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2" r:id="rId2"/>
    <p:sldId id="267" r:id="rId3"/>
    <p:sldId id="580" r:id="rId4"/>
    <p:sldId id="270" r:id="rId5"/>
    <p:sldId id="603" r:id="rId6"/>
    <p:sldId id="623" r:id="rId7"/>
    <p:sldId id="621" r:id="rId8"/>
    <p:sldId id="616" r:id="rId9"/>
    <p:sldId id="629" r:id="rId10"/>
    <p:sldId id="628" r:id="rId11"/>
    <p:sldId id="630" r:id="rId12"/>
    <p:sldId id="631" r:id="rId13"/>
    <p:sldId id="272" r:id="rId14"/>
    <p:sldId id="604" r:id="rId15"/>
    <p:sldId id="618" r:id="rId16"/>
    <p:sldId id="620" r:id="rId17"/>
    <p:sldId id="622" r:id="rId18"/>
    <p:sldId id="617" r:id="rId19"/>
    <p:sldId id="624" r:id="rId20"/>
    <p:sldId id="627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68"/>
    <p:restoredTop sz="94694"/>
  </p:normalViewPr>
  <p:slideViewPr>
    <p:cSldViewPr snapToGrid="0" snapToObjects="1" showGuides="1">
      <p:cViewPr>
        <p:scale>
          <a:sx n="100" d="100"/>
          <a:sy n="100" d="100"/>
        </p:scale>
        <p:origin x="696" y="5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286EF-3A0D-4A29-A364-6ABD9C56C092}" type="datetimeFigureOut">
              <a:rPr lang="de-DE" smtClean="0"/>
              <a:t>22.04.2026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4EBB9-CFCF-4710-9B0F-6B0D7B00F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2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sharing</a:t>
            </a:r>
            <a:r>
              <a:rPr lang="de-DE" dirty="0"/>
              <a:t>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trapped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flux</a:t>
            </a:r>
            <a:r>
              <a:rPr lang="de-DE" dirty="0"/>
              <a:t> </a:t>
            </a:r>
            <a:r>
              <a:rPr lang="de-DE" dirty="0" err="1"/>
              <a:t>generated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thermo-</a:t>
            </a:r>
            <a:r>
              <a:rPr lang="de-DE" dirty="0" err="1"/>
              <a:t>electric</a:t>
            </a:r>
            <a:r>
              <a:rPr lang="de-DE" dirty="0"/>
              <a:t> </a:t>
            </a:r>
            <a:r>
              <a:rPr lang="de-DE" dirty="0" err="1"/>
              <a:t>currents</a:t>
            </a:r>
            <a:r>
              <a:rPr lang="de-DE" dirty="0"/>
              <a:t> in Nb3Sn </a:t>
            </a:r>
            <a:r>
              <a:rPr lang="de-DE" dirty="0" err="1"/>
              <a:t>samples</a:t>
            </a:r>
            <a:r>
              <a:rPr lang="de-DE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4EBB9-CFCF-4710-9B0F-6B0D7B00F73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319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88B3C831-8866-5943-A72E-21EE02F5F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E48A55-E0B8-424B-95B6-3A0D0D91BD32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0B4CF61-3B5A-354C-8E1F-15368B511F76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4F70FFA-A043-4244-B922-187E97E17A9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9F57E8-BB47-A240-A36F-B10767DD9A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0D09BFD-4B39-10B7-7005-ED539B447C31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01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1093FA7-221D-4247-A390-7D91E96268D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2579C8D-1662-814A-94CF-0A5B0BF035D7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72B1721-16DB-DF4B-A164-13A0CB2D9EF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2E8E623-C457-3F4D-BE8F-ABE02B6C6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FC213C1-1203-8F3F-E7AD-B3120D0070EF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61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FA7762-F342-2C42-9BD3-2E72F449704D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8060C6F-56DB-7942-B148-CB0C6D5D61D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D1BBFEB-3E67-FD4F-807A-43BFE1BD67F4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A2510BD-8190-1D47-B0B8-3BA6E7160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7660304-C5C3-8DAF-182A-0A8E2D6BE829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63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4DC9A74-9A58-6040-989B-7157C94340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8F8316E-E582-934A-BAA0-3FB020EC8B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DBC66D2-3E1D-474C-B73F-E6E58D0DE1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BD9E304-4BF1-4846-9F94-976E38EFF647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8D0C2E3-CF31-5248-93F1-1D3F2FFCD8ED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C90FDFE-2A79-1A4E-86D5-BDB2C9470DC3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2301FB7-9EE7-434F-ADEA-214EA98FB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A308C4E-4148-2E59-0736-07D123CA40B8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23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3D1A84A-3A74-0049-B8B2-4FDE1E3681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7093588D-F929-F647-9CF9-F051E2F18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499207F-A36E-924D-B0FE-6ED3E0E069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4767EDA-7041-A447-8CB1-F8A8DB28126E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AE028D9-B78C-314C-885B-8D9556EBB619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96DD6C-525B-1A4E-9909-F676FEABE105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F120CAA-B384-0F4C-AB0B-F4867B5007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C500772-FA8C-2C01-3F13-AC242839C5FC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88F92C1-ED7A-B044-B855-9C85D82968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070CD44-E214-C04B-B59B-A9E5F94FA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DFA84BFB-3C40-494D-865D-74231817AD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4558E2-3E0F-7B4D-986D-4BBBE694644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A20CCB3-6D05-A64A-98D9-A3F9F0BD8B3E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C27E568-4EB2-0B4D-8F31-26EA4D263C0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66475FB-9447-A34D-9F89-0FF3947163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8D8140D-DEDB-7558-D8B0-E271C5749F8F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41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D01C216-A861-B34B-BE30-B2B6F4F60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46565DCF-6250-AD45-8AC9-A3DF93267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A5A0C93D-3CAA-EC40-8EA9-F4A2B11AD2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B4F5C9C-65A2-C54F-A5A0-6E0CE99ED8B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C9F5DD4-9193-D541-877D-D32AFFC2480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6E4B05-3FB2-7A4D-B3C1-A33BF9B75CAE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C01044-2ED8-5A4A-A588-8D8CB511DD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B481D2E-6D01-EC9D-C744-89C426E446B0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51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954DE49-7371-4D4F-B552-07D668AA06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39251EA5-8489-704C-8235-BF6782A14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00EDDBB1-3774-E147-A2FE-BF389DE0A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AD56469-2121-D849-82C5-DBA0F8883348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353D75A-64F7-E341-A0FE-509FC6236A4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6FEC29B-EA12-7C48-A818-A717D44AA72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EEF0E7D-EAC1-4F4D-86CE-8D1744D86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DE65CF-D81C-84D7-CEC5-F9DC75C72D34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27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D8B890-6558-464D-910F-C155A0C8B31A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179FF9D-CAB4-A34F-8F9E-C225142A800B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72B70AD-1A85-924B-9CEA-8E9274046E3F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A48C1D8-199C-7640-B8B4-2F5B8128E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BA5D59A-E328-98DE-0B66-6314D384907A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874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C5C95805-47DF-4816-9487-E0414A7EF4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F. Kramer, SRF 2025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8F191EEA-28FA-46AA-B777-ADFCA32B3D42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2687BE2-EE01-4255-AD87-2AE7940BD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2865" y="836613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A5265E-3CC6-A04A-B1CC-40476DC6B738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4BE76F8-64BC-F840-B7AD-6F40956F78F3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46DC99-ACC9-3E41-AE07-30C42F1A20E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8409F07A-62E3-4944-A413-C83F68830F06}"/>
              </a:ext>
            </a:extLst>
          </p:cNvPr>
          <p:cNvSpPr txBox="1">
            <a:spLocks/>
          </p:cNvSpPr>
          <p:nvPr userDrawn="1"/>
        </p:nvSpPr>
        <p:spPr>
          <a:xfrm>
            <a:off x="4732778" y="6333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B1284AA7-B9BC-4045-B9CD-53913A01258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F. Kramer, SRF 2025</a:t>
            </a:r>
            <a:endParaRPr lang="en-US" dirty="0"/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8F64809D-29FC-4A3E-942D-53AA1789AC07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C89A1C5-45CC-4A6E-985C-4D9AF6A60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F35810-44AF-0840-83B1-2D91259F44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3E7EE6-F204-5D4F-B230-BAFF77E5CF8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E2FD814-93AA-4342-B25F-53DEB6D1EC3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oliennummernplatzhalter 11">
            <a:extLst>
              <a:ext uri="{FF2B5EF4-FFF2-40B4-BE49-F238E27FC236}">
                <a16:creationId xmlns:a16="http://schemas.microsoft.com/office/drawing/2014/main" id="{5694B644-B242-414A-A824-E6F19C82B6EB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C155008D-C5AD-4B7C-B0F3-DF57B76FA5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F. Kramer, ISAS 2026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D632255B-B14F-4D4D-9635-ED3A8A42C796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46C6E44-73CF-402F-A117-0EB8BB6A2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01637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D4D4094-91AD-BE41-8EE5-3435EE6AB5BA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7D737D6-7FDC-4946-B7F5-66DA1F55057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1ED672-BA78-7C47-8CF6-65C2C729133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92D130EE-09C5-4562-B01F-82CF438F31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F. Kramer, SRF 2025</a:t>
            </a:r>
            <a:endParaRPr lang="en-US" dirty="0"/>
          </a:p>
        </p:txBody>
      </p:sp>
      <p:sp>
        <p:nvSpPr>
          <p:cNvPr id="29" name="Foliennummernplatzhalter 11">
            <a:extLst>
              <a:ext uri="{FF2B5EF4-FFF2-40B4-BE49-F238E27FC236}">
                <a16:creationId xmlns:a16="http://schemas.microsoft.com/office/drawing/2014/main" id="{17BD01ED-2AFF-43B3-8015-2B99F14655BD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01A4782B-740E-4313-BEFE-563700DCF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C56BF9B-C4EC-5345-B638-4B51EB94675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6A9D78A-23F6-9943-A0C5-A1F77BA1F8ED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4E1F823-F785-7A47-9C2B-F278ECA10181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0FFCF13F-F0A4-4797-B1FA-0869D547A92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F. Kramer, SRF 2025</a:t>
            </a:r>
            <a:endParaRPr lang="en-US" dirty="0"/>
          </a:p>
        </p:txBody>
      </p:sp>
      <p:sp>
        <p:nvSpPr>
          <p:cNvPr id="25" name="Foliennummernplatzhalter 11">
            <a:extLst>
              <a:ext uri="{FF2B5EF4-FFF2-40B4-BE49-F238E27FC236}">
                <a16:creationId xmlns:a16="http://schemas.microsoft.com/office/drawing/2014/main" id="{2D2A2BE3-79C1-4D64-951E-AA7F68157344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83A2F7B-1200-4552-BD66-D7B1231B8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DF22E1C-5236-DC4A-823A-B224459910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AB87BA0-F04B-304A-A8E2-4691A896BF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335503D-3101-704A-A8D5-00B06CF32DC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62C9D941-E501-4C93-BAB9-236302FB1F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F. Kramer, SRF 2025</a:t>
            </a:r>
            <a:endParaRPr lang="en-US" dirty="0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F284B8DB-4E38-453A-950F-69DF20EB3E7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936C09E-9B4F-4DAB-9E7D-19E7AC91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F221191-A6E8-9242-8605-B99EB79D1860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7BCAFE-08E1-EE44-A49D-24E49CA43D21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BB6F81E-C2CD-B94E-9603-A85C0E56A54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AE9631-A010-4A4E-9B91-981C681DEB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B58D4BB-A96B-E41B-7253-98234848C54E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675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62" r:id="rId5"/>
    <p:sldLayoutId id="2147483663" r:id="rId6"/>
    <p:sldLayoutId id="2147483664" r:id="rId7"/>
    <p:sldLayoutId id="2147483665" r:id="rId8"/>
    <p:sldLayoutId id="2147483667" r:id="rId9"/>
    <p:sldLayoutId id="2147483669" r:id="rId10"/>
    <p:sldLayoutId id="2147483668" r:id="rId11"/>
    <p:sldLayoutId id="2147483666" r:id="rId12"/>
    <p:sldLayoutId id="2147483674" r:id="rId13"/>
    <p:sldLayoutId id="2147483670" r:id="rId14"/>
    <p:sldLayoutId id="2147483671" r:id="rId15"/>
    <p:sldLayoutId id="2147483672" r:id="rId16"/>
    <p:sldLayoutId id="2147483673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tmp"/><Relationship Id="rId5" Type="http://schemas.openxmlformats.org/officeDocument/2006/relationships/image" Target="../media/image28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0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.em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274BE-FC71-4DB9-88FB-B5DBFD8DA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50" y="2312988"/>
            <a:ext cx="10326370" cy="1116011"/>
          </a:xfrm>
        </p:spPr>
        <p:txBody>
          <a:bodyPr wrap="square">
            <a:normAutofit fontScale="90000"/>
          </a:bodyPr>
          <a:lstStyle/>
          <a:p>
            <a:r>
              <a:rPr lang="en-US" dirty="0"/>
              <a:t>Trapped flux generated by thermoelectric currents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C84EEE2-825A-49A8-9492-FF5FD6A00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849" y="4601460"/>
            <a:ext cx="7825921" cy="696912"/>
          </a:xfrm>
        </p:spPr>
        <p:txBody>
          <a:bodyPr>
            <a:normAutofit/>
          </a:bodyPr>
          <a:lstStyle/>
          <a:p>
            <a:r>
              <a:rPr lang="de-DE" dirty="0"/>
              <a:t>22.04.2026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5B0CE7-A5F8-4647-9607-F148E2E31F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830959">
            <a:off x="8940007" y="5081780"/>
            <a:ext cx="1417809" cy="764108"/>
          </a:xfrm>
        </p:spPr>
        <p:txBody>
          <a:bodyPr>
            <a:normAutofit/>
          </a:bodyPr>
          <a:lstStyle/>
          <a:p>
            <a:r>
              <a:rPr lang="de-DE" dirty="0"/>
              <a:t>ISAS 2026</a:t>
            </a:r>
          </a:p>
          <a:p>
            <a:r>
              <a:rPr lang="de-DE" dirty="0"/>
              <a:t>Berlin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1A951D7A-D3C7-AA4D-D6AC-86F6BBAAED46}"/>
              </a:ext>
            </a:extLst>
          </p:cNvPr>
          <p:cNvSpPr txBox="1">
            <a:spLocks/>
          </p:cNvSpPr>
          <p:nvPr/>
        </p:nvSpPr>
        <p:spPr>
          <a:xfrm>
            <a:off x="577849" y="3772868"/>
            <a:ext cx="7483800" cy="6969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accent4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2"/>
                </a:solidFill>
              </a:rPr>
              <a:t>F. Kramer</a:t>
            </a:r>
          </a:p>
        </p:txBody>
      </p:sp>
    </p:spTree>
    <p:extLst>
      <p:ext uri="{BB962C8B-B14F-4D97-AF65-F5344CB8AC3E}">
        <p14:creationId xmlns:p14="http://schemas.microsoft.com/office/powerpoint/2010/main" val="1155733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6AA5D-255D-0786-182D-E3FC33E04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163716-CBCF-2E34-72B6-5BCC09C2F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836613"/>
            <a:ext cx="6246143" cy="446087"/>
          </a:xfrm>
        </p:spPr>
        <p:txBody>
          <a:bodyPr/>
          <a:lstStyle/>
          <a:p>
            <a:r>
              <a:rPr lang="en-GB" dirty="0"/>
              <a:t>Simulation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23A97D8-8BA1-26FB-55BD-B522605A4E7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F. Kramer, </a:t>
            </a:r>
            <a:r>
              <a:rPr lang="de-DE" dirty="0"/>
              <a:t>ISAS 2026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24A6E88-B627-89E3-416B-9D7D6553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250456" cy="4708128"/>
          </a:xfrm>
        </p:spPr>
        <p:txBody>
          <a:bodyPr/>
          <a:lstStyle/>
          <a:p>
            <a:r>
              <a:rPr lang="en-US" dirty="0"/>
              <a:t>Simplified geometry to facilitate meshing: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3mm copper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1mm niobium</a:t>
            </a:r>
          </a:p>
          <a:p>
            <a:r>
              <a:rPr lang="en-US" b="1" dirty="0" err="1">
                <a:solidFill>
                  <a:schemeClr val="tx1"/>
                </a:solidFill>
                <a:latin typeface="Source Sans Pro Semibold" panose="020B0503030403020204" pitchFamily="34" charset="77"/>
              </a:rPr>
              <a:t>Seebeck</a:t>
            </a:r>
            <a:r>
              <a:rPr lang="en-US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 coefficients: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Nb: Temperature dependent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Cu: Fixed -9 µV/K</a:t>
            </a:r>
          </a:p>
          <a:p>
            <a:r>
              <a:rPr lang="en-US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Conductivity: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Nb: RRR 10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Cu: RRR 50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Sc Nb: Increase by 5 orders of magnitude between 9.3 K and 9.2 K</a:t>
            </a:r>
          </a:p>
          <a:p>
            <a:r>
              <a:rPr lang="en-US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Place transition in the middle of the sample</a:t>
            </a:r>
          </a:p>
          <a:p>
            <a:r>
              <a:rPr lang="en-US" dirty="0"/>
              <a:t>Compute current density</a:t>
            </a:r>
          </a:p>
          <a:p>
            <a:r>
              <a:rPr lang="en-US" dirty="0"/>
              <a:t>Currents are suppressed by low conductivity of normal conducting Nb</a:t>
            </a:r>
          </a:p>
          <a:p>
            <a:endParaRPr lang="en-US" b="1" dirty="0">
              <a:solidFill>
                <a:schemeClr val="tx1"/>
              </a:solidFill>
              <a:latin typeface="Source Sans Pro Semibold" panose="020B0503030403020204" pitchFamily="34" charset="77"/>
            </a:endParaRPr>
          </a:p>
          <a:p>
            <a:pPr lvl="1"/>
            <a:endParaRPr lang="en-US" b="1" dirty="0">
              <a:solidFill>
                <a:schemeClr val="tx1"/>
              </a:solidFill>
              <a:latin typeface="Source Sans Pro Semibold" panose="020B0503030403020204" pitchFamily="34" charset="77"/>
            </a:endParaRPr>
          </a:p>
          <a:p>
            <a:endParaRPr lang="en-US" sz="1200" b="1" dirty="0">
              <a:solidFill>
                <a:schemeClr val="tx1"/>
              </a:solidFill>
              <a:latin typeface="Source Sans Pro Semibold" panose="020B0503030403020204" pitchFamily="34" charset="77"/>
            </a:endParaRP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1600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7F7D45A-26D6-22AF-4550-8BE6DD6A3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6522DB5-ECF2-EF72-6FF8-2C582B3CC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651" y="156706"/>
            <a:ext cx="3019846" cy="65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32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4CB4B-52B1-AA1A-07E9-5B84B7B5E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3AD6B1-2426-F3E4-3593-86F5744F6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836613"/>
            <a:ext cx="6246143" cy="446087"/>
          </a:xfrm>
        </p:spPr>
        <p:txBody>
          <a:bodyPr/>
          <a:lstStyle/>
          <a:p>
            <a:r>
              <a:rPr lang="en-GB" dirty="0"/>
              <a:t>Simulation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3C7B03C-5470-554A-D841-4DE1A653390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F. Kramer, </a:t>
            </a:r>
            <a:r>
              <a:rPr lang="de-DE" dirty="0"/>
              <a:t>ISAS 2026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7C46F9D-D543-7AC8-DAC9-0A10E69FF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4802752" cy="4708128"/>
          </a:xfrm>
        </p:spPr>
        <p:txBody>
          <a:bodyPr/>
          <a:lstStyle/>
          <a:p>
            <a:r>
              <a:rPr lang="en-US" dirty="0"/>
              <a:t>Simulate flux density generated by the current density</a:t>
            </a:r>
          </a:p>
          <a:p>
            <a:r>
              <a:rPr lang="en-US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Extract flux density at sensor positions</a:t>
            </a:r>
          </a:p>
          <a:p>
            <a:r>
              <a:rPr lang="en-US" dirty="0"/>
              <a:t>Compare to measurement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Nb/Cu (10 </a:t>
            </a:r>
            <a:r>
              <a:rPr lang="el-GR" sz="1600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μ</a:t>
            </a:r>
            <a:r>
              <a:rPr lang="en-US" sz="1600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m) Sample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Partially superconducting</a:t>
            </a:r>
          </a:p>
          <a:p>
            <a:r>
              <a:rPr lang="en-US" dirty="0"/>
              <a:t>Good qualitatively agreement</a:t>
            </a:r>
          </a:p>
          <a:p>
            <a:r>
              <a:rPr lang="en-US" dirty="0"/>
              <a:t>Magnitude can change drastically by changing conductivity of the copper </a:t>
            </a:r>
          </a:p>
          <a:p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b="1" dirty="0">
              <a:solidFill>
                <a:schemeClr val="tx1"/>
              </a:solidFill>
              <a:latin typeface="Source Sans Pro Semibold" panose="020B0503030403020204" pitchFamily="34" charset="77"/>
            </a:endParaRPr>
          </a:p>
          <a:p>
            <a:pPr lvl="1"/>
            <a:endParaRPr lang="en-US" b="1" dirty="0">
              <a:solidFill>
                <a:schemeClr val="tx1"/>
              </a:solidFill>
              <a:latin typeface="Source Sans Pro Semibold" panose="020B0503030403020204" pitchFamily="34" charset="77"/>
            </a:endParaRPr>
          </a:p>
          <a:p>
            <a:endParaRPr lang="en-US" sz="1200" b="1" dirty="0">
              <a:solidFill>
                <a:schemeClr val="tx1"/>
              </a:solidFill>
              <a:latin typeface="Source Sans Pro Semibold" panose="020B0503030403020204" pitchFamily="34" charset="77"/>
            </a:endParaRP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1600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4C0B428-9A50-309F-7028-22A3703CCC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A3D0593-BD37-B32C-0260-B56323C5C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358" y="1450881"/>
            <a:ext cx="3131422" cy="395623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A7F8036-9FAA-4F54-0FEF-5461DFE30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885" y="1450881"/>
            <a:ext cx="3287578" cy="395623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DA574A6-9C6D-E641-2D1B-CA64F89BD8B6}"/>
              </a:ext>
            </a:extLst>
          </p:cNvPr>
          <p:cNvSpPr txBox="1"/>
          <p:nvPr/>
        </p:nvSpPr>
        <p:spPr>
          <a:xfrm>
            <a:off x="9016779" y="957490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Simulation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6C12E9D-A3D3-00D9-F6AA-04CB1479ABA9}"/>
              </a:ext>
            </a:extLst>
          </p:cNvPr>
          <p:cNvSpPr txBox="1"/>
          <p:nvPr/>
        </p:nvSpPr>
        <p:spPr>
          <a:xfrm>
            <a:off x="5551335" y="952873"/>
            <a:ext cx="150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Measurement</a:t>
            </a:r>
          </a:p>
        </p:txBody>
      </p:sp>
    </p:spTree>
    <p:extLst>
      <p:ext uri="{BB962C8B-B14F-4D97-AF65-F5344CB8AC3E}">
        <p14:creationId xmlns:p14="http://schemas.microsoft.com/office/powerpoint/2010/main" val="388109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22AD4-FAB7-2C9A-BF5F-F1D939C03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86B79B-7E26-EF29-4405-D513E702A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836613"/>
            <a:ext cx="6246143" cy="446087"/>
          </a:xfrm>
        </p:spPr>
        <p:txBody>
          <a:bodyPr/>
          <a:lstStyle/>
          <a:p>
            <a:r>
              <a:rPr lang="en-GB" dirty="0"/>
              <a:t>Barrier layer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3E18367-B70B-F4E4-E5FC-0D4BA8A0FC2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F. Kramer, </a:t>
            </a:r>
            <a:r>
              <a:rPr lang="de-DE" dirty="0"/>
              <a:t>ISAS 2026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3D54805-412E-0BCB-FA97-AD06DCA0C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4802752" cy="470812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b="1" dirty="0">
              <a:solidFill>
                <a:schemeClr val="tx1"/>
              </a:solidFill>
              <a:latin typeface="Source Sans Pro Semibold" panose="020B0503030403020204" pitchFamily="34" charset="77"/>
            </a:endParaRPr>
          </a:p>
          <a:p>
            <a:pPr lvl="1"/>
            <a:endParaRPr lang="en-US" b="1" dirty="0">
              <a:solidFill>
                <a:schemeClr val="tx1"/>
              </a:solidFill>
              <a:latin typeface="Source Sans Pro Semibold" panose="020B0503030403020204" pitchFamily="34" charset="77"/>
            </a:endParaRPr>
          </a:p>
          <a:p>
            <a:endParaRPr lang="en-US" sz="1200" b="1" dirty="0">
              <a:solidFill>
                <a:schemeClr val="tx1"/>
              </a:solidFill>
              <a:latin typeface="Source Sans Pro Semibold" panose="020B0503030403020204" pitchFamily="34" charset="77"/>
            </a:endParaRP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1600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7ABC405-CCC8-3FA5-E42A-526F96B476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8391E-3CC6-662A-92D3-B048B2AE6CF7}"/>
              </a:ext>
            </a:extLst>
          </p:cNvPr>
          <p:cNvSpPr txBox="1">
            <a:spLocks/>
          </p:cNvSpPr>
          <p:nvPr/>
        </p:nvSpPr>
        <p:spPr>
          <a:xfrm>
            <a:off x="577850" y="1502873"/>
            <a:ext cx="4802752" cy="47081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Introducing a barrier layer should increase the resistance on the path the thermoelectric currents take</a:t>
            </a:r>
          </a:p>
          <a:p>
            <a:r>
              <a:rPr lang="en-US" dirty="0"/>
              <a:t>Two samples: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One fully coated: electric connection at ends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One coated only in the center: floating Nb3Sn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pPr lvl="1"/>
            <a:endParaRPr lang="en-US" b="1" dirty="0">
              <a:solidFill>
                <a:schemeClr val="tx1"/>
              </a:solidFill>
              <a:latin typeface="Source Sans Pro Semibold" panose="020B0503030403020204" pitchFamily="34" charset="77"/>
            </a:endParaRPr>
          </a:p>
          <a:p>
            <a:endParaRPr lang="en-US" sz="1200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3738E2-1427-83A6-53E3-99AB90B8D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474" y="513472"/>
            <a:ext cx="2627875" cy="569511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19C3517-4AE2-E729-9D6E-2B167B6CB5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81" t="19826" r="6928" b="20580"/>
          <a:stretch>
            <a:fillRect/>
          </a:stretch>
        </p:blipFill>
        <p:spPr>
          <a:xfrm rot="5400000">
            <a:off x="2825796" y="4099927"/>
            <a:ext cx="2490401" cy="14764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3FB9851-F357-B1AC-7E1C-08E04F7842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93" t="16925" r="10248" b="16343"/>
          <a:stretch/>
        </p:blipFill>
        <p:spPr>
          <a:xfrm rot="5400000">
            <a:off x="486432" y="4057455"/>
            <a:ext cx="2488765" cy="15597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E52EEF5-69C8-6EB9-E8BE-DF145D54A2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746"/>
          <a:stretch>
            <a:fillRect/>
          </a:stretch>
        </p:blipFill>
        <p:spPr>
          <a:xfrm>
            <a:off x="6003261" y="502160"/>
            <a:ext cx="2450585" cy="569511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9F95A81-0FD0-0D21-B36B-9D0F29513A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123" t="30163" r="16146" b="30345"/>
          <a:stretch>
            <a:fillRect/>
          </a:stretch>
        </p:blipFill>
        <p:spPr>
          <a:xfrm>
            <a:off x="3133344" y="3592942"/>
            <a:ext cx="2075290" cy="260007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E5DD14C-B88E-4914-60F1-F79C82FCF6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290" t="454"/>
          <a:stretch>
            <a:fillRect/>
          </a:stretch>
        </p:blipFill>
        <p:spPr>
          <a:xfrm>
            <a:off x="7180799" y="902732"/>
            <a:ext cx="1199975" cy="530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92CE6-AF20-64EA-7F96-E8BB96592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C98D08F-B5BF-574E-8685-C4670E846D3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All Nb</a:t>
                </a:r>
                <a:r>
                  <a:rPr lang="en-US" baseline="-25000" dirty="0">
                    <a:solidFill>
                      <a:schemeClr val="tx2"/>
                    </a:solidFill>
                  </a:rPr>
                  <a:t>3</a:t>
                </a:r>
                <a:r>
                  <a:rPr lang="en-US" dirty="0">
                    <a:solidFill>
                      <a:schemeClr val="tx2"/>
                    </a:solidFill>
                  </a:rPr>
                  <a:t>Sn samples on copper substrate created large fields during cooldown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Coating of only the center did not fix the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de-DE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en-US" dirty="0">
                  <a:solidFill>
                    <a:schemeClr val="tx2"/>
                  </a:solidFill>
                </a:endParaRP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Simulation shows qualitative agreement with measurement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Electrical conductivity is crucial for thermoelectric currents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3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C98D08F-B5BF-574E-8685-C4670E846D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2179" t="-2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44466F-F7BB-0AF0-EE25-D1E56EB0C7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1931670" cy="224546"/>
          </a:xfrm>
        </p:spPr>
        <p:txBody>
          <a:bodyPr>
            <a:normAutofit/>
          </a:bodyPr>
          <a:lstStyle/>
          <a:p>
            <a:r>
              <a:rPr lang="en-US" dirty="0"/>
              <a:t>Conclusion &amp; Outlook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F1752A-D03F-CDC5-8941-151151B1A962}"/>
              </a:ext>
            </a:extLst>
          </p:cNvPr>
          <p:cNvSpPr txBox="1">
            <a:spLocks/>
          </p:cNvSpPr>
          <p:nvPr/>
        </p:nvSpPr>
        <p:spPr>
          <a:xfrm>
            <a:off x="6546850" y="1506580"/>
            <a:ext cx="5340350" cy="4460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Outlook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en-US" dirty="0"/>
              <a:t>F. Kramer, </a:t>
            </a:r>
            <a:r>
              <a:rPr lang="de-DE" dirty="0"/>
              <a:t>ISAS 2026</a:t>
            </a:r>
            <a:endParaRPr lang="en-US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DDB59A2-543A-E7B8-ABA1-B5FD89D4C3D7}"/>
              </a:ext>
            </a:extLst>
          </p:cNvPr>
          <p:cNvSpPr/>
          <p:nvPr/>
        </p:nvSpPr>
        <p:spPr>
          <a:xfrm>
            <a:off x="6823723" y="1502172"/>
            <a:ext cx="4310540" cy="47081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717971E-7C97-B87A-E24B-37ED964F8BC6}"/>
              </a:ext>
            </a:extLst>
          </p:cNvPr>
          <p:cNvSpPr txBox="1">
            <a:spLocks/>
          </p:cNvSpPr>
          <p:nvPr/>
        </p:nvSpPr>
        <p:spPr>
          <a:xfrm>
            <a:off x="7013545" y="1989502"/>
            <a:ext cx="3851190" cy="32067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Try different coatings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Film thickness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Coating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Higher Tc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Insulating buffer layer</a:t>
            </a:r>
          </a:p>
          <a:p>
            <a:r>
              <a:rPr lang="en-US" dirty="0">
                <a:solidFill>
                  <a:schemeClr val="bg1"/>
                </a:solidFill>
              </a:rPr>
              <a:t>Different substrate materials</a:t>
            </a:r>
          </a:p>
          <a:p>
            <a:r>
              <a:rPr lang="en-US" dirty="0">
                <a:solidFill>
                  <a:schemeClr val="bg1"/>
                </a:solidFill>
              </a:rPr>
              <a:t>Adapt setup for smaller sample sizes (20x30 mm)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3B7810E-BD22-EC06-215F-A55BEFB1C930}"/>
              </a:ext>
            </a:extLst>
          </p:cNvPr>
          <p:cNvSpPr txBox="1">
            <a:spLocks/>
          </p:cNvSpPr>
          <p:nvPr/>
        </p:nvSpPr>
        <p:spPr>
          <a:xfrm>
            <a:off x="6960216" y="1531205"/>
            <a:ext cx="2865707" cy="4460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266325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5AD704-B5C5-72B4-CDCF-B3E504E8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43" y="2626711"/>
            <a:ext cx="10095113" cy="1169633"/>
          </a:xfrm>
        </p:spPr>
        <p:txBody>
          <a:bodyPr/>
          <a:lstStyle/>
          <a:p>
            <a:pPr algn="ctr"/>
            <a:r>
              <a:rPr lang="de-DE" sz="7200" dirty="0"/>
              <a:t>Backup Slides</a:t>
            </a:r>
            <a:endParaRPr lang="en-US" sz="72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101F92F-2B46-6F10-11F4-6163CFC388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98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13260-3426-E173-717D-D89701C89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C6786-975C-DD5A-2DA4-796247F30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836613"/>
            <a:ext cx="6246143" cy="446087"/>
          </a:xfrm>
        </p:spPr>
        <p:txBody>
          <a:bodyPr/>
          <a:lstStyle/>
          <a:p>
            <a:r>
              <a:rPr lang="en-GB" dirty="0"/>
              <a:t>Trapping efficiency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3DDCA74-0BCE-DF01-2388-86905BF45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4802752" cy="4708128"/>
          </a:xfrm>
        </p:spPr>
        <p:txBody>
          <a:bodyPr/>
          <a:lstStyle/>
          <a:p>
            <a:r>
              <a:rPr lang="en-US" dirty="0"/>
              <a:t>Cool down samples different external fields with constant temperature gradient</a:t>
            </a:r>
          </a:p>
          <a:p>
            <a:r>
              <a:rPr lang="en-US" dirty="0"/>
              <a:t>Plot trapped flux versus external field</a:t>
            </a:r>
          </a:p>
          <a:p>
            <a:r>
              <a:rPr lang="en-US" dirty="0"/>
              <a:t>Slope of linear fit is trapping efficiency</a:t>
            </a:r>
          </a:p>
          <a:p>
            <a:r>
              <a:rPr lang="en-US" dirty="0"/>
              <a:t>No dependency on temperature gradient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This is in contrast with bulk samples where the trapping efficiency decreases with increasing temperature gradient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1600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19286EEB-044F-EDDB-A708-10105FBF43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4F2EB7-C4AB-9A5A-C5BE-3FA1ADC2A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093" y="1375147"/>
            <a:ext cx="5285242" cy="398679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51FBAC2-96B1-975F-8FDD-BA7979103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093" y="972810"/>
            <a:ext cx="5852172" cy="438912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EABEF48-9677-DF92-658F-1418AF7405FB}"/>
              </a:ext>
            </a:extLst>
          </p:cNvPr>
          <p:cNvSpPr txBox="1"/>
          <p:nvPr/>
        </p:nvSpPr>
        <p:spPr>
          <a:xfrm>
            <a:off x="587062" y="5671829"/>
            <a:ext cx="722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3"/>
                </a:solidFill>
              </a:rPr>
              <a:t>All coated samples show trapping efficiencies of 85-92 %</a:t>
            </a:r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1109F34-B059-7460-7AC0-7D4C58735032}"/>
              </a:ext>
            </a:extLst>
          </p:cNvPr>
          <p:cNvSpPr txBox="1"/>
          <p:nvPr/>
        </p:nvSpPr>
        <p:spPr>
          <a:xfrm>
            <a:off x="9437152" y="1059656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Nb</a:t>
            </a:r>
            <a:r>
              <a:rPr lang="en-GB" baseline="-25000" dirty="0">
                <a:solidFill>
                  <a:schemeClr val="accent1"/>
                </a:solidFill>
              </a:rPr>
              <a:t>3</a:t>
            </a:r>
            <a:r>
              <a:rPr lang="en-GB" dirty="0">
                <a:solidFill>
                  <a:schemeClr val="accent1"/>
                </a:solidFill>
              </a:rPr>
              <a:t>Sn/Nb (HZB)</a:t>
            </a:r>
          </a:p>
        </p:txBody>
      </p:sp>
    </p:spTree>
    <p:extLst>
      <p:ext uri="{BB962C8B-B14F-4D97-AF65-F5344CB8AC3E}">
        <p14:creationId xmlns:p14="http://schemas.microsoft.com/office/powerpoint/2010/main" val="199158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77CE7-9703-0CB7-A1BE-D3683F93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7228B-5495-64D6-3B42-4E0AC34E2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836613"/>
            <a:ext cx="6246143" cy="446087"/>
          </a:xfrm>
        </p:spPr>
        <p:txBody>
          <a:bodyPr/>
          <a:lstStyle/>
          <a:p>
            <a:r>
              <a:rPr lang="en-GB" dirty="0"/>
              <a:t>N</a:t>
            </a:r>
            <a:r>
              <a:rPr lang="en-GB" cap="none" dirty="0"/>
              <a:t>b</a:t>
            </a:r>
            <a:r>
              <a:rPr lang="en-GB" baseline="-25000" dirty="0"/>
              <a:t>3</a:t>
            </a:r>
            <a:r>
              <a:rPr lang="en-GB" dirty="0"/>
              <a:t>S</a:t>
            </a:r>
            <a:r>
              <a:rPr lang="en-GB" cap="none" dirty="0"/>
              <a:t>n</a:t>
            </a:r>
            <a:r>
              <a:rPr lang="en-GB" dirty="0"/>
              <a:t> on niobium substrate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3F6FFA4-A82B-2B4A-7556-EE269E151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4802752" cy="4708128"/>
          </a:xfrm>
        </p:spPr>
        <p:txBody>
          <a:bodyPr/>
          <a:lstStyle/>
          <a:p>
            <a:r>
              <a:rPr lang="en-US" dirty="0"/>
              <a:t>Zero field cooled</a:t>
            </a:r>
          </a:p>
          <a:p>
            <a:r>
              <a:rPr lang="en-US" dirty="0"/>
              <a:t>Plot trapped flux magnitude of center sensor versus temperature gradient during cooldown</a:t>
            </a:r>
          </a:p>
          <a:p>
            <a:endParaRPr lang="en-US" dirty="0"/>
          </a:p>
          <a:p>
            <a:r>
              <a:rPr lang="en-US" dirty="0"/>
              <a:t>Flux density 2 orders of magnitude smaller than copper substrate samples</a:t>
            </a:r>
          </a:p>
          <a:p>
            <a:r>
              <a:rPr lang="en-US" dirty="0"/>
              <a:t>Increase with temperature gradient</a:t>
            </a:r>
          </a:p>
          <a:p>
            <a:r>
              <a:rPr lang="en-US" dirty="0"/>
              <a:t>Since this sample is coated only via bronze route it is coated from both sides</a:t>
            </a:r>
          </a:p>
          <a:p>
            <a:r>
              <a:rPr lang="en-US" dirty="0"/>
              <a:t>Remove coating on one side to make it comparable to others</a:t>
            </a:r>
          </a:p>
          <a:p>
            <a:r>
              <a:rPr lang="en-US" dirty="0"/>
              <a:t>No significant difference between the two</a:t>
            </a:r>
          </a:p>
          <a:p>
            <a:pPr marL="0" indent="0">
              <a:buNone/>
            </a:pPr>
            <a:endParaRPr lang="en-US" dirty="0"/>
          </a:p>
          <a:p>
            <a:endParaRPr lang="en-US" sz="1600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2B816A9-4295-0F61-A225-B3E2F7F266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6C7EC81-6B0A-F619-3336-5653084120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0" y="1274074"/>
            <a:ext cx="5852172" cy="438912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5BCCC45-A80D-4B43-A09C-3A5043D5AEBA}"/>
              </a:ext>
            </a:extLst>
          </p:cNvPr>
          <p:cNvSpPr txBox="1"/>
          <p:nvPr/>
        </p:nvSpPr>
        <p:spPr>
          <a:xfrm>
            <a:off x="587062" y="5738333"/>
            <a:ext cx="5439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3"/>
                </a:solidFill>
              </a:rPr>
              <a:t>Two orders of magnitude less trapped flux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351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626A5-F232-77EC-D989-64E6D864E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0868002-42B9-2FDF-AAED-07D329190A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29094" y="2826328"/>
            <a:ext cx="3985983" cy="298948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9B9B367-B025-B464-48BE-03316DF5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836613"/>
            <a:ext cx="6246143" cy="446087"/>
          </a:xfrm>
        </p:spPr>
        <p:txBody>
          <a:bodyPr/>
          <a:lstStyle/>
          <a:p>
            <a:r>
              <a:rPr lang="en-GB" dirty="0"/>
              <a:t>N</a:t>
            </a:r>
            <a:r>
              <a:rPr lang="en-GB" cap="none" dirty="0"/>
              <a:t>b</a:t>
            </a:r>
            <a:r>
              <a:rPr lang="en-GB" baseline="-25000" dirty="0"/>
              <a:t>3</a:t>
            </a:r>
            <a:r>
              <a:rPr lang="en-GB" dirty="0"/>
              <a:t>S</a:t>
            </a:r>
            <a:r>
              <a:rPr lang="en-GB" cap="none" dirty="0"/>
              <a:t>n</a:t>
            </a:r>
            <a:r>
              <a:rPr lang="en-GB" dirty="0"/>
              <a:t> on copper substate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26CB2D-5E0F-1EED-6EC2-A03B9B0C8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4802752" cy="4708128"/>
          </a:xfrm>
        </p:spPr>
        <p:txBody>
          <a:bodyPr/>
          <a:lstStyle/>
          <a:p>
            <a:r>
              <a:rPr lang="en-US" dirty="0"/>
              <a:t>Zero field cooled</a:t>
            </a:r>
          </a:p>
          <a:p>
            <a:r>
              <a:rPr lang="en-US" dirty="0"/>
              <a:t>Plot trapped flux magnitude of center sensor versus temperature gradient during cooldown</a:t>
            </a:r>
          </a:p>
          <a:p>
            <a:endParaRPr lang="en-US" dirty="0"/>
          </a:p>
          <a:p>
            <a:r>
              <a:rPr lang="en-US" dirty="0"/>
              <a:t>All samples show large flux density magnitudes several times the earth’s magnetic field</a:t>
            </a:r>
          </a:p>
          <a:p>
            <a:r>
              <a:rPr lang="en-US" dirty="0"/>
              <a:t>Increasing flux density with temperature gradient</a:t>
            </a:r>
          </a:p>
          <a:p>
            <a:r>
              <a:rPr lang="en-US" dirty="0"/>
              <a:t>Other sensors measures largest field with          “</a:t>
            </a:r>
            <a:r>
              <a:rPr lang="en-GB" dirty="0"/>
              <a:t>Nb</a:t>
            </a:r>
            <a:r>
              <a:rPr lang="en-GB" baseline="-25000" dirty="0"/>
              <a:t>3</a:t>
            </a:r>
            <a:r>
              <a:rPr lang="en-GB" dirty="0"/>
              <a:t>Sn (INFN)</a:t>
            </a:r>
            <a:r>
              <a:rPr lang="en-US" dirty="0"/>
              <a:t>”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1600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8D50130-E91D-F024-1526-A7E151769A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59C1F20C-A9AB-F617-CAA5-9D5A063D3694}"/>
                  </a:ext>
                </a:extLst>
              </p:cNvPr>
              <p:cNvSpPr txBox="1"/>
              <p:nvPr/>
            </p:nvSpPr>
            <p:spPr>
              <a:xfrm>
                <a:off x="587062" y="5671829"/>
                <a:ext cx="65911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chemeClr val="accent3"/>
                    </a:solidFill>
                  </a:rPr>
                  <a:t>Flux densities 10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400" dirty="0">
                    <a:solidFill>
                      <a:schemeClr val="accent3"/>
                    </a:solidFill>
                  </a:rPr>
                  <a:t> earths magnetic field generated</a:t>
                </a:r>
                <a:endParaRPr lang="en-GB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59C1F20C-A9AB-F617-CAA5-9D5A063D3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62" y="5671829"/>
                <a:ext cx="6591163" cy="461665"/>
              </a:xfrm>
              <a:prstGeom prst="rect">
                <a:avLst/>
              </a:prstGeom>
              <a:blipFill>
                <a:blip r:embed="rId4"/>
                <a:stretch>
                  <a:fillRect l="-1386" t="-10526" r="-462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>
            <a:extLst>
              <a:ext uri="{FF2B5EF4-FFF2-40B4-BE49-F238E27FC236}">
                <a16:creationId xmlns:a16="http://schemas.microsoft.com/office/drawing/2014/main" id="{AF2B58FD-F7AE-7033-C0D4-C96F2F5360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96000" y="1282700"/>
            <a:ext cx="5852172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6 -0.05208 L 0.00066 -0.2136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D91D3-9CA8-BD72-3D07-DA3AB8115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5829CF-C917-A312-A241-5549F69B8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836613"/>
            <a:ext cx="6246143" cy="446087"/>
          </a:xfrm>
        </p:spPr>
        <p:txBody>
          <a:bodyPr/>
          <a:lstStyle/>
          <a:p>
            <a:r>
              <a:rPr lang="en-GB" dirty="0"/>
              <a:t>Cooldown dynamics and T</a:t>
            </a:r>
            <a:r>
              <a:rPr lang="en-GB" baseline="-25000" dirty="0"/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BB83D2A1-DA1E-6CA4-E5C6-2BEC63F4E5F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77850" y="1502172"/>
                <a:ext cx="4802752" cy="4708128"/>
              </a:xfrm>
            </p:spPr>
            <p:txBody>
              <a:bodyPr/>
              <a:lstStyle/>
              <a:p>
                <a:r>
                  <a:rPr lang="en-US" dirty="0"/>
                  <a:t>Plot AMR raw data versus time</a:t>
                </a:r>
              </a:p>
              <a:p>
                <a:r>
                  <a:rPr lang="en-US" dirty="0"/>
                  <a:t>All 5 sensor rows are discernable </a:t>
                </a:r>
              </a:p>
              <a:p>
                <a:r>
                  <a:rPr lang="en-US" dirty="0"/>
                  <a:t>Uniform T</a:t>
                </a:r>
                <a:r>
                  <a:rPr lang="en-US" baseline="-25000" dirty="0"/>
                  <a:t>c</a:t>
                </a:r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de-DE" b="1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𝟏𝟕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𝟕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K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BB83D2A1-DA1E-6CA4-E5C6-2BEC63F4E5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77850" y="1502172"/>
                <a:ext cx="4802752" cy="4708128"/>
              </a:xfrm>
              <a:blipFill>
                <a:blip r:embed="rId2"/>
                <a:stretch>
                  <a:fillRect l="-2411" t="-2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B75A410C-E7A9-3474-AA38-2D0636B4D7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24848F-4357-053E-59CA-46B55C569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978" y="898005"/>
            <a:ext cx="5852172" cy="438912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9731734-A50C-AEED-842D-877754F143D9}"/>
              </a:ext>
            </a:extLst>
          </p:cNvPr>
          <p:cNvSpPr txBox="1"/>
          <p:nvPr/>
        </p:nvSpPr>
        <p:spPr>
          <a:xfrm>
            <a:off x="9437152" y="1059656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Nb</a:t>
            </a:r>
            <a:r>
              <a:rPr lang="en-GB" baseline="-25000" dirty="0">
                <a:solidFill>
                  <a:schemeClr val="accent1"/>
                </a:solidFill>
              </a:rPr>
              <a:t>3</a:t>
            </a:r>
            <a:r>
              <a:rPr lang="en-GB" dirty="0">
                <a:solidFill>
                  <a:schemeClr val="accent1"/>
                </a:solidFill>
              </a:rPr>
              <a:t>Sn/Nb (HZB)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FB61C07-0474-50D8-9DFD-083E0490C9DB}"/>
              </a:ext>
            </a:extLst>
          </p:cNvPr>
          <p:cNvSpPr txBox="1"/>
          <p:nvPr/>
        </p:nvSpPr>
        <p:spPr>
          <a:xfrm rot="19648872">
            <a:off x="6361101" y="2921169"/>
            <a:ext cx="5766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DCDCDC">
                    <a:alpha val="30000"/>
                  </a:srgbClr>
                </a:solidFill>
              </a:rPr>
              <a:t>To be published</a:t>
            </a:r>
          </a:p>
        </p:txBody>
      </p:sp>
    </p:spTree>
    <p:extLst>
      <p:ext uri="{BB962C8B-B14F-4D97-AF65-F5344CB8AC3E}">
        <p14:creationId xmlns:p14="http://schemas.microsoft.com/office/powerpoint/2010/main" val="3247144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F4A34-7FED-A708-7DC6-F59C8D524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C83594-AFD1-BDBF-B9E9-000E37131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836613"/>
            <a:ext cx="6246143" cy="446087"/>
          </a:xfrm>
        </p:spPr>
        <p:txBody>
          <a:bodyPr/>
          <a:lstStyle/>
          <a:p>
            <a:r>
              <a:rPr lang="en-GB" dirty="0"/>
              <a:t>Cooldown dynamics and T</a:t>
            </a:r>
            <a:r>
              <a:rPr lang="en-GB" baseline="-25000" dirty="0"/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73D226C1-5BD3-1D8D-BC4A-6FB00AFBF70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77850" y="1502172"/>
                <a:ext cx="4802752" cy="4708128"/>
              </a:xfrm>
            </p:spPr>
            <p:txBody>
              <a:bodyPr/>
              <a:lstStyle/>
              <a:p>
                <a:r>
                  <a:rPr lang="en-US" dirty="0"/>
                  <a:t>Plot AMR raw data versus time</a:t>
                </a:r>
              </a:p>
              <a:p>
                <a:r>
                  <a:rPr lang="en-US" dirty="0"/>
                  <a:t>Sensor rows are not discernable</a:t>
                </a:r>
              </a:p>
              <a:p>
                <a:r>
                  <a:rPr lang="en-US" dirty="0"/>
                  <a:t>Non-uniform T</a:t>
                </a:r>
                <a:r>
                  <a:rPr lang="en-US" baseline="-25000" dirty="0"/>
                  <a:t>c</a:t>
                </a:r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𝟏𝟒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±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K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73D226C1-5BD3-1D8D-BC4A-6FB00AFBF7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77850" y="1502172"/>
                <a:ext cx="4802752" cy="4708128"/>
              </a:xfrm>
              <a:blipFill>
                <a:blip r:embed="rId2"/>
                <a:stretch>
                  <a:fillRect l="-2411" t="-2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F3CD53D-5827-797D-511D-2A0C03CC8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F20984F-505A-1FC5-3134-EC4A496DC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978" y="898005"/>
            <a:ext cx="5852172" cy="43891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418E957-E07B-64DD-AF6D-FD32605F7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978" y="898005"/>
            <a:ext cx="5852172" cy="438912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A4D5AC5-A5E4-75A3-11C0-B27F0F8058E9}"/>
              </a:ext>
            </a:extLst>
          </p:cNvPr>
          <p:cNvSpPr txBox="1"/>
          <p:nvPr/>
        </p:nvSpPr>
        <p:spPr>
          <a:xfrm>
            <a:off x="9437152" y="1059656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Nb</a:t>
            </a:r>
            <a:r>
              <a:rPr lang="en-GB" baseline="-25000" dirty="0">
                <a:solidFill>
                  <a:schemeClr val="accent1"/>
                </a:solidFill>
              </a:rPr>
              <a:t>3</a:t>
            </a:r>
            <a:r>
              <a:rPr lang="en-GB" dirty="0">
                <a:solidFill>
                  <a:schemeClr val="accent1"/>
                </a:solidFill>
              </a:rPr>
              <a:t>Sn/Cu (HZB)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le 11">
                <a:extLst>
                  <a:ext uri="{FF2B5EF4-FFF2-40B4-BE49-F238E27FC236}">
                    <a16:creationId xmlns:a16="http://schemas.microsoft.com/office/drawing/2014/main" id="{6AEDFB73-C094-7994-3B11-B80E95CFFE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1767606"/>
                  </p:ext>
                </p:extLst>
              </p:nvPr>
            </p:nvGraphicFramePr>
            <p:xfrm>
              <a:off x="407165" y="3491569"/>
              <a:ext cx="6587510" cy="2860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52012">
                      <a:extLst>
                        <a:ext uri="{9D8B030D-6E8A-4147-A177-3AD203B41FA5}">
                          <a16:colId xmlns:a16="http://schemas.microsoft.com/office/drawing/2014/main" val="700386264"/>
                        </a:ext>
                      </a:extLst>
                    </a:gridCol>
                    <a:gridCol w="1723106">
                      <a:extLst>
                        <a:ext uri="{9D8B030D-6E8A-4147-A177-3AD203B41FA5}">
                          <a16:colId xmlns:a16="http://schemas.microsoft.com/office/drawing/2014/main" val="2011171845"/>
                        </a:ext>
                      </a:extLst>
                    </a:gridCol>
                    <a:gridCol w="1209040">
                      <a:extLst>
                        <a:ext uri="{9D8B030D-6E8A-4147-A177-3AD203B41FA5}">
                          <a16:colId xmlns:a16="http://schemas.microsoft.com/office/drawing/2014/main" val="232966228"/>
                        </a:ext>
                      </a:extLst>
                    </a:gridCol>
                    <a:gridCol w="1703352">
                      <a:extLst>
                        <a:ext uri="{9D8B030D-6E8A-4147-A177-3AD203B41FA5}">
                          <a16:colId xmlns:a16="http://schemas.microsoft.com/office/drawing/2014/main" val="92293783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TF</a:t>
                          </a:r>
                          <a:br>
                            <a:rPr lang="en-GB" dirty="0"/>
                          </a:br>
                          <a:r>
                            <a:rPr lang="en-GB" dirty="0"/>
                            <a:t>Orientation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Uniform</a:t>
                          </a:r>
                          <a:br>
                            <a:rPr lang="en-GB" dirty="0"/>
                          </a:br>
                          <a:r>
                            <a:rPr lang="en-US" dirty="0"/>
                            <a:t>T</a:t>
                          </a:r>
                          <a:r>
                            <a:rPr lang="en-US" baseline="-25000" dirty="0"/>
                            <a:t>c</a:t>
                          </a:r>
                          <a:r>
                            <a:rPr lang="en-US" dirty="0"/>
                            <a:t> 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  <a:r>
                            <a:rPr lang="en-US" baseline="-25000" dirty="0"/>
                            <a:t>c</a:t>
                          </a:r>
                          <a:r>
                            <a:rPr lang="en-US" dirty="0"/>
                            <a:t> [K]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53490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</a:t>
                          </a:r>
                          <a:r>
                            <a:rPr lang="en-GB" baseline="-25000" dirty="0"/>
                            <a:t>3</a:t>
                          </a:r>
                          <a:r>
                            <a:rPr lang="en-GB" dirty="0"/>
                            <a:t>Sn BL (INFN)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inhomogeneous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accent3"/>
                              </a:solidFill>
                            </a:rPr>
                            <a:t>no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𝟏𝟒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07324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</a:t>
                          </a:r>
                          <a:r>
                            <a:rPr lang="en-GB" baseline="-25000" dirty="0"/>
                            <a:t>3</a:t>
                          </a:r>
                          <a:r>
                            <a:rPr lang="en-GB" dirty="0"/>
                            <a:t>Sn (INFN)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inhomogeneous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accent3"/>
                              </a:solidFill>
                            </a:rPr>
                            <a:t>no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𝟏𝟑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04422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</a:t>
                          </a:r>
                          <a:r>
                            <a:rPr lang="en-GB" baseline="-25000" dirty="0"/>
                            <a:t>3</a:t>
                          </a:r>
                          <a:r>
                            <a:rPr lang="en-GB" dirty="0"/>
                            <a:t>Sn/Cu (HZB)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inhomogeneous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accent3"/>
                              </a:solidFill>
                            </a:rPr>
                            <a:t>no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𝟏𝟒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9864256"/>
                      </a:ext>
                    </a:extLst>
                  </a:tr>
                  <a:tr h="181271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</a:t>
                          </a:r>
                          <a:r>
                            <a:rPr lang="en-GB" baseline="-25000" dirty="0"/>
                            <a:t>3</a:t>
                          </a:r>
                          <a:r>
                            <a:rPr lang="en-GB" dirty="0"/>
                            <a:t>Sn/Nb (HZB)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rgbClr val="00B050"/>
                              </a:solidFill>
                            </a:rPr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𝟏𝟕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1159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Nb/Cu (10µm)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rgbClr val="00B050"/>
                              </a:solidFill>
                            </a:rPr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𝟗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9527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Nb/Cu (4µm)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rgbClr val="00B050"/>
                              </a:solidFill>
                            </a:rPr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𝟗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24523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le 11">
                <a:extLst>
                  <a:ext uri="{FF2B5EF4-FFF2-40B4-BE49-F238E27FC236}">
                    <a16:creationId xmlns:a16="http://schemas.microsoft.com/office/drawing/2014/main" id="{6AEDFB73-C094-7994-3B11-B80E95CFFE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1767606"/>
                  </p:ext>
                </p:extLst>
              </p:nvPr>
            </p:nvGraphicFramePr>
            <p:xfrm>
              <a:off x="407165" y="3491569"/>
              <a:ext cx="6587510" cy="2860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52012">
                      <a:extLst>
                        <a:ext uri="{9D8B030D-6E8A-4147-A177-3AD203B41FA5}">
                          <a16:colId xmlns:a16="http://schemas.microsoft.com/office/drawing/2014/main" val="700386264"/>
                        </a:ext>
                      </a:extLst>
                    </a:gridCol>
                    <a:gridCol w="1723106">
                      <a:extLst>
                        <a:ext uri="{9D8B030D-6E8A-4147-A177-3AD203B41FA5}">
                          <a16:colId xmlns:a16="http://schemas.microsoft.com/office/drawing/2014/main" val="2011171845"/>
                        </a:ext>
                      </a:extLst>
                    </a:gridCol>
                    <a:gridCol w="1209040">
                      <a:extLst>
                        <a:ext uri="{9D8B030D-6E8A-4147-A177-3AD203B41FA5}">
                          <a16:colId xmlns:a16="http://schemas.microsoft.com/office/drawing/2014/main" val="232966228"/>
                        </a:ext>
                      </a:extLst>
                    </a:gridCol>
                    <a:gridCol w="1703352">
                      <a:extLst>
                        <a:ext uri="{9D8B030D-6E8A-4147-A177-3AD203B41FA5}">
                          <a16:colId xmlns:a16="http://schemas.microsoft.com/office/drawing/2014/main" val="922937833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TF</a:t>
                          </a:r>
                          <a:br>
                            <a:rPr lang="en-GB" dirty="0"/>
                          </a:br>
                          <a:r>
                            <a:rPr lang="en-GB" dirty="0"/>
                            <a:t>Orientation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Uniform</a:t>
                          </a:r>
                          <a:br>
                            <a:rPr lang="en-GB" dirty="0"/>
                          </a:br>
                          <a:r>
                            <a:rPr lang="en-US" dirty="0"/>
                            <a:t>T</a:t>
                          </a:r>
                          <a:r>
                            <a:rPr lang="en-US" baseline="-25000" dirty="0"/>
                            <a:t>c</a:t>
                          </a:r>
                          <a:r>
                            <a:rPr lang="en-US" dirty="0"/>
                            <a:t> 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  <a:r>
                            <a:rPr lang="en-US" baseline="-25000" dirty="0"/>
                            <a:t>c</a:t>
                          </a:r>
                          <a:r>
                            <a:rPr lang="en-US" dirty="0"/>
                            <a:t> [K]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53490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</a:t>
                          </a:r>
                          <a:r>
                            <a:rPr lang="en-GB" baseline="-25000" dirty="0"/>
                            <a:t>3</a:t>
                          </a:r>
                          <a:r>
                            <a:rPr lang="en-GB" dirty="0"/>
                            <a:t>Sn BL (INFN)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inhomogeneous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accent3"/>
                              </a:solidFill>
                            </a:rPr>
                            <a:t>no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286786" t="-180328" r="-1429" b="-5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07324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</a:t>
                          </a:r>
                          <a:r>
                            <a:rPr lang="en-GB" baseline="-25000" dirty="0"/>
                            <a:t>3</a:t>
                          </a:r>
                          <a:r>
                            <a:rPr lang="en-GB" dirty="0"/>
                            <a:t>Sn (INFN)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inhomogeneous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accent3"/>
                              </a:solidFill>
                            </a:rPr>
                            <a:t>no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286786" t="-280328" r="-1429" b="-4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04422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</a:t>
                          </a:r>
                          <a:r>
                            <a:rPr lang="en-GB" baseline="-25000" dirty="0"/>
                            <a:t>3</a:t>
                          </a:r>
                          <a:r>
                            <a:rPr lang="en-GB" dirty="0"/>
                            <a:t>Sn/Cu (HZB)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inhomogeneous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accent3"/>
                              </a:solidFill>
                            </a:rPr>
                            <a:t>no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286786" t="-380328" r="-1429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986425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</a:t>
                          </a:r>
                          <a:r>
                            <a:rPr lang="en-GB" baseline="-25000" dirty="0"/>
                            <a:t>3</a:t>
                          </a:r>
                          <a:r>
                            <a:rPr lang="en-GB" dirty="0"/>
                            <a:t>Sn/Nb (HZB)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rgbClr val="00B050"/>
                              </a:solidFill>
                            </a:rPr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286786" t="-488333" r="-1429" b="-22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1159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Nb/Cu (10µm)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rgbClr val="00B050"/>
                              </a:solidFill>
                            </a:rPr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286786" t="-578689" r="-1429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9527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Nb/Cu (4µm)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rgbClr val="00B050"/>
                              </a:solidFill>
                            </a:rPr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286786" t="-678689" r="-1429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245230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0104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98AF-C7D7-9CB7-4151-AA24FB548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780271"/>
            <a:ext cx="5717442" cy="446087"/>
          </a:xfrm>
        </p:spPr>
        <p:txBody>
          <a:bodyPr/>
          <a:lstStyle/>
          <a:p>
            <a:r>
              <a:rPr lang="en-US" dirty="0"/>
              <a:t>Experimental setup to measure trapped flux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1FA4B-5EEC-56E1-E99E-85907D29D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49" y="1431010"/>
            <a:ext cx="6085907" cy="4985901"/>
          </a:xfrm>
        </p:spPr>
        <p:txBody>
          <a:bodyPr/>
          <a:lstStyle/>
          <a:p>
            <a:pPr>
              <a:spcBef>
                <a:spcPts val="700"/>
              </a:spcBef>
            </a:pPr>
            <a:r>
              <a:rPr lang="en-US" dirty="0"/>
              <a:t>2 cryocoolers to cool down sample</a:t>
            </a:r>
          </a:p>
          <a:p>
            <a:pPr>
              <a:spcBef>
                <a:spcPts val="700"/>
              </a:spcBef>
            </a:pPr>
            <a:r>
              <a:rPr lang="en-US" dirty="0"/>
              <a:t>Sample (100x60x3)mm</a:t>
            </a:r>
            <a:r>
              <a:rPr lang="en-US" baseline="30000" dirty="0"/>
              <a:t>3</a:t>
            </a:r>
            <a:r>
              <a:rPr lang="en-US" dirty="0"/>
              <a:t>, clamped in copper blocks at either end</a:t>
            </a:r>
          </a:p>
          <a:p>
            <a:pPr>
              <a:spcBef>
                <a:spcPts val="700"/>
              </a:spcBef>
            </a:pPr>
            <a:r>
              <a:rPr lang="en-US" dirty="0"/>
              <a:t>Two heaters at the end of the blocks allow for precise control of temperature gradient and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/>
              <a:t>cooldown rate</a:t>
            </a:r>
          </a:p>
          <a:p>
            <a:pPr>
              <a:spcBef>
                <a:spcPts val="700"/>
              </a:spcBef>
            </a:pPr>
            <a:r>
              <a:rPr lang="en-US" dirty="0"/>
              <a:t>Multiple AMR sensors for magnetic field measurements</a:t>
            </a:r>
          </a:p>
          <a:p>
            <a:pPr>
              <a:spcBef>
                <a:spcPts val="700"/>
              </a:spcBef>
            </a:pPr>
            <a:r>
              <a:rPr lang="en-US" dirty="0"/>
              <a:t>grouping of 3 sensors to measure field vector in 3d</a:t>
            </a:r>
          </a:p>
          <a:p>
            <a:pPr>
              <a:spcBef>
                <a:spcPts val="700"/>
              </a:spcBef>
            </a:pPr>
            <a:r>
              <a:rPr lang="en-US" dirty="0"/>
              <a:t>15 AMR sensor groups measure magnetic field just above the sample</a:t>
            </a:r>
          </a:p>
          <a:p>
            <a:pPr>
              <a:spcBef>
                <a:spcPts val="700"/>
              </a:spcBef>
            </a:pPr>
            <a:r>
              <a:rPr lang="en-US" dirty="0"/>
              <a:t>2 </a:t>
            </a:r>
            <a:r>
              <a:rPr lang="en-US" dirty="0" err="1"/>
              <a:t>Cernox</a:t>
            </a:r>
            <a:r>
              <a:rPr lang="en-US" dirty="0"/>
              <a:t> sensors measure temperature gradient across sample</a:t>
            </a:r>
          </a:p>
          <a:p>
            <a:pPr>
              <a:spcBef>
                <a:spcPts val="700"/>
              </a:spcBef>
            </a:pPr>
            <a:r>
              <a:rPr lang="en-US" dirty="0"/>
              <a:t>Active field compensation with three Helmholtz-coils</a:t>
            </a:r>
          </a:p>
          <a:p>
            <a:pPr>
              <a:spcBef>
                <a:spcPts val="700"/>
              </a:spcBef>
            </a:pPr>
            <a:r>
              <a:rPr lang="en-US" dirty="0"/>
              <a:t>Minimum flux density at location of reference sensors &lt; 30nT</a:t>
            </a:r>
          </a:p>
          <a:p>
            <a:pPr>
              <a:spcBef>
                <a:spcPts val="700"/>
              </a:spcBef>
            </a:pPr>
            <a:r>
              <a:rPr lang="en-US" dirty="0"/>
              <a:t>Maximum flux density 220µT</a:t>
            </a:r>
          </a:p>
          <a:p>
            <a:pPr>
              <a:spcBef>
                <a:spcPts val="700"/>
              </a:spcBef>
            </a:pPr>
            <a:endParaRPr lang="en-US" dirty="0"/>
          </a:p>
          <a:p>
            <a:pPr>
              <a:spcBef>
                <a:spcPts val="700"/>
              </a:spcBef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8191D1-9937-8DE8-E943-CF078A24CF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1690565" cy="224546"/>
          </a:xfrm>
        </p:spPr>
        <p:txBody>
          <a:bodyPr>
            <a:normAutofit/>
          </a:bodyPr>
          <a:lstStyle/>
          <a:p>
            <a:r>
              <a:rPr lang="de-DE" dirty="0"/>
              <a:t>Setup</a:t>
            </a:r>
            <a:endParaRPr lang="en-US" dirty="0"/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F. Kramer, ISAS 2026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D744BE0-93BB-DAEE-2186-160B28BC7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589" y="1842518"/>
            <a:ext cx="2571882" cy="26607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69E48A7-3FD2-37BB-A0DD-D84DD6F6FE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47511" y="2248938"/>
            <a:ext cx="3606985" cy="184794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1B154EF-D990-A83C-3474-B9C7F09BA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835" y="1748867"/>
            <a:ext cx="4556360" cy="268591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0F0DEDA-793E-ECD5-3DC3-7E2EB005F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104" y="1262733"/>
            <a:ext cx="3206915" cy="3238666"/>
          </a:xfrm>
          <a:prstGeom prst="rect">
            <a:avLst/>
          </a:prstGeom>
        </p:spPr>
      </p:pic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CD75ABE-BB0C-04B5-19AC-0135C1BD1E23}"/>
              </a:ext>
            </a:extLst>
          </p:cNvPr>
          <p:cNvGrpSpPr/>
          <p:nvPr/>
        </p:nvGrpSpPr>
        <p:grpSpPr>
          <a:xfrm>
            <a:off x="8316095" y="4866567"/>
            <a:ext cx="2938365" cy="1634758"/>
            <a:chOff x="4628258" y="4804343"/>
            <a:chExt cx="2938365" cy="1634758"/>
          </a:xfrm>
        </p:grpSpPr>
        <p:pic>
          <p:nvPicPr>
            <p:cNvPr id="26" name="Picture 73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280530C3-56F2-4BAC-070C-59D4EA3BF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023" t="13421" r="22876" b="9259"/>
            <a:stretch/>
          </p:blipFill>
          <p:spPr>
            <a:xfrm>
              <a:off x="4628258" y="4804343"/>
              <a:ext cx="1609678" cy="1634758"/>
            </a:xfrm>
            <a:prstGeom prst="rect">
              <a:avLst/>
            </a:prstGeom>
          </p:spPr>
        </p:pic>
        <p:pic>
          <p:nvPicPr>
            <p:cNvPr id="28" name="Picture 75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CA17FFAE-08CB-868D-1969-90549270C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056" t="45566" r="45907" b="42270"/>
            <a:stretch/>
          </p:blipFill>
          <p:spPr>
            <a:xfrm>
              <a:off x="6706882" y="5215529"/>
              <a:ext cx="859741" cy="710605"/>
            </a:xfrm>
            <a:prstGeom prst="rect">
              <a:avLst/>
            </a:prstGeom>
          </p:spPr>
        </p:pic>
        <p:sp>
          <p:nvSpPr>
            <p:cNvPr id="30" name="Rectangle 76">
              <a:extLst>
                <a:ext uri="{FF2B5EF4-FFF2-40B4-BE49-F238E27FC236}">
                  <a16:creationId xmlns:a16="http://schemas.microsoft.com/office/drawing/2014/main" id="{E3AA345E-055E-D246-F5CB-95F0F602383D}"/>
                </a:ext>
              </a:extLst>
            </p:cNvPr>
            <p:cNvSpPr/>
            <p:nvPr/>
          </p:nvSpPr>
          <p:spPr>
            <a:xfrm>
              <a:off x="5549045" y="5467628"/>
              <a:ext cx="257360" cy="267436"/>
            </a:xfrm>
            <a:prstGeom prst="rect">
              <a:avLst/>
            </a:prstGeom>
            <a:noFill/>
            <a:ln cmpd="sng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78">
              <a:extLst>
                <a:ext uri="{FF2B5EF4-FFF2-40B4-BE49-F238E27FC236}">
                  <a16:creationId xmlns:a16="http://schemas.microsoft.com/office/drawing/2014/main" id="{8E6CFF9C-8043-4A9D-B657-BF4913F60C20}"/>
                </a:ext>
              </a:extLst>
            </p:cNvPr>
            <p:cNvSpPr/>
            <p:nvPr/>
          </p:nvSpPr>
          <p:spPr>
            <a:xfrm rot="16200000">
              <a:off x="6781450" y="5140961"/>
              <a:ext cx="710605" cy="859741"/>
            </a:xfrm>
            <a:prstGeom prst="rect">
              <a:avLst/>
            </a:prstGeom>
            <a:noFill/>
            <a:ln cmpd="sng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80">
              <a:extLst>
                <a:ext uri="{FF2B5EF4-FFF2-40B4-BE49-F238E27FC236}">
                  <a16:creationId xmlns:a16="http://schemas.microsoft.com/office/drawing/2014/main" id="{2CB8AAF2-44AD-CFC1-5F41-6EF06CEBC5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6405" y="5215529"/>
              <a:ext cx="900477" cy="252099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82">
              <a:extLst>
                <a:ext uri="{FF2B5EF4-FFF2-40B4-BE49-F238E27FC236}">
                  <a16:creationId xmlns:a16="http://schemas.microsoft.com/office/drawing/2014/main" id="{380E497D-A47D-6A93-CFF6-CD9EB610015D}"/>
                </a:ext>
              </a:extLst>
            </p:cNvPr>
            <p:cNvCxnSpPr>
              <a:cxnSpLocks/>
            </p:cNvCxnSpPr>
            <p:nvPr/>
          </p:nvCxnSpPr>
          <p:spPr>
            <a:xfrm>
              <a:off x="5806405" y="5734100"/>
              <a:ext cx="900477" cy="192034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E374FB99-C1D6-4208-EE6B-504C2BF676BE}"/>
              </a:ext>
            </a:extLst>
          </p:cNvPr>
          <p:cNvSpPr/>
          <p:nvPr/>
        </p:nvSpPr>
        <p:spPr>
          <a:xfrm>
            <a:off x="500918" y="3030367"/>
            <a:ext cx="6028351" cy="183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7F5EA69-27A5-EACE-21E3-F34E89FB6362}"/>
              </a:ext>
            </a:extLst>
          </p:cNvPr>
          <p:cNvSpPr/>
          <p:nvPr/>
        </p:nvSpPr>
        <p:spPr>
          <a:xfrm>
            <a:off x="467036" y="4866566"/>
            <a:ext cx="6028351" cy="1145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69EE597-3631-A9DC-4DEE-7539D812A966}"/>
              </a:ext>
            </a:extLst>
          </p:cNvPr>
          <p:cNvSpPr txBox="1"/>
          <p:nvPr/>
        </p:nvSpPr>
        <p:spPr>
          <a:xfrm>
            <a:off x="7663560" y="4568017"/>
            <a:ext cx="31949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Source Sans Pro" panose="020B0503030403020204" pitchFamily="34" charset="77"/>
              </a:rPr>
              <a:t>Courtesy A. </a:t>
            </a:r>
            <a:r>
              <a:rPr lang="en-GB" sz="1200" dirty="0" err="1">
                <a:latin typeface="Source Sans Pro" panose="020B0503030403020204" pitchFamily="34" charset="77"/>
              </a:rPr>
              <a:t>Cierpka</a:t>
            </a:r>
            <a:endParaRPr lang="en-GB" sz="1200" dirty="0"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149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38E09-9479-885C-93CE-A81044868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8538A-7920-9AD1-F78A-A0BFB1906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836613"/>
            <a:ext cx="6246143" cy="446087"/>
          </a:xfrm>
        </p:spPr>
        <p:txBody>
          <a:bodyPr/>
          <a:lstStyle/>
          <a:p>
            <a:r>
              <a:rPr lang="en-GB" dirty="0"/>
              <a:t>CRAFT vs. </a:t>
            </a:r>
            <a:r>
              <a:rPr lang="en-GB" dirty="0" err="1"/>
              <a:t>mVTS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10F981-9D34-25D1-BEF7-7D1213029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4802752" cy="4708128"/>
          </a:xfrm>
        </p:spPr>
        <p:txBody>
          <a:bodyPr/>
          <a:lstStyle/>
          <a:p>
            <a:endParaRPr lang="en-US" sz="1600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06F6BA2-3CAC-475F-D1C7-6E9A605AD2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C4409AB-C810-FEF7-DC49-6E4305662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569" y="1059656"/>
            <a:ext cx="6965945" cy="52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45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17006-90AA-CE9E-F180-9A678FCA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784778"/>
            <a:ext cx="6543265" cy="446087"/>
          </a:xfrm>
        </p:spPr>
        <p:txBody>
          <a:bodyPr/>
          <a:lstStyle/>
          <a:p>
            <a:r>
              <a:rPr lang="en-GB" dirty="0"/>
              <a:t>The samples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A78F2-65B1-50B9-001E-C04301327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48" y="1458281"/>
            <a:ext cx="8077879" cy="3939286"/>
          </a:xfrm>
        </p:spPr>
        <p:txBody>
          <a:bodyPr numCol="2"/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E03384-9786-98DB-725A-C3539325DD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SampleS</a:t>
            </a:r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en-GB" dirty="0"/>
              <a:t>F. Kramer, </a:t>
            </a:r>
            <a:r>
              <a:rPr lang="de-DE" dirty="0"/>
              <a:t>ISAS 2026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F693DA3-F4E1-EEA1-49D0-239C7641B0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93" t="16925" r="10248" b="16343"/>
          <a:stretch/>
        </p:blipFill>
        <p:spPr>
          <a:xfrm rot="5400000">
            <a:off x="8710574" y="2203454"/>
            <a:ext cx="3698206" cy="2317712"/>
          </a:xfrm>
          <a:prstGeom prst="rect">
            <a:avLst/>
          </a:prstGeom>
        </p:spPr>
      </p:pic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B1D0EEE2-CEE6-D153-8B52-480114584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310760"/>
              </p:ext>
            </p:extLst>
          </p:nvPr>
        </p:nvGraphicFramePr>
        <p:xfrm>
          <a:off x="500918" y="1441119"/>
          <a:ext cx="7704385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958">
                  <a:extLst>
                    <a:ext uri="{9D8B030D-6E8A-4147-A177-3AD203B41FA5}">
                      <a16:colId xmlns:a16="http://schemas.microsoft.com/office/drawing/2014/main" val="700386264"/>
                    </a:ext>
                  </a:extLst>
                </a:gridCol>
                <a:gridCol w="1342796">
                  <a:extLst>
                    <a:ext uri="{9D8B030D-6E8A-4147-A177-3AD203B41FA5}">
                      <a16:colId xmlns:a16="http://schemas.microsoft.com/office/drawing/2014/main" val="2011171845"/>
                    </a:ext>
                  </a:extLst>
                </a:gridCol>
                <a:gridCol w="1540877">
                  <a:extLst>
                    <a:ext uri="{9D8B030D-6E8A-4147-A177-3AD203B41FA5}">
                      <a16:colId xmlns:a16="http://schemas.microsoft.com/office/drawing/2014/main" val="232966228"/>
                    </a:ext>
                  </a:extLst>
                </a:gridCol>
                <a:gridCol w="1540877">
                  <a:extLst>
                    <a:ext uri="{9D8B030D-6E8A-4147-A177-3AD203B41FA5}">
                      <a16:colId xmlns:a16="http://schemas.microsoft.com/office/drawing/2014/main" val="922937833"/>
                    </a:ext>
                  </a:extLst>
                </a:gridCol>
                <a:gridCol w="1540877">
                  <a:extLst>
                    <a:ext uri="{9D8B030D-6E8A-4147-A177-3AD203B41FA5}">
                      <a16:colId xmlns:a16="http://schemas.microsoft.com/office/drawing/2014/main" val="29049893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Substrate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Nb layer </a:t>
                      </a:r>
                    </a:p>
                    <a:p>
                      <a:pPr algn="ctr"/>
                      <a:r>
                        <a:rPr lang="en-GB" dirty="0"/>
                        <a:t>[µm]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Nb</a:t>
                      </a:r>
                      <a:r>
                        <a:rPr lang="en-GB" baseline="-25000" dirty="0"/>
                        <a:t>3</a:t>
                      </a:r>
                      <a:r>
                        <a:rPr lang="en-GB" dirty="0"/>
                        <a:t>Sn layer</a:t>
                      </a:r>
                    </a:p>
                    <a:p>
                      <a:pPr algn="ctr"/>
                      <a:r>
                        <a:rPr lang="en-GB" dirty="0"/>
                        <a:t>[µm]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Method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5349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Nb</a:t>
                      </a:r>
                      <a:r>
                        <a:rPr lang="en-GB" baseline="-25000" dirty="0"/>
                        <a:t>3</a:t>
                      </a:r>
                      <a:r>
                        <a:rPr lang="en-GB" dirty="0"/>
                        <a:t>Sn BL (INFN)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Sputtered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73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Nb</a:t>
                      </a:r>
                      <a:r>
                        <a:rPr lang="en-GB" baseline="-25000" dirty="0"/>
                        <a:t>3</a:t>
                      </a:r>
                      <a:r>
                        <a:rPr lang="en-GB" dirty="0"/>
                        <a:t>Sn (INFN)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Sputtered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442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Nb</a:t>
                      </a:r>
                      <a:r>
                        <a:rPr lang="en-GB" baseline="-25000" dirty="0"/>
                        <a:t>3</a:t>
                      </a:r>
                      <a:r>
                        <a:rPr lang="en-GB" dirty="0"/>
                        <a:t>Sn BL (INFN)</a:t>
                      </a:r>
                    </a:p>
                    <a:p>
                      <a:r>
                        <a:rPr lang="en-GB" dirty="0" err="1"/>
                        <a:t>center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Sputtered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92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Nb</a:t>
                      </a:r>
                      <a:r>
                        <a:rPr lang="en-GB" baseline="-25000" dirty="0"/>
                        <a:t>3</a:t>
                      </a:r>
                      <a:r>
                        <a:rPr lang="en-GB" dirty="0"/>
                        <a:t>Sn/Cu (HZB)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Sputtered / Bronze route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864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Nb</a:t>
                      </a:r>
                      <a:r>
                        <a:rPr lang="en-GB" baseline="-25000" dirty="0"/>
                        <a:t>3</a:t>
                      </a:r>
                      <a:r>
                        <a:rPr lang="en-GB" dirty="0"/>
                        <a:t>Sn/Nb (HZB)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Bronze route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159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Nb/Cu (10µm)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Sputtered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52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Nb/Cu (4µm)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Sputtered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452304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8662816E-5EA7-DF7F-2857-1E2EDBDE3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18" y="5246888"/>
            <a:ext cx="1495425" cy="6667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FBF5A8E-BDF0-69E8-9B38-116A4E084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293" y="5282972"/>
            <a:ext cx="1666875" cy="6667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9F26676-9F27-5E6E-A222-076B42CC0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118" y="5226838"/>
            <a:ext cx="2387763" cy="83443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B781581-9E43-759A-300E-C1392F20ED9C}"/>
              </a:ext>
            </a:extLst>
          </p:cNvPr>
          <p:cNvSpPr txBox="1"/>
          <p:nvPr/>
        </p:nvSpPr>
        <p:spPr>
          <a:xfrm>
            <a:off x="500918" y="5912397"/>
            <a:ext cx="1280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D. </a:t>
            </a:r>
            <a:r>
              <a:rPr lang="en-GB" dirty="0" err="1"/>
              <a:t>Fonnesu</a:t>
            </a:r>
            <a:r>
              <a:rPr lang="en-GB" dirty="0"/>
              <a:t> </a:t>
            </a:r>
          </a:p>
          <a:p>
            <a:r>
              <a:rPr lang="en-GB" dirty="0"/>
              <a:t>D. Ford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2408C62-96B7-DE05-94BA-1F5C5657D04D}"/>
              </a:ext>
            </a:extLst>
          </p:cNvPr>
          <p:cNvSpPr txBox="1"/>
          <p:nvPr/>
        </p:nvSpPr>
        <p:spPr>
          <a:xfrm>
            <a:off x="2901293" y="6065022"/>
            <a:ext cx="1470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A. </a:t>
            </a:r>
            <a:r>
              <a:rPr lang="en-GB" dirty="0" err="1"/>
              <a:t>Zubtsovskii</a:t>
            </a:r>
            <a:endParaRPr lang="en-GB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F117054-B7FF-BF15-F85E-1002A389489B}"/>
              </a:ext>
            </a:extLst>
          </p:cNvPr>
          <p:cNvSpPr txBox="1"/>
          <p:nvPr/>
        </p:nvSpPr>
        <p:spPr>
          <a:xfrm>
            <a:off x="5473118" y="6047564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M. Lu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862B312-E74C-BD89-9FA3-228A01FAE64C}"/>
              </a:ext>
            </a:extLst>
          </p:cNvPr>
          <p:cNvSpPr/>
          <p:nvPr/>
        </p:nvSpPr>
        <p:spPr>
          <a:xfrm>
            <a:off x="519246" y="3517510"/>
            <a:ext cx="7704385" cy="534390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221D755-2556-3269-CBD2-F130FC86BC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681" t="19826" r="6928" b="20580"/>
          <a:stretch>
            <a:fillRect/>
          </a:stretch>
        </p:blipFill>
        <p:spPr>
          <a:xfrm rot="5400000">
            <a:off x="8727412" y="2265299"/>
            <a:ext cx="3698206" cy="219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0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1C296-32C1-0441-18C1-0244D5643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836613"/>
            <a:ext cx="6537845" cy="446087"/>
          </a:xfrm>
        </p:spPr>
        <p:txBody>
          <a:bodyPr/>
          <a:lstStyle/>
          <a:p>
            <a:r>
              <a:rPr lang="en-US" dirty="0"/>
              <a:t>A typical Cooldown with </a:t>
            </a:r>
            <a:r>
              <a:rPr lang="en-GB" dirty="0"/>
              <a:t>“</a:t>
            </a:r>
            <a:r>
              <a:rPr lang="en-GB" cap="none" dirty="0"/>
              <a:t>Nb</a:t>
            </a:r>
            <a:r>
              <a:rPr lang="en-GB" cap="none" baseline="-25000" dirty="0"/>
              <a:t>3</a:t>
            </a:r>
            <a:r>
              <a:rPr lang="en-GB" cap="none" dirty="0"/>
              <a:t>Sn/Cu</a:t>
            </a:r>
            <a:r>
              <a:rPr lang="en-GB" dirty="0"/>
              <a:t> (HZB)”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412494F-28B5-9E81-6130-39870C72C66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77850" y="1502172"/>
                <a:ext cx="5607290" cy="4708128"/>
              </a:xfrm>
            </p:spPr>
            <p:txBody>
              <a:bodyPr/>
              <a:lstStyle/>
              <a:p>
                <a:r>
                  <a:rPr lang="en-US" dirty="0"/>
                  <a:t>Set Temperature gradient across sample (∇T = 0.12 K/cm)</a:t>
                </a:r>
              </a:p>
              <a:p>
                <a:r>
                  <a:rPr lang="en-US" dirty="0"/>
                  <a:t>Compensate external field </a:t>
                </a:r>
                <a:r>
                  <a:rPr lang="en-US" dirty="0" err="1"/>
                  <a:t>B</a:t>
                </a:r>
                <a:r>
                  <a:rPr lang="en-US" baseline="-25000" dirty="0" err="1"/>
                  <a:t>ext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dirty="0"/>
                  <a:t> 1 µT</a:t>
                </a:r>
              </a:p>
              <a:p>
                <a:r>
                  <a:rPr lang="en-US" dirty="0"/>
                  <a:t>Green numbers are the measured flux density in µT</a:t>
                </a:r>
              </a:p>
              <a:p>
                <a:r>
                  <a:rPr lang="en-US" dirty="0"/>
                  <a:t>Lower Sample temperature at top and bottom simultaneously </a:t>
                </a:r>
              </a:p>
              <a:p>
                <a:r>
                  <a:rPr lang="en-US" dirty="0"/>
                  <a:t>As the sample becomes superconducting large flux densities are measured by the AMR sensors</a:t>
                </a:r>
              </a:p>
              <a:p>
                <a:r>
                  <a:rPr lang="en-US" dirty="0"/>
                  <a:t>Pulsing stems from temperature oscillations of cryocoolers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chemeClr val="tx1"/>
                    </a:solidFill>
                    <a:latin typeface="Source Sans Pro Semibold" panose="020B0503030403020204" pitchFamily="34" charset="77"/>
                  </a:rPr>
                  <a:t>Final state is not impacted by the oscillations</a:t>
                </a:r>
              </a:p>
              <a:p>
                <a:r>
                  <a:rPr lang="en-US" dirty="0"/>
                  <a:t>Measure trapped flux in the final state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412494F-28B5-9E81-6130-39870C72C6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77850" y="1502172"/>
                <a:ext cx="5607290" cy="4708128"/>
              </a:xfrm>
              <a:blipFill>
                <a:blip r:embed="rId4"/>
                <a:stretch>
                  <a:fillRect l="-2065" t="-517" r="-16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E17CAA-4387-D785-9396-17B02237A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endParaRPr lang="en-US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F. Kramer, ISAS 2026</a:t>
            </a:r>
          </a:p>
        </p:txBody>
      </p:sp>
      <p:pic>
        <p:nvPicPr>
          <p:cNvPr id="4" name="Mein Film 6 compr">
            <a:hlinkClick r:id="" action="ppaction://media"/>
            <a:extLst>
              <a:ext uri="{FF2B5EF4-FFF2-40B4-BE49-F238E27FC236}">
                <a16:creationId xmlns:a16="http://schemas.microsoft.com/office/drawing/2014/main" id="{7EC3AD09-CF59-7ECA-D7BD-1495232BBB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63808" t="15858" r="13754" b="18324"/>
          <a:stretch>
            <a:fillRect/>
          </a:stretch>
        </p:blipFill>
        <p:spPr>
          <a:xfrm>
            <a:off x="7616460" y="1157595"/>
            <a:ext cx="3025832" cy="4992570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76D1C911-501B-E039-F846-26C9772365E7}"/>
              </a:ext>
            </a:extLst>
          </p:cNvPr>
          <p:cNvSpPr/>
          <p:nvPr/>
        </p:nvSpPr>
        <p:spPr>
          <a:xfrm>
            <a:off x="9806979" y="1617216"/>
            <a:ext cx="1475117" cy="286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183E171-0A9F-DFE3-C3F9-0DF0EB4F0AC2}"/>
              </a:ext>
            </a:extLst>
          </p:cNvPr>
          <p:cNvSpPr/>
          <p:nvPr/>
        </p:nvSpPr>
        <p:spPr>
          <a:xfrm>
            <a:off x="8769928" y="3537067"/>
            <a:ext cx="616652" cy="394854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5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BFCBB-B305-5AF6-4862-84CB4FCF1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5C5B29-6068-F98D-EC32-98D359FE1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836613"/>
            <a:ext cx="6246143" cy="446087"/>
          </a:xfrm>
        </p:spPr>
        <p:txBody>
          <a:bodyPr/>
          <a:lstStyle/>
          <a:p>
            <a:r>
              <a:rPr lang="en-GB" dirty="0"/>
              <a:t>N</a:t>
            </a:r>
            <a:r>
              <a:rPr lang="en-GB" cap="none" dirty="0"/>
              <a:t>b</a:t>
            </a:r>
            <a:r>
              <a:rPr lang="en-GB" baseline="-25000" dirty="0"/>
              <a:t>3</a:t>
            </a:r>
            <a:r>
              <a:rPr lang="en-GB" dirty="0"/>
              <a:t>S</a:t>
            </a:r>
            <a:r>
              <a:rPr lang="en-GB" cap="none" dirty="0"/>
              <a:t>n</a:t>
            </a:r>
            <a:r>
              <a:rPr lang="en-GB" dirty="0"/>
              <a:t> on copper substate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3505E98-2E52-3849-2B4D-E12AECC877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F. Kramer, </a:t>
            </a:r>
            <a:r>
              <a:rPr lang="de-DE" dirty="0"/>
              <a:t>ISAS 2026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A015F96-9954-8E71-8C6D-285DEC42F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4802752" cy="4708128"/>
          </a:xfrm>
        </p:spPr>
        <p:txBody>
          <a:bodyPr/>
          <a:lstStyle/>
          <a:p>
            <a:r>
              <a:rPr lang="en-US" dirty="0"/>
              <a:t>Zero field cooled</a:t>
            </a:r>
          </a:p>
          <a:p>
            <a:r>
              <a:rPr lang="en-US" dirty="0"/>
              <a:t>Plot trapped flux magnitude of center sensor versus temperature gradient during cooldown</a:t>
            </a:r>
          </a:p>
          <a:p>
            <a:endParaRPr lang="en-US" dirty="0"/>
          </a:p>
          <a:p>
            <a:r>
              <a:rPr lang="en-US" dirty="0"/>
              <a:t>Increasing flux density with temperature gradient</a:t>
            </a:r>
          </a:p>
          <a:p>
            <a:r>
              <a:rPr lang="en-US" dirty="0"/>
              <a:t>All samples show large flux density magnitudes several times the earth’s magnetic field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1600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B873DB3E-CFA8-B293-2AAC-F2B6587418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39018F9-EFA8-978D-9776-932660AB14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0" y="1282700"/>
            <a:ext cx="5852172" cy="438912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1803E64-5117-E057-6F34-5351800E38BE}"/>
              </a:ext>
            </a:extLst>
          </p:cNvPr>
          <p:cNvSpPr txBox="1"/>
          <p:nvPr/>
        </p:nvSpPr>
        <p:spPr>
          <a:xfrm rot="19648872">
            <a:off x="6361101" y="2921169"/>
            <a:ext cx="5766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DCDCDC">
                    <a:alpha val="30000"/>
                  </a:srgbClr>
                </a:solidFill>
              </a:rPr>
              <a:t>To be published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1D37C1-5BD3-20F1-ACD7-B7F757B834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5" t="6038" r="1543" b="7356"/>
          <a:stretch>
            <a:fillRect/>
          </a:stretch>
        </p:blipFill>
        <p:spPr>
          <a:xfrm>
            <a:off x="5380602" y="1282700"/>
            <a:ext cx="6684970" cy="448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05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E31DD-7A08-0B2F-A949-C6F840FE9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977E6-0070-525B-0465-CFD92DFC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836613"/>
            <a:ext cx="6246143" cy="446087"/>
          </a:xfrm>
        </p:spPr>
        <p:txBody>
          <a:bodyPr/>
          <a:lstStyle/>
          <a:p>
            <a:r>
              <a:rPr lang="en-GB" dirty="0"/>
              <a:t>N</a:t>
            </a:r>
            <a:r>
              <a:rPr lang="en-GB" cap="none" dirty="0"/>
              <a:t>b</a:t>
            </a:r>
            <a:r>
              <a:rPr lang="en-GB" baseline="-25000" dirty="0"/>
              <a:t>3</a:t>
            </a:r>
            <a:r>
              <a:rPr lang="en-GB" dirty="0"/>
              <a:t>S</a:t>
            </a:r>
            <a:r>
              <a:rPr lang="en-GB" cap="none" dirty="0"/>
              <a:t>n</a:t>
            </a:r>
            <a:r>
              <a:rPr lang="en-GB" dirty="0"/>
              <a:t> on niobium substrate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4007755-0569-C813-3AD3-A127EB6D9C3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F. Kramer, </a:t>
            </a:r>
            <a:r>
              <a:rPr lang="de-DE" dirty="0"/>
              <a:t>ISAS 2026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1D9FA10-BAA8-D4E9-741C-4E7A81EB0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4802752" cy="4708128"/>
          </a:xfrm>
        </p:spPr>
        <p:txBody>
          <a:bodyPr/>
          <a:lstStyle/>
          <a:p>
            <a:r>
              <a:rPr lang="en-US" dirty="0"/>
              <a:t>Zero field cooled</a:t>
            </a:r>
          </a:p>
          <a:p>
            <a:r>
              <a:rPr lang="en-US" dirty="0"/>
              <a:t>Plot trapped flux magnitude of center sensor versus temperature gradient during cooldown</a:t>
            </a:r>
          </a:p>
          <a:p>
            <a:endParaRPr lang="en-US" dirty="0"/>
          </a:p>
          <a:p>
            <a:r>
              <a:rPr lang="en-US" dirty="0"/>
              <a:t>Increase with temperature gradient</a:t>
            </a:r>
          </a:p>
          <a:p>
            <a:r>
              <a:rPr lang="en-US" dirty="0"/>
              <a:t>Flux density 2 orders of magnitude smaller</a:t>
            </a:r>
          </a:p>
          <a:p>
            <a:pPr marL="0" indent="0">
              <a:buNone/>
            </a:pPr>
            <a:endParaRPr lang="en-US" dirty="0"/>
          </a:p>
          <a:p>
            <a:endParaRPr lang="en-US" sz="1600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186899E-2CBB-1297-94AB-0A2C340C18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74D188E-6C5D-BEE1-7B0D-0D44C00E00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0" y="1282700"/>
            <a:ext cx="5852172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76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6ABCB-8170-E018-0454-7053A92AA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C1AE0-ABA1-6A94-74FC-BB2BD0F5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836613"/>
            <a:ext cx="6246143" cy="446087"/>
          </a:xfrm>
        </p:spPr>
        <p:txBody>
          <a:bodyPr/>
          <a:lstStyle/>
          <a:p>
            <a:r>
              <a:rPr lang="en-GB" dirty="0"/>
              <a:t>Niobium on copper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842761-178B-3595-42F0-B091908A78C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F. Kramer, </a:t>
            </a:r>
            <a:r>
              <a:rPr lang="de-DE" dirty="0"/>
              <a:t>ISAS 2026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FFFE1C6-6C8A-6DA2-DA25-BC2D68B5A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4653112" cy="4708128"/>
          </a:xfrm>
        </p:spPr>
        <p:txBody>
          <a:bodyPr/>
          <a:lstStyle/>
          <a:p>
            <a:r>
              <a:rPr lang="en-US" dirty="0"/>
              <a:t>Zero field cooled</a:t>
            </a:r>
          </a:p>
          <a:p>
            <a:r>
              <a:rPr lang="en-US" dirty="0"/>
              <a:t>Plot trapped flux magnitude of center sensor versus temperature gradient during cooldown</a:t>
            </a:r>
          </a:p>
          <a:p>
            <a:endParaRPr lang="en-US" dirty="0"/>
          </a:p>
          <a:p>
            <a:r>
              <a:rPr lang="en-US" dirty="0"/>
              <a:t>Trapped flux at 0.085 K/cm</a:t>
            </a:r>
          </a:p>
          <a:p>
            <a:pPr lvl="1"/>
            <a:r>
              <a:rPr lang="en-GB" sz="1600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Nb/Cu (4µm)</a:t>
            </a:r>
            <a:r>
              <a:rPr lang="en-US" sz="1600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: 3.5 µT</a:t>
            </a:r>
          </a:p>
          <a:p>
            <a:pPr lvl="1"/>
            <a:r>
              <a:rPr lang="en-GB" sz="1600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Nb/Cu (10µm)</a:t>
            </a:r>
            <a:r>
              <a:rPr lang="en-US" sz="1600" b="1" dirty="0">
                <a:solidFill>
                  <a:schemeClr val="tx1"/>
                </a:solidFill>
                <a:latin typeface="Source Sans Pro Semibold" panose="020B0503030403020204" pitchFamily="34" charset="77"/>
              </a:rPr>
              <a:t>: 33 µT</a:t>
            </a:r>
          </a:p>
          <a:p>
            <a:pPr lvl="1"/>
            <a:endParaRPr lang="en-US" sz="1600" b="1" dirty="0">
              <a:solidFill>
                <a:schemeClr val="tx1"/>
              </a:solidFill>
              <a:latin typeface="Source Sans Pro Semibold" panose="020B0503030403020204" pitchFamily="34" charset="77"/>
            </a:endParaRPr>
          </a:p>
          <a:p>
            <a:endParaRPr lang="en-US" sz="1200" b="1" dirty="0">
              <a:solidFill>
                <a:schemeClr val="tx1"/>
              </a:solidFill>
              <a:latin typeface="Source Sans Pro Semibold" panose="020B0503030403020204" pitchFamily="34" charset="77"/>
            </a:endParaRP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1600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3E428D17-B70E-762D-7E5F-D44FDEED3B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C351E2E-D945-A725-DEFF-9A1FEC6A4C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0" y="1282700"/>
            <a:ext cx="5852172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01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99294-91E7-1A34-7169-BFD0D8E85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3BA8F0-1263-E155-9335-2A22841F2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836613"/>
            <a:ext cx="6246143" cy="446087"/>
          </a:xfrm>
        </p:spPr>
        <p:txBody>
          <a:bodyPr/>
          <a:lstStyle/>
          <a:p>
            <a:r>
              <a:rPr lang="en-GB" dirty="0"/>
              <a:t>Trapped flux orientation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B0E80C3-D7AC-44ED-0A22-A7ABB417B76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F. Kramer, </a:t>
            </a:r>
            <a:r>
              <a:rPr lang="de-DE" dirty="0"/>
              <a:t>ISAS 2026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1023294-09E5-0EE8-FA7D-41F93BF26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4802752" cy="4708128"/>
          </a:xfrm>
        </p:spPr>
        <p:txBody>
          <a:bodyPr/>
          <a:lstStyle/>
          <a:p>
            <a:r>
              <a:rPr lang="en-US" dirty="0"/>
              <a:t>The final state orientation of the trapped flux can be categorized in homogenous and inhomogeneous</a:t>
            </a:r>
          </a:p>
          <a:p>
            <a:r>
              <a:rPr lang="en-US" dirty="0"/>
              <a:t>All </a:t>
            </a:r>
            <a:r>
              <a:rPr lang="en-GB" dirty="0"/>
              <a:t>Nb</a:t>
            </a:r>
            <a:r>
              <a:rPr lang="en-GB" baseline="-25000" dirty="0"/>
              <a:t>3</a:t>
            </a:r>
            <a:r>
              <a:rPr lang="en-GB" dirty="0"/>
              <a:t>Sn samples on copper substrate show an inhomogeneous final state</a:t>
            </a:r>
          </a:p>
          <a:p>
            <a:r>
              <a:rPr lang="en-GB" dirty="0"/>
              <a:t>All other samples show a homogeneous final state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1600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36F45F89-C907-7849-F03F-1B0D4D5ABA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6A0C534-0735-026A-3A89-7B9FD46C9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945" y="1502172"/>
            <a:ext cx="1771897" cy="360095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422BF73-6AD2-3F10-C938-37F5987E5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777" y="1502172"/>
            <a:ext cx="1855645" cy="360095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CACBCA0-473D-77CC-CCF4-52C5133C25E5}"/>
              </a:ext>
            </a:extLst>
          </p:cNvPr>
          <p:cNvSpPr txBox="1"/>
          <p:nvPr/>
        </p:nvSpPr>
        <p:spPr>
          <a:xfrm>
            <a:off x="7167777" y="1098034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Nb</a:t>
            </a:r>
            <a:r>
              <a:rPr lang="en-GB" baseline="-25000" dirty="0">
                <a:solidFill>
                  <a:schemeClr val="accent1"/>
                </a:solidFill>
              </a:rPr>
              <a:t>3</a:t>
            </a:r>
            <a:r>
              <a:rPr lang="en-GB" dirty="0">
                <a:solidFill>
                  <a:schemeClr val="accent1"/>
                </a:solidFill>
              </a:rPr>
              <a:t>Sn/Nb (HZB)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6ECA94D-A65D-897F-F5DC-B76571CE9DF7}"/>
              </a:ext>
            </a:extLst>
          </p:cNvPr>
          <p:cNvSpPr txBox="1"/>
          <p:nvPr/>
        </p:nvSpPr>
        <p:spPr>
          <a:xfrm>
            <a:off x="9495935" y="1098034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Nb</a:t>
            </a:r>
            <a:r>
              <a:rPr lang="en-GB" baseline="-25000" dirty="0">
                <a:solidFill>
                  <a:schemeClr val="accent1"/>
                </a:solidFill>
              </a:rPr>
              <a:t>3</a:t>
            </a:r>
            <a:r>
              <a:rPr lang="en-GB" dirty="0">
                <a:solidFill>
                  <a:schemeClr val="accent1"/>
                </a:solidFill>
              </a:rPr>
              <a:t>Sn/Cu (HZB)</a:t>
            </a:r>
          </a:p>
        </p:txBody>
      </p:sp>
      <p:sp>
        <p:nvSpPr>
          <p:cNvPr id="6" name="Pfeil: nach links gekrümmt 5">
            <a:extLst>
              <a:ext uri="{FF2B5EF4-FFF2-40B4-BE49-F238E27FC236}">
                <a16:creationId xmlns:a16="http://schemas.microsoft.com/office/drawing/2014/main" id="{9F3A07A8-C70B-8E6B-E1E9-F283D2838A40}"/>
              </a:ext>
            </a:extLst>
          </p:cNvPr>
          <p:cNvSpPr/>
          <p:nvPr/>
        </p:nvSpPr>
        <p:spPr>
          <a:xfrm rot="4369797">
            <a:off x="7954526" y="1748365"/>
            <a:ext cx="282184" cy="1113906"/>
          </a:xfrm>
          <a:prstGeom prst="curvedLef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Pfeil: nach links gekrümmt 7">
            <a:extLst>
              <a:ext uri="{FF2B5EF4-FFF2-40B4-BE49-F238E27FC236}">
                <a16:creationId xmlns:a16="http://schemas.microsoft.com/office/drawing/2014/main" id="{D99F2DA3-4F59-810F-5F5C-2CC4914EAFCA}"/>
              </a:ext>
            </a:extLst>
          </p:cNvPr>
          <p:cNvSpPr/>
          <p:nvPr/>
        </p:nvSpPr>
        <p:spPr>
          <a:xfrm rot="4369797">
            <a:off x="8106926" y="3920756"/>
            <a:ext cx="282184" cy="1113906"/>
          </a:xfrm>
          <a:prstGeom prst="curvedLef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5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F0218-3B14-22B1-6C71-FF8369442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98A77A-EF2C-6516-6B41-E4B552079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836613"/>
            <a:ext cx="6246143" cy="446087"/>
          </a:xfrm>
        </p:spPr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C9EB41-DA41-A0A3-F6EA-128BB2EC8BE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F. Kramer, </a:t>
            </a:r>
            <a:r>
              <a:rPr lang="de-DE" dirty="0"/>
              <a:t>ISAS 2026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2EC2020-3A29-2768-A228-6194AAF27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4653112" cy="4708128"/>
          </a:xfrm>
        </p:spPr>
        <p:txBody>
          <a:bodyPr/>
          <a:lstStyle/>
          <a:p>
            <a:pPr lvl="1"/>
            <a:endParaRPr lang="en-US" sz="1600" b="1" dirty="0">
              <a:solidFill>
                <a:schemeClr val="tx1"/>
              </a:solidFill>
              <a:latin typeface="Source Sans Pro Semibold" panose="020B0503030403020204" pitchFamily="34" charset="77"/>
            </a:endParaRPr>
          </a:p>
          <a:p>
            <a:endParaRPr lang="en-US" sz="1200" b="1" dirty="0">
              <a:solidFill>
                <a:schemeClr val="tx1"/>
              </a:solidFill>
              <a:latin typeface="Source Sans Pro Semibold" panose="020B0503030403020204" pitchFamily="34" charset="77"/>
            </a:endParaRP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1600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918A7C1B-DD7B-0457-77F4-5F57A997B2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FE3B889-6DB7-61C7-60E2-A300C24337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528"/>
          <a:stretch>
            <a:fillRect/>
          </a:stretch>
        </p:blipFill>
        <p:spPr>
          <a:xfrm>
            <a:off x="6571346" y="1762508"/>
            <a:ext cx="5033592" cy="390932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03EC32A-0786-711A-74F2-43082E5756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454" b="60413"/>
          <a:stretch>
            <a:fillRect/>
          </a:stretch>
        </p:blipFill>
        <p:spPr>
          <a:xfrm>
            <a:off x="8691824" y="952640"/>
            <a:ext cx="1740108" cy="1276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elle 7">
                <a:extLst>
                  <a:ext uri="{FF2B5EF4-FFF2-40B4-BE49-F238E27FC236}">
                    <a16:creationId xmlns:a16="http://schemas.microsoft.com/office/drawing/2014/main" id="{580D9EF7-9AC6-E9AA-E130-904737F6B78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3456137"/>
                  </p:ext>
                </p:extLst>
              </p:nvPr>
            </p:nvGraphicFramePr>
            <p:xfrm>
              <a:off x="168626" y="2393286"/>
              <a:ext cx="6587510" cy="35124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52012">
                      <a:extLst>
                        <a:ext uri="{9D8B030D-6E8A-4147-A177-3AD203B41FA5}">
                          <a16:colId xmlns:a16="http://schemas.microsoft.com/office/drawing/2014/main" val="700386264"/>
                        </a:ext>
                      </a:extLst>
                    </a:gridCol>
                    <a:gridCol w="1723106">
                      <a:extLst>
                        <a:ext uri="{9D8B030D-6E8A-4147-A177-3AD203B41FA5}">
                          <a16:colId xmlns:a16="http://schemas.microsoft.com/office/drawing/2014/main" val="2011171845"/>
                        </a:ext>
                      </a:extLst>
                    </a:gridCol>
                    <a:gridCol w="1209040">
                      <a:extLst>
                        <a:ext uri="{9D8B030D-6E8A-4147-A177-3AD203B41FA5}">
                          <a16:colId xmlns:a16="http://schemas.microsoft.com/office/drawing/2014/main" val="232966228"/>
                        </a:ext>
                      </a:extLst>
                    </a:gridCol>
                    <a:gridCol w="1703352">
                      <a:extLst>
                        <a:ext uri="{9D8B030D-6E8A-4147-A177-3AD203B41FA5}">
                          <a16:colId xmlns:a16="http://schemas.microsoft.com/office/drawing/2014/main" val="92293783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TF</a:t>
                          </a:r>
                          <a:br>
                            <a:rPr lang="en-GB" dirty="0"/>
                          </a:br>
                          <a:r>
                            <a:rPr lang="en-GB" dirty="0"/>
                            <a:t>Orientation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Uniform</a:t>
                          </a:r>
                          <a:br>
                            <a:rPr lang="en-GB" dirty="0"/>
                          </a:br>
                          <a:r>
                            <a:rPr lang="en-US" dirty="0"/>
                            <a:t>T</a:t>
                          </a:r>
                          <a:r>
                            <a:rPr lang="en-US" baseline="-25000" dirty="0"/>
                            <a:t>c</a:t>
                          </a:r>
                          <a:r>
                            <a:rPr lang="en-US" dirty="0"/>
                            <a:t> 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  <a:r>
                            <a:rPr lang="en-US" baseline="-25000" dirty="0"/>
                            <a:t>c</a:t>
                          </a:r>
                          <a:r>
                            <a:rPr lang="en-US" dirty="0"/>
                            <a:t> [K]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5349027"/>
                      </a:ext>
                    </a:extLst>
                  </a:tr>
                  <a:tr h="383165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</a:t>
                          </a:r>
                          <a:r>
                            <a:rPr lang="en-GB" baseline="-25000" dirty="0"/>
                            <a:t>3</a:t>
                          </a:r>
                          <a:r>
                            <a:rPr lang="en-GB" dirty="0"/>
                            <a:t>Sn BL (INFN)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inhomogeneous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accent3"/>
                              </a:solidFill>
                            </a:rPr>
                            <a:t>no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𝟏𝟒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07324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</a:t>
                          </a:r>
                          <a:r>
                            <a:rPr lang="en-GB" baseline="-25000" dirty="0"/>
                            <a:t>3</a:t>
                          </a:r>
                          <a:r>
                            <a:rPr lang="en-GB" dirty="0"/>
                            <a:t>Sn (INFN)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inhomogeneous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accent3"/>
                              </a:solidFill>
                            </a:rPr>
                            <a:t>no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𝟏𝟑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04422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Nb</a:t>
                          </a:r>
                          <a:r>
                            <a:rPr lang="en-GB" baseline="-25000" dirty="0"/>
                            <a:t>3</a:t>
                          </a:r>
                          <a:r>
                            <a:rPr lang="en-GB" dirty="0"/>
                            <a:t>Sn BL (INFN)</a:t>
                          </a:r>
                        </a:p>
                        <a:p>
                          <a:r>
                            <a:rPr lang="en-GB" dirty="0" err="1"/>
                            <a:t>center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accent3"/>
                              </a:solidFill>
                            </a:rPr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1" i="1" kern="1200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𝟏𝟒</m:t>
                                </m:r>
                                <m:r>
                                  <a:rPr lang="de-DE" sz="1800" b="1" i="1" kern="1200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de-DE" sz="1800" b="1" i="1" kern="1200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𝟓</m:t>
                                </m:r>
                              </m:oMath>
                            </m:oMathPara>
                          </a14:m>
                          <a:endParaRPr lang="de-DE" sz="1800" b="1" i="0" kern="1200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:endParaRPr lang="en-GB" sz="1800" b="1" i="0" kern="1200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6042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</a:t>
                          </a:r>
                          <a:r>
                            <a:rPr lang="en-GB" baseline="-25000" dirty="0"/>
                            <a:t>3</a:t>
                          </a:r>
                          <a:r>
                            <a:rPr lang="en-GB" dirty="0"/>
                            <a:t>Sn/Cu (HZB)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inhomogeneous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accent3"/>
                              </a:solidFill>
                            </a:rPr>
                            <a:t>no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𝟏𝟒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9864256"/>
                      </a:ext>
                    </a:extLst>
                  </a:tr>
                  <a:tr h="181271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</a:t>
                          </a:r>
                          <a:r>
                            <a:rPr lang="en-GB" baseline="-25000" dirty="0"/>
                            <a:t>3</a:t>
                          </a:r>
                          <a:r>
                            <a:rPr lang="en-GB" dirty="0"/>
                            <a:t>Sn/Nb (HZB)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rgbClr val="00B050"/>
                              </a:solidFill>
                            </a:rPr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𝟏𝟕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1159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Nb/Cu (10µm)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rgbClr val="00B050"/>
                              </a:solidFill>
                            </a:rPr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𝟗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9527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Nb/Cu (4µm)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rgbClr val="00B050"/>
                              </a:solidFill>
                            </a:rPr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𝟗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24523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elle 7">
                <a:extLst>
                  <a:ext uri="{FF2B5EF4-FFF2-40B4-BE49-F238E27FC236}">
                    <a16:creationId xmlns:a16="http://schemas.microsoft.com/office/drawing/2014/main" id="{580D9EF7-9AC6-E9AA-E130-904737F6B78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3456137"/>
                  </p:ext>
                </p:extLst>
              </p:nvPr>
            </p:nvGraphicFramePr>
            <p:xfrm>
              <a:off x="168626" y="2393286"/>
              <a:ext cx="6587510" cy="35124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52012">
                      <a:extLst>
                        <a:ext uri="{9D8B030D-6E8A-4147-A177-3AD203B41FA5}">
                          <a16:colId xmlns:a16="http://schemas.microsoft.com/office/drawing/2014/main" val="700386264"/>
                        </a:ext>
                      </a:extLst>
                    </a:gridCol>
                    <a:gridCol w="1723106">
                      <a:extLst>
                        <a:ext uri="{9D8B030D-6E8A-4147-A177-3AD203B41FA5}">
                          <a16:colId xmlns:a16="http://schemas.microsoft.com/office/drawing/2014/main" val="2011171845"/>
                        </a:ext>
                      </a:extLst>
                    </a:gridCol>
                    <a:gridCol w="1209040">
                      <a:extLst>
                        <a:ext uri="{9D8B030D-6E8A-4147-A177-3AD203B41FA5}">
                          <a16:colId xmlns:a16="http://schemas.microsoft.com/office/drawing/2014/main" val="232966228"/>
                        </a:ext>
                      </a:extLst>
                    </a:gridCol>
                    <a:gridCol w="1703352">
                      <a:extLst>
                        <a:ext uri="{9D8B030D-6E8A-4147-A177-3AD203B41FA5}">
                          <a16:colId xmlns:a16="http://schemas.microsoft.com/office/drawing/2014/main" val="922937833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TF</a:t>
                          </a:r>
                          <a:br>
                            <a:rPr lang="en-GB" dirty="0"/>
                          </a:br>
                          <a:r>
                            <a:rPr lang="en-GB" dirty="0"/>
                            <a:t>Orientation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Uniform</a:t>
                          </a:r>
                          <a:br>
                            <a:rPr lang="en-GB" dirty="0"/>
                          </a:br>
                          <a:r>
                            <a:rPr lang="en-US" dirty="0"/>
                            <a:t>T</a:t>
                          </a:r>
                          <a:r>
                            <a:rPr lang="en-US" baseline="-25000" dirty="0"/>
                            <a:t>c</a:t>
                          </a:r>
                          <a:r>
                            <a:rPr lang="en-US" dirty="0"/>
                            <a:t> 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  <a:r>
                            <a:rPr lang="en-US" baseline="-25000" dirty="0"/>
                            <a:t>c</a:t>
                          </a:r>
                          <a:r>
                            <a:rPr lang="en-US" dirty="0"/>
                            <a:t> [K]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5349027"/>
                      </a:ext>
                    </a:extLst>
                  </a:tr>
                  <a:tr h="383165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</a:t>
                          </a:r>
                          <a:r>
                            <a:rPr lang="en-GB" baseline="-25000" dirty="0"/>
                            <a:t>3</a:t>
                          </a:r>
                          <a:r>
                            <a:rPr lang="en-GB" dirty="0"/>
                            <a:t>Sn BL (INFN)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inhomogeneous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accent3"/>
                              </a:solidFill>
                            </a:rPr>
                            <a:t>no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286786" t="-174603" r="-1429" b="-6730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07324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</a:t>
                          </a:r>
                          <a:r>
                            <a:rPr lang="en-GB" baseline="-25000" dirty="0"/>
                            <a:t>3</a:t>
                          </a:r>
                          <a:r>
                            <a:rPr lang="en-GB" dirty="0"/>
                            <a:t>Sn (INFN)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inhomogeneous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accent3"/>
                              </a:solidFill>
                            </a:rPr>
                            <a:t>no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286786" t="-283607" r="-1429" b="-595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044226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Nb</a:t>
                          </a:r>
                          <a:r>
                            <a:rPr lang="en-GB" baseline="-25000" dirty="0"/>
                            <a:t>3</a:t>
                          </a:r>
                          <a:r>
                            <a:rPr lang="en-GB" dirty="0"/>
                            <a:t>Sn BL (INFN)</a:t>
                          </a:r>
                        </a:p>
                        <a:p>
                          <a:r>
                            <a:rPr lang="en-GB" dirty="0" err="1"/>
                            <a:t>center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accent3"/>
                              </a:solidFill>
                            </a:rPr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286786" t="-222857" r="-1429" b="-2457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6042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</a:t>
                          </a:r>
                          <a:r>
                            <a:rPr lang="en-GB" baseline="-25000" dirty="0"/>
                            <a:t>3</a:t>
                          </a:r>
                          <a:r>
                            <a:rPr lang="en-GB" dirty="0"/>
                            <a:t>Sn/Cu (HZB)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inhomogeneous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accent3"/>
                              </a:solidFill>
                            </a:rPr>
                            <a:t>no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286786" t="-555738" r="-1429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986425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</a:t>
                          </a:r>
                          <a:r>
                            <a:rPr lang="en-GB" baseline="-25000" dirty="0"/>
                            <a:t>3</a:t>
                          </a:r>
                          <a:r>
                            <a:rPr lang="en-GB" dirty="0"/>
                            <a:t>Sn/Nb (HZB)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rgbClr val="00B050"/>
                              </a:solidFill>
                            </a:rPr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286786" t="-666667" r="-1429" b="-22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1159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Nb/Cu (10µm)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rgbClr val="00B050"/>
                              </a:solidFill>
                            </a:rPr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286786" t="-754098" r="-1429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9527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Nb/Cu (4µm)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homogeneous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rgbClr val="00B050"/>
                              </a:solidFill>
                            </a:rPr>
                            <a:t>yes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286786" t="-854098" r="-1429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245230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77160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1267</Words>
  <Application>Microsoft Office PowerPoint</Application>
  <PresentationFormat>Breitbild</PresentationFormat>
  <Paragraphs>339</Paragraphs>
  <Slides>20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 Math</vt:lpstr>
      <vt:lpstr>Source Sans Pro</vt:lpstr>
      <vt:lpstr>Source Sans Pro Light</vt:lpstr>
      <vt:lpstr>Source Sans Pro Semibold</vt:lpstr>
      <vt:lpstr>Office</vt:lpstr>
      <vt:lpstr>Trapped flux generated by thermoelectric currents</vt:lpstr>
      <vt:lpstr>Experimental setup to measure trapped flux</vt:lpstr>
      <vt:lpstr>The samples</vt:lpstr>
      <vt:lpstr>A typical Cooldown with “Nb3Sn/Cu (HZB)”</vt:lpstr>
      <vt:lpstr>Nb3Sn on copper substate</vt:lpstr>
      <vt:lpstr>Nb3Sn on niobium substrate</vt:lpstr>
      <vt:lpstr>Niobium on copper</vt:lpstr>
      <vt:lpstr>Trapped flux orientation</vt:lpstr>
      <vt:lpstr>Overview</vt:lpstr>
      <vt:lpstr>Simulation</vt:lpstr>
      <vt:lpstr>Simulation</vt:lpstr>
      <vt:lpstr>Barrier layer</vt:lpstr>
      <vt:lpstr>Conclusion</vt:lpstr>
      <vt:lpstr>Backup Slides</vt:lpstr>
      <vt:lpstr>Trapping efficiency</vt:lpstr>
      <vt:lpstr>Nb3Sn on niobium substrate</vt:lpstr>
      <vt:lpstr>Nb3Sn on copper substate</vt:lpstr>
      <vt:lpstr>Cooldown dynamics and Tc</vt:lpstr>
      <vt:lpstr>Cooldown dynamics and Tc</vt:lpstr>
      <vt:lpstr>CRAFT vs. mVTS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Kramer, Felix</cp:lastModifiedBy>
  <cp:revision>311</cp:revision>
  <dcterms:created xsi:type="dcterms:W3CDTF">2021-07-30T13:31:34Z</dcterms:created>
  <dcterms:modified xsi:type="dcterms:W3CDTF">2026-04-22T12:14:02Z</dcterms:modified>
</cp:coreProperties>
</file>