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068" r:id="rId3"/>
    <p:sldId id="2073" r:id="rId4"/>
    <p:sldId id="2071" r:id="rId5"/>
    <p:sldId id="2074" r:id="rId6"/>
    <p:sldId id="2075" r:id="rId7"/>
    <p:sldId id="2076" r:id="rId8"/>
    <p:sldId id="2077" r:id="rId9"/>
    <p:sldId id="2070"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A556D4-BE5C-4166-B88B-CF849F20B904}" v="64" dt="2026-04-21T21:11:06.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97427" autoAdjust="0"/>
  </p:normalViewPr>
  <p:slideViewPr>
    <p:cSldViewPr snapToGrid="0" showGuides="1">
      <p:cViewPr varScale="1">
        <p:scale>
          <a:sx n="123" d="100"/>
          <a:sy n="123" d="100"/>
        </p:scale>
        <p:origin x="28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yshev, Oleg (STFC,DL,AST)" userId="f67bc73b-03de-4605-8ee1-ecf72a0b85a9" providerId="ADAL" clId="{9D37F55D-B621-4549-B72D-B8EAD12D6CB5}"/>
    <pc:docChg chg="undo redo custSel addSld delSld modSld sldOrd">
      <pc:chgData name="Malyshev, Oleg (STFC,DL,AST)" userId="f67bc73b-03de-4605-8ee1-ecf72a0b85a9" providerId="ADAL" clId="{9D37F55D-B621-4549-B72D-B8EAD12D6CB5}" dt="2026-04-21T21:11:44.347" v="876" actId="6549"/>
      <pc:docMkLst>
        <pc:docMk/>
      </pc:docMkLst>
      <pc:sldChg chg="modSp mod">
        <pc:chgData name="Malyshev, Oleg (STFC,DL,AST)" userId="f67bc73b-03de-4605-8ee1-ecf72a0b85a9" providerId="ADAL" clId="{9D37F55D-B621-4549-B72D-B8EAD12D6CB5}" dt="2026-04-21T21:01:19.885" v="762" actId="27636"/>
        <pc:sldMkLst>
          <pc:docMk/>
          <pc:sldMk cId="3424595586" sldId="256"/>
        </pc:sldMkLst>
        <pc:spChg chg="mod">
          <ac:chgData name="Malyshev, Oleg (STFC,DL,AST)" userId="f67bc73b-03de-4605-8ee1-ecf72a0b85a9" providerId="ADAL" clId="{9D37F55D-B621-4549-B72D-B8EAD12D6CB5}" dt="2026-04-21T20:02:30.619" v="4" actId="20577"/>
          <ac:spMkLst>
            <pc:docMk/>
            <pc:sldMk cId="3424595586" sldId="256"/>
            <ac:spMk id="2" creationId="{D018D2E3-E462-6CC1-899A-2B261AF58A8B}"/>
          </ac:spMkLst>
        </pc:spChg>
        <pc:spChg chg="mod">
          <ac:chgData name="Malyshev, Oleg (STFC,DL,AST)" userId="f67bc73b-03de-4605-8ee1-ecf72a0b85a9" providerId="ADAL" clId="{9D37F55D-B621-4549-B72D-B8EAD12D6CB5}" dt="2026-04-21T21:01:19.885" v="762" actId="27636"/>
          <ac:spMkLst>
            <pc:docMk/>
            <pc:sldMk cId="3424595586" sldId="256"/>
            <ac:spMk id="3" creationId="{D4C3953B-5852-A339-3BE4-574A2598879A}"/>
          </ac:spMkLst>
        </pc:spChg>
      </pc:sldChg>
      <pc:sldChg chg="del">
        <pc:chgData name="Malyshev, Oleg (STFC,DL,AST)" userId="f67bc73b-03de-4605-8ee1-ecf72a0b85a9" providerId="ADAL" clId="{9D37F55D-B621-4549-B72D-B8EAD12D6CB5}" dt="2026-04-21T20:03:52.401" v="44" actId="47"/>
        <pc:sldMkLst>
          <pc:docMk/>
          <pc:sldMk cId="3197738907" sldId="297"/>
        </pc:sldMkLst>
      </pc:sldChg>
      <pc:sldChg chg="del">
        <pc:chgData name="Malyshev, Oleg (STFC,DL,AST)" userId="f67bc73b-03de-4605-8ee1-ecf72a0b85a9" providerId="ADAL" clId="{9D37F55D-B621-4549-B72D-B8EAD12D6CB5}" dt="2026-04-21T20:03:47.902" v="36" actId="47"/>
        <pc:sldMkLst>
          <pc:docMk/>
          <pc:sldMk cId="2863526258" sldId="472"/>
        </pc:sldMkLst>
      </pc:sldChg>
      <pc:sldChg chg="del">
        <pc:chgData name="Malyshev, Oleg (STFC,DL,AST)" userId="f67bc73b-03de-4605-8ee1-ecf72a0b85a9" providerId="ADAL" clId="{9D37F55D-B621-4549-B72D-B8EAD12D6CB5}" dt="2026-04-21T20:03:47.465" v="35" actId="47"/>
        <pc:sldMkLst>
          <pc:docMk/>
          <pc:sldMk cId="38208319" sldId="473"/>
        </pc:sldMkLst>
      </pc:sldChg>
      <pc:sldChg chg="del">
        <pc:chgData name="Malyshev, Oleg (STFC,DL,AST)" userId="f67bc73b-03de-4605-8ee1-ecf72a0b85a9" providerId="ADAL" clId="{9D37F55D-B621-4549-B72D-B8EAD12D6CB5}" dt="2026-04-21T20:03:49.439" v="39" actId="47"/>
        <pc:sldMkLst>
          <pc:docMk/>
          <pc:sldMk cId="3411426161" sldId="476"/>
        </pc:sldMkLst>
      </pc:sldChg>
      <pc:sldChg chg="del">
        <pc:chgData name="Malyshev, Oleg (STFC,DL,AST)" userId="f67bc73b-03de-4605-8ee1-ecf72a0b85a9" providerId="ADAL" clId="{9D37F55D-B621-4549-B72D-B8EAD12D6CB5}" dt="2026-04-21T20:03:49.004" v="38" actId="47"/>
        <pc:sldMkLst>
          <pc:docMk/>
          <pc:sldMk cId="914784316" sldId="482"/>
        </pc:sldMkLst>
      </pc:sldChg>
      <pc:sldChg chg="del">
        <pc:chgData name="Malyshev, Oleg (STFC,DL,AST)" userId="f67bc73b-03de-4605-8ee1-ecf72a0b85a9" providerId="ADAL" clId="{9D37F55D-B621-4549-B72D-B8EAD12D6CB5}" dt="2026-04-21T20:03:51.902" v="43" actId="47"/>
        <pc:sldMkLst>
          <pc:docMk/>
          <pc:sldMk cId="2694506438" sldId="484"/>
        </pc:sldMkLst>
      </pc:sldChg>
      <pc:sldChg chg="del">
        <pc:chgData name="Malyshev, Oleg (STFC,DL,AST)" userId="f67bc73b-03de-4605-8ee1-ecf72a0b85a9" providerId="ADAL" clId="{9D37F55D-B621-4549-B72D-B8EAD12D6CB5}" dt="2026-04-21T20:03:49.966" v="40" actId="47"/>
        <pc:sldMkLst>
          <pc:docMk/>
          <pc:sldMk cId="1629762843" sldId="2060"/>
        </pc:sldMkLst>
      </pc:sldChg>
      <pc:sldChg chg="del">
        <pc:chgData name="Malyshev, Oleg (STFC,DL,AST)" userId="f67bc73b-03de-4605-8ee1-ecf72a0b85a9" providerId="ADAL" clId="{9D37F55D-B621-4549-B72D-B8EAD12D6CB5}" dt="2026-04-21T20:03:51.367" v="42" actId="47"/>
        <pc:sldMkLst>
          <pc:docMk/>
          <pc:sldMk cId="2115809731" sldId="2062"/>
        </pc:sldMkLst>
      </pc:sldChg>
      <pc:sldChg chg="del">
        <pc:chgData name="Malyshev, Oleg (STFC,DL,AST)" userId="f67bc73b-03de-4605-8ee1-ecf72a0b85a9" providerId="ADAL" clId="{9D37F55D-B621-4549-B72D-B8EAD12D6CB5}" dt="2026-04-21T20:03:48.508" v="37" actId="47"/>
        <pc:sldMkLst>
          <pc:docMk/>
          <pc:sldMk cId="2797875636" sldId="2064"/>
        </pc:sldMkLst>
      </pc:sldChg>
      <pc:sldChg chg="del">
        <pc:chgData name="Malyshev, Oleg (STFC,DL,AST)" userId="f67bc73b-03de-4605-8ee1-ecf72a0b85a9" providerId="ADAL" clId="{9D37F55D-B621-4549-B72D-B8EAD12D6CB5}" dt="2026-04-21T20:03:50.600" v="41" actId="47"/>
        <pc:sldMkLst>
          <pc:docMk/>
          <pc:sldMk cId="1169083161" sldId="2066"/>
        </pc:sldMkLst>
      </pc:sldChg>
      <pc:sldChg chg="del">
        <pc:chgData name="Malyshev, Oleg (STFC,DL,AST)" userId="f67bc73b-03de-4605-8ee1-ecf72a0b85a9" providerId="ADAL" clId="{9D37F55D-B621-4549-B72D-B8EAD12D6CB5}" dt="2026-04-21T20:03:54.079" v="45" actId="47"/>
        <pc:sldMkLst>
          <pc:docMk/>
          <pc:sldMk cId="3939158686" sldId="2067"/>
        </pc:sldMkLst>
      </pc:sldChg>
      <pc:sldChg chg="addSp delSp modSp mod">
        <pc:chgData name="Malyshev, Oleg (STFC,DL,AST)" userId="f67bc73b-03de-4605-8ee1-ecf72a0b85a9" providerId="ADAL" clId="{9D37F55D-B621-4549-B72D-B8EAD12D6CB5}" dt="2026-04-21T21:03:13.524" v="781" actId="207"/>
        <pc:sldMkLst>
          <pc:docMk/>
          <pc:sldMk cId="875282612" sldId="2068"/>
        </pc:sldMkLst>
        <pc:spChg chg="mod">
          <ac:chgData name="Malyshev, Oleg (STFC,DL,AST)" userId="f67bc73b-03de-4605-8ee1-ecf72a0b85a9" providerId="ADAL" clId="{9D37F55D-B621-4549-B72D-B8EAD12D6CB5}" dt="2026-04-21T21:03:13.524" v="781" actId="207"/>
          <ac:spMkLst>
            <pc:docMk/>
            <pc:sldMk cId="875282612" sldId="2068"/>
            <ac:spMk id="2" creationId="{EEA80BA3-6FDB-8945-C2DC-7F7914EC6E14}"/>
          </ac:spMkLst>
        </pc:spChg>
        <pc:spChg chg="mod">
          <ac:chgData name="Malyshev, Oleg (STFC,DL,AST)" userId="f67bc73b-03de-4605-8ee1-ecf72a0b85a9" providerId="ADAL" clId="{9D37F55D-B621-4549-B72D-B8EAD12D6CB5}" dt="2026-04-21T21:01:58.973" v="763" actId="207"/>
          <ac:spMkLst>
            <pc:docMk/>
            <pc:sldMk cId="875282612" sldId="2068"/>
            <ac:spMk id="3" creationId="{5AED50D7-A841-2058-6385-C9DCCB85154A}"/>
          </ac:spMkLst>
        </pc:spChg>
        <pc:spChg chg="del mod">
          <ac:chgData name="Malyshev, Oleg (STFC,DL,AST)" userId="f67bc73b-03de-4605-8ee1-ecf72a0b85a9" providerId="ADAL" clId="{9D37F55D-B621-4549-B72D-B8EAD12D6CB5}" dt="2026-04-21T20:04:33.702" v="48" actId="478"/>
          <ac:spMkLst>
            <pc:docMk/>
            <pc:sldMk cId="875282612" sldId="2068"/>
            <ac:spMk id="7" creationId="{271F8248-7E92-6032-3124-A30523C9AF2C}"/>
          </ac:spMkLst>
        </pc:spChg>
        <pc:spChg chg="add del mod">
          <ac:chgData name="Malyshev, Oleg (STFC,DL,AST)" userId="f67bc73b-03de-4605-8ee1-ecf72a0b85a9" providerId="ADAL" clId="{9D37F55D-B621-4549-B72D-B8EAD12D6CB5}" dt="2026-04-21T20:04:36.459" v="49" actId="478"/>
          <ac:spMkLst>
            <pc:docMk/>
            <pc:sldMk cId="875282612" sldId="2068"/>
            <ac:spMk id="8" creationId="{8326B930-0F61-2649-6FE0-4B2519181428}"/>
          </ac:spMkLst>
        </pc:spChg>
        <pc:graphicFrameChg chg="add del mod">
          <ac:chgData name="Malyshev, Oleg (STFC,DL,AST)" userId="f67bc73b-03de-4605-8ee1-ecf72a0b85a9" providerId="ADAL" clId="{9D37F55D-B621-4549-B72D-B8EAD12D6CB5}" dt="2026-04-21T20:04:44.696" v="54"/>
          <ac:graphicFrameMkLst>
            <pc:docMk/>
            <pc:sldMk cId="875282612" sldId="2068"/>
            <ac:graphicFrameMk id="9" creationId="{E73AC2C8-7FE7-5E4E-8223-54156929624A}"/>
          </ac:graphicFrameMkLst>
        </pc:graphicFrameChg>
        <pc:graphicFrameChg chg="add del mod">
          <ac:chgData name="Malyshev, Oleg (STFC,DL,AST)" userId="f67bc73b-03de-4605-8ee1-ecf72a0b85a9" providerId="ADAL" clId="{9D37F55D-B621-4549-B72D-B8EAD12D6CB5}" dt="2026-04-21T20:05:11.119" v="61"/>
          <ac:graphicFrameMkLst>
            <pc:docMk/>
            <pc:sldMk cId="875282612" sldId="2068"/>
            <ac:graphicFrameMk id="10" creationId="{A68D740F-D70E-337F-9466-31632C0B47A5}"/>
          </ac:graphicFrameMkLst>
        </pc:graphicFrameChg>
      </pc:sldChg>
      <pc:sldChg chg="del">
        <pc:chgData name="Malyshev, Oleg (STFC,DL,AST)" userId="f67bc73b-03de-4605-8ee1-ecf72a0b85a9" providerId="ADAL" clId="{9D37F55D-B621-4549-B72D-B8EAD12D6CB5}" dt="2026-04-21T20:28:50.163" v="291" actId="47"/>
        <pc:sldMkLst>
          <pc:docMk/>
          <pc:sldMk cId="1172113425" sldId="2069"/>
        </pc:sldMkLst>
      </pc:sldChg>
      <pc:sldChg chg="addSp delSp modSp mod ord modShow">
        <pc:chgData name="Malyshev, Oleg (STFC,DL,AST)" userId="f67bc73b-03de-4605-8ee1-ecf72a0b85a9" providerId="ADAL" clId="{9D37F55D-B621-4549-B72D-B8EAD12D6CB5}" dt="2026-04-21T21:11:44.347" v="876" actId="6549"/>
        <pc:sldMkLst>
          <pc:docMk/>
          <pc:sldMk cId="3575423324" sldId="2070"/>
        </pc:sldMkLst>
        <pc:spChg chg="del">
          <ac:chgData name="Malyshev, Oleg (STFC,DL,AST)" userId="f67bc73b-03de-4605-8ee1-ecf72a0b85a9" providerId="ADAL" clId="{9D37F55D-B621-4549-B72D-B8EAD12D6CB5}" dt="2026-04-21T20:36:07.922" v="398" actId="478"/>
          <ac:spMkLst>
            <pc:docMk/>
            <pc:sldMk cId="3575423324" sldId="2070"/>
            <ac:spMk id="2" creationId="{F2F1A08E-CC7C-916B-4413-807F49CC31C0}"/>
          </ac:spMkLst>
        </pc:spChg>
        <pc:spChg chg="del">
          <ac:chgData name="Malyshev, Oleg (STFC,DL,AST)" userId="f67bc73b-03de-4605-8ee1-ecf72a0b85a9" providerId="ADAL" clId="{9D37F55D-B621-4549-B72D-B8EAD12D6CB5}" dt="2026-04-21T20:36:10.571" v="400" actId="478"/>
          <ac:spMkLst>
            <pc:docMk/>
            <pc:sldMk cId="3575423324" sldId="2070"/>
            <ac:spMk id="3" creationId="{F5DB9A57-18D0-4403-B744-B445624E6CE9}"/>
          </ac:spMkLst>
        </pc:spChg>
        <pc:spChg chg="mod">
          <ac:chgData name="Malyshev, Oleg (STFC,DL,AST)" userId="f67bc73b-03de-4605-8ee1-ecf72a0b85a9" providerId="ADAL" clId="{9D37F55D-B621-4549-B72D-B8EAD12D6CB5}" dt="2026-04-21T21:04:56.378" v="796" actId="2711"/>
          <ac:spMkLst>
            <pc:docMk/>
            <pc:sldMk cId="3575423324" sldId="2070"/>
            <ac:spMk id="6" creationId="{01825519-9CE6-3463-5E44-7DEFCD1BEBFA}"/>
          </ac:spMkLst>
        </pc:spChg>
        <pc:spChg chg="mod">
          <ac:chgData name="Malyshev, Oleg (STFC,DL,AST)" userId="f67bc73b-03de-4605-8ee1-ecf72a0b85a9" providerId="ADAL" clId="{9D37F55D-B621-4549-B72D-B8EAD12D6CB5}" dt="2026-04-21T21:11:44.347" v="876" actId="6549"/>
          <ac:spMkLst>
            <pc:docMk/>
            <pc:sldMk cId="3575423324" sldId="2070"/>
            <ac:spMk id="7" creationId="{981AEAFB-64AA-5F09-A0FC-CED21388C268}"/>
          </ac:spMkLst>
        </pc:spChg>
        <pc:spChg chg="del">
          <ac:chgData name="Malyshev, Oleg (STFC,DL,AST)" userId="f67bc73b-03de-4605-8ee1-ecf72a0b85a9" providerId="ADAL" clId="{9D37F55D-B621-4549-B72D-B8EAD12D6CB5}" dt="2026-04-21T20:35:39.471" v="392" actId="478"/>
          <ac:spMkLst>
            <pc:docMk/>
            <pc:sldMk cId="3575423324" sldId="2070"/>
            <ac:spMk id="12" creationId="{21D20CF6-33B3-6978-E523-CE70F3F62D35}"/>
          </ac:spMkLst>
        </pc:spChg>
        <pc:graphicFrameChg chg="add del mod">
          <ac:chgData name="Malyshev, Oleg (STFC,DL,AST)" userId="f67bc73b-03de-4605-8ee1-ecf72a0b85a9" providerId="ADAL" clId="{9D37F55D-B621-4549-B72D-B8EAD12D6CB5}" dt="2026-04-21T20:35:49.040" v="395"/>
          <ac:graphicFrameMkLst>
            <pc:docMk/>
            <pc:sldMk cId="3575423324" sldId="2070"/>
            <ac:graphicFrameMk id="8" creationId="{E8888127-EE49-FBF4-25E9-92D92F695376}"/>
          </ac:graphicFrameMkLst>
        </pc:graphicFrameChg>
        <pc:cxnChg chg="del">
          <ac:chgData name="Malyshev, Oleg (STFC,DL,AST)" userId="f67bc73b-03de-4605-8ee1-ecf72a0b85a9" providerId="ADAL" clId="{9D37F55D-B621-4549-B72D-B8EAD12D6CB5}" dt="2026-04-21T20:36:09.362" v="399" actId="478"/>
          <ac:cxnSpMkLst>
            <pc:docMk/>
            <pc:sldMk cId="3575423324" sldId="2070"/>
            <ac:cxnSpMk id="9" creationId="{5B485A3F-F99F-8178-6C04-83264C37C5A8}"/>
          </ac:cxnSpMkLst>
        </pc:cxnChg>
        <pc:cxnChg chg="del">
          <ac:chgData name="Malyshev, Oleg (STFC,DL,AST)" userId="f67bc73b-03de-4605-8ee1-ecf72a0b85a9" providerId="ADAL" clId="{9D37F55D-B621-4549-B72D-B8EAD12D6CB5}" dt="2026-04-21T20:36:11.753" v="401" actId="478"/>
          <ac:cxnSpMkLst>
            <pc:docMk/>
            <pc:sldMk cId="3575423324" sldId="2070"/>
            <ac:cxnSpMk id="11" creationId="{D71AAD10-5564-F557-352C-978BB772A3D3}"/>
          </ac:cxnSpMkLst>
        </pc:cxnChg>
      </pc:sldChg>
      <pc:sldChg chg="modSp add mod">
        <pc:chgData name="Malyshev, Oleg (STFC,DL,AST)" userId="f67bc73b-03de-4605-8ee1-ecf72a0b85a9" providerId="ADAL" clId="{9D37F55D-B621-4549-B72D-B8EAD12D6CB5}" dt="2026-04-21T21:08:54.252" v="845" actId="27636"/>
        <pc:sldMkLst>
          <pc:docMk/>
          <pc:sldMk cId="1887479544" sldId="2071"/>
        </pc:sldMkLst>
        <pc:spChg chg="mod">
          <ac:chgData name="Malyshev, Oleg (STFC,DL,AST)" userId="f67bc73b-03de-4605-8ee1-ecf72a0b85a9" providerId="ADAL" clId="{9D37F55D-B621-4549-B72D-B8EAD12D6CB5}" dt="2026-04-21T21:03:02.578" v="779" actId="207"/>
          <ac:spMkLst>
            <pc:docMk/>
            <pc:sldMk cId="1887479544" sldId="2071"/>
            <ac:spMk id="2" creationId="{B6DA51F5-5574-E8AA-7ADB-E5C67201FE1B}"/>
          </ac:spMkLst>
        </pc:spChg>
        <pc:spChg chg="mod">
          <ac:chgData name="Malyshev, Oleg (STFC,DL,AST)" userId="f67bc73b-03de-4605-8ee1-ecf72a0b85a9" providerId="ADAL" clId="{9D37F55D-B621-4549-B72D-B8EAD12D6CB5}" dt="2026-04-21T21:08:54.249" v="844" actId="27636"/>
          <ac:spMkLst>
            <pc:docMk/>
            <pc:sldMk cId="1887479544" sldId="2071"/>
            <ac:spMk id="3" creationId="{1845794D-B00E-6B5E-C9E6-F653487E2613}"/>
          </ac:spMkLst>
        </pc:spChg>
        <pc:spChg chg="mod">
          <ac:chgData name="Malyshev, Oleg (STFC,DL,AST)" userId="f67bc73b-03de-4605-8ee1-ecf72a0b85a9" providerId="ADAL" clId="{9D37F55D-B621-4549-B72D-B8EAD12D6CB5}" dt="2026-04-21T20:23:16.914" v="217" actId="1076"/>
          <ac:spMkLst>
            <pc:docMk/>
            <pc:sldMk cId="1887479544" sldId="2071"/>
            <ac:spMk id="4" creationId="{36B16C33-5541-2D9F-0670-C1EA923A37E7}"/>
          </ac:spMkLst>
        </pc:spChg>
        <pc:spChg chg="mod">
          <ac:chgData name="Malyshev, Oleg (STFC,DL,AST)" userId="f67bc73b-03de-4605-8ee1-ecf72a0b85a9" providerId="ADAL" clId="{9D37F55D-B621-4549-B72D-B8EAD12D6CB5}" dt="2026-04-21T21:08:54.252" v="845" actId="27636"/>
          <ac:spMkLst>
            <pc:docMk/>
            <pc:sldMk cId="1887479544" sldId="2071"/>
            <ac:spMk id="7" creationId="{FE17561D-0394-4F5D-6B5A-969AD8D62DB0}"/>
          </ac:spMkLst>
        </pc:spChg>
      </pc:sldChg>
      <pc:sldChg chg="add del">
        <pc:chgData name="Malyshev, Oleg (STFC,DL,AST)" userId="f67bc73b-03de-4605-8ee1-ecf72a0b85a9" providerId="ADAL" clId="{9D37F55D-B621-4549-B72D-B8EAD12D6CB5}" dt="2026-04-21T20:28:42.852" v="290" actId="47"/>
        <pc:sldMkLst>
          <pc:docMk/>
          <pc:sldMk cId="1932988075" sldId="2072"/>
        </pc:sldMkLst>
      </pc:sldChg>
      <pc:sldChg chg="addSp delSp modSp add mod">
        <pc:chgData name="Malyshev, Oleg (STFC,DL,AST)" userId="f67bc73b-03de-4605-8ee1-ecf72a0b85a9" providerId="ADAL" clId="{9D37F55D-B621-4549-B72D-B8EAD12D6CB5}" dt="2026-04-21T21:03:08.239" v="780" actId="207"/>
        <pc:sldMkLst>
          <pc:docMk/>
          <pc:sldMk cId="3486764280" sldId="2073"/>
        </pc:sldMkLst>
        <pc:spChg chg="mod">
          <ac:chgData name="Malyshev, Oleg (STFC,DL,AST)" userId="f67bc73b-03de-4605-8ee1-ecf72a0b85a9" providerId="ADAL" clId="{9D37F55D-B621-4549-B72D-B8EAD12D6CB5}" dt="2026-04-21T21:03:08.239" v="780" actId="207"/>
          <ac:spMkLst>
            <pc:docMk/>
            <pc:sldMk cId="3486764280" sldId="2073"/>
            <ac:spMk id="2" creationId="{94D5BBDC-5AE2-D521-B396-004373165F4C}"/>
          </ac:spMkLst>
        </pc:spChg>
        <pc:spChg chg="mod">
          <ac:chgData name="Malyshev, Oleg (STFC,DL,AST)" userId="f67bc73b-03de-4605-8ee1-ecf72a0b85a9" providerId="ADAL" clId="{9D37F55D-B621-4549-B72D-B8EAD12D6CB5}" dt="2026-04-21T20:08:21.284" v="86" actId="15"/>
          <ac:spMkLst>
            <pc:docMk/>
            <pc:sldMk cId="3486764280" sldId="2073"/>
            <ac:spMk id="3" creationId="{7EBB697F-9AA4-7E96-20DA-20BFBF81348F}"/>
          </ac:spMkLst>
        </pc:spChg>
        <pc:graphicFrameChg chg="add del mod">
          <ac:chgData name="Malyshev, Oleg (STFC,DL,AST)" userId="f67bc73b-03de-4605-8ee1-ecf72a0b85a9" providerId="ADAL" clId="{9D37F55D-B621-4549-B72D-B8EAD12D6CB5}" dt="2026-04-21T20:06:05.819" v="71"/>
          <ac:graphicFrameMkLst>
            <pc:docMk/>
            <pc:sldMk cId="3486764280" sldId="2073"/>
            <ac:graphicFrameMk id="6" creationId="{6A427208-D70F-9D2C-CD7F-904B4855AA4D}"/>
          </ac:graphicFrameMkLst>
        </pc:graphicFrameChg>
        <pc:graphicFrameChg chg="add del mod">
          <ac:chgData name="Malyshev, Oleg (STFC,DL,AST)" userId="f67bc73b-03de-4605-8ee1-ecf72a0b85a9" providerId="ADAL" clId="{9D37F55D-B621-4549-B72D-B8EAD12D6CB5}" dt="2026-04-21T20:08:05.026" v="83"/>
          <ac:graphicFrameMkLst>
            <pc:docMk/>
            <pc:sldMk cId="3486764280" sldId="2073"/>
            <ac:graphicFrameMk id="7" creationId="{EAC6784B-570B-327C-DF1E-788A6E4A78E7}"/>
          </ac:graphicFrameMkLst>
        </pc:graphicFrameChg>
      </pc:sldChg>
      <pc:sldChg chg="addSp delSp modSp add mod">
        <pc:chgData name="Malyshev, Oleg (STFC,DL,AST)" userId="f67bc73b-03de-4605-8ee1-ecf72a0b85a9" providerId="ADAL" clId="{9D37F55D-B621-4549-B72D-B8EAD12D6CB5}" dt="2026-04-21T21:07:13.176" v="814" actId="404"/>
        <pc:sldMkLst>
          <pc:docMk/>
          <pc:sldMk cId="216890217" sldId="2074"/>
        </pc:sldMkLst>
        <pc:spChg chg="mod">
          <ac:chgData name="Malyshev, Oleg (STFC,DL,AST)" userId="f67bc73b-03de-4605-8ee1-ecf72a0b85a9" providerId="ADAL" clId="{9D37F55D-B621-4549-B72D-B8EAD12D6CB5}" dt="2026-04-21T21:03:20.838" v="782" actId="207"/>
          <ac:spMkLst>
            <pc:docMk/>
            <pc:sldMk cId="216890217" sldId="2074"/>
            <ac:spMk id="2" creationId="{2AE658AC-5F0E-1287-A2DD-E1D81BFC2D91}"/>
          </ac:spMkLst>
        </pc:spChg>
        <pc:spChg chg="mod">
          <ac:chgData name="Malyshev, Oleg (STFC,DL,AST)" userId="f67bc73b-03de-4605-8ee1-ecf72a0b85a9" providerId="ADAL" clId="{9D37F55D-B621-4549-B72D-B8EAD12D6CB5}" dt="2026-04-21T21:07:13.176" v="814" actId="404"/>
          <ac:spMkLst>
            <pc:docMk/>
            <pc:sldMk cId="216890217" sldId="2074"/>
            <ac:spMk id="3" creationId="{552E36C6-DD84-251C-724D-3E4007CD704F}"/>
          </ac:spMkLst>
        </pc:spChg>
        <pc:spChg chg="mod">
          <ac:chgData name="Malyshev, Oleg (STFC,DL,AST)" userId="f67bc73b-03de-4605-8ee1-ecf72a0b85a9" providerId="ADAL" clId="{9D37F55D-B621-4549-B72D-B8EAD12D6CB5}" dt="2026-04-21T20:48:58.728" v="570" actId="20577"/>
          <ac:spMkLst>
            <pc:docMk/>
            <pc:sldMk cId="216890217" sldId="2074"/>
            <ac:spMk id="7" creationId="{11C45A2B-E23A-428A-5718-8FD40BB72BE1}"/>
          </ac:spMkLst>
        </pc:spChg>
        <pc:graphicFrameChg chg="add del mod">
          <ac:chgData name="Malyshev, Oleg (STFC,DL,AST)" userId="f67bc73b-03de-4605-8ee1-ecf72a0b85a9" providerId="ADAL" clId="{9D37F55D-B621-4549-B72D-B8EAD12D6CB5}" dt="2026-04-21T20:47:41.439" v="550"/>
          <ac:graphicFrameMkLst>
            <pc:docMk/>
            <pc:sldMk cId="216890217" sldId="2074"/>
            <ac:graphicFrameMk id="6" creationId="{75753CCD-50EC-FA9F-489A-537EE82DBB3F}"/>
          </ac:graphicFrameMkLst>
        </pc:graphicFrameChg>
      </pc:sldChg>
      <pc:sldChg chg="addSp delSp modSp add mod">
        <pc:chgData name="Malyshev, Oleg (STFC,DL,AST)" userId="f67bc73b-03de-4605-8ee1-ecf72a0b85a9" providerId="ADAL" clId="{9D37F55D-B621-4549-B72D-B8EAD12D6CB5}" dt="2026-04-21T21:06:53.830" v="810" actId="404"/>
        <pc:sldMkLst>
          <pc:docMk/>
          <pc:sldMk cId="2161551324" sldId="2075"/>
        </pc:sldMkLst>
        <pc:spChg chg="mod">
          <ac:chgData name="Malyshev, Oleg (STFC,DL,AST)" userId="f67bc73b-03de-4605-8ee1-ecf72a0b85a9" providerId="ADAL" clId="{9D37F55D-B621-4549-B72D-B8EAD12D6CB5}" dt="2026-04-21T21:03:48.947" v="784" actId="2711"/>
          <ac:spMkLst>
            <pc:docMk/>
            <pc:sldMk cId="2161551324" sldId="2075"/>
            <ac:spMk id="2" creationId="{75655789-1DC1-DE98-C596-9DA247B94567}"/>
          </ac:spMkLst>
        </pc:spChg>
        <pc:spChg chg="mod">
          <ac:chgData name="Malyshev, Oleg (STFC,DL,AST)" userId="f67bc73b-03de-4605-8ee1-ecf72a0b85a9" providerId="ADAL" clId="{9D37F55D-B621-4549-B72D-B8EAD12D6CB5}" dt="2026-04-21T21:06:53.830" v="810" actId="404"/>
          <ac:spMkLst>
            <pc:docMk/>
            <pc:sldMk cId="2161551324" sldId="2075"/>
            <ac:spMk id="3" creationId="{CEAF8A8C-ED20-8A4E-2D73-4474C99A7119}"/>
          </ac:spMkLst>
        </pc:spChg>
        <pc:spChg chg="mod">
          <ac:chgData name="Malyshev, Oleg (STFC,DL,AST)" userId="f67bc73b-03de-4605-8ee1-ecf72a0b85a9" providerId="ADAL" clId="{9D37F55D-B621-4549-B72D-B8EAD12D6CB5}" dt="2026-04-21T20:51:35.429" v="609" actId="6549"/>
          <ac:spMkLst>
            <pc:docMk/>
            <pc:sldMk cId="2161551324" sldId="2075"/>
            <ac:spMk id="7" creationId="{AB00DA59-7556-444F-AEAF-82A164195534}"/>
          </ac:spMkLst>
        </pc:spChg>
        <pc:graphicFrameChg chg="add del mod">
          <ac:chgData name="Malyshev, Oleg (STFC,DL,AST)" userId="f67bc73b-03de-4605-8ee1-ecf72a0b85a9" providerId="ADAL" clId="{9D37F55D-B621-4549-B72D-B8EAD12D6CB5}" dt="2026-04-21T20:49:15.697" v="573"/>
          <ac:graphicFrameMkLst>
            <pc:docMk/>
            <pc:sldMk cId="2161551324" sldId="2075"/>
            <ac:graphicFrameMk id="6" creationId="{47E7D9F4-C0C2-1A22-45F6-EF5DAEC36B05}"/>
          </ac:graphicFrameMkLst>
        </pc:graphicFrameChg>
        <pc:graphicFrameChg chg="add del mod">
          <ac:chgData name="Malyshev, Oleg (STFC,DL,AST)" userId="f67bc73b-03de-4605-8ee1-ecf72a0b85a9" providerId="ADAL" clId="{9D37F55D-B621-4549-B72D-B8EAD12D6CB5}" dt="2026-04-21T20:50:23.282" v="583"/>
          <ac:graphicFrameMkLst>
            <pc:docMk/>
            <pc:sldMk cId="2161551324" sldId="2075"/>
            <ac:graphicFrameMk id="8" creationId="{45E429AE-EDB5-43E3-A20D-69A7DAAD6BCA}"/>
          </ac:graphicFrameMkLst>
        </pc:graphicFrameChg>
      </pc:sldChg>
      <pc:sldChg chg="addSp delSp modSp add mod">
        <pc:chgData name="Malyshev, Oleg (STFC,DL,AST)" userId="f67bc73b-03de-4605-8ee1-ecf72a0b85a9" providerId="ADAL" clId="{9D37F55D-B621-4549-B72D-B8EAD12D6CB5}" dt="2026-04-21T21:09:04.572" v="847"/>
        <pc:sldMkLst>
          <pc:docMk/>
          <pc:sldMk cId="2800670631" sldId="2076"/>
        </pc:sldMkLst>
        <pc:spChg chg="mod">
          <ac:chgData name="Malyshev, Oleg (STFC,DL,AST)" userId="f67bc73b-03de-4605-8ee1-ecf72a0b85a9" providerId="ADAL" clId="{9D37F55D-B621-4549-B72D-B8EAD12D6CB5}" dt="2026-04-21T21:04:06.017" v="789" actId="27636"/>
          <ac:spMkLst>
            <pc:docMk/>
            <pc:sldMk cId="2800670631" sldId="2076"/>
            <ac:spMk id="2" creationId="{140DD5E8-0A81-800B-7804-0F0EE71E5B7E}"/>
          </ac:spMkLst>
        </pc:spChg>
        <pc:spChg chg="mod">
          <ac:chgData name="Malyshev, Oleg (STFC,DL,AST)" userId="f67bc73b-03de-4605-8ee1-ecf72a0b85a9" providerId="ADAL" clId="{9D37F55D-B621-4549-B72D-B8EAD12D6CB5}" dt="2026-04-21T21:09:04.572" v="847"/>
          <ac:spMkLst>
            <pc:docMk/>
            <pc:sldMk cId="2800670631" sldId="2076"/>
            <ac:spMk id="3" creationId="{428FE2A0-99E1-F12E-E745-053E816B86C8}"/>
          </ac:spMkLst>
        </pc:spChg>
        <pc:spChg chg="mod">
          <ac:chgData name="Malyshev, Oleg (STFC,DL,AST)" userId="f67bc73b-03de-4605-8ee1-ecf72a0b85a9" providerId="ADAL" clId="{9D37F55D-B621-4549-B72D-B8EAD12D6CB5}" dt="2026-04-21T20:54:12.146" v="655" actId="27636"/>
          <ac:spMkLst>
            <pc:docMk/>
            <pc:sldMk cId="2800670631" sldId="2076"/>
            <ac:spMk id="7" creationId="{D37C6BCE-A211-A33F-5B6D-BC44D8291A90}"/>
          </ac:spMkLst>
        </pc:spChg>
        <pc:graphicFrameChg chg="add del mod">
          <ac:chgData name="Malyshev, Oleg (STFC,DL,AST)" userId="f67bc73b-03de-4605-8ee1-ecf72a0b85a9" providerId="ADAL" clId="{9D37F55D-B621-4549-B72D-B8EAD12D6CB5}" dt="2026-04-21T20:51:54.454" v="612"/>
          <ac:graphicFrameMkLst>
            <pc:docMk/>
            <pc:sldMk cId="2800670631" sldId="2076"/>
            <ac:graphicFrameMk id="6" creationId="{52479BC1-70BC-E121-68A3-520B69B6E3BC}"/>
          </ac:graphicFrameMkLst>
        </pc:graphicFrameChg>
        <pc:graphicFrameChg chg="add del mod">
          <ac:chgData name="Malyshev, Oleg (STFC,DL,AST)" userId="f67bc73b-03de-4605-8ee1-ecf72a0b85a9" providerId="ADAL" clId="{9D37F55D-B621-4549-B72D-B8EAD12D6CB5}" dt="2026-04-21T20:52:25.926" v="624"/>
          <ac:graphicFrameMkLst>
            <pc:docMk/>
            <pc:sldMk cId="2800670631" sldId="2076"/>
            <ac:graphicFrameMk id="8" creationId="{4216781A-316F-612A-5897-7BCDE267E163}"/>
          </ac:graphicFrameMkLst>
        </pc:graphicFrameChg>
      </pc:sldChg>
      <pc:sldChg chg="addSp delSp modSp add mod">
        <pc:chgData name="Malyshev, Oleg (STFC,DL,AST)" userId="f67bc73b-03de-4605-8ee1-ecf72a0b85a9" providerId="ADAL" clId="{9D37F55D-B621-4549-B72D-B8EAD12D6CB5}" dt="2026-04-21T21:06:17.750" v="804" actId="404"/>
        <pc:sldMkLst>
          <pc:docMk/>
          <pc:sldMk cId="3365931969" sldId="2077"/>
        </pc:sldMkLst>
        <pc:spChg chg="mod">
          <ac:chgData name="Malyshev, Oleg (STFC,DL,AST)" userId="f67bc73b-03de-4605-8ee1-ecf72a0b85a9" providerId="ADAL" clId="{9D37F55D-B621-4549-B72D-B8EAD12D6CB5}" dt="2026-04-21T21:04:22.275" v="792" actId="14100"/>
          <ac:spMkLst>
            <pc:docMk/>
            <pc:sldMk cId="3365931969" sldId="2077"/>
            <ac:spMk id="2" creationId="{EEBC4782-75A7-0E9E-1BC6-3EEF3D9DC10D}"/>
          </ac:spMkLst>
        </pc:spChg>
        <pc:spChg chg="mod">
          <ac:chgData name="Malyshev, Oleg (STFC,DL,AST)" userId="f67bc73b-03de-4605-8ee1-ecf72a0b85a9" providerId="ADAL" clId="{9D37F55D-B621-4549-B72D-B8EAD12D6CB5}" dt="2026-04-21T21:06:17.750" v="804" actId="404"/>
          <ac:spMkLst>
            <pc:docMk/>
            <pc:sldMk cId="3365931969" sldId="2077"/>
            <ac:spMk id="3" creationId="{B849240D-3FA8-ED00-7839-D3C269D7BCE3}"/>
          </ac:spMkLst>
        </pc:spChg>
        <pc:spChg chg="mod">
          <ac:chgData name="Malyshev, Oleg (STFC,DL,AST)" userId="f67bc73b-03de-4605-8ee1-ecf72a0b85a9" providerId="ADAL" clId="{9D37F55D-B621-4549-B72D-B8EAD12D6CB5}" dt="2026-04-21T20:56:01.965" v="676" actId="1076"/>
          <ac:spMkLst>
            <pc:docMk/>
            <pc:sldMk cId="3365931969" sldId="2077"/>
            <ac:spMk id="7" creationId="{F1B5DCC1-8573-46EC-3225-EF75C1E7F5C2}"/>
          </ac:spMkLst>
        </pc:spChg>
        <pc:graphicFrameChg chg="add del mod">
          <ac:chgData name="Malyshev, Oleg (STFC,DL,AST)" userId="f67bc73b-03de-4605-8ee1-ecf72a0b85a9" providerId="ADAL" clId="{9D37F55D-B621-4549-B72D-B8EAD12D6CB5}" dt="2026-04-21T20:54:35.557" v="658"/>
          <ac:graphicFrameMkLst>
            <pc:docMk/>
            <pc:sldMk cId="3365931969" sldId="2077"/>
            <ac:graphicFrameMk id="6" creationId="{63DBFF58-FF42-5B9B-1914-A2673D6ED60B}"/>
          </ac:graphicFrameMkLst>
        </pc:graphicFrameChg>
        <pc:graphicFrameChg chg="add del mod">
          <ac:chgData name="Malyshev, Oleg (STFC,DL,AST)" userId="f67bc73b-03de-4605-8ee1-ecf72a0b85a9" providerId="ADAL" clId="{9D37F55D-B621-4549-B72D-B8EAD12D6CB5}" dt="2026-04-21T20:54:59.716" v="663"/>
          <ac:graphicFrameMkLst>
            <pc:docMk/>
            <pc:sldMk cId="3365931969" sldId="2077"/>
            <ac:graphicFrameMk id="8" creationId="{692B666A-2176-A2FE-0175-F5C1AD96747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7964F9-701F-4BD7-8AF4-671626566AC8}" type="datetimeFigureOut">
              <a:rPr lang="en-GB" smtClean="0"/>
              <a:t>21/04/2026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054F71-16D6-42AE-B3FD-54E5F51EAAD9}" type="slidenum">
              <a:rPr lang="en-GB" smtClean="0"/>
              <a:t>‹#›</a:t>
            </a:fld>
            <a:endParaRPr lang="en-GB"/>
          </a:p>
        </p:txBody>
      </p:sp>
    </p:spTree>
    <p:extLst>
      <p:ext uri="{BB962C8B-B14F-4D97-AF65-F5344CB8AC3E}">
        <p14:creationId xmlns:p14="http://schemas.microsoft.com/office/powerpoint/2010/main" val="3661692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FB2714-C751-4B8E-A024-459A29AB0BE8}" type="datetime1">
              <a:rPr lang="en-GB" smtClean="0"/>
              <a:t>21/04/2026</a:t>
            </a:fld>
            <a:endParaRPr lang="en-GB"/>
          </a:p>
        </p:txBody>
      </p:sp>
      <p:sp>
        <p:nvSpPr>
          <p:cNvPr id="5" name="Footer Placeholder 4"/>
          <p:cNvSpPr>
            <a:spLocks noGrp="1"/>
          </p:cNvSpPr>
          <p:nvPr>
            <p:ph type="ftr" sz="quarter" idx="11"/>
          </p:nvPr>
        </p:nvSpPr>
        <p:spPr>
          <a:xfrm>
            <a:off x="5332412" y="5883275"/>
            <a:ext cx="4324044" cy="365125"/>
          </a:xfrm>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3601386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6841AD-35FE-4D0C-B81E-B1BA36767776}" type="datetime1">
              <a:rPr lang="en-GB" smtClean="0"/>
              <a:t>21/04/2026</a:t>
            </a:fld>
            <a:endParaRPr lang="en-GB"/>
          </a:p>
        </p:txBody>
      </p:sp>
      <p:sp>
        <p:nvSpPr>
          <p:cNvPr id="6" name="Footer Placeholder 5"/>
          <p:cNvSpPr>
            <a:spLocks noGrp="1"/>
          </p:cNvSpPr>
          <p:nvPr>
            <p:ph type="ftr" sz="quarter" idx="11"/>
          </p:nvPr>
        </p:nvSpPr>
        <p:spPr/>
        <p:txBody>
          <a:bodyPr/>
          <a:lstStyle/>
          <a:p>
            <a:r>
              <a:rPr lang="en-GB"/>
              <a:t>EPITA WP4 prep-meeting  | 22nd April 2026</a:t>
            </a:r>
          </a:p>
        </p:txBody>
      </p:sp>
      <p:sp>
        <p:nvSpPr>
          <p:cNvPr id="7" name="Slide Number Placeholder 6"/>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1340389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496E23-8087-4150-95A7-C5F3FF3CCC37}"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4139081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A4D02A-9A64-46B1-89ED-496945429DDA}"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321477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B02103-B031-4576-8826-DE8175E375B0}"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1367776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79AEEF-7074-451F-944A-47855617849C}"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249005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688CB5-60B3-483F-AB4E-1D87EDDD7412}"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3158594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F06757-8DA5-430C-B50A-938C72784949}"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38343545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EAA37E-0AB8-4A02-8754-F22C95CF0216}"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21381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7444D1-59D9-4BC1-81AF-AC1828E68521}"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a:xfrm>
            <a:off x="10951856" y="5867131"/>
            <a:ext cx="551167" cy="365125"/>
          </a:xfrm>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782845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C53B6C-07CE-4380-BC39-B3CA696ED762}" type="datetime1">
              <a:rPr lang="en-GB" smtClean="0"/>
              <a:t>21/04/2026</a:t>
            </a:fld>
            <a:endParaRPr lang="en-GB"/>
          </a:p>
        </p:txBody>
      </p:sp>
      <p:sp>
        <p:nvSpPr>
          <p:cNvPr id="5" name="Footer Placeholder 4"/>
          <p:cNvSpPr>
            <a:spLocks noGrp="1"/>
          </p:cNvSpPr>
          <p:nvPr>
            <p:ph type="ftr" sz="quarter" idx="11"/>
          </p:nvPr>
        </p:nvSpPr>
        <p:spPr/>
        <p:txBody>
          <a:bodyPr/>
          <a:lstStyle/>
          <a:p>
            <a:r>
              <a:rPr lang="en-GB"/>
              <a:t>EPITA WP4 prep-meeting  | 22nd April 2026</a:t>
            </a:r>
          </a:p>
        </p:txBody>
      </p:sp>
      <p:sp>
        <p:nvSpPr>
          <p:cNvPr id="6" name="Slide Number Placeholder 5"/>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1452611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7B7513-4817-4007-8C1C-D7800AEEF9AD}" type="datetime1">
              <a:rPr lang="en-GB" smtClean="0"/>
              <a:t>21/04/2026</a:t>
            </a:fld>
            <a:endParaRPr lang="en-GB"/>
          </a:p>
        </p:txBody>
      </p:sp>
      <p:sp>
        <p:nvSpPr>
          <p:cNvPr id="6" name="Footer Placeholder 5"/>
          <p:cNvSpPr>
            <a:spLocks noGrp="1"/>
          </p:cNvSpPr>
          <p:nvPr>
            <p:ph type="ftr" sz="quarter" idx="11"/>
          </p:nvPr>
        </p:nvSpPr>
        <p:spPr/>
        <p:txBody>
          <a:bodyPr/>
          <a:lstStyle/>
          <a:p>
            <a:r>
              <a:rPr lang="en-GB"/>
              <a:t>EPITA WP4 prep-meeting  | 22nd April 2026</a:t>
            </a:r>
          </a:p>
        </p:txBody>
      </p:sp>
      <p:sp>
        <p:nvSpPr>
          <p:cNvPr id="7" name="Slide Number Placeholder 6"/>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264028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099722-6C33-482F-B3CB-73547A9E1ACC}" type="datetime1">
              <a:rPr lang="en-GB" smtClean="0"/>
              <a:t>21/04/2026</a:t>
            </a:fld>
            <a:endParaRPr lang="en-GB"/>
          </a:p>
        </p:txBody>
      </p:sp>
      <p:sp>
        <p:nvSpPr>
          <p:cNvPr id="8" name="Footer Placeholder 7"/>
          <p:cNvSpPr>
            <a:spLocks noGrp="1"/>
          </p:cNvSpPr>
          <p:nvPr>
            <p:ph type="ftr" sz="quarter" idx="11"/>
          </p:nvPr>
        </p:nvSpPr>
        <p:spPr/>
        <p:txBody>
          <a:bodyPr/>
          <a:lstStyle/>
          <a:p>
            <a:r>
              <a:rPr lang="en-GB"/>
              <a:t>EPITA WP4 prep-meeting  | 22nd April 2026</a:t>
            </a:r>
          </a:p>
        </p:txBody>
      </p:sp>
      <p:sp>
        <p:nvSpPr>
          <p:cNvPr id="9" name="Slide Number Placeholder 8"/>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62831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67E3C8-CD5F-4EE6-BBD2-81CE9E20CF6C}" type="datetime1">
              <a:rPr lang="en-GB" smtClean="0"/>
              <a:t>21/04/2026</a:t>
            </a:fld>
            <a:endParaRPr lang="en-GB"/>
          </a:p>
        </p:txBody>
      </p:sp>
      <p:sp>
        <p:nvSpPr>
          <p:cNvPr id="4" name="Footer Placeholder 3"/>
          <p:cNvSpPr>
            <a:spLocks noGrp="1"/>
          </p:cNvSpPr>
          <p:nvPr>
            <p:ph type="ftr" sz="quarter" idx="11"/>
          </p:nvPr>
        </p:nvSpPr>
        <p:spPr/>
        <p:txBody>
          <a:bodyPr/>
          <a:lstStyle/>
          <a:p>
            <a:r>
              <a:rPr lang="en-GB"/>
              <a:t>EPITA WP4 prep-meeting  | 22nd April 2026</a:t>
            </a:r>
          </a:p>
        </p:txBody>
      </p:sp>
      <p:sp>
        <p:nvSpPr>
          <p:cNvPr id="5" name="Slide Number Placeholder 4"/>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095757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A34C6-A3E4-400B-A87E-2CB1A761BAF9}" type="datetime1">
              <a:rPr lang="en-GB" smtClean="0"/>
              <a:t>21/04/2026</a:t>
            </a:fld>
            <a:endParaRPr lang="en-GB"/>
          </a:p>
        </p:txBody>
      </p:sp>
      <p:sp>
        <p:nvSpPr>
          <p:cNvPr id="3" name="Footer Placeholder 2"/>
          <p:cNvSpPr>
            <a:spLocks noGrp="1"/>
          </p:cNvSpPr>
          <p:nvPr>
            <p:ph type="ftr" sz="quarter" idx="11"/>
          </p:nvPr>
        </p:nvSpPr>
        <p:spPr/>
        <p:txBody>
          <a:bodyPr/>
          <a:lstStyle/>
          <a:p>
            <a:r>
              <a:rPr lang="en-GB"/>
              <a:t>EPITA WP4 prep-meeting  | 22nd April 2026</a:t>
            </a:r>
          </a:p>
        </p:txBody>
      </p:sp>
      <p:sp>
        <p:nvSpPr>
          <p:cNvPr id="4" name="Slide Number Placeholder 3"/>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663592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EA670A-3969-4551-93EB-9E7F17CCB63D}" type="datetime1">
              <a:rPr lang="en-GB" smtClean="0"/>
              <a:t>21/04/2026</a:t>
            </a:fld>
            <a:endParaRPr lang="en-GB"/>
          </a:p>
        </p:txBody>
      </p:sp>
      <p:sp>
        <p:nvSpPr>
          <p:cNvPr id="6" name="Footer Placeholder 5"/>
          <p:cNvSpPr>
            <a:spLocks noGrp="1"/>
          </p:cNvSpPr>
          <p:nvPr>
            <p:ph type="ftr" sz="quarter" idx="11"/>
          </p:nvPr>
        </p:nvSpPr>
        <p:spPr/>
        <p:txBody>
          <a:bodyPr/>
          <a:lstStyle/>
          <a:p>
            <a:r>
              <a:rPr lang="en-GB"/>
              <a:t>EPITA WP4 prep-meeting  | 22nd April 2026</a:t>
            </a:r>
          </a:p>
        </p:txBody>
      </p:sp>
      <p:sp>
        <p:nvSpPr>
          <p:cNvPr id="7" name="Slide Number Placeholder 6"/>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2261034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CEF69A-06C8-4E15-9A8E-D615C19846D7}" type="datetime1">
              <a:rPr lang="en-GB" smtClean="0"/>
              <a:t>21/04/2026</a:t>
            </a:fld>
            <a:endParaRPr lang="en-GB"/>
          </a:p>
        </p:txBody>
      </p:sp>
      <p:sp>
        <p:nvSpPr>
          <p:cNvPr id="6" name="Footer Placeholder 5"/>
          <p:cNvSpPr>
            <a:spLocks noGrp="1"/>
          </p:cNvSpPr>
          <p:nvPr>
            <p:ph type="ftr" sz="quarter" idx="11"/>
          </p:nvPr>
        </p:nvSpPr>
        <p:spPr/>
        <p:txBody>
          <a:bodyPr/>
          <a:lstStyle/>
          <a:p>
            <a:r>
              <a:rPr lang="en-GB"/>
              <a:t>EPITA WP4 prep-meeting  | 22nd April 2026</a:t>
            </a:r>
          </a:p>
        </p:txBody>
      </p:sp>
      <p:sp>
        <p:nvSpPr>
          <p:cNvPr id="7" name="Slide Number Placeholder 6"/>
          <p:cNvSpPr>
            <a:spLocks noGrp="1"/>
          </p:cNvSpPr>
          <p:nvPr>
            <p:ph type="sldNum" sz="quarter" idx="12"/>
          </p:nvPr>
        </p:nvSpPr>
        <p:spPr/>
        <p:txBody>
          <a:bodyPr/>
          <a:lstStyle/>
          <a:p>
            <a:fld id="{279B5A9D-21D0-4297-A2F0-670ED684F24E}" type="slidenum">
              <a:rPr lang="en-GB" smtClean="0"/>
              <a:t>‹#›</a:t>
            </a:fld>
            <a:endParaRPr lang="en-GB"/>
          </a:p>
        </p:txBody>
      </p:sp>
    </p:spTree>
    <p:extLst>
      <p:ext uri="{BB962C8B-B14F-4D97-AF65-F5344CB8AC3E}">
        <p14:creationId xmlns:p14="http://schemas.microsoft.com/office/powerpoint/2010/main" val="468491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C955D9B-4698-4F9B-980C-E7C76C69CB90}" type="datetime1">
              <a:rPr lang="en-GB" smtClean="0"/>
              <a:t>21/04/2026</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r>
              <a:rPr lang="en-GB"/>
              <a:t>EPITA WP4 prep-meeting  | 22nd April 2026</a:t>
            </a: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79B5A9D-21D0-4297-A2F0-670ED684F24E}" type="slidenum">
              <a:rPr lang="en-GB" smtClean="0"/>
              <a:t>‹#›</a:t>
            </a:fld>
            <a:endParaRPr lang="en-GB"/>
          </a:p>
        </p:txBody>
      </p:sp>
    </p:spTree>
    <p:extLst>
      <p:ext uri="{BB962C8B-B14F-4D97-AF65-F5344CB8AC3E}">
        <p14:creationId xmlns:p14="http://schemas.microsoft.com/office/powerpoint/2010/main" val="10899311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D2E3-E462-6CC1-899A-2B261AF58A8B}"/>
              </a:ext>
            </a:extLst>
          </p:cNvPr>
          <p:cNvSpPr>
            <a:spLocks noGrp="1"/>
          </p:cNvSpPr>
          <p:nvPr>
            <p:ph type="title"/>
          </p:nvPr>
        </p:nvSpPr>
        <p:spPr>
          <a:xfrm>
            <a:off x="1484310" y="1139613"/>
            <a:ext cx="10018713" cy="1752599"/>
          </a:xfrm>
        </p:spPr>
        <p:txBody>
          <a:bodyPr>
            <a:normAutofit/>
          </a:bodyPr>
          <a:lstStyle/>
          <a:p>
            <a:r>
              <a:rPr lang="en-GB" sz="7200" b="1" dirty="0">
                <a:latin typeface="Arial" panose="020B0604020202020204" pitchFamily="34" charset="0"/>
                <a:cs typeface="Arial" panose="020B0604020202020204" pitchFamily="34" charset="0"/>
              </a:rPr>
              <a:t>EPITA</a:t>
            </a:r>
          </a:p>
        </p:txBody>
      </p:sp>
      <p:sp>
        <p:nvSpPr>
          <p:cNvPr id="3" name="Content Placeholder 2">
            <a:extLst>
              <a:ext uri="{FF2B5EF4-FFF2-40B4-BE49-F238E27FC236}">
                <a16:creationId xmlns:a16="http://schemas.microsoft.com/office/drawing/2014/main" id="{D4C3953B-5852-A339-3BE4-574A2598879A}"/>
              </a:ext>
            </a:extLst>
          </p:cNvPr>
          <p:cNvSpPr>
            <a:spLocks noGrp="1"/>
          </p:cNvSpPr>
          <p:nvPr>
            <p:ph idx="1"/>
          </p:nvPr>
        </p:nvSpPr>
        <p:spPr>
          <a:xfrm>
            <a:off x="2851687" y="3007962"/>
            <a:ext cx="8488603" cy="1752599"/>
          </a:xfrm>
        </p:spPr>
        <p:txBody>
          <a:bodyPr>
            <a:normAutofit fontScale="85000" lnSpcReduction="10000"/>
          </a:bodyPr>
          <a:lstStyle/>
          <a:p>
            <a:pPr marL="0" indent="0">
              <a:buNone/>
            </a:pPr>
            <a:r>
              <a:rPr lang="en-GB" sz="3500" b="1" i="1" dirty="0">
                <a:latin typeface="Arial" panose="020B0604020202020204" pitchFamily="34" charset="0"/>
                <a:cs typeface="Arial" panose="020B0604020202020204" pitchFamily="34" charset="0"/>
              </a:rPr>
              <a:t>WP4 on Superconducting TF for SRF cavities</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WP coordinator: Oleg B. Malyshev, UKRI/STFC/DL</a:t>
            </a:r>
          </a:p>
          <a:p>
            <a:pPr marL="0" indent="0">
              <a:buNone/>
            </a:pPr>
            <a:r>
              <a:rPr lang="en-GB" b="1" dirty="0">
                <a:latin typeface="Arial" panose="020B0604020202020204" pitchFamily="34" charset="0"/>
                <a:cs typeface="Arial" panose="020B0604020202020204" pitchFamily="34" charset="0"/>
              </a:rPr>
              <a:t>WP coordinator deputy: Thomas Proslier, CEA</a:t>
            </a:r>
          </a:p>
        </p:txBody>
      </p:sp>
      <p:sp>
        <p:nvSpPr>
          <p:cNvPr id="4" name="Footer Placeholder 3">
            <a:extLst>
              <a:ext uri="{FF2B5EF4-FFF2-40B4-BE49-F238E27FC236}">
                <a16:creationId xmlns:a16="http://schemas.microsoft.com/office/drawing/2014/main" id="{6B2DA22C-2DC3-84A3-059F-4732ACB34294}"/>
              </a:ext>
            </a:extLst>
          </p:cNvPr>
          <p:cNvSpPr>
            <a:spLocks noGrp="1"/>
          </p:cNvSpPr>
          <p:nvPr>
            <p:ph type="ftr" sz="quarter" idx="11"/>
          </p:nvPr>
        </p:nvSpPr>
        <p:spPr/>
        <p:txBody>
          <a:bodyPr/>
          <a:lstStyle/>
          <a:p>
            <a:r>
              <a:rPr lang="en-GB" b="1" dirty="0">
                <a:latin typeface="Arial" panose="020B0604020202020204" pitchFamily="34" charset="0"/>
                <a:cs typeface="Arial" panose="020B0604020202020204" pitchFamily="34" charset="0"/>
              </a:rPr>
              <a:t>EPITA WP4 prep-meeting  | 22nd April 2026</a:t>
            </a:r>
          </a:p>
        </p:txBody>
      </p:sp>
      <p:sp>
        <p:nvSpPr>
          <p:cNvPr id="5" name="Slide Number Placeholder 4">
            <a:extLst>
              <a:ext uri="{FF2B5EF4-FFF2-40B4-BE49-F238E27FC236}">
                <a16:creationId xmlns:a16="http://schemas.microsoft.com/office/drawing/2014/main" id="{213EF432-99F7-B678-2095-D73D617FAD71}"/>
              </a:ext>
            </a:extLst>
          </p:cNvPr>
          <p:cNvSpPr>
            <a:spLocks noGrp="1"/>
          </p:cNvSpPr>
          <p:nvPr>
            <p:ph type="sldNum" sz="quarter" idx="12"/>
          </p:nvPr>
        </p:nvSpPr>
        <p:spPr/>
        <p:txBody>
          <a:bodyPr/>
          <a:lstStyle/>
          <a:p>
            <a:fld id="{279B5A9D-21D0-4297-A2F0-670ED684F24E}" type="slidenum">
              <a:rPr lang="en-GB" b="1" smtClean="0">
                <a:latin typeface="Arial" panose="020B0604020202020204" pitchFamily="34" charset="0"/>
                <a:cs typeface="Arial" panose="020B0604020202020204" pitchFamily="34" charset="0"/>
              </a:rPr>
              <a:t>1</a:t>
            </a:fld>
            <a:endParaRPr lang="en-GB"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595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E8696-EA0C-93CF-B628-442790902C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A80BA3-6FDB-8945-C2DC-7F7914EC6E14}"/>
              </a:ext>
            </a:extLst>
          </p:cNvPr>
          <p:cNvSpPr>
            <a:spLocks noGrp="1"/>
          </p:cNvSpPr>
          <p:nvPr>
            <p:ph type="title"/>
          </p:nvPr>
        </p:nvSpPr>
        <p:spPr>
          <a:xfrm>
            <a:off x="911933" y="-14630"/>
            <a:ext cx="10934905" cy="844062"/>
          </a:xfrm>
        </p:spPr>
        <p:txBody>
          <a:bodyPr>
            <a:normAutofit fontScale="90000"/>
          </a:bodyPr>
          <a:lstStyle/>
          <a:p>
            <a:r>
              <a:rPr lang="en-GB" b="1" dirty="0">
                <a:solidFill>
                  <a:srgbClr val="C00000"/>
                </a:solidFill>
              </a:rPr>
              <a:t>WP: Superconducting Thin Films coated RF cavities </a:t>
            </a:r>
          </a:p>
        </p:txBody>
      </p:sp>
      <p:sp>
        <p:nvSpPr>
          <p:cNvPr id="3" name="Content Placeholder 2">
            <a:extLst>
              <a:ext uri="{FF2B5EF4-FFF2-40B4-BE49-F238E27FC236}">
                <a16:creationId xmlns:a16="http://schemas.microsoft.com/office/drawing/2014/main" id="{5AED50D7-A841-2058-6385-C9DCCB85154A}"/>
              </a:ext>
            </a:extLst>
          </p:cNvPr>
          <p:cNvSpPr>
            <a:spLocks noGrp="1"/>
          </p:cNvSpPr>
          <p:nvPr>
            <p:ph sz="half" idx="1"/>
          </p:nvPr>
        </p:nvSpPr>
        <p:spPr>
          <a:xfrm>
            <a:off x="187855" y="733425"/>
            <a:ext cx="11658983" cy="5684960"/>
          </a:xfrm>
          <a:solidFill>
            <a:schemeClr val="bg1">
              <a:lumMod val="95000"/>
            </a:schemeClr>
          </a:solidFill>
        </p:spPr>
        <p:txBody>
          <a:bodyPr>
            <a:normAutofit/>
          </a:bodyPr>
          <a:lstStyle/>
          <a:p>
            <a:r>
              <a:rPr lang="en-GB" b="1" dirty="0">
                <a:solidFill>
                  <a:srgbClr val="0070C0"/>
                </a:solidFill>
                <a:latin typeface="Arial" panose="020B0604020202020204" pitchFamily="34" charset="0"/>
                <a:cs typeface="Arial" panose="020B0604020202020204" pitchFamily="34" charset="0"/>
              </a:rPr>
              <a:t>Objective</a:t>
            </a:r>
            <a:r>
              <a:rPr lang="en-GB" dirty="0">
                <a:solidFill>
                  <a:srgbClr val="0070C0"/>
                </a:solidFill>
                <a:latin typeface="Arial" panose="020B0604020202020204" pitchFamily="34" charset="0"/>
                <a:cs typeface="Arial" panose="020B0604020202020204" pitchFamily="34" charset="0"/>
              </a:rPr>
              <a:t>: Deliver a new class of coated superconducting radiofrequency (SRF) cavities</a:t>
            </a:r>
          </a:p>
          <a:p>
            <a:r>
              <a:rPr lang="en-GB" b="1" dirty="0">
                <a:latin typeface="Arial" panose="020B0604020202020204" pitchFamily="34" charset="0"/>
                <a:cs typeface="Arial" panose="020B0604020202020204" pitchFamily="34" charset="0"/>
              </a:rPr>
              <a:t>State-of-the-art</a:t>
            </a:r>
            <a:r>
              <a:rPr lang="en-GB" dirty="0">
                <a:latin typeface="Arial" panose="020B0604020202020204" pitchFamily="34" charset="0"/>
                <a:cs typeface="Arial" panose="020B0604020202020204" pitchFamily="34" charset="0"/>
              </a:rPr>
              <a:t>: SRF accelerating cavities made from bulk niobium and operated at 2 K are the state-of-the-art system for particle acceleration in modern colliders. Their performance is limited by physical properties of material and by impurities, and their cost is impacted by the scarcity of niobium and the need for complex, low-temperature cryogenic systems. Initial development of innovative superconducting coatings on copper took place in ARIES and I.FAST projects, where assessment of different materials and coating techniques was completed.</a:t>
            </a:r>
          </a:p>
          <a:p>
            <a:r>
              <a:rPr lang="en-GB" b="1" dirty="0">
                <a:latin typeface="Arial" panose="020B0604020202020204" pitchFamily="34" charset="0"/>
                <a:cs typeface="Arial" panose="020B0604020202020204" pitchFamily="34" charset="0"/>
              </a:rPr>
              <a:t>Ambition</a:t>
            </a:r>
            <a:r>
              <a:rPr lang="en-GB" dirty="0">
                <a:latin typeface="Arial" panose="020B0604020202020204" pitchFamily="34" charset="0"/>
                <a:cs typeface="Arial" panose="020B0604020202020204" pitchFamily="34" charset="0"/>
              </a:rPr>
              <a:t>: pioneer a disruptive SRF manufacturing technology through four key elements: advanced manufacturing, material innovation using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 coatings on Cu substrates, system integration with a compact conduction-cooled cryomodule, and industrialisation via technology transfer to partners.</a:t>
            </a:r>
          </a:p>
          <a:p>
            <a:r>
              <a:rPr lang="en-GB" b="1" dirty="0">
                <a:latin typeface="Arial" panose="020B0604020202020204" pitchFamily="34" charset="0"/>
                <a:cs typeface="Arial" panose="020B0604020202020204" pitchFamily="34" charset="0"/>
              </a:rPr>
              <a:t>Aims: </a:t>
            </a:r>
            <a:r>
              <a:rPr lang="en-GB" dirty="0">
                <a:latin typeface="Arial" panose="020B0604020202020204" pitchFamily="34" charset="0"/>
                <a:cs typeface="Arial" panose="020B0604020202020204" pitchFamily="34" charset="0"/>
              </a:rPr>
              <a:t>develop and validate a new class of thin-film coated SRF cavities, operated in a horizontal cryostat &amp; cooled by compact cryocoolers: </a:t>
            </a:r>
          </a:p>
          <a:p>
            <a:pPr lvl="1"/>
            <a:r>
              <a:rPr lang="en-GB" dirty="0">
                <a:latin typeface="Arial" panose="020B0604020202020204" pitchFamily="34" charset="0"/>
                <a:cs typeface="Arial" panose="020B0604020202020204" pitchFamily="34" charset="0"/>
              </a:rPr>
              <a:t>design and fabricate high-Q copper cavities coated with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 optimised for 4.2 K.</a:t>
            </a:r>
          </a:p>
          <a:p>
            <a:pPr lvl="1"/>
            <a:r>
              <a:rPr lang="en-GB" dirty="0">
                <a:latin typeface="Arial" panose="020B0604020202020204" pitchFamily="34" charset="0"/>
                <a:cs typeface="Arial" panose="020B0604020202020204" pitchFamily="34" charset="0"/>
              </a:rPr>
              <a:t>demonstrate stable, efficient conduction cooling using commercial cryocoolers to eliminate liquid helium infrastructure.</a:t>
            </a:r>
          </a:p>
          <a:p>
            <a:pPr lvl="1"/>
            <a:r>
              <a:rPr lang="en-GB" dirty="0">
                <a:latin typeface="Arial" panose="020B0604020202020204" pitchFamily="34" charset="0"/>
                <a:cs typeface="Arial" panose="020B0604020202020204" pitchFamily="34" charset="0"/>
              </a:rPr>
              <a:t>integrate and test these cavities in a horizontal cryomodule for industrial, medical, and scientific applications.</a:t>
            </a:r>
          </a:p>
          <a:p>
            <a:pPr lvl="1"/>
            <a:r>
              <a:rPr lang="en-GB" dirty="0">
                <a:latin typeface="Arial" panose="020B0604020202020204" pitchFamily="34" charset="0"/>
                <a:cs typeface="Arial" panose="020B0604020202020204" pitchFamily="34" charset="0"/>
              </a:rPr>
              <a:t>assist Zanon in equipping its manufacturing lines with a new industrial cavity coating facility.</a:t>
            </a:r>
          </a:p>
        </p:txBody>
      </p:sp>
      <p:sp>
        <p:nvSpPr>
          <p:cNvPr id="4" name="Footer Placeholder 3">
            <a:extLst>
              <a:ext uri="{FF2B5EF4-FFF2-40B4-BE49-F238E27FC236}">
                <a16:creationId xmlns:a16="http://schemas.microsoft.com/office/drawing/2014/main" id="{097A4320-AB27-1CE3-170A-D23D6F192D10}"/>
              </a:ext>
            </a:extLst>
          </p:cNvPr>
          <p:cNvSpPr>
            <a:spLocks noGrp="1"/>
          </p:cNvSpPr>
          <p:nvPr>
            <p:ph type="ftr" sz="quarter" idx="11"/>
          </p:nvPr>
        </p:nvSpPr>
        <p:spPr>
          <a:xfrm>
            <a:off x="2589864" y="6374423"/>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A2517964-361E-2C13-43D9-B4A5D976E24C}"/>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2</a:t>
            </a:fld>
            <a:endParaRPr lang="en-US" dirty="0"/>
          </a:p>
        </p:txBody>
      </p:sp>
    </p:spTree>
    <p:extLst>
      <p:ext uri="{BB962C8B-B14F-4D97-AF65-F5344CB8AC3E}">
        <p14:creationId xmlns:p14="http://schemas.microsoft.com/office/powerpoint/2010/main" val="87528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EE163-B3C7-D7E8-7DAB-B0969D272A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D5BBDC-5AE2-D521-B396-004373165F4C}"/>
              </a:ext>
            </a:extLst>
          </p:cNvPr>
          <p:cNvSpPr>
            <a:spLocks noGrp="1"/>
          </p:cNvSpPr>
          <p:nvPr>
            <p:ph type="title"/>
          </p:nvPr>
        </p:nvSpPr>
        <p:spPr>
          <a:xfrm>
            <a:off x="911933" y="-14630"/>
            <a:ext cx="10934905" cy="844062"/>
          </a:xfrm>
        </p:spPr>
        <p:txBody>
          <a:bodyPr>
            <a:normAutofit fontScale="90000"/>
          </a:bodyPr>
          <a:lstStyle/>
          <a:p>
            <a:r>
              <a:rPr lang="en-GB" b="1" dirty="0">
                <a:solidFill>
                  <a:srgbClr val="C00000"/>
                </a:solidFill>
              </a:rPr>
              <a:t>WP: Superconducting Thin Films coated RF cavities </a:t>
            </a:r>
          </a:p>
        </p:txBody>
      </p:sp>
      <p:sp>
        <p:nvSpPr>
          <p:cNvPr id="3" name="Content Placeholder 2">
            <a:extLst>
              <a:ext uri="{FF2B5EF4-FFF2-40B4-BE49-F238E27FC236}">
                <a16:creationId xmlns:a16="http://schemas.microsoft.com/office/drawing/2014/main" id="{7EBB697F-9AA4-7E96-20DA-20BFBF81348F}"/>
              </a:ext>
            </a:extLst>
          </p:cNvPr>
          <p:cNvSpPr>
            <a:spLocks noGrp="1"/>
          </p:cNvSpPr>
          <p:nvPr>
            <p:ph sz="half" idx="1"/>
          </p:nvPr>
        </p:nvSpPr>
        <p:spPr>
          <a:xfrm>
            <a:off x="187855" y="733425"/>
            <a:ext cx="11658983" cy="5684960"/>
          </a:xfrm>
          <a:solidFill>
            <a:schemeClr val="bg1">
              <a:lumMod val="95000"/>
            </a:schemeClr>
          </a:solidFill>
        </p:spPr>
        <p:txBody>
          <a:bodyPr>
            <a:normAutofit/>
          </a:bodyPr>
          <a:lstStyle/>
          <a:p>
            <a:r>
              <a:rPr lang="en-GB" b="1" dirty="0">
                <a:latin typeface="Arial" panose="020B0604020202020204" pitchFamily="34" charset="0"/>
                <a:cs typeface="Arial" panose="020B0604020202020204" pitchFamily="34" charset="0"/>
              </a:rPr>
              <a:t>Success metrics</a:t>
            </a:r>
            <a:r>
              <a:rPr lang="en-GB" dirty="0">
                <a:latin typeface="Arial" panose="020B0604020202020204" pitchFamily="34" charset="0"/>
                <a:cs typeface="Arial" panose="020B0604020202020204" pitchFamily="34" charset="0"/>
              </a:rPr>
              <a:t>:</a:t>
            </a:r>
          </a:p>
          <a:p>
            <a:pPr lvl="1"/>
            <a:r>
              <a:rPr lang="en-GB" dirty="0">
                <a:latin typeface="Arial" panose="020B0604020202020204" pitchFamily="34" charset="0"/>
                <a:cs typeface="Arial" panose="020B0604020202020204" pitchFamily="34" charset="0"/>
              </a:rPr>
              <a:t>testing of a cryomodule for a 1.3 GHz cavity at 4.2 K.</a:t>
            </a:r>
          </a:p>
          <a:p>
            <a:pPr lvl="1"/>
            <a:r>
              <a:rPr lang="en-GB" dirty="0">
                <a:latin typeface="Arial" panose="020B0604020202020204" pitchFamily="34" charset="0"/>
                <a:cs typeface="Arial" panose="020B0604020202020204" pitchFamily="34" charset="0"/>
              </a:rPr>
              <a:t>copper cavity production and coating with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a:t>
            </a:r>
          </a:p>
          <a:p>
            <a:pPr lvl="1"/>
            <a:r>
              <a:rPr lang="en-GB" dirty="0">
                <a:latin typeface="Arial" panose="020B0604020202020204" pitchFamily="34" charset="0"/>
                <a:cs typeface="Arial" panose="020B0604020202020204" pitchFamily="34" charset="0"/>
              </a:rPr>
              <a:t>RF testing of cavity in cryostat to validate readiness for beam operation (Q&gt;10</a:t>
            </a:r>
            <a:r>
              <a:rPr lang="en-GB" baseline="30000" dirty="0">
                <a:latin typeface="Arial" panose="020B0604020202020204" pitchFamily="34" charset="0"/>
                <a:cs typeface="Arial" panose="020B0604020202020204" pitchFamily="34" charset="0"/>
              </a:rPr>
              <a:t>10</a:t>
            </a:r>
            <a:r>
              <a:rPr lang="en-GB" dirty="0">
                <a:latin typeface="Arial" panose="020B0604020202020204" pitchFamily="34" charset="0"/>
                <a:cs typeface="Arial" panose="020B0604020202020204" pitchFamily="34" charset="0"/>
              </a:rPr>
              <a:t>, field up to 23 MV/m); d) identification of new alloys with high thermal conductivity (&gt;150 W/(m ⋅ K) at 4.2 K) and high temperature stability (&gt;650 °C) for depositing superconducting thin films with critical temperature T</a:t>
            </a:r>
            <a:r>
              <a:rPr lang="en-GB" baseline="-25000" dirty="0">
                <a:latin typeface="Arial" panose="020B0604020202020204" pitchFamily="34" charset="0"/>
                <a:cs typeface="Arial" panose="020B0604020202020204" pitchFamily="34" charset="0"/>
              </a:rPr>
              <a:t>c</a:t>
            </a:r>
            <a:r>
              <a:rPr lang="en-GB" dirty="0">
                <a:latin typeface="Arial" panose="020B0604020202020204" pitchFamily="34" charset="0"/>
                <a:cs typeface="Arial" panose="020B0604020202020204" pitchFamily="34" charset="0"/>
              </a:rPr>
              <a:t> ≥15 K.</a:t>
            </a:r>
          </a:p>
          <a:p>
            <a:r>
              <a:rPr lang="en-GB" b="1" dirty="0">
                <a:latin typeface="Arial" panose="020B0604020202020204" pitchFamily="34" charset="0"/>
                <a:cs typeface="Arial" panose="020B0604020202020204" pitchFamily="34" charset="0"/>
              </a:rPr>
              <a:t>TRL progress: </a:t>
            </a:r>
            <a:r>
              <a:rPr lang="en-GB" dirty="0">
                <a:latin typeface="Arial" panose="020B0604020202020204" pitchFamily="34" charset="0"/>
                <a:cs typeface="Arial" panose="020B0604020202020204" pitchFamily="34" charset="0"/>
              </a:rPr>
              <a:t>from 5 to 6 (SRF cavity technology validated for operation with a beam).</a:t>
            </a:r>
          </a:p>
          <a:p>
            <a:r>
              <a:rPr lang="en-GB" b="1" dirty="0">
                <a:latin typeface="Arial" panose="020B0604020202020204" pitchFamily="34" charset="0"/>
                <a:cs typeface="Arial" panose="020B0604020202020204" pitchFamily="34" charset="0"/>
              </a:rPr>
              <a:t>Specific Objectives</a:t>
            </a:r>
            <a:endParaRPr lang="en-GB" dirty="0">
              <a:latin typeface="Arial" panose="020B0604020202020204" pitchFamily="34" charset="0"/>
              <a:cs typeface="Arial" panose="020B0604020202020204" pitchFamily="34" charset="0"/>
            </a:endParaRPr>
          </a:p>
          <a:p>
            <a:pPr lvl="1"/>
            <a:r>
              <a:rPr lang="en-GB" dirty="0">
                <a:latin typeface="Arial" panose="020B0604020202020204" pitchFamily="34" charset="0"/>
                <a:cs typeface="Arial" panose="020B0604020202020204" pitchFamily="34" charset="0"/>
              </a:rPr>
              <a:t>Develop and validate a novel class of thin film (TF) coated SRF cavities conduction-cooled via compact cryocoolers. This translates into:</a:t>
            </a:r>
          </a:p>
          <a:p>
            <a:pPr lvl="1"/>
            <a:r>
              <a:rPr lang="en-GB" dirty="0">
                <a:latin typeface="Arial" panose="020B0604020202020204" pitchFamily="34" charset="0"/>
                <a:cs typeface="Arial" panose="020B0604020202020204" pitchFamily="34" charset="0"/>
              </a:rPr>
              <a:t>design and fabricate high-Q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Sn-coated copper TF-SRF 1.3 GHz cavities for operation at 4.2 K.</a:t>
            </a:r>
          </a:p>
          <a:p>
            <a:pPr lvl="1"/>
            <a:r>
              <a:rPr lang="en-GB" dirty="0">
                <a:latin typeface="Arial" panose="020B0604020202020204" pitchFamily="34" charset="0"/>
                <a:cs typeface="Arial" panose="020B0604020202020204" pitchFamily="34" charset="0"/>
              </a:rPr>
              <a:t>demonstrate stable, efficient conduction cooling using commercially available cryocoolers.</a:t>
            </a:r>
          </a:p>
          <a:p>
            <a:pPr lvl="1"/>
            <a:r>
              <a:rPr lang="en-GB" dirty="0">
                <a:latin typeface="Arial" panose="020B0604020202020204" pitchFamily="34" charset="0"/>
                <a:cs typeface="Arial" panose="020B0604020202020204" pitchFamily="34" charset="0"/>
              </a:rPr>
              <a:t>Integrate and test TF-SRF cavities in a horizontal cryomodule suitable for industrial, medical, and scientific accelerator applications.</a:t>
            </a:r>
          </a:p>
          <a:p>
            <a:endParaRPr lang="en-GB" dirty="0">
              <a:latin typeface="Arial" panose="020B0604020202020204" pitchFamily="34" charset="0"/>
              <a:cs typeface="Arial" panose="020B0604020202020204" pitchFamily="34" charset="0"/>
            </a:endParaRPr>
          </a:p>
          <a:p>
            <a:pPr lvl="1"/>
            <a:endParaRPr lang="en-GB"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1F2569A1-E00C-4343-5E50-98A554ADDC5D}"/>
              </a:ext>
            </a:extLst>
          </p:cNvPr>
          <p:cNvSpPr>
            <a:spLocks noGrp="1"/>
          </p:cNvSpPr>
          <p:nvPr>
            <p:ph type="ftr" sz="quarter" idx="11"/>
          </p:nvPr>
        </p:nvSpPr>
        <p:spPr>
          <a:xfrm>
            <a:off x="2589864" y="6374423"/>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2854852C-BBE5-B5DA-BC83-9E3D1041BFD2}"/>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3</a:t>
            </a:fld>
            <a:endParaRPr lang="en-US" dirty="0"/>
          </a:p>
        </p:txBody>
      </p:sp>
    </p:spTree>
    <p:extLst>
      <p:ext uri="{BB962C8B-B14F-4D97-AF65-F5344CB8AC3E}">
        <p14:creationId xmlns:p14="http://schemas.microsoft.com/office/powerpoint/2010/main" val="3486764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CBDA7-5BE8-2476-52AC-A34A29309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DA51F5-5574-E8AA-7ADB-E5C67201FE1B}"/>
              </a:ext>
            </a:extLst>
          </p:cNvPr>
          <p:cNvSpPr>
            <a:spLocks noGrp="1"/>
          </p:cNvSpPr>
          <p:nvPr>
            <p:ph type="title"/>
          </p:nvPr>
        </p:nvSpPr>
        <p:spPr>
          <a:xfrm>
            <a:off x="911933" y="-14630"/>
            <a:ext cx="10934905" cy="844062"/>
          </a:xfrm>
        </p:spPr>
        <p:txBody>
          <a:bodyPr>
            <a:normAutofit/>
          </a:bodyPr>
          <a:lstStyle/>
          <a:p>
            <a:r>
              <a:rPr lang="en-GB" b="1" dirty="0">
                <a:solidFill>
                  <a:srgbClr val="C00000"/>
                </a:solidFill>
              </a:rPr>
              <a:t>WP4: List of tasks</a:t>
            </a:r>
          </a:p>
        </p:txBody>
      </p:sp>
      <p:sp>
        <p:nvSpPr>
          <p:cNvPr id="3" name="Content Placeholder 2">
            <a:extLst>
              <a:ext uri="{FF2B5EF4-FFF2-40B4-BE49-F238E27FC236}">
                <a16:creationId xmlns:a16="http://schemas.microsoft.com/office/drawing/2014/main" id="{1845794D-B00E-6B5E-C9E6-F653487E2613}"/>
              </a:ext>
            </a:extLst>
          </p:cNvPr>
          <p:cNvSpPr>
            <a:spLocks noGrp="1"/>
          </p:cNvSpPr>
          <p:nvPr>
            <p:ph sz="half" idx="1"/>
          </p:nvPr>
        </p:nvSpPr>
        <p:spPr>
          <a:xfrm>
            <a:off x="71618" y="733425"/>
            <a:ext cx="5908145" cy="6050085"/>
          </a:xfrm>
          <a:solidFill>
            <a:schemeClr val="bg1">
              <a:lumMod val="95000"/>
            </a:schemeClr>
          </a:solidFill>
        </p:spPr>
        <p:txBody>
          <a:bodyPr>
            <a:normAutofit fontScale="92500"/>
          </a:bodyPr>
          <a:lstStyle/>
          <a:p>
            <a:pPr marL="0" lvl="0" indent="0">
              <a:buNone/>
            </a:pPr>
            <a:r>
              <a:rPr lang="en-GB" sz="2000" b="1" dirty="0">
                <a:effectLst/>
                <a:latin typeface="Aptos" panose="020B0004020202020204" pitchFamily="34" charset="0"/>
                <a:ea typeface="Times New Roman" panose="02020603050405020304" pitchFamily="18" charset="0"/>
                <a:cs typeface="Aptos" panose="020B0004020202020204" pitchFamily="34" charset="0"/>
              </a:rPr>
              <a:t>Task 4.1: Strategy and Industrialisation </a:t>
            </a:r>
          </a:p>
          <a:p>
            <a:pPr marL="0" lvl="0" indent="0">
              <a:buNone/>
            </a:pPr>
            <a:r>
              <a:rPr lang="en-GB" sz="1900" b="1" i="1" dirty="0">
                <a:solidFill>
                  <a:schemeClr val="accent3">
                    <a:lumMod val="50000"/>
                  </a:schemeClr>
                </a:solidFill>
                <a:effectLst/>
                <a:latin typeface="Aptos" panose="020B0004020202020204" pitchFamily="34" charset="0"/>
                <a:ea typeface="Times New Roman" panose="02020603050405020304" pitchFamily="18" charset="0"/>
                <a:cs typeface="Aptos" panose="020B0004020202020204" pitchFamily="34" charset="0"/>
              </a:rPr>
              <a:t>Partners: </a:t>
            </a:r>
            <a:r>
              <a:rPr lang="en-GB" sz="1900" b="1" dirty="0">
                <a:solidFill>
                  <a:schemeClr val="accent3">
                    <a:lumMod val="50000"/>
                  </a:schemeClr>
                </a:solidFill>
                <a:effectLst/>
                <a:latin typeface="Aptos" panose="020B0004020202020204" pitchFamily="34" charset="0"/>
                <a:ea typeface="Times New Roman" panose="02020603050405020304" pitchFamily="18" charset="0"/>
                <a:cs typeface="Aptos" panose="020B0004020202020204" pitchFamily="34" charset="0"/>
              </a:rPr>
              <a:t>UKRI, CEA, INFN, HZB, RI</a:t>
            </a:r>
          </a:p>
          <a:p>
            <a:pPr marL="0" lvl="0" indent="0">
              <a:buNone/>
            </a:pPr>
            <a:r>
              <a:rPr lang="en-GB" dirty="0">
                <a:latin typeface="Aptos" panose="020B0004020202020204" pitchFamily="34" charset="0"/>
                <a:ea typeface="Aptos" panose="020B0004020202020204" pitchFamily="34" charset="0"/>
                <a:cs typeface="Arial" panose="020B0604020202020204" pitchFamily="34" charset="0"/>
              </a:rPr>
              <a:t>Task leader: </a:t>
            </a:r>
            <a:r>
              <a:rPr lang="en-GB" dirty="0">
                <a:latin typeface="Aptos" panose="020B0004020202020204" pitchFamily="34" charset="0"/>
                <a:ea typeface="Aptos" panose="020B0004020202020204" pitchFamily="34" charset="0"/>
                <a:cs typeface="Times New Roman" panose="02020603050405020304" pitchFamily="18" charset="0"/>
              </a:rPr>
              <a:t>Reza Valizadeh</a:t>
            </a:r>
            <a:r>
              <a:rPr lang="en-GB" sz="1600" dirty="0">
                <a:latin typeface="Aptos" panose="020B0004020202020204" pitchFamily="34" charset="0"/>
                <a:ea typeface="Aptos" panose="020B0004020202020204" pitchFamily="34" charset="0"/>
                <a:cs typeface="Times New Roman" panose="02020603050405020304" pitchFamily="18" charset="0"/>
              </a:rPr>
              <a:t>, </a:t>
            </a:r>
            <a:r>
              <a:rPr lang="en-GB" dirty="0">
                <a:latin typeface="Aptos" panose="020B0004020202020204" pitchFamily="34" charset="0"/>
                <a:ea typeface="Times New Roman" panose="02020603050405020304" pitchFamily="18" charset="0"/>
                <a:cs typeface="Aptos" panose="020B0004020202020204" pitchFamily="34" charset="0"/>
              </a:rPr>
              <a:t>STFC</a:t>
            </a:r>
            <a:endParaRPr lang="en-GB" sz="1800" dirty="0">
              <a:effectLst/>
              <a:latin typeface="Aptos" panose="020B0004020202020204" pitchFamily="34" charset="0"/>
              <a:ea typeface="Aptos" panose="020B0004020202020204" pitchFamily="34" charset="0"/>
              <a:cs typeface="Times New Roman" panose="02020603050405020304" pitchFamily="18" charset="0"/>
            </a:endParaRPr>
          </a:p>
          <a:p>
            <a:pPr marL="361950" lvl="0" indent="0">
              <a:buNone/>
            </a:pPr>
            <a:r>
              <a:rPr lang="en-GB" b="1" dirty="0">
                <a:solidFill>
                  <a:srgbClr val="0070C0"/>
                </a:solidFill>
                <a:effectLst/>
                <a:latin typeface="Aptos" panose="020B0004020202020204" pitchFamily="34" charset="0"/>
                <a:ea typeface="Aptos" panose="020B0004020202020204" pitchFamily="34" charset="0"/>
                <a:cs typeface="Aptos" panose="020B0004020202020204" pitchFamily="34" charset="0"/>
              </a:rPr>
              <a:t>Milestone: </a:t>
            </a:r>
            <a:r>
              <a:rPr lang="en-GB" dirty="0">
                <a:solidFill>
                  <a:srgbClr val="002060"/>
                </a:solidFill>
                <a:effectLst/>
                <a:latin typeface="Aptos" panose="020B0004020202020204" pitchFamily="34" charset="0"/>
                <a:ea typeface="Aptos" panose="020B0004020202020204" pitchFamily="34" charset="0"/>
                <a:cs typeface="Aptos" panose="020B0004020202020204" pitchFamily="34" charset="0"/>
              </a:rPr>
              <a:t>Thin Film SRF workshop and lead roadmap discussion.</a:t>
            </a:r>
            <a:r>
              <a:rPr lang="en-GB" dirty="0">
                <a:solidFill>
                  <a:srgbClr val="002060"/>
                </a:solidFill>
                <a:latin typeface="Aptos" panose="020B0004020202020204" pitchFamily="34" charset="0"/>
                <a:ea typeface="Aptos" panose="020B0004020202020204" pitchFamily="34" charset="0"/>
                <a:cs typeface="Aptos" panose="020B0004020202020204" pitchFamily="34" charset="0"/>
              </a:rPr>
              <a:t> </a:t>
            </a:r>
            <a:r>
              <a:rPr lang="en-GB" dirty="0">
                <a:solidFill>
                  <a:srgbClr val="002060"/>
                </a:solidFill>
                <a:effectLst/>
                <a:latin typeface="Aptos" panose="020B0004020202020204" pitchFamily="34" charset="0"/>
                <a:ea typeface="Aptos" panose="020B0004020202020204" pitchFamily="34" charset="0"/>
                <a:cs typeface="Aptos" panose="020B0004020202020204" pitchFamily="34" charset="0"/>
              </a:rPr>
              <a:t>M10.</a:t>
            </a:r>
          </a:p>
          <a:p>
            <a:pPr marL="361950" lvl="0" indent="0">
              <a:buNone/>
            </a:pPr>
            <a:r>
              <a:rPr lang="en-GB" b="1" dirty="0">
                <a:solidFill>
                  <a:srgbClr val="0070C0"/>
                </a:solidFill>
                <a:effectLst/>
                <a:latin typeface="Aptos" panose="020B0004020202020204" pitchFamily="34" charset="0"/>
                <a:ea typeface="Aptos" panose="020B0004020202020204" pitchFamily="34" charset="0"/>
                <a:cs typeface="Aptos" panose="020B0004020202020204" pitchFamily="34" charset="0"/>
              </a:rPr>
              <a:t>Deliverable: Industrialisation. </a:t>
            </a:r>
            <a:r>
              <a:rPr lang="en-GB" dirty="0">
                <a:solidFill>
                  <a:srgbClr val="002060"/>
                </a:solidFill>
                <a:effectLst/>
                <a:latin typeface="Aptos" panose="020B0004020202020204" pitchFamily="34" charset="0"/>
                <a:ea typeface="Aptos" panose="020B0004020202020204" pitchFamily="34" charset="0"/>
                <a:cs typeface="Aptos" panose="020B0004020202020204" pitchFamily="34" charset="0"/>
              </a:rPr>
              <a:t>Report on industrialisation perspective and recommendations. M42.</a:t>
            </a:r>
            <a:endParaRPr lang="en-GB" dirty="0">
              <a:effectLst/>
              <a:latin typeface="Aptos" panose="020B0004020202020204" pitchFamily="34" charset="0"/>
              <a:ea typeface="Aptos" panose="020B0004020202020204" pitchFamily="34" charset="0"/>
              <a:cs typeface="Aptos" panose="020B0004020202020204" pitchFamily="34" charset="0"/>
            </a:endParaRPr>
          </a:p>
          <a:p>
            <a:pPr marL="0" indent="0">
              <a:buNone/>
            </a:pPr>
            <a:r>
              <a:rPr lang="en-US" sz="2000" b="1" dirty="0">
                <a:latin typeface="Aptos" panose="020B0004020202020204" pitchFamily="34" charset="0"/>
                <a:ea typeface="Aptos" panose="020B0004020202020204" pitchFamily="34" charset="0"/>
                <a:cs typeface="Aptos" panose="020B0004020202020204" pitchFamily="34" charset="0"/>
              </a:rPr>
              <a:t>Task 4.2: </a:t>
            </a:r>
            <a:r>
              <a:rPr lang="en-GB" sz="2000" b="1" dirty="0">
                <a:latin typeface="Aptos" panose="020B0004020202020204" pitchFamily="34" charset="0"/>
                <a:ea typeface="Aptos" panose="020B0004020202020204" pitchFamily="34" charset="0"/>
                <a:cs typeface="Aptos" panose="020B0004020202020204" pitchFamily="34" charset="0"/>
              </a:rPr>
              <a:t>Horizontal RF test of conduction cooled 1.3 GHz cavity with off-axis couplers  </a:t>
            </a:r>
          </a:p>
          <a:p>
            <a:pPr marL="0" indent="0">
              <a:buNone/>
            </a:pPr>
            <a:r>
              <a:rPr lang="en-GB" sz="1900"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 </a:t>
            </a:r>
            <a:r>
              <a:rPr lang="en-GB" sz="1900" b="1" dirty="0">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HZB + RI, CEA, INFN, UKRI</a:t>
            </a:r>
          </a:p>
          <a:p>
            <a:pPr marL="0" indent="0">
              <a:buNone/>
            </a:pPr>
            <a:r>
              <a:rPr lang="en-US" sz="2000" dirty="0">
                <a:latin typeface="Aptos" panose="020B0004020202020204" pitchFamily="34" charset="0"/>
                <a:ea typeface="Aptos" panose="020B0004020202020204" pitchFamily="34" charset="0"/>
                <a:cs typeface="Aptos" panose="020B0004020202020204" pitchFamily="34" charset="0"/>
              </a:rPr>
              <a:t>Task leader: </a:t>
            </a:r>
            <a:r>
              <a:rPr lang="en-US" sz="1800" dirty="0">
                <a:latin typeface="Aptos" panose="020B0004020202020204" pitchFamily="34" charset="0"/>
                <a:ea typeface="Aptos" panose="020B0004020202020204" pitchFamily="34" charset="0"/>
                <a:cs typeface="Aptos" panose="020B0004020202020204" pitchFamily="34" charset="0"/>
              </a:rPr>
              <a:t>Oliver Kugeler, HZB</a:t>
            </a:r>
            <a:r>
              <a:rPr lang="en-US" sz="2000" dirty="0">
                <a:latin typeface="Aptos" panose="020B0004020202020204" pitchFamily="34" charset="0"/>
                <a:ea typeface="Aptos" panose="020B0004020202020204" pitchFamily="34" charset="0"/>
                <a:cs typeface="Aptos" panose="020B0004020202020204" pitchFamily="34" charset="0"/>
              </a:rPr>
              <a:t>. Final </a:t>
            </a:r>
            <a:r>
              <a:rPr lang="en-US"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TRL-6</a:t>
            </a:r>
            <a:endParaRPr lang="en-US" sz="2000" dirty="0">
              <a:latin typeface="Aptos" panose="020B0004020202020204" pitchFamily="34" charset="0"/>
              <a:ea typeface="Aptos" panose="020B0004020202020204" pitchFamily="34" charset="0"/>
              <a:cs typeface="Aptos" panose="020B0004020202020204" pitchFamily="34" charset="0"/>
            </a:endParaRPr>
          </a:p>
          <a:p>
            <a:pPr marL="360363" lvl="0" indent="0">
              <a:buNone/>
            </a:pPr>
            <a:r>
              <a:rPr lang="en-GB" b="1" dirty="0">
                <a:solidFill>
                  <a:srgbClr val="0070C0"/>
                </a:solidFill>
                <a:latin typeface="Aptos" panose="020B0004020202020204" pitchFamily="34" charset="0"/>
                <a:ea typeface="Times New Roman" panose="02020603050405020304" pitchFamily="18" charset="0"/>
                <a:cs typeface="Aptos" panose="020B0004020202020204" pitchFamily="34" charset="0"/>
              </a:rPr>
              <a:t>Milestone: </a:t>
            </a:r>
            <a:r>
              <a:rPr lang="en-GB" dirty="0">
                <a:latin typeface="Aptos" panose="020B0004020202020204" pitchFamily="34" charset="0"/>
                <a:ea typeface="Times New Roman" panose="02020603050405020304" pitchFamily="18" charset="0"/>
                <a:cs typeface="Aptos" panose="020B0004020202020204" pitchFamily="34" charset="0"/>
              </a:rPr>
              <a:t>Existing cryostat refurbished and commissioned for use with Nb</a:t>
            </a:r>
            <a:r>
              <a:rPr lang="en-GB" baseline="-25000" dirty="0">
                <a:latin typeface="Aptos" panose="020B0004020202020204" pitchFamily="34" charset="0"/>
                <a:ea typeface="Times New Roman" panose="02020603050405020304" pitchFamily="18" charset="0"/>
                <a:cs typeface="Aptos" panose="020B0004020202020204" pitchFamily="34" charset="0"/>
              </a:rPr>
              <a:t>3</a:t>
            </a:r>
            <a:r>
              <a:rPr lang="en-GB" dirty="0">
                <a:latin typeface="Aptos" panose="020B0004020202020204" pitchFamily="34" charset="0"/>
                <a:ea typeface="Times New Roman" panose="02020603050405020304" pitchFamily="18" charset="0"/>
                <a:cs typeface="Aptos" panose="020B0004020202020204" pitchFamily="34" charset="0"/>
              </a:rPr>
              <a:t>Sn cavities, coupler adaptation. M28.</a:t>
            </a:r>
          </a:p>
          <a:p>
            <a:pPr marL="360363" lvl="0" indent="0">
              <a:buNone/>
            </a:pPr>
            <a:r>
              <a:rPr lang="en-GB" b="1" dirty="0">
                <a:solidFill>
                  <a:srgbClr val="0070C0"/>
                </a:solidFill>
                <a:latin typeface="Aptos" panose="020B0004020202020204" pitchFamily="34" charset="0"/>
                <a:ea typeface="Times New Roman" panose="02020603050405020304" pitchFamily="18" charset="0"/>
                <a:cs typeface="Aptos" panose="020B0004020202020204" pitchFamily="34" charset="0"/>
              </a:rPr>
              <a:t>Deliverable: Test stand. </a:t>
            </a:r>
            <a:r>
              <a:rPr lang="en-GB" dirty="0">
                <a:latin typeface="Aptos" panose="020B0004020202020204" pitchFamily="34" charset="0"/>
                <a:ea typeface="Times New Roman" panose="02020603050405020304" pitchFamily="18" charset="0"/>
                <a:cs typeface="Aptos" panose="020B0004020202020204" pitchFamily="34" charset="0"/>
              </a:rPr>
              <a:t>Horizontal RF test of conduction cooled cavity at CEA and with off-axis couplers at HZB. M46</a:t>
            </a:r>
            <a:r>
              <a:rPr lang="en-GB" dirty="0">
                <a:solidFill>
                  <a:srgbClr val="0070C0"/>
                </a:solidFill>
                <a:latin typeface="Aptos" panose="020B0004020202020204" pitchFamily="34" charset="0"/>
                <a:ea typeface="Times New Roman" panose="02020603050405020304" pitchFamily="18" charset="0"/>
                <a:cs typeface="Aptos" panose="020B0004020202020204" pitchFamily="34" charset="0"/>
              </a:rPr>
              <a:t>. </a:t>
            </a:r>
            <a:endParaRPr lang="en-GB" dirty="0">
              <a:solidFill>
                <a:srgbClr val="002060"/>
              </a:solidFill>
              <a:latin typeface="Aptos" panose="020B0004020202020204" pitchFamily="34" charset="0"/>
              <a:ea typeface="Times New Roman" panose="02020603050405020304" pitchFamily="18" charset="0"/>
              <a:cs typeface="Aptos" panose="020B0004020202020204" pitchFamily="34" charset="0"/>
            </a:endParaRPr>
          </a:p>
        </p:txBody>
      </p:sp>
      <p:sp>
        <p:nvSpPr>
          <p:cNvPr id="7" name="Content Placeholder 6">
            <a:extLst>
              <a:ext uri="{FF2B5EF4-FFF2-40B4-BE49-F238E27FC236}">
                <a16:creationId xmlns:a16="http://schemas.microsoft.com/office/drawing/2014/main" id="{FE17561D-0394-4F5D-6B5A-969AD8D62DB0}"/>
              </a:ext>
            </a:extLst>
          </p:cNvPr>
          <p:cNvSpPr>
            <a:spLocks noGrp="1"/>
          </p:cNvSpPr>
          <p:nvPr>
            <p:ph sz="half" idx="2"/>
          </p:nvPr>
        </p:nvSpPr>
        <p:spPr>
          <a:xfrm>
            <a:off x="6096001" y="733424"/>
            <a:ext cx="6096000" cy="5830213"/>
          </a:xfrm>
        </p:spPr>
        <p:txBody>
          <a:bodyPr>
            <a:normAutofit fontScale="92500"/>
          </a:bodyPr>
          <a:lstStyle/>
          <a:p>
            <a:pPr marL="0" lvl="0" indent="0">
              <a:buNone/>
            </a:pPr>
            <a:r>
              <a:rPr lang="en-GB" sz="2000" b="1" dirty="0">
                <a:latin typeface="Aptos" panose="020B0004020202020204" pitchFamily="34" charset="0"/>
                <a:ea typeface="Times New Roman" panose="02020603050405020304" pitchFamily="18" charset="0"/>
                <a:cs typeface="Aptos" panose="020B0004020202020204" pitchFamily="34" charset="0"/>
              </a:rPr>
              <a:t>Task 4.3: 1.3 GHz cavity production and coating </a:t>
            </a:r>
          </a:p>
          <a:p>
            <a:pPr marL="0" lvl="0" indent="0">
              <a:buNone/>
            </a:pPr>
            <a:r>
              <a:rPr lang="en-GB" sz="1900"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a:t>
            </a:r>
            <a:r>
              <a:rPr lang="en-GB" sz="1900"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 </a:t>
            </a:r>
            <a:r>
              <a:rPr lang="it-IT" sz="1900"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INFN + Piccoli, CEA, UKRI, RI, Zanon, Lanc U</a:t>
            </a:r>
            <a:endParaRPr lang="en-GB" sz="1900"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endParaRPr>
          </a:p>
          <a:p>
            <a:pPr marL="0" lvl="0" indent="0">
              <a:buNone/>
            </a:pPr>
            <a:r>
              <a:rPr lang="en-GB" sz="2000" dirty="0">
                <a:latin typeface="Aptos" panose="020B0004020202020204" pitchFamily="34" charset="0"/>
                <a:ea typeface="Aptos" panose="020B0004020202020204" pitchFamily="34" charset="0"/>
                <a:cs typeface="Arial" panose="020B0604020202020204" pitchFamily="34" charset="0"/>
              </a:rPr>
              <a:t>Task leader: </a:t>
            </a:r>
            <a:r>
              <a:rPr lang="en-US" sz="2000" dirty="0">
                <a:latin typeface="Aptos" panose="020B0004020202020204" pitchFamily="34" charset="0"/>
                <a:ea typeface="Aptos" panose="020B0004020202020204" pitchFamily="34" charset="0"/>
                <a:cs typeface="Aptos" panose="020B0004020202020204" pitchFamily="34" charset="0"/>
              </a:rPr>
              <a:t>Cristian Pira, INFN</a:t>
            </a:r>
            <a:r>
              <a:rPr lang="en-US" sz="2000" dirty="0">
                <a:latin typeface="Aptos" panose="020B0004020202020204" pitchFamily="34" charset="0"/>
                <a:ea typeface="Times New Roman" panose="02020603050405020304" pitchFamily="18" charset="0"/>
                <a:cs typeface="Aptos" panose="020B0004020202020204" pitchFamily="34" charset="0"/>
              </a:rPr>
              <a:t>. Final </a:t>
            </a:r>
            <a:r>
              <a:rPr lang="en-US"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TRL-6</a:t>
            </a:r>
            <a:endParaRPr lang="en-US" sz="2000" dirty="0">
              <a:latin typeface="Aptos" panose="020B0004020202020204" pitchFamily="34" charset="0"/>
              <a:ea typeface="Times New Roman" panose="02020603050405020304" pitchFamily="18" charset="0"/>
              <a:cs typeface="Aptos" panose="020B0004020202020204" pitchFamily="34" charset="0"/>
            </a:endParaRPr>
          </a:p>
          <a:p>
            <a:pPr marL="360363" lvl="0" indent="0">
              <a:buNone/>
            </a:pPr>
            <a:r>
              <a:rPr lang="en-GB"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Milestone: </a:t>
            </a:r>
            <a:r>
              <a:rPr lang="en-GB" sz="2000" dirty="0">
                <a:latin typeface="Aptos" panose="020B0004020202020204" pitchFamily="34" charset="0"/>
                <a:ea typeface="Times New Roman" panose="02020603050405020304" pitchFamily="18" charset="0"/>
                <a:cs typeface="Aptos" panose="020B0004020202020204" pitchFamily="34" charset="0"/>
              </a:rPr>
              <a:t>Report on different types of 1.3 GHz cavity manufacturing and surface preparation. M22.</a:t>
            </a:r>
          </a:p>
          <a:p>
            <a:pPr marL="360363" lvl="0" indent="0">
              <a:buNone/>
            </a:pPr>
            <a:r>
              <a:rPr lang="en-GB"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Deliverable: Cavities. </a:t>
            </a:r>
            <a:r>
              <a:rPr lang="en-GB" sz="2000" dirty="0">
                <a:latin typeface="Aptos" panose="020B0004020202020204" pitchFamily="34" charset="0"/>
                <a:ea typeface="Times New Roman" panose="02020603050405020304" pitchFamily="18" charset="0"/>
                <a:cs typeface="Aptos" panose="020B0004020202020204" pitchFamily="34" charset="0"/>
              </a:rPr>
              <a:t>Report on 1.3 GHz cavity with coupler ports coated. M40. </a:t>
            </a:r>
          </a:p>
          <a:p>
            <a:pPr marL="0" lvl="0" indent="0">
              <a:buNone/>
            </a:pPr>
            <a:r>
              <a:rPr lang="en-GB" sz="2000" b="1" dirty="0">
                <a:latin typeface="Aptos" panose="020B0004020202020204" pitchFamily="34" charset="0"/>
                <a:ea typeface="Aptos" panose="020B0004020202020204" pitchFamily="34" charset="0"/>
                <a:cs typeface="Aptos" panose="020B0004020202020204" pitchFamily="34" charset="0"/>
              </a:rPr>
              <a:t>Task 4.4: Superconducting Thin Film Development </a:t>
            </a:r>
          </a:p>
          <a:p>
            <a:pPr marL="0" lvl="0" indent="0">
              <a:buNone/>
            </a:pPr>
            <a:r>
              <a:rPr lang="en-GB" sz="1900"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a:t>
            </a:r>
            <a:r>
              <a:rPr lang="en-GB" sz="1900"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 </a:t>
            </a:r>
            <a:r>
              <a:rPr lang="en-GB" sz="1900" b="1" dirty="0">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CEA + CNRS + Paris-Saclay U + Polytechnique, IEE, INFN, DESY/HUH, HZB, HZDR, RTU, Siegen U, UKRI + Lancaster U</a:t>
            </a:r>
          </a:p>
          <a:p>
            <a:pPr marL="0" lvl="0" indent="0">
              <a:buNone/>
            </a:pPr>
            <a:r>
              <a:rPr lang="en-GB" sz="1800" dirty="0">
                <a:effectLst/>
                <a:latin typeface="Aptos" panose="020B0004020202020204" pitchFamily="34" charset="0"/>
                <a:ea typeface="Aptos" panose="020B0004020202020204" pitchFamily="34" charset="0"/>
                <a:cs typeface="Arial" panose="020B0604020202020204" pitchFamily="34" charset="0"/>
              </a:rPr>
              <a:t>Task leader: </a:t>
            </a:r>
            <a:r>
              <a:rPr lang="en-US" sz="1800" dirty="0">
                <a:effectLst/>
                <a:latin typeface="Aptos" panose="020B0004020202020204" pitchFamily="34" charset="0"/>
                <a:ea typeface="Aptos" panose="020B0004020202020204" pitchFamily="34" charset="0"/>
                <a:cs typeface="Times New Roman" panose="02020603050405020304" pitchFamily="18" charset="0"/>
              </a:rPr>
              <a:t>Thomas Proslier, CEA</a:t>
            </a:r>
            <a:r>
              <a:rPr lang="en-US" sz="2000" dirty="0">
                <a:latin typeface="Aptos" panose="020B0004020202020204" pitchFamily="34" charset="0"/>
                <a:ea typeface="Aptos" panose="020B0004020202020204" pitchFamily="34" charset="0"/>
                <a:cs typeface="Aptos" panose="020B0004020202020204" pitchFamily="34" charset="0"/>
              </a:rPr>
              <a:t>. </a:t>
            </a:r>
            <a:r>
              <a:rPr lang="en-US"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TRL-4</a:t>
            </a:r>
            <a:endParaRPr lang="en-US" sz="2000" dirty="0">
              <a:latin typeface="Aptos" panose="020B0004020202020204" pitchFamily="34" charset="0"/>
              <a:ea typeface="Aptos" panose="020B0004020202020204" pitchFamily="34" charset="0"/>
              <a:cs typeface="Aptos" panose="020B0004020202020204" pitchFamily="34" charset="0"/>
            </a:endParaRPr>
          </a:p>
          <a:p>
            <a:pPr marL="360363" indent="0">
              <a:buNone/>
            </a:pPr>
            <a:r>
              <a:rPr lang="en-GB" b="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Milestone: </a:t>
            </a:r>
            <a:r>
              <a:rPr lang="en-GB" dirty="0">
                <a:effectLst/>
                <a:latin typeface="Aptos" panose="020B0004020202020204" pitchFamily="34" charset="0"/>
                <a:ea typeface="Times New Roman" panose="02020603050405020304" pitchFamily="18" charset="0"/>
                <a:cs typeface="Aptos" panose="020B0004020202020204" pitchFamily="34" charset="0"/>
              </a:rPr>
              <a:t>Test for development of small scale Nb3Sn targets. M36.</a:t>
            </a:r>
          </a:p>
          <a:p>
            <a:pPr marL="360363" lvl="0" indent="0">
              <a:buNone/>
            </a:pPr>
            <a:r>
              <a:rPr lang="en-US" b="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Delivery: Targets.  </a:t>
            </a:r>
            <a:r>
              <a:rPr lang="en-GB" dirty="0">
                <a:effectLst/>
                <a:latin typeface="Aptos" panose="020B0004020202020204" pitchFamily="34" charset="0"/>
                <a:ea typeface="Times New Roman" panose="02020603050405020304" pitchFamily="18" charset="0"/>
                <a:cs typeface="Aptos" panose="020B0004020202020204" pitchFamily="34" charset="0"/>
              </a:rPr>
              <a:t>Production and tests of Nb</a:t>
            </a:r>
            <a:r>
              <a:rPr lang="en-GB" baseline="-25000" dirty="0">
                <a:effectLst/>
                <a:latin typeface="Aptos" panose="020B0004020202020204" pitchFamily="34" charset="0"/>
                <a:ea typeface="Times New Roman" panose="02020603050405020304" pitchFamily="18" charset="0"/>
                <a:cs typeface="Aptos" panose="020B0004020202020204" pitchFamily="34" charset="0"/>
              </a:rPr>
              <a:t>3</a:t>
            </a:r>
            <a:r>
              <a:rPr lang="en-GB" dirty="0">
                <a:effectLst/>
                <a:latin typeface="Aptos" panose="020B0004020202020204" pitchFamily="34" charset="0"/>
                <a:ea typeface="Times New Roman" panose="02020603050405020304" pitchFamily="18" charset="0"/>
                <a:cs typeface="Aptos" panose="020B0004020202020204" pitchFamily="34" charset="0"/>
              </a:rPr>
              <a:t>Sn cylindrical sputtering targets. M36</a:t>
            </a:r>
            <a:r>
              <a:rPr lang="en-US" dirty="0">
                <a:effectLst/>
                <a:latin typeface="Aptos" panose="020B0004020202020204" pitchFamily="34" charset="0"/>
                <a:ea typeface="Times New Roman" panose="02020603050405020304" pitchFamily="18" charset="0"/>
                <a:cs typeface="Aptos" panose="020B0004020202020204" pitchFamily="34" charset="0"/>
              </a:rPr>
              <a:t>. </a:t>
            </a:r>
            <a:endParaRPr lang="en-US" dirty="0">
              <a:latin typeface="Aptos" panose="020B0004020202020204" pitchFamily="34" charset="0"/>
              <a:ea typeface="Aptos" panose="020B0004020202020204" pitchFamily="34" charset="0"/>
              <a:cs typeface="Aptos" panose="020B0004020202020204" pitchFamily="34" charset="0"/>
            </a:endParaRPr>
          </a:p>
          <a:p>
            <a:pPr marL="0" indent="0">
              <a:buNone/>
            </a:pPr>
            <a:endParaRPr lang="en-GB" dirty="0"/>
          </a:p>
        </p:txBody>
      </p:sp>
      <p:sp>
        <p:nvSpPr>
          <p:cNvPr id="4" name="Footer Placeholder 3">
            <a:extLst>
              <a:ext uri="{FF2B5EF4-FFF2-40B4-BE49-F238E27FC236}">
                <a16:creationId xmlns:a16="http://schemas.microsoft.com/office/drawing/2014/main" id="{36B16C33-5541-2D9F-0670-C1EA923A37E7}"/>
              </a:ext>
            </a:extLst>
          </p:cNvPr>
          <p:cNvSpPr>
            <a:spLocks noGrp="1"/>
          </p:cNvSpPr>
          <p:nvPr>
            <p:ph type="ftr" sz="quarter" idx="11"/>
          </p:nvPr>
        </p:nvSpPr>
        <p:spPr>
          <a:xfrm>
            <a:off x="2553911" y="6492875"/>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60CEAB1D-7A13-4005-E664-8EC265F09DB0}"/>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4</a:t>
            </a:fld>
            <a:endParaRPr lang="en-US" dirty="0"/>
          </a:p>
        </p:txBody>
      </p:sp>
    </p:spTree>
    <p:extLst>
      <p:ext uri="{BB962C8B-B14F-4D97-AF65-F5344CB8AC3E}">
        <p14:creationId xmlns:p14="http://schemas.microsoft.com/office/powerpoint/2010/main" val="1887479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5AF7D-C6DB-C507-2438-9D6C15BCA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658AC-5F0E-1287-A2DD-E1D81BFC2D91}"/>
              </a:ext>
            </a:extLst>
          </p:cNvPr>
          <p:cNvSpPr>
            <a:spLocks noGrp="1"/>
          </p:cNvSpPr>
          <p:nvPr>
            <p:ph type="title"/>
          </p:nvPr>
        </p:nvSpPr>
        <p:spPr>
          <a:xfrm>
            <a:off x="911933" y="-14630"/>
            <a:ext cx="10934905" cy="844062"/>
          </a:xfrm>
        </p:spPr>
        <p:txBody>
          <a:bodyPr>
            <a:normAutofit/>
          </a:bodyPr>
          <a:lstStyle/>
          <a:p>
            <a:pPr lvl="0"/>
            <a:r>
              <a:rPr lang="en-GB" b="1" dirty="0">
                <a:solidFill>
                  <a:srgbClr val="C00000"/>
                </a:solidFill>
                <a:latin typeface="Aptos" panose="020B0004020202020204" pitchFamily="34" charset="0"/>
                <a:ea typeface="Times New Roman" panose="02020603050405020304" pitchFamily="18" charset="0"/>
                <a:cs typeface="Aptos" panose="020B0004020202020204" pitchFamily="34" charset="0"/>
              </a:rPr>
              <a:t>Task 4.1: Strategy and Industrialisation </a:t>
            </a:r>
          </a:p>
        </p:txBody>
      </p:sp>
      <p:sp>
        <p:nvSpPr>
          <p:cNvPr id="3" name="Content Placeholder 2">
            <a:extLst>
              <a:ext uri="{FF2B5EF4-FFF2-40B4-BE49-F238E27FC236}">
                <a16:creationId xmlns:a16="http://schemas.microsoft.com/office/drawing/2014/main" id="{552E36C6-DD84-251C-724D-3E4007CD704F}"/>
              </a:ext>
            </a:extLst>
          </p:cNvPr>
          <p:cNvSpPr>
            <a:spLocks noGrp="1"/>
          </p:cNvSpPr>
          <p:nvPr>
            <p:ph sz="half" idx="1"/>
          </p:nvPr>
        </p:nvSpPr>
        <p:spPr>
          <a:xfrm>
            <a:off x="187855" y="733424"/>
            <a:ext cx="5720289" cy="4276987"/>
          </a:xfrm>
          <a:solidFill>
            <a:schemeClr val="bg1">
              <a:lumMod val="95000"/>
            </a:schemeClr>
          </a:solidFill>
        </p:spPr>
        <p:txBody>
          <a:bodyPr>
            <a:normAutofit lnSpcReduction="10000"/>
          </a:bodyPr>
          <a:lstStyle/>
          <a:p>
            <a:pPr marL="0" lvl="0" indent="0">
              <a:buNone/>
            </a:pPr>
            <a:r>
              <a:rPr lang="en-GB" sz="2400" b="1" dirty="0">
                <a:effectLst/>
                <a:latin typeface="Aptos" panose="020B0004020202020204" pitchFamily="34" charset="0"/>
                <a:ea typeface="Times New Roman" panose="02020603050405020304" pitchFamily="18" charset="0"/>
                <a:cs typeface="Aptos" panose="020B0004020202020204" pitchFamily="34" charset="0"/>
              </a:rPr>
              <a:t>Task 4.1: Strategy and Industrialisation </a:t>
            </a:r>
          </a:p>
          <a:p>
            <a:pPr marL="0" lvl="0" indent="0">
              <a:buNone/>
            </a:pPr>
            <a:r>
              <a:rPr lang="en-GB" b="1" i="1" dirty="0">
                <a:solidFill>
                  <a:schemeClr val="accent3">
                    <a:lumMod val="50000"/>
                  </a:schemeClr>
                </a:solidFill>
                <a:effectLst/>
                <a:latin typeface="Aptos" panose="020B0004020202020204" pitchFamily="34" charset="0"/>
                <a:ea typeface="Times New Roman" panose="02020603050405020304" pitchFamily="18" charset="0"/>
                <a:cs typeface="Aptos" panose="020B0004020202020204" pitchFamily="34" charset="0"/>
              </a:rPr>
              <a:t>Partners</a:t>
            </a:r>
            <a:r>
              <a:rPr lang="en-GB" b="1" dirty="0">
                <a:solidFill>
                  <a:schemeClr val="accent3">
                    <a:lumMod val="50000"/>
                  </a:schemeClr>
                </a:solidFill>
                <a:effectLst/>
                <a:latin typeface="Aptos" panose="020B0004020202020204" pitchFamily="34" charset="0"/>
                <a:ea typeface="Times New Roman" panose="02020603050405020304" pitchFamily="18" charset="0"/>
                <a:cs typeface="Aptos" panose="020B0004020202020204" pitchFamily="34" charset="0"/>
              </a:rPr>
              <a:t>: UKRI, CEA, INFN, HZB, RI</a:t>
            </a:r>
          </a:p>
          <a:p>
            <a:pPr marL="0" lvl="0" indent="0">
              <a:buNone/>
            </a:pPr>
            <a:r>
              <a:rPr lang="en-GB" sz="2000" dirty="0">
                <a:latin typeface="Aptos" panose="020B0004020202020204" pitchFamily="34" charset="0"/>
                <a:ea typeface="Aptos" panose="020B0004020202020204" pitchFamily="34" charset="0"/>
                <a:cs typeface="Arial" panose="020B0604020202020204" pitchFamily="34" charset="0"/>
              </a:rPr>
              <a:t>Task leader: </a:t>
            </a:r>
            <a:r>
              <a:rPr lang="en-GB" sz="2000" dirty="0">
                <a:latin typeface="Aptos" panose="020B0004020202020204" pitchFamily="34" charset="0"/>
                <a:ea typeface="Aptos" panose="020B0004020202020204" pitchFamily="34" charset="0"/>
                <a:cs typeface="Times New Roman" panose="02020603050405020304" pitchFamily="18" charset="0"/>
              </a:rPr>
              <a:t>Reza Valizadeh</a:t>
            </a:r>
            <a:r>
              <a:rPr lang="en-GB" dirty="0">
                <a:latin typeface="Aptos" panose="020B0004020202020204" pitchFamily="34" charset="0"/>
                <a:ea typeface="Aptos" panose="020B0004020202020204" pitchFamily="34" charset="0"/>
                <a:cs typeface="Times New Roman" panose="02020603050405020304" pitchFamily="18" charset="0"/>
              </a:rPr>
              <a:t>, </a:t>
            </a:r>
            <a:r>
              <a:rPr lang="en-GB" sz="2000" dirty="0">
                <a:latin typeface="Aptos" panose="020B0004020202020204" pitchFamily="34" charset="0"/>
                <a:ea typeface="Times New Roman" panose="02020603050405020304" pitchFamily="18" charset="0"/>
                <a:cs typeface="Aptos" panose="020B0004020202020204" pitchFamily="34" charset="0"/>
              </a:rPr>
              <a:t>STFC</a:t>
            </a:r>
            <a:endParaRPr lang="en-GB" sz="2000" dirty="0">
              <a:effectLst/>
              <a:latin typeface="Aptos" panose="020B0004020202020204" pitchFamily="34" charset="0"/>
              <a:ea typeface="Aptos" panose="020B0004020202020204" pitchFamily="34" charset="0"/>
              <a:cs typeface="Times New Roman" panose="02020603050405020304" pitchFamily="18" charset="0"/>
            </a:endParaRPr>
          </a:p>
          <a:p>
            <a:pPr marL="361950" lvl="0" indent="0">
              <a:buNone/>
            </a:pPr>
            <a:r>
              <a:rPr lang="en-GB" sz="2000" b="1" dirty="0">
                <a:solidFill>
                  <a:srgbClr val="0070C0"/>
                </a:solidFill>
                <a:effectLst/>
                <a:latin typeface="Aptos" panose="020B0004020202020204" pitchFamily="34" charset="0"/>
                <a:ea typeface="Aptos" panose="020B0004020202020204" pitchFamily="34" charset="0"/>
                <a:cs typeface="Aptos" panose="020B0004020202020204" pitchFamily="34" charset="0"/>
              </a:rPr>
              <a:t>Milestone: </a:t>
            </a:r>
            <a:r>
              <a:rPr lang="en-GB" sz="2000" dirty="0">
                <a:solidFill>
                  <a:srgbClr val="002060"/>
                </a:solidFill>
                <a:effectLst/>
                <a:latin typeface="Aptos" panose="020B0004020202020204" pitchFamily="34" charset="0"/>
                <a:ea typeface="Aptos" panose="020B0004020202020204" pitchFamily="34" charset="0"/>
                <a:cs typeface="Aptos" panose="020B0004020202020204" pitchFamily="34" charset="0"/>
              </a:rPr>
              <a:t>Thin Film SRF workshop and lead roadmap discussion.</a:t>
            </a:r>
            <a:r>
              <a:rPr lang="en-GB" sz="2000" dirty="0">
                <a:solidFill>
                  <a:srgbClr val="002060"/>
                </a:solidFill>
                <a:latin typeface="Aptos" panose="020B0004020202020204" pitchFamily="34" charset="0"/>
                <a:ea typeface="Aptos" panose="020B0004020202020204" pitchFamily="34" charset="0"/>
                <a:cs typeface="Aptos" panose="020B0004020202020204" pitchFamily="34" charset="0"/>
              </a:rPr>
              <a:t> </a:t>
            </a:r>
            <a:r>
              <a:rPr lang="en-GB" sz="2000" dirty="0">
                <a:solidFill>
                  <a:srgbClr val="002060"/>
                </a:solidFill>
                <a:effectLst/>
                <a:latin typeface="Aptos" panose="020B0004020202020204" pitchFamily="34" charset="0"/>
                <a:ea typeface="Aptos" panose="020B0004020202020204" pitchFamily="34" charset="0"/>
                <a:cs typeface="Aptos" panose="020B0004020202020204" pitchFamily="34" charset="0"/>
              </a:rPr>
              <a:t>M10.</a:t>
            </a:r>
          </a:p>
          <a:p>
            <a:pPr marL="361950" lvl="0" indent="0">
              <a:buNone/>
            </a:pPr>
            <a:r>
              <a:rPr lang="en-GB" sz="2000" b="1" dirty="0">
                <a:solidFill>
                  <a:srgbClr val="0070C0"/>
                </a:solidFill>
                <a:effectLst/>
                <a:latin typeface="Aptos" panose="020B0004020202020204" pitchFamily="34" charset="0"/>
                <a:ea typeface="Aptos" panose="020B0004020202020204" pitchFamily="34" charset="0"/>
                <a:cs typeface="Aptos" panose="020B0004020202020204" pitchFamily="34" charset="0"/>
              </a:rPr>
              <a:t>Deliverable: Industrialisation. </a:t>
            </a:r>
            <a:r>
              <a:rPr lang="en-GB" sz="2000" dirty="0">
                <a:solidFill>
                  <a:srgbClr val="002060"/>
                </a:solidFill>
                <a:effectLst/>
                <a:latin typeface="Aptos" panose="020B0004020202020204" pitchFamily="34" charset="0"/>
                <a:ea typeface="Aptos" panose="020B0004020202020204" pitchFamily="34" charset="0"/>
                <a:cs typeface="Aptos" panose="020B0004020202020204" pitchFamily="34" charset="0"/>
              </a:rPr>
              <a:t>Report on industrialisation perspective and recommendations. M42.</a:t>
            </a:r>
            <a:endParaRPr lang="en-GB" sz="2000" dirty="0">
              <a:effectLst/>
              <a:latin typeface="Aptos" panose="020B0004020202020204" pitchFamily="34" charset="0"/>
              <a:ea typeface="Aptos" panose="020B0004020202020204" pitchFamily="34" charset="0"/>
              <a:cs typeface="Aptos" panose="020B0004020202020204" pitchFamily="34" charset="0"/>
            </a:endParaRPr>
          </a:p>
        </p:txBody>
      </p:sp>
      <p:sp>
        <p:nvSpPr>
          <p:cNvPr id="7" name="Content Placeholder 6">
            <a:extLst>
              <a:ext uri="{FF2B5EF4-FFF2-40B4-BE49-F238E27FC236}">
                <a16:creationId xmlns:a16="http://schemas.microsoft.com/office/drawing/2014/main" id="{11C45A2B-E23A-428A-5718-8FD40BB72BE1}"/>
              </a:ext>
            </a:extLst>
          </p:cNvPr>
          <p:cNvSpPr>
            <a:spLocks noGrp="1"/>
          </p:cNvSpPr>
          <p:nvPr>
            <p:ph sz="half" idx="2"/>
          </p:nvPr>
        </p:nvSpPr>
        <p:spPr>
          <a:xfrm>
            <a:off x="6283857" y="733424"/>
            <a:ext cx="5908144" cy="6050086"/>
          </a:xfrm>
        </p:spPr>
        <p:txBody>
          <a:bodyPr>
            <a:normAutofit lnSpcReduction="10000"/>
          </a:bodyPr>
          <a:lstStyle/>
          <a:p>
            <a:r>
              <a:rPr lang="en-GB" sz="2400" dirty="0">
                <a:latin typeface="Arial" panose="020B0604020202020204" pitchFamily="34" charset="0"/>
                <a:cs typeface="Arial" panose="020B0604020202020204" pitchFamily="34" charset="0"/>
              </a:rPr>
              <a:t>Develop a long-term strategy to transition TF-SRF technology from R&amp;D to industrial level, targeting higher TRLs and future use in accelerator applications across science, health, and industry. </a:t>
            </a:r>
          </a:p>
          <a:p>
            <a:r>
              <a:rPr lang="en-GB" sz="2400" dirty="0">
                <a:latin typeface="Arial" panose="020B0604020202020204" pitchFamily="34" charset="0"/>
                <a:cs typeface="Arial" panose="020B0604020202020204" pitchFamily="34" charset="0"/>
              </a:rPr>
              <a:t>Industrial partners will help identify current challenges and explore solutions for the industrialisation of TF-SRF cavity production. </a:t>
            </a:r>
          </a:p>
          <a:p>
            <a:r>
              <a:rPr lang="en-GB" sz="2400" dirty="0">
                <a:latin typeface="Arial" panose="020B0604020202020204" pitchFamily="34" charset="0"/>
                <a:cs typeface="Arial" panose="020B0604020202020204" pitchFamily="34" charset="0"/>
              </a:rPr>
              <a:t>The Task will organise a TF-SRF workshop, participate in relevant conferences sessions, and support meetings to coordinate academia and industry efforts toward European TF-SRF industrialisation strategy.</a:t>
            </a:r>
          </a:p>
        </p:txBody>
      </p:sp>
      <p:sp>
        <p:nvSpPr>
          <p:cNvPr id="4" name="Footer Placeholder 3">
            <a:extLst>
              <a:ext uri="{FF2B5EF4-FFF2-40B4-BE49-F238E27FC236}">
                <a16:creationId xmlns:a16="http://schemas.microsoft.com/office/drawing/2014/main" id="{4C645594-0AE8-ED57-EACC-28C9817E158F}"/>
              </a:ext>
            </a:extLst>
          </p:cNvPr>
          <p:cNvSpPr>
            <a:spLocks noGrp="1"/>
          </p:cNvSpPr>
          <p:nvPr>
            <p:ph type="ftr" sz="quarter" idx="11"/>
          </p:nvPr>
        </p:nvSpPr>
        <p:spPr>
          <a:xfrm>
            <a:off x="2553911" y="6492875"/>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C4681B6B-E1F3-F82E-AFDA-65560C826B6E}"/>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5</a:t>
            </a:fld>
            <a:endParaRPr lang="en-US" dirty="0"/>
          </a:p>
        </p:txBody>
      </p:sp>
    </p:spTree>
    <p:extLst>
      <p:ext uri="{BB962C8B-B14F-4D97-AF65-F5344CB8AC3E}">
        <p14:creationId xmlns:p14="http://schemas.microsoft.com/office/powerpoint/2010/main" val="216890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E1275-15D6-25CE-A3F8-C4E9BE669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655789-1DC1-DE98-C596-9DA247B94567}"/>
              </a:ext>
            </a:extLst>
          </p:cNvPr>
          <p:cNvSpPr>
            <a:spLocks noGrp="1"/>
          </p:cNvSpPr>
          <p:nvPr>
            <p:ph type="title"/>
          </p:nvPr>
        </p:nvSpPr>
        <p:spPr>
          <a:xfrm>
            <a:off x="911933" y="-14630"/>
            <a:ext cx="10934905" cy="844062"/>
          </a:xfrm>
        </p:spPr>
        <p:txBody>
          <a:bodyPr>
            <a:normAutofit fontScale="90000"/>
          </a:bodyPr>
          <a:lstStyle/>
          <a:p>
            <a:r>
              <a:rPr lang="en-GB" b="1" dirty="0">
                <a:solidFill>
                  <a:srgbClr val="C00000"/>
                </a:solidFill>
                <a:latin typeface="Aptos" panose="020B0004020202020204" pitchFamily="34" charset="0"/>
              </a:rPr>
              <a:t>Task 4.2: Horizontal Cavity Integration and RF Tests</a:t>
            </a:r>
            <a:endParaRPr lang="en-GB" dirty="0">
              <a:solidFill>
                <a:srgbClr val="C00000"/>
              </a:solidFill>
              <a:latin typeface="Aptos" panose="020B0004020202020204" pitchFamily="34" charset="0"/>
            </a:endParaRPr>
          </a:p>
        </p:txBody>
      </p:sp>
      <p:sp>
        <p:nvSpPr>
          <p:cNvPr id="3" name="Content Placeholder 2">
            <a:extLst>
              <a:ext uri="{FF2B5EF4-FFF2-40B4-BE49-F238E27FC236}">
                <a16:creationId xmlns:a16="http://schemas.microsoft.com/office/drawing/2014/main" id="{CEAF8A8C-ED20-8A4E-2D73-4474C99A7119}"/>
              </a:ext>
            </a:extLst>
          </p:cNvPr>
          <p:cNvSpPr>
            <a:spLocks noGrp="1"/>
          </p:cNvSpPr>
          <p:nvPr>
            <p:ph sz="half" idx="1"/>
          </p:nvPr>
        </p:nvSpPr>
        <p:spPr>
          <a:xfrm>
            <a:off x="187855" y="733424"/>
            <a:ext cx="5908145" cy="6050085"/>
          </a:xfrm>
          <a:solidFill>
            <a:schemeClr val="bg1">
              <a:lumMod val="95000"/>
            </a:schemeClr>
          </a:solidFill>
        </p:spPr>
        <p:txBody>
          <a:bodyPr>
            <a:normAutofit fontScale="92500" lnSpcReduction="10000"/>
          </a:bodyPr>
          <a:lstStyle/>
          <a:p>
            <a:pPr marL="0" indent="0">
              <a:buNone/>
            </a:pPr>
            <a:r>
              <a:rPr lang="en-US" sz="2400" b="1" dirty="0">
                <a:latin typeface="Aptos" panose="020B0004020202020204" pitchFamily="34" charset="0"/>
                <a:ea typeface="Aptos" panose="020B0004020202020204" pitchFamily="34" charset="0"/>
                <a:cs typeface="Aptos" panose="020B0004020202020204" pitchFamily="34" charset="0"/>
              </a:rPr>
              <a:t>Task 4.2: </a:t>
            </a:r>
            <a:r>
              <a:rPr lang="en-GB" sz="2400" b="1" dirty="0">
                <a:latin typeface="Aptos" panose="020B0004020202020204" pitchFamily="34" charset="0"/>
                <a:ea typeface="Aptos" panose="020B0004020202020204" pitchFamily="34" charset="0"/>
                <a:cs typeface="Aptos" panose="020B0004020202020204" pitchFamily="34" charset="0"/>
              </a:rPr>
              <a:t>Horizontal RF test of conduction cooled 1.3 GHz cavity with off-axis couplers  </a:t>
            </a:r>
          </a:p>
          <a:p>
            <a:pPr marL="0" indent="0">
              <a:buNone/>
            </a:pPr>
            <a:r>
              <a:rPr lang="en-GB" sz="1900"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a:t>
            </a:r>
            <a:r>
              <a:rPr lang="en-GB" sz="1900"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 </a:t>
            </a:r>
            <a:r>
              <a:rPr lang="en-GB" sz="1900" b="1" dirty="0">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HZB + RI, CEA, INFN, UKRI</a:t>
            </a:r>
          </a:p>
          <a:p>
            <a:pPr marL="0" indent="0">
              <a:buNone/>
            </a:pPr>
            <a:r>
              <a:rPr lang="en-US" sz="2400" dirty="0">
                <a:latin typeface="Aptos" panose="020B0004020202020204" pitchFamily="34" charset="0"/>
                <a:ea typeface="Aptos" panose="020B0004020202020204" pitchFamily="34" charset="0"/>
                <a:cs typeface="Aptos" panose="020B0004020202020204" pitchFamily="34" charset="0"/>
              </a:rPr>
              <a:t>Task leader: Oliver Kugeler, HZB. Final </a:t>
            </a:r>
            <a:r>
              <a:rPr lang="en-US" sz="24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TRL-6</a:t>
            </a:r>
            <a:endParaRPr lang="en-US" sz="2400" dirty="0">
              <a:latin typeface="Aptos" panose="020B0004020202020204" pitchFamily="34" charset="0"/>
              <a:ea typeface="Aptos" panose="020B0004020202020204" pitchFamily="34" charset="0"/>
              <a:cs typeface="Aptos" panose="020B0004020202020204" pitchFamily="34" charset="0"/>
            </a:endParaRPr>
          </a:p>
          <a:p>
            <a:pPr marL="360363" lvl="0" indent="0">
              <a:buNone/>
            </a:pPr>
            <a:r>
              <a:rPr lang="en-GB" sz="2400" b="1" dirty="0">
                <a:solidFill>
                  <a:srgbClr val="0070C0"/>
                </a:solidFill>
                <a:latin typeface="Aptos" panose="020B0004020202020204" pitchFamily="34" charset="0"/>
                <a:ea typeface="Times New Roman" panose="02020603050405020304" pitchFamily="18" charset="0"/>
                <a:cs typeface="Aptos" panose="020B0004020202020204" pitchFamily="34" charset="0"/>
              </a:rPr>
              <a:t>Milestone: </a:t>
            </a:r>
            <a:r>
              <a:rPr lang="en-GB" sz="2400" dirty="0">
                <a:latin typeface="Aptos" panose="020B0004020202020204" pitchFamily="34" charset="0"/>
                <a:ea typeface="Times New Roman" panose="02020603050405020304" pitchFamily="18" charset="0"/>
                <a:cs typeface="Aptos" panose="020B0004020202020204" pitchFamily="34" charset="0"/>
              </a:rPr>
              <a:t>Existing cryostat refurbished and commissioned for use with Nb</a:t>
            </a:r>
            <a:r>
              <a:rPr lang="en-GB" sz="2400" baseline="-25000" dirty="0">
                <a:latin typeface="Aptos" panose="020B0004020202020204" pitchFamily="34" charset="0"/>
                <a:ea typeface="Times New Roman" panose="02020603050405020304" pitchFamily="18" charset="0"/>
                <a:cs typeface="Aptos" panose="020B0004020202020204" pitchFamily="34" charset="0"/>
              </a:rPr>
              <a:t>3</a:t>
            </a:r>
            <a:r>
              <a:rPr lang="en-GB" sz="2400" dirty="0">
                <a:latin typeface="Aptos" panose="020B0004020202020204" pitchFamily="34" charset="0"/>
                <a:ea typeface="Times New Roman" panose="02020603050405020304" pitchFamily="18" charset="0"/>
                <a:cs typeface="Aptos" panose="020B0004020202020204" pitchFamily="34" charset="0"/>
              </a:rPr>
              <a:t>Sn cavities, coupler adaptation. M28.</a:t>
            </a:r>
          </a:p>
          <a:p>
            <a:pPr marL="360363" lvl="0" indent="0">
              <a:buNone/>
            </a:pPr>
            <a:r>
              <a:rPr lang="en-GB" sz="2400" b="1" dirty="0">
                <a:solidFill>
                  <a:srgbClr val="0070C0"/>
                </a:solidFill>
                <a:latin typeface="Aptos" panose="020B0004020202020204" pitchFamily="34" charset="0"/>
                <a:ea typeface="Times New Roman" panose="02020603050405020304" pitchFamily="18" charset="0"/>
                <a:cs typeface="Aptos" panose="020B0004020202020204" pitchFamily="34" charset="0"/>
              </a:rPr>
              <a:t>Deliverable: Test stand. </a:t>
            </a:r>
            <a:r>
              <a:rPr lang="en-GB" sz="2400" dirty="0">
                <a:latin typeface="Aptos" panose="020B0004020202020204" pitchFamily="34" charset="0"/>
                <a:ea typeface="Times New Roman" panose="02020603050405020304" pitchFamily="18" charset="0"/>
                <a:cs typeface="Aptos" panose="020B0004020202020204" pitchFamily="34" charset="0"/>
              </a:rPr>
              <a:t>Horizontal RF test of conduction cooled cavity at CEA and with off-axis couplers at HZB. M46</a:t>
            </a:r>
            <a:r>
              <a:rPr lang="en-GB" sz="2400" dirty="0">
                <a:solidFill>
                  <a:srgbClr val="0070C0"/>
                </a:solidFill>
                <a:latin typeface="Aptos" panose="020B0004020202020204" pitchFamily="34" charset="0"/>
                <a:ea typeface="Times New Roman" panose="02020603050405020304" pitchFamily="18" charset="0"/>
                <a:cs typeface="Aptos" panose="020B0004020202020204" pitchFamily="34" charset="0"/>
              </a:rPr>
              <a:t>. </a:t>
            </a:r>
            <a:endParaRPr lang="en-GB" sz="2400" dirty="0">
              <a:solidFill>
                <a:srgbClr val="002060"/>
              </a:solidFill>
              <a:latin typeface="Aptos" panose="020B0004020202020204" pitchFamily="34" charset="0"/>
              <a:ea typeface="Times New Roman" panose="02020603050405020304" pitchFamily="18" charset="0"/>
              <a:cs typeface="Aptos" panose="020B0004020202020204" pitchFamily="34" charset="0"/>
            </a:endParaRPr>
          </a:p>
        </p:txBody>
      </p:sp>
      <p:sp>
        <p:nvSpPr>
          <p:cNvPr id="7" name="Content Placeholder 6">
            <a:extLst>
              <a:ext uri="{FF2B5EF4-FFF2-40B4-BE49-F238E27FC236}">
                <a16:creationId xmlns:a16="http://schemas.microsoft.com/office/drawing/2014/main" id="{AB00DA59-7556-444F-AEAF-82A164195534}"/>
              </a:ext>
            </a:extLst>
          </p:cNvPr>
          <p:cNvSpPr>
            <a:spLocks noGrp="1"/>
          </p:cNvSpPr>
          <p:nvPr>
            <p:ph sz="half" idx="2"/>
          </p:nvPr>
        </p:nvSpPr>
        <p:spPr>
          <a:xfrm>
            <a:off x="6503213" y="733424"/>
            <a:ext cx="5688787" cy="5905371"/>
          </a:xfrm>
        </p:spPr>
        <p:txBody>
          <a:bodyPr>
            <a:normAutofit fontScale="92500" lnSpcReduction="10000"/>
          </a:bodyPr>
          <a:lstStyle/>
          <a:p>
            <a:r>
              <a:rPr lang="en-GB" dirty="0">
                <a:latin typeface="Arial" panose="020B0604020202020204" pitchFamily="34" charset="0"/>
                <a:cs typeface="Arial" panose="020B0604020202020204" pitchFamily="34" charset="0"/>
              </a:rPr>
              <a:t>Integrate the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Sn-coated SRF cavity from Task 4.3 into a cryostat and test it under beam-relevant conditions, addressing two key challenges: </a:t>
            </a:r>
          </a:p>
          <a:p>
            <a:pPr lvl="1"/>
            <a:r>
              <a:rPr lang="en-GB" dirty="0">
                <a:latin typeface="Arial" panose="020B0604020202020204" pitchFamily="34" charset="0"/>
                <a:cs typeface="Arial" panose="020B0604020202020204" pitchFamily="34" charset="0"/>
              </a:rPr>
              <a:t>a) replacing liquid helium cooling with conduction cooling for a simplified setup, and </a:t>
            </a:r>
          </a:p>
          <a:p>
            <a:pPr lvl="1"/>
            <a:r>
              <a:rPr lang="en-GB" dirty="0">
                <a:latin typeface="Arial" panose="020B0604020202020204" pitchFamily="34" charset="0"/>
                <a:cs typeface="Arial" panose="020B0604020202020204" pitchFamily="34" charset="0"/>
              </a:rPr>
              <a:t>b) using off axis couplers while maintaining adaptable input coupling. The bare cavity will be tested at HZB’s </a:t>
            </a:r>
            <a:r>
              <a:rPr lang="en-GB" dirty="0" err="1">
                <a:latin typeface="Arial" panose="020B0604020202020204" pitchFamily="34" charset="0"/>
                <a:cs typeface="Arial" panose="020B0604020202020204" pitchFamily="34" charset="0"/>
              </a:rPr>
              <a:t>HoBiCaT</a:t>
            </a:r>
            <a:r>
              <a:rPr lang="en-GB" dirty="0">
                <a:latin typeface="Arial" panose="020B0604020202020204" pitchFamily="34" charset="0"/>
                <a:cs typeface="Arial" panose="020B0604020202020204" pitchFamily="34" charset="0"/>
              </a:rPr>
              <a:t> facility, where thermal contact methods will be optimised and the helium line will be replaced by a cryocooler. </a:t>
            </a:r>
          </a:p>
          <a:p>
            <a:r>
              <a:rPr lang="en-GB" dirty="0">
                <a:latin typeface="Arial" panose="020B0604020202020204" pitchFamily="34" charset="0"/>
                <a:cs typeface="Arial" panose="020B0604020202020204" pitchFamily="34" charset="0"/>
              </a:rPr>
              <a:t>HZB will design a beam-compatible TESLA-type cavity with added ports for a power coupler and pickup antenna, with RI supporting high-power coupler integration. </a:t>
            </a:r>
          </a:p>
          <a:p>
            <a:r>
              <a:rPr lang="en-GB" dirty="0">
                <a:latin typeface="Arial" panose="020B0604020202020204" pitchFamily="34" charset="0"/>
                <a:cs typeface="Arial" panose="020B0604020202020204" pitchFamily="34" charset="0"/>
              </a:rPr>
              <a:t>In parallel, CEA will design a cryostat using a closed-loop liquid helium system for vertical and horizontal testing of 1.3 GHz cavities at 4.2 K. This system will feature a 3D-printed Cu-based double-wall structure embedded in the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 coated cavities. The two approaches will assess the impact of microphonics from cryocoolers and helium boiling, respectively, on cavity RF performance and develop mitigation strategies.</a:t>
            </a:r>
            <a:endParaRPr lang="en-GB" dirty="0"/>
          </a:p>
        </p:txBody>
      </p:sp>
      <p:sp>
        <p:nvSpPr>
          <p:cNvPr id="4" name="Footer Placeholder 3">
            <a:extLst>
              <a:ext uri="{FF2B5EF4-FFF2-40B4-BE49-F238E27FC236}">
                <a16:creationId xmlns:a16="http://schemas.microsoft.com/office/drawing/2014/main" id="{F3748179-4EDE-DE5E-5856-8FEE75E71E35}"/>
              </a:ext>
            </a:extLst>
          </p:cNvPr>
          <p:cNvSpPr>
            <a:spLocks noGrp="1"/>
          </p:cNvSpPr>
          <p:nvPr>
            <p:ph type="ftr" sz="quarter" idx="11"/>
          </p:nvPr>
        </p:nvSpPr>
        <p:spPr>
          <a:xfrm>
            <a:off x="2553911" y="6492875"/>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39B92174-CE71-E08D-4F9A-14F3E17A68D8}"/>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6</a:t>
            </a:fld>
            <a:endParaRPr lang="en-US" dirty="0"/>
          </a:p>
        </p:txBody>
      </p:sp>
    </p:spTree>
    <p:extLst>
      <p:ext uri="{BB962C8B-B14F-4D97-AF65-F5344CB8AC3E}">
        <p14:creationId xmlns:p14="http://schemas.microsoft.com/office/powerpoint/2010/main" val="2161551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A965E-B2CE-4F36-1C9A-89A71A87A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0DD5E8-0A81-800B-7804-0F0EE71E5B7E}"/>
              </a:ext>
            </a:extLst>
          </p:cNvPr>
          <p:cNvSpPr>
            <a:spLocks noGrp="1"/>
          </p:cNvSpPr>
          <p:nvPr>
            <p:ph type="title"/>
          </p:nvPr>
        </p:nvSpPr>
        <p:spPr>
          <a:xfrm>
            <a:off x="309967" y="-14630"/>
            <a:ext cx="11536872" cy="844062"/>
          </a:xfrm>
        </p:spPr>
        <p:txBody>
          <a:bodyPr>
            <a:normAutofit/>
          </a:bodyPr>
          <a:lstStyle/>
          <a:p>
            <a:r>
              <a:rPr lang="en-GB" b="1" dirty="0">
                <a:solidFill>
                  <a:srgbClr val="C00000"/>
                </a:solidFill>
                <a:latin typeface="Aptos" panose="020B0004020202020204" pitchFamily="34" charset="0"/>
              </a:rPr>
              <a:t>Task 4.3: 1.3 GHz Cavity Production and Coating </a:t>
            </a:r>
          </a:p>
        </p:txBody>
      </p:sp>
      <p:sp>
        <p:nvSpPr>
          <p:cNvPr id="3" name="Content Placeholder 2">
            <a:extLst>
              <a:ext uri="{FF2B5EF4-FFF2-40B4-BE49-F238E27FC236}">
                <a16:creationId xmlns:a16="http://schemas.microsoft.com/office/drawing/2014/main" id="{428FE2A0-99E1-F12E-E745-053E816B86C8}"/>
              </a:ext>
            </a:extLst>
          </p:cNvPr>
          <p:cNvSpPr>
            <a:spLocks noGrp="1"/>
          </p:cNvSpPr>
          <p:nvPr>
            <p:ph sz="half" idx="1"/>
          </p:nvPr>
        </p:nvSpPr>
        <p:spPr>
          <a:xfrm>
            <a:off x="170258" y="829432"/>
            <a:ext cx="5908145" cy="6050085"/>
          </a:xfrm>
          <a:solidFill>
            <a:schemeClr val="bg1">
              <a:lumMod val="95000"/>
            </a:schemeClr>
          </a:solidFill>
        </p:spPr>
        <p:txBody>
          <a:bodyPr>
            <a:normAutofit lnSpcReduction="10000"/>
          </a:bodyPr>
          <a:lstStyle/>
          <a:p>
            <a:pPr marL="0" lvl="0" indent="0">
              <a:buNone/>
            </a:pPr>
            <a:r>
              <a:rPr lang="en-GB" sz="2000" b="1" dirty="0">
                <a:latin typeface="Aptos" panose="020B0004020202020204" pitchFamily="34" charset="0"/>
                <a:ea typeface="Times New Roman" panose="02020603050405020304" pitchFamily="18" charset="0"/>
                <a:cs typeface="Aptos" panose="020B0004020202020204" pitchFamily="34" charset="0"/>
              </a:rPr>
              <a:t>Task 4.3: 1.3 GHz cavity production and coating </a:t>
            </a:r>
          </a:p>
          <a:p>
            <a:pPr marL="0" lvl="0" indent="0">
              <a:buNone/>
            </a:pPr>
            <a:r>
              <a:rPr lang="en-GB"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 </a:t>
            </a:r>
            <a:r>
              <a:rPr lang="it-IT"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INFN + Piccoli, CEA, UKRI, RI, Zanon, Lanc U</a:t>
            </a:r>
            <a:endParaRPr lang="en-GB" b="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endParaRPr>
          </a:p>
          <a:p>
            <a:pPr marL="0" lvl="0" indent="0">
              <a:buNone/>
            </a:pPr>
            <a:r>
              <a:rPr lang="en-GB" sz="2000" dirty="0">
                <a:latin typeface="Aptos" panose="020B0004020202020204" pitchFamily="34" charset="0"/>
                <a:ea typeface="Aptos" panose="020B0004020202020204" pitchFamily="34" charset="0"/>
                <a:cs typeface="Arial" panose="020B0604020202020204" pitchFamily="34" charset="0"/>
              </a:rPr>
              <a:t>Task leader: </a:t>
            </a:r>
            <a:r>
              <a:rPr lang="en-US" sz="2000" dirty="0">
                <a:latin typeface="Aptos" panose="020B0004020202020204" pitchFamily="34" charset="0"/>
                <a:ea typeface="Aptos" panose="020B0004020202020204" pitchFamily="34" charset="0"/>
                <a:cs typeface="Aptos" panose="020B0004020202020204" pitchFamily="34" charset="0"/>
              </a:rPr>
              <a:t>Cristian Pira, INFN</a:t>
            </a:r>
            <a:r>
              <a:rPr lang="en-US" sz="2000" dirty="0">
                <a:latin typeface="Aptos" panose="020B0004020202020204" pitchFamily="34" charset="0"/>
                <a:ea typeface="Times New Roman" panose="02020603050405020304" pitchFamily="18" charset="0"/>
                <a:cs typeface="Aptos" panose="020B0004020202020204" pitchFamily="34" charset="0"/>
              </a:rPr>
              <a:t>. Final </a:t>
            </a:r>
            <a:r>
              <a:rPr lang="en-US"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TRL-6</a:t>
            </a:r>
            <a:endParaRPr lang="en-US" sz="2000" dirty="0">
              <a:latin typeface="Aptos" panose="020B0004020202020204" pitchFamily="34" charset="0"/>
              <a:ea typeface="Times New Roman" panose="02020603050405020304" pitchFamily="18" charset="0"/>
              <a:cs typeface="Aptos" panose="020B0004020202020204" pitchFamily="34" charset="0"/>
            </a:endParaRPr>
          </a:p>
          <a:p>
            <a:pPr marL="360363" lvl="0" indent="0">
              <a:buNone/>
            </a:pPr>
            <a:r>
              <a:rPr lang="en-GB"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Milestone: </a:t>
            </a:r>
            <a:r>
              <a:rPr lang="en-GB" sz="2000" dirty="0">
                <a:latin typeface="Aptos" panose="020B0004020202020204" pitchFamily="34" charset="0"/>
                <a:ea typeface="Times New Roman" panose="02020603050405020304" pitchFamily="18" charset="0"/>
                <a:cs typeface="Aptos" panose="020B0004020202020204" pitchFamily="34" charset="0"/>
              </a:rPr>
              <a:t>Report on different types of 1.3 GHz cavity manufacturing and surface preparation. M22.</a:t>
            </a:r>
          </a:p>
          <a:p>
            <a:pPr marL="360363" lvl="0" indent="0">
              <a:buNone/>
            </a:pPr>
            <a:r>
              <a:rPr lang="en-GB"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Deliverable: Cavities. </a:t>
            </a:r>
            <a:r>
              <a:rPr lang="en-GB" sz="2000" dirty="0">
                <a:latin typeface="Aptos" panose="020B0004020202020204" pitchFamily="34" charset="0"/>
                <a:ea typeface="Times New Roman" panose="02020603050405020304" pitchFamily="18" charset="0"/>
                <a:cs typeface="Aptos" panose="020B0004020202020204" pitchFamily="34" charset="0"/>
              </a:rPr>
              <a:t>Report on 1.3 GHz cavity with coupler ports coated. M40. </a:t>
            </a:r>
          </a:p>
          <a:p>
            <a:pPr marL="714375"/>
            <a:r>
              <a:rPr lang="en-GB" dirty="0">
                <a:latin typeface="Arial" panose="020B0604020202020204" pitchFamily="34" charset="0"/>
                <a:cs typeface="Arial" panose="020B0604020202020204" pitchFamily="34" charset="0"/>
              </a:rPr>
              <a:t>Deliver single cell 1.3 GHz copper cavities, with integrated power coupler and pick up ports and coated with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 superconducting thin films, for use in Task 4.2. </a:t>
            </a:r>
          </a:p>
          <a:p>
            <a:pPr marL="714375"/>
            <a:r>
              <a:rPr lang="en-GB" dirty="0">
                <a:latin typeface="Arial" panose="020B0604020202020204" pitchFamily="34" charset="0"/>
                <a:cs typeface="Arial" panose="020B0604020202020204" pitchFamily="34" charset="0"/>
              </a:rPr>
              <a:t>Cavities will be produced through seamless fabrication at INFN and equator Electron Beam welding at Zanon and RI. </a:t>
            </a:r>
          </a:p>
          <a:p>
            <a:pPr marL="360363" lvl="0" indent="0">
              <a:buNone/>
            </a:pPr>
            <a:endParaRPr lang="en-GB" sz="2000" dirty="0">
              <a:latin typeface="Aptos" panose="020B0004020202020204" pitchFamily="34" charset="0"/>
              <a:ea typeface="Times New Roman" panose="02020603050405020304" pitchFamily="18" charset="0"/>
              <a:cs typeface="Aptos" panose="020B0004020202020204" pitchFamily="34" charset="0"/>
            </a:endParaRPr>
          </a:p>
        </p:txBody>
      </p:sp>
      <p:sp>
        <p:nvSpPr>
          <p:cNvPr id="7" name="Content Placeholder 6">
            <a:extLst>
              <a:ext uri="{FF2B5EF4-FFF2-40B4-BE49-F238E27FC236}">
                <a16:creationId xmlns:a16="http://schemas.microsoft.com/office/drawing/2014/main" id="{D37C6BCE-A211-A33F-5B6D-BC44D8291A90}"/>
              </a:ext>
            </a:extLst>
          </p:cNvPr>
          <p:cNvSpPr>
            <a:spLocks noGrp="1"/>
          </p:cNvSpPr>
          <p:nvPr>
            <p:ph sz="half" idx="2"/>
          </p:nvPr>
        </p:nvSpPr>
        <p:spPr>
          <a:xfrm>
            <a:off x="6503213" y="733424"/>
            <a:ext cx="5688787" cy="5830213"/>
          </a:xfrm>
        </p:spPr>
        <p:txBody>
          <a:bodyPr>
            <a:normAutofit lnSpcReduction="10000"/>
          </a:bodyPr>
          <a:lstStyle/>
          <a:p>
            <a:r>
              <a:rPr lang="en-GB" dirty="0">
                <a:latin typeface="Arial" panose="020B0604020202020204" pitchFamily="34" charset="0"/>
                <a:cs typeface="Arial" panose="020B0604020202020204" pitchFamily="34" charset="0"/>
              </a:rPr>
              <a:t>Additive Manufacturing will also be explored by CEA and INFN. Cavity polishing will be performed at INFN and, Zanon. </a:t>
            </a:r>
          </a:p>
          <a:p>
            <a:r>
              <a:rPr lang="en-GB" dirty="0">
                <a:latin typeface="Arial" panose="020B0604020202020204" pitchFamily="34" charset="0"/>
                <a:cs typeface="Arial" panose="020B0604020202020204" pitchFamily="34" charset="0"/>
              </a:rPr>
              <a:t>CEA and UKRI will set up surface preparation facilities leveraging partner experience. </a:t>
            </a:r>
          </a:p>
          <a:p>
            <a:r>
              <a:rPr lang="en-GB" dirty="0">
                <a:latin typeface="Arial" panose="020B0604020202020204" pitchFamily="34" charset="0"/>
                <a:cs typeface="Arial" panose="020B0604020202020204" pitchFamily="34" charset="0"/>
              </a:rPr>
              <a:t>Superconducting TF coating will be carried out at CEA, INFN, and UKRI using different setups to reduce failure risk. </a:t>
            </a:r>
          </a:p>
          <a:p>
            <a:r>
              <a:rPr lang="en-GB" dirty="0">
                <a:latin typeface="Arial" panose="020B0604020202020204" pitchFamily="34" charset="0"/>
                <a:cs typeface="Arial" panose="020B0604020202020204" pitchFamily="34" charset="0"/>
              </a:rPr>
              <a:t>Zanon will build a new industrial coating facility based on experience gained in I.FAST, with systems optimised to also coat the power coupler and pickup ports doors. </a:t>
            </a:r>
          </a:p>
          <a:p>
            <a:r>
              <a:rPr lang="en-GB" dirty="0">
                <a:latin typeface="Arial" panose="020B0604020202020204" pitchFamily="34" charset="0"/>
                <a:cs typeface="Arial" panose="020B0604020202020204" pitchFamily="34" charset="0"/>
              </a:rPr>
              <a:t>In parallel, TF deposition on longitudinally split cavity geometry will be explored by UKRI, with the support of Lancaster University. </a:t>
            </a:r>
          </a:p>
          <a:p>
            <a:r>
              <a:rPr lang="en-GB" dirty="0">
                <a:latin typeface="Arial" panose="020B0604020202020204" pitchFamily="34" charset="0"/>
                <a:cs typeface="Arial" panose="020B0604020202020204" pitchFamily="34" charset="0"/>
              </a:rPr>
              <a:t>The baseline coating protocol will follow I.FAST developments, while CEA will assess the possibility of including interlayers via Atomic Layer Deposition (ALD) based on the results of IEE.</a:t>
            </a:r>
          </a:p>
        </p:txBody>
      </p:sp>
      <p:sp>
        <p:nvSpPr>
          <p:cNvPr id="4" name="Footer Placeholder 3">
            <a:extLst>
              <a:ext uri="{FF2B5EF4-FFF2-40B4-BE49-F238E27FC236}">
                <a16:creationId xmlns:a16="http://schemas.microsoft.com/office/drawing/2014/main" id="{86458828-0BE9-FFB3-0EE4-A60CBC517DDB}"/>
              </a:ext>
            </a:extLst>
          </p:cNvPr>
          <p:cNvSpPr>
            <a:spLocks noGrp="1"/>
          </p:cNvSpPr>
          <p:nvPr>
            <p:ph type="ftr" sz="quarter" idx="11"/>
          </p:nvPr>
        </p:nvSpPr>
        <p:spPr>
          <a:xfrm>
            <a:off x="2553911" y="6492875"/>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866FA36D-5F77-FCE9-B4F4-0D04050D846E}"/>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7</a:t>
            </a:fld>
            <a:endParaRPr lang="en-US" dirty="0"/>
          </a:p>
        </p:txBody>
      </p:sp>
    </p:spTree>
    <p:extLst>
      <p:ext uri="{BB962C8B-B14F-4D97-AF65-F5344CB8AC3E}">
        <p14:creationId xmlns:p14="http://schemas.microsoft.com/office/powerpoint/2010/main" val="2800670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E88C0D-50AD-71C2-F430-4AAC5277A2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BC4782-75A7-0E9E-1BC6-3EEF3D9DC10D}"/>
              </a:ext>
            </a:extLst>
          </p:cNvPr>
          <p:cNvSpPr>
            <a:spLocks noGrp="1"/>
          </p:cNvSpPr>
          <p:nvPr>
            <p:ph type="title"/>
          </p:nvPr>
        </p:nvSpPr>
        <p:spPr>
          <a:xfrm>
            <a:off x="650929" y="-14630"/>
            <a:ext cx="11195909" cy="844062"/>
          </a:xfrm>
        </p:spPr>
        <p:txBody>
          <a:bodyPr>
            <a:normAutofit fontScale="90000"/>
          </a:bodyPr>
          <a:lstStyle/>
          <a:p>
            <a:r>
              <a:rPr lang="en-GB" b="1" dirty="0">
                <a:solidFill>
                  <a:srgbClr val="C00000"/>
                </a:solidFill>
                <a:latin typeface="Aptos" panose="020B0004020202020204" pitchFamily="34" charset="0"/>
              </a:rPr>
              <a:t>Task 4.4: Superconducting Thin Film Development </a:t>
            </a:r>
          </a:p>
        </p:txBody>
      </p:sp>
      <p:sp>
        <p:nvSpPr>
          <p:cNvPr id="3" name="Content Placeholder 2">
            <a:extLst>
              <a:ext uri="{FF2B5EF4-FFF2-40B4-BE49-F238E27FC236}">
                <a16:creationId xmlns:a16="http://schemas.microsoft.com/office/drawing/2014/main" id="{B849240D-3FA8-ED00-7839-D3C269D7BCE3}"/>
              </a:ext>
            </a:extLst>
          </p:cNvPr>
          <p:cNvSpPr>
            <a:spLocks noGrp="1"/>
          </p:cNvSpPr>
          <p:nvPr>
            <p:ph sz="half" idx="1"/>
          </p:nvPr>
        </p:nvSpPr>
        <p:spPr>
          <a:xfrm>
            <a:off x="187855" y="733424"/>
            <a:ext cx="5908145" cy="6050085"/>
          </a:xfrm>
          <a:solidFill>
            <a:schemeClr val="bg1">
              <a:lumMod val="95000"/>
            </a:schemeClr>
          </a:solidFill>
        </p:spPr>
        <p:txBody>
          <a:bodyPr>
            <a:normAutofit lnSpcReduction="10000"/>
          </a:bodyPr>
          <a:lstStyle/>
          <a:p>
            <a:pPr marL="0" lvl="0" indent="0">
              <a:buNone/>
            </a:pPr>
            <a:r>
              <a:rPr lang="en-GB" sz="2000" b="1" dirty="0">
                <a:latin typeface="Aptos" panose="020B0004020202020204" pitchFamily="34" charset="0"/>
                <a:ea typeface="Aptos" panose="020B0004020202020204" pitchFamily="34" charset="0"/>
                <a:cs typeface="Aptos" panose="020B0004020202020204" pitchFamily="34" charset="0"/>
              </a:rPr>
              <a:t>Task 4.4: Superconducting Thin Film Development </a:t>
            </a:r>
          </a:p>
          <a:p>
            <a:pPr marL="0" lvl="0" indent="0">
              <a:buNone/>
            </a:pPr>
            <a:r>
              <a:rPr lang="en-GB" b="1" i="1" dirty="0">
                <a:solidFill>
                  <a:schemeClr val="accent3">
                    <a:lumMod val="50000"/>
                  </a:schemeClr>
                </a:solidFill>
                <a:latin typeface="Aptos" panose="020B0004020202020204" pitchFamily="34" charset="0"/>
                <a:ea typeface="Times New Roman" panose="02020603050405020304" pitchFamily="18" charset="0"/>
                <a:cs typeface="Aptos" panose="020B0004020202020204" pitchFamily="34" charset="0"/>
              </a:rPr>
              <a:t>Partners: </a:t>
            </a:r>
          </a:p>
          <a:p>
            <a:pPr marL="0" lvl="0" indent="0">
              <a:buNone/>
            </a:pPr>
            <a:r>
              <a:rPr lang="en-GB" b="1" dirty="0">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CEA + CNRS + Paris-Saclay U + Polytechnique, IEE, INFN, DESY/HUH, HZB, HZDR, RTU, Siegen U, </a:t>
            </a:r>
            <a:r>
              <a:rPr lang="en-GB" b="1" dirty="0" err="1">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UKRI+Lancaster</a:t>
            </a:r>
            <a:r>
              <a:rPr lang="en-GB" b="1" dirty="0">
                <a:solidFill>
                  <a:schemeClr val="accent3">
                    <a:lumMod val="50000"/>
                  </a:schemeClr>
                </a:solidFill>
                <a:latin typeface="Aptos" panose="020B0004020202020204" pitchFamily="34" charset="0"/>
                <a:ea typeface="Aptos" panose="020B0004020202020204" pitchFamily="34" charset="0"/>
                <a:cs typeface="Aptos" panose="020B0004020202020204" pitchFamily="34" charset="0"/>
              </a:rPr>
              <a:t> U</a:t>
            </a:r>
          </a:p>
          <a:p>
            <a:pPr marL="0" lvl="0" indent="0">
              <a:buNone/>
            </a:pPr>
            <a:r>
              <a:rPr lang="en-GB" sz="2000" dirty="0">
                <a:latin typeface="Aptos" panose="020B0004020202020204" pitchFamily="34" charset="0"/>
                <a:ea typeface="Aptos" panose="020B0004020202020204" pitchFamily="34" charset="0"/>
                <a:cs typeface="Arial" panose="020B0604020202020204" pitchFamily="34" charset="0"/>
              </a:rPr>
              <a:t>Task leader: </a:t>
            </a:r>
            <a:r>
              <a:rPr lang="en-US" sz="2000" dirty="0">
                <a:latin typeface="Aptos" panose="020B0004020202020204" pitchFamily="34" charset="0"/>
                <a:ea typeface="Aptos" panose="020B0004020202020204" pitchFamily="34" charset="0"/>
                <a:cs typeface="Times New Roman" panose="02020603050405020304" pitchFamily="18" charset="0"/>
              </a:rPr>
              <a:t>Thomas Proslier, CEA</a:t>
            </a:r>
            <a:r>
              <a:rPr lang="en-US" sz="2400" dirty="0">
                <a:latin typeface="Aptos" panose="020B0004020202020204" pitchFamily="34" charset="0"/>
                <a:ea typeface="Aptos" panose="020B0004020202020204" pitchFamily="34" charset="0"/>
                <a:cs typeface="Aptos" panose="020B0004020202020204" pitchFamily="34" charset="0"/>
              </a:rPr>
              <a:t>. </a:t>
            </a:r>
            <a:r>
              <a:rPr lang="en-US" sz="2400" b="1" dirty="0">
                <a:solidFill>
                  <a:srgbClr val="0070C0"/>
                </a:solidFill>
                <a:latin typeface="Aptos" panose="020B0004020202020204" pitchFamily="34" charset="0"/>
                <a:ea typeface="Times New Roman" panose="02020603050405020304" pitchFamily="18" charset="0"/>
                <a:cs typeface="Aptos" panose="020B0004020202020204" pitchFamily="34" charset="0"/>
              </a:rPr>
              <a:t>TRL-4</a:t>
            </a:r>
            <a:endParaRPr lang="en-US" sz="2400" dirty="0">
              <a:latin typeface="Aptos" panose="020B0004020202020204" pitchFamily="34" charset="0"/>
              <a:ea typeface="Aptos" panose="020B0004020202020204" pitchFamily="34" charset="0"/>
              <a:cs typeface="Aptos" panose="020B0004020202020204" pitchFamily="34" charset="0"/>
            </a:endParaRPr>
          </a:p>
          <a:p>
            <a:pPr marL="360363" indent="0">
              <a:buNone/>
            </a:pPr>
            <a:r>
              <a:rPr lang="en-GB"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Milestone: </a:t>
            </a:r>
            <a:r>
              <a:rPr lang="en-GB" sz="2000" dirty="0">
                <a:latin typeface="Aptos" panose="020B0004020202020204" pitchFamily="34" charset="0"/>
                <a:ea typeface="Times New Roman" panose="02020603050405020304" pitchFamily="18" charset="0"/>
                <a:cs typeface="Aptos" panose="020B0004020202020204" pitchFamily="34" charset="0"/>
              </a:rPr>
              <a:t>Test for development of small scale Nb3Sn targets. M36.</a:t>
            </a:r>
          </a:p>
          <a:p>
            <a:pPr marL="360363" lvl="0" indent="0">
              <a:buNone/>
            </a:pPr>
            <a:r>
              <a:rPr lang="en-US" sz="2000" b="1" dirty="0">
                <a:solidFill>
                  <a:srgbClr val="0070C0"/>
                </a:solidFill>
                <a:latin typeface="Aptos" panose="020B0004020202020204" pitchFamily="34" charset="0"/>
                <a:ea typeface="Times New Roman" panose="02020603050405020304" pitchFamily="18" charset="0"/>
                <a:cs typeface="Aptos" panose="020B0004020202020204" pitchFamily="34" charset="0"/>
              </a:rPr>
              <a:t>Delivery: Targets.  </a:t>
            </a:r>
            <a:r>
              <a:rPr lang="en-GB" sz="2000" dirty="0">
                <a:latin typeface="Aptos" panose="020B0004020202020204" pitchFamily="34" charset="0"/>
                <a:ea typeface="Times New Roman" panose="02020603050405020304" pitchFamily="18" charset="0"/>
                <a:cs typeface="Aptos" panose="020B0004020202020204" pitchFamily="34" charset="0"/>
              </a:rPr>
              <a:t>Production and tests of Nb</a:t>
            </a:r>
            <a:r>
              <a:rPr lang="en-GB" sz="2000" baseline="-25000" dirty="0">
                <a:latin typeface="Aptos" panose="020B0004020202020204" pitchFamily="34" charset="0"/>
                <a:ea typeface="Times New Roman" panose="02020603050405020304" pitchFamily="18" charset="0"/>
                <a:cs typeface="Aptos" panose="020B0004020202020204" pitchFamily="34" charset="0"/>
              </a:rPr>
              <a:t>3</a:t>
            </a:r>
            <a:r>
              <a:rPr lang="en-GB" sz="2000" dirty="0">
                <a:latin typeface="Aptos" panose="020B0004020202020204" pitchFamily="34" charset="0"/>
                <a:ea typeface="Times New Roman" panose="02020603050405020304" pitchFamily="18" charset="0"/>
                <a:cs typeface="Aptos" panose="020B0004020202020204" pitchFamily="34" charset="0"/>
              </a:rPr>
              <a:t>Sn cylindrical sputtering targets. M36</a:t>
            </a:r>
            <a:r>
              <a:rPr lang="en-US" sz="2000" dirty="0">
                <a:latin typeface="Aptos" panose="020B0004020202020204" pitchFamily="34" charset="0"/>
                <a:ea typeface="Times New Roman" panose="02020603050405020304" pitchFamily="18" charset="0"/>
                <a:cs typeface="Aptos" panose="020B0004020202020204" pitchFamily="34" charset="0"/>
              </a:rPr>
              <a:t>. </a:t>
            </a:r>
            <a:endParaRPr lang="en-US" sz="2000" dirty="0">
              <a:latin typeface="Aptos" panose="020B0004020202020204" pitchFamily="34" charset="0"/>
              <a:ea typeface="Aptos" panose="020B0004020202020204" pitchFamily="34" charset="0"/>
              <a:cs typeface="Aptos" panose="020B0004020202020204" pitchFamily="34" charset="0"/>
            </a:endParaRPr>
          </a:p>
        </p:txBody>
      </p:sp>
      <p:sp>
        <p:nvSpPr>
          <p:cNvPr id="7" name="Content Placeholder 6">
            <a:extLst>
              <a:ext uri="{FF2B5EF4-FFF2-40B4-BE49-F238E27FC236}">
                <a16:creationId xmlns:a16="http://schemas.microsoft.com/office/drawing/2014/main" id="{F1B5DCC1-8573-46EC-3225-EF75C1E7F5C2}"/>
              </a:ext>
            </a:extLst>
          </p:cNvPr>
          <p:cNvSpPr>
            <a:spLocks noGrp="1"/>
          </p:cNvSpPr>
          <p:nvPr>
            <p:ph sz="half" idx="2"/>
          </p:nvPr>
        </p:nvSpPr>
        <p:spPr>
          <a:xfrm>
            <a:off x="6283856" y="829432"/>
            <a:ext cx="5908144" cy="5830213"/>
          </a:xfrm>
        </p:spPr>
        <p:txBody>
          <a:bodyPr>
            <a:normAutofit lnSpcReduction="10000"/>
          </a:bodyPr>
          <a:lstStyle/>
          <a:p>
            <a:r>
              <a:rPr lang="en-GB" dirty="0">
                <a:latin typeface="Arial" panose="020B0604020202020204" pitchFamily="34" charset="0"/>
                <a:cs typeface="Arial" panose="020B0604020202020204" pitchFamily="34" charset="0"/>
              </a:rPr>
              <a:t>Development of high-purity and high-density Nb</a:t>
            </a:r>
            <a:r>
              <a:rPr lang="en-GB" baseline="-25000" dirty="0">
                <a:latin typeface="Arial" panose="020B0604020202020204" pitchFamily="34" charset="0"/>
                <a:cs typeface="Arial" panose="020B0604020202020204" pitchFamily="34" charset="0"/>
              </a:rPr>
              <a:t>3</a:t>
            </a:r>
            <a:r>
              <a:rPr lang="en-GB" dirty="0">
                <a:latin typeface="Arial" panose="020B0604020202020204" pitchFamily="34" charset="0"/>
                <a:cs typeface="Arial" panose="020B0604020202020204" pitchFamily="34" charset="0"/>
              </a:rPr>
              <a:t>Sn targets via Spark Plasma Sintering (SPS) at CEA, cold powder spray coating at UKRI, and infusion at INFN. </a:t>
            </a:r>
          </a:p>
          <a:p>
            <a:r>
              <a:rPr lang="en-GB" dirty="0">
                <a:latin typeface="Arial" panose="020B0604020202020204" pitchFamily="34" charset="0"/>
                <a:cs typeface="Arial" panose="020B0604020202020204" pitchFamily="34" charset="0"/>
              </a:rPr>
              <a:t>Novel alloys with high-temperature stability and thermal conductivity will also be developed for depositing superconductors with critical temperatures higher than Nb. </a:t>
            </a:r>
          </a:p>
          <a:p>
            <a:r>
              <a:rPr lang="en-GB" dirty="0">
                <a:latin typeface="Arial" panose="020B0604020202020204" pitchFamily="34" charset="0"/>
                <a:cs typeface="Arial" panose="020B0604020202020204" pitchFamily="34" charset="0"/>
              </a:rPr>
              <a:t>R&amp;D activities on superconducting TF deposition and post thermal treatments will be conducted along with characterisation of targets, high-temperature alloys, and planar samples at CEA, IEE, INFN, UKRI with the support of HZDR. </a:t>
            </a:r>
          </a:p>
          <a:p>
            <a:r>
              <a:rPr lang="en-GB" dirty="0">
                <a:latin typeface="Arial" panose="020B0604020202020204" pitchFamily="34" charset="0"/>
                <a:cs typeface="Arial" panose="020B0604020202020204" pitchFamily="34" charset="0"/>
              </a:rPr>
              <a:t>The RF tests of planar samples will be performed on chock (UKRI) and QPR cavities (HZB), while RF tests on 6 GHz elliptical and 6 GHz split cavities will be conducted at INFN, UKRI, and CEA. </a:t>
            </a:r>
          </a:p>
          <a:p>
            <a:r>
              <a:rPr lang="en-GB" dirty="0">
                <a:latin typeface="Arial" panose="020B0604020202020204" pitchFamily="34" charset="0"/>
                <a:cs typeface="Arial" panose="020B0604020202020204" pitchFamily="34" charset="0"/>
              </a:rPr>
              <a:t>Outcomes will feed into Task 4.3 and support the long-term European TF-SRF roadmap outlined in Task 4.1.</a:t>
            </a:r>
          </a:p>
        </p:txBody>
      </p:sp>
      <p:sp>
        <p:nvSpPr>
          <p:cNvPr id="4" name="Footer Placeholder 3">
            <a:extLst>
              <a:ext uri="{FF2B5EF4-FFF2-40B4-BE49-F238E27FC236}">
                <a16:creationId xmlns:a16="http://schemas.microsoft.com/office/drawing/2014/main" id="{C8406A40-2AC0-4286-E080-A58395ACD87C}"/>
              </a:ext>
            </a:extLst>
          </p:cNvPr>
          <p:cNvSpPr>
            <a:spLocks noGrp="1"/>
          </p:cNvSpPr>
          <p:nvPr>
            <p:ph type="ftr" sz="quarter" idx="11"/>
          </p:nvPr>
        </p:nvSpPr>
        <p:spPr>
          <a:xfrm>
            <a:off x="2553911" y="6492875"/>
            <a:ext cx="7084177" cy="365125"/>
          </a:xfrm>
        </p:spPr>
        <p:txBody>
          <a:bodyPr/>
          <a:lstStyle/>
          <a:p>
            <a:r>
              <a:rPr lang="en-GB"/>
              <a:t>EPITA WP4 prep-meeting  | 22nd April 2026</a:t>
            </a:r>
            <a:endParaRPr lang="en-US" dirty="0"/>
          </a:p>
        </p:txBody>
      </p:sp>
      <p:sp>
        <p:nvSpPr>
          <p:cNvPr id="5" name="Slide Number Placeholder 4">
            <a:extLst>
              <a:ext uri="{FF2B5EF4-FFF2-40B4-BE49-F238E27FC236}">
                <a16:creationId xmlns:a16="http://schemas.microsoft.com/office/drawing/2014/main" id="{B84D1D59-3D5F-56C7-8724-83BC44A67164}"/>
              </a:ext>
            </a:extLst>
          </p:cNvPr>
          <p:cNvSpPr>
            <a:spLocks noGrp="1"/>
          </p:cNvSpPr>
          <p:nvPr>
            <p:ph type="sldNum" sz="quarter" idx="12"/>
          </p:nvPr>
        </p:nvSpPr>
        <p:spPr>
          <a:xfrm>
            <a:off x="10982629" y="6418385"/>
            <a:ext cx="551167" cy="365125"/>
          </a:xfrm>
        </p:spPr>
        <p:txBody>
          <a:bodyPr/>
          <a:lstStyle/>
          <a:p>
            <a:fld id="{F7A1A58B-7BA1-7E42-8231-6D1CB1C760B1}" type="slidenum">
              <a:rPr lang="en-US" smtClean="0"/>
              <a:pPr/>
              <a:t>8</a:t>
            </a:fld>
            <a:endParaRPr lang="en-US" dirty="0"/>
          </a:p>
        </p:txBody>
      </p:sp>
    </p:spTree>
    <p:extLst>
      <p:ext uri="{BB962C8B-B14F-4D97-AF65-F5344CB8AC3E}">
        <p14:creationId xmlns:p14="http://schemas.microsoft.com/office/powerpoint/2010/main" val="3365931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597DC-CF80-B1D5-68F0-4FAB6AC84164}"/>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1825519-9CE6-3463-5E44-7DEFCD1BEBFA}"/>
              </a:ext>
            </a:extLst>
          </p:cNvPr>
          <p:cNvSpPr>
            <a:spLocks noGrp="1"/>
          </p:cNvSpPr>
          <p:nvPr>
            <p:ph type="title"/>
          </p:nvPr>
        </p:nvSpPr>
        <p:spPr>
          <a:xfrm>
            <a:off x="112735" y="1"/>
            <a:ext cx="12079266" cy="541389"/>
          </a:xfrm>
        </p:spPr>
        <p:txBody>
          <a:bodyPr>
            <a:normAutofit fontScale="90000"/>
          </a:bodyPr>
          <a:lstStyle/>
          <a:p>
            <a:r>
              <a:rPr lang="en-GB" b="1" dirty="0">
                <a:solidFill>
                  <a:srgbClr val="C00000"/>
                </a:solidFill>
                <a:latin typeface="Aptos" panose="020B0004020202020204" pitchFamily="34" charset="0"/>
              </a:rPr>
              <a:t>Partners’ expertise, complementary roles, infrastructure</a:t>
            </a:r>
            <a:endParaRPr lang="en-GB" dirty="0">
              <a:solidFill>
                <a:srgbClr val="C00000"/>
              </a:solidFill>
              <a:latin typeface="Aptos" panose="020B0004020202020204" pitchFamily="34" charset="0"/>
            </a:endParaRPr>
          </a:p>
        </p:txBody>
      </p:sp>
      <p:sp>
        <p:nvSpPr>
          <p:cNvPr id="7" name="Content Placeholder 6">
            <a:extLst>
              <a:ext uri="{FF2B5EF4-FFF2-40B4-BE49-F238E27FC236}">
                <a16:creationId xmlns:a16="http://schemas.microsoft.com/office/drawing/2014/main" id="{981AEAFB-64AA-5F09-A0FC-CED21388C268}"/>
              </a:ext>
            </a:extLst>
          </p:cNvPr>
          <p:cNvSpPr>
            <a:spLocks noGrp="1"/>
          </p:cNvSpPr>
          <p:nvPr>
            <p:ph idx="1"/>
          </p:nvPr>
        </p:nvSpPr>
        <p:spPr>
          <a:xfrm>
            <a:off x="1525565" y="731351"/>
            <a:ext cx="10172700" cy="5580275"/>
          </a:xfrm>
        </p:spPr>
        <p:txBody>
          <a:bodyPr>
            <a:normAutofit/>
          </a:bodyPr>
          <a:lstStyle/>
          <a:p>
            <a:r>
              <a:rPr lang="en-GB" sz="1400" b="1" dirty="0">
                <a:latin typeface="Arial" panose="020B0604020202020204" pitchFamily="34" charset="0"/>
                <a:cs typeface="Arial" panose="020B0604020202020204" pitchFamily="34" charset="0"/>
              </a:rPr>
              <a:t>UKRI:</a:t>
            </a:r>
            <a:r>
              <a:rPr lang="en-GB" sz="1400" dirty="0">
                <a:latin typeface="Arial" panose="020B0604020202020204" pitchFamily="34" charset="0"/>
                <a:cs typeface="Arial" panose="020B0604020202020204" pitchFamily="34" charset="0"/>
              </a:rPr>
              <a:t> TF coating and characterisation in dedicated lab, testing facilities for SC coatings and vertical cavity testing.</a:t>
            </a:r>
          </a:p>
          <a:p>
            <a:pPr lvl="1"/>
            <a:r>
              <a:rPr lang="en-GB" sz="1400" b="1" dirty="0">
                <a:latin typeface="Arial" panose="020B0604020202020204" pitchFamily="34" charset="0"/>
                <a:cs typeface="Arial" panose="020B0604020202020204" pitchFamily="34" charset="0"/>
              </a:rPr>
              <a:t>Lanc U.</a:t>
            </a:r>
            <a:r>
              <a:rPr lang="en-GB" sz="1400" dirty="0">
                <a:latin typeface="Arial" panose="020B0604020202020204" pitchFamily="34" charset="0"/>
                <a:cs typeface="Arial" panose="020B0604020202020204" pitchFamily="34" charset="0"/>
              </a:rPr>
              <a:t>: RF cavity design and testing; </a:t>
            </a:r>
          </a:p>
          <a:p>
            <a:r>
              <a:rPr lang="en-GB" sz="1400" b="1" dirty="0">
                <a:latin typeface="Arial" panose="020B0604020202020204" pitchFamily="34" charset="0"/>
                <a:cs typeface="Arial" panose="020B0604020202020204" pitchFamily="34" charset="0"/>
              </a:rPr>
              <a:t>HZB:</a:t>
            </a:r>
            <a:r>
              <a:rPr lang="en-GB" sz="1400" dirty="0">
                <a:latin typeface="Arial" panose="020B0604020202020204" pitchFamily="34" charset="0"/>
                <a:cs typeface="Arial" panose="020B0604020202020204" pitchFamily="34" charset="0"/>
              </a:rPr>
              <a:t> cavity design, </a:t>
            </a:r>
            <a:r>
              <a:rPr lang="en-GB" sz="1400" dirty="0" err="1">
                <a:latin typeface="Arial" panose="020B0604020202020204" pitchFamily="34" charset="0"/>
                <a:cs typeface="Arial" panose="020B0604020202020204" pitchFamily="34" charset="0"/>
              </a:rPr>
              <a:t>HoBiCaT</a:t>
            </a:r>
            <a:r>
              <a:rPr lang="en-GB" sz="1400" dirty="0">
                <a:latin typeface="Arial" panose="020B0604020202020204" pitchFamily="34" charset="0"/>
                <a:cs typeface="Arial" panose="020B0604020202020204" pitchFamily="34" charset="0"/>
              </a:rPr>
              <a:t> cavity test stand.</a:t>
            </a:r>
          </a:p>
          <a:p>
            <a:r>
              <a:rPr lang="en-GB" sz="1400" b="1" dirty="0">
                <a:latin typeface="Arial" panose="020B0604020202020204" pitchFamily="34" charset="0"/>
                <a:ea typeface="Aptos" panose="020B0004020202020204" pitchFamily="34" charset="0"/>
                <a:cs typeface="Arial" panose="020B0604020202020204" pitchFamily="34" charset="0"/>
              </a:rPr>
              <a:t>DESY/HUH: </a:t>
            </a:r>
            <a:r>
              <a:rPr lang="en-GB" sz="1400" dirty="0">
                <a:latin typeface="Arial" panose="020B0604020202020204" pitchFamily="34" charset="0"/>
                <a:ea typeface="Aptos" panose="020B0004020202020204" pitchFamily="34" charset="0"/>
                <a:cs typeface="Arial" panose="020B0604020202020204" pitchFamily="34" charset="0"/>
              </a:rPr>
              <a:t>QPR</a:t>
            </a:r>
            <a:endParaRPr lang="en-GB" sz="1400" b="1" dirty="0">
              <a:latin typeface="Arial" panose="020B0604020202020204" pitchFamily="34" charset="0"/>
              <a:ea typeface="Aptos" panose="020B00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CEA:</a:t>
            </a:r>
            <a:r>
              <a:rPr lang="en-GB" sz="1400" dirty="0">
                <a:latin typeface="Arial" panose="020B0604020202020204" pitchFamily="34" charset="0"/>
                <a:cs typeface="Arial" panose="020B0604020202020204" pitchFamily="34" charset="0"/>
              </a:rPr>
              <a:t> cryostat design, vertical and horizontal cavity testing, deposition techniques in dedicated lab and film characterisation.</a:t>
            </a:r>
          </a:p>
          <a:p>
            <a:pPr lvl="1"/>
            <a:r>
              <a:rPr lang="en-GB" sz="1400" b="1" dirty="0">
                <a:latin typeface="Arial" panose="020B0604020202020204" pitchFamily="34" charset="0"/>
                <a:ea typeface="Aptos" panose="020B0004020202020204" pitchFamily="34" charset="0"/>
                <a:cs typeface="Arial" panose="020B0604020202020204" pitchFamily="34" charset="0"/>
              </a:rPr>
              <a:t>CNRS + Paris-Saclay U + Polytechnique: </a:t>
            </a:r>
            <a:r>
              <a:rPr lang="en-GB" sz="1400" dirty="0">
                <a:latin typeface="Arial" panose="020B0604020202020204" pitchFamily="34" charset="0"/>
                <a:ea typeface="Aptos" panose="020B0004020202020204" pitchFamily="34" charset="0"/>
                <a:cs typeface="Arial" panose="020B0604020202020204" pitchFamily="34" charset="0"/>
              </a:rPr>
              <a:t>TF characterisation</a:t>
            </a:r>
            <a:endParaRPr lang="en-GB" sz="1400" dirty="0">
              <a:latin typeface="Arial" panose="020B0604020202020204" pitchFamily="34" charset="0"/>
              <a:cs typeface="Arial" panose="020B0604020202020204" pitchFamily="34" charset="0"/>
            </a:endParaRPr>
          </a:p>
          <a:p>
            <a:r>
              <a:rPr lang="en-GB" sz="1400" b="1" dirty="0">
                <a:latin typeface="Arial" panose="020B0604020202020204" pitchFamily="34" charset="0"/>
                <a:cs typeface="Arial" panose="020B0604020202020204" pitchFamily="34" charset="0"/>
              </a:rPr>
              <a:t>INFN:</a:t>
            </a:r>
            <a:r>
              <a:rPr lang="en-GB" sz="1400" dirty="0">
                <a:latin typeface="Arial" panose="020B0604020202020204" pitchFamily="34" charset="0"/>
                <a:cs typeface="Arial" panose="020B0604020202020204" pitchFamily="34" charset="0"/>
              </a:rPr>
              <a:t> design and fabrication of copper cavities, TF coating and characterisation in dedicated lab, DC and RF testing facilities for SC.</a:t>
            </a:r>
          </a:p>
          <a:p>
            <a:pPr lvl="1"/>
            <a:r>
              <a:rPr lang="en-GB" sz="1400" b="1" dirty="0">
                <a:latin typeface="Arial" panose="020B0604020202020204" pitchFamily="34" charset="0"/>
                <a:cs typeface="Arial" panose="020B0604020202020204" pitchFamily="34" charset="0"/>
              </a:rPr>
              <a:t>Piccoli: </a:t>
            </a:r>
            <a:r>
              <a:rPr lang="en-GB" sz="1400" dirty="0">
                <a:latin typeface="Arial" panose="020B0604020202020204" pitchFamily="34" charset="0"/>
                <a:cs typeface="Arial" panose="020B0604020202020204" pitchFamily="34" charset="0"/>
              </a:rPr>
              <a:t>fabrication of copper cavities</a:t>
            </a:r>
          </a:p>
          <a:p>
            <a:r>
              <a:rPr lang="en-GB" sz="1400" b="1" dirty="0">
                <a:latin typeface="Arial" panose="020B0604020202020204" pitchFamily="34" charset="0"/>
                <a:cs typeface="Arial" panose="020B0604020202020204" pitchFamily="34" charset="0"/>
              </a:rPr>
              <a:t>Zanon, RI</a:t>
            </a:r>
            <a:r>
              <a:rPr lang="en-GB" sz="1400" dirty="0">
                <a:latin typeface="Arial" panose="020B0604020202020204" pitchFamily="34" charset="0"/>
                <a:cs typeface="Arial" panose="020B0604020202020204" pitchFamily="34" charset="0"/>
              </a:rPr>
              <a:t>: EU leaders in SC cavity preparation, production and welding facilities.</a:t>
            </a:r>
          </a:p>
          <a:p>
            <a:r>
              <a:rPr lang="en-GB" sz="1400" b="1" dirty="0">
                <a:latin typeface="Arial" panose="020B0604020202020204" pitchFamily="34" charset="0"/>
                <a:cs typeface="Arial" panose="020B0604020202020204" pitchFamily="34" charset="0"/>
              </a:rPr>
              <a:t>IEE: </a:t>
            </a:r>
            <a:r>
              <a:rPr lang="en-GB" sz="1400" dirty="0">
                <a:latin typeface="Arial" panose="020B0604020202020204" pitchFamily="34" charset="0"/>
                <a:cs typeface="Arial" panose="020B0604020202020204" pitchFamily="34" charset="0"/>
              </a:rPr>
              <a:t>testing facilities for SC coatings</a:t>
            </a:r>
            <a:r>
              <a:rPr lang="en-GB" sz="1400" b="1" dirty="0">
                <a:latin typeface="Arial" panose="020B0604020202020204" pitchFamily="34" charset="0"/>
                <a:cs typeface="Arial" panose="020B0604020202020204" pitchFamily="34" charset="0"/>
              </a:rPr>
              <a:t> </a:t>
            </a:r>
          </a:p>
          <a:p>
            <a:r>
              <a:rPr lang="en-GB" sz="1400" b="1" dirty="0">
                <a:latin typeface="Arial" panose="020B0604020202020204" pitchFamily="34" charset="0"/>
                <a:cs typeface="Arial" panose="020B0604020202020204" pitchFamily="34" charset="0"/>
              </a:rPr>
              <a:t>HZDR</a:t>
            </a:r>
            <a:r>
              <a:rPr lang="en-GB" sz="1400" dirty="0">
                <a:latin typeface="Arial" panose="020B0604020202020204" pitchFamily="34" charset="0"/>
                <a:cs typeface="Arial" panose="020B0604020202020204" pitchFamily="34" charset="0"/>
              </a:rPr>
              <a:t>: testing facilities for SC coatings.</a:t>
            </a:r>
          </a:p>
          <a:p>
            <a:r>
              <a:rPr lang="en-GB" sz="1400" b="1" dirty="0">
                <a:latin typeface="Arial" panose="020B0604020202020204" pitchFamily="34" charset="0"/>
                <a:cs typeface="Arial" panose="020B0604020202020204" pitchFamily="34" charset="0"/>
              </a:rPr>
              <a:t>RTU:</a:t>
            </a:r>
            <a:r>
              <a:rPr lang="en-GB" sz="1400" dirty="0">
                <a:latin typeface="Arial" panose="020B0604020202020204" pitchFamily="34" charset="0"/>
                <a:cs typeface="Arial" panose="020B0604020202020204" pitchFamily="34" charset="0"/>
              </a:rPr>
              <a:t> Laser treatment</a:t>
            </a:r>
          </a:p>
          <a:p>
            <a:r>
              <a:rPr lang="en-GB" sz="1400" b="1">
                <a:latin typeface="Arial" panose="020B0604020202020204" pitchFamily="34" charset="0"/>
                <a:ea typeface="Aptos" panose="020B0004020202020204" pitchFamily="34" charset="0"/>
                <a:cs typeface="Arial" panose="020B0604020202020204" pitchFamily="34" charset="0"/>
              </a:rPr>
              <a:t>Siegen </a:t>
            </a:r>
            <a:r>
              <a:rPr lang="en-GB" sz="1400" b="1" dirty="0">
                <a:latin typeface="Arial" panose="020B0604020202020204" pitchFamily="34" charset="0"/>
                <a:ea typeface="Aptos" panose="020B0004020202020204" pitchFamily="34" charset="0"/>
                <a:cs typeface="Arial" panose="020B0604020202020204" pitchFamily="34" charset="0"/>
              </a:rPr>
              <a:t>U: </a:t>
            </a:r>
            <a:r>
              <a:rPr lang="en-GB" sz="1400" dirty="0">
                <a:latin typeface="Arial" panose="020B0604020202020204" pitchFamily="34" charset="0"/>
                <a:cs typeface="Arial" panose="020B0604020202020204" pitchFamily="34" charset="0"/>
              </a:rPr>
              <a:t>thin film coating and characterisation </a:t>
            </a:r>
          </a:p>
          <a:p>
            <a:r>
              <a:rPr lang="en-GB" sz="1400" b="1" dirty="0">
                <a:effectLst/>
                <a:latin typeface="Arial" panose="020B0604020202020204" pitchFamily="34" charset="0"/>
                <a:ea typeface="Aptos" panose="020B0004020202020204" pitchFamily="34" charset="0"/>
                <a:cs typeface="Arial" panose="020B0604020202020204" pitchFamily="34" charset="0"/>
              </a:rPr>
              <a:t>Observers : </a:t>
            </a:r>
            <a:endParaRPr lang="en-GB" sz="1400" dirty="0">
              <a:effectLst/>
              <a:latin typeface="Arial" panose="020B0604020202020204" pitchFamily="34" charset="0"/>
              <a:ea typeface="Aptos" panose="020B0004020202020204" pitchFamily="34" charset="0"/>
              <a:cs typeface="Arial" panose="020B0604020202020204" pitchFamily="34" charset="0"/>
            </a:endParaRPr>
          </a:p>
          <a:p>
            <a:pPr marL="800100" lvl="1" indent="-342900">
              <a:buFont typeface="Aptos" panose="020B0004020202020204" pitchFamily="34" charset="0"/>
              <a:buChar char="-"/>
            </a:pPr>
            <a:r>
              <a:rPr lang="en-GB" sz="1400" dirty="0">
                <a:latin typeface="Arial" panose="020B0604020202020204" pitchFamily="34" charset="0"/>
                <a:ea typeface="Times New Roman" panose="02020603050405020304" pitchFamily="18" charset="0"/>
                <a:cs typeface="Arial" panose="020B0604020202020204" pitchFamily="34" charset="0"/>
              </a:rPr>
              <a:t>Academic: </a:t>
            </a:r>
            <a:r>
              <a:rPr lang="en-GB" sz="1400" dirty="0">
                <a:solidFill>
                  <a:schemeClr val="accent6">
                    <a:lumMod val="50000"/>
                  </a:schemeClr>
                </a:solidFill>
                <a:latin typeface="Arial" panose="020B0604020202020204" pitchFamily="34" charset="0"/>
                <a:ea typeface="Aptos" panose="020B0004020202020204" pitchFamily="34" charset="0"/>
                <a:cs typeface="Arial" panose="020B0604020202020204" pitchFamily="34" charset="0"/>
              </a:rPr>
              <a:t>CERN, JLab</a:t>
            </a:r>
            <a:endParaRPr lang="en-GB" sz="1400" dirty="0">
              <a:solidFill>
                <a:schemeClr val="accent6">
                  <a:lumMod val="50000"/>
                </a:schemeClr>
              </a:solidFill>
              <a:latin typeface="Arial" panose="020B0604020202020204" pitchFamily="34" charset="0"/>
              <a:ea typeface="Times New Roman" panose="02020603050405020304" pitchFamily="18" charset="0"/>
              <a:cs typeface="Arial" panose="020B0604020202020204" pitchFamily="34" charset="0"/>
            </a:endParaRPr>
          </a:p>
          <a:p>
            <a:pPr marL="800100" lvl="1" indent="-342900">
              <a:buFont typeface="Aptos" panose="020B0004020202020204" pitchFamily="34" charset="0"/>
              <a:buChar char="-"/>
            </a:pPr>
            <a:r>
              <a:rPr lang="en-GB" sz="1400" dirty="0">
                <a:latin typeface="Arial" panose="020B0604020202020204" pitchFamily="34" charset="0"/>
                <a:cs typeface="Arial" panose="020B0604020202020204" pitchFamily="34" charset="0"/>
              </a:rPr>
              <a:t>Industrial: </a:t>
            </a:r>
            <a:r>
              <a:rPr lang="en-GB" sz="1400" dirty="0">
                <a:solidFill>
                  <a:schemeClr val="accent6">
                    <a:lumMod val="50000"/>
                  </a:schemeClr>
                </a:solidFill>
                <a:latin typeface="Arial" panose="020B0604020202020204" pitchFamily="34" charset="0"/>
                <a:cs typeface="Arial" panose="020B0604020202020204" pitchFamily="34" charset="0"/>
              </a:rPr>
              <a:t>Euclid </a:t>
            </a:r>
            <a:r>
              <a:rPr lang="en-GB" sz="1400" dirty="0" err="1">
                <a:solidFill>
                  <a:schemeClr val="accent6">
                    <a:lumMod val="50000"/>
                  </a:schemeClr>
                </a:solidFill>
                <a:latin typeface="Arial" panose="020B0604020202020204" pitchFamily="34" charset="0"/>
                <a:cs typeface="Arial" panose="020B0604020202020204" pitchFamily="34" charset="0"/>
              </a:rPr>
              <a:t>Techlab</a:t>
            </a:r>
            <a:r>
              <a:rPr lang="en-GB" sz="1400" dirty="0">
                <a:solidFill>
                  <a:schemeClr val="accent6">
                    <a:lumMod val="50000"/>
                  </a:schemeClr>
                </a:solidFill>
                <a:latin typeface="Arial" panose="020B0604020202020204" pitchFamily="34" charset="0"/>
                <a:cs typeface="Arial" panose="020B0604020202020204" pitchFamily="34" charset="0"/>
              </a:rPr>
              <a:t>, </a:t>
            </a:r>
            <a:r>
              <a:rPr lang="en-GB" sz="1400" dirty="0" err="1">
                <a:solidFill>
                  <a:schemeClr val="accent6">
                    <a:lumMod val="50000"/>
                  </a:schemeClr>
                </a:solidFill>
                <a:latin typeface="Arial" panose="020B0604020202020204" pitchFamily="34" charset="0"/>
                <a:cs typeface="Arial" panose="020B0604020202020204" pitchFamily="34" charset="0"/>
              </a:rPr>
              <a:t>NovAccel</a:t>
            </a:r>
            <a:r>
              <a:rPr lang="en-GB" sz="1400" dirty="0">
                <a:solidFill>
                  <a:schemeClr val="accent6">
                    <a:lumMod val="50000"/>
                  </a:schemeClr>
                </a:solidFill>
                <a:latin typeface="Arial" panose="020B0604020202020204" pitchFamily="34" charset="0"/>
                <a:cs typeface="Arial" panose="020B0604020202020204" pitchFamily="34" charset="0"/>
              </a:rPr>
              <a:t> Co. Ltd, Shakespeare Ltd.</a:t>
            </a:r>
          </a:p>
        </p:txBody>
      </p:sp>
      <p:sp>
        <p:nvSpPr>
          <p:cNvPr id="4" name="Footer Placeholder 3">
            <a:extLst>
              <a:ext uri="{FF2B5EF4-FFF2-40B4-BE49-F238E27FC236}">
                <a16:creationId xmlns:a16="http://schemas.microsoft.com/office/drawing/2014/main" id="{13F95656-F6A9-B350-615B-2C24CFB41F18}"/>
              </a:ext>
            </a:extLst>
          </p:cNvPr>
          <p:cNvSpPr>
            <a:spLocks noGrp="1"/>
          </p:cNvSpPr>
          <p:nvPr>
            <p:ph type="ftr" sz="quarter" idx="11"/>
          </p:nvPr>
        </p:nvSpPr>
        <p:spPr>
          <a:xfrm>
            <a:off x="2572279" y="6327770"/>
            <a:ext cx="7084177" cy="365125"/>
          </a:xfrm>
        </p:spPr>
        <p:txBody>
          <a:bodyPr/>
          <a:lstStyle/>
          <a:p>
            <a:r>
              <a:rPr lang="en-GB"/>
              <a:t>EPITA WP4 prep-meeting  | 22nd April 2026</a:t>
            </a:r>
            <a:endParaRPr lang="en-GB" dirty="0"/>
          </a:p>
        </p:txBody>
      </p:sp>
      <p:sp>
        <p:nvSpPr>
          <p:cNvPr id="5" name="Slide Number Placeholder 4">
            <a:extLst>
              <a:ext uri="{FF2B5EF4-FFF2-40B4-BE49-F238E27FC236}">
                <a16:creationId xmlns:a16="http://schemas.microsoft.com/office/drawing/2014/main" id="{7E0B6E07-B43A-DA63-3FEA-72B6445B9848}"/>
              </a:ext>
            </a:extLst>
          </p:cNvPr>
          <p:cNvSpPr>
            <a:spLocks noGrp="1"/>
          </p:cNvSpPr>
          <p:nvPr>
            <p:ph type="sldNum" sz="quarter" idx="12"/>
          </p:nvPr>
        </p:nvSpPr>
        <p:spPr>
          <a:xfrm>
            <a:off x="10951856" y="6311626"/>
            <a:ext cx="551167" cy="365125"/>
          </a:xfrm>
        </p:spPr>
        <p:txBody>
          <a:bodyPr/>
          <a:lstStyle/>
          <a:p>
            <a:fld id="{279B5A9D-21D0-4297-A2F0-670ED684F24E}" type="slidenum">
              <a:rPr lang="en-GB" smtClean="0"/>
              <a:t>9</a:t>
            </a:fld>
            <a:endParaRPr lang="en-GB"/>
          </a:p>
        </p:txBody>
      </p:sp>
    </p:spTree>
    <p:extLst>
      <p:ext uri="{BB962C8B-B14F-4D97-AF65-F5344CB8AC3E}">
        <p14:creationId xmlns:p14="http://schemas.microsoft.com/office/powerpoint/2010/main" val="35754233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5055</TotalTime>
  <Words>1884</Words>
  <Application>Microsoft Office PowerPoint</Application>
  <PresentationFormat>Widescreen</PresentationFormat>
  <Paragraphs>127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Arial</vt:lpstr>
      <vt:lpstr>Corbel</vt:lpstr>
      <vt:lpstr>Parallax</vt:lpstr>
      <vt:lpstr>EPITA</vt:lpstr>
      <vt:lpstr>WP: Superconducting Thin Films coated RF cavities </vt:lpstr>
      <vt:lpstr>WP: Superconducting Thin Films coated RF cavities </vt:lpstr>
      <vt:lpstr>WP4: List of tasks</vt:lpstr>
      <vt:lpstr>Task 4.1: Strategy and Industrialisation </vt:lpstr>
      <vt:lpstr>Task 4.2: Horizontal Cavity Integration and RF Tests</vt:lpstr>
      <vt:lpstr>Task 4.3: 1.3 GHz Cavity Production and Coating </vt:lpstr>
      <vt:lpstr>Task 4.4: Superconducting Thin Film Development </vt:lpstr>
      <vt:lpstr>Partners’ expertise, complementary roles, infrastructure</vt:lpstr>
    </vt:vector>
  </TitlesOfParts>
  <Company>Science and Technology Facilities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Malyshev, Oleg (STFC,RAL,AST)</dc:creator>
  <cp:lastModifiedBy>Malyshev, Oleg (STFC,DL,AST)</cp:lastModifiedBy>
  <cp:revision>10</cp:revision>
  <dcterms:created xsi:type="dcterms:W3CDTF">2025-02-18T11:42:25Z</dcterms:created>
  <dcterms:modified xsi:type="dcterms:W3CDTF">2026-04-21T21:11:46Z</dcterms:modified>
</cp:coreProperties>
</file>