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97" r:id="rId3"/>
  </p:sldMasterIdLst>
  <p:notesMasterIdLst>
    <p:notesMasterId r:id="rId23"/>
  </p:notesMasterIdLst>
  <p:sldIdLst>
    <p:sldId id="256" r:id="rId4"/>
    <p:sldId id="2147480732" r:id="rId5"/>
    <p:sldId id="258" r:id="rId6"/>
    <p:sldId id="2147480733" r:id="rId7"/>
    <p:sldId id="992" r:id="rId8"/>
    <p:sldId id="851" r:id="rId9"/>
    <p:sldId id="2147480743" r:id="rId10"/>
    <p:sldId id="2147480742" r:id="rId11"/>
    <p:sldId id="2147480736" r:id="rId12"/>
    <p:sldId id="260" r:id="rId13"/>
    <p:sldId id="426" r:id="rId14"/>
    <p:sldId id="2147480737" r:id="rId15"/>
    <p:sldId id="451" r:id="rId16"/>
    <p:sldId id="2147480738" r:id="rId17"/>
    <p:sldId id="2147480739" r:id="rId18"/>
    <p:sldId id="2147480741" r:id="rId19"/>
    <p:sldId id="432" r:id="rId20"/>
    <p:sldId id="987" r:id="rId21"/>
    <p:sldId id="2147480730" r:id="rId22"/>
  </p:sldIdLst>
  <p:sldSz cx="12192000" cy="6858000"/>
  <p:notesSz cx="12192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>
          <p15:clr>
            <a:srgbClr val="A4A3A4"/>
          </p15:clr>
        </p15:guide>
        <p15:guide id="2" pos="2933">
          <p15:clr>
            <a:srgbClr val="A4A3A4"/>
          </p15:clr>
        </p15:guide>
        <p15:guide id="3" pos="70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26" d="100"/>
          <a:sy n="126" d="100"/>
        </p:scale>
        <p:origin x="672" y="51"/>
      </p:cViewPr>
      <p:guideLst>
        <p:guide orient="horz" pos="1933"/>
        <p:guide pos="2933"/>
        <p:guide pos="7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B5286EF-3A0D-4A29-A364-6ABD9C56C092}" type="datetimeFigureOut">
              <a:rPr lang="de-DE"/>
              <a:t>22.04.2026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B4EBB9-CFCF-4710-9B0F-6B0D7B00F739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86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9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  <a:defRPr/>
            </a:pPr>
            <a:r>
              <a:rPr lang="de-DE" sz="2000" b="0" strike="noStrike" spc="-1">
                <a:latin typeface="Calibri"/>
              </a:rPr>
              <a:t>Bilder: 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000" b="0" strike="noStrike" spc="-1">
                <a:latin typeface="Calibri"/>
              </a:rPr>
              <a:t>Atome - Quantenpunkte, die über Lichtpulse miteinander kommunizieren, 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© </a:t>
            </a: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Arial"/>
              </a:rPr>
              <a:t>HZB aus Newseintrag: https://www.helmholtz-berlin.de/hzbin/news_seite?nid=22885;sprache=de;seitenid=74700</a:t>
            </a:r>
            <a:endParaRPr lang="de-DE" sz="2000" b="0" strike="noStrike" spc="-1">
              <a:latin typeface="Calibri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Arial"/>
              </a:rPr>
              <a:t>Grenzflächen - CIS-Solarzelle Schichtstrukturen im Raster-Elektronen-Mikroskop, 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© HZB</a:t>
            </a:r>
            <a:endParaRPr lang="de-DE" sz="1200" b="0" strike="noStrike" spc="-1">
              <a:latin typeface="Calibri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Arial"/>
              </a:rPr>
              <a:t>Geräte - nanotexturierte Frontseite (links) und eine Rückseite mit dielektrischem Reflektor der Perowskit-Silizium-Tandemsolarzellen mit Rekordwirkungsgrad von 29,80 % (Weltrekord am HZB bis Juni 2022), 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© A. Cruz /HZB</a:t>
            </a:r>
            <a:endParaRPr lang="de-DE" sz="1200" b="0" strike="noStrike" spc="-1">
              <a:latin typeface="Calibri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Arial"/>
              </a:rPr>
              <a:t>Systemintegration – Energiesystem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endParaRPr lang="de-DE" sz="2000" b="0" strike="noStrike" spc="-1">
              <a:solidFill>
                <a:srgbClr val="000000"/>
              </a:solidFill>
              <a:latin typeface="Calibri"/>
              <a:ea typeface="Arial"/>
            </a:endParaRPr>
          </a:p>
          <a:p>
            <a:pPr marL="36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de-DE" sz="3200" b="0" i="0">
                <a:solidFill>
                  <a:srgbClr val="002864"/>
                </a:solidFill>
                <a:latin typeface="HelmholtzHalvarMittel Regular"/>
              </a:rPr>
              <a:t>Blaupause für einen Wirkstoff gegen SARS-CoV-2. Das im Handel erhältliche Medikament Paxlovid von Pfizer wirkt als Inhibitor derselben Protease. https://www.helmholtz.de/newsroom/artikel/blaupause-fuer-einen-wirkstoff-gegen-das-neue-coronavirus/</a:t>
            </a:r>
            <a:endParaRPr/>
          </a:p>
          <a:p>
            <a:pPr marL="36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de-DE" sz="3200" b="0" i="0">
                <a:solidFill>
                  <a:srgbClr val="002864"/>
                </a:solidFill>
                <a:latin typeface="HelmholtzHalvarMittel Regular"/>
              </a:rPr>
              <a:t>https://en.wikipedia.org/wiki/3C-like_protease</a:t>
            </a:r>
            <a:endParaRPr/>
          </a:p>
          <a:p>
            <a:pPr marL="36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lang="de-DE" sz="3200" b="0" i="0">
              <a:solidFill>
                <a:srgbClr val="002864"/>
              </a:solidFill>
              <a:latin typeface="HelmholtzHalvarMittel Regular"/>
            </a:endParaRPr>
          </a:p>
          <a:p>
            <a:pPr marL="36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lang="de-DE" sz="3200" b="0" i="0">
              <a:solidFill>
                <a:srgbClr val="002864"/>
              </a:solidFill>
              <a:latin typeface="HelmholtzHalvarMittel Regular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endParaRPr lang="de-DE" sz="2000" b="0" strike="noStrike" spc="-1">
              <a:solidFill>
                <a:srgbClr val="000000"/>
              </a:solidFill>
              <a:latin typeface="Calibri"/>
              <a:ea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endParaRPr lang="de-DE" sz="2000" b="0" strike="noStrike" spc="-1">
              <a:solidFill>
                <a:srgbClr val="000000"/>
              </a:solidFill>
              <a:latin typeface="Calibri"/>
              <a:ea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endParaRPr lang="de-DE" sz="2000" b="0" strike="noStrike" spc="-1">
              <a:latin typeface="Calibri"/>
            </a:endParaRPr>
          </a:p>
        </p:txBody>
      </p:sp>
      <p:sp>
        <p:nvSpPr>
          <p:cNvPr id="861" name="Foliennummernplatzhalter 3"/>
          <p:cNvSpPr txBox="1"/>
          <p:nvPr/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BC0E69AC-588A-4C9E-BD93-C229BDC1429A}" type="slidenum">
              <a:rPr lang="de-DE" sz="1200" b="0" i="0" u="none" strike="noStrike" cap="none" spc="-1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3</a:t>
            </a:fld>
            <a:endParaRPr lang="de-DE" sz="1200" b="0" i="0" u="none" strike="noStrike" cap="none" spc="-1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4EBB9-CFCF-4710-9B0F-6B0D7B00F73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448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4EBB9-CFCF-4710-9B0F-6B0D7B00F73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155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4EBB9-CFCF-4710-9B0F-6B0D7B00F73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15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Variante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 Variante 01 Struktu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 Variante 01 Sola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 Variante 01 BESS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Variante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 Variante 02 Kommunik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folie Variante 01 Struktu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folie Variante 01 Sola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folie Variante 01 BESS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 bwMode="auto">
          <a:xfrm>
            <a:off x="577800" y="1489320"/>
            <a:ext cx="5517720" cy="1900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Var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 bwMode="auto">
          <a:xfrm>
            <a:off x="577800" y="1489320"/>
            <a:ext cx="5517720" cy="190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 bwMode="auto">
          <a:xfrm>
            <a:off x="577800" y="1489320"/>
            <a:ext cx="2692440" cy="190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 bwMode="auto">
          <a:xfrm>
            <a:off x="3405240" y="1489320"/>
            <a:ext cx="2692440" cy="190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 bwMode="auto">
          <a:xfrm>
            <a:off x="577800" y="836640"/>
            <a:ext cx="5517720" cy="206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 bwMode="auto">
          <a:xfrm>
            <a:off x="577800" y="148932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 bwMode="auto">
          <a:xfrm>
            <a:off x="3405240" y="1489320"/>
            <a:ext cx="2692440" cy="190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 bwMode="auto">
          <a:xfrm>
            <a:off x="577800" y="248220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 bwMode="auto">
          <a:xfrm>
            <a:off x="577800" y="1489320"/>
            <a:ext cx="2692440" cy="190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 bwMode="auto">
          <a:xfrm>
            <a:off x="3405240" y="148932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 bwMode="auto">
          <a:xfrm>
            <a:off x="3405240" y="248220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 bwMode="auto">
          <a:xfrm>
            <a:off x="577800" y="148932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 bwMode="auto">
          <a:xfrm>
            <a:off x="3405240" y="148932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 bwMode="auto">
          <a:xfrm>
            <a:off x="577800" y="2482200"/>
            <a:ext cx="551772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 bwMode="auto">
          <a:xfrm>
            <a:off x="577800" y="1489320"/>
            <a:ext cx="551772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 bwMode="auto">
          <a:xfrm>
            <a:off x="577800" y="2482200"/>
            <a:ext cx="551772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 bwMode="auto">
          <a:xfrm>
            <a:off x="577800" y="148932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 bwMode="auto">
          <a:xfrm>
            <a:off x="3405240" y="148932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 bwMode="auto">
          <a:xfrm>
            <a:off x="577800" y="248220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 bwMode="auto">
          <a:xfrm>
            <a:off x="3405240" y="2482200"/>
            <a:ext cx="269244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5517720" cy="44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 bwMode="auto">
          <a:xfrm>
            <a:off x="577800" y="1489320"/>
            <a:ext cx="177660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 bwMode="auto">
          <a:xfrm>
            <a:off x="2443680" y="1489320"/>
            <a:ext cx="177660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 bwMode="auto">
          <a:xfrm>
            <a:off x="4309560" y="1489320"/>
            <a:ext cx="177660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 bwMode="auto">
          <a:xfrm>
            <a:off x="577800" y="2482200"/>
            <a:ext cx="177660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 bwMode="auto">
          <a:xfrm>
            <a:off x="2443680" y="2482200"/>
            <a:ext cx="177660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 bwMode="auto">
          <a:xfrm>
            <a:off x="4309560" y="2482200"/>
            <a:ext cx="1776600" cy="90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RF2.0 Kick-Off | KIT | 22.01.2024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stieg Them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11036300" cy="1476375"/>
          </a:xfrm>
        </p:spPr>
        <p:txBody>
          <a:bodyPr/>
          <a:lstStyle>
            <a:lvl1pPr algn="ctr">
              <a:defRPr cap="none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Headline 02 Kapitelüberschrift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77849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14" name="Foliennummernplatzhalter 11"/>
          <p:cNvSpPr txBox="1"/>
          <p:nvPr userDrawn="1"/>
        </p:nvSpPr>
        <p:spPr bwMode="auto">
          <a:xfrm>
            <a:off x="5682080" y="6487585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728F59-72E0-25B6-90C2-37024801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2D01CD-17B1-1E84-D15C-C2B4D946E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596CC5-2BF9-977E-AB02-2E7F67CB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46CD-0C7A-40CC-8046-3DB19BE2BF9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4A7B4E-DBEA-4EFA-571A-83475D8DF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5A36CC-CEA0-17F4-1A18-6129EA64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17AB-89CD-4025-80A2-795D3A52CD6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DD2E34-90AF-F941-9DCD-C390ECFB6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23" y="5969"/>
            <a:ext cx="2359152" cy="82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9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Variante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Var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stieg Them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11036300" cy="1476375"/>
          </a:xfrm>
        </p:spPr>
        <p:txBody>
          <a:bodyPr/>
          <a:lstStyle>
            <a:lvl1pPr algn="ctr">
              <a:defRPr cap="none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Headline 02 Kapitelüberschrift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77849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14" name="Foliennummernplatzhalter 11"/>
          <p:cNvSpPr txBox="1"/>
          <p:nvPr userDrawn="1"/>
        </p:nvSpPr>
        <p:spPr bwMode="auto">
          <a:xfrm>
            <a:off x="5682080" y="6487585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folie mit Bild und Herrvorheb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5518150" cy="446087"/>
          </a:xfrm>
        </p:spPr>
        <p:txBody>
          <a:bodyPr anchor="b">
            <a:noAutofit/>
          </a:bodyPr>
          <a:lstStyle>
            <a:lvl1pPr>
              <a:defRPr sz="2400" cap="none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Headline 1.1. blau 24 PT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77849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77849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6096000" y="836614"/>
            <a:ext cx="5518150" cy="5246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Foliennummernplatzhalter 11"/>
          <p:cNvSpPr txBox="1"/>
          <p:nvPr userDrawn="1"/>
        </p:nvSpPr>
        <p:spPr bwMode="auto"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sp>
        <p:nvSpPr>
          <p:cNvPr id="23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24" name="Foliennummernplatzhalter 11"/>
          <p:cNvSpPr txBox="1"/>
          <p:nvPr userDrawn="1"/>
        </p:nvSpPr>
        <p:spPr bwMode="auto">
          <a:xfrm>
            <a:off x="5682080" y="648132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lie, Texte, Aufzählung und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Headline 1.1. blau 24 PT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77849" y="1502171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/>
              <a:buChar char="•"/>
              <a:defRPr sz="1600" b="1" i="0">
                <a:solidFill>
                  <a:schemeClr val="tx1"/>
                </a:solidFill>
                <a:latin typeface="Source Sans Pro Semibold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0">
              <a:defRPr/>
            </a:pPr>
            <a:r>
              <a:rPr lang="de-DE"/>
              <a:t>L sdfasödlfasdf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6096000" y="836614"/>
            <a:ext cx="5518150" cy="3779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Hier eine Bildunterschrift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Foliennummernplatzhalter 11"/>
          <p:cNvSpPr txBox="1"/>
          <p:nvPr userDrawn="1"/>
        </p:nvSpPr>
        <p:spPr bwMode="auto"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sp>
        <p:nvSpPr>
          <p:cNvPr id="23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24" name="Foliennummernplatzhalter 11"/>
          <p:cNvSpPr txBox="1"/>
          <p:nvPr userDrawn="1"/>
        </p:nvSpPr>
        <p:spPr bwMode="auto">
          <a:xfrm>
            <a:off x="5682080" y="6487585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lie Text, Aufzählung,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 bwMode="auto"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>
                <a:solidFill>
                  <a:schemeClr val="tx2"/>
                </a:solidFill>
                <a:latin typeface="Source Sans Pro Semibold"/>
              </a:defRPr>
            </a:lvl1pPr>
          </a:lstStyle>
          <a:p>
            <a:pPr>
              <a:defRPr/>
            </a:pPr>
            <a:r>
              <a:rPr lang="de-DE"/>
              <a:t>Headline 2 mit Minuskeln blau 16 PT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Hier eine Grafikunterschrift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 bwMode="auto">
          <a:xfrm>
            <a:off x="577849" y="1752599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defRPr sz="1600" b="1" i="0">
                <a:latin typeface="Source Sans Pro Semibold"/>
              </a:defRPr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sldöfjasd</a:t>
            </a:r>
          </a:p>
        </p:txBody>
      </p:sp>
      <p:sp>
        <p:nvSpPr>
          <p:cNvPr id="13" name="Diagrammplatzhalter 12"/>
          <p:cNvSpPr>
            <a:spLocks noGrp="1"/>
          </p:cNvSpPr>
          <p:nvPr>
            <p:ph type="chart" sz="quarter" idx="17"/>
          </p:nvPr>
        </p:nvSpPr>
        <p:spPr bwMode="auto">
          <a:xfrm>
            <a:off x="6438899" y="1663700"/>
            <a:ext cx="4775200" cy="273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/>
              </a:defRPr>
            </a:lvl1pPr>
            <a:lvl2pPr marL="457200" indent="0" algn="ctr">
              <a:buNone/>
              <a:defRPr i="0"/>
            </a:lvl2pPr>
          </a:lstStyle>
          <a:p>
            <a:pPr lvl="0">
              <a:defRPr/>
            </a:pPr>
            <a:r>
              <a:rPr lang="de-DE"/>
              <a:t>HEADLINE DIAGRAMM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8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29" name="Foliennummernplatzhalter 11"/>
          <p:cNvSpPr txBox="1"/>
          <p:nvPr userDrawn="1"/>
        </p:nvSpPr>
        <p:spPr bwMode="auto">
          <a:xfrm>
            <a:off x="5682080" y="6493848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lie Text 2 Spalten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>
                <a:solidFill>
                  <a:schemeClr val="tx1"/>
                </a:solidFill>
                <a:latin typeface="Source Sans Pro"/>
              </a:defRPr>
            </a:lvl1pPr>
          </a:lstStyle>
          <a:p>
            <a:pPr>
              <a:defRPr/>
            </a:pPr>
            <a:r>
              <a:rPr lang="de-DE"/>
              <a:t>Headline 2 mit Minuskeln 16 PT</a:t>
            </a:r>
            <a:endParaRPr/>
          </a:p>
        </p:txBody>
      </p:sp>
      <p:sp>
        <p:nvSpPr>
          <p:cNvPr id="1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77849" y="1489472"/>
            <a:ext cx="5340350" cy="19760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9" name="Textplatzhalter 2"/>
          <p:cNvSpPr>
            <a:spLocks noGrp="1"/>
          </p:cNvSpPr>
          <p:nvPr>
            <p:ph type="body" idx="13"/>
          </p:nvPr>
        </p:nvSpPr>
        <p:spPr bwMode="auto">
          <a:xfrm>
            <a:off x="6096000" y="1489472"/>
            <a:ext cx="5518150" cy="19760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577849" y="3787775"/>
            <a:ext cx="5359400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" name="Bildplatzhalter 9"/>
          <p:cNvSpPr>
            <a:spLocks noGrp="1"/>
          </p:cNvSpPr>
          <p:nvPr>
            <p:ph type="pic" sz="quarter" idx="15"/>
          </p:nvPr>
        </p:nvSpPr>
        <p:spPr bwMode="auto">
          <a:xfrm>
            <a:off x="6096000" y="3787775"/>
            <a:ext cx="5518150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25" name="Foliennummernplatzhalter 11"/>
          <p:cNvSpPr txBox="1"/>
          <p:nvPr userDrawn="1"/>
        </p:nvSpPr>
        <p:spPr bwMode="auto">
          <a:xfrm>
            <a:off x="5682080" y="648132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lie grosses Foto mit B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577849" y="836613"/>
            <a:ext cx="11036300" cy="49323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HL FOTO Hier eine Bildunterschrift 16 PT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18" name="Foliennummernplatzhalter 11"/>
          <p:cNvSpPr txBox="1"/>
          <p:nvPr userDrawn="1"/>
        </p:nvSpPr>
        <p:spPr bwMode="auto">
          <a:xfrm>
            <a:off x="5682080" y="6487585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Variante 02 Kommunik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folie mit Bild und Herrvorheb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Headline 1.1. blau 24 PT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77849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77849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6096000" y="836614"/>
            <a:ext cx="5518150" cy="5246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Foliennummernplatzhalter 11"/>
          <p:cNvSpPr txBox="1"/>
          <p:nvPr userDrawn="1"/>
        </p:nvSpPr>
        <p:spPr bwMode="auto"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sp>
        <p:nvSpPr>
          <p:cNvPr id="23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24" name="Foliennummernplatzhalter 11"/>
          <p:cNvSpPr txBox="1"/>
          <p:nvPr userDrawn="1"/>
        </p:nvSpPr>
        <p:spPr bwMode="auto">
          <a:xfrm>
            <a:off x="5682080" y="6487585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 Variante 01 Struktu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 Variante 01 Sola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 Variante 01 BESS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Variante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 Variante 02 Kommunik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folie Variante 01 Struktu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folie Variante 01 Sola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folie Variante 01 BESS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&lt;40 PT 2 bis 3-zeilig</a:t>
            </a:r>
            <a:br>
              <a:rPr lang="de-DE"/>
            </a:br>
            <a:r>
              <a:rPr lang="de-DE"/>
              <a:t>in Minuskeln, Größe kann varieren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90549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50% von Headline kann auch mehrzeiligsein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AF-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 hasCustomPrompt="1"/>
          </p:nvPr>
        </p:nvSpPr>
        <p:spPr>
          <a:xfrm>
            <a:off x="480000" y="166671"/>
            <a:ext cx="9600000" cy="49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1219170">
              <a:lnSpc>
                <a:spcPct val="100000"/>
              </a:lnSpc>
              <a:buNone/>
              <a:defRPr lang="de-DE" sz="3200" b="0" u="none" strike="noStrike">
                <a:solidFill>
                  <a:srgbClr val="002864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3200" b="0" u="none" strike="noStrike" dirty="0">
                <a:solidFill>
                  <a:srgbClr val="002864"/>
                </a:solidFill>
                <a:effectLst/>
                <a:uFillTx/>
                <a:latin typeface="Arial"/>
              </a:rPr>
              <a:t>Click </a:t>
            </a:r>
            <a:r>
              <a:rPr lang="de-DE" sz="3200" b="0" u="none" strike="noStrike" dirty="0" err="1">
                <a:solidFill>
                  <a:srgbClr val="002864"/>
                </a:solidFill>
                <a:effectLst/>
                <a:uFillTx/>
                <a:latin typeface="Arial"/>
              </a:rPr>
              <a:t>to</a:t>
            </a:r>
            <a:r>
              <a:rPr lang="de-DE" sz="3200" b="0" u="none" strike="noStrike" dirty="0">
                <a:solidFill>
                  <a:srgbClr val="002864"/>
                </a:solidFill>
                <a:effectLst/>
                <a:uFillTx/>
                <a:latin typeface="Arial"/>
              </a:rPr>
              <a:t> </a:t>
            </a:r>
            <a:r>
              <a:rPr lang="de-DE" sz="3200" b="0" u="none" strike="noStrike" dirty="0" err="1">
                <a:solidFill>
                  <a:srgbClr val="002864"/>
                </a:solidFill>
                <a:effectLst/>
                <a:uFillTx/>
                <a:latin typeface="Arial"/>
              </a:rPr>
              <a:t>insert</a:t>
            </a:r>
            <a:r>
              <a:rPr lang="de-DE" sz="3200" b="0" u="none" strike="noStrike" dirty="0">
                <a:solidFill>
                  <a:srgbClr val="002864"/>
                </a:solidFill>
                <a:effectLst/>
                <a:uFillTx/>
                <a:latin typeface="Arial"/>
              </a:rPr>
              <a:t> </a:t>
            </a:r>
            <a:r>
              <a:rPr lang="de-DE" sz="3200" b="0" u="none" strike="noStrike" dirty="0" err="1">
                <a:solidFill>
                  <a:srgbClr val="002864"/>
                </a:solidFill>
                <a:effectLst/>
                <a:uFillTx/>
                <a:latin typeface="Arial"/>
              </a:rPr>
              <a:t>assertion</a:t>
            </a:r>
            <a:r>
              <a:rPr lang="de-DE" sz="3200" b="0" u="none" strike="noStrike" dirty="0">
                <a:solidFill>
                  <a:srgbClr val="002864"/>
                </a:solidFill>
                <a:effectLst/>
                <a:uFillTx/>
                <a:latin typeface="Arial"/>
              </a:rPr>
              <a:t> </a:t>
            </a:r>
            <a:r>
              <a:rPr lang="de-DE" sz="3200" b="0" u="none" strike="noStrike" dirty="0" err="1">
                <a:solidFill>
                  <a:srgbClr val="002864"/>
                </a:solidFill>
                <a:effectLst/>
                <a:uFillTx/>
                <a:latin typeface="Arial"/>
              </a:rPr>
              <a:t>statement</a:t>
            </a:r>
            <a:endParaRPr lang="de-DE" sz="3200" b="0" u="none" strike="noStrike" dirty="0">
              <a:solidFill>
                <a:srgbClr val="002864"/>
              </a:solidFill>
              <a:effectLst/>
              <a:uFillTx/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67706-91F5-1AB5-BBAC-723A8877DD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2579" y="6560954"/>
            <a:ext cx="2869371" cy="29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insert slide category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sldNum" idx="4"/>
          </p:nvPr>
        </p:nvSpPr>
        <p:spPr>
          <a:xfrm>
            <a:off x="67255" y="6438240"/>
            <a:ext cx="2742720" cy="365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219170">
              <a:lnSpc>
                <a:spcPct val="100000"/>
              </a:lnSpc>
              <a:buNone/>
              <a:tabLst>
                <a:tab pos="0" algn="l"/>
              </a:tabLst>
              <a:defRPr lang="de-DE" sz="1467" b="0" u="none" strike="noStrike">
                <a:solidFill>
                  <a:srgbClr val="23325D"/>
                </a:solidFill>
                <a:effectLst/>
                <a:uFillTx/>
                <a:latin typeface="Arial"/>
              </a:defRPr>
            </a:lvl1pPr>
          </a:lstStyle>
          <a:p>
            <a:fld id="{2953A099-BA2C-4322-AD00-1EB8E11D0058}" type="slidenum">
              <a:rPr lang="en-US" smtClean="0"/>
              <a:pPr/>
              <a:t>‹Nr.›</a:t>
            </a:fld>
            <a:endParaRPr lang="en-US" dirty="0">
              <a:latin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D1D22-64FA-4F65-E67E-65F3B3FAE6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368" y="1655234"/>
            <a:ext cx="11231033" cy="4595284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F4A328D-0B3F-CD6C-AD1A-18A3D8485B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7" y="804164"/>
            <a:ext cx="9599084" cy="40640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2133">
                <a:solidFill>
                  <a:srgbClr val="607FA6"/>
                </a:solidFill>
              </a:defRPr>
            </a:lvl1pPr>
          </a:lstStyle>
          <a:p>
            <a:pPr lvl="0"/>
            <a:r>
              <a:rPr lang="en-US" dirty="0"/>
              <a:t>Click to insert elaboration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80967C-2BAE-B577-AEE7-FD99BA6EFD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3" t="18686" r="3483" b="32356"/>
          <a:stretch/>
        </p:blipFill>
        <p:spPr>
          <a:xfrm>
            <a:off x="10741389" y="162605"/>
            <a:ext cx="1283595" cy="4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86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86DA3-13E6-3311-AF80-1C650F430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28D8495-D580-D922-09A6-9F71E9D0B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B1707C-710C-82C7-9617-049ABF9D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46CD-0C7A-40CC-8046-3DB19BE2BF9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AFCE7D-1AAE-0AC7-B662-857FDF118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9F843E-66E7-63D6-3074-8E77F5B7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17AB-89CD-4025-80A2-795D3A52CD6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6EB817A-6144-2417-A648-D4162B8842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23" y="5969"/>
            <a:ext cx="2359152" cy="82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09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lie, Texte, Aufzählung und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Headline 1.1. blau 24 PT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77849" y="1502171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/>
              <a:buChar char="•"/>
              <a:defRPr sz="1600" b="1" i="0">
                <a:solidFill>
                  <a:schemeClr val="tx1"/>
                </a:solidFill>
                <a:latin typeface="Source Sans Pro Semibold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0">
              <a:defRPr/>
            </a:pPr>
            <a:r>
              <a:rPr lang="de-DE"/>
              <a:t>L sdfasödlfasdf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6096000" y="836614"/>
            <a:ext cx="5518150" cy="3779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Hier eine Bildunterschrift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Foliennummernplatzhalter 11"/>
          <p:cNvSpPr txBox="1"/>
          <p:nvPr userDrawn="1"/>
        </p:nvSpPr>
        <p:spPr bwMode="auto"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sp>
        <p:nvSpPr>
          <p:cNvPr id="23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24" name="Foliennummernplatzhalter 11"/>
          <p:cNvSpPr txBox="1"/>
          <p:nvPr userDrawn="1"/>
        </p:nvSpPr>
        <p:spPr bwMode="auto">
          <a:xfrm>
            <a:off x="5682080" y="6487585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lie Text, Aufzählung,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 bwMode="auto"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>
                <a:solidFill>
                  <a:schemeClr val="tx2"/>
                </a:solidFill>
                <a:latin typeface="Source Sans Pro Semibold"/>
              </a:defRPr>
            </a:lvl1pPr>
          </a:lstStyle>
          <a:p>
            <a:pPr>
              <a:defRPr/>
            </a:pPr>
            <a:r>
              <a:rPr lang="de-DE"/>
              <a:t>Headline 2 mit Minuskeln blau 16 PT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Hier eine Grafikunterschrift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 bwMode="auto">
          <a:xfrm>
            <a:off x="577849" y="1752599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defRPr sz="1600" b="1" i="0">
                <a:latin typeface="Source Sans Pro Semibold"/>
              </a:defRPr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sldöfjasd</a:t>
            </a:r>
          </a:p>
        </p:txBody>
      </p:sp>
      <p:sp>
        <p:nvSpPr>
          <p:cNvPr id="13" name="Diagrammplatzhalter 12"/>
          <p:cNvSpPr>
            <a:spLocks noGrp="1"/>
          </p:cNvSpPr>
          <p:nvPr>
            <p:ph type="chart" sz="quarter" idx="17"/>
          </p:nvPr>
        </p:nvSpPr>
        <p:spPr bwMode="auto">
          <a:xfrm>
            <a:off x="6438899" y="1663700"/>
            <a:ext cx="4775200" cy="273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/>
              </a:defRPr>
            </a:lvl1pPr>
            <a:lvl2pPr marL="457200" indent="0" algn="ctr">
              <a:buNone/>
              <a:defRPr i="0"/>
            </a:lvl2pPr>
          </a:lstStyle>
          <a:p>
            <a:pPr lvl="0">
              <a:defRPr/>
            </a:pPr>
            <a:r>
              <a:rPr lang="de-DE"/>
              <a:t>HEADLINE DIAGRAMM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8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29" name="Foliennummernplatzhalter 11"/>
          <p:cNvSpPr txBox="1"/>
          <p:nvPr userDrawn="1"/>
        </p:nvSpPr>
        <p:spPr bwMode="auto">
          <a:xfrm>
            <a:off x="5682080" y="648132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lie Text 2 Spalten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77849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>
                <a:solidFill>
                  <a:schemeClr val="tx1"/>
                </a:solidFill>
                <a:latin typeface="Source Sans Pro"/>
              </a:defRPr>
            </a:lvl1pPr>
          </a:lstStyle>
          <a:p>
            <a:pPr>
              <a:defRPr/>
            </a:pPr>
            <a:r>
              <a:rPr lang="de-DE"/>
              <a:t>Headline 2 mit Minuskeln 16 PT</a:t>
            </a:r>
            <a:endParaRPr/>
          </a:p>
        </p:txBody>
      </p:sp>
      <p:sp>
        <p:nvSpPr>
          <p:cNvPr id="1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77849" y="1489472"/>
            <a:ext cx="5340350" cy="19760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9" name="Textplatzhalter 2"/>
          <p:cNvSpPr>
            <a:spLocks noGrp="1"/>
          </p:cNvSpPr>
          <p:nvPr>
            <p:ph type="body" idx="13"/>
          </p:nvPr>
        </p:nvSpPr>
        <p:spPr bwMode="auto">
          <a:xfrm>
            <a:off x="6096000" y="1489472"/>
            <a:ext cx="5518150" cy="19760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577849" y="3787775"/>
            <a:ext cx="5359400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" name="Bildplatzhalter 9"/>
          <p:cNvSpPr>
            <a:spLocks noGrp="1"/>
          </p:cNvSpPr>
          <p:nvPr>
            <p:ph type="pic" sz="quarter" idx="15"/>
          </p:nvPr>
        </p:nvSpPr>
        <p:spPr bwMode="auto">
          <a:xfrm>
            <a:off x="6096000" y="3787775"/>
            <a:ext cx="5518150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25" name="Foliennummernplatzhalter 11"/>
          <p:cNvSpPr txBox="1"/>
          <p:nvPr userDrawn="1"/>
        </p:nvSpPr>
        <p:spPr bwMode="auto">
          <a:xfrm>
            <a:off x="5682080" y="6487585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lie grosses Foto mit B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577849" y="836613"/>
            <a:ext cx="11036300" cy="49323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HL FOTO Hier eine Bildunterschrift 16 PT</a:t>
            </a:r>
            <a:endParaRPr/>
          </a:p>
          <a:p>
            <a:pPr lvl="1">
              <a:defRPr/>
            </a:pPr>
            <a:endParaRPr lang="de-DE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7849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THEMA HIER</a:t>
            </a:r>
            <a:endParaRPr/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577849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009849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en-US"/>
              <a:t>RF2.0 Kick-Off | KIT | 22.01.2024</a:t>
            </a:r>
            <a:endParaRPr lang="de-DE"/>
          </a:p>
        </p:txBody>
      </p:sp>
      <p:sp>
        <p:nvSpPr>
          <p:cNvPr id="18" name="Foliennummernplatzhalter 11"/>
          <p:cNvSpPr txBox="1"/>
          <p:nvPr userDrawn="1"/>
        </p:nvSpPr>
        <p:spPr bwMode="auto">
          <a:xfrm>
            <a:off x="5682080" y="6487585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59DF1E7-7728-684B-896D-8CFDB8DC33E7}" type="slidenum">
              <a:rPr lang="de-DE"/>
              <a:t>‹Nr.›</a:t>
            </a:fld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/>
          <a:srcRect t="16097" b="9200"/>
          <a:stretch/>
        </p:blipFill>
        <p:spPr bwMode="auto">
          <a:xfrm>
            <a:off x="10382354" y="6371339"/>
            <a:ext cx="1398661" cy="36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Variante 02 Kommunik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7849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Titel &gt;48 PT 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77849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defRPr sz="4800" b="0" i="0">
                <a:solidFill>
                  <a:schemeClr val="bg1"/>
                </a:solidFill>
                <a:latin typeface="Source Sans Pro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SUBLINE TITEL &gt;48. PT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77849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Datum oder URL</a:t>
            </a: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 rot="486282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TEASER</a:t>
            </a:r>
            <a:endParaRPr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 bwMode="auto">
          <a:xfrm rot="486282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57784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00984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08962" y="769946"/>
            <a:ext cx="2387763" cy="83443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509155" y="18807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dt="0"/>
  <p:txStyles>
    <p:titleStyle>
      <a:lvl1pPr algn="l" defTabSz="914400">
        <a:lnSpc>
          <a:spcPct val="90000"/>
        </a:lnSpc>
        <a:spcBef>
          <a:spcPts val="0"/>
        </a:spcBef>
        <a:buNone/>
        <a:defRPr sz="3600" b="1" i="0" cap="all">
          <a:solidFill>
            <a:schemeClr val="tx1"/>
          </a:solidFill>
          <a:latin typeface="Source Sans Pro"/>
          <a:ea typeface="Roboto"/>
          <a:cs typeface="Roboto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 b="0" i="0">
          <a:solidFill>
            <a:schemeClr val="tx1"/>
          </a:solidFill>
          <a:latin typeface="Source Sans Pro"/>
          <a:ea typeface="Roboto"/>
          <a:cs typeface="Roboto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 b="0" i="0">
          <a:solidFill>
            <a:schemeClr val="tx1"/>
          </a:solidFill>
          <a:latin typeface="Source Sans Pro"/>
          <a:ea typeface="Roboto"/>
          <a:cs typeface="Roboto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 b="0" i="0">
          <a:solidFill>
            <a:schemeClr val="tx1"/>
          </a:solidFill>
          <a:latin typeface="Source Sans Pro"/>
          <a:ea typeface="Roboto"/>
          <a:cs typeface="Roboto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Source Sans Pro"/>
          <a:ea typeface="Roboto"/>
          <a:cs typeface="Roboto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Source Sans Pro"/>
          <a:ea typeface="Roboto"/>
          <a:cs typeface="Roboto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Textfeld 6"/>
          <p:cNvSpPr/>
          <p:nvPr/>
        </p:nvSpPr>
        <p:spPr bwMode="auto">
          <a:xfrm>
            <a:off x="509040" y="188064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49" name="PlaceHolder 1"/>
          <p:cNvSpPr>
            <a:spLocks noGrp="1"/>
          </p:cNvSpPr>
          <p:nvPr>
            <p:ph type="title"/>
          </p:nvPr>
        </p:nvSpPr>
        <p:spPr bwMode="auto">
          <a:xfrm>
            <a:off x="577800" y="836640"/>
            <a:ext cx="11035800" cy="147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3600" b="1" strike="noStrike" spc="-1">
                <a:solidFill>
                  <a:srgbClr val="6CABE9">
                    <a:alpha val="70000"/>
                  </a:srgbClr>
                </a:solidFill>
                <a:latin typeface="Source Sans Pro"/>
                <a:ea typeface="Roboto"/>
              </a:rPr>
              <a:t>Headline 02 Kapitelüberschrift</a:t>
            </a:r>
            <a:endParaRPr lang="de-DE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 bwMode="auto">
          <a:xfrm>
            <a:off x="577800" y="2692440"/>
            <a:ext cx="11035800" cy="348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Source Sans Pro"/>
                <a:ea typeface="Roboto"/>
              </a:rPr>
              <a:t>Mastertextformat bearbeiten</a:t>
            </a:r>
            <a:endParaRPr lang="de-DE" sz="2400" b="0" strike="noStrike" spc="-1">
              <a:solidFill>
                <a:srgbClr val="000000"/>
              </a:solidFill>
              <a:latin typeface="Source Sans Pro"/>
            </a:endParaRPr>
          </a:p>
          <a:p>
            <a:pPr marL="457200" algn="ctr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  <a:defRPr/>
            </a:pPr>
            <a:r>
              <a:rPr lang="de-DE" sz="2400" b="1" strike="noStrike" spc="-1">
                <a:solidFill>
                  <a:srgbClr val="D15E57"/>
                </a:solidFill>
                <a:latin typeface="Source Sans Pro"/>
                <a:ea typeface="Roboto"/>
              </a:rPr>
              <a:t>Zweite Ebene</a:t>
            </a:r>
            <a:endParaRPr lang="de-DE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 bwMode="auto">
          <a:xfrm>
            <a:off x="577800" y="289080"/>
            <a:ext cx="1398240" cy="224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  <a:defRPr/>
            </a:pPr>
            <a:r>
              <a:rPr lang="de-DE" sz="1200" b="0" strike="noStrike" cap="all" spc="-1">
                <a:solidFill>
                  <a:srgbClr val="004F84"/>
                </a:solidFill>
                <a:latin typeface="Source Sans Pro"/>
                <a:ea typeface="Roboto"/>
              </a:rPr>
              <a:t>THEMA HIER</a:t>
            </a:r>
            <a:endParaRPr lang="de-DE" sz="12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2" name="Rechteck 8"/>
          <p:cNvSpPr/>
          <p:nvPr/>
        </p:nvSpPr>
        <p:spPr bwMode="auto">
          <a:xfrm>
            <a:off x="577800" y="0"/>
            <a:ext cx="431640" cy="10404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Rechteck 9"/>
          <p:cNvSpPr/>
          <p:nvPr/>
        </p:nvSpPr>
        <p:spPr bwMode="auto">
          <a:xfrm>
            <a:off x="1009800" y="0"/>
            <a:ext cx="431640" cy="104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" name="Rechteck 10"/>
          <p:cNvSpPr/>
          <p:nvPr/>
        </p:nvSpPr>
        <p:spPr bwMode="auto">
          <a:xfrm>
            <a:off x="1441440" y="0"/>
            <a:ext cx="431640" cy="104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PlaceHolder 4"/>
          <p:cNvSpPr>
            <a:spLocks noGrp="1"/>
          </p:cNvSpPr>
          <p:nvPr>
            <p:ph type="ftr" idx="1"/>
          </p:nvPr>
        </p:nvSpPr>
        <p:spPr bwMode="auto">
          <a:xfrm>
            <a:off x="500760" y="6393960"/>
            <a:ext cx="5181480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>
            <a:lvl1pPr>
              <a:lnSpc>
                <a:spcPct val="100000"/>
              </a:lnSpc>
              <a:defRPr lang="de-DE" sz="1200" b="0" strike="noStrike" spc="-1">
                <a:solidFill>
                  <a:srgbClr val="004F84"/>
                </a:solidFill>
                <a:latin typeface="Source Sans Pro"/>
                <a:ea typeface="Roboto"/>
              </a:defRPr>
            </a:lvl1pPr>
          </a:lstStyle>
          <a:p>
            <a:pPr>
              <a:defRPr/>
            </a:pPr>
            <a:r>
              <a:rPr lang="en-US" dirty="0">
                <a:latin typeface="Calibri"/>
              </a:rPr>
              <a:t>Andreas Jankowiak, </a:t>
            </a:r>
            <a:r>
              <a:rPr lang="en-US" dirty="0" err="1">
                <a:latin typeface="Calibri"/>
              </a:rPr>
              <a:t>Welcome@HZB</a:t>
            </a:r>
            <a:r>
              <a:rPr lang="en-US" dirty="0">
                <a:latin typeface="Calibri"/>
              </a:rPr>
              <a:t>, 2</a:t>
            </a:r>
            <a:r>
              <a:rPr lang="en-US" baseline="30000" dirty="0">
                <a:latin typeface="Calibri"/>
              </a:rPr>
              <a:t>nd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iSAS</a:t>
            </a:r>
            <a:r>
              <a:rPr lang="en-US" dirty="0">
                <a:latin typeface="Calibri"/>
              </a:rPr>
              <a:t> Annual Meeting, HZB, 23.04.2026</a:t>
            </a:r>
          </a:p>
        </p:txBody>
      </p:sp>
      <p:sp>
        <p:nvSpPr>
          <p:cNvPr id="56" name="Foliennummernplatzhalter 11"/>
          <p:cNvSpPr/>
          <p:nvPr/>
        </p:nvSpPr>
        <p:spPr bwMode="auto">
          <a:xfrm>
            <a:off x="5682240" y="6487683"/>
            <a:ext cx="842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fld id="{8788D582-0C28-4BBA-A89F-EFB6918F485C}" type="slidenum">
              <a:rPr lang="de-DE" sz="1200" b="0" strike="noStrike" spc="-1">
                <a:solidFill>
                  <a:srgbClr val="004F84"/>
                </a:solidFill>
                <a:latin typeface="Source Sans Pro"/>
                <a:ea typeface="Roboto"/>
              </a:rPr>
              <a:t>‹Nr.›</a:t>
            </a:fld>
            <a:endParaRPr lang="de-DE" sz="1200" b="0" strike="noStrike" spc="-1" dirty="0">
              <a:latin typeface="Calibri"/>
            </a:endParaRPr>
          </a:p>
        </p:txBody>
      </p:sp>
      <p:pic>
        <p:nvPicPr>
          <p:cNvPr id="57" name="Grafik 14"/>
          <p:cNvPicPr/>
          <p:nvPr/>
        </p:nvPicPr>
        <p:blipFill>
          <a:blip r:embed="rId15"/>
          <a:srcRect t="16099" b="9198"/>
          <a:stretch/>
        </p:blipFill>
        <p:spPr bwMode="auto">
          <a:xfrm>
            <a:off x="10382400" y="6371280"/>
            <a:ext cx="1398240" cy="3646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718" r:id="rId13"/>
  </p:sldLayoutIdLst>
  <p:hf sldNum="0"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509155" y="18807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p:hf sldNum="0" hdr="0" dt="0"/>
  <p:txStyles>
    <p:titleStyle>
      <a:lvl1pPr algn="l" defTabSz="914400">
        <a:lnSpc>
          <a:spcPct val="90000"/>
        </a:lnSpc>
        <a:spcBef>
          <a:spcPts val="0"/>
        </a:spcBef>
        <a:buNone/>
        <a:defRPr sz="3600" b="1" i="0" cap="all">
          <a:solidFill>
            <a:schemeClr val="tx1"/>
          </a:solidFill>
          <a:latin typeface="Source Sans Pro"/>
          <a:ea typeface="Roboto"/>
          <a:cs typeface="Roboto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 b="0" i="0">
          <a:solidFill>
            <a:schemeClr val="tx1"/>
          </a:solidFill>
          <a:latin typeface="Source Sans Pro"/>
          <a:ea typeface="Roboto"/>
          <a:cs typeface="Roboto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 b="0" i="0">
          <a:solidFill>
            <a:schemeClr val="tx1"/>
          </a:solidFill>
          <a:latin typeface="Source Sans Pro"/>
          <a:ea typeface="Roboto"/>
          <a:cs typeface="Roboto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 b="0" i="0">
          <a:solidFill>
            <a:schemeClr val="tx1"/>
          </a:solidFill>
          <a:latin typeface="Source Sans Pro"/>
          <a:ea typeface="Roboto"/>
          <a:cs typeface="Roboto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Source Sans Pro"/>
          <a:ea typeface="Roboto"/>
          <a:cs typeface="Roboto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Source Sans Pro"/>
          <a:ea typeface="Roboto"/>
          <a:cs typeface="Roboto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68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3.jpg"/><Relationship Id="rId16" Type="http://schemas.openxmlformats.org/officeDocument/2006/relationships/image" Target="../media/image85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5.png"/><Relationship Id="rId11" Type="http://schemas.openxmlformats.org/officeDocument/2006/relationships/image" Target="../media/image80.jp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jpeg"/><Relationship Id="rId4" Type="http://schemas.openxmlformats.org/officeDocument/2006/relationships/image" Target="../media/image70.emf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577849" y="2041323"/>
            <a:ext cx="9592384" cy="9098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cap="none" dirty="0"/>
              <a:t>Welcome @ Helmholtz-Zentrum Berlin</a:t>
            </a:r>
            <a:endParaRPr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>
          <a:xfrm>
            <a:off x="577849" y="3228387"/>
            <a:ext cx="8714196" cy="9547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Andreas Jankowiak</a:t>
            </a:r>
            <a:br>
              <a:rPr lang="en-GB" dirty="0"/>
            </a:br>
            <a:endParaRPr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rot="486282">
            <a:off x="8943892" y="5116941"/>
            <a:ext cx="1386591" cy="73255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GB" dirty="0"/>
              <a:t>Sustainable HZB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0B3D9A-67DF-D260-D4A8-850BB7540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8" y="5131817"/>
            <a:ext cx="360997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F5EAE43-4FCB-B09D-6B4C-0ECE2E0FD615}"/>
              </a:ext>
            </a:extLst>
          </p:cNvPr>
          <p:cNvSpPr txBox="1"/>
          <p:nvPr/>
        </p:nvSpPr>
        <p:spPr>
          <a:xfrm>
            <a:off x="434176" y="6122357"/>
            <a:ext cx="2965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Second Annual Meeting, HZB</a:t>
            </a:r>
            <a:br>
              <a:rPr lang="en-GB" dirty="0"/>
            </a:br>
            <a:r>
              <a:rPr lang="en-GB" dirty="0"/>
              <a:t>23.04.2026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4" name="Gerader Verbinder 13"/>
          <p:cNvCxnSpPr>
            <a:cxnSpLocks/>
          </p:cNvCxnSpPr>
          <p:nvPr/>
        </p:nvCxnSpPr>
        <p:spPr bwMode="auto">
          <a:xfrm>
            <a:off x="951469" y="5202017"/>
            <a:ext cx="9042150" cy="40025"/>
          </a:xfrm>
          <a:prstGeom prst="line">
            <a:avLst/>
          </a:prstGeom>
          <a:ln w="107950">
            <a:solidFill>
              <a:srgbClr val="17A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 txBox="1"/>
          <p:nvPr/>
        </p:nvSpPr>
        <p:spPr bwMode="auto">
          <a:xfrm>
            <a:off x="8967019" y="1888021"/>
            <a:ext cx="3035350" cy="5452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spcBef>
                <a:spcPts val="0"/>
              </a:spcBef>
              <a:buNone/>
              <a:defRPr sz="3200" b="1" i="0" cap="none">
                <a:solidFill>
                  <a:srgbClr val="00538B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000" b="1" i="0" u="none" strike="noStrike" cap="none" spc="0">
                <a:ln>
                  <a:noFill/>
                </a:ln>
                <a:solidFill>
                  <a:srgbClr val="17AB9C"/>
                </a:solidFill>
                <a:latin typeface="Source Sans Pro"/>
              </a:rPr>
              <a:t>Towards Greenhouse Gas </a:t>
            </a:r>
            <a:br>
              <a:rPr lang="en-GB" sz="2000" b="1" i="0" u="none" strike="noStrike" cap="none" spc="0">
                <a:ln>
                  <a:noFill/>
                </a:ln>
                <a:solidFill>
                  <a:srgbClr val="17AB9C"/>
                </a:solidFill>
                <a:latin typeface="Source Sans Pro"/>
              </a:rPr>
            </a:br>
            <a:r>
              <a:rPr lang="en-GB" sz="2000" b="1" i="0" u="none" strike="noStrike" cap="none" spc="0">
                <a:ln>
                  <a:noFill/>
                </a:ln>
                <a:solidFill>
                  <a:srgbClr val="17AB9C"/>
                </a:solidFill>
                <a:latin typeface="Source Sans Pro"/>
              </a:rPr>
              <a:t>Neutrality in 2035</a:t>
            </a:r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850" y="4654921"/>
            <a:ext cx="1080000" cy="108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21194" y="4964946"/>
            <a:ext cx="540000" cy="54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18267" y="4964946"/>
            <a:ext cx="540000" cy="5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068637" y="4964946"/>
            <a:ext cx="540000" cy="54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35250" y="4964946"/>
            <a:ext cx="540000" cy="54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076853" y="4964946"/>
            <a:ext cx="540000" cy="54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rcRect b="30081"/>
          <a:stretch/>
        </p:blipFill>
        <p:spPr bwMode="auto">
          <a:xfrm>
            <a:off x="9212906" y="2607094"/>
            <a:ext cx="2952000" cy="2265687"/>
          </a:xfrm>
          <a:prstGeom prst="rect">
            <a:avLst/>
          </a:prstGeom>
        </p:spPr>
      </p:pic>
      <p:sp>
        <p:nvSpPr>
          <p:cNvPr id="17" name="Bogen 16"/>
          <p:cNvSpPr/>
          <p:nvPr/>
        </p:nvSpPr>
        <p:spPr bwMode="auto">
          <a:xfrm rot="5400000">
            <a:off x="9561533" y="4367028"/>
            <a:ext cx="834351" cy="914400"/>
          </a:xfrm>
          <a:prstGeom prst="arc">
            <a:avLst>
              <a:gd name="adj1" fmla="val 16200000"/>
              <a:gd name="adj2" fmla="val 70148"/>
            </a:avLst>
          </a:prstGeom>
          <a:ln w="107950">
            <a:solidFill>
              <a:srgbClr val="17A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1" name="Titel 1"/>
          <p:cNvSpPr txBox="1"/>
          <p:nvPr/>
        </p:nvSpPr>
        <p:spPr bwMode="auto">
          <a:xfrm>
            <a:off x="1267534" y="5502617"/>
            <a:ext cx="1647320" cy="5452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spcBef>
                <a:spcPts val="0"/>
              </a:spcBef>
              <a:buNone/>
              <a:defRPr sz="3200" b="1" i="0" cap="none">
                <a:solidFill>
                  <a:srgbClr val="00538B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1" i="0" u="none" strike="noStrike" cap="none" spc="0">
                <a:ln>
                  <a:noFill/>
                </a:ln>
                <a:solidFill>
                  <a:srgbClr val="17AB9C"/>
                </a:solidFill>
                <a:latin typeface="Source Sans Pro"/>
              </a:rPr>
              <a:t>Green electricity</a:t>
            </a:r>
            <a:endParaRPr/>
          </a:p>
        </p:txBody>
      </p:sp>
      <p:sp>
        <p:nvSpPr>
          <p:cNvPr id="22" name="Titel 1"/>
          <p:cNvSpPr txBox="1"/>
          <p:nvPr/>
        </p:nvSpPr>
        <p:spPr bwMode="auto">
          <a:xfrm>
            <a:off x="4514977" y="5502617"/>
            <a:ext cx="1647320" cy="5452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spcBef>
                <a:spcPts val="0"/>
              </a:spcBef>
              <a:buNone/>
              <a:defRPr sz="3200" b="1" i="0" cap="none">
                <a:solidFill>
                  <a:srgbClr val="00538B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1" i="0" u="none" strike="noStrike" cap="none" spc="0">
                <a:ln>
                  <a:noFill/>
                </a:ln>
                <a:solidFill>
                  <a:srgbClr val="17AB9C"/>
                </a:solidFill>
                <a:latin typeface="Source Sans Pro"/>
              </a:rPr>
              <a:t>PV</a:t>
            </a:r>
            <a:endParaRPr/>
          </a:p>
        </p:txBody>
      </p:sp>
      <p:sp>
        <p:nvSpPr>
          <p:cNvPr id="23" name="Titel 1"/>
          <p:cNvSpPr txBox="1"/>
          <p:nvPr/>
        </p:nvSpPr>
        <p:spPr bwMode="auto">
          <a:xfrm>
            <a:off x="2950031" y="5502617"/>
            <a:ext cx="1647320" cy="5452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spcBef>
                <a:spcPts val="0"/>
              </a:spcBef>
              <a:buNone/>
              <a:defRPr sz="3200" b="1" i="0" cap="none">
                <a:solidFill>
                  <a:srgbClr val="00538B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1" i="0" u="none" strike="noStrike" cap="none" spc="0">
                <a:ln>
                  <a:noFill/>
                </a:ln>
                <a:solidFill>
                  <a:srgbClr val="17AB9C"/>
                </a:solidFill>
                <a:latin typeface="Source Sans Pro"/>
              </a:rPr>
              <a:t>Heat recovery</a:t>
            </a:r>
            <a:endParaRPr/>
          </a:p>
        </p:txBody>
      </p:sp>
      <p:sp>
        <p:nvSpPr>
          <p:cNvPr id="25" name="Titel 1"/>
          <p:cNvSpPr txBox="1"/>
          <p:nvPr/>
        </p:nvSpPr>
        <p:spPr bwMode="auto">
          <a:xfrm>
            <a:off x="5900310" y="5502617"/>
            <a:ext cx="1647320" cy="5452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spcBef>
                <a:spcPts val="0"/>
              </a:spcBef>
              <a:buNone/>
              <a:defRPr sz="3200" b="1" i="0" cap="none">
                <a:solidFill>
                  <a:srgbClr val="00538B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1" i="0" u="none" strike="noStrike" cap="none" spc="0">
                <a:ln>
                  <a:noFill/>
                </a:ln>
                <a:solidFill>
                  <a:srgbClr val="17AB9C"/>
                </a:solidFill>
                <a:latin typeface="Source Sans Pro"/>
              </a:rPr>
              <a:t>Components</a:t>
            </a:r>
            <a:endParaRPr/>
          </a:p>
        </p:txBody>
      </p:sp>
      <p:sp>
        <p:nvSpPr>
          <p:cNvPr id="26" name="Titel 1"/>
          <p:cNvSpPr txBox="1"/>
          <p:nvPr/>
        </p:nvSpPr>
        <p:spPr bwMode="auto">
          <a:xfrm>
            <a:off x="7523193" y="5502617"/>
            <a:ext cx="1647320" cy="5452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spcBef>
                <a:spcPts val="0"/>
              </a:spcBef>
              <a:buNone/>
              <a:defRPr sz="3200" b="1" i="0" cap="none">
                <a:solidFill>
                  <a:srgbClr val="00538B"/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1" i="0" u="none" strike="noStrike" cap="none" spc="0">
                <a:ln>
                  <a:noFill/>
                </a:ln>
                <a:solidFill>
                  <a:srgbClr val="17AB9C"/>
                </a:solidFill>
                <a:latin typeface="Source Sans Pro"/>
              </a:rPr>
              <a:t>GHG report</a:t>
            </a:r>
            <a:endParaRPr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60492" y="777831"/>
            <a:ext cx="3048981" cy="2155203"/>
          </a:xfrm>
          <a:prstGeom prst="rect">
            <a:avLst/>
          </a:prstGeom>
          <a:solidFill>
            <a:srgbClr val="C0C5CA"/>
          </a:solidFill>
          <a:ln>
            <a:solidFill>
              <a:schemeClr val="accent1"/>
            </a:solidFill>
          </a:ln>
        </p:spPr>
      </p:pic>
      <p:sp>
        <p:nvSpPr>
          <p:cNvPr id="15" name="Textfeld 14"/>
          <p:cNvSpPr txBox="1"/>
          <p:nvPr/>
        </p:nvSpPr>
        <p:spPr bwMode="auto">
          <a:xfrm>
            <a:off x="360492" y="2594480"/>
            <a:ext cx="2083968" cy="338554"/>
          </a:xfrm>
          <a:prstGeom prst="rect">
            <a:avLst/>
          </a:prstGeom>
          <a:solidFill>
            <a:srgbClr val="004F84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Heat Recovery BESSY II</a:t>
            </a:r>
            <a:endParaRPr/>
          </a:p>
        </p:txBody>
      </p:sp>
      <p:grpSp>
        <p:nvGrpSpPr>
          <p:cNvPr id="27" name="Gruppieren 26"/>
          <p:cNvGrpSpPr/>
          <p:nvPr/>
        </p:nvGrpSpPr>
        <p:grpSpPr bwMode="auto">
          <a:xfrm>
            <a:off x="5664726" y="773091"/>
            <a:ext cx="3339047" cy="2162342"/>
            <a:chOff x="219941" y="1260288"/>
            <a:chExt cx="3339047" cy="2162342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10"/>
            <a:srcRect t="3176" r="7250" b="6745"/>
            <a:stretch/>
          </p:blipFill>
          <p:spPr bwMode="auto">
            <a:xfrm>
              <a:off x="219941" y="1262630"/>
              <a:ext cx="3339047" cy="2160000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 bwMode="auto">
            <a:xfrm>
              <a:off x="235054" y="1260288"/>
              <a:ext cx="1425968" cy="338554"/>
            </a:xfrm>
            <a:prstGeom prst="rect">
              <a:avLst/>
            </a:prstGeom>
            <a:solidFill>
              <a:srgbClr val="80BFFF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600"/>
                <a:t>Living Lab BiPV</a:t>
              </a:r>
            </a:p>
          </p:txBody>
        </p:sp>
      </p:grpSp>
      <p:grpSp>
        <p:nvGrpSpPr>
          <p:cNvPr id="18" name="Gruppieren 17"/>
          <p:cNvGrpSpPr/>
          <p:nvPr/>
        </p:nvGrpSpPr>
        <p:grpSpPr bwMode="auto">
          <a:xfrm>
            <a:off x="2704191" y="2784753"/>
            <a:ext cx="4761134" cy="2128042"/>
            <a:chOff x="3228069" y="3069641"/>
            <a:chExt cx="4761134" cy="2128042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3228069" y="3069641"/>
              <a:ext cx="4761134" cy="2128042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 bwMode="auto">
            <a:xfrm>
              <a:off x="4717406" y="3429746"/>
              <a:ext cx="1881477" cy="338554"/>
            </a:xfrm>
            <a:prstGeom prst="rect">
              <a:avLst/>
            </a:prstGeom>
            <a:solidFill>
              <a:srgbClr val="C0C5CA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600"/>
                <a:t>Sustainable BESSY III</a:t>
              </a:r>
              <a:endParaRPr/>
            </a:p>
          </p:txBody>
        </p:sp>
      </p:grpSp>
      <p:sp>
        <p:nvSpPr>
          <p:cNvPr id="30" name="Rectangle 49">
            <a:extLst>
              <a:ext uri="{FF2B5EF4-FFF2-40B4-BE49-F238E27FC236}">
                <a16:creationId xmlns:a16="http://schemas.microsoft.com/office/drawing/2014/main" id="{01BA9063-8D85-B49C-E7B6-D7F655718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80" y="144613"/>
            <a:ext cx="609333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Overarching sustainability – HZB &amp; BESSY</a:t>
            </a:r>
          </a:p>
        </p:txBody>
      </p:sp>
      <p:sp>
        <p:nvSpPr>
          <p:cNvPr id="31" name="Fußzeilenplatzhalter 4">
            <a:extLst>
              <a:ext uri="{FF2B5EF4-FFF2-40B4-BE49-F238E27FC236}">
                <a16:creationId xmlns:a16="http://schemas.microsoft.com/office/drawing/2014/main" id="{CEB0EEC9-6AB8-9D71-51F2-481CD22A3E9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auto">
          <a:xfrm>
            <a:off x="3966" y="6532971"/>
            <a:ext cx="5320982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Andreas Jankowiak, </a:t>
            </a:r>
            <a:r>
              <a:rPr lang="en-US" dirty="0" err="1"/>
              <a:t>Welcome@HZB</a:t>
            </a:r>
            <a:r>
              <a:rPr lang="en-US" dirty="0"/>
              <a:t>, </a:t>
            </a:r>
            <a:r>
              <a:rPr lang="en-US" dirty="0" err="1"/>
              <a:t>iSAS</a:t>
            </a:r>
            <a:r>
              <a:rPr lang="en-US" dirty="0"/>
              <a:t> 2</a:t>
            </a:r>
            <a:r>
              <a:rPr lang="en-US" baseline="30000" dirty="0"/>
              <a:t>nd</a:t>
            </a:r>
            <a:r>
              <a:rPr lang="en-US" dirty="0"/>
              <a:t> Annual Meeting, HZB, 23.04.2026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694B2-6D8E-5DD0-223B-F2EC3BCA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0D3A818-8A3C-6A13-37CA-128EAC8D5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9469" y="-4417606"/>
            <a:ext cx="23838497" cy="1589233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73" name="Ellipse 72">
            <a:extLst>
              <a:ext uri="{FF2B5EF4-FFF2-40B4-BE49-F238E27FC236}">
                <a16:creationId xmlns:a16="http://schemas.microsoft.com/office/drawing/2014/main" id="{FA3E671A-BC35-0775-0888-5E2005BFA560}"/>
              </a:ext>
            </a:extLst>
          </p:cNvPr>
          <p:cNvSpPr/>
          <p:nvPr/>
        </p:nvSpPr>
        <p:spPr>
          <a:xfrm>
            <a:off x="1895466" y="-565245"/>
            <a:ext cx="8316000" cy="8316000"/>
          </a:xfrm>
          <a:prstGeom prst="ellipse">
            <a:avLst/>
          </a:prstGeom>
          <a:solidFill>
            <a:schemeClr val="dk1">
              <a:alpha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b="1" dirty="0">
                <a:latin typeface="Source Sans Pro" panose="020B0503030403020204" pitchFamily="34" charset="0"/>
              </a:rPr>
              <a:t>BESSY </a:t>
            </a:r>
            <a:r>
              <a:rPr lang="de-DE" sz="5400" b="1" dirty="0">
                <a:solidFill>
                  <a:srgbClr val="FFCC00"/>
                </a:solidFill>
                <a:latin typeface="Source Sans Pro" panose="020B0503030403020204" pitchFamily="34" charset="0"/>
              </a:rPr>
              <a:t>III</a:t>
            </a:r>
          </a:p>
          <a:p>
            <a:pPr algn="ctr"/>
            <a:r>
              <a:rPr lang="de-DE" sz="3400" dirty="0">
                <a:latin typeface="Source Sans Pro" panose="020B0503030403020204" pitchFamily="34" charset="0"/>
                <a:cs typeface="Arial" panose="020B0604020202020204" pitchFamily="34" charset="0"/>
              </a:rPr>
              <a:t>The </a:t>
            </a:r>
            <a:r>
              <a:rPr lang="de-DE" sz="3400" dirty="0" err="1">
                <a:latin typeface="Source Sans Pro" panose="020B0503030403020204" pitchFamily="34" charset="0"/>
                <a:cs typeface="Arial" panose="020B0604020202020204" pitchFamily="34" charset="0"/>
              </a:rPr>
              <a:t>materials</a:t>
            </a:r>
            <a:r>
              <a:rPr lang="de-DE" sz="3400" dirty="0">
                <a:latin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latin typeface="Source Sans Pro" panose="020B0503030403020204" pitchFamily="34" charset="0"/>
                <a:cs typeface="Arial" panose="020B0604020202020204" pitchFamily="34" charset="0"/>
              </a:rPr>
              <a:t>discovery</a:t>
            </a:r>
            <a:r>
              <a:rPr lang="de-DE" sz="3400" dirty="0">
                <a:latin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latin typeface="Source Sans Pro" panose="020B0503030403020204" pitchFamily="34" charset="0"/>
                <a:cs typeface="Arial" panose="020B0604020202020204" pitchFamily="34" charset="0"/>
              </a:rPr>
              <a:t>facility</a:t>
            </a:r>
            <a:endParaRPr lang="de-DE" sz="3400" dirty="0">
              <a:latin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br>
              <a:rPr lang="de-DE" sz="2000" dirty="0">
                <a:latin typeface="Source Sans Pro" panose="020B0503030403020204" pitchFamily="34" charset="0"/>
                <a:cs typeface="Arial" panose="020B0604020202020204" pitchFamily="34" charset="0"/>
              </a:rPr>
            </a:br>
            <a:endParaRPr lang="de-DE" sz="2400" dirty="0">
              <a:latin typeface="Source Sans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0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D84E95-6DD8-3CC9-35F2-98E89630E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r="3350" b="3615"/>
          <a:stretch>
            <a:fillRect/>
          </a:stretch>
        </p:blipFill>
        <p:spPr>
          <a:xfrm>
            <a:off x="0" y="680231"/>
            <a:ext cx="11783505" cy="59478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ACFE364-9B09-DCF6-1E65-A84D33835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7" t="10934" r="44814" b="71747"/>
          <a:stretch>
            <a:fillRect/>
          </a:stretch>
        </p:blipFill>
        <p:spPr>
          <a:xfrm>
            <a:off x="5540990" y="763240"/>
            <a:ext cx="1187355" cy="1187355"/>
          </a:xfrm>
          <a:prstGeom prst="ellipse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C47D43D-CBD2-2F74-449A-195906A05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7" t="60336" r="60094" b="22345"/>
          <a:stretch>
            <a:fillRect/>
          </a:stretch>
        </p:blipFill>
        <p:spPr>
          <a:xfrm>
            <a:off x="3678071" y="4161534"/>
            <a:ext cx="1187355" cy="1187355"/>
          </a:xfrm>
          <a:prstGeom prst="ellipse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0C208AC-1D4F-1F16-2405-A43C2E2F7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2" t="60835" r="30149" b="22145"/>
          <a:stretch>
            <a:fillRect/>
          </a:stretch>
        </p:blipFill>
        <p:spPr>
          <a:xfrm>
            <a:off x="7328846" y="4175181"/>
            <a:ext cx="1187355" cy="1166884"/>
          </a:xfrm>
          <a:prstGeom prst="ellipse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1AF7C6B4-BE82-5373-E936-283C67F6228A}"/>
              </a:ext>
            </a:extLst>
          </p:cNvPr>
          <p:cNvSpPr txBox="1"/>
          <p:nvPr/>
        </p:nvSpPr>
        <p:spPr bwMode="auto">
          <a:xfrm>
            <a:off x="8743272" y="1455352"/>
            <a:ext cx="2946640" cy="338554"/>
          </a:xfrm>
          <a:prstGeom prst="rect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spcAft>
                <a:spcPts val="450"/>
              </a:spcAft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#high-resolution </a:t>
            </a:r>
            <a:r>
              <a:rPr lang="de-DE" sz="1600" b="1" dirty="0" err="1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spectroscopy</a:t>
            </a:r>
            <a:endParaRPr lang="de-DE" sz="1600" b="1" dirty="0">
              <a:solidFill>
                <a:srgbClr val="0A2D6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feld 3">
            <a:extLst>
              <a:ext uri="{FF2B5EF4-FFF2-40B4-BE49-F238E27FC236}">
                <a16:creationId xmlns:a16="http://schemas.microsoft.com/office/drawing/2014/main" id="{D240711E-C90A-F659-1F44-1FB4EDD22664}"/>
              </a:ext>
            </a:extLst>
          </p:cNvPr>
          <p:cNvSpPr txBox="1"/>
          <p:nvPr/>
        </p:nvSpPr>
        <p:spPr bwMode="auto">
          <a:xfrm>
            <a:off x="9213748" y="1965757"/>
            <a:ext cx="2467342" cy="338554"/>
          </a:xfrm>
          <a:prstGeom prst="rect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spcAft>
                <a:spcPts val="450"/>
              </a:spcAft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#high-resolution </a:t>
            </a:r>
            <a:r>
              <a:rPr lang="de-DE" sz="1600" b="1" dirty="0" err="1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imaging</a:t>
            </a:r>
            <a:endParaRPr lang="de-DE" sz="1600" b="1" dirty="0">
              <a:solidFill>
                <a:srgbClr val="0A2D6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2E350E-AF8A-1F0E-E84C-04CA98F123B4}"/>
              </a:ext>
            </a:extLst>
          </p:cNvPr>
          <p:cNvSpPr txBox="1"/>
          <p:nvPr/>
        </p:nvSpPr>
        <p:spPr bwMode="auto">
          <a:xfrm>
            <a:off x="9207336" y="2471788"/>
            <a:ext cx="2481770" cy="338554"/>
          </a:xfrm>
          <a:prstGeom prst="rect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spcAft>
                <a:spcPts val="450"/>
              </a:spcAft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#dynamics and </a:t>
            </a:r>
            <a:r>
              <a:rPr lang="de-DE" sz="1600" b="1" dirty="0" err="1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processes</a:t>
            </a:r>
            <a:endParaRPr lang="de-DE" sz="1600" b="1" dirty="0">
              <a:solidFill>
                <a:srgbClr val="0A2D6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338DC6C2-2AC1-8B6E-E666-E596F24A443F}"/>
              </a:ext>
            </a:extLst>
          </p:cNvPr>
          <p:cNvSpPr txBox="1"/>
          <p:nvPr/>
        </p:nvSpPr>
        <p:spPr bwMode="auto">
          <a:xfrm>
            <a:off x="9577630" y="2984475"/>
            <a:ext cx="2143536" cy="338554"/>
          </a:xfrm>
          <a:prstGeom prst="rect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spcAft>
                <a:spcPts val="450"/>
              </a:spcAft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soft </a:t>
            </a:r>
            <a:r>
              <a:rPr lang="de-DE" sz="1600" b="1" dirty="0" err="1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b="1" dirty="0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#tender X-</a:t>
            </a:r>
            <a:r>
              <a:rPr lang="de-DE" sz="1600" b="1" dirty="0" err="1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rays</a:t>
            </a:r>
            <a:endParaRPr lang="de-DE" sz="1600" b="1" dirty="0">
              <a:solidFill>
                <a:srgbClr val="0A2D6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feld 3">
            <a:extLst>
              <a:ext uri="{FF2B5EF4-FFF2-40B4-BE49-F238E27FC236}">
                <a16:creationId xmlns:a16="http://schemas.microsoft.com/office/drawing/2014/main" id="{C3DCCCCC-3A73-5986-2ADA-B290BCFB7E86}"/>
              </a:ext>
            </a:extLst>
          </p:cNvPr>
          <p:cNvSpPr txBox="1"/>
          <p:nvPr/>
        </p:nvSpPr>
        <p:spPr bwMode="auto">
          <a:xfrm>
            <a:off x="8705444" y="6013977"/>
            <a:ext cx="3078086" cy="338554"/>
          </a:xfrm>
          <a:prstGeom prst="rect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spcAft>
                <a:spcPts val="450"/>
              </a:spcAft>
              <a:defRPr sz="1600" b="1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#quantitative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</a:p>
        </p:txBody>
      </p:sp>
      <p:pic>
        <p:nvPicPr>
          <p:cNvPr id="12" name="Grafik 9">
            <a:extLst>
              <a:ext uri="{FF2B5EF4-FFF2-40B4-BE49-F238E27FC236}">
                <a16:creationId xmlns:a16="http://schemas.microsoft.com/office/drawing/2014/main" id="{706AFA10-3E27-DD89-D18A-7D3AC2468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801702" y="4841948"/>
            <a:ext cx="919464" cy="350880"/>
          </a:xfrm>
          <a:prstGeom prst="rect">
            <a:avLst/>
          </a:prstGeom>
        </p:spPr>
      </p:pic>
      <p:pic>
        <p:nvPicPr>
          <p:cNvPr id="13" name="Grafik 3">
            <a:extLst>
              <a:ext uri="{FF2B5EF4-FFF2-40B4-BE49-F238E27FC236}">
                <a16:creationId xmlns:a16="http://schemas.microsoft.com/office/drawing/2014/main" id="{7D26BCB5-D1B3-1633-FEA5-88646BADF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051" y="4449356"/>
            <a:ext cx="880039" cy="354949"/>
          </a:xfrm>
          <a:prstGeom prst="rect">
            <a:avLst/>
          </a:prstGeom>
        </p:spPr>
      </p:pic>
      <p:sp>
        <p:nvSpPr>
          <p:cNvPr id="14" name="Textfeld 3">
            <a:extLst>
              <a:ext uri="{FF2B5EF4-FFF2-40B4-BE49-F238E27FC236}">
                <a16:creationId xmlns:a16="http://schemas.microsoft.com/office/drawing/2014/main" id="{64BA89E6-252E-774D-1A34-A505AEE9E3D6}"/>
              </a:ext>
            </a:extLst>
          </p:cNvPr>
          <p:cNvSpPr txBox="1"/>
          <p:nvPr/>
        </p:nvSpPr>
        <p:spPr bwMode="auto">
          <a:xfrm>
            <a:off x="304256" y="4348627"/>
            <a:ext cx="3025187" cy="338554"/>
          </a:xfrm>
          <a:prstGeom prst="rect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spcAft>
                <a:spcPts val="450"/>
              </a:spcAft>
              <a:defRPr sz="1600" b="1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high-</a:t>
            </a:r>
            <a:r>
              <a:rPr lang="de-DE" dirty="0" err="1"/>
              <a:t>throughput</a:t>
            </a:r>
            <a:r>
              <a:rPr lang="de-DE" dirty="0"/>
              <a:t> / #automation</a:t>
            </a:r>
          </a:p>
        </p:txBody>
      </p:sp>
      <p:sp>
        <p:nvSpPr>
          <p:cNvPr id="15" name="Textfeld 3">
            <a:extLst>
              <a:ext uri="{FF2B5EF4-FFF2-40B4-BE49-F238E27FC236}">
                <a16:creationId xmlns:a16="http://schemas.microsoft.com/office/drawing/2014/main" id="{DEC549FB-5BBE-178F-2B42-E8A861B948F2}"/>
              </a:ext>
            </a:extLst>
          </p:cNvPr>
          <p:cNvSpPr txBox="1"/>
          <p:nvPr/>
        </p:nvSpPr>
        <p:spPr bwMode="auto">
          <a:xfrm>
            <a:off x="304256" y="3357093"/>
            <a:ext cx="2290794" cy="338554"/>
          </a:xfrm>
          <a:prstGeom prst="rect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spcAft>
                <a:spcPts val="450"/>
              </a:spcAft>
              <a:defRPr sz="1600" b="1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in-situ and #operando </a:t>
            </a:r>
          </a:p>
        </p:txBody>
      </p:sp>
      <p:sp>
        <p:nvSpPr>
          <p:cNvPr id="16" name="Textfeld 3">
            <a:extLst>
              <a:ext uri="{FF2B5EF4-FFF2-40B4-BE49-F238E27FC236}">
                <a16:creationId xmlns:a16="http://schemas.microsoft.com/office/drawing/2014/main" id="{042264F6-ED3E-1EE4-2B69-FA708C3BA781}"/>
              </a:ext>
            </a:extLst>
          </p:cNvPr>
          <p:cNvSpPr txBox="1"/>
          <p:nvPr/>
        </p:nvSpPr>
        <p:spPr bwMode="auto">
          <a:xfrm>
            <a:off x="304256" y="3844678"/>
            <a:ext cx="2537874" cy="338554"/>
          </a:xfrm>
          <a:prstGeom prst="rect">
            <a:avLst/>
          </a:prstGeom>
          <a:solidFill>
            <a:srgbClr val="A6C703">
              <a:alpha val="51000"/>
            </a:srgbClr>
          </a:solidFill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spcAft>
                <a:spcPts val="450"/>
              </a:spcAft>
              <a:defRPr sz="1600" b="1">
                <a:solidFill>
                  <a:srgbClr val="0A2D6E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#multimodal </a:t>
            </a:r>
            <a:r>
              <a:rPr lang="de-DE" dirty="0" err="1"/>
              <a:t>experiments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4C91AF1-9380-1B4B-8DCF-8A71326974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15" t="13130"/>
          <a:stretch/>
        </p:blipFill>
        <p:spPr>
          <a:xfrm>
            <a:off x="304256" y="1903285"/>
            <a:ext cx="2290794" cy="129862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CBFF709-C6BC-A66D-01F2-C277D782E04F}"/>
              </a:ext>
            </a:extLst>
          </p:cNvPr>
          <p:cNvSpPr txBox="1"/>
          <p:nvPr/>
        </p:nvSpPr>
        <p:spPr>
          <a:xfrm>
            <a:off x="6978705" y="713288"/>
            <a:ext cx="4012024" cy="584775"/>
          </a:xfrm>
          <a:prstGeom prst="rect">
            <a:avLst/>
          </a:prstGeom>
          <a:solidFill>
            <a:srgbClr val="004C85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Source Sans Pro" panose="020B0503030403020204" pitchFamily="34" charset="0"/>
              </a:rPr>
              <a:t>x100.000 brilliance on the sample</a:t>
            </a:r>
          </a:p>
          <a:p>
            <a:r>
              <a:rPr lang="en-GB" sz="1600" dirty="0">
                <a:solidFill>
                  <a:schemeClr val="bg1"/>
                </a:solidFill>
                <a:latin typeface="Source Sans Pro" panose="020B0503030403020204" pitchFamily="34" charset="0"/>
              </a:rPr>
              <a:t>order of magnitude increase of coherent flux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4B016D2-3C64-176A-78F1-7E7CD7C2C170}"/>
              </a:ext>
            </a:extLst>
          </p:cNvPr>
          <p:cNvSpPr txBox="1"/>
          <p:nvPr/>
        </p:nvSpPr>
        <p:spPr>
          <a:xfrm>
            <a:off x="8705444" y="5324749"/>
            <a:ext cx="3212686" cy="584775"/>
          </a:xfrm>
          <a:prstGeom prst="rect">
            <a:avLst/>
          </a:prstGeom>
          <a:solidFill>
            <a:srgbClr val="004C85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algn="l"/>
            <a:r>
              <a:rPr lang="en-US" b="0" dirty="0"/>
              <a:t>well defined uncertainties for all relevant parameters (“metrology”)</a:t>
            </a:r>
            <a:endParaRPr lang="en-GB" b="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6A2355B-404F-2557-89FD-C6581CB27173}"/>
              </a:ext>
            </a:extLst>
          </p:cNvPr>
          <p:cNvSpPr txBox="1"/>
          <p:nvPr/>
        </p:nvSpPr>
        <p:spPr>
          <a:xfrm>
            <a:off x="273870" y="5322715"/>
            <a:ext cx="3223923" cy="584775"/>
          </a:xfrm>
          <a:prstGeom prst="rect">
            <a:avLst/>
          </a:prstGeom>
          <a:solidFill>
            <a:srgbClr val="004C85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GB" dirty="0"/>
              <a:t>multi-modal measurements with</a:t>
            </a:r>
          </a:p>
          <a:p>
            <a:r>
              <a:rPr lang="en-GB" dirty="0"/>
              <a:t>required labs on site / on campus</a:t>
            </a:r>
          </a:p>
        </p:txBody>
      </p:sp>
      <p:sp>
        <p:nvSpPr>
          <p:cNvPr id="24" name="Rectangle 49">
            <a:extLst>
              <a:ext uri="{FF2B5EF4-FFF2-40B4-BE49-F238E27FC236}">
                <a16:creationId xmlns:a16="http://schemas.microsoft.com/office/drawing/2014/main" id="{D2A8F799-AC2C-BDA9-3141-FFD79CEF3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80" y="144613"/>
            <a:ext cx="680346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BESSY III – More than just another synchrotron</a:t>
            </a:r>
          </a:p>
        </p:txBody>
      </p:sp>
      <p:sp>
        <p:nvSpPr>
          <p:cNvPr id="26" name="Fußzeilenplatzhalter 4">
            <a:extLst>
              <a:ext uri="{FF2B5EF4-FFF2-40B4-BE49-F238E27FC236}">
                <a16:creationId xmlns:a16="http://schemas.microsoft.com/office/drawing/2014/main" id="{A6F3FCD8-228C-B641-CCFB-65943F93C870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Welcome@HZB, iSAS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F84"/>
              </a:solidFill>
              <a:effectLst/>
              <a:uLnTx/>
              <a:uFillTx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9061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0E585-59A0-A980-A919-006FFDADA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DBF8816-77FA-27D3-D961-D0352418EBE4}"/>
              </a:ext>
            </a:extLst>
          </p:cNvPr>
          <p:cNvSpPr/>
          <p:nvPr/>
        </p:nvSpPr>
        <p:spPr>
          <a:xfrm>
            <a:off x="9884682" y="20787"/>
            <a:ext cx="2288268" cy="598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6">
            <a:extLst>
              <a:ext uri="{FF2B5EF4-FFF2-40B4-BE49-F238E27FC236}">
                <a16:creationId xmlns:a16="http://schemas.microsoft.com/office/drawing/2014/main" id="{AC5EBF78-BB81-A4DE-D3C5-DD8D587DA705}"/>
              </a:ext>
            </a:extLst>
          </p:cNvPr>
          <p:cNvSpPr/>
          <p:nvPr/>
        </p:nvSpPr>
        <p:spPr>
          <a:xfrm>
            <a:off x="4462768" y="4450810"/>
            <a:ext cx="7423333" cy="1414318"/>
          </a:xfrm>
          <a:prstGeom prst="rect">
            <a:avLst/>
          </a:prstGeom>
          <a:noFill/>
          <a:ln w="28575">
            <a:solidFill>
              <a:srgbClr val="A6C70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  <a:buClr>
                <a:srgbClr val="005186"/>
              </a:buClr>
            </a:pPr>
            <a:r>
              <a:rPr lang="en-US" sz="2000" b="1" spc="-1" dirty="0">
                <a:solidFill>
                  <a:srgbClr val="005186"/>
                </a:solidFill>
                <a:latin typeface="Source Sans Pro" panose="020B0503030403020204" pitchFamily="34" charset="0"/>
              </a:rPr>
              <a:t>Develop competitive BESSY III lattice with homogenous bends</a:t>
            </a:r>
          </a:p>
          <a:p>
            <a:pPr marL="285750" indent="-285750">
              <a:spcBef>
                <a:spcPts val="1200"/>
              </a:spcBef>
              <a:spcAft>
                <a:spcPts val="601"/>
              </a:spcAft>
              <a:buClr>
                <a:srgbClr val="174F8C"/>
              </a:buClr>
              <a:buSzPct val="100000"/>
              <a:buBlip>
                <a:blip r:embed="rId2"/>
              </a:buBlip>
              <a:defRPr/>
            </a:pPr>
            <a:r>
              <a:rPr lang="en-US" dirty="0">
                <a:latin typeface="Source Sans Pro" panose="020B0503030403020204" pitchFamily="34" charset="0"/>
              </a:rPr>
              <a:t>distinct</a:t>
            </a:r>
            <a:r>
              <a:rPr lang="en-US" b="1" dirty="0">
                <a:latin typeface="Source Sans Pro" panose="020B0503030403020204" pitchFamily="34" charset="0"/>
              </a:rPr>
              <a:t> from developments at other 4</a:t>
            </a:r>
            <a:r>
              <a:rPr lang="en-US" b="1" baseline="30000" dirty="0">
                <a:latin typeface="Source Sans Pro" panose="020B0503030403020204" pitchFamily="34" charset="0"/>
              </a:rPr>
              <a:t>th</a:t>
            </a:r>
            <a:r>
              <a:rPr lang="en-US" b="1" dirty="0">
                <a:latin typeface="Source Sans Pro" panose="020B0503030403020204" pitchFamily="34" charset="0"/>
              </a:rPr>
              <a:t> generation facilities</a:t>
            </a:r>
          </a:p>
          <a:p>
            <a:pPr marL="285750" indent="-285750">
              <a:spcBef>
                <a:spcPts val="1200"/>
              </a:spcBef>
              <a:spcAft>
                <a:spcPts val="601"/>
              </a:spcAft>
              <a:buClr>
                <a:srgbClr val="174F8C"/>
              </a:buClr>
              <a:buSzPct val="100000"/>
              <a:buBlip>
                <a:blip r:embed="rId2"/>
              </a:buBlip>
              <a:defRPr/>
            </a:pPr>
            <a:r>
              <a:rPr lang="en-US" b="1" dirty="0">
                <a:latin typeface="Source Sans Pro" panose="020B0503030403020204" pitchFamily="34" charset="0"/>
              </a:rPr>
              <a:t>satisfies  PTB needs as important service provider for industry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9ECE1BF-AE4B-A666-AD7D-7167CAECB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8" t="39993" r="13455" b="15970"/>
          <a:stretch>
            <a:fillRect/>
          </a:stretch>
        </p:blipFill>
        <p:spPr>
          <a:xfrm>
            <a:off x="10450" y="682921"/>
            <a:ext cx="3042044" cy="2385717"/>
          </a:xfrm>
          <a:prstGeom prst="rect">
            <a:avLst/>
          </a:prstGeom>
        </p:spPr>
      </p:pic>
      <p:pic>
        <p:nvPicPr>
          <p:cNvPr id="22" name="Grafik 9">
            <a:extLst>
              <a:ext uri="{FF2B5EF4-FFF2-40B4-BE49-F238E27FC236}">
                <a16:creationId xmlns:a16="http://schemas.microsoft.com/office/drawing/2014/main" id="{ED1C72FF-B867-9911-61BF-87A383522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510152" y="1163907"/>
            <a:ext cx="919464" cy="350880"/>
          </a:xfrm>
          <a:prstGeom prst="rect">
            <a:avLst/>
          </a:prstGeom>
        </p:spPr>
      </p:pic>
      <p:sp>
        <p:nvSpPr>
          <p:cNvPr id="23" name="Textfeld 16">
            <a:extLst>
              <a:ext uri="{FF2B5EF4-FFF2-40B4-BE49-F238E27FC236}">
                <a16:creationId xmlns:a16="http://schemas.microsoft.com/office/drawing/2014/main" id="{D494574A-69FC-0AF2-465E-E4FC578EF85B}"/>
              </a:ext>
            </a:extLst>
          </p:cNvPr>
          <p:cNvSpPr/>
          <p:nvPr/>
        </p:nvSpPr>
        <p:spPr>
          <a:xfrm>
            <a:off x="4452594" y="1203741"/>
            <a:ext cx="7425645" cy="23222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  <a:buClr>
                <a:srgbClr val="005186"/>
              </a:buClr>
            </a:pPr>
            <a:r>
              <a:rPr lang="de-DE" sz="2000" spc="-1" dirty="0">
                <a:solidFill>
                  <a:srgbClr val="005186"/>
                </a:solidFill>
                <a:latin typeface="Source Sans Pro" panose="020B0503030403020204" pitchFamily="34" charset="0"/>
              </a:rPr>
              <a:t>The </a:t>
            </a:r>
            <a:r>
              <a:rPr lang="de-DE" sz="2000" b="1" spc="-1" dirty="0">
                <a:solidFill>
                  <a:srgbClr val="005186"/>
                </a:solidFill>
                <a:latin typeface="Source Sans Pro" panose="020B0503030403020204" pitchFamily="34" charset="0"/>
              </a:rPr>
              <a:t>Physikalisch-Technische Bundesanstalt</a:t>
            </a:r>
          </a:p>
          <a:p>
            <a:pPr marL="285750" indent="-285750">
              <a:spcBef>
                <a:spcPts val="1200"/>
              </a:spcBef>
              <a:buClr>
                <a:srgbClr val="174F8C"/>
              </a:buClr>
              <a:buSzPct val="100000"/>
              <a:buBlip>
                <a:blip r:embed="rId2"/>
              </a:buBlip>
              <a:defRPr/>
            </a:pPr>
            <a:r>
              <a:rPr lang="en-US" dirty="0">
                <a:latin typeface="Source Sans Pro" panose="020B0503030403020204" pitchFamily="34" charset="0"/>
              </a:rPr>
              <a:t>is the </a:t>
            </a:r>
            <a:r>
              <a:rPr lang="en-US" b="1" dirty="0">
                <a:latin typeface="Source Sans Pro" panose="020B0503030403020204" pitchFamily="34" charset="0"/>
              </a:rPr>
              <a:t>national metrology institute </a:t>
            </a:r>
            <a:r>
              <a:rPr lang="en-US" dirty="0">
                <a:latin typeface="Source Sans Pro" panose="020B0503030403020204" pitchFamily="34" charset="0"/>
              </a:rPr>
              <a:t>of the Federal Republic of Germany and the second largest metrology institute in the world.</a:t>
            </a:r>
          </a:p>
          <a:p>
            <a:pPr marL="285750" indent="-285750">
              <a:spcBef>
                <a:spcPts val="1200"/>
              </a:spcBef>
              <a:buClr>
                <a:srgbClr val="174F8C"/>
              </a:buClr>
              <a:buSzPct val="100000"/>
              <a:buBlip>
                <a:blip r:embed="rId2"/>
              </a:buBlip>
              <a:defRPr/>
            </a:pPr>
            <a:r>
              <a:rPr lang="en-US" dirty="0">
                <a:latin typeface="Source Sans Pro" panose="020B0503030403020204" pitchFamily="34" charset="0"/>
              </a:rPr>
              <a:t>holds (by law) the </a:t>
            </a:r>
            <a:r>
              <a:rPr lang="en-US" b="1" dirty="0">
                <a:latin typeface="Source Sans Pro" panose="020B0503030403020204" pitchFamily="34" charset="0"/>
              </a:rPr>
              <a:t>legally binding standards </a:t>
            </a:r>
            <a:r>
              <a:rPr lang="en-US" dirty="0">
                <a:latin typeface="Source Sans Pro" panose="020B0503030403020204" pitchFamily="34" charset="0"/>
              </a:rPr>
              <a:t>for units of measurements</a:t>
            </a:r>
          </a:p>
          <a:p>
            <a:pPr marL="285750" indent="-285750">
              <a:spcBef>
                <a:spcPts val="1200"/>
              </a:spcBef>
              <a:buClr>
                <a:srgbClr val="174F8C"/>
              </a:buClr>
              <a:buSzPct val="100000"/>
              <a:buBlip>
                <a:blip r:embed="rId2"/>
              </a:buBlip>
              <a:defRPr/>
            </a:pPr>
            <a:r>
              <a:rPr lang="en-US" dirty="0">
                <a:latin typeface="Source Sans Pro" panose="020B0503030403020204" pitchFamily="34" charset="0"/>
              </a:rPr>
              <a:t>uses BESSY II as </a:t>
            </a:r>
            <a:r>
              <a:rPr lang="en-US" b="1" dirty="0">
                <a:latin typeface="Source Sans Pro" panose="020B0503030403020204" pitchFamily="34" charset="0"/>
              </a:rPr>
              <a:t>(</a:t>
            </a:r>
            <a:r>
              <a:rPr lang="en-US" b="1" dirty="0" err="1">
                <a:latin typeface="Source Sans Pro" panose="020B0503030403020204" pitchFamily="34" charset="0"/>
              </a:rPr>
              <a:t>european</a:t>
            </a:r>
            <a:r>
              <a:rPr lang="en-US" b="1" dirty="0">
                <a:latin typeface="Source Sans Pro" panose="020B0503030403020204" pitchFamily="34" charset="0"/>
              </a:rPr>
              <a:t>) radiation standard</a:t>
            </a:r>
            <a:r>
              <a:rPr lang="en-US" dirty="0">
                <a:latin typeface="Source Sans Pro" panose="020B0503030403020204" pitchFamily="34" charset="0"/>
              </a:rPr>
              <a:t> for EUV,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soft and soft X-rays and will use BESSY III the same way.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334CEDD-650B-CDEF-23B3-DB98FC0FE8F7}"/>
              </a:ext>
            </a:extLst>
          </p:cNvPr>
          <p:cNvGrpSpPr/>
          <p:nvPr/>
        </p:nvGrpSpPr>
        <p:grpSpPr>
          <a:xfrm>
            <a:off x="221302" y="3351727"/>
            <a:ext cx="3679191" cy="3085305"/>
            <a:chOff x="275092" y="3477237"/>
            <a:chExt cx="3679191" cy="308530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9BE9821-A38D-CD90-32B3-69F4415F8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73" y="4940481"/>
              <a:ext cx="1097893" cy="697231"/>
            </a:xfrm>
            <a:prstGeom prst="rect">
              <a:avLst/>
            </a:prstGeom>
          </p:spPr>
        </p:pic>
        <p:pic>
          <p:nvPicPr>
            <p:cNvPr id="10" name="Grafik 9" descr="ASML_logo.png">
              <a:extLst>
                <a:ext uri="{FF2B5EF4-FFF2-40B4-BE49-F238E27FC236}">
                  <a16:creationId xmlns:a16="http://schemas.microsoft.com/office/drawing/2014/main" id="{3AC1709C-AE9F-6064-95B8-9A2655B50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7199" y="3591954"/>
              <a:ext cx="922572" cy="259257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F22F0CC-8463-ADD3-5AA3-4BAA3EAB3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997" y="6195476"/>
              <a:ext cx="972359" cy="36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Grafik 11" descr="Toppan_Logo.png">
              <a:extLst>
                <a:ext uri="{FF2B5EF4-FFF2-40B4-BE49-F238E27FC236}">
                  <a16:creationId xmlns:a16="http://schemas.microsoft.com/office/drawing/2014/main" id="{62D739C8-AC31-7F93-F9F9-6DC661B29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8046" y="6271473"/>
              <a:ext cx="833948" cy="194319"/>
            </a:xfrm>
            <a:prstGeom prst="rect">
              <a:avLst/>
            </a:prstGeom>
          </p:spPr>
        </p:pic>
        <p:pic>
          <p:nvPicPr>
            <p:cNvPr id="13" name="Grafik 12" descr="CZ_logo.png">
              <a:extLst>
                <a:ext uri="{FF2B5EF4-FFF2-40B4-BE49-F238E27FC236}">
                  <a16:creationId xmlns:a16="http://schemas.microsoft.com/office/drawing/2014/main" id="{D4D2DC16-8F94-F3EC-6681-80768A8CF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02602" y="3998054"/>
              <a:ext cx="596444" cy="599107"/>
            </a:xfrm>
            <a:prstGeom prst="rect">
              <a:avLst/>
            </a:prstGeom>
          </p:spPr>
        </p:pic>
        <p:pic>
          <p:nvPicPr>
            <p:cNvPr id="14" name="Grafik 13" descr="optix_fab_Logo.jpg">
              <a:extLst>
                <a:ext uri="{FF2B5EF4-FFF2-40B4-BE49-F238E27FC236}">
                  <a16:creationId xmlns:a16="http://schemas.microsoft.com/office/drawing/2014/main" id="{E67535F6-E210-8F88-D2B9-87C7F91E5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4574" y="5772842"/>
              <a:ext cx="1094179" cy="295427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1D2CF0A-1A4F-DFBD-3093-B8FC36991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32" t="4663" r="2176" b="31431"/>
            <a:stretch>
              <a:fillRect/>
            </a:stretch>
          </p:blipFill>
          <p:spPr>
            <a:xfrm>
              <a:off x="275092" y="3477237"/>
              <a:ext cx="2476786" cy="1370137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D545B458-0AC0-4F6B-19C0-7CA408CC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69739" y="4807599"/>
              <a:ext cx="1284544" cy="845136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089FD7F9-3398-7502-8D12-DA8D1B7E6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468" y="5735844"/>
              <a:ext cx="691538" cy="369421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4527CEC-8F88-3C81-65CA-2EB5DA72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 b="28635"/>
            <a:stretch>
              <a:fillRect/>
            </a:stretch>
          </p:blipFill>
          <p:spPr>
            <a:xfrm>
              <a:off x="2473701" y="5606714"/>
              <a:ext cx="1480582" cy="363452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FC12879B-48F3-F84A-412F-E3ACD9DC7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409" y="5990000"/>
              <a:ext cx="697627" cy="565946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6C61504-13E9-ADE7-0EFC-0BCE40FEB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396" y="5970166"/>
              <a:ext cx="592376" cy="592376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8175223-E5E9-1198-BBC7-2B296C741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188" y="5119981"/>
              <a:ext cx="853442" cy="298705"/>
            </a:xfrm>
            <a:prstGeom prst="rect">
              <a:avLst/>
            </a:prstGeom>
          </p:spPr>
        </p:pic>
      </p:grpSp>
      <p:sp>
        <p:nvSpPr>
          <p:cNvPr id="4" name="Rectangle 49">
            <a:extLst>
              <a:ext uri="{FF2B5EF4-FFF2-40B4-BE49-F238E27FC236}">
                <a16:creationId xmlns:a16="http://schemas.microsoft.com/office/drawing/2014/main" id="{4D12E45E-EAAB-E569-3790-4CA70C2B4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80" y="144613"/>
            <a:ext cx="1187536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BESSY III – a 4</a:t>
            </a:r>
            <a:r>
              <a:rPr lang="en-GB" sz="2667" baseline="30000" dirty="0">
                <a:solidFill>
                  <a:schemeClr val="tx2"/>
                </a:solidFill>
                <a:latin typeface="Source Sans Pro" panose="020B0503030403020204" pitchFamily="34" charset="0"/>
              </a:rPr>
              <a:t>th</a:t>
            </a:r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 generation source as European Metrology Standard (as is BESSY II)</a:t>
            </a:r>
          </a:p>
        </p:txBody>
      </p:sp>
    </p:spTree>
    <p:extLst>
      <p:ext uri="{BB962C8B-B14F-4D97-AF65-F5344CB8AC3E}">
        <p14:creationId xmlns:p14="http://schemas.microsoft.com/office/powerpoint/2010/main" val="11765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4BCDAEA-AF96-7680-D038-5FB756696434}"/>
              </a:ext>
            </a:extLst>
          </p:cNvPr>
          <p:cNvSpPr txBox="1"/>
          <p:nvPr/>
        </p:nvSpPr>
        <p:spPr>
          <a:xfrm>
            <a:off x="457696" y="2505044"/>
            <a:ext cx="722586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74F8C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Source Sans Pro" panose="020B0503030403020204" pitchFamily="34" charset="0"/>
              </a:rPr>
              <a:t>with </a:t>
            </a:r>
            <a:r>
              <a:rPr lang="en-US" sz="2000" b="1" dirty="0">
                <a:latin typeface="Source Sans Pro" panose="020B0503030403020204" pitchFamily="34" charset="0"/>
              </a:rPr>
              <a:t>homogenous bends for metrology</a:t>
            </a:r>
          </a:p>
          <a:p>
            <a:pPr marL="285750" indent="-285750">
              <a:spcBef>
                <a:spcPts val="600"/>
              </a:spcBef>
              <a:buClr>
                <a:srgbClr val="174F8C"/>
              </a:buClr>
              <a:buSzPct val="100000"/>
              <a:buBlip>
                <a:blip r:embed="rId2"/>
              </a:buBlip>
            </a:pPr>
            <a:r>
              <a:rPr lang="en-US" sz="2000" b="1" dirty="0">
                <a:latin typeface="Source Sans Pro" panose="020B0503030403020204" pitchFamily="34" charset="0"/>
              </a:rPr>
              <a:t>100 pm rad emittance </a:t>
            </a:r>
            <a:r>
              <a:rPr lang="en-US" sz="2000" dirty="0">
                <a:latin typeface="Source Sans Pro" panose="020B0503030403020204" pitchFamily="34" charset="0"/>
              </a:rPr>
              <a:t>@ 2.5 GeV</a:t>
            </a:r>
          </a:p>
          <a:p>
            <a:pPr marL="285750" indent="-285750">
              <a:spcBef>
                <a:spcPts val="600"/>
              </a:spcBef>
              <a:buClr>
                <a:srgbClr val="174F8C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Source Sans Pro" panose="020B0503030403020204" pitchFamily="34" charset="0"/>
              </a:rPr>
              <a:t>with 16 straights, each 5.6 m, on ca. 360 m circumference</a:t>
            </a:r>
          </a:p>
          <a:p>
            <a:pPr marL="285750" indent="-285750">
              <a:spcBef>
                <a:spcPts val="600"/>
              </a:spcBef>
              <a:buClr>
                <a:srgbClr val="174F8C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Source Sans Pro" panose="020B0503030403020204" pitchFamily="34" charset="0"/>
              </a:rPr>
              <a:t>15 µm source size, </a:t>
            </a:r>
            <a:r>
              <a:rPr lang="en-US" sz="2000" b="1" dirty="0">
                <a:latin typeface="Source Sans Pro" panose="020B0503030403020204" pitchFamily="34" charset="0"/>
              </a:rPr>
              <a:t>10 </a:t>
            </a:r>
            <a:r>
              <a:rPr lang="en-US" sz="2000" b="1" dirty="0" err="1">
                <a:latin typeface="Source Sans Pro" panose="020B0503030403020204" pitchFamily="34" charset="0"/>
              </a:rPr>
              <a:t>ps</a:t>
            </a:r>
            <a:r>
              <a:rPr lang="en-US" sz="2000" b="1" dirty="0">
                <a:latin typeface="Source Sans Pro" panose="020B0503030403020204" pitchFamily="34" charset="0"/>
              </a:rPr>
              <a:t> bunch length, </a:t>
            </a:r>
            <a:r>
              <a:rPr lang="en-US" sz="2000" dirty="0">
                <a:latin typeface="Source Sans Pro" panose="020B0503030403020204" pitchFamily="34" charset="0"/>
              </a:rPr>
              <a:t>lifetime &gt; 5 h</a:t>
            </a:r>
          </a:p>
          <a:p>
            <a:pPr marL="285750" indent="-285750">
              <a:spcBef>
                <a:spcPts val="600"/>
              </a:spcBef>
              <a:buClr>
                <a:srgbClr val="174F8C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Source Sans Pro" panose="020B0503030403020204" pitchFamily="34" charset="0"/>
              </a:rPr>
              <a:t>ID beamlines 60 m, up to 120 m (very limited number) possible</a:t>
            </a:r>
          </a:p>
          <a:p>
            <a:pPr marL="285750" indent="-285750">
              <a:spcBef>
                <a:spcPts val="600"/>
              </a:spcBef>
              <a:buClr>
                <a:srgbClr val="174F8C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Source Sans Pro" panose="020B0503030403020204" pitchFamily="34" charset="0"/>
              </a:rPr>
              <a:t>Dipole beamlines with 0.7 T / 1.5 T / 3 T / ? field at source point</a:t>
            </a:r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618BE1-1000-FDD6-8DD3-BB36D3CA6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7" b="88466" l="3364" r="97276">
                        <a14:foregroundMark x1="3364" y1="9919" x2="3364" y2="9919"/>
                        <a14:foregroundMark x1="11899" y1="8535" x2="11899" y2="8535"/>
                        <a14:foregroundMark x1="90214" y1="73933" x2="90214" y2="73933"/>
                        <a14:foregroundMark x1="94940" y1="80392" x2="94940" y2="80392"/>
                        <a14:foregroundMark x1="97303" y1="86505" x2="97303" y2="86505"/>
                        <a14:foregroundMark x1="16180" y1="7151" x2="16180" y2="7151"/>
                        <a14:foregroundMark x1="11454" y1="5767" x2="11454" y2="5767"/>
                        <a14:backgroundMark x1="76286" y1="30911" x2="76286" y2="30911"/>
                        <a14:backgroundMark x1="76508" y1="30450" x2="76508" y2="30450"/>
                        <a14:backgroundMark x1="75591" y1="29988" x2="75591" y2="29988"/>
                        <a14:backgroundMark x1="77175" y1="45444" x2="77175" y2="45444"/>
                        <a14:backgroundMark x1="83014" y1="48674" x2="83014" y2="48674"/>
                        <a14:backgroundMark x1="84932" y1="33795" x2="84932" y2="33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" t="848" r="850" b="1698"/>
          <a:stretch/>
        </p:blipFill>
        <p:spPr>
          <a:xfrm>
            <a:off x="466633" y="1347461"/>
            <a:ext cx="5222267" cy="12475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D434EA-0C40-F896-33B1-EBE1819C754B}"/>
              </a:ext>
            </a:extLst>
          </p:cNvPr>
          <p:cNvSpPr txBox="1"/>
          <p:nvPr/>
        </p:nvSpPr>
        <p:spPr>
          <a:xfrm>
            <a:off x="466633" y="827633"/>
            <a:ext cx="4988160" cy="414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  <a:buClr>
                <a:srgbClr val="005186"/>
              </a:buClr>
            </a:pPr>
            <a:r>
              <a:rPr lang="en-US" sz="2000" b="1" spc="-1" dirty="0">
                <a:solidFill>
                  <a:srgbClr val="005186"/>
                </a:solidFill>
                <a:latin typeface="Source Sans Pro" panose="020B0503030403020204" pitchFamily="34" charset="0"/>
              </a:rPr>
              <a:t>6-Bend-Higher-Order-Achromat</a:t>
            </a:r>
            <a:endParaRPr lang="de-DE" sz="2000" b="1" spc="-1" dirty="0">
              <a:solidFill>
                <a:srgbClr val="005186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FE389BA-9E96-93A9-7AC7-F2851B3F1B05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14525" y="5271495"/>
            <a:ext cx="1999387" cy="1408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6">
            <a:extLst>
              <a:ext uri="{FF2B5EF4-FFF2-40B4-BE49-F238E27FC236}">
                <a16:creationId xmlns:a16="http://schemas.microsoft.com/office/drawing/2014/main" id="{785FA536-6ABB-4554-C08B-A24DDB607245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rcRect l="31784" t="15819" r="19003" b="44556"/>
          <a:stretch/>
        </p:blipFill>
        <p:spPr>
          <a:xfrm>
            <a:off x="7530686" y="981550"/>
            <a:ext cx="4099339" cy="304698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C0EF403-EF79-EC11-B53F-CFA16DDFAF48}"/>
              </a:ext>
            </a:extLst>
          </p:cNvPr>
          <p:cNvSpPr txBox="1"/>
          <p:nvPr/>
        </p:nvSpPr>
        <p:spPr>
          <a:xfrm>
            <a:off x="3024279" y="5099966"/>
            <a:ext cx="608655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74F8C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Source Sans Pro" panose="020B0503030403020204" pitchFamily="34" charset="0"/>
              </a:rPr>
              <a:t>dipoles and quadrupoles  (tune able) mainly</a:t>
            </a:r>
            <a:br>
              <a:rPr lang="en-US" sz="2000" dirty="0">
                <a:latin typeface="Source Sans Pro" panose="020B0503030403020204" pitchFamily="34" charset="0"/>
              </a:rPr>
            </a:br>
            <a:r>
              <a:rPr lang="en-US" sz="2000" dirty="0">
                <a:latin typeface="Source Sans Pro" panose="020B0503030403020204" pitchFamily="34" charset="0"/>
              </a:rPr>
              <a:t>build as permanent magnets</a:t>
            </a:r>
          </a:p>
          <a:p>
            <a:pPr marL="285750" indent="-285750">
              <a:spcBef>
                <a:spcPts val="600"/>
              </a:spcBef>
              <a:buClr>
                <a:srgbClr val="174F8C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Source Sans Pro" panose="020B0503030403020204" pitchFamily="34" charset="0"/>
              </a:rPr>
              <a:t>power consumption reduce from </a:t>
            </a:r>
            <a:br>
              <a:rPr lang="en-US" sz="2000" dirty="0">
                <a:latin typeface="Source Sans Pro" panose="020B0503030403020204" pitchFamily="34" charset="0"/>
              </a:rPr>
            </a:br>
            <a:r>
              <a:rPr lang="en-US" sz="2000" dirty="0">
                <a:latin typeface="Source Sans Pro" panose="020B0503030403020204" pitchFamily="34" charset="0"/>
              </a:rPr>
              <a:t>1,000 kW for electro magnets down to &lt; 200 kW</a:t>
            </a:r>
            <a:endParaRPr lang="de-DE" sz="2000" dirty="0">
              <a:latin typeface="Source Sans Pro" panose="020B0503030403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832F16-5A17-84CD-F81A-0D8942EEA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9" t="12628" r="21485" b="147"/>
          <a:stretch>
            <a:fillRect/>
          </a:stretch>
        </p:blipFill>
        <p:spPr>
          <a:xfrm>
            <a:off x="8391625" y="4668647"/>
            <a:ext cx="1290683" cy="130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49">
            <a:extLst>
              <a:ext uri="{FF2B5EF4-FFF2-40B4-BE49-F238E27FC236}">
                <a16:creationId xmlns:a16="http://schemas.microsoft.com/office/drawing/2014/main" id="{FE4F93B1-DD34-2F28-46E8-13AE2E906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80" y="144613"/>
            <a:ext cx="9485289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BESSY III – Baseline Lattice and main parameters / design choices</a:t>
            </a:r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A1B46E57-BF90-5710-56E5-0E2CB32D41EE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Welcome@HZB, iSAS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F84"/>
              </a:solidFill>
              <a:effectLst/>
              <a:uLnTx/>
              <a:uFillTx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843345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9">
            <a:extLst>
              <a:ext uri="{FF2B5EF4-FFF2-40B4-BE49-F238E27FC236}">
                <a16:creationId xmlns:a16="http://schemas.microsoft.com/office/drawing/2014/main" id="{83D6577D-068B-3B5C-192D-6D5A786FD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80" y="144613"/>
            <a:ext cx="6357831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BESSY III</a:t>
            </a:r>
            <a:r>
              <a:rPr lang="en-US" altLang="de-DE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 – </a:t>
            </a:r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Highest brilliance and coherence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C7261C2-A603-7C0D-DC8E-DFAE6858E668}"/>
              </a:ext>
            </a:extLst>
          </p:cNvPr>
          <p:cNvSpPr txBox="1"/>
          <p:nvPr/>
        </p:nvSpPr>
        <p:spPr>
          <a:xfrm>
            <a:off x="1888544" y="5956901"/>
            <a:ext cx="8421224" cy="420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GB" sz="2133" dirty="0">
                <a:solidFill>
                  <a:schemeClr val="tx2"/>
                </a:solidFill>
                <a:latin typeface="Calibri" panose="020F0502020204030204"/>
              </a:rPr>
              <a:t>and additional boost x100 in the tender regime by highly efficient optics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7B42577-F237-7F8B-EFA2-D66E8D424B98}"/>
              </a:ext>
            </a:extLst>
          </p:cNvPr>
          <p:cNvGrpSpPr/>
          <p:nvPr/>
        </p:nvGrpSpPr>
        <p:grpSpPr>
          <a:xfrm>
            <a:off x="488547" y="623647"/>
            <a:ext cx="4614724" cy="4613447"/>
            <a:chOff x="4709100" y="768941"/>
            <a:chExt cx="3461043" cy="3460085"/>
          </a:xfrm>
        </p:grpSpPr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6301A53A-80B3-720C-BBAE-5662472F8827}"/>
                </a:ext>
              </a:extLst>
            </p:cNvPr>
            <p:cNvGrpSpPr/>
            <p:nvPr/>
          </p:nvGrpSpPr>
          <p:grpSpPr>
            <a:xfrm>
              <a:off x="4709100" y="1138385"/>
              <a:ext cx="3461043" cy="3090641"/>
              <a:chOff x="4589961" y="1534442"/>
              <a:chExt cx="3461043" cy="3090641"/>
            </a:xfrm>
          </p:grpSpPr>
          <p:sp>
            <p:nvSpPr>
              <p:cNvPr id="24" name="Rectangle 13">
                <a:extLst>
                  <a:ext uri="{FF2B5EF4-FFF2-40B4-BE49-F238E27FC236}">
                    <a16:creationId xmlns:a16="http://schemas.microsoft.com/office/drawing/2014/main" id="{F2170500-A0C0-0E02-757B-AB9A23FF421F}"/>
                  </a:ext>
                </a:extLst>
              </p:cNvPr>
              <p:cNvSpPr/>
              <p:nvPr/>
            </p:nvSpPr>
            <p:spPr bwMode="auto">
              <a:xfrm>
                <a:off x="4589961" y="1534442"/>
                <a:ext cx="3461043" cy="309064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133" b="1" dirty="0">
                  <a:solidFill>
                    <a:srgbClr val="00589C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5" name="Grafik 4">
                <a:extLst>
                  <a:ext uri="{FF2B5EF4-FFF2-40B4-BE49-F238E27FC236}">
                    <a16:creationId xmlns:a16="http://schemas.microsoft.com/office/drawing/2014/main" id="{94EE11D2-2363-4630-55D5-00265056995B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478" y="1591855"/>
                <a:ext cx="1787589" cy="1259760"/>
              </a:xfrm>
              <a:prstGeom prst="rect">
                <a:avLst/>
              </a:prstGeom>
            </p:spPr>
          </p:pic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6A3D998C-D559-8930-67D4-22B4195BAC48}"/>
                  </a:ext>
                </a:extLst>
              </p:cNvPr>
              <p:cNvSpPr txBox="1"/>
              <p:nvPr/>
            </p:nvSpPr>
            <p:spPr>
              <a:xfrm>
                <a:off x="6474932" y="1604379"/>
                <a:ext cx="1433326" cy="684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333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IVUE32 </a:t>
                </a:r>
                <a:r>
                  <a:rPr lang="de-DE" sz="1333" b="1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for</a:t>
                </a:r>
                <a:r>
                  <a:rPr lang="de-DE" sz="1333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BESSY II</a:t>
                </a:r>
              </a:p>
              <a:p>
                <a:r>
                  <a:rPr lang="de-DE" sz="1333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Magnetic</a:t>
                </a:r>
                <a:r>
                  <a:rPr lang="de-DE" sz="1333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de-DE" sz="1333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length</a:t>
                </a:r>
                <a:r>
                  <a:rPr lang="de-DE" sz="1333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:  2.5m</a:t>
                </a:r>
              </a:p>
              <a:p>
                <a:r>
                  <a:rPr lang="de-DE" sz="1333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Period</a:t>
                </a:r>
                <a:r>
                  <a:rPr lang="de-DE" sz="1333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de-DE" sz="1333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length</a:t>
                </a:r>
                <a:r>
                  <a:rPr lang="de-DE" sz="1333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:       32mm</a:t>
                </a:r>
              </a:p>
              <a:p>
                <a:r>
                  <a:rPr lang="de-DE" sz="1333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Minimum </a:t>
                </a:r>
                <a:r>
                  <a:rPr lang="de-DE" sz="1333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gap</a:t>
                </a:r>
                <a:r>
                  <a:rPr lang="de-DE" sz="1333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:      7mm</a:t>
                </a:r>
              </a:p>
            </p:txBody>
          </p:sp>
          <p:pic>
            <p:nvPicPr>
              <p:cNvPr id="27" name="Grafik 132">
                <a:extLst>
                  <a:ext uri="{FF2B5EF4-FFF2-40B4-BE49-F238E27FC236}">
                    <a16:creationId xmlns:a16="http://schemas.microsoft.com/office/drawing/2014/main" id="{AB2F5BF6-AA10-EF39-FF55-3818F7942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4421" y="2964928"/>
                <a:ext cx="1582718" cy="1534975"/>
              </a:xfrm>
              <a:prstGeom prst="rect">
                <a:avLst/>
              </a:prstGeom>
            </p:spPr>
          </p:pic>
          <p:pic>
            <p:nvPicPr>
              <p:cNvPr id="28" name="Grafik 13">
                <a:extLst>
                  <a:ext uri="{FF2B5EF4-FFF2-40B4-BE49-F238E27FC236}">
                    <a16:creationId xmlns:a16="http://schemas.microsoft.com/office/drawing/2014/main" id="{B23BFAAD-04CB-4CEB-C3D8-5EAE20A03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2014" y="2953628"/>
                <a:ext cx="1342273" cy="626766"/>
              </a:xfrm>
              <a:prstGeom prst="rect">
                <a:avLst/>
              </a:prstGeom>
            </p:spPr>
          </p:pic>
          <p:sp>
            <p:nvSpPr>
              <p:cNvPr id="29" name="TextBox 22">
                <a:extLst>
                  <a:ext uri="{FF2B5EF4-FFF2-40B4-BE49-F238E27FC236}">
                    <a16:creationId xmlns:a16="http://schemas.microsoft.com/office/drawing/2014/main" id="{821A6682-66FD-1E22-A4A2-3876402D13F4}"/>
                  </a:ext>
                </a:extLst>
              </p:cNvPr>
              <p:cNvSpPr txBox="1"/>
              <p:nvPr/>
            </p:nvSpPr>
            <p:spPr>
              <a:xfrm>
                <a:off x="6328059" y="3594677"/>
                <a:ext cx="1436228" cy="685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67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Force compensation: functional magnets at the center,  compensation magnets at the sides and top / bottom</a:t>
                </a:r>
              </a:p>
            </p:txBody>
          </p:sp>
        </p:grp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029B286-64B8-8A02-1FC1-D9783D3DA39D}"/>
                </a:ext>
              </a:extLst>
            </p:cNvPr>
            <p:cNvSpPr txBox="1"/>
            <p:nvPr/>
          </p:nvSpPr>
          <p:spPr>
            <a:xfrm>
              <a:off x="5292253" y="768941"/>
              <a:ext cx="244802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New IDs / first of its kind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D58705F-BE7F-8678-AE53-4CBF102C1637}"/>
              </a:ext>
            </a:extLst>
          </p:cNvPr>
          <p:cNvGrpSpPr/>
          <p:nvPr/>
        </p:nvGrpSpPr>
        <p:grpSpPr>
          <a:xfrm>
            <a:off x="5281532" y="636989"/>
            <a:ext cx="6383341" cy="5180143"/>
            <a:chOff x="3961149" y="477741"/>
            <a:chExt cx="4787506" cy="3885107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0D403CA7-1EB9-84D8-08C3-A9B4BD425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1149" y="769077"/>
              <a:ext cx="4787506" cy="3593771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9261FBE7-94EE-F465-24D9-B2E714009724}"/>
                </a:ext>
              </a:extLst>
            </p:cNvPr>
            <p:cNvSpPr txBox="1"/>
            <p:nvPr/>
          </p:nvSpPr>
          <p:spPr>
            <a:xfrm>
              <a:off x="5425108" y="477741"/>
              <a:ext cx="232058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Up to 3 orders brighter</a:t>
              </a:r>
            </a:p>
          </p:txBody>
        </p:sp>
      </p:grp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4B383D93-29C5-C319-5DDF-A8E193A3ECD4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Welcome@HZB, iSAS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F84"/>
              </a:solidFill>
              <a:effectLst/>
              <a:uLnTx/>
              <a:uFillTx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960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3C016F7C-E4E3-F417-6826-C0DCDD892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55256" y="836614"/>
            <a:ext cx="8208656" cy="556484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5F9AA5C-E87C-5D72-DD62-09D344384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96" y="148891"/>
            <a:ext cx="11257346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/>
            <a:r>
              <a:rPr lang="en-US" altLang="de-DE" sz="2667" b="0" dirty="0">
                <a:solidFill>
                  <a:schemeClr val="tx2"/>
                </a:solidFill>
                <a:latin typeface="Source Sans Pro" panose="020B0503030403020204" pitchFamily="34" charset="0"/>
              </a:rPr>
              <a:t>BESSY III lattice – Different, flexible but full in line with other advanced designs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CE561F8-7741-D929-DC1C-09B3F9736752}"/>
              </a:ext>
            </a:extLst>
          </p:cNvPr>
          <p:cNvSpPr/>
          <p:nvPr/>
        </p:nvSpPr>
        <p:spPr>
          <a:xfrm>
            <a:off x="4318751" y="2953169"/>
            <a:ext cx="1279268" cy="812415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A2925CD-B630-B1A9-42B0-967A7635D953}"/>
              </a:ext>
            </a:extLst>
          </p:cNvPr>
          <p:cNvGrpSpPr/>
          <p:nvPr/>
        </p:nvGrpSpPr>
        <p:grpSpPr>
          <a:xfrm>
            <a:off x="5149797" y="1455821"/>
            <a:ext cx="1623982" cy="2603009"/>
            <a:chOff x="4145684" y="1205392"/>
            <a:chExt cx="1978582" cy="2948428"/>
          </a:xfrm>
        </p:grpSpPr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0E2C7EBE-9146-D60A-8125-53A8D0795C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312" y="1205392"/>
              <a:ext cx="1221954" cy="2790833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ash"/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C9B6F51-A171-0104-1522-CFD581544DB1}"/>
                </a:ext>
              </a:extLst>
            </p:cNvPr>
            <p:cNvSpPr txBox="1"/>
            <p:nvPr/>
          </p:nvSpPr>
          <p:spPr>
            <a:xfrm>
              <a:off x="4145684" y="3753711"/>
              <a:ext cx="82697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dirty="0">
                  <a:solidFill>
                    <a:srgbClr val="FFC000"/>
                  </a:solidFill>
                  <a:latin typeface="Calibri" panose="020F0502020204030204"/>
                  <a:cs typeface="+mn-cs"/>
                </a:rPr>
                <a:t>better</a:t>
              </a:r>
            </a:p>
          </p:txBody>
        </p:sp>
      </p:grp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EF89DB5E-7FDC-8B66-153F-39F0DC04C696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Welcome@HZB, iSAS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F84"/>
              </a:solidFill>
              <a:effectLst/>
              <a:uLnTx/>
              <a:uFillTx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54443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CF4A8-8FD1-3DE8-046B-96D780CE9A3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523690" y="1892644"/>
            <a:ext cx="7479360" cy="4351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>
            <a:extLst>
              <a:ext uri="{FF2B5EF4-FFF2-40B4-BE49-F238E27FC236}">
                <a16:creationId xmlns:a16="http://schemas.microsoft.com/office/drawing/2014/main" id="{333642CC-2A8B-FBA9-E816-8A5CA1966346}"/>
              </a:ext>
            </a:extLst>
          </p:cNvPr>
          <p:cNvSpPr/>
          <p:nvPr/>
        </p:nvSpPr>
        <p:spPr>
          <a:xfrm>
            <a:off x="333650" y="1123684"/>
            <a:ext cx="11669400" cy="5153400"/>
          </a:xfrm>
          <a:prstGeom prst="rect">
            <a:avLst/>
          </a:prstGeom>
          <a:gradFill rotWithShape="0">
            <a:gsLst>
              <a:gs pos="49000">
                <a:srgbClr val="FFFFFF"/>
              </a:gs>
              <a:gs pos="95000">
                <a:srgbClr val="FFFFFF">
                  <a:alpha val="10000"/>
                </a:srgbClr>
              </a:gs>
            </a:gsLst>
            <a:lin ang="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28600" lvl="0" rtl="0">
              <a:lnSpc>
                <a:spcPts val="2500"/>
              </a:lnSpc>
              <a:spcBef>
                <a:spcPts val="1001"/>
              </a:spcBef>
              <a:spcAft>
                <a:spcPts val="1199"/>
              </a:spcAft>
              <a:tabLst>
                <a:tab pos="0" algn="l"/>
              </a:tabLst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  <a:t>Berlin senate „Urban Development, Building and Housing”, </a:t>
            </a:r>
            <a:r>
              <a:rPr lang="en-US" sz="2000" b="1" kern="1200" spc="-1" dirty="0">
                <a:solidFill>
                  <a:srgbClr val="000000"/>
                </a:solidFill>
                <a:latin typeface="Source Sans Pro"/>
                <a:ea typeface="Roboto"/>
              </a:rPr>
              <a:t>district administration, </a:t>
            </a: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  <a:t>WISTA and HZB</a:t>
            </a:r>
            <a:b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</a:br>
            <a:r>
              <a:rPr lang="en-US" sz="2000" b="1" kern="1200" spc="-1" dirty="0">
                <a:solidFill>
                  <a:srgbClr val="000000"/>
                </a:solidFill>
                <a:latin typeface="Wingdings"/>
                <a:ea typeface="Roboto"/>
              </a:rPr>
              <a:t></a:t>
            </a: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  <a:t> joint endeavor to make this site accessible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4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  <a:t>Evaluation of five suggested sites in </a:t>
            </a:r>
            <a:r>
              <a:rPr kumimoji="0" lang="en-US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  <a:t>Adlershof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440" marR="0" lvl="0" indent="-285840" algn="l" defTabSz="914400" rtl="0" eaLnBrk="1" fontAlgn="auto" latinLnBrk="0" hangingPunct="1">
              <a:lnSpc>
                <a:spcPts val="2500"/>
              </a:lnSpc>
              <a:spcBef>
                <a:spcPts val="1001"/>
              </a:spcBef>
              <a:spcAft>
                <a:spcPts val="1199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  <a:t>Only one (this) site meets the BESSY III's requirements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440" marR="0" lvl="0" indent="-285840" algn="l" defTabSz="914400" rtl="0" eaLnBrk="1" fontAlgn="auto" latinLnBrk="0" hangingPunct="1">
              <a:lnSpc>
                <a:spcPts val="2500"/>
              </a:lnSpc>
              <a:spcBef>
                <a:spcPts val="1001"/>
              </a:spcBef>
              <a:spcAft>
                <a:spcPts val="1199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  <a:t>Application to initiate a project-related development plan procedure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  <a:t>has been submitted. </a:t>
            </a:r>
          </a:p>
          <a:p>
            <a:pPr marL="514440" lvl="0" indent="-285840">
              <a:lnSpc>
                <a:spcPts val="2500"/>
              </a:lnSpc>
              <a:spcBef>
                <a:spcPts val="1001"/>
              </a:spcBef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/>
            </a:pPr>
            <a:r>
              <a:rPr lang="en-US" spc="-1" dirty="0">
                <a:solidFill>
                  <a:srgbClr val="000000"/>
                </a:solidFill>
                <a:latin typeface="Source Sans Pro"/>
              </a:rPr>
              <a:t>HZB prepares for Urban Planning Competition</a:t>
            </a:r>
            <a:endParaRPr lang="en-US" kern="1200" spc="-1" dirty="0">
              <a:solidFill>
                <a:srgbClr val="000000"/>
              </a:solidFill>
              <a:latin typeface="Calibri"/>
            </a:endParaRPr>
          </a:p>
          <a:p>
            <a:pPr marL="514440" lvl="0" indent="-285840">
              <a:lnSpc>
                <a:spcPts val="2500"/>
              </a:lnSpc>
              <a:spcBef>
                <a:spcPts val="1001"/>
              </a:spcBef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/>
            </a:pP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ts val="25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Roboto"/>
                <a:cs typeface="+mn-cs"/>
              </a:rPr>
              <a:t></a:t>
            </a: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Roboto"/>
                <a:cs typeface="+mn-cs"/>
              </a:rPr>
              <a:t> Goal: Official release of </a:t>
            </a:r>
            <a:r>
              <a:rPr lang="en-US" sz="2000" b="1" spc="-1" dirty="0">
                <a:solidFill>
                  <a:srgbClr val="000000"/>
                </a:solidFill>
                <a:latin typeface="Source Sans Pro"/>
                <a:ea typeface="Roboto"/>
              </a:rPr>
              <a:t>modified</a:t>
            </a: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 development plan in 2029!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ts val="25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09FA1A9-3E86-37F5-6CD6-83CD39DDAAEF}"/>
              </a:ext>
            </a:extLst>
          </p:cNvPr>
          <p:cNvSpPr/>
          <p:nvPr/>
        </p:nvSpPr>
        <p:spPr>
          <a:xfrm>
            <a:off x="10211690" y="3224644"/>
            <a:ext cx="956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BESSY III</a:t>
            </a:r>
            <a:endParaRPr kumimoji="0" lang="en-GB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6">
            <a:extLst>
              <a:ext uri="{FF2B5EF4-FFF2-40B4-BE49-F238E27FC236}">
                <a16:creationId xmlns:a16="http://schemas.microsoft.com/office/drawing/2014/main" id="{90A5F4BF-9B6C-95B6-2E38-54786CB87473}"/>
              </a:ext>
            </a:extLst>
          </p:cNvPr>
          <p:cNvSpPr/>
          <p:nvPr/>
        </p:nvSpPr>
        <p:spPr>
          <a:xfrm rot="2875800">
            <a:off x="9650810" y="2996404"/>
            <a:ext cx="1865880" cy="2138040"/>
          </a:xfrm>
          <a:prstGeom prst="rect">
            <a:avLst/>
          </a:prstGeom>
          <a:noFill/>
          <a:ln w="57150">
            <a:solidFill>
              <a:srgbClr val="A9C3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B56DEFC-E0DE-27B8-A002-90BA051C0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95" y="148891"/>
            <a:ext cx="11584412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/>
            <a:r>
              <a:rPr lang="en-US" altLang="de-DE" sz="2667" b="0" dirty="0">
                <a:solidFill>
                  <a:schemeClr val="tx2"/>
                </a:solidFill>
                <a:latin typeface="Source Sans Pro" panose="020B0503030403020204" pitchFamily="34" charset="0"/>
              </a:rPr>
              <a:t>Envisioned construction site for BESSY III in Berlin-</a:t>
            </a:r>
            <a:r>
              <a:rPr lang="en-US" altLang="de-DE" sz="2667" b="0" dirty="0" err="1">
                <a:solidFill>
                  <a:schemeClr val="tx2"/>
                </a:solidFill>
                <a:latin typeface="Source Sans Pro" panose="020B0503030403020204" pitchFamily="34" charset="0"/>
              </a:rPr>
              <a:t>Adlershof</a:t>
            </a:r>
            <a:r>
              <a:rPr lang="en-US" altLang="de-DE" sz="2667" b="0" dirty="0">
                <a:solidFill>
                  <a:schemeClr val="tx2"/>
                </a:solidFill>
                <a:latin typeface="Source Sans Pro" panose="020B0503030403020204" pitchFamily="34" charset="0"/>
              </a:rPr>
              <a:t> – “on campus”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03B8E96D-81B1-A5FB-C82B-4AB0F3A607E6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Welcome@HZB, iSAS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F84"/>
              </a:solidFill>
              <a:effectLst/>
              <a:uLnTx/>
              <a:uFillTx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292812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88DD5E-19D8-4611-B8B2-4501E3C61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382" y="887841"/>
            <a:ext cx="11078809" cy="483403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CDB710C-460C-4CDA-B412-C086AFAD0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95" y="148891"/>
            <a:ext cx="11584412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/>
            <a:r>
              <a:rPr lang="en-US" altLang="de-DE" sz="2667" b="0" dirty="0">
                <a:solidFill>
                  <a:schemeClr val="tx2"/>
                </a:solidFill>
                <a:latin typeface="Source Sans Pro" panose="020B0503030403020204" pitchFamily="34" charset="0"/>
              </a:rPr>
              <a:t>BESSY III – A Sustainable &amp; Energy Efficient Research Facility in Berlin-Adlershof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EC305F7-D9F1-4C99-941C-06DBE941575D}"/>
              </a:ext>
            </a:extLst>
          </p:cNvPr>
          <p:cNvSpPr txBox="1"/>
          <p:nvPr/>
        </p:nvSpPr>
        <p:spPr>
          <a:xfrm>
            <a:off x="650418" y="5971011"/>
            <a:ext cx="10899138" cy="420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133" dirty="0">
                <a:solidFill>
                  <a:schemeClr val="accent1">
                    <a:lumMod val="75000"/>
                  </a:schemeClr>
                </a:solidFill>
              </a:rPr>
              <a:t>ca. 1200 Mio€ (2024 prices) Invest      Construction start 2030+         First users in 2036+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3B3A137-F643-F47D-9DCE-1C8A3F13A3E9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Welcome@HZB, iSAS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F84"/>
              </a:solidFill>
              <a:effectLst/>
              <a:uLnTx/>
              <a:uFillTx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7255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075A1-90F0-8EC1-9D8C-99CDD1EF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B329C1-5169-D253-D14C-CB2D27C399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F87ACB-2E15-124A-F139-94C3491F5825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953A099-BA2C-4322-AD00-1EB8E11D0058}" type="slidenum">
              <a:rPr lang="en-US" smtClean="0"/>
              <a:pPr/>
              <a:t>19</a:t>
            </a:fld>
            <a:endParaRPr lang="en-US" dirty="0">
              <a:latin typeface="Calibri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385C6A-5670-9EE0-9BF1-17D5CF7DE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C673CD1-DF9F-F830-2238-0086E9D51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57A192-F7C1-DEED-763E-0A7C69021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0DE08FF-CE91-0C9F-53F7-A8ECAA50B67F}"/>
              </a:ext>
            </a:extLst>
          </p:cNvPr>
          <p:cNvSpPr txBox="1"/>
          <p:nvPr/>
        </p:nvSpPr>
        <p:spPr>
          <a:xfrm>
            <a:off x="408952" y="725013"/>
            <a:ext cx="91887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Thank you for your attention.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	Have a great time @ HZB and in Berlin.</a:t>
            </a:r>
          </a:p>
        </p:txBody>
      </p:sp>
    </p:spTree>
    <p:extLst>
      <p:ext uri="{BB962C8B-B14F-4D97-AF65-F5344CB8AC3E}">
        <p14:creationId xmlns:p14="http://schemas.microsoft.com/office/powerpoint/2010/main" val="108460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384C18A-1BB0-B5ED-D6C7-D343B6F46F7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F878E9-3644-6A55-24F5-993E5AAEB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577849" y="288924"/>
            <a:ext cx="2740452" cy="365125"/>
          </a:xfrm>
        </p:spPr>
        <p:txBody>
          <a:bodyPr>
            <a:normAutofit/>
          </a:bodyPr>
          <a:lstStyle/>
          <a:p>
            <a:pPr lvl="0">
              <a:spcBef>
                <a:spcPts val="1001"/>
              </a:spcBef>
              <a:tabLst>
                <a:tab pos="0" algn="l"/>
              </a:tabLst>
              <a:defRPr/>
            </a:pPr>
            <a:r>
              <a:rPr lang="de-DE" spc="-1">
                <a:solidFill>
                  <a:srgbClr val="004F84"/>
                </a:solidFill>
                <a:latin typeface="Source Sans Pro"/>
                <a:ea typeface="Roboto"/>
              </a:rPr>
              <a:t>HZB in a nutshell</a:t>
            </a:r>
            <a:endParaRPr lang="de-DE" cap="non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CCDD35-6EBA-81DB-F652-376CDD6E732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auto">
          <a:xfrm>
            <a:off x="3966" y="6532971"/>
            <a:ext cx="5320982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Andreas Jankowiak, </a:t>
            </a:r>
            <a:r>
              <a:rPr lang="en-US" dirty="0" err="1"/>
              <a:t>Welcome@HZB</a:t>
            </a:r>
            <a:r>
              <a:rPr lang="en-US" dirty="0"/>
              <a:t>, </a:t>
            </a:r>
            <a:r>
              <a:rPr lang="en-US" dirty="0" err="1"/>
              <a:t>iSAS</a:t>
            </a:r>
            <a:r>
              <a:rPr lang="en-US" dirty="0"/>
              <a:t> 2</a:t>
            </a:r>
            <a:r>
              <a:rPr lang="en-US" baseline="30000" dirty="0"/>
              <a:t>nd</a:t>
            </a:r>
            <a:r>
              <a:rPr lang="en-US" dirty="0"/>
              <a:t> Annual Meeting, HZB, 23.04.2026</a:t>
            </a:r>
            <a:endParaRPr lang="de-D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17BCF7F-256B-F0B2-09F7-85470D801417}"/>
              </a:ext>
            </a:extLst>
          </p:cNvPr>
          <p:cNvSpPr txBox="1">
            <a:spLocks/>
          </p:cNvSpPr>
          <p:nvPr/>
        </p:nvSpPr>
        <p:spPr bwMode="auto">
          <a:xfrm>
            <a:off x="3974742" y="-196321"/>
            <a:ext cx="4607585" cy="1476375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3600" b="1" i="0" cap="none">
                <a:solidFill>
                  <a:schemeClr val="accent2">
                    <a:alpha val="69875"/>
                  </a:schemeClr>
                </a:solidFill>
                <a:latin typeface="Source Sans Pro"/>
                <a:ea typeface="Roboto"/>
                <a:cs typeface="Roboto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Three sites, one vision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ABE9">
                  <a:alpha val="69875"/>
                </a:srgbClr>
              </a:solidFill>
              <a:effectLst/>
              <a:uLnTx/>
              <a:uFillTx/>
              <a:latin typeface="Source Sans Pro"/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DA4B849B-D97E-F702-6BFA-C6F06F062259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12" r="912" b="33846"/>
          <a:stretch>
            <a:fillRect/>
          </a:stretch>
        </p:blipFill>
        <p:spPr bwMode="auto">
          <a:xfrm>
            <a:off x="1278832" y="818974"/>
            <a:ext cx="9650824" cy="42102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24D3554-C3FE-7506-AAD4-9369D8FE856C}"/>
              </a:ext>
            </a:extLst>
          </p:cNvPr>
          <p:cNvSpPr txBox="1"/>
          <p:nvPr/>
        </p:nvSpPr>
        <p:spPr bwMode="auto">
          <a:xfrm>
            <a:off x="8396590" y="4844528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/>
                <a:cs typeface="Arial"/>
              </a:rPr>
              <a:t>+ ca. 40 Mio€ Third Party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A359070-0AA1-0B97-1BEB-CEA6A63CF8AD}"/>
              </a:ext>
            </a:extLst>
          </p:cNvPr>
          <p:cNvSpPr/>
          <p:nvPr/>
        </p:nvSpPr>
        <p:spPr bwMode="auto">
          <a:xfrm>
            <a:off x="1278832" y="5290964"/>
            <a:ext cx="9650824" cy="980237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latin typeface="Source Sans Pro Semibold"/>
                <a:ea typeface="Source Sans Pro Semibold"/>
              </a:rPr>
              <a:t>OUR VISION: </a:t>
            </a:r>
            <a:r>
              <a:rPr lang="en-US" sz="2400" dirty="0">
                <a:solidFill>
                  <a:schemeClr val="bg1"/>
                </a:solidFill>
                <a:latin typeface="Source Sans Pro"/>
                <a:ea typeface="Source Sans Pro"/>
              </a:rPr>
              <a:t>Shaping a sustainable future by developing</a:t>
            </a:r>
            <a:br>
              <a:rPr lang="en-US" sz="2400" dirty="0">
                <a:solidFill>
                  <a:schemeClr val="bg1"/>
                </a:solidFill>
                <a:latin typeface="Source Sans Pro"/>
                <a:ea typeface="Source Sans Pro"/>
              </a:rPr>
            </a:br>
            <a:r>
              <a:rPr lang="en-US" sz="2400" dirty="0">
                <a:solidFill>
                  <a:schemeClr val="bg1"/>
                </a:solidFill>
                <a:latin typeface="Source Sans Pro"/>
                <a:ea typeface="Source Sans Pro"/>
              </a:rPr>
              <a:t>technological solutions based on novel materials</a:t>
            </a:r>
            <a:endParaRPr lang="de-DE" sz="2400" dirty="0">
              <a:solidFill>
                <a:schemeClr val="bg1"/>
              </a:solidFill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94155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Rechteck 47"/>
          <p:cNvSpPr/>
          <p:nvPr/>
        </p:nvSpPr>
        <p:spPr bwMode="auto">
          <a:xfrm>
            <a:off x="7888382" y="5036106"/>
            <a:ext cx="3204000" cy="135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Rechteck 12"/>
          <p:cNvSpPr/>
          <p:nvPr/>
        </p:nvSpPr>
        <p:spPr bwMode="auto">
          <a:xfrm>
            <a:off x="7888382" y="3591124"/>
            <a:ext cx="3204000" cy="135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Rechteck 47"/>
          <p:cNvSpPr/>
          <p:nvPr/>
        </p:nvSpPr>
        <p:spPr bwMode="auto">
          <a:xfrm>
            <a:off x="4484497" y="5036106"/>
            <a:ext cx="3204000" cy="135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Rechteck 12"/>
          <p:cNvSpPr/>
          <p:nvPr/>
        </p:nvSpPr>
        <p:spPr bwMode="auto">
          <a:xfrm>
            <a:off x="4484497" y="3591124"/>
            <a:ext cx="3204000" cy="135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</a:endParaRPr>
          </a:p>
        </p:txBody>
      </p:sp>
      <p:sp>
        <p:nvSpPr>
          <p:cNvPr id="516" name="Rechteck 47"/>
          <p:cNvSpPr/>
          <p:nvPr/>
        </p:nvSpPr>
        <p:spPr bwMode="auto">
          <a:xfrm>
            <a:off x="1086017" y="5036106"/>
            <a:ext cx="3204000" cy="135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</a:endParaRPr>
          </a:p>
        </p:txBody>
      </p:sp>
      <p:sp>
        <p:nvSpPr>
          <p:cNvPr id="573" name="Rectangle 572"/>
          <p:cNvSpPr>
            <a:spLocks noChangeAspect="1"/>
          </p:cNvSpPr>
          <p:nvPr/>
        </p:nvSpPr>
        <p:spPr bwMode="auto">
          <a:xfrm>
            <a:off x="3092792" y="5105952"/>
            <a:ext cx="1095110" cy="12183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</a:endParaRPr>
          </a:p>
        </p:txBody>
      </p:sp>
      <p:pic>
        <p:nvPicPr>
          <p:cNvPr id="575" name="Grafik 1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69413" y="5145688"/>
            <a:ext cx="842949" cy="1138838"/>
          </a:xfrm>
          <a:prstGeom prst="rect">
            <a:avLst/>
          </a:prstGeom>
          <a:ln w="0">
            <a:noFill/>
          </a:ln>
        </p:spPr>
      </p:pic>
      <p:sp>
        <p:nvSpPr>
          <p:cNvPr id="572" name="Rectangle 571"/>
          <p:cNvSpPr>
            <a:spLocks noChangeAspect="1"/>
          </p:cNvSpPr>
          <p:nvPr/>
        </p:nvSpPr>
        <p:spPr bwMode="auto">
          <a:xfrm>
            <a:off x="6483856" y="3656348"/>
            <a:ext cx="1095110" cy="12183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</a:endParaRPr>
          </a:p>
        </p:txBody>
      </p:sp>
      <p:sp>
        <p:nvSpPr>
          <p:cNvPr id="520" name="object 9"/>
          <p:cNvSpPr txBox="1">
            <a:spLocks noGrp="1"/>
          </p:cNvSpPr>
          <p:nvPr/>
        </p:nvSpPr>
        <p:spPr bwMode="auto">
          <a:xfrm>
            <a:off x="1083902" y="5253880"/>
            <a:ext cx="1953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600" b="0">
                <a:solidFill>
                  <a:schemeClr val="bg1"/>
                </a:solidFill>
                <a:latin typeface="Source Sans Pro SemiBold"/>
                <a:ea typeface="Source Sans Pro SemiBold"/>
              </a:defRPr>
            </a:lvl1pPr>
            <a:lvl2pPr marL="321457"/>
            <a:lvl3pPr marL="642915"/>
            <a:lvl4pPr marL="964372"/>
            <a:lvl5pPr marL="1285829"/>
            <a:lvl6pPr marL="1607287"/>
            <a:lvl7pPr marL="1928744"/>
            <a:lvl8pPr marL="2250201"/>
            <a:lvl9pPr marL="2571659"/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Batteries &amp; </a:t>
            </a:r>
            <a:b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</a:br>
            <a: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solar fuels</a:t>
            </a:r>
            <a:endParaRPr/>
          </a:p>
        </p:txBody>
      </p:sp>
      <p:grpSp>
        <p:nvGrpSpPr>
          <p:cNvPr id="552" name="Gruppieren 18"/>
          <p:cNvGrpSpPr>
            <a:grpSpLocks noChangeAspect="1"/>
          </p:cNvGrpSpPr>
          <p:nvPr/>
        </p:nvGrpSpPr>
        <p:grpSpPr bwMode="auto">
          <a:xfrm>
            <a:off x="6563942" y="3984441"/>
            <a:ext cx="993604" cy="562125"/>
            <a:chOff x="9116640" y="5368320"/>
            <a:chExt cx="1275840" cy="721797"/>
          </a:xfrm>
        </p:grpSpPr>
        <p:pic>
          <p:nvPicPr>
            <p:cNvPr id="553" name="Grafik 19"/>
            <p:cNvPicPr/>
            <p:nvPr/>
          </p:nvPicPr>
          <p:blipFill>
            <a:blip r:embed="rId4"/>
            <a:stretch/>
          </p:blipFill>
          <p:spPr bwMode="auto">
            <a:xfrm>
              <a:off x="9229320" y="5692677"/>
              <a:ext cx="929161" cy="39743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4" name="Bogen 21"/>
            <p:cNvSpPr/>
            <p:nvPr/>
          </p:nvSpPr>
          <p:spPr bwMode="auto">
            <a:xfrm rot="10800000">
              <a:off x="9346320" y="5508360"/>
              <a:ext cx="713520" cy="240480"/>
            </a:xfrm>
            <a:prstGeom prst="arc">
              <a:avLst>
                <a:gd name="adj1" fmla="val 11328881"/>
                <a:gd name="adj2" fmla="val 21038720"/>
              </a:avLst>
            </a:prstGeom>
            <a:noFill/>
            <a:ln w="38100">
              <a:solidFill>
                <a:srgbClr val="767171"/>
              </a:solidFill>
              <a:head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/>
          </p:style>
          <p:txBody>
            <a:bodyPr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555" name="Gruppieren 22"/>
            <p:cNvGrpSpPr/>
            <p:nvPr/>
          </p:nvGrpSpPr>
          <p:grpSpPr bwMode="auto">
            <a:xfrm>
              <a:off x="9116640" y="5490720"/>
              <a:ext cx="196920" cy="160920"/>
              <a:chOff x="9116640" y="5490720"/>
              <a:chExt cx="196920" cy="160920"/>
            </a:xfrm>
          </p:grpSpPr>
          <p:sp>
            <p:nvSpPr>
              <p:cNvPr id="567" name="Ellipse 41"/>
              <p:cNvSpPr/>
              <p:nvPr/>
            </p:nvSpPr>
            <p:spPr bwMode="auto">
              <a:xfrm>
                <a:off x="9135000" y="5503320"/>
                <a:ext cx="71640" cy="648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8" name="Ellipse 42"/>
              <p:cNvSpPr/>
              <p:nvPr/>
            </p:nvSpPr>
            <p:spPr bwMode="auto">
              <a:xfrm>
                <a:off x="9155880" y="5526000"/>
                <a:ext cx="1188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9" name="Ellipse 43"/>
              <p:cNvSpPr/>
              <p:nvPr/>
            </p:nvSpPr>
            <p:spPr bwMode="auto">
              <a:xfrm>
                <a:off x="9116640" y="5580000"/>
                <a:ext cx="71640" cy="648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0" name="Ellipse 44"/>
              <p:cNvSpPr/>
              <p:nvPr/>
            </p:nvSpPr>
            <p:spPr bwMode="auto">
              <a:xfrm>
                <a:off x="9241920" y="5586840"/>
                <a:ext cx="71640" cy="648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1" name="Ellipse 45"/>
              <p:cNvSpPr/>
              <p:nvPr/>
            </p:nvSpPr>
            <p:spPr bwMode="auto">
              <a:xfrm>
                <a:off x="9219960" y="5490720"/>
                <a:ext cx="71640" cy="648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556" name="Gruppieren 23"/>
            <p:cNvGrpSpPr/>
            <p:nvPr/>
          </p:nvGrpSpPr>
          <p:grpSpPr bwMode="auto">
            <a:xfrm>
              <a:off x="9324720" y="5530680"/>
              <a:ext cx="190080" cy="168120"/>
              <a:chOff x="9324720" y="5530680"/>
              <a:chExt cx="190080" cy="168120"/>
            </a:xfrm>
          </p:grpSpPr>
          <p:sp>
            <p:nvSpPr>
              <p:cNvPr id="562" name="Ellipse 31"/>
              <p:cNvSpPr/>
              <p:nvPr/>
            </p:nvSpPr>
            <p:spPr bwMode="auto">
              <a:xfrm rot="20114400">
                <a:off x="9333000" y="5573520"/>
                <a:ext cx="58320" cy="532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3" name="Ellipse 32"/>
              <p:cNvSpPr/>
              <p:nvPr/>
            </p:nvSpPr>
            <p:spPr bwMode="auto">
              <a:xfrm rot="20114400">
                <a:off x="9364680" y="5576400"/>
                <a:ext cx="97560" cy="885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4" name="Ellipse 38"/>
              <p:cNvSpPr/>
              <p:nvPr/>
            </p:nvSpPr>
            <p:spPr bwMode="auto">
              <a:xfrm rot="20114400">
                <a:off x="9351720" y="5635800"/>
                <a:ext cx="58320" cy="532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5" name="Ellipse 39"/>
              <p:cNvSpPr/>
              <p:nvPr/>
            </p:nvSpPr>
            <p:spPr bwMode="auto">
              <a:xfrm rot="20114400">
                <a:off x="9447840" y="5605920"/>
                <a:ext cx="58320" cy="532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6" name="Ellipse 40"/>
              <p:cNvSpPr/>
              <p:nvPr/>
            </p:nvSpPr>
            <p:spPr bwMode="auto">
              <a:xfrm rot="20114400">
                <a:off x="9390960" y="5540400"/>
                <a:ext cx="58320" cy="532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557" name="Ellipse 24"/>
            <p:cNvSpPr/>
            <p:nvPr/>
          </p:nvSpPr>
          <p:spPr bwMode="auto">
            <a:xfrm>
              <a:off x="10282320" y="5653080"/>
              <a:ext cx="110160" cy="1004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8" name="Ellipse 25"/>
            <p:cNvSpPr/>
            <p:nvPr/>
          </p:nvSpPr>
          <p:spPr bwMode="auto">
            <a:xfrm>
              <a:off x="9984600" y="5368320"/>
              <a:ext cx="171000" cy="155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9" name="Ellipse 26"/>
            <p:cNvSpPr/>
            <p:nvPr/>
          </p:nvSpPr>
          <p:spPr bwMode="auto">
            <a:xfrm>
              <a:off x="9980280" y="5576039"/>
              <a:ext cx="94680" cy="860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60" name="Ellipse 29"/>
            <p:cNvSpPr/>
            <p:nvPr/>
          </p:nvSpPr>
          <p:spPr bwMode="auto">
            <a:xfrm>
              <a:off x="10033200" y="5666400"/>
              <a:ext cx="120960" cy="1098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61" name="Ellipse 30"/>
            <p:cNvSpPr/>
            <p:nvPr/>
          </p:nvSpPr>
          <p:spPr bwMode="auto">
            <a:xfrm>
              <a:off x="10132920" y="5503680"/>
              <a:ext cx="136800" cy="12456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3" name="object 9"/>
          <p:cNvSpPr txBox="1">
            <a:spLocks noGrp="1"/>
          </p:cNvSpPr>
          <p:nvPr/>
        </p:nvSpPr>
        <p:spPr bwMode="auto">
          <a:xfrm>
            <a:off x="4500439" y="3811409"/>
            <a:ext cx="1768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2000" b="0">
                <a:latin typeface="Source Sans Pro SemiBold"/>
                <a:ea typeface="Source Sans Pro SemiBold"/>
              </a:defRPr>
            </a:lvl1pPr>
            <a:lvl2pPr marL="321457"/>
            <a:lvl3pPr marL="642915"/>
            <a:lvl4pPr marL="964372"/>
            <a:lvl5pPr marL="1285829"/>
            <a:lvl6pPr marL="1607287"/>
            <a:lvl7pPr marL="1928744"/>
            <a:lvl8pPr marL="2250201"/>
            <a:lvl9pPr marL="2571659"/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Novel paradigms</a:t>
            </a:r>
            <a:b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</a:br>
            <a: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in heteregeneous</a:t>
            </a:r>
            <a:b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</a:br>
            <a: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catalysis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84130" y="5108084"/>
            <a:ext cx="1095249" cy="1214046"/>
          </a:xfrm>
          <a:prstGeom prst="rect">
            <a:avLst/>
          </a:prstGeom>
        </p:spPr>
      </p:pic>
      <p:sp>
        <p:nvSpPr>
          <p:cNvPr id="7" name="object 9"/>
          <p:cNvSpPr txBox="1">
            <a:spLocks noGrp="1"/>
          </p:cNvSpPr>
          <p:nvPr/>
        </p:nvSpPr>
        <p:spPr bwMode="auto">
          <a:xfrm>
            <a:off x="4500439" y="5249940"/>
            <a:ext cx="201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600" b="0">
                <a:solidFill>
                  <a:schemeClr val="bg1"/>
                </a:solidFill>
                <a:latin typeface="Source Sans Pro SemiBold"/>
                <a:ea typeface="Source Sans Pro SemiBold"/>
              </a:defRPr>
            </a:lvl1pPr>
            <a:lvl2pPr marL="321457"/>
            <a:lvl3pPr marL="642915"/>
            <a:lvl4pPr marL="964372"/>
            <a:lvl5pPr marL="1285829"/>
            <a:lvl6pPr marL="1607287"/>
            <a:lvl7pPr marL="1928744"/>
            <a:lvl8pPr marL="2250201"/>
            <a:lvl9pPr marL="2571659"/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Quantum Materials / Spintronics</a:t>
            </a:r>
            <a:endParaRPr/>
          </a:p>
        </p:txBody>
      </p:sp>
      <p:sp>
        <p:nvSpPr>
          <p:cNvPr id="9" name="Rechteck 12"/>
          <p:cNvSpPr/>
          <p:nvPr/>
        </p:nvSpPr>
        <p:spPr bwMode="auto">
          <a:xfrm>
            <a:off x="1086017" y="3591124"/>
            <a:ext cx="3204000" cy="135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l="7541" t="219" r="11760" b="649"/>
          <a:stretch/>
        </p:blipFill>
        <p:spPr bwMode="auto">
          <a:xfrm>
            <a:off x="3093317" y="3657320"/>
            <a:ext cx="1095382" cy="1216366"/>
          </a:xfrm>
          <a:custGeom>
            <a:avLst/>
            <a:gdLst>
              <a:gd name="connsiteX0" fmla="*/ 0 w 3743226"/>
              <a:gd name="connsiteY0" fmla="*/ 0 h 3253626"/>
              <a:gd name="connsiteX1" fmla="*/ 3743226 w 3743226"/>
              <a:gd name="connsiteY1" fmla="*/ 0 h 3253626"/>
              <a:gd name="connsiteX2" fmla="*/ 3743226 w 3743226"/>
              <a:gd name="connsiteY2" fmla="*/ 3253626 h 3253626"/>
              <a:gd name="connsiteX3" fmla="*/ 0 w 3743226"/>
              <a:gd name="connsiteY3" fmla="*/ 3253626 h 325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3226" h="3253626" extrusionOk="0">
                <a:moveTo>
                  <a:pt x="0" y="0"/>
                </a:moveTo>
                <a:lnTo>
                  <a:pt x="3743226" y="0"/>
                </a:lnTo>
                <a:lnTo>
                  <a:pt x="3743226" y="3253626"/>
                </a:lnTo>
                <a:lnTo>
                  <a:pt x="0" y="3253626"/>
                </a:lnTo>
                <a:close/>
              </a:path>
            </a:pathLst>
          </a:custGeom>
          <a:solidFill>
            <a:srgbClr val="004F84"/>
          </a:solidFill>
          <a:ln>
            <a:noFill/>
          </a:ln>
        </p:spPr>
      </p:pic>
      <p:sp>
        <p:nvSpPr>
          <p:cNvPr id="11" name="object 9"/>
          <p:cNvSpPr txBox="1">
            <a:spLocks noGrp="1"/>
          </p:cNvSpPr>
          <p:nvPr/>
        </p:nvSpPr>
        <p:spPr bwMode="auto">
          <a:xfrm>
            <a:off x="1083902" y="3811409"/>
            <a:ext cx="1646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600" b="0">
                <a:solidFill>
                  <a:schemeClr val="bg1"/>
                </a:solidFill>
                <a:latin typeface="Source Sans Pro SemiBold"/>
                <a:ea typeface="Source Sans Pro SemiBold"/>
              </a:defRPr>
            </a:lvl1pPr>
            <a:lvl2pPr marL="321457"/>
            <a:lvl3pPr marL="642915"/>
            <a:lvl4pPr marL="964372"/>
            <a:lvl5pPr marL="1285829"/>
            <a:lvl6pPr marL="1607287"/>
            <a:lvl7pPr marL="1928744"/>
            <a:lvl8pPr marL="2250201"/>
            <a:lvl9pPr marL="2571659"/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Highly efficient</a:t>
            </a:r>
            <a:b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</a:br>
            <a: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solar cells</a:t>
            </a:r>
            <a:endParaRPr/>
          </a:p>
        </p:txBody>
      </p:sp>
      <p:pic>
        <p:nvPicPr>
          <p:cNvPr id="549" name="Picture 54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890428" y="5106153"/>
            <a:ext cx="1095249" cy="1217909"/>
          </a:xfrm>
          <a:prstGeom prst="rect">
            <a:avLst/>
          </a:prstGeom>
        </p:spPr>
      </p:pic>
      <p:grpSp>
        <p:nvGrpSpPr>
          <p:cNvPr id="579" name="Group 578"/>
          <p:cNvGrpSpPr/>
          <p:nvPr/>
        </p:nvGrpSpPr>
        <p:grpSpPr bwMode="auto">
          <a:xfrm>
            <a:off x="132385" y="1315672"/>
            <a:ext cx="11936991" cy="1979589"/>
            <a:chOff x="132385" y="4348779"/>
            <a:chExt cx="11936991" cy="197958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7" name="Rechteck 12"/>
            <p:cNvSpPr/>
            <p:nvPr/>
          </p:nvSpPr>
          <p:spPr bwMode="auto">
            <a:xfrm>
              <a:off x="132385" y="4348779"/>
              <a:ext cx="11936991" cy="19795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528" name="Grafik 62" descr="Ein Bild, das Himmel, draußen, Gebäude, Haus enthält.&#10;&#10;Automatisch generierte Beschreibung"/>
            <p:cNvPicPr/>
            <p:nvPr/>
          </p:nvPicPr>
          <p:blipFill>
            <a:blip r:embed="rId8"/>
            <a:stretch/>
          </p:blipFill>
          <p:spPr bwMode="auto">
            <a:xfrm>
              <a:off x="9274432" y="4441304"/>
              <a:ext cx="2598480" cy="1219320"/>
            </a:xfrm>
            <a:prstGeom prst="rect">
              <a:avLst/>
            </a:prstGeom>
            <a:grpFill/>
            <a:ln w="0">
              <a:noFill/>
            </a:ln>
          </p:spPr>
        </p:pic>
        <p:pic>
          <p:nvPicPr>
            <p:cNvPr id="529" name="Grafik 2" descr="Ein Bild, das drinnen, rot, farbig enthält.&#10;&#10;Automatisch generierte Beschreibung"/>
            <p:cNvPicPr/>
            <p:nvPr/>
          </p:nvPicPr>
          <p:blipFill>
            <a:blip r:embed="rId9"/>
            <a:stretch/>
          </p:blipFill>
          <p:spPr bwMode="auto">
            <a:xfrm rot="16199999">
              <a:off x="1042384" y="3749744"/>
              <a:ext cx="1221480" cy="2618640"/>
            </a:xfrm>
            <a:prstGeom prst="rect">
              <a:avLst/>
            </a:prstGeom>
            <a:grpFill/>
            <a:ln w="0">
              <a:noFill/>
            </a:ln>
          </p:spPr>
        </p:pic>
        <p:pic>
          <p:nvPicPr>
            <p:cNvPr id="530" name="Grafik 5" descr="Ein Bild, das Welle enthält.&#10;&#10;Automatisch generierte Beschreibung"/>
            <p:cNvPicPr/>
            <p:nvPr/>
          </p:nvPicPr>
          <p:blipFill>
            <a:blip r:embed="rId10"/>
            <a:stretch/>
          </p:blipFill>
          <p:spPr bwMode="auto">
            <a:xfrm>
              <a:off x="3300704" y="4447064"/>
              <a:ext cx="2603160" cy="1226160"/>
            </a:xfrm>
            <a:prstGeom prst="rect">
              <a:avLst/>
            </a:prstGeom>
            <a:grpFill/>
            <a:ln w="0">
              <a:noFill/>
            </a:ln>
          </p:spPr>
        </p:pic>
        <p:pic>
          <p:nvPicPr>
            <p:cNvPr id="531" name="Grafik 6"/>
            <p:cNvPicPr/>
            <p:nvPr/>
          </p:nvPicPr>
          <p:blipFill>
            <a:blip r:embed="rId11"/>
            <a:stretch/>
          </p:blipFill>
          <p:spPr bwMode="auto">
            <a:xfrm>
              <a:off x="6296896" y="4447064"/>
              <a:ext cx="2604240" cy="1226160"/>
            </a:xfrm>
            <a:prstGeom prst="rect">
              <a:avLst/>
            </a:prstGeom>
            <a:grpFill/>
            <a:ln w="0">
              <a:noFill/>
            </a:ln>
          </p:spPr>
        </p:pic>
      </p:grpSp>
      <p:sp>
        <p:nvSpPr>
          <p:cNvPr id="532" name="Titel 1"/>
          <p:cNvSpPr txBox="1"/>
          <p:nvPr/>
        </p:nvSpPr>
        <p:spPr bwMode="auto">
          <a:xfrm>
            <a:off x="578100" y="517680"/>
            <a:ext cx="11035800" cy="9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600" b="1" i="0" u="none" strike="noStrike" cap="none" spc="0" dirty="0">
                <a:ln>
                  <a:noFill/>
                </a:ln>
                <a:solidFill>
                  <a:srgbClr val="004F84"/>
                </a:solidFill>
                <a:latin typeface="Source Sans Pro"/>
              </a:rPr>
              <a:t>From materials to solutions</a:t>
            </a:r>
            <a:endParaRPr lang="en-GB" sz="3600" b="0" i="0" u="none" strike="noStrike" cap="none" spc="-1" dirty="0">
              <a:ln>
                <a:noFill/>
              </a:ln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" name="Textplatzhalter 3"/>
          <p:cNvSpPr txBox="1"/>
          <p:nvPr/>
        </p:nvSpPr>
        <p:spPr bwMode="auto">
          <a:xfrm>
            <a:off x="577800" y="289080"/>
            <a:ext cx="1398240" cy="2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  <a:defRPr/>
            </a:pPr>
            <a:r>
              <a:rPr lang="de-DE" sz="1200" cap="all" spc="-1">
                <a:solidFill>
                  <a:srgbClr val="004F84"/>
                </a:solidFill>
                <a:latin typeface="Source Sans Pro"/>
                <a:ea typeface="Roboto"/>
              </a:rPr>
              <a:t>HZB in a nutshell</a:t>
            </a:r>
            <a:endParaRPr lang="de-DE" sz="1200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43" name="Textfeld 198"/>
          <p:cNvSpPr/>
          <p:nvPr/>
        </p:nvSpPr>
        <p:spPr bwMode="auto">
          <a:xfrm>
            <a:off x="4127007" y="2994930"/>
            <a:ext cx="396540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400" b="1" i="0" u="none" strike="noStrike" cap="none" spc="0">
                <a:ln>
                  <a:noFill/>
                </a:ln>
                <a:solidFill>
                  <a:srgbClr val="004F84"/>
                </a:solidFill>
                <a:latin typeface="Source Sans Pro Semibold"/>
                <a:ea typeface="Source Sans Pro Semibold"/>
              </a:rPr>
              <a:t>Increasing Technology Readiness Level</a:t>
            </a:r>
            <a:endParaRPr/>
          </a:p>
        </p:txBody>
      </p:sp>
      <p:sp>
        <p:nvSpPr>
          <p:cNvPr id="521" name="object 9"/>
          <p:cNvSpPr txBox="1">
            <a:spLocks noGrp="1"/>
          </p:cNvSpPr>
          <p:nvPr/>
        </p:nvSpPr>
        <p:spPr bwMode="auto">
          <a:xfrm>
            <a:off x="7904830" y="5253880"/>
            <a:ext cx="19855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600" b="0">
                <a:solidFill>
                  <a:schemeClr val="bg1"/>
                </a:solidFill>
                <a:latin typeface="Source Sans Pro SemiBold"/>
                <a:ea typeface="Source Sans Pro SemiBold"/>
              </a:defRPr>
            </a:lvl1pPr>
            <a:lvl2pPr marL="321457"/>
            <a:lvl3pPr marL="642915"/>
            <a:lvl4pPr marL="964372"/>
            <a:lvl5pPr marL="1285829"/>
            <a:lvl6pPr marL="1607287"/>
            <a:lvl7pPr marL="1928744"/>
            <a:lvl8pPr marL="2250201"/>
            <a:lvl9pPr marL="2571659"/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Accelerator research &amp; development</a:t>
            </a:r>
            <a:endParaRPr/>
          </a:p>
        </p:txBody>
      </p:sp>
      <p:sp>
        <p:nvSpPr>
          <p:cNvPr id="538" name="Textfeld 121"/>
          <p:cNvSpPr/>
          <p:nvPr/>
        </p:nvSpPr>
        <p:spPr bwMode="auto">
          <a:xfrm>
            <a:off x="6296896" y="2645850"/>
            <a:ext cx="2603158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GB" sz="1600" b="0" i="0" u="none" strike="noStrike" cap="none" spc="-1">
                <a:ln>
                  <a:noFill/>
                </a:ln>
                <a:solidFill>
                  <a:srgbClr val="000000"/>
                </a:solidFill>
                <a:latin typeface="Source Sans Pro Semibold"/>
                <a:ea typeface="Source Sans Pro Semibold"/>
              </a:rPr>
              <a:t>Devices</a:t>
            </a:r>
            <a:endParaRPr lang="en-GB" sz="1600" b="0" i="0" u="none" strike="noStrike" cap="none" spc="-1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9" name="Textfeld 122"/>
          <p:cNvSpPr/>
          <p:nvPr/>
        </p:nvSpPr>
        <p:spPr bwMode="auto">
          <a:xfrm>
            <a:off x="3300703" y="2649230"/>
            <a:ext cx="2603159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GB" sz="1600" b="0" i="0" u="none" strike="noStrike" cap="none" spc="-1">
                <a:ln>
                  <a:noFill/>
                </a:ln>
                <a:solidFill>
                  <a:srgbClr val="000000"/>
                </a:solidFill>
                <a:latin typeface="Source Sans Pro Semibold"/>
                <a:ea typeface="Source Sans Pro Semibold"/>
              </a:rPr>
              <a:t>Interfaces</a:t>
            </a:r>
            <a:endParaRPr lang="en-GB" sz="1600" b="0" i="0" u="none" strike="noStrike" cap="none" spc="-1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0" name="Textfeld 124"/>
          <p:cNvSpPr/>
          <p:nvPr/>
        </p:nvSpPr>
        <p:spPr bwMode="auto">
          <a:xfrm>
            <a:off x="343803" y="2649230"/>
            <a:ext cx="2618641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GB" sz="1600" b="0" i="0" u="none" strike="noStrike" cap="none" spc="-1">
                <a:ln>
                  <a:noFill/>
                </a:ln>
                <a:solidFill>
                  <a:srgbClr val="000000"/>
                </a:solidFill>
                <a:latin typeface="Source Sans Pro Semibold"/>
                <a:ea typeface="Source Sans Pro Semibold"/>
              </a:rPr>
              <a:t>Atoms</a:t>
            </a:r>
            <a:endParaRPr lang="en-GB" sz="1600" b="0" i="0" u="none" strike="noStrike" cap="none" spc="-1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1" name="Textfeld 126"/>
          <p:cNvSpPr/>
          <p:nvPr/>
        </p:nvSpPr>
        <p:spPr bwMode="auto">
          <a:xfrm>
            <a:off x="9274432" y="2649230"/>
            <a:ext cx="25984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GB" sz="1600" b="0" i="0" u="none" strike="noStrike" cap="none" spc="-1">
                <a:ln>
                  <a:noFill/>
                </a:ln>
                <a:solidFill>
                  <a:srgbClr val="000000"/>
                </a:solidFill>
                <a:latin typeface="Source Sans Pro Semibold"/>
                <a:ea typeface="Source Sans Pro Semibold"/>
              </a:rPr>
              <a:t>System Integration</a:t>
            </a:r>
            <a:endParaRPr lang="en-GB" sz="1600" b="0" i="0" u="none" strike="noStrike" cap="none" spc="-1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Gerade Verbindung mit Pfeil 4"/>
          <p:cNvCxnSpPr>
            <a:cxnSpLocks/>
          </p:cNvCxnSpPr>
          <p:nvPr/>
        </p:nvCxnSpPr>
        <p:spPr bwMode="auto">
          <a:xfrm>
            <a:off x="132385" y="2972053"/>
            <a:ext cx="11936991" cy="0"/>
          </a:xfrm>
          <a:prstGeom prst="straightConnector1">
            <a:avLst/>
          </a:prstGeom>
          <a:ln w="57150">
            <a:solidFill>
              <a:srgbClr val="004F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9"/>
          <p:cNvSpPr txBox="1">
            <a:spLocks noGrp="1"/>
          </p:cNvSpPr>
          <p:nvPr/>
        </p:nvSpPr>
        <p:spPr bwMode="auto">
          <a:xfrm>
            <a:off x="7904830" y="3811409"/>
            <a:ext cx="1831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600" b="0">
                <a:solidFill>
                  <a:schemeClr val="bg1"/>
                </a:solidFill>
                <a:latin typeface="Source Sans Pro SemiBold"/>
                <a:ea typeface="Source Sans Pro SemiBold"/>
              </a:defRPr>
            </a:lvl1pPr>
            <a:lvl2pPr marL="321457"/>
            <a:lvl3pPr marL="642915"/>
            <a:lvl4pPr marL="964372"/>
            <a:lvl5pPr marL="1285829"/>
            <a:lvl6pPr marL="1607287"/>
            <a:lvl7pPr marL="1928744"/>
            <a:lvl8pPr marL="2250201"/>
            <a:lvl9pPr marL="2571659"/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rPr>
              <a:t>Dynamics and functionality of matter</a:t>
            </a:r>
            <a:endParaRPr/>
          </a:p>
        </p:txBody>
      </p:sp>
      <p:pic>
        <p:nvPicPr>
          <p:cNvPr id="59" name="Grafik 58"/>
          <p:cNvPicPr>
            <a:picLocks noChangeAspect="1"/>
          </p:cNvPicPr>
          <p:nvPr/>
        </p:nvPicPr>
        <p:blipFill>
          <a:blip r:embed="rId12"/>
          <a:srcRect l="34765" r="15816" b="6117"/>
          <a:stretch/>
        </p:blipFill>
        <p:spPr bwMode="auto">
          <a:xfrm>
            <a:off x="9890567" y="3657858"/>
            <a:ext cx="1100206" cy="1216800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B833573-85B9-1801-573C-33E4D140255E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Welcome@HZB, iSAS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F84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641227E-0C1E-37EF-5543-37AC391D198A}"/>
              </a:ext>
            </a:extLst>
          </p:cNvPr>
          <p:cNvSpPr txBox="1"/>
          <p:nvPr/>
        </p:nvSpPr>
        <p:spPr>
          <a:xfrm>
            <a:off x="2366287" y="258737"/>
            <a:ext cx="7462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4F84"/>
                </a:solidFill>
              </a:rPr>
              <a:t>Helmholtz-Zentrum Berlin für </a:t>
            </a:r>
            <a:r>
              <a:rPr lang="en-GB" sz="2400" dirty="0" err="1">
                <a:solidFill>
                  <a:srgbClr val="004F84"/>
                </a:solidFill>
              </a:rPr>
              <a:t>Materialien</a:t>
            </a:r>
            <a:r>
              <a:rPr lang="en-GB" sz="2400" dirty="0">
                <a:solidFill>
                  <a:srgbClr val="004F84"/>
                </a:solidFill>
              </a:rPr>
              <a:t> und Energie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853FFC3-C3FD-F5BE-85D0-30DC8A4A154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9E5F2910-73B9-BE17-8042-D58A636B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566" y="2532674"/>
            <a:ext cx="3657663" cy="3657663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CCE7D29-5F46-23B4-E6F2-D6336B56B8E1}"/>
              </a:ext>
            </a:extLst>
          </p:cNvPr>
          <p:cNvGrpSpPr/>
          <p:nvPr/>
        </p:nvGrpSpPr>
        <p:grpSpPr>
          <a:xfrm>
            <a:off x="4160179" y="968311"/>
            <a:ext cx="3700515" cy="3606191"/>
            <a:chOff x="4101655" y="1331020"/>
            <a:chExt cx="3700515" cy="3606191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1CC64D17-D990-D43F-4417-BC25FAC5FC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01655" y="1331020"/>
              <a:ext cx="2600187" cy="2739927"/>
              <a:chOff x="745747" y="1339484"/>
              <a:chExt cx="1785113" cy="1881049"/>
            </a:xfrm>
          </p:grpSpPr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566A32A5-DCD2-78CB-64A8-45A52CB58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8002"/>
              <a:stretch/>
            </p:blipFill>
            <p:spPr>
              <a:xfrm>
                <a:off x="745747" y="1339484"/>
                <a:ext cx="1677785" cy="1881049"/>
              </a:xfrm>
              <a:prstGeom prst="rect">
                <a:avLst/>
              </a:prstGeom>
            </p:spPr>
          </p:pic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6B8F0243-2F5F-5382-EEA6-691572E65B7F}"/>
                  </a:ext>
                </a:extLst>
              </p:cNvPr>
              <p:cNvSpPr txBox="1"/>
              <p:nvPr/>
            </p:nvSpPr>
            <p:spPr>
              <a:xfrm>
                <a:off x="770919" y="1409136"/>
                <a:ext cx="1759941" cy="253558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184E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BESSY II &amp; BESSY II+</a:t>
                </a:r>
              </a:p>
            </p:txBody>
          </p:sp>
        </p:grpSp>
        <p:pic>
          <p:nvPicPr>
            <p:cNvPr id="32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DDA64AAC-5888-9691-07F2-D21FDBD3A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6140090" y="3441644"/>
              <a:ext cx="1463814" cy="1495567"/>
            </a:xfrm>
            <a:prstGeom prst="rect">
              <a:avLst/>
            </a:prstGeom>
          </p:spPr>
        </p:pic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3C34D19-5A17-EF27-A583-B18321911B5B}"/>
                </a:ext>
              </a:extLst>
            </p:cNvPr>
            <p:cNvGrpSpPr/>
            <p:nvPr/>
          </p:nvGrpSpPr>
          <p:grpSpPr>
            <a:xfrm>
              <a:off x="6534598" y="1716965"/>
              <a:ext cx="1267572" cy="1613360"/>
              <a:chOff x="2916335" y="1649917"/>
              <a:chExt cx="1267572" cy="1613360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3ED2E92D-26E2-5478-CFB4-0345916E5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 l="9797" r="3313"/>
              <a:stretch/>
            </p:blipFill>
            <p:spPr>
              <a:xfrm>
                <a:off x="2990142" y="2275872"/>
                <a:ext cx="1193765" cy="987405"/>
              </a:xfrm>
              <a:prstGeom prst="rect">
                <a:avLst/>
              </a:prstGeom>
            </p:spPr>
          </p:pic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1AB13B58-9297-97AE-AE0E-67485A761C91}"/>
                  </a:ext>
                </a:extLst>
              </p:cNvPr>
              <p:cNvSpPr txBox="1"/>
              <p:nvPr/>
            </p:nvSpPr>
            <p:spPr>
              <a:xfrm>
                <a:off x="2916335" y="1649917"/>
                <a:ext cx="10823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184E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Proton</a:t>
                </a:r>
              </a:p>
              <a:p>
                <a:pPr algn="l"/>
                <a:r>
                  <a:rPr lang="en-US" b="1" dirty="0">
                    <a:solidFill>
                      <a:srgbClr val="184E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Therapy</a:t>
                </a:r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FA63A11F-0B00-3CCC-8B5F-08B8CE66DAE9}"/>
                </a:ext>
              </a:extLst>
            </p:cNvPr>
            <p:cNvGrpSpPr/>
            <p:nvPr/>
          </p:nvGrpSpPr>
          <p:grpSpPr>
            <a:xfrm>
              <a:off x="4153788" y="3604263"/>
              <a:ext cx="1872480" cy="1238116"/>
              <a:chOff x="1365896" y="4075621"/>
              <a:chExt cx="1874621" cy="1172467"/>
            </a:xfrm>
          </p:grpSpPr>
          <p:pic>
            <p:nvPicPr>
              <p:cNvPr id="35" name="Picture 4" descr="mls_sr_overview">
                <a:extLst>
                  <a:ext uri="{FF2B5EF4-FFF2-40B4-BE49-F238E27FC236}">
                    <a16:creationId xmlns:a16="http://schemas.microsoft.com/office/drawing/2014/main" id="{DD091389-8DD7-E924-8DBD-87C024E40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64" r="5420" b="16319"/>
              <a:stretch>
                <a:fillRect/>
              </a:stretch>
            </p:blipFill>
            <p:spPr bwMode="auto">
              <a:xfrm>
                <a:off x="1365896" y="4075621"/>
                <a:ext cx="1874621" cy="882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545394D5-6AB3-C4B6-FAE5-0B0AC76500A4}"/>
                  </a:ext>
                </a:extLst>
              </p:cNvPr>
              <p:cNvSpPr txBox="1"/>
              <p:nvPr/>
            </p:nvSpPr>
            <p:spPr>
              <a:xfrm>
                <a:off x="1636808" y="4898339"/>
                <a:ext cx="1590714" cy="349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184E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MLS &amp; MLS+</a:t>
                </a:r>
              </a:p>
            </p:txBody>
          </p:sp>
        </p:grpSp>
      </p:grpSp>
      <p:pic>
        <p:nvPicPr>
          <p:cNvPr id="55" name="Grafik 54">
            <a:extLst>
              <a:ext uri="{FF2B5EF4-FFF2-40B4-BE49-F238E27FC236}">
                <a16:creationId xmlns:a16="http://schemas.microsoft.com/office/drawing/2014/main" id="{695798E0-B51C-19A2-F218-E9AD922DD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771" y="3068638"/>
            <a:ext cx="3508753" cy="2585736"/>
          </a:xfrm>
          <a:prstGeom prst="rect">
            <a:avLst/>
          </a:prstGeom>
        </p:spPr>
      </p:pic>
      <p:sp>
        <p:nvSpPr>
          <p:cNvPr id="58" name="Text Box 12">
            <a:extLst>
              <a:ext uri="{FF2B5EF4-FFF2-40B4-BE49-F238E27FC236}">
                <a16:creationId xmlns:a16="http://schemas.microsoft.com/office/drawing/2014/main" id="{FA090DAB-6D53-4404-55D7-AA50A6F6C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1" y="138699"/>
            <a:ext cx="664957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Accelerator Operation &amp; Development @ HZB</a:t>
            </a:r>
          </a:p>
        </p:txBody>
      </p:sp>
      <p:sp>
        <p:nvSpPr>
          <p:cNvPr id="59" name="Fußzeilenplatzhalter 4">
            <a:extLst>
              <a:ext uri="{FF2B5EF4-FFF2-40B4-BE49-F238E27FC236}">
                <a16:creationId xmlns:a16="http://schemas.microsoft.com/office/drawing/2014/main" id="{DBD114D0-8420-E19B-72E4-A554E21942E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auto">
          <a:xfrm>
            <a:off x="3966" y="6532971"/>
            <a:ext cx="5320982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Andreas Jankowiak, </a:t>
            </a:r>
            <a:r>
              <a:rPr lang="en-US" dirty="0" err="1"/>
              <a:t>Welcome@HZB</a:t>
            </a:r>
            <a:r>
              <a:rPr lang="en-US" dirty="0"/>
              <a:t>, </a:t>
            </a:r>
            <a:r>
              <a:rPr lang="en-US" dirty="0" err="1"/>
              <a:t>iSAS</a:t>
            </a:r>
            <a:r>
              <a:rPr lang="en-US" dirty="0"/>
              <a:t> 2</a:t>
            </a:r>
            <a:r>
              <a:rPr lang="en-US" baseline="30000" dirty="0"/>
              <a:t>nd</a:t>
            </a:r>
            <a:r>
              <a:rPr lang="en-US" dirty="0"/>
              <a:t> Annual Meeting, HZB, 23.04.2026</a:t>
            </a:r>
            <a:endParaRPr lang="de-DE" dirty="0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1F37C04-E4B6-B54B-912F-AAE25200C51C}"/>
              </a:ext>
            </a:extLst>
          </p:cNvPr>
          <p:cNvSpPr txBox="1"/>
          <p:nvPr/>
        </p:nvSpPr>
        <p:spPr>
          <a:xfrm>
            <a:off x="7640002" y="667663"/>
            <a:ext cx="27206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68 MeV cyclotron</a:t>
            </a:r>
          </a:p>
          <a:p>
            <a:r>
              <a:rPr lang="en-GB" sz="1400" dirty="0"/>
              <a:t>eye tumour therapy</a:t>
            </a:r>
          </a:p>
          <a:p>
            <a:r>
              <a:rPr lang="en-GB" sz="1400" dirty="0"/>
              <a:t>(&gt; 5000 patients, 10 % </a:t>
            </a:r>
            <a:r>
              <a:rPr lang="en-GB" sz="1400" dirty="0" err="1"/>
              <a:t>worl</a:t>
            </a:r>
            <a:r>
              <a:rPr lang="en-GB" sz="1400" dirty="0"/>
              <a:t> </a:t>
            </a:r>
            <a:r>
              <a:rPr lang="en-GB" sz="1400" dirty="0" err="1"/>
              <a:t>dwide</a:t>
            </a:r>
            <a:r>
              <a:rPr lang="en-GB" sz="1400" dirty="0"/>
              <a:t>)</a:t>
            </a:r>
          </a:p>
          <a:p>
            <a:r>
              <a:rPr lang="en-GB" sz="1400" b="1" dirty="0"/>
              <a:t>development for</a:t>
            </a:r>
            <a:br>
              <a:rPr lang="en-GB" sz="1400" dirty="0"/>
            </a:br>
            <a:r>
              <a:rPr lang="en-GB" sz="1400" dirty="0"/>
              <a:t>FLASH therapy &amp; micro beamlets</a:t>
            </a:r>
          </a:p>
        </p:txBody>
      </p:sp>
    </p:spTree>
    <p:extLst>
      <p:ext uri="{BB962C8B-B14F-4D97-AF65-F5344CB8AC3E}">
        <p14:creationId xmlns:p14="http://schemas.microsoft.com/office/powerpoint/2010/main" val="40191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56" y="663895"/>
            <a:ext cx="3793557" cy="44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54469" y="3699348"/>
            <a:ext cx="4363695" cy="2739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b="1" dirty="0">
                <a:solidFill>
                  <a:srgbClr val="000000"/>
                </a:solidFill>
                <a:latin typeface="Source Sans Pro" panose="020B0503030403020204" pitchFamily="34" charset="0"/>
              </a:rPr>
              <a:t>5000 h user operation, ~ 99 % availability</a:t>
            </a:r>
          </a:p>
          <a:p>
            <a:pPr defTabSz="914377"/>
            <a:r>
              <a:rPr lang="en-GB" b="1" dirty="0">
                <a:solidFill>
                  <a:srgbClr val="000000"/>
                </a:solidFill>
                <a:latin typeface="Source Sans Pro" panose="020B0503030403020204" pitchFamily="34" charset="0"/>
              </a:rPr>
              <a:t>3000 user visits / a, &gt; 500 papers /a</a:t>
            </a:r>
            <a:endParaRPr lang="en-US" b="1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defTabSz="914377"/>
            <a:endParaRPr lang="en-US" sz="533" b="1" dirty="0">
              <a:solidFill>
                <a:srgbClr val="00589C"/>
              </a:solidFill>
              <a:latin typeface="Source Sans Pro" panose="020B0503030403020204" pitchFamily="34" charset="0"/>
            </a:endParaRPr>
          </a:p>
          <a:p>
            <a:pPr defTabSz="914377"/>
            <a:r>
              <a:rPr lang="en-US" sz="2000" b="1" dirty="0">
                <a:solidFill>
                  <a:srgbClr val="00589C"/>
                </a:solidFill>
                <a:latin typeface="Source Sans Pro" panose="020B0503030403020204" pitchFamily="34" charset="0"/>
              </a:rPr>
              <a:t>specialties</a:t>
            </a:r>
          </a:p>
          <a:p>
            <a:pPr defTabSz="914377"/>
            <a:endParaRPr lang="en-US" sz="533" b="1" dirty="0">
              <a:solidFill>
                <a:srgbClr val="00589C"/>
              </a:solidFill>
              <a:latin typeface="Source Sans Pro" panose="020B0503030403020204" pitchFamily="34" charset="0"/>
            </a:endParaRPr>
          </a:p>
          <a:p>
            <a:pPr defTabSz="914377"/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low-</a:t>
            </a:r>
            <a:r>
              <a:rPr lang="en-US" dirty="0">
                <a:solidFill>
                  <a:srgbClr val="00589C"/>
                </a:solidFill>
                <a:latin typeface="Symbol" pitchFamily="18" charset="2"/>
              </a:rPr>
              <a:t>a </a:t>
            </a:r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operation</a:t>
            </a:r>
          </a:p>
          <a:p>
            <a:pPr defTabSz="914377"/>
            <a:r>
              <a:rPr lang="en-US" sz="1600" dirty="0" err="1">
                <a:solidFill>
                  <a:srgbClr val="000000"/>
                </a:solidFill>
                <a:latin typeface="Source Sans Pro" panose="020B0503030403020204" pitchFamily="34" charset="0"/>
              </a:rPr>
              <a:t>ps</a:t>
            </a:r>
            <a:r>
              <a:rPr lang="en-US" sz="1600" dirty="0">
                <a:solidFill>
                  <a:srgbClr val="000000"/>
                </a:solidFill>
                <a:latin typeface="Source Sans Pro" panose="020B0503030403020204" pitchFamily="34" charset="0"/>
              </a:rPr>
              <a:t> beams, CSR, THz</a:t>
            </a:r>
          </a:p>
          <a:p>
            <a:pPr defTabSz="914377"/>
            <a:endParaRPr lang="en-US" sz="533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defTabSz="914377"/>
            <a:r>
              <a:rPr lang="en-US" dirty="0" err="1">
                <a:solidFill>
                  <a:srgbClr val="00589C"/>
                </a:solidFill>
                <a:latin typeface="Source Sans Pro" panose="020B0503030403020204" pitchFamily="34" charset="0"/>
              </a:rPr>
              <a:t>femto</a:t>
            </a:r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 slicing</a:t>
            </a: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Source Sans Pro" panose="020B0503030403020204" pitchFamily="34" charset="0"/>
              </a:rPr>
              <a:t>100 fs, </a:t>
            </a:r>
            <a:r>
              <a:rPr lang="en-US" sz="1600" dirty="0" err="1">
                <a:solidFill>
                  <a:srgbClr val="000000"/>
                </a:solidFill>
                <a:latin typeface="Source Sans Pro" panose="020B0503030403020204" pitchFamily="34" charset="0"/>
              </a:rPr>
              <a:t>polarised</a:t>
            </a:r>
            <a:r>
              <a:rPr lang="en-US" sz="1600" dirty="0">
                <a:solidFill>
                  <a:srgbClr val="000000"/>
                </a:solidFill>
                <a:latin typeface="Source Sans Pro" panose="020B0503030403020204" pitchFamily="34" charset="0"/>
              </a:rPr>
              <a:t> x-rays</a:t>
            </a: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Source Sans Pro" panose="020B0503030403020204" pitchFamily="34" charset="0"/>
              </a:rPr>
              <a:t>6 kHz and variable</a:t>
            </a:r>
          </a:p>
          <a:p>
            <a:pPr defTabSz="914377"/>
            <a:r>
              <a:rPr lang="en-US" sz="1600" dirty="0">
                <a:solidFill>
                  <a:srgbClr val="000000"/>
                </a:solidFill>
                <a:latin typeface="Source Sans Pro" panose="020B0503030403020204" pitchFamily="34" charset="0"/>
              </a:rPr>
              <a:t>pump probe laser</a:t>
            </a:r>
          </a:p>
        </p:txBody>
      </p:sp>
      <p:sp>
        <p:nvSpPr>
          <p:cNvPr id="5" name="Text Box 97"/>
          <p:cNvSpPr txBox="1">
            <a:spLocks noChangeArrowheads="1"/>
          </p:cNvSpPr>
          <p:nvPr/>
        </p:nvSpPr>
        <p:spPr bwMode="auto">
          <a:xfrm>
            <a:off x="554469" y="1433971"/>
            <a:ext cx="45464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Energy/current		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1.7 GeV / 300 mA</a:t>
            </a:r>
          </a:p>
          <a:p>
            <a:pPr defTabSz="914377"/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Emittance		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7 nm rad</a:t>
            </a:r>
          </a:p>
          <a:p>
            <a:pPr defTabSz="914377"/>
            <a:r>
              <a:rPr lang="en-US" dirty="0">
                <a:solidFill>
                  <a:srgbClr val="1F497D"/>
                </a:solidFill>
                <a:latin typeface="Source Sans Pro" panose="020B0503030403020204" pitchFamily="34" charset="0"/>
              </a:rPr>
              <a:t>Pulse length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		15 </a:t>
            </a:r>
            <a:r>
              <a:rPr lang="en-US" dirty="0" err="1">
                <a:solidFill>
                  <a:srgbClr val="000000"/>
                </a:solidFill>
                <a:latin typeface="Source Sans Pro" panose="020B0503030403020204" pitchFamily="34" charset="0"/>
              </a:rPr>
              <a:t>ps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Source Sans Pro" panose="020B0503030403020204" pitchFamily="34" charset="0"/>
              </a:rPr>
              <a:t>rms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)</a:t>
            </a:r>
          </a:p>
          <a:p>
            <a:pPr defTabSz="914377"/>
            <a:r>
              <a:rPr lang="en-US" dirty="0">
                <a:solidFill>
                  <a:srgbClr val="1F497D"/>
                </a:solidFill>
                <a:latin typeface="Source Sans Pro" panose="020B0503030403020204" pitchFamily="34" charset="0"/>
              </a:rPr>
              <a:t>Circumference		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240 m</a:t>
            </a:r>
          </a:p>
          <a:p>
            <a:pPr defTabSz="914377"/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Straight sections		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16</a:t>
            </a:r>
          </a:p>
          <a:p>
            <a:pPr defTabSz="914377"/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Undulators / WLS		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13 / 2</a:t>
            </a:r>
          </a:p>
          <a:p>
            <a:pPr defTabSz="914377"/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Beamlines		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36</a:t>
            </a:r>
          </a:p>
          <a:p>
            <a:pPr defTabSz="914377"/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end stations (</a:t>
            </a:r>
            <a:r>
              <a:rPr lang="en-US" dirty="0" err="1">
                <a:solidFill>
                  <a:srgbClr val="00589C"/>
                </a:solidFill>
                <a:latin typeface="Source Sans Pro" panose="020B0503030403020204" pitchFamily="34" charset="0"/>
              </a:rPr>
              <a:t>fixed+var</a:t>
            </a:r>
            <a:r>
              <a:rPr lang="en-US" dirty="0">
                <a:solidFill>
                  <a:srgbClr val="00589C"/>
                </a:solidFill>
                <a:latin typeface="Source Sans Pro" panose="020B0503030403020204" pitchFamily="34" charset="0"/>
              </a:rPr>
              <a:t>)	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52</a:t>
            </a:r>
          </a:p>
          <a:p>
            <a:pPr defTabSz="914377"/>
            <a:r>
              <a:rPr lang="en-US" sz="1000" b="1" dirty="0">
                <a:solidFill>
                  <a:srgbClr val="1F497D"/>
                </a:solidFill>
                <a:latin typeface="Source Sans Pro" panose="020B0503030403020204" pitchFamily="34" charset="0"/>
              </a:rPr>
              <a:t> 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38771" y="138699"/>
            <a:ext cx="966001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3</a:t>
            </a:r>
            <a:r>
              <a:rPr lang="en-GB" sz="2667" baseline="30000" dirty="0">
                <a:solidFill>
                  <a:schemeClr val="tx2"/>
                </a:solidFill>
                <a:latin typeface="Source Sans Pro" panose="020B0503030403020204" pitchFamily="34" charset="0"/>
              </a:rPr>
              <a:t>rd</a:t>
            </a:r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 Generation Source BESSY II – Multi-Mode / Multi-User operation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59274" y="761261"/>
            <a:ext cx="7582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b="1" dirty="0">
                <a:solidFill>
                  <a:srgbClr val="00589C"/>
                </a:solidFill>
                <a:latin typeface="Source Sans Pro" panose="020B0503030403020204" pitchFamily="34" charset="0"/>
              </a:rPr>
              <a:t>Successor of BESSY I, Germanys first dedicated light source (1981 – 1999)</a:t>
            </a:r>
          </a:p>
          <a:p>
            <a:pPr defTabSz="914377"/>
            <a:r>
              <a:rPr lang="en-GB" b="1" dirty="0">
                <a:solidFill>
                  <a:srgbClr val="00589C"/>
                </a:solidFill>
                <a:latin typeface="Source Sans Pro" panose="020B0503030403020204" pitchFamily="34" charset="0"/>
              </a:rPr>
              <a:t>Construction 1992 – 1998, in user operation since 1999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E1388C5-F492-86CA-1F13-C63049FAA1CD}"/>
              </a:ext>
            </a:extLst>
          </p:cNvPr>
          <p:cNvGrpSpPr/>
          <p:nvPr/>
        </p:nvGrpSpPr>
        <p:grpSpPr>
          <a:xfrm>
            <a:off x="2664135" y="4140315"/>
            <a:ext cx="6599656" cy="2386832"/>
            <a:chOff x="2266503" y="3386454"/>
            <a:chExt cx="4949742" cy="1790124"/>
          </a:xfrm>
        </p:grpSpPr>
        <p:sp>
          <p:nvSpPr>
            <p:cNvPr id="7" name="Textfeld 6"/>
            <p:cNvSpPr txBox="1"/>
            <p:nvPr/>
          </p:nvSpPr>
          <p:spPr>
            <a:xfrm>
              <a:off x="3232427" y="3386454"/>
              <a:ext cx="3017894" cy="4847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GB" dirty="0">
                  <a:solidFill>
                    <a:srgbClr val="000000"/>
                  </a:solidFill>
                  <a:latin typeface="Source Sans Pro" panose="020B0503030403020204" pitchFamily="34" charset="0"/>
                </a:rPr>
                <a:t>standard mode = 4 in 1</a:t>
              </a:r>
            </a:p>
            <a:p>
              <a:pPr algn="ctr" defTabSz="914377"/>
              <a:r>
                <a:rPr lang="en-GB" dirty="0">
                  <a:solidFill>
                    <a:srgbClr val="000000"/>
                  </a:solidFill>
                  <a:latin typeface="Source Sans Pro" panose="020B0503030403020204" pitchFamily="34" charset="0"/>
                </a:rPr>
                <a:t>excellent support of timing experiments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802482E-8930-6A00-60F1-BCBCAEFDE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503" y="3939142"/>
              <a:ext cx="4949742" cy="1237436"/>
            </a:xfrm>
            <a:prstGeom prst="rect">
              <a:avLst/>
            </a:prstGeom>
          </p:spPr>
        </p:pic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619" y="4479047"/>
            <a:ext cx="5111872" cy="2203533"/>
          </a:xfrm>
          <a:prstGeom prst="rect">
            <a:avLst/>
          </a:prstGeom>
        </p:spPr>
      </p:pic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CD62204E-3E41-9207-C1A8-9AD56559CA48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Welcome@HZB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iSAS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2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</a:p>
        </p:txBody>
      </p:sp>
    </p:spTree>
    <p:extLst>
      <p:ext uri="{BB962C8B-B14F-4D97-AF65-F5344CB8AC3E}">
        <p14:creationId xmlns:p14="http://schemas.microsoft.com/office/powerpoint/2010/main" val="330568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3004779" y="1065899"/>
            <a:ext cx="6480997" cy="4424615"/>
            <a:chOff x="1009886" y="969711"/>
            <a:chExt cx="8247873" cy="5460023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886" y="969711"/>
              <a:ext cx="8247873" cy="5460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pieren 8"/>
            <p:cNvGrpSpPr/>
            <p:nvPr/>
          </p:nvGrpSpPr>
          <p:grpSpPr>
            <a:xfrm>
              <a:off x="2918794" y="1052513"/>
              <a:ext cx="2429061" cy="848583"/>
              <a:chOff x="2918794" y="1052513"/>
              <a:chExt cx="2429061" cy="848583"/>
            </a:xfrm>
          </p:grpSpPr>
          <p:sp>
            <p:nvSpPr>
              <p:cNvPr id="7" name="Rechteck 6"/>
              <p:cNvSpPr/>
              <p:nvPr/>
            </p:nvSpPr>
            <p:spPr bwMode="auto">
              <a:xfrm>
                <a:off x="2918794" y="1052513"/>
                <a:ext cx="2429061" cy="64697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7"/>
                <a:endParaRPr lang="en-GB" sz="1600" b="1" dirty="0">
                  <a:solidFill>
                    <a:srgbClr val="00589C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8" name="Rechteck 7"/>
              <p:cNvSpPr/>
              <p:nvPr/>
            </p:nvSpPr>
            <p:spPr bwMode="auto">
              <a:xfrm>
                <a:off x="4461164" y="1567708"/>
                <a:ext cx="407844" cy="33338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7"/>
                <a:endParaRPr lang="en-GB" sz="1600" b="1" dirty="0">
                  <a:solidFill>
                    <a:srgbClr val="00589C"/>
                  </a:solidFill>
                  <a:latin typeface="Source Sans Pro" panose="020B0503030403020204" pitchFamily="34" charset="0"/>
                </a:endParaRPr>
              </a:p>
            </p:txBody>
          </p:sp>
        </p:grpSp>
      </p:grpSp>
      <p:sp>
        <p:nvSpPr>
          <p:cNvPr id="3" name="Rectangle 49"/>
          <p:cNvSpPr>
            <a:spLocks noChangeArrowheads="1"/>
          </p:cNvSpPr>
          <p:nvPr/>
        </p:nvSpPr>
        <p:spPr bwMode="auto">
          <a:xfrm>
            <a:off x="336480" y="144613"/>
            <a:ext cx="4365298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Metrology Light Source (MLS)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734676" y="1040096"/>
            <a:ext cx="4105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1600" b="1" dirty="0">
                <a:solidFill>
                  <a:srgbClr val="00589C"/>
                </a:solidFill>
                <a:latin typeface="Source Sans Pro" panose="020B0503030403020204" pitchFamily="34" charset="0"/>
              </a:rPr>
              <a:t>                     owned by</a:t>
            </a:r>
          </a:p>
          <a:p>
            <a:pPr algn="r" defTabSz="914377"/>
            <a:endParaRPr lang="en-GB" sz="1600" b="1" dirty="0">
              <a:solidFill>
                <a:srgbClr val="00589C"/>
              </a:solidFill>
              <a:latin typeface="Source Sans Pro" panose="020B0503030403020204" pitchFamily="34" charset="0"/>
            </a:endParaRPr>
          </a:p>
          <a:p>
            <a:pPr algn="r" defTabSz="914377"/>
            <a:endParaRPr lang="en-GB" sz="1600" b="1" dirty="0">
              <a:solidFill>
                <a:srgbClr val="00589C"/>
              </a:solidFill>
              <a:latin typeface="Source Sans Pro" panose="020B0503030403020204" pitchFamily="34" charset="0"/>
            </a:endParaRPr>
          </a:p>
          <a:p>
            <a:pPr defTabSz="914377"/>
            <a:r>
              <a:rPr lang="en-GB" sz="1600" b="1" dirty="0">
                <a:solidFill>
                  <a:srgbClr val="00589C"/>
                </a:solidFill>
                <a:latin typeface="Source Sans Pro" panose="020B0503030403020204" pitchFamily="34" charset="0"/>
              </a:rPr>
              <a:t>                                      developed and</a:t>
            </a:r>
          </a:p>
          <a:p>
            <a:pPr defTabSz="914377"/>
            <a:r>
              <a:rPr lang="en-GB" sz="1600" b="1" dirty="0">
                <a:solidFill>
                  <a:srgbClr val="00589C"/>
                </a:solidFill>
                <a:latin typeface="Source Sans Pro" panose="020B0503030403020204" pitchFamily="34" charset="0"/>
              </a:rPr>
              <a:t>                                      operated by HZB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3086" y="760895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dirty="0">
                <a:solidFill>
                  <a:srgbClr val="00589C"/>
                </a:solidFill>
                <a:latin typeface="Source Sans Pro" panose="020B0503030403020204" pitchFamily="34" charset="0"/>
              </a:rPr>
              <a:t>important test-bed for accelerator R&amp;D</a:t>
            </a:r>
          </a:p>
          <a:p>
            <a:pPr defTabSz="914377"/>
            <a:r>
              <a:rPr lang="en-GB" dirty="0">
                <a:solidFill>
                  <a:srgbClr val="00589C"/>
                </a:solidFill>
                <a:latin typeface="Source Sans Pro" panose="020B0503030403020204" pitchFamily="34" charset="0"/>
              </a:rPr>
              <a:t>and education (Master, PhD Students)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5312" y="1155053"/>
            <a:ext cx="1792427" cy="66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B8629CB-6AC0-40DC-92CA-3240904CAA64}"/>
              </a:ext>
            </a:extLst>
          </p:cNvPr>
          <p:cNvSpPr txBox="1"/>
          <p:nvPr/>
        </p:nvSpPr>
        <p:spPr>
          <a:xfrm>
            <a:off x="243207" y="4945301"/>
            <a:ext cx="5694188" cy="1528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/>
                </a:solidFill>
                <a:latin typeface="Source Sans Pro" panose="020B0503030403020204" pitchFamily="34" charset="0"/>
              </a:rPr>
              <a:t>- metrology in the UV-EUV</a:t>
            </a:r>
          </a:p>
          <a:p>
            <a:r>
              <a:rPr lang="en-US" sz="1867" dirty="0">
                <a:solidFill>
                  <a:schemeClr val="tx2"/>
                </a:solidFill>
                <a:latin typeface="Source Sans Pro" panose="020B0503030403020204" pitchFamily="34" charset="0"/>
              </a:rPr>
              <a:t>- </a:t>
            </a:r>
            <a:r>
              <a:rPr lang="en-US" sz="1867" b="1" dirty="0">
                <a:solidFill>
                  <a:schemeClr val="tx2"/>
                </a:solidFill>
                <a:latin typeface="Source Sans Pro" panose="020B0503030403020204" pitchFamily="34" charset="0"/>
              </a:rPr>
              <a:t>optimized for low-alpha operation</a:t>
            </a:r>
            <a:br>
              <a:rPr lang="en-US" sz="1867" dirty="0">
                <a:solidFill>
                  <a:schemeClr val="tx2"/>
                </a:solidFill>
                <a:latin typeface="Source Sans Pro" panose="020B0503030403020204" pitchFamily="34" charset="0"/>
              </a:rPr>
            </a:br>
            <a:r>
              <a:rPr lang="en-US" sz="1867" dirty="0">
                <a:solidFill>
                  <a:schemeClr val="tx2"/>
                </a:solidFill>
                <a:latin typeface="Source Sans Pro" panose="020B0503030403020204" pitchFamily="34" charset="0"/>
              </a:rPr>
              <a:t>  (IR / THz generation)</a:t>
            </a:r>
            <a:br>
              <a:rPr lang="en-US" sz="1867" dirty="0">
                <a:solidFill>
                  <a:schemeClr val="tx2"/>
                </a:solidFill>
                <a:latin typeface="Source Sans Pro" panose="020B0503030403020204" pitchFamily="34" charset="0"/>
              </a:rPr>
            </a:br>
            <a:r>
              <a:rPr lang="en-US" sz="1867" dirty="0">
                <a:solidFill>
                  <a:schemeClr val="tx2"/>
                </a:solidFill>
                <a:latin typeface="Source Sans Pro" panose="020B0503030403020204" pitchFamily="34" charset="0"/>
              </a:rPr>
              <a:t>- EUV reflectometry</a:t>
            </a:r>
            <a:br>
              <a:rPr lang="en-US" sz="1867" dirty="0">
                <a:latin typeface="Source Sans Pro" panose="020B0503030403020204" pitchFamily="34" charset="0"/>
              </a:rPr>
            </a:br>
            <a:r>
              <a:rPr lang="en-US" sz="1867" dirty="0">
                <a:latin typeface="Source Sans Pro" panose="020B0503030403020204" pitchFamily="34" charset="0"/>
              </a:rPr>
              <a:t>  (next generation EUV lithography – 13/6.5 nm process)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467E83E-2BE5-4B6E-90EF-F2BBE0FA3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15" y="5759020"/>
            <a:ext cx="391191" cy="39242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5539C0F-8197-4F25-924A-A9B633D3E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10" y="5792102"/>
            <a:ext cx="1110905" cy="310996"/>
          </a:xfrm>
          <a:prstGeom prst="rect">
            <a:avLst/>
          </a:prstGeom>
        </p:spPr>
      </p:pic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869950F6-ECE4-7C38-955D-3EA6C492ED1F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Welcome@HZB, iSAS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F84"/>
              </a:solidFill>
              <a:effectLst/>
              <a:uLnTx/>
              <a:uFillTx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3653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D212-E86F-434F-A829-12FF3839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4">
            <a:extLst>
              <a:ext uri="{FF2B5EF4-FFF2-40B4-BE49-F238E27FC236}">
                <a16:creationId xmlns:a16="http://schemas.microsoft.com/office/drawing/2014/main" id="{74085E4D-CEDD-77F2-04AA-D8DDFC911B2B}"/>
              </a:ext>
            </a:extLst>
          </p:cNvPr>
          <p:cNvSpPr/>
          <p:nvPr/>
        </p:nvSpPr>
        <p:spPr bwMode="auto">
          <a:xfrm>
            <a:off x="8521275" y="705475"/>
            <a:ext cx="3024336" cy="2411410"/>
          </a:xfrm>
          <a:prstGeom prst="roundRect">
            <a:avLst>
              <a:gd name="adj" fmla="val 1062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   Sustainability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/>
                <a:cs typeface="Arial"/>
              </a:rPr>
              <a:t>Increased self-sufficiency of energy supply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/>
                <a:cs typeface="Arial"/>
              </a:rPr>
              <a:t>Reduced energy consumption</a:t>
            </a:r>
          </a:p>
        </p:txBody>
      </p:sp>
      <p:sp>
        <p:nvSpPr>
          <p:cNvPr id="3" name="Rechteck: abgerundete Ecken 4">
            <a:extLst>
              <a:ext uri="{FF2B5EF4-FFF2-40B4-BE49-F238E27FC236}">
                <a16:creationId xmlns:a16="http://schemas.microsoft.com/office/drawing/2014/main" id="{7E5ED1D0-E574-77A1-A120-963BA03BFC58}"/>
              </a:ext>
            </a:extLst>
          </p:cNvPr>
          <p:cNvSpPr/>
          <p:nvPr/>
        </p:nvSpPr>
        <p:spPr bwMode="auto">
          <a:xfrm>
            <a:off x="4223792" y="705474"/>
            <a:ext cx="3459625" cy="2411411"/>
          </a:xfrm>
          <a:prstGeom prst="roundRect">
            <a:avLst>
              <a:gd name="adj" fmla="val 9793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Modernisation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/>
                <a:cs typeface="Arial"/>
              </a:rPr>
              <a:t>Stable &amp; reliable accelerator performance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/>
                <a:cs typeface="Arial"/>
              </a:rPr>
              <a:t>Improved digitalisation, automation &amp; remote access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/>
                <a:cs typeface="Arial"/>
              </a:rPr>
              <a:t>Lower barriers &amp; higher instrument output</a:t>
            </a:r>
          </a:p>
        </p:txBody>
      </p:sp>
      <p:sp>
        <p:nvSpPr>
          <p:cNvPr id="4" name="Rechteck: abgerundete Ecken 4">
            <a:extLst>
              <a:ext uri="{FF2B5EF4-FFF2-40B4-BE49-F238E27FC236}">
                <a16:creationId xmlns:a16="http://schemas.microsoft.com/office/drawing/2014/main" id="{0862B6D2-DBD7-3D4B-8E61-DC6BF793B070}"/>
              </a:ext>
            </a:extLst>
          </p:cNvPr>
          <p:cNvSpPr/>
          <p:nvPr/>
        </p:nvSpPr>
        <p:spPr bwMode="auto">
          <a:xfrm>
            <a:off x="528406" y="705475"/>
            <a:ext cx="2878646" cy="2411410"/>
          </a:xfrm>
          <a:prstGeom prst="roundRect">
            <a:avLst>
              <a:gd name="adj" fmla="val 12989"/>
            </a:avLst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Operando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/>
                <a:cs typeface="Arial"/>
              </a:rPr>
              <a:t>Scientific focus: Energy, catalysis and green IT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SemiBold" panose="020B0603030403020204" pitchFamily="34" charset="0"/>
              <a:ea typeface="Source Sans Pro"/>
              <a:cs typeface="Arial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/>
                <a:cs typeface="Arial"/>
              </a:rPr>
              <a:t>New instruments and sample environments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84BE0836-4B51-0B62-56DB-4262004DB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1" y="138699"/>
            <a:ext cx="8630889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BESSY II+ – Operando Synchrotron for the Energy Transition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841604B-F90F-A8F9-585D-E1015E306B7E}"/>
              </a:ext>
            </a:extLst>
          </p:cNvPr>
          <p:cNvGrpSpPr/>
          <p:nvPr/>
        </p:nvGrpSpPr>
        <p:grpSpPr>
          <a:xfrm>
            <a:off x="577849" y="4207563"/>
            <a:ext cx="10920244" cy="2062104"/>
            <a:chOff x="577849" y="4207563"/>
            <a:chExt cx="10920244" cy="206210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24985C6-300E-8B40-A012-C37CA506C9AC}"/>
                </a:ext>
              </a:extLst>
            </p:cNvPr>
            <p:cNvSpPr txBox="1"/>
            <p:nvPr/>
          </p:nvSpPr>
          <p:spPr bwMode="auto">
            <a:xfrm>
              <a:off x="577849" y="4207564"/>
              <a:ext cx="5258746" cy="206210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 SemiBold"/>
                  <a:ea typeface="Roboto"/>
                  <a:cs typeface="Arial"/>
                </a:rPr>
                <a:t>BESSY II+</a:t>
              </a:r>
              <a:b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 SemiBold"/>
                  <a:ea typeface="Roboto"/>
                  <a:cs typeface="Arial"/>
                </a:rPr>
              </a:br>
              <a:r>
                <a:rPr kumimoji="0" lang="en-GB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 SemiBold"/>
                  <a:ea typeface="Roboto"/>
                  <a:cs typeface="Arial"/>
                </a:rPr>
                <a:t>Operando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 SemiBold"/>
                  <a:ea typeface="Roboto"/>
                  <a:cs typeface="Arial"/>
                </a:rPr>
                <a:t> Capabilities for the Energy Transition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New instruments &amp; sample environment</a:t>
              </a: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Expansion of digitalisation and support</a:t>
              </a: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Renovated / </a:t>
              </a:r>
              <a:r>
                <a:rPr lang="en-GB" dirty="0">
                  <a:solidFill>
                    <a:srgbClr val="000000"/>
                  </a:solidFill>
                  <a:latin typeface="Calibri"/>
                  <a:cs typeface="Arial"/>
                </a:rPr>
                <a:t>m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odernised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accelerator and instruments</a:t>
              </a:r>
            </a:p>
          </p:txBody>
        </p:sp>
        <p:sp>
          <p:nvSpPr>
            <p:cNvPr id="7" name="Textfeld 4">
              <a:extLst>
                <a:ext uri="{FF2B5EF4-FFF2-40B4-BE49-F238E27FC236}">
                  <a16:creationId xmlns:a16="http://schemas.microsoft.com/office/drawing/2014/main" id="{924719EA-75D5-3F3C-EB3E-AA67703F3A16}"/>
                </a:ext>
              </a:extLst>
            </p:cNvPr>
            <p:cNvSpPr txBox="1"/>
            <p:nvPr/>
          </p:nvSpPr>
          <p:spPr bwMode="auto">
            <a:xfrm>
              <a:off x="6355047" y="4207563"/>
              <a:ext cx="5143046" cy="206210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 SemiBold"/>
                  <a:ea typeface="Roboto"/>
                  <a:cs typeface="Arial"/>
                </a:rPr>
                <a:t>BESSY III</a:t>
              </a:r>
              <a:br>
                <a:rPr lang="en-GB" dirty="0">
                  <a:solidFill>
                    <a:prstClr val="black"/>
                  </a:solidFill>
                  <a:latin typeface="Source Sans Pro SemiBold"/>
                  <a:ea typeface="Roboto"/>
                  <a:cs typeface="Arial"/>
                </a:rPr>
              </a:b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 SemiBold"/>
                  <a:ea typeface="Roboto"/>
                  <a:cs typeface="Arial"/>
                </a:rPr>
                <a:t>A Materials Discovery Facility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Enhance capabilities compared to BESSY II+ with</a:t>
              </a:r>
              <a:br>
                <a:rPr lang="en-GB" dirty="0">
                  <a:solidFill>
                    <a:srgbClr val="000000"/>
                  </a:solidFill>
                  <a:latin typeface="Calibri"/>
                  <a:cs typeface="Arial"/>
                </a:rPr>
              </a:b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4</a:t>
              </a:r>
              <a:r>
                <a:rPr kumimoji="0" lang="en-GB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th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generation source + integrated research infra.</a:t>
              </a: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Green field facility in Adlershof</a:t>
              </a: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User operation 2036+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968F105-1D3B-573A-49BD-9C60E29F9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16107" t="25900" r="14094" b="23709"/>
            <a:stretch/>
          </p:blipFill>
          <p:spPr bwMode="auto">
            <a:xfrm>
              <a:off x="4829347" y="4747191"/>
              <a:ext cx="1828473" cy="1320051"/>
            </a:xfrm>
            <a:prstGeom prst="rect">
              <a:avLst/>
            </a:prstGeom>
          </p:spPr>
        </p:pic>
      </p:grpSp>
      <p:pic>
        <p:nvPicPr>
          <p:cNvPr id="9" name="68888E58-37B4-4A26-B5D8-1ED48261498B" descr="EB931292-F400-4844-8455-577BD4A7E902">
            <a:extLst>
              <a:ext uri="{FF2B5EF4-FFF2-40B4-BE49-F238E27FC236}">
                <a16:creationId xmlns:a16="http://schemas.microsoft.com/office/drawing/2014/main" id="{E9AEA16F-4AA6-E15B-6AF1-E3BC241B5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3" r="4691" b="21729"/>
          <a:stretch/>
        </p:blipFill>
        <p:spPr bwMode="auto">
          <a:xfrm>
            <a:off x="2223293" y="2483649"/>
            <a:ext cx="1447433" cy="15006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209E2C5-DDB3-8415-37EC-A730BF3837B4}"/>
              </a:ext>
            </a:extLst>
          </p:cNvPr>
          <p:cNvSpPr txBox="1"/>
          <p:nvPr/>
        </p:nvSpPr>
        <p:spPr>
          <a:xfrm>
            <a:off x="4275099" y="3164791"/>
            <a:ext cx="3357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/>
              <a:t>2023 – 2029</a:t>
            </a:r>
          </a:p>
          <a:p>
            <a:pPr algn="ctr"/>
            <a:r>
              <a:rPr lang="en-GB" sz="2200" dirty="0"/>
              <a:t>Total of 42 Mio€ of Invest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BE2C7814-E5F9-C19A-AC1E-D5114DCB2BDE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Welcome@HZB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iSAS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2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</a:p>
        </p:txBody>
      </p:sp>
    </p:spTree>
    <p:extLst>
      <p:ext uri="{BB962C8B-B14F-4D97-AF65-F5344CB8AC3E}">
        <p14:creationId xmlns:p14="http://schemas.microsoft.com/office/powerpoint/2010/main" val="357607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>
            <a:extLst>
              <a:ext uri="{FF2B5EF4-FFF2-40B4-BE49-F238E27FC236}">
                <a16:creationId xmlns:a16="http://schemas.microsoft.com/office/drawing/2014/main" id="{30CE3708-1398-4049-21D2-EF4D06194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1" y="138699"/>
            <a:ext cx="6882012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BESSY II+ – Accelerator &amp; Sustainability Actions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0BDAB1C-94CE-CE90-CE8F-892867206621}"/>
              </a:ext>
            </a:extLst>
          </p:cNvPr>
          <p:cNvGrpSpPr/>
          <p:nvPr/>
        </p:nvGrpSpPr>
        <p:grpSpPr>
          <a:xfrm>
            <a:off x="488786" y="652061"/>
            <a:ext cx="6490915" cy="2481565"/>
            <a:chOff x="329760" y="3339117"/>
            <a:chExt cx="5795700" cy="2342880"/>
          </a:xfrm>
        </p:grpSpPr>
        <p:sp>
          <p:nvSpPr>
            <p:cNvPr id="5" name="Rechteck 6">
              <a:extLst>
                <a:ext uri="{FF2B5EF4-FFF2-40B4-BE49-F238E27FC236}">
                  <a16:creationId xmlns:a16="http://schemas.microsoft.com/office/drawing/2014/main" id="{17B585E4-99F8-DDDA-A805-E8620E662016}"/>
                </a:ext>
              </a:extLst>
            </p:cNvPr>
            <p:cNvSpPr/>
            <p:nvPr/>
          </p:nvSpPr>
          <p:spPr>
            <a:xfrm>
              <a:off x="2087476" y="3510117"/>
              <a:ext cx="4037984" cy="207624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spcAft>
                  <a:spcPts val="300"/>
                </a:spcAft>
                <a:tabLst>
                  <a:tab pos="0" algn="l"/>
                </a:tabLst>
              </a:pPr>
              <a:r>
                <a:rPr lang="en-GB" sz="1600" b="1" strike="noStrike" spc="-1" dirty="0">
                  <a:solidFill>
                    <a:srgbClr val="004F84"/>
                  </a:solidFill>
                  <a:latin typeface="Source Sans Pro"/>
                  <a:ea typeface="Source Sans Pro"/>
                </a:rPr>
                <a:t>Task 4: Modernisation and Upgrade Measures of the Accelerator Complex</a:t>
              </a:r>
              <a:endParaRPr lang="en-GB" sz="1600" b="1" spc="-1" dirty="0">
                <a:solidFill>
                  <a:srgbClr val="004F84"/>
                </a:solidFill>
                <a:latin typeface="Source Sans Pro"/>
                <a:ea typeface="Source Sans Pro"/>
              </a:endParaRPr>
            </a:p>
            <a:p>
              <a:pPr defTabSz="914400">
                <a:lnSpc>
                  <a:spcPct val="100000"/>
                </a:lnSpc>
                <a:spcAft>
                  <a:spcPts val="300"/>
                </a:spcAft>
                <a:tabLst>
                  <a:tab pos="0" algn="l"/>
                </a:tabLst>
              </a:pPr>
              <a:endParaRPr lang="de-DE" sz="1600" b="0" strike="noStrike" spc="-1" dirty="0">
                <a:solidFill>
                  <a:srgbClr val="000000"/>
                </a:solidFill>
                <a:latin typeface="Calibri"/>
              </a:endParaRPr>
            </a:p>
            <a:p>
              <a:pPr marL="285840" indent="-285480" defTabSz="914400">
                <a:lnSpc>
                  <a:spcPct val="100000"/>
                </a:lnSpc>
                <a:buClr>
                  <a:srgbClr val="00B050"/>
                </a:buClr>
                <a:buFont typeface="Arial"/>
                <a:buChar char="•"/>
                <a:tabLst>
                  <a:tab pos="0" algn="l"/>
                </a:tabLst>
              </a:pPr>
              <a:r>
                <a:rPr lang="en-GB" sz="1400" b="0" strike="noStrike" spc="-1" dirty="0">
                  <a:solidFill>
                    <a:srgbClr val="00B050"/>
                  </a:solidFill>
                  <a:latin typeface="Source Sans Pro"/>
                  <a:ea typeface="Source Sans Pro"/>
                </a:rPr>
                <a:t>CPMU20 fur </a:t>
              </a:r>
              <a:r>
                <a:rPr lang="en-GB" sz="1400" b="0" strike="noStrike" spc="-1" dirty="0" err="1">
                  <a:solidFill>
                    <a:srgbClr val="00B050"/>
                  </a:solidFill>
                  <a:latin typeface="Source Sans Pro"/>
                  <a:ea typeface="Source Sans Pro"/>
                </a:rPr>
                <a:t>SoTeXS</a:t>
              </a:r>
              <a:endParaRPr lang="de-DE" sz="1400" b="0" strike="noStrike" spc="-1" dirty="0">
                <a:solidFill>
                  <a:srgbClr val="00B050"/>
                </a:solidFill>
                <a:latin typeface="Calibri"/>
              </a:endParaRPr>
            </a:p>
            <a:p>
              <a:pPr marL="285840" indent="-285480" defTabSz="914400">
                <a:lnSpc>
                  <a:spcPct val="100000"/>
                </a:lnSpc>
                <a:buClr>
                  <a:srgbClr val="00B050"/>
                </a:buClr>
                <a:buFont typeface="Arial"/>
                <a:buChar char="•"/>
                <a:tabLst>
                  <a:tab pos="0" algn="l"/>
                </a:tabLst>
              </a:pPr>
              <a:r>
                <a:rPr lang="en-GB" sz="1400" spc="-1" dirty="0">
                  <a:solidFill>
                    <a:srgbClr val="00B050"/>
                  </a:solidFill>
                  <a:latin typeface="Source Sans Pro"/>
                </a:rPr>
                <a:t>active NC Higher-Harmonic-Cavities</a:t>
              </a:r>
              <a:endParaRPr lang="de-DE" sz="1400" b="0" strike="noStrike" spc="-1" dirty="0">
                <a:solidFill>
                  <a:srgbClr val="00B050"/>
                </a:solidFill>
                <a:latin typeface="Calibri"/>
              </a:endParaRPr>
            </a:p>
            <a:p>
              <a:pPr marL="285840" indent="-285480" defTabSz="914400">
                <a:lnSpc>
                  <a:spcPct val="100000"/>
                </a:lnSpc>
                <a:buClr>
                  <a:srgbClr val="00B050"/>
                </a:buClr>
                <a:buFont typeface="Arial"/>
                <a:buChar char="•"/>
                <a:tabLst>
                  <a:tab pos="0" algn="l"/>
                </a:tabLst>
              </a:pPr>
              <a:r>
                <a:rPr lang="en-GB" sz="1400" b="0" strike="noStrike" spc="-1" dirty="0">
                  <a:solidFill>
                    <a:srgbClr val="00B050"/>
                  </a:solidFill>
                  <a:latin typeface="Source Sans Pro"/>
                  <a:ea typeface="Source Sans Pro"/>
                </a:rPr>
                <a:t>Permanent magnets(PM) for transfer lines</a:t>
              </a:r>
              <a:endParaRPr lang="de-DE" sz="1400" spc="-1" dirty="0">
                <a:solidFill>
                  <a:srgbClr val="00B050"/>
                </a:solidFill>
                <a:latin typeface="Calibri"/>
              </a:endParaRPr>
            </a:p>
            <a:p>
              <a:pPr marL="285840" indent="-285480" defTabSz="914400">
                <a:lnSpc>
                  <a:spcPct val="100000"/>
                </a:lnSpc>
                <a:buClr>
                  <a:srgbClr val="00B050"/>
                </a:buClr>
                <a:buFont typeface="Arial"/>
                <a:buChar char="•"/>
                <a:tabLst>
                  <a:tab pos="0" algn="l"/>
                </a:tabLst>
              </a:pPr>
              <a:r>
                <a:rPr lang="en-GB" sz="1400" b="0" strike="noStrike" spc="-1" dirty="0">
                  <a:solidFill>
                    <a:srgbClr val="00B050"/>
                  </a:solidFill>
                  <a:latin typeface="Source Sans Pro"/>
                  <a:ea typeface="Source Sans Pro"/>
                </a:rPr>
                <a:t>Replacements / spares for </a:t>
              </a:r>
              <a:r>
                <a:rPr lang="en-GB" sz="1400" spc="-1" dirty="0">
                  <a:solidFill>
                    <a:srgbClr val="00B050"/>
                  </a:solidFill>
                  <a:latin typeface="Source Sans Pro"/>
                  <a:ea typeface="Source Sans Pro"/>
                </a:rPr>
                <a:t>SC 7 T Wavelength Shifter</a:t>
              </a:r>
              <a:endParaRPr lang="de-DE" sz="1400" b="0" strike="noStrike" spc="-1" dirty="0">
                <a:solidFill>
                  <a:srgbClr val="00B050"/>
                </a:solidFill>
                <a:latin typeface="Calibri"/>
              </a:endParaRPr>
            </a:p>
            <a:p>
              <a:pPr marL="285840" indent="-285480" defTabSz="914400">
                <a:lnSpc>
                  <a:spcPct val="100000"/>
                </a:lnSpc>
                <a:buClr>
                  <a:srgbClr val="00B050"/>
                </a:buClr>
                <a:buFont typeface="Arial"/>
                <a:buChar char="•"/>
                <a:tabLst>
                  <a:tab pos="0" algn="l"/>
                </a:tabLst>
              </a:pPr>
              <a:r>
                <a:rPr lang="en-GB" sz="1400" b="0" strike="noStrike" spc="-1" dirty="0">
                  <a:solidFill>
                    <a:srgbClr val="00B050"/>
                  </a:solidFill>
                  <a:latin typeface="Source Sans Pro"/>
                  <a:ea typeface="Source Sans Pro"/>
                </a:rPr>
                <a:t>BESSY II Digital Twin </a:t>
              </a:r>
              <a:endParaRPr lang="de-DE" sz="1400" b="0" strike="noStrike" spc="-1" dirty="0">
                <a:solidFill>
                  <a:srgbClr val="00B050"/>
                </a:solidFill>
                <a:latin typeface="Calibri"/>
              </a:endParaRPr>
            </a:p>
            <a:p>
              <a:pPr marL="285840" indent="-285480" defTabSz="914400">
                <a:lnSpc>
                  <a:spcPct val="100000"/>
                </a:lnSpc>
                <a:buClr>
                  <a:srgbClr val="00B050"/>
                </a:buClr>
                <a:buFont typeface="Arial"/>
                <a:buChar char="•"/>
                <a:tabLst>
                  <a:tab pos="0" algn="l"/>
                </a:tabLst>
              </a:pPr>
              <a:r>
                <a:rPr lang="en-GB" sz="1400" b="0" strike="noStrike" spc="-1" dirty="0">
                  <a:solidFill>
                    <a:srgbClr val="00B050"/>
                  </a:solidFill>
                  <a:latin typeface="Source Sans Pro"/>
                  <a:ea typeface="Source Sans Pro"/>
                </a:rPr>
                <a:t>General preservation &amp; modernisation measures</a:t>
              </a:r>
              <a:endParaRPr lang="de-DE" sz="1400" b="0" strike="noStrike" spc="-1" dirty="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AA386E4F-5442-A15D-2260-4558102680DD}"/>
                </a:ext>
              </a:extLst>
            </p:cNvPr>
            <p:cNvSpPr/>
            <p:nvPr/>
          </p:nvSpPr>
          <p:spPr>
            <a:xfrm>
              <a:off x="329760" y="3339117"/>
              <a:ext cx="5758560" cy="2342880"/>
            </a:xfrm>
            <a:prstGeom prst="rect">
              <a:avLst/>
            </a:prstGeom>
            <a:noFill/>
            <a:ln>
              <a:solidFill>
                <a:srgbClr val="004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de-DE" sz="1800" b="0" strike="noStrike" spc="-1">
                <a:solidFill>
                  <a:srgbClr val="000000"/>
                </a:solidFill>
                <a:latin typeface="Calibri"/>
                <a:ea typeface="Arial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95D8613-60AD-56EA-0948-35127A813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078" y="3592057"/>
              <a:ext cx="1435668" cy="477152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00C9C3F-F632-15CC-C768-15D71945A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7" y="4191968"/>
              <a:ext cx="1200711" cy="1367269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84583D0-8D0A-CB3D-5EFD-972E12C79699}"/>
              </a:ext>
            </a:extLst>
          </p:cNvPr>
          <p:cNvGrpSpPr/>
          <p:nvPr/>
        </p:nvGrpSpPr>
        <p:grpSpPr>
          <a:xfrm>
            <a:off x="4835040" y="3293166"/>
            <a:ext cx="7349368" cy="3044815"/>
            <a:chOff x="4835040" y="3293166"/>
            <a:chExt cx="7349368" cy="3044815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04ED7838-91D0-D38D-4349-1F9834FD87A2}"/>
                </a:ext>
              </a:extLst>
            </p:cNvPr>
            <p:cNvGrpSpPr/>
            <p:nvPr/>
          </p:nvGrpSpPr>
          <p:grpSpPr>
            <a:xfrm>
              <a:off x="4835040" y="3293166"/>
              <a:ext cx="7349368" cy="3044815"/>
              <a:chOff x="329760" y="3339117"/>
              <a:chExt cx="6373488" cy="2342880"/>
            </a:xfrm>
          </p:grpSpPr>
          <p:sp>
            <p:nvSpPr>
              <p:cNvPr id="13" name="Rechteck 6">
                <a:extLst>
                  <a:ext uri="{FF2B5EF4-FFF2-40B4-BE49-F238E27FC236}">
                    <a16:creationId xmlns:a16="http://schemas.microsoft.com/office/drawing/2014/main" id="{A2913716-8C06-6A1C-0EF7-C560242F54F8}"/>
                  </a:ext>
                </a:extLst>
              </p:cNvPr>
              <p:cNvSpPr/>
              <p:nvPr/>
            </p:nvSpPr>
            <p:spPr>
              <a:xfrm>
                <a:off x="2889768" y="3568759"/>
                <a:ext cx="3813480" cy="2094769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  <a:spcAft>
                    <a:spcPts val="300"/>
                  </a:spcAft>
                  <a:tabLst>
                    <a:tab pos="0" algn="l"/>
                  </a:tabLst>
                </a:pPr>
                <a:r>
                  <a:rPr lang="en-US" sz="1600" b="1" strike="noStrike" spc="-1" noProof="0" dirty="0">
                    <a:solidFill>
                      <a:srgbClr val="004F84"/>
                    </a:solidFill>
                    <a:latin typeface="Source Sans Pro"/>
                    <a:ea typeface="Source Sans Pro"/>
                  </a:rPr>
                  <a:t>Task 6: Sustainable HZB</a:t>
                </a:r>
              </a:p>
              <a:p>
                <a:pPr defTabSz="914400">
                  <a:lnSpc>
                    <a:spcPct val="100000"/>
                  </a:lnSpc>
                  <a:spcAft>
                    <a:spcPts val="300"/>
                  </a:spcAft>
                  <a:tabLst>
                    <a:tab pos="0" algn="l"/>
                  </a:tabLst>
                </a:pPr>
                <a:endParaRPr lang="en-US" sz="1400" spc="-1" noProof="0" dirty="0">
                  <a:solidFill>
                    <a:srgbClr val="004F84"/>
                  </a:solidFill>
                  <a:latin typeface="Source Sans Pro"/>
                  <a:ea typeface="Source Sans Pro"/>
                </a:endParaRPr>
              </a:p>
              <a:p>
                <a:pPr marL="285750" indent="-285750" defTabSz="914400">
                  <a:lnSpc>
                    <a:spcPct val="10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US" sz="1400" b="1" strike="noStrike" spc="-1" noProof="0" dirty="0">
                    <a:latin typeface="Source Sans Pro"/>
                    <a:ea typeface="Source Sans Pro"/>
                  </a:rPr>
                  <a:t>NetZero Emission Technicum</a:t>
                </a:r>
              </a:p>
              <a:p>
                <a:pPr>
                  <a:spcAft>
                    <a:spcPts val="300"/>
                  </a:spcAft>
                  <a:tabLst>
                    <a:tab pos="0" algn="l"/>
                  </a:tabLst>
                </a:pPr>
                <a:r>
                  <a:rPr lang="en-US" sz="1400" b="0" strike="noStrike" spc="-1" noProof="0" dirty="0">
                    <a:solidFill>
                      <a:schemeClr val="accent3">
                        <a:lumMod val="75000"/>
                      </a:schemeClr>
                    </a:solidFill>
                    <a:latin typeface="Source Sans Pro"/>
                  </a:rPr>
                  <a:t>            - Building integrated </a:t>
                </a:r>
                <a:r>
                  <a:rPr lang="en-US" sz="1400" spc="-1" noProof="0" dirty="0">
                    <a:solidFill>
                      <a:schemeClr val="accent3">
                        <a:lumMod val="75000"/>
                      </a:schemeClr>
                    </a:solidFill>
                    <a:latin typeface="Source Sans Pro"/>
                  </a:rPr>
                  <a:t>photovoltaics</a:t>
                </a:r>
                <a:br>
                  <a:rPr lang="en-US" sz="1400" spc="-1" noProof="0" dirty="0">
                    <a:solidFill>
                      <a:schemeClr val="accent3">
                        <a:lumMod val="75000"/>
                      </a:schemeClr>
                    </a:solidFill>
                    <a:latin typeface="Source Sans Pro"/>
                  </a:rPr>
                </a:br>
                <a:r>
                  <a:rPr lang="en-US" sz="1400" spc="-1" noProof="0" dirty="0">
                    <a:solidFill>
                      <a:schemeClr val="accent3">
                        <a:lumMod val="75000"/>
                      </a:schemeClr>
                    </a:solidFill>
                    <a:latin typeface="Source Sans Pro"/>
                  </a:rPr>
                  <a:t>            - Battery and hydrogen energy storage</a:t>
                </a:r>
                <a:br>
                  <a:rPr lang="en-US" sz="1400" spc="-1" dirty="0">
                    <a:solidFill>
                      <a:srgbClr val="00B050"/>
                    </a:solidFill>
                    <a:latin typeface="Source Sans Pro"/>
                  </a:rPr>
                </a:br>
                <a:endParaRPr lang="en-US" sz="1400" spc="-1" dirty="0">
                  <a:solidFill>
                    <a:srgbClr val="004F84"/>
                  </a:solidFill>
                  <a:latin typeface="Source Sans Pro"/>
                  <a:ea typeface="Source Sans Pro"/>
                </a:endParaRP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US" sz="1400" b="1" spc="-1" dirty="0">
                    <a:latin typeface="Source Sans Pro"/>
                  </a:rPr>
                  <a:t>BESSY II Building</a:t>
                </a:r>
              </a:p>
              <a:p>
                <a:pPr>
                  <a:spcAft>
                    <a:spcPts val="300"/>
                  </a:spcAft>
                  <a:tabLst>
                    <a:tab pos="0" algn="l"/>
                  </a:tabLst>
                </a:pPr>
                <a:r>
                  <a:rPr lang="en-US" sz="1400" b="0" strike="noStrike" spc="-1" noProof="0" dirty="0">
                    <a:solidFill>
                      <a:srgbClr val="C00000"/>
                    </a:solidFill>
                    <a:latin typeface="Source Sans Pro"/>
                    <a:ea typeface="Source Sans Pro"/>
                  </a:rPr>
                  <a:t>             - Roof refurbishment with significant PV</a:t>
                </a:r>
              </a:p>
              <a:p>
                <a:pPr marL="360" defTabSz="914400">
                  <a:lnSpc>
                    <a:spcPct val="100000"/>
                  </a:lnSpc>
                  <a:buClr>
                    <a:srgbClr val="00B050"/>
                  </a:buClr>
                  <a:tabLst>
                    <a:tab pos="0" algn="l"/>
                  </a:tabLst>
                </a:pPr>
                <a:r>
                  <a:rPr lang="en-US" sz="1400" spc="-1" dirty="0">
                    <a:latin typeface="Source Sans Pro"/>
                    <a:ea typeface="Source Sans Pro"/>
                  </a:rPr>
                  <a:t>             </a:t>
                </a:r>
                <a:r>
                  <a:rPr lang="en-US" sz="1400" spc="-1" dirty="0">
                    <a:solidFill>
                      <a:srgbClr val="00B050"/>
                    </a:solidFill>
                    <a:latin typeface="Source Sans Pro"/>
                    <a:ea typeface="Source Sans Pro"/>
                  </a:rPr>
                  <a:t>- Waste heat recovery from BESSY II with</a:t>
                </a:r>
                <a:br>
                  <a:rPr lang="en-US" sz="1400" spc="-1" dirty="0">
                    <a:solidFill>
                      <a:srgbClr val="00B050"/>
                    </a:solidFill>
                    <a:latin typeface="Source Sans Pro"/>
                    <a:ea typeface="Source Sans Pro"/>
                  </a:rPr>
                </a:br>
                <a:r>
                  <a:rPr lang="en-US" sz="1400" spc="-1" dirty="0">
                    <a:solidFill>
                      <a:srgbClr val="00B050"/>
                    </a:solidFill>
                    <a:latin typeface="Source Sans Pro"/>
                    <a:ea typeface="Source Sans Pro"/>
                  </a:rPr>
                  <a:t>                heat pumps</a:t>
                </a:r>
                <a:endParaRPr lang="en-US" sz="1400" b="0" strike="noStrike" spc="-1" noProof="0" dirty="0">
                  <a:solidFill>
                    <a:srgbClr val="00B050"/>
                  </a:solidFill>
                  <a:latin typeface="Source Sans Pro"/>
                  <a:ea typeface="Source Sans Pro"/>
                </a:endParaRPr>
              </a:p>
              <a:p>
                <a:pPr marL="360" defTabSz="914400">
                  <a:lnSpc>
                    <a:spcPct val="100000"/>
                  </a:lnSpc>
                  <a:buClr>
                    <a:srgbClr val="00B050"/>
                  </a:buClr>
                  <a:tabLst>
                    <a:tab pos="0" algn="l"/>
                  </a:tabLst>
                </a:pPr>
                <a:r>
                  <a:rPr lang="en-US" sz="1400" spc="-1" noProof="0" dirty="0">
                    <a:latin typeface="Source Sans Pro"/>
                  </a:rPr>
                  <a:t> </a:t>
                </a:r>
                <a:endParaRPr lang="en-US" sz="1400" spc="-1" noProof="0" dirty="0">
                  <a:latin typeface="Calibri"/>
                </a:endParaRPr>
              </a:p>
            </p:txBody>
          </p:sp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C773CE63-D055-A9E2-ACBB-EBA08F9E3B34}"/>
                  </a:ext>
                </a:extLst>
              </p:cNvPr>
              <p:cNvSpPr/>
              <p:nvPr/>
            </p:nvSpPr>
            <p:spPr>
              <a:xfrm>
                <a:off x="329760" y="3339117"/>
                <a:ext cx="5758560" cy="2342880"/>
              </a:xfrm>
              <a:prstGeom prst="rect">
                <a:avLst/>
              </a:prstGeom>
              <a:noFill/>
              <a:ln>
                <a:solidFill>
                  <a:srgbClr val="004F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0000"/>
                  </a:lnSpc>
                </a:pPr>
                <a:endParaRPr lang="de-DE" sz="1800" b="0" strike="noStrike" spc="-1">
                  <a:solidFill>
                    <a:srgbClr val="000000"/>
                  </a:solidFill>
                  <a:latin typeface="Calibri"/>
                  <a:ea typeface="Arial"/>
                </a:endParaRPr>
              </a:p>
            </p:txBody>
          </p:sp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AD10FD4-0275-4042-9A58-D04E51864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8030" y="3407713"/>
              <a:ext cx="2509743" cy="1631242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8107493-DD37-6983-90E2-5E4EADC9FFD2}"/>
                </a:ext>
              </a:extLst>
            </p:cNvPr>
            <p:cNvSpPr txBox="1"/>
            <p:nvPr/>
          </p:nvSpPr>
          <p:spPr>
            <a:xfrm>
              <a:off x="4921755" y="5039926"/>
              <a:ext cx="27286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1.4 MW heating power @ 45°C with</a:t>
              </a:r>
              <a:b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only 260 kW electrical power</a:t>
              </a:r>
            </a:p>
            <a:p>
              <a:pPr marL="285750" indent="-285750">
                <a:buFontTx/>
                <a:buChar char="-"/>
              </a:pPr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not compromising BESSY II</a:t>
              </a:r>
              <a:b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cooling water stability.</a:t>
              </a:r>
            </a:p>
            <a:p>
              <a:pPr marL="285750" indent="-285750">
                <a:buFontTx/>
                <a:buChar char="-"/>
              </a:pPr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ca. 50% saving in heating costs and</a:t>
              </a:r>
              <a:b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CO</a:t>
              </a:r>
              <a:r>
                <a:rPr lang="en-US" sz="1200" baseline="-25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(-130 tCO</a:t>
              </a:r>
              <a:r>
                <a:rPr lang="en-US" sz="1200" baseline="-25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) per year</a:t>
              </a:r>
            </a:p>
          </p:txBody>
        </p:sp>
      </p:grp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DAA2F2F0-DC11-2FC6-D64F-73BAD18F0632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Welcome@HZB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iSAS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2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</a:p>
        </p:txBody>
      </p:sp>
    </p:spTree>
    <p:extLst>
      <p:ext uri="{BB962C8B-B14F-4D97-AF65-F5344CB8AC3E}">
        <p14:creationId xmlns:p14="http://schemas.microsoft.com/office/powerpoint/2010/main" val="80685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C9F5FF3-5168-416B-A02C-1464966BF057}"/>
              </a:ext>
            </a:extLst>
          </p:cNvPr>
          <p:cNvGrpSpPr/>
          <p:nvPr/>
        </p:nvGrpSpPr>
        <p:grpSpPr>
          <a:xfrm>
            <a:off x="8093853" y="1225246"/>
            <a:ext cx="549676" cy="3225369"/>
            <a:chOff x="3164419" y="1076739"/>
            <a:chExt cx="549676" cy="3016905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D3074602-E76D-44FF-587D-E0861F1BABCE}"/>
                </a:ext>
              </a:extLst>
            </p:cNvPr>
            <p:cNvSpPr/>
            <p:nvPr/>
          </p:nvSpPr>
          <p:spPr>
            <a:xfrm>
              <a:off x="3164419" y="1076739"/>
              <a:ext cx="549676" cy="30169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2E3B9CF2-A293-20E5-8ED2-E30E7C300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301880" y="2631090"/>
              <a:ext cx="2269428" cy="4761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065E43CA-4630-46D5-DF72-0D3C53CB15C6}"/>
              </a:ext>
            </a:extLst>
          </p:cNvPr>
          <p:cNvSpPr txBox="1"/>
          <p:nvPr/>
        </p:nvSpPr>
        <p:spPr>
          <a:xfrm>
            <a:off x="6465201" y="4381992"/>
            <a:ext cx="37673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Each 5 Mio€ funding! Activities @ HZB: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A7BEE712-DF31-18B8-0309-5EC6C318E3A2}"/>
              </a:ext>
            </a:extLst>
          </p:cNvPr>
          <p:cNvGrpSpPr/>
          <p:nvPr/>
        </p:nvGrpSpPr>
        <p:grpSpPr>
          <a:xfrm>
            <a:off x="5212115" y="1225246"/>
            <a:ext cx="2895400" cy="4330719"/>
            <a:chOff x="297899" y="955662"/>
            <a:chExt cx="2895400" cy="4330719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04CFF2B5-C79D-6015-B359-54A011A30517}"/>
                </a:ext>
              </a:extLst>
            </p:cNvPr>
            <p:cNvGrpSpPr/>
            <p:nvPr/>
          </p:nvGrpSpPr>
          <p:grpSpPr>
            <a:xfrm>
              <a:off x="348537" y="955662"/>
              <a:ext cx="2844762" cy="4330719"/>
              <a:chOff x="460562" y="1800408"/>
              <a:chExt cx="2844762" cy="4330719"/>
            </a:xfrm>
          </p:grpSpPr>
          <p:pic>
            <p:nvPicPr>
              <p:cNvPr id="45" name="Grafik 44">
                <a:extLst>
                  <a:ext uri="{FF2B5EF4-FFF2-40B4-BE49-F238E27FC236}">
                    <a16:creationId xmlns:a16="http://schemas.microsoft.com/office/drawing/2014/main" id="{A7029523-4C4E-3B98-5AD5-238A6CB71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562" y="1800408"/>
                <a:ext cx="2770487" cy="1132144"/>
              </a:xfrm>
              <a:prstGeom prst="rect">
                <a:avLst/>
              </a:prstGeom>
            </p:spPr>
          </p:pic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6D4CD99C-7DCC-B1B7-25F1-77AB65EA7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542" y="2892226"/>
                <a:ext cx="2342982" cy="1974366"/>
              </a:xfrm>
              <a:prstGeom prst="rect">
                <a:avLst/>
              </a:prstGeom>
            </p:spPr>
          </p:pic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E1D57E8D-CBCF-ECEE-A4AD-187FDAA8B034}"/>
                  </a:ext>
                </a:extLst>
              </p:cNvPr>
              <p:cNvSpPr txBox="1"/>
              <p:nvPr/>
            </p:nvSpPr>
            <p:spPr>
              <a:xfrm>
                <a:off x="563868" y="5300130"/>
                <a:ext cx="274145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buFontTx/>
                  <a:buChar char="-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PM tunable Quadrupoles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efficiency improved</a:t>
                </a:r>
                <a:b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solid state amplifier</a:t>
                </a:r>
              </a:p>
            </p:txBody>
          </p:sp>
        </p:grp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5EA2DA37-D924-601E-A6B0-378A1143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r="50270"/>
            <a:stretch/>
          </p:blipFill>
          <p:spPr>
            <a:xfrm>
              <a:off x="297899" y="2169335"/>
              <a:ext cx="615267" cy="263181"/>
            </a:xfrm>
            <a:prstGeom prst="rect">
              <a:avLst/>
            </a:prstGeom>
          </p:spPr>
        </p:pic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C7637D3D-C135-212B-0E4E-470339041253}"/>
              </a:ext>
            </a:extLst>
          </p:cNvPr>
          <p:cNvGrpSpPr/>
          <p:nvPr/>
        </p:nvGrpSpPr>
        <p:grpSpPr>
          <a:xfrm>
            <a:off x="8703357" y="1446530"/>
            <a:ext cx="2627642" cy="4126468"/>
            <a:chOff x="3680186" y="2004659"/>
            <a:chExt cx="2627642" cy="4126468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D0B8CB47-3B9A-8185-3E9F-8A0387CBFDBA}"/>
                </a:ext>
              </a:extLst>
            </p:cNvPr>
            <p:cNvGrpSpPr/>
            <p:nvPr/>
          </p:nvGrpSpPr>
          <p:grpSpPr>
            <a:xfrm>
              <a:off x="3841771" y="2004659"/>
              <a:ext cx="2180204" cy="1030174"/>
              <a:chOff x="3724442" y="2366773"/>
              <a:chExt cx="2180204" cy="1030174"/>
            </a:xfrm>
          </p:grpSpPr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FB25F302-2E41-DB9D-4CAE-BE4B15074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45321"/>
              <a:stretch/>
            </p:blipFill>
            <p:spPr>
              <a:xfrm>
                <a:off x="3764212" y="2823635"/>
                <a:ext cx="2140434" cy="573312"/>
              </a:xfrm>
              <a:prstGeom prst="rect">
                <a:avLst/>
              </a:prstGeom>
            </p:spPr>
          </p:pic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3362C512-C738-3A2F-C7B1-F2BE466C9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54679"/>
              <a:stretch/>
            </p:blipFill>
            <p:spPr>
              <a:xfrm>
                <a:off x="3724442" y="2366773"/>
                <a:ext cx="1774087" cy="573312"/>
              </a:xfrm>
              <a:prstGeom prst="rect">
                <a:avLst/>
              </a:prstGeom>
            </p:spPr>
          </p:pic>
        </p:grp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E09BF958-9B75-C82E-8FF4-8EBB87AF3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1771" y="3178870"/>
              <a:ext cx="2085696" cy="1401078"/>
            </a:xfrm>
            <a:prstGeom prst="rect">
              <a:avLst/>
            </a:prstGeom>
          </p:spPr>
        </p:pic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644F7714-D3EA-F5A8-C1B6-730101226673}"/>
                </a:ext>
              </a:extLst>
            </p:cNvPr>
            <p:cNvSpPr txBox="1"/>
            <p:nvPr/>
          </p:nvSpPr>
          <p:spPr>
            <a:xfrm>
              <a:off x="3680186" y="5300130"/>
              <a:ext cx="26276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algn="l">
                <a:buFontTx/>
                <a:buChar char="-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fast reactive tuner</a:t>
              </a:r>
            </a:p>
            <a:p>
              <a:pPr marL="285750" indent="-285750" algn="l">
                <a:buFontTx/>
                <a:buChar char="-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Low-Level-RF systems</a:t>
              </a:r>
            </a:p>
            <a:p>
              <a:pPr marL="285750" indent="-285750" algn="l">
                <a:buFontTx/>
                <a:buChar char="-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thin film superconductor</a:t>
              </a:r>
            </a:p>
          </p:txBody>
        </p:sp>
      </p:grpSp>
      <p:sp>
        <p:nvSpPr>
          <p:cNvPr id="54" name="Rectangle 49">
            <a:extLst>
              <a:ext uri="{FF2B5EF4-FFF2-40B4-BE49-F238E27FC236}">
                <a16:creationId xmlns:a16="http://schemas.microsoft.com/office/drawing/2014/main" id="{65EA3653-E020-C810-7F17-FF9C96713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80" y="144613"/>
            <a:ext cx="715612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/>
            <a:r>
              <a:rPr lang="en-GB" sz="2667" dirty="0">
                <a:solidFill>
                  <a:schemeClr val="tx2"/>
                </a:solidFill>
                <a:latin typeface="Source Sans Pro" panose="020B0503030403020204" pitchFamily="34" charset="0"/>
              </a:rPr>
              <a:t>Research for sustainable accelerator technology</a:t>
            </a:r>
          </a:p>
        </p:txBody>
      </p: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D68E9C80-B1BA-CFDB-9180-A870780ACB9E}"/>
              </a:ext>
            </a:extLst>
          </p:cNvPr>
          <p:cNvGrpSpPr/>
          <p:nvPr/>
        </p:nvGrpSpPr>
        <p:grpSpPr>
          <a:xfrm>
            <a:off x="195061" y="3664278"/>
            <a:ext cx="4237926" cy="2787473"/>
            <a:chOff x="195061" y="3664278"/>
            <a:chExt cx="4237926" cy="2787473"/>
          </a:xfrm>
        </p:grpSpPr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CCB5DD5C-6FED-5E14-0618-F5AD1E313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061" y="3664278"/>
              <a:ext cx="935201" cy="945757"/>
            </a:xfrm>
            <a:prstGeom prst="rect">
              <a:avLst/>
            </a:prstGeom>
          </p:spPr>
        </p:pic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D862B9BA-5C67-7F53-D36B-7699F024F46E}"/>
                </a:ext>
              </a:extLst>
            </p:cNvPr>
            <p:cNvGrpSpPr/>
            <p:nvPr/>
          </p:nvGrpSpPr>
          <p:grpSpPr>
            <a:xfrm>
              <a:off x="662662" y="4520578"/>
              <a:ext cx="3770325" cy="1931173"/>
              <a:chOff x="418585" y="4732444"/>
              <a:chExt cx="3770325" cy="1931173"/>
            </a:xfrm>
          </p:grpSpPr>
          <p:pic>
            <p:nvPicPr>
              <p:cNvPr id="68" name="Grafik 67">
                <a:extLst>
                  <a:ext uri="{FF2B5EF4-FFF2-40B4-BE49-F238E27FC236}">
                    <a16:creationId xmlns:a16="http://schemas.microsoft.com/office/drawing/2014/main" id="{505B90E5-A716-67B7-1731-E90C78508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8585" y="4992859"/>
                <a:ext cx="3770325" cy="1292385"/>
              </a:xfrm>
              <a:prstGeom prst="rect">
                <a:avLst/>
              </a:prstGeom>
            </p:spPr>
          </p:pic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1BF39BA5-C007-40A0-E4D4-40C355771ED1}"/>
                  </a:ext>
                </a:extLst>
              </p:cNvPr>
              <p:cNvSpPr txBox="1"/>
              <p:nvPr/>
            </p:nvSpPr>
            <p:spPr>
              <a:xfrm>
                <a:off x="492877" y="4732444"/>
                <a:ext cx="33554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Efficient SSA for BESSY III</a:t>
                </a:r>
              </a:p>
            </p:txBody>
          </p:sp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9173DA31-9B63-760A-02BF-2596951167FA}"/>
                  </a:ext>
                </a:extLst>
              </p:cNvPr>
              <p:cNvSpPr txBox="1"/>
              <p:nvPr/>
            </p:nvSpPr>
            <p:spPr>
              <a:xfrm>
                <a:off x="559136" y="6201952"/>
                <a:ext cx="35501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Adaptive adjustment of working point to improve load dependent efficiency.</a:t>
                </a:r>
              </a:p>
            </p:txBody>
          </p:sp>
        </p:grpSp>
      </p:grpSp>
      <p:sp>
        <p:nvSpPr>
          <p:cNvPr id="71" name="Textfeld 70">
            <a:extLst>
              <a:ext uri="{FF2B5EF4-FFF2-40B4-BE49-F238E27FC236}">
                <a16:creationId xmlns:a16="http://schemas.microsoft.com/office/drawing/2014/main" id="{2CF989A8-A538-8B50-4CA3-563C9E212009}"/>
              </a:ext>
            </a:extLst>
          </p:cNvPr>
          <p:cNvSpPr txBox="1"/>
          <p:nvPr/>
        </p:nvSpPr>
        <p:spPr>
          <a:xfrm>
            <a:off x="8017214" y="75480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e.g.</a:t>
            </a:r>
          </a:p>
        </p:txBody>
      </p:sp>
      <p:sp>
        <p:nvSpPr>
          <p:cNvPr id="75" name="Fußzeilenplatzhalter 4">
            <a:extLst>
              <a:ext uri="{FF2B5EF4-FFF2-40B4-BE49-F238E27FC236}">
                <a16:creationId xmlns:a16="http://schemas.microsoft.com/office/drawing/2014/main" id="{11F85675-D6C3-F1F9-474B-CB9B0A682536}"/>
              </a:ext>
            </a:extLst>
          </p:cNvPr>
          <p:cNvSpPr txBox="1">
            <a:spLocks/>
          </p:cNvSpPr>
          <p:nvPr/>
        </p:nvSpPr>
        <p:spPr bwMode="auto">
          <a:xfrm>
            <a:off x="3966" y="6532971"/>
            <a:ext cx="532098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Andreas Jankowiak, Welcome@HZB, iSAS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F84"/>
                </a:solidFill>
                <a:effectLst/>
                <a:uLnTx/>
                <a:uFillTx/>
                <a:latin typeface="Source Sans Pro"/>
              </a:rPr>
              <a:t> Annual Meeting, HZB, 23.04.2026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F84"/>
              </a:solidFill>
              <a:effectLst/>
              <a:uLnTx/>
              <a:uFillTx/>
              <a:latin typeface="Source Sans Pro"/>
            </a:endParaRPr>
          </a:p>
        </p:txBody>
      </p: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46D55E04-74C9-218F-FD01-23A2AD9FA693}"/>
              </a:ext>
            </a:extLst>
          </p:cNvPr>
          <p:cNvGrpSpPr/>
          <p:nvPr/>
        </p:nvGrpSpPr>
        <p:grpSpPr>
          <a:xfrm>
            <a:off x="217729" y="760303"/>
            <a:ext cx="5218119" cy="2743254"/>
            <a:chOff x="217729" y="760303"/>
            <a:chExt cx="5218119" cy="2743254"/>
          </a:xfrm>
        </p:grpSpPr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C45934DE-B95C-4D36-3C61-02FCBECA166E}"/>
                </a:ext>
              </a:extLst>
            </p:cNvPr>
            <p:cNvGrpSpPr/>
            <p:nvPr/>
          </p:nvGrpSpPr>
          <p:grpSpPr>
            <a:xfrm>
              <a:off x="217729" y="760303"/>
              <a:ext cx="3912085" cy="2743254"/>
              <a:chOff x="217729" y="760303"/>
              <a:chExt cx="3912085" cy="2743254"/>
            </a:xfrm>
          </p:grpSpPr>
          <p:grpSp>
            <p:nvGrpSpPr>
              <p:cNvPr id="55" name="Gruppieren 54">
                <a:extLst>
                  <a:ext uri="{FF2B5EF4-FFF2-40B4-BE49-F238E27FC236}">
                    <a16:creationId xmlns:a16="http://schemas.microsoft.com/office/drawing/2014/main" id="{36C8926E-026B-C82D-401D-C8A5CA40C08C}"/>
                  </a:ext>
                </a:extLst>
              </p:cNvPr>
              <p:cNvGrpSpPr/>
              <p:nvPr/>
            </p:nvGrpSpPr>
            <p:grpSpPr>
              <a:xfrm>
                <a:off x="579228" y="1644772"/>
                <a:ext cx="3550586" cy="1858785"/>
                <a:chOff x="3569940" y="3484137"/>
                <a:chExt cx="3550586" cy="1858785"/>
              </a:xfrm>
            </p:grpSpPr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FE0EF57D-C379-C559-7DE7-9410C8C8F526}"/>
                    </a:ext>
                  </a:extLst>
                </p:cNvPr>
                <p:cNvGrpSpPr/>
                <p:nvPr/>
              </p:nvGrpSpPr>
              <p:grpSpPr>
                <a:xfrm>
                  <a:off x="3569940" y="3484137"/>
                  <a:ext cx="2532509" cy="1858785"/>
                  <a:chOff x="3978959" y="3620718"/>
                  <a:chExt cx="2532509" cy="1858785"/>
                </a:xfrm>
              </p:grpSpPr>
              <p:pic>
                <p:nvPicPr>
                  <p:cNvPr id="60" name="Grafik 59">
                    <a:extLst>
                      <a:ext uri="{FF2B5EF4-FFF2-40B4-BE49-F238E27FC236}">
                        <a16:creationId xmlns:a16="http://schemas.microsoft.com/office/drawing/2014/main" id="{29FD16DF-B9BD-5CE0-2BCD-9BED42167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062393" y="4230643"/>
                    <a:ext cx="980686" cy="955047"/>
                  </a:xfrm>
                  <a:prstGeom prst="rect">
                    <a:avLst/>
                  </a:prstGeom>
                </p:spPr>
              </p:pic>
              <p:sp>
                <p:nvSpPr>
                  <p:cNvPr id="62" name="Textfeld 61">
                    <a:extLst>
                      <a:ext uri="{FF2B5EF4-FFF2-40B4-BE49-F238E27FC236}">
                        <a16:creationId xmlns:a16="http://schemas.microsoft.com/office/drawing/2014/main" id="{A56BA690-BA2D-FBBB-0182-CF9D93B06037}"/>
                      </a:ext>
                    </a:extLst>
                  </p:cNvPr>
                  <p:cNvSpPr txBox="1"/>
                  <p:nvPr/>
                </p:nvSpPr>
                <p:spPr>
                  <a:xfrm>
                    <a:off x="3978959" y="3620718"/>
                    <a:ext cx="243207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Tunable PM Magnets for</a:t>
                    </a:r>
                    <a:b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BESSY II+ &amp; BESSY III</a:t>
                    </a:r>
                  </a:p>
                </p:txBody>
              </p:sp>
              <p:sp>
                <p:nvSpPr>
                  <p:cNvPr id="63" name="Textfeld 62">
                    <a:extLst>
                      <a:ext uri="{FF2B5EF4-FFF2-40B4-BE49-F238E27FC236}">
                        <a16:creationId xmlns:a16="http://schemas.microsoft.com/office/drawing/2014/main" id="{C127797D-075D-613D-1CEC-349244AFEF2A}"/>
                      </a:ext>
                    </a:extLst>
                  </p:cNvPr>
                  <p:cNvSpPr txBox="1"/>
                  <p:nvPr/>
                </p:nvSpPr>
                <p:spPr>
                  <a:xfrm>
                    <a:off x="6089556" y="5198880"/>
                    <a:ext cx="421912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Tour</a:t>
                    </a:r>
                  </a:p>
                </p:txBody>
              </p:sp>
              <p:sp>
                <p:nvSpPr>
                  <p:cNvPr id="64" name="Textfeld 63">
                    <a:extLst>
                      <a:ext uri="{FF2B5EF4-FFF2-40B4-BE49-F238E27FC236}">
                        <a16:creationId xmlns:a16="http://schemas.microsoft.com/office/drawing/2014/main" id="{2CB1C084-1420-1948-A734-EAA588EEED9E}"/>
                      </a:ext>
                    </a:extLst>
                  </p:cNvPr>
                  <p:cNvSpPr txBox="1"/>
                  <p:nvPr/>
                </p:nvSpPr>
                <p:spPr>
                  <a:xfrm>
                    <a:off x="4002391" y="5233282"/>
                    <a:ext cx="1880665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B4F8B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rPr>
                      <a:t>patent </a:t>
                    </a:r>
                    <a:r>
                      <a:rPr lang="de-DE" sz="1000" i="1" kern="0" dirty="0">
                        <a:solidFill>
                          <a:srgbClr val="1B4F8B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WO 2025/093072 A1</a:t>
                    </a:r>
                    <a:endParaRPr kumimoji="0" lang="de-DE" sz="1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B4F8B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ruppieren 56">
                  <a:extLst>
                    <a:ext uri="{FF2B5EF4-FFF2-40B4-BE49-F238E27FC236}">
                      <a16:creationId xmlns:a16="http://schemas.microsoft.com/office/drawing/2014/main" id="{8A48A191-F724-C843-4FA4-8FB2250A976D}"/>
                    </a:ext>
                  </a:extLst>
                </p:cNvPr>
                <p:cNvGrpSpPr/>
                <p:nvPr/>
              </p:nvGrpSpPr>
              <p:grpSpPr>
                <a:xfrm>
                  <a:off x="5604667" y="5091944"/>
                  <a:ext cx="1515859" cy="240740"/>
                  <a:chOff x="7553989" y="4753459"/>
                  <a:chExt cx="1515859" cy="240740"/>
                </a:xfrm>
              </p:grpSpPr>
              <p:sp>
                <p:nvSpPr>
                  <p:cNvPr id="58" name="Textfeld 57">
                    <a:extLst>
                      <a:ext uri="{FF2B5EF4-FFF2-40B4-BE49-F238E27FC236}">
                        <a16:creationId xmlns:a16="http://schemas.microsoft.com/office/drawing/2014/main" id="{7D9CFF20-E902-F9C3-2886-1333220E37A8}"/>
                      </a:ext>
                    </a:extLst>
                  </p:cNvPr>
                  <p:cNvSpPr txBox="1"/>
                  <p:nvPr/>
                </p:nvSpPr>
                <p:spPr>
                  <a:xfrm>
                    <a:off x="8089162" y="4763367"/>
                    <a:ext cx="980686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Perm. Magnets</a:t>
                    </a:r>
                  </a:p>
                </p:txBody>
              </p:sp>
              <p:sp>
                <p:nvSpPr>
                  <p:cNvPr id="59" name="Textfeld 58">
                    <a:extLst>
                      <a:ext uri="{FF2B5EF4-FFF2-40B4-BE49-F238E27FC236}">
                        <a16:creationId xmlns:a16="http://schemas.microsoft.com/office/drawing/2014/main" id="{32CAE82D-D840-CC62-AB29-5EDEE12555CA}"/>
                      </a:ext>
                    </a:extLst>
                  </p:cNvPr>
                  <p:cNvSpPr txBox="1"/>
                  <p:nvPr/>
                </p:nvSpPr>
                <p:spPr>
                  <a:xfrm>
                    <a:off x="7553989" y="4753459"/>
                    <a:ext cx="441147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Tour</a:t>
                    </a:r>
                  </a:p>
                </p:txBody>
              </p:sp>
            </p:grpSp>
          </p:grpSp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FFF27F7B-3269-A215-D781-46DC27A04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7729" y="760303"/>
                <a:ext cx="889863" cy="859318"/>
              </a:xfrm>
              <a:prstGeom prst="rect">
                <a:avLst/>
              </a:prstGeom>
            </p:spPr>
          </p:pic>
        </p:grpSp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C8F641B1-303B-B9FB-D6B3-6E4FEBD2A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12878" y="1982500"/>
              <a:ext cx="3422970" cy="1267868"/>
            </a:xfrm>
            <a:prstGeom prst="rect">
              <a:avLst/>
            </a:prstGeom>
          </p:spPr>
        </p:pic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64B59C17-B7C7-5E7F-F0E4-733ACF1E5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5221" t="8673" r="21116" b="20123"/>
            <a:stretch>
              <a:fillRect/>
            </a:stretch>
          </p:blipFill>
          <p:spPr>
            <a:xfrm>
              <a:off x="1792017" y="2258489"/>
              <a:ext cx="1259214" cy="91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813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1598</Words>
  <Application>Microsoft Office PowerPoint</Application>
  <DocSecurity>0</DocSecurity>
  <PresentationFormat>Breitbild</PresentationFormat>
  <Paragraphs>224</Paragraphs>
  <Slides>19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19</vt:i4>
      </vt:variant>
    </vt:vector>
  </HeadingPairs>
  <TitlesOfParts>
    <vt:vector size="31" baseType="lpstr">
      <vt:lpstr>Arial</vt:lpstr>
      <vt:lpstr>Calibri</vt:lpstr>
      <vt:lpstr>HelmholtzHalvarMittel Regular</vt:lpstr>
      <vt:lpstr>Source Sans Pro</vt:lpstr>
      <vt:lpstr>Source Sans Pro Light</vt:lpstr>
      <vt:lpstr>Source Sans Pro Semibold</vt:lpstr>
      <vt:lpstr>Source Sans Pro Semibold</vt:lpstr>
      <vt:lpstr>Symbol</vt:lpstr>
      <vt:lpstr>Wingdings</vt:lpstr>
      <vt:lpstr>Office</vt:lpstr>
      <vt:lpstr>Office Theme</vt:lpstr>
      <vt:lpstr>4_Office</vt:lpstr>
      <vt:lpstr>Welcome @ Helmholtz-Zentrum Berlin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Monica Mantel</dc:creator>
  <cp:keywords/>
  <dc:description/>
  <cp:lastModifiedBy>Jankowiak, Andreas</cp:lastModifiedBy>
  <cp:revision>480</cp:revision>
  <dcterms:created xsi:type="dcterms:W3CDTF">2021-07-30T13:31:34Z</dcterms:created>
  <dcterms:modified xsi:type="dcterms:W3CDTF">2026-04-22T09:23:36Z</dcterms:modified>
  <cp:category/>
  <dc:identifier/>
  <cp:contentStatus/>
  <dc:language/>
  <cp:version/>
</cp:coreProperties>
</file>