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2" r:id="rId2"/>
    <p:sldId id="267" r:id="rId3"/>
    <p:sldId id="256" r:id="rId4"/>
    <p:sldId id="264" r:id="rId5"/>
    <p:sldId id="268" r:id="rId6"/>
    <p:sldId id="263" r:id="rId7"/>
    <p:sldId id="265" r:id="rId8"/>
    <p:sldId id="266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774D"/>
    <a:srgbClr val="B9CE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94"/>
  </p:normalViewPr>
  <p:slideViewPr>
    <p:cSldViewPr snapToGrid="0" snapToObjects="1" showGuides="1">
      <p:cViewPr varScale="1">
        <p:scale>
          <a:sx n="63" d="100"/>
          <a:sy n="63" d="100"/>
        </p:scale>
        <p:origin x="78" y="29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286EF-3A0D-4A29-A364-6ABD9C56C092}" type="datetimeFigureOut">
              <a:rPr lang="de-DE" smtClean="0"/>
              <a:t>22.04.2026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4EBB9-CFCF-4710-9B0F-6B0D7B00F7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727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A440C-43BA-46E9-BF48-AC09907D5EB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8427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88B3C831-8866-5943-A72E-21EE02F5F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876245AA-47CC-454F-8D70-4AF314E801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FBD8F71-8D1F-DA43-9AE3-DC718A13110D}"/>
              </a:ext>
            </a:extLst>
          </p:cNvPr>
          <p:cNvSpPr/>
          <p:nvPr userDrawn="1"/>
        </p:nvSpPr>
        <p:spPr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4E27168-E58C-8041-961E-3402811858C2}"/>
              </a:ext>
            </a:extLst>
          </p:cNvPr>
          <p:cNvSpPr/>
          <p:nvPr userDrawn="1"/>
        </p:nvSpPr>
        <p:spPr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AF41899-2BAA-7E42-BE72-A0C2927BD9AD}"/>
              </a:ext>
            </a:extLst>
          </p:cNvPr>
          <p:cNvSpPr/>
          <p:nvPr userDrawn="1"/>
        </p:nvSpPr>
        <p:spPr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8374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6CCC77F-9184-834F-94BB-65A77A303564}"/>
              </a:ext>
            </a:extLst>
          </p:cNvPr>
          <p:cNvSpPr/>
          <p:nvPr userDrawn="1"/>
        </p:nvSpPr>
        <p:spPr>
          <a:xfrm>
            <a:off x="0" y="1615931"/>
            <a:ext cx="12192000" cy="4153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019FB14-7253-3C45-B457-58627D062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CD8B890-6558-464D-910F-C155A0C8B31A}"/>
              </a:ext>
            </a:extLst>
          </p:cNvPr>
          <p:cNvSpPr/>
          <p:nvPr userDrawn="1"/>
        </p:nvSpPr>
        <p:spPr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179FF9D-CAB4-A34F-8F9E-C225142A800B}"/>
              </a:ext>
            </a:extLst>
          </p:cNvPr>
          <p:cNvSpPr/>
          <p:nvPr userDrawn="1"/>
        </p:nvSpPr>
        <p:spPr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72B70AD-1A85-924B-9CEA-8E9274046E3F}"/>
              </a:ext>
            </a:extLst>
          </p:cNvPr>
          <p:cNvSpPr/>
          <p:nvPr userDrawn="1"/>
        </p:nvSpPr>
        <p:spPr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A48C1D8-199C-7640-B8B4-2F5B8128EE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740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9FA98-C856-E044-BFF5-2A740457D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11036300" cy="1476375"/>
          </a:xfrm>
        </p:spPr>
        <p:txBody>
          <a:bodyPr/>
          <a:lstStyle>
            <a:lvl1pPr algn="ctr">
              <a:defRPr cap="none" baseline="0">
                <a:solidFill>
                  <a:schemeClr val="accent2">
                    <a:alpha val="69875"/>
                  </a:schemeClr>
                </a:solidFill>
              </a:defRPr>
            </a:lvl1pPr>
          </a:lstStyle>
          <a:p>
            <a:r>
              <a:rPr lang="de-DE" dirty="0"/>
              <a:t>Headline 02 Kapitelüberschrift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A781B0-9769-D341-B617-179DA74B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2692399"/>
            <a:ext cx="11036300" cy="3484563"/>
          </a:xfrm>
        </p:spPr>
        <p:txBody>
          <a:bodyPr lIns="0" tIns="0" rIns="0" bIns="0"/>
          <a:lstStyle>
            <a:lvl1pPr marL="0" indent="0" algn="ctr">
              <a:buFontTx/>
              <a:buNone/>
              <a:defRPr sz="2400"/>
            </a:lvl1pPr>
            <a:lvl2pPr marL="457200" indent="0" algn="ctr">
              <a:buFontTx/>
              <a:buNone/>
              <a:defRPr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E2AD197-4354-804D-A1E7-59F2E7372B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646730D-D583-C94D-B95A-27110E684F1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5EBD504-B8B4-9347-9CED-32AA328E963C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974DF12-08C6-654E-9569-4C87E78C33C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C5C95805-47DF-4816-9487-E0414A7EF4A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8F191EEA-28FA-46AA-B777-ADFCA32B3D42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2687BE2-EE01-4255-AD87-2AE7940BD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6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DB790-22EF-185E-1EC5-E167945A8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16AB85B-A08D-C7C1-3784-3B91FD297A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1F9E78-8EF0-993F-E60A-04DF466B4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F749-2F70-4A04-AD5E-DB20F2582DF5}" type="datetimeFigureOut">
              <a:rPr lang="de-DE" smtClean="0"/>
              <a:t>22.04.2026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FB2AC3A-BCDE-BBF1-84F8-E3DA8E9EA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FEDBEE-03C6-0902-895D-A0FAD4E9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1D8EE-811E-46A5-8826-8D65FB82D7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5774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751980-83CB-1643-BA70-568A7969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9FB86-B7F2-0B45-90CD-EF690A68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3E64365-23B6-AE43-A8B0-AA3407368BBC}"/>
              </a:ext>
            </a:extLst>
          </p:cNvPr>
          <p:cNvSpPr txBox="1"/>
          <p:nvPr userDrawn="1"/>
        </p:nvSpPr>
        <p:spPr>
          <a:xfrm>
            <a:off x="509155" y="18807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721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61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457" userDrawn="1">
          <p15:clr>
            <a:srgbClr val="F26B43"/>
          </p15:clr>
        </p15:guide>
        <p15:guide id="4" orient="horz" pos="2183" userDrawn="1">
          <p15:clr>
            <a:srgbClr val="F26B43"/>
          </p15:clr>
        </p15:guide>
        <p15:guide id="5" orient="horz" pos="2908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82" userDrawn="1">
          <p15:clr>
            <a:srgbClr val="F26B43"/>
          </p15:clr>
        </p15:guide>
        <p15:guide id="8" pos="182" userDrawn="1">
          <p15:clr>
            <a:srgbClr val="F26B43"/>
          </p15:clr>
        </p15:guide>
        <p15:guide id="9" pos="7498" userDrawn="1">
          <p15:clr>
            <a:srgbClr val="F26B43"/>
          </p15:clr>
        </p15:guide>
        <p15:guide id="10" pos="7316" userDrawn="1">
          <p15:clr>
            <a:srgbClr val="F26B43"/>
          </p15:clr>
        </p15:guide>
        <p15:guide id="11" pos="364" userDrawn="1">
          <p15:clr>
            <a:srgbClr val="F26B43"/>
          </p15:clr>
        </p15:guide>
        <p15:guide id="12" orient="horz" pos="5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4.jpeg"/><Relationship Id="rId10" Type="http://schemas.openxmlformats.org/officeDocument/2006/relationships/image" Target="../media/image21.sv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F274BE-FC71-4DB9-88FB-B5DBFD8DAD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iSAS</a:t>
            </a:r>
            <a:r>
              <a:rPr lang="de-DE" dirty="0"/>
              <a:t> 2nd annual Meeting</a:t>
            </a:r>
            <a:br>
              <a:rPr lang="de-DE" dirty="0"/>
            </a:br>
            <a:r>
              <a:rPr lang="de-DE" dirty="0"/>
              <a:t>Workshop </a:t>
            </a:r>
            <a:r>
              <a:rPr lang="de-DE" dirty="0" err="1"/>
              <a:t>logistics</a:t>
            </a: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8F457F1D-BD2B-6079-58AA-EB7F1AD7F6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23rd </a:t>
            </a:r>
            <a:r>
              <a:rPr lang="de-DE" dirty="0" err="1"/>
              <a:t>of</a:t>
            </a:r>
            <a:r>
              <a:rPr lang="de-DE" dirty="0"/>
              <a:t> April, 2026</a:t>
            </a:r>
            <a:br>
              <a:rPr lang="de-DE" dirty="0"/>
            </a:br>
            <a:r>
              <a:rPr lang="de-DE" dirty="0"/>
              <a:t>A. Neumann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LOC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45B0CE7-A5F8-4647-9607-F148E2E31F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486283">
            <a:off x="8985785" y="4892594"/>
            <a:ext cx="1386591" cy="606133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Welcome</a:t>
            </a:r>
          </a:p>
          <a:p>
            <a:r>
              <a:rPr lang="de-DE" dirty="0" err="1"/>
              <a:t>to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949113B-6DBB-4C12-9500-E737E5794A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HZB Berlin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AA95655-F0C4-3BD1-17AE-130CDAC757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HZB, Berlin, Germany, 22nd-24th </a:t>
            </a:r>
            <a:r>
              <a:rPr lang="de-DE" dirty="0" err="1"/>
              <a:t>of</a:t>
            </a:r>
            <a:r>
              <a:rPr lang="de-DE" dirty="0"/>
              <a:t> April 2026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9B38CCF-48AF-9AEC-6F3E-7AB26FBE3DE1}"/>
              </a:ext>
            </a:extLst>
          </p:cNvPr>
          <p:cNvGrpSpPr/>
          <p:nvPr/>
        </p:nvGrpSpPr>
        <p:grpSpPr>
          <a:xfrm>
            <a:off x="7340600" y="1623438"/>
            <a:ext cx="4806521" cy="2650112"/>
            <a:chOff x="2903220" y="1546860"/>
            <a:chExt cx="6035040" cy="3394710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FF8D2F59-B297-EA6E-5256-2FDF62D82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3220" y="1546860"/>
              <a:ext cx="6035040" cy="3394710"/>
            </a:xfrm>
            <a:prstGeom prst="rect">
              <a:avLst/>
            </a:prstGeom>
          </p:spPr>
        </p:pic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572D62CC-E7CB-DDE9-99CF-EA6A9638F822}"/>
                </a:ext>
              </a:extLst>
            </p:cNvPr>
            <p:cNvGrpSpPr/>
            <p:nvPr/>
          </p:nvGrpSpPr>
          <p:grpSpPr>
            <a:xfrm>
              <a:off x="3005139" y="3813813"/>
              <a:ext cx="3519487" cy="1033462"/>
              <a:chOff x="3005139" y="3813813"/>
              <a:chExt cx="3519487" cy="1033462"/>
            </a:xfrm>
          </p:grpSpPr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2033CC39-65B6-1FAF-BB18-2FB5123EC32D}"/>
                  </a:ext>
                </a:extLst>
              </p:cNvPr>
              <p:cNvSpPr/>
              <p:nvPr/>
            </p:nvSpPr>
            <p:spPr>
              <a:xfrm>
                <a:off x="3471862" y="4090513"/>
                <a:ext cx="2143125" cy="4800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97237E96-A18C-EF17-FD82-B23ECCE20D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5" t="5462" r="1240" b="3362"/>
              <a:stretch>
                <a:fillRect/>
              </a:stretch>
            </p:blipFill>
            <p:spPr>
              <a:xfrm>
                <a:off x="3005139" y="3813813"/>
                <a:ext cx="3519487" cy="10334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55733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A19BD51-1B58-2062-F05E-4186D3A72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836613"/>
            <a:ext cx="11036300" cy="693737"/>
          </a:xfrm>
        </p:spPr>
        <p:txBody>
          <a:bodyPr/>
          <a:lstStyle/>
          <a:p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?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73D3C14-7BDE-855D-CED4-86CD5FF41B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de-DE" dirty="0"/>
              <a:t>2nd annual </a:t>
            </a:r>
            <a:r>
              <a:rPr lang="de-DE" dirty="0" err="1"/>
              <a:t>meeting</a:t>
            </a:r>
            <a:r>
              <a:rPr lang="de-DE" dirty="0"/>
              <a:t>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7628B83-604F-5E3B-13CE-44BA349C9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" y="1530350"/>
            <a:ext cx="6775590" cy="381127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836378-BC79-E1D4-D123-5043B3113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354" y="1568450"/>
            <a:ext cx="3357331" cy="4310772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6397F351-8BB6-B1A1-0D44-05BD3849E352}"/>
              </a:ext>
            </a:extLst>
          </p:cNvPr>
          <p:cNvSpPr txBox="1"/>
          <p:nvPr/>
        </p:nvSpPr>
        <p:spPr>
          <a:xfrm>
            <a:off x="196850" y="5384338"/>
            <a:ext cx="54177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Building 14.51 (</a:t>
            </a:r>
            <a:r>
              <a:rPr lang="de-DE" dirty="0" err="1"/>
              <a:t>main</a:t>
            </a:r>
            <a:r>
              <a:rPr lang="de-DE" dirty="0"/>
              <a:t> </a:t>
            </a:r>
            <a:r>
              <a:rPr lang="de-DE" dirty="0" err="1"/>
              <a:t>building</a:t>
            </a:r>
            <a:r>
              <a:rPr lang="de-DE" dirty="0"/>
              <a:t>) on </a:t>
            </a:r>
            <a:r>
              <a:rPr lang="de-DE" dirty="0" err="1"/>
              <a:t>the</a:t>
            </a:r>
            <a:r>
              <a:rPr lang="de-DE" dirty="0"/>
              <a:t> Adlershof Campus</a:t>
            </a:r>
          </a:p>
          <a:p>
            <a:r>
              <a:rPr lang="de-DE" dirty="0" err="1"/>
              <a:t>of</a:t>
            </a:r>
            <a:r>
              <a:rPr lang="de-DE" dirty="0"/>
              <a:t> Helmholtz-Zentrum Berlin</a:t>
            </a:r>
          </a:p>
          <a:p>
            <a:r>
              <a:rPr lang="de-DE" dirty="0" err="1"/>
              <a:t>Southeast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Berlin, Science park </a:t>
            </a:r>
            <a:r>
              <a:rPr lang="de-DE" dirty="0" err="1"/>
              <a:t>of</a:t>
            </a:r>
            <a:r>
              <a:rPr lang="de-DE" dirty="0"/>
              <a:t> Adlershof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CC56320-8079-3506-3965-40BB546D235D}"/>
              </a:ext>
            </a:extLst>
          </p:cNvPr>
          <p:cNvSpPr txBox="1"/>
          <p:nvPr/>
        </p:nvSpPr>
        <p:spPr>
          <a:xfrm>
            <a:off x="9755023" y="2769433"/>
            <a:ext cx="827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Poland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5130E2A-2436-FF4F-2124-137A18648FC0}"/>
              </a:ext>
            </a:extLst>
          </p:cNvPr>
          <p:cNvSpPr txBox="1"/>
          <p:nvPr/>
        </p:nvSpPr>
        <p:spPr>
          <a:xfrm>
            <a:off x="8285805" y="2028121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Baltic </a:t>
            </a:r>
            <a:r>
              <a:rPr lang="de-DE" dirty="0" err="1"/>
              <a:t>Sea</a:t>
            </a:r>
            <a:endParaRPr lang="de-DE" dirty="0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408A995E-B031-1ACB-F753-E6DE2B95CD23}"/>
              </a:ext>
            </a:extLst>
          </p:cNvPr>
          <p:cNvGrpSpPr/>
          <p:nvPr/>
        </p:nvGrpSpPr>
        <p:grpSpPr>
          <a:xfrm>
            <a:off x="7712927" y="1677238"/>
            <a:ext cx="333746" cy="858362"/>
            <a:chOff x="7542027" y="2570638"/>
            <a:chExt cx="333746" cy="858362"/>
          </a:xfrm>
        </p:grpSpPr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4BC6FB15-9730-E95B-DCDC-96BB6C51A765}"/>
                </a:ext>
              </a:extLst>
            </p:cNvPr>
            <p:cNvCxnSpPr>
              <a:cxnSpLocks/>
            </p:cNvCxnSpPr>
            <p:nvPr/>
          </p:nvCxnSpPr>
          <p:spPr>
            <a:xfrm>
              <a:off x="7708900" y="2570638"/>
              <a:ext cx="0" cy="290235"/>
            </a:xfrm>
            <a:prstGeom prst="straightConnector1">
              <a:avLst/>
            </a:prstGeom>
            <a:ln w="31750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3651C6A7-38E8-EE64-13A4-DBEED0BF0F25}"/>
                </a:ext>
              </a:extLst>
            </p:cNvPr>
            <p:cNvCxnSpPr>
              <a:cxnSpLocks/>
            </p:cNvCxnSpPr>
            <p:nvPr/>
          </p:nvCxnSpPr>
          <p:spPr>
            <a:xfrm>
              <a:off x="7708900" y="3138765"/>
              <a:ext cx="0" cy="290235"/>
            </a:xfrm>
            <a:prstGeom prst="straightConnector1">
              <a:avLst/>
            </a:prstGeom>
            <a:ln w="3175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CAF9F838-4C67-045E-4398-7D09199601C6}"/>
                </a:ext>
              </a:extLst>
            </p:cNvPr>
            <p:cNvSpPr txBox="1"/>
            <p:nvPr/>
          </p:nvSpPr>
          <p:spPr>
            <a:xfrm>
              <a:off x="7542027" y="2838013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N</a:t>
              </a:r>
            </a:p>
          </p:txBody>
        </p:sp>
      </p:grpSp>
      <p:sp>
        <p:nvSpPr>
          <p:cNvPr id="24" name="Pfeil: nach rechts 23">
            <a:extLst>
              <a:ext uri="{FF2B5EF4-FFF2-40B4-BE49-F238E27FC236}">
                <a16:creationId xmlns:a16="http://schemas.microsoft.com/office/drawing/2014/main" id="{DD53E7C9-B185-47BA-45D8-0E3F2A62C444}"/>
              </a:ext>
            </a:extLst>
          </p:cNvPr>
          <p:cNvSpPr/>
          <p:nvPr/>
        </p:nvSpPr>
        <p:spPr>
          <a:xfrm rot="16200000">
            <a:off x="8562806" y="1662216"/>
            <a:ext cx="441960" cy="2404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BCDE5418-5F9C-8AF6-BD73-0787F2CA13E8}"/>
              </a:ext>
            </a:extLst>
          </p:cNvPr>
          <p:cNvCxnSpPr/>
          <p:nvPr/>
        </p:nvCxnSpPr>
        <p:spPr>
          <a:xfrm>
            <a:off x="8783786" y="4069080"/>
            <a:ext cx="1190794" cy="0"/>
          </a:xfrm>
          <a:prstGeom prst="straightConnector1">
            <a:avLst/>
          </a:prstGeom>
          <a:ln w="158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D694EBD2-A621-6CD5-390C-6BC46512B089}"/>
              </a:ext>
            </a:extLst>
          </p:cNvPr>
          <p:cNvSpPr txBox="1"/>
          <p:nvPr/>
        </p:nvSpPr>
        <p:spPr>
          <a:xfrm>
            <a:off x="9019162" y="4107181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77 km</a:t>
            </a:r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A7773513-9E5A-54A8-3C68-7917820F4442}"/>
              </a:ext>
            </a:extLst>
          </p:cNvPr>
          <p:cNvCxnSpPr>
            <a:cxnSpLocks/>
          </p:cNvCxnSpPr>
          <p:nvPr/>
        </p:nvCxnSpPr>
        <p:spPr>
          <a:xfrm>
            <a:off x="7315200" y="2769433"/>
            <a:ext cx="868680" cy="954403"/>
          </a:xfrm>
          <a:prstGeom prst="straightConnector1">
            <a:avLst/>
          </a:prstGeom>
          <a:ln w="158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CE6E6361-DD32-4B93-6517-1ACBF0BDF088}"/>
              </a:ext>
            </a:extLst>
          </p:cNvPr>
          <p:cNvSpPr txBox="1"/>
          <p:nvPr/>
        </p:nvSpPr>
        <p:spPr>
          <a:xfrm>
            <a:off x="7572405" y="2749079"/>
            <a:ext cx="179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Hamburg 300 km</a:t>
            </a:r>
          </a:p>
        </p:txBody>
      </p: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6F35813D-A9DA-C440-0911-91E3CF2B359E}"/>
              </a:ext>
            </a:extLst>
          </p:cNvPr>
          <p:cNvCxnSpPr>
            <a:cxnSpLocks/>
          </p:cNvCxnSpPr>
          <p:nvPr/>
        </p:nvCxnSpPr>
        <p:spPr>
          <a:xfrm>
            <a:off x="8783786" y="4342128"/>
            <a:ext cx="44796" cy="1398580"/>
          </a:xfrm>
          <a:prstGeom prst="straightConnector1">
            <a:avLst/>
          </a:prstGeom>
          <a:ln w="158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412EA7C8-212D-5970-A5B2-0EC55A1CF0C4}"/>
              </a:ext>
            </a:extLst>
          </p:cNvPr>
          <p:cNvSpPr txBox="1"/>
          <p:nvPr/>
        </p:nvSpPr>
        <p:spPr>
          <a:xfrm>
            <a:off x="8806157" y="4789485"/>
            <a:ext cx="1714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Dresden 175 km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82799940-4D6F-AD2F-734A-E178B511ACA4}"/>
              </a:ext>
            </a:extLst>
          </p:cNvPr>
          <p:cNvSpPr/>
          <p:nvPr/>
        </p:nvSpPr>
        <p:spPr>
          <a:xfrm>
            <a:off x="2145030" y="2078489"/>
            <a:ext cx="281940" cy="22351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29F2CD36-5969-BE5C-C4F1-71167D20CE89}"/>
              </a:ext>
            </a:extLst>
          </p:cNvPr>
          <p:cNvCxnSpPr/>
          <p:nvPr/>
        </p:nvCxnSpPr>
        <p:spPr>
          <a:xfrm flipH="1">
            <a:off x="2426970" y="906780"/>
            <a:ext cx="621030" cy="117170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3D6DDE2C-215A-9AB5-5C0A-3668B7357636}"/>
              </a:ext>
            </a:extLst>
          </p:cNvPr>
          <p:cNvSpPr txBox="1"/>
          <p:nvPr/>
        </p:nvSpPr>
        <p:spPr>
          <a:xfrm>
            <a:off x="2484120" y="542407"/>
            <a:ext cx="1362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96BE682C-EFAF-4F43-DC95-401FFD7D7920}"/>
              </a:ext>
            </a:extLst>
          </p:cNvPr>
          <p:cNvSpPr txBox="1"/>
          <p:nvPr/>
        </p:nvSpPr>
        <p:spPr>
          <a:xfrm>
            <a:off x="3081416" y="2039421"/>
            <a:ext cx="1282266" cy="369332"/>
          </a:xfrm>
          <a:prstGeom prst="rect">
            <a:avLst/>
          </a:prstGeom>
          <a:noFill/>
        </p:spPr>
        <p:txBody>
          <a:bodyPr wrap="none" rtlCol="0">
            <a:prstTxWarp prst="textArchUpPour">
              <a:avLst/>
            </a:prstTxWarp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BESSY II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2D55B90E-0686-DCCB-9D7B-DE7F642ABEC5}"/>
              </a:ext>
            </a:extLst>
          </p:cNvPr>
          <p:cNvSpPr txBox="1"/>
          <p:nvPr/>
        </p:nvSpPr>
        <p:spPr>
          <a:xfrm rot="19782794">
            <a:off x="3550920" y="4206240"/>
            <a:ext cx="1133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bERLinPro</a:t>
            </a:r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SEALAB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9E259F7F-41EC-7A65-96B9-F77232E59DD3}"/>
              </a:ext>
            </a:extLst>
          </p:cNvPr>
          <p:cNvSpPr txBox="1"/>
          <p:nvPr/>
        </p:nvSpPr>
        <p:spPr>
          <a:xfrm>
            <a:off x="1396479" y="253560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14.51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1E5C9337-0DE8-35C5-7849-37A25CB2BE49}"/>
              </a:ext>
            </a:extLst>
          </p:cNvPr>
          <p:cNvSpPr txBox="1"/>
          <p:nvPr/>
        </p:nvSpPr>
        <p:spPr>
          <a:xfrm>
            <a:off x="553838" y="1637689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13.10</a:t>
            </a:r>
          </a:p>
        </p:txBody>
      </p:sp>
    </p:spTree>
    <p:extLst>
      <p:ext uri="{BB962C8B-B14F-4D97-AF65-F5344CB8AC3E}">
        <p14:creationId xmlns:p14="http://schemas.microsoft.com/office/powerpoint/2010/main" val="3369133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60FC216-22F4-F04C-4754-23EE75766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837" y="68115"/>
            <a:ext cx="4332456" cy="324934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A684F9-5E8B-F2B6-B8A4-15BCE0319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837" y="3429000"/>
            <a:ext cx="4332456" cy="324934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D3ABC5F-0907-FACA-CCCD-574E8DD33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7" y="68115"/>
            <a:ext cx="7224382" cy="541828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E347BC2-9B19-0219-C0C8-C6B63B9A73C0}"/>
              </a:ext>
            </a:extLst>
          </p:cNvPr>
          <p:cNvSpPr txBox="1"/>
          <p:nvPr/>
        </p:nvSpPr>
        <p:spPr>
          <a:xfrm rot="483634">
            <a:off x="1951630" y="1849272"/>
            <a:ext cx="909544" cy="369332"/>
          </a:xfrm>
          <a:prstGeom prst="rect">
            <a:avLst/>
          </a:prstGeom>
          <a:noFill/>
        </p:spPr>
        <p:txBody>
          <a:bodyPr wrap="none" rtlCol="0">
            <a:prstTxWarp prst="textCurveDown">
              <a:avLst>
                <a:gd name="adj" fmla="val 23805"/>
              </a:avLst>
            </a:prstTxWarp>
            <a:spAutoFit/>
          </a:bodyPr>
          <a:lstStyle/>
          <a:p>
            <a:r>
              <a:rPr lang="de-DE" dirty="0">
                <a:solidFill>
                  <a:schemeClr val="bg1">
                    <a:lumMod val="85000"/>
                  </a:schemeClr>
                </a:solidFill>
              </a:rPr>
              <a:t>BESSY II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53DE2F45-0F0D-8C32-2BA8-39F5806882CA}"/>
              </a:ext>
            </a:extLst>
          </p:cNvPr>
          <p:cNvGrpSpPr/>
          <p:nvPr/>
        </p:nvGrpSpPr>
        <p:grpSpPr>
          <a:xfrm>
            <a:off x="2818263" y="4653887"/>
            <a:ext cx="1925399" cy="832514"/>
            <a:chOff x="2818263" y="4653887"/>
            <a:chExt cx="1925399" cy="832514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A5EAFD85-B520-3327-1885-82F93E115CC1}"/>
                </a:ext>
              </a:extLst>
            </p:cNvPr>
            <p:cNvSpPr txBox="1"/>
            <p:nvPr/>
          </p:nvSpPr>
          <p:spPr>
            <a:xfrm>
              <a:off x="2818263" y="4653887"/>
              <a:ext cx="19253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err="1">
                  <a:solidFill>
                    <a:schemeClr val="bg1"/>
                  </a:solidFill>
                </a:rPr>
                <a:t>Magnustrasse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4" name="Pfeil: nach unten 13">
              <a:extLst>
                <a:ext uri="{FF2B5EF4-FFF2-40B4-BE49-F238E27FC236}">
                  <a16:creationId xmlns:a16="http://schemas.microsoft.com/office/drawing/2014/main" id="{5D2BD1E6-A8F3-A82F-6DFC-8F2FC34152A0}"/>
                </a:ext>
              </a:extLst>
            </p:cNvPr>
            <p:cNvSpPr/>
            <p:nvPr/>
          </p:nvSpPr>
          <p:spPr>
            <a:xfrm>
              <a:off x="3623481" y="5053671"/>
              <a:ext cx="293426" cy="43273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64108BAC-EFF4-3F5E-DEE3-823792E22B3B}"/>
              </a:ext>
            </a:extLst>
          </p:cNvPr>
          <p:cNvSpPr txBox="1"/>
          <p:nvPr/>
        </p:nvSpPr>
        <p:spPr>
          <a:xfrm>
            <a:off x="3770194" y="4161282"/>
            <a:ext cx="3020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Albert-Einstein-</a:t>
            </a:r>
            <a:r>
              <a:rPr lang="de-DE" sz="2400" dirty="0" err="1">
                <a:solidFill>
                  <a:schemeClr val="bg1"/>
                </a:solidFill>
              </a:rPr>
              <a:t>Strasse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7" name="Pfeil: nach unten 16">
            <a:extLst>
              <a:ext uri="{FF2B5EF4-FFF2-40B4-BE49-F238E27FC236}">
                <a16:creationId xmlns:a16="http://schemas.microsoft.com/office/drawing/2014/main" id="{E783894F-BD70-1B45-0C10-35E34FB9E093}"/>
              </a:ext>
            </a:extLst>
          </p:cNvPr>
          <p:cNvSpPr/>
          <p:nvPr/>
        </p:nvSpPr>
        <p:spPr>
          <a:xfrm rot="16200000">
            <a:off x="6797092" y="4175749"/>
            <a:ext cx="293426" cy="43273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84D158F-0F8D-8CD5-AB95-A3EDFC1A06E9}"/>
              </a:ext>
            </a:extLst>
          </p:cNvPr>
          <p:cNvSpPr txBox="1"/>
          <p:nvPr/>
        </p:nvSpPr>
        <p:spPr>
          <a:xfrm>
            <a:off x="2804465" y="693041"/>
            <a:ext cx="2002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Main Entrance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19B73011-915B-47E2-B1D4-2A54AC6C7BA9}"/>
              </a:ext>
            </a:extLst>
          </p:cNvPr>
          <p:cNvCxnSpPr/>
          <p:nvPr/>
        </p:nvCxnSpPr>
        <p:spPr>
          <a:xfrm>
            <a:off x="3780962" y="1226820"/>
            <a:ext cx="280498" cy="1722120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6EC0C045-C44A-DDB6-E969-BE986DE16B89}"/>
              </a:ext>
            </a:extLst>
          </p:cNvPr>
          <p:cNvSpPr txBox="1"/>
          <p:nvPr/>
        </p:nvSpPr>
        <p:spPr>
          <a:xfrm>
            <a:off x="9738665" y="2853458"/>
            <a:ext cx="1810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Entrance hall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138BBE0-40AA-CE56-FA56-A3C191C1CE62}"/>
              </a:ext>
            </a:extLst>
          </p:cNvPr>
          <p:cNvSpPr txBox="1"/>
          <p:nvPr/>
        </p:nvSpPr>
        <p:spPr>
          <a:xfrm>
            <a:off x="8420405" y="65781"/>
            <a:ext cx="1311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Cafeteria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4FD69F97-8DB4-1FCF-9935-6D127A6287A4}"/>
              </a:ext>
            </a:extLst>
          </p:cNvPr>
          <p:cNvSpPr txBox="1"/>
          <p:nvPr/>
        </p:nvSpPr>
        <p:spPr>
          <a:xfrm rot="21400020">
            <a:off x="8975019" y="4014568"/>
            <a:ext cx="2284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Main </a:t>
            </a:r>
            <a:r>
              <a:rPr lang="de-DE" sz="2400" dirty="0" err="1">
                <a:solidFill>
                  <a:schemeClr val="bg1"/>
                </a:solidFill>
              </a:rPr>
              <a:t>auditorium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5E57F79-B5D5-419A-F540-108D38578E6A}"/>
              </a:ext>
            </a:extLst>
          </p:cNvPr>
          <p:cNvSpPr txBox="1"/>
          <p:nvPr/>
        </p:nvSpPr>
        <p:spPr>
          <a:xfrm>
            <a:off x="8884159" y="1596279"/>
            <a:ext cx="2284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Main </a:t>
            </a:r>
            <a:r>
              <a:rPr lang="de-DE" sz="2400" dirty="0" err="1">
                <a:solidFill>
                  <a:schemeClr val="bg1"/>
                </a:solidFill>
              </a:rPr>
              <a:t>auditorium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25" name="Pfeil: nach unten 24">
            <a:extLst>
              <a:ext uri="{FF2B5EF4-FFF2-40B4-BE49-F238E27FC236}">
                <a16:creationId xmlns:a16="http://schemas.microsoft.com/office/drawing/2014/main" id="{F07335F7-EE95-53FA-3E2F-F2F92A3A2EBF}"/>
              </a:ext>
            </a:extLst>
          </p:cNvPr>
          <p:cNvSpPr/>
          <p:nvPr/>
        </p:nvSpPr>
        <p:spPr>
          <a:xfrm rot="16200000">
            <a:off x="11289314" y="1623134"/>
            <a:ext cx="293426" cy="43273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7A338DC-E42D-8D9C-38F1-BA71C3DA1303}"/>
              </a:ext>
            </a:extLst>
          </p:cNvPr>
          <p:cNvSpPr txBox="1"/>
          <p:nvPr/>
        </p:nvSpPr>
        <p:spPr>
          <a:xfrm>
            <a:off x="370171" y="5743193"/>
            <a:ext cx="46149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Venue</a:t>
            </a:r>
            <a:r>
              <a:rPr lang="de-DE" sz="2400" dirty="0"/>
              <a:t>: HZB Campus Adlershof</a:t>
            </a:r>
            <a:br>
              <a:rPr lang="de-DE" sz="2400" dirty="0"/>
            </a:br>
            <a:r>
              <a:rPr lang="de-DE" sz="2400" dirty="0"/>
              <a:t>(Wilhelm-Conrad-Röntgen Campus)</a:t>
            </a:r>
          </a:p>
        </p:txBody>
      </p:sp>
      <p:pic>
        <p:nvPicPr>
          <p:cNvPr id="3" name="Grafik 2" descr="Kaffee mit einfarbiger Füllung">
            <a:extLst>
              <a:ext uri="{FF2B5EF4-FFF2-40B4-BE49-F238E27FC236}">
                <a16:creationId xmlns:a16="http://schemas.microsoft.com/office/drawing/2014/main" id="{06AE1184-627D-CCE6-9031-AA45B1D37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70399" y="5972025"/>
            <a:ext cx="373331" cy="373331"/>
          </a:xfrm>
          <a:prstGeom prst="rect">
            <a:avLst/>
          </a:prstGeom>
        </p:spPr>
      </p:pic>
      <p:pic>
        <p:nvPicPr>
          <p:cNvPr id="4" name="Grafik 3" descr="Restaurant mit einfarbiger Füllung">
            <a:extLst>
              <a:ext uri="{FF2B5EF4-FFF2-40B4-BE49-F238E27FC236}">
                <a16:creationId xmlns:a16="http://schemas.microsoft.com/office/drawing/2014/main" id="{6DDCB52F-8A9E-38EC-AA39-E85EE997F7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57065" y="2121969"/>
            <a:ext cx="667463" cy="66746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FCFCE43-F1C4-8204-670B-62CABACAF83D}"/>
              </a:ext>
            </a:extLst>
          </p:cNvPr>
          <p:cNvSpPr txBox="1"/>
          <p:nvPr/>
        </p:nvSpPr>
        <p:spPr>
          <a:xfrm>
            <a:off x="8008379" y="2028486"/>
            <a:ext cx="510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WC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8DE4DB2E-E17C-3D2D-70D5-76463C32225D}"/>
              </a:ext>
            </a:extLst>
          </p:cNvPr>
          <p:cNvCxnSpPr>
            <a:stCxn id="8" idx="1"/>
          </p:cNvCxnSpPr>
          <p:nvPr/>
        </p:nvCxnSpPr>
        <p:spPr>
          <a:xfrm flipH="1">
            <a:off x="7711440" y="2213152"/>
            <a:ext cx="296939" cy="426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772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075BAE-A97B-C41F-916D-114999CF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459591"/>
            <a:ext cx="11036300" cy="649287"/>
          </a:xfrm>
        </p:spPr>
        <p:txBody>
          <a:bodyPr/>
          <a:lstStyle/>
          <a:p>
            <a:r>
              <a:rPr lang="de-DE" dirty="0"/>
              <a:t>Organisation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5EF2E6C-99FB-4634-5B45-FE30C0B65B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de-DE" dirty="0"/>
              <a:t>2nd annual </a:t>
            </a:r>
            <a:r>
              <a:rPr lang="de-DE" dirty="0" err="1"/>
              <a:t>meeting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1EB9C5F-4D53-9457-2A98-F890F9E444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3687" y="1452101"/>
            <a:ext cx="3764583" cy="511697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A35CF0E-2624-FC29-BAE0-F2F5C8F0D7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22887" y="1452101"/>
            <a:ext cx="2167710" cy="530052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5AB6737-80CA-D4AC-8862-1A563BDA15CF}"/>
              </a:ext>
            </a:extLst>
          </p:cNvPr>
          <p:cNvSpPr txBox="1"/>
          <p:nvPr/>
        </p:nvSpPr>
        <p:spPr>
          <a:xfrm>
            <a:off x="1355630" y="1108878"/>
            <a:ext cx="1849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Wednesday, 22nd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2BF7026-481E-E337-334E-C330FD6DE524}"/>
              </a:ext>
            </a:extLst>
          </p:cNvPr>
          <p:cNvSpPr txBox="1"/>
          <p:nvPr/>
        </p:nvSpPr>
        <p:spPr>
          <a:xfrm>
            <a:off x="4829080" y="1108878"/>
            <a:ext cx="1565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Thursday</a:t>
            </a:r>
            <a:r>
              <a:rPr lang="de-DE" dirty="0"/>
              <a:t>, 23rd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9BA50A8-F3F6-E46C-B873-8373A49CC1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79390" y="1371600"/>
            <a:ext cx="4050263" cy="515181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3D356BD-C1F7-EF25-FF8B-B8BCA8BC0CA6}"/>
              </a:ext>
            </a:extLst>
          </p:cNvPr>
          <p:cNvSpPr txBox="1"/>
          <p:nvPr/>
        </p:nvSpPr>
        <p:spPr>
          <a:xfrm>
            <a:off x="8221615" y="1108878"/>
            <a:ext cx="128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Friday, 24th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D26DB53-6D23-624B-7FBE-205361865B79}"/>
              </a:ext>
            </a:extLst>
          </p:cNvPr>
          <p:cNvSpPr txBox="1"/>
          <p:nvPr/>
        </p:nvSpPr>
        <p:spPr>
          <a:xfrm>
            <a:off x="1362553" y="3284978"/>
            <a:ext cx="2171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WP parallel </a:t>
            </a:r>
            <a:r>
              <a:rPr lang="de-DE" dirty="0" err="1"/>
              <a:t>meetings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79B4FC8-8244-9DAC-2894-E62320BA20E9}"/>
              </a:ext>
            </a:extLst>
          </p:cNvPr>
          <p:cNvSpPr txBox="1"/>
          <p:nvPr/>
        </p:nvSpPr>
        <p:spPr>
          <a:xfrm>
            <a:off x="4630175" y="2009789"/>
            <a:ext cx="2216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Welcome+invited</a:t>
            </a:r>
            <a:r>
              <a:rPr lang="de-DE" dirty="0"/>
              <a:t> </a:t>
            </a:r>
            <a:r>
              <a:rPr lang="de-DE" dirty="0" err="1"/>
              <a:t>talk</a:t>
            </a:r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9505BB4-DC64-82E8-6006-4A13750954F3}"/>
              </a:ext>
            </a:extLst>
          </p:cNvPr>
          <p:cNvSpPr txBox="1"/>
          <p:nvPr/>
        </p:nvSpPr>
        <p:spPr>
          <a:xfrm>
            <a:off x="5197445" y="2864459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WP 1-3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F8F1E6B-6E62-5C65-17AE-E030E8A5EA2E}"/>
              </a:ext>
            </a:extLst>
          </p:cNvPr>
          <p:cNvSpPr txBox="1"/>
          <p:nvPr/>
        </p:nvSpPr>
        <p:spPr>
          <a:xfrm>
            <a:off x="5033227" y="4201992"/>
            <a:ext cx="1080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WP 4,5,6 </a:t>
            </a:r>
            <a:br>
              <a:rPr lang="de-DE" dirty="0"/>
            </a:br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FEB6684-9926-D341-109D-C038229FF267}"/>
              </a:ext>
            </a:extLst>
          </p:cNvPr>
          <p:cNvSpPr txBox="1"/>
          <p:nvPr/>
        </p:nvSpPr>
        <p:spPr>
          <a:xfrm>
            <a:off x="5158129" y="4873887"/>
            <a:ext cx="906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WP 7, 8</a:t>
            </a:r>
            <a:br>
              <a:rPr lang="de-DE" dirty="0"/>
            </a:br>
            <a:endParaRPr lang="de-DE" dirty="0"/>
          </a:p>
        </p:txBody>
      </p:sp>
      <p:pic>
        <p:nvPicPr>
          <p:cNvPr id="20" name="Grafik 19" descr="Kaffee mit einfarbiger Füllung">
            <a:extLst>
              <a:ext uri="{FF2B5EF4-FFF2-40B4-BE49-F238E27FC236}">
                <a16:creationId xmlns:a16="http://schemas.microsoft.com/office/drawing/2014/main" id="{DE88D4B6-3CA6-5E02-65C9-49416DBBCD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19680" y="5185896"/>
            <a:ext cx="373331" cy="373331"/>
          </a:xfrm>
          <a:prstGeom prst="rect">
            <a:avLst/>
          </a:prstGeom>
        </p:spPr>
      </p:pic>
      <p:pic>
        <p:nvPicPr>
          <p:cNvPr id="21" name="Grafik 20" descr="Messer und Gabel mit einfarbiger Füllung">
            <a:extLst>
              <a:ext uri="{FF2B5EF4-FFF2-40B4-BE49-F238E27FC236}">
                <a16:creationId xmlns:a16="http://schemas.microsoft.com/office/drawing/2014/main" id="{D69EFDA0-E5D4-05A5-CBE1-473A2D440C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42489" y="5143976"/>
            <a:ext cx="542983" cy="542983"/>
          </a:xfrm>
          <a:prstGeom prst="rect">
            <a:avLst/>
          </a:prstGeom>
        </p:spPr>
      </p:pic>
      <p:pic>
        <p:nvPicPr>
          <p:cNvPr id="23" name="Grafik 22" descr="Wissenschaftlerin mit einfarbiger Füllung">
            <a:extLst>
              <a:ext uri="{FF2B5EF4-FFF2-40B4-BE49-F238E27FC236}">
                <a16:creationId xmlns:a16="http://schemas.microsoft.com/office/drawing/2014/main" id="{92A9D84E-23DA-4E67-7709-2FA96226E4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92075" y="3869897"/>
            <a:ext cx="914400" cy="914400"/>
          </a:xfrm>
          <a:prstGeom prst="rect">
            <a:avLst/>
          </a:prstGeom>
        </p:spPr>
      </p:pic>
      <p:pic>
        <p:nvPicPr>
          <p:cNvPr id="24" name="Grafik 23" descr="Wissenschaftler mit einfarbiger Füllung">
            <a:extLst>
              <a:ext uri="{FF2B5EF4-FFF2-40B4-BE49-F238E27FC236}">
                <a16:creationId xmlns:a16="http://schemas.microsoft.com/office/drawing/2014/main" id="{9C2E7589-2472-6FA0-D052-59A399B9AD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425629" y="3869897"/>
            <a:ext cx="914400" cy="914400"/>
          </a:xfrm>
          <a:prstGeom prst="rect">
            <a:avLst/>
          </a:prstGeom>
        </p:spPr>
      </p:pic>
      <p:pic>
        <p:nvPicPr>
          <p:cNvPr id="25" name="Grafik 24" descr="Messer und Gabel mit einfarbiger Füllung">
            <a:extLst>
              <a:ext uri="{FF2B5EF4-FFF2-40B4-BE49-F238E27FC236}">
                <a16:creationId xmlns:a16="http://schemas.microsoft.com/office/drawing/2014/main" id="{C9FC9910-7D75-0129-6C5F-B968AA8DA5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97438" y="3556000"/>
            <a:ext cx="542983" cy="542983"/>
          </a:xfrm>
          <a:prstGeom prst="rect">
            <a:avLst/>
          </a:prstGeom>
        </p:spPr>
      </p:pic>
      <p:pic>
        <p:nvPicPr>
          <p:cNvPr id="26" name="Grafik 25" descr="Messer und Gabel mit einfarbiger Füllung">
            <a:extLst>
              <a:ext uri="{FF2B5EF4-FFF2-40B4-BE49-F238E27FC236}">
                <a16:creationId xmlns:a16="http://schemas.microsoft.com/office/drawing/2014/main" id="{5C7057B0-66CE-B908-CF08-F929D66ABE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1257" y="3263727"/>
            <a:ext cx="542983" cy="542983"/>
          </a:xfrm>
          <a:prstGeom prst="rect">
            <a:avLst/>
          </a:prstGeom>
        </p:spPr>
      </p:pic>
      <p:pic>
        <p:nvPicPr>
          <p:cNvPr id="29" name="Grafik 28" descr="Kaffee mit einfarbiger Füllung">
            <a:extLst>
              <a:ext uri="{FF2B5EF4-FFF2-40B4-BE49-F238E27FC236}">
                <a16:creationId xmlns:a16="http://schemas.microsoft.com/office/drawing/2014/main" id="{DDCFFAAA-23D0-909E-DC0F-230DF9A03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73204" y="4574255"/>
            <a:ext cx="373331" cy="373331"/>
          </a:xfrm>
          <a:prstGeom prst="rect">
            <a:avLst/>
          </a:prstGeom>
        </p:spPr>
      </p:pic>
      <p:pic>
        <p:nvPicPr>
          <p:cNvPr id="30" name="Grafik 29" descr="Kaffee mit einfarbiger Füllung">
            <a:extLst>
              <a:ext uri="{FF2B5EF4-FFF2-40B4-BE49-F238E27FC236}">
                <a16:creationId xmlns:a16="http://schemas.microsoft.com/office/drawing/2014/main" id="{D87AC249-4D59-2B71-1EDF-C29993DA68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56164" y="2317552"/>
            <a:ext cx="373331" cy="373331"/>
          </a:xfrm>
          <a:prstGeom prst="rect">
            <a:avLst/>
          </a:prstGeom>
        </p:spPr>
      </p:pic>
      <p:pic>
        <p:nvPicPr>
          <p:cNvPr id="31" name="Grafik 30" descr="Restaurant mit einfarbiger Füllung">
            <a:extLst>
              <a:ext uri="{FF2B5EF4-FFF2-40B4-BE49-F238E27FC236}">
                <a16:creationId xmlns:a16="http://schemas.microsoft.com/office/drawing/2014/main" id="{7EC37BCE-57CE-7277-5820-869DE01F93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72250" y="5932761"/>
            <a:ext cx="667463" cy="667463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670764AC-2B81-AE4C-A033-B28ED57CD2E5}"/>
              </a:ext>
            </a:extLst>
          </p:cNvPr>
          <p:cNvSpPr txBox="1"/>
          <p:nvPr/>
        </p:nvSpPr>
        <p:spPr>
          <a:xfrm>
            <a:off x="8221615" y="2791679"/>
            <a:ext cx="1674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Industrial </a:t>
            </a:r>
            <a:r>
              <a:rPr lang="de-DE" dirty="0" err="1">
                <a:solidFill>
                  <a:schemeClr val="bg1"/>
                </a:solidFill>
              </a:rPr>
              <a:t>board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5E631363-D640-65A5-02CA-9D9D809BFD76}"/>
              </a:ext>
            </a:extLst>
          </p:cNvPr>
          <p:cNvSpPr txBox="1"/>
          <p:nvPr/>
        </p:nvSpPr>
        <p:spPr>
          <a:xfrm>
            <a:off x="7921854" y="5949681"/>
            <a:ext cx="2553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Governing</a:t>
            </a:r>
            <a:r>
              <a:rPr lang="de-DE" dirty="0"/>
              <a:t> </a:t>
            </a:r>
            <a:r>
              <a:rPr lang="de-DE" dirty="0" err="1"/>
              <a:t>board</a:t>
            </a:r>
            <a:r>
              <a:rPr lang="de-DE" dirty="0"/>
              <a:t> (</a:t>
            </a:r>
            <a:r>
              <a:rPr lang="de-DE" dirty="0" err="1"/>
              <a:t>closed</a:t>
            </a:r>
            <a:r>
              <a:rPr lang="de-DE" dirty="0"/>
              <a:t>)</a:t>
            </a:r>
          </a:p>
        </p:txBody>
      </p:sp>
      <p:pic>
        <p:nvPicPr>
          <p:cNvPr id="35" name="Grafik 34" descr="Kaffee mit einfarbiger Füllung">
            <a:extLst>
              <a:ext uri="{FF2B5EF4-FFF2-40B4-BE49-F238E27FC236}">
                <a16:creationId xmlns:a16="http://schemas.microsoft.com/office/drawing/2014/main" id="{3824D668-9244-4569-D6B0-14B9142B24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12141" y="3242334"/>
            <a:ext cx="373331" cy="373331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B1250093-788F-BB53-59CC-FA89E9D0B905}"/>
              </a:ext>
            </a:extLst>
          </p:cNvPr>
          <p:cNvSpPr txBox="1"/>
          <p:nvPr/>
        </p:nvSpPr>
        <p:spPr>
          <a:xfrm>
            <a:off x="8663962" y="3733030"/>
            <a:ext cx="1023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Lab. tour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D4EF4D-9C99-E4D0-E5C1-95244AAA0ACA}"/>
              </a:ext>
            </a:extLst>
          </p:cNvPr>
          <p:cNvGrpSpPr/>
          <p:nvPr/>
        </p:nvGrpSpPr>
        <p:grpSpPr>
          <a:xfrm>
            <a:off x="6781800" y="1706880"/>
            <a:ext cx="4503420" cy="2996850"/>
            <a:chOff x="6781800" y="1706880"/>
            <a:chExt cx="4503420" cy="2996850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991FDBCD-4DCB-342B-05FA-AEBF2B007D6D}"/>
                </a:ext>
              </a:extLst>
            </p:cNvPr>
            <p:cNvSpPr/>
            <p:nvPr/>
          </p:nvSpPr>
          <p:spPr>
            <a:xfrm>
              <a:off x="6781800" y="1706880"/>
              <a:ext cx="4503420" cy="1003476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Advisory Board </a:t>
              </a:r>
              <a:r>
                <a:rPr lang="de-DE" dirty="0" err="1"/>
                <a:t>led</a:t>
              </a:r>
              <a:r>
                <a:rPr lang="de-DE" dirty="0"/>
                <a:t> </a:t>
              </a:r>
              <a:r>
                <a:rPr lang="de-DE" dirty="0" err="1"/>
                <a:t>discussion</a:t>
              </a:r>
              <a:endParaRPr lang="de-DE" dirty="0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A93863EB-12DE-A931-B631-1D259E6AFD15}"/>
                </a:ext>
              </a:extLst>
            </p:cNvPr>
            <p:cNvSpPr/>
            <p:nvPr/>
          </p:nvSpPr>
          <p:spPr>
            <a:xfrm>
              <a:off x="6781800" y="2701986"/>
              <a:ext cx="4503420" cy="1003476"/>
            </a:xfrm>
            <a:prstGeom prst="rect">
              <a:avLst/>
            </a:prstGeom>
            <a:solidFill>
              <a:srgbClr val="B9CEE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RF2.0&amp;iSAS </a:t>
              </a:r>
              <a:r>
                <a:rPr lang="de-DE" dirty="0" err="1"/>
                <a:t>new</a:t>
              </a:r>
              <a:r>
                <a:rPr lang="de-DE" dirty="0"/>
                <a:t> </a:t>
              </a:r>
              <a:r>
                <a:rPr lang="de-DE" dirty="0" err="1"/>
                <a:t>project</a:t>
              </a:r>
              <a:endParaRPr lang="de-DE" dirty="0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5022E932-B788-0804-9779-EF48F80752B5}"/>
                </a:ext>
              </a:extLst>
            </p:cNvPr>
            <p:cNvSpPr/>
            <p:nvPr/>
          </p:nvSpPr>
          <p:spPr>
            <a:xfrm>
              <a:off x="6781800" y="3700254"/>
              <a:ext cx="4503420" cy="1003476"/>
            </a:xfrm>
            <a:prstGeom prst="rect">
              <a:avLst/>
            </a:prstGeom>
            <a:solidFill>
              <a:srgbClr val="31774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Closing </a:t>
              </a:r>
              <a:r>
                <a:rPr lang="de-DE" dirty="0" err="1"/>
                <a:t>by</a:t>
              </a:r>
              <a:r>
                <a:rPr lang="de-DE" dirty="0"/>
                <a:t> </a:t>
              </a:r>
              <a:r>
                <a:rPr lang="de-DE" dirty="0" err="1"/>
                <a:t>Coordination</a:t>
              </a:r>
              <a:r>
                <a:rPr lang="de-DE" dirty="0"/>
                <a:t> Panel</a:t>
              </a:r>
            </a:p>
          </p:txBody>
        </p:sp>
      </p:grpSp>
      <p:pic>
        <p:nvPicPr>
          <p:cNvPr id="37" name="Grafik 36">
            <a:extLst>
              <a:ext uri="{FF2B5EF4-FFF2-40B4-BE49-F238E27FC236}">
                <a16:creationId xmlns:a16="http://schemas.microsoft.com/office/drawing/2014/main" id="{6BB6100A-F3D9-349D-2C02-14DC908EA1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22752" t="17076" r="20894" b="18055"/>
          <a:stretch>
            <a:fillRect/>
          </a:stretch>
        </p:blipFill>
        <p:spPr>
          <a:xfrm>
            <a:off x="3281289" y="288926"/>
            <a:ext cx="816981" cy="940438"/>
          </a:xfrm>
          <a:prstGeom prst="rect">
            <a:avLst/>
          </a:prstGeom>
        </p:spPr>
      </p:pic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1A2F1802-3C8C-A747-FCDE-3F75FEDAE241}"/>
              </a:ext>
            </a:extLst>
          </p:cNvPr>
          <p:cNvCxnSpPr>
            <a:cxnSpLocks/>
          </p:cNvCxnSpPr>
          <p:nvPr/>
        </p:nvCxnSpPr>
        <p:spPr>
          <a:xfrm>
            <a:off x="4036212" y="1009615"/>
            <a:ext cx="997015" cy="254638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17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49E9A5-64A0-65F0-4205-528A077C2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18" y="463625"/>
            <a:ext cx="11036300" cy="641667"/>
          </a:xfrm>
        </p:spPr>
        <p:txBody>
          <a:bodyPr/>
          <a:lstStyle/>
          <a:p>
            <a:r>
              <a:rPr lang="de-DE" dirty="0"/>
              <a:t>Meeting </a:t>
            </a:r>
            <a:r>
              <a:rPr lang="de-DE" dirty="0" err="1"/>
              <a:t>rooms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1AC59B7-C2E6-7E03-77F2-AC6481D24C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de-DE" dirty="0"/>
              <a:t>2nd Annual Meeting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00280F6-2ED1-05F9-5AFE-2E6D79693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327" y="1059972"/>
            <a:ext cx="6204673" cy="349012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925C81D-06F0-429C-C146-5FDBC2A55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5" y="1059972"/>
            <a:ext cx="5904935" cy="332152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B79423E-BC20-23BA-35E0-A57258ABFB47}"/>
              </a:ext>
            </a:extLst>
          </p:cNvPr>
          <p:cNvSpPr txBox="1"/>
          <p:nvPr/>
        </p:nvSpPr>
        <p:spPr>
          <a:xfrm>
            <a:off x="46285" y="4450080"/>
            <a:ext cx="5387822" cy="1200329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dirty="0" err="1"/>
              <a:t>Governing</a:t>
            </a:r>
            <a:r>
              <a:rPr lang="de-DE" sz="2400" dirty="0"/>
              <a:t> Board Meeting on Friday:</a:t>
            </a:r>
          </a:p>
          <a:p>
            <a:r>
              <a:rPr lang="de-DE" sz="2400" dirty="0"/>
              <a:t>„Aquarium“, Level 2, just </a:t>
            </a:r>
            <a:r>
              <a:rPr lang="de-DE" sz="2400" dirty="0" err="1"/>
              <a:t>next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main</a:t>
            </a:r>
            <a:br>
              <a:rPr lang="de-DE" sz="2400" dirty="0"/>
            </a:br>
            <a:r>
              <a:rPr lang="de-DE" sz="2400" dirty="0" err="1"/>
              <a:t>staircase</a:t>
            </a:r>
            <a:endParaRPr lang="de-DE" sz="2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578C5CC-0CAB-227C-6AB9-4C82CB3D7530}"/>
              </a:ext>
            </a:extLst>
          </p:cNvPr>
          <p:cNvSpPr txBox="1"/>
          <p:nvPr/>
        </p:nvSpPr>
        <p:spPr>
          <a:xfrm>
            <a:off x="1040936" y="5689921"/>
            <a:ext cx="10876504" cy="8309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dirty="0" err="1"/>
              <a:t>From</a:t>
            </a:r>
            <a:r>
              <a:rPr lang="de-DE" sz="2400" dirty="0"/>
              <a:t> </a:t>
            </a:r>
            <a:r>
              <a:rPr lang="de-DE" sz="2400" dirty="0" err="1"/>
              <a:t>today</a:t>
            </a:r>
            <a:r>
              <a:rPr lang="de-DE" sz="2400" dirty="0"/>
              <a:t> on, </a:t>
            </a:r>
            <a:r>
              <a:rPr lang="de-DE" sz="2400" dirty="0" err="1"/>
              <a:t>everything</a:t>
            </a:r>
            <a:r>
              <a:rPr lang="de-DE" sz="2400" dirty="0"/>
              <a:t> </a:t>
            </a:r>
            <a:r>
              <a:rPr lang="de-DE" sz="2400" dirty="0" err="1"/>
              <a:t>else</a:t>
            </a:r>
            <a:r>
              <a:rPr lang="de-DE" sz="2400" dirty="0"/>
              <a:t> will happen </a:t>
            </a:r>
            <a:r>
              <a:rPr lang="de-DE" sz="2400" dirty="0" err="1"/>
              <a:t>here</a:t>
            </a:r>
            <a:r>
              <a:rPr lang="de-DE" sz="2400" dirty="0"/>
              <a:t> in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auditorium</a:t>
            </a:r>
            <a:r>
              <a:rPr lang="de-DE" sz="2400" dirty="0"/>
              <a:t> and </a:t>
            </a:r>
            <a:r>
              <a:rPr lang="de-DE" sz="2400" dirty="0" err="1"/>
              <a:t>entrance</a:t>
            </a:r>
            <a:r>
              <a:rPr lang="de-DE" sz="2400" dirty="0"/>
              <a:t> </a:t>
            </a:r>
            <a:r>
              <a:rPr lang="de-DE" sz="2400" dirty="0" err="1"/>
              <a:t>area</a:t>
            </a:r>
            <a:r>
              <a:rPr lang="de-DE" sz="2400" dirty="0"/>
              <a:t>:</a:t>
            </a:r>
            <a:br>
              <a:rPr lang="de-DE" sz="2400" dirty="0"/>
            </a:br>
            <a:r>
              <a:rPr lang="de-DE" sz="2400" dirty="0"/>
              <a:t>Dinner, </a:t>
            </a:r>
            <a:r>
              <a:rPr lang="de-DE" sz="2400" dirty="0" err="1"/>
              <a:t>coffee</a:t>
            </a:r>
            <a:r>
              <a:rPr lang="de-DE" sz="2400" dirty="0"/>
              <a:t> </a:t>
            </a:r>
            <a:r>
              <a:rPr lang="de-DE" sz="2400" dirty="0" err="1"/>
              <a:t>breaks</a:t>
            </a:r>
            <a:r>
              <a:rPr lang="de-DE" sz="2400" dirty="0"/>
              <a:t>, </a:t>
            </a:r>
            <a:r>
              <a:rPr lang="de-DE" sz="2400" dirty="0" err="1"/>
              <a:t>posters</a:t>
            </a:r>
            <a:r>
              <a:rPr lang="de-DE" sz="2400" dirty="0"/>
              <a:t> on </a:t>
            </a:r>
            <a:r>
              <a:rPr lang="de-DE" sz="2400" dirty="0" err="1"/>
              <a:t>display</a:t>
            </a:r>
            <a:r>
              <a:rPr lang="de-DE" sz="2400" dirty="0"/>
              <a:t>, </a:t>
            </a:r>
            <a:r>
              <a:rPr lang="de-DE" sz="2400" dirty="0" err="1"/>
              <a:t>start</a:t>
            </a:r>
            <a:r>
              <a:rPr lang="de-DE" sz="2400" dirty="0"/>
              <a:t> and end </a:t>
            </a:r>
            <a:r>
              <a:rPr lang="de-DE" sz="2400" dirty="0" err="1"/>
              <a:t>of</a:t>
            </a:r>
            <a:r>
              <a:rPr lang="de-DE" sz="2400" dirty="0"/>
              <a:t> lab. tour</a:t>
            </a:r>
          </a:p>
        </p:txBody>
      </p:sp>
    </p:spTree>
    <p:extLst>
      <p:ext uri="{BB962C8B-B14F-4D97-AF65-F5344CB8AC3E}">
        <p14:creationId xmlns:p14="http://schemas.microsoft.com/office/powerpoint/2010/main" val="527038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8BE4C4E4-507D-D447-3BF3-4228CA8B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565944"/>
            <a:ext cx="11036300" cy="541337"/>
          </a:xfrm>
        </p:spPr>
        <p:txBody>
          <a:bodyPr/>
          <a:lstStyle/>
          <a:p>
            <a:r>
              <a:rPr lang="de-DE" dirty="0"/>
              <a:t>More </a:t>
            </a:r>
            <a:r>
              <a:rPr lang="de-DE" dirty="0" err="1"/>
              <a:t>info</a:t>
            </a:r>
            <a:r>
              <a:rPr lang="de-DE" dirty="0"/>
              <a:t>: </a:t>
            </a:r>
            <a:r>
              <a:rPr lang="de-DE" dirty="0" err="1"/>
              <a:t>Indico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99C6F72-E15D-C302-B8EA-1E4D10817E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de-DE" dirty="0"/>
              <a:t>2nd annual </a:t>
            </a:r>
            <a:r>
              <a:rPr lang="de-DE" dirty="0" err="1"/>
              <a:t>meeting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324D175-882B-5ECB-C532-F83B77FC5A34}"/>
              </a:ext>
            </a:extLst>
          </p:cNvPr>
          <p:cNvSpPr txBox="1"/>
          <p:nvPr/>
        </p:nvSpPr>
        <p:spPr>
          <a:xfrm>
            <a:off x="1097280" y="1191603"/>
            <a:ext cx="98221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dirty="0"/>
              <a:t>https://indico.ijclab.in2p3.fr/event/11960/overview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5D081EC-B3DB-99EC-8BE1-114DE121A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02" y="1799145"/>
            <a:ext cx="1669837" cy="47648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7A0F474-F1CE-5C6A-FF50-5A18938250D1}"/>
              </a:ext>
            </a:extLst>
          </p:cNvPr>
          <p:cNvSpPr txBox="1"/>
          <p:nvPr/>
        </p:nvSpPr>
        <p:spPr>
          <a:xfrm>
            <a:off x="4648200" y="1965960"/>
            <a:ext cx="4893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de-DE" sz="2400" dirty="0" err="1"/>
              <a:t>Timetable</a:t>
            </a:r>
            <a:r>
              <a:rPr lang="de-DE" sz="2400" dirty="0"/>
              <a:t>: </a:t>
            </a:r>
            <a:r>
              <a:rPr lang="de-DE" sz="2400" dirty="0" err="1"/>
              <a:t>Please</a:t>
            </a:r>
            <a:r>
              <a:rPr lang="de-DE" sz="2400" dirty="0"/>
              <a:t> </a:t>
            </a:r>
            <a:r>
              <a:rPr lang="de-DE" sz="2400" dirty="0" err="1"/>
              <a:t>upload</a:t>
            </a:r>
            <a:r>
              <a:rPr lang="de-DE" sz="2400" dirty="0"/>
              <a:t> </a:t>
            </a:r>
            <a:r>
              <a:rPr lang="de-DE" sz="2400" dirty="0" err="1"/>
              <a:t>your</a:t>
            </a:r>
            <a:r>
              <a:rPr lang="de-DE" sz="2400" dirty="0"/>
              <a:t> </a:t>
            </a:r>
            <a:r>
              <a:rPr lang="de-DE" sz="2400" dirty="0" err="1"/>
              <a:t>talks</a:t>
            </a:r>
            <a:endParaRPr lang="de-DE" sz="2400" dirty="0"/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B0CB6D42-702D-0F4B-F059-31A6DC3228D6}"/>
              </a:ext>
            </a:extLst>
          </p:cNvPr>
          <p:cNvCxnSpPr>
            <a:stCxn id="6" idx="1"/>
          </p:cNvCxnSpPr>
          <p:nvPr/>
        </p:nvCxnSpPr>
        <p:spPr>
          <a:xfrm flipH="1">
            <a:off x="1798320" y="2196793"/>
            <a:ext cx="2849880" cy="8920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6CB9AADA-93A8-CA05-6DA3-87B6797EAA5B}"/>
              </a:ext>
            </a:extLst>
          </p:cNvPr>
          <p:cNvSpPr txBox="1"/>
          <p:nvPr/>
        </p:nvSpPr>
        <p:spPr>
          <a:xfrm>
            <a:off x="4648200" y="2658458"/>
            <a:ext cx="69567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de-DE" sz="2400" dirty="0"/>
              <a:t>Lunch: List online and printed </a:t>
            </a:r>
            <a:r>
              <a:rPr lang="de-DE" sz="2400" dirty="0" err="1"/>
              <a:t>version</a:t>
            </a:r>
            <a:r>
              <a:rPr lang="de-DE" sz="2400" dirty="0"/>
              <a:t> at </a:t>
            </a:r>
            <a:r>
              <a:rPr lang="de-DE" sz="2400" dirty="0" err="1"/>
              <a:t>registration</a:t>
            </a:r>
            <a:br>
              <a:rPr lang="de-DE" sz="2400" dirty="0"/>
            </a:br>
            <a:r>
              <a:rPr lang="de-DE" sz="2400" dirty="0" err="1"/>
              <a:t>or</a:t>
            </a:r>
            <a:r>
              <a:rPr lang="de-DE" sz="2400" dirty="0"/>
              <a:t> </a:t>
            </a:r>
            <a:r>
              <a:rPr lang="de-DE" sz="2400" dirty="0" err="1"/>
              <a:t>explore</a:t>
            </a:r>
            <a:r>
              <a:rPr lang="de-DE" sz="2400" dirty="0"/>
              <a:t> on </a:t>
            </a:r>
            <a:r>
              <a:rPr lang="de-DE" sz="2400" dirty="0" err="1"/>
              <a:t>your</a:t>
            </a:r>
            <a:r>
              <a:rPr lang="de-DE" sz="2400" dirty="0"/>
              <a:t> own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86CB00FD-FE9C-D9FE-5F0F-D03DFE529326}"/>
              </a:ext>
            </a:extLst>
          </p:cNvPr>
          <p:cNvCxnSpPr>
            <a:cxnSpLocks/>
          </p:cNvCxnSpPr>
          <p:nvPr/>
        </p:nvCxnSpPr>
        <p:spPr>
          <a:xfrm flipH="1">
            <a:off x="1912620" y="2855333"/>
            <a:ext cx="2735580" cy="189192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EB2E1A40-28FE-F96E-2070-33900F2DB543}"/>
              </a:ext>
            </a:extLst>
          </p:cNvPr>
          <p:cNvSpPr txBox="1"/>
          <p:nvPr/>
        </p:nvSpPr>
        <p:spPr>
          <a:xfrm>
            <a:off x="4657437" y="3519101"/>
            <a:ext cx="59012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de-DE" sz="2400" dirty="0"/>
              <a:t>Zoom: Visible </a:t>
            </a:r>
            <a:r>
              <a:rPr lang="de-DE" sz="2400" dirty="0" err="1"/>
              <a:t>for</a:t>
            </a:r>
            <a:r>
              <a:rPr lang="de-DE" sz="2400" dirty="0"/>
              <a:t> all registered </a:t>
            </a:r>
            <a:r>
              <a:rPr lang="de-DE" sz="2400" dirty="0" err="1"/>
              <a:t>participants</a:t>
            </a:r>
            <a:r>
              <a:rPr lang="de-DE" sz="2400" dirty="0"/>
              <a:t>:</a:t>
            </a:r>
            <a:br>
              <a:rPr lang="de-DE" sz="2400" dirty="0"/>
            </a:br>
            <a:r>
              <a:rPr lang="de-DE" sz="2400" dirty="0" err="1"/>
              <a:t>Please</a:t>
            </a:r>
            <a:r>
              <a:rPr lang="de-DE" sz="2400" dirty="0"/>
              <a:t> </a:t>
            </a:r>
            <a:r>
              <a:rPr lang="de-DE" sz="2400" dirty="0" err="1"/>
              <a:t>forward</a:t>
            </a:r>
            <a:r>
              <a:rPr lang="de-DE" sz="2400" dirty="0"/>
              <a:t>, </a:t>
            </a:r>
            <a:r>
              <a:rPr lang="de-DE" sz="2400" dirty="0" err="1"/>
              <a:t>if</a:t>
            </a:r>
            <a:r>
              <a:rPr lang="de-DE" sz="2400" dirty="0"/>
              <a:t> </a:t>
            </a:r>
            <a:r>
              <a:rPr lang="de-DE" sz="2400" dirty="0" err="1"/>
              <a:t>needed</a:t>
            </a:r>
            <a:endParaRPr lang="de-DE" sz="2400" dirty="0"/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060976CD-479F-0E66-B770-83455BC910C6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1618720" y="3934600"/>
            <a:ext cx="3038717" cy="179129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43F8DDD3-494D-99E1-257F-4F9263B5C994}"/>
              </a:ext>
            </a:extLst>
          </p:cNvPr>
          <p:cNvSpPr txBox="1"/>
          <p:nvPr/>
        </p:nvSpPr>
        <p:spPr>
          <a:xfrm>
            <a:off x="4648200" y="4421455"/>
            <a:ext cx="59748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de-DE" sz="2400" dirty="0"/>
              <a:t>Wi-Fi: </a:t>
            </a:r>
            <a:r>
              <a:rPr lang="de-DE" sz="2400" dirty="0" err="1"/>
              <a:t>Eduroam</a:t>
            </a:r>
            <a:r>
              <a:rPr lang="de-DE" sz="2400" dirty="0"/>
              <a:t> </a:t>
            </a:r>
            <a:r>
              <a:rPr lang="de-DE" sz="2400" dirty="0" err="1"/>
              <a:t>does</a:t>
            </a:r>
            <a:r>
              <a:rPr lang="de-DE" sz="2400" dirty="0"/>
              <a:t> </a:t>
            </a:r>
            <a:r>
              <a:rPr lang="de-DE" sz="2400" dirty="0" err="1"/>
              <a:t>work</a:t>
            </a:r>
            <a:r>
              <a:rPr lang="de-DE" sz="2400" dirty="0"/>
              <a:t> in Adlershof,</a:t>
            </a:r>
            <a:br>
              <a:rPr lang="de-DE" sz="2400" dirty="0"/>
            </a:br>
            <a:r>
              <a:rPr lang="de-DE" sz="2400" dirty="0"/>
              <a:t>            </a:t>
            </a:r>
            <a:r>
              <a:rPr lang="de-DE" sz="2400" dirty="0" err="1"/>
              <a:t>eventually</a:t>
            </a:r>
            <a:r>
              <a:rPr lang="de-DE" sz="2400" dirty="0"/>
              <a:t> not at HZB </a:t>
            </a:r>
            <a:r>
              <a:rPr lang="de-DE" sz="2400" dirty="0">
                <a:sym typeface="Wingdings" panose="05000000000000000000" pitchFamily="2" charset="2"/>
              </a:rPr>
              <a:t></a:t>
            </a:r>
            <a:br>
              <a:rPr lang="de-DE" sz="2400" dirty="0">
                <a:sym typeface="Wingdings" panose="05000000000000000000" pitchFamily="2" charset="2"/>
              </a:rPr>
            </a:br>
            <a:r>
              <a:rPr lang="de-DE" sz="2400" dirty="0" err="1">
                <a:sym typeface="Wingdings" panose="05000000000000000000" pitchFamily="2" charset="2"/>
              </a:rPr>
              <a:t>Please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use</a:t>
            </a:r>
            <a:r>
              <a:rPr lang="de-DE" sz="2400" dirty="0">
                <a:sym typeface="Wingdings" panose="05000000000000000000" pitchFamily="2" charset="2"/>
              </a:rPr>
              <a:t> „HZB“: Access code </a:t>
            </a:r>
            <a:r>
              <a:rPr lang="de-DE" sz="2400" dirty="0" err="1">
                <a:sym typeface="Wingdings" panose="05000000000000000000" pitchFamily="2" charset="2"/>
              </a:rPr>
              <a:t>see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printouts</a:t>
            </a:r>
            <a:br>
              <a:rPr lang="de-DE" sz="2400" dirty="0">
                <a:sym typeface="Wingdings" panose="05000000000000000000" pitchFamily="2" charset="2"/>
              </a:rPr>
            </a:br>
            <a:r>
              <a:rPr lang="de-DE" sz="2400" dirty="0">
                <a:sym typeface="Wingdings" panose="05000000000000000000" pitchFamily="2" charset="2"/>
              </a:rPr>
              <a:t>outside </a:t>
            </a:r>
            <a:r>
              <a:rPr lang="de-DE" sz="2400" dirty="0" err="1">
                <a:sym typeface="Wingdings" panose="05000000000000000000" pitchFamily="2" charset="2"/>
              </a:rPr>
              <a:t>auditorium</a:t>
            </a:r>
            <a:endParaRPr lang="de-DE" sz="2400" dirty="0">
              <a:sym typeface="Wingdings" panose="05000000000000000000" pitchFamily="2" charset="2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de-DE" sz="2400" dirty="0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05E762B8-E4EA-7F9D-831D-2764001E754D}"/>
              </a:ext>
            </a:extLst>
          </p:cNvPr>
          <p:cNvCxnSpPr>
            <a:cxnSpLocks/>
          </p:cNvCxnSpPr>
          <p:nvPr/>
        </p:nvCxnSpPr>
        <p:spPr>
          <a:xfrm flipH="1">
            <a:off x="1761051" y="4640580"/>
            <a:ext cx="2887149" cy="135811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476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181D1A7-F183-2003-4C01-DEEF341B7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90" y="423424"/>
            <a:ext cx="11036300" cy="1476375"/>
          </a:xfrm>
        </p:spPr>
        <p:txBody>
          <a:bodyPr/>
          <a:lstStyle/>
          <a:p>
            <a:r>
              <a:rPr lang="de-DE" dirty="0"/>
              <a:t>Laboratory Tour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585818C-9E9A-08BC-FF17-27C01F7A8A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de-DE" dirty="0"/>
              <a:t>2nd annual </a:t>
            </a:r>
            <a:r>
              <a:rPr lang="de-DE" dirty="0" err="1"/>
              <a:t>meeting</a:t>
            </a: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F32E196-CC5E-DA2C-43A9-BF8513E05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990" y="1479708"/>
            <a:ext cx="9304020" cy="5233511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DAE44078-E168-7B38-1C28-D0D0C13A375A}"/>
              </a:ext>
            </a:extLst>
          </p:cNvPr>
          <p:cNvSpPr txBox="1"/>
          <p:nvPr/>
        </p:nvSpPr>
        <p:spPr>
          <a:xfrm>
            <a:off x="7661835" y="1553900"/>
            <a:ext cx="347883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Five </a:t>
            </a:r>
            <a:r>
              <a:rPr lang="de-DE" sz="2000" dirty="0" err="1">
                <a:solidFill>
                  <a:schemeClr val="bg1"/>
                </a:solidFill>
              </a:rPr>
              <a:t>stations</a:t>
            </a:r>
            <a:r>
              <a:rPr lang="de-DE" sz="2000" dirty="0">
                <a:solidFill>
                  <a:schemeClr val="bg1"/>
                </a:solidFill>
              </a:rPr>
              <a:t>, 2 </a:t>
            </a:r>
            <a:r>
              <a:rPr lang="de-DE" sz="2000" dirty="0" err="1">
                <a:solidFill>
                  <a:schemeClr val="bg1"/>
                </a:solidFill>
              </a:rPr>
              <a:t>hours</a:t>
            </a:r>
            <a:r>
              <a:rPr lang="de-DE" sz="2000" dirty="0">
                <a:solidFill>
                  <a:schemeClr val="bg1"/>
                </a:solidFill>
              </a:rPr>
              <a:t>:</a:t>
            </a:r>
          </a:p>
          <a:p>
            <a:r>
              <a:rPr lang="de-DE" sz="2000" dirty="0">
                <a:solidFill>
                  <a:schemeClr val="bg1"/>
                </a:solidFill>
              </a:rPr>
              <a:t>(</a:t>
            </a:r>
            <a:r>
              <a:rPr lang="de-DE" sz="2000" dirty="0" err="1">
                <a:solidFill>
                  <a:schemeClr val="bg1"/>
                </a:solidFill>
              </a:rPr>
              <a:t>five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groups</a:t>
            </a:r>
            <a:r>
              <a:rPr lang="de-DE" sz="2000" dirty="0">
                <a:solidFill>
                  <a:schemeClr val="bg1"/>
                </a:solidFill>
              </a:rPr>
              <a:t> à </a:t>
            </a:r>
            <a:r>
              <a:rPr lang="de-DE" sz="2000" dirty="0" err="1">
                <a:solidFill>
                  <a:schemeClr val="bg1"/>
                </a:solidFill>
              </a:rPr>
              <a:t>six-seven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persons</a:t>
            </a:r>
            <a:endParaRPr lang="de-DE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BESSY II (</a:t>
            </a:r>
            <a:r>
              <a:rPr lang="de-DE" sz="2000" dirty="0" err="1">
                <a:solidFill>
                  <a:schemeClr val="bg1"/>
                </a:solidFill>
              </a:rPr>
              <a:t>control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room</a:t>
            </a:r>
            <a:r>
              <a:rPr lang="de-DE" sz="2000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bg1"/>
                </a:solidFill>
              </a:rPr>
              <a:t>bERLinPro</a:t>
            </a:r>
            <a:r>
              <a:rPr lang="de-DE" sz="2000" dirty="0">
                <a:solidFill>
                  <a:schemeClr val="bg1"/>
                </a:solidFill>
              </a:rPr>
              <a:t> (SEALAB)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FE-FRT </a:t>
            </a:r>
            <a:r>
              <a:rPr lang="de-DE" sz="2000" dirty="0" err="1">
                <a:solidFill>
                  <a:schemeClr val="bg1"/>
                </a:solidFill>
              </a:rPr>
              <a:t>station</a:t>
            </a:r>
            <a:endParaRPr lang="de-DE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LVTS/Craft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bg1"/>
                </a:solidFill>
              </a:rPr>
              <a:t>HoBiCaT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99F62B2-D5F9-22CE-FAD5-7D09045D1450}"/>
              </a:ext>
            </a:extLst>
          </p:cNvPr>
          <p:cNvSpPr/>
          <p:nvPr/>
        </p:nvSpPr>
        <p:spPr>
          <a:xfrm>
            <a:off x="6781800" y="3780729"/>
            <a:ext cx="327660" cy="3505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785389B-912D-89D2-72F8-85725CE6E3FD}"/>
              </a:ext>
            </a:extLst>
          </p:cNvPr>
          <p:cNvSpPr/>
          <p:nvPr/>
        </p:nvSpPr>
        <p:spPr>
          <a:xfrm>
            <a:off x="5768340" y="2515515"/>
            <a:ext cx="327660" cy="3505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EBA71C6-F892-DFBE-25C2-F044391C6FEA}"/>
              </a:ext>
            </a:extLst>
          </p:cNvPr>
          <p:cNvSpPr/>
          <p:nvPr/>
        </p:nvSpPr>
        <p:spPr>
          <a:xfrm>
            <a:off x="4656615" y="2164995"/>
            <a:ext cx="327660" cy="3505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03575CC-7A2F-6C71-9C0A-7444F06B0751}"/>
              </a:ext>
            </a:extLst>
          </p:cNvPr>
          <p:cNvSpPr/>
          <p:nvPr/>
        </p:nvSpPr>
        <p:spPr>
          <a:xfrm>
            <a:off x="4328955" y="2605451"/>
            <a:ext cx="327660" cy="3505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475C739-861C-F4C1-A4D3-0BE8CC1F8DDE}"/>
              </a:ext>
            </a:extLst>
          </p:cNvPr>
          <p:cNvSpPr/>
          <p:nvPr/>
        </p:nvSpPr>
        <p:spPr>
          <a:xfrm>
            <a:off x="2500155" y="4088254"/>
            <a:ext cx="327660" cy="3505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7E76400F-2BBA-C4DA-828E-2984390FD0AF}"/>
              </a:ext>
            </a:extLst>
          </p:cNvPr>
          <p:cNvCxnSpPr/>
          <p:nvPr/>
        </p:nvCxnSpPr>
        <p:spPr>
          <a:xfrm flipH="1">
            <a:off x="1716292" y="4438774"/>
            <a:ext cx="708660" cy="556260"/>
          </a:xfrm>
          <a:prstGeom prst="straightConnector1">
            <a:avLst/>
          </a:prstGeom>
          <a:ln w="222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301579AC-7525-75B6-631B-91C0C47A0333}"/>
              </a:ext>
            </a:extLst>
          </p:cNvPr>
          <p:cNvCxnSpPr>
            <a:stCxn id="19" idx="6"/>
            <a:endCxn id="15" idx="2"/>
          </p:cNvCxnSpPr>
          <p:nvPr/>
        </p:nvCxnSpPr>
        <p:spPr>
          <a:xfrm flipV="1">
            <a:off x="2827815" y="3955989"/>
            <a:ext cx="3953985" cy="307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2D67A17D-4D1C-DBEA-0E2D-65C0404082A6}"/>
              </a:ext>
            </a:extLst>
          </p:cNvPr>
          <p:cNvCxnSpPr>
            <a:stCxn id="16" idx="5"/>
            <a:endCxn id="15" idx="1"/>
          </p:cNvCxnSpPr>
          <p:nvPr/>
        </p:nvCxnSpPr>
        <p:spPr>
          <a:xfrm>
            <a:off x="6048015" y="2814703"/>
            <a:ext cx="781770" cy="10173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643F96D7-D73D-E1D1-D02F-2EDA18BF60BA}"/>
              </a:ext>
            </a:extLst>
          </p:cNvPr>
          <p:cNvCxnSpPr>
            <a:cxnSpLocks/>
            <a:stCxn id="18" idx="3"/>
          </p:cNvCxnSpPr>
          <p:nvPr/>
        </p:nvCxnSpPr>
        <p:spPr>
          <a:xfrm flipH="1">
            <a:off x="2827815" y="2904639"/>
            <a:ext cx="1549125" cy="13588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4198773A-58B9-D45F-5C67-9773CDBB7BC2}"/>
              </a:ext>
            </a:extLst>
          </p:cNvPr>
          <p:cNvCxnSpPr>
            <a:stCxn id="18" idx="7"/>
            <a:endCxn id="17" idx="3"/>
          </p:cNvCxnSpPr>
          <p:nvPr/>
        </p:nvCxnSpPr>
        <p:spPr>
          <a:xfrm flipV="1">
            <a:off x="4608630" y="2464183"/>
            <a:ext cx="95970" cy="192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6FFD2029-88D1-681E-0188-9F7AA9E52152}"/>
              </a:ext>
            </a:extLst>
          </p:cNvPr>
          <p:cNvCxnSpPr>
            <a:stCxn id="17" idx="6"/>
            <a:endCxn id="16" idx="2"/>
          </p:cNvCxnSpPr>
          <p:nvPr/>
        </p:nvCxnSpPr>
        <p:spPr>
          <a:xfrm>
            <a:off x="4984275" y="2340255"/>
            <a:ext cx="784065" cy="350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150644D9-FEC2-F437-EC27-50AA2B033E27}"/>
              </a:ext>
            </a:extLst>
          </p:cNvPr>
          <p:cNvCxnSpPr>
            <a:stCxn id="18" idx="6"/>
          </p:cNvCxnSpPr>
          <p:nvPr/>
        </p:nvCxnSpPr>
        <p:spPr>
          <a:xfrm flipV="1">
            <a:off x="4656615" y="2690775"/>
            <a:ext cx="1111725" cy="899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7BADF6CF-0C69-1451-080F-DD31BF8CFDD7}"/>
              </a:ext>
            </a:extLst>
          </p:cNvPr>
          <p:cNvCxnSpPr>
            <a:stCxn id="18" idx="5"/>
            <a:endCxn id="15" idx="2"/>
          </p:cNvCxnSpPr>
          <p:nvPr/>
        </p:nvCxnSpPr>
        <p:spPr>
          <a:xfrm>
            <a:off x="4608630" y="2904639"/>
            <a:ext cx="2173170" cy="10513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04596772-ACCD-3C91-8EFD-C042607D7EB2}"/>
              </a:ext>
            </a:extLst>
          </p:cNvPr>
          <p:cNvCxnSpPr>
            <a:endCxn id="16" idx="3"/>
          </p:cNvCxnSpPr>
          <p:nvPr/>
        </p:nvCxnSpPr>
        <p:spPr>
          <a:xfrm flipV="1">
            <a:off x="2827815" y="2814703"/>
            <a:ext cx="2988510" cy="14488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5149F7FE-88F5-44A6-D7E4-C2A31E04686B}"/>
              </a:ext>
            </a:extLst>
          </p:cNvPr>
          <p:cNvCxnSpPr>
            <a:endCxn id="15" idx="2"/>
          </p:cNvCxnSpPr>
          <p:nvPr/>
        </p:nvCxnSpPr>
        <p:spPr>
          <a:xfrm>
            <a:off x="4656615" y="2955971"/>
            <a:ext cx="2125185" cy="10000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3B14BAF6-4C82-7D0C-9608-327E602D9F51}"/>
              </a:ext>
            </a:extLst>
          </p:cNvPr>
          <p:cNvCxnSpPr>
            <a:stCxn id="17" idx="5"/>
            <a:endCxn id="15" idx="1"/>
          </p:cNvCxnSpPr>
          <p:nvPr/>
        </p:nvCxnSpPr>
        <p:spPr>
          <a:xfrm>
            <a:off x="4936290" y="2464183"/>
            <a:ext cx="1893495" cy="13678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84E1A7B0-DC54-6E79-AFD8-2489FB450210}"/>
              </a:ext>
            </a:extLst>
          </p:cNvPr>
          <p:cNvCxnSpPr>
            <a:stCxn id="17" idx="2"/>
            <a:endCxn id="19" idx="7"/>
          </p:cNvCxnSpPr>
          <p:nvPr/>
        </p:nvCxnSpPr>
        <p:spPr>
          <a:xfrm flipH="1">
            <a:off x="2779830" y="2340255"/>
            <a:ext cx="1876785" cy="17993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4F4817BB-3C25-9E05-B1FA-CBF99CA28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505" y="3955989"/>
            <a:ext cx="1166400" cy="874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9C9C82E-998A-CD88-A93B-AA44BECBA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458" y="3076152"/>
            <a:ext cx="1166400" cy="8748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93F5909-E434-5533-A3F1-A157439C2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015" y="1469634"/>
            <a:ext cx="1166400" cy="8748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FF681C6-9AA6-41FB-461D-49B23C974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9350" y="1479708"/>
            <a:ext cx="1166400" cy="8748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5128E80A-0871-731E-EDD9-6058ABBBB1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2928" y="2072104"/>
            <a:ext cx="1166400" cy="8748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CD6D77AA-6410-3650-46B5-FD84B90A3B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5326" y="4692529"/>
            <a:ext cx="1163855" cy="87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04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28D278-9077-890A-F364-FF6AF7107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161" y="742072"/>
            <a:ext cx="11036300" cy="740727"/>
          </a:xfrm>
        </p:spPr>
        <p:txBody>
          <a:bodyPr/>
          <a:lstStyle/>
          <a:p>
            <a:r>
              <a:rPr lang="de-DE" dirty="0"/>
              <a:t>Questions?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203BE72-EC0E-B05C-8F46-2EA20F480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de-DE" dirty="0"/>
              <a:t>2nd annual </a:t>
            </a:r>
            <a:r>
              <a:rPr lang="de-DE" dirty="0" err="1"/>
              <a:t>meeting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2DE5EFC-7A7D-9631-DC69-335CBDDB7690}"/>
              </a:ext>
            </a:extLst>
          </p:cNvPr>
          <p:cNvSpPr txBox="1"/>
          <p:nvPr/>
        </p:nvSpPr>
        <p:spPr>
          <a:xfrm>
            <a:off x="1348740" y="2031439"/>
            <a:ext cx="981403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In </a:t>
            </a:r>
            <a:r>
              <a:rPr lang="de-DE" sz="2400" dirty="0" err="1"/>
              <a:t>case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alarm</a:t>
            </a:r>
            <a:r>
              <a:rPr lang="de-DE" sz="2400" dirty="0"/>
              <a:t> (</a:t>
            </a:r>
            <a:r>
              <a:rPr lang="de-DE" sz="2400" dirty="0" err="1"/>
              <a:t>fire</a:t>
            </a:r>
            <a:r>
              <a:rPr lang="de-DE" sz="2400" dirty="0"/>
              <a:t>), </a:t>
            </a:r>
            <a:r>
              <a:rPr lang="de-DE" sz="2400" dirty="0" err="1"/>
              <a:t>please</a:t>
            </a:r>
            <a:r>
              <a:rPr lang="de-DE" sz="2400" dirty="0"/>
              <a:t> </a:t>
            </a:r>
            <a:r>
              <a:rPr lang="de-DE" sz="2400" dirty="0" err="1"/>
              <a:t>leave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building</a:t>
            </a:r>
            <a:r>
              <a:rPr lang="de-DE" sz="2400" dirty="0"/>
              <a:t> </a:t>
            </a:r>
            <a:r>
              <a:rPr lang="de-DE" sz="2400" dirty="0" err="1"/>
              <a:t>following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exit</a:t>
            </a:r>
            <a:r>
              <a:rPr lang="de-DE" sz="2400" dirty="0"/>
              <a:t> </a:t>
            </a:r>
            <a:r>
              <a:rPr lang="de-DE" sz="2400" dirty="0" err="1"/>
              <a:t>signs</a:t>
            </a:r>
            <a:r>
              <a:rPr lang="de-DE" sz="2400" dirty="0"/>
              <a:t> and</a:t>
            </a:r>
            <a:br>
              <a:rPr lang="de-DE" sz="2400" dirty="0"/>
            </a:br>
            <a:r>
              <a:rPr lang="de-DE" sz="2400" dirty="0" err="1"/>
              <a:t>meet</a:t>
            </a:r>
            <a:r>
              <a:rPr lang="de-DE" sz="2400" dirty="0"/>
              <a:t> at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assembly</a:t>
            </a:r>
            <a:r>
              <a:rPr lang="de-DE" sz="2400" dirty="0"/>
              <a:t> </a:t>
            </a:r>
            <a:r>
              <a:rPr lang="de-DE" sz="2400" dirty="0" err="1"/>
              <a:t>point</a:t>
            </a:r>
            <a:r>
              <a:rPr lang="de-DE" sz="2400" dirty="0"/>
              <a:t> outside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main</a:t>
            </a:r>
            <a:r>
              <a:rPr lang="de-DE" sz="2400" dirty="0"/>
              <a:t> </a:t>
            </a:r>
            <a:r>
              <a:rPr lang="de-DE" sz="2400" dirty="0" err="1"/>
              <a:t>entrance</a:t>
            </a: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In </a:t>
            </a:r>
            <a:r>
              <a:rPr lang="de-DE" sz="2400" dirty="0" err="1"/>
              <a:t>case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emergency</a:t>
            </a:r>
            <a:r>
              <a:rPr lang="de-DE" sz="2400" dirty="0"/>
              <a:t>, </a:t>
            </a:r>
            <a:r>
              <a:rPr lang="de-DE" sz="2400" dirty="0" err="1"/>
              <a:t>contact</a:t>
            </a:r>
            <a:r>
              <a:rPr lang="de-DE" sz="2400" dirty="0"/>
              <a:t> front </a:t>
            </a:r>
            <a:r>
              <a:rPr lang="de-DE" sz="2400" dirty="0" err="1"/>
              <a:t>desk</a:t>
            </a:r>
            <a:r>
              <a:rPr lang="de-DE" sz="2400" dirty="0"/>
              <a:t> </a:t>
            </a:r>
            <a:r>
              <a:rPr lang="de-DE" sz="2400" dirty="0" err="1"/>
              <a:t>or</a:t>
            </a:r>
            <a:r>
              <a:rPr lang="de-DE" sz="2400" dirty="0"/>
              <a:t> </a:t>
            </a:r>
            <a:r>
              <a:rPr lang="de-DE" sz="2400" dirty="0" err="1"/>
              <a:t>call</a:t>
            </a:r>
            <a:r>
              <a:rPr lang="de-DE" sz="2400" dirty="0"/>
              <a:t> +49 30 8062 1 5050</a:t>
            </a:r>
            <a:br>
              <a:rPr lang="de-DE" sz="2400" dirty="0"/>
            </a:br>
            <a:r>
              <a:rPr lang="de-DE" sz="2400" dirty="0" err="1"/>
              <a:t>or</a:t>
            </a:r>
            <a:r>
              <a:rPr lang="de-DE" sz="2400" dirty="0"/>
              <a:t> 112 (</a:t>
            </a:r>
            <a:r>
              <a:rPr lang="de-DE" sz="2400" dirty="0" err="1"/>
              <a:t>especially</a:t>
            </a:r>
            <a:r>
              <a:rPr lang="de-DE" sz="2400" dirty="0"/>
              <a:t> outside HZB)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If</a:t>
            </a:r>
            <a:r>
              <a:rPr lang="de-DE" sz="2400" dirty="0"/>
              <a:t> </a:t>
            </a:r>
            <a:r>
              <a:rPr lang="de-DE" sz="2400" dirty="0" err="1"/>
              <a:t>you</a:t>
            </a:r>
            <a:r>
              <a:rPr lang="de-DE" sz="2400" dirty="0"/>
              <a:t> </a:t>
            </a:r>
            <a:r>
              <a:rPr lang="de-DE" sz="2400" dirty="0" err="1"/>
              <a:t>have</a:t>
            </a:r>
            <a:r>
              <a:rPr lang="de-DE" sz="2400" dirty="0"/>
              <a:t> </a:t>
            </a:r>
            <a:r>
              <a:rPr lang="de-DE" sz="2400" dirty="0" err="1"/>
              <a:t>any</a:t>
            </a:r>
            <a:r>
              <a:rPr lang="de-DE" sz="2400" dirty="0"/>
              <a:t> </a:t>
            </a:r>
            <a:r>
              <a:rPr lang="de-DE" sz="2400" dirty="0" err="1"/>
              <a:t>questions</a:t>
            </a:r>
            <a:r>
              <a:rPr lang="de-DE" sz="2400" dirty="0"/>
              <a:t> </a:t>
            </a:r>
            <a:r>
              <a:rPr lang="de-DE" sz="2400" dirty="0" err="1"/>
              <a:t>or</a:t>
            </a:r>
            <a:r>
              <a:rPr lang="de-DE" sz="2400" dirty="0"/>
              <a:t> </a:t>
            </a:r>
            <a:r>
              <a:rPr lang="de-DE" sz="2400" dirty="0" err="1"/>
              <a:t>request</a:t>
            </a:r>
            <a:r>
              <a:rPr lang="de-DE" sz="2400" dirty="0"/>
              <a:t>, </a:t>
            </a:r>
            <a:r>
              <a:rPr lang="de-DE" sz="2400" dirty="0" err="1"/>
              <a:t>please</a:t>
            </a:r>
            <a:r>
              <a:rPr lang="de-DE" sz="2400" dirty="0"/>
              <a:t> </a:t>
            </a:r>
            <a:r>
              <a:rPr lang="de-DE" sz="2400" dirty="0" err="1"/>
              <a:t>address</a:t>
            </a:r>
            <a:r>
              <a:rPr lang="de-DE" sz="2400" dirty="0"/>
              <a:t> Roswitha Schabardin,</a:t>
            </a:r>
            <a:br>
              <a:rPr lang="de-DE" sz="2400" dirty="0"/>
            </a:br>
            <a:r>
              <a:rPr lang="de-DE" sz="2400" dirty="0"/>
              <a:t>Axel Neumann, Oliver Kugeler </a:t>
            </a:r>
            <a:r>
              <a:rPr lang="de-DE" sz="2400" dirty="0" err="1"/>
              <a:t>or</a:t>
            </a:r>
            <a:r>
              <a:rPr lang="de-DE" sz="2400" dirty="0"/>
              <a:t> </a:t>
            </a:r>
            <a:r>
              <a:rPr lang="de-DE" sz="2400" dirty="0" err="1"/>
              <a:t>local</a:t>
            </a:r>
            <a:r>
              <a:rPr lang="de-DE" sz="2400" dirty="0"/>
              <a:t> HZB </a:t>
            </a:r>
            <a:r>
              <a:rPr lang="de-DE" sz="2400" dirty="0" err="1"/>
              <a:t>co-workers</a:t>
            </a: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Please</a:t>
            </a:r>
            <a:r>
              <a:rPr lang="de-DE" sz="2400" dirty="0"/>
              <a:t>, </a:t>
            </a:r>
            <a:r>
              <a:rPr lang="de-DE" sz="2400" dirty="0" err="1"/>
              <a:t>enjoy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workshop</a:t>
            </a:r>
            <a:r>
              <a:rPr lang="de-DE" sz="2400" dirty="0"/>
              <a:t>!</a:t>
            </a:r>
            <a:br>
              <a:rPr lang="de-DE" sz="2400" dirty="0"/>
            </a:b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144212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zb-ppt-footer.potx" id="{9740CA11-4B59-4FD2-9F6E-5BBEFCA6CD55}" vid="{28B7D3CC-3EEA-4492-8F8C-55A56604300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hzb-ppt-footer</Template>
  <TotalTime>0</TotalTime>
  <Words>420</Words>
  <Application>Microsoft Office PowerPoint</Application>
  <PresentationFormat>Breitbild</PresentationFormat>
  <Paragraphs>80</Paragraphs>
  <Slides>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4" baseType="lpstr">
      <vt:lpstr>Arial</vt:lpstr>
      <vt:lpstr>Calibri</vt:lpstr>
      <vt:lpstr>Source Sans Pro</vt:lpstr>
      <vt:lpstr>Source Sans Pro Light</vt:lpstr>
      <vt:lpstr>Wingdings</vt:lpstr>
      <vt:lpstr>Office</vt:lpstr>
      <vt:lpstr>iSAS 2nd annual Meeting Workshop logistics</vt:lpstr>
      <vt:lpstr>Where are we?</vt:lpstr>
      <vt:lpstr>PowerPoint-Präsentation</vt:lpstr>
      <vt:lpstr>Organisation</vt:lpstr>
      <vt:lpstr>Meeting rooms</vt:lpstr>
      <vt:lpstr>More info: Indico</vt:lpstr>
      <vt:lpstr>Laboratory Tour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Neumann, Axel</dc:creator>
  <cp:lastModifiedBy>Neumann, Axel</cp:lastModifiedBy>
  <cp:revision>33</cp:revision>
  <dcterms:created xsi:type="dcterms:W3CDTF">2026-04-08T13:26:54Z</dcterms:created>
  <dcterms:modified xsi:type="dcterms:W3CDTF">2026-04-22T09:43:19Z</dcterms:modified>
</cp:coreProperties>
</file>