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77" r:id="rId2"/>
    <p:sldId id="273" r:id="rId3"/>
    <p:sldId id="2361" r:id="rId4"/>
    <p:sldId id="2362" r:id="rId5"/>
    <p:sldId id="2355" r:id="rId6"/>
    <p:sldId id="2363" r:id="rId7"/>
    <p:sldId id="1650" r:id="rId8"/>
    <p:sldId id="2893" r:id="rId9"/>
    <p:sldId id="2366" r:id="rId10"/>
    <p:sldId id="2895" r:id="rId11"/>
    <p:sldId id="2347" r:id="rId12"/>
    <p:sldId id="2365" r:id="rId13"/>
    <p:sldId id="2364" r:id="rId14"/>
    <p:sldId id="2352" r:id="rId15"/>
    <p:sldId id="2349" r:id="rId16"/>
    <p:sldId id="278" r:id="rId17"/>
    <p:sldId id="2354" r:id="rId18"/>
    <p:sldId id="2894" r:id="rId19"/>
    <p:sldId id="2358" r:id="rId20"/>
    <p:sldId id="256" r:id="rId21"/>
    <p:sldId id="259" r:id="rId22"/>
    <p:sldId id="2360" r:id="rId23"/>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EBB7"/>
    <a:srgbClr val="A4C137"/>
    <a:srgbClr val="5B6B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72" d="100"/>
          <a:sy n="72" d="100"/>
        </p:scale>
        <p:origin x="432" y="60"/>
      </p:cViewPr>
      <p:guideLst/>
    </p:cSldViewPr>
  </p:slideViewPr>
  <p:notesTextViewPr>
    <p:cViewPr>
      <p:scale>
        <a:sx n="1" d="1"/>
        <a:sy n="1" d="1"/>
      </p:scale>
      <p:origin x="0" y="0"/>
    </p:cViewPr>
  </p:notesTextViewPr>
  <p:sorterViewPr>
    <p:cViewPr>
      <p:scale>
        <a:sx n="100" d="100"/>
        <a:sy n="100" d="100"/>
      </p:scale>
      <p:origin x="0" y="-23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05F04F-81A0-4E73-96DD-5CFBF9B60B75}" type="doc">
      <dgm:prSet loTypeId="urn:microsoft.com/office/officeart/2005/8/layout/chevron2" loCatId="process" qsTypeId="urn:microsoft.com/office/officeart/2005/8/quickstyle/simple1" qsCatId="simple" csTypeId="urn:microsoft.com/office/officeart/2005/8/colors/accent6_5" csCatId="accent6" phldr="1"/>
      <dgm:spPr/>
      <dgm:t>
        <a:bodyPr/>
        <a:lstStyle/>
        <a:p>
          <a:endParaRPr lang="en-GB"/>
        </a:p>
      </dgm:t>
    </dgm:pt>
    <dgm:pt modelId="{B6CD6242-1624-40FA-A725-5B61D337BFFC}">
      <dgm:prSet phldrT="[Texte]" custT="1"/>
      <dgm:spPr/>
      <dgm:t>
        <a:bodyPr/>
        <a:lstStyle/>
        <a:p>
          <a:r>
            <a:rPr lang="en-US" sz="1400" b="1" noProof="0" dirty="0">
              <a:solidFill>
                <a:schemeClr val="tx1"/>
              </a:solidFill>
            </a:rPr>
            <a:t>Kick-off</a:t>
          </a:r>
        </a:p>
      </dgm:t>
    </dgm:pt>
    <dgm:pt modelId="{4834DA98-267E-477C-B847-20EB621FF452}" type="parTrans" cxnId="{6D90E689-3515-485B-8B3B-0EB1FE563B3C}">
      <dgm:prSet/>
      <dgm:spPr/>
      <dgm:t>
        <a:bodyPr/>
        <a:lstStyle/>
        <a:p>
          <a:endParaRPr lang="en-US" sz="1600" noProof="0" dirty="0"/>
        </a:p>
      </dgm:t>
    </dgm:pt>
    <dgm:pt modelId="{299D7CCE-246C-4A22-8564-0EC135A07555}" type="sibTrans" cxnId="{6D90E689-3515-485B-8B3B-0EB1FE563B3C}">
      <dgm:prSet/>
      <dgm:spPr/>
      <dgm:t>
        <a:bodyPr/>
        <a:lstStyle/>
        <a:p>
          <a:endParaRPr lang="en-US" sz="1600" noProof="0" dirty="0"/>
        </a:p>
      </dgm:t>
    </dgm:pt>
    <dgm:pt modelId="{6CEE21F6-BCE1-40AB-9EB6-412057C83487}">
      <dgm:prSet phldrT="[Texte]" custT="1"/>
      <dgm:spPr/>
      <dgm:t>
        <a:bodyPr/>
        <a:lstStyle/>
        <a:p>
          <a:r>
            <a:rPr lang="en-US" sz="1600" noProof="0" dirty="0"/>
            <a:t>March 2024 project start date</a:t>
          </a:r>
        </a:p>
      </dgm:t>
    </dgm:pt>
    <dgm:pt modelId="{CA6A62AC-A4F8-4DFF-A128-A0D44F3E3222}" type="parTrans" cxnId="{C4F8D808-BD29-42F0-AC19-960A9F176BF3}">
      <dgm:prSet/>
      <dgm:spPr/>
      <dgm:t>
        <a:bodyPr/>
        <a:lstStyle/>
        <a:p>
          <a:endParaRPr lang="en-US" sz="1600" noProof="0" dirty="0"/>
        </a:p>
      </dgm:t>
    </dgm:pt>
    <dgm:pt modelId="{ED2B53A3-4877-4D62-9733-F90593C97AA4}" type="sibTrans" cxnId="{C4F8D808-BD29-42F0-AC19-960A9F176BF3}">
      <dgm:prSet/>
      <dgm:spPr/>
      <dgm:t>
        <a:bodyPr/>
        <a:lstStyle/>
        <a:p>
          <a:endParaRPr lang="en-US" sz="1600" noProof="0" dirty="0"/>
        </a:p>
      </dgm:t>
    </dgm:pt>
    <dgm:pt modelId="{9BE99A35-F35C-4261-BD8F-30075CE82C3B}">
      <dgm:prSet phldrT="[Texte]" custT="1"/>
      <dgm:spPr/>
      <dgm:t>
        <a:bodyPr/>
        <a:lstStyle/>
        <a:p>
          <a:r>
            <a:rPr lang="en-US" sz="1600" noProof="0" dirty="0"/>
            <a:t>April Kick-off meeting</a:t>
          </a:r>
        </a:p>
      </dgm:t>
    </dgm:pt>
    <dgm:pt modelId="{D0398ECD-C666-4D1D-A37B-7F6369EFDB76}" type="parTrans" cxnId="{7576C335-4E29-4072-9180-C7B750FC658D}">
      <dgm:prSet/>
      <dgm:spPr/>
      <dgm:t>
        <a:bodyPr/>
        <a:lstStyle/>
        <a:p>
          <a:endParaRPr lang="en-US" sz="1600" noProof="0" dirty="0"/>
        </a:p>
      </dgm:t>
    </dgm:pt>
    <dgm:pt modelId="{FA00E9B5-F057-4431-AA3A-23714672CF71}" type="sibTrans" cxnId="{7576C335-4E29-4072-9180-C7B750FC658D}">
      <dgm:prSet/>
      <dgm:spPr/>
      <dgm:t>
        <a:bodyPr/>
        <a:lstStyle/>
        <a:p>
          <a:endParaRPr lang="en-US" sz="1600" noProof="0" dirty="0"/>
        </a:p>
      </dgm:t>
    </dgm:pt>
    <dgm:pt modelId="{484530FC-53EC-4083-B436-E2DB1449C508}">
      <dgm:prSet phldrT="[Texte]" custT="1"/>
      <dgm:spPr/>
      <dgm:t>
        <a:bodyPr/>
        <a:lstStyle/>
        <a:p>
          <a:r>
            <a:rPr lang="en-US" sz="1400" b="1" noProof="0" dirty="0">
              <a:solidFill>
                <a:schemeClr val="tx1"/>
              </a:solidFill>
            </a:rPr>
            <a:t>2024</a:t>
          </a:r>
        </a:p>
      </dgm:t>
    </dgm:pt>
    <dgm:pt modelId="{A23D9779-6C9D-47E8-95F2-1724FD98594E}" type="parTrans" cxnId="{4824FADF-082B-4DCC-9782-888ED22BBD9C}">
      <dgm:prSet/>
      <dgm:spPr/>
      <dgm:t>
        <a:bodyPr/>
        <a:lstStyle/>
        <a:p>
          <a:endParaRPr lang="en-US" sz="1600" noProof="0" dirty="0"/>
        </a:p>
      </dgm:t>
    </dgm:pt>
    <dgm:pt modelId="{AE9C950F-5495-4FC9-A7F7-C981C7488C4C}" type="sibTrans" cxnId="{4824FADF-082B-4DCC-9782-888ED22BBD9C}">
      <dgm:prSet/>
      <dgm:spPr/>
      <dgm:t>
        <a:bodyPr/>
        <a:lstStyle/>
        <a:p>
          <a:endParaRPr lang="en-US" sz="1600" noProof="0" dirty="0"/>
        </a:p>
      </dgm:t>
    </dgm:pt>
    <dgm:pt modelId="{5874C8F3-76FF-4F63-BDF7-AE9D0CD80763}">
      <dgm:prSet phldrT="[Texte]" custT="1"/>
      <dgm:spPr/>
      <dgm:t>
        <a:bodyPr/>
        <a:lstStyle/>
        <a:p>
          <a:r>
            <a:rPr lang="en-US" sz="1600" noProof="0" dirty="0"/>
            <a:t>iSAS website, industrial section, data repository </a:t>
          </a:r>
        </a:p>
      </dgm:t>
    </dgm:pt>
    <dgm:pt modelId="{D3742596-33FA-4D37-8F6B-E9BD02BB4036}" type="parTrans" cxnId="{25D3AD3D-BFA4-4C89-A095-AC814DFFA4C9}">
      <dgm:prSet/>
      <dgm:spPr/>
      <dgm:t>
        <a:bodyPr/>
        <a:lstStyle/>
        <a:p>
          <a:endParaRPr lang="en-US" sz="1600" noProof="0" dirty="0"/>
        </a:p>
      </dgm:t>
    </dgm:pt>
    <dgm:pt modelId="{F827534F-8F2A-4486-B6F8-FD4CB004BE42}" type="sibTrans" cxnId="{25D3AD3D-BFA4-4C89-A095-AC814DFFA4C9}">
      <dgm:prSet/>
      <dgm:spPr/>
      <dgm:t>
        <a:bodyPr/>
        <a:lstStyle/>
        <a:p>
          <a:endParaRPr lang="en-US" sz="1600" noProof="0" dirty="0"/>
        </a:p>
      </dgm:t>
    </dgm:pt>
    <dgm:pt modelId="{02645579-F2B7-402E-A328-D0DE1455BB7F}">
      <dgm:prSet phldrT="[Texte]" custT="1"/>
      <dgm:spPr/>
      <dgm:t>
        <a:bodyPr/>
        <a:lstStyle/>
        <a:p>
          <a:r>
            <a:rPr lang="en-US" sz="1600" noProof="0" dirty="0"/>
            <a:t>Dissemination plan, internal communication plan, DMP</a:t>
          </a:r>
        </a:p>
      </dgm:t>
    </dgm:pt>
    <dgm:pt modelId="{20A60162-1ECA-4D73-8B0E-E8DBA8F536DB}" type="parTrans" cxnId="{7C9EB358-8064-43BD-82F5-6CC5D4C0D153}">
      <dgm:prSet/>
      <dgm:spPr/>
      <dgm:t>
        <a:bodyPr/>
        <a:lstStyle/>
        <a:p>
          <a:endParaRPr lang="en-US" sz="1600" noProof="0" dirty="0"/>
        </a:p>
      </dgm:t>
    </dgm:pt>
    <dgm:pt modelId="{A4509348-9681-403E-A3CF-D88B42A7AF5C}" type="sibTrans" cxnId="{7C9EB358-8064-43BD-82F5-6CC5D4C0D153}">
      <dgm:prSet/>
      <dgm:spPr/>
      <dgm:t>
        <a:bodyPr/>
        <a:lstStyle/>
        <a:p>
          <a:endParaRPr lang="en-US" sz="1600" noProof="0" dirty="0"/>
        </a:p>
      </dgm:t>
    </dgm:pt>
    <dgm:pt modelId="{1419C73F-C60C-45B0-8C77-EC55DA3DFA5A}">
      <dgm:prSet phldrT="[Texte]" custT="1"/>
      <dgm:spPr/>
      <dgm:t>
        <a:bodyPr/>
        <a:lstStyle/>
        <a:p>
          <a:r>
            <a:rPr lang="en-US" sz="1400" b="1" noProof="0" dirty="0">
              <a:solidFill>
                <a:schemeClr val="tx1"/>
              </a:solidFill>
            </a:rPr>
            <a:t>Y1</a:t>
          </a:r>
        </a:p>
      </dgm:t>
    </dgm:pt>
    <dgm:pt modelId="{56AF986F-3C07-4568-9442-E4A3FA3714E3}" type="parTrans" cxnId="{C694357B-BD50-4160-91DA-23F179421BF7}">
      <dgm:prSet/>
      <dgm:spPr/>
      <dgm:t>
        <a:bodyPr/>
        <a:lstStyle/>
        <a:p>
          <a:endParaRPr lang="en-US" sz="1600" noProof="0" dirty="0"/>
        </a:p>
      </dgm:t>
    </dgm:pt>
    <dgm:pt modelId="{CC988B67-DAFA-4157-9E88-07F1DE065DD5}" type="sibTrans" cxnId="{C694357B-BD50-4160-91DA-23F179421BF7}">
      <dgm:prSet/>
      <dgm:spPr/>
      <dgm:t>
        <a:bodyPr/>
        <a:lstStyle/>
        <a:p>
          <a:endParaRPr lang="en-US" sz="1600" noProof="0" dirty="0"/>
        </a:p>
      </dgm:t>
    </dgm:pt>
    <dgm:pt modelId="{6FBB6204-DECD-4288-9296-D1792C42309F}">
      <dgm:prSet phldrT="[Texte]" custT="1"/>
      <dgm:spPr/>
      <dgm:t>
        <a:bodyPr/>
        <a:lstStyle/>
        <a:p>
          <a:r>
            <a:rPr lang="en-US" sz="1600" b="1" noProof="0" dirty="0">
              <a:solidFill>
                <a:srgbClr val="FF0000"/>
              </a:solidFill>
            </a:rPr>
            <a:t>30</a:t>
          </a:r>
          <a:r>
            <a:rPr lang="en-US" sz="1600" b="1" baseline="30000" noProof="0" dirty="0">
              <a:solidFill>
                <a:srgbClr val="FF0000"/>
              </a:solidFill>
            </a:rPr>
            <a:t>th</a:t>
          </a:r>
          <a:r>
            <a:rPr lang="en-US" sz="1600" b="1" noProof="0" dirty="0">
              <a:solidFill>
                <a:srgbClr val="FF0000"/>
              </a:solidFill>
            </a:rPr>
            <a:t> April RP1 report </a:t>
          </a:r>
        </a:p>
      </dgm:t>
    </dgm:pt>
    <dgm:pt modelId="{F4364D0E-9457-47EB-83B8-F06EB8F2E54B}" type="parTrans" cxnId="{84166569-1FF6-42F9-81E2-6B5E01A8076F}">
      <dgm:prSet/>
      <dgm:spPr/>
      <dgm:t>
        <a:bodyPr/>
        <a:lstStyle/>
        <a:p>
          <a:endParaRPr lang="en-US" sz="1600" noProof="0" dirty="0"/>
        </a:p>
      </dgm:t>
    </dgm:pt>
    <dgm:pt modelId="{D395CAC9-5841-482D-827E-3A14F0904512}" type="sibTrans" cxnId="{84166569-1FF6-42F9-81E2-6B5E01A8076F}">
      <dgm:prSet/>
      <dgm:spPr/>
      <dgm:t>
        <a:bodyPr/>
        <a:lstStyle/>
        <a:p>
          <a:endParaRPr lang="en-US" sz="1600" noProof="0" dirty="0"/>
        </a:p>
      </dgm:t>
    </dgm:pt>
    <dgm:pt modelId="{2208477C-768B-4CF9-8A63-E3B20E296709}">
      <dgm:prSet phldrT="[Texte]" custT="1"/>
      <dgm:spPr/>
      <dgm:t>
        <a:bodyPr/>
        <a:lstStyle/>
        <a:p>
          <a:r>
            <a:rPr lang="en-US" sz="1600" b="1" noProof="0" dirty="0">
              <a:solidFill>
                <a:srgbClr val="FF0000"/>
              </a:solidFill>
            </a:rPr>
            <a:t>1</a:t>
          </a:r>
          <a:r>
            <a:rPr lang="en-US" sz="1600" b="1" baseline="30000" noProof="0" dirty="0">
              <a:solidFill>
                <a:srgbClr val="FF0000"/>
              </a:solidFill>
            </a:rPr>
            <a:t>st</a:t>
          </a:r>
          <a:r>
            <a:rPr lang="en-US" sz="1600" b="1" noProof="0" dirty="0">
              <a:solidFill>
                <a:srgbClr val="FF0000"/>
              </a:solidFill>
            </a:rPr>
            <a:t> June RP1 review meeting</a:t>
          </a:r>
        </a:p>
      </dgm:t>
    </dgm:pt>
    <dgm:pt modelId="{DF10EF10-2EC0-40CF-A9AE-B9084DA01AF0}" type="parTrans" cxnId="{3A0F6F7A-D8DF-43B7-A7A9-E5C6D10EAC1A}">
      <dgm:prSet/>
      <dgm:spPr/>
      <dgm:t>
        <a:bodyPr/>
        <a:lstStyle/>
        <a:p>
          <a:endParaRPr lang="en-GB" sz="1600"/>
        </a:p>
      </dgm:t>
    </dgm:pt>
    <dgm:pt modelId="{62635D51-6BE5-4EA5-8321-16EB87DE6FAA}" type="sibTrans" cxnId="{3A0F6F7A-D8DF-43B7-A7A9-E5C6D10EAC1A}">
      <dgm:prSet/>
      <dgm:spPr/>
      <dgm:t>
        <a:bodyPr/>
        <a:lstStyle/>
        <a:p>
          <a:endParaRPr lang="en-GB" sz="1600"/>
        </a:p>
      </dgm:t>
    </dgm:pt>
    <dgm:pt modelId="{8E731660-C552-4F7B-BAE9-B343A4CA5BB0}">
      <dgm:prSet phldrT="[Texte]" custT="1"/>
      <dgm:spPr/>
      <dgm:t>
        <a:bodyPr/>
        <a:lstStyle/>
        <a:p>
          <a:r>
            <a:rPr lang="en-US" sz="1600" noProof="0" dirty="0"/>
            <a:t>1</a:t>
          </a:r>
          <a:r>
            <a:rPr lang="en-US" sz="1600" baseline="30000" noProof="0" dirty="0"/>
            <a:t>st</a:t>
          </a:r>
          <a:r>
            <a:rPr lang="en-US" sz="1600" noProof="0" dirty="0"/>
            <a:t> yearly meeting at INFN in Padova</a:t>
          </a:r>
        </a:p>
      </dgm:t>
    </dgm:pt>
    <dgm:pt modelId="{3C3BCAE5-4A65-4E62-B741-1DD77AA9FE43}" type="parTrans" cxnId="{1F67CA0B-94E3-4267-B148-2574A36E7A66}">
      <dgm:prSet/>
      <dgm:spPr/>
      <dgm:t>
        <a:bodyPr/>
        <a:lstStyle/>
        <a:p>
          <a:endParaRPr lang="en-GB" sz="1600"/>
        </a:p>
      </dgm:t>
    </dgm:pt>
    <dgm:pt modelId="{E2615EC8-A0E6-45E6-923B-310F06A453F4}" type="sibTrans" cxnId="{1F67CA0B-94E3-4267-B148-2574A36E7A66}">
      <dgm:prSet/>
      <dgm:spPr/>
      <dgm:t>
        <a:bodyPr/>
        <a:lstStyle/>
        <a:p>
          <a:endParaRPr lang="en-GB" sz="1600"/>
        </a:p>
      </dgm:t>
    </dgm:pt>
    <dgm:pt modelId="{6C34F727-3AC3-4253-B698-E0F9AED29BA7}">
      <dgm:prSet phldrT="[Texte]" custT="1"/>
      <dgm:spPr/>
      <dgm:t>
        <a:bodyPr/>
        <a:lstStyle/>
        <a:p>
          <a:r>
            <a:rPr lang="en-US" sz="1400" b="1" noProof="0" dirty="0">
              <a:solidFill>
                <a:schemeClr val="tx1"/>
              </a:solidFill>
            </a:rPr>
            <a:t>2025</a:t>
          </a:r>
        </a:p>
      </dgm:t>
    </dgm:pt>
    <dgm:pt modelId="{B948F5CA-43F5-42B6-8BC9-152D76344132}" type="parTrans" cxnId="{3F4F8C94-BAA1-4466-991C-90AD8E0260E8}">
      <dgm:prSet/>
      <dgm:spPr/>
      <dgm:t>
        <a:bodyPr/>
        <a:lstStyle/>
        <a:p>
          <a:endParaRPr lang="en-GB" sz="1600"/>
        </a:p>
      </dgm:t>
    </dgm:pt>
    <dgm:pt modelId="{734C7886-BD2B-4BC8-A02D-EFA912592DD8}" type="sibTrans" cxnId="{3F4F8C94-BAA1-4466-991C-90AD8E0260E8}">
      <dgm:prSet/>
      <dgm:spPr/>
      <dgm:t>
        <a:bodyPr/>
        <a:lstStyle/>
        <a:p>
          <a:endParaRPr lang="en-GB" sz="1600"/>
        </a:p>
      </dgm:t>
    </dgm:pt>
    <dgm:pt modelId="{21846403-BFF3-44F8-A588-741E55EB35C3}">
      <dgm:prSet phldrT="[Texte]" custT="1"/>
      <dgm:spPr/>
      <dgm:t>
        <a:bodyPr/>
        <a:lstStyle/>
        <a:p>
          <a:r>
            <a:rPr lang="en-GB" sz="1600" noProof="0" dirty="0">
              <a:solidFill>
                <a:srgbClr val="A4C137"/>
              </a:solidFill>
            </a:rPr>
            <a:t>WP9 Verifiable metric for energy-saving performances</a:t>
          </a:r>
          <a:endParaRPr lang="en-US" sz="1600" noProof="0" dirty="0">
            <a:solidFill>
              <a:srgbClr val="A4C137"/>
            </a:solidFill>
          </a:endParaRPr>
        </a:p>
      </dgm:t>
    </dgm:pt>
    <dgm:pt modelId="{D024ED83-B42F-4D6A-AE1B-88594C0995C1}" type="parTrans" cxnId="{EAE44362-AB31-4FB7-A7A0-00697E60302C}">
      <dgm:prSet/>
      <dgm:spPr/>
      <dgm:t>
        <a:bodyPr/>
        <a:lstStyle/>
        <a:p>
          <a:endParaRPr lang="en-GB" sz="1600"/>
        </a:p>
      </dgm:t>
    </dgm:pt>
    <dgm:pt modelId="{DC6DA4E6-729B-4517-8981-FD38FFD54CBE}" type="sibTrans" cxnId="{EAE44362-AB31-4FB7-A7A0-00697E60302C}">
      <dgm:prSet/>
      <dgm:spPr/>
      <dgm:t>
        <a:bodyPr/>
        <a:lstStyle/>
        <a:p>
          <a:endParaRPr lang="en-GB" sz="1600"/>
        </a:p>
      </dgm:t>
    </dgm:pt>
    <dgm:pt modelId="{9EA97A58-9E6B-470D-96E0-9D0150AFFFB3}">
      <dgm:prSet phldrT="[Texte]" custT="1"/>
      <dgm:spPr/>
      <dgm:t>
        <a:bodyPr/>
        <a:lstStyle/>
        <a:p>
          <a:r>
            <a:rPr lang="en-US" sz="1400" b="1" noProof="0" dirty="0">
              <a:solidFill>
                <a:schemeClr val="tx1"/>
              </a:solidFill>
            </a:rPr>
            <a:t>2026</a:t>
          </a:r>
        </a:p>
      </dgm:t>
    </dgm:pt>
    <dgm:pt modelId="{3F9B8C75-114E-4CEB-868C-CB4A4D7D2F5C}" type="parTrans" cxnId="{6C7C92D7-EF3E-4CAC-8670-31C605744C2C}">
      <dgm:prSet/>
      <dgm:spPr/>
      <dgm:t>
        <a:bodyPr/>
        <a:lstStyle/>
        <a:p>
          <a:endParaRPr lang="en-GB" sz="1600"/>
        </a:p>
      </dgm:t>
    </dgm:pt>
    <dgm:pt modelId="{DFE0359B-EEB0-411C-95FF-3DDE0AEE8B8D}" type="sibTrans" cxnId="{6C7C92D7-EF3E-4CAC-8670-31C605744C2C}">
      <dgm:prSet/>
      <dgm:spPr/>
      <dgm:t>
        <a:bodyPr/>
        <a:lstStyle/>
        <a:p>
          <a:endParaRPr lang="en-GB" sz="1600"/>
        </a:p>
      </dgm:t>
    </dgm:pt>
    <dgm:pt modelId="{FE3A1D2D-65F5-4E14-BC13-FDD1DB7D67AF}">
      <dgm:prSet phldrT="[Texte]" custT="1"/>
      <dgm:spPr/>
      <dgm:t>
        <a:bodyPr/>
        <a:lstStyle/>
        <a:p>
          <a:r>
            <a:rPr lang="en-GB" sz="1600" noProof="0" dirty="0">
              <a:solidFill>
                <a:srgbClr val="A4C137"/>
              </a:solidFill>
            </a:rPr>
            <a:t>WP1 Characterisation of 400 MHz cavity with FE-FRT</a:t>
          </a:r>
          <a:endParaRPr lang="en-US" sz="1600" noProof="0" dirty="0"/>
        </a:p>
      </dgm:t>
    </dgm:pt>
    <dgm:pt modelId="{ABA594EE-22D0-482A-B692-467C1EEFBC3D}" type="parTrans" cxnId="{03973196-21D5-4023-9BB9-13B372B3DEBE}">
      <dgm:prSet/>
      <dgm:spPr/>
      <dgm:t>
        <a:bodyPr/>
        <a:lstStyle/>
        <a:p>
          <a:endParaRPr lang="en-GB" sz="1600"/>
        </a:p>
      </dgm:t>
    </dgm:pt>
    <dgm:pt modelId="{E877E0CC-7B20-4F19-8300-014ACE555E4D}" type="sibTrans" cxnId="{03973196-21D5-4023-9BB9-13B372B3DEBE}">
      <dgm:prSet/>
      <dgm:spPr/>
      <dgm:t>
        <a:bodyPr/>
        <a:lstStyle/>
        <a:p>
          <a:endParaRPr lang="en-GB" sz="1600"/>
        </a:p>
      </dgm:t>
    </dgm:pt>
    <dgm:pt modelId="{D7E9A1C4-EF66-4D9E-B33A-F6EEA66CC023}">
      <dgm:prSet phldrT="[Texte]" custT="1"/>
      <dgm:spPr/>
      <dgm:t>
        <a:bodyPr/>
        <a:lstStyle/>
        <a:p>
          <a:r>
            <a:rPr lang="en-US" sz="1400" b="1" noProof="0" dirty="0">
              <a:solidFill>
                <a:schemeClr val="tx1"/>
              </a:solidFill>
            </a:rPr>
            <a:t>Y2</a:t>
          </a:r>
        </a:p>
      </dgm:t>
    </dgm:pt>
    <dgm:pt modelId="{E88C9155-FE23-43ED-A230-98327BFED4C2}" type="parTrans" cxnId="{9F9EB592-638A-4BEE-9667-B18D72D0A36E}">
      <dgm:prSet/>
      <dgm:spPr/>
      <dgm:t>
        <a:bodyPr/>
        <a:lstStyle/>
        <a:p>
          <a:endParaRPr lang="en-GB" sz="1600"/>
        </a:p>
      </dgm:t>
    </dgm:pt>
    <dgm:pt modelId="{535C24F7-193D-4838-8871-F21FDA9EAC2C}" type="sibTrans" cxnId="{9F9EB592-638A-4BEE-9667-B18D72D0A36E}">
      <dgm:prSet/>
      <dgm:spPr/>
      <dgm:t>
        <a:bodyPr/>
        <a:lstStyle/>
        <a:p>
          <a:endParaRPr lang="en-GB" sz="1600"/>
        </a:p>
      </dgm:t>
    </dgm:pt>
    <dgm:pt modelId="{BF3F42B0-04D3-47E9-8D36-2527523B97EA}">
      <dgm:prSet phldrT="[Texte]" custT="1"/>
      <dgm:spPr/>
      <dgm:t>
        <a:bodyPr/>
        <a:lstStyle/>
        <a:p>
          <a:r>
            <a:rPr lang="en-US" sz="1600" noProof="0" dirty="0"/>
            <a:t>2</a:t>
          </a:r>
          <a:r>
            <a:rPr lang="en-US" sz="1600" baseline="30000" noProof="0" dirty="0"/>
            <a:t>nd</a:t>
          </a:r>
          <a:r>
            <a:rPr lang="en-US" sz="1600" noProof="0" dirty="0"/>
            <a:t> yearly meeting at HZB in Berlin</a:t>
          </a:r>
        </a:p>
      </dgm:t>
    </dgm:pt>
    <dgm:pt modelId="{80C66621-840B-4D76-BAED-E6434DEA48C9}" type="parTrans" cxnId="{1647BAB4-9933-429F-98BC-400A542926BF}">
      <dgm:prSet/>
      <dgm:spPr/>
      <dgm:t>
        <a:bodyPr/>
        <a:lstStyle/>
        <a:p>
          <a:endParaRPr lang="en-GB" sz="1600"/>
        </a:p>
      </dgm:t>
    </dgm:pt>
    <dgm:pt modelId="{7F1440D5-EDC6-48F5-BA1C-93476419F05A}" type="sibTrans" cxnId="{1647BAB4-9933-429F-98BC-400A542926BF}">
      <dgm:prSet/>
      <dgm:spPr/>
      <dgm:t>
        <a:bodyPr/>
        <a:lstStyle/>
        <a:p>
          <a:endParaRPr lang="en-GB" sz="1600"/>
        </a:p>
      </dgm:t>
    </dgm:pt>
    <dgm:pt modelId="{3AB322B1-E13B-4B75-A7B9-58EB364DA027}">
      <dgm:prSet phldrT="[Texte]" custT="1"/>
      <dgm:spPr/>
      <dgm:t>
        <a:bodyPr/>
        <a:lstStyle/>
        <a:p>
          <a:r>
            <a:rPr lang="en-US" sz="1400" b="1" noProof="0" dirty="0">
              <a:solidFill>
                <a:schemeClr val="tx1"/>
              </a:solidFill>
            </a:rPr>
            <a:t>next</a:t>
          </a:r>
        </a:p>
      </dgm:t>
    </dgm:pt>
    <dgm:pt modelId="{60AFCBAB-4DC1-427C-8F12-9AC2E1FC82A2}" type="parTrans" cxnId="{FF0CC0CD-ABC9-45C6-B01A-9F4AE944C0EE}">
      <dgm:prSet/>
      <dgm:spPr/>
      <dgm:t>
        <a:bodyPr/>
        <a:lstStyle/>
        <a:p>
          <a:endParaRPr lang="en-GB" sz="1600"/>
        </a:p>
      </dgm:t>
    </dgm:pt>
    <dgm:pt modelId="{1C8289C7-FC37-4656-88C0-381AAADE8194}" type="sibTrans" cxnId="{FF0CC0CD-ABC9-45C6-B01A-9F4AE944C0EE}">
      <dgm:prSet/>
      <dgm:spPr/>
      <dgm:t>
        <a:bodyPr/>
        <a:lstStyle/>
        <a:p>
          <a:endParaRPr lang="en-GB" sz="1600"/>
        </a:p>
      </dgm:t>
    </dgm:pt>
    <dgm:pt modelId="{0AD742F9-35D8-4608-B346-F77AE4DE97A7}">
      <dgm:prSet phldrT="[Texte]" custT="1"/>
      <dgm:spPr/>
      <dgm:t>
        <a:bodyPr/>
        <a:lstStyle/>
        <a:p>
          <a:r>
            <a:rPr lang="en-GB" sz="1600" noProof="0" dirty="0">
              <a:solidFill>
                <a:srgbClr val="A4C137"/>
              </a:solidFill>
            </a:rPr>
            <a:t>WP2 ML implementation plan</a:t>
          </a:r>
          <a:endParaRPr lang="en-US" sz="1600" noProof="0" dirty="0">
            <a:solidFill>
              <a:srgbClr val="A4C137"/>
            </a:solidFill>
          </a:endParaRPr>
        </a:p>
      </dgm:t>
    </dgm:pt>
    <dgm:pt modelId="{21D17515-0296-443B-9E96-54974C5575C4}" type="parTrans" cxnId="{267CBFCC-5171-4ACD-B7D6-F342D85E022E}">
      <dgm:prSet/>
      <dgm:spPr/>
      <dgm:t>
        <a:bodyPr/>
        <a:lstStyle/>
        <a:p>
          <a:endParaRPr lang="en-GB" sz="1600"/>
        </a:p>
      </dgm:t>
    </dgm:pt>
    <dgm:pt modelId="{B1EFC05A-518F-493F-B04D-A517691C0909}" type="sibTrans" cxnId="{267CBFCC-5171-4ACD-B7D6-F342D85E022E}">
      <dgm:prSet/>
      <dgm:spPr/>
      <dgm:t>
        <a:bodyPr/>
        <a:lstStyle/>
        <a:p>
          <a:endParaRPr lang="en-GB" sz="1600"/>
        </a:p>
      </dgm:t>
    </dgm:pt>
    <dgm:pt modelId="{0EC7849C-35A9-4A47-ACCC-4154F43CB848}">
      <dgm:prSet phldrT="[Texte]" custT="1"/>
      <dgm:spPr/>
      <dgm:t>
        <a:bodyPr/>
        <a:lstStyle/>
        <a:p>
          <a:r>
            <a:rPr lang="en-GB" sz="1600" noProof="0" dirty="0">
              <a:solidFill>
                <a:srgbClr val="A4C137"/>
              </a:solidFill>
            </a:rPr>
            <a:t>WP3 Modification of choke cavity for flux trapping study</a:t>
          </a:r>
          <a:endParaRPr lang="en-US" sz="1600" noProof="0" dirty="0">
            <a:solidFill>
              <a:srgbClr val="A4C137"/>
            </a:solidFill>
          </a:endParaRPr>
        </a:p>
      </dgm:t>
    </dgm:pt>
    <dgm:pt modelId="{B1596966-20CD-4DD8-9F78-62CAA2A83201}" type="parTrans" cxnId="{096D9189-49E3-42A2-8F05-CB49EEF070B9}">
      <dgm:prSet/>
      <dgm:spPr/>
      <dgm:t>
        <a:bodyPr/>
        <a:lstStyle/>
        <a:p>
          <a:endParaRPr lang="en-GB" sz="1600"/>
        </a:p>
      </dgm:t>
    </dgm:pt>
    <dgm:pt modelId="{32BAFD3C-8944-406F-8873-A935FFE14147}" type="sibTrans" cxnId="{096D9189-49E3-42A2-8F05-CB49EEF070B9}">
      <dgm:prSet/>
      <dgm:spPr/>
      <dgm:t>
        <a:bodyPr/>
        <a:lstStyle/>
        <a:p>
          <a:endParaRPr lang="en-GB" sz="1600"/>
        </a:p>
      </dgm:t>
    </dgm:pt>
    <dgm:pt modelId="{D3571508-CF70-4164-BB06-99027CA22CD7}">
      <dgm:prSet phldrT="[Texte]" custT="1"/>
      <dgm:spPr/>
      <dgm:t>
        <a:bodyPr/>
        <a:lstStyle/>
        <a:p>
          <a:r>
            <a:rPr lang="en-GB" sz="1600" noProof="0" dirty="0">
              <a:solidFill>
                <a:srgbClr val="A4C137"/>
              </a:solidFill>
            </a:rPr>
            <a:t>WP4 Design of FPC &amp; HOM coupler</a:t>
          </a:r>
          <a:endParaRPr lang="en-US" sz="1600" noProof="0" dirty="0">
            <a:solidFill>
              <a:srgbClr val="A4C137"/>
            </a:solidFill>
          </a:endParaRPr>
        </a:p>
      </dgm:t>
    </dgm:pt>
    <dgm:pt modelId="{898E303D-2A14-4963-A271-FD1E75B03183}" type="parTrans" cxnId="{9F642A31-1212-4F73-A7F9-C8BF250462EE}">
      <dgm:prSet/>
      <dgm:spPr/>
      <dgm:t>
        <a:bodyPr/>
        <a:lstStyle/>
        <a:p>
          <a:endParaRPr lang="en-GB" sz="1600"/>
        </a:p>
      </dgm:t>
    </dgm:pt>
    <dgm:pt modelId="{4904E540-D919-42CD-8B59-49078A1F0BA4}" type="sibTrans" cxnId="{9F642A31-1212-4F73-A7F9-C8BF250462EE}">
      <dgm:prSet/>
      <dgm:spPr/>
      <dgm:t>
        <a:bodyPr/>
        <a:lstStyle/>
        <a:p>
          <a:endParaRPr lang="en-GB" sz="1600"/>
        </a:p>
      </dgm:t>
    </dgm:pt>
    <dgm:pt modelId="{2EB97E39-CB10-4796-ACCD-98F1BF5EB237}">
      <dgm:prSet phldrT="[Texte]" custT="1"/>
      <dgm:spPr/>
      <dgm:t>
        <a:bodyPr/>
        <a:lstStyle/>
        <a:p>
          <a:r>
            <a:rPr lang="en-US" sz="1600" noProof="0" dirty="0">
              <a:solidFill>
                <a:srgbClr val="A4C137"/>
              </a:solidFill>
            </a:rPr>
            <a:t>WP5 </a:t>
          </a:r>
          <a:r>
            <a:rPr lang="en-GB" sz="1600" noProof="0" dirty="0">
              <a:solidFill>
                <a:srgbClr val="A4C137"/>
              </a:solidFill>
            </a:rPr>
            <a:t>Configure ESS CM</a:t>
          </a:r>
          <a:endParaRPr lang="en-US" sz="1600" noProof="0" dirty="0">
            <a:solidFill>
              <a:srgbClr val="A4C137"/>
            </a:solidFill>
          </a:endParaRPr>
        </a:p>
      </dgm:t>
    </dgm:pt>
    <dgm:pt modelId="{2AA6C7E6-1124-4410-8ECA-B337050F259C}" type="parTrans" cxnId="{4EE68BE6-C0CB-4BD4-B6A9-AD5908AA3DFD}">
      <dgm:prSet/>
      <dgm:spPr/>
      <dgm:t>
        <a:bodyPr/>
        <a:lstStyle/>
        <a:p>
          <a:endParaRPr lang="en-GB" sz="1600"/>
        </a:p>
      </dgm:t>
    </dgm:pt>
    <dgm:pt modelId="{34419B61-96EE-4F69-A206-BA6FD52C5487}" type="sibTrans" cxnId="{4EE68BE6-C0CB-4BD4-B6A9-AD5908AA3DFD}">
      <dgm:prSet/>
      <dgm:spPr/>
      <dgm:t>
        <a:bodyPr/>
        <a:lstStyle/>
        <a:p>
          <a:endParaRPr lang="en-GB" sz="1600"/>
        </a:p>
      </dgm:t>
    </dgm:pt>
    <dgm:pt modelId="{F513E32D-4684-4369-99E0-B4FDCD7523C6}">
      <dgm:prSet custT="1"/>
      <dgm:spPr/>
      <dgm:t>
        <a:bodyPr/>
        <a:lstStyle/>
        <a:p>
          <a:r>
            <a:rPr lang="en-US" sz="1600" noProof="0" dirty="0">
              <a:solidFill>
                <a:srgbClr val="A4C137"/>
              </a:solidFill>
            </a:rPr>
            <a:t>WP1 </a:t>
          </a:r>
          <a:r>
            <a:rPr lang="en-GB" sz="1600" noProof="0" dirty="0">
              <a:solidFill>
                <a:srgbClr val="A4C137"/>
              </a:solidFill>
            </a:rPr>
            <a:t>FE material characterised</a:t>
          </a:r>
          <a:endParaRPr lang="en-US" sz="1600" noProof="0" dirty="0">
            <a:solidFill>
              <a:srgbClr val="A4C137"/>
            </a:solidFill>
          </a:endParaRPr>
        </a:p>
      </dgm:t>
    </dgm:pt>
    <dgm:pt modelId="{FB6B9C44-03F3-4045-85EC-8250B3A9D4AE}" type="parTrans" cxnId="{863E6A1E-F79C-488A-B558-07A936E16B5C}">
      <dgm:prSet/>
      <dgm:spPr/>
      <dgm:t>
        <a:bodyPr/>
        <a:lstStyle/>
        <a:p>
          <a:endParaRPr lang="en-GB" sz="1600"/>
        </a:p>
      </dgm:t>
    </dgm:pt>
    <dgm:pt modelId="{5686E31E-B09E-41BE-A855-909A9FB6F227}" type="sibTrans" cxnId="{863E6A1E-F79C-488A-B558-07A936E16B5C}">
      <dgm:prSet/>
      <dgm:spPr/>
      <dgm:t>
        <a:bodyPr/>
        <a:lstStyle/>
        <a:p>
          <a:endParaRPr lang="en-GB" sz="1600"/>
        </a:p>
      </dgm:t>
    </dgm:pt>
    <dgm:pt modelId="{95217672-8446-4A7B-8404-DD3CF113DE24}">
      <dgm:prSet custT="1"/>
      <dgm:spPr/>
      <dgm:t>
        <a:bodyPr/>
        <a:lstStyle/>
        <a:p>
          <a:r>
            <a:rPr lang="en-US" sz="1600" noProof="0" dirty="0">
              <a:solidFill>
                <a:srgbClr val="A4C137"/>
              </a:solidFill>
            </a:rPr>
            <a:t>WP3 </a:t>
          </a:r>
          <a:r>
            <a:rPr lang="en-GB" sz="1600" noProof="0" dirty="0">
              <a:solidFill>
                <a:srgbClr val="A4C137"/>
              </a:solidFill>
            </a:rPr>
            <a:t>Report on implementation of cavity Q vs F tuning tool</a:t>
          </a:r>
          <a:endParaRPr lang="en-US" sz="1600" noProof="0" dirty="0">
            <a:solidFill>
              <a:srgbClr val="A4C137"/>
            </a:solidFill>
          </a:endParaRPr>
        </a:p>
      </dgm:t>
    </dgm:pt>
    <dgm:pt modelId="{0E65C3CB-5F5A-4294-99C6-6729EC521371}" type="parTrans" cxnId="{792EFC64-5F25-4BFF-853A-ED560192B30C}">
      <dgm:prSet/>
      <dgm:spPr/>
      <dgm:t>
        <a:bodyPr/>
        <a:lstStyle/>
        <a:p>
          <a:endParaRPr lang="en-GB" sz="1600"/>
        </a:p>
      </dgm:t>
    </dgm:pt>
    <dgm:pt modelId="{4CF0948A-4B73-4603-8848-B16127F994EC}" type="sibTrans" cxnId="{792EFC64-5F25-4BFF-853A-ED560192B30C}">
      <dgm:prSet/>
      <dgm:spPr/>
      <dgm:t>
        <a:bodyPr/>
        <a:lstStyle/>
        <a:p>
          <a:endParaRPr lang="en-GB" sz="1600"/>
        </a:p>
      </dgm:t>
    </dgm:pt>
    <dgm:pt modelId="{FD623A13-0C6D-4921-A52D-E50E76CB0D13}">
      <dgm:prSet custT="1"/>
      <dgm:spPr/>
      <dgm:t>
        <a:bodyPr/>
        <a:lstStyle/>
        <a:p>
          <a:r>
            <a:rPr lang="en-GB" sz="1600" noProof="0" dirty="0">
              <a:solidFill>
                <a:srgbClr val="A4C137"/>
              </a:solidFill>
            </a:rPr>
            <a:t>WP3 Developed ALD adaptive layers on Cu</a:t>
          </a:r>
          <a:endParaRPr lang="en-US" sz="1600" noProof="0" dirty="0">
            <a:solidFill>
              <a:srgbClr val="A4C137"/>
            </a:solidFill>
          </a:endParaRPr>
        </a:p>
      </dgm:t>
    </dgm:pt>
    <dgm:pt modelId="{0BFE1BCE-F515-4DC2-89C2-EE88D2AD25F7}" type="parTrans" cxnId="{321BD8D5-BDF2-4DCC-B715-B042C8EA8ADF}">
      <dgm:prSet/>
      <dgm:spPr/>
      <dgm:t>
        <a:bodyPr/>
        <a:lstStyle/>
        <a:p>
          <a:endParaRPr lang="en-GB" sz="1600"/>
        </a:p>
      </dgm:t>
    </dgm:pt>
    <dgm:pt modelId="{83DBB21C-398B-4AFC-9456-5286B1A576FE}" type="sibTrans" cxnId="{321BD8D5-BDF2-4DCC-B715-B042C8EA8ADF}">
      <dgm:prSet/>
      <dgm:spPr/>
      <dgm:t>
        <a:bodyPr/>
        <a:lstStyle/>
        <a:p>
          <a:endParaRPr lang="en-GB" sz="1600"/>
        </a:p>
      </dgm:t>
    </dgm:pt>
    <dgm:pt modelId="{31879645-FAD5-42B7-AB8D-2CCC52D6ABF5}">
      <dgm:prSet custT="1"/>
      <dgm:spPr/>
      <dgm:t>
        <a:bodyPr/>
        <a:lstStyle/>
        <a:p>
          <a:r>
            <a:rPr lang="en-US" sz="1600" noProof="0" dirty="0">
              <a:solidFill>
                <a:srgbClr val="A4C137"/>
              </a:solidFill>
            </a:rPr>
            <a:t>WP5 </a:t>
          </a:r>
          <a:r>
            <a:rPr lang="en-GB" sz="1600" noProof="0" dirty="0">
              <a:solidFill>
                <a:srgbClr val="A4C137"/>
              </a:solidFill>
            </a:rPr>
            <a:t>Compilation of ESS CM, lesson learned &amp; benchmarks</a:t>
          </a:r>
          <a:endParaRPr lang="en-US" sz="1600" noProof="0" dirty="0">
            <a:solidFill>
              <a:srgbClr val="A4C137"/>
            </a:solidFill>
          </a:endParaRPr>
        </a:p>
      </dgm:t>
    </dgm:pt>
    <dgm:pt modelId="{3E94680D-DC13-4BE8-9F83-66B2F5C76776}" type="parTrans" cxnId="{55805621-1B11-4A8E-AC3E-35F9E49B62F4}">
      <dgm:prSet/>
      <dgm:spPr/>
      <dgm:t>
        <a:bodyPr/>
        <a:lstStyle/>
        <a:p>
          <a:endParaRPr lang="en-GB" sz="1600"/>
        </a:p>
      </dgm:t>
    </dgm:pt>
    <dgm:pt modelId="{E8DCD3A3-75AB-49D2-9990-EA99622B929C}" type="sibTrans" cxnId="{55805621-1B11-4A8E-AC3E-35F9E49B62F4}">
      <dgm:prSet/>
      <dgm:spPr/>
      <dgm:t>
        <a:bodyPr/>
        <a:lstStyle/>
        <a:p>
          <a:endParaRPr lang="en-GB" sz="1600"/>
        </a:p>
      </dgm:t>
    </dgm:pt>
    <dgm:pt modelId="{0DDCFBE9-6163-42E1-BD3C-8A8DA42AFB7F}" type="pres">
      <dgm:prSet presAssocID="{9105F04F-81A0-4E73-96DD-5CFBF9B60B75}" presName="linearFlow" presStyleCnt="0">
        <dgm:presLayoutVars>
          <dgm:dir/>
          <dgm:animLvl val="lvl"/>
          <dgm:resizeHandles val="exact"/>
        </dgm:presLayoutVars>
      </dgm:prSet>
      <dgm:spPr/>
    </dgm:pt>
    <dgm:pt modelId="{7FB67157-78E9-4E4E-B748-8482C068BA7D}" type="pres">
      <dgm:prSet presAssocID="{B6CD6242-1624-40FA-A725-5B61D337BFFC}" presName="composite" presStyleCnt="0"/>
      <dgm:spPr/>
    </dgm:pt>
    <dgm:pt modelId="{F963F380-DD8E-42F5-8ED0-40E71BE985AD}" type="pres">
      <dgm:prSet presAssocID="{B6CD6242-1624-40FA-A725-5B61D337BFFC}" presName="parentText" presStyleLbl="alignNode1" presStyleIdx="0" presStyleCnt="7" custScaleX="153942" custScaleY="130616" custLinFactNeighborY="-36006">
        <dgm:presLayoutVars>
          <dgm:chMax val="1"/>
          <dgm:bulletEnabled val="1"/>
        </dgm:presLayoutVars>
      </dgm:prSet>
      <dgm:spPr/>
    </dgm:pt>
    <dgm:pt modelId="{7EB8A9AB-5BB4-4D05-9EA4-948A76CCBCA7}" type="pres">
      <dgm:prSet presAssocID="{B6CD6242-1624-40FA-A725-5B61D337BFFC}" presName="descendantText" presStyleLbl="alignAcc1" presStyleIdx="0" presStyleCnt="7" custScaleX="100000" custScaleY="200292" custLinFactNeighborX="2235" custLinFactNeighborY="-43833">
        <dgm:presLayoutVars>
          <dgm:bulletEnabled val="1"/>
        </dgm:presLayoutVars>
      </dgm:prSet>
      <dgm:spPr/>
    </dgm:pt>
    <dgm:pt modelId="{D62B3DCC-AACD-4F3E-AF81-3534DABF3908}" type="pres">
      <dgm:prSet presAssocID="{299D7CCE-246C-4A22-8564-0EC135A07555}" presName="sp" presStyleCnt="0"/>
      <dgm:spPr/>
    </dgm:pt>
    <dgm:pt modelId="{64549DC7-8BC0-4EA3-AE81-F9BAE8444E70}" type="pres">
      <dgm:prSet presAssocID="{484530FC-53EC-4083-B436-E2DB1449C508}" presName="composite" presStyleCnt="0"/>
      <dgm:spPr/>
    </dgm:pt>
    <dgm:pt modelId="{424A2ABF-AD8D-49D7-A0DF-A3DB617F729A}" type="pres">
      <dgm:prSet presAssocID="{484530FC-53EC-4083-B436-E2DB1449C508}" presName="parentText" presStyleLbl="alignNode1" presStyleIdx="1" presStyleCnt="7" custScaleX="146562" custScaleY="177034" custLinFactNeighborY="-34983">
        <dgm:presLayoutVars>
          <dgm:chMax val="1"/>
          <dgm:bulletEnabled val="1"/>
        </dgm:presLayoutVars>
      </dgm:prSet>
      <dgm:spPr/>
    </dgm:pt>
    <dgm:pt modelId="{2E11EA67-334D-4089-AEFE-AC44C7A7929E}" type="pres">
      <dgm:prSet presAssocID="{484530FC-53EC-4083-B436-E2DB1449C508}" presName="descendantText" presStyleLbl="alignAcc1" presStyleIdx="1" presStyleCnt="7" custScaleX="100000" custScaleY="359507" custLinFactNeighborX="2341" custLinFactNeighborY="-30693">
        <dgm:presLayoutVars>
          <dgm:bulletEnabled val="1"/>
        </dgm:presLayoutVars>
      </dgm:prSet>
      <dgm:spPr/>
    </dgm:pt>
    <dgm:pt modelId="{C8D3CD8C-659A-4A04-B6B4-AB5509AE2FBF}" type="pres">
      <dgm:prSet presAssocID="{AE9C950F-5495-4FC9-A7F7-C981C7488C4C}" presName="sp" presStyleCnt="0"/>
      <dgm:spPr/>
    </dgm:pt>
    <dgm:pt modelId="{D8D64351-B87F-494F-A8A2-88BDD236D51B}" type="pres">
      <dgm:prSet presAssocID="{1419C73F-C60C-45B0-8C77-EC55DA3DFA5A}" presName="composite" presStyleCnt="0"/>
      <dgm:spPr/>
    </dgm:pt>
    <dgm:pt modelId="{05B1ADD9-4B7F-4FEC-AC25-77E6D45444D3}" type="pres">
      <dgm:prSet presAssocID="{1419C73F-C60C-45B0-8C77-EC55DA3DFA5A}" presName="parentText" presStyleLbl="alignNode1" presStyleIdx="2" presStyleCnt="7" custScaleX="128119" custScaleY="134307">
        <dgm:presLayoutVars>
          <dgm:chMax val="1"/>
          <dgm:bulletEnabled val="1"/>
        </dgm:presLayoutVars>
      </dgm:prSet>
      <dgm:spPr/>
    </dgm:pt>
    <dgm:pt modelId="{8E1B9776-A61B-494E-A76D-8DC7A320E527}" type="pres">
      <dgm:prSet presAssocID="{1419C73F-C60C-45B0-8C77-EC55DA3DFA5A}" presName="descendantText" presStyleLbl="alignAcc1" presStyleIdx="2" presStyleCnt="7" custScaleX="100000" custScaleY="100000" custLinFactNeighborX="2961" custLinFactNeighborY="-982">
        <dgm:presLayoutVars>
          <dgm:bulletEnabled val="1"/>
        </dgm:presLayoutVars>
      </dgm:prSet>
      <dgm:spPr/>
    </dgm:pt>
    <dgm:pt modelId="{9D62F140-7C7A-4454-8179-08E523A71D6D}" type="pres">
      <dgm:prSet presAssocID="{CC988B67-DAFA-4157-9E88-07F1DE065DD5}" presName="sp" presStyleCnt="0"/>
      <dgm:spPr/>
    </dgm:pt>
    <dgm:pt modelId="{61B5F319-43B6-4900-9C0C-374E3D837BA4}" type="pres">
      <dgm:prSet presAssocID="{6C34F727-3AC3-4253-B698-E0F9AED29BA7}" presName="composite" presStyleCnt="0"/>
      <dgm:spPr/>
    </dgm:pt>
    <dgm:pt modelId="{60F0A196-D24D-46D1-B1F7-0092C190442B}" type="pres">
      <dgm:prSet presAssocID="{6C34F727-3AC3-4253-B698-E0F9AED29BA7}" presName="parentText" presStyleLbl="alignNode1" presStyleIdx="3" presStyleCnt="7" custScaleX="139301" custScaleY="131004" custLinFactNeighborY="-17340">
        <dgm:presLayoutVars>
          <dgm:chMax val="1"/>
          <dgm:bulletEnabled val="1"/>
        </dgm:presLayoutVars>
      </dgm:prSet>
      <dgm:spPr/>
    </dgm:pt>
    <dgm:pt modelId="{688F6EDA-722C-4484-89A8-3777026215F4}" type="pres">
      <dgm:prSet presAssocID="{6C34F727-3AC3-4253-B698-E0F9AED29BA7}" presName="descendantText" presStyleLbl="alignAcc1" presStyleIdx="3" presStyleCnt="7" custScaleY="248973" custLinFactNeighborX="2783" custLinFactNeighborY="-32979">
        <dgm:presLayoutVars>
          <dgm:bulletEnabled val="1"/>
        </dgm:presLayoutVars>
      </dgm:prSet>
      <dgm:spPr/>
    </dgm:pt>
    <dgm:pt modelId="{516E04AE-BA3A-4CEF-B3CF-1FF2796B748D}" type="pres">
      <dgm:prSet presAssocID="{734C7886-BD2B-4BC8-A02D-EFA912592DD8}" presName="sp" presStyleCnt="0"/>
      <dgm:spPr/>
    </dgm:pt>
    <dgm:pt modelId="{F1302BBC-38ED-4B9D-941B-780AD5ECC896}" type="pres">
      <dgm:prSet presAssocID="{9EA97A58-9E6B-470D-96E0-9D0150AFFFB3}" presName="composite" presStyleCnt="0"/>
      <dgm:spPr/>
    </dgm:pt>
    <dgm:pt modelId="{EF4B1AA9-CB0C-477B-A8CB-C5200E73B01D}" type="pres">
      <dgm:prSet presAssocID="{9EA97A58-9E6B-470D-96E0-9D0150AFFFB3}" presName="parentText" presStyleLbl="alignNode1" presStyleIdx="4" presStyleCnt="7" custScaleX="138832" custScaleY="156745">
        <dgm:presLayoutVars>
          <dgm:chMax val="1"/>
          <dgm:bulletEnabled val="1"/>
        </dgm:presLayoutVars>
      </dgm:prSet>
      <dgm:spPr/>
    </dgm:pt>
    <dgm:pt modelId="{692C9B56-DCDB-4311-B766-24FFC691F1ED}" type="pres">
      <dgm:prSet presAssocID="{9EA97A58-9E6B-470D-96E0-9D0150AFFFB3}" presName="descendantText" presStyleLbl="alignAcc1" presStyleIdx="4" presStyleCnt="7" custScaleX="100000" custScaleY="449897" custLinFactNeighborX="2533" custLinFactNeighborY="20350">
        <dgm:presLayoutVars>
          <dgm:bulletEnabled val="1"/>
        </dgm:presLayoutVars>
      </dgm:prSet>
      <dgm:spPr/>
    </dgm:pt>
    <dgm:pt modelId="{CB132E9E-B246-4FDB-8F6C-ADEEC1BA9D6B}" type="pres">
      <dgm:prSet presAssocID="{DFE0359B-EEB0-411C-95FF-3DDE0AEE8B8D}" presName="sp" presStyleCnt="0"/>
      <dgm:spPr/>
    </dgm:pt>
    <dgm:pt modelId="{943A3BBE-D2D1-4511-B67B-6A0DAA81F381}" type="pres">
      <dgm:prSet presAssocID="{D7E9A1C4-EF66-4D9E-B33A-F6EEA66CC023}" presName="composite" presStyleCnt="0"/>
      <dgm:spPr/>
    </dgm:pt>
    <dgm:pt modelId="{7AB2F14B-A5BA-436B-AC12-6740730FD7D0}" type="pres">
      <dgm:prSet presAssocID="{D7E9A1C4-EF66-4D9E-B33A-F6EEA66CC023}" presName="parentText" presStyleLbl="alignNode1" presStyleIdx="5" presStyleCnt="7" custScaleX="118619" custLinFactNeighborY="36524">
        <dgm:presLayoutVars>
          <dgm:chMax val="1"/>
          <dgm:bulletEnabled val="1"/>
        </dgm:presLayoutVars>
      </dgm:prSet>
      <dgm:spPr/>
    </dgm:pt>
    <dgm:pt modelId="{89D717E3-CE6D-4D7C-A0B1-1EB81C6A1BFB}" type="pres">
      <dgm:prSet presAssocID="{D7E9A1C4-EF66-4D9E-B33A-F6EEA66CC023}" presName="descendantText" presStyleLbl="alignAcc1" presStyleIdx="5" presStyleCnt="7" custScaleX="100000" custScaleY="100000" custLinFactNeighborX="3635" custLinFactNeighborY="85382">
        <dgm:presLayoutVars>
          <dgm:bulletEnabled val="1"/>
        </dgm:presLayoutVars>
      </dgm:prSet>
      <dgm:spPr/>
    </dgm:pt>
    <dgm:pt modelId="{8AD8EC5C-D2E7-4954-A7B6-BBF07E17DA7F}" type="pres">
      <dgm:prSet presAssocID="{535C24F7-193D-4838-8871-F21FDA9EAC2C}" presName="sp" presStyleCnt="0"/>
      <dgm:spPr/>
    </dgm:pt>
    <dgm:pt modelId="{2F541749-F7BF-4187-B22B-989BAAA70B4A}" type="pres">
      <dgm:prSet presAssocID="{3AB322B1-E13B-4B75-A7B9-58EB364DA027}" presName="composite" presStyleCnt="0"/>
      <dgm:spPr/>
    </dgm:pt>
    <dgm:pt modelId="{A57C3FAD-59D0-4CFD-9836-FD1B93209381}" type="pres">
      <dgm:prSet presAssocID="{3AB322B1-E13B-4B75-A7B9-58EB364DA027}" presName="parentText" presStyleLbl="alignNode1" presStyleIdx="6" presStyleCnt="7" custScaleX="123427" custScaleY="134049" custLinFactNeighborY="35820">
        <dgm:presLayoutVars>
          <dgm:chMax val="1"/>
          <dgm:bulletEnabled val="1"/>
        </dgm:presLayoutVars>
      </dgm:prSet>
      <dgm:spPr/>
    </dgm:pt>
    <dgm:pt modelId="{D90473B3-1303-4F5B-9875-0D4872D82796}" type="pres">
      <dgm:prSet presAssocID="{3AB322B1-E13B-4B75-A7B9-58EB364DA027}" presName="descendantText" presStyleLbl="alignAcc1" presStyleIdx="6" presStyleCnt="7" custScaleX="94802" custScaleY="159357" custLinFactNeighborX="495" custLinFactNeighborY="79887">
        <dgm:presLayoutVars>
          <dgm:bulletEnabled val="1"/>
        </dgm:presLayoutVars>
      </dgm:prSet>
      <dgm:spPr/>
    </dgm:pt>
  </dgm:ptLst>
  <dgm:cxnLst>
    <dgm:cxn modelId="{D7D50D03-9CB1-4B10-8179-CD3842851C53}" type="presOf" srcId="{0EC7849C-35A9-4A47-ACCC-4154F43CB848}" destId="{2E11EA67-334D-4089-AEFE-AC44C7A7929E}" srcOrd="0" destOrd="3" presId="urn:microsoft.com/office/officeart/2005/8/layout/chevron2"/>
    <dgm:cxn modelId="{CB439304-5CFD-4EA6-8AD3-4F24ADEE9B12}" type="presOf" srcId="{6C34F727-3AC3-4253-B698-E0F9AED29BA7}" destId="{60F0A196-D24D-46D1-B1F7-0092C190442B}" srcOrd="0" destOrd="0" presId="urn:microsoft.com/office/officeart/2005/8/layout/chevron2"/>
    <dgm:cxn modelId="{EC419E04-6E2D-4ACA-9F85-8EA41FB211F9}" type="presOf" srcId="{FE3A1D2D-65F5-4E14-BC13-FDD1DB7D67AF}" destId="{692C9B56-DCDB-4311-B766-24FFC691F1ED}" srcOrd="0" destOrd="0" presId="urn:microsoft.com/office/officeart/2005/8/layout/chevron2"/>
    <dgm:cxn modelId="{C4F8D808-BD29-42F0-AC19-960A9F176BF3}" srcId="{B6CD6242-1624-40FA-A725-5B61D337BFFC}" destId="{6CEE21F6-BCE1-40AB-9EB6-412057C83487}" srcOrd="0" destOrd="0" parTransId="{CA6A62AC-A4F8-4DFF-A128-A0D44F3E3222}" sibTransId="{ED2B53A3-4877-4D62-9733-F90593C97AA4}"/>
    <dgm:cxn modelId="{1F67CA0B-94E3-4267-B148-2574A36E7A66}" srcId="{1419C73F-C60C-45B0-8C77-EC55DA3DFA5A}" destId="{8E731660-C552-4F7B-BAE9-B343A4CA5BB0}" srcOrd="0" destOrd="0" parTransId="{3C3BCAE5-4A65-4E62-B741-1DD77AA9FE43}" sibTransId="{E2615EC8-A0E6-45E6-923B-310F06A453F4}"/>
    <dgm:cxn modelId="{A1DC9C0C-1FCE-4653-9511-A6EE0B045D49}" type="presOf" srcId="{2208477C-768B-4CF9-8A63-E3B20E296709}" destId="{D90473B3-1303-4F5B-9875-0D4872D82796}" srcOrd="0" destOrd="1" presId="urn:microsoft.com/office/officeart/2005/8/layout/chevron2"/>
    <dgm:cxn modelId="{DA22F615-6FF8-44C5-93A4-9357DAEEC92C}" type="presOf" srcId="{F513E32D-4684-4369-99E0-B4FDCD7523C6}" destId="{692C9B56-DCDB-4311-B766-24FFC691F1ED}" srcOrd="0" destOrd="1" presId="urn:microsoft.com/office/officeart/2005/8/layout/chevron2"/>
    <dgm:cxn modelId="{D233D218-2209-4949-B30E-DA555E13E77A}" type="presOf" srcId="{9EA97A58-9E6B-470D-96E0-9D0150AFFFB3}" destId="{EF4B1AA9-CB0C-477B-A8CB-C5200E73B01D}" srcOrd="0" destOrd="0" presId="urn:microsoft.com/office/officeart/2005/8/layout/chevron2"/>
    <dgm:cxn modelId="{AAA0B519-213D-4CCF-88E1-F5EE6B139699}" type="presOf" srcId="{3AB322B1-E13B-4B75-A7B9-58EB364DA027}" destId="{A57C3FAD-59D0-4CFD-9836-FD1B93209381}" srcOrd="0" destOrd="0" presId="urn:microsoft.com/office/officeart/2005/8/layout/chevron2"/>
    <dgm:cxn modelId="{740E1D1A-19BA-424F-802D-978FC381095F}" type="presOf" srcId="{1419C73F-C60C-45B0-8C77-EC55DA3DFA5A}" destId="{05B1ADD9-4B7F-4FEC-AC25-77E6D45444D3}" srcOrd="0" destOrd="0" presId="urn:microsoft.com/office/officeart/2005/8/layout/chevron2"/>
    <dgm:cxn modelId="{863E6A1E-F79C-488A-B558-07A936E16B5C}" srcId="{9EA97A58-9E6B-470D-96E0-9D0150AFFFB3}" destId="{F513E32D-4684-4369-99E0-B4FDCD7523C6}" srcOrd="1" destOrd="0" parTransId="{FB6B9C44-03F3-4045-85EC-8250B3A9D4AE}" sibTransId="{5686E31E-B09E-41BE-A855-909A9FB6F227}"/>
    <dgm:cxn modelId="{55805621-1B11-4A8E-AC3E-35F9E49B62F4}" srcId="{9EA97A58-9E6B-470D-96E0-9D0150AFFFB3}" destId="{31879645-FAD5-42B7-AB8D-2CCC52D6ABF5}" srcOrd="4" destOrd="0" parTransId="{3E94680D-DC13-4BE8-9F83-66B2F5C76776}" sibTransId="{E8DCD3A3-75AB-49D2-9990-EA99622B929C}"/>
    <dgm:cxn modelId="{BD30DE2B-CEA5-4A72-A2E9-DAABB45F7340}" type="presOf" srcId="{31879645-FAD5-42B7-AB8D-2CCC52D6ABF5}" destId="{692C9B56-DCDB-4311-B766-24FFC691F1ED}" srcOrd="0" destOrd="4" presId="urn:microsoft.com/office/officeart/2005/8/layout/chevron2"/>
    <dgm:cxn modelId="{45DFB72E-0417-4B76-A062-531A05F38D7F}" type="presOf" srcId="{6FBB6204-DECD-4288-9296-D1792C42309F}" destId="{D90473B3-1303-4F5B-9875-0D4872D82796}" srcOrd="0" destOrd="0" presId="urn:microsoft.com/office/officeart/2005/8/layout/chevron2"/>
    <dgm:cxn modelId="{9F642A31-1212-4F73-A7F9-C8BF250462EE}" srcId="{6C34F727-3AC3-4253-B698-E0F9AED29BA7}" destId="{D3571508-CF70-4164-BB06-99027CA22CD7}" srcOrd="1" destOrd="0" parTransId="{898E303D-2A14-4963-A271-FD1E75B03183}" sibTransId="{4904E540-D919-42CD-8B59-49078A1F0BA4}"/>
    <dgm:cxn modelId="{7576C335-4E29-4072-9180-C7B750FC658D}" srcId="{B6CD6242-1624-40FA-A725-5B61D337BFFC}" destId="{9BE99A35-F35C-4261-BD8F-30075CE82C3B}" srcOrd="1" destOrd="0" parTransId="{D0398ECD-C666-4D1D-A37B-7F6369EFDB76}" sibTransId="{FA00E9B5-F057-4431-AA3A-23714672CF71}"/>
    <dgm:cxn modelId="{DDC59C39-FA6F-4A9B-8158-5E6A540A995E}" type="presOf" srcId="{D3571508-CF70-4164-BB06-99027CA22CD7}" destId="{688F6EDA-722C-4484-89A8-3777026215F4}" srcOrd="0" destOrd="1" presId="urn:microsoft.com/office/officeart/2005/8/layout/chevron2"/>
    <dgm:cxn modelId="{8345403D-3977-420E-A35F-96573A7E600B}" type="presOf" srcId="{B6CD6242-1624-40FA-A725-5B61D337BFFC}" destId="{F963F380-DD8E-42F5-8ED0-40E71BE985AD}" srcOrd="0" destOrd="0" presId="urn:microsoft.com/office/officeart/2005/8/layout/chevron2"/>
    <dgm:cxn modelId="{25D3AD3D-BFA4-4C89-A095-AC814DFFA4C9}" srcId="{484530FC-53EC-4083-B436-E2DB1449C508}" destId="{5874C8F3-76FF-4F63-BDF7-AE9D0CD80763}" srcOrd="0" destOrd="0" parTransId="{D3742596-33FA-4D37-8F6B-E9BD02BB4036}" sibTransId="{F827534F-8F2A-4486-B6F8-FD4CB004BE42}"/>
    <dgm:cxn modelId="{EAE44362-AB31-4FB7-A7A0-00697E60302C}" srcId="{6C34F727-3AC3-4253-B698-E0F9AED29BA7}" destId="{21846403-BFF3-44F8-A588-741E55EB35C3}" srcOrd="0" destOrd="0" parTransId="{D024ED83-B42F-4D6A-AE1B-88594C0995C1}" sibTransId="{DC6DA4E6-729B-4517-8981-FD38FFD54CBE}"/>
    <dgm:cxn modelId="{792EFC64-5F25-4BFF-853A-ED560192B30C}" srcId="{9EA97A58-9E6B-470D-96E0-9D0150AFFFB3}" destId="{95217672-8446-4A7B-8404-DD3CF113DE24}" srcOrd="2" destOrd="0" parTransId="{0E65C3CB-5F5A-4294-99C6-6729EC521371}" sibTransId="{4CF0948A-4B73-4603-8848-B16127F994EC}"/>
    <dgm:cxn modelId="{84166569-1FF6-42F9-81E2-6B5E01A8076F}" srcId="{3AB322B1-E13B-4B75-A7B9-58EB364DA027}" destId="{6FBB6204-DECD-4288-9296-D1792C42309F}" srcOrd="0" destOrd="0" parTransId="{F4364D0E-9457-47EB-83B8-F06EB8F2E54B}" sibTransId="{D395CAC9-5841-482D-827E-3A14F0904512}"/>
    <dgm:cxn modelId="{B344266E-C4A2-4663-A296-726536327654}" type="presOf" srcId="{95217672-8446-4A7B-8404-DD3CF113DE24}" destId="{692C9B56-DCDB-4311-B766-24FFC691F1ED}" srcOrd="0" destOrd="2" presId="urn:microsoft.com/office/officeart/2005/8/layout/chevron2"/>
    <dgm:cxn modelId="{7C9EB358-8064-43BD-82F5-6CC5D4C0D153}" srcId="{484530FC-53EC-4083-B436-E2DB1449C508}" destId="{02645579-F2B7-402E-A328-D0DE1455BB7F}" srcOrd="1" destOrd="0" parTransId="{20A60162-1ECA-4D73-8B0E-E8DBA8F536DB}" sibTransId="{A4509348-9681-403E-A3CF-D88B42A7AF5C}"/>
    <dgm:cxn modelId="{3A0F6F7A-D8DF-43B7-A7A9-E5C6D10EAC1A}" srcId="{3AB322B1-E13B-4B75-A7B9-58EB364DA027}" destId="{2208477C-768B-4CF9-8A63-E3B20E296709}" srcOrd="1" destOrd="0" parTransId="{DF10EF10-2EC0-40CF-A9AE-B9084DA01AF0}" sibTransId="{62635D51-6BE5-4EA5-8321-16EB87DE6FAA}"/>
    <dgm:cxn modelId="{C694357B-BD50-4160-91DA-23F179421BF7}" srcId="{9105F04F-81A0-4E73-96DD-5CFBF9B60B75}" destId="{1419C73F-C60C-45B0-8C77-EC55DA3DFA5A}" srcOrd="2" destOrd="0" parTransId="{56AF986F-3C07-4568-9442-E4A3FA3714E3}" sibTransId="{CC988B67-DAFA-4157-9E88-07F1DE065DD5}"/>
    <dgm:cxn modelId="{34910F88-DCEE-42F0-A22A-1A55E85DD943}" type="presOf" srcId="{21846403-BFF3-44F8-A588-741E55EB35C3}" destId="{688F6EDA-722C-4484-89A8-3777026215F4}" srcOrd="0" destOrd="0" presId="urn:microsoft.com/office/officeart/2005/8/layout/chevron2"/>
    <dgm:cxn modelId="{096D9189-49E3-42A2-8F05-CB49EEF070B9}" srcId="{484530FC-53EC-4083-B436-E2DB1449C508}" destId="{0EC7849C-35A9-4A47-ACCC-4154F43CB848}" srcOrd="3" destOrd="0" parTransId="{B1596966-20CD-4DD8-9F78-62CAA2A83201}" sibTransId="{32BAFD3C-8944-406F-8873-A935FFE14147}"/>
    <dgm:cxn modelId="{6D90E689-3515-485B-8B3B-0EB1FE563B3C}" srcId="{9105F04F-81A0-4E73-96DD-5CFBF9B60B75}" destId="{B6CD6242-1624-40FA-A725-5B61D337BFFC}" srcOrd="0" destOrd="0" parTransId="{4834DA98-267E-477C-B847-20EB621FF452}" sibTransId="{299D7CCE-246C-4A22-8564-0EC135A07555}"/>
    <dgm:cxn modelId="{BE77A58E-ED6F-4234-99D9-59FD537DA91A}" type="presOf" srcId="{9BE99A35-F35C-4261-BD8F-30075CE82C3B}" destId="{7EB8A9AB-5BB4-4D05-9EA4-948A76CCBCA7}" srcOrd="0" destOrd="1" presId="urn:microsoft.com/office/officeart/2005/8/layout/chevron2"/>
    <dgm:cxn modelId="{9F9EB592-638A-4BEE-9667-B18D72D0A36E}" srcId="{9105F04F-81A0-4E73-96DD-5CFBF9B60B75}" destId="{D7E9A1C4-EF66-4D9E-B33A-F6EEA66CC023}" srcOrd="5" destOrd="0" parTransId="{E88C9155-FE23-43ED-A230-98327BFED4C2}" sibTransId="{535C24F7-193D-4838-8871-F21FDA9EAC2C}"/>
    <dgm:cxn modelId="{3F4F8C94-BAA1-4466-991C-90AD8E0260E8}" srcId="{9105F04F-81A0-4E73-96DD-5CFBF9B60B75}" destId="{6C34F727-3AC3-4253-B698-E0F9AED29BA7}" srcOrd="3" destOrd="0" parTransId="{B948F5CA-43F5-42B6-8BC9-152D76344132}" sibTransId="{734C7886-BD2B-4BC8-A02D-EFA912592DD8}"/>
    <dgm:cxn modelId="{03973196-21D5-4023-9BB9-13B372B3DEBE}" srcId="{9EA97A58-9E6B-470D-96E0-9D0150AFFFB3}" destId="{FE3A1D2D-65F5-4E14-BC13-FDD1DB7D67AF}" srcOrd="0" destOrd="0" parTransId="{ABA594EE-22D0-482A-B692-467C1EEFBC3D}" sibTransId="{E877E0CC-7B20-4F19-8300-014ACE555E4D}"/>
    <dgm:cxn modelId="{CDD564A3-AF26-4799-BC4A-097FFD7A62A1}" type="presOf" srcId="{02645579-F2B7-402E-A328-D0DE1455BB7F}" destId="{2E11EA67-334D-4089-AEFE-AC44C7A7929E}" srcOrd="0" destOrd="1" presId="urn:microsoft.com/office/officeart/2005/8/layout/chevron2"/>
    <dgm:cxn modelId="{AFC37DA5-4C4F-4223-9212-0A3BCC8F1F07}" type="presOf" srcId="{484530FC-53EC-4083-B436-E2DB1449C508}" destId="{424A2ABF-AD8D-49D7-A0DF-A3DB617F729A}" srcOrd="0" destOrd="0" presId="urn:microsoft.com/office/officeart/2005/8/layout/chevron2"/>
    <dgm:cxn modelId="{1647BAB4-9933-429F-98BC-400A542926BF}" srcId="{D7E9A1C4-EF66-4D9E-B33A-F6EEA66CC023}" destId="{BF3F42B0-04D3-47E9-8D36-2527523B97EA}" srcOrd="0" destOrd="0" parTransId="{80C66621-840B-4D76-BAED-E6434DEA48C9}" sibTransId="{7F1440D5-EDC6-48F5-BA1C-93476419F05A}"/>
    <dgm:cxn modelId="{58E874B7-2E13-46DD-8B8C-74862A29DFE2}" type="presOf" srcId="{BF3F42B0-04D3-47E9-8D36-2527523B97EA}" destId="{89D717E3-CE6D-4D7C-A0B1-1EB81C6A1BFB}" srcOrd="0" destOrd="0" presId="urn:microsoft.com/office/officeart/2005/8/layout/chevron2"/>
    <dgm:cxn modelId="{34FA7FB8-2583-4269-BFF8-AEE7BBEBD9CB}" type="presOf" srcId="{5874C8F3-76FF-4F63-BDF7-AE9D0CD80763}" destId="{2E11EA67-334D-4089-AEFE-AC44C7A7929E}" srcOrd="0" destOrd="0" presId="urn:microsoft.com/office/officeart/2005/8/layout/chevron2"/>
    <dgm:cxn modelId="{F41705B9-A3FA-49C9-BBDF-037F54172047}" type="presOf" srcId="{0AD742F9-35D8-4608-B346-F77AE4DE97A7}" destId="{2E11EA67-334D-4089-AEFE-AC44C7A7929E}" srcOrd="0" destOrd="2" presId="urn:microsoft.com/office/officeart/2005/8/layout/chevron2"/>
    <dgm:cxn modelId="{60474EBE-58D0-4B57-BA03-1394CFF04B15}" type="presOf" srcId="{D7E9A1C4-EF66-4D9E-B33A-F6EEA66CC023}" destId="{7AB2F14B-A5BA-436B-AC12-6740730FD7D0}" srcOrd="0" destOrd="0" presId="urn:microsoft.com/office/officeart/2005/8/layout/chevron2"/>
    <dgm:cxn modelId="{267CBFCC-5171-4ACD-B7D6-F342D85E022E}" srcId="{484530FC-53EC-4083-B436-E2DB1449C508}" destId="{0AD742F9-35D8-4608-B346-F77AE4DE97A7}" srcOrd="2" destOrd="0" parTransId="{21D17515-0296-443B-9E96-54974C5575C4}" sibTransId="{B1EFC05A-518F-493F-B04D-A517691C0909}"/>
    <dgm:cxn modelId="{FF0CC0CD-ABC9-45C6-B01A-9F4AE944C0EE}" srcId="{9105F04F-81A0-4E73-96DD-5CFBF9B60B75}" destId="{3AB322B1-E13B-4B75-A7B9-58EB364DA027}" srcOrd="6" destOrd="0" parTransId="{60AFCBAB-4DC1-427C-8F12-9AC2E1FC82A2}" sibTransId="{1C8289C7-FC37-4656-88C0-381AAADE8194}"/>
    <dgm:cxn modelId="{745E0AD0-AE0E-4542-B1A8-5BA40BECEA5F}" type="presOf" srcId="{FD623A13-0C6D-4921-A52D-E50E76CB0D13}" destId="{692C9B56-DCDB-4311-B766-24FFC691F1ED}" srcOrd="0" destOrd="3" presId="urn:microsoft.com/office/officeart/2005/8/layout/chevron2"/>
    <dgm:cxn modelId="{321BD8D5-BDF2-4DCC-B715-B042C8EA8ADF}" srcId="{9EA97A58-9E6B-470D-96E0-9D0150AFFFB3}" destId="{FD623A13-0C6D-4921-A52D-E50E76CB0D13}" srcOrd="3" destOrd="0" parTransId="{0BFE1BCE-F515-4DC2-89C2-EE88D2AD25F7}" sibTransId="{83DBB21C-398B-4AFC-9456-5286B1A576FE}"/>
    <dgm:cxn modelId="{6C7C92D7-EF3E-4CAC-8670-31C605744C2C}" srcId="{9105F04F-81A0-4E73-96DD-5CFBF9B60B75}" destId="{9EA97A58-9E6B-470D-96E0-9D0150AFFFB3}" srcOrd="4" destOrd="0" parTransId="{3F9B8C75-114E-4CEB-868C-CB4A4D7D2F5C}" sibTransId="{DFE0359B-EEB0-411C-95FF-3DDE0AEE8B8D}"/>
    <dgm:cxn modelId="{4824FADF-082B-4DCC-9782-888ED22BBD9C}" srcId="{9105F04F-81A0-4E73-96DD-5CFBF9B60B75}" destId="{484530FC-53EC-4083-B436-E2DB1449C508}" srcOrd="1" destOrd="0" parTransId="{A23D9779-6C9D-47E8-95F2-1724FD98594E}" sibTransId="{AE9C950F-5495-4FC9-A7F7-C981C7488C4C}"/>
    <dgm:cxn modelId="{4EE68BE6-C0CB-4BD4-B6A9-AD5908AA3DFD}" srcId="{6C34F727-3AC3-4253-B698-E0F9AED29BA7}" destId="{2EB97E39-CB10-4796-ACCD-98F1BF5EB237}" srcOrd="2" destOrd="0" parTransId="{2AA6C7E6-1124-4410-8ECA-B337050F259C}" sibTransId="{34419B61-96EE-4F69-A206-BA6FD52C5487}"/>
    <dgm:cxn modelId="{C9074AED-2660-4537-9363-CBBBA3A060A4}" type="presOf" srcId="{9105F04F-81A0-4E73-96DD-5CFBF9B60B75}" destId="{0DDCFBE9-6163-42E1-BD3C-8A8DA42AFB7F}" srcOrd="0" destOrd="0" presId="urn:microsoft.com/office/officeart/2005/8/layout/chevron2"/>
    <dgm:cxn modelId="{F71FA4F0-9DD6-4EBA-83D7-AE76E2151FF5}" type="presOf" srcId="{8E731660-C552-4F7B-BAE9-B343A4CA5BB0}" destId="{8E1B9776-A61B-494E-A76D-8DC7A320E527}" srcOrd="0" destOrd="0" presId="urn:microsoft.com/office/officeart/2005/8/layout/chevron2"/>
    <dgm:cxn modelId="{AB80F2F4-D117-4C22-A415-1211CBBA2306}" type="presOf" srcId="{2EB97E39-CB10-4796-ACCD-98F1BF5EB237}" destId="{688F6EDA-722C-4484-89A8-3777026215F4}" srcOrd="0" destOrd="2" presId="urn:microsoft.com/office/officeart/2005/8/layout/chevron2"/>
    <dgm:cxn modelId="{F001BDFC-12B6-4664-8706-5B888DA669A5}" type="presOf" srcId="{6CEE21F6-BCE1-40AB-9EB6-412057C83487}" destId="{7EB8A9AB-5BB4-4D05-9EA4-948A76CCBCA7}" srcOrd="0" destOrd="0" presId="urn:microsoft.com/office/officeart/2005/8/layout/chevron2"/>
    <dgm:cxn modelId="{550DD83B-9AB3-4232-B2EC-959497C7CBA4}" type="presParOf" srcId="{0DDCFBE9-6163-42E1-BD3C-8A8DA42AFB7F}" destId="{7FB67157-78E9-4E4E-B748-8482C068BA7D}" srcOrd="0" destOrd="0" presId="urn:microsoft.com/office/officeart/2005/8/layout/chevron2"/>
    <dgm:cxn modelId="{C4596A6B-5E35-405A-97D6-2C1B06CB4EF5}" type="presParOf" srcId="{7FB67157-78E9-4E4E-B748-8482C068BA7D}" destId="{F963F380-DD8E-42F5-8ED0-40E71BE985AD}" srcOrd="0" destOrd="0" presId="urn:microsoft.com/office/officeart/2005/8/layout/chevron2"/>
    <dgm:cxn modelId="{8E3BEAB6-4562-4154-8C43-4BE0D1D132B8}" type="presParOf" srcId="{7FB67157-78E9-4E4E-B748-8482C068BA7D}" destId="{7EB8A9AB-5BB4-4D05-9EA4-948A76CCBCA7}" srcOrd="1" destOrd="0" presId="urn:microsoft.com/office/officeart/2005/8/layout/chevron2"/>
    <dgm:cxn modelId="{6D7C2E36-56EC-407D-AA13-81E336A06098}" type="presParOf" srcId="{0DDCFBE9-6163-42E1-BD3C-8A8DA42AFB7F}" destId="{D62B3DCC-AACD-4F3E-AF81-3534DABF3908}" srcOrd="1" destOrd="0" presId="urn:microsoft.com/office/officeart/2005/8/layout/chevron2"/>
    <dgm:cxn modelId="{796748D1-2503-4ECB-A4B7-FED73B271145}" type="presParOf" srcId="{0DDCFBE9-6163-42E1-BD3C-8A8DA42AFB7F}" destId="{64549DC7-8BC0-4EA3-AE81-F9BAE8444E70}" srcOrd="2" destOrd="0" presId="urn:microsoft.com/office/officeart/2005/8/layout/chevron2"/>
    <dgm:cxn modelId="{073F9F8D-C5DD-4890-AE82-395A2B5BC016}" type="presParOf" srcId="{64549DC7-8BC0-4EA3-AE81-F9BAE8444E70}" destId="{424A2ABF-AD8D-49D7-A0DF-A3DB617F729A}" srcOrd="0" destOrd="0" presId="urn:microsoft.com/office/officeart/2005/8/layout/chevron2"/>
    <dgm:cxn modelId="{32E1D28B-F3DC-47B7-928B-6E3EAD6BC7E5}" type="presParOf" srcId="{64549DC7-8BC0-4EA3-AE81-F9BAE8444E70}" destId="{2E11EA67-334D-4089-AEFE-AC44C7A7929E}" srcOrd="1" destOrd="0" presId="urn:microsoft.com/office/officeart/2005/8/layout/chevron2"/>
    <dgm:cxn modelId="{16DEFB82-3D06-4DE0-B9C5-37C0BA8EEEFD}" type="presParOf" srcId="{0DDCFBE9-6163-42E1-BD3C-8A8DA42AFB7F}" destId="{C8D3CD8C-659A-4A04-B6B4-AB5509AE2FBF}" srcOrd="3" destOrd="0" presId="urn:microsoft.com/office/officeart/2005/8/layout/chevron2"/>
    <dgm:cxn modelId="{36DD3737-BDC9-436D-8BE1-66D805833273}" type="presParOf" srcId="{0DDCFBE9-6163-42E1-BD3C-8A8DA42AFB7F}" destId="{D8D64351-B87F-494F-A8A2-88BDD236D51B}" srcOrd="4" destOrd="0" presId="urn:microsoft.com/office/officeart/2005/8/layout/chevron2"/>
    <dgm:cxn modelId="{A081A789-6511-47D5-8EB4-D5F887D6F170}" type="presParOf" srcId="{D8D64351-B87F-494F-A8A2-88BDD236D51B}" destId="{05B1ADD9-4B7F-4FEC-AC25-77E6D45444D3}" srcOrd="0" destOrd="0" presId="urn:microsoft.com/office/officeart/2005/8/layout/chevron2"/>
    <dgm:cxn modelId="{1EC25F73-556B-4F20-AFA9-AB07C2DA7A20}" type="presParOf" srcId="{D8D64351-B87F-494F-A8A2-88BDD236D51B}" destId="{8E1B9776-A61B-494E-A76D-8DC7A320E527}" srcOrd="1" destOrd="0" presId="urn:microsoft.com/office/officeart/2005/8/layout/chevron2"/>
    <dgm:cxn modelId="{6A6FE783-9550-4B96-A0EC-1730350AB8C1}" type="presParOf" srcId="{0DDCFBE9-6163-42E1-BD3C-8A8DA42AFB7F}" destId="{9D62F140-7C7A-4454-8179-08E523A71D6D}" srcOrd="5" destOrd="0" presId="urn:microsoft.com/office/officeart/2005/8/layout/chevron2"/>
    <dgm:cxn modelId="{2566A7DF-B303-4CFA-9D25-9F774C926A24}" type="presParOf" srcId="{0DDCFBE9-6163-42E1-BD3C-8A8DA42AFB7F}" destId="{61B5F319-43B6-4900-9C0C-374E3D837BA4}" srcOrd="6" destOrd="0" presId="urn:microsoft.com/office/officeart/2005/8/layout/chevron2"/>
    <dgm:cxn modelId="{24300786-C4B1-43C7-B90F-DE926E3B5F92}" type="presParOf" srcId="{61B5F319-43B6-4900-9C0C-374E3D837BA4}" destId="{60F0A196-D24D-46D1-B1F7-0092C190442B}" srcOrd="0" destOrd="0" presId="urn:microsoft.com/office/officeart/2005/8/layout/chevron2"/>
    <dgm:cxn modelId="{02CBA73C-774D-4911-9621-4CCC18A68E49}" type="presParOf" srcId="{61B5F319-43B6-4900-9C0C-374E3D837BA4}" destId="{688F6EDA-722C-4484-89A8-3777026215F4}" srcOrd="1" destOrd="0" presId="urn:microsoft.com/office/officeart/2005/8/layout/chevron2"/>
    <dgm:cxn modelId="{039C5882-4DB8-4776-904D-90AF508F011D}" type="presParOf" srcId="{0DDCFBE9-6163-42E1-BD3C-8A8DA42AFB7F}" destId="{516E04AE-BA3A-4CEF-B3CF-1FF2796B748D}" srcOrd="7" destOrd="0" presId="urn:microsoft.com/office/officeart/2005/8/layout/chevron2"/>
    <dgm:cxn modelId="{29FAB5A8-B0D4-4F69-9CF9-0AD063A6752C}" type="presParOf" srcId="{0DDCFBE9-6163-42E1-BD3C-8A8DA42AFB7F}" destId="{F1302BBC-38ED-4B9D-941B-780AD5ECC896}" srcOrd="8" destOrd="0" presId="urn:microsoft.com/office/officeart/2005/8/layout/chevron2"/>
    <dgm:cxn modelId="{4B7DB888-F1FC-4DB0-8C5E-EDBCEAE20404}" type="presParOf" srcId="{F1302BBC-38ED-4B9D-941B-780AD5ECC896}" destId="{EF4B1AA9-CB0C-477B-A8CB-C5200E73B01D}" srcOrd="0" destOrd="0" presId="urn:microsoft.com/office/officeart/2005/8/layout/chevron2"/>
    <dgm:cxn modelId="{7ACF8CE5-91EC-4400-B308-F4C9A5B90664}" type="presParOf" srcId="{F1302BBC-38ED-4B9D-941B-780AD5ECC896}" destId="{692C9B56-DCDB-4311-B766-24FFC691F1ED}" srcOrd="1" destOrd="0" presId="urn:microsoft.com/office/officeart/2005/8/layout/chevron2"/>
    <dgm:cxn modelId="{C28400E6-F542-4E21-A81F-C5946148170E}" type="presParOf" srcId="{0DDCFBE9-6163-42E1-BD3C-8A8DA42AFB7F}" destId="{CB132E9E-B246-4FDB-8F6C-ADEEC1BA9D6B}" srcOrd="9" destOrd="0" presId="urn:microsoft.com/office/officeart/2005/8/layout/chevron2"/>
    <dgm:cxn modelId="{95DB0E02-E419-415C-943E-51E6ABCF9249}" type="presParOf" srcId="{0DDCFBE9-6163-42E1-BD3C-8A8DA42AFB7F}" destId="{943A3BBE-D2D1-4511-B67B-6A0DAA81F381}" srcOrd="10" destOrd="0" presId="urn:microsoft.com/office/officeart/2005/8/layout/chevron2"/>
    <dgm:cxn modelId="{C2DE354C-6732-4D9F-BD50-191E2F922409}" type="presParOf" srcId="{943A3BBE-D2D1-4511-B67B-6A0DAA81F381}" destId="{7AB2F14B-A5BA-436B-AC12-6740730FD7D0}" srcOrd="0" destOrd="0" presId="urn:microsoft.com/office/officeart/2005/8/layout/chevron2"/>
    <dgm:cxn modelId="{0B1FBBE9-8EA3-4BE9-BB5F-D35435F8CB40}" type="presParOf" srcId="{943A3BBE-D2D1-4511-B67B-6A0DAA81F381}" destId="{89D717E3-CE6D-4D7C-A0B1-1EB81C6A1BFB}" srcOrd="1" destOrd="0" presId="urn:microsoft.com/office/officeart/2005/8/layout/chevron2"/>
    <dgm:cxn modelId="{C9140136-DC09-4F63-A070-C0DBCC1E75AD}" type="presParOf" srcId="{0DDCFBE9-6163-42E1-BD3C-8A8DA42AFB7F}" destId="{8AD8EC5C-D2E7-4954-A7B6-BBF07E17DA7F}" srcOrd="11" destOrd="0" presId="urn:microsoft.com/office/officeart/2005/8/layout/chevron2"/>
    <dgm:cxn modelId="{C098A9BA-96C8-4B79-A816-3D461C2A2E92}" type="presParOf" srcId="{0DDCFBE9-6163-42E1-BD3C-8A8DA42AFB7F}" destId="{2F541749-F7BF-4187-B22B-989BAAA70B4A}" srcOrd="12" destOrd="0" presId="urn:microsoft.com/office/officeart/2005/8/layout/chevron2"/>
    <dgm:cxn modelId="{109A5937-FE65-4A1A-A16A-900E5F1DF5EF}" type="presParOf" srcId="{2F541749-F7BF-4187-B22B-989BAAA70B4A}" destId="{A57C3FAD-59D0-4CFD-9836-FD1B93209381}" srcOrd="0" destOrd="0" presId="urn:microsoft.com/office/officeart/2005/8/layout/chevron2"/>
    <dgm:cxn modelId="{C9247F47-D1C1-476D-A981-07C2CEBAA26D}" type="presParOf" srcId="{2F541749-F7BF-4187-B22B-989BAAA70B4A}" destId="{D90473B3-1303-4F5B-9875-0D4872D82796}"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63F380-DD8E-42F5-8ED0-40E71BE985AD}">
      <dsp:nvSpPr>
        <dsp:cNvPr id="0" name=""/>
        <dsp:cNvSpPr/>
      </dsp:nvSpPr>
      <dsp:spPr>
        <a:xfrm rot="5400000">
          <a:off x="41092" y="233952"/>
          <a:ext cx="583095" cy="481059"/>
        </a:xfrm>
        <a:prstGeom prst="chevron">
          <a:avLst/>
        </a:prstGeom>
        <a:solidFill>
          <a:schemeClr val="accent6">
            <a:alpha val="90000"/>
            <a:hueOff val="0"/>
            <a:satOff val="0"/>
            <a:lumOff val="0"/>
            <a:alphaOff val="0"/>
          </a:schemeClr>
        </a:solidFill>
        <a:ln w="1905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chemeClr val="tx1"/>
              </a:solidFill>
            </a:rPr>
            <a:t>Kick-off</a:t>
          </a:r>
        </a:p>
      </dsp:txBody>
      <dsp:txXfrm rot="-5400000">
        <a:off x="92111" y="423464"/>
        <a:ext cx="481059" cy="102036"/>
      </dsp:txXfrm>
    </dsp:sp>
    <dsp:sp modelId="{7EB8A9AB-5BB4-4D05-9EA4-948A76CCBCA7}">
      <dsp:nvSpPr>
        <dsp:cNvPr id="0" name=""/>
        <dsp:cNvSpPr/>
      </dsp:nvSpPr>
      <dsp:spPr>
        <a:xfrm rot="5400000">
          <a:off x="3502228" y="-2737932"/>
          <a:ext cx="581193" cy="6335675"/>
        </a:xfrm>
        <a:prstGeom prst="round2SameRect">
          <a:avLst/>
        </a:prstGeom>
        <a:solidFill>
          <a:schemeClr val="lt1">
            <a:alpha val="90000"/>
            <a:hueOff val="0"/>
            <a:satOff val="0"/>
            <a:lumOff val="0"/>
            <a:alphaOff val="0"/>
          </a:schemeClr>
        </a:solidFill>
        <a:ln w="1905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noProof="0" dirty="0"/>
            <a:t>March 2024 project start date</a:t>
          </a:r>
        </a:p>
        <a:p>
          <a:pPr marL="171450" lvl="1" indent="-171450" algn="l" defTabSz="711200">
            <a:lnSpc>
              <a:spcPct val="90000"/>
            </a:lnSpc>
            <a:spcBef>
              <a:spcPct val="0"/>
            </a:spcBef>
            <a:spcAft>
              <a:spcPct val="15000"/>
            </a:spcAft>
            <a:buChar char="•"/>
          </a:pPr>
          <a:r>
            <a:rPr lang="en-US" sz="1600" kern="1200" noProof="0" dirty="0"/>
            <a:t>April Kick-off meeting</a:t>
          </a:r>
        </a:p>
      </dsp:txBody>
      <dsp:txXfrm rot="-5400000">
        <a:off x="624987" y="167681"/>
        <a:ext cx="6307303" cy="524449"/>
      </dsp:txXfrm>
    </dsp:sp>
    <dsp:sp modelId="{424A2ABF-AD8D-49D7-A0DF-A3DB617F729A}">
      <dsp:nvSpPr>
        <dsp:cNvPr id="0" name=""/>
        <dsp:cNvSpPr/>
      </dsp:nvSpPr>
      <dsp:spPr>
        <a:xfrm rot="5400000">
          <a:off x="-74048" y="1099182"/>
          <a:ext cx="790314" cy="457997"/>
        </a:xfrm>
        <a:prstGeom prst="chevron">
          <a:avLst/>
        </a:prstGeom>
        <a:solidFill>
          <a:schemeClr val="accent6">
            <a:alpha val="90000"/>
            <a:hueOff val="0"/>
            <a:satOff val="0"/>
            <a:lumOff val="0"/>
            <a:alphaOff val="-6667"/>
          </a:schemeClr>
        </a:solidFill>
        <a:ln w="19050" cap="flat" cmpd="sng" algn="ctr">
          <a:solidFill>
            <a:schemeClr val="accent6">
              <a:alpha val="90000"/>
              <a:hueOff val="0"/>
              <a:satOff val="0"/>
              <a:lumOff val="0"/>
              <a:alphaOff val="-6667"/>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chemeClr val="tx1"/>
              </a:solidFill>
            </a:rPr>
            <a:t>2024</a:t>
          </a:r>
        </a:p>
      </dsp:txBody>
      <dsp:txXfrm rot="-5400000">
        <a:off x="92111" y="1162023"/>
        <a:ext cx="457997" cy="332317"/>
      </dsp:txXfrm>
    </dsp:sp>
    <dsp:sp modelId="{2E11EA67-334D-4089-AEFE-AC44C7A7929E}">
      <dsp:nvSpPr>
        <dsp:cNvPr id="0" name=""/>
        <dsp:cNvSpPr/>
      </dsp:nvSpPr>
      <dsp:spPr>
        <a:xfrm rot="5400000">
          <a:off x="3271229" y="-1850672"/>
          <a:ext cx="1043191" cy="6335675"/>
        </a:xfrm>
        <a:prstGeom prst="round2SameRect">
          <a:avLst/>
        </a:prstGeom>
        <a:solidFill>
          <a:schemeClr val="lt1">
            <a:alpha val="90000"/>
            <a:hueOff val="0"/>
            <a:satOff val="0"/>
            <a:lumOff val="0"/>
            <a:alphaOff val="0"/>
          </a:schemeClr>
        </a:solidFill>
        <a:ln w="19050" cap="flat" cmpd="sng" algn="ctr">
          <a:solidFill>
            <a:schemeClr val="accent6">
              <a:alpha val="90000"/>
              <a:hueOff val="0"/>
              <a:satOff val="0"/>
              <a:lumOff val="0"/>
              <a:alphaOff val="-6667"/>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noProof="0" dirty="0"/>
            <a:t>iSAS website, industrial section, data repository </a:t>
          </a:r>
        </a:p>
        <a:p>
          <a:pPr marL="171450" lvl="1" indent="-171450" algn="l" defTabSz="711200">
            <a:lnSpc>
              <a:spcPct val="90000"/>
            </a:lnSpc>
            <a:spcBef>
              <a:spcPct val="0"/>
            </a:spcBef>
            <a:spcAft>
              <a:spcPct val="15000"/>
            </a:spcAft>
            <a:buChar char="•"/>
          </a:pPr>
          <a:r>
            <a:rPr lang="en-US" sz="1600" kern="1200" noProof="0" dirty="0"/>
            <a:t>Dissemination plan, internal communication plan, DMP</a:t>
          </a:r>
        </a:p>
        <a:p>
          <a:pPr marL="171450" lvl="1" indent="-171450" algn="l" defTabSz="711200">
            <a:lnSpc>
              <a:spcPct val="90000"/>
            </a:lnSpc>
            <a:spcBef>
              <a:spcPct val="0"/>
            </a:spcBef>
            <a:spcAft>
              <a:spcPct val="15000"/>
            </a:spcAft>
            <a:buChar char="•"/>
          </a:pPr>
          <a:r>
            <a:rPr lang="en-GB" sz="1600" kern="1200" noProof="0" dirty="0">
              <a:solidFill>
                <a:srgbClr val="A4C137"/>
              </a:solidFill>
            </a:rPr>
            <a:t>WP2 ML implementation plan</a:t>
          </a:r>
          <a:endParaRPr lang="en-US" sz="1600" kern="1200" noProof="0" dirty="0">
            <a:solidFill>
              <a:srgbClr val="A4C137"/>
            </a:solidFill>
          </a:endParaRPr>
        </a:p>
        <a:p>
          <a:pPr marL="171450" lvl="1" indent="-171450" algn="l" defTabSz="711200">
            <a:lnSpc>
              <a:spcPct val="90000"/>
            </a:lnSpc>
            <a:spcBef>
              <a:spcPct val="0"/>
            </a:spcBef>
            <a:spcAft>
              <a:spcPct val="15000"/>
            </a:spcAft>
            <a:buChar char="•"/>
          </a:pPr>
          <a:r>
            <a:rPr lang="en-GB" sz="1600" kern="1200" noProof="0" dirty="0">
              <a:solidFill>
                <a:srgbClr val="A4C137"/>
              </a:solidFill>
            </a:rPr>
            <a:t>WP3 Modification of choke cavity for flux trapping study</a:t>
          </a:r>
          <a:endParaRPr lang="en-US" sz="1600" kern="1200" noProof="0" dirty="0">
            <a:solidFill>
              <a:srgbClr val="A4C137"/>
            </a:solidFill>
          </a:endParaRPr>
        </a:p>
      </dsp:txBody>
      <dsp:txXfrm rot="-5400000">
        <a:off x="624987" y="846494"/>
        <a:ext cx="6284751" cy="941343"/>
      </dsp:txXfrm>
    </dsp:sp>
    <dsp:sp modelId="{05B1ADD9-4B7F-4FEC-AC25-77E6D45444D3}">
      <dsp:nvSpPr>
        <dsp:cNvPr id="0" name=""/>
        <dsp:cNvSpPr/>
      </dsp:nvSpPr>
      <dsp:spPr>
        <a:xfrm rot="5400000">
          <a:off x="-7493" y="1985293"/>
          <a:ext cx="599573" cy="400364"/>
        </a:xfrm>
        <a:prstGeom prst="chevron">
          <a:avLst/>
        </a:prstGeom>
        <a:solidFill>
          <a:schemeClr val="accent6">
            <a:alpha val="90000"/>
            <a:hueOff val="0"/>
            <a:satOff val="0"/>
            <a:lumOff val="0"/>
            <a:alphaOff val="-13333"/>
          </a:schemeClr>
        </a:solidFill>
        <a:ln w="19050" cap="flat" cmpd="sng" algn="ctr">
          <a:solidFill>
            <a:schemeClr val="accent6">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chemeClr val="tx1"/>
              </a:solidFill>
            </a:rPr>
            <a:t>Y1</a:t>
          </a:r>
        </a:p>
      </dsp:txBody>
      <dsp:txXfrm rot="-5400000">
        <a:off x="92112" y="2085870"/>
        <a:ext cx="400364" cy="199209"/>
      </dsp:txXfrm>
    </dsp:sp>
    <dsp:sp modelId="{8E1B9776-A61B-494E-A76D-8DC7A320E527}">
      <dsp:nvSpPr>
        <dsp:cNvPr id="0" name=""/>
        <dsp:cNvSpPr/>
      </dsp:nvSpPr>
      <dsp:spPr>
        <a:xfrm rot="5400000">
          <a:off x="3647738" y="-1063335"/>
          <a:ext cx="290172" cy="6335675"/>
        </a:xfrm>
        <a:prstGeom prst="round2SameRect">
          <a:avLst/>
        </a:prstGeom>
        <a:solidFill>
          <a:schemeClr val="lt1">
            <a:alpha val="90000"/>
            <a:hueOff val="0"/>
            <a:satOff val="0"/>
            <a:lumOff val="0"/>
            <a:alphaOff val="0"/>
          </a:schemeClr>
        </a:solidFill>
        <a:ln w="19050" cap="flat" cmpd="sng" algn="ctr">
          <a:solidFill>
            <a:schemeClr val="accent6">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noProof="0" dirty="0"/>
            <a:t>1</a:t>
          </a:r>
          <a:r>
            <a:rPr lang="en-US" sz="1600" kern="1200" baseline="30000" noProof="0" dirty="0"/>
            <a:t>st</a:t>
          </a:r>
          <a:r>
            <a:rPr lang="en-US" sz="1600" kern="1200" noProof="0" dirty="0"/>
            <a:t> yearly meeting at INFN in Padova</a:t>
          </a:r>
        </a:p>
      </dsp:txBody>
      <dsp:txXfrm rot="-5400000">
        <a:off x="624987" y="1973581"/>
        <a:ext cx="6321510" cy="261842"/>
      </dsp:txXfrm>
    </dsp:sp>
    <dsp:sp modelId="{60F0A196-D24D-46D1-B1F7-0092C190442B}">
      <dsp:nvSpPr>
        <dsp:cNvPr id="0" name=""/>
        <dsp:cNvSpPr/>
      </dsp:nvSpPr>
      <dsp:spPr>
        <a:xfrm rot="5400000">
          <a:off x="17350" y="2587412"/>
          <a:ext cx="584827" cy="435307"/>
        </a:xfrm>
        <a:prstGeom prst="chevron">
          <a:avLst/>
        </a:prstGeom>
        <a:solidFill>
          <a:schemeClr val="accent6">
            <a:alpha val="90000"/>
            <a:hueOff val="0"/>
            <a:satOff val="0"/>
            <a:lumOff val="0"/>
            <a:alphaOff val="-20000"/>
          </a:schemeClr>
        </a:solidFill>
        <a:ln w="19050" cap="flat" cmpd="sng" algn="ctr">
          <a:solidFill>
            <a:schemeClr val="accent6">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chemeClr val="tx1"/>
              </a:solidFill>
            </a:rPr>
            <a:t>2025</a:t>
          </a:r>
        </a:p>
      </dsp:txBody>
      <dsp:txXfrm rot="-5400000">
        <a:off x="92111" y="2730306"/>
        <a:ext cx="435307" cy="149520"/>
      </dsp:txXfrm>
    </dsp:sp>
    <dsp:sp modelId="{688F6EDA-722C-4484-89A8-3777026215F4}">
      <dsp:nvSpPr>
        <dsp:cNvPr id="0" name=""/>
        <dsp:cNvSpPr/>
      </dsp:nvSpPr>
      <dsp:spPr>
        <a:xfrm rot="5400000">
          <a:off x="3431599" y="-459181"/>
          <a:ext cx="722452" cy="6335675"/>
        </a:xfrm>
        <a:prstGeom prst="round2SameRect">
          <a:avLst/>
        </a:prstGeom>
        <a:solidFill>
          <a:schemeClr val="lt1">
            <a:alpha val="90000"/>
            <a:hueOff val="0"/>
            <a:satOff val="0"/>
            <a:lumOff val="0"/>
            <a:alphaOff val="0"/>
          </a:schemeClr>
        </a:solidFill>
        <a:ln w="19050" cap="flat" cmpd="sng" algn="ctr">
          <a:solidFill>
            <a:schemeClr val="accent6">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noProof="0" dirty="0">
              <a:solidFill>
                <a:srgbClr val="A4C137"/>
              </a:solidFill>
            </a:rPr>
            <a:t>WP9 Verifiable metric for energy-saving performances</a:t>
          </a:r>
          <a:endParaRPr lang="en-US" sz="1600" kern="1200" noProof="0" dirty="0">
            <a:solidFill>
              <a:srgbClr val="A4C137"/>
            </a:solidFill>
          </a:endParaRPr>
        </a:p>
        <a:p>
          <a:pPr marL="171450" lvl="1" indent="-171450" algn="l" defTabSz="711200">
            <a:lnSpc>
              <a:spcPct val="90000"/>
            </a:lnSpc>
            <a:spcBef>
              <a:spcPct val="0"/>
            </a:spcBef>
            <a:spcAft>
              <a:spcPct val="15000"/>
            </a:spcAft>
            <a:buChar char="•"/>
          </a:pPr>
          <a:r>
            <a:rPr lang="en-GB" sz="1600" kern="1200" noProof="0" dirty="0">
              <a:solidFill>
                <a:srgbClr val="A4C137"/>
              </a:solidFill>
            </a:rPr>
            <a:t>WP4 Design of FPC &amp; HOM coupler</a:t>
          </a:r>
          <a:endParaRPr lang="en-US" sz="1600" kern="1200" noProof="0" dirty="0">
            <a:solidFill>
              <a:srgbClr val="A4C137"/>
            </a:solidFill>
          </a:endParaRPr>
        </a:p>
        <a:p>
          <a:pPr marL="171450" lvl="1" indent="-171450" algn="l" defTabSz="711200">
            <a:lnSpc>
              <a:spcPct val="90000"/>
            </a:lnSpc>
            <a:spcBef>
              <a:spcPct val="0"/>
            </a:spcBef>
            <a:spcAft>
              <a:spcPct val="15000"/>
            </a:spcAft>
            <a:buChar char="•"/>
          </a:pPr>
          <a:r>
            <a:rPr lang="en-US" sz="1600" kern="1200" noProof="0" dirty="0">
              <a:solidFill>
                <a:srgbClr val="A4C137"/>
              </a:solidFill>
            </a:rPr>
            <a:t>WP5 </a:t>
          </a:r>
          <a:r>
            <a:rPr lang="en-GB" sz="1600" kern="1200" noProof="0" dirty="0">
              <a:solidFill>
                <a:srgbClr val="A4C137"/>
              </a:solidFill>
            </a:rPr>
            <a:t>Configure ESS CM</a:t>
          </a:r>
          <a:endParaRPr lang="en-US" sz="1600" kern="1200" noProof="0" dirty="0">
            <a:solidFill>
              <a:srgbClr val="A4C137"/>
            </a:solidFill>
          </a:endParaRPr>
        </a:p>
      </dsp:txBody>
      <dsp:txXfrm rot="-5400000">
        <a:off x="624988" y="2382697"/>
        <a:ext cx="6300408" cy="651918"/>
      </dsp:txXfrm>
    </dsp:sp>
    <dsp:sp modelId="{EF4B1AA9-CB0C-477B-A8CB-C5200E73B01D}">
      <dsp:nvSpPr>
        <dsp:cNvPr id="0" name=""/>
        <dsp:cNvSpPr/>
      </dsp:nvSpPr>
      <dsp:spPr>
        <a:xfrm rot="5400000">
          <a:off x="-40838" y="3646696"/>
          <a:ext cx="699740" cy="433841"/>
        </a:xfrm>
        <a:prstGeom prst="chevron">
          <a:avLst/>
        </a:prstGeom>
        <a:solidFill>
          <a:schemeClr val="accent6">
            <a:alpha val="90000"/>
            <a:hueOff val="0"/>
            <a:satOff val="0"/>
            <a:lumOff val="0"/>
            <a:alphaOff val="-26667"/>
          </a:schemeClr>
        </a:solidFill>
        <a:ln w="19050" cap="flat" cmpd="sng" algn="ctr">
          <a:solidFill>
            <a:schemeClr val="accent6">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chemeClr val="tx1"/>
              </a:solidFill>
            </a:rPr>
            <a:t>2026</a:t>
          </a:r>
        </a:p>
      </dsp:txBody>
      <dsp:txXfrm rot="-5400000">
        <a:off x="92112" y="3730668"/>
        <a:ext cx="433841" cy="265899"/>
      </dsp:txXfrm>
    </dsp:sp>
    <dsp:sp modelId="{692C9B56-DCDB-4311-B766-24FFC691F1ED}">
      <dsp:nvSpPr>
        <dsp:cNvPr id="0" name=""/>
        <dsp:cNvSpPr/>
      </dsp:nvSpPr>
      <dsp:spPr>
        <a:xfrm rot="5400000">
          <a:off x="3140085" y="676705"/>
          <a:ext cx="1305479" cy="6335675"/>
        </a:xfrm>
        <a:prstGeom prst="round2SameRect">
          <a:avLst/>
        </a:prstGeom>
        <a:solidFill>
          <a:schemeClr val="lt1">
            <a:alpha val="90000"/>
            <a:hueOff val="0"/>
            <a:satOff val="0"/>
            <a:lumOff val="0"/>
            <a:alphaOff val="0"/>
          </a:schemeClr>
        </a:solidFill>
        <a:ln w="19050" cap="flat" cmpd="sng" algn="ctr">
          <a:solidFill>
            <a:schemeClr val="accent6">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GB" sz="1600" kern="1200" noProof="0" dirty="0">
              <a:solidFill>
                <a:srgbClr val="A4C137"/>
              </a:solidFill>
            </a:rPr>
            <a:t>WP1 Characterisation of 400 MHz cavity with FE-FRT</a:t>
          </a:r>
          <a:endParaRPr lang="en-US" sz="1600" kern="1200" noProof="0" dirty="0"/>
        </a:p>
        <a:p>
          <a:pPr marL="171450" lvl="1" indent="-171450" algn="l" defTabSz="711200">
            <a:lnSpc>
              <a:spcPct val="90000"/>
            </a:lnSpc>
            <a:spcBef>
              <a:spcPct val="0"/>
            </a:spcBef>
            <a:spcAft>
              <a:spcPct val="15000"/>
            </a:spcAft>
            <a:buChar char="•"/>
          </a:pPr>
          <a:r>
            <a:rPr lang="en-US" sz="1600" kern="1200" noProof="0" dirty="0">
              <a:solidFill>
                <a:srgbClr val="A4C137"/>
              </a:solidFill>
            </a:rPr>
            <a:t>WP1 </a:t>
          </a:r>
          <a:r>
            <a:rPr lang="en-GB" sz="1600" kern="1200" noProof="0" dirty="0">
              <a:solidFill>
                <a:srgbClr val="A4C137"/>
              </a:solidFill>
            </a:rPr>
            <a:t>FE material characterised</a:t>
          </a:r>
          <a:endParaRPr lang="en-US" sz="1600" kern="1200" noProof="0" dirty="0">
            <a:solidFill>
              <a:srgbClr val="A4C137"/>
            </a:solidFill>
          </a:endParaRPr>
        </a:p>
        <a:p>
          <a:pPr marL="171450" lvl="1" indent="-171450" algn="l" defTabSz="711200">
            <a:lnSpc>
              <a:spcPct val="90000"/>
            </a:lnSpc>
            <a:spcBef>
              <a:spcPct val="0"/>
            </a:spcBef>
            <a:spcAft>
              <a:spcPct val="15000"/>
            </a:spcAft>
            <a:buChar char="•"/>
          </a:pPr>
          <a:r>
            <a:rPr lang="en-US" sz="1600" kern="1200" noProof="0" dirty="0">
              <a:solidFill>
                <a:srgbClr val="A4C137"/>
              </a:solidFill>
            </a:rPr>
            <a:t>WP3 </a:t>
          </a:r>
          <a:r>
            <a:rPr lang="en-GB" sz="1600" kern="1200" noProof="0" dirty="0">
              <a:solidFill>
                <a:srgbClr val="A4C137"/>
              </a:solidFill>
            </a:rPr>
            <a:t>Report on implementation of cavity Q vs F tuning tool</a:t>
          </a:r>
          <a:endParaRPr lang="en-US" sz="1600" kern="1200" noProof="0" dirty="0">
            <a:solidFill>
              <a:srgbClr val="A4C137"/>
            </a:solidFill>
          </a:endParaRPr>
        </a:p>
        <a:p>
          <a:pPr marL="171450" lvl="1" indent="-171450" algn="l" defTabSz="711200">
            <a:lnSpc>
              <a:spcPct val="90000"/>
            </a:lnSpc>
            <a:spcBef>
              <a:spcPct val="0"/>
            </a:spcBef>
            <a:spcAft>
              <a:spcPct val="15000"/>
            </a:spcAft>
            <a:buChar char="•"/>
          </a:pPr>
          <a:r>
            <a:rPr lang="en-GB" sz="1600" kern="1200" noProof="0" dirty="0">
              <a:solidFill>
                <a:srgbClr val="A4C137"/>
              </a:solidFill>
            </a:rPr>
            <a:t>WP3 Developed ALD adaptive layers on Cu</a:t>
          </a:r>
          <a:endParaRPr lang="en-US" sz="1600" kern="1200" noProof="0" dirty="0">
            <a:solidFill>
              <a:srgbClr val="A4C137"/>
            </a:solidFill>
          </a:endParaRPr>
        </a:p>
        <a:p>
          <a:pPr marL="171450" lvl="1" indent="-171450" algn="l" defTabSz="711200">
            <a:lnSpc>
              <a:spcPct val="90000"/>
            </a:lnSpc>
            <a:spcBef>
              <a:spcPct val="0"/>
            </a:spcBef>
            <a:spcAft>
              <a:spcPct val="15000"/>
            </a:spcAft>
            <a:buChar char="•"/>
          </a:pPr>
          <a:r>
            <a:rPr lang="en-US" sz="1600" kern="1200" noProof="0" dirty="0">
              <a:solidFill>
                <a:srgbClr val="A4C137"/>
              </a:solidFill>
            </a:rPr>
            <a:t>WP5 </a:t>
          </a:r>
          <a:r>
            <a:rPr lang="en-GB" sz="1600" kern="1200" noProof="0" dirty="0">
              <a:solidFill>
                <a:srgbClr val="A4C137"/>
              </a:solidFill>
            </a:rPr>
            <a:t>Compilation of ESS CM, lesson learned &amp; benchmarks</a:t>
          </a:r>
          <a:endParaRPr lang="en-US" sz="1600" kern="1200" noProof="0" dirty="0">
            <a:solidFill>
              <a:srgbClr val="A4C137"/>
            </a:solidFill>
          </a:endParaRPr>
        </a:p>
      </dsp:txBody>
      <dsp:txXfrm rot="-5400000">
        <a:off x="624987" y="3255531"/>
        <a:ext cx="6271947" cy="1178023"/>
      </dsp:txXfrm>
    </dsp:sp>
    <dsp:sp modelId="{7AB2F14B-A5BA-436B-AC12-6740730FD7D0}">
      <dsp:nvSpPr>
        <dsp:cNvPr id="0" name=""/>
        <dsp:cNvSpPr/>
      </dsp:nvSpPr>
      <dsp:spPr>
        <a:xfrm rot="5400000">
          <a:off x="54239" y="4597018"/>
          <a:ext cx="446419" cy="370677"/>
        </a:xfrm>
        <a:prstGeom prst="chevron">
          <a:avLst/>
        </a:prstGeom>
        <a:solidFill>
          <a:schemeClr val="accent6">
            <a:alpha val="90000"/>
            <a:hueOff val="0"/>
            <a:satOff val="0"/>
            <a:lumOff val="0"/>
            <a:alphaOff val="-33333"/>
          </a:schemeClr>
        </a:solidFill>
        <a:ln w="19050" cap="flat" cmpd="sng" algn="ctr">
          <a:solidFill>
            <a:schemeClr val="accent6">
              <a:alpha val="90000"/>
              <a:hueOff val="0"/>
              <a:satOff val="0"/>
              <a:lumOff val="0"/>
              <a:alphaOff val="-33333"/>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chemeClr val="tx1"/>
              </a:solidFill>
            </a:rPr>
            <a:t>Y2</a:t>
          </a:r>
        </a:p>
      </dsp:txBody>
      <dsp:txXfrm rot="-5400000">
        <a:off x="92111" y="4744486"/>
        <a:ext cx="370677" cy="75742"/>
      </dsp:txXfrm>
    </dsp:sp>
    <dsp:sp modelId="{89D717E3-CE6D-4D7C-A0B1-1EB81C6A1BFB}">
      <dsp:nvSpPr>
        <dsp:cNvPr id="0" name=""/>
        <dsp:cNvSpPr/>
      </dsp:nvSpPr>
      <dsp:spPr>
        <a:xfrm rot="5400000">
          <a:off x="3647738" y="1621101"/>
          <a:ext cx="290172" cy="6335675"/>
        </a:xfrm>
        <a:prstGeom prst="round2SameRect">
          <a:avLst/>
        </a:prstGeom>
        <a:solidFill>
          <a:schemeClr val="lt1">
            <a:alpha val="90000"/>
            <a:hueOff val="0"/>
            <a:satOff val="0"/>
            <a:lumOff val="0"/>
            <a:alphaOff val="0"/>
          </a:schemeClr>
        </a:solidFill>
        <a:ln w="19050" cap="flat" cmpd="sng" algn="ctr">
          <a:solidFill>
            <a:schemeClr val="accent6">
              <a:alpha val="90000"/>
              <a:hueOff val="0"/>
              <a:satOff val="0"/>
              <a:lumOff val="0"/>
              <a:alphaOff val="-33333"/>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noProof="0" dirty="0"/>
            <a:t>2</a:t>
          </a:r>
          <a:r>
            <a:rPr lang="en-US" sz="1600" kern="1200" baseline="30000" noProof="0" dirty="0"/>
            <a:t>nd</a:t>
          </a:r>
          <a:r>
            <a:rPr lang="en-US" sz="1600" kern="1200" noProof="0" dirty="0"/>
            <a:t> yearly meeting at HZB in Berlin</a:t>
          </a:r>
        </a:p>
      </dsp:txBody>
      <dsp:txXfrm rot="-5400000">
        <a:off x="624987" y="4658018"/>
        <a:ext cx="6321510" cy="261842"/>
      </dsp:txXfrm>
    </dsp:sp>
    <dsp:sp modelId="{A57C3FAD-59D0-4CFD-9836-FD1B93209381}">
      <dsp:nvSpPr>
        <dsp:cNvPr id="0" name=""/>
        <dsp:cNvSpPr/>
      </dsp:nvSpPr>
      <dsp:spPr>
        <a:xfrm rot="5400000">
          <a:off x="-14249" y="5076766"/>
          <a:ext cx="598421" cy="385701"/>
        </a:xfrm>
        <a:prstGeom prst="chevron">
          <a:avLst/>
        </a:prstGeom>
        <a:solidFill>
          <a:schemeClr val="accent6">
            <a:alpha val="90000"/>
            <a:hueOff val="0"/>
            <a:satOff val="0"/>
            <a:lumOff val="0"/>
            <a:alphaOff val="-40000"/>
          </a:schemeClr>
        </a:solidFill>
        <a:ln w="19050" cap="flat" cmpd="sng" algn="ctr">
          <a:solidFill>
            <a:schemeClr val="accent6">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chemeClr val="tx1"/>
              </a:solidFill>
            </a:rPr>
            <a:t>next</a:t>
          </a:r>
        </a:p>
      </dsp:txBody>
      <dsp:txXfrm rot="-5400000">
        <a:off x="92112" y="5163257"/>
        <a:ext cx="385701" cy="212720"/>
      </dsp:txXfrm>
    </dsp:sp>
    <dsp:sp modelId="{D90473B3-1303-4F5B-9875-0D4872D82796}">
      <dsp:nvSpPr>
        <dsp:cNvPr id="0" name=""/>
        <dsp:cNvSpPr/>
      </dsp:nvSpPr>
      <dsp:spPr>
        <a:xfrm rot="5400000">
          <a:off x="3542091" y="2135477"/>
          <a:ext cx="462410" cy="6255839"/>
        </a:xfrm>
        <a:prstGeom prst="round2SameRect">
          <a:avLst/>
        </a:prstGeom>
        <a:solidFill>
          <a:schemeClr val="lt1">
            <a:alpha val="90000"/>
            <a:hueOff val="0"/>
            <a:satOff val="0"/>
            <a:lumOff val="0"/>
            <a:alphaOff val="0"/>
          </a:schemeClr>
        </a:solidFill>
        <a:ln w="19050" cap="flat" cmpd="sng" algn="ctr">
          <a:solidFill>
            <a:schemeClr val="accent6">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noProof="0" dirty="0">
              <a:solidFill>
                <a:srgbClr val="FF0000"/>
              </a:solidFill>
            </a:rPr>
            <a:t>30</a:t>
          </a:r>
          <a:r>
            <a:rPr lang="en-US" sz="1600" b="1" kern="1200" baseline="30000" noProof="0" dirty="0">
              <a:solidFill>
                <a:srgbClr val="FF0000"/>
              </a:solidFill>
            </a:rPr>
            <a:t>th</a:t>
          </a:r>
          <a:r>
            <a:rPr lang="en-US" sz="1600" b="1" kern="1200" noProof="0" dirty="0">
              <a:solidFill>
                <a:srgbClr val="FF0000"/>
              </a:solidFill>
            </a:rPr>
            <a:t> April RP1 report </a:t>
          </a:r>
        </a:p>
        <a:p>
          <a:pPr marL="171450" lvl="1" indent="-171450" algn="l" defTabSz="711200">
            <a:lnSpc>
              <a:spcPct val="90000"/>
            </a:lnSpc>
            <a:spcBef>
              <a:spcPct val="0"/>
            </a:spcBef>
            <a:spcAft>
              <a:spcPct val="15000"/>
            </a:spcAft>
            <a:buChar char="•"/>
          </a:pPr>
          <a:r>
            <a:rPr lang="en-US" sz="1600" b="1" kern="1200" noProof="0" dirty="0">
              <a:solidFill>
                <a:srgbClr val="FF0000"/>
              </a:solidFill>
            </a:rPr>
            <a:t>1</a:t>
          </a:r>
          <a:r>
            <a:rPr lang="en-US" sz="1600" b="1" kern="1200" baseline="30000" noProof="0" dirty="0">
              <a:solidFill>
                <a:srgbClr val="FF0000"/>
              </a:solidFill>
            </a:rPr>
            <a:t>st</a:t>
          </a:r>
          <a:r>
            <a:rPr lang="en-US" sz="1600" b="1" kern="1200" noProof="0" dirty="0">
              <a:solidFill>
                <a:srgbClr val="FF0000"/>
              </a:solidFill>
            </a:rPr>
            <a:t> June RP1 review meeting</a:t>
          </a:r>
        </a:p>
      </dsp:txBody>
      <dsp:txXfrm rot="-5400000">
        <a:off x="645377" y="5054765"/>
        <a:ext cx="6233266" cy="41726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A0AC9C-3F87-427E-AE51-BBF82BC2DD7F}" type="datetimeFigureOut">
              <a:rPr lang="fr-FR" smtClean="0"/>
              <a:t>23/04/2026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F68781-0196-4F7E-91AA-22A72E360A9E}" type="slidenum">
              <a:rPr lang="fr-FR" smtClean="0"/>
              <a:t>‹N°›</a:t>
            </a:fld>
            <a:endParaRPr lang="fr-FR"/>
          </a:p>
        </p:txBody>
      </p:sp>
    </p:spTree>
    <p:extLst>
      <p:ext uri="{BB962C8B-B14F-4D97-AF65-F5344CB8AC3E}">
        <p14:creationId xmlns:p14="http://schemas.microsoft.com/office/powerpoint/2010/main" val="2506053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3</a:t>
            </a:fld>
            <a:endParaRPr lang="fr-FR"/>
          </a:p>
        </p:txBody>
      </p:sp>
    </p:spTree>
    <p:extLst>
      <p:ext uri="{BB962C8B-B14F-4D97-AF65-F5344CB8AC3E}">
        <p14:creationId xmlns:p14="http://schemas.microsoft.com/office/powerpoint/2010/main" val="31837079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19</a:t>
            </a:fld>
            <a:endParaRPr lang="fr-FR"/>
          </a:p>
        </p:txBody>
      </p:sp>
    </p:spTree>
    <p:extLst>
      <p:ext uri="{BB962C8B-B14F-4D97-AF65-F5344CB8AC3E}">
        <p14:creationId xmlns:p14="http://schemas.microsoft.com/office/powerpoint/2010/main" val="3093848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22</a:t>
            </a:fld>
            <a:endParaRPr lang="fr-FR"/>
          </a:p>
        </p:txBody>
      </p:sp>
    </p:spTree>
    <p:extLst>
      <p:ext uri="{BB962C8B-B14F-4D97-AF65-F5344CB8AC3E}">
        <p14:creationId xmlns:p14="http://schemas.microsoft.com/office/powerpoint/2010/main" val="1277219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4</a:t>
            </a:fld>
            <a:endParaRPr lang="fr-FR"/>
          </a:p>
        </p:txBody>
      </p:sp>
    </p:spTree>
    <p:extLst>
      <p:ext uri="{BB962C8B-B14F-4D97-AF65-F5344CB8AC3E}">
        <p14:creationId xmlns:p14="http://schemas.microsoft.com/office/powerpoint/2010/main" val="2970423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5</a:t>
            </a:fld>
            <a:endParaRPr lang="fr-FR"/>
          </a:p>
        </p:txBody>
      </p:sp>
    </p:spTree>
    <p:extLst>
      <p:ext uri="{BB962C8B-B14F-4D97-AF65-F5344CB8AC3E}">
        <p14:creationId xmlns:p14="http://schemas.microsoft.com/office/powerpoint/2010/main" val="1529174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6</a:t>
            </a:fld>
            <a:endParaRPr lang="fr-FR"/>
          </a:p>
        </p:txBody>
      </p:sp>
    </p:spTree>
    <p:extLst>
      <p:ext uri="{BB962C8B-B14F-4D97-AF65-F5344CB8AC3E}">
        <p14:creationId xmlns:p14="http://schemas.microsoft.com/office/powerpoint/2010/main" val="1096545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E33921-15B8-9846-9687-F8BD6C725A7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511029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12</a:t>
            </a:fld>
            <a:endParaRPr lang="fr-FR"/>
          </a:p>
        </p:txBody>
      </p:sp>
    </p:spTree>
    <p:extLst>
      <p:ext uri="{BB962C8B-B14F-4D97-AF65-F5344CB8AC3E}">
        <p14:creationId xmlns:p14="http://schemas.microsoft.com/office/powerpoint/2010/main" val="1138448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13</a:t>
            </a:fld>
            <a:endParaRPr lang="fr-FR"/>
          </a:p>
        </p:txBody>
      </p:sp>
    </p:spTree>
    <p:extLst>
      <p:ext uri="{BB962C8B-B14F-4D97-AF65-F5344CB8AC3E}">
        <p14:creationId xmlns:p14="http://schemas.microsoft.com/office/powerpoint/2010/main" val="3370714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14</a:t>
            </a:fld>
            <a:endParaRPr lang="fr-FR"/>
          </a:p>
        </p:txBody>
      </p:sp>
    </p:spTree>
    <p:extLst>
      <p:ext uri="{BB962C8B-B14F-4D97-AF65-F5344CB8AC3E}">
        <p14:creationId xmlns:p14="http://schemas.microsoft.com/office/powerpoint/2010/main" val="3268345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fld id="{0EF68781-0196-4F7E-91AA-22A72E360A9E}" type="slidenum">
              <a:rPr lang="fr-FR" smtClean="0"/>
              <a:t>15</a:t>
            </a:fld>
            <a:endParaRPr lang="fr-FR"/>
          </a:p>
        </p:txBody>
      </p:sp>
    </p:spTree>
    <p:extLst>
      <p:ext uri="{BB962C8B-B14F-4D97-AF65-F5344CB8AC3E}">
        <p14:creationId xmlns:p14="http://schemas.microsoft.com/office/powerpoint/2010/main" val="3486686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r>
              <a:rPr lang="en-GB"/>
              <a:t>23/04/2026</a:t>
            </a:r>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r>
              <a:rPr lang="en-GB"/>
              <a:t>23/04/2026</a:t>
            </a:r>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r>
              <a:rPr lang="en-GB"/>
              <a:t>23/04/2026</a:t>
            </a:r>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r>
              <a:rPr lang="en-GB"/>
              <a:t>23/04/2026</a:t>
            </a:r>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r>
              <a:rPr lang="en-GB"/>
              <a:t>23/04/2026</a:t>
            </a:r>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r>
              <a:rPr lang="en-GB"/>
              <a:t>23/04/2026</a:t>
            </a:r>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r>
              <a:rPr lang="en-GB"/>
              <a:t>23/04/2026</a:t>
            </a:r>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r>
              <a:rPr lang="en-GB"/>
              <a:t>23/04/2026</a:t>
            </a:r>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r>
              <a:rPr lang="en-GB"/>
              <a:t>23/04/2026</a:t>
            </a:r>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r>
              <a:rPr lang="en-GB"/>
              <a:t>23/04/2026</a:t>
            </a:r>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r>
              <a:rPr lang="en-GB"/>
              <a:t>23/04/2026</a:t>
            </a:r>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GB"/>
              <a:t>23/04/2026</a:t>
            </a:r>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ndico.ijclab.in2p3.fr/category/519/"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indico.ijclab.in2p3.fr/event/11960/"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indico.ijclab.in2p3.fr/event/13481/"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A654B7E4-984C-4AF9-9F6A-BA4C3935E43E}"/>
              </a:ext>
            </a:extLst>
          </p:cNvPr>
          <p:cNvSpPr>
            <a:spLocks noGrp="1"/>
          </p:cNvSpPr>
          <p:nvPr>
            <p:ph type="ctrTitle"/>
          </p:nvPr>
        </p:nvSpPr>
        <p:spPr>
          <a:xfrm>
            <a:off x="1524000" y="1714562"/>
            <a:ext cx="9144000" cy="1725551"/>
          </a:xfrm>
          <a:solidFill>
            <a:srgbClr val="E0EBB7"/>
          </a:solidFill>
        </p:spPr>
        <p:txBody>
          <a:bodyPr>
            <a:normAutofit fontScale="90000"/>
          </a:bodyPr>
          <a:lstStyle/>
          <a:p>
            <a:r>
              <a:rPr lang="en-US" dirty="0">
                <a:latin typeface="Calibri" panose="020F0502020204030204" pitchFamily="34" charset="0"/>
                <a:ea typeface="Calibri" panose="020F0502020204030204" pitchFamily="34" charset="0"/>
                <a:cs typeface="Calibri" panose="020F0502020204030204" pitchFamily="34" charset="0"/>
              </a:rPr>
              <a:t>Introductory talk </a:t>
            </a:r>
            <a:br>
              <a:rPr lang="en-US" dirty="0">
                <a:latin typeface="Calibri" panose="020F0502020204030204" pitchFamily="34" charset="0"/>
                <a:ea typeface="Calibri" panose="020F0502020204030204" pitchFamily="34" charset="0"/>
                <a:cs typeface="Calibri" panose="020F0502020204030204" pitchFamily="34" charset="0"/>
              </a:rPr>
            </a:br>
            <a:r>
              <a:rPr lang="fr-FR" dirty="0">
                <a:latin typeface="Calibri" panose="020F0502020204030204" pitchFamily="34" charset="0"/>
                <a:ea typeface="Calibri" panose="020F0502020204030204" pitchFamily="34" charset="0"/>
                <a:cs typeface="Calibri" panose="020F0502020204030204" pitchFamily="34" charset="0"/>
              </a:rPr>
              <a:t>iSAS </a:t>
            </a:r>
            <a:r>
              <a:rPr lang="en-US" dirty="0">
                <a:latin typeface="Calibri" panose="020F0502020204030204" pitchFamily="34" charset="0"/>
                <a:ea typeface="Calibri" panose="020F0502020204030204" pitchFamily="34" charset="0"/>
                <a:cs typeface="Calibri" panose="020F0502020204030204" pitchFamily="34" charset="0"/>
              </a:rPr>
              <a:t>Berlin </a:t>
            </a:r>
            <a:r>
              <a:rPr lang="fr-FR" dirty="0">
                <a:latin typeface="Calibri" panose="020F0502020204030204" pitchFamily="34" charset="0"/>
                <a:ea typeface="Calibri" panose="020F0502020204030204" pitchFamily="34" charset="0"/>
                <a:cs typeface="Calibri" panose="020F0502020204030204" pitchFamily="34" charset="0"/>
              </a:rPr>
              <a:t>meeting</a:t>
            </a:r>
          </a:p>
        </p:txBody>
      </p:sp>
      <p:sp>
        <p:nvSpPr>
          <p:cNvPr id="5" name="Sous-titre 4">
            <a:extLst>
              <a:ext uri="{FF2B5EF4-FFF2-40B4-BE49-F238E27FC236}">
                <a16:creationId xmlns:a16="http://schemas.microsoft.com/office/drawing/2014/main" id="{8758D61F-C602-40EE-B9C8-D3E438272DD7}"/>
              </a:ext>
            </a:extLst>
          </p:cNvPr>
          <p:cNvSpPr>
            <a:spLocks noGrp="1"/>
          </p:cNvSpPr>
          <p:nvPr>
            <p:ph type="subTitle" idx="1"/>
          </p:nvPr>
        </p:nvSpPr>
        <p:spPr>
          <a:xfrm>
            <a:off x="1524000" y="3602039"/>
            <a:ext cx="9144000" cy="1254046"/>
          </a:xfrm>
        </p:spPr>
        <p:txBody>
          <a:bodyPr>
            <a:normAutofit lnSpcReduction="10000"/>
          </a:bodyPr>
          <a:lstStyle/>
          <a:p>
            <a:r>
              <a:rPr lang="en-US" dirty="0">
                <a:latin typeface="Calibri" panose="020F0502020204030204" pitchFamily="34" charset="0"/>
                <a:ea typeface="Calibri" panose="020F0502020204030204" pitchFamily="34" charset="0"/>
                <a:cs typeface="Calibri" panose="020F0502020204030204" pitchFamily="34" charset="0"/>
              </a:rPr>
              <a:t>23</a:t>
            </a:r>
            <a:r>
              <a:rPr lang="en-US" baseline="30000" dirty="0">
                <a:latin typeface="Calibri" panose="020F0502020204030204" pitchFamily="34" charset="0"/>
                <a:ea typeface="Calibri" panose="020F0502020204030204" pitchFamily="34" charset="0"/>
                <a:cs typeface="Calibri" panose="020F0502020204030204" pitchFamily="34" charset="0"/>
              </a:rPr>
              <a:t>rd</a:t>
            </a:r>
            <a:r>
              <a:rPr lang="en-US" dirty="0">
                <a:latin typeface="Calibri" panose="020F0502020204030204" pitchFamily="34" charset="0"/>
                <a:ea typeface="Calibri" panose="020F0502020204030204" pitchFamily="34" charset="0"/>
                <a:cs typeface="Calibri" panose="020F0502020204030204" pitchFamily="34" charset="0"/>
              </a:rPr>
              <a:t> April, 2026</a:t>
            </a:r>
          </a:p>
          <a:p>
            <a:endParaRPr lang="en-US" dirty="0">
              <a:latin typeface="Calibri" panose="020F0502020204030204" pitchFamily="34" charset="0"/>
              <a:ea typeface="Calibri" panose="020F0502020204030204" pitchFamily="34" charset="0"/>
              <a:cs typeface="Calibri" panose="020F0502020204030204" pitchFamily="34" charset="0"/>
            </a:endParaRPr>
          </a:p>
          <a:p>
            <a:r>
              <a:rPr lang="en-US" i="1" u="sng" dirty="0">
                <a:latin typeface="Calibri" panose="020F0502020204030204" pitchFamily="34" charset="0"/>
                <a:ea typeface="Calibri" panose="020F0502020204030204" pitchFamily="34" charset="0"/>
                <a:cs typeface="Calibri" panose="020F0502020204030204" pitchFamily="34" charset="0"/>
              </a:rPr>
              <a:t>The </a:t>
            </a:r>
            <a:r>
              <a:rPr lang="en-US" i="1" u="sng" dirty="0" err="1">
                <a:latin typeface="Calibri" panose="020F0502020204030204" pitchFamily="34" charset="0"/>
                <a:ea typeface="Calibri" panose="020F0502020204030204" pitchFamily="34" charset="0"/>
                <a:cs typeface="Calibri" panose="020F0502020204030204" pitchFamily="34" charset="0"/>
              </a:rPr>
              <a:t>iSAS</a:t>
            </a:r>
            <a:r>
              <a:rPr lang="en-US" i="1" u="sng" dirty="0">
                <a:latin typeface="Calibri" panose="020F0502020204030204" pitchFamily="34" charset="0"/>
                <a:ea typeface="Calibri" panose="020F0502020204030204" pitchFamily="34" charset="0"/>
                <a:cs typeface="Calibri" panose="020F0502020204030204" pitchFamily="34" charset="0"/>
              </a:rPr>
              <a:t> Coordination Panel</a:t>
            </a:r>
            <a:endParaRPr lang="fr-FR" i="1" u="sng" dirty="0">
              <a:latin typeface="Calibri" panose="020F0502020204030204" pitchFamily="34" charset="0"/>
              <a:ea typeface="Calibri" panose="020F0502020204030204" pitchFamily="34" charset="0"/>
              <a:cs typeface="Calibri" panose="020F0502020204030204" pitchFamily="34" charset="0"/>
            </a:endParaRPr>
          </a:p>
        </p:txBody>
      </p:sp>
      <p:pic>
        <p:nvPicPr>
          <p:cNvPr id="6" name="Picture 2" descr="Innovate for Sustainable Accelerating Systems: Kick-Off Meeting">
            <a:extLst>
              <a:ext uri="{FF2B5EF4-FFF2-40B4-BE49-F238E27FC236}">
                <a16:creationId xmlns:a16="http://schemas.microsoft.com/office/drawing/2014/main" id="{678772D7-BD3E-4C2D-8800-296732ACE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02">
            <a:extLst>
              <a:ext uri="{FF2B5EF4-FFF2-40B4-BE49-F238E27FC236}">
                <a16:creationId xmlns:a16="http://schemas.microsoft.com/office/drawing/2014/main" id="{AB089DB8-2CAB-4A12-93B7-E28DDDCE7E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524" y="5826986"/>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id="{25F4196B-193E-4515-948D-319896BE321D}"/>
              </a:ext>
            </a:extLst>
          </p:cNvPr>
          <p:cNvSpPr txBox="1"/>
          <p:nvPr/>
        </p:nvSpPr>
        <p:spPr>
          <a:xfrm>
            <a:off x="1060599" y="5860836"/>
            <a:ext cx="10937965" cy="461665"/>
          </a:xfrm>
          <a:prstGeom prst="rect">
            <a:avLst/>
          </a:prstGeom>
          <a:noFill/>
        </p:spPr>
        <p:txBody>
          <a:bodyPr wrap="square" rtlCol="0">
            <a:spAutoFit/>
          </a:bodyPr>
          <a:lstStyle/>
          <a:p>
            <a:r>
              <a:rPr lang="en-GB" sz="1200" dirty="0">
                <a:latin typeface="Calibri" panose="020F0502020204030204" pitchFamily="34" charset="0"/>
                <a:ea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
        <p:nvSpPr>
          <p:cNvPr id="2" name="Espace réservé de la date 1">
            <a:extLst>
              <a:ext uri="{FF2B5EF4-FFF2-40B4-BE49-F238E27FC236}">
                <a16:creationId xmlns:a16="http://schemas.microsoft.com/office/drawing/2014/main" id="{A761D3D2-89C6-4AB2-B1FB-E23CEFC4A49F}"/>
              </a:ext>
            </a:extLst>
          </p:cNvPr>
          <p:cNvSpPr>
            <a:spLocks noGrp="1"/>
          </p:cNvSpPr>
          <p:nvPr>
            <p:ph type="dt" sz="half" idx="10"/>
          </p:nvPr>
        </p:nvSpPr>
        <p:spPr/>
        <p:txBody>
          <a:bodyPr/>
          <a:lstStyle/>
          <a:p>
            <a:r>
              <a:rPr lang="en-GB">
                <a:latin typeface="Calibri" panose="020F0502020204030204" pitchFamily="34" charset="0"/>
                <a:ea typeface="Calibri" panose="020F0502020204030204" pitchFamily="34" charset="0"/>
                <a:cs typeface="Calibri" panose="020F0502020204030204" pitchFamily="34" charset="0"/>
              </a:rPr>
              <a:t>23/04/2026</a:t>
            </a:r>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3" name="Espace réservé du numéro de diapositive 2">
            <a:extLst>
              <a:ext uri="{FF2B5EF4-FFF2-40B4-BE49-F238E27FC236}">
                <a16:creationId xmlns:a16="http://schemas.microsoft.com/office/drawing/2014/main" id="{0178932E-1DD8-4CC1-943E-25724AC2BE58}"/>
              </a:ext>
            </a:extLst>
          </p:cNvPr>
          <p:cNvSpPr>
            <a:spLocks noGrp="1"/>
          </p:cNvSpPr>
          <p:nvPr>
            <p:ph type="sldNum" sz="quarter" idx="12"/>
          </p:nvPr>
        </p:nvSpPr>
        <p:spPr/>
        <p:txBody>
          <a:bodyPr/>
          <a:lstStyle/>
          <a:p>
            <a:fld id="{4068FCCF-9A80-B240-8D85-84F960565AFA}" type="slidenum">
              <a:rPr lang="en-BE" smtClean="0">
                <a:latin typeface="Calibri" panose="020F0502020204030204" pitchFamily="34" charset="0"/>
                <a:ea typeface="Calibri" panose="020F0502020204030204" pitchFamily="34" charset="0"/>
                <a:cs typeface="Calibri" panose="020F0502020204030204" pitchFamily="34" charset="0"/>
              </a:rPr>
              <a:t>1</a:t>
            </a:fld>
            <a:endParaRPr lang="en-BE">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84001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222C26C3-3E4C-4E07-89A1-1079C3E07B71}"/>
              </a:ext>
            </a:extLst>
          </p:cNvPr>
          <p:cNvSpPr>
            <a:spLocks noGrp="1"/>
          </p:cNvSpPr>
          <p:nvPr>
            <p:ph type="dt" sz="half" idx="10"/>
          </p:nvPr>
        </p:nvSpPr>
        <p:spPr/>
        <p:txBody>
          <a:bodyPr/>
          <a:lstStyle/>
          <a:p>
            <a:r>
              <a:rPr lang="en-GB"/>
              <a:t>23/04/2026</a:t>
            </a:r>
            <a:endParaRPr lang="en-BE"/>
          </a:p>
        </p:txBody>
      </p:sp>
      <p:sp>
        <p:nvSpPr>
          <p:cNvPr id="5" name="Espace réservé du numéro de diapositive 4">
            <a:extLst>
              <a:ext uri="{FF2B5EF4-FFF2-40B4-BE49-F238E27FC236}">
                <a16:creationId xmlns:a16="http://schemas.microsoft.com/office/drawing/2014/main" id="{F6E912EE-CE25-41E5-81CC-692A08D9C56A}"/>
              </a:ext>
            </a:extLst>
          </p:cNvPr>
          <p:cNvSpPr>
            <a:spLocks noGrp="1"/>
          </p:cNvSpPr>
          <p:nvPr>
            <p:ph type="sldNum" sz="quarter" idx="12"/>
          </p:nvPr>
        </p:nvSpPr>
        <p:spPr/>
        <p:txBody>
          <a:bodyPr/>
          <a:lstStyle/>
          <a:p>
            <a:fld id="{4068FCCF-9A80-B240-8D85-84F960565AFA}" type="slidenum">
              <a:rPr lang="en-BE" smtClean="0"/>
              <a:t>10</a:t>
            </a:fld>
            <a:endParaRPr lang="en-BE"/>
          </a:p>
        </p:txBody>
      </p:sp>
      <p:sp>
        <p:nvSpPr>
          <p:cNvPr id="9" name="ZoneTexte 8">
            <a:extLst>
              <a:ext uri="{FF2B5EF4-FFF2-40B4-BE49-F238E27FC236}">
                <a16:creationId xmlns:a16="http://schemas.microsoft.com/office/drawing/2014/main" id="{ACD5936F-44FD-4A77-8992-6B4B49D5836A}"/>
              </a:ext>
            </a:extLst>
          </p:cNvPr>
          <p:cNvSpPr txBox="1"/>
          <p:nvPr/>
        </p:nvSpPr>
        <p:spPr>
          <a:xfrm>
            <a:off x="239697" y="694207"/>
            <a:ext cx="11754035" cy="5180649"/>
          </a:xfrm>
          <a:prstGeom prst="rect">
            <a:avLst/>
          </a:prstGeom>
          <a:noFill/>
        </p:spPr>
        <p:txBody>
          <a:bodyPr wrap="square">
            <a:spAutoFit/>
          </a:bodyPr>
          <a:lstStyle/>
          <a:p>
            <a:pPr marL="0" marR="0" lvl="0" indent="0" algn="ctr" defTabSz="914400" rtl="0" eaLnBrk="1" fontAlgn="auto" latinLnBrk="0" hangingPunct="1">
              <a:lnSpc>
                <a:spcPct val="115000"/>
              </a:lnSpc>
              <a:spcBef>
                <a:spcPts val="0"/>
              </a:spcBef>
              <a:spcAft>
                <a:spcPts val="800"/>
              </a:spcAft>
              <a:buClrTx/>
              <a:buSzTx/>
              <a:buFontTx/>
              <a:buNone/>
              <a:tabLst/>
              <a:defRPr/>
            </a:pPr>
            <a:endParaRPr kumimoji="0" lang="en-GB" sz="2000" b="1"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15000"/>
              </a:lnSpc>
              <a:spcBef>
                <a:spcPts val="0"/>
              </a:spcBef>
              <a:spcAft>
                <a:spcPts val="800"/>
              </a:spcAft>
              <a:buClrTx/>
              <a:buSzTx/>
              <a:buFontTx/>
              <a:buNone/>
              <a:tabLst/>
              <a:defRPr/>
            </a:pPr>
            <a:r>
              <a:rPr kumimoji="0" lang="en-GB" sz="2400" b="1"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rPr>
              <a:t>The project has benefited from excellent synergies and is already opening new perspectives</a:t>
            </a:r>
          </a:p>
          <a:p>
            <a:pPr marL="0" marR="0" lvl="0" indent="0" algn="ctr" defTabSz="914400" rtl="0" eaLnBrk="1" fontAlgn="auto" latinLnBrk="0" hangingPunct="1">
              <a:lnSpc>
                <a:spcPct val="115000"/>
              </a:lnSpc>
              <a:spcBef>
                <a:spcPts val="0"/>
              </a:spcBef>
              <a:spcAft>
                <a:spcPts val="800"/>
              </a:spcAft>
              <a:buClrTx/>
              <a:buSzTx/>
              <a:buFontTx/>
              <a:buNone/>
              <a:tabLst/>
              <a:defRPr/>
            </a:pPr>
            <a:endParaRPr kumimoji="0" lang="en-GB" sz="2400" b="1"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endParaRPr>
          </a:p>
          <a:p>
            <a:pPr marL="285750" marR="0" lvl="0" indent="-285750" algn="just" defTabSz="914400" rtl="0" eaLnBrk="1" fontAlgn="auto" latinLnBrk="0" hangingPunct="1">
              <a:lnSpc>
                <a:spcPct val="115000"/>
              </a:lnSpc>
              <a:spcBef>
                <a:spcPts val="0"/>
              </a:spcBef>
              <a:spcAft>
                <a:spcPts val="800"/>
              </a:spcAft>
              <a:buClrTx/>
              <a:buSzTx/>
              <a:buFont typeface="Wingdings" panose="05000000000000000000" pitchFamily="2" charset="2"/>
              <a:buChar char="v"/>
              <a:tabLst/>
              <a:defRPr/>
            </a:pP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The work done in WP3 is in </a:t>
            </a:r>
            <a:r>
              <a:rPr lang="en-GB" dirty="0">
                <a:solidFill>
                  <a:prstClr val="black"/>
                </a:solidFill>
                <a:latin typeface="Calibri" panose="020F0502020204030204" pitchFamily="34" charset="0"/>
                <a:ea typeface="Calibri" panose="020F0502020204030204" pitchFamily="34" charset="0"/>
                <a:cs typeface="Calibri" panose="020F0502020204030204" pitchFamily="34" charset="0"/>
              </a:rPr>
              <a:t>excellent synergy/complementing </a:t>
            </a: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with the European </a:t>
            </a:r>
            <a:r>
              <a:rPr kumimoji="0" lang="en-GB" b="0"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rPr>
              <a:t>project </a:t>
            </a:r>
            <a:r>
              <a:rPr kumimoji="0" lang="en-GB" b="1" i="0" u="none" strike="noStrike" kern="1200" cap="none" spc="0" normalizeH="0" baseline="0" noProof="0" dirty="0" err="1">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rPr>
              <a:t>iFAST</a:t>
            </a:r>
            <a:r>
              <a:rPr lang="en-GB" b="1" dirty="0">
                <a:solidFill>
                  <a:prstClr val="black"/>
                </a:solidFill>
                <a:highlight>
                  <a:srgbClr val="E0EBB7"/>
                </a:highlight>
                <a:latin typeface="Calibri" panose="020F0502020204030204" pitchFamily="34" charset="0"/>
                <a:ea typeface="Calibri" panose="020F0502020204030204" pitchFamily="34" charset="0"/>
                <a:cs typeface="Calibri" panose="020F0502020204030204" pitchFamily="34" charset="0"/>
              </a:rPr>
              <a:t>.</a:t>
            </a: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 natural continuation has recently emerged in the newly approved European </a:t>
            </a:r>
            <a:r>
              <a:rPr kumimoji="0" lang="en-GB" b="1"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rPr>
              <a:t>project EPITA</a:t>
            </a:r>
            <a:r>
              <a:rPr kumimoji="0" lang="en-GB" b="0"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rPr>
              <a:t>.</a:t>
            </a:r>
          </a:p>
          <a:p>
            <a:pPr marR="0" lvl="0" algn="just" defTabSz="914400" rtl="0" eaLnBrk="1" fontAlgn="auto" latinLnBrk="0" hangingPunct="1">
              <a:lnSpc>
                <a:spcPct val="115000"/>
              </a:lnSpc>
              <a:spcBef>
                <a:spcPts val="0"/>
              </a:spcBef>
              <a:spcAft>
                <a:spcPts val="800"/>
              </a:spcAft>
              <a:buClrTx/>
              <a:buSzTx/>
              <a:tabLst/>
              <a:defRPr/>
            </a:pPr>
            <a:endParaRPr kumimoji="0" lang="en-GB" b="0"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endParaRPr>
          </a:p>
          <a:p>
            <a:pPr marL="285750" marR="0" lvl="0" indent="-285750" algn="just" defTabSz="914400" rtl="0" eaLnBrk="1" fontAlgn="auto" latinLnBrk="0" hangingPunct="1">
              <a:lnSpc>
                <a:spcPct val="115000"/>
              </a:lnSpc>
              <a:spcBef>
                <a:spcPts val="0"/>
              </a:spcBef>
              <a:spcAft>
                <a:spcPts val="800"/>
              </a:spcAft>
              <a:buClrTx/>
              <a:buSzTx/>
              <a:buFont typeface="Wingdings" panose="05000000000000000000" pitchFamily="2" charset="2"/>
              <a:buChar char="v"/>
              <a:tabLst/>
              <a:defRPr/>
            </a:pPr>
            <a:r>
              <a:rPr kumimoji="0" lang="en-GB"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FE-FRT</a:t>
            </a: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developments in </a:t>
            </a:r>
            <a:r>
              <a:rPr kumimoji="0" lang="en-GB"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WP1</a:t>
            </a: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got a great momentum with an extension of initial partners and inclusion in the </a:t>
            </a:r>
            <a:r>
              <a:rPr kumimoji="0" lang="en-GB" b="0"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rPr>
              <a:t>EPITA project. </a:t>
            </a:r>
          </a:p>
          <a:p>
            <a:pPr marL="285750" marR="0" lvl="0" indent="-285750" algn="just" defTabSz="914400" rtl="0" eaLnBrk="1" fontAlgn="auto" latinLnBrk="0" hangingPunct="1">
              <a:lnSpc>
                <a:spcPct val="115000"/>
              </a:lnSpc>
              <a:spcBef>
                <a:spcPts val="0"/>
              </a:spcBef>
              <a:spcAft>
                <a:spcPts val="800"/>
              </a:spcAft>
              <a:buClrTx/>
              <a:buSzTx/>
              <a:buFont typeface="Wingdings" panose="05000000000000000000" pitchFamily="2" charset="2"/>
              <a:buChar char="v"/>
              <a:tabLst/>
              <a:defRPr/>
            </a:pPr>
            <a:endPar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285750" marR="0" lvl="0" indent="-285750" algn="just" defTabSz="914400" rtl="0" eaLnBrk="1" fontAlgn="auto" latinLnBrk="0" hangingPunct="1">
              <a:lnSpc>
                <a:spcPct val="115000"/>
              </a:lnSpc>
              <a:spcBef>
                <a:spcPts val="0"/>
              </a:spcBef>
              <a:spcAft>
                <a:spcPts val="800"/>
              </a:spcAft>
              <a:buClrTx/>
              <a:buSzTx/>
              <a:buFont typeface="Wingdings" panose="05000000000000000000" pitchFamily="2" charset="2"/>
              <a:buChar char="v"/>
              <a:tabLst/>
              <a:defRPr/>
            </a:pP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We established contacts with project RF 2.0 and will propose a new European project </a:t>
            </a:r>
            <a:r>
              <a:rPr kumimoji="0" lang="en-GB" b="1"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rPr>
              <a:t>(RF 2.0+iSAS). </a:t>
            </a: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The results already achieved across these projects demonstrate significant synergies and pave the way </a:t>
            </a:r>
            <a:r>
              <a:rPr kumimoji="0" lang="en-GB" b="1"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rPr>
              <a:t>for a future integration project aimed at systematically optimizing energy usage, from the electrical grid all the way to the particle beam</a:t>
            </a:r>
            <a:r>
              <a:rPr kumimoji="0" lang="en-GB" b="0" i="0" u="none" strike="noStrike" kern="1200" cap="none" spc="0" normalizeH="0" baseline="0" noProof="0" dirty="0">
                <a:ln>
                  <a:noFill/>
                </a:ln>
                <a:solidFill>
                  <a:prstClr val="black"/>
                </a:solidFill>
                <a:effectLst/>
                <a:highlight>
                  <a:srgbClr val="E0EBB7"/>
                </a:highlight>
                <a:uLnTx/>
                <a:uFillTx/>
                <a:latin typeface="Calibri" panose="020F0502020204030204" pitchFamily="34" charset="0"/>
                <a:ea typeface="Calibri" panose="020F0502020204030204" pitchFamily="34" charset="0"/>
                <a:cs typeface="Calibri" panose="020F0502020204030204" pitchFamily="34" charset="0"/>
              </a:rPr>
              <a:t>. </a:t>
            </a:r>
            <a:r>
              <a:rPr kumimoji="0" lang="en-GB" b="0"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(Presentation this evening)</a:t>
            </a:r>
            <a:endPar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pic>
        <p:nvPicPr>
          <p:cNvPr id="10" name="Picture 2" descr="Innovate for Sustainable Accelerating Systems: Kick-Off Meeting">
            <a:extLst>
              <a:ext uri="{FF2B5EF4-FFF2-40B4-BE49-F238E27FC236}">
                <a16:creationId xmlns:a16="http://schemas.microsoft.com/office/drawing/2014/main" id="{EF09E0E9-2FC2-42CD-9B4F-B1A994D045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897" y="257151"/>
            <a:ext cx="2781262" cy="8741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0871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2" name="Titre 11">
            <a:extLst>
              <a:ext uri="{FF2B5EF4-FFF2-40B4-BE49-F238E27FC236}">
                <a16:creationId xmlns:a16="http://schemas.microsoft.com/office/drawing/2014/main" id="{C335F4B2-46CC-4692-8189-C48C5E3E94F2}"/>
              </a:ext>
            </a:extLst>
          </p:cNvPr>
          <p:cNvSpPr>
            <a:spLocks noGrp="1"/>
          </p:cNvSpPr>
          <p:nvPr>
            <p:ph type="title"/>
          </p:nvPr>
        </p:nvSpPr>
        <p:spPr>
          <a:xfrm>
            <a:off x="831850" y="1212581"/>
            <a:ext cx="10515600" cy="2852737"/>
          </a:xfrm>
        </p:spPr>
        <p:txBody>
          <a:bodyPr/>
          <a:lstStyle/>
          <a:p>
            <a:pPr algn="ctr"/>
            <a:r>
              <a:rPr lang="fr-FR" dirty="0">
                <a:solidFill>
                  <a:srgbClr val="A4C137"/>
                </a:solidFill>
                <a:latin typeface="Calibri" panose="020F0502020204030204" pitchFamily="34" charset="0"/>
                <a:cs typeface="Calibri" panose="020F0502020204030204" pitchFamily="34" charset="0"/>
              </a:rPr>
              <a:t>Back up</a:t>
            </a:r>
            <a:endParaRPr lang="en-GB" dirty="0"/>
          </a:p>
        </p:txBody>
      </p:sp>
      <p:sp>
        <p:nvSpPr>
          <p:cNvPr id="2" name="Espace réservé de la date 1">
            <a:extLst>
              <a:ext uri="{FF2B5EF4-FFF2-40B4-BE49-F238E27FC236}">
                <a16:creationId xmlns:a16="http://schemas.microsoft.com/office/drawing/2014/main" id="{BAC14CDF-C8F1-4244-B0B0-7C4DE818F04D}"/>
              </a:ext>
            </a:extLst>
          </p:cNvPr>
          <p:cNvSpPr>
            <a:spLocks noGrp="1"/>
          </p:cNvSpPr>
          <p:nvPr>
            <p:ph type="dt" sz="half" idx="10"/>
          </p:nvPr>
        </p:nvSpPr>
        <p:spPr/>
        <p:txBody>
          <a:bodyPr/>
          <a:lstStyle/>
          <a:p>
            <a:r>
              <a:rPr lang="en-GB"/>
              <a:t>23/04/2026</a:t>
            </a:r>
            <a:endParaRPr lang="en-BE"/>
          </a:p>
        </p:txBody>
      </p:sp>
      <p:sp>
        <p:nvSpPr>
          <p:cNvPr id="3" name="Espace réservé du numéro de diapositive 2">
            <a:extLst>
              <a:ext uri="{FF2B5EF4-FFF2-40B4-BE49-F238E27FC236}">
                <a16:creationId xmlns:a16="http://schemas.microsoft.com/office/drawing/2014/main" id="{C2A48E89-FAE8-43F9-899E-CFB6B08FC93B}"/>
              </a:ext>
            </a:extLst>
          </p:cNvPr>
          <p:cNvSpPr>
            <a:spLocks noGrp="1"/>
          </p:cNvSpPr>
          <p:nvPr>
            <p:ph type="sldNum" sz="quarter" idx="12"/>
          </p:nvPr>
        </p:nvSpPr>
        <p:spPr/>
        <p:txBody>
          <a:bodyPr/>
          <a:lstStyle/>
          <a:p>
            <a:fld id="{4068FCCF-9A80-B240-8D85-84F960565AFA}" type="slidenum">
              <a:rPr lang="en-BE" smtClean="0"/>
              <a:t>11</a:t>
            </a:fld>
            <a:endParaRPr lang="en-BE"/>
          </a:p>
        </p:txBody>
      </p:sp>
    </p:spTree>
    <p:extLst>
      <p:ext uri="{BB962C8B-B14F-4D97-AF65-F5344CB8AC3E}">
        <p14:creationId xmlns:p14="http://schemas.microsoft.com/office/powerpoint/2010/main" val="472357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840959" y="1289986"/>
            <a:ext cx="10510082" cy="4801314"/>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Perspectives for the next 2 years and more </a:t>
            </a:r>
            <a:endParaRPr lang="en-GB" sz="2000" b="1" dirty="0">
              <a:latin typeface="Calibri" panose="020F0502020204030204" pitchFamily="34" charset="0"/>
              <a:ea typeface="Calibri" panose="020F0502020204030204" pitchFamily="34" charset="0"/>
              <a:cs typeface="Calibri" panose="020F0502020204030204" pitchFamily="34" charset="0"/>
            </a:endParaRPr>
          </a:p>
          <a:p>
            <a:endParaRPr lang="en-GB" sz="2000" b="1"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ea typeface="Calibri" panose="020F0502020204030204" pitchFamily="34" charset="0"/>
                <a:cs typeface="Calibri" panose="020F0502020204030204" pitchFamily="34" charset="0"/>
              </a:rPr>
              <a:t>Modifications to the work plan </a:t>
            </a:r>
            <a:r>
              <a:rPr lang="en-GB" sz="2000" b="1" dirty="0">
                <a:solidFill>
                  <a:srgbClr val="A4C137"/>
                </a:solidFill>
                <a:latin typeface="Calibri" panose="020F0502020204030204" pitchFamily="34" charset="0"/>
                <a:ea typeface="Calibri" panose="020F0502020204030204" pitchFamily="34" charset="0"/>
                <a:cs typeface="Calibri" panose="020F0502020204030204" pitchFamily="34" charset="0"/>
              </a:rPr>
              <a:t>already validated </a:t>
            </a:r>
            <a:r>
              <a:rPr lang="en-GB" sz="2000" b="1" dirty="0">
                <a:latin typeface="Calibri" panose="020F0502020204030204" pitchFamily="34" charset="0"/>
                <a:ea typeface="Calibri" panose="020F0502020204030204" pitchFamily="34" charset="0"/>
                <a:cs typeface="Calibri" panose="020F0502020204030204" pitchFamily="34" charset="0"/>
              </a:rPr>
              <a:t>via the previous AMD</a:t>
            </a: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US" sz="2000" noProof="0" dirty="0">
                <a:solidFill>
                  <a:srgbClr val="A4C137"/>
                </a:solidFill>
                <a:latin typeface="Calibri" panose="020F0502020204030204" pitchFamily="34" charset="0"/>
                <a:ea typeface="Calibri" panose="020F0502020204030204" pitchFamily="34" charset="0"/>
                <a:cs typeface="Calibri" panose="020F0502020204030204" pitchFamily="34" charset="0"/>
              </a:rPr>
              <a:t>Additions</a:t>
            </a:r>
            <a:r>
              <a:rPr lang="en-US" sz="2000" noProof="0" dirty="0">
                <a:latin typeface="Calibri" panose="020F0502020204030204" pitchFamily="34" charset="0"/>
                <a:ea typeface="Calibri" panose="020F0502020204030204" pitchFamily="34" charset="0"/>
                <a:cs typeface="Calibri" panose="020F0502020204030204" pitchFamily="34" charset="0"/>
              </a:rPr>
              <a:t> </a:t>
            </a:r>
            <a:r>
              <a:rPr lang="en-US" sz="2000" noProof="0" dirty="0">
                <a:solidFill>
                  <a:srgbClr val="A4C137"/>
                </a:solidFill>
                <a:latin typeface="Calibri" panose="020F0502020204030204" pitchFamily="34" charset="0"/>
                <a:ea typeface="Calibri" panose="020F0502020204030204" pitchFamily="34" charset="0"/>
                <a:cs typeface="Calibri" panose="020F0502020204030204" pitchFamily="34" charset="0"/>
              </a:rPr>
              <a:t>to WP4 to introduce BLA</a:t>
            </a:r>
            <a:endParaRPr lang="en-US" sz="2000" noProof="0"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
            </a:pPr>
            <a:r>
              <a:rPr lang="en-US" sz="2000" noProof="0" dirty="0">
                <a:latin typeface="Calibri" panose="020F0502020204030204" pitchFamily="34" charset="0"/>
                <a:ea typeface="Calibri" panose="020F0502020204030204" pitchFamily="34" charset="0"/>
                <a:cs typeface="Calibri" panose="020F0502020204030204" pitchFamily="34" charset="0"/>
              </a:rPr>
              <a:t>WP4.8 to WP4.10 Design to fabrication to test of ceramics</a:t>
            </a:r>
          </a:p>
          <a:p>
            <a:pPr marL="1257300" lvl="2" indent="-342900">
              <a:buFont typeface="Wingdings" panose="05000000000000000000" pitchFamily="2" charset="2"/>
              <a:buChar char="v"/>
            </a:pPr>
            <a:r>
              <a:rPr lang="en-US" sz="2000" noProof="0" dirty="0">
                <a:latin typeface="Calibri" panose="020F0502020204030204" pitchFamily="34" charset="0"/>
                <a:ea typeface="Calibri" panose="020F0502020204030204" pitchFamily="34" charset="0"/>
                <a:cs typeface="Calibri" panose="020F0502020204030204" pitchFamily="34" charset="0"/>
              </a:rPr>
              <a:t>M27 May 2026 WP4.8 </a:t>
            </a:r>
            <a:r>
              <a:rPr lang="en-GB" sz="2000" noProof="0" dirty="0">
                <a:latin typeface="Calibri" panose="020F0502020204030204" pitchFamily="34" charset="0"/>
                <a:ea typeface="Calibri" panose="020F0502020204030204" pitchFamily="34" charset="0"/>
                <a:cs typeface="Calibri" panose="020F0502020204030204" pitchFamily="34" charset="0"/>
              </a:rPr>
              <a:t>Design report of BLA</a:t>
            </a:r>
          </a:p>
          <a:p>
            <a:pPr marL="1257300" lvl="2" indent="-342900">
              <a:buFont typeface="Wingdings" panose="05000000000000000000" pitchFamily="2" charset="2"/>
              <a:buChar char="v"/>
            </a:pPr>
            <a:r>
              <a:rPr lang="en-GB" sz="2000" dirty="0">
                <a:latin typeface="Calibri" panose="020F0502020204030204" pitchFamily="34" charset="0"/>
                <a:ea typeface="Calibri" panose="020F0502020204030204" pitchFamily="34" charset="0"/>
                <a:cs typeface="Calibri" panose="020F0502020204030204" pitchFamily="34" charset="0"/>
              </a:rPr>
              <a:t>M30 August 2026 WP4.9 Engineering report of the fabrication of BLA</a:t>
            </a:r>
          </a:p>
          <a:p>
            <a:pPr marL="1257300" lvl="2" indent="-342900">
              <a:buFont typeface="Wingdings" panose="05000000000000000000" pitchFamily="2" charset="2"/>
              <a:buChar char="v"/>
            </a:pPr>
            <a:r>
              <a:rPr lang="en-GB" sz="2000" noProof="0" dirty="0">
                <a:latin typeface="Calibri" panose="020F0502020204030204" pitchFamily="34" charset="0"/>
                <a:ea typeface="Calibri" panose="020F0502020204030204" pitchFamily="34" charset="0"/>
                <a:cs typeface="Calibri" panose="020F0502020204030204" pitchFamily="34" charset="0"/>
              </a:rPr>
              <a:t>M37 March 2027 WP4.10 Test report of ceramics for BLA</a:t>
            </a:r>
          </a:p>
          <a:p>
            <a:pPr marL="1257300" lvl="2" indent="-342900">
              <a:buFont typeface="Wingdings" panose="05000000000000000000" pitchFamily="2" charset="2"/>
              <a:buChar char="v"/>
            </a:pPr>
            <a:r>
              <a:rPr lang="en-GB" sz="2000" noProof="0" dirty="0">
                <a:latin typeface="Calibri" panose="020F0502020204030204" pitchFamily="34" charset="0"/>
                <a:ea typeface="Calibri" panose="020F0502020204030204" pitchFamily="34" charset="0"/>
                <a:cs typeface="Calibri" panose="020F0502020204030204" pitchFamily="34" charset="0"/>
              </a:rPr>
              <a:t>M43 Sept 2027 WP4.10 Report qualification of ceramics for BLA test</a:t>
            </a:r>
            <a:endParaRPr lang="en-US" sz="2000" noProof="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Delays due to cascading effects</a:t>
            </a:r>
            <a:r>
              <a:rPr lang="en-GB" sz="2000" dirty="0">
                <a:latin typeface="Calibri" panose="020F0502020204030204" pitchFamily="34" charset="0"/>
                <a:ea typeface="Calibri" panose="020F0502020204030204" pitchFamily="34" charset="0"/>
                <a:cs typeface="Calibri" panose="020F0502020204030204" pitchFamily="34" charset="0"/>
              </a:rPr>
              <a:t> from WP4 to WP6 </a:t>
            </a: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from</a:t>
            </a:r>
            <a:r>
              <a:rPr lang="en-GB" sz="2000" dirty="0">
                <a:latin typeface="Calibri" panose="020F0502020204030204" pitchFamily="34" charset="0"/>
                <a:ea typeface="Calibri" panose="020F0502020204030204" pitchFamily="34" charset="0"/>
                <a:cs typeface="Calibri" panose="020F0502020204030204" pitchFamily="34" charset="0"/>
              </a:rPr>
              <a:t> </a:t>
            </a: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components design</a:t>
            </a:r>
            <a:endParaRPr lang="en-US" sz="2000" noProof="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
            </a:pPr>
            <a:r>
              <a:rPr lang="en-US" sz="2000" dirty="0">
                <a:latin typeface="Calibri" panose="020F0502020204030204" pitchFamily="34" charset="0"/>
                <a:ea typeface="Calibri" panose="020F0502020204030204" pitchFamily="34" charset="0"/>
                <a:cs typeface="Calibri" panose="020F0502020204030204" pitchFamily="34" charset="0"/>
              </a:rPr>
              <a:t>Delays that could be included in 1</a:t>
            </a:r>
            <a:r>
              <a:rPr lang="en-US" sz="2000" baseline="30000" dirty="0">
                <a:latin typeface="Calibri" panose="020F0502020204030204" pitchFamily="34" charset="0"/>
                <a:ea typeface="Calibri" panose="020F0502020204030204" pitchFamily="34" charset="0"/>
                <a:cs typeface="Calibri" panose="020F0502020204030204" pitchFamily="34" charset="0"/>
              </a:rPr>
              <a:t>st</a:t>
            </a:r>
            <a:r>
              <a:rPr lang="en-US" sz="2000" dirty="0">
                <a:latin typeface="Calibri" panose="020F0502020204030204" pitchFamily="34" charset="0"/>
                <a:ea typeface="Calibri" panose="020F0502020204030204" pitchFamily="34" charset="0"/>
                <a:cs typeface="Calibri" panose="020F0502020204030204" pitchFamily="34" charset="0"/>
              </a:rPr>
              <a:t> AMD because </a:t>
            </a:r>
            <a:r>
              <a:rPr lang="en-US" sz="2000" dirty="0">
                <a:solidFill>
                  <a:srgbClr val="A4C137"/>
                </a:solidFill>
                <a:latin typeface="Calibri" panose="020F0502020204030204" pitchFamily="34" charset="0"/>
                <a:ea typeface="Calibri" panose="020F0502020204030204" pitchFamily="34" charset="0"/>
                <a:cs typeface="Calibri" panose="020F0502020204030204" pitchFamily="34" charset="0"/>
              </a:rPr>
              <a:t>didn’t require a project extension </a:t>
            </a:r>
            <a:endParaRPr lang="en-US" sz="2000" noProof="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v"/>
            </a:pPr>
            <a:r>
              <a:rPr lang="en-US" sz="2000" noProof="0" dirty="0">
                <a:latin typeface="Calibri" panose="020F0502020204030204" pitchFamily="34" charset="0"/>
                <a:ea typeface="Calibri" panose="020F0502020204030204" pitchFamily="34" charset="0"/>
                <a:cs typeface="Calibri" panose="020F0502020204030204" pitchFamily="34" charset="0"/>
              </a:rPr>
              <a:t>M30 August 2026 WP6.2 </a:t>
            </a:r>
            <a:r>
              <a:rPr lang="en-GB" sz="2000" dirty="0">
                <a:latin typeface="Calibri" panose="020F0502020204030204" pitchFamily="34" charset="0"/>
                <a:ea typeface="Calibri" panose="020F0502020204030204" pitchFamily="34" charset="0"/>
                <a:cs typeface="Calibri" panose="020F0502020204030204" pitchFamily="34" charset="0"/>
              </a:rPr>
              <a:t>Concept. design of a combined FE-FRT-HOM coupler</a:t>
            </a:r>
          </a:p>
          <a:p>
            <a:pPr marL="1257300" lvl="2" indent="-342900">
              <a:buFont typeface="Wingdings" panose="05000000000000000000" pitchFamily="2" charset="2"/>
              <a:buChar char="v"/>
            </a:pPr>
            <a:r>
              <a:rPr lang="en-GB" sz="2000" dirty="0">
                <a:latin typeface="Calibri" panose="020F0502020204030204" pitchFamily="34" charset="0"/>
                <a:ea typeface="Calibri" panose="020F0502020204030204" pitchFamily="34" charset="0"/>
                <a:cs typeface="Calibri" panose="020F0502020204030204" pitchFamily="34" charset="0"/>
              </a:rPr>
              <a:t>M43 Sept 2027 WP6.4 Validation of all SRF components for adapted CM</a:t>
            </a:r>
          </a:p>
          <a:p>
            <a:pPr marL="800100" lvl="1" indent="-342900">
              <a:buFont typeface="Wingdings" panose="05000000000000000000" pitchFamily="2" charset="2"/>
              <a:buChar char="§"/>
            </a:pPr>
            <a:endParaRPr lang="en-GB" sz="2000" dirty="0">
              <a:latin typeface="Calibri" panose="020F0502020204030204" pitchFamily="34" charset="0"/>
              <a:ea typeface="Calibri" panose="020F0502020204030204" pitchFamily="34" charset="0"/>
              <a:cs typeface="Calibri" panose="020F0502020204030204" pitchFamily="34" charset="0"/>
            </a:endParaRPr>
          </a:p>
          <a:p>
            <a:endParaRPr lang="en-GB" b="1" dirty="0">
              <a:latin typeface="Calibri" panose="020F0502020204030204" pitchFamily="34" charset="0"/>
              <a:ea typeface="Calibri" panose="020F0502020204030204" pitchFamily="34" charset="0"/>
              <a:cs typeface="Calibri" panose="020F0502020204030204" pitchFamily="34" charset="0"/>
            </a:endParaRPr>
          </a:p>
        </p:txBody>
      </p:sp>
      <p:sp>
        <p:nvSpPr>
          <p:cNvPr id="2" name="Espace réservé de la date 1">
            <a:extLst>
              <a:ext uri="{FF2B5EF4-FFF2-40B4-BE49-F238E27FC236}">
                <a16:creationId xmlns:a16="http://schemas.microsoft.com/office/drawing/2014/main" id="{8F1DEF63-95D5-440F-A839-C5AEF05BB801}"/>
              </a:ext>
            </a:extLst>
          </p:cNvPr>
          <p:cNvSpPr>
            <a:spLocks noGrp="1"/>
          </p:cNvSpPr>
          <p:nvPr>
            <p:ph type="dt" sz="half" idx="10"/>
          </p:nvPr>
        </p:nvSpPr>
        <p:spPr/>
        <p:txBody>
          <a:bodyPr/>
          <a:lstStyle/>
          <a:p>
            <a:r>
              <a:rPr lang="en-GB">
                <a:latin typeface="Calibri" panose="020F0502020204030204" pitchFamily="34" charset="0"/>
                <a:ea typeface="Calibri" panose="020F0502020204030204" pitchFamily="34" charset="0"/>
                <a:cs typeface="Calibri" panose="020F0502020204030204" pitchFamily="34" charset="0"/>
              </a:rPr>
              <a:t>23/04/2026</a:t>
            </a:r>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3" name="Espace réservé du numéro de diapositive 2">
            <a:extLst>
              <a:ext uri="{FF2B5EF4-FFF2-40B4-BE49-F238E27FC236}">
                <a16:creationId xmlns:a16="http://schemas.microsoft.com/office/drawing/2014/main" id="{B4C69101-F777-418B-B5F3-2DDF1652E756}"/>
              </a:ext>
            </a:extLst>
          </p:cNvPr>
          <p:cNvSpPr>
            <a:spLocks noGrp="1"/>
          </p:cNvSpPr>
          <p:nvPr>
            <p:ph type="sldNum" sz="quarter" idx="12"/>
          </p:nvPr>
        </p:nvSpPr>
        <p:spPr/>
        <p:txBody>
          <a:bodyPr/>
          <a:lstStyle/>
          <a:p>
            <a:fld id="{4068FCCF-9A80-B240-8D85-84F960565AFA}" type="slidenum">
              <a:rPr lang="en-BE" smtClean="0">
                <a:latin typeface="Calibri" panose="020F0502020204030204" pitchFamily="34" charset="0"/>
                <a:ea typeface="Calibri" panose="020F0502020204030204" pitchFamily="34" charset="0"/>
                <a:cs typeface="Calibri" panose="020F0502020204030204" pitchFamily="34" charset="0"/>
              </a:rPr>
              <a:t>12</a:t>
            </a:fld>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9" name="ZoneTexte 8">
            <a:extLst>
              <a:ext uri="{FF2B5EF4-FFF2-40B4-BE49-F238E27FC236}">
                <a16:creationId xmlns:a16="http://schemas.microsoft.com/office/drawing/2014/main" id="{05B95FB6-F353-4681-ABE5-4A8D45957567}"/>
              </a:ext>
            </a:extLst>
          </p:cNvPr>
          <p:cNvSpPr txBox="1"/>
          <p:nvPr/>
        </p:nvSpPr>
        <p:spPr>
          <a:xfrm rot="2322929">
            <a:off x="8806008" y="1630251"/>
            <a:ext cx="1757341" cy="461665"/>
          </a:xfrm>
          <a:prstGeom prst="rect">
            <a:avLst/>
          </a:prstGeom>
          <a:solidFill>
            <a:srgbClr val="E0EBB7"/>
          </a:solidFill>
        </p:spPr>
        <p:txBody>
          <a:bodyPr wrap="none" rtlCol="0">
            <a:spAutoFit/>
          </a:bodyPr>
          <a:lstStyle/>
          <a:p>
            <a:r>
              <a:rPr lang="fr-FR" sz="2400" dirty="0">
                <a:latin typeface="Calibri" panose="020F0502020204030204" pitchFamily="34" charset="0"/>
                <a:ea typeface="Calibri" panose="020F0502020204030204" pitchFamily="34" charset="0"/>
                <a:cs typeface="Calibri" panose="020F0502020204030204" pitchFamily="34" charset="0"/>
              </a:rPr>
              <a:t>More </a:t>
            </a:r>
            <a:r>
              <a:rPr lang="fr-FR" sz="2400" dirty="0" err="1">
                <a:latin typeface="Calibri" panose="020F0502020204030204" pitchFamily="34" charset="0"/>
                <a:ea typeface="Calibri" panose="020F0502020204030204" pitchFamily="34" charset="0"/>
                <a:cs typeface="Calibri" panose="020F0502020204030204" pitchFamily="34" charset="0"/>
              </a:rPr>
              <a:t>details</a:t>
            </a:r>
            <a:endParaRPr lang="en-GB"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14456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840959" y="983573"/>
            <a:ext cx="10510082" cy="5509200"/>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Perspectives for the next 2 years and more </a:t>
            </a:r>
            <a:endParaRPr lang="en-GB" sz="2000" b="1" dirty="0">
              <a:latin typeface="Calibri" panose="020F0502020204030204" pitchFamily="34" charset="0"/>
              <a:ea typeface="Calibri" panose="020F0502020204030204" pitchFamily="34" charset="0"/>
              <a:cs typeface="Calibri" panose="020F0502020204030204" pitchFamily="34" charset="0"/>
            </a:endParaRPr>
          </a:p>
          <a:p>
            <a:endParaRPr lang="en-GB" b="1" dirty="0">
              <a:latin typeface="Calibri" panose="020F0502020204030204" pitchFamily="34" charset="0"/>
              <a:ea typeface="Calibri" panose="020F0502020204030204" pitchFamily="34" charset="0"/>
              <a:cs typeface="Calibri" panose="020F0502020204030204" pitchFamily="34" charset="0"/>
            </a:endParaRPr>
          </a:p>
          <a:p>
            <a:r>
              <a:rPr lang="en-GB" b="1" dirty="0">
                <a:latin typeface="Calibri" panose="020F0502020204030204" pitchFamily="34" charset="0"/>
                <a:ea typeface="Calibri" panose="020F0502020204030204" pitchFamily="34" charset="0"/>
                <a:cs typeface="Calibri" panose="020F0502020204030204" pitchFamily="34" charset="0"/>
              </a:rPr>
              <a:t>A 1 year project extension </a:t>
            </a: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to expect </a:t>
            </a:r>
            <a:r>
              <a:rPr lang="en-GB" b="1" dirty="0">
                <a:latin typeface="Calibri" panose="020F0502020204030204" pitchFamily="34" charset="0"/>
                <a:ea typeface="Calibri" panose="020F0502020204030204" pitchFamily="34" charset="0"/>
                <a:cs typeface="Calibri" panose="020F0502020204030204" pitchFamily="34" charset="0"/>
              </a:rPr>
              <a:t>(until M60 Feb 2029)</a:t>
            </a:r>
          </a:p>
          <a:p>
            <a:pPr marL="342900" indent="-342900">
              <a:buFont typeface="Wingdings" panose="05000000000000000000" pitchFamily="2" charset="2"/>
              <a:buChar char="Ø"/>
            </a:pPr>
            <a:r>
              <a:rPr lang="en-US" noProof="0" dirty="0">
                <a:solidFill>
                  <a:srgbClr val="A4C137"/>
                </a:solidFill>
                <a:latin typeface="Calibri" panose="020F0502020204030204" pitchFamily="34" charset="0"/>
                <a:ea typeface="Calibri" panose="020F0502020204030204" pitchFamily="34" charset="0"/>
                <a:cs typeface="Calibri" panose="020F0502020204030204" pitchFamily="34" charset="0"/>
              </a:rPr>
              <a:t>Delays because of procurement difficulties in WP6</a:t>
            </a:r>
          </a:p>
          <a:p>
            <a:pPr marL="800100" lvl="1"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WP6.5 Assembly &amp; test of adapted cryomodule</a:t>
            </a:r>
            <a:endParaRPr lang="en-US" dirty="0">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v"/>
            </a:pPr>
            <a:r>
              <a:rPr lang="en-US" dirty="0">
                <a:latin typeface="Calibri" panose="020F0502020204030204" pitchFamily="34" charset="0"/>
                <a:ea typeface="Calibri" panose="020F0502020204030204" pitchFamily="34" charset="0"/>
                <a:cs typeface="Calibri" panose="020F0502020204030204" pitchFamily="34" charset="0"/>
              </a:rPr>
              <a:t>Assembly of adapted CM from M39 May 2027 to M51 May 2028</a:t>
            </a:r>
          </a:p>
          <a:p>
            <a:pPr marL="1257300" lvl="2" indent="-342900">
              <a:buFont typeface="Wingdings" panose="05000000000000000000" pitchFamily="2" charset="2"/>
              <a:buChar char="v"/>
            </a:pPr>
            <a:r>
              <a:rPr lang="en-GB" dirty="0">
                <a:latin typeface="Calibri" panose="020F0502020204030204" pitchFamily="34" charset="0"/>
                <a:ea typeface="Calibri" panose="020F0502020204030204" pitchFamily="34" charset="0"/>
                <a:cs typeface="Calibri" panose="020F0502020204030204" pitchFamily="34" charset="0"/>
              </a:rPr>
              <a:t>Report on test of adapted CM from M46 Dec 2027 to M57 Nov 2028</a:t>
            </a:r>
            <a:endParaRPr lang="en-GB"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dirty="0">
                <a:latin typeface="Calibri" panose="020F0502020204030204" pitchFamily="34" charset="0"/>
                <a:ea typeface="Calibri" panose="020F0502020204030204" pitchFamily="34" charset="0"/>
                <a:cs typeface="Calibri" panose="020F0502020204030204" pitchFamily="34" charset="0"/>
              </a:rPr>
              <a:t>A </a:t>
            </a:r>
            <a:r>
              <a:rPr lang="en-GB" dirty="0">
                <a:solidFill>
                  <a:srgbClr val="A4C137"/>
                </a:solidFill>
                <a:latin typeface="Calibri" panose="020F0502020204030204" pitchFamily="34" charset="0"/>
                <a:ea typeface="Calibri" panose="020F0502020204030204" pitchFamily="34" charset="0"/>
                <a:cs typeface="Calibri" panose="020F0502020204030204" pitchFamily="34" charset="0"/>
              </a:rPr>
              <a:t>new AMD </a:t>
            </a:r>
            <a:r>
              <a:rPr lang="en-GB" dirty="0">
                <a:latin typeface="Calibri" panose="020F0502020204030204" pitchFamily="34" charset="0"/>
                <a:ea typeface="Calibri" panose="020F0502020204030204" pitchFamily="34" charset="0"/>
                <a:cs typeface="Calibri" panose="020F0502020204030204" pitchFamily="34" charset="0"/>
              </a:rPr>
              <a:t>will be needed to validate the project extension</a:t>
            </a:r>
          </a:p>
          <a:p>
            <a:pPr marL="800100" lvl="1"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To start towards the middle of RP2 (from ~M37-M43 to have a more precise &amp; realistic viewpoint of the modifications to be made to the work plan)</a:t>
            </a:r>
          </a:p>
          <a:p>
            <a:pPr marL="800100" lvl="1"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To be finalised before the end of RP2 M48 Feb 2028 (still within GA’s time limits)</a:t>
            </a:r>
          </a:p>
          <a:p>
            <a:pPr lvl="1"/>
            <a:endParaRPr lang="en-GB" b="1" dirty="0">
              <a:latin typeface="Calibri" panose="020F0502020204030204" pitchFamily="34" charset="0"/>
              <a:ea typeface="Calibri" panose="020F0502020204030204" pitchFamily="34" charset="0"/>
              <a:cs typeface="Calibri" panose="020F0502020204030204" pitchFamily="34" charset="0"/>
            </a:endParaRPr>
          </a:p>
          <a:p>
            <a:r>
              <a:rPr lang="en-GB" b="1" dirty="0">
                <a:latin typeface="Calibri" panose="020F0502020204030204" pitchFamily="34" charset="0"/>
                <a:ea typeface="Calibri" panose="020F0502020204030204" pitchFamily="34" charset="0"/>
                <a:cs typeface="Calibri" panose="020F0502020204030204" pitchFamily="34" charset="0"/>
              </a:rPr>
              <a:t>Probable cascading effect If project extension validated </a:t>
            </a:r>
            <a:r>
              <a:rPr lang="en-GB" dirty="0">
                <a:latin typeface="Calibri" panose="020F0502020204030204" pitchFamily="34" charset="0"/>
                <a:ea typeface="Calibri" panose="020F0502020204030204" pitchFamily="34" charset="0"/>
                <a:cs typeface="Calibri" panose="020F0502020204030204" pitchFamily="34" charset="0"/>
              </a:rPr>
              <a:t>(to be included in new AMD)</a:t>
            </a:r>
          </a:p>
          <a:p>
            <a:pPr marL="342900" indent="-342900">
              <a:buFont typeface="Wingdings" panose="05000000000000000000" pitchFamily="2" charset="2"/>
              <a:buChar char="Ø"/>
            </a:pPr>
            <a:r>
              <a:rPr lang="en-US" noProof="0" dirty="0">
                <a:solidFill>
                  <a:srgbClr val="A4C137"/>
                </a:solidFill>
                <a:latin typeface="Calibri" panose="020F0502020204030204" pitchFamily="34" charset="0"/>
                <a:ea typeface="Calibri" panose="020F0502020204030204" pitchFamily="34" charset="0"/>
                <a:cs typeface="Calibri" panose="020F0502020204030204" pitchFamily="34" charset="0"/>
              </a:rPr>
              <a:t>Delays due to the closure purpose </a:t>
            </a:r>
            <a:r>
              <a:rPr lang="en-US" noProof="0" dirty="0">
                <a:latin typeface="Calibri" panose="020F0502020204030204" pitchFamily="34" charset="0"/>
                <a:ea typeface="Calibri" panose="020F0502020204030204" pitchFamily="34" charset="0"/>
                <a:cs typeface="Calibri" panose="020F0502020204030204" pitchFamily="34" charset="0"/>
              </a:rPr>
              <a:t>of the deliverables considered</a:t>
            </a:r>
          </a:p>
          <a:p>
            <a:pPr marL="800100" lvl="1" indent="-342900">
              <a:buFont typeface="Wingdings" panose="05000000000000000000" pitchFamily="2" charset="2"/>
              <a:buChar char="§"/>
            </a:pPr>
            <a:r>
              <a:rPr lang="en-US" noProof="0" dirty="0">
                <a:latin typeface="Calibri" panose="020F0502020204030204" pitchFamily="34" charset="0"/>
                <a:ea typeface="Calibri" panose="020F0502020204030204" pitchFamily="34" charset="0"/>
                <a:cs typeface="Calibri" panose="020F0502020204030204" pitchFamily="34" charset="0"/>
              </a:rPr>
              <a:t>M58 Dec 2028 WP5.3 </a:t>
            </a:r>
            <a:r>
              <a:rPr lang="en-GB" noProof="0" dirty="0">
                <a:latin typeface="Calibri" panose="020F0502020204030204" pitchFamily="34" charset="0"/>
                <a:ea typeface="Calibri" panose="020F0502020204030204" pitchFamily="34" charset="0"/>
                <a:cs typeface="Calibri" panose="020F0502020204030204" pitchFamily="34" charset="0"/>
              </a:rPr>
              <a:t>Parametric design for a sustainable CM with iSAS </a:t>
            </a:r>
            <a:r>
              <a:rPr lang="en-GB" noProof="0" dirty="0" err="1">
                <a:latin typeface="Calibri" panose="020F0502020204030204" pitchFamily="34" charset="0"/>
                <a:ea typeface="Calibri" panose="020F0502020204030204" pitchFamily="34" charset="0"/>
                <a:cs typeface="Calibri" panose="020F0502020204030204" pitchFamily="34" charset="0"/>
              </a:rPr>
              <a:t>techn</a:t>
            </a:r>
            <a:r>
              <a:rPr lang="en-GB" noProof="0" dirty="0">
                <a:latin typeface="Calibri" panose="020F0502020204030204" pitchFamily="34" charset="0"/>
                <a:ea typeface="Calibri" panose="020F0502020204030204" pitchFamily="34" charset="0"/>
                <a:cs typeface="Calibri" panose="020F0502020204030204" pitchFamily="34" charset="0"/>
              </a:rPr>
              <a:t>.</a:t>
            </a:r>
          </a:p>
          <a:p>
            <a:pPr marL="800100" lvl="1"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M58 Dec 2028 WP9.5 Report on energy saving performance of iSAS </a:t>
            </a:r>
            <a:r>
              <a:rPr lang="en-GB" dirty="0" err="1">
                <a:latin typeface="Calibri" panose="020F0502020204030204" pitchFamily="34" charset="0"/>
                <a:ea typeface="Calibri" panose="020F0502020204030204" pitchFamily="34" charset="0"/>
                <a:cs typeface="Calibri" panose="020F0502020204030204" pitchFamily="34" charset="0"/>
              </a:rPr>
              <a:t>techn</a:t>
            </a:r>
            <a:r>
              <a:rPr lang="en-GB" dirty="0">
                <a:latin typeface="Calibri" panose="020F0502020204030204" pitchFamily="34" charset="0"/>
                <a:ea typeface="Calibri" panose="020F0502020204030204" pitchFamily="34" charset="0"/>
                <a:cs typeface="Calibri" panose="020F0502020204030204" pitchFamily="34" charset="0"/>
              </a:rPr>
              <a:t>.</a:t>
            </a:r>
          </a:p>
          <a:p>
            <a:pPr marL="800100" lvl="1" indent="-342900">
              <a:buFont typeface="Wingdings" panose="05000000000000000000" pitchFamily="2" charset="2"/>
              <a:buChar char="§"/>
            </a:pPr>
            <a:r>
              <a:rPr lang="en-GB" noProof="0" dirty="0">
                <a:latin typeface="Calibri" panose="020F0502020204030204" pitchFamily="34" charset="0"/>
                <a:ea typeface="Calibri" panose="020F0502020204030204" pitchFamily="34" charset="0"/>
                <a:cs typeface="Calibri" panose="020F0502020204030204" pitchFamily="34" charset="0"/>
              </a:rPr>
              <a:t>M60 Feb 2028 WP9.2 Final reports of the achievement in the WPs</a:t>
            </a:r>
          </a:p>
          <a:p>
            <a:pPr marL="342900" indent="-342900">
              <a:buFont typeface="Wingdings" panose="05000000000000000000" pitchFamily="2" charset="2"/>
              <a:buChar char="Ø"/>
            </a:pPr>
            <a:r>
              <a:rPr lang="en-GB" dirty="0">
                <a:solidFill>
                  <a:srgbClr val="A4C137"/>
                </a:solidFill>
                <a:latin typeface="Calibri" panose="020F0502020204030204" pitchFamily="34" charset="0"/>
                <a:ea typeface="Calibri" panose="020F0502020204030204" pitchFamily="34" charset="0"/>
                <a:cs typeface="Calibri" panose="020F0502020204030204" pitchFamily="34" charset="0"/>
              </a:rPr>
              <a:t>Addition that logically follows </a:t>
            </a:r>
            <a:r>
              <a:rPr lang="en-GB" dirty="0">
                <a:latin typeface="Calibri" panose="020F0502020204030204" pitchFamily="34" charset="0"/>
                <a:ea typeface="Calibri" panose="020F0502020204030204" pitchFamily="34" charset="0"/>
                <a:cs typeface="Calibri" panose="020F0502020204030204" pitchFamily="34" charset="0"/>
              </a:rPr>
              <a:t>in a project management perspective</a:t>
            </a:r>
          </a:p>
          <a:p>
            <a:pPr marL="800100" lvl="1" indent="-342900">
              <a:buFont typeface="Wingdings" panose="05000000000000000000" pitchFamily="2" charset="2"/>
              <a:buChar char="§"/>
            </a:pPr>
            <a:r>
              <a:rPr lang="en-GB" dirty="0">
                <a:latin typeface="Calibri" panose="020F0502020204030204" pitchFamily="34" charset="0"/>
                <a:ea typeface="Calibri" panose="020F0502020204030204" pitchFamily="34" charset="0"/>
                <a:cs typeface="Calibri" panose="020F0502020204030204" pitchFamily="34" charset="0"/>
              </a:rPr>
              <a:t>M59 Jan 2029 WP9.1 Organisation of 5th &amp; final project meeting and report</a:t>
            </a:r>
          </a:p>
        </p:txBody>
      </p:sp>
      <p:sp>
        <p:nvSpPr>
          <p:cNvPr id="4" name="ZoneTexte 3">
            <a:extLst>
              <a:ext uri="{FF2B5EF4-FFF2-40B4-BE49-F238E27FC236}">
                <a16:creationId xmlns:a16="http://schemas.microsoft.com/office/drawing/2014/main" id="{EBA2C08E-03EF-4EDB-9311-62037AEA45A0}"/>
              </a:ext>
            </a:extLst>
          </p:cNvPr>
          <p:cNvSpPr txBox="1"/>
          <p:nvPr/>
        </p:nvSpPr>
        <p:spPr>
          <a:xfrm rot="2322929">
            <a:off x="8806008" y="1630251"/>
            <a:ext cx="1757341" cy="461665"/>
          </a:xfrm>
          <a:prstGeom prst="rect">
            <a:avLst/>
          </a:prstGeom>
          <a:solidFill>
            <a:srgbClr val="E0EBB7"/>
          </a:solidFill>
        </p:spPr>
        <p:txBody>
          <a:bodyPr wrap="none" rtlCol="0">
            <a:spAutoFit/>
          </a:bodyPr>
          <a:lstStyle/>
          <a:p>
            <a:r>
              <a:rPr lang="fr-FR" sz="2400" dirty="0">
                <a:latin typeface="Calibri" panose="020F0502020204030204" pitchFamily="34" charset="0"/>
                <a:ea typeface="Calibri" panose="020F0502020204030204" pitchFamily="34" charset="0"/>
                <a:cs typeface="Calibri" panose="020F0502020204030204" pitchFamily="34" charset="0"/>
              </a:rPr>
              <a:t>More </a:t>
            </a:r>
            <a:r>
              <a:rPr lang="fr-FR" sz="2400" dirty="0" err="1">
                <a:latin typeface="Calibri" panose="020F0502020204030204" pitchFamily="34" charset="0"/>
                <a:ea typeface="Calibri" panose="020F0502020204030204" pitchFamily="34" charset="0"/>
                <a:cs typeface="Calibri" panose="020F0502020204030204" pitchFamily="34" charset="0"/>
              </a:rPr>
              <a:t>details</a:t>
            </a:r>
            <a:endParaRPr lang="en-GB"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07145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665825" y="1711456"/>
            <a:ext cx="11274641" cy="3600986"/>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End of RP1  </a:t>
            </a:r>
          </a:p>
          <a:p>
            <a:endParaRPr lang="en-GB" sz="2000" b="1"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ea typeface="Calibri" panose="020F0502020204030204" pitchFamily="34" charset="0"/>
                <a:cs typeface="Calibri" panose="020F0502020204030204" pitchFamily="34" charset="0"/>
              </a:rPr>
              <a:t>Milestones &amp; deliverables</a:t>
            </a: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11 accounted for</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2 pending, expected for 2</a:t>
            </a:r>
            <a:r>
              <a:rPr lang="en-GB" sz="2000" baseline="30000" dirty="0">
                <a:latin typeface="Calibri" panose="020F0502020204030204" pitchFamily="34" charset="0"/>
                <a:ea typeface="Calibri" panose="020F0502020204030204" pitchFamily="34" charset="0"/>
                <a:cs typeface="Calibri" panose="020F0502020204030204" pitchFamily="34" charset="0"/>
              </a:rPr>
              <a:t>nd</a:t>
            </a:r>
            <a:r>
              <a:rPr lang="en-GB" sz="2000" dirty="0">
                <a:latin typeface="Calibri" panose="020F0502020204030204" pitchFamily="34" charset="0"/>
                <a:ea typeface="Calibri" panose="020F0502020204030204" pitchFamily="34" charset="0"/>
                <a:cs typeface="Calibri" panose="020F0502020204030204" pitchFamily="34" charset="0"/>
              </a:rPr>
              <a:t> week of March</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No WP closure foreseen (iSAS not structured that way, all WPs end at the end of the project)</a:t>
            </a: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ea typeface="Calibri" panose="020F0502020204030204" pitchFamily="34" charset="0"/>
                <a:cs typeface="Calibri" panose="020F0502020204030204" pitchFamily="34" charset="0"/>
              </a:rPr>
              <a:t>Next steps</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RP2 opened since March 1</a:t>
            </a:r>
            <a:r>
              <a:rPr lang="en-GB" sz="2000" baseline="30000" dirty="0">
                <a:latin typeface="Calibri" panose="020F0502020204030204" pitchFamily="34" charset="0"/>
                <a:ea typeface="Calibri" panose="020F0502020204030204" pitchFamily="34" charset="0"/>
                <a:cs typeface="Calibri" panose="020F0502020204030204" pitchFamily="34" charset="0"/>
              </a:rPr>
              <a:t>st</a:t>
            </a:r>
            <a:r>
              <a:rPr lang="en-GB" sz="2000" dirty="0">
                <a:latin typeface="Calibri" panose="020F0502020204030204" pitchFamily="34" charset="0"/>
                <a:ea typeface="Calibri" panose="020F0502020204030204" pitchFamily="34" charset="0"/>
                <a:cs typeface="Calibri" panose="020F0502020204030204" pitchFamily="34" charset="0"/>
              </a:rPr>
              <a:t> for next 2 project years (until Feb 2028)</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Periodic report due April 30 &amp; Review meeting June 1</a:t>
            </a:r>
            <a:r>
              <a:rPr lang="en-GB" sz="2000" baseline="30000" dirty="0">
                <a:latin typeface="Calibri" panose="020F0502020204030204" pitchFamily="34" charset="0"/>
                <a:ea typeface="Calibri" panose="020F0502020204030204" pitchFamily="34" charset="0"/>
                <a:cs typeface="Calibri" panose="020F0502020204030204" pitchFamily="34" charset="0"/>
              </a:rPr>
              <a:t>st</a:t>
            </a:r>
            <a:r>
              <a:rPr lang="en-GB" sz="2000" dirty="0">
                <a:latin typeface="Calibri" panose="020F0502020204030204" pitchFamily="34" charset="0"/>
                <a:ea typeface="Calibri" panose="020F0502020204030204" pitchFamily="34" charset="0"/>
                <a:cs typeface="Calibri" panose="020F0502020204030204" pitchFamily="34" charset="0"/>
              </a:rPr>
              <a:t> to present it</a:t>
            </a:r>
          </a:p>
          <a:p>
            <a:r>
              <a:rPr lang="en-GB" sz="2000" dirty="0">
                <a:latin typeface="Calibri" panose="020F0502020204030204" pitchFamily="34" charset="0"/>
                <a:ea typeface="Calibri" panose="020F0502020204030204" pitchFamily="34" charset="0"/>
                <a:cs typeface="Calibri" panose="020F0502020204030204" pitchFamily="34" charset="0"/>
              </a:rPr>
              <a:t> </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 name="Espace réservé de la date 1">
            <a:extLst>
              <a:ext uri="{FF2B5EF4-FFF2-40B4-BE49-F238E27FC236}">
                <a16:creationId xmlns:a16="http://schemas.microsoft.com/office/drawing/2014/main" id="{18DBDA77-CFAF-4304-95B7-4EE300611C40}"/>
              </a:ext>
            </a:extLst>
          </p:cNvPr>
          <p:cNvSpPr>
            <a:spLocks noGrp="1"/>
          </p:cNvSpPr>
          <p:nvPr>
            <p:ph type="dt" sz="half" idx="10"/>
          </p:nvPr>
        </p:nvSpPr>
        <p:spPr/>
        <p:txBody>
          <a:bodyPr/>
          <a:lstStyle/>
          <a:p>
            <a:r>
              <a:rPr lang="en-GB"/>
              <a:t>23/04/2026</a:t>
            </a:r>
            <a:endParaRPr lang="en-BE"/>
          </a:p>
        </p:txBody>
      </p:sp>
      <p:sp>
        <p:nvSpPr>
          <p:cNvPr id="3" name="Espace réservé du numéro de diapositive 2">
            <a:extLst>
              <a:ext uri="{FF2B5EF4-FFF2-40B4-BE49-F238E27FC236}">
                <a16:creationId xmlns:a16="http://schemas.microsoft.com/office/drawing/2014/main" id="{A436C39D-F199-49E5-89AA-EA0F6036DE52}"/>
              </a:ext>
            </a:extLst>
          </p:cNvPr>
          <p:cNvSpPr>
            <a:spLocks noGrp="1"/>
          </p:cNvSpPr>
          <p:nvPr>
            <p:ph type="sldNum" sz="quarter" idx="12"/>
          </p:nvPr>
        </p:nvSpPr>
        <p:spPr/>
        <p:txBody>
          <a:bodyPr/>
          <a:lstStyle/>
          <a:p>
            <a:fld id="{4068FCCF-9A80-B240-8D85-84F960565AFA}" type="slidenum">
              <a:rPr lang="en-BE" smtClean="0"/>
              <a:t>14</a:t>
            </a:fld>
            <a:endParaRPr lang="en-BE"/>
          </a:p>
        </p:txBody>
      </p:sp>
    </p:spTree>
    <p:extLst>
      <p:ext uri="{BB962C8B-B14F-4D97-AF65-F5344CB8AC3E}">
        <p14:creationId xmlns:p14="http://schemas.microsoft.com/office/powerpoint/2010/main" val="1872222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532660" y="1862379"/>
            <a:ext cx="11043821" cy="2985433"/>
          </a:xfrm>
          <a:prstGeom prst="rect">
            <a:avLst/>
          </a:prstGeom>
          <a:noFill/>
        </p:spPr>
        <p:txBody>
          <a:bodyPr wrap="square" rtlCol="0">
            <a:spAutoFit/>
          </a:bodyPr>
          <a:lstStyle/>
          <a:p>
            <a:r>
              <a:rPr lang="en-GB" sz="2800" b="1" dirty="0">
                <a:solidFill>
                  <a:srgbClr val="A4C137"/>
                </a:solidFill>
                <a:latin typeface="Calibri" panose="020F0502020204030204" pitchFamily="34" charset="0"/>
                <a:ea typeface="Calibri" panose="020F0502020204030204" pitchFamily="34" charset="0"/>
                <a:cs typeface="Calibri" panose="020F0502020204030204" pitchFamily="34" charset="0"/>
              </a:rPr>
              <a:t>Periodic report </a:t>
            </a:r>
          </a:p>
          <a:p>
            <a:endParaRPr lang="en-GB" sz="2000" b="1"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ea typeface="Calibri" panose="020F0502020204030204" pitchFamily="34" charset="0"/>
                <a:cs typeface="Calibri" panose="020F0502020204030204" pitchFamily="34" charset="0"/>
              </a:rPr>
              <a:t>End of RP1 report</a:t>
            </a: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Technical report (Part B) template shared by PO (not all sections relevant to this project)</a:t>
            </a:r>
          </a:p>
          <a:p>
            <a:r>
              <a:rPr lang="en-GB" sz="2000" dirty="0">
                <a:latin typeface="Calibri" panose="020F0502020204030204" pitchFamily="34" charset="0"/>
                <a:ea typeface="Calibri" panose="020F0502020204030204" pitchFamily="34" charset="0"/>
                <a:cs typeface="Calibri" panose="020F0502020204030204" pitchFamily="34" charset="0"/>
              </a:rPr>
              <a:t>Most notably:</a:t>
            </a:r>
          </a:p>
          <a:p>
            <a:pPr marL="800100" lvl="1" indent="-342900">
              <a:buFont typeface="Wingdings" panose="05000000000000000000" pitchFamily="2" charset="2"/>
              <a:buChar char="§"/>
            </a:pPr>
            <a:r>
              <a:rPr lang="en-GB" sz="2000" dirty="0">
                <a:latin typeface="Calibri" panose="020F0502020204030204" pitchFamily="34" charset="0"/>
                <a:ea typeface="Calibri" panose="020F0502020204030204" pitchFamily="34" charset="0"/>
                <a:cs typeface="Calibri" panose="020F0502020204030204" pitchFamily="34" charset="0"/>
              </a:rPr>
              <a:t>1.2 Explanation of the work carried out per WP</a:t>
            </a:r>
          </a:p>
          <a:p>
            <a:pPr marL="800100" lvl="1" indent="-342900">
              <a:buFont typeface="Wingdings" panose="05000000000000000000" pitchFamily="2" charset="2"/>
              <a:buChar char="§"/>
            </a:pPr>
            <a:r>
              <a:rPr lang="en-GB" sz="2000" dirty="0">
                <a:latin typeface="Calibri" panose="020F0502020204030204" pitchFamily="34" charset="0"/>
                <a:ea typeface="Calibri" panose="020F0502020204030204" pitchFamily="34" charset="0"/>
                <a:cs typeface="Calibri" panose="020F0502020204030204" pitchFamily="34" charset="0"/>
              </a:rPr>
              <a:t>1.3 Impact - progress of the project so far towards delivering scientific impact</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Due 60 days after end of RP1 (end of April)</a:t>
            </a:r>
          </a:p>
          <a:p>
            <a:pPr marL="800100" lvl="1" indent="-342900">
              <a:buFont typeface="Wingdings" panose="05000000000000000000" pitchFamily="2" charset="2"/>
              <a:buChar char="§"/>
            </a:pPr>
            <a:r>
              <a:rPr lang="en-GB" sz="2000" dirty="0">
                <a:latin typeface="Calibri" panose="020F0502020204030204" pitchFamily="34" charset="0"/>
                <a:ea typeface="Calibri" panose="020F0502020204030204" pitchFamily="34" charset="0"/>
                <a:cs typeface="Calibri" panose="020F0502020204030204" pitchFamily="34" charset="0"/>
              </a:rPr>
              <a:t>1</a:t>
            </a:r>
            <a:r>
              <a:rPr lang="en-GB" sz="2000" baseline="30000" dirty="0">
                <a:latin typeface="Calibri" panose="020F0502020204030204" pitchFamily="34" charset="0"/>
                <a:ea typeface="Calibri" panose="020F0502020204030204" pitchFamily="34" charset="0"/>
                <a:cs typeface="Calibri" panose="020F0502020204030204" pitchFamily="34" charset="0"/>
              </a:rPr>
              <a:t>st</a:t>
            </a:r>
            <a:r>
              <a:rPr lang="en-GB" sz="2000" dirty="0">
                <a:latin typeface="Calibri" panose="020F0502020204030204" pitchFamily="34" charset="0"/>
                <a:ea typeface="Calibri" panose="020F0502020204030204" pitchFamily="34" charset="0"/>
                <a:cs typeface="Calibri" panose="020F0502020204030204" pitchFamily="34" charset="0"/>
              </a:rPr>
              <a:t> draft to be ready early enough to be reviewed carefully – at least by April 16</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 name="Espace réservé de la date 1">
            <a:extLst>
              <a:ext uri="{FF2B5EF4-FFF2-40B4-BE49-F238E27FC236}">
                <a16:creationId xmlns:a16="http://schemas.microsoft.com/office/drawing/2014/main" id="{58698021-1E06-4859-B500-022EB2E47375}"/>
              </a:ext>
            </a:extLst>
          </p:cNvPr>
          <p:cNvSpPr>
            <a:spLocks noGrp="1"/>
          </p:cNvSpPr>
          <p:nvPr>
            <p:ph type="dt" sz="half" idx="10"/>
          </p:nvPr>
        </p:nvSpPr>
        <p:spPr/>
        <p:txBody>
          <a:bodyPr/>
          <a:lstStyle/>
          <a:p>
            <a:r>
              <a:rPr lang="en-GB"/>
              <a:t>23/04/2026</a:t>
            </a:r>
            <a:endParaRPr lang="en-BE"/>
          </a:p>
        </p:txBody>
      </p:sp>
      <p:sp>
        <p:nvSpPr>
          <p:cNvPr id="3" name="Espace réservé du numéro de diapositive 2">
            <a:extLst>
              <a:ext uri="{FF2B5EF4-FFF2-40B4-BE49-F238E27FC236}">
                <a16:creationId xmlns:a16="http://schemas.microsoft.com/office/drawing/2014/main" id="{A058FCA1-F231-4173-89DF-48AE105CCC51}"/>
              </a:ext>
            </a:extLst>
          </p:cNvPr>
          <p:cNvSpPr>
            <a:spLocks noGrp="1"/>
          </p:cNvSpPr>
          <p:nvPr>
            <p:ph type="sldNum" sz="quarter" idx="12"/>
          </p:nvPr>
        </p:nvSpPr>
        <p:spPr/>
        <p:txBody>
          <a:bodyPr/>
          <a:lstStyle/>
          <a:p>
            <a:fld id="{4068FCCF-9A80-B240-8D85-84F960565AFA}" type="slidenum">
              <a:rPr lang="en-BE" smtClean="0"/>
              <a:t>15</a:t>
            </a:fld>
            <a:endParaRPr lang="en-BE"/>
          </a:p>
        </p:txBody>
      </p:sp>
    </p:spTree>
    <p:extLst>
      <p:ext uri="{BB962C8B-B14F-4D97-AF65-F5344CB8AC3E}">
        <p14:creationId xmlns:p14="http://schemas.microsoft.com/office/powerpoint/2010/main" val="407377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460648" y="1576835"/>
            <a:ext cx="11270704" cy="1446550"/>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Work plan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Milestones &amp; Deliverables status by timeline for the </a:t>
            </a:r>
            <a:r>
              <a:rPr lang="en-US" sz="2000" b="1" dirty="0">
                <a:solidFill>
                  <a:srgbClr val="A4C137"/>
                </a:solidFill>
                <a:latin typeface="Calibri" panose="020F0502020204030204" pitchFamily="34" charset="0"/>
                <a:ea typeface="Calibri" panose="020F0502020204030204" pitchFamily="34" charset="0"/>
                <a:cs typeface="Calibri" panose="020F0502020204030204" pitchFamily="34" charset="0"/>
              </a:rPr>
              <a:t>end of the 2nd project year </a:t>
            </a:r>
          </a:p>
          <a:p>
            <a:pPr marL="342900" indent="-342900">
              <a:buFont typeface="Wingdings" panose="05000000000000000000" pitchFamily="2" charset="2"/>
              <a:buChar char="Ø"/>
            </a:pPr>
            <a:endParaRPr lang="en-US" sz="2000" dirty="0">
              <a:latin typeface="Calibri" panose="020F0502020204030204" pitchFamily="34" charset="0"/>
              <a:ea typeface="Calibri" panose="020F0502020204030204" pitchFamily="34" charset="0"/>
              <a:cs typeface="Calibri" panose="020F0502020204030204" pitchFamily="34" charset="0"/>
            </a:endParaRPr>
          </a:p>
        </p:txBody>
      </p:sp>
      <p:pic>
        <p:nvPicPr>
          <p:cNvPr id="8" name="Image 7">
            <a:extLst>
              <a:ext uri="{FF2B5EF4-FFF2-40B4-BE49-F238E27FC236}">
                <a16:creationId xmlns:a16="http://schemas.microsoft.com/office/drawing/2014/main" id="{C6FEDB57-08F4-4425-B546-2358027B0DE5}"/>
              </a:ext>
            </a:extLst>
          </p:cNvPr>
          <p:cNvPicPr>
            <a:picLocks noChangeAspect="1"/>
          </p:cNvPicPr>
          <p:nvPr/>
        </p:nvPicPr>
        <p:blipFill>
          <a:blip r:embed="rId3"/>
          <a:stretch>
            <a:fillRect/>
          </a:stretch>
        </p:blipFill>
        <p:spPr>
          <a:xfrm>
            <a:off x="460648" y="3023385"/>
            <a:ext cx="11270704" cy="3475069"/>
          </a:xfrm>
          <a:prstGeom prst="rect">
            <a:avLst/>
          </a:prstGeom>
        </p:spPr>
      </p:pic>
      <p:sp>
        <p:nvSpPr>
          <p:cNvPr id="2" name="Espace réservé de la date 1">
            <a:extLst>
              <a:ext uri="{FF2B5EF4-FFF2-40B4-BE49-F238E27FC236}">
                <a16:creationId xmlns:a16="http://schemas.microsoft.com/office/drawing/2014/main" id="{DD37DBCC-246A-4D72-820B-D7292F2AA467}"/>
              </a:ext>
            </a:extLst>
          </p:cNvPr>
          <p:cNvSpPr>
            <a:spLocks noGrp="1"/>
          </p:cNvSpPr>
          <p:nvPr>
            <p:ph type="dt" sz="half" idx="10"/>
          </p:nvPr>
        </p:nvSpPr>
        <p:spPr/>
        <p:txBody>
          <a:bodyPr/>
          <a:lstStyle/>
          <a:p>
            <a:r>
              <a:rPr lang="en-GB"/>
              <a:t>23/04/2026</a:t>
            </a:r>
            <a:endParaRPr lang="en-BE"/>
          </a:p>
        </p:txBody>
      </p:sp>
      <p:sp>
        <p:nvSpPr>
          <p:cNvPr id="3" name="Espace réservé du numéro de diapositive 2">
            <a:extLst>
              <a:ext uri="{FF2B5EF4-FFF2-40B4-BE49-F238E27FC236}">
                <a16:creationId xmlns:a16="http://schemas.microsoft.com/office/drawing/2014/main" id="{5A2AA689-C305-4457-A78B-7C6A56374384}"/>
              </a:ext>
            </a:extLst>
          </p:cNvPr>
          <p:cNvSpPr>
            <a:spLocks noGrp="1"/>
          </p:cNvSpPr>
          <p:nvPr>
            <p:ph type="sldNum" sz="quarter" idx="12"/>
          </p:nvPr>
        </p:nvSpPr>
        <p:spPr/>
        <p:txBody>
          <a:bodyPr/>
          <a:lstStyle/>
          <a:p>
            <a:fld id="{4068FCCF-9A80-B240-8D85-84F960565AFA}" type="slidenum">
              <a:rPr lang="en-BE" smtClean="0"/>
              <a:t>16</a:t>
            </a:fld>
            <a:endParaRPr lang="en-BE"/>
          </a:p>
        </p:txBody>
      </p:sp>
    </p:spTree>
    <p:extLst>
      <p:ext uri="{BB962C8B-B14F-4D97-AF65-F5344CB8AC3E}">
        <p14:creationId xmlns:p14="http://schemas.microsoft.com/office/powerpoint/2010/main" val="3052980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519540" y="1141818"/>
            <a:ext cx="11152918" cy="1754326"/>
          </a:xfrm>
          <a:prstGeom prst="rect">
            <a:avLst/>
          </a:prstGeom>
          <a:noFill/>
        </p:spPr>
        <p:txBody>
          <a:bodyPr wrap="square" rtlCol="0">
            <a:spAutoFit/>
          </a:bodyPr>
          <a:lstStyle/>
          <a:p>
            <a:r>
              <a:rPr lang="en-US" sz="2800" b="1" dirty="0">
                <a:solidFill>
                  <a:srgbClr val="A4C137"/>
                </a:solidFill>
                <a:latin typeface="Calibri" panose="020F0502020204030204" pitchFamily="34" charset="0"/>
                <a:ea typeface="Calibri" panose="020F0502020204030204" pitchFamily="34" charset="0"/>
                <a:cs typeface="Calibri" panose="020F0502020204030204" pitchFamily="34" charset="0"/>
              </a:rPr>
              <a:t>Work plan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Milestones &amp; Deliverables status by timeline for the </a:t>
            </a:r>
            <a:r>
              <a:rPr lang="en-US" sz="2000" b="1" dirty="0">
                <a:solidFill>
                  <a:srgbClr val="A4C137"/>
                </a:solidFill>
                <a:latin typeface="Calibri" panose="020F0502020204030204" pitchFamily="34" charset="0"/>
                <a:ea typeface="Calibri" panose="020F0502020204030204" pitchFamily="34" charset="0"/>
                <a:cs typeface="Calibri" panose="020F0502020204030204" pitchFamily="34" charset="0"/>
              </a:rPr>
              <a:t>3</a:t>
            </a:r>
            <a:r>
              <a:rPr lang="en-US" sz="2000" b="1" baseline="30000" dirty="0">
                <a:solidFill>
                  <a:srgbClr val="A4C137"/>
                </a:solidFill>
                <a:latin typeface="Calibri" panose="020F0502020204030204" pitchFamily="34" charset="0"/>
                <a:ea typeface="Calibri" panose="020F0502020204030204" pitchFamily="34" charset="0"/>
                <a:cs typeface="Calibri" panose="020F0502020204030204" pitchFamily="34" charset="0"/>
              </a:rPr>
              <a:t>rd</a:t>
            </a:r>
            <a:r>
              <a:rPr lang="en-US" sz="2000" b="1" dirty="0">
                <a:solidFill>
                  <a:srgbClr val="A4C137"/>
                </a:solidFill>
                <a:latin typeface="Calibri" panose="020F0502020204030204" pitchFamily="34" charset="0"/>
                <a:ea typeface="Calibri" panose="020F0502020204030204" pitchFamily="34" charset="0"/>
                <a:cs typeface="Calibri" panose="020F0502020204030204" pitchFamily="34" charset="0"/>
              </a:rPr>
              <a:t> project year</a:t>
            </a:r>
          </a:p>
          <a:p>
            <a:pPr marL="342900" indent="-342900">
              <a:buFont typeface="Wingdings" panose="05000000000000000000" pitchFamily="2" charset="2"/>
              <a:buChar char="Ø"/>
            </a:pPr>
            <a:r>
              <a:rPr lang="en-US" sz="2000" dirty="0">
                <a:latin typeface="Calibri" panose="020F0502020204030204" pitchFamily="34" charset="0"/>
                <a:ea typeface="Calibri" panose="020F0502020204030204" pitchFamily="34" charset="0"/>
                <a:cs typeface="Calibri" panose="020F0502020204030204" pitchFamily="34" charset="0"/>
              </a:rPr>
              <a:t>2 milestones due August with risk to mitigate to look into </a:t>
            </a:r>
          </a:p>
          <a:p>
            <a:endParaRPr lang="en-US" sz="2000" dirty="0">
              <a:latin typeface="Calibri" panose="020F0502020204030204" pitchFamily="34" charset="0"/>
              <a:ea typeface="Calibri" panose="020F0502020204030204" pitchFamily="34" charset="0"/>
              <a:cs typeface="Calibri" panose="020F0502020204030204" pitchFamily="34" charset="0"/>
            </a:endParaRPr>
          </a:p>
        </p:txBody>
      </p:sp>
      <p:pic>
        <p:nvPicPr>
          <p:cNvPr id="3" name="Image 2">
            <a:extLst>
              <a:ext uri="{FF2B5EF4-FFF2-40B4-BE49-F238E27FC236}">
                <a16:creationId xmlns:a16="http://schemas.microsoft.com/office/drawing/2014/main" id="{359D24F0-B67B-4D46-8592-B7AB9780338A}"/>
              </a:ext>
            </a:extLst>
          </p:cNvPr>
          <p:cNvPicPr>
            <a:picLocks noChangeAspect="1"/>
          </p:cNvPicPr>
          <p:nvPr/>
        </p:nvPicPr>
        <p:blipFill>
          <a:blip r:embed="rId3"/>
          <a:stretch>
            <a:fillRect/>
          </a:stretch>
        </p:blipFill>
        <p:spPr>
          <a:xfrm>
            <a:off x="519540" y="2618913"/>
            <a:ext cx="11152919" cy="4239087"/>
          </a:xfrm>
          <a:prstGeom prst="rect">
            <a:avLst/>
          </a:prstGeom>
        </p:spPr>
      </p:pic>
      <p:sp>
        <p:nvSpPr>
          <p:cNvPr id="2" name="Espace réservé de la date 1">
            <a:extLst>
              <a:ext uri="{FF2B5EF4-FFF2-40B4-BE49-F238E27FC236}">
                <a16:creationId xmlns:a16="http://schemas.microsoft.com/office/drawing/2014/main" id="{28AA9169-5ECB-4684-84A6-6D38004705CD}"/>
              </a:ext>
            </a:extLst>
          </p:cNvPr>
          <p:cNvSpPr>
            <a:spLocks noGrp="1"/>
          </p:cNvSpPr>
          <p:nvPr>
            <p:ph type="dt" sz="half" idx="10"/>
          </p:nvPr>
        </p:nvSpPr>
        <p:spPr/>
        <p:txBody>
          <a:bodyPr/>
          <a:lstStyle/>
          <a:p>
            <a:r>
              <a:rPr lang="en-GB"/>
              <a:t>23/04/2026</a:t>
            </a:r>
            <a:endParaRPr lang="en-BE"/>
          </a:p>
        </p:txBody>
      </p:sp>
      <p:sp>
        <p:nvSpPr>
          <p:cNvPr id="4" name="Espace réservé du numéro de diapositive 3">
            <a:extLst>
              <a:ext uri="{FF2B5EF4-FFF2-40B4-BE49-F238E27FC236}">
                <a16:creationId xmlns:a16="http://schemas.microsoft.com/office/drawing/2014/main" id="{F325F1B2-7FDE-4625-96A2-A501EBB84054}"/>
              </a:ext>
            </a:extLst>
          </p:cNvPr>
          <p:cNvSpPr>
            <a:spLocks noGrp="1"/>
          </p:cNvSpPr>
          <p:nvPr>
            <p:ph type="sldNum" sz="quarter" idx="12"/>
          </p:nvPr>
        </p:nvSpPr>
        <p:spPr/>
        <p:txBody>
          <a:bodyPr/>
          <a:lstStyle/>
          <a:p>
            <a:fld id="{4068FCCF-9A80-B240-8D85-84F960565AFA}" type="slidenum">
              <a:rPr lang="en-BE" smtClean="0"/>
              <a:t>17</a:t>
            </a:fld>
            <a:endParaRPr lang="en-BE"/>
          </a:p>
        </p:txBody>
      </p:sp>
    </p:spTree>
    <p:extLst>
      <p:ext uri="{BB962C8B-B14F-4D97-AF65-F5344CB8AC3E}">
        <p14:creationId xmlns:p14="http://schemas.microsoft.com/office/powerpoint/2010/main" val="1117167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EB17411A-BBC9-49CC-B08A-EA8C4DDB27FF}"/>
              </a:ext>
            </a:extLst>
          </p:cNvPr>
          <p:cNvSpPr>
            <a:spLocks noGrp="1"/>
          </p:cNvSpPr>
          <p:nvPr>
            <p:ph type="dt" sz="half" idx="10"/>
          </p:nvPr>
        </p:nvSpPr>
        <p:spPr/>
        <p:txBody>
          <a:bodyPr/>
          <a:lstStyle/>
          <a:p>
            <a:r>
              <a:rPr lang="en-GB"/>
              <a:t>23/04/2026</a:t>
            </a:r>
            <a:endParaRPr lang="en-BE"/>
          </a:p>
        </p:txBody>
      </p:sp>
      <p:sp>
        <p:nvSpPr>
          <p:cNvPr id="5" name="Espace réservé du numéro de diapositive 4">
            <a:extLst>
              <a:ext uri="{FF2B5EF4-FFF2-40B4-BE49-F238E27FC236}">
                <a16:creationId xmlns:a16="http://schemas.microsoft.com/office/drawing/2014/main" id="{F0A64818-5E23-4723-A09A-27B9A55F14F2}"/>
              </a:ext>
            </a:extLst>
          </p:cNvPr>
          <p:cNvSpPr>
            <a:spLocks noGrp="1"/>
          </p:cNvSpPr>
          <p:nvPr>
            <p:ph type="sldNum" sz="quarter" idx="12"/>
          </p:nvPr>
        </p:nvSpPr>
        <p:spPr/>
        <p:txBody>
          <a:bodyPr/>
          <a:lstStyle/>
          <a:p>
            <a:fld id="{4068FCCF-9A80-B240-8D85-84F960565AFA}" type="slidenum">
              <a:rPr lang="en-BE" smtClean="0"/>
              <a:t>18</a:t>
            </a:fld>
            <a:endParaRPr lang="en-BE"/>
          </a:p>
        </p:txBody>
      </p:sp>
      <p:sp>
        <p:nvSpPr>
          <p:cNvPr id="6" name="ZoneTexte 5">
            <a:extLst>
              <a:ext uri="{FF2B5EF4-FFF2-40B4-BE49-F238E27FC236}">
                <a16:creationId xmlns:a16="http://schemas.microsoft.com/office/drawing/2014/main" id="{6D630906-1E8B-4E4C-AD9C-318BC9F7B6FA}"/>
              </a:ext>
            </a:extLst>
          </p:cNvPr>
          <p:cNvSpPr txBox="1"/>
          <p:nvPr/>
        </p:nvSpPr>
        <p:spPr>
          <a:xfrm>
            <a:off x="2370338" y="2767280"/>
            <a:ext cx="6593921" cy="1323439"/>
          </a:xfrm>
          <a:prstGeom prst="rect">
            <a:avLst/>
          </a:prstGeom>
          <a:solidFill>
            <a:srgbClr val="E0EBB7"/>
          </a:solidFill>
        </p:spPr>
        <p:txBody>
          <a:bodyPr wrap="none" rtlCol="0">
            <a:spAutoFit/>
          </a:bodyPr>
          <a:lstStyle/>
          <a:p>
            <a:pPr algn="ctr"/>
            <a:r>
              <a:rPr lang="fr-FR" sz="4000" dirty="0"/>
              <a:t>NEW PROJECT : RF 2.0 + </a:t>
            </a:r>
            <a:r>
              <a:rPr lang="fr-FR" sz="4000" dirty="0" err="1"/>
              <a:t>iSAS</a:t>
            </a:r>
            <a:endParaRPr lang="fr-FR" sz="4000" dirty="0"/>
          </a:p>
          <a:p>
            <a:pPr algn="ctr"/>
            <a:r>
              <a:rPr lang="fr-FR" sz="4000" dirty="0"/>
              <a:t>(</a:t>
            </a:r>
            <a:r>
              <a:rPr lang="fr-FR" sz="4000" dirty="0" err="1"/>
              <a:t>see</a:t>
            </a:r>
            <a:r>
              <a:rPr lang="fr-FR" sz="4000" dirty="0"/>
              <a:t> </a:t>
            </a:r>
            <a:r>
              <a:rPr lang="fr-FR" sz="4000" dirty="0" err="1"/>
              <a:t>presentation</a:t>
            </a:r>
            <a:r>
              <a:rPr lang="fr-FR" sz="4000" dirty="0"/>
              <a:t> </a:t>
            </a:r>
            <a:r>
              <a:rPr lang="fr-FR" sz="4000" dirty="0" err="1"/>
              <a:t>this</a:t>
            </a:r>
            <a:r>
              <a:rPr lang="fr-FR" sz="4000" dirty="0"/>
              <a:t> </a:t>
            </a:r>
            <a:r>
              <a:rPr lang="fr-FR" sz="4000" dirty="0" err="1"/>
              <a:t>evening</a:t>
            </a:r>
            <a:r>
              <a:rPr lang="fr-FR" sz="4000" dirty="0"/>
              <a:t>)</a:t>
            </a:r>
            <a:endParaRPr lang="en-GB" sz="4000" dirty="0"/>
          </a:p>
        </p:txBody>
      </p:sp>
    </p:spTree>
    <p:extLst>
      <p:ext uri="{BB962C8B-B14F-4D97-AF65-F5344CB8AC3E}">
        <p14:creationId xmlns:p14="http://schemas.microsoft.com/office/powerpoint/2010/main" val="529028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sp>
        <p:nvSpPr>
          <p:cNvPr id="7" name="TextBox 4">
            <a:extLst>
              <a:ext uri="{FF2B5EF4-FFF2-40B4-BE49-F238E27FC236}">
                <a16:creationId xmlns:a16="http://schemas.microsoft.com/office/drawing/2014/main" id="{95F84323-17F1-884D-6FDE-73259D549291}"/>
              </a:ext>
            </a:extLst>
          </p:cNvPr>
          <p:cNvSpPr txBox="1"/>
          <p:nvPr/>
        </p:nvSpPr>
        <p:spPr>
          <a:xfrm>
            <a:off x="658027" y="868077"/>
            <a:ext cx="10510082" cy="4832092"/>
          </a:xfrm>
          <a:prstGeom prst="rect">
            <a:avLst/>
          </a:prstGeom>
          <a:noFill/>
        </p:spPr>
        <p:txBody>
          <a:bodyPr wrap="square" rtlCol="0">
            <a:spAutoFit/>
          </a:bodyPr>
          <a:lstStyle/>
          <a:p>
            <a:r>
              <a:rPr lang="en-GB" sz="2800" b="1" dirty="0">
                <a:latin typeface="Calibri" panose="020F0502020204030204" pitchFamily="34" charset="0"/>
                <a:ea typeface="Calibri" panose="020F0502020204030204" pitchFamily="34" charset="0"/>
                <a:cs typeface="Calibri" panose="020F0502020204030204" pitchFamily="34" charset="0"/>
              </a:rPr>
              <a:t>RF2.0 &amp; iSAS project proposal update </a:t>
            </a:r>
          </a:p>
          <a:p>
            <a:endParaRPr lang="en-GB" sz="2000"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ea typeface="Calibri" panose="020F0502020204030204" pitchFamily="34" charset="0"/>
                <a:cs typeface="Calibri" panose="020F0502020204030204" pitchFamily="34" charset="0"/>
              </a:rPr>
              <a:t>Steps taken </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Involvement of EU project managers to support the project development </a:t>
            </a:r>
          </a:p>
          <a:p>
            <a:pPr marL="342900" indent="-342900">
              <a:buFont typeface="Wingdings" panose="05000000000000000000" pitchFamily="2" charset="2"/>
              <a:buChar char="Ø"/>
            </a:pPr>
            <a:r>
              <a:rPr lang="en-GB" sz="2000" dirty="0"/>
              <a:t>RF2.0 + iSAS </a:t>
            </a:r>
            <a:r>
              <a:rPr lang="en-GB" sz="2000" dirty="0">
                <a:solidFill>
                  <a:srgbClr val="A4C137"/>
                </a:solidFill>
              </a:rPr>
              <a:t>1</a:t>
            </a:r>
            <a:r>
              <a:rPr lang="en-GB" sz="2000" baseline="30000" dirty="0">
                <a:solidFill>
                  <a:srgbClr val="A4C137"/>
                </a:solidFill>
              </a:rPr>
              <a:t>st</a:t>
            </a:r>
            <a:r>
              <a:rPr lang="en-GB" sz="2000" dirty="0"/>
              <a:t> </a:t>
            </a:r>
            <a:r>
              <a:rPr lang="en-GB" sz="2000" dirty="0">
                <a:solidFill>
                  <a:srgbClr val="A4C137"/>
                </a:solidFill>
              </a:rPr>
              <a:t>concept paper </a:t>
            </a:r>
            <a:r>
              <a:rPr lang="en-GB" sz="2000" dirty="0"/>
              <a:t>prepared (iterative process)</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Presentation of RF2.0 project last Steering committee by project coordinator</a:t>
            </a:r>
          </a:p>
          <a:p>
            <a:pPr marL="342900" indent="-342900">
              <a:buFont typeface="Wingdings" panose="05000000000000000000" pitchFamily="2" charset="2"/>
              <a:buChar char="Ø"/>
            </a:pP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Ideas structured into WPs</a:t>
            </a:r>
            <a:r>
              <a:rPr lang="en-GB" sz="2000" dirty="0">
                <a:latin typeface="Calibri" panose="020F0502020204030204" pitchFamily="34" charset="0"/>
                <a:ea typeface="Calibri" panose="020F0502020204030204" pitchFamily="34" charset="0"/>
                <a:cs typeface="Calibri" panose="020F0502020204030204" pitchFamily="34" charset="0"/>
              </a:rPr>
              <a:t> at </a:t>
            </a: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Barcelona meeting </a:t>
            </a:r>
            <a:r>
              <a:rPr lang="en-GB" sz="2000" dirty="0">
                <a:latin typeface="Calibri" panose="020F0502020204030204" pitchFamily="34" charset="0"/>
                <a:ea typeface="Calibri" panose="020F0502020204030204" pitchFamily="34" charset="0"/>
                <a:cs typeface="Calibri" panose="020F0502020204030204" pitchFamily="34" charset="0"/>
              </a:rPr>
              <a:t>Feb 26</a:t>
            </a:r>
            <a:r>
              <a:rPr lang="en-GB" sz="2000" baseline="30000" dirty="0">
                <a:latin typeface="Calibri" panose="020F0502020204030204" pitchFamily="34" charset="0"/>
                <a:ea typeface="Calibri" panose="020F0502020204030204" pitchFamily="34" charset="0"/>
                <a:cs typeface="Calibri" panose="020F0502020204030204" pitchFamily="34" charset="0"/>
              </a:rPr>
              <a:t>th</a:t>
            </a:r>
            <a:r>
              <a:rPr lang="en-GB" sz="2000" dirty="0">
                <a:latin typeface="Calibri" panose="020F0502020204030204" pitchFamily="34" charset="0"/>
                <a:ea typeface="Calibri" panose="020F0502020204030204" pitchFamily="34" charset="0"/>
                <a:cs typeface="Calibri" panose="020F0502020204030204" pitchFamily="34" charset="0"/>
              </a:rPr>
              <a:t>-27</a:t>
            </a:r>
            <a:r>
              <a:rPr lang="en-GB" sz="2000" baseline="30000" dirty="0">
                <a:latin typeface="Calibri" panose="020F0502020204030204" pitchFamily="34" charset="0"/>
                <a:ea typeface="Calibri" panose="020F0502020204030204" pitchFamily="34" charset="0"/>
                <a:cs typeface="Calibri" panose="020F0502020204030204" pitchFamily="34" charset="0"/>
              </a:rPr>
              <a:t>th</a:t>
            </a:r>
            <a:r>
              <a:rPr lang="en-GB" sz="2000" dirty="0">
                <a:latin typeface="Calibri" panose="020F0502020204030204" pitchFamily="34" charset="0"/>
                <a:ea typeface="Calibri" panose="020F0502020204030204" pitchFamily="34" charset="0"/>
                <a:cs typeface="Calibri" panose="020F0502020204030204" pitchFamily="34" charset="0"/>
              </a:rPr>
              <a:t> at RF2.0 annual meeting (ALBA)</a:t>
            </a: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Coordinator</a:t>
            </a:r>
            <a:r>
              <a:rPr lang="en-GB" sz="2000" dirty="0">
                <a:latin typeface="Calibri" panose="020F0502020204030204" pitchFamily="34" charset="0"/>
                <a:ea typeface="Calibri" panose="020F0502020204030204" pitchFamily="34" charset="0"/>
                <a:cs typeface="Calibri" panose="020F0502020204030204" pitchFamily="34" charset="0"/>
              </a:rPr>
              <a:t> chosen: Giovanni De Carne, RF2.0 project coordinator from KIT</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Draft cost evaluation from CERN on technologies</a:t>
            </a:r>
          </a:p>
          <a:p>
            <a:pPr marL="342900" indent="-342900">
              <a:buFont typeface="Wingdings" panose="05000000000000000000" pitchFamily="2" charset="2"/>
              <a:buChar char="Ø"/>
            </a:pP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TIARA meeting </a:t>
            </a:r>
            <a:r>
              <a:rPr lang="en-GB" sz="2000" dirty="0">
                <a:latin typeface="Calibri" panose="020F0502020204030204" pitchFamily="34" charset="0"/>
                <a:ea typeface="Calibri" panose="020F0502020204030204" pitchFamily="34" charset="0"/>
                <a:cs typeface="Calibri" panose="020F0502020204030204" pitchFamily="34" charset="0"/>
              </a:rPr>
              <a:t>March 18</a:t>
            </a:r>
            <a:r>
              <a:rPr lang="en-GB" sz="2000" baseline="30000" dirty="0">
                <a:latin typeface="Calibri" panose="020F0502020204030204" pitchFamily="34" charset="0"/>
                <a:ea typeface="Calibri" panose="020F0502020204030204" pitchFamily="34" charset="0"/>
                <a:cs typeface="Calibri" panose="020F0502020204030204" pitchFamily="34" charset="0"/>
              </a:rPr>
              <a:t>th</a:t>
            </a:r>
            <a:r>
              <a:rPr lang="en-GB" sz="2000" dirty="0">
                <a:latin typeface="Calibri" panose="020F0502020204030204" pitchFamily="34" charset="0"/>
                <a:ea typeface="Calibri" panose="020F0502020204030204" pitchFamily="34" charset="0"/>
                <a:cs typeface="Calibri" panose="020F0502020204030204" pitchFamily="34" charset="0"/>
              </a:rPr>
              <a:t> for presentation &amp; comments</a:t>
            </a:r>
          </a:p>
          <a:p>
            <a:pPr marL="342900" indent="-342900">
              <a:buFont typeface="Wingdings" panose="05000000000000000000" pitchFamily="2" charset="2"/>
              <a:buChar char="Ø"/>
            </a:pPr>
            <a:endParaRPr lang="en-GB" sz="2000" b="1"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ea typeface="Calibri" panose="020F0502020204030204" pitchFamily="34" charset="0"/>
                <a:cs typeface="Calibri" panose="020F0502020204030204" pitchFamily="34" charset="0"/>
              </a:rPr>
              <a:t>Next steps</a:t>
            </a: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Core writing team set up</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Proposal to submit to INFRATECH call by June 16</a:t>
            </a:r>
          </a:p>
          <a:p>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 name="Espace réservé de la date 1">
            <a:extLst>
              <a:ext uri="{FF2B5EF4-FFF2-40B4-BE49-F238E27FC236}">
                <a16:creationId xmlns:a16="http://schemas.microsoft.com/office/drawing/2014/main" id="{B39AB34D-8B9B-4EC6-8CA8-CC854607D589}"/>
              </a:ext>
            </a:extLst>
          </p:cNvPr>
          <p:cNvSpPr>
            <a:spLocks noGrp="1"/>
          </p:cNvSpPr>
          <p:nvPr>
            <p:ph type="dt" sz="half" idx="10"/>
          </p:nvPr>
        </p:nvSpPr>
        <p:spPr/>
        <p:txBody>
          <a:bodyPr/>
          <a:lstStyle/>
          <a:p>
            <a:r>
              <a:rPr lang="en-GB"/>
              <a:t>23/04/2026</a:t>
            </a:r>
            <a:endParaRPr lang="en-BE"/>
          </a:p>
        </p:txBody>
      </p:sp>
      <p:sp>
        <p:nvSpPr>
          <p:cNvPr id="3" name="Espace réservé du numéro de diapositive 2">
            <a:extLst>
              <a:ext uri="{FF2B5EF4-FFF2-40B4-BE49-F238E27FC236}">
                <a16:creationId xmlns:a16="http://schemas.microsoft.com/office/drawing/2014/main" id="{75E09339-E3E5-463F-AFC5-A1FEA601FCFE}"/>
              </a:ext>
            </a:extLst>
          </p:cNvPr>
          <p:cNvSpPr>
            <a:spLocks noGrp="1"/>
          </p:cNvSpPr>
          <p:nvPr>
            <p:ph type="sldNum" sz="quarter" idx="12"/>
          </p:nvPr>
        </p:nvSpPr>
        <p:spPr/>
        <p:txBody>
          <a:bodyPr/>
          <a:lstStyle/>
          <a:p>
            <a:fld id="{4068FCCF-9A80-B240-8D85-84F960565AFA}" type="slidenum">
              <a:rPr lang="en-BE" smtClean="0"/>
              <a:t>19</a:t>
            </a:fld>
            <a:endParaRPr lang="en-BE"/>
          </a:p>
        </p:txBody>
      </p:sp>
    </p:spTree>
    <p:extLst>
      <p:ext uri="{BB962C8B-B14F-4D97-AF65-F5344CB8AC3E}">
        <p14:creationId xmlns:p14="http://schemas.microsoft.com/office/powerpoint/2010/main" val="397342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306097" y="1556060"/>
            <a:ext cx="9720000" cy="4678204"/>
          </a:xfrm>
          <a:prstGeom prst="rect">
            <a:avLst/>
          </a:prstGeom>
          <a:noFill/>
        </p:spPr>
        <p:txBody>
          <a:bodyPr wrap="square" rtlCol="0">
            <a:spAutoFit/>
          </a:bodyPr>
          <a:lstStyle/>
          <a:p>
            <a:endParaRPr lang="en-GB" sz="2800" b="1" dirty="0">
              <a:latin typeface="Calibri" panose="020F0502020204030204" pitchFamily="34" charset="0"/>
              <a:ea typeface="Calibri" panose="020F0502020204030204" pitchFamily="34" charset="0"/>
              <a:cs typeface="Calibri" panose="020F0502020204030204" pitchFamily="34" charset="0"/>
            </a:endParaRPr>
          </a:p>
          <a:p>
            <a:pPr marL="800100" lvl="1" indent="-342900">
              <a:lnSpc>
                <a:spcPct val="150000"/>
              </a:lnSpc>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Consortium Agreement (CA), NDA, Amendment (AMD)</a:t>
            </a:r>
          </a:p>
          <a:p>
            <a:pPr marL="800100" lvl="1" indent="-342900">
              <a:lnSpc>
                <a:spcPct val="150000"/>
              </a:lnSpc>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iSAS project outcomes at half-time</a:t>
            </a:r>
          </a:p>
          <a:p>
            <a:pPr marL="800100" lvl="1" indent="-342900">
              <a:lnSpc>
                <a:spcPct val="150000"/>
              </a:lnSpc>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1</a:t>
            </a:r>
            <a:r>
              <a:rPr lang="en-GB" sz="2000" baseline="30000" dirty="0">
                <a:latin typeface="Calibri" panose="020F0502020204030204" pitchFamily="34" charset="0"/>
                <a:ea typeface="Calibri" panose="020F0502020204030204" pitchFamily="34" charset="0"/>
                <a:cs typeface="Calibri" panose="020F0502020204030204" pitchFamily="34" charset="0"/>
              </a:rPr>
              <a:t>st</a:t>
            </a:r>
            <a:r>
              <a:rPr lang="en-GB" sz="2000" dirty="0">
                <a:latin typeface="Calibri" panose="020F0502020204030204" pitchFamily="34" charset="0"/>
                <a:ea typeface="Calibri" panose="020F0502020204030204" pitchFamily="34" charset="0"/>
                <a:cs typeface="Calibri" panose="020F0502020204030204" pitchFamily="34" charset="0"/>
              </a:rPr>
              <a:t> June Review meeting</a:t>
            </a:r>
          </a:p>
          <a:p>
            <a:pPr marL="800100" lvl="1" indent="-342900">
              <a:lnSpc>
                <a:spcPct val="150000"/>
              </a:lnSpc>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Perspectives for the next 2 years and more </a:t>
            </a:r>
          </a:p>
          <a:p>
            <a:pPr marL="800100" lvl="1" indent="-342900">
              <a:lnSpc>
                <a:spcPct val="150000"/>
              </a:lnSpc>
              <a:buFont typeface="Wingdings" panose="05000000000000000000" pitchFamily="2" charset="2"/>
              <a:buChar char="Ø"/>
            </a:pPr>
            <a:r>
              <a:rPr lang="en-GB" sz="2000" dirty="0" err="1">
                <a:latin typeface="Calibri" panose="020F0502020204030204" pitchFamily="34" charset="0"/>
                <a:ea typeface="Calibri" panose="020F0502020204030204" pitchFamily="34" charset="0"/>
                <a:cs typeface="Calibri" panose="020F0502020204030204" pitchFamily="34" charset="0"/>
              </a:rPr>
              <a:t>iSAS</a:t>
            </a:r>
            <a:r>
              <a:rPr lang="en-GB" sz="2000" dirty="0">
                <a:latin typeface="Calibri" panose="020F0502020204030204" pitchFamily="34" charset="0"/>
                <a:ea typeface="Calibri" panose="020F0502020204030204" pitchFamily="34" charset="0"/>
                <a:cs typeface="Calibri" panose="020F0502020204030204" pitchFamily="34" charset="0"/>
              </a:rPr>
              <a:t> and beyond</a:t>
            </a:r>
          </a:p>
          <a:p>
            <a:pPr lvl="1"/>
            <a:endParaRPr lang="en-GB" sz="2000" dirty="0">
              <a:latin typeface="Calibri" panose="020F0502020204030204" pitchFamily="34" charset="0"/>
              <a:ea typeface="Calibri" panose="020F0502020204030204" pitchFamily="34" charset="0"/>
              <a:cs typeface="Calibri" panose="020F0502020204030204" pitchFamily="34" charset="0"/>
            </a:endParaRPr>
          </a:p>
          <a:p>
            <a:pPr lvl="1"/>
            <a:endParaRPr lang="en-GB" sz="2000" dirty="0">
              <a:latin typeface="Calibri" panose="020F0502020204030204" pitchFamily="34" charset="0"/>
              <a:ea typeface="Calibri" panose="020F0502020204030204" pitchFamily="34" charset="0"/>
              <a:cs typeface="Calibri" panose="020F0502020204030204" pitchFamily="34" charset="0"/>
              <a:hlinkClick r:id="rId3"/>
            </a:endParaRPr>
          </a:p>
          <a:p>
            <a:r>
              <a:rPr lang="en-GB" sz="2000" dirty="0">
                <a:latin typeface="Calibri" panose="020F0502020204030204" pitchFamily="34" charset="0"/>
                <a:ea typeface="Calibri" panose="020F0502020204030204" pitchFamily="34" charset="0"/>
                <a:cs typeface="Calibri" panose="020F0502020204030204" pitchFamily="34" charset="0"/>
              </a:rPr>
              <a:t>Presentation(s) available on:</a:t>
            </a:r>
          </a:p>
          <a:p>
            <a:r>
              <a:rPr lang="en-GB" sz="2000" dirty="0">
                <a:latin typeface="Calibri" panose="020F0502020204030204" pitchFamily="34" charset="0"/>
                <a:ea typeface="Calibri" panose="020F0502020204030204" pitchFamily="34" charset="0"/>
                <a:cs typeface="Calibri" panose="020F0502020204030204" pitchFamily="34" charset="0"/>
                <a:hlinkClick r:id="rId4"/>
              </a:rPr>
              <a:t>iSAS yearly meeting in Berlin Indico page</a:t>
            </a:r>
            <a:endParaRPr lang="en-GB" sz="2000" dirty="0">
              <a:latin typeface="Calibri" panose="020F0502020204030204" pitchFamily="34" charset="0"/>
              <a:ea typeface="Calibri" panose="020F0502020204030204" pitchFamily="34" charset="0"/>
              <a:cs typeface="Calibri" panose="020F0502020204030204" pitchFamily="34" charset="0"/>
              <a:hlinkClick r:id="rId3"/>
            </a:endParaRPr>
          </a:p>
          <a:p>
            <a:pPr marL="800100" lvl="1"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p:txBody>
      </p:sp>
      <p:sp>
        <p:nvSpPr>
          <p:cNvPr id="2" name="Espace réservé de la date 1">
            <a:extLst>
              <a:ext uri="{FF2B5EF4-FFF2-40B4-BE49-F238E27FC236}">
                <a16:creationId xmlns:a16="http://schemas.microsoft.com/office/drawing/2014/main" id="{13076085-43C3-491C-A643-13095BD7F131}"/>
              </a:ext>
            </a:extLst>
          </p:cNvPr>
          <p:cNvSpPr>
            <a:spLocks noGrp="1"/>
          </p:cNvSpPr>
          <p:nvPr>
            <p:ph type="dt" sz="half" idx="10"/>
          </p:nvPr>
        </p:nvSpPr>
        <p:spPr/>
        <p:txBody>
          <a:bodyPr/>
          <a:lstStyle/>
          <a:p>
            <a:r>
              <a:rPr lang="en-GB">
                <a:latin typeface="Calibri" panose="020F0502020204030204" pitchFamily="34" charset="0"/>
                <a:ea typeface="Calibri" panose="020F0502020204030204" pitchFamily="34" charset="0"/>
                <a:cs typeface="Calibri" panose="020F0502020204030204" pitchFamily="34" charset="0"/>
              </a:rPr>
              <a:t>23/04/2026</a:t>
            </a:r>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3" name="Espace réservé du numéro de diapositive 2">
            <a:extLst>
              <a:ext uri="{FF2B5EF4-FFF2-40B4-BE49-F238E27FC236}">
                <a16:creationId xmlns:a16="http://schemas.microsoft.com/office/drawing/2014/main" id="{CE240696-7D26-4C76-80EF-A086E7647348}"/>
              </a:ext>
            </a:extLst>
          </p:cNvPr>
          <p:cNvSpPr>
            <a:spLocks noGrp="1"/>
          </p:cNvSpPr>
          <p:nvPr>
            <p:ph type="sldNum" sz="quarter" idx="12"/>
          </p:nvPr>
        </p:nvSpPr>
        <p:spPr/>
        <p:txBody>
          <a:bodyPr/>
          <a:lstStyle/>
          <a:p>
            <a:fld id="{4068FCCF-9A80-B240-8D85-84F960565AFA}" type="slidenum">
              <a:rPr lang="en-BE" smtClean="0">
                <a:latin typeface="Calibri" panose="020F0502020204030204" pitchFamily="34" charset="0"/>
                <a:ea typeface="Calibri" panose="020F0502020204030204" pitchFamily="34" charset="0"/>
                <a:cs typeface="Calibri" panose="020F0502020204030204" pitchFamily="34" charset="0"/>
              </a:rPr>
              <a:t>2</a:t>
            </a:fld>
            <a:endParaRPr lang="en-BE">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63831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96AE0E02-B688-E4FA-90C9-A4928CA38BFC}"/>
              </a:ext>
            </a:extLst>
          </p:cNvPr>
          <p:cNvSpPr/>
          <p:nvPr/>
        </p:nvSpPr>
        <p:spPr>
          <a:xfrm>
            <a:off x="1315845" y="1763484"/>
            <a:ext cx="8486078" cy="55490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dirty="0"/>
              <a:t>Inputs from RF2.0 &amp; iSAS</a:t>
            </a:r>
          </a:p>
        </p:txBody>
      </p:sp>
      <p:sp>
        <p:nvSpPr>
          <p:cNvPr id="6" name="Rounded Rectangle 5">
            <a:extLst>
              <a:ext uri="{FF2B5EF4-FFF2-40B4-BE49-F238E27FC236}">
                <a16:creationId xmlns:a16="http://schemas.microsoft.com/office/drawing/2014/main" id="{34F73929-5522-DCF5-95E5-D6ACFD131F2B}"/>
              </a:ext>
            </a:extLst>
          </p:cNvPr>
          <p:cNvSpPr/>
          <p:nvPr/>
        </p:nvSpPr>
        <p:spPr>
          <a:xfrm>
            <a:off x="3928216" y="2556286"/>
            <a:ext cx="2900380" cy="136044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b="1" dirty="0"/>
              <a:t>Device-to-System</a:t>
            </a:r>
          </a:p>
          <a:p>
            <a:pPr marL="285750" indent="-285750" algn="ctr">
              <a:buFont typeface="Arial" panose="020B0604020202020204" pitchFamily="34" charset="0"/>
              <a:buChar char="•"/>
            </a:pPr>
            <a:r>
              <a:rPr lang="en-DE" dirty="0"/>
              <a:t>IoT</a:t>
            </a:r>
          </a:p>
          <a:p>
            <a:pPr marL="285750" indent="-285750" algn="ctr">
              <a:buFont typeface="Arial" panose="020B0604020202020204" pitchFamily="34" charset="0"/>
              <a:buChar char="•"/>
            </a:pPr>
            <a:r>
              <a:rPr lang="en-DE" dirty="0"/>
              <a:t>Cryomodule</a:t>
            </a:r>
          </a:p>
          <a:p>
            <a:pPr marL="285750" indent="-285750" algn="ctr">
              <a:buFont typeface="Arial" panose="020B0604020202020204" pitchFamily="34" charset="0"/>
              <a:buChar char="•"/>
            </a:pPr>
            <a:r>
              <a:rPr lang="en-DE" dirty="0">
                <a:solidFill>
                  <a:schemeClr val="tx1"/>
                </a:solidFill>
              </a:rPr>
              <a:t>SSA (Technology &amp; System integration)</a:t>
            </a:r>
          </a:p>
        </p:txBody>
      </p:sp>
      <p:sp>
        <p:nvSpPr>
          <p:cNvPr id="7" name="Rounded Rectangle 6">
            <a:extLst>
              <a:ext uri="{FF2B5EF4-FFF2-40B4-BE49-F238E27FC236}">
                <a16:creationId xmlns:a16="http://schemas.microsoft.com/office/drawing/2014/main" id="{5F60B330-A860-94D7-6AD2-98C01F0F86D5}"/>
              </a:ext>
            </a:extLst>
          </p:cNvPr>
          <p:cNvSpPr/>
          <p:nvPr/>
        </p:nvSpPr>
        <p:spPr>
          <a:xfrm>
            <a:off x="6901543" y="2556286"/>
            <a:ext cx="2900380" cy="136044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b="1" dirty="0"/>
              <a:t>System level</a:t>
            </a:r>
          </a:p>
          <a:p>
            <a:pPr marL="285750" indent="-285750" algn="ctr">
              <a:buFont typeface="Arial" panose="020B0604020202020204" pitchFamily="34" charset="0"/>
              <a:buChar char="•"/>
            </a:pPr>
            <a:r>
              <a:rPr lang="en-DE" dirty="0"/>
              <a:t>UPFC @ CERN</a:t>
            </a:r>
          </a:p>
          <a:p>
            <a:pPr marL="285750" indent="-285750" algn="ctr">
              <a:buFont typeface="Arial" panose="020B0604020202020204" pitchFamily="34" charset="0"/>
              <a:buChar char="•"/>
            </a:pPr>
            <a:r>
              <a:rPr lang="en-DE" dirty="0"/>
              <a:t>Geothermal</a:t>
            </a:r>
          </a:p>
          <a:p>
            <a:pPr marL="285750" indent="-285750" algn="ctr">
              <a:buFont typeface="Arial" panose="020B0604020202020204" pitchFamily="34" charset="0"/>
              <a:buChar char="•"/>
            </a:pPr>
            <a:r>
              <a:rPr lang="en-DE" dirty="0"/>
              <a:t>Sustainable computing</a:t>
            </a:r>
          </a:p>
        </p:txBody>
      </p:sp>
      <p:sp>
        <p:nvSpPr>
          <p:cNvPr id="8" name="Rounded Rectangle 7">
            <a:extLst>
              <a:ext uri="{FF2B5EF4-FFF2-40B4-BE49-F238E27FC236}">
                <a16:creationId xmlns:a16="http://schemas.microsoft.com/office/drawing/2014/main" id="{729FF052-9A9F-B4C4-EFF7-BA6633076D72}"/>
              </a:ext>
            </a:extLst>
          </p:cNvPr>
          <p:cNvSpPr/>
          <p:nvPr/>
        </p:nvSpPr>
        <p:spPr>
          <a:xfrm>
            <a:off x="3756107" y="4266139"/>
            <a:ext cx="3248721" cy="136044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b="1" dirty="0"/>
              <a:t>System-to-Sustainability</a:t>
            </a:r>
          </a:p>
          <a:p>
            <a:pPr marL="285750" indent="-285750" algn="ctr">
              <a:buFont typeface="Arial" panose="020B0604020202020204" pitchFamily="34" charset="0"/>
              <a:buChar char="•"/>
            </a:pPr>
            <a:r>
              <a:rPr lang="en-DE" dirty="0"/>
              <a:t>Energy monitoring</a:t>
            </a:r>
          </a:p>
          <a:p>
            <a:pPr marL="285750" indent="-285750" algn="ctr">
              <a:buFont typeface="Arial" panose="020B0604020202020204" pitchFamily="34" charset="0"/>
              <a:buChar char="•"/>
            </a:pPr>
            <a:r>
              <a:rPr lang="en-DE" dirty="0"/>
              <a:t>LCA software</a:t>
            </a:r>
          </a:p>
        </p:txBody>
      </p:sp>
      <p:sp>
        <p:nvSpPr>
          <p:cNvPr id="9" name="Rounded Rectangle 8">
            <a:extLst>
              <a:ext uri="{FF2B5EF4-FFF2-40B4-BE49-F238E27FC236}">
                <a16:creationId xmlns:a16="http://schemas.microsoft.com/office/drawing/2014/main" id="{400DB72A-54E7-21A0-033A-F3F6FD2A08B1}"/>
              </a:ext>
            </a:extLst>
          </p:cNvPr>
          <p:cNvSpPr/>
          <p:nvPr/>
        </p:nvSpPr>
        <p:spPr>
          <a:xfrm rot="16200000">
            <a:off x="8231460" y="3618570"/>
            <a:ext cx="5118410" cy="136044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dirty="0"/>
              <a:t>Training, Transfer to industry</a:t>
            </a:r>
          </a:p>
        </p:txBody>
      </p:sp>
      <p:sp>
        <p:nvSpPr>
          <p:cNvPr id="12" name="Rounded Rectangle 11">
            <a:extLst>
              <a:ext uri="{FF2B5EF4-FFF2-40B4-BE49-F238E27FC236}">
                <a16:creationId xmlns:a16="http://schemas.microsoft.com/office/drawing/2014/main" id="{9FA931F2-1937-D642-DD9B-181AE50FA06B}"/>
              </a:ext>
            </a:extLst>
          </p:cNvPr>
          <p:cNvSpPr/>
          <p:nvPr/>
        </p:nvSpPr>
        <p:spPr>
          <a:xfrm>
            <a:off x="954890" y="5931388"/>
            <a:ext cx="8847034" cy="92661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GB" dirty="0">
                <a:solidFill>
                  <a:srgbClr val="000000"/>
                </a:solidFill>
                <a:effectLst/>
                <a:latin typeface="Helvetica" pitchFamily="2" charset="0"/>
              </a:rPr>
              <a:t>Demonstration stage: integrated system-level approach of the technologies</a:t>
            </a:r>
          </a:p>
          <a:p>
            <a:pPr marL="285750" indent="-285750" algn="ctr">
              <a:buFont typeface="Arial" panose="020B0604020202020204" pitchFamily="34" charset="0"/>
              <a:buChar char="•"/>
            </a:pPr>
            <a:r>
              <a:rPr lang="en-GB" dirty="0">
                <a:solidFill>
                  <a:srgbClr val="000000"/>
                </a:solidFill>
                <a:latin typeface="Helvetica" pitchFamily="2" charset="0"/>
              </a:rPr>
              <a:t>PERLE++</a:t>
            </a:r>
          </a:p>
          <a:p>
            <a:pPr marL="285750" indent="-285750" algn="ctr">
              <a:buFont typeface="Arial" panose="020B0604020202020204" pitchFamily="34" charset="0"/>
              <a:buChar char="•"/>
            </a:pPr>
            <a:r>
              <a:rPr lang="en-GB" dirty="0">
                <a:solidFill>
                  <a:srgbClr val="000000"/>
                </a:solidFill>
                <a:latin typeface="Helvetica" pitchFamily="2" charset="0"/>
              </a:rPr>
              <a:t>Single-site demonstrators</a:t>
            </a:r>
            <a:endParaRPr lang="en-GB" dirty="0">
              <a:solidFill>
                <a:srgbClr val="000000"/>
              </a:solidFill>
              <a:effectLst/>
              <a:latin typeface="Helvetica" pitchFamily="2" charset="0"/>
            </a:endParaRPr>
          </a:p>
        </p:txBody>
      </p:sp>
      <p:pic>
        <p:nvPicPr>
          <p:cNvPr id="13" name="Picture 12">
            <a:extLst>
              <a:ext uri="{FF2B5EF4-FFF2-40B4-BE49-F238E27FC236}">
                <a16:creationId xmlns:a16="http://schemas.microsoft.com/office/drawing/2014/main" id="{EB5A21F3-D0DE-B8AC-C45A-2A75227760F4}"/>
              </a:ext>
            </a:extLst>
          </p:cNvPr>
          <p:cNvPicPr>
            <a:picLocks noChangeAspect="1"/>
          </p:cNvPicPr>
          <p:nvPr/>
        </p:nvPicPr>
        <p:blipFill>
          <a:blip r:embed="rId2"/>
          <a:stretch>
            <a:fillRect/>
          </a:stretch>
        </p:blipFill>
        <p:spPr>
          <a:xfrm>
            <a:off x="1315845" y="228337"/>
            <a:ext cx="1344806" cy="787926"/>
          </a:xfrm>
          <a:prstGeom prst="rect">
            <a:avLst/>
          </a:prstGeom>
        </p:spPr>
      </p:pic>
      <p:pic>
        <p:nvPicPr>
          <p:cNvPr id="14" name="Picture 13">
            <a:extLst>
              <a:ext uri="{FF2B5EF4-FFF2-40B4-BE49-F238E27FC236}">
                <a16:creationId xmlns:a16="http://schemas.microsoft.com/office/drawing/2014/main" id="{C591B2AF-4127-10D9-F77B-EE7705F268C1}"/>
              </a:ext>
            </a:extLst>
          </p:cNvPr>
          <p:cNvPicPr>
            <a:picLocks noChangeAspect="1"/>
          </p:cNvPicPr>
          <p:nvPr/>
        </p:nvPicPr>
        <p:blipFill>
          <a:blip r:embed="rId3"/>
          <a:stretch>
            <a:fillRect/>
          </a:stretch>
        </p:blipFill>
        <p:spPr>
          <a:xfrm>
            <a:off x="8074723" y="311150"/>
            <a:ext cx="1727200" cy="622300"/>
          </a:xfrm>
          <a:prstGeom prst="rect">
            <a:avLst/>
          </a:prstGeom>
        </p:spPr>
      </p:pic>
      <p:sp>
        <p:nvSpPr>
          <p:cNvPr id="15" name="Rounded Rectangle 14">
            <a:extLst>
              <a:ext uri="{FF2B5EF4-FFF2-40B4-BE49-F238E27FC236}">
                <a16:creationId xmlns:a16="http://schemas.microsoft.com/office/drawing/2014/main" id="{F5690D93-D81B-0628-8A73-3F2D71E80450}"/>
              </a:ext>
            </a:extLst>
          </p:cNvPr>
          <p:cNvSpPr/>
          <p:nvPr/>
        </p:nvSpPr>
        <p:spPr>
          <a:xfrm>
            <a:off x="954889" y="2581509"/>
            <a:ext cx="2900380" cy="136044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b="1" dirty="0"/>
              <a:t>Device level</a:t>
            </a:r>
          </a:p>
          <a:p>
            <a:pPr marL="285750" indent="-285750" algn="ctr">
              <a:buFont typeface="Arial" panose="020B0604020202020204" pitchFamily="34" charset="0"/>
              <a:buChar char="•"/>
            </a:pPr>
            <a:r>
              <a:rPr lang="en-DE" dirty="0"/>
              <a:t>Re-usable magnets</a:t>
            </a:r>
          </a:p>
          <a:p>
            <a:pPr marL="285750" indent="-285750" algn="ctr">
              <a:buFont typeface="Arial" panose="020B0604020202020204" pitchFamily="34" charset="0"/>
              <a:buChar char="•"/>
            </a:pPr>
            <a:r>
              <a:rPr lang="en-DE" dirty="0"/>
              <a:t>Magnetrons</a:t>
            </a:r>
          </a:p>
        </p:txBody>
      </p:sp>
      <p:cxnSp>
        <p:nvCxnSpPr>
          <p:cNvPr id="17" name="Elbow Connector 16">
            <a:extLst>
              <a:ext uri="{FF2B5EF4-FFF2-40B4-BE49-F238E27FC236}">
                <a16:creationId xmlns:a16="http://schemas.microsoft.com/office/drawing/2014/main" id="{88BD0A52-AA08-ED5B-5CCB-ADF4049B6844}"/>
              </a:ext>
            </a:extLst>
          </p:cNvPr>
          <p:cNvCxnSpPr>
            <a:stCxn id="15" idx="2"/>
            <a:endCxn id="8" idx="1"/>
          </p:cNvCxnSpPr>
          <p:nvPr/>
        </p:nvCxnSpPr>
        <p:spPr>
          <a:xfrm rot="16200000" flipH="1">
            <a:off x="2578390" y="3768647"/>
            <a:ext cx="1004406" cy="1351028"/>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9" name="Elbow Connector 18">
            <a:extLst>
              <a:ext uri="{FF2B5EF4-FFF2-40B4-BE49-F238E27FC236}">
                <a16:creationId xmlns:a16="http://schemas.microsoft.com/office/drawing/2014/main" id="{35F4801E-7921-6ADA-2C53-9CAAB84A302A}"/>
              </a:ext>
            </a:extLst>
          </p:cNvPr>
          <p:cNvCxnSpPr>
            <a:stCxn id="6" idx="2"/>
            <a:endCxn id="8" idx="0"/>
          </p:cNvCxnSpPr>
          <p:nvPr/>
        </p:nvCxnSpPr>
        <p:spPr>
          <a:xfrm rot="16200000" flipH="1">
            <a:off x="5204735" y="4090406"/>
            <a:ext cx="349404" cy="2062"/>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Elbow Connector 20">
            <a:extLst>
              <a:ext uri="{FF2B5EF4-FFF2-40B4-BE49-F238E27FC236}">
                <a16:creationId xmlns:a16="http://schemas.microsoft.com/office/drawing/2014/main" id="{09C255DD-9DFE-9ADC-00C4-4D88D9CFF2C8}"/>
              </a:ext>
            </a:extLst>
          </p:cNvPr>
          <p:cNvCxnSpPr>
            <a:stCxn id="7" idx="2"/>
            <a:endCxn id="8" idx="3"/>
          </p:cNvCxnSpPr>
          <p:nvPr/>
        </p:nvCxnSpPr>
        <p:spPr>
          <a:xfrm rot="5400000">
            <a:off x="7163467" y="3758097"/>
            <a:ext cx="1029629" cy="1346905"/>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 name="Elbow Connector 22">
            <a:extLst>
              <a:ext uri="{FF2B5EF4-FFF2-40B4-BE49-F238E27FC236}">
                <a16:creationId xmlns:a16="http://schemas.microsoft.com/office/drawing/2014/main" id="{CB4FA0F8-C0F5-5FC7-9F9A-657ACAB4E9C8}"/>
              </a:ext>
            </a:extLst>
          </p:cNvPr>
          <p:cNvCxnSpPr>
            <a:cxnSpLocks/>
            <a:stCxn id="8" idx="2"/>
            <a:endCxn id="12" idx="0"/>
          </p:cNvCxnSpPr>
          <p:nvPr/>
        </p:nvCxnSpPr>
        <p:spPr>
          <a:xfrm rot="5400000">
            <a:off x="5227038" y="5777958"/>
            <a:ext cx="304800" cy="2061"/>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26" name="Bent Arrow 25">
            <a:extLst>
              <a:ext uri="{FF2B5EF4-FFF2-40B4-BE49-F238E27FC236}">
                <a16:creationId xmlns:a16="http://schemas.microsoft.com/office/drawing/2014/main" id="{6D400F15-DE7D-7055-65AC-4B0DDDE3A112}"/>
              </a:ext>
            </a:extLst>
          </p:cNvPr>
          <p:cNvSpPr/>
          <p:nvPr/>
        </p:nvSpPr>
        <p:spPr>
          <a:xfrm rot="5400000">
            <a:off x="2834630" y="659576"/>
            <a:ext cx="907096" cy="942820"/>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solidFill>
                <a:schemeClr val="tx1"/>
              </a:solidFill>
            </a:endParaRPr>
          </a:p>
        </p:txBody>
      </p:sp>
      <p:sp>
        <p:nvSpPr>
          <p:cNvPr id="27" name="Bent Arrow 26">
            <a:extLst>
              <a:ext uri="{FF2B5EF4-FFF2-40B4-BE49-F238E27FC236}">
                <a16:creationId xmlns:a16="http://schemas.microsoft.com/office/drawing/2014/main" id="{A90A506C-59FB-B10F-E9E5-D5863CF11D04}"/>
              </a:ext>
            </a:extLst>
          </p:cNvPr>
          <p:cNvSpPr/>
          <p:nvPr/>
        </p:nvSpPr>
        <p:spPr>
          <a:xfrm rot="5400000" flipV="1">
            <a:off x="7149765" y="600632"/>
            <a:ext cx="907096" cy="942820"/>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DE">
              <a:solidFill>
                <a:schemeClr val="tx1"/>
              </a:solidFill>
            </a:endParaRPr>
          </a:p>
        </p:txBody>
      </p:sp>
      <p:sp>
        <p:nvSpPr>
          <p:cNvPr id="10" name="ZoneTexte 9">
            <a:extLst>
              <a:ext uri="{FF2B5EF4-FFF2-40B4-BE49-F238E27FC236}">
                <a16:creationId xmlns:a16="http://schemas.microsoft.com/office/drawing/2014/main" id="{814B8312-411A-42C7-B709-CAE2B4AF4EFA}"/>
              </a:ext>
            </a:extLst>
          </p:cNvPr>
          <p:cNvSpPr txBox="1"/>
          <p:nvPr/>
        </p:nvSpPr>
        <p:spPr>
          <a:xfrm>
            <a:off x="1111730" y="4988206"/>
            <a:ext cx="1753044" cy="369332"/>
          </a:xfrm>
          <a:prstGeom prst="rect">
            <a:avLst/>
          </a:prstGeom>
          <a:noFill/>
          <a:ln>
            <a:solidFill>
              <a:srgbClr val="FF0000"/>
            </a:solidFill>
            <a:prstDash val="dash"/>
          </a:ln>
        </p:spPr>
        <p:txBody>
          <a:bodyPr wrap="none" rtlCol="0">
            <a:spAutoFit/>
          </a:bodyPr>
          <a:lstStyle/>
          <a:p>
            <a:pPr algn="ctr"/>
            <a:r>
              <a:rPr lang="fr-FR" dirty="0">
                <a:solidFill>
                  <a:srgbClr val="FF0000"/>
                </a:solidFill>
              </a:rPr>
              <a:t>Weak Link/Data</a:t>
            </a:r>
            <a:endParaRPr lang="fr-FR" dirty="0">
              <a:solidFill>
                <a:srgbClr val="FF0000"/>
              </a:solidFill>
              <a:sym typeface="Wingdings" panose="05000000000000000000" pitchFamily="2" charset="2"/>
            </a:endParaRPr>
          </a:p>
        </p:txBody>
      </p:sp>
      <p:sp>
        <p:nvSpPr>
          <p:cNvPr id="4" name="ZoneTexte 9">
            <a:extLst>
              <a:ext uri="{FF2B5EF4-FFF2-40B4-BE49-F238E27FC236}">
                <a16:creationId xmlns:a16="http://schemas.microsoft.com/office/drawing/2014/main" id="{C17630EE-47F1-4330-053D-D5CEF2425936}"/>
              </a:ext>
            </a:extLst>
          </p:cNvPr>
          <p:cNvSpPr txBox="1"/>
          <p:nvPr/>
        </p:nvSpPr>
        <p:spPr>
          <a:xfrm>
            <a:off x="4983782" y="3916734"/>
            <a:ext cx="2338525" cy="369332"/>
          </a:xfrm>
          <a:prstGeom prst="rect">
            <a:avLst/>
          </a:prstGeom>
          <a:noFill/>
          <a:ln>
            <a:solidFill>
              <a:srgbClr val="FF0000"/>
            </a:solidFill>
            <a:prstDash val="dash"/>
          </a:ln>
        </p:spPr>
        <p:txBody>
          <a:bodyPr wrap="none" rtlCol="0">
            <a:spAutoFit/>
          </a:bodyPr>
          <a:lstStyle/>
          <a:p>
            <a:pPr algn="ctr"/>
            <a:r>
              <a:rPr lang="fr-FR" dirty="0">
                <a:solidFill>
                  <a:srgbClr val="FF0000"/>
                </a:solidFill>
              </a:rPr>
              <a:t>Strong Link/Hardware</a:t>
            </a:r>
            <a:endParaRPr lang="fr-FR" dirty="0">
              <a:solidFill>
                <a:srgbClr val="FF0000"/>
              </a:solidFill>
              <a:sym typeface="Wingdings" panose="05000000000000000000" pitchFamily="2" charset="2"/>
            </a:endParaRPr>
          </a:p>
        </p:txBody>
      </p:sp>
      <p:sp>
        <p:nvSpPr>
          <p:cNvPr id="11" name="ZoneTexte 9">
            <a:extLst>
              <a:ext uri="{FF2B5EF4-FFF2-40B4-BE49-F238E27FC236}">
                <a16:creationId xmlns:a16="http://schemas.microsoft.com/office/drawing/2014/main" id="{BB2209D2-16D1-9017-FB55-7CC21B7BA3C0}"/>
              </a:ext>
            </a:extLst>
          </p:cNvPr>
          <p:cNvSpPr txBox="1"/>
          <p:nvPr/>
        </p:nvSpPr>
        <p:spPr>
          <a:xfrm>
            <a:off x="7907567" y="4221535"/>
            <a:ext cx="2338525" cy="369332"/>
          </a:xfrm>
          <a:prstGeom prst="rect">
            <a:avLst/>
          </a:prstGeom>
          <a:noFill/>
          <a:ln>
            <a:solidFill>
              <a:srgbClr val="FF0000"/>
            </a:solidFill>
            <a:prstDash val="dash"/>
          </a:ln>
        </p:spPr>
        <p:txBody>
          <a:bodyPr wrap="none" rtlCol="0">
            <a:spAutoFit/>
          </a:bodyPr>
          <a:lstStyle/>
          <a:p>
            <a:pPr algn="ctr"/>
            <a:r>
              <a:rPr lang="fr-FR" dirty="0">
                <a:solidFill>
                  <a:srgbClr val="FF0000"/>
                </a:solidFill>
              </a:rPr>
              <a:t>Strong Link/Hardware</a:t>
            </a:r>
            <a:endParaRPr lang="fr-FR" dirty="0">
              <a:solidFill>
                <a:srgbClr val="FF0000"/>
              </a:solidFill>
              <a:sym typeface="Wingdings" panose="05000000000000000000" pitchFamily="2" charset="2"/>
            </a:endParaRPr>
          </a:p>
        </p:txBody>
      </p:sp>
      <p:pic>
        <p:nvPicPr>
          <p:cNvPr id="16" name="Picture 15">
            <a:extLst>
              <a:ext uri="{FF2B5EF4-FFF2-40B4-BE49-F238E27FC236}">
                <a16:creationId xmlns:a16="http://schemas.microsoft.com/office/drawing/2014/main" id="{0F5CD0D7-7D23-7A70-291B-005D9EC4E865}"/>
              </a:ext>
            </a:extLst>
          </p:cNvPr>
          <p:cNvPicPr>
            <a:picLocks noChangeAspect="1"/>
          </p:cNvPicPr>
          <p:nvPr/>
        </p:nvPicPr>
        <p:blipFill>
          <a:blip r:embed="rId2"/>
          <a:stretch>
            <a:fillRect/>
          </a:stretch>
        </p:blipFill>
        <p:spPr>
          <a:xfrm>
            <a:off x="721110" y="3544003"/>
            <a:ext cx="767171" cy="449488"/>
          </a:xfrm>
          <a:prstGeom prst="rect">
            <a:avLst/>
          </a:prstGeom>
        </p:spPr>
      </p:pic>
      <p:pic>
        <p:nvPicPr>
          <p:cNvPr id="25" name="Picture 24">
            <a:extLst>
              <a:ext uri="{FF2B5EF4-FFF2-40B4-BE49-F238E27FC236}">
                <a16:creationId xmlns:a16="http://schemas.microsoft.com/office/drawing/2014/main" id="{A94FA002-AEF5-6A66-08B3-2FFE272F3B1A}"/>
              </a:ext>
            </a:extLst>
          </p:cNvPr>
          <p:cNvPicPr>
            <a:picLocks noChangeAspect="1"/>
          </p:cNvPicPr>
          <p:nvPr/>
        </p:nvPicPr>
        <p:blipFill>
          <a:blip r:embed="rId3"/>
          <a:stretch>
            <a:fillRect/>
          </a:stretch>
        </p:blipFill>
        <p:spPr>
          <a:xfrm>
            <a:off x="625227" y="2581508"/>
            <a:ext cx="938003" cy="337957"/>
          </a:xfrm>
          <a:prstGeom prst="rect">
            <a:avLst/>
          </a:prstGeom>
        </p:spPr>
      </p:pic>
      <p:sp>
        <p:nvSpPr>
          <p:cNvPr id="2" name="Espace réservé de la date 1">
            <a:extLst>
              <a:ext uri="{FF2B5EF4-FFF2-40B4-BE49-F238E27FC236}">
                <a16:creationId xmlns:a16="http://schemas.microsoft.com/office/drawing/2014/main" id="{8962C894-AE01-46F4-8D61-82F1FBFA78B0}"/>
              </a:ext>
            </a:extLst>
          </p:cNvPr>
          <p:cNvSpPr>
            <a:spLocks noGrp="1"/>
          </p:cNvSpPr>
          <p:nvPr>
            <p:ph type="dt" sz="half" idx="10"/>
          </p:nvPr>
        </p:nvSpPr>
        <p:spPr/>
        <p:txBody>
          <a:bodyPr/>
          <a:lstStyle/>
          <a:p>
            <a:r>
              <a:rPr lang="en-GB"/>
              <a:t>23/04/2026</a:t>
            </a:r>
            <a:endParaRPr lang="en-BE"/>
          </a:p>
        </p:txBody>
      </p:sp>
      <p:sp>
        <p:nvSpPr>
          <p:cNvPr id="3" name="Espace réservé du numéro de diapositive 2">
            <a:extLst>
              <a:ext uri="{FF2B5EF4-FFF2-40B4-BE49-F238E27FC236}">
                <a16:creationId xmlns:a16="http://schemas.microsoft.com/office/drawing/2014/main" id="{55541999-09BD-45CD-9F89-102202B00296}"/>
              </a:ext>
            </a:extLst>
          </p:cNvPr>
          <p:cNvSpPr>
            <a:spLocks noGrp="1"/>
          </p:cNvSpPr>
          <p:nvPr>
            <p:ph type="sldNum" sz="quarter" idx="12"/>
          </p:nvPr>
        </p:nvSpPr>
        <p:spPr/>
        <p:txBody>
          <a:bodyPr/>
          <a:lstStyle/>
          <a:p>
            <a:fld id="{4068FCCF-9A80-B240-8D85-84F960565AFA}" type="slidenum">
              <a:rPr lang="en-BE" smtClean="0"/>
              <a:t>20</a:t>
            </a:fld>
            <a:endParaRPr lang="en-BE"/>
          </a:p>
        </p:txBody>
      </p:sp>
    </p:spTree>
    <p:extLst>
      <p:ext uri="{BB962C8B-B14F-4D97-AF65-F5344CB8AC3E}">
        <p14:creationId xmlns:p14="http://schemas.microsoft.com/office/powerpoint/2010/main" val="2584763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214BB-ED56-8112-A44E-8B492249B420}"/>
            </a:ext>
          </a:extLst>
        </p:cNvPr>
        <p:cNvGrpSpPr/>
        <p:nvPr/>
      </p:nvGrpSpPr>
      <p:grpSpPr>
        <a:xfrm>
          <a:off x="0" y="0"/>
          <a:ext cx="0" cy="0"/>
          <a:chOff x="0" y="0"/>
          <a:chExt cx="0" cy="0"/>
        </a:xfrm>
      </p:grpSpPr>
      <p:cxnSp>
        <p:nvCxnSpPr>
          <p:cNvPr id="17" name="Straight Arrow Connector 16">
            <a:extLst>
              <a:ext uri="{FF2B5EF4-FFF2-40B4-BE49-F238E27FC236}">
                <a16:creationId xmlns:a16="http://schemas.microsoft.com/office/drawing/2014/main" id="{D6BDE043-6ABF-CFFC-ED45-23770BBC0828}"/>
              </a:ext>
            </a:extLst>
          </p:cNvPr>
          <p:cNvCxnSpPr>
            <a:cxnSpLocks/>
          </p:cNvCxnSpPr>
          <p:nvPr/>
        </p:nvCxnSpPr>
        <p:spPr>
          <a:xfrm flipH="1">
            <a:off x="2605043" y="3519557"/>
            <a:ext cx="2527246" cy="2739183"/>
          </a:xfrm>
          <a:prstGeom prst="straightConnector1">
            <a:avLst/>
          </a:prstGeom>
          <a:ln w="28575">
            <a:solidFill>
              <a:schemeClr val="accent2">
                <a:lumMod val="60000"/>
                <a:lumOff val="40000"/>
              </a:schemeClr>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46" name="Straight Arrow Connector 45">
            <a:extLst>
              <a:ext uri="{FF2B5EF4-FFF2-40B4-BE49-F238E27FC236}">
                <a16:creationId xmlns:a16="http://schemas.microsoft.com/office/drawing/2014/main" id="{04666ED5-A891-0F41-5E13-F1BEF1406155}"/>
              </a:ext>
            </a:extLst>
          </p:cNvPr>
          <p:cNvCxnSpPr>
            <a:cxnSpLocks/>
            <a:endCxn id="26" idx="3"/>
          </p:cNvCxnSpPr>
          <p:nvPr/>
        </p:nvCxnSpPr>
        <p:spPr>
          <a:xfrm flipH="1">
            <a:off x="5382152" y="3380278"/>
            <a:ext cx="3638794" cy="184220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 name="Rounded Rectangle 3">
            <a:extLst>
              <a:ext uri="{FF2B5EF4-FFF2-40B4-BE49-F238E27FC236}">
                <a16:creationId xmlns:a16="http://schemas.microsoft.com/office/drawing/2014/main" id="{D1F174C0-7947-E51F-C591-5A18CA46AAA8}"/>
              </a:ext>
            </a:extLst>
          </p:cNvPr>
          <p:cNvSpPr/>
          <p:nvPr/>
        </p:nvSpPr>
        <p:spPr>
          <a:xfrm>
            <a:off x="2718004" y="33749"/>
            <a:ext cx="6139131" cy="55490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WP1 – Requirement analysis for future accelerators</a:t>
            </a:r>
          </a:p>
        </p:txBody>
      </p:sp>
      <p:sp>
        <p:nvSpPr>
          <p:cNvPr id="6" name="Rounded Rectangle 5">
            <a:extLst>
              <a:ext uri="{FF2B5EF4-FFF2-40B4-BE49-F238E27FC236}">
                <a16:creationId xmlns:a16="http://schemas.microsoft.com/office/drawing/2014/main" id="{2FCA1582-310B-5236-FC0D-CEDD2D1DF858}"/>
              </a:ext>
            </a:extLst>
          </p:cNvPr>
          <p:cNvSpPr/>
          <p:nvPr/>
        </p:nvSpPr>
        <p:spPr>
          <a:xfrm>
            <a:off x="3122145" y="1811209"/>
            <a:ext cx="814039" cy="151869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WP4 - IoT</a:t>
            </a:r>
          </a:p>
        </p:txBody>
      </p:sp>
      <p:sp>
        <p:nvSpPr>
          <p:cNvPr id="7" name="Rounded Rectangle 6">
            <a:extLst>
              <a:ext uri="{FF2B5EF4-FFF2-40B4-BE49-F238E27FC236}">
                <a16:creationId xmlns:a16="http://schemas.microsoft.com/office/drawing/2014/main" id="{64ABBE46-2059-463A-EA12-F2239B168160}"/>
              </a:ext>
            </a:extLst>
          </p:cNvPr>
          <p:cNvSpPr/>
          <p:nvPr/>
        </p:nvSpPr>
        <p:spPr>
          <a:xfrm>
            <a:off x="7004825" y="1799587"/>
            <a:ext cx="814039" cy="151869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WP7 – UPFC @ CERN</a:t>
            </a:r>
          </a:p>
        </p:txBody>
      </p:sp>
      <p:sp>
        <p:nvSpPr>
          <p:cNvPr id="8" name="Rounded Rectangle 7">
            <a:extLst>
              <a:ext uri="{FF2B5EF4-FFF2-40B4-BE49-F238E27FC236}">
                <a16:creationId xmlns:a16="http://schemas.microsoft.com/office/drawing/2014/main" id="{F9978005-9023-A29C-C01C-BFA9FE7232C2}"/>
              </a:ext>
            </a:extLst>
          </p:cNvPr>
          <p:cNvSpPr/>
          <p:nvPr/>
        </p:nvSpPr>
        <p:spPr>
          <a:xfrm>
            <a:off x="81615" y="1773927"/>
            <a:ext cx="931126" cy="151869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WP2 – Magnetrons</a:t>
            </a:r>
          </a:p>
        </p:txBody>
      </p:sp>
      <p:sp>
        <p:nvSpPr>
          <p:cNvPr id="10" name="Rounded Rectangle 9">
            <a:extLst>
              <a:ext uri="{FF2B5EF4-FFF2-40B4-BE49-F238E27FC236}">
                <a16:creationId xmlns:a16="http://schemas.microsoft.com/office/drawing/2014/main" id="{F40ABB17-32B7-F3D5-7623-9CD641E8CF68}"/>
              </a:ext>
            </a:extLst>
          </p:cNvPr>
          <p:cNvSpPr/>
          <p:nvPr/>
        </p:nvSpPr>
        <p:spPr>
          <a:xfrm>
            <a:off x="1054094" y="1773927"/>
            <a:ext cx="931126" cy="151869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WP3 – Re-Usable Magnets</a:t>
            </a:r>
          </a:p>
        </p:txBody>
      </p:sp>
      <p:sp>
        <p:nvSpPr>
          <p:cNvPr id="11" name="Rounded Rectangle 10">
            <a:extLst>
              <a:ext uri="{FF2B5EF4-FFF2-40B4-BE49-F238E27FC236}">
                <a16:creationId xmlns:a16="http://schemas.microsoft.com/office/drawing/2014/main" id="{12FB5A64-AF1C-EC72-1CAC-862FBDE0F6DE}"/>
              </a:ext>
            </a:extLst>
          </p:cNvPr>
          <p:cNvSpPr/>
          <p:nvPr/>
        </p:nvSpPr>
        <p:spPr>
          <a:xfrm>
            <a:off x="4034686" y="1811209"/>
            <a:ext cx="814039" cy="151869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WP5 - Cryomodule</a:t>
            </a:r>
          </a:p>
        </p:txBody>
      </p:sp>
      <p:sp>
        <p:nvSpPr>
          <p:cNvPr id="12" name="Rounded Rectangle 11">
            <a:extLst>
              <a:ext uri="{FF2B5EF4-FFF2-40B4-BE49-F238E27FC236}">
                <a16:creationId xmlns:a16="http://schemas.microsoft.com/office/drawing/2014/main" id="{9D6BD6AD-03D4-EBB1-C3A1-FC447D11A536}"/>
              </a:ext>
            </a:extLst>
          </p:cNvPr>
          <p:cNvSpPr/>
          <p:nvPr/>
        </p:nvSpPr>
        <p:spPr>
          <a:xfrm>
            <a:off x="4924484" y="1811617"/>
            <a:ext cx="894532" cy="151869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WP6a – Converter Level SSA (800, 1.3)</a:t>
            </a:r>
          </a:p>
        </p:txBody>
      </p:sp>
      <p:sp>
        <p:nvSpPr>
          <p:cNvPr id="23" name="Rounded Rectangle 22">
            <a:extLst>
              <a:ext uri="{FF2B5EF4-FFF2-40B4-BE49-F238E27FC236}">
                <a16:creationId xmlns:a16="http://schemas.microsoft.com/office/drawing/2014/main" id="{7B658236-9A63-4EB2-4EFE-5C38F6776503}"/>
              </a:ext>
            </a:extLst>
          </p:cNvPr>
          <p:cNvSpPr/>
          <p:nvPr/>
        </p:nvSpPr>
        <p:spPr>
          <a:xfrm>
            <a:off x="7919222" y="1799587"/>
            <a:ext cx="814039" cy="151869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WP8 - Geothermal</a:t>
            </a:r>
          </a:p>
        </p:txBody>
      </p:sp>
      <p:sp>
        <p:nvSpPr>
          <p:cNvPr id="24" name="Rounded Rectangle 23">
            <a:extLst>
              <a:ext uri="{FF2B5EF4-FFF2-40B4-BE49-F238E27FC236}">
                <a16:creationId xmlns:a16="http://schemas.microsoft.com/office/drawing/2014/main" id="{6896D93F-FC50-B405-BC64-34DD28EE7C40}"/>
              </a:ext>
            </a:extLst>
          </p:cNvPr>
          <p:cNvSpPr/>
          <p:nvPr/>
        </p:nvSpPr>
        <p:spPr>
          <a:xfrm>
            <a:off x="8833619" y="1799586"/>
            <a:ext cx="814039" cy="151869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WP9 – Sustainable Computing</a:t>
            </a:r>
          </a:p>
        </p:txBody>
      </p:sp>
      <p:sp>
        <p:nvSpPr>
          <p:cNvPr id="25" name="Rounded Rectangle 24">
            <a:extLst>
              <a:ext uri="{FF2B5EF4-FFF2-40B4-BE49-F238E27FC236}">
                <a16:creationId xmlns:a16="http://schemas.microsoft.com/office/drawing/2014/main" id="{BC76713F-A56B-94F6-DA3F-CF80C4EA6CC2}"/>
              </a:ext>
            </a:extLst>
          </p:cNvPr>
          <p:cNvSpPr/>
          <p:nvPr/>
        </p:nvSpPr>
        <p:spPr>
          <a:xfrm>
            <a:off x="5889703" y="4463135"/>
            <a:ext cx="1423469" cy="151869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WP11 – Energy Monitoring</a:t>
            </a:r>
          </a:p>
        </p:txBody>
      </p:sp>
      <p:sp>
        <p:nvSpPr>
          <p:cNvPr id="26" name="Rounded Rectangle 25">
            <a:extLst>
              <a:ext uri="{FF2B5EF4-FFF2-40B4-BE49-F238E27FC236}">
                <a16:creationId xmlns:a16="http://schemas.microsoft.com/office/drawing/2014/main" id="{A5AB1774-D759-A45B-D93A-6757B85BFB1A}"/>
              </a:ext>
            </a:extLst>
          </p:cNvPr>
          <p:cNvSpPr/>
          <p:nvPr/>
        </p:nvSpPr>
        <p:spPr>
          <a:xfrm>
            <a:off x="3958683" y="4463135"/>
            <a:ext cx="1423469" cy="151869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WP10 – LCA Software</a:t>
            </a:r>
          </a:p>
        </p:txBody>
      </p:sp>
      <p:cxnSp>
        <p:nvCxnSpPr>
          <p:cNvPr id="28" name="Straight Arrow Connector 27">
            <a:extLst>
              <a:ext uri="{FF2B5EF4-FFF2-40B4-BE49-F238E27FC236}">
                <a16:creationId xmlns:a16="http://schemas.microsoft.com/office/drawing/2014/main" id="{658C2E16-B070-0B8A-89A3-B9B900E10470}"/>
              </a:ext>
            </a:extLst>
          </p:cNvPr>
          <p:cNvCxnSpPr>
            <a:cxnSpLocks/>
            <a:stCxn id="10" idx="2"/>
          </p:cNvCxnSpPr>
          <p:nvPr/>
        </p:nvCxnSpPr>
        <p:spPr>
          <a:xfrm>
            <a:off x="1519657" y="3292618"/>
            <a:ext cx="2335655" cy="151466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129FA80E-FD6E-BA2B-8C43-E2C9B56AE7AA}"/>
              </a:ext>
            </a:extLst>
          </p:cNvPr>
          <p:cNvSpPr txBox="1"/>
          <p:nvPr/>
        </p:nvSpPr>
        <p:spPr>
          <a:xfrm>
            <a:off x="1843171" y="3618901"/>
            <a:ext cx="802913" cy="276999"/>
          </a:xfrm>
          <a:prstGeom prst="rect">
            <a:avLst/>
          </a:prstGeom>
          <a:noFill/>
        </p:spPr>
        <p:txBody>
          <a:bodyPr wrap="none" rtlCol="0">
            <a:spAutoFit/>
          </a:bodyPr>
          <a:lstStyle/>
          <a:p>
            <a:pPr algn="ctr"/>
            <a:r>
              <a:rPr lang="en-DE" sz="1200" dirty="0"/>
              <a:t>Materials</a:t>
            </a:r>
            <a:endParaRPr lang="en-DE" sz="1600" dirty="0"/>
          </a:p>
        </p:txBody>
      </p:sp>
      <p:cxnSp>
        <p:nvCxnSpPr>
          <p:cNvPr id="31" name="Straight Arrow Connector 30">
            <a:extLst>
              <a:ext uri="{FF2B5EF4-FFF2-40B4-BE49-F238E27FC236}">
                <a16:creationId xmlns:a16="http://schemas.microsoft.com/office/drawing/2014/main" id="{7E9E0315-5B05-704B-E979-89C582434493}"/>
              </a:ext>
            </a:extLst>
          </p:cNvPr>
          <p:cNvCxnSpPr>
            <a:cxnSpLocks/>
          </p:cNvCxnSpPr>
          <p:nvPr/>
        </p:nvCxnSpPr>
        <p:spPr>
          <a:xfrm>
            <a:off x="820545" y="3363514"/>
            <a:ext cx="2896138" cy="172785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BD87D261-F8BF-97F9-BF4F-90D36E70E070}"/>
              </a:ext>
            </a:extLst>
          </p:cNvPr>
          <p:cNvSpPr txBox="1"/>
          <p:nvPr/>
        </p:nvSpPr>
        <p:spPr>
          <a:xfrm>
            <a:off x="1537689" y="3974913"/>
            <a:ext cx="825354" cy="461665"/>
          </a:xfrm>
          <a:prstGeom prst="rect">
            <a:avLst/>
          </a:prstGeom>
          <a:noFill/>
        </p:spPr>
        <p:txBody>
          <a:bodyPr wrap="none" rtlCol="0">
            <a:spAutoFit/>
          </a:bodyPr>
          <a:lstStyle/>
          <a:p>
            <a:pPr algn="ctr"/>
            <a:r>
              <a:rPr lang="en-DE" sz="1200" dirty="0"/>
              <a:t>Energy</a:t>
            </a:r>
            <a:br>
              <a:rPr lang="en-DE" sz="1200" dirty="0"/>
            </a:br>
            <a:r>
              <a:rPr lang="en-DE" sz="1200" dirty="0"/>
              <a:t>reduction</a:t>
            </a:r>
            <a:endParaRPr lang="en-DE" sz="1600" dirty="0"/>
          </a:p>
        </p:txBody>
      </p:sp>
      <p:cxnSp>
        <p:nvCxnSpPr>
          <p:cNvPr id="34" name="Straight Arrow Connector 33">
            <a:extLst>
              <a:ext uri="{FF2B5EF4-FFF2-40B4-BE49-F238E27FC236}">
                <a16:creationId xmlns:a16="http://schemas.microsoft.com/office/drawing/2014/main" id="{689A86EC-C448-AEE6-EC47-FD6DCA9F3264}"/>
              </a:ext>
            </a:extLst>
          </p:cNvPr>
          <p:cNvCxnSpPr>
            <a:cxnSpLocks/>
          </p:cNvCxnSpPr>
          <p:nvPr/>
        </p:nvCxnSpPr>
        <p:spPr>
          <a:xfrm flipH="1">
            <a:off x="5101869" y="3420828"/>
            <a:ext cx="1088916" cy="104230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7" name="TextBox 36">
            <a:extLst>
              <a:ext uri="{FF2B5EF4-FFF2-40B4-BE49-F238E27FC236}">
                <a16:creationId xmlns:a16="http://schemas.microsoft.com/office/drawing/2014/main" id="{B4585798-EC60-E61F-2159-2725E0F3BD50}"/>
              </a:ext>
            </a:extLst>
          </p:cNvPr>
          <p:cNvSpPr txBox="1"/>
          <p:nvPr/>
        </p:nvSpPr>
        <p:spPr>
          <a:xfrm>
            <a:off x="4176607" y="3906062"/>
            <a:ext cx="1506900" cy="276999"/>
          </a:xfrm>
          <a:prstGeom prst="rect">
            <a:avLst/>
          </a:prstGeom>
          <a:noFill/>
        </p:spPr>
        <p:txBody>
          <a:bodyPr wrap="square" rtlCol="0">
            <a:spAutoFit/>
          </a:bodyPr>
          <a:lstStyle/>
          <a:p>
            <a:pPr algn="ctr"/>
            <a:r>
              <a:rPr lang="en-DE" sz="1200" dirty="0"/>
              <a:t>Energy reduction</a:t>
            </a:r>
            <a:endParaRPr lang="en-DE" sz="1600" dirty="0"/>
          </a:p>
        </p:txBody>
      </p:sp>
      <p:cxnSp>
        <p:nvCxnSpPr>
          <p:cNvPr id="38" name="Straight Arrow Connector 37">
            <a:extLst>
              <a:ext uri="{FF2B5EF4-FFF2-40B4-BE49-F238E27FC236}">
                <a16:creationId xmlns:a16="http://schemas.microsoft.com/office/drawing/2014/main" id="{16D99AA9-9599-FAEF-1CB9-997BD903919A}"/>
              </a:ext>
            </a:extLst>
          </p:cNvPr>
          <p:cNvCxnSpPr>
            <a:cxnSpLocks/>
            <a:endCxn id="25" idx="0"/>
          </p:cNvCxnSpPr>
          <p:nvPr/>
        </p:nvCxnSpPr>
        <p:spPr>
          <a:xfrm flipH="1">
            <a:off x="6601438" y="3363514"/>
            <a:ext cx="711734" cy="109962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9CAD79FE-49B2-8E9C-8600-51B112D0171F}"/>
              </a:ext>
            </a:extLst>
          </p:cNvPr>
          <p:cNvSpPr txBox="1"/>
          <p:nvPr/>
        </p:nvSpPr>
        <p:spPr>
          <a:xfrm>
            <a:off x="6419938" y="3451365"/>
            <a:ext cx="798296" cy="276999"/>
          </a:xfrm>
          <a:prstGeom prst="rect">
            <a:avLst/>
          </a:prstGeom>
          <a:noFill/>
        </p:spPr>
        <p:txBody>
          <a:bodyPr wrap="none" rtlCol="0">
            <a:spAutoFit/>
          </a:bodyPr>
          <a:lstStyle/>
          <a:p>
            <a:pPr algn="ctr"/>
            <a:r>
              <a:rPr lang="en-DE" sz="1200" dirty="0"/>
              <a:t>Grid data</a:t>
            </a:r>
            <a:endParaRPr lang="en-DE" sz="1600" dirty="0"/>
          </a:p>
        </p:txBody>
      </p:sp>
      <p:cxnSp>
        <p:nvCxnSpPr>
          <p:cNvPr id="41" name="Straight Arrow Connector 40">
            <a:extLst>
              <a:ext uri="{FF2B5EF4-FFF2-40B4-BE49-F238E27FC236}">
                <a16:creationId xmlns:a16="http://schemas.microsoft.com/office/drawing/2014/main" id="{3F6CA455-7DE3-BE12-39D5-B42802821058}"/>
              </a:ext>
            </a:extLst>
          </p:cNvPr>
          <p:cNvCxnSpPr>
            <a:cxnSpLocks/>
          </p:cNvCxnSpPr>
          <p:nvPr/>
        </p:nvCxnSpPr>
        <p:spPr>
          <a:xfrm flipH="1">
            <a:off x="7263205" y="3363513"/>
            <a:ext cx="1018349" cy="10996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EDED1E91-9E80-CB5E-4538-0AA7830A6BB5}"/>
              </a:ext>
            </a:extLst>
          </p:cNvPr>
          <p:cNvSpPr txBox="1"/>
          <p:nvPr/>
        </p:nvSpPr>
        <p:spPr>
          <a:xfrm>
            <a:off x="7250772" y="4363291"/>
            <a:ext cx="780214" cy="461665"/>
          </a:xfrm>
          <a:prstGeom prst="rect">
            <a:avLst/>
          </a:prstGeom>
          <a:noFill/>
        </p:spPr>
        <p:txBody>
          <a:bodyPr wrap="none" rtlCol="0">
            <a:spAutoFit/>
          </a:bodyPr>
          <a:lstStyle/>
          <a:p>
            <a:pPr algn="ctr"/>
            <a:r>
              <a:rPr lang="en-DE" sz="1200" dirty="0"/>
              <a:t>Energy</a:t>
            </a:r>
            <a:br>
              <a:rPr lang="en-DE" sz="1200" dirty="0"/>
            </a:br>
            <a:r>
              <a:rPr lang="en-DE" sz="1200" dirty="0"/>
              <a:t>potential</a:t>
            </a:r>
          </a:p>
        </p:txBody>
      </p:sp>
      <p:cxnSp>
        <p:nvCxnSpPr>
          <p:cNvPr id="44" name="Straight Arrow Connector 43">
            <a:extLst>
              <a:ext uri="{FF2B5EF4-FFF2-40B4-BE49-F238E27FC236}">
                <a16:creationId xmlns:a16="http://schemas.microsoft.com/office/drawing/2014/main" id="{102DE947-EE67-E3F4-0B61-78EB20BDFC53}"/>
              </a:ext>
            </a:extLst>
          </p:cNvPr>
          <p:cNvCxnSpPr>
            <a:cxnSpLocks/>
          </p:cNvCxnSpPr>
          <p:nvPr/>
        </p:nvCxnSpPr>
        <p:spPr>
          <a:xfrm flipH="1">
            <a:off x="5477034" y="3363512"/>
            <a:ext cx="2574752" cy="125309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8" name="TextBox 47">
            <a:extLst>
              <a:ext uri="{FF2B5EF4-FFF2-40B4-BE49-F238E27FC236}">
                <a16:creationId xmlns:a16="http://schemas.microsoft.com/office/drawing/2014/main" id="{C7DBE476-AF38-B5F2-9151-B87677374875}"/>
              </a:ext>
            </a:extLst>
          </p:cNvPr>
          <p:cNvSpPr txBox="1"/>
          <p:nvPr/>
        </p:nvSpPr>
        <p:spPr>
          <a:xfrm>
            <a:off x="8330975" y="3600991"/>
            <a:ext cx="773866" cy="461665"/>
          </a:xfrm>
          <a:prstGeom prst="rect">
            <a:avLst/>
          </a:prstGeom>
          <a:noFill/>
        </p:spPr>
        <p:txBody>
          <a:bodyPr wrap="none" rtlCol="0">
            <a:spAutoFit/>
          </a:bodyPr>
          <a:lstStyle/>
          <a:p>
            <a:pPr algn="ctr"/>
            <a:r>
              <a:rPr lang="en-DE" sz="1200" dirty="0"/>
              <a:t>Power</a:t>
            </a:r>
            <a:br>
              <a:rPr lang="en-DE" sz="1200" dirty="0"/>
            </a:br>
            <a:r>
              <a:rPr lang="en-DE" sz="1200" dirty="0"/>
              <a:t>flexibility</a:t>
            </a:r>
          </a:p>
        </p:txBody>
      </p:sp>
      <p:pic>
        <p:nvPicPr>
          <p:cNvPr id="49" name="Picture 48">
            <a:extLst>
              <a:ext uri="{FF2B5EF4-FFF2-40B4-BE49-F238E27FC236}">
                <a16:creationId xmlns:a16="http://schemas.microsoft.com/office/drawing/2014/main" id="{980446D9-F40F-63EE-BB85-59EE2A53B40D}"/>
              </a:ext>
            </a:extLst>
          </p:cNvPr>
          <p:cNvPicPr>
            <a:picLocks noChangeAspect="1"/>
          </p:cNvPicPr>
          <p:nvPr/>
        </p:nvPicPr>
        <p:blipFill>
          <a:blip r:embed="rId2"/>
          <a:stretch>
            <a:fillRect/>
          </a:stretch>
        </p:blipFill>
        <p:spPr>
          <a:xfrm>
            <a:off x="5211781" y="548097"/>
            <a:ext cx="531581" cy="311455"/>
          </a:xfrm>
          <a:prstGeom prst="rect">
            <a:avLst/>
          </a:prstGeom>
        </p:spPr>
      </p:pic>
      <p:pic>
        <p:nvPicPr>
          <p:cNvPr id="50" name="Picture 49">
            <a:extLst>
              <a:ext uri="{FF2B5EF4-FFF2-40B4-BE49-F238E27FC236}">
                <a16:creationId xmlns:a16="http://schemas.microsoft.com/office/drawing/2014/main" id="{ECD94D98-372D-F58A-9C72-4B85F3CFE6CB}"/>
              </a:ext>
            </a:extLst>
          </p:cNvPr>
          <p:cNvPicPr>
            <a:picLocks noChangeAspect="1"/>
          </p:cNvPicPr>
          <p:nvPr/>
        </p:nvPicPr>
        <p:blipFill>
          <a:blip r:embed="rId3"/>
          <a:stretch>
            <a:fillRect/>
          </a:stretch>
        </p:blipFill>
        <p:spPr>
          <a:xfrm>
            <a:off x="5788629" y="646864"/>
            <a:ext cx="692698" cy="249575"/>
          </a:xfrm>
          <a:prstGeom prst="rect">
            <a:avLst/>
          </a:prstGeom>
        </p:spPr>
      </p:pic>
      <p:cxnSp>
        <p:nvCxnSpPr>
          <p:cNvPr id="51" name="Straight Arrow Connector 50">
            <a:extLst>
              <a:ext uri="{FF2B5EF4-FFF2-40B4-BE49-F238E27FC236}">
                <a16:creationId xmlns:a16="http://schemas.microsoft.com/office/drawing/2014/main" id="{0F0E892D-971B-9ECB-82BB-BCEFC8694971}"/>
              </a:ext>
            </a:extLst>
          </p:cNvPr>
          <p:cNvCxnSpPr>
            <a:cxnSpLocks/>
          </p:cNvCxnSpPr>
          <p:nvPr/>
        </p:nvCxnSpPr>
        <p:spPr>
          <a:xfrm>
            <a:off x="5477571" y="980426"/>
            <a:ext cx="0" cy="4393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4" name="TextBox 53">
            <a:extLst>
              <a:ext uri="{FF2B5EF4-FFF2-40B4-BE49-F238E27FC236}">
                <a16:creationId xmlns:a16="http://schemas.microsoft.com/office/drawing/2014/main" id="{9ED770C6-5D64-F392-E354-4BED3C7D65B2}"/>
              </a:ext>
            </a:extLst>
          </p:cNvPr>
          <p:cNvSpPr txBox="1"/>
          <p:nvPr/>
        </p:nvSpPr>
        <p:spPr>
          <a:xfrm>
            <a:off x="5429814" y="959789"/>
            <a:ext cx="685637" cy="276999"/>
          </a:xfrm>
          <a:prstGeom prst="rect">
            <a:avLst/>
          </a:prstGeom>
          <a:noFill/>
        </p:spPr>
        <p:txBody>
          <a:bodyPr wrap="none" rtlCol="0">
            <a:spAutoFit/>
          </a:bodyPr>
          <a:lstStyle/>
          <a:p>
            <a:pPr algn="ctr"/>
            <a:r>
              <a:rPr lang="en-DE" sz="1200" dirty="0"/>
              <a:t>RF tech</a:t>
            </a:r>
            <a:endParaRPr lang="en-DE" sz="1600" dirty="0"/>
          </a:p>
        </p:txBody>
      </p:sp>
      <p:cxnSp>
        <p:nvCxnSpPr>
          <p:cNvPr id="55" name="Straight Arrow Connector 54">
            <a:extLst>
              <a:ext uri="{FF2B5EF4-FFF2-40B4-BE49-F238E27FC236}">
                <a16:creationId xmlns:a16="http://schemas.microsoft.com/office/drawing/2014/main" id="{A644A41D-7B0C-7EBD-EE41-7C107CDFBA54}"/>
              </a:ext>
            </a:extLst>
          </p:cNvPr>
          <p:cNvCxnSpPr>
            <a:cxnSpLocks/>
          </p:cNvCxnSpPr>
          <p:nvPr/>
        </p:nvCxnSpPr>
        <p:spPr>
          <a:xfrm>
            <a:off x="6134978" y="957507"/>
            <a:ext cx="0" cy="4393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pic>
        <p:nvPicPr>
          <p:cNvPr id="56" name="Picture 55">
            <a:extLst>
              <a:ext uri="{FF2B5EF4-FFF2-40B4-BE49-F238E27FC236}">
                <a16:creationId xmlns:a16="http://schemas.microsoft.com/office/drawing/2014/main" id="{878B3369-06EA-7F4F-A378-F3AF34EBAB45}"/>
              </a:ext>
            </a:extLst>
          </p:cNvPr>
          <p:cNvPicPr>
            <a:picLocks noChangeAspect="1"/>
          </p:cNvPicPr>
          <p:nvPr/>
        </p:nvPicPr>
        <p:blipFill>
          <a:blip r:embed="rId2"/>
          <a:stretch>
            <a:fillRect/>
          </a:stretch>
        </p:blipFill>
        <p:spPr>
          <a:xfrm>
            <a:off x="1275197" y="839881"/>
            <a:ext cx="531581" cy="311455"/>
          </a:xfrm>
          <a:prstGeom prst="rect">
            <a:avLst/>
          </a:prstGeom>
        </p:spPr>
      </p:pic>
      <p:cxnSp>
        <p:nvCxnSpPr>
          <p:cNvPr id="57" name="Straight Arrow Connector 56">
            <a:extLst>
              <a:ext uri="{FF2B5EF4-FFF2-40B4-BE49-F238E27FC236}">
                <a16:creationId xmlns:a16="http://schemas.microsoft.com/office/drawing/2014/main" id="{D0862047-1A21-6FA1-0F80-79C33222680D}"/>
              </a:ext>
            </a:extLst>
          </p:cNvPr>
          <p:cNvCxnSpPr>
            <a:cxnSpLocks/>
          </p:cNvCxnSpPr>
          <p:nvPr/>
        </p:nvCxnSpPr>
        <p:spPr>
          <a:xfrm>
            <a:off x="1519657" y="1222211"/>
            <a:ext cx="0" cy="4393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8" name="TextBox 57">
            <a:extLst>
              <a:ext uri="{FF2B5EF4-FFF2-40B4-BE49-F238E27FC236}">
                <a16:creationId xmlns:a16="http://schemas.microsoft.com/office/drawing/2014/main" id="{E6EFC211-70EC-2044-6D6B-A91FFEC3BD84}"/>
              </a:ext>
            </a:extLst>
          </p:cNvPr>
          <p:cNvSpPr txBox="1"/>
          <p:nvPr/>
        </p:nvSpPr>
        <p:spPr>
          <a:xfrm>
            <a:off x="935200" y="1268138"/>
            <a:ext cx="679994" cy="461665"/>
          </a:xfrm>
          <a:prstGeom prst="rect">
            <a:avLst/>
          </a:prstGeom>
          <a:noFill/>
        </p:spPr>
        <p:txBody>
          <a:bodyPr wrap="none" rtlCol="0">
            <a:spAutoFit/>
          </a:bodyPr>
          <a:lstStyle/>
          <a:p>
            <a:pPr algn="ctr"/>
            <a:r>
              <a:rPr lang="en-DE" sz="1200" dirty="0"/>
              <a:t>Magnet</a:t>
            </a:r>
            <a:br>
              <a:rPr lang="en-DE" sz="1200" dirty="0"/>
            </a:br>
            <a:r>
              <a:rPr lang="en-DE" sz="1200" dirty="0"/>
              <a:t>design</a:t>
            </a:r>
            <a:endParaRPr lang="en-DE" sz="1600" dirty="0"/>
          </a:p>
        </p:txBody>
      </p:sp>
      <p:pic>
        <p:nvPicPr>
          <p:cNvPr id="59" name="Picture 58">
            <a:extLst>
              <a:ext uri="{FF2B5EF4-FFF2-40B4-BE49-F238E27FC236}">
                <a16:creationId xmlns:a16="http://schemas.microsoft.com/office/drawing/2014/main" id="{008FC6D9-30F3-2CDF-8731-4810EE644585}"/>
              </a:ext>
            </a:extLst>
          </p:cNvPr>
          <p:cNvPicPr>
            <a:picLocks noChangeAspect="1"/>
          </p:cNvPicPr>
          <p:nvPr/>
        </p:nvPicPr>
        <p:blipFill>
          <a:blip r:embed="rId3"/>
          <a:stretch>
            <a:fillRect/>
          </a:stretch>
        </p:blipFill>
        <p:spPr>
          <a:xfrm>
            <a:off x="4123628" y="991164"/>
            <a:ext cx="692698" cy="249575"/>
          </a:xfrm>
          <a:prstGeom prst="rect">
            <a:avLst/>
          </a:prstGeom>
        </p:spPr>
      </p:pic>
      <p:cxnSp>
        <p:nvCxnSpPr>
          <p:cNvPr id="61" name="Straight Arrow Connector 60">
            <a:extLst>
              <a:ext uri="{FF2B5EF4-FFF2-40B4-BE49-F238E27FC236}">
                <a16:creationId xmlns:a16="http://schemas.microsoft.com/office/drawing/2014/main" id="{B97BFCEF-4A7A-9D08-89D4-E837953A6189}"/>
              </a:ext>
            </a:extLst>
          </p:cNvPr>
          <p:cNvCxnSpPr>
            <a:cxnSpLocks/>
          </p:cNvCxnSpPr>
          <p:nvPr/>
        </p:nvCxnSpPr>
        <p:spPr>
          <a:xfrm>
            <a:off x="4485973" y="1344545"/>
            <a:ext cx="0" cy="4393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pic>
        <p:nvPicPr>
          <p:cNvPr id="63" name="Picture 62">
            <a:extLst>
              <a:ext uri="{FF2B5EF4-FFF2-40B4-BE49-F238E27FC236}">
                <a16:creationId xmlns:a16="http://schemas.microsoft.com/office/drawing/2014/main" id="{2799D7FF-3C5C-CFAC-8335-6624C06E655F}"/>
              </a:ext>
            </a:extLst>
          </p:cNvPr>
          <p:cNvPicPr>
            <a:picLocks noChangeAspect="1"/>
          </p:cNvPicPr>
          <p:nvPr/>
        </p:nvPicPr>
        <p:blipFill>
          <a:blip r:embed="rId2"/>
          <a:stretch>
            <a:fillRect/>
          </a:stretch>
        </p:blipFill>
        <p:spPr>
          <a:xfrm>
            <a:off x="6377688" y="612129"/>
            <a:ext cx="531581" cy="311455"/>
          </a:xfrm>
          <a:prstGeom prst="rect">
            <a:avLst/>
          </a:prstGeom>
        </p:spPr>
      </p:pic>
      <p:cxnSp>
        <p:nvCxnSpPr>
          <p:cNvPr id="64" name="Straight Arrow Connector 63">
            <a:extLst>
              <a:ext uri="{FF2B5EF4-FFF2-40B4-BE49-F238E27FC236}">
                <a16:creationId xmlns:a16="http://schemas.microsoft.com/office/drawing/2014/main" id="{019A27AD-57BE-8806-B85E-502A3E5288DA}"/>
              </a:ext>
            </a:extLst>
          </p:cNvPr>
          <p:cNvCxnSpPr>
            <a:cxnSpLocks/>
          </p:cNvCxnSpPr>
          <p:nvPr/>
        </p:nvCxnSpPr>
        <p:spPr>
          <a:xfrm>
            <a:off x="6622148" y="994459"/>
            <a:ext cx="0" cy="4393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5" name="TextBox 64">
            <a:extLst>
              <a:ext uri="{FF2B5EF4-FFF2-40B4-BE49-F238E27FC236}">
                <a16:creationId xmlns:a16="http://schemas.microsoft.com/office/drawing/2014/main" id="{2899AAA6-E5A6-AC06-6407-F28E6F6160D1}"/>
              </a:ext>
            </a:extLst>
          </p:cNvPr>
          <p:cNvSpPr txBox="1"/>
          <p:nvPr/>
        </p:nvSpPr>
        <p:spPr>
          <a:xfrm>
            <a:off x="6064945" y="928876"/>
            <a:ext cx="625492" cy="461665"/>
          </a:xfrm>
          <a:prstGeom prst="rect">
            <a:avLst/>
          </a:prstGeom>
          <a:noFill/>
        </p:spPr>
        <p:txBody>
          <a:bodyPr wrap="none" rtlCol="0">
            <a:spAutoFit/>
          </a:bodyPr>
          <a:lstStyle/>
          <a:p>
            <a:pPr algn="ctr"/>
            <a:r>
              <a:rPr lang="en-DE" sz="1200" dirty="0"/>
              <a:t>RF</a:t>
            </a:r>
            <a:br>
              <a:rPr lang="en-DE" sz="1200" dirty="0"/>
            </a:br>
            <a:r>
              <a:rPr lang="en-DE" sz="1200" dirty="0"/>
              <a:t>design</a:t>
            </a:r>
          </a:p>
        </p:txBody>
      </p:sp>
      <p:pic>
        <p:nvPicPr>
          <p:cNvPr id="66" name="Picture 65">
            <a:extLst>
              <a:ext uri="{FF2B5EF4-FFF2-40B4-BE49-F238E27FC236}">
                <a16:creationId xmlns:a16="http://schemas.microsoft.com/office/drawing/2014/main" id="{348970BA-5477-6A29-B14D-583ECDD67BDF}"/>
              </a:ext>
            </a:extLst>
          </p:cNvPr>
          <p:cNvPicPr>
            <a:picLocks noChangeAspect="1"/>
          </p:cNvPicPr>
          <p:nvPr/>
        </p:nvPicPr>
        <p:blipFill>
          <a:blip r:embed="rId2"/>
          <a:stretch>
            <a:fillRect/>
          </a:stretch>
        </p:blipFill>
        <p:spPr>
          <a:xfrm>
            <a:off x="7160002" y="940921"/>
            <a:ext cx="531581" cy="311455"/>
          </a:xfrm>
          <a:prstGeom prst="rect">
            <a:avLst/>
          </a:prstGeom>
        </p:spPr>
      </p:pic>
      <p:cxnSp>
        <p:nvCxnSpPr>
          <p:cNvPr id="67" name="Straight Arrow Connector 66">
            <a:extLst>
              <a:ext uri="{FF2B5EF4-FFF2-40B4-BE49-F238E27FC236}">
                <a16:creationId xmlns:a16="http://schemas.microsoft.com/office/drawing/2014/main" id="{85383351-E527-A6BE-ABAE-4527E7D42358}"/>
              </a:ext>
            </a:extLst>
          </p:cNvPr>
          <p:cNvCxnSpPr>
            <a:cxnSpLocks/>
          </p:cNvCxnSpPr>
          <p:nvPr/>
        </p:nvCxnSpPr>
        <p:spPr>
          <a:xfrm>
            <a:off x="7404462" y="1323251"/>
            <a:ext cx="0" cy="4393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8" name="TextBox 67">
            <a:extLst>
              <a:ext uri="{FF2B5EF4-FFF2-40B4-BE49-F238E27FC236}">
                <a16:creationId xmlns:a16="http://schemas.microsoft.com/office/drawing/2014/main" id="{B84A1E6F-AFF2-58FA-8028-927619B26418}"/>
              </a:ext>
            </a:extLst>
          </p:cNvPr>
          <p:cNvSpPr txBox="1"/>
          <p:nvPr/>
        </p:nvSpPr>
        <p:spPr>
          <a:xfrm>
            <a:off x="6733413" y="1369178"/>
            <a:ext cx="853182" cy="461665"/>
          </a:xfrm>
          <a:prstGeom prst="rect">
            <a:avLst/>
          </a:prstGeom>
          <a:noFill/>
        </p:spPr>
        <p:txBody>
          <a:bodyPr wrap="none" rtlCol="0">
            <a:spAutoFit/>
          </a:bodyPr>
          <a:lstStyle/>
          <a:p>
            <a:pPr algn="ctr"/>
            <a:r>
              <a:rPr lang="en-DE" sz="1200" dirty="0"/>
              <a:t>Pow. Elec.</a:t>
            </a:r>
            <a:br>
              <a:rPr lang="en-DE" sz="1200" dirty="0"/>
            </a:br>
            <a:r>
              <a:rPr lang="en-DE" sz="1200" dirty="0"/>
              <a:t>Analysis</a:t>
            </a:r>
            <a:endParaRPr lang="en-DE" sz="1600" dirty="0"/>
          </a:p>
        </p:txBody>
      </p:sp>
      <p:pic>
        <p:nvPicPr>
          <p:cNvPr id="69" name="Picture 68">
            <a:extLst>
              <a:ext uri="{FF2B5EF4-FFF2-40B4-BE49-F238E27FC236}">
                <a16:creationId xmlns:a16="http://schemas.microsoft.com/office/drawing/2014/main" id="{AD2E1418-D7B8-99B9-32A9-26509D449FF1}"/>
              </a:ext>
            </a:extLst>
          </p:cNvPr>
          <p:cNvPicPr>
            <a:picLocks noChangeAspect="1"/>
          </p:cNvPicPr>
          <p:nvPr/>
        </p:nvPicPr>
        <p:blipFill>
          <a:blip r:embed="rId2"/>
          <a:stretch>
            <a:fillRect/>
          </a:stretch>
        </p:blipFill>
        <p:spPr>
          <a:xfrm>
            <a:off x="9012622" y="963929"/>
            <a:ext cx="531581" cy="311455"/>
          </a:xfrm>
          <a:prstGeom prst="rect">
            <a:avLst/>
          </a:prstGeom>
        </p:spPr>
      </p:pic>
      <p:cxnSp>
        <p:nvCxnSpPr>
          <p:cNvPr id="70" name="Straight Arrow Connector 69">
            <a:extLst>
              <a:ext uri="{FF2B5EF4-FFF2-40B4-BE49-F238E27FC236}">
                <a16:creationId xmlns:a16="http://schemas.microsoft.com/office/drawing/2014/main" id="{A451F521-493F-CB5B-DD4E-E8ED43A26FB0}"/>
              </a:ext>
            </a:extLst>
          </p:cNvPr>
          <p:cNvCxnSpPr>
            <a:cxnSpLocks/>
          </p:cNvCxnSpPr>
          <p:nvPr/>
        </p:nvCxnSpPr>
        <p:spPr>
          <a:xfrm>
            <a:off x="9257082" y="1468920"/>
            <a:ext cx="0" cy="43935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1" name="TextBox 70">
            <a:extLst>
              <a:ext uri="{FF2B5EF4-FFF2-40B4-BE49-F238E27FC236}">
                <a16:creationId xmlns:a16="http://schemas.microsoft.com/office/drawing/2014/main" id="{0D38B9E7-A959-3E0D-D214-B5ADE130D5CD}"/>
              </a:ext>
            </a:extLst>
          </p:cNvPr>
          <p:cNvSpPr txBox="1"/>
          <p:nvPr/>
        </p:nvSpPr>
        <p:spPr>
          <a:xfrm>
            <a:off x="8660697" y="1401400"/>
            <a:ext cx="1085554" cy="276999"/>
          </a:xfrm>
          <a:prstGeom prst="rect">
            <a:avLst/>
          </a:prstGeom>
          <a:noFill/>
        </p:spPr>
        <p:txBody>
          <a:bodyPr wrap="none" rtlCol="0">
            <a:spAutoFit/>
          </a:bodyPr>
          <a:lstStyle/>
          <a:p>
            <a:pPr algn="ctr"/>
            <a:r>
              <a:rPr lang="en-DE" sz="1200" dirty="0"/>
              <a:t>AI-computing</a:t>
            </a:r>
            <a:endParaRPr lang="en-DE" sz="1600" dirty="0"/>
          </a:p>
        </p:txBody>
      </p:sp>
      <p:pic>
        <p:nvPicPr>
          <p:cNvPr id="72" name="Picture 71">
            <a:extLst>
              <a:ext uri="{FF2B5EF4-FFF2-40B4-BE49-F238E27FC236}">
                <a16:creationId xmlns:a16="http://schemas.microsoft.com/office/drawing/2014/main" id="{C8161D4F-F7E7-3374-D57A-918ED21FA711}"/>
              </a:ext>
            </a:extLst>
          </p:cNvPr>
          <p:cNvPicPr>
            <a:picLocks noChangeAspect="1"/>
          </p:cNvPicPr>
          <p:nvPr/>
        </p:nvPicPr>
        <p:blipFill>
          <a:blip r:embed="rId2"/>
          <a:stretch>
            <a:fillRect/>
          </a:stretch>
        </p:blipFill>
        <p:spPr>
          <a:xfrm>
            <a:off x="2701676" y="5298211"/>
            <a:ext cx="531581" cy="311455"/>
          </a:xfrm>
          <a:prstGeom prst="rect">
            <a:avLst/>
          </a:prstGeom>
        </p:spPr>
      </p:pic>
      <p:cxnSp>
        <p:nvCxnSpPr>
          <p:cNvPr id="73" name="Straight Arrow Connector 72">
            <a:extLst>
              <a:ext uri="{FF2B5EF4-FFF2-40B4-BE49-F238E27FC236}">
                <a16:creationId xmlns:a16="http://schemas.microsoft.com/office/drawing/2014/main" id="{4D7E13CE-B1D0-7274-430D-A918A548552C}"/>
              </a:ext>
            </a:extLst>
          </p:cNvPr>
          <p:cNvCxnSpPr>
            <a:cxnSpLocks/>
          </p:cNvCxnSpPr>
          <p:nvPr/>
        </p:nvCxnSpPr>
        <p:spPr>
          <a:xfrm>
            <a:off x="3368894" y="5508222"/>
            <a:ext cx="58978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6" name="TextBox 75">
            <a:extLst>
              <a:ext uri="{FF2B5EF4-FFF2-40B4-BE49-F238E27FC236}">
                <a16:creationId xmlns:a16="http://schemas.microsoft.com/office/drawing/2014/main" id="{77CD90A8-A62B-B6FC-1946-27A1DF5F6814}"/>
              </a:ext>
            </a:extLst>
          </p:cNvPr>
          <p:cNvSpPr txBox="1"/>
          <p:nvPr/>
        </p:nvSpPr>
        <p:spPr>
          <a:xfrm>
            <a:off x="2987180" y="5169218"/>
            <a:ext cx="997388" cy="461665"/>
          </a:xfrm>
          <a:prstGeom prst="rect">
            <a:avLst/>
          </a:prstGeom>
          <a:noFill/>
        </p:spPr>
        <p:txBody>
          <a:bodyPr wrap="none" rtlCol="0">
            <a:spAutoFit/>
          </a:bodyPr>
          <a:lstStyle/>
          <a:p>
            <a:pPr algn="ctr"/>
            <a:r>
              <a:rPr lang="en-DE" sz="1200" dirty="0"/>
              <a:t>LCA</a:t>
            </a:r>
            <a:br>
              <a:rPr lang="en-DE" sz="1200" dirty="0"/>
            </a:br>
            <a:r>
              <a:rPr lang="en-DE" sz="1200" dirty="0"/>
              <a:t>assessment</a:t>
            </a:r>
            <a:endParaRPr lang="en-DE" sz="1600" dirty="0"/>
          </a:p>
        </p:txBody>
      </p:sp>
      <p:sp>
        <p:nvSpPr>
          <p:cNvPr id="78" name="Heptagon 77">
            <a:extLst>
              <a:ext uri="{FF2B5EF4-FFF2-40B4-BE49-F238E27FC236}">
                <a16:creationId xmlns:a16="http://schemas.microsoft.com/office/drawing/2014/main" id="{7F2F9D01-06CB-46C5-37D8-3E06C7631D00}"/>
              </a:ext>
            </a:extLst>
          </p:cNvPr>
          <p:cNvSpPr/>
          <p:nvPr/>
        </p:nvSpPr>
        <p:spPr>
          <a:xfrm>
            <a:off x="169368" y="1746614"/>
            <a:ext cx="725305" cy="372219"/>
          </a:xfrm>
          <a:prstGeom prst="heptagon">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DE" sz="1200" b="1" dirty="0">
                <a:solidFill>
                  <a:srgbClr val="FF0000"/>
                </a:solidFill>
              </a:rPr>
              <a:t>NEW</a:t>
            </a:r>
          </a:p>
        </p:txBody>
      </p:sp>
      <p:sp>
        <p:nvSpPr>
          <p:cNvPr id="79" name="Heptagon 78">
            <a:extLst>
              <a:ext uri="{FF2B5EF4-FFF2-40B4-BE49-F238E27FC236}">
                <a16:creationId xmlns:a16="http://schemas.microsoft.com/office/drawing/2014/main" id="{24BA5F8C-9CED-6DAC-9CCC-A9B6D88610BF}"/>
              </a:ext>
            </a:extLst>
          </p:cNvPr>
          <p:cNvSpPr/>
          <p:nvPr/>
        </p:nvSpPr>
        <p:spPr>
          <a:xfrm>
            <a:off x="7984072" y="1804415"/>
            <a:ext cx="725305" cy="372219"/>
          </a:xfrm>
          <a:prstGeom prst="heptagon">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DE" sz="1200" b="1" dirty="0">
                <a:solidFill>
                  <a:srgbClr val="FF0000"/>
                </a:solidFill>
              </a:rPr>
              <a:t>NEW</a:t>
            </a:r>
          </a:p>
        </p:txBody>
      </p:sp>
      <p:sp>
        <p:nvSpPr>
          <p:cNvPr id="80" name="Heptagon 79">
            <a:extLst>
              <a:ext uri="{FF2B5EF4-FFF2-40B4-BE49-F238E27FC236}">
                <a16:creationId xmlns:a16="http://schemas.microsoft.com/office/drawing/2014/main" id="{15D46F06-1C1D-933D-7172-72DEF477F3B8}"/>
              </a:ext>
            </a:extLst>
          </p:cNvPr>
          <p:cNvSpPr/>
          <p:nvPr/>
        </p:nvSpPr>
        <p:spPr>
          <a:xfrm>
            <a:off x="6241557" y="4487709"/>
            <a:ext cx="725305" cy="372219"/>
          </a:xfrm>
          <a:prstGeom prst="heptagon">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DE" sz="1200" b="1" dirty="0">
                <a:solidFill>
                  <a:srgbClr val="FF0000"/>
                </a:solidFill>
              </a:rPr>
              <a:t>NEW</a:t>
            </a:r>
          </a:p>
        </p:txBody>
      </p:sp>
      <p:sp>
        <p:nvSpPr>
          <p:cNvPr id="81" name="Rounded Rectangle 80">
            <a:extLst>
              <a:ext uri="{FF2B5EF4-FFF2-40B4-BE49-F238E27FC236}">
                <a16:creationId xmlns:a16="http://schemas.microsoft.com/office/drawing/2014/main" id="{B18676FA-9C77-B740-EC71-A1FAEB1A9479}"/>
              </a:ext>
            </a:extLst>
          </p:cNvPr>
          <p:cNvSpPr/>
          <p:nvPr/>
        </p:nvSpPr>
        <p:spPr>
          <a:xfrm>
            <a:off x="10437576" y="352052"/>
            <a:ext cx="1101107" cy="5910145"/>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WP12 – Training &amp; Transfer</a:t>
            </a:r>
          </a:p>
        </p:txBody>
      </p:sp>
      <p:sp>
        <p:nvSpPr>
          <p:cNvPr id="82" name="Left-right Arrow 81">
            <a:extLst>
              <a:ext uri="{FF2B5EF4-FFF2-40B4-BE49-F238E27FC236}">
                <a16:creationId xmlns:a16="http://schemas.microsoft.com/office/drawing/2014/main" id="{EA85D0A2-56DD-16CE-175B-26CA508EDE70}"/>
              </a:ext>
            </a:extLst>
          </p:cNvPr>
          <p:cNvSpPr/>
          <p:nvPr/>
        </p:nvSpPr>
        <p:spPr>
          <a:xfrm>
            <a:off x="9716045" y="2508579"/>
            <a:ext cx="629255" cy="276999"/>
          </a:xfrm>
          <a:prstGeom prst="leftRightArrow">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DE"/>
          </a:p>
        </p:txBody>
      </p:sp>
      <p:sp>
        <p:nvSpPr>
          <p:cNvPr id="83" name="Left-right Arrow 82">
            <a:extLst>
              <a:ext uri="{FF2B5EF4-FFF2-40B4-BE49-F238E27FC236}">
                <a16:creationId xmlns:a16="http://schemas.microsoft.com/office/drawing/2014/main" id="{1405F8A0-E2A0-B79F-98E8-214C918B64E9}"/>
              </a:ext>
            </a:extLst>
          </p:cNvPr>
          <p:cNvSpPr/>
          <p:nvPr/>
        </p:nvSpPr>
        <p:spPr>
          <a:xfrm>
            <a:off x="9639265" y="5164978"/>
            <a:ext cx="629255" cy="276999"/>
          </a:xfrm>
          <a:prstGeom prst="leftRightArrow">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DE"/>
          </a:p>
        </p:txBody>
      </p:sp>
      <p:sp>
        <p:nvSpPr>
          <p:cNvPr id="84" name="Rounded Rectangle 83">
            <a:extLst>
              <a:ext uri="{FF2B5EF4-FFF2-40B4-BE49-F238E27FC236}">
                <a16:creationId xmlns:a16="http://schemas.microsoft.com/office/drawing/2014/main" id="{DBB5AF9B-6810-B230-C7CA-C326BE02D4CC}"/>
              </a:ext>
            </a:extLst>
          </p:cNvPr>
          <p:cNvSpPr/>
          <p:nvPr/>
        </p:nvSpPr>
        <p:spPr>
          <a:xfrm>
            <a:off x="3984568" y="6215092"/>
            <a:ext cx="6139131" cy="55490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WP13b –  Single-site Demonstrators (DESY, HZB, CERN, Soleil, MAX IV, KARA)</a:t>
            </a:r>
          </a:p>
        </p:txBody>
      </p:sp>
      <p:sp>
        <p:nvSpPr>
          <p:cNvPr id="85" name="Rounded Rectangle 84">
            <a:extLst>
              <a:ext uri="{FF2B5EF4-FFF2-40B4-BE49-F238E27FC236}">
                <a16:creationId xmlns:a16="http://schemas.microsoft.com/office/drawing/2014/main" id="{0E0F6B8B-BB04-45A3-BC4F-057B1381C820}"/>
              </a:ext>
            </a:extLst>
          </p:cNvPr>
          <p:cNvSpPr/>
          <p:nvPr/>
        </p:nvSpPr>
        <p:spPr>
          <a:xfrm>
            <a:off x="75192" y="6215092"/>
            <a:ext cx="3158742" cy="55490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WP13a –  PERLE++</a:t>
            </a:r>
          </a:p>
        </p:txBody>
      </p:sp>
      <p:cxnSp>
        <p:nvCxnSpPr>
          <p:cNvPr id="86" name="Straight Arrow Connector 85">
            <a:extLst>
              <a:ext uri="{FF2B5EF4-FFF2-40B4-BE49-F238E27FC236}">
                <a16:creationId xmlns:a16="http://schemas.microsoft.com/office/drawing/2014/main" id="{8F539813-7EB1-E543-D36C-B5C4626E2F42}"/>
              </a:ext>
            </a:extLst>
          </p:cNvPr>
          <p:cNvCxnSpPr>
            <a:cxnSpLocks/>
          </p:cNvCxnSpPr>
          <p:nvPr/>
        </p:nvCxnSpPr>
        <p:spPr>
          <a:xfrm>
            <a:off x="648299" y="3404677"/>
            <a:ext cx="0" cy="2779522"/>
          </a:xfrm>
          <a:prstGeom prst="straightConnector1">
            <a:avLst/>
          </a:prstGeom>
          <a:ln w="28575">
            <a:solidFill>
              <a:schemeClr val="accent2">
                <a:lumMod val="60000"/>
                <a:lumOff val="40000"/>
              </a:schemeClr>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91" name="Heptagon 90">
            <a:extLst>
              <a:ext uri="{FF2B5EF4-FFF2-40B4-BE49-F238E27FC236}">
                <a16:creationId xmlns:a16="http://schemas.microsoft.com/office/drawing/2014/main" id="{8CD22B23-EA6F-1BA1-B851-B00BFD4F239C}"/>
              </a:ext>
            </a:extLst>
          </p:cNvPr>
          <p:cNvSpPr/>
          <p:nvPr/>
        </p:nvSpPr>
        <p:spPr>
          <a:xfrm>
            <a:off x="3149676" y="1805528"/>
            <a:ext cx="725305" cy="372219"/>
          </a:xfrm>
          <a:prstGeom prst="heptagon">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DE" sz="1200" b="1" dirty="0">
                <a:solidFill>
                  <a:srgbClr val="FF0000"/>
                </a:solidFill>
              </a:rPr>
              <a:t>NEW</a:t>
            </a:r>
          </a:p>
        </p:txBody>
      </p:sp>
      <p:sp>
        <p:nvSpPr>
          <p:cNvPr id="95" name="TextBox 94">
            <a:extLst>
              <a:ext uri="{FF2B5EF4-FFF2-40B4-BE49-F238E27FC236}">
                <a16:creationId xmlns:a16="http://schemas.microsoft.com/office/drawing/2014/main" id="{1EB379E8-7173-2626-D55E-9423C12D7162}"/>
              </a:ext>
            </a:extLst>
          </p:cNvPr>
          <p:cNvSpPr txBox="1"/>
          <p:nvPr/>
        </p:nvSpPr>
        <p:spPr>
          <a:xfrm>
            <a:off x="2981068" y="5734585"/>
            <a:ext cx="712375" cy="461665"/>
          </a:xfrm>
          <a:prstGeom prst="rect">
            <a:avLst/>
          </a:prstGeom>
          <a:noFill/>
        </p:spPr>
        <p:txBody>
          <a:bodyPr wrap="none" rtlCol="0">
            <a:spAutoFit/>
          </a:bodyPr>
          <a:lstStyle/>
          <a:p>
            <a:pPr algn="ctr"/>
            <a:r>
              <a:rPr lang="en-DE" sz="1200" dirty="0"/>
              <a:t>LCA</a:t>
            </a:r>
            <a:br>
              <a:rPr lang="en-DE" sz="1200" dirty="0"/>
            </a:br>
            <a:r>
              <a:rPr lang="en-DE" sz="1200" dirty="0"/>
              <a:t>strategy</a:t>
            </a:r>
            <a:endParaRPr lang="en-DE" sz="1600" dirty="0"/>
          </a:p>
        </p:txBody>
      </p:sp>
      <p:sp>
        <p:nvSpPr>
          <p:cNvPr id="2" name="Rounded Rectangle 1">
            <a:extLst>
              <a:ext uri="{FF2B5EF4-FFF2-40B4-BE49-F238E27FC236}">
                <a16:creationId xmlns:a16="http://schemas.microsoft.com/office/drawing/2014/main" id="{C7199283-4A80-48C8-E83F-83FB1A5857FA}"/>
              </a:ext>
            </a:extLst>
          </p:cNvPr>
          <p:cNvSpPr/>
          <p:nvPr/>
        </p:nvSpPr>
        <p:spPr>
          <a:xfrm>
            <a:off x="5892136" y="1797202"/>
            <a:ext cx="942901" cy="1518691"/>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DE" sz="1400" dirty="0"/>
              <a:t>WP6b – System Level SSA (DC)</a:t>
            </a:r>
          </a:p>
        </p:txBody>
      </p:sp>
      <p:pic>
        <p:nvPicPr>
          <p:cNvPr id="5" name="Picture 4">
            <a:extLst>
              <a:ext uri="{FF2B5EF4-FFF2-40B4-BE49-F238E27FC236}">
                <a16:creationId xmlns:a16="http://schemas.microsoft.com/office/drawing/2014/main" id="{0DF40AC1-F01B-F3AB-5614-496753002C7A}"/>
              </a:ext>
            </a:extLst>
          </p:cNvPr>
          <p:cNvPicPr>
            <a:picLocks noChangeAspect="1"/>
          </p:cNvPicPr>
          <p:nvPr/>
        </p:nvPicPr>
        <p:blipFill>
          <a:blip r:embed="rId2"/>
          <a:stretch>
            <a:fillRect/>
          </a:stretch>
        </p:blipFill>
        <p:spPr>
          <a:xfrm>
            <a:off x="106719" y="0"/>
            <a:ext cx="787954" cy="461665"/>
          </a:xfrm>
          <a:prstGeom prst="rect">
            <a:avLst/>
          </a:prstGeom>
        </p:spPr>
      </p:pic>
      <p:pic>
        <p:nvPicPr>
          <p:cNvPr id="9" name="Picture 8">
            <a:extLst>
              <a:ext uri="{FF2B5EF4-FFF2-40B4-BE49-F238E27FC236}">
                <a16:creationId xmlns:a16="http://schemas.microsoft.com/office/drawing/2014/main" id="{F42467CD-8C2B-7E2F-D4F1-587CE1AD0555}"/>
              </a:ext>
            </a:extLst>
          </p:cNvPr>
          <p:cNvPicPr>
            <a:picLocks noChangeAspect="1"/>
          </p:cNvPicPr>
          <p:nvPr/>
        </p:nvPicPr>
        <p:blipFill>
          <a:blip r:embed="rId3"/>
          <a:stretch>
            <a:fillRect/>
          </a:stretch>
        </p:blipFill>
        <p:spPr>
          <a:xfrm>
            <a:off x="1012741" y="107026"/>
            <a:ext cx="862071" cy="310599"/>
          </a:xfrm>
          <a:prstGeom prst="rect">
            <a:avLst/>
          </a:prstGeom>
        </p:spPr>
      </p:pic>
      <p:cxnSp>
        <p:nvCxnSpPr>
          <p:cNvPr id="13" name="Straight Arrow Connector 12">
            <a:extLst>
              <a:ext uri="{FF2B5EF4-FFF2-40B4-BE49-F238E27FC236}">
                <a16:creationId xmlns:a16="http://schemas.microsoft.com/office/drawing/2014/main" id="{3DBAC442-578C-8F24-2CC5-D2DB3255E20E}"/>
              </a:ext>
            </a:extLst>
          </p:cNvPr>
          <p:cNvCxnSpPr>
            <a:cxnSpLocks/>
          </p:cNvCxnSpPr>
          <p:nvPr/>
        </p:nvCxnSpPr>
        <p:spPr>
          <a:xfrm flipH="1">
            <a:off x="1759492" y="3470167"/>
            <a:ext cx="1609402" cy="2714032"/>
          </a:xfrm>
          <a:prstGeom prst="straightConnector1">
            <a:avLst/>
          </a:prstGeom>
          <a:ln w="28575">
            <a:solidFill>
              <a:schemeClr val="accent2">
                <a:lumMod val="60000"/>
                <a:lumOff val="40000"/>
              </a:schemeClr>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5" name="Straight Arrow Connector 14">
            <a:extLst>
              <a:ext uri="{FF2B5EF4-FFF2-40B4-BE49-F238E27FC236}">
                <a16:creationId xmlns:a16="http://schemas.microsoft.com/office/drawing/2014/main" id="{65251621-6D79-CF42-D200-81ABC6584E45}"/>
              </a:ext>
            </a:extLst>
          </p:cNvPr>
          <p:cNvCxnSpPr>
            <a:cxnSpLocks/>
          </p:cNvCxnSpPr>
          <p:nvPr/>
        </p:nvCxnSpPr>
        <p:spPr>
          <a:xfrm flipH="1">
            <a:off x="2064930" y="3490673"/>
            <a:ext cx="2190903" cy="2747561"/>
          </a:xfrm>
          <a:prstGeom prst="straightConnector1">
            <a:avLst/>
          </a:prstGeom>
          <a:ln w="28575">
            <a:solidFill>
              <a:schemeClr val="accent2">
                <a:lumMod val="60000"/>
                <a:lumOff val="40000"/>
              </a:schemeClr>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12F22FFB-7A97-F741-93A7-3295F5903758}"/>
              </a:ext>
            </a:extLst>
          </p:cNvPr>
          <p:cNvCxnSpPr>
            <a:cxnSpLocks/>
          </p:cNvCxnSpPr>
          <p:nvPr/>
        </p:nvCxnSpPr>
        <p:spPr>
          <a:xfrm flipH="1">
            <a:off x="3169517" y="5730943"/>
            <a:ext cx="709549" cy="477685"/>
          </a:xfrm>
          <a:prstGeom prst="straightConnector1">
            <a:avLst/>
          </a:prstGeom>
          <a:ln w="28575">
            <a:solidFill>
              <a:schemeClr val="accent2">
                <a:lumMod val="60000"/>
                <a:lumOff val="40000"/>
              </a:schemeClr>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30" name="TextBox 29">
            <a:extLst>
              <a:ext uri="{FF2B5EF4-FFF2-40B4-BE49-F238E27FC236}">
                <a16:creationId xmlns:a16="http://schemas.microsoft.com/office/drawing/2014/main" id="{1ED33C25-5CCD-6F1C-1102-91A0EFCD4002}"/>
              </a:ext>
            </a:extLst>
          </p:cNvPr>
          <p:cNvSpPr txBox="1"/>
          <p:nvPr/>
        </p:nvSpPr>
        <p:spPr>
          <a:xfrm>
            <a:off x="-82317" y="582300"/>
            <a:ext cx="1393989" cy="646331"/>
          </a:xfrm>
          <a:prstGeom prst="rect">
            <a:avLst/>
          </a:prstGeom>
          <a:noFill/>
        </p:spPr>
        <p:txBody>
          <a:bodyPr wrap="square" rtlCol="0">
            <a:spAutoFit/>
          </a:bodyPr>
          <a:lstStyle/>
          <a:p>
            <a:pPr algn="ctr"/>
            <a:r>
              <a:rPr lang="en-DE" sz="1200" dirty="0"/>
              <a:t>Device Level supported by previous research</a:t>
            </a:r>
            <a:endParaRPr lang="en-DE" sz="1600" dirty="0"/>
          </a:p>
        </p:txBody>
      </p:sp>
      <p:cxnSp>
        <p:nvCxnSpPr>
          <p:cNvPr id="32" name="Straight Arrow Connector 31">
            <a:extLst>
              <a:ext uri="{FF2B5EF4-FFF2-40B4-BE49-F238E27FC236}">
                <a16:creationId xmlns:a16="http://schemas.microsoft.com/office/drawing/2014/main" id="{603C5C7B-B611-7889-F460-C1A12FC1D10D}"/>
              </a:ext>
            </a:extLst>
          </p:cNvPr>
          <p:cNvCxnSpPr>
            <a:cxnSpLocks/>
            <a:stCxn id="12" idx="2"/>
          </p:cNvCxnSpPr>
          <p:nvPr/>
        </p:nvCxnSpPr>
        <p:spPr>
          <a:xfrm flipH="1">
            <a:off x="4966504" y="3330308"/>
            <a:ext cx="405246" cy="106808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9" name="Straight Arrow Connector 38">
            <a:extLst>
              <a:ext uri="{FF2B5EF4-FFF2-40B4-BE49-F238E27FC236}">
                <a16:creationId xmlns:a16="http://schemas.microsoft.com/office/drawing/2014/main" id="{4B230EE0-8D6D-CCBF-6511-3294313E10EE}"/>
              </a:ext>
            </a:extLst>
          </p:cNvPr>
          <p:cNvCxnSpPr>
            <a:cxnSpLocks/>
          </p:cNvCxnSpPr>
          <p:nvPr/>
        </p:nvCxnSpPr>
        <p:spPr>
          <a:xfrm>
            <a:off x="4520742" y="3379284"/>
            <a:ext cx="101184" cy="96905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7" name="Straight Arrow Connector 46">
            <a:extLst>
              <a:ext uri="{FF2B5EF4-FFF2-40B4-BE49-F238E27FC236}">
                <a16:creationId xmlns:a16="http://schemas.microsoft.com/office/drawing/2014/main" id="{8620A494-3539-01CB-694C-2F9355C4A59F}"/>
              </a:ext>
            </a:extLst>
          </p:cNvPr>
          <p:cNvCxnSpPr>
            <a:cxnSpLocks/>
          </p:cNvCxnSpPr>
          <p:nvPr/>
        </p:nvCxnSpPr>
        <p:spPr>
          <a:xfrm>
            <a:off x="3701698" y="3440544"/>
            <a:ext cx="682357" cy="91848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 name="Rounded Rectangle 2">
            <a:extLst>
              <a:ext uri="{FF2B5EF4-FFF2-40B4-BE49-F238E27FC236}">
                <a16:creationId xmlns:a16="http://schemas.microsoft.com/office/drawing/2014/main" id="{FCBD9E8F-E782-F4E1-7BCE-906F778E3386}"/>
              </a:ext>
            </a:extLst>
          </p:cNvPr>
          <p:cNvSpPr/>
          <p:nvPr/>
        </p:nvSpPr>
        <p:spPr>
          <a:xfrm>
            <a:off x="4887818" y="1417496"/>
            <a:ext cx="1983937" cy="2016392"/>
          </a:xfrm>
          <a:prstGeom prst="roundRect">
            <a:avLst/>
          </a:prstGeom>
          <a:noFill/>
          <a:ln w="28575">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DE" sz="1400" dirty="0"/>
          </a:p>
        </p:txBody>
      </p:sp>
      <p:sp>
        <p:nvSpPr>
          <p:cNvPr id="14" name="TextBox 13">
            <a:extLst>
              <a:ext uri="{FF2B5EF4-FFF2-40B4-BE49-F238E27FC236}">
                <a16:creationId xmlns:a16="http://schemas.microsoft.com/office/drawing/2014/main" id="{7E90997D-B99D-8D65-ADAB-8D75F6B21222}"/>
              </a:ext>
            </a:extLst>
          </p:cNvPr>
          <p:cNvSpPr txBox="1"/>
          <p:nvPr/>
        </p:nvSpPr>
        <p:spPr>
          <a:xfrm>
            <a:off x="5544262" y="1458860"/>
            <a:ext cx="636713" cy="338554"/>
          </a:xfrm>
          <a:prstGeom prst="rect">
            <a:avLst/>
          </a:prstGeom>
          <a:noFill/>
        </p:spPr>
        <p:txBody>
          <a:bodyPr wrap="none" rtlCol="0">
            <a:spAutoFit/>
          </a:bodyPr>
          <a:lstStyle/>
          <a:p>
            <a:r>
              <a:rPr lang="en-DE" sz="1600" dirty="0"/>
              <a:t>WP 6</a:t>
            </a:r>
          </a:p>
        </p:txBody>
      </p:sp>
      <p:cxnSp>
        <p:nvCxnSpPr>
          <p:cNvPr id="16" name="Straight Arrow Connector 15">
            <a:extLst>
              <a:ext uri="{FF2B5EF4-FFF2-40B4-BE49-F238E27FC236}">
                <a16:creationId xmlns:a16="http://schemas.microsoft.com/office/drawing/2014/main" id="{4986CDB7-EAD6-9EB5-E429-534FEDF153BB}"/>
              </a:ext>
            </a:extLst>
          </p:cNvPr>
          <p:cNvCxnSpPr>
            <a:cxnSpLocks/>
          </p:cNvCxnSpPr>
          <p:nvPr/>
        </p:nvCxnSpPr>
        <p:spPr>
          <a:xfrm>
            <a:off x="1490895" y="3404677"/>
            <a:ext cx="0" cy="2779522"/>
          </a:xfrm>
          <a:prstGeom prst="straightConnector1">
            <a:avLst/>
          </a:prstGeom>
          <a:ln w="28575">
            <a:solidFill>
              <a:schemeClr val="accent2">
                <a:lumMod val="60000"/>
                <a:lumOff val="40000"/>
              </a:schemeClr>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18" name="Espace réservé de la date 17">
            <a:extLst>
              <a:ext uri="{FF2B5EF4-FFF2-40B4-BE49-F238E27FC236}">
                <a16:creationId xmlns:a16="http://schemas.microsoft.com/office/drawing/2014/main" id="{365AEB31-3C5A-49D2-B9A5-67CD0BDBEF59}"/>
              </a:ext>
            </a:extLst>
          </p:cNvPr>
          <p:cNvSpPr>
            <a:spLocks noGrp="1"/>
          </p:cNvSpPr>
          <p:nvPr>
            <p:ph type="dt" sz="half" idx="10"/>
          </p:nvPr>
        </p:nvSpPr>
        <p:spPr/>
        <p:txBody>
          <a:bodyPr/>
          <a:lstStyle/>
          <a:p>
            <a:r>
              <a:rPr lang="en-GB"/>
              <a:t>23/04/2026</a:t>
            </a:r>
            <a:endParaRPr lang="en-BE"/>
          </a:p>
        </p:txBody>
      </p:sp>
      <p:sp>
        <p:nvSpPr>
          <p:cNvPr id="20" name="Espace réservé du numéro de diapositive 19">
            <a:extLst>
              <a:ext uri="{FF2B5EF4-FFF2-40B4-BE49-F238E27FC236}">
                <a16:creationId xmlns:a16="http://schemas.microsoft.com/office/drawing/2014/main" id="{84738E58-0ADB-4F0C-BA61-94002B82FDAA}"/>
              </a:ext>
            </a:extLst>
          </p:cNvPr>
          <p:cNvSpPr>
            <a:spLocks noGrp="1"/>
          </p:cNvSpPr>
          <p:nvPr>
            <p:ph type="sldNum" sz="quarter" idx="12"/>
          </p:nvPr>
        </p:nvSpPr>
        <p:spPr/>
        <p:txBody>
          <a:bodyPr/>
          <a:lstStyle/>
          <a:p>
            <a:fld id="{4068FCCF-9A80-B240-8D85-84F960565AFA}" type="slidenum">
              <a:rPr lang="en-BE" smtClean="0"/>
              <a:t>21</a:t>
            </a:fld>
            <a:endParaRPr lang="en-BE"/>
          </a:p>
        </p:txBody>
      </p:sp>
    </p:spTree>
    <p:extLst>
      <p:ext uri="{BB962C8B-B14F-4D97-AF65-F5344CB8AC3E}">
        <p14:creationId xmlns:p14="http://schemas.microsoft.com/office/powerpoint/2010/main" val="923209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3" name="Image 2">
            <a:extLst>
              <a:ext uri="{FF2B5EF4-FFF2-40B4-BE49-F238E27FC236}">
                <a16:creationId xmlns:a16="http://schemas.microsoft.com/office/drawing/2014/main" id="{FEC7B3AB-79FE-42CA-A6B2-2EC249517D31}"/>
              </a:ext>
            </a:extLst>
          </p:cNvPr>
          <p:cNvPicPr>
            <a:picLocks noChangeAspect="1"/>
          </p:cNvPicPr>
          <p:nvPr/>
        </p:nvPicPr>
        <p:blipFill>
          <a:blip r:embed="rId3"/>
          <a:stretch>
            <a:fillRect/>
          </a:stretch>
        </p:blipFill>
        <p:spPr>
          <a:xfrm>
            <a:off x="762431" y="276419"/>
            <a:ext cx="10454073" cy="5861279"/>
          </a:xfrm>
          <a:prstGeom prst="rect">
            <a:avLst/>
          </a:prstGeom>
        </p:spPr>
      </p:pic>
      <p:pic>
        <p:nvPicPr>
          <p:cNvPr id="4" name="Picture 2" descr="Innovate for Sustainable Accelerating Systems: Kick-Off Meeting">
            <a:extLst>
              <a:ext uri="{FF2B5EF4-FFF2-40B4-BE49-F238E27FC236}">
                <a16:creationId xmlns:a16="http://schemas.microsoft.com/office/drawing/2014/main" id="{FF0E9C3D-87EB-481D-843D-D7A0A1B16D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Espace réservé de la date 1">
            <a:extLst>
              <a:ext uri="{FF2B5EF4-FFF2-40B4-BE49-F238E27FC236}">
                <a16:creationId xmlns:a16="http://schemas.microsoft.com/office/drawing/2014/main" id="{62FBEF4C-5202-4BE6-BA63-7AF20FD05DA5}"/>
              </a:ext>
            </a:extLst>
          </p:cNvPr>
          <p:cNvSpPr>
            <a:spLocks noGrp="1"/>
          </p:cNvSpPr>
          <p:nvPr>
            <p:ph type="dt" sz="half" idx="10"/>
          </p:nvPr>
        </p:nvSpPr>
        <p:spPr/>
        <p:txBody>
          <a:bodyPr/>
          <a:lstStyle/>
          <a:p>
            <a:r>
              <a:rPr lang="en-GB"/>
              <a:t>23/04/2026</a:t>
            </a:r>
            <a:endParaRPr lang="en-BE"/>
          </a:p>
        </p:txBody>
      </p:sp>
      <p:sp>
        <p:nvSpPr>
          <p:cNvPr id="6" name="Espace réservé du numéro de diapositive 5">
            <a:extLst>
              <a:ext uri="{FF2B5EF4-FFF2-40B4-BE49-F238E27FC236}">
                <a16:creationId xmlns:a16="http://schemas.microsoft.com/office/drawing/2014/main" id="{8B3CD9DF-A5FF-4AFA-ACA4-221B85219193}"/>
              </a:ext>
            </a:extLst>
          </p:cNvPr>
          <p:cNvSpPr>
            <a:spLocks noGrp="1"/>
          </p:cNvSpPr>
          <p:nvPr>
            <p:ph type="sldNum" sz="quarter" idx="12"/>
          </p:nvPr>
        </p:nvSpPr>
        <p:spPr/>
        <p:txBody>
          <a:bodyPr/>
          <a:lstStyle/>
          <a:p>
            <a:fld id="{4068FCCF-9A80-B240-8D85-84F960565AFA}" type="slidenum">
              <a:rPr lang="en-BE" smtClean="0"/>
              <a:t>22</a:t>
            </a:fld>
            <a:endParaRPr lang="en-BE"/>
          </a:p>
        </p:txBody>
      </p:sp>
    </p:spTree>
    <p:extLst>
      <p:ext uri="{BB962C8B-B14F-4D97-AF65-F5344CB8AC3E}">
        <p14:creationId xmlns:p14="http://schemas.microsoft.com/office/powerpoint/2010/main" val="1695189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1119665" y="1474619"/>
            <a:ext cx="9720000" cy="3170099"/>
          </a:xfrm>
          <a:prstGeom prst="rect">
            <a:avLst/>
          </a:prstGeom>
          <a:noFill/>
        </p:spPr>
        <p:txBody>
          <a:bodyPr wrap="square" rtlCol="0">
            <a:spAutoFit/>
          </a:bodyPr>
          <a:lstStyle/>
          <a:p>
            <a:endParaRPr lang="en-US"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b="1" dirty="0">
                <a:latin typeface="Calibri" panose="020F0502020204030204" pitchFamily="34" charset="0"/>
                <a:ea typeface="Calibri" panose="020F0502020204030204" pitchFamily="34" charset="0"/>
                <a:cs typeface="Calibri" panose="020F0502020204030204" pitchFamily="34" charset="0"/>
              </a:rPr>
              <a:t>Shared NDA </a:t>
            </a:r>
            <a:r>
              <a:rPr lang="en-GB" sz="2000" dirty="0">
                <a:latin typeface="Calibri" panose="020F0502020204030204" pitchFamily="34" charset="0"/>
                <a:ea typeface="Calibri" panose="020F0502020204030204" pitchFamily="34" charset="0"/>
                <a:cs typeface="Calibri" panose="020F0502020204030204" pitchFamily="34" charset="0"/>
              </a:rPr>
              <a:t>for industrial partners </a:t>
            </a: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done</a:t>
            </a:r>
            <a:endParaRPr lang="en-GB" sz="2000" b="1"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GB" sz="20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b="1" dirty="0">
                <a:latin typeface="Calibri" panose="020F0502020204030204" pitchFamily="34" charset="0"/>
                <a:ea typeface="Calibri" panose="020F0502020204030204" pitchFamily="34" charset="0"/>
                <a:cs typeface="Calibri" panose="020F0502020204030204" pitchFamily="34" charset="0"/>
              </a:rPr>
              <a:t>Amendment (AMD) to the Grant Agreement</a:t>
            </a: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 done</a:t>
            </a:r>
          </a:p>
          <a:p>
            <a:pPr marL="342900" indent="-342900">
              <a:buFont typeface="Wingdings" panose="05000000000000000000" pitchFamily="2" charset="2"/>
              <a:buChar char="Ø"/>
            </a:pP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b="1" dirty="0">
                <a:latin typeface="Calibri" panose="020F0502020204030204" pitchFamily="34" charset="0"/>
                <a:ea typeface="Calibri" panose="020F0502020204030204" pitchFamily="34" charset="0"/>
                <a:cs typeface="Calibri" panose="020F0502020204030204" pitchFamily="34" charset="0"/>
              </a:rPr>
              <a:t>Consortium Agreement (CA)</a:t>
            </a: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 done</a:t>
            </a:r>
            <a:endParaRPr lang="en-GB" sz="2000" dirty="0">
              <a:latin typeface="Calibri" panose="020F0502020204030204" pitchFamily="34" charset="0"/>
              <a:ea typeface="Calibri" panose="020F0502020204030204" pitchFamily="34" charset="0"/>
              <a:cs typeface="Calibri" panose="020F0502020204030204" pitchFamily="34" charset="0"/>
            </a:endParaRPr>
          </a:p>
          <a:p>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b="1" dirty="0">
                <a:latin typeface="Calibri" panose="020F0502020204030204" pitchFamily="34" charset="0"/>
                <a:ea typeface="Calibri" panose="020F0502020204030204" pitchFamily="34" charset="0"/>
                <a:cs typeface="Calibri" panose="020F0502020204030204" pitchFamily="34" charset="0"/>
              </a:rPr>
              <a:t>Amendment (AMD) to the Grant Agreement</a:t>
            </a:r>
            <a:r>
              <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rPr>
              <a:t> request to be started ~first half of Y4</a:t>
            </a:r>
          </a:p>
          <a:p>
            <a:pPr marL="800100" lvl="1" indent="-342900">
              <a:buFont typeface="Wingdings" panose="05000000000000000000" pitchFamily="2" charset="2"/>
              <a:buChar char="v"/>
            </a:pPr>
            <a:r>
              <a:rPr lang="en-GB" sz="2000" dirty="0">
                <a:latin typeface="Calibri" panose="020F0502020204030204" pitchFamily="34" charset="0"/>
                <a:ea typeface="Calibri" panose="020F0502020204030204" pitchFamily="34" charset="0"/>
                <a:cs typeface="Calibri" panose="020F0502020204030204" pitchFamily="34" charset="0"/>
              </a:rPr>
              <a:t>A 1 year project extension to expect (see discussion)</a:t>
            </a: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p:txBody>
      </p:sp>
      <p:sp>
        <p:nvSpPr>
          <p:cNvPr id="2" name="Espace réservé de la date 1">
            <a:extLst>
              <a:ext uri="{FF2B5EF4-FFF2-40B4-BE49-F238E27FC236}">
                <a16:creationId xmlns:a16="http://schemas.microsoft.com/office/drawing/2014/main" id="{A644DF27-6CBA-4624-A8F4-B15F03D996A1}"/>
              </a:ext>
            </a:extLst>
          </p:cNvPr>
          <p:cNvSpPr>
            <a:spLocks noGrp="1"/>
          </p:cNvSpPr>
          <p:nvPr>
            <p:ph type="dt" sz="half" idx="10"/>
          </p:nvPr>
        </p:nvSpPr>
        <p:spPr/>
        <p:txBody>
          <a:bodyPr/>
          <a:lstStyle/>
          <a:p>
            <a:r>
              <a:rPr lang="en-GB">
                <a:latin typeface="Calibri" panose="020F0502020204030204" pitchFamily="34" charset="0"/>
                <a:ea typeface="Calibri" panose="020F0502020204030204" pitchFamily="34" charset="0"/>
                <a:cs typeface="Calibri" panose="020F0502020204030204" pitchFamily="34" charset="0"/>
              </a:rPr>
              <a:t>23/04/2026</a:t>
            </a:r>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3" name="Espace réservé du numéro de diapositive 2">
            <a:extLst>
              <a:ext uri="{FF2B5EF4-FFF2-40B4-BE49-F238E27FC236}">
                <a16:creationId xmlns:a16="http://schemas.microsoft.com/office/drawing/2014/main" id="{8FAB7356-D44C-457C-97C3-DFF4E9E7E1BB}"/>
              </a:ext>
            </a:extLst>
          </p:cNvPr>
          <p:cNvSpPr>
            <a:spLocks noGrp="1"/>
          </p:cNvSpPr>
          <p:nvPr>
            <p:ph type="sldNum" sz="quarter" idx="12"/>
          </p:nvPr>
        </p:nvSpPr>
        <p:spPr/>
        <p:txBody>
          <a:bodyPr/>
          <a:lstStyle/>
          <a:p>
            <a:fld id="{4068FCCF-9A80-B240-8D85-84F960565AFA}" type="slidenum">
              <a:rPr lang="en-BE" smtClean="0">
                <a:latin typeface="Calibri" panose="020F0502020204030204" pitchFamily="34" charset="0"/>
                <a:ea typeface="Calibri" panose="020F0502020204030204" pitchFamily="34" charset="0"/>
                <a:cs typeface="Calibri" panose="020F0502020204030204" pitchFamily="34" charset="0"/>
              </a:rPr>
              <a:t>3</a:t>
            </a:fld>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8" name="ZoneTexte 7">
            <a:extLst>
              <a:ext uri="{FF2B5EF4-FFF2-40B4-BE49-F238E27FC236}">
                <a16:creationId xmlns:a16="http://schemas.microsoft.com/office/drawing/2014/main" id="{77C675DA-428B-4FFD-A3BB-E2217090D447}"/>
              </a:ext>
            </a:extLst>
          </p:cNvPr>
          <p:cNvSpPr txBox="1"/>
          <p:nvPr/>
        </p:nvSpPr>
        <p:spPr>
          <a:xfrm>
            <a:off x="3189302" y="254129"/>
            <a:ext cx="7890029" cy="584775"/>
          </a:xfrm>
          <a:prstGeom prst="rect">
            <a:avLst/>
          </a:prstGeom>
          <a:noFill/>
        </p:spPr>
        <p:txBody>
          <a:bodyPr wrap="square">
            <a:spAutoFit/>
          </a:bodyPr>
          <a:lstStyle/>
          <a:p>
            <a:r>
              <a:rPr lang="en-GB" sz="3200" b="1" dirty="0">
                <a:solidFill>
                  <a:srgbClr val="A4C137"/>
                </a:solidFill>
                <a:latin typeface="Calibri" panose="020F0502020204030204" pitchFamily="34" charset="0"/>
                <a:ea typeface="Calibri" panose="020F0502020204030204" pitchFamily="34" charset="0"/>
                <a:cs typeface="Calibri" panose="020F0502020204030204" pitchFamily="34" charset="0"/>
              </a:rPr>
              <a:t>Consortium agreement, NDA, Amendment</a:t>
            </a:r>
          </a:p>
        </p:txBody>
      </p:sp>
    </p:spTree>
    <p:extLst>
      <p:ext uri="{BB962C8B-B14F-4D97-AF65-F5344CB8AC3E}">
        <p14:creationId xmlns:p14="http://schemas.microsoft.com/office/powerpoint/2010/main" val="3233084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3127001" y="215042"/>
            <a:ext cx="7115394" cy="584775"/>
          </a:xfrm>
          <a:prstGeom prst="rect">
            <a:avLst/>
          </a:prstGeom>
          <a:noFill/>
        </p:spPr>
        <p:txBody>
          <a:bodyPr wrap="square" rtlCol="0">
            <a:spAutoFit/>
          </a:bodyPr>
          <a:lstStyle/>
          <a:p>
            <a:r>
              <a:rPr lang="en-GB" sz="3200" b="1" dirty="0">
                <a:solidFill>
                  <a:srgbClr val="A4C137"/>
                </a:solidFill>
                <a:latin typeface="Calibri" panose="020F0502020204030204" pitchFamily="34" charset="0"/>
                <a:ea typeface="Calibri" panose="020F0502020204030204" pitchFamily="34" charset="0"/>
                <a:cs typeface="Calibri" panose="020F0502020204030204" pitchFamily="34" charset="0"/>
              </a:rPr>
              <a:t>iSAS project outcomes at half-time</a:t>
            </a:r>
          </a:p>
        </p:txBody>
      </p:sp>
      <p:graphicFrame>
        <p:nvGraphicFramePr>
          <p:cNvPr id="2" name="Diagramme 1">
            <a:extLst>
              <a:ext uri="{FF2B5EF4-FFF2-40B4-BE49-F238E27FC236}">
                <a16:creationId xmlns:a16="http://schemas.microsoft.com/office/drawing/2014/main" id="{C9883350-8501-4AE5-835B-3F3E07DCE6A4}"/>
              </a:ext>
            </a:extLst>
          </p:cNvPr>
          <p:cNvGraphicFramePr/>
          <p:nvPr>
            <p:extLst>
              <p:ext uri="{D42A27DB-BD31-4B8C-83A1-F6EECF244321}">
                <p14:modId xmlns:p14="http://schemas.microsoft.com/office/powerpoint/2010/main" val="2486713762"/>
              </p:ext>
            </p:extLst>
          </p:nvPr>
        </p:nvGraphicFramePr>
        <p:xfrm>
          <a:off x="1525414" y="915428"/>
          <a:ext cx="6960663" cy="567542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ZoneTexte 9">
            <a:extLst>
              <a:ext uri="{FF2B5EF4-FFF2-40B4-BE49-F238E27FC236}">
                <a16:creationId xmlns:a16="http://schemas.microsoft.com/office/drawing/2014/main" id="{E844C5D2-A699-44B7-BAD2-99132D3DED16}"/>
              </a:ext>
            </a:extLst>
          </p:cNvPr>
          <p:cNvSpPr txBox="1"/>
          <p:nvPr/>
        </p:nvSpPr>
        <p:spPr>
          <a:xfrm>
            <a:off x="8486078" y="1731426"/>
            <a:ext cx="3512634"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sng"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rPr>
              <a:t>No significant delays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000" b="1" i="0" u="sng"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dirty="0">
                <a:latin typeface="Calibri" panose="020F0502020204030204" pitchFamily="34" charset="0"/>
                <a:ea typeface="Calibri" panose="020F0502020204030204" pitchFamily="34" charset="0"/>
                <a:cs typeface="Calibri" panose="020F0502020204030204" pitchFamily="34" charset="0"/>
              </a:rPr>
              <a:t>Delays were anticipated and treated in the AMD of the GA </a:t>
            </a:r>
            <a:endParaRPr kumimoji="0" lang="en-GB" sz="2000" i="0" u="none" strike="noStrike" kern="1200" cap="none" spc="0" normalizeH="0" baseline="0" noProof="0" dirty="0">
              <a:ln>
                <a:noFill/>
              </a:ln>
              <a:effectLst/>
              <a:uLnTx/>
              <a:uFillTx/>
              <a:latin typeface="Calibri" panose="020F0502020204030204" pitchFamily="34" charset="0"/>
              <a:ea typeface="Calibri" panose="020F0502020204030204" pitchFamily="34" charset="0"/>
              <a:cs typeface="Calibri" panose="020F0502020204030204" pitchFamily="34" charset="0"/>
            </a:endParaRPr>
          </a:p>
        </p:txBody>
      </p:sp>
      <p:sp>
        <p:nvSpPr>
          <p:cNvPr id="3" name="Espace réservé de la date 2">
            <a:extLst>
              <a:ext uri="{FF2B5EF4-FFF2-40B4-BE49-F238E27FC236}">
                <a16:creationId xmlns:a16="http://schemas.microsoft.com/office/drawing/2014/main" id="{9B28F897-5B40-4B31-A4C6-F52DA6BBEB86}"/>
              </a:ext>
            </a:extLst>
          </p:cNvPr>
          <p:cNvSpPr>
            <a:spLocks noGrp="1"/>
          </p:cNvSpPr>
          <p:nvPr>
            <p:ph type="dt" sz="half" idx="10"/>
          </p:nvPr>
        </p:nvSpPr>
        <p:spPr/>
        <p:txBody>
          <a:bodyPr/>
          <a:lstStyle/>
          <a:p>
            <a:r>
              <a:rPr lang="en-GB">
                <a:latin typeface="Calibri" panose="020F0502020204030204" pitchFamily="34" charset="0"/>
                <a:ea typeface="Calibri" panose="020F0502020204030204" pitchFamily="34" charset="0"/>
                <a:cs typeface="Calibri" panose="020F0502020204030204" pitchFamily="34" charset="0"/>
              </a:rPr>
              <a:t>23/04/2026</a:t>
            </a:r>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id="{BE37EDC2-40D0-4F4E-B897-C187C06603E1}"/>
              </a:ext>
            </a:extLst>
          </p:cNvPr>
          <p:cNvSpPr>
            <a:spLocks noGrp="1"/>
          </p:cNvSpPr>
          <p:nvPr>
            <p:ph type="sldNum" sz="quarter" idx="12"/>
          </p:nvPr>
        </p:nvSpPr>
        <p:spPr/>
        <p:txBody>
          <a:bodyPr/>
          <a:lstStyle/>
          <a:p>
            <a:fld id="{4068FCCF-9A80-B240-8D85-84F960565AFA}" type="slidenum">
              <a:rPr lang="en-BE" smtClean="0">
                <a:latin typeface="Calibri" panose="020F0502020204030204" pitchFamily="34" charset="0"/>
                <a:ea typeface="Calibri" panose="020F0502020204030204" pitchFamily="34" charset="0"/>
                <a:cs typeface="Calibri" panose="020F0502020204030204" pitchFamily="34" charset="0"/>
              </a:rPr>
              <a:t>4</a:t>
            </a:fld>
            <a:endParaRPr lang="en-BE">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64843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644407" y="1128957"/>
            <a:ext cx="10510082" cy="5078313"/>
          </a:xfrm>
          <a:prstGeom prst="rect">
            <a:avLst/>
          </a:prstGeom>
          <a:noFill/>
        </p:spPr>
        <p:txBody>
          <a:bodyPr wrap="square" rtlCol="0">
            <a:spAutoFit/>
          </a:bodyPr>
          <a:lstStyle/>
          <a:p>
            <a:endParaRPr lang="en-GB" sz="2000" b="1" dirty="0">
              <a:latin typeface="Calibri" panose="020F0502020204030204" pitchFamily="34" charset="0"/>
              <a:ea typeface="Calibri" panose="020F0502020204030204" pitchFamily="34" charset="0"/>
              <a:cs typeface="Calibri" panose="020F0502020204030204" pitchFamily="34" charset="0"/>
            </a:endParaRPr>
          </a:p>
          <a:p>
            <a:r>
              <a:rPr lang="en-GB" sz="2000" b="1" dirty="0">
                <a:latin typeface="Calibri" panose="020F0502020204030204" pitchFamily="34" charset="0"/>
                <a:ea typeface="Calibri" panose="020F0502020204030204" pitchFamily="34" charset="0"/>
                <a:cs typeface="Calibri" panose="020F0502020204030204" pitchFamily="34" charset="0"/>
              </a:rPr>
              <a:t>To present the periodic report to the PO &amp; external expert</a:t>
            </a: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hlinkClick r:id="rId4"/>
              </a:rPr>
              <a:t>Review meeting </a:t>
            </a:r>
            <a:r>
              <a:rPr lang="en-GB" sz="2000" dirty="0">
                <a:latin typeface="Calibri" panose="020F0502020204030204" pitchFamily="34" charset="0"/>
                <a:ea typeface="Calibri" panose="020F0502020204030204" pitchFamily="34" charset="0"/>
                <a:cs typeface="Calibri" panose="020F0502020204030204" pitchFamily="34" charset="0"/>
              </a:rPr>
              <a:t>– June 1</a:t>
            </a:r>
            <a:r>
              <a:rPr lang="en-GB" sz="2000" baseline="30000" dirty="0">
                <a:latin typeface="Calibri" panose="020F0502020204030204" pitchFamily="34" charset="0"/>
                <a:ea typeface="Calibri" panose="020F0502020204030204" pitchFamily="34" charset="0"/>
                <a:cs typeface="Calibri" panose="020F0502020204030204" pitchFamily="34" charset="0"/>
              </a:rPr>
              <a:t>st</a:t>
            </a:r>
            <a:r>
              <a:rPr lang="en-GB" sz="2000" dirty="0">
                <a:latin typeface="Calibri" panose="020F0502020204030204" pitchFamily="34" charset="0"/>
                <a:ea typeface="Calibri" panose="020F0502020204030204" pitchFamily="34" charset="0"/>
                <a:cs typeface="Calibri" panose="020F0502020204030204" pitchFamily="34" charset="0"/>
              </a:rPr>
              <a:t> 09:00 to 12:30 am</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No objections raised to the nomination of the external exert</a:t>
            </a:r>
          </a:p>
          <a:p>
            <a:pPr marL="800100" lvl="1" indent="-342900">
              <a:buFont typeface="Wingdings" panose="05000000000000000000" pitchFamily="2" charset="2"/>
              <a:buChar char="§"/>
            </a:pPr>
            <a:r>
              <a:rPr lang="en-GB" sz="2000" dirty="0">
                <a:latin typeface="Calibri" panose="020F0502020204030204" pitchFamily="34" charset="0"/>
                <a:ea typeface="Calibri" panose="020F0502020204030204" pitchFamily="34" charset="0"/>
                <a:cs typeface="Calibri" panose="020F0502020204030204" pitchFamily="34" charset="0"/>
              </a:rPr>
              <a:t>Bruno Miguel Soares GONÇALVES </a:t>
            </a:r>
          </a:p>
          <a:p>
            <a:pPr marL="1257300" lvl="2" indent="-342900">
              <a:buFont typeface="Wingdings" panose="05000000000000000000" pitchFamily="2" charset="2"/>
              <a:buChar char="ü"/>
            </a:pPr>
            <a:r>
              <a:rPr lang="en-GB" sz="2000" dirty="0">
                <a:latin typeface="Calibri" panose="020F0502020204030204" pitchFamily="34" charset="0"/>
                <a:ea typeface="Calibri" panose="020F0502020204030204" pitchFamily="34" charset="0"/>
                <a:cs typeface="Calibri" panose="020F0502020204030204" pitchFamily="34" charset="0"/>
              </a:rPr>
              <a:t>European Fusion Development Agreement - Joint European torus (EFDA-JET) </a:t>
            </a:r>
          </a:p>
          <a:p>
            <a:pPr marL="1257300" lvl="2" indent="-342900">
              <a:buFont typeface="Wingdings" panose="05000000000000000000" pitchFamily="2" charset="2"/>
              <a:buChar char="ü"/>
            </a:pPr>
            <a:r>
              <a:rPr lang="en-GB" sz="2000" dirty="0">
                <a:latin typeface="Calibri" panose="020F0502020204030204" pitchFamily="34" charset="0"/>
                <a:ea typeface="Calibri" panose="020F0502020204030204" pitchFamily="34" charset="0"/>
                <a:cs typeface="Calibri" panose="020F0502020204030204" pitchFamily="34" charset="0"/>
              </a:rPr>
              <a:t>Instituto de Plasmas e </a:t>
            </a:r>
            <a:r>
              <a:rPr lang="en-GB" sz="2000" dirty="0" err="1">
                <a:latin typeface="Calibri" panose="020F0502020204030204" pitchFamily="34" charset="0"/>
                <a:ea typeface="Calibri" panose="020F0502020204030204" pitchFamily="34" charset="0"/>
                <a:cs typeface="Calibri" panose="020F0502020204030204" pitchFamily="34" charset="0"/>
              </a:rPr>
              <a:t>Fusão</a:t>
            </a:r>
            <a:r>
              <a:rPr lang="en-GB" sz="2000" dirty="0">
                <a:latin typeface="Calibri" panose="020F0502020204030204" pitchFamily="34" charset="0"/>
                <a:ea typeface="Calibri" panose="020F0502020204030204" pitchFamily="34" charset="0"/>
                <a:cs typeface="Calibri" panose="020F0502020204030204" pitchFamily="34" charset="0"/>
              </a:rPr>
              <a:t> nuclear, Instituto Superior Técnico</a:t>
            </a:r>
          </a:p>
          <a:p>
            <a:pPr marL="342900" indent="-342900">
              <a:buFont typeface="Wingdings" panose="05000000000000000000" pitchFamily="2" charset="2"/>
              <a:buChar char="Ø"/>
            </a:pPr>
            <a:r>
              <a:rPr lang="en-GB" sz="2000" dirty="0">
                <a:latin typeface="Calibri" panose="020F0502020204030204" pitchFamily="34" charset="0"/>
                <a:ea typeface="Calibri" panose="020F0502020204030204" pitchFamily="34" charset="0"/>
                <a:cs typeface="Calibri" panose="020F0502020204030204" pitchFamily="34" charset="0"/>
              </a:rPr>
              <a:t>Questions &amp; comments expected  from PO &amp; external expert</a:t>
            </a:r>
          </a:p>
          <a:p>
            <a:endParaRPr lang="en-GB" sz="2000" b="1" dirty="0">
              <a:latin typeface="Calibri" panose="020F0502020204030204" pitchFamily="34" charset="0"/>
              <a:ea typeface="Calibri" panose="020F0502020204030204" pitchFamily="34" charset="0"/>
              <a:cs typeface="Calibri" panose="020F0502020204030204" pitchFamily="34" charset="0"/>
            </a:endParaRPr>
          </a:p>
          <a:p>
            <a:r>
              <a:rPr lang="en-GB" b="1" dirty="0">
                <a:latin typeface="Calibri" panose="020F0502020204030204" pitchFamily="34" charset="0"/>
                <a:ea typeface="Calibri" panose="020F0502020204030204" pitchFamily="34" charset="0"/>
                <a:cs typeface="Calibri" panose="020F0502020204030204" pitchFamily="34" charset="0"/>
              </a:rPr>
              <a:t>It will examine</a:t>
            </a:r>
            <a:endParaRPr lang="en-GB"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en-GB" dirty="0">
                <a:latin typeface="Calibri" panose="020F0502020204030204" pitchFamily="34" charset="0"/>
                <a:ea typeface="Calibri" panose="020F0502020204030204" pitchFamily="34" charset="0"/>
                <a:cs typeface="Calibri" panose="020F0502020204030204" pitchFamily="34" charset="0"/>
              </a:rPr>
              <a:t>the degree to which the </a:t>
            </a: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work plan </a:t>
            </a:r>
            <a:r>
              <a:rPr lang="en-GB" dirty="0">
                <a:latin typeface="Calibri" panose="020F0502020204030204" pitchFamily="34" charset="0"/>
                <a:ea typeface="Calibri" panose="020F0502020204030204" pitchFamily="34" charset="0"/>
                <a:cs typeface="Calibri" panose="020F0502020204030204" pitchFamily="34" charset="0"/>
              </a:rPr>
              <a:t>has been carried out and whether all deliverables were completed</a:t>
            </a:r>
          </a:p>
          <a:p>
            <a:pPr marL="342900" indent="-342900">
              <a:buFont typeface="Wingdings" panose="05000000000000000000" pitchFamily="2" charset="2"/>
              <a:buChar char="Ø"/>
            </a:pPr>
            <a:r>
              <a:rPr lang="en-GB" dirty="0">
                <a:latin typeface="Calibri" panose="020F0502020204030204" pitchFamily="34" charset="0"/>
                <a:ea typeface="Calibri" panose="020F0502020204030204" pitchFamily="34" charset="0"/>
                <a:cs typeface="Calibri" panose="020F0502020204030204" pitchFamily="34" charset="0"/>
              </a:rPr>
              <a:t>whether the </a:t>
            </a: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objectives</a:t>
            </a:r>
            <a:r>
              <a:rPr lang="en-GB" dirty="0">
                <a:latin typeface="Calibri" panose="020F0502020204030204" pitchFamily="34" charset="0"/>
                <a:ea typeface="Calibri" panose="020F0502020204030204" pitchFamily="34" charset="0"/>
                <a:cs typeface="Calibri" panose="020F0502020204030204" pitchFamily="34" charset="0"/>
              </a:rPr>
              <a:t> are still relevant and provide scientific or industrial breakthrough potential</a:t>
            </a:r>
          </a:p>
          <a:p>
            <a:pPr marL="342900" indent="-342900">
              <a:buFont typeface="Wingdings" panose="05000000000000000000" pitchFamily="2" charset="2"/>
              <a:buChar char="Ø"/>
            </a:pPr>
            <a:r>
              <a:rPr lang="en-GB" dirty="0">
                <a:latin typeface="Calibri" panose="020F0502020204030204" pitchFamily="34" charset="0"/>
                <a:ea typeface="Calibri" panose="020F0502020204030204" pitchFamily="34" charset="0"/>
                <a:cs typeface="Calibri" panose="020F0502020204030204" pitchFamily="34" charset="0"/>
              </a:rPr>
              <a:t>the </a:t>
            </a: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managemen</a:t>
            </a:r>
            <a:r>
              <a:rPr lang="en-GB" dirty="0">
                <a:solidFill>
                  <a:srgbClr val="A4C137"/>
                </a:solidFill>
                <a:latin typeface="Calibri" panose="020F0502020204030204" pitchFamily="34" charset="0"/>
                <a:ea typeface="Calibri" panose="020F0502020204030204" pitchFamily="34" charset="0"/>
                <a:cs typeface="Calibri" panose="020F0502020204030204" pitchFamily="34" charset="0"/>
              </a:rPr>
              <a:t>t</a:t>
            </a:r>
            <a:r>
              <a:rPr lang="en-GB" dirty="0">
                <a:latin typeface="Calibri" panose="020F0502020204030204" pitchFamily="34" charset="0"/>
                <a:ea typeface="Calibri" panose="020F0502020204030204" pitchFamily="34" charset="0"/>
                <a:cs typeface="Calibri" panose="020F0502020204030204" pitchFamily="34" charset="0"/>
              </a:rPr>
              <a:t> procedures and methods of the project</a:t>
            </a:r>
          </a:p>
          <a:p>
            <a:pPr marL="342900" indent="-342900">
              <a:buFont typeface="Wingdings" panose="05000000000000000000" pitchFamily="2" charset="2"/>
              <a:buChar char="Ø"/>
            </a:pPr>
            <a:r>
              <a:rPr lang="en-GB" dirty="0">
                <a:latin typeface="Calibri" panose="020F0502020204030204" pitchFamily="34" charset="0"/>
                <a:ea typeface="Calibri" panose="020F0502020204030204" pitchFamily="34" charset="0"/>
                <a:cs typeface="Calibri" panose="020F0502020204030204" pitchFamily="34" charset="0"/>
              </a:rPr>
              <a:t>the beneficiaries</a:t>
            </a:r>
            <a:r>
              <a:rPr lang="en-GB" b="1" dirty="0">
                <a:latin typeface="Calibri" panose="020F0502020204030204" pitchFamily="34" charset="0"/>
                <a:ea typeface="Calibri" panose="020F0502020204030204" pitchFamily="34" charset="0"/>
                <a:cs typeface="Calibri" panose="020F0502020204030204" pitchFamily="34" charset="0"/>
              </a:rPr>
              <a:t>’ </a:t>
            </a: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contributions</a:t>
            </a:r>
            <a:r>
              <a:rPr lang="en-GB" b="1" dirty="0">
                <a:latin typeface="Calibri" panose="020F0502020204030204" pitchFamily="34" charset="0"/>
                <a:ea typeface="Calibri" panose="020F0502020204030204" pitchFamily="34" charset="0"/>
                <a:cs typeface="Calibri" panose="020F0502020204030204" pitchFamily="34" charset="0"/>
              </a:rPr>
              <a:t> </a:t>
            </a:r>
            <a:r>
              <a:rPr lang="en-GB" dirty="0">
                <a:latin typeface="Calibri" panose="020F0502020204030204" pitchFamily="34" charset="0"/>
                <a:ea typeface="Calibri" panose="020F0502020204030204" pitchFamily="34" charset="0"/>
                <a:cs typeface="Calibri" panose="020F0502020204030204" pitchFamily="34" charset="0"/>
              </a:rPr>
              <a:t>and their integration within the project</a:t>
            </a:r>
          </a:p>
          <a:p>
            <a:pPr marL="342900" indent="-342900">
              <a:buFont typeface="Wingdings" panose="05000000000000000000" pitchFamily="2" charset="2"/>
              <a:buChar char="Ø"/>
            </a:pPr>
            <a:r>
              <a:rPr lang="en-GB" dirty="0">
                <a:latin typeface="Calibri" panose="020F0502020204030204" pitchFamily="34" charset="0"/>
                <a:ea typeface="Calibri" panose="020F0502020204030204" pitchFamily="34" charset="0"/>
                <a:cs typeface="Calibri" panose="020F0502020204030204" pitchFamily="34" charset="0"/>
              </a:rPr>
              <a:t>the expected potential scientific, technological, economic, competitive and social </a:t>
            </a: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impact</a:t>
            </a:r>
            <a:r>
              <a:rPr lang="en-GB" dirty="0">
                <a:latin typeface="Calibri" panose="020F0502020204030204" pitchFamily="34" charset="0"/>
                <a:ea typeface="Calibri" panose="020F0502020204030204" pitchFamily="34" charset="0"/>
                <a:cs typeface="Calibri" panose="020F0502020204030204" pitchFamily="34" charset="0"/>
              </a:rPr>
              <a:t>, and plans for using and disseminating results</a:t>
            </a:r>
          </a:p>
          <a:p>
            <a:pPr marL="342900" indent="-342900">
              <a:buFont typeface="Wingdings" panose="05000000000000000000" pitchFamily="2" charset="2"/>
              <a:buChar char="Ø"/>
            </a:pPr>
            <a:r>
              <a:rPr lang="en-GB" dirty="0">
                <a:latin typeface="Calibri" panose="020F0502020204030204" pitchFamily="34" charset="0"/>
                <a:ea typeface="Calibri" panose="020F0502020204030204" pitchFamily="34" charset="0"/>
                <a:cs typeface="Calibri" panose="020F0502020204030204" pitchFamily="34" charset="0"/>
              </a:rPr>
              <a:t>compliance with other</a:t>
            </a:r>
            <a:r>
              <a:rPr lang="en-GB" b="1" dirty="0">
                <a:latin typeface="Calibri" panose="020F0502020204030204" pitchFamily="34" charset="0"/>
                <a:ea typeface="Calibri" panose="020F0502020204030204" pitchFamily="34" charset="0"/>
                <a:cs typeface="Calibri" panose="020F0502020204030204" pitchFamily="34" charset="0"/>
              </a:rPr>
              <a:t> </a:t>
            </a:r>
            <a:r>
              <a:rPr lang="en-GB" b="1" dirty="0">
                <a:solidFill>
                  <a:srgbClr val="A4C137"/>
                </a:solidFill>
                <a:latin typeface="Calibri" panose="020F0502020204030204" pitchFamily="34" charset="0"/>
                <a:ea typeface="Calibri" panose="020F0502020204030204" pitchFamily="34" charset="0"/>
                <a:cs typeface="Calibri" panose="020F0502020204030204" pitchFamily="34" charset="0"/>
              </a:rPr>
              <a:t>grant agreement obligations</a:t>
            </a:r>
          </a:p>
        </p:txBody>
      </p:sp>
      <p:sp>
        <p:nvSpPr>
          <p:cNvPr id="6" name="ZoneTexte 5">
            <a:extLst>
              <a:ext uri="{FF2B5EF4-FFF2-40B4-BE49-F238E27FC236}">
                <a16:creationId xmlns:a16="http://schemas.microsoft.com/office/drawing/2014/main" id="{A6AE9A0E-5D7E-4DEB-B07D-D9446AF514F7}"/>
              </a:ext>
            </a:extLst>
          </p:cNvPr>
          <p:cNvSpPr txBox="1"/>
          <p:nvPr/>
        </p:nvSpPr>
        <p:spPr>
          <a:xfrm>
            <a:off x="6602822" y="713458"/>
            <a:ext cx="5283188" cy="830997"/>
          </a:xfrm>
          <a:prstGeom prst="rect">
            <a:avLst/>
          </a:prstGeom>
          <a:solidFill>
            <a:srgbClr val="A4C137">
              <a:alpha val="27000"/>
            </a:srgbClr>
          </a:solidFill>
        </p:spPr>
        <p:txBody>
          <a:bodyPr wrap="square">
            <a:spAutoFit/>
          </a:bodyPr>
          <a:lstStyle/>
          <a:p>
            <a:pPr lvl="0" algn="ctr"/>
            <a:r>
              <a:rPr lang="en-US" sz="2400" b="1" noProof="0" dirty="0">
                <a:solidFill>
                  <a:srgbClr val="FF0000"/>
                </a:solidFill>
                <a:latin typeface="Calibri" panose="020F0502020204030204" pitchFamily="34" charset="0"/>
                <a:ea typeface="Calibri" panose="020F0502020204030204" pitchFamily="34" charset="0"/>
                <a:cs typeface="Calibri" panose="020F0502020204030204" pitchFamily="34" charset="0"/>
              </a:rPr>
              <a:t>RP1 report work expected for 30</a:t>
            </a:r>
            <a:r>
              <a:rPr lang="en-US" sz="2400" b="1" baseline="30000" noProof="0" dirty="0">
                <a:solidFill>
                  <a:srgbClr val="FF0000"/>
                </a:solidFill>
                <a:latin typeface="Calibri" panose="020F0502020204030204" pitchFamily="34" charset="0"/>
                <a:ea typeface="Calibri" panose="020F0502020204030204" pitchFamily="34" charset="0"/>
                <a:cs typeface="Calibri" panose="020F0502020204030204" pitchFamily="34" charset="0"/>
              </a:rPr>
              <a:t>th</a:t>
            </a:r>
            <a:r>
              <a:rPr lang="en-US" sz="2400" b="1" noProof="0" dirty="0">
                <a:solidFill>
                  <a:srgbClr val="FF0000"/>
                </a:solidFill>
                <a:latin typeface="Calibri" panose="020F0502020204030204" pitchFamily="34" charset="0"/>
                <a:ea typeface="Calibri" panose="020F0502020204030204" pitchFamily="34" charset="0"/>
                <a:cs typeface="Calibri" panose="020F0502020204030204" pitchFamily="34" charset="0"/>
              </a:rPr>
              <a:t> April </a:t>
            </a:r>
          </a:p>
          <a:p>
            <a:pPr lvl="0" algn="ct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WORK IN PROGRESS</a:t>
            </a:r>
            <a:endParaRPr lang="en-US" sz="24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
        <p:nvSpPr>
          <p:cNvPr id="4" name="Flèche : courbe vers la gauche 3">
            <a:extLst>
              <a:ext uri="{FF2B5EF4-FFF2-40B4-BE49-F238E27FC236}">
                <a16:creationId xmlns:a16="http://schemas.microsoft.com/office/drawing/2014/main" id="{4970905F-3BC7-4686-8579-A0D014E40DCF}"/>
              </a:ext>
            </a:extLst>
          </p:cNvPr>
          <p:cNvSpPr/>
          <p:nvPr/>
        </p:nvSpPr>
        <p:spPr>
          <a:xfrm>
            <a:off x="11154489" y="1445238"/>
            <a:ext cx="731521" cy="3011352"/>
          </a:xfrm>
          <a:prstGeom prst="curvedLeftArrow">
            <a:avLst>
              <a:gd name="adj1" fmla="val 25000"/>
              <a:gd name="adj2" fmla="val 60756"/>
              <a:gd name="adj3" fmla="val 25000"/>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
        <p:nvSpPr>
          <p:cNvPr id="2" name="Espace réservé de la date 1">
            <a:extLst>
              <a:ext uri="{FF2B5EF4-FFF2-40B4-BE49-F238E27FC236}">
                <a16:creationId xmlns:a16="http://schemas.microsoft.com/office/drawing/2014/main" id="{AB76B52D-DA2B-4842-95EB-592D2031830A}"/>
              </a:ext>
            </a:extLst>
          </p:cNvPr>
          <p:cNvSpPr>
            <a:spLocks noGrp="1"/>
          </p:cNvSpPr>
          <p:nvPr>
            <p:ph type="dt" sz="half" idx="10"/>
          </p:nvPr>
        </p:nvSpPr>
        <p:spPr/>
        <p:txBody>
          <a:bodyPr/>
          <a:lstStyle/>
          <a:p>
            <a:r>
              <a:rPr lang="en-GB">
                <a:latin typeface="Calibri" panose="020F0502020204030204" pitchFamily="34" charset="0"/>
                <a:ea typeface="Calibri" panose="020F0502020204030204" pitchFamily="34" charset="0"/>
                <a:cs typeface="Calibri" panose="020F0502020204030204" pitchFamily="34" charset="0"/>
              </a:rPr>
              <a:t>23/04/2026</a:t>
            </a:r>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3" name="Espace réservé du numéro de diapositive 2">
            <a:extLst>
              <a:ext uri="{FF2B5EF4-FFF2-40B4-BE49-F238E27FC236}">
                <a16:creationId xmlns:a16="http://schemas.microsoft.com/office/drawing/2014/main" id="{DFBF078B-167B-444A-8FE8-D3A87CB88E62}"/>
              </a:ext>
            </a:extLst>
          </p:cNvPr>
          <p:cNvSpPr>
            <a:spLocks noGrp="1"/>
          </p:cNvSpPr>
          <p:nvPr>
            <p:ph type="sldNum" sz="quarter" idx="12"/>
          </p:nvPr>
        </p:nvSpPr>
        <p:spPr/>
        <p:txBody>
          <a:bodyPr/>
          <a:lstStyle/>
          <a:p>
            <a:fld id="{4068FCCF-9A80-B240-8D85-84F960565AFA}" type="slidenum">
              <a:rPr lang="en-BE" smtClean="0">
                <a:latin typeface="Calibri" panose="020F0502020204030204" pitchFamily="34" charset="0"/>
                <a:ea typeface="Calibri" panose="020F0502020204030204" pitchFamily="34" charset="0"/>
                <a:cs typeface="Calibri" panose="020F0502020204030204" pitchFamily="34" charset="0"/>
              </a:rPr>
              <a:t>5</a:t>
            </a:fld>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11" name="ZoneTexte 10">
            <a:extLst>
              <a:ext uri="{FF2B5EF4-FFF2-40B4-BE49-F238E27FC236}">
                <a16:creationId xmlns:a16="http://schemas.microsoft.com/office/drawing/2014/main" id="{52C292F5-B936-4B9C-80B7-73C824389302}"/>
              </a:ext>
            </a:extLst>
          </p:cNvPr>
          <p:cNvSpPr txBox="1"/>
          <p:nvPr/>
        </p:nvSpPr>
        <p:spPr>
          <a:xfrm>
            <a:off x="3215936" y="269587"/>
            <a:ext cx="6094520"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A4C137"/>
                </a:solidFill>
                <a:effectLst/>
                <a:uLnTx/>
                <a:uFillTx/>
                <a:latin typeface="Calibri" panose="020F0502020204030204" pitchFamily="34" charset="0"/>
                <a:ea typeface="Calibri" panose="020F0502020204030204" pitchFamily="34" charset="0"/>
                <a:cs typeface="Calibri" panose="020F0502020204030204" pitchFamily="34" charset="0"/>
              </a:rPr>
              <a:t>Review meeting </a:t>
            </a:r>
          </a:p>
        </p:txBody>
      </p:sp>
    </p:spTree>
    <p:extLst>
      <p:ext uri="{BB962C8B-B14F-4D97-AF65-F5344CB8AC3E}">
        <p14:creationId xmlns:p14="http://schemas.microsoft.com/office/powerpoint/2010/main" val="2836869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F42F-134D-DBA5-662E-985ADC2D2693}"/>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5B19CA46-EFB5-F05C-12B8-DA267A347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4">
            <a:extLst>
              <a:ext uri="{FF2B5EF4-FFF2-40B4-BE49-F238E27FC236}">
                <a16:creationId xmlns:a16="http://schemas.microsoft.com/office/drawing/2014/main" id="{95F84323-17F1-884D-6FDE-73259D549291}"/>
              </a:ext>
            </a:extLst>
          </p:cNvPr>
          <p:cNvSpPr txBox="1"/>
          <p:nvPr/>
        </p:nvSpPr>
        <p:spPr>
          <a:xfrm>
            <a:off x="378578" y="808127"/>
            <a:ext cx="11215657" cy="6678751"/>
          </a:xfrm>
          <a:prstGeom prst="rect">
            <a:avLst/>
          </a:prstGeom>
          <a:noFill/>
        </p:spPr>
        <p:txBody>
          <a:bodyPr wrap="square" rtlCol="0">
            <a:spAutoFit/>
          </a:bodyPr>
          <a:lstStyle/>
          <a:p>
            <a:endParaRPr lang="en-GB" sz="2000" b="1" dirty="0">
              <a:latin typeface="Calibri" panose="020F0502020204030204" pitchFamily="34" charset="0"/>
              <a:ea typeface="Calibri" panose="020F0502020204030204" pitchFamily="34" charset="0"/>
              <a:cs typeface="Calibri" panose="020F0502020204030204" pitchFamily="34" charset="0"/>
            </a:endParaRPr>
          </a:p>
          <a:p>
            <a:pPr algn="ctr"/>
            <a:r>
              <a:rPr lang="en-GB" sz="2400" b="1" dirty="0">
                <a:highlight>
                  <a:srgbClr val="E0EBB7"/>
                </a:highlight>
                <a:latin typeface="Calibri" panose="020F0502020204030204" pitchFamily="34" charset="0"/>
                <a:ea typeface="Calibri" panose="020F0502020204030204" pitchFamily="34" charset="0"/>
                <a:cs typeface="Calibri" panose="020F0502020204030204" pitchFamily="34" charset="0"/>
              </a:rPr>
              <a:t>Modifications to the work plan already validated via the previous AMD</a:t>
            </a:r>
          </a:p>
          <a:p>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US" sz="2000" b="1" u="sng" noProof="0" dirty="0">
                <a:solidFill>
                  <a:srgbClr val="A4C137"/>
                </a:solidFill>
                <a:latin typeface="Calibri" panose="020F0502020204030204" pitchFamily="34" charset="0"/>
                <a:ea typeface="Calibri" panose="020F0502020204030204" pitchFamily="34" charset="0"/>
                <a:cs typeface="Calibri" panose="020F0502020204030204" pitchFamily="34" charset="0"/>
              </a:rPr>
              <a:t>Additions</a:t>
            </a:r>
            <a:r>
              <a:rPr lang="en-US" sz="2000" b="1" u="sng" noProof="0" dirty="0">
                <a:latin typeface="Calibri" panose="020F0502020204030204" pitchFamily="34" charset="0"/>
                <a:ea typeface="Calibri" panose="020F0502020204030204" pitchFamily="34" charset="0"/>
                <a:cs typeface="Calibri" panose="020F0502020204030204" pitchFamily="34" charset="0"/>
              </a:rPr>
              <a:t> </a:t>
            </a:r>
            <a:r>
              <a:rPr lang="en-US" sz="2000" b="1" u="sng" noProof="0" dirty="0">
                <a:solidFill>
                  <a:srgbClr val="A4C137"/>
                </a:solidFill>
                <a:latin typeface="Calibri" panose="020F0502020204030204" pitchFamily="34" charset="0"/>
                <a:ea typeface="Calibri" panose="020F0502020204030204" pitchFamily="34" charset="0"/>
                <a:cs typeface="Calibri" panose="020F0502020204030204" pitchFamily="34" charset="0"/>
              </a:rPr>
              <a:t>to WP4 to introduce BLA (Beam Line Absorber)</a:t>
            </a:r>
            <a:r>
              <a:rPr lang="en-US" sz="2000" u="sng" noProof="0" dirty="0">
                <a:solidFill>
                  <a:srgbClr val="A4C137"/>
                </a:solidFill>
                <a:latin typeface="Calibri" panose="020F0502020204030204" pitchFamily="34" charset="0"/>
                <a:ea typeface="Calibri" panose="020F0502020204030204" pitchFamily="34" charset="0"/>
                <a:cs typeface="Calibri" panose="020F0502020204030204" pitchFamily="34" charset="0"/>
              </a:rPr>
              <a:t>  </a:t>
            </a:r>
            <a:r>
              <a:rPr lang="en-US" sz="2000" noProof="0" dirty="0">
                <a:latin typeface="Calibri" panose="020F0502020204030204" pitchFamily="34" charset="0"/>
                <a:ea typeface="Calibri" panose="020F0502020204030204" pitchFamily="34" charset="0"/>
                <a:cs typeface="Calibri" panose="020F0502020204030204" pitchFamily="34" charset="0"/>
              </a:rPr>
              <a:t>(instead of a 1.3GHz HOM) </a:t>
            </a:r>
          </a:p>
          <a:p>
            <a:pPr marL="1257300" lvl="2" indent="-342900">
              <a:buFont typeface="Wingdings" panose="05000000000000000000" pitchFamily="2" charset="2"/>
              <a:buChar char="v"/>
            </a:pPr>
            <a:r>
              <a:rPr lang="en-US" sz="2000" noProof="0" dirty="0">
                <a:latin typeface="Calibri" panose="020F0502020204030204" pitchFamily="34" charset="0"/>
                <a:ea typeface="Calibri" panose="020F0502020204030204" pitchFamily="34" charset="0"/>
                <a:cs typeface="Calibri" panose="020F0502020204030204" pitchFamily="34" charset="0"/>
              </a:rPr>
              <a:t>4 new milestones and the last (</a:t>
            </a:r>
            <a:r>
              <a:rPr lang="en-GB" sz="2000" noProof="0" dirty="0">
                <a:latin typeface="Calibri" panose="020F0502020204030204" pitchFamily="34" charset="0"/>
                <a:ea typeface="Calibri" panose="020F0502020204030204" pitchFamily="34" charset="0"/>
                <a:cs typeface="Calibri" panose="020F0502020204030204" pitchFamily="34" charset="0"/>
              </a:rPr>
              <a:t>WP4.10 ) </a:t>
            </a:r>
            <a:r>
              <a:rPr lang="en-US" sz="2000" noProof="0" dirty="0">
                <a:latin typeface="Calibri" panose="020F0502020204030204" pitchFamily="34" charset="0"/>
                <a:ea typeface="Calibri" panose="020F0502020204030204" pitchFamily="34" charset="0"/>
                <a:cs typeface="Calibri" panose="020F0502020204030204" pitchFamily="34" charset="0"/>
              </a:rPr>
              <a:t>is in </a:t>
            </a:r>
            <a:r>
              <a:rPr lang="en-GB" sz="2000" noProof="0" dirty="0">
                <a:latin typeface="Calibri" panose="020F0502020204030204" pitchFamily="34" charset="0"/>
                <a:ea typeface="Calibri" panose="020F0502020204030204" pitchFamily="34" charset="0"/>
                <a:cs typeface="Calibri" panose="020F0502020204030204" pitchFamily="34" charset="0"/>
              </a:rPr>
              <a:t>Sept 2027 (M43) </a:t>
            </a:r>
            <a:endParaRPr lang="en-GB" sz="200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GB" sz="2000" b="1" u="sng" dirty="0">
                <a:solidFill>
                  <a:srgbClr val="A4C137"/>
                </a:solidFill>
                <a:latin typeface="Calibri" panose="020F0502020204030204" pitchFamily="34" charset="0"/>
                <a:ea typeface="Calibri" panose="020F0502020204030204" pitchFamily="34" charset="0"/>
                <a:cs typeface="Calibri" panose="020F0502020204030204" pitchFamily="34" charset="0"/>
              </a:rPr>
              <a:t>Delays due to cascading effects </a:t>
            </a:r>
            <a:r>
              <a:rPr lang="en-GB" sz="2000" u="sng" dirty="0">
                <a:solidFill>
                  <a:srgbClr val="A4C137"/>
                </a:solidFill>
                <a:latin typeface="Calibri" panose="020F0502020204030204" pitchFamily="34" charset="0"/>
                <a:ea typeface="Calibri" panose="020F0502020204030204" pitchFamily="34" charset="0"/>
                <a:cs typeface="Calibri" panose="020F0502020204030204" pitchFamily="34" charset="0"/>
              </a:rPr>
              <a:t>from WP4 to WP6 </a:t>
            </a:r>
            <a:r>
              <a:rPr lang="en-GB" sz="2000" b="1" u="sng" dirty="0">
                <a:solidFill>
                  <a:srgbClr val="A4C137"/>
                </a:solidFill>
                <a:latin typeface="Calibri" panose="020F0502020204030204" pitchFamily="34" charset="0"/>
                <a:ea typeface="Calibri" panose="020F0502020204030204" pitchFamily="34" charset="0"/>
                <a:cs typeface="Calibri" panose="020F0502020204030204" pitchFamily="34" charset="0"/>
              </a:rPr>
              <a:t>from components design</a:t>
            </a:r>
            <a:endParaRPr lang="en-US" sz="2000" b="1" u="sng" noProof="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1257300" lvl="2" indent="-342900">
              <a:buFont typeface="Wingdings" panose="05000000000000000000" pitchFamily="2" charset="2"/>
              <a:buChar char="v"/>
            </a:pPr>
            <a:r>
              <a:rPr lang="fr-FR" sz="2000" dirty="0">
                <a:latin typeface="Calibri" panose="020F0502020204030204" pitchFamily="34" charset="0"/>
                <a:ea typeface="Calibri" panose="020F0502020204030204" pitchFamily="34" charset="0"/>
                <a:cs typeface="Calibri" panose="020F0502020204030204" pitchFamily="34" charset="0"/>
              </a:rPr>
              <a:t>Shift the </a:t>
            </a:r>
            <a:r>
              <a:rPr lang="en-GB" sz="2000" dirty="0">
                <a:latin typeface="Calibri" panose="020F0502020204030204" pitchFamily="34" charset="0"/>
                <a:ea typeface="Calibri" panose="020F0502020204030204" pitchFamily="34" charset="0"/>
                <a:cs typeface="Calibri" panose="020F0502020204030204" pitchFamily="34" charset="0"/>
              </a:rPr>
              <a:t>validation of all SRF components for adapted CM (WP6.4 ) to Sept 2027 (M43 )</a:t>
            </a:r>
          </a:p>
          <a:p>
            <a:pPr marL="1257300" lvl="2" indent="-342900">
              <a:buFont typeface="Wingdings" panose="05000000000000000000" pitchFamily="2" charset="2"/>
              <a:buChar char="v"/>
            </a:pPr>
            <a:endParaRPr lang="en-GB" sz="2000" dirty="0">
              <a:latin typeface="Calibri" panose="020F0502020204030204" pitchFamily="34" charset="0"/>
              <a:ea typeface="Calibri" panose="020F0502020204030204" pitchFamily="34" charset="0"/>
              <a:cs typeface="Calibri" panose="020F0502020204030204" pitchFamily="34" charset="0"/>
            </a:endParaRPr>
          </a:p>
          <a:p>
            <a:pPr algn="ctr"/>
            <a:r>
              <a:rPr lang="en-GB" sz="2400" b="1" dirty="0">
                <a:highlight>
                  <a:srgbClr val="E0EBB7"/>
                </a:highlight>
                <a:latin typeface="Calibri" panose="020F0502020204030204" pitchFamily="34" charset="0"/>
                <a:ea typeface="Calibri" panose="020F0502020204030204" pitchFamily="34" charset="0"/>
                <a:cs typeface="Calibri" panose="020F0502020204030204" pitchFamily="34" charset="0"/>
              </a:rPr>
              <a:t>A 1 year project extension needed (until M60 Feb 2029)</a:t>
            </a:r>
          </a:p>
          <a:p>
            <a:pPr marL="342900" indent="-342900">
              <a:buFont typeface="Wingdings" panose="05000000000000000000" pitchFamily="2" charset="2"/>
              <a:buChar char="Ø"/>
            </a:pPr>
            <a:endParaRPr lang="en-US" sz="2000" b="1" noProof="0" dirty="0">
              <a:solidFill>
                <a:srgbClr val="A4C137"/>
              </a:solidFill>
              <a:latin typeface="Calibri" panose="020F0502020204030204" pitchFamily="34" charset="0"/>
              <a:ea typeface="Calibri" panose="020F0502020204030204" pitchFamily="34" charset="0"/>
              <a:cs typeface="Calibri" panose="020F0502020204030204" pitchFamily="34" charset="0"/>
            </a:endParaRPr>
          </a:p>
          <a:p>
            <a:pPr marL="800100" lvl="1" indent="-342900">
              <a:buFont typeface="Wingdings" panose="05000000000000000000" pitchFamily="2" charset="2"/>
              <a:buChar char="Ø"/>
            </a:pPr>
            <a:r>
              <a:rPr lang="en-US" sz="2000" b="1" u="sng" noProof="0" dirty="0">
                <a:solidFill>
                  <a:srgbClr val="A4C137"/>
                </a:solidFill>
                <a:latin typeface="Calibri" panose="020F0502020204030204" pitchFamily="34" charset="0"/>
                <a:ea typeface="Calibri" panose="020F0502020204030204" pitchFamily="34" charset="0"/>
                <a:cs typeface="Calibri" panose="020F0502020204030204" pitchFamily="34" charset="0"/>
              </a:rPr>
              <a:t>Delays because of procurement difficulties in WP6 </a:t>
            </a:r>
            <a:r>
              <a:rPr lang="en-US" sz="2000" b="1" noProof="0" dirty="0">
                <a:solidFill>
                  <a:srgbClr val="A4C137"/>
                </a:solidFill>
                <a:latin typeface="Calibri" panose="020F0502020204030204" pitchFamily="34" charset="0"/>
                <a:ea typeface="Calibri" panose="020F0502020204030204" pitchFamily="34" charset="0"/>
                <a:cs typeface="Calibri" panose="020F0502020204030204" pitchFamily="34" charset="0"/>
              </a:rPr>
              <a:t> </a:t>
            </a:r>
            <a:r>
              <a:rPr lang="en-US" sz="2000" b="1" noProof="0" dirty="0">
                <a:latin typeface="Calibri" panose="020F0502020204030204" pitchFamily="34" charset="0"/>
                <a:ea typeface="Calibri" panose="020F0502020204030204" pitchFamily="34" charset="0"/>
                <a:cs typeface="Calibri" panose="020F0502020204030204" pitchFamily="34" charset="0"/>
              </a:rPr>
              <a:t>(now solved !)</a:t>
            </a:r>
          </a:p>
          <a:p>
            <a:pPr marL="1257300" lvl="2" indent="-342900">
              <a:buFont typeface="Wingdings" panose="05000000000000000000" pitchFamily="2" charset="2"/>
              <a:buChar char="v"/>
            </a:pPr>
            <a:r>
              <a:rPr lang="en-US" sz="2000" dirty="0">
                <a:latin typeface="Calibri" panose="020F0502020204030204" pitchFamily="34" charset="0"/>
                <a:ea typeface="Calibri" panose="020F0502020204030204" pitchFamily="34" charset="0"/>
                <a:cs typeface="Calibri" panose="020F0502020204030204" pitchFamily="34" charset="0"/>
              </a:rPr>
              <a:t>WP6.5 : “Assembly of adapted CM”             May 2027 </a:t>
            </a:r>
            <a:r>
              <a:rPr lang="en-US" sz="2000"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a:t>
            </a:r>
            <a:r>
              <a:rPr lang="en-US" sz="2000" dirty="0">
                <a:latin typeface="Calibri" panose="020F0502020204030204" pitchFamily="34" charset="0"/>
                <a:ea typeface="Calibri" panose="020F0502020204030204" pitchFamily="34" charset="0"/>
                <a:cs typeface="Calibri" panose="020F0502020204030204" pitchFamily="34" charset="0"/>
              </a:rPr>
              <a:t>May 2028 (M39</a:t>
            </a:r>
            <a:r>
              <a:rPr lang="en-US" sz="2000"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r>
              <a:rPr lang="en-US" sz="2000" dirty="0">
                <a:latin typeface="Calibri" panose="020F0502020204030204" pitchFamily="34" charset="0"/>
                <a:ea typeface="Calibri" panose="020F0502020204030204" pitchFamily="34" charset="0"/>
                <a:cs typeface="Calibri" panose="020F0502020204030204" pitchFamily="34" charset="0"/>
              </a:rPr>
              <a:t>M51) </a:t>
            </a:r>
          </a:p>
          <a:p>
            <a:pPr marL="1257300" lvl="2" indent="-342900">
              <a:buFont typeface="Wingdings" panose="05000000000000000000" pitchFamily="2" charset="2"/>
              <a:buChar char="v"/>
            </a:pPr>
            <a:r>
              <a:rPr lang="en-GB" sz="2000" dirty="0">
                <a:latin typeface="Calibri" panose="020F0502020204030204" pitchFamily="34" charset="0"/>
                <a:ea typeface="Calibri" panose="020F0502020204030204" pitchFamily="34" charset="0"/>
                <a:cs typeface="Calibri" panose="020F0502020204030204" pitchFamily="34" charset="0"/>
              </a:rPr>
              <a:t>WP6.5 : “Report on test of adapted CM”     Dec 2027 </a:t>
            </a:r>
            <a:r>
              <a:rPr lang="en-GB" sz="2000"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a:t>
            </a:r>
            <a:r>
              <a:rPr lang="en-GB" sz="2000" dirty="0">
                <a:latin typeface="Calibri" panose="020F0502020204030204" pitchFamily="34" charset="0"/>
                <a:ea typeface="Calibri" panose="020F0502020204030204" pitchFamily="34" charset="0"/>
                <a:cs typeface="Calibri" panose="020F0502020204030204" pitchFamily="34" charset="0"/>
              </a:rPr>
              <a:t>Nov 2028 (M46 </a:t>
            </a:r>
            <a:r>
              <a:rPr lang="en-GB" sz="2000"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r>
              <a:rPr lang="en-GB" sz="2000" dirty="0">
                <a:latin typeface="Calibri" panose="020F0502020204030204" pitchFamily="34" charset="0"/>
                <a:ea typeface="Calibri" panose="020F0502020204030204" pitchFamily="34" charset="0"/>
                <a:cs typeface="Calibri" panose="020F0502020204030204" pitchFamily="34" charset="0"/>
              </a:rPr>
              <a:t>M57)</a:t>
            </a:r>
          </a:p>
          <a:p>
            <a:pPr lvl="1"/>
            <a:r>
              <a:rPr lang="en-GB" sz="2000" dirty="0">
                <a:latin typeface="Calibri" panose="020F0502020204030204" pitchFamily="34" charset="0"/>
                <a:ea typeface="Calibri" panose="020F0502020204030204" pitchFamily="34" charset="0"/>
                <a:cs typeface="Calibri" panose="020F0502020204030204" pitchFamily="34" charset="0"/>
              </a:rPr>
              <a:t>      It will also imply some probable cascading effect</a:t>
            </a:r>
          </a:p>
          <a:p>
            <a:pPr marL="1257300" lvl="2" indent="-342900">
              <a:buFont typeface="Wingdings" panose="05000000000000000000" pitchFamily="2" charset="2"/>
              <a:buChar char="v"/>
            </a:pPr>
            <a:r>
              <a:rPr lang="en-US" sz="2000" noProof="0" dirty="0">
                <a:latin typeface="Calibri" panose="020F0502020204030204" pitchFamily="34" charset="0"/>
                <a:ea typeface="Calibri" panose="020F0502020204030204" pitchFamily="34" charset="0"/>
                <a:cs typeface="Calibri" panose="020F0502020204030204" pitchFamily="34" charset="0"/>
              </a:rPr>
              <a:t>WP5.3 : “</a:t>
            </a:r>
            <a:r>
              <a:rPr lang="en-GB" sz="2000" noProof="0" dirty="0">
                <a:latin typeface="Calibri" panose="020F0502020204030204" pitchFamily="34" charset="0"/>
                <a:ea typeface="Calibri" panose="020F0502020204030204" pitchFamily="34" charset="0"/>
                <a:cs typeface="Calibri" panose="020F0502020204030204" pitchFamily="34" charset="0"/>
              </a:rPr>
              <a:t>Parametric design for a sustainable CM with </a:t>
            </a:r>
            <a:r>
              <a:rPr lang="en-GB" sz="2000" noProof="0" dirty="0" err="1">
                <a:latin typeface="Calibri" panose="020F0502020204030204" pitchFamily="34" charset="0"/>
                <a:ea typeface="Calibri" panose="020F0502020204030204" pitchFamily="34" charset="0"/>
                <a:cs typeface="Calibri" panose="020F0502020204030204" pitchFamily="34" charset="0"/>
              </a:rPr>
              <a:t>iSAS</a:t>
            </a:r>
            <a:r>
              <a:rPr lang="en-GB" sz="2000" noProof="0" dirty="0">
                <a:latin typeface="Calibri" panose="020F0502020204030204" pitchFamily="34" charset="0"/>
                <a:ea typeface="Calibri" panose="020F0502020204030204" pitchFamily="34" charset="0"/>
                <a:cs typeface="Calibri" panose="020F0502020204030204" pitchFamily="34" charset="0"/>
              </a:rPr>
              <a:t> </a:t>
            </a:r>
            <a:r>
              <a:rPr lang="en-GB" sz="2000" noProof="0" dirty="0" err="1">
                <a:latin typeface="Calibri" panose="020F0502020204030204" pitchFamily="34" charset="0"/>
                <a:ea typeface="Calibri" panose="020F0502020204030204" pitchFamily="34" charset="0"/>
                <a:cs typeface="Calibri" panose="020F0502020204030204" pitchFamily="34" charset="0"/>
              </a:rPr>
              <a:t>techn</a:t>
            </a:r>
            <a:r>
              <a:rPr lang="en-GB" sz="2000" dirty="0">
                <a:latin typeface="Calibri" panose="020F0502020204030204" pitchFamily="34" charset="0"/>
                <a:ea typeface="Calibri" panose="020F0502020204030204" pitchFamily="34" charset="0"/>
                <a:cs typeface="Calibri" panose="020F0502020204030204" pitchFamily="34" charset="0"/>
              </a:rPr>
              <a:t>ologies” </a:t>
            </a:r>
            <a:r>
              <a:rPr lang="en-GB" sz="2000"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a:t>
            </a:r>
            <a:r>
              <a:rPr lang="en-US" sz="2000" noProof="0" dirty="0">
                <a:latin typeface="Calibri" panose="020F0502020204030204" pitchFamily="34" charset="0"/>
                <a:ea typeface="Calibri" panose="020F0502020204030204" pitchFamily="34" charset="0"/>
                <a:cs typeface="Calibri" panose="020F0502020204030204" pitchFamily="34" charset="0"/>
              </a:rPr>
              <a:t>Dec 2028 (M58) </a:t>
            </a:r>
          </a:p>
          <a:p>
            <a:pPr marL="1257300" lvl="2" indent="-342900">
              <a:buFont typeface="Wingdings" panose="05000000000000000000" pitchFamily="2" charset="2"/>
              <a:buChar char="v"/>
            </a:pPr>
            <a:r>
              <a:rPr lang="en-GB" sz="2000" dirty="0">
                <a:latin typeface="Calibri" panose="020F0502020204030204" pitchFamily="34" charset="0"/>
                <a:ea typeface="Calibri" panose="020F0502020204030204" pitchFamily="34" charset="0"/>
                <a:cs typeface="Calibri" panose="020F0502020204030204" pitchFamily="34" charset="0"/>
              </a:rPr>
              <a:t>WP9.5 : “Report on energy saving performance of </a:t>
            </a:r>
            <a:r>
              <a:rPr lang="en-GB" sz="2000" dirty="0" err="1">
                <a:latin typeface="Calibri" panose="020F0502020204030204" pitchFamily="34" charset="0"/>
                <a:ea typeface="Calibri" panose="020F0502020204030204" pitchFamily="34" charset="0"/>
                <a:cs typeface="Calibri" panose="020F0502020204030204" pitchFamily="34" charset="0"/>
              </a:rPr>
              <a:t>iSAS</a:t>
            </a:r>
            <a:r>
              <a:rPr lang="en-GB" sz="2000" dirty="0">
                <a:latin typeface="Calibri" panose="020F0502020204030204" pitchFamily="34" charset="0"/>
                <a:ea typeface="Calibri" panose="020F0502020204030204" pitchFamily="34" charset="0"/>
                <a:cs typeface="Calibri" panose="020F0502020204030204" pitchFamily="34" charset="0"/>
              </a:rPr>
              <a:t> technologies” </a:t>
            </a:r>
            <a:r>
              <a:rPr lang="en-GB" sz="2000"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 </a:t>
            </a:r>
            <a:r>
              <a:rPr lang="en-US" sz="2000" noProof="0" dirty="0">
                <a:latin typeface="Calibri" panose="020F0502020204030204" pitchFamily="34" charset="0"/>
                <a:ea typeface="Calibri" panose="020F0502020204030204" pitchFamily="34" charset="0"/>
                <a:cs typeface="Calibri" panose="020F0502020204030204" pitchFamily="34" charset="0"/>
              </a:rPr>
              <a:t>Dec 2028 (M58) </a:t>
            </a:r>
            <a:endParaRPr lang="en-GB" sz="2000" dirty="0">
              <a:latin typeface="Calibri" panose="020F0502020204030204" pitchFamily="34" charset="0"/>
              <a:ea typeface="Calibri" panose="020F0502020204030204" pitchFamily="34" charset="0"/>
              <a:cs typeface="Calibri" panose="020F0502020204030204" pitchFamily="34" charset="0"/>
            </a:endParaRPr>
          </a:p>
          <a:p>
            <a:pPr lvl="2"/>
            <a:endParaRPr lang="en-GB" sz="2000" dirty="0">
              <a:latin typeface="Calibri" panose="020F0502020204030204" pitchFamily="34" charset="0"/>
              <a:ea typeface="Calibri" panose="020F0502020204030204" pitchFamily="34" charset="0"/>
              <a:cs typeface="Calibri" panose="020F0502020204030204" pitchFamily="34" charset="0"/>
            </a:endParaRPr>
          </a:p>
          <a:p>
            <a:pPr lvl="2"/>
            <a:endParaRPr lang="en-GB" sz="2000" b="1" dirty="0">
              <a:latin typeface="Calibri" panose="020F0502020204030204" pitchFamily="34" charset="0"/>
              <a:ea typeface="Calibri" panose="020F0502020204030204" pitchFamily="34" charset="0"/>
              <a:cs typeface="Calibri" panose="020F0502020204030204" pitchFamily="34" charset="0"/>
            </a:endParaRPr>
          </a:p>
          <a:p>
            <a:pPr lvl="2"/>
            <a:endParaRPr lang="en-GB" sz="2000" b="1" dirty="0">
              <a:latin typeface="Calibri" panose="020F0502020204030204" pitchFamily="34" charset="0"/>
              <a:ea typeface="Calibri" panose="020F0502020204030204" pitchFamily="34" charset="0"/>
              <a:cs typeface="Calibri" panose="020F0502020204030204" pitchFamily="34" charset="0"/>
            </a:endParaRPr>
          </a:p>
          <a:p>
            <a:pPr lvl="2"/>
            <a:endParaRPr lang="en-GB" sz="2000" b="1" dirty="0">
              <a:latin typeface="Calibri" panose="020F0502020204030204" pitchFamily="34" charset="0"/>
              <a:ea typeface="Calibri" panose="020F0502020204030204" pitchFamily="34" charset="0"/>
              <a:cs typeface="Calibri" panose="020F0502020204030204" pitchFamily="34" charset="0"/>
            </a:endParaRPr>
          </a:p>
          <a:p>
            <a:pPr lvl="2"/>
            <a:endParaRPr lang="en-GB" sz="2000" dirty="0">
              <a:latin typeface="Calibri" panose="020F0502020204030204" pitchFamily="34" charset="0"/>
              <a:ea typeface="Calibri" panose="020F0502020204030204" pitchFamily="34" charset="0"/>
              <a:cs typeface="Calibri" panose="020F0502020204030204" pitchFamily="34" charset="0"/>
            </a:endParaRPr>
          </a:p>
        </p:txBody>
      </p:sp>
      <p:sp>
        <p:nvSpPr>
          <p:cNvPr id="2" name="Espace réservé de la date 1">
            <a:extLst>
              <a:ext uri="{FF2B5EF4-FFF2-40B4-BE49-F238E27FC236}">
                <a16:creationId xmlns:a16="http://schemas.microsoft.com/office/drawing/2014/main" id="{8F1DEF63-95D5-440F-A839-C5AEF05BB801}"/>
              </a:ext>
            </a:extLst>
          </p:cNvPr>
          <p:cNvSpPr>
            <a:spLocks noGrp="1"/>
          </p:cNvSpPr>
          <p:nvPr>
            <p:ph type="dt" sz="half" idx="10"/>
          </p:nvPr>
        </p:nvSpPr>
        <p:spPr/>
        <p:txBody>
          <a:bodyPr/>
          <a:lstStyle/>
          <a:p>
            <a:r>
              <a:rPr lang="en-GB">
                <a:latin typeface="Calibri" panose="020F0502020204030204" pitchFamily="34" charset="0"/>
                <a:ea typeface="Calibri" panose="020F0502020204030204" pitchFamily="34" charset="0"/>
                <a:cs typeface="Calibri" panose="020F0502020204030204" pitchFamily="34" charset="0"/>
              </a:rPr>
              <a:t>23/04/2026</a:t>
            </a:r>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3" name="Espace réservé du numéro de diapositive 2">
            <a:extLst>
              <a:ext uri="{FF2B5EF4-FFF2-40B4-BE49-F238E27FC236}">
                <a16:creationId xmlns:a16="http://schemas.microsoft.com/office/drawing/2014/main" id="{B4C69101-F777-418B-B5F3-2DDF1652E756}"/>
              </a:ext>
            </a:extLst>
          </p:cNvPr>
          <p:cNvSpPr>
            <a:spLocks noGrp="1"/>
          </p:cNvSpPr>
          <p:nvPr>
            <p:ph type="sldNum" sz="quarter" idx="12"/>
          </p:nvPr>
        </p:nvSpPr>
        <p:spPr/>
        <p:txBody>
          <a:bodyPr/>
          <a:lstStyle/>
          <a:p>
            <a:fld id="{4068FCCF-9A80-B240-8D85-84F960565AFA}" type="slidenum">
              <a:rPr lang="en-BE" smtClean="0">
                <a:latin typeface="Calibri" panose="020F0502020204030204" pitchFamily="34" charset="0"/>
                <a:ea typeface="Calibri" panose="020F0502020204030204" pitchFamily="34" charset="0"/>
                <a:cs typeface="Calibri" panose="020F0502020204030204" pitchFamily="34" charset="0"/>
              </a:rPr>
              <a:t>6</a:t>
            </a:fld>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9" name="ZoneTexte 8">
            <a:extLst>
              <a:ext uri="{FF2B5EF4-FFF2-40B4-BE49-F238E27FC236}">
                <a16:creationId xmlns:a16="http://schemas.microsoft.com/office/drawing/2014/main" id="{7AAD773C-8BBE-49E0-8E30-0A337C61C871}"/>
              </a:ext>
            </a:extLst>
          </p:cNvPr>
          <p:cNvSpPr txBox="1"/>
          <p:nvPr/>
        </p:nvSpPr>
        <p:spPr>
          <a:xfrm>
            <a:off x="3109403" y="284907"/>
            <a:ext cx="7685843"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A4C137"/>
                </a:solidFill>
                <a:effectLst/>
                <a:uLnTx/>
                <a:uFillTx/>
                <a:latin typeface="Calibri" panose="020F0502020204030204" pitchFamily="34" charset="0"/>
                <a:ea typeface="Calibri" panose="020F0502020204030204" pitchFamily="34" charset="0"/>
                <a:cs typeface="Calibri" panose="020F0502020204030204" pitchFamily="34" charset="0"/>
              </a:rPr>
              <a:t>Perspectives for the next 2 years and more </a:t>
            </a:r>
            <a:endParaRPr kumimoji="0" lang="en-GB" sz="3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6231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17"/>
          <p:cNvSpPr>
            <a:spLocks noGrp="1"/>
          </p:cNvSpPr>
          <p:nvPr>
            <p:ph type="sldNum" sz="quarter" idx="12"/>
          </p:nvPr>
        </p:nvSpPr>
        <p:spPr>
          <a:xfrm>
            <a:off x="9448800" y="6520735"/>
            <a:ext cx="2743200" cy="365125"/>
          </a:xfrm>
        </p:spPr>
        <p:txBody>
          <a:bodyPr/>
          <a:lstStyle/>
          <a:p>
            <a:pPr defTabSz="914377">
              <a:defRPr/>
            </a:pPr>
            <a:fld id="{C662D044-6F0C-A44C-85FD-2657997C64DC}" type="slidenum">
              <a:rPr lang="en-US">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pPr defTabSz="914377">
                <a:defRPr/>
              </a:pPr>
              <a:t>7</a:t>
            </a:fld>
            <a:endParaRPr lang="en-US">
              <a:solidFill>
                <a:prstClr val="black">
                  <a:tint val="75000"/>
                </a:prstClr>
              </a:solidFill>
              <a:latin typeface="Calibri" panose="020F0502020204030204" pitchFamily="34" charset="0"/>
              <a:ea typeface="Calibri" panose="020F0502020204030204" pitchFamily="34" charset="0"/>
              <a:cs typeface="Calibri" panose="020F0502020204030204" pitchFamily="34" charset="0"/>
            </a:endParaRPr>
          </a:p>
        </p:txBody>
      </p:sp>
      <p:sp>
        <p:nvSpPr>
          <p:cNvPr id="2" name="Espace réservé du pied de page 1">
            <a:extLst>
              <a:ext uri="{FF2B5EF4-FFF2-40B4-BE49-F238E27FC236}">
                <a16:creationId xmlns:a16="http://schemas.microsoft.com/office/drawing/2014/main" id="{A5C278EC-DA0D-4F41-8911-50A8AB3B036F}"/>
              </a:ext>
            </a:extLst>
          </p:cNvPr>
          <p:cNvSpPr>
            <a:spLocks noGrp="1"/>
          </p:cNvSpPr>
          <p:nvPr>
            <p:ph type="ftr" sz="quarter" idx="11"/>
          </p:nvPr>
        </p:nvSpPr>
        <p:spPr/>
        <p:txBody>
          <a:bodyPr/>
          <a:lstStyle/>
          <a:p>
            <a:r>
              <a:rPr lang="en-GB">
                <a:latin typeface="Calibri" panose="020F0502020204030204" pitchFamily="34" charset="0"/>
                <a:ea typeface="Calibri" panose="020F0502020204030204" pitchFamily="34" charset="0"/>
                <a:cs typeface="Calibri" panose="020F0502020204030204" pitchFamily="34" charset="0"/>
              </a:rPr>
              <a:t>iSAS + RF 2.0   NEW PROJECT </a:t>
            </a:r>
            <a:endParaRPr lang="en-US">
              <a:latin typeface="Calibri" panose="020F0502020204030204" pitchFamily="34" charset="0"/>
              <a:ea typeface="Calibri" panose="020F0502020204030204" pitchFamily="34" charset="0"/>
              <a:cs typeface="Calibri" panose="020F0502020204030204" pitchFamily="34" charset="0"/>
            </a:endParaRPr>
          </a:p>
        </p:txBody>
      </p:sp>
      <p:pic>
        <p:nvPicPr>
          <p:cNvPr id="7" name="Picture 2" descr="Innovate for Sustainable Accelerating Systems: Kick-Off Meeting">
            <a:extLst>
              <a:ext uri="{FF2B5EF4-FFF2-40B4-BE49-F238E27FC236}">
                <a16:creationId xmlns:a16="http://schemas.microsoft.com/office/drawing/2014/main" id="{0BCC7CB3-BA83-4F0A-B478-10B4FFAAE3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a:extLst>
              <a:ext uri="{FF2B5EF4-FFF2-40B4-BE49-F238E27FC236}">
                <a16:creationId xmlns:a16="http://schemas.microsoft.com/office/drawing/2014/main" id="{0B2150B4-9DCC-447A-88CC-946DDDBF6326}"/>
              </a:ext>
            </a:extLst>
          </p:cNvPr>
          <p:cNvSpPr txBox="1"/>
          <p:nvPr/>
        </p:nvSpPr>
        <p:spPr>
          <a:xfrm>
            <a:off x="3189302" y="254129"/>
            <a:ext cx="8382750" cy="584775"/>
          </a:xfrm>
          <a:prstGeom prst="rect">
            <a:avLst/>
          </a:prstGeom>
          <a:noFill/>
        </p:spPr>
        <p:txBody>
          <a:bodyPr wrap="square">
            <a:spAutoFit/>
          </a:bodyPr>
          <a:lstStyle/>
          <a:p>
            <a:r>
              <a:rPr lang="fr-FR" sz="3200" b="1" dirty="0">
                <a:solidFill>
                  <a:srgbClr val="A4C137"/>
                </a:solidFill>
                <a:latin typeface="Calibri" panose="020F0502020204030204" pitchFamily="34" charset="0"/>
                <a:ea typeface="Calibri" panose="020F0502020204030204" pitchFamily="34" charset="0"/>
                <a:cs typeface="Calibri" panose="020F0502020204030204" pitchFamily="34" charset="0"/>
              </a:rPr>
              <a:t>i</a:t>
            </a:r>
            <a:r>
              <a:rPr lang="en-GB" sz="3200" b="1" dirty="0">
                <a:solidFill>
                  <a:srgbClr val="A4C137"/>
                </a:solidFill>
                <a:latin typeface="Calibri" panose="020F0502020204030204" pitchFamily="34" charset="0"/>
                <a:ea typeface="Calibri" panose="020F0502020204030204" pitchFamily="34" charset="0"/>
                <a:cs typeface="Calibri" panose="020F0502020204030204" pitchFamily="34" charset="0"/>
              </a:rPr>
              <a:t>SAS and the European Strategies   - ESPP2020</a:t>
            </a:r>
          </a:p>
        </p:txBody>
      </p:sp>
      <p:sp>
        <p:nvSpPr>
          <p:cNvPr id="3" name="ZoneTexte 2">
            <a:extLst>
              <a:ext uri="{FF2B5EF4-FFF2-40B4-BE49-F238E27FC236}">
                <a16:creationId xmlns:a16="http://schemas.microsoft.com/office/drawing/2014/main" id="{89F7C2DE-DA80-4AE1-9E43-E03C33D6CBD8}"/>
              </a:ext>
            </a:extLst>
          </p:cNvPr>
          <p:cNvSpPr txBox="1"/>
          <p:nvPr/>
        </p:nvSpPr>
        <p:spPr>
          <a:xfrm>
            <a:off x="732983" y="1097092"/>
            <a:ext cx="10839069" cy="830997"/>
          </a:xfrm>
          <a:prstGeom prst="rect">
            <a:avLst/>
          </a:prstGeom>
          <a:noFill/>
        </p:spPr>
        <p:txBody>
          <a:bodyPr wrap="square" rtlCol="0">
            <a:spAutoFit/>
          </a:bodyPr>
          <a:lstStyle/>
          <a:p>
            <a:pPr algn="ctr" defTabSz="1219170" fontAlgn="base">
              <a:spcBef>
                <a:spcPct val="0"/>
              </a:spcBef>
              <a:spcAft>
                <a:spcPct val="0"/>
              </a:spcAft>
              <a:defRPr/>
            </a:pPr>
            <a:r>
              <a:rPr lang="en-GB" sz="2400" dirty="0">
                <a:latin typeface="Calibri" panose="020F0502020204030204" pitchFamily="34" charset="0"/>
                <a:ea typeface="Calibri" panose="020F0502020204030204" pitchFamily="34" charset="0"/>
                <a:cs typeface="Calibri" panose="020F0502020204030204" pitchFamily="34" charset="0"/>
              </a:rPr>
              <a:t>The </a:t>
            </a:r>
            <a:r>
              <a:rPr lang="en-GB" sz="2400" dirty="0" err="1">
                <a:latin typeface="Calibri" panose="020F0502020204030204" pitchFamily="34" charset="0"/>
                <a:ea typeface="Calibri" panose="020F0502020204030204" pitchFamily="34" charset="0"/>
                <a:cs typeface="Calibri" panose="020F0502020204030204" pitchFamily="34" charset="0"/>
              </a:rPr>
              <a:t>iSAS</a:t>
            </a:r>
            <a:r>
              <a:rPr lang="en-GB" sz="2400" dirty="0">
                <a:latin typeface="Calibri" panose="020F0502020204030204" pitchFamily="34" charset="0"/>
                <a:ea typeface="Calibri" panose="020F0502020204030204" pitchFamily="34" charset="0"/>
                <a:cs typeface="Calibri" panose="020F0502020204030204" pitchFamily="34" charset="0"/>
              </a:rPr>
              <a:t> project was conceived also in response to the recommendations of the ESPP2020 to address the energy efficiency of present and future accelerators.</a:t>
            </a:r>
          </a:p>
        </p:txBody>
      </p:sp>
      <p:sp>
        <p:nvSpPr>
          <p:cNvPr id="11" name="TextBox 5">
            <a:extLst>
              <a:ext uri="{FF2B5EF4-FFF2-40B4-BE49-F238E27FC236}">
                <a16:creationId xmlns:a16="http://schemas.microsoft.com/office/drawing/2014/main" id="{FAD218A9-96A1-42B9-8891-46F45B2B74FE}"/>
              </a:ext>
            </a:extLst>
          </p:cNvPr>
          <p:cNvSpPr txBox="1"/>
          <p:nvPr/>
        </p:nvSpPr>
        <p:spPr>
          <a:xfrm>
            <a:off x="732983" y="2331394"/>
            <a:ext cx="10726033" cy="3786036"/>
          </a:xfrm>
          <a:prstGeom prst="rect">
            <a:avLst/>
          </a:prstGeom>
          <a:solidFill>
            <a:srgbClr val="E0EBB7">
              <a:alpha val="50000"/>
            </a:srgbClr>
          </a:solidFill>
          <a:ln w="57150">
            <a:solidFill>
              <a:srgbClr val="0070C0"/>
            </a:solidFill>
          </a:ln>
        </p:spPr>
        <p:txBody>
          <a:bodyPr wrap="square" rtlCol="0">
            <a:spAutoFit/>
          </a:bodyPr>
          <a:lstStyle/>
          <a:p>
            <a:pPr algn="ctr" defTabSz="1219170" fontAlgn="base">
              <a:spcBef>
                <a:spcPct val="0"/>
              </a:spcBef>
              <a:spcAft>
                <a:spcPct val="0"/>
              </a:spcAft>
              <a:defRPr/>
            </a:pPr>
            <a:endParaRPr lang="en-GB" sz="32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algn="ctr" defTabSz="1219170" fontAlgn="base">
              <a:spcBef>
                <a:spcPct val="0"/>
              </a:spcBef>
              <a:spcAft>
                <a:spcPct val="0"/>
              </a:spcAft>
              <a:defRPr/>
            </a:pPr>
            <a:r>
              <a:rPr lang="en-GB" sz="2667" dirty="0">
                <a:solidFill>
                  <a:srgbClr val="0070C0"/>
                </a:solidFill>
                <a:latin typeface="Calibri" panose="020F0502020204030204" pitchFamily="34" charset="0"/>
                <a:ea typeface="Calibri" panose="020F0502020204030204" pitchFamily="34" charset="0"/>
                <a:cs typeface="Calibri" panose="020F0502020204030204" pitchFamily="34" charset="0"/>
              </a:rPr>
              <a:t>The energy efficiency of present and future </a:t>
            </a:r>
          </a:p>
          <a:p>
            <a:pPr algn="ctr" defTabSz="1219170" fontAlgn="base">
              <a:spcBef>
                <a:spcPct val="0"/>
              </a:spcBef>
              <a:spcAft>
                <a:spcPct val="0"/>
              </a:spcAft>
              <a:defRPr/>
            </a:pPr>
            <a:r>
              <a:rPr lang="en-GB" sz="2667" dirty="0">
                <a:solidFill>
                  <a:srgbClr val="0070C0"/>
                </a:solidFill>
                <a:latin typeface="Calibri" panose="020F0502020204030204" pitchFamily="34" charset="0"/>
                <a:ea typeface="Calibri" panose="020F0502020204030204" pitchFamily="34" charset="0"/>
                <a:cs typeface="Calibri" panose="020F0502020204030204" pitchFamily="34" charset="0"/>
              </a:rPr>
              <a:t>accelerators […] is and should remain an area </a:t>
            </a:r>
          </a:p>
          <a:p>
            <a:pPr algn="ctr" defTabSz="1219170" fontAlgn="base">
              <a:spcBef>
                <a:spcPct val="0"/>
              </a:spcBef>
              <a:spcAft>
                <a:spcPct val="0"/>
              </a:spcAft>
              <a:defRPr/>
            </a:pPr>
            <a:r>
              <a:rPr lang="en-GB" sz="2667" dirty="0">
                <a:solidFill>
                  <a:srgbClr val="0070C0"/>
                </a:solidFill>
                <a:latin typeface="Calibri" panose="020F0502020204030204" pitchFamily="34" charset="0"/>
                <a:ea typeface="Calibri" panose="020F0502020204030204" pitchFamily="34" charset="0"/>
                <a:cs typeface="Calibri" panose="020F0502020204030204" pitchFamily="34" charset="0"/>
              </a:rPr>
              <a:t>requiring constant attention. </a:t>
            </a:r>
          </a:p>
          <a:p>
            <a:pPr algn="ctr" defTabSz="1219170" fontAlgn="base">
              <a:spcBef>
                <a:spcPct val="0"/>
              </a:spcBef>
              <a:spcAft>
                <a:spcPct val="0"/>
              </a:spcAft>
              <a:defRPr/>
            </a:pPr>
            <a:endParaRPr lang="en-GB" sz="1600" b="1" i="1"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algn="ctr" defTabSz="1219170" fontAlgn="base">
              <a:spcBef>
                <a:spcPct val="0"/>
              </a:spcBef>
              <a:spcAft>
                <a:spcPct val="0"/>
              </a:spcAft>
              <a:defRPr/>
            </a:pPr>
            <a:r>
              <a:rPr lang="en-GB" sz="2667" b="1" i="1" dirty="0">
                <a:solidFill>
                  <a:srgbClr val="0070C0"/>
                </a:solidFill>
                <a:latin typeface="Calibri" panose="020F0502020204030204" pitchFamily="34" charset="0"/>
                <a:ea typeface="Calibri" panose="020F0502020204030204" pitchFamily="34" charset="0"/>
                <a:cs typeface="Calibri" panose="020F0502020204030204" pitchFamily="34" charset="0"/>
              </a:rPr>
              <a:t>A detailed plan for the […] </a:t>
            </a:r>
            <a:r>
              <a:rPr lang="en-GB" sz="2667" b="1" i="1" u="sng" dirty="0">
                <a:solidFill>
                  <a:srgbClr val="0070C0"/>
                </a:solidFill>
                <a:latin typeface="Calibri" panose="020F0502020204030204" pitchFamily="34" charset="0"/>
                <a:ea typeface="Calibri" panose="020F0502020204030204" pitchFamily="34" charset="0"/>
                <a:cs typeface="Calibri" panose="020F0502020204030204" pitchFamily="34" charset="0"/>
              </a:rPr>
              <a:t>saving and re-use of </a:t>
            </a:r>
          </a:p>
          <a:p>
            <a:pPr algn="ctr" defTabSz="1219170" fontAlgn="base">
              <a:spcBef>
                <a:spcPct val="0"/>
              </a:spcBef>
              <a:spcAft>
                <a:spcPct val="0"/>
              </a:spcAft>
              <a:defRPr/>
            </a:pPr>
            <a:r>
              <a:rPr lang="en-GB" sz="2667" b="1" i="1" u="sng" dirty="0">
                <a:solidFill>
                  <a:srgbClr val="0070C0"/>
                </a:solidFill>
                <a:latin typeface="Calibri" panose="020F0502020204030204" pitchFamily="34" charset="0"/>
                <a:ea typeface="Calibri" panose="020F0502020204030204" pitchFamily="34" charset="0"/>
                <a:cs typeface="Calibri" panose="020F0502020204030204" pitchFamily="34" charset="0"/>
              </a:rPr>
              <a:t>energy</a:t>
            </a:r>
            <a:r>
              <a:rPr lang="en-GB" sz="2667" b="1" i="1" dirty="0">
                <a:solidFill>
                  <a:srgbClr val="0070C0"/>
                </a:solidFill>
                <a:latin typeface="Calibri" panose="020F0502020204030204" pitchFamily="34" charset="0"/>
                <a:ea typeface="Calibri" panose="020F0502020204030204" pitchFamily="34" charset="0"/>
                <a:cs typeface="Calibri" panose="020F0502020204030204" pitchFamily="34" charset="0"/>
              </a:rPr>
              <a:t> should be part of the approval process </a:t>
            </a:r>
          </a:p>
          <a:p>
            <a:pPr algn="ctr" defTabSz="1219170" fontAlgn="base">
              <a:spcBef>
                <a:spcPct val="0"/>
              </a:spcBef>
              <a:spcAft>
                <a:spcPct val="0"/>
              </a:spcAft>
              <a:defRPr/>
            </a:pPr>
            <a:r>
              <a:rPr lang="en-GB" sz="2667" b="1" i="1" dirty="0">
                <a:solidFill>
                  <a:srgbClr val="0070C0"/>
                </a:solidFill>
                <a:latin typeface="Calibri" panose="020F0502020204030204" pitchFamily="34" charset="0"/>
                <a:ea typeface="Calibri" panose="020F0502020204030204" pitchFamily="34" charset="0"/>
                <a:cs typeface="Calibri" panose="020F0502020204030204" pitchFamily="34" charset="0"/>
              </a:rPr>
              <a:t>for any major project. </a:t>
            </a:r>
          </a:p>
          <a:p>
            <a:pPr algn="ctr" defTabSz="1219170" fontAlgn="base">
              <a:spcBef>
                <a:spcPct val="0"/>
              </a:spcBef>
              <a:spcAft>
                <a:spcPct val="0"/>
              </a:spcAft>
              <a:defRPr/>
            </a:pPr>
            <a:endParaRPr lang="en-GB" sz="1600" b="1" i="1"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pPr algn="ctr" defTabSz="1219170" fontAlgn="base">
              <a:spcBef>
                <a:spcPct val="0"/>
              </a:spcBef>
              <a:spcAft>
                <a:spcPct val="0"/>
              </a:spcAft>
              <a:defRPr/>
            </a:pPr>
            <a:endParaRPr lang="en-GB" sz="1600" dirty="0">
              <a:solidFill>
                <a:srgbClr val="C0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0436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32C8BE93-3995-4C56-B6CE-5F7B60AE9D8C}"/>
              </a:ext>
            </a:extLst>
          </p:cNvPr>
          <p:cNvSpPr>
            <a:spLocks noGrp="1"/>
          </p:cNvSpPr>
          <p:nvPr>
            <p:ph type="sldNum" sz="quarter" idx="12"/>
          </p:nvPr>
        </p:nvSpPr>
        <p:spPr/>
        <p:txBody>
          <a:bodyPr/>
          <a:lstStyle/>
          <a:p>
            <a:fld id="{D47CF28C-F735-C843-9143-DAF799FFF232}" type="slidenum">
              <a:rPr lang="en-US" smtClean="0">
                <a:latin typeface="Calibri" panose="020F0502020204030204" pitchFamily="34" charset="0"/>
                <a:ea typeface="Calibri" panose="020F0502020204030204" pitchFamily="34" charset="0"/>
                <a:cs typeface="Calibri" panose="020F0502020204030204" pitchFamily="34" charset="0"/>
              </a:rPr>
              <a:t>8</a:t>
            </a:fld>
            <a:endParaRPr lang="en-US">
              <a:latin typeface="Calibri" panose="020F0502020204030204" pitchFamily="34" charset="0"/>
              <a:ea typeface="Calibri" panose="020F0502020204030204" pitchFamily="34" charset="0"/>
              <a:cs typeface="Calibri" panose="020F0502020204030204" pitchFamily="34" charset="0"/>
            </a:endParaRPr>
          </a:p>
        </p:txBody>
      </p:sp>
      <p:sp>
        <p:nvSpPr>
          <p:cNvPr id="6" name="ZoneTexte 5">
            <a:extLst>
              <a:ext uri="{FF2B5EF4-FFF2-40B4-BE49-F238E27FC236}">
                <a16:creationId xmlns:a16="http://schemas.microsoft.com/office/drawing/2014/main" id="{1AC7C2C8-6C64-4AD3-8F6B-016E5C0197D6}"/>
              </a:ext>
            </a:extLst>
          </p:cNvPr>
          <p:cNvSpPr txBox="1"/>
          <p:nvPr/>
        </p:nvSpPr>
        <p:spPr>
          <a:xfrm>
            <a:off x="488273" y="1459050"/>
            <a:ext cx="11274640" cy="2062488"/>
          </a:xfrm>
          <a:prstGeom prst="rect">
            <a:avLst/>
          </a:prstGeom>
          <a:noFill/>
        </p:spPr>
        <p:txBody>
          <a:bodyPr wrap="square">
            <a:spAutoFit/>
          </a:bodyPr>
          <a:lstStyle/>
          <a:p>
            <a:pPr algn="just"/>
            <a:endParaRPr lang="en-GB" sz="2667" b="1" u="sng" dirty="0">
              <a:solidFill>
                <a:schemeClr val="bg2">
                  <a:lumMod val="10000"/>
                </a:schemeClr>
              </a:solidFill>
              <a:latin typeface="Calibri" panose="020F0502020204030204" pitchFamily="34" charset="0"/>
              <a:ea typeface="Calibri" panose="020F0502020204030204" pitchFamily="34" charset="0"/>
              <a:cs typeface="Calibri" panose="020F0502020204030204" pitchFamily="34" charset="0"/>
            </a:endParaRPr>
          </a:p>
          <a:p>
            <a:pPr algn="just"/>
            <a:r>
              <a:rPr lang="en-GB" sz="2667" b="1" u="sng" dirty="0">
                <a:solidFill>
                  <a:schemeClr val="bg2">
                    <a:lumMod val="10000"/>
                  </a:schemeClr>
                </a:solidFill>
                <a:latin typeface="Calibri" panose="020F0502020204030204" pitchFamily="34" charset="0"/>
                <a:ea typeface="Calibri" panose="020F0502020204030204" pitchFamily="34" charset="0"/>
                <a:cs typeface="Calibri" panose="020F0502020204030204" pitchFamily="34" charset="0"/>
              </a:rPr>
              <a:t>Technologies </a:t>
            </a:r>
            <a:r>
              <a:rPr lang="en-GB" sz="2667" u="sng"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GB" sz="2667" b="1" u="sng" dirty="0">
                <a:solidFill>
                  <a:srgbClr val="000000"/>
                </a:solidFill>
                <a:latin typeface="Calibri" panose="020F0502020204030204" pitchFamily="34" charset="0"/>
                <a:ea typeface="Calibri" panose="020F0502020204030204" pitchFamily="34" charset="0"/>
                <a:cs typeface="Calibri" panose="020F0502020204030204" pitchFamily="34" charset="0"/>
              </a:rPr>
              <a:t>Accelerator science and technology </a:t>
            </a:r>
            <a:endParaRPr lang="en-GB" sz="2667" u="sng" dirty="0">
              <a:latin typeface="Calibri" panose="020F0502020204030204" pitchFamily="34" charset="0"/>
              <a:ea typeface="Calibri" panose="020F0502020204030204" pitchFamily="34" charset="0"/>
              <a:cs typeface="Calibri" panose="020F0502020204030204" pitchFamily="34" charset="0"/>
            </a:endParaRPr>
          </a:p>
          <a:p>
            <a:pPr algn="just"/>
            <a:r>
              <a:rPr lang="en-GB" sz="1867" dirty="0">
                <a:solidFill>
                  <a:srgbClr val="000000"/>
                </a:solidFill>
                <a:latin typeface="Calibri" panose="020F0502020204030204" pitchFamily="34" charset="0"/>
                <a:ea typeface="Calibri" panose="020F0502020204030204" pitchFamily="34" charset="0"/>
                <a:cs typeface="Calibri" panose="020F0502020204030204" pitchFamily="34" charset="0"/>
              </a:rPr>
              <a:t>Several technology approaches directly </a:t>
            </a:r>
            <a:r>
              <a:rPr lang="en-GB" sz="1867" b="1" dirty="0">
                <a:solidFill>
                  <a:srgbClr val="000000"/>
                </a:solidFill>
                <a:latin typeface="Calibri" panose="020F0502020204030204" pitchFamily="34" charset="0"/>
                <a:ea typeface="Calibri" panose="020F0502020204030204" pitchFamily="34" charset="0"/>
                <a:cs typeface="Calibri" panose="020F0502020204030204" pitchFamily="34" charset="0"/>
              </a:rPr>
              <a:t>address the requirement of greater sustainability for future accelerator-based facilities</a:t>
            </a:r>
            <a:r>
              <a:rPr lang="en-GB" sz="1867" dirty="0">
                <a:solidFill>
                  <a:srgbClr val="000000"/>
                </a:solidFill>
                <a:latin typeface="Calibri" panose="020F0502020204030204" pitchFamily="34" charset="0"/>
                <a:ea typeface="Calibri" panose="020F0502020204030204" pitchFamily="34" charset="0"/>
                <a:cs typeface="Calibri" panose="020F0502020204030204" pitchFamily="34" charset="0"/>
              </a:rPr>
              <a:t>. These include </a:t>
            </a:r>
            <a:r>
              <a:rPr lang="en-GB" sz="1867" u="sng" dirty="0">
                <a:solidFill>
                  <a:srgbClr val="000000"/>
                </a:solidFill>
                <a:latin typeface="Calibri" panose="020F0502020204030204" pitchFamily="34" charset="0"/>
                <a:ea typeface="Calibri" panose="020F0502020204030204" pitchFamily="34" charset="0"/>
                <a:cs typeface="Calibri" panose="020F0502020204030204" pitchFamily="34" charset="0"/>
              </a:rPr>
              <a:t>superconducting magnets and resonators operated at higher cryogenic temperature, superconducting current links, use of permanent magnets, and more efficient RF power sources, complemented by a more extensive use of robotics and artificial intelligence. </a:t>
            </a:r>
            <a:endParaRPr lang="en-GB" sz="1867" u="sng" dirty="0">
              <a:latin typeface="Calibri" panose="020F0502020204030204" pitchFamily="34" charset="0"/>
              <a:ea typeface="Calibri" panose="020F0502020204030204" pitchFamily="34" charset="0"/>
              <a:cs typeface="Calibri" panose="020F0502020204030204" pitchFamily="34" charset="0"/>
            </a:endParaRPr>
          </a:p>
        </p:txBody>
      </p:sp>
      <p:sp>
        <p:nvSpPr>
          <p:cNvPr id="8" name="ZoneTexte 7">
            <a:extLst>
              <a:ext uri="{FF2B5EF4-FFF2-40B4-BE49-F238E27FC236}">
                <a16:creationId xmlns:a16="http://schemas.microsoft.com/office/drawing/2014/main" id="{7174A92E-A536-4E05-AB49-210F614F5676}"/>
              </a:ext>
            </a:extLst>
          </p:cNvPr>
          <p:cNvSpPr txBox="1"/>
          <p:nvPr/>
        </p:nvSpPr>
        <p:spPr>
          <a:xfrm>
            <a:off x="3251200" y="3507408"/>
            <a:ext cx="7112000" cy="1077218"/>
          </a:xfrm>
          <a:prstGeom prst="rect">
            <a:avLst/>
          </a:prstGeom>
          <a:noFill/>
        </p:spPr>
        <p:txBody>
          <a:bodyPr wrap="square">
            <a:spAutoFit/>
          </a:bodyPr>
          <a:lstStyle/>
          <a:p>
            <a:r>
              <a:rPr lang="en-GB" sz="2400" b="1" i="1" dirty="0">
                <a:solidFill>
                  <a:srgbClr val="4471C4"/>
                </a:solidFill>
                <a:latin typeface="Calibri" panose="020F0502020204030204" pitchFamily="34" charset="0"/>
                <a:ea typeface="Calibri" panose="020F0502020204030204" pitchFamily="34" charset="0"/>
                <a:cs typeface="Calibri" panose="020F0502020204030204" pitchFamily="34" charset="0"/>
              </a:rPr>
              <a:t>…</a:t>
            </a:r>
            <a:r>
              <a:rPr lang="en-GB" sz="2000" b="1" i="1" dirty="0">
                <a:solidFill>
                  <a:srgbClr val="4471C4"/>
                </a:solidFill>
                <a:latin typeface="Calibri" panose="020F0502020204030204" pitchFamily="34" charset="0"/>
                <a:ea typeface="Calibri" panose="020F0502020204030204" pitchFamily="34" charset="0"/>
                <a:cs typeface="Calibri" panose="020F0502020204030204" pitchFamily="34" charset="0"/>
              </a:rPr>
              <a:t>R&amp;D efforts to enhance the sustainability and energy efficiency of accelerators from design to operation and decommissioning should be supported. </a:t>
            </a:r>
            <a:endParaRPr lang="en-GB" sz="20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77C91901-EA71-44E9-9B23-C005001D6E32}"/>
              </a:ext>
            </a:extLst>
          </p:cNvPr>
          <p:cNvSpPr txBox="1"/>
          <p:nvPr/>
        </p:nvSpPr>
        <p:spPr>
          <a:xfrm>
            <a:off x="488273" y="4619279"/>
            <a:ext cx="11176986" cy="1733873"/>
          </a:xfrm>
          <a:prstGeom prst="rect">
            <a:avLst/>
          </a:prstGeom>
          <a:noFill/>
        </p:spPr>
        <p:txBody>
          <a:bodyPr wrap="square">
            <a:spAutoFit/>
          </a:bodyPr>
          <a:lstStyle/>
          <a:p>
            <a:pPr algn="just"/>
            <a:r>
              <a:rPr lang="en-GB" sz="2667" b="1" u="sng" dirty="0">
                <a:solidFill>
                  <a:srgbClr val="000000"/>
                </a:solidFill>
                <a:latin typeface="Calibri" panose="020F0502020204030204" pitchFamily="34" charset="0"/>
                <a:ea typeface="Calibri" panose="020F0502020204030204" pitchFamily="34" charset="0"/>
                <a:cs typeface="Calibri" panose="020F0502020204030204" pitchFamily="34" charset="0"/>
              </a:rPr>
              <a:t>Sustainability and environmental impact </a:t>
            </a:r>
            <a:endParaRPr lang="en-GB" sz="2400" i="1" dirty="0">
              <a:solidFill>
                <a:srgbClr val="4471C4"/>
              </a:solidFill>
              <a:latin typeface="Calibri" panose="020F0502020204030204" pitchFamily="34" charset="0"/>
              <a:ea typeface="Calibri" panose="020F0502020204030204" pitchFamily="34" charset="0"/>
              <a:cs typeface="Calibri" panose="020F0502020204030204" pitchFamily="34" charset="0"/>
            </a:endParaRPr>
          </a:p>
          <a:p>
            <a:pPr marL="380990" indent="-380990" algn="just">
              <a:buFont typeface="Arial" panose="020B0604020202020204" pitchFamily="34" charset="0"/>
              <a:buChar char="•"/>
            </a:pPr>
            <a:r>
              <a:rPr lang="en-GB" sz="2000" b="1" i="1" dirty="0">
                <a:solidFill>
                  <a:srgbClr val="4471C4"/>
                </a:solidFill>
                <a:latin typeface="Calibri" panose="020F0502020204030204" pitchFamily="34" charset="0"/>
                <a:ea typeface="Calibri" panose="020F0502020204030204" pitchFamily="34" charset="0"/>
                <a:cs typeface="Calibri" panose="020F0502020204030204" pitchFamily="34" charset="0"/>
              </a:rPr>
              <a:t>For new proposed projects, a detailed life cycle assessment should be carried out at each stage, from concept to design and implementation, in order to quantify and minimise environmental impact. </a:t>
            </a:r>
            <a:endParaRPr lang="en-GB" sz="20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380990" indent="-380990" algn="just">
              <a:buFont typeface="Arial" panose="020B0604020202020204" pitchFamily="34" charset="0"/>
              <a:buChar char="•"/>
            </a:pPr>
            <a:r>
              <a:rPr lang="en-GB" sz="2000" b="1" i="1" dirty="0">
                <a:solidFill>
                  <a:srgbClr val="4471C4"/>
                </a:solidFill>
                <a:latin typeface="Calibri" panose="020F0502020204030204" pitchFamily="34" charset="0"/>
                <a:ea typeface="Calibri" panose="020F0502020204030204" pitchFamily="34" charset="0"/>
                <a:cs typeface="Calibri" panose="020F0502020204030204" pitchFamily="34" charset="0"/>
              </a:rPr>
              <a:t>The particle physics community should continue and intensify its efforts to develop and adopt sustainable solutions. </a:t>
            </a:r>
            <a:endParaRPr lang="en-GB" sz="2000"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3" name="Espace réservé du pied de page 2">
            <a:extLst>
              <a:ext uri="{FF2B5EF4-FFF2-40B4-BE49-F238E27FC236}">
                <a16:creationId xmlns:a16="http://schemas.microsoft.com/office/drawing/2014/main" id="{E20BA98E-79DF-4AE6-9811-04E5DC0C133A}"/>
              </a:ext>
            </a:extLst>
          </p:cNvPr>
          <p:cNvSpPr>
            <a:spLocks noGrp="1"/>
          </p:cNvSpPr>
          <p:nvPr>
            <p:ph type="ftr" sz="quarter" idx="11"/>
          </p:nvPr>
        </p:nvSpPr>
        <p:spPr/>
        <p:txBody>
          <a:bodyPr/>
          <a:lstStyle/>
          <a:p>
            <a:r>
              <a:rPr lang="en-GB" dirty="0" err="1">
                <a:latin typeface="Calibri" panose="020F0502020204030204" pitchFamily="34" charset="0"/>
                <a:ea typeface="Calibri" panose="020F0502020204030204" pitchFamily="34" charset="0"/>
                <a:cs typeface="Calibri" panose="020F0502020204030204" pitchFamily="34" charset="0"/>
              </a:rPr>
              <a:t>iSAS</a:t>
            </a:r>
            <a:r>
              <a:rPr lang="en-GB" dirty="0">
                <a:latin typeface="Calibri" panose="020F0502020204030204" pitchFamily="34" charset="0"/>
                <a:ea typeface="Calibri" panose="020F0502020204030204" pitchFamily="34" charset="0"/>
                <a:cs typeface="Calibri" panose="020F0502020204030204" pitchFamily="34" charset="0"/>
              </a:rPr>
              <a:t> + RF 2.0   NEW PROJECT </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4B97D33F-BB9B-403C-B26D-B4C258C297CC}"/>
              </a:ext>
            </a:extLst>
          </p:cNvPr>
          <p:cNvSpPr/>
          <p:nvPr/>
        </p:nvSpPr>
        <p:spPr>
          <a:xfrm>
            <a:off x="488273" y="1759688"/>
            <a:ext cx="11274640" cy="4593464"/>
          </a:xfrm>
          <a:prstGeom prst="rect">
            <a:avLst/>
          </a:prstGeom>
          <a:solidFill>
            <a:srgbClr val="A4C137">
              <a:alpha val="20000"/>
            </a:srgbClr>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alibri" panose="020F0502020204030204" pitchFamily="34" charset="0"/>
              <a:ea typeface="Calibri" panose="020F0502020204030204" pitchFamily="34" charset="0"/>
              <a:cs typeface="Calibri" panose="020F0502020204030204" pitchFamily="34" charset="0"/>
            </a:endParaRPr>
          </a:p>
        </p:txBody>
      </p:sp>
      <p:sp>
        <p:nvSpPr>
          <p:cNvPr id="11" name="ZoneTexte 10">
            <a:extLst>
              <a:ext uri="{FF2B5EF4-FFF2-40B4-BE49-F238E27FC236}">
                <a16:creationId xmlns:a16="http://schemas.microsoft.com/office/drawing/2014/main" id="{43C47B3F-F74B-4C3C-9D73-D28077FB38ED}"/>
              </a:ext>
            </a:extLst>
          </p:cNvPr>
          <p:cNvSpPr txBox="1"/>
          <p:nvPr/>
        </p:nvSpPr>
        <p:spPr>
          <a:xfrm>
            <a:off x="390619" y="838904"/>
            <a:ext cx="11274640" cy="830997"/>
          </a:xfrm>
          <a:prstGeom prst="rect">
            <a:avLst/>
          </a:prstGeom>
          <a:noFill/>
        </p:spPr>
        <p:txBody>
          <a:bodyPr wrap="square" rtlCol="0">
            <a:spAutoFit/>
          </a:bodyPr>
          <a:lstStyle/>
          <a:p>
            <a:pPr algn="ctr"/>
            <a:r>
              <a:rPr lang="en-GB" sz="2400" dirty="0">
                <a:latin typeface="Calibri" panose="020F0502020204030204" pitchFamily="34" charset="0"/>
                <a:ea typeface="Calibri" panose="020F0502020204030204" pitchFamily="34" charset="0"/>
                <a:cs typeface="Calibri" panose="020F0502020204030204" pitchFamily="34" charset="0"/>
              </a:rPr>
              <a:t>Strengthening the sustainability and energy efficiency of accelerators </a:t>
            </a:r>
          </a:p>
          <a:p>
            <a:pPr algn="ctr"/>
            <a:r>
              <a:rPr lang="en-GB" sz="2400" dirty="0">
                <a:latin typeface="Calibri" panose="020F0502020204030204" pitchFamily="34" charset="0"/>
                <a:ea typeface="Calibri" panose="020F0502020204030204" pitchFamily="34" charset="0"/>
                <a:cs typeface="Calibri" panose="020F0502020204030204" pitchFamily="34" charset="0"/>
              </a:rPr>
              <a:t>has become a central theme in the recommendations of ESPP2026.</a:t>
            </a:r>
          </a:p>
        </p:txBody>
      </p:sp>
      <p:pic>
        <p:nvPicPr>
          <p:cNvPr id="12" name="Picture 2" descr="Innovate for Sustainable Accelerating Systems: Kick-Off Meeting">
            <a:extLst>
              <a:ext uri="{FF2B5EF4-FFF2-40B4-BE49-F238E27FC236}">
                <a16:creationId xmlns:a16="http://schemas.microsoft.com/office/drawing/2014/main" id="{C27CD06F-F3E2-475D-91C9-15AEA8230A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13" name="ZoneTexte 12">
            <a:extLst>
              <a:ext uri="{FF2B5EF4-FFF2-40B4-BE49-F238E27FC236}">
                <a16:creationId xmlns:a16="http://schemas.microsoft.com/office/drawing/2014/main" id="{259A8C85-513B-4B40-A652-EF1428B805E1}"/>
              </a:ext>
            </a:extLst>
          </p:cNvPr>
          <p:cNvSpPr txBox="1"/>
          <p:nvPr/>
        </p:nvSpPr>
        <p:spPr>
          <a:xfrm>
            <a:off x="3189302" y="254129"/>
            <a:ext cx="8094216" cy="584775"/>
          </a:xfrm>
          <a:prstGeom prst="rect">
            <a:avLst/>
          </a:prstGeom>
          <a:noFill/>
        </p:spPr>
        <p:txBody>
          <a:bodyPr wrap="square">
            <a:spAutoFit/>
          </a:bodyPr>
          <a:lstStyle/>
          <a:p>
            <a:r>
              <a:rPr lang="fr-FR" sz="3200" b="1" dirty="0">
                <a:solidFill>
                  <a:srgbClr val="A4C137"/>
                </a:solidFill>
                <a:latin typeface="Calibri" panose="020F0502020204030204" pitchFamily="34" charset="0"/>
                <a:ea typeface="Calibri" panose="020F0502020204030204" pitchFamily="34" charset="0"/>
                <a:cs typeface="Calibri" panose="020F0502020204030204" pitchFamily="34" charset="0"/>
              </a:rPr>
              <a:t>i</a:t>
            </a:r>
            <a:r>
              <a:rPr lang="en-GB" sz="3200" b="1" dirty="0">
                <a:solidFill>
                  <a:srgbClr val="A4C137"/>
                </a:solidFill>
                <a:latin typeface="Calibri" panose="020F0502020204030204" pitchFamily="34" charset="0"/>
                <a:ea typeface="Calibri" panose="020F0502020204030204" pitchFamily="34" charset="0"/>
                <a:cs typeface="Calibri" panose="020F0502020204030204" pitchFamily="34" charset="0"/>
              </a:rPr>
              <a:t>SAS and the European Strategies   - ESPP2026</a:t>
            </a:r>
          </a:p>
        </p:txBody>
      </p:sp>
    </p:spTree>
    <p:extLst>
      <p:ext uri="{BB962C8B-B14F-4D97-AF65-F5344CB8AC3E}">
        <p14:creationId xmlns:p14="http://schemas.microsoft.com/office/powerpoint/2010/main" val="2309343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F4D722A4-6C3B-43C3-B5A4-1B46EC1A6AD4}"/>
              </a:ext>
            </a:extLst>
          </p:cNvPr>
          <p:cNvSpPr>
            <a:spLocks noGrp="1"/>
          </p:cNvSpPr>
          <p:nvPr>
            <p:ph type="dt" sz="half" idx="10"/>
          </p:nvPr>
        </p:nvSpPr>
        <p:spPr/>
        <p:txBody>
          <a:bodyPr/>
          <a:lstStyle/>
          <a:p>
            <a:r>
              <a:rPr lang="en-GB">
                <a:latin typeface="Calibri" panose="020F0502020204030204" pitchFamily="34" charset="0"/>
                <a:ea typeface="Calibri" panose="020F0502020204030204" pitchFamily="34" charset="0"/>
                <a:cs typeface="Calibri" panose="020F0502020204030204" pitchFamily="34" charset="0"/>
              </a:rPr>
              <a:t>23/04/2026</a:t>
            </a:r>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5" name="Espace réservé du numéro de diapositive 4">
            <a:extLst>
              <a:ext uri="{FF2B5EF4-FFF2-40B4-BE49-F238E27FC236}">
                <a16:creationId xmlns:a16="http://schemas.microsoft.com/office/drawing/2014/main" id="{34AB39FE-8452-4B72-8893-B30D1549EF83}"/>
              </a:ext>
            </a:extLst>
          </p:cNvPr>
          <p:cNvSpPr>
            <a:spLocks noGrp="1"/>
          </p:cNvSpPr>
          <p:nvPr>
            <p:ph type="sldNum" sz="quarter" idx="12"/>
          </p:nvPr>
        </p:nvSpPr>
        <p:spPr/>
        <p:txBody>
          <a:bodyPr/>
          <a:lstStyle/>
          <a:p>
            <a:fld id="{4068FCCF-9A80-B240-8D85-84F960565AFA}" type="slidenum">
              <a:rPr lang="en-BE" smtClean="0">
                <a:latin typeface="Calibri" panose="020F0502020204030204" pitchFamily="34" charset="0"/>
                <a:ea typeface="Calibri" panose="020F0502020204030204" pitchFamily="34" charset="0"/>
                <a:cs typeface="Calibri" panose="020F0502020204030204" pitchFamily="34" charset="0"/>
              </a:rPr>
              <a:t>9</a:t>
            </a:fld>
            <a:endParaRPr lang="en-BE">
              <a:latin typeface="Calibri" panose="020F0502020204030204" pitchFamily="34" charset="0"/>
              <a:ea typeface="Calibri" panose="020F0502020204030204" pitchFamily="34" charset="0"/>
              <a:cs typeface="Calibri" panose="020F0502020204030204" pitchFamily="34" charset="0"/>
            </a:endParaRPr>
          </a:p>
        </p:txBody>
      </p:sp>
      <p:sp>
        <p:nvSpPr>
          <p:cNvPr id="7" name="ZoneTexte 6">
            <a:extLst>
              <a:ext uri="{FF2B5EF4-FFF2-40B4-BE49-F238E27FC236}">
                <a16:creationId xmlns:a16="http://schemas.microsoft.com/office/drawing/2014/main" id="{85DEB493-8733-4CB6-B93C-31D4157E0A7E}"/>
              </a:ext>
            </a:extLst>
          </p:cNvPr>
          <p:cNvSpPr txBox="1"/>
          <p:nvPr/>
        </p:nvSpPr>
        <p:spPr>
          <a:xfrm>
            <a:off x="266330" y="272056"/>
            <a:ext cx="11647503" cy="6203493"/>
          </a:xfrm>
          <a:prstGeom prst="rect">
            <a:avLst/>
          </a:prstGeom>
          <a:noFill/>
        </p:spPr>
        <p:txBody>
          <a:bodyPr wrap="square">
            <a:spAutoFit/>
          </a:bodyPr>
          <a:lstStyle/>
          <a:p>
            <a:pPr algn="ctr">
              <a:lnSpc>
                <a:spcPct val="115000"/>
              </a:lnSpc>
              <a:spcAft>
                <a:spcPts val="800"/>
              </a:spcAft>
            </a:pPr>
            <a:r>
              <a:rPr lang="en-GB" sz="2400" b="1" dirty="0">
                <a:effectLst/>
                <a:highlight>
                  <a:srgbClr val="E0EBB7"/>
                </a:highlight>
                <a:latin typeface="Calibri" panose="020F0502020204030204" pitchFamily="34" charset="0"/>
                <a:ea typeface="Calibri" panose="020F0502020204030204" pitchFamily="34" charset="0"/>
                <a:cs typeface="Calibri" panose="020F0502020204030204" pitchFamily="34" charset="0"/>
              </a:rPr>
              <a:t>           Very concise : Some already visible impact from </a:t>
            </a:r>
            <a:r>
              <a:rPr lang="en-GB" sz="2400" b="1" dirty="0" err="1">
                <a:effectLst/>
                <a:highlight>
                  <a:srgbClr val="E0EBB7"/>
                </a:highlight>
                <a:latin typeface="Calibri" panose="020F0502020204030204" pitchFamily="34" charset="0"/>
                <a:ea typeface="Calibri" panose="020F0502020204030204" pitchFamily="34" charset="0"/>
                <a:cs typeface="Calibri" panose="020F0502020204030204" pitchFamily="34" charset="0"/>
              </a:rPr>
              <a:t>iSAS</a:t>
            </a:r>
            <a:endParaRPr lang="en-GB" sz="2400" b="1" dirty="0">
              <a:highlight>
                <a:srgbClr val="E0EBB7"/>
              </a:highlight>
              <a:latin typeface="Calibri" panose="020F0502020204030204" pitchFamily="34" charset="0"/>
              <a:ea typeface="Calibri" panose="020F0502020204030204" pitchFamily="34" charset="0"/>
              <a:cs typeface="Calibri" panose="020F0502020204030204" pitchFamily="34" charset="0"/>
            </a:endParaRPr>
          </a:p>
          <a:p>
            <a:pPr algn="ctr">
              <a:lnSpc>
                <a:spcPct val="115000"/>
              </a:lnSpc>
              <a:spcAft>
                <a:spcPts val="800"/>
              </a:spcAft>
            </a:pPr>
            <a:endParaRPr lang="en-GB" sz="2400" dirty="0">
              <a:latin typeface="Calibri" panose="020F0502020204030204" pitchFamily="34" charset="0"/>
              <a:ea typeface="Calibri" panose="020F0502020204030204" pitchFamily="34" charset="0"/>
              <a:cs typeface="Calibri" panose="020F0502020204030204" pitchFamily="34" charset="0"/>
            </a:endParaRPr>
          </a:p>
          <a:p>
            <a:pPr marL="285750" indent="-285750" algn="just">
              <a:lnSpc>
                <a:spcPct val="115000"/>
              </a:lnSpc>
              <a:spcAft>
                <a:spcPts val="800"/>
              </a:spcAft>
              <a:buFont typeface="Wingdings" panose="05000000000000000000" pitchFamily="2" charset="2"/>
              <a:buChar char="Ø"/>
            </a:pPr>
            <a:r>
              <a:rPr lang="en-GB" dirty="0">
                <a:latin typeface="Calibri" panose="020F0502020204030204" pitchFamily="34" charset="0"/>
                <a:ea typeface="Calibri" panose="020F0502020204030204" pitchFamily="34" charset="0"/>
                <a:cs typeface="Calibri" panose="020F0502020204030204" pitchFamily="34" charset="0"/>
              </a:rPr>
              <a:t>The </a:t>
            </a:r>
            <a:r>
              <a:rPr lang="en-GB" dirty="0">
                <a:effectLst/>
                <a:latin typeface="Calibri" panose="020F0502020204030204" pitchFamily="34" charset="0"/>
                <a:ea typeface="Calibri" panose="020F0502020204030204" pitchFamily="34" charset="0"/>
                <a:cs typeface="Calibri" panose="020F0502020204030204" pitchFamily="34" charset="0"/>
              </a:rPr>
              <a:t>design of a cryomodule integrating the innovations developed within </a:t>
            </a:r>
            <a:r>
              <a:rPr lang="en-GB" dirty="0" err="1">
                <a:effectLst/>
                <a:latin typeface="Calibri" panose="020F0502020204030204" pitchFamily="34" charset="0"/>
                <a:ea typeface="Calibri" panose="020F0502020204030204" pitchFamily="34" charset="0"/>
                <a:cs typeface="Calibri" panose="020F0502020204030204" pitchFamily="34" charset="0"/>
              </a:rPr>
              <a:t>iSAS</a:t>
            </a:r>
            <a:r>
              <a:rPr lang="en-GB" dirty="0">
                <a:effectLst/>
                <a:latin typeface="Calibri" panose="020F0502020204030204" pitchFamily="34" charset="0"/>
                <a:ea typeface="Calibri" panose="020F0502020204030204" pitchFamily="34" charset="0"/>
                <a:cs typeface="Calibri" panose="020F0502020204030204" pitchFamily="34" charset="0"/>
              </a:rPr>
              <a:t> </a:t>
            </a:r>
            <a:r>
              <a:rPr lang="en-GB" b="1" dirty="0">
                <a:effectLst/>
                <a:latin typeface="Calibri" panose="020F0502020204030204" pitchFamily="34" charset="0"/>
                <a:ea typeface="Calibri" panose="020F0502020204030204" pitchFamily="34" charset="0"/>
                <a:cs typeface="Calibri" panose="020F0502020204030204" pitchFamily="34" charset="0"/>
              </a:rPr>
              <a:t>(</a:t>
            </a:r>
            <a:r>
              <a:rPr lang="en-GB" b="1" u="sng" dirty="0">
                <a:effectLst/>
                <a:highlight>
                  <a:srgbClr val="E0EBB7"/>
                </a:highlight>
                <a:latin typeface="Calibri" panose="020F0502020204030204" pitchFamily="34" charset="0"/>
                <a:ea typeface="Calibri" panose="020F0502020204030204" pitchFamily="34" charset="0"/>
                <a:cs typeface="Calibri" panose="020F0502020204030204" pitchFamily="34" charset="0"/>
              </a:rPr>
              <a:t>WP4,WP5,WP6</a:t>
            </a:r>
            <a:r>
              <a:rPr lang="en-GB" dirty="0">
                <a:effectLst/>
                <a:latin typeface="Calibri" panose="020F0502020204030204" pitchFamily="34" charset="0"/>
                <a:ea typeface="Calibri" panose="020F0502020204030204" pitchFamily="34" charset="0"/>
                <a:cs typeface="Calibri" panose="020F0502020204030204" pitchFamily="34" charset="0"/>
              </a:rPr>
              <a:t>)</a:t>
            </a:r>
            <a:r>
              <a:rPr lang="en-GB"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GB" dirty="0">
                <a:effectLst/>
                <a:latin typeface="Calibri" panose="020F0502020204030204" pitchFamily="34" charset="0"/>
                <a:ea typeface="Calibri" panose="020F0502020204030204" pitchFamily="34" charset="0"/>
                <a:cs typeface="Calibri" panose="020F0502020204030204" pitchFamily="34" charset="0"/>
              </a:rPr>
              <a:t>has made substantial advances and is on track to be adopted </a:t>
            </a:r>
            <a:r>
              <a:rPr lang="en-GB" b="1" dirty="0">
                <a:effectLst/>
                <a:latin typeface="Calibri" panose="020F0502020204030204" pitchFamily="34" charset="0"/>
                <a:ea typeface="Calibri" panose="020F0502020204030204" pitchFamily="34" charset="0"/>
                <a:cs typeface="Calibri" panose="020F0502020204030204" pitchFamily="34" charset="0"/>
              </a:rPr>
              <a:t>for the future 800 MHz cavity cryomodule for the FCC-</a:t>
            </a:r>
            <a:r>
              <a:rPr lang="en-GB" b="1" dirty="0" err="1">
                <a:effectLst/>
                <a:latin typeface="Calibri" panose="020F0502020204030204" pitchFamily="34" charset="0"/>
                <a:ea typeface="Calibri" panose="020F0502020204030204" pitchFamily="34" charset="0"/>
                <a:cs typeface="Calibri" panose="020F0502020204030204" pitchFamily="34" charset="0"/>
              </a:rPr>
              <a:t>ee</a:t>
            </a:r>
            <a:r>
              <a:rPr lang="en-GB" b="1" dirty="0">
                <a:effectLst/>
                <a:latin typeface="Calibri" panose="020F0502020204030204" pitchFamily="34" charset="0"/>
                <a:ea typeface="Calibri" panose="020F0502020204030204" pitchFamily="34" charset="0"/>
                <a:cs typeface="Calibri" panose="020F0502020204030204" pitchFamily="34" charset="0"/>
              </a:rPr>
              <a:t> booster</a:t>
            </a:r>
            <a:r>
              <a:rPr lang="en-GB" dirty="0">
                <a:effectLst/>
                <a:latin typeface="Calibri" panose="020F0502020204030204" pitchFamily="34" charset="0"/>
                <a:ea typeface="Calibri" panose="020F0502020204030204" pitchFamily="34" charset="0"/>
                <a:cs typeface="Calibri" panose="020F0502020204030204" pitchFamily="34" charset="0"/>
              </a:rPr>
              <a:t>, and subsequently for the higher-energy stage up to the top production threshold </a:t>
            </a:r>
          </a:p>
          <a:p>
            <a:pPr marL="285750" indent="-285750" algn="just">
              <a:lnSpc>
                <a:spcPct val="115000"/>
              </a:lnSpc>
              <a:spcAft>
                <a:spcPts val="800"/>
              </a:spcAft>
              <a:buFont typeface="Wingdings" panose="05000000000000000000" pitchFamily="2" charset="2"/>
              <a:buChar char="Ø"/>
            </a:pPr>
            <a:endParaRPr lang="en-US"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285750" indent="-285750" algn="just">
              <a:lnSpc>
                <a:spcPct val="115000"/>
              </a:lnSpc>
              <a:spcAft>
                <a:spcPts val="800"/>
              </a:spcAft>
              <a:buFont typeface="Wingdings" panose="05000000000000000000" pitchFamily="2" charset="2"/>
              <a:buChar char="Ø"/>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E</a:t>
            </a:r>
            <a:r>
              <a:rPr lang="en-US"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xisting accelerators can already benefit from reduced energy consumption, if </a:t>
            </a:r>
            <a:r>
              <a:rPr lang="en-US"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retrofitted with FE-FRT as well as with the digital RF control system with AI-optimization</a:t>
            </a:r>
            <a:r>
              <a:rPr lang="en-US"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which have been developed in </a:t>
            </a:r>
            <a:r>
              <a:rPr lang="en-US" b="1" u="sng" dirty="0">
                <a:solidFill>
                  <a:srgbClr val="000000"/>
                </a:solidFill>
                <a:effectLst/>
                <a:highlight>
                  <a:srgbClr val="E0EBB7"/>
                </a:highlight>
                <a:latin typeface="Calibri" panose="020F0502020204030204" pitchFamily="34" charset="0"/>
                <a:ea typeface="Calibri" panose="020F0502020204030204" pitchFamily="34" charset="0"/>
                <a:cs typeface="Calibri" panose="020F0502020204030204" pitchFamily="34" charset="0"/>
              </a:rPr>
              <a:t>WP1 and WP2</a:t>
            </a:r>
            <a:r>
              <a:rPr lang="en-US"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GB"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285750" indent="-285750" algn="just">
              <a:lnSpc>
                <a:spcPct val="115000"/>
              </a:lnSpc>
              <a:spcAft>
                <a:spcPts val="800"/>
              </a:spcAft>
              <a:buFont typeface="Wingdings" panose="05000000000000000000" pitchFamily="2" charset="2"/>
              <a:buChar char="Ø"/>
            </a:pPr>
            <a:endParaRPr lang="en-GB" b="1" dirty="0">
              <a:latin typeface="Calibri" panose="020F0502020204030204" pitchFamily="34" charset="0"/>
              <a:ea typeface="Calibri" panose="020F0502020204030204" pitchFamily="34" charset="0"/>
              <a:cs typeface="Calibri" panose="020F0502020204030204" pitchFamily="34" charset="0"/>
            </a:endParaRPr>
          </a:p>
          <a:p>
            <a:pPr marL="285750" indent="-285750" algn="just">
              <a:lnSpc>
                <a:spcPct val="115000"/>
              </a:lnSpc>
              <a:spcAft>
                <a:spcPts val="800"/>
              </a:spcAft>
              <a:buFont typeface="Wingdings" panose="05000000000000000000" pitchFamily="2" charset="2"/>
              <a:buChar char="Ø"/>
            </a:pPr>
            <a:r>
              <a:rPr lang="en-GB" b="1" dirty="0">
                <a:latin typeface="Calibri" panose="020F0502020204030204" pitchFamily="34" charset="0"/>
                <a:ea typeface="Calibri" panose="020F0502020204030204" pitchFamily="34" charset="0"/>
                <a:cs typeface="Calibri" panose="020F0502020204030204" pitchFamily="34" charset="0"/>
              </a:rPr>
              <a:t>T</a:t>
            </a:r>
            <a:r>
              <a:rPr lang="en-GB" b="1" dirty="0">
                <a:effectLst/>
                <a:latin typeface="Calibri" panose="020F0502020204030204" pitchFamily="34" charset="0"/>
                <a:ea typeface="Calibri" panose="020F0502020204030204" pitchFamily="34" charset="0"/>
                <a:cs typeface="Calibri" panose="020F0502020204030204" pitchFamily="34" charset="0"/>
              </a:rPr>
              <a:t>hin-film-on-copper technologies for accelerating cavities were developed in </a:t>
            </a:r>
            <a:r>
              <a:rPr lang="en-GB" u="sng" dirty="0">
                <a:effectLst/>
                <a:highlight>
                  <a:srgbClr val="E0EBB7"/>
                </a:highlight>
                <a:latin typeface="Calibri" panose="020F0502020204030204" pitchFamily="34" charset="0"/>
                <a:ea typeface="Calibri" panose="020F0502020204030204" pitchFamily="34" charset="0"/>
                <a:cs typeface="Calibri" panose="020F0502020204030204" pitchFamily="34" charset="0"/>
              </a:rPr>
              <a:t>WP3</a:t>
            </a:r>
            <a:r>
              <a:rPr lang="en-GB" b="1" u="sng" dirty="0">
                <a:effectLst/>
                <a:latin typeface="Calibri" panose="020F0502020204030204" pitchFamily="34" charset="0"/>
                <a:ea typeface="Calibri" panose="020F0502020204030204" pitchFamily="34" charset="0"/>
                <a:cs typeface="Calibri" panose="020F0502020204030204" pitchFamily="34" charset="0"/>
              </a:rPr>
              <a:t> </a:t>
            </a:r>
            <a:r>
              <a:rPr lang="en-GB" b="1" dirty="0">
                <a:effectLst/>
                <a:latin typeface="Calibri" panose="020F0502020204030204" pitchFamily="34" charset="0"/>
                <a:ea typeface="Calibri" panose="020F0502020204030204" pitchFamily="34" charset="0"/>
                <a:cs typeface="Calibri" panose="020F0502020204030204" pitchFamily="34" charset="0"/>
              </a:rPr>
              <a:t>collaboration with I-FAST</a:t>
            </a:r>
            <a:r>
              <a:rPr lang="en-GB" dirty="0">
                <a:effectLst/>
                <a:latin typeface="Calibri" panose="020F0502020204030204" pitchFamily="34" charset="0"/>
                <a:ea typeface="Calibri" panose="020F0502020204030204" pitchFamily="34" charset="0"/>
                <a:cs typeface="Calibri" panose="020F0502020204030204" pitchFamily="34" charset="0"/>
              </a:rPr>
              <a:t>. These technologies can be deployed in new accelerators/retrofitted into existing facilities, contributing to a reduced environmental impact</a:t>
            </a:r>
          </a:p>
          <a:p>
            <a:pPr marL="285750" indent="-285750" algn="just">
              <a:lnSpc>
                <a:spcPct val="115000"/>
              </a:lnSpc>
              <a:spcAft>
                <a:spcPts val="800"/>
              </a:spcAft>
              <a:buFont typeface="Wingdings" panose="05000000000000000000" pitchFamily="2" charset="2"/>
              <a:buChar char="Ø"/>
            </a:pPr>
            <a:endPar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285750" indent="-285750" algn="just">
              <a:lnSpc>
                <a:spcPct val="115000"/>
              </a:lnSpc>
              <a:spcAft>
                <a:spcPts val="800"/>
              </a:spcAft>
              <a:buFont typeface="Wingdings" panose="05000000000000000000" pitchFamily="2" charset="2"/>
              <a:buChar char="Ø"/>
            </a:pP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An </a:t>
            </a:r>
            <a:r>
              <a:rPr kumimoji="0" lang="en-GB"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Industry Board (IB), </a:t>
            </a: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composed of WP leaders, company representatives (one for each WP) and Technology Transfer offices at research infrastructures, has been established to advise on maximizing the TRL of each R&amp;D activity to foster direct industry involvement in future EU projects and support the industrialization of </a:t>
            </a:r>
            <a:r>
              <a:rPr kumimoji="0" lang="en-GB"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iSAS</a:t>
            </a:r>
            <a:r>
              <a:rPr kumimoji="0" lang="en-GB"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technologies.</a:t>
            </a:r>
            <a:endParaRPr lang="en-GB"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8" name="Picture 2" descr="Innovate for Sustainable Accelerating Systems: Kick-Off Meeting">
            <a:extLst>
              <a:ext uri="{FF2B5EF4-FFF2-40B4-BE49-F238E27FC236}">
                <a16:creationId xmlns:a16="http://schemas.microsoft.com/office/drawing/2014/main" id="{220416F2-40CD-448D-931E-4D8CCA293A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530" y="136525"/>
            <a:ext cx="2781262" cy="8741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0976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27268</TotalTime>
  <Words>2103</Words>
  <Application>Microsoft Office PowerPoint</Application>
  <PresentationFormat>Grand écran</PresentationFormat>
  <Paragraphs>316</Paragraphs>
  <Slides>22</Slides>
  <Notes>11</Notes>
  <HiddenSlides>1</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22</vt:i4>
      </vt:variant>
    </vt:vector>
  </HeadingPairs>
  <TitlesOfParts>
    <vt:vector size="29" baseType="lpstr">
      <vt:lpstr>Aptos</vt:lpstr>
      <vt:lpstr>Aptos Display</vt:lpstr>
      <vt:lpstr>Arial</vt:lpstr>
      <vt:lpstr>Calibri</vt:lpstr>
      <vt:lpstr>Helvetica</vt:lpstr>
      <vt:lpstr>Wingdings</vt:lpstr>
      <vt:lpstr>Office Theme</vt:lpstr>
      <vt:lpstr>Introductory talk  iSAS Berlin meeting</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Back up</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Jorgen D'HONDT</dc:creator>
  <cp:lastModifiedBy>Achille Stocchi</cp:lastModifiedBy>
  <cp:revision>964</cp:revision>
  <dcterms:created xsi:type="dcterms:W3CDTF">2024-02-23T11:31:04Z</dcterms:created>
  <dcterms:modified xsi:type="dcterms:W3CDTF">2026-04-23T08:04:45Z</dcterms:modified>
</cp:coreProperties>
</file>