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7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8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  <p:sldMasterId id="2147483752" r:id="rId2"/>
    <p:sldMasterId id="2147483781" r:id="rId3"/>
    <p:sldMasterId id="2147483806" r:id="rId4"/>
    <p:sldMasterId id="2147483831" r:id="rId5"/>
    <p:sldMasterId id="2147483841" r:id="rId6"/>
    <p:sldMasterId id="2147483867" r:id="rId7"/>
    <p:sldMasterId id="2147483892" r:id="rId8"/>
    <p:sldMasterId id="2147483906" r:id="rId9"/>
  </p:sldMasterIdLst>
  <p:notesMasterIdLst>
    <p:notesMasterId r:id="rId50"/>
  </p:notesMasterIdLst>
  <p:sldIdLst>
    <p:sldId id="296" r:id="rId10"/>
    <p:sldId id="2147197120" r:id="rId11"/>
    <p:sldId id="2147196981" r:id="rId12"/>
    <p:sldId id="421" r:id="rId13"/>
    <p:sldId id="2147483564" r:id="rId14"/>
    <p:sldId id="4465" r:id="rId15"/>
    <p:sldId id="4497" r:id="rId16"/>
    <p:sldId id="329" r:id="rId17"/>
    <p:sldId id="336" r:id="rId18"/>
    <p:sldId id="2147196884" r:id="rId19"/>
    <p:sldId id="2537" r:id="rId20"/>
    <p:sldId id="2147196872" r:id="rId21"/>
    <p:sldId id="333" r:id="rId22"/>
    <p:sldId id="335" r:id="rId23"/>
    <p:sldId id="2147483571" r:id="rId24"/>
    <p:sldId id="2893" r:id="rId25"/>
    <p:sldId id="2147197128" r:id="rId26"/>
    <p:sldId id="2147196898" r:id="rId27"/>
    <p:sldId id="338" r:id="rId28"/>
    <p:sldId id="2147483570" r:id="rId29"/>
    <p:sldId id="2553" r:id="rId30"/>
    <p:sldId id="944" r:id="rId31"/>
    <p:sldId id="2147473309" r:id="rId32"/>
    <p:sldId id="559" r:id="rId33"/>
    <p:sldId id="1954" r:id="rId34"/>
    <p:sldId id="1943" r:id="rId35"/>
    <p:sldId id="339" r:id="rId36"/>
    <p:sldId id="2147197101" r:id="rId37"/>
    <p:sldId id="2147473354" r:id="rId38"/>
    <p:sldId id="2147473355" r:id="rId39"/>
    <p:sldId id="2147473337" r:id="rId40"/>
    <p:sldId id="261" r:id="rId41"/>
    <p:sldId id="2147483569" r:id="rId42"/>
    <p:sldId id="2147483566" r:id="rId43"/>
    <p:sldId id="2147196860" r:id="rId44"/>
    <p:sldId id="1875" r:id="rId45"/>
    <p:sldId id="303" r:id="rId46"/>
    <p:sldId id="2147196731" r:id="rId47"/>
    <p:sldId id="4498" r:id="rId48"/>
    <p:sldId id="5155" r:id="rId49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BD4B96-FB32-8CBF-3CE7-020C8EB4E135}" name="Mariane Dissing" initials="MD" userId="S::mariane.dissing@cern.ch::ab7321b3-178b-47f5-af1a-6a2f742d13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D0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58"/>
    <p:restoredTop sz="94778"/>
  </p:normalViewPr>
  <p:slideViewPr>
    <p:cSldViewPr snapToGrid="0">
      <p:cViewPr varScale="1">
        <p:scale>
          <a:sx n="98" d="100"/>
          <a:sy n="98" d="100"/>
        </p:scale>
        <p:origin x="23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notesMaster" Target="notesMasters/notesMaster1.xml"/><Relationship Id="rId55" Type="http://schemas.microsoft.com/office/2018/10/relationships/authors" Target="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eue Haas Grotesk Text Pro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eue Haas Grotesk Text Pro" panose="020B0504020202020204" pitchFamily="34" charset="0"/>
              </a:defRPr>
            </a:lvl1pPr>
          </a:lstStyle>
          <a:p>
            <a:fld id="{129100B8-6685-C944-968D-8D1F5B67C2B7}" type="datetimeFigureOut">
              <a:rPr lang="en-US" smtClean="0"/>
              <a:pPr/>
              <a:t>4/22/26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eue Haas Grotesk Text Pro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eue Haas Grotesk Text Pro" panose="020B0504020202020204" pitchFamily="34" charset="0"/>
              </a:defRPr>
            </a:lvl1pPr>
          </a:lstStyle>
          <a:p>
            <a:fld id="{E63A9F17-A9B0-A747-8312-51209458BA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656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 Haas Grotesk Text Pro" panose="020B05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E783E-B204-2B2E-ABE8-E2256EA47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A4EFE0-C172-DF84-2CF3-0DFCA76EA9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740AAC-D5E9-5E03-0B78-3CFA58C2D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Introducing myself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A7A06-DE8F-F8A8-6BEE-E00F4E7E7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A9F17-A9B0-A747-8312-51209458BA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01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1CA35-D4C9-E3C1-FA78-70862E542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F4AED3-88B5-35E4-E62F-673B0A8EA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86485-ABF1-DB57-64F5-748533D1E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Acknowledgement of last years achievements: HL-LHC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C2ED6-606C-6C3F-CE8C-F618D5AD2A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A9F17-A9B0-A747-8312-51209458BA1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29029-21A3-67C2-E1D3-895094FA1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BA7564-0186-769B-BFC1-FA445A8E8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DEB7CF-9F42-098B-C449-A9C721D5A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42CFB-8CFB-678A-4A86-BAA3DF500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61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home.cern</a:t>
            </a:r>
            <a:r>
              <a:rPr lang="en-US" dirty="0"/>
              <a:t>/resources/</a:t>
            </a:r>
            <a:r>
              <a:rPr lang="en-US" dirty="0" err="1"/>
              <a:t>faqs</a:t>
            </a:r>
            <a:r>
              <a:rPr lang="en-US" dirty="0"/>
              <a:t>/facts-and-figures-about-</a:t>
            </a:r>
            <a:r>
              <a:rPr lang="en-US" dirty="0" err="1"/>
              <a:t>lhc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A9F17-A9B0-A747-8312-51209458BA1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596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8CE4F-8C07-D926-1FC6-986135754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056DEF-E29B-3508-570A-A1B2D19D0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96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6C5F8F-29AA-C0D5-B399-BD431CB12A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9E7CE-4482-5C5B-9993-54A0F3AA6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4E69C-C28A-4BE6-BE89-71D8FB2035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087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0C36B-F1D9-592E-78F7-FAD7B2665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9A8021-2012-FF5B-4374-A50F139412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F0FCE-E98D-FDA5-4C76-2C2C6D06B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4AFDB-5076-8BAA-7F4D-39371F934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709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1ECE1-53C7-B72C-07AF-48222B541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2F5373-7B11-D5E5-8C9D-E7A4D57C0B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8EBF17-8FD8-6BB6-3C55-2BCE27D53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CERN Long term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0CB42-6A94-11A0-6968-21E407EDD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A9F17-A9B0-A747-8312-51209458B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570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34193-5F72-1E47-B3BC-5D826C45C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4D6CD6-96C0-0A9B-B100-C004ED1407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BA8A0D-2BD9-92AB-8710-1031782BF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CERN Long term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1F62-626C-D350-1CB4-4AD7C8ACF1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A9F17-A9B0-A747-8312-51209458B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680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0903F-33E8-7AA1-9BB7-8921D436A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61A3AB-0DB5-DFDD-93E3-1956425276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45D68D-D878-6C13-2EBA-0C85BEE29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CERN Long term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41941-1A2C-FF43-0C1C-4F3E65704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A9F17-A9B0-A747-8312-51209458B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78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Simplified schematic of positron production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AF199-C46C-412E-8D4C-8D3A858945E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958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AC930-1CCF-F34B-8E8C-608A2CDE0D98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18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emf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88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257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410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640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7874825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5266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27752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023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771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8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782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9123943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6191676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145998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572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893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011051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33978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16035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499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949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1680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8632" y="4869770"/>
            <a:ext cx="1074737" cy="10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562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253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5A17F-B1B7-E508-6068-05E443918E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1456841"/>
            <a:ext cx="11380813" cy="4743933"/>
          </a:xfrm>
        </p:spPr>
        <p:txBody>
          <a:bodyPr/>
          <a:lstStyle>
            <a:lvl5pPr marL="1255713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4468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681571-D428-EA6A-C507-3D54CFA9A3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80560" y="145646"/>
            <a:ext cx="983094" cy="960142"/>
          </a:xfrm>
          <a:prstGeom prst="rect">
            <a:avLst/>
          </a:prstGeom>
        </p:spPr>
      </p:pic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71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SzPct val="120000"/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80000"/>
              <a:buFont typeface="Courier New" panose="02070309020205020404" pitchFamily="49" charset="0"/>
              <a:buChar char="o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Wingdings" panose="05000000000000000000" pitchFamily="2" charset="2"/>
              <a:buChar char="§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9197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9D0EF5-E29E-2D90-68EB-6F683EB9A5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80560" y="145646"/>
            <a:ext cx="983094" cy="9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44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253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5A17F-B1B7-E508-6068-05E443918E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1456841"/>
            <a:ext cx="11380813" cy="4743933"/>
          </a:xfrm>
        </p:spPr>
        <p:txBody>
          <a:bodyPr/>
          <a:lstStyle>
            <a:lvl5pPr marL="1255713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04768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0043113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The Technology Department 2026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70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0846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348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384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388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0757745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939377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54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3556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876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69902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46456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6787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11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3687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679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/>
              <a:t>TE-Dep.web.cern.ch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D4B852-3DEA-496D-8E63-98B1574381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0911" y="159548"/>
            <a:ext cx="748359" cy="7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083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77E53-1EE7-900A-1432-730C291EA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F967B6-D54C-E62A-DCC6-3CAEDDEC7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95CD3-A099-9B14-18DD-8D29736C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A666-6D68-684D-9500-1AF1F357099C}" type="datetimeFigureOut">
              <a:rPr lang="en-CH" smtClean="0"/>
              <a:t>22.04.2026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3431F-2721-D861-5DA4-A9336608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40CFF-225B-56D1-5B63-22D5D74D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D0F5-0973-9B43-9EAD-A2AF537E95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08166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1327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434CA-9A18-0CD6-26B3-867602918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77F84-43BB-8648-0F4F-D046F696F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E2EC4-8873-ED44-CDFB-19EC608A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A666-6D68-684D-9500-1AF1F357099C}" type="datetimeFigureOut">
              <a:rPr lang="en-CH" smtClean="0"/>
              <a:t>22.04.2026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3280A-5908-626C-BB79-4D1D8BC6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6DE1A-3457-ED8D-01B3-72BA1E213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D0F5-0973-9B43-9EAD-A2AF537E95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869867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AE778-F3A4-EA4F-8E87-DA137D63A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98821-EFAC-2023-71F7-A687F7074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3743A-E888-4735-2C1B-48264E3A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A666-6D68-684D-9500-1AF1F357099C}" type="datetimeFigureOut">
              <a:rPr lang="en-CH" smtClean="0"/>
              <a:t>22.04.2026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C58ED-ACDA-E838-7BAC-FC7BB302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D65FD-96F2-E532-EB71-F69C8FDC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D0F5-0973-9B43-9EAD-A2AF537E95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489328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6C5A-A611-7892-2614-9563380B0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AB5CC-8B8A-362D-2F16-9792216AB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74C64-2E10-01AC-FECA-C50E8E9E6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31910-7806-38FC-2FFB-15CB2986F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A666-6D68-684D-9500-1AF1F357099C}" type="datetimeFigureOut">
              <a:rPr lang="en-CH" smtClean="0"/>
              <a:t>22.04.2026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2BCA4-DEB2-472B-AEEC-CCA9AF11A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CBC23-C320-1DD1-56F6-87D4B295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D0F5-0973-9B43-9EAD-A2AF537E95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1139624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BE5B6-4DF1-2023-F387-C2AF0458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B3152-7536-3D0B-ABC8-E1586EED8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3F8E7-61DF-A2B4-05DC-15DBA6344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8D7914-321E-4B02-3AD3-1E8C56D4AD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146B8C-5610-083D-CE0A-2AF441BFF5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1D8B27-75A5-0F26-C8AC-DE8AF0FC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A666-6D68-684D-9500-1AF1F357099C}" type="datetimeFigureOut">
              <a:rPr lang="en-CH" smtClean="0"/>
              <a:t>22.04.2026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D39CE5-6002-95BF-DA23-CD9C77902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69AD35-54B7-EF83-022B-A3577BF95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D0F5-0973-9B43-9EAD-A2AF537E95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808496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DE85-BBAE-452D-B004-34A0BE12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55D4C-F7F2-30A8-30A4-1A22BB77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A666-6D68-684D-9500-1AF1F357099C}" type="datetimeFigureOut">
              <a:rPr lang="en-CH" smtClean="0"/>
              <a:t>22.04.2026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40B16A-9200-DB3E-02B3-D4C10A387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BB631F-CEB8-9D9F-4CF3-07E0A8B2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D0F5-0973-9B43-9EAD-A2AF537E95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190524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65A64D-B5D4-517D-C523-BED4B3F4B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A666-6D68-684D-9500-1AF1F357099C}" type="datetimeFigureOut">
              <a:rPr lang="en-CH" smtClean="0"/>
              <a:t>22.04.2026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65F97D-1431-B704-86A2-2E0D354F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D2A19-00CD-66DB-3B63-5F2F824B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D0F5-0973-9B43-9EAD-A2AF537E95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563239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19DDF-BFBC-4A10-3352-5C960DE75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0002E-D03E-27F8-EF1C-042AF20DA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C8240-F222-9CAD-4F7F-20B43BFDF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35A91-24AB-C18E-5AC1-1357270A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A666-6D68-684D-9500-1AF1F357099C}" type="datetimeFigureOut">
              <a:rPr lang="en-CH" smtClean="0"/>
              <a:t>22.04.2026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89902-BAB6-1354-64CC-94BAC8B8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66EFE-C931-D94C-0855-CA94DEB1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D0F5-0973-9B43-9EAD-A2AF537E95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198343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70D24-BAEA-2BBB-AC57-3C90EE568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19CE1-D3CA-2CE9-21BF-2DD525C7DB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D454E-0D5F-C89B-E825-27154104E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BE32E-1178-652F-421B-32EA448ED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A666-6D68-684D-9500-1AF1F357099C}" type="datetimeFigureOut">
              <a:rPr lang="en-CH" smtClean="0"/>
              <a:t>22.04.2026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285D-65C0-83ED-5017-97C637DD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F1209-0364-6B4C-9D79-4E2C68F2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D0F5-0973-9B43-9EAD-A2AF537E95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583065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FBE9B-9291-DCA1-75AD-19524556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591C6-CF7E-A4F7-9A07-A31C6327D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20F33-1926-2A92-0D0F-56B18EB0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A666-6D68-684D-9500-1AF1F357099C}" type="datetimeFigureOut">
              <a:rPr lang="en-CH" smtClean="0"/>
              <a:t>22.04.2026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A45CE-88A7-37B0-AFEA-CEB07935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ED0B7-6283-3E11-3B95-CD44DA6B2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D0F5-0973-9B43-9EAD-A2AF537E95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013959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622C19-BD07-0C39-749F-3189750BAB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F9C2B4-2D92-948C-75BE-428111C6B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A41B2-769D-1A9E-7D0E-AE72A0BF4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A666-6D68-684D-9500-1AF1F357099C}" type="datetimeFigureOut">
              <a:rPr lang="en-CH" smtClean="0"/>
              <a:t>22.04.2026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C0973-F76B-6418-CE49-E32BF8A9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5E4FD-E3A6-4C47-E8B0-F3827866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BD0F5-0973-9B43-9EAD-A2AF537E95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90399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50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485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1177558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7B618-1F50-A77E-ACB7-1938916BE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06BB2-8280-A76B-749D-8F81248324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734A7-CBCA-B68D-A66F-823DF42D3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A18B1-2C6E-468A-9C3B-EF16E0DAFC93}" type="datetime1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DB16B-E1B6-9E9E-D11F-19B65940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EAB6-52FE-8C04-1AAA-3866A14AB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D5FD-BB2A-4E78-BA61-173F2EEAE7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46946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9053E-88BF-E650-4BD8-1319C75AB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405EB-57B2-1245-9B75-12655854C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6809A-E24A-3353-9E85-43F06FC63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C8BA0-3041-439F-B6A2-F5013B408C0B}" type="datetime1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CD970-7D03-D110-54DF-4613BCFF1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6780F-85C4-13C3-CA7A-C7533807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D5FD-BB2A-4E78-BA61-173F2EEAE7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5753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56C-A1BC-A342-A6E9-6275DD59A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0D629-25F1-94E5-DF45-07E8194E3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3FC64-0B37-057C-ABDD-E5F94345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E4ABE-26BD-47CA-94A6-C0768CE9CE21}" type="datetime1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501B4-D6A2-062D-319A-AEA0B14CF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80703-6D36-7799-9AAF-5B8420F4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D5FD-BB2A-4E78-BA61-173F2EEAE7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8103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29D97-DCB8-1124-E79E-179BE4F17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25CB8-F720-668F-BFB1-A17FCA1D6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2393F-72AE-DD93-A3A1-1DD8E9FB0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FC280-88A2-2E80-F1A1-3EFE19D5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15E3C-7416-4B20-ABEF-AAAFE2A1A479}" type="datetime1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CB577-DAF9-0766-382D-74EDA9F11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21932-AF97-FA97-3ED7-982BB52E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D5FD-BB2A-4E78-BA61-173F2EEAE7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6829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1454-2513-E2C2-E23D-A5148EF20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45B5-8D87-82F2-DD7E-DFBAFE42B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53B11C-0D61-E310-099E-7951E6D14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A5AF3-8839-5CA7-9167-2A713ADDBF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CFF48B-344F-9207-9A91-DA94446380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AF545B-FAFC-DE19-A51C-A1A018B8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30438-1BCB-40F4-8F93-2F27A9A6A931}" type="datetime1">
              <a:rPr lang="en-GB" smtClean="0"/>
              <a:t>22/04/2026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ACBA5B-933D-AD84-2DAB-F3ED131AD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2F22C0-B66F-4BB3-B82C-4A11C9B4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D5FD-BB2A-4E78-BA61-173F2EEAE7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00792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ADFD9-73E2-DE0B-57AC-11C5643DC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552464-0086-C025-F511-579CF3BC4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48E-76CD-44C9-ABB7-34F42584C422}" type="datetime1">
              <a:rPr lang="en-GB" smtClean="0"/>
              <a:t>22/04/2026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70059-E1E6-02A6-795E-A3ED1E298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A9C24-193C-9902-2E02-F85E7CE0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D5FD-BB2A-4E78-BA61-173F2EEAE7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6577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68C301-B848-4324-D541-66CE6578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7B3D8-AAEF-400F-8921-A513E03AAAB6}" type="datetime1">
              <a:rPr lang="en-GB" smtClean="0"/>
              <a:t>22/04/2026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3773EE-EA3D-5981-34D4-FC266FD4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974F1-F4EC-54A0-5149-E65243016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D5FD-BB2A-4E78-BA61-173F2EEAE7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9924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3CA80-6F12-F533-C4C4-C223EBE28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EE70B-9830-4BDF-4282-D198B7141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1DC1D-7EFD-F52D-B5B6-A00E7D914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FEAA2-5336-3A3A-57F3-18040B14A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9C157-CAB2-4CCD-802E-0E6B4C04B182}" type="datetime1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E2F69-E3F0-B970-7333-28A892F7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79DC5-0F5C-0050-6CF1-5CAA9F40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D5FD-BB2A-4E78-BA61-173F2EEAE7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332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80000"/>
              <a:buFont typeface="Courier New" panose="02070309020205020404" pitchFamily="49" charset="0"/>
              <a:buChar char="o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Wingdings" panose="05000000000000000000" pitchFamily="2" charset="2"/>
              <a:buChar char="§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4942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AF3F-7420-47AE-5FE2-2AB2BEA61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EBC63-727C-2802-E1A4-81411BD2E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C6993-9C77-BCF3-E2DC-404A8934E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B2508-32E4-ECB8-513D-86DC90E8F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97FC7-82E8-4C27-B490-2A46D3EDE25F}" type="datetime1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6AD5A-FD70-87E0-2773-9DAE40279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9B2C3-7892-BC0D-FBFA-2DD875979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D5FD-BB2A-4E78-BA61-173F2EEAE7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3725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7795B-F71F-59AC-D288-DE3F20B86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21C51E-B343-CF5F-B659-6727B576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9D4BF-3032-9662-FB73-54C6DE8E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D84E-5F45-438C-99CF-2E931FD82B79}" type="datetime1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F15A3-4DB5-1CF8-23ED-F7FC772E0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ADEA5-D9C1-CD55-5F25-EE8F29D9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D5FD-BB2A-4E78-BA61-173F2EEAE7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6467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DC462B-8FA6-2F5C-CEBC-5CE52A6A4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803654-F9C8-D3F8-2D4D-186FCD026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C1D1B-63AA-7991-EA8C-6AF2F7DC7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A385-E4E1-4343-8C64-541CA5DBA32E}" type="datetime1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9EE45-9972-1DA8-65C1-E209F487F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4965F-92E3-94D2-2698-AD126A29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D5FD-BB2A-4E78-BA61-173F2EEAE7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27927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slide bo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3870962E-26BF-CEF0-9B2E-575D9706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t="6328" r="6776" b="411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70440BA1-5A3B-6DAB-541D-469E31642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6229" r="6165" b="2954"/>
          <a:stretch/>
        </p:blipFill>
        <p:spPr>
          <a:xfrm>
            <a:off x="1382059" y="0"/>
            <a:ext cx="942788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DFBB41-BF59-9C2A-859D-99B3AD233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-1" y="0"/>
            <a:ext cx="139942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7A1F57-3554-1911-2321-E254D4D3B7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18359" y="0"/>
            <a:ext cx="1483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44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SzPct val="120000"/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80000"/>
              <a:buFont typeface="Courier New" panose="02070309020205020404" pitchFamily="49" charset="0"/>
              <a:buChar char="o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Wingdings" panose="05000000000000000000" pitchFamily="2" charset="2"/>
              <a:buChar char="§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2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24071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AI Strategy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94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55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32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53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576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685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632007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789133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897420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306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302874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03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34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78739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01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425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610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>
                <a:latin typeface="Neue Haas Grotesk Text Pro" panose="020B0504020202020204" pitchFamily="34" charset="0"/>
              </a:rPr>
              <a:t>home.cern</a:t>
            </a:r>
            <a:endParaRPr lang="en-US" dirty="0">
              <a:latin typeface="Neue Haas Grotesk Text Pro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82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>
                <a:latin typeface="Neue Haas Grotesk Text Pro" panose="020B05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65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316736"/>
            <a:ext cx="11376024" cy="48840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16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80213E96-BC8C-6216-1F3D-44110F2B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1584" y="6356350"/>
            <a:ext cx="8920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O. Brüning @ AUP DOE Review – 23</a:t>
            </a:r>
            <a:r>
              <a:rPr lang="en-GB" baseline="30000" dirty="0"/>
              <a:t>rd</a:t>
            </a:r>
            <a:r>
              <a:rPr lang="en-GB" dirty="0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2246067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253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5A17F-B1B7-E508-6068-05E443918E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1456841"/>
            <a:ext cx="11380813" cy="4743933"/>
          </a:xfrm>
        </p:spPr>
        <p:txBody>
          <a:bodyPr/>
          <a:lstStyle>
            <a:lvl5pPr marL="1255713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778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SzPct val="120000"/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80000"/>
              <a:buFont typeface="Courier New" panose="02070309020205020404" pitchFamily="49" charset="0"/>
              <a:buChar char="o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Wingdings" panose="05000000000000000000" pitchFamily="2" charset="2"/>
              <a:buChar char="§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AI Strategy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3070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500520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20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90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9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5FC4307-AADB-BE47-352D-8E9764B34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42542" y="2075542"/>
            <a:ext cx="2706915" cy="27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04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484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650824"/>
            <a:ext cx="11376026" cy="549951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B4A7CD-041C-B2EA-8B83-3451E07EC5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2224" y="714489"/>
            <a:ext cx="2059046" cy="20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11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2278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569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997027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200"/>
            <a:ext cx="12192000" cy="637332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18162"/>
            <a:ext cx="4116387" cy="639468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32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4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460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08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-1"/>
            <a:ext cx="6024562" cy="636693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9025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506554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7956993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9405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263013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629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73126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34406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735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241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915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8322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Mark Thomson | Director-General's Report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43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8632" y="4869770"/>
            <a:ext cx="1074737" cy="10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10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561739" cy="714265"/>
          </a:xfrm>
        </p:spPr>
        <p:txBody>
          <a:bodyPr lIns="10800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Espace réservé du texte 29"/>
          <p:cNvSpPr>
            <a:spLocks noGrp="1"/>
          </p:cNvSpPr>
          <p:nvPr>
            <p:ph idx="1"/>
          </p:nvPr>
        </p:nvSpPr>
        <p:spPr>
          <a:xfrm>
            <a:off x="599403" y="1201510"/>
            <a:ext cx="11055019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329782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5FC4307-AADB-BE47-352D-8E9764B340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42542" y="2075542"/>
            <a:ext cx="2706915" cy="27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3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1807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  <a:prstGeom prst="rect">
            <a:avLst/>
          </a:prstGeo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650824"/>
            <a:ext cx="11376026" cy="549951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CAC6C6-C6C5-F9C5-62C8-F83724A38DE0}"/>
              </a:ext>
            </a:extLst>
          </p:cNvPr>
          <p:cNvSpPr txBox="1"/>
          <p:nvPr/>
        </p:nvSpPr>
        <p:spPr>
          <a:xfrm>
            <a:off x="327546" y="429904"/>
            <a:ext cx="2630383" cy="1119117"/>
          </a:xfrm>
          <a:prstGeom prst="rect">
            <a:avLst/>
          </a:prstGeom>
          <a:solidFill>
            <a:srgbClr val="4369A5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pic>
        <p:nvPicPr>
          <p:cNvPr id="8" name="Image 2" descr="logooutline.eps">
            <a:extLst>
              <a:ext uri="{FF2B5EF4-FFF2-40B4-BE49-F238E27FC236}">
                <a16:creationId xmlns:a16="http://schemas.microsoft.com/office/drawing/2014/main" id="{EB344799-4E49-316C-B7D8-08356BB4A84A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407987" y="248573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26B7E0-BEAF-8A5B-56A9-7F641375AD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588"/>
          <a:stretch/>
        </p:blipFill>
        <p:spPr bwMode="auto">
          <a:xfrm>
            <a:off x="9639432" y="200025"/>
            <a:ext cx="214458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68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8747" y="6424993"/>
            <a:ext cx="2496188" cy="365125"/>
          </a:xfrm>
        </p:spPr>
        <p:txBody>
          <a:bodyPr/>
          <a:lstStyle/>
          <a:p>
            <a:r>
              <a:rPr lang="fr-FR" dirty="0"/>
              <a:t>CERN-Energy </a:t>
            </a:r>
            <a:r>
              <a:rPr lang="fr-FR" dirty="0" err="1"/>
              <a:t>Efficiency</a:t>
            </a:r>
            <a:r>
              <a:rPr lang="fr-FR" dirty="0"/>
              <a:t> </a:t>
            </a:r>
            <a:r>
              <a:rPr lang="fr-FR" dirty="0" err="1"/>
              <a:t>Movement</a:t>
            </a:r>
            <a:r>
              <a:rPr lang="fr-FR" dirty="0"/>
              <a:t> Day 26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7970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2969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72527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4/22/26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535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200"/>
            <a:ext cx="12192000" cy="637332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18162"/>
            <a:ext cx="4116387" cy="639468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5591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1681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869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-1"/>
            <a:ext cx="6024562" cy="6366933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7189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3044450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336755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9405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275393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762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861939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035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047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4454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3171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1267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8718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632" y="4869770"/>
            <a:ext cx="1074737" cy="10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948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D9047-491C-4CB9-AE49-11B94B8E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BFD15-A1BC-4352-AB14-5B5A4925D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CERN-Energy Efficiency Movement Day 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3B7F1-83DF-4B44-9D13-622BDD70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7818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14.04.2026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CERN-Energy Efficiency Movement Day 26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96000" y="465591"/>
            <a:ext cx="108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7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88510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8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8232000" y="2888510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9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116000" y="2888510"/>
            <a:ext cx="396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20" name="Espace réservé du contenu 2"/>
          <p:cNvSpPr>
            <a:spLocks noGrp="1"/>
          </p:cNvSpPr>
          <p:nvPr>
            <p:ph idx="1"/>
          </p:nvPr>
        </p:nvSpPr>
        <p:spPr>
          <a:xfrm>
            <a:off x="696000" y="1767565"/>
            <a:ext cx="10800000" cy="10500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30924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04372-55C2-4676-BE1B-7AB5862B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00" y="691200"/>
            <a:ext cx="11530800" cy="367200"/>
          </a:xfr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91F879A-9D5C-4572-8E7C-BF63057808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9" y="1057498"/>
            <a:ext cx="11530800" cy="486000"/>
          </a:xfrm>
        </p:spPr>
        <p:txBody>
          <a:bodyPr lIns="0" tIns="0" rIns="0" bIns="0"/>
          <a:lstStyle>
            <a:lvl1pPr>
              <a:defRPr sz="2400">
                <a:latin typeface="ABBvoice Light" panose="020D0403020503020204" pitchFamily="34" charset="0"/>
                <a:ea typeface="ABBvoice Light" panose="020D0403020503020204" pitchFamily="34" charset="0"/>
                <a:cs typeface="ABBvoice Light" panose="020D0403020503020204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BA48-2EC3-4080-A97C-33DE1D74B9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/>
          <a:p>
            <a:r>
              <a:rPr lang="fr-FR" noProof="0"/>
              <a:t>Nauman Latif | EN-CV-CES | CERN-ABB motorSENSE Project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2ED8-D8A6-4B60-9145-0B2F226FCF9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/>
          <a:p>
            <a:r>
              <a:rPr lang="en-US" noProof="0"/>
              <a:t>14.04.2026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7E41-ACE0-4535-9419-94A5884D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r>
              <a:rPr lang="en-US" noProof="0"/>
              <a:t>Slide </a:t>
            </a:r>
            <a:fld id="{619F89D8-7AE3-494A-97F3-03D68086963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3134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28800" y="2819400"/>
            <a:ext cx="96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00600"/>
            <a:ext cx="864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20800" y="6356350"/>
            <a:ext cx="8920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899150"/>
            <a:ext cx="864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15341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1"/>
            <a:ext cx="1056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26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4/22/26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968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5232"/>
            <a:ext cx="5386917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09600" y="20574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215232"/>
            <a:ext cx="5389033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93368" y="20574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1592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49966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7600" cy="360000"/>
          </a:xfrm>
        </p:spPr>
        <p:txBody>
          <a:bodyPr/>
          <a:lstStyle/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1504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16000" y="457200"/>
            <a:ext cx="1056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16000" y="5105400"/>
            <a:ext cx="1056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4400" cy="360000"/>
          </a:xfrm>
        </p:spPr>
        <p:txBody>
          <a:bodyPr/>
          <a:lstStyle/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818067" y="4648200"/>
            <a:ext cx="10557933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</p:spTree>
    <p:extLst>
      <p:ext uri="{BB962C8B-B14F-4D97-AF65-F5344CB8AC3E}">
        <p14:creationId xmlns:p14="http://schemas.microsoft.com/office/powerpoint/2010/main" val="30706553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802400" y="2709000"/>
            <a:ext cx="85872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625600" y="6356350"/>
            <a:ext cx="8764000" cy="360000"/>
          </a:xfrm>
        </p:spPr>
        <p:txBody>
          <a:bodyPr/>
          <a:lstStyle/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802400" y="4953000"/>
            <a:ext cx="85872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</p:spTree>
    <p:extLst>
      <p:ext uri="{BB962C8B-B14F-4D97-AF65-F5344CB8AC3E}">
        <p14:creationId xmlns:p14="http://schemas.microsoft.com/office/powerpoint/2010/main" val="14666766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800DDF-E027-D247-8B9C-FD6D687659D9}" type="datetimeFigureOut">
              <a:rPr lang="en-US" smtClean="0"/>
              <a:pPr/>
              <a:t>4/22/26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6D4041F-07D4-3747-95BF-6430096983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23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253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Technology Department 2026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5A17F-B1B7-E508-6068-05E443918E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1456841"/>
            <a:ext cx="11380813" cy="4743933"/>
          </a:xfrm>
        </p:spPr>
        <p:txBody>
          <a:bodyPr/>
          <a:lstStyle>
            <a:lvl5pPr marL="1255713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73826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5FC4307-AADB-BE47-352D-8E9764B34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42542" y="2075542"/>
            <a:ext cx="2706915" cy="27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95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TE-CRG - Energy optimisation in cryogenic systems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69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650824"/>
            <a:ext cx="11376026" cy="549951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982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image" Target="../media/image5.emf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image" Target="../media/image10.gif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9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image" Target="../media/image5.emf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121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5" Type="http://schemas.openxmlformats.org/officeDocument/2006/relationships/image" Target="../media/image19.png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24" Type="http://schemas.openxmlformats.org/officeDocument/2006/relationships/image" Target="../media/image18.png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23" Type="http://schemas.openxmlformats.org/officeDocument/2006/relationships/image" Target="../media/image17.png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5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50" r:id="rId6"/>
    <p:sldLayoutId id="2147483745" r:id="rId7"/>
    <p:sldLayoutId id="2147483746" r:id="rId8"/>
    <p:sldLayoutId id="2147483747" r:id="rId9"/>
    <p:sldLayoutId id="2147483749" r:id="rId10"/>
    <p:sldLayoutId id="2147483748" r:id="rId11"/>
    <p:sldLayoutId id="21474837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222427"/>
            <a:ext cx="11376025" cy="709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120346"/>
            <a:ext cx="11376024" cy="50804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  <a:latin typeface="Neue Haas Grotesk Text Pro" panose="020B0504020202020204" pitchFamily="34" charset="0"/>
              </a:defRPr>
            </a:lvl1pPr>
          </a:lstStyle>
          <a:p>
            <a:r>
              <a:rPr lang="en-US" dirty="0"/>
              <a:t>April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  <a:latin typeface="Neue Haas Grotesk Text Pro" panose="020B0504020202020204" pitchFamily="34" charset="0"/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Neue Haas Grotesk Text Pro" panose="020B0504020202020204" pitchFamily="34" charset="0"/>
              </a:defRPr>
            </a:lvl1pPr>
          </a:lstStyle>
          <a:p>
            <a:r>
              <a:rPr lang="en-GB" dirty="0"/>
              <a:t>AI Strategy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4F8E20-C856-4B82-AD25-6FB0F7BD58B2}"/>
              </a:ext>
            </a:extLst>
          </p:cNvPr>
          <p:cNvSpPr txBox="1">
            <a:spLocks/>
          </p:cNvSpPr>
          <p:nvPr userDrawn="1"/>
        </p:nvSpPr>
        <p:spPr>
          <a:xfrm>
            <a:off x="875616" y="6265766"/>
            <a:ext cx="133195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000" dirty="0">
              <a:latin typeface="Neue Haas Grotesk Text Pro" panose="020B05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73118C-5560-D591-08B1-BAD62C4ED100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1293200" y="105188"/>
            <a:ext cx="981623" cy="78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889" r:id="rId24"/>
    <p:sldLayoutId id="2147483890" r:id="rId25"/>
    <p:sldLayoutId id="2147483891" r:id="rId26"/>
    <p:sldLayoutId id="2147483918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Neue Haas Grotesk Text Pro" panose="020B05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Neue Haas Grotesk Text Pro" panose="020B0504020202020204" pitchFamily="34" charset="0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SzPct val="120000"/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Neue Haas Grotesk Text Pro" panose="020B0504020202020204" pitchFamily="34" charset="0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SzPct val="80000"/>
        <a:buFont typeface="Courier New" panose="02070309020205020404" pitchFamily="49" charset="0"/>
        <a:buChar char="o"/>
        <a:tabLst/>
        <a:defRPr sz="1700" kern="1200">
          <a:solidFill>
            <a:schemeClr val="tx2">
              <a:lumMod val="50000"/>
            </a:schemeClr>
          </a:solidFill>
          <a:latin typeface="Neue Haas Grotesk Text Pro" panose="020B0504020202020204" pitchFamily="34" charset="0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Wingdings" panose="05000000000000000000" pitchFamily="2" charset="2"/>
        <a:buChar char="§"/>
        <a:tabLst/>
        <a:defRPr sz="1600" kern="1200">
          <a:solidFill>
            <a:schemeClr val="tx2">
              <a:lumMod val="50000"/>
            </a:schemeClr>
          </a:solidFill>
          <a:latin typeface="Neue Haas Grotesk Text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/>
              <a:t>March Council Week 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/>
              <a:t>Mark Thomson | Director-General's Report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7B0EED-0D00-C37F-0787-98F0B94C9550}"/>
              </a:ext>
            </a:extLst>
          </p:cNvPr>
          <p:cNvCxnSpPr>
            <a:cxnSpLocks/>
          </p:cNvCxnSpPr>
          <p:nvPr userDrawn="1"/>
        </p:nvCxnSpPr>
        <p:spPr>
          <a:xfrm>
            <a:off x="404070" y="6370802"/>
            <a:ext cx="1137994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82929EC-EE14-2FC5-158D-B07C2EFC934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404070" y="6439074"/>
            <a:ext cx="352448" cy="3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4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4C2070-470F-8923-ADCD-42182E0BF34A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0" y="6364243"/>
            <a:ext cx="12191999" cy="4937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29892" y="6404914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>
                <a:solidFill>
                  <a:srgbClr val="4369A5"/>
                </a:solidFill>
              </a:defRPr>
            </a:lvl1pPr>
          </a:lstStyle>
          <a:p>
            <a:r>
              <a:rPr lang="de-CH"/>
              <a:t>14.04.2026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2759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rgbClr val="4369A5"/>
                </a:solidFill>
              </a:defRPr>
            </a:lvl1pPr>
          </a:lstStyle>
          <a:p>
            <a:fld id="{2EF985F8-607D-4938-99B2-D1E1E947CE95}" type="slidenum">
              <a:rPr lang="fr-FR" smtClean="0"/>
              <a:t>‹#›</a:t>
            </a:fld>
            <a:endParaRPr lang="fr-FR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8747" y="6424993"/>
            <a:ext cx="264534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>
                <a:solidFill>
                  <a:srgbClr val="4369A5"/>
                </a:solidFill>
              </a:defRPr>
            </a:lvl1pPr>
          </a:lstStyle>
          <a:p>
            <a:r>
              <a:rPr lang="fr-FR"/>
              <a:t>CERN-Energy Efficiency Movement Day 26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7B0EED-0D00-C37F-0787-98F0B94C9550}"/>
              </a:ext>
            </a:extLst>
          </p:cNvPr>
          <p:cNvCxnSpPr>
            <a:cxnSpLocks/>
          </p:cNvCxnSpPr>
          <p:nvPr/>
        </p:nvCxnSpPr>
        <p:spPr>
          <a:xfrm>
            <a:off x="404070" y="6330489"/>
            <a:ext cx="11379943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2" descr="logooutline.eps">
            <a:extLst>
              <a:ext uri="{FF2B5EF4-FFF2-40B4-BE49-F238E27FC236}">
                <a16:creationId xmlns:a16="http://schemas.microsoft.com/office/drawing/2014/main" id="{63212059-2B22-BF39-70E1-1C02D4EBF2F2}"/>
              </a:ext>
            </a:extLst>
          </p:cNvPr>
          <p:cNvPicPr/>
          <p:nvPr/>
        </p:nvPicPr>
        <p:blipFill>
          <a:blip r:embed="rId27"/>
          <a:stretch/>
        </p:blipFill>
        <p:spPr bwMode="auto">
          <a:xfrm>
            <a:off x="115476" y="6433819"/>
            <a:ext cx="356616" cy="347472"/>
          </a:xfrm>
          <a:prstGeom prst="rect">
            <a:avLst/>
          </a:prstGeom>
        </p:spPr>
      </p:pic>
      <p:pic>
        <p:nvPicPr>
          <p:cNvPr id="5" name="Picture 4" descr="2015-01-13_CERN_ENdept 13% h12mm 300dpi.png">
            <a:extLst>
              <a:ext uri="{FF2B5EF4-FFF2-40B4-BE49-F238E27FC236}">
                <a16:creationId xmlns:a16="http://schemas.microsoft.com/office/drawing/2014/main" id="{197CF8DE-1B5D-286E-0F2A-1A764B53C89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768"/>
          <a:stretch>
            <a:fillRect/>
          </a:stretch>
        </p:blipFill>
        <p:spPr>
          <a:xfrm>
            <a:off x="344524" y="6330489"/>
            <a:ext cx="753829" cy="522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44D67B-25BF-F107-46EF-5653B3E3EE51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83" y="6274056"/>
            <a:ext cx="1122879" cy="6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6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1"/>
            <a:ext cx="1056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0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L Rossi &amp; O. Brüning @ Director review for CD2 - 18 July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82400" y="6356350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48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40" r:id="rId8"/>
    <p:sldLayoutId id="2147483865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01915" y="6424993"/>
            <a:ext cx="17739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424993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5352" y="6424993"/>
            <a:ext cx="678738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TE-CRG - Energy optimisation in cryogenic systems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7B0EED-0D00-C37F-0787-98F0B94C9550}"/>
              </a:ext>
            </a:extLst>
          </p:cNvPr>
          <p:cNvCxnSpPr>
            <a:cxnSpLocks/>
          </p:cNvCxnSpPr>
          <p:nvPr userDrawn="1"/>
        </p:nvCxnSpPr>
        <p:spPr>
          <a:xfrm>
            <a:off x="404070" y="6370802"/>
            <a:ext cx="1137994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82929EC-EE14-2FC5-158D-B07C2EFC934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04070" y="6439074"/>
            <a:ext cx="352448" cy="3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3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  <p:sldLayoutId id="2147483861" r:id="rId20"/>
    <p:sldLayoutId id="2147483862" r:id="rId21"/>
    <p:sldLayoutId id="2147483866" r:id="rId2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11DA36F-B246-54A6-17D9-C02D7AA3AA3E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1165946" y="302548"/>
            <a:ext cx="921279" cy="731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AC41E7-7645-DEFD-F226-512C3B9A07A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 r="45926"/>
          <a:stretch>
            <a:fillRect/>
          </a:stretch>
        </p:blipFill>
        <p:spPr>
          <a:xfrm>
            <a:off x="397486" y="6353703"/>
            <a:ext cx="537870" cy="4185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8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351279"/>
            <a:ext cx="11376024" cy="48494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20/01/2026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The Technology Department 2026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5AF010F-329E-6526-FE0B-8DF9C11E2FB1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 l="24519" r="22179"/>
          <a:stretch>
            <a:fillRect/>
          </a:stretch>
        </p:blipFill>
        <p:spPr>
          <a:xfrm>
            <a:off x="995088" y="6386474"/>
            <a:ext cx="156599" cy="1958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81D27B-30B3-824F-6D0D-6ABCDA5969D1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149" y="6337855"/>
            <a:ext cx="992505" cy="6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C31DE4-2516-B33B-03C3-D7CFD219193C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25" t="37247" r="13052" b="36965"/>
          <a:stretch>
            <a:fillRect/>
          </a:stretch>
        </p:blipFill>
        <p:spPr>
          <a:xfrm>
            <a:off x="1669271" y="6584245"/>
            <a:ext cx="720091" cy="17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9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SzPct val="120000"/>
        <a:buFont typeface="Arial" panose="020B0604020202020204" pitchFamily="34" charset="0"/>
        <a:buChar char="•"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534988" indent="-269875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SzPct val="120000"/>
        <a:buFont typeface="Arial" charset="0"/>
        <a:buChar char="•"/>
        <a:tabLst/>
        <a:defRPr sz="1800" kern="1200">
          <a:solidFill>
            <a:srgbClr val="0033A0"/>
          </a:solidFill>
          <a:latin typeface="+mn-lt"/>
          <a:ea typeface="+mn-ea"/>
          <a:cs typeface="+mn-cs"/>
        </a:defRPr>
      </a:lvl2pPr>
      <a:lvl3pPr marL="720725" indent="-2159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SzPct val="120000"/>
        <a:buFont typeface="Arial" panose="020B0604020202020204" pitchFamily="34" charset="0"/>
        <a:buChar char="◦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84250" indent="-247650" algn="l" defTabSz="98425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Wingdings" panose="05000000000000000000" pitchFamily="2" charset="2"/>
        <a:buChar char="§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01C09D-F89F-A1E2-A265-4BB1909E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80B8B-48FD-F5B8-CC92-DE4F4798A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9B952-7868-5037-B677-026F98145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F1A666-6D68-684D-9500-1AF1F357099C}" type="datetimeFigureOut">
              <a:rPr lang="en-CH" smtClean="0"/>
              <a:t>22.04.2026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8D071-BA78-8AFB-BFD9-50152A268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19DE4-C9DC-C5C3-FCB5-9692B0898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BBD0F5-0973-9B43-9EAD-A2AF537E95C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6356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5D4083-8FAF-B349-DFD2-9F17FC18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237C1-A8CA-C7F6-23F1-98C1F4EB0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26B00-FD4D-51D1-74E6-CB425BC87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9F2110-55DC-40B1-B6DA-EAEE7A6268DF}" type="datetime1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10820-74FB-0053-9802-DBBC38BE2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18FBD-F75F-F4A3-94AA-31B38780B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A8D5FD-BB2A-4E78-BA61-173F2EEAE7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69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0.png"/><Relationship Id="rId11" Type="http://schemas.microsoft.com/office/2007/relationships/hdphoto" Target="../media/hdphoto1.wdp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7.wdp"/><Relationship Id="rId18" Type="http://schemas.openxmlformats.org/officeDocument/2006/relationships/image" Target="../media/image69.png"/><Relationship Id="rId3" Type="http://schemas.microsoft.com/office/2007/relationships/hdphoto" Target="../media/hdphoto2.wdp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66.png"/><Relationship Id="rId17" Type="http://schemas.microsoft.com/office/2007/relationships/hdphoto" Target="../media/hdphoto9.wdp"/><Relationship Id="rId2" Type="http://schemas.openxmlformats.org/officeDocument/2006/relationships/image" Target="../media/image61.png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6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65.png"/><Relationship Id="rId19" Type="http://schemas.microsoft.com/office/2007/relationships/hdphoto" Target="../media/hdphoto10.wdp"/><Relationship Id="rId4" Type="http://schemas.openxmlformats.org/officeDocument/2006/relationships/image" Target="../media/image62.png"/><Relationship Id="rId9" Type="http://schemas.microsoft.com/office/2007/relationships/hdphoto" Target="../media/hdphoto5.wdp"/><Relationship Id="rId14" Type="http://schemas.openxmlformats.org/officeDocument/2006/relationships/image" Target="../media/image67.png"/><Relationship Id="rId22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4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emf"/><Relationship Id="rId9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108.jp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120.jp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1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oleObject" Target="file:///cernbox-smb/eos/user/c/chilaire/KPI/Helium/2026/2026_LHC_He_management.xlsm!Annual%20Stats!%5b2025_LHC%20He%20management%20v1.0%20-%20DEV.xlsm%5dAnnual%20Stats%20ReportChartLHCHeliumOverall" TargetMode="Externa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oleObject" Target="file:///cernbox-smb/eos/user/c/chilaire/KPI/Helium/2026/2026_LHC_He_management.xlsm!Annual%20Stats!%5b2025_LHC%20He%20management%20v1.0%20-%20DEV.xlsm%5dAnnual%20Stats%20ReportChartLHCHeliumOverall" TargetMode="Externa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55D0-EF65-5184-5180-70C748F9E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666" y="3173340"/>
            <a:ext cx="11512667" cy="1440223"/>
          </a:xfrm>
        </p:spPr>
        <p:txBody>
          <a:bodyPr/>
          <a:lstStyle/>
          <a:p>
            <a:pPr algn="ctr"/>
            <a:r>
              <a:rPr lang="en-GB" sz="4400" dirty="0"/>
              <a:t>Accelerator R&amp;D activities at CERN</a:t>
            </a:r>
            <a:br>
              <a:rPr lang="en-GB" sz="4400" dirty="0"/>
            </a:br>
            <a:r>
              <a:rPr lang="en-GB" sz="4400" dirty="0"/>
              <a:t>related to sustainable Accelerator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0DD35-25FE-650C-D3E7-DA9E47CBB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871" y="4952468"/>
            <a:ext cx="11376026" cy="1905532"/>
          </a:xfrm>
        </p:spPr>
        <p:txBody>
          <a:bodyPr/>
          <a:lstStyle/>
          <a:p>
            <a:pPr algn="ctr"/>
            <a:r>
              <a:rPr lang="en-GB" sz="3200" b="0" dirty="0"/>
              <a:t>Oliver Brüning</a:t>
            </a:r>
          </a:p>
          <a:p>
            <a:pPr algn="ctr"/>
            <a:r>
              <a:rPr lang="en-GB" sz="2800" b="0" dirty="0"/>
              <a:t>Director Accelerators and Technology Sector</a:t>
            </a:r>
          </a:p>
          <a:p>
            <a:pPr algn="ctr"/>
            <a:r>
              <a:rPr lang="en-GB" sz="2000" b="0" dirty="0" err="1"/>
              <a:t>iSAS</a:t>
            </a:r>
            <a:r>
              <a:rPr lang="en-GB" sz="2000" b="0" dirty="0"/>
              <a:t> Second Annual Meeting @ HZB, April 23, 2026</a:t>
            </a:r>
          </a:p>
          <a:p>
            <a:pPr algn="ctr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16345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097F5-D6B0-89F7-42C5-E3C19639E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2BCE8B1C-8BE4-78F2-15BE-A9AD4D384AD0}"/>
              </a:ext>
            </a:extLst>
          </p:cNvPr>
          <p:cNvGrpSpPr/>
          <p:nvPr/>
        </p:nvGrpSpPr>
        <p:grpSpPr>
          <a:xfrm>
            <a:off x="-34296" y="27384"/>
            <a:ext cx="9010616" cy="6858000"/>
            <a:chOff x="4860032" y="160209"/>
            <a:chExt cx="4280860" cy="30146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C6B54E9-334E-3C46-445A-FE770197DEAB}"/>
                </a:ext>
              </a:extLst>
            </p:cNvPr>
            <p:cNvGrpSpPr/>
            <p:nvPr/>
          </p:nvGrpSpPr>
          <p:grpSpPr>
            <a:xfrm>
              <a:off x="4860032" y="160209"/>
              <a:ext cx="4280860" cy="3014628"/>
              <a:chOff x="920040" y="-1"/>
              <a:chExt cx="7303920" cy="51435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C66259-ACF0-B2E4-E98C-932A3B628B05}"/>
                  </a:ext>
                </a:extLst>
              </p:cNvPr>
              <p:cNvSpPr/>
              <p:nvPr/>
            </p:nvSpPr>
            <p:spPr>
              <a:xfrm>
                <a:off x="920040" y="18269"/>
                <a:ext cx="7303920" cy="410845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69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67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493E2F-3A49-E0F0-AE34-56C12309659D}"/>
                  </a:ext>
                </a:extLst>
              </p:cNvPr>
              <p:cNvSpPr/>
              <p:nvPr/>
            </p:nvSpPr>
            <p:spPr>
              <a:xfrm>
                <a:off x="920041" y="-1"/>
                <a:ext cx="7303919" cy="5143500"/>
              </a:xfrm>
              <a:prstGeom prst="rect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Content Placeholder 5" descr="A close up of a gun&#10;&#10;Description automatically generated">
                <a:extLst>
                  <a:ext uri="{FF2B5EF4-FFF2-40B4-BE49-F238E27FC236}">
                    <a16:creationId xmlns:a16="http://schemas.microsoft.com/office/drawing/2014/main" id="{885F1CAD-1739-5EAF-AB9F-1A899E07B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0040" y="194223"/>
                <a:ext cx="7303920" cy="3756551"/>
              </a:xfrm>
              <a:prstGeom prst="rect">
                <a:avLst/>
              </a:prstGeom>
            </p:spPr>
          </p:pic>
          <p:pic>
            <p:nvPicPr>
              <p:cNvPr id="10" name="Picture 9" descr="A close up of a device&#10;&#10;Description automatically generated">
                <a:extLst>
                  <a:ext uri="{FF2B5EF4-FFF2-40B4-BE49-F238E27FC236}">
                    <a16:creationId xmlns:a16="http://schemas.microsoft.com/office/drawing/2014/main" id="{C97D571A-8EBC-E609-027C-2B48DCF9FA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76"/>
              <a:stretch/>
            </p:blipFill>
            <p:spPr>
              <a:xfrm>
                <a:off x="1027837" y="194218"/>
                <a:ext cx="7196123" cy="3756557"/>
              </a:xfrm>
              <a:prstGeom prst="rect">
                <a:avLst/>
              </a:prstGeom>
            </p:spPr>
          </p:pic>
          <p:pic>
            <p:nvPicPr>
              <p:cNvPr id="11" name="Picture 10" descr="A picture containing boat, airplane, water, man&#10;&#10;Description automatically generated">
                <a:extLst>
                  <a:ext uri="{FF2B5EF4-FFF2-40B4-BE49-F238E27FC236}">
                    <a16:creationId xmlns:a16="http://schemas.microsoft.com/office/drawing/2014/main" id="{30BC44AD-5BE8-E932-97D7-A91438508D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76"/>
              <a:stretch/>
            </p:blipFill>
            <p:spPr>
              <a:xfrm>
                <a:off x="1027837" y="194218"/>
                <a:ext cx="7196123" cy="3756556"/>
              </a:xfrm>
              <a:prstGeom prst="rect">
                <a:avLst/>
              </a:prstGeom>
            </p:spPr>
          </p:pic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1FED2DBB-568E-D76A-57FF-5EF5E64436D1}"/>
                  </a:ext>
                </a:extLst>
              </p:cNvPr>
              <p:cNvSpPr/>
              <p:nvPr/>
            </p:nvSpPr>
            <p:spPr>
              <a:xfrm>
                <a:off x="932898" y="3422964"/>
                <a:ext cx="220157" cy="146078"/>
              </a:xfrm>
              <a:prstGeom prst="roundRect">
                <a:avLst/>
              </a:prstGeom>
              <a:solidFill>
                <a:srgbClr val="00B0F0"/>
              </a:solidFill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wrap="none" rtlCol="0" anchor="ctr"/>
              <a:lstStyle/>
              <a:p>
                <a:pPr marL="0" marR="0" lvl="0" indent="0" algn="ctr" defTabSz="4869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67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D2</a:t>
                </a:r>
                <a:endParaRPr kumimoji="0" lang="en-GB" sz="867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91BA649-7E18-220F-BA48-78F645EF40A1}"/>
                  </a:ext>
                </a:extLst>
              </p:cNvPr>
              <p:cNvGrpSpPr/>
              <p:nvPr/>
            </p:nvGrpSpPr>
            <p:grpSpPr>
              <a:xfrm>
                <a:off x="3399789" y="2139854"/>
                <a:ext cx="861431" cy="258105"/>
                <a:chOff x="6404292" y="4140007"/>
                <a:chExt cx="1078452" cy="323130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06579D8A-B7D0-9986-3973-DF72F665F5D6}"/>
                    </a:ext>
                  </a:extLst>
                </p:cNvPr>
                <p:cNvSpPr/>
                <p:nvPr/>
              </p:nvSpPr>
              <p:spPr>
                <a:xfrm>
                  <a:off x="6404292" y="4140007"/>
                  <a:ext cx="650274" cy="323130"/>
                </a:xfrm>
                <a:prstGeom prst="roundRect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3175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lvl="0" indent="0" algn="ctr" defTabSz="4869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67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DSHM</a:t>
                  </a:r>
                  <a:endParaRPr kumimoji="0" lang="en-GB" sz="1067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D8CBC260-5945-5419-84DB-3A86BFDEACC6}"/>
                    </a:ext>
                  </a:extLst>
                </p:cNvPr>
                <p:cNvCxnSpPr>
                  <a:cxnSpLocks/>
                  <a:stCxn id="49" idx="3"/>
                </p:cNvCxnSpPr>
                <p:nvPr/>
              </p:nvCxnSpPr>
              <p:spPr>
                <a:xfrm>
                  <a:off x="7054566" y="4301572"/>
                  <a:ext cx="428178" cy="9472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7605113-59E4-22F2-D339-01C5F67C38E9}"/>
                  </a:ext>
                </a:extLst>
              </p:cNvPr>
              <p:cNvGrpSpPr/>
              <p:nvPr/>
            </p:nvGrpSpPr>
            <p:grpSpPr>
              <a:xfrm>
                <a:off x="3309512" y="1004944"/>
                <a:ext cx="519419" cy="542139"/>
                <a:chOff x="7910201" y="3553176"/>
                <a:chExt cx="650275" cy="678720"/>
              </a:xfrm>
            </p:grpSpPr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631538CA-7279-A01C-B396-1C2093D7E5F3}"/>
                    </a:ext>
                  </a:extLst>
                </p:cNvPr>
                <p:cNvSpPr/>
                <p:nvPr/>
              </p:nvSpPr>
              <p:spPr>
                <a:xfrm>
                  <a:off x="7910201" y="3553176"/>
                  <a:ext cx="650275" cy="323130"/>
                </a:xfrm>
                <a:prstGeom prst="roundRect">
                  <a:avLst/>
                </a:prstGeom>
                <a:solidFill>
                  <a:srgbClr val="ED7D31"/>
                </a:solidFill>
                <a:ln w="3175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lvl="0" indent="0" algn="ctr" defTabSz="4869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67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DFHM</a:t>
                  </a:r>
                  <a:endParaRPr kumimoji="0" lang="en-GB" sz="1067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17A1E0E8-91A5-851A-D125-6E600192709B}"/>
                    </a:ext>
                  </a:extLst>
                </p:cNvPr>
                <p:cNvCxnSpPr>
                  <a:cxnSpLocks/>
                  <a:stCxn id="47" idx="2"/>
                </p:cNvCxnSpPr>
                <p:nvPr/>
              </p:nvCxnSpPr>
              <p:spPr>
                <a:xfrm>
                  <a:off x="8235339" y="3876306"/>
                  <a:ext cx="325137" cy="355590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0B9B795-5908-F36C-89AB-7C44B0E3A02F}"/>
                  </a:ext>
                </a:extLst>
              </p:cNvPr>
              <p:cNvGrpSpPr/>
              <p:nvPr/>
            </p:nvGrpSpPr>
            <p:grpSpPr>
              <a:xfrm>
                <a:off x="4532690" y="3419719"/>
                <a:ext cx="3419969" cy="186657"/>
                <a:chOff x="4522786" y="4258371"/>
                <a:chExt cx="4281563" cy="233681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9421493E-D717-0751-498E-BF17ADE9DFCC}"/>
                    </a:ext>
                  </a:extLst>
                </p:cNvPr>
                <p:cNvGrpSpPr/>
                <p:nvPr/>
              </p:nvGrpSpPr>
              <p:grpSpPr>
                <a:xfrm>
                  <a:off x="5090560" y="4258371"/>
                  <a:ext cx="3713789" cy="233681"/>
                  <a:chOff x="7218698" y="3176407"/>
                  <a:chExt cx="3880995" cy="245362"/>
                </a:xfrm>
              </p:grpSpPr>
              <p:sp>
                <p:nvSpPr>
                  <p:cNvPr id="41" name="Rectangle: Rounded Corners 40">
                    <a:extLst>
                      <a:ext uri="{FF2B5EF4-FFF2-40B4-BE49-F238E27FC236}">
                        <a16:creationId xmlns:a16="http://schemas.microsoft.com/office/drawing/2014/main" id="{7E979103-9631-DD3C-83CA-8AF2DAC61B54}"/>
                      </a:ext>
                    </a:extLst>
                  </p:cNvPr>
                  <p:cNvSpPr/>
                  <p:nvPr/>
                </p:nvSpPr>
                <p:spPr>
                  <a:xfrm>
                    <a:off x="10811664" y="3176407"/>
                    <a:ext cx="288029" cy="192020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lvl="0" indent="0" algn="ctr" defTabSz="4869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67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Q1</a:t>
                    </a:r>
                    <a:endParaRPr kumimoji="0" lang="en-GB" sz="8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Rectangle: Rounded Corners 41">
                    <a:extLst>
                      <a:ext uri="{FF2B5EF4-FFF2-40B4-BE49-F238E27FC236}">
                        <a16:creationId xmlns:a16="http://schemas.microsoft.com/office/drawing/2014/main" id="{D8F7CDD9-B1A2-B92B-CD52-3A04A6581B53}"/>
                      </a:ext>
                    </a:extLst>
                  </p:cNvPr>
                  <p:cNvSpPr/>
                  <p:nvPr/>
                </p:nvSpPr>
                <p:spPr>
                  <a:xfrm>
                    <a:off x="10055199" y="3185299"/>
                    <a:ext cx="288032" cy="192021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lvl="0" indent="0" algn="ctr" defTabSz="4869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67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Q2A</a:t>
                    </a:r>
                    <a:endParaRPr kumimoji="0" lang="en-GB" sz="8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BDD70C19-E4B4-4F0B-59BA-9E7B84CA60FD}"/>
                      </a:ext>
                    </a:extLst>
                  </p:cNvPr>
                  <p:cNvSpPr/>
                  <p:nvPr/>
                </p:nvSpPr>
                <p:spPr>
                  <a:xfrm>
                    <a:off x="9298734" y="3194190"/>
                    <a:ext cx="288032" cy="192022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lvl="0" indent="0" algn="ctr" defTabSz="4869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67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Q2B</a:t>
                    </a:r>
                    <a:endParaRPr kumimoji="0" lang="en-GB" sz="8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Rectangle: Rounded Corners 43">
                    <a:extLst>
                      <a:ext uri="{FF2B5EF4-FFF2-40B4-BE49-F238E27FC236}">
                        <a16:creationId xmlns:a16="http://schemas.microsoft.com/office/drawing/2014/main" id="{15FB97E3-F839-1124-F2E7-362927E3E47A}"/>
                      </a:ext>
                    </a:extLst>
                  </p:cNvPr>
                  <p:cNvSpPr/>
                  <p:nvPr/>
                </p:nvSpPr>
                <p:spPr>
                  <a:xfrm>
                    <a:off x="8544960" y="3203077"/>
                    <a:ext cx="288032" cy="192021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lvl="0" indent="0" algn="ctr" defTabSz="4869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67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Q3</a:t>
                    </a:r>
                    <a:endParaRPr kumimoji="0" lang="en-GB" sz="8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26832747-327D-2817-F170-FBDCA4E84C4C}"/>
                      </a:ext>
                    </a:extLst>
                  </p:cNvPr>
                  <p:cNvSpPr/>
                  <p:nvPr/>
                </p:nvSpPr>
                <p:spPr>
                  <a:xfrm>
                    <a:off x="7884518" y="3220857"/>
                    <a:ext cx="288032" cy="192021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lvl="0" indent="0" algn="ctr" defTabSz="4869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67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CP</a:t>
                    </a:r>
                    <a:endParaRPr kumimoji="0" lang="en-GB" sz="8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Rectangle: Rounded Corners 45">
                    <a:extLst>
                      <a:ext uri="{FF2B5EF4-FFF2-40B4-BE49-F238E27FC236}">
                        <a16:creationId xmlns:a16="http://schemas.microsoft.com/office/drawing/2014/main" id="{5210D9E3-4F89-07EE-2678-A47135E8CFF1}"/>
                      </a:ext>
                    </a:extLst>
                  </p:cNvPr>
                  <p:cNvSpPr/>
                  <p:nvPr/>
                </p:nvSpPr>
                <p:spPr>
                  <a:xfrm>
                    <a:off x="7218698" y="3229748"/>
                    <a:ext cx="288032" cy="192021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1270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lvl="0" indent="0" algn="ctr" defTabSz="4869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67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D1</a:t>
                    </a:r>
                    <a:endParaRPr kumimoji="0" lang="en-GB" sz="8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EA8A885B-DA6C-A887-12A8-BF371F18FB6D}"/>
                    </a:ext>
                  </a:extLst>
                </p:cNvPr>
                <p:cNvSpPr/>
                <p:nvPr/>
              </p:nvSpPr>
              <p:spPr>
                <a:xfrm>
                  <a:off x="4522786" y="4309173"/>
                  <a:ext cx="275622" cy="182879"/>
                </a:xfrm>
                <a:prstGeom prst="roundRect">
                  <a:avLst/>
                </a:prstGeom>
                <a:solidFill>
                  <a:srgbClr val="00B0F0"/>
                </a:solidFill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lvl="0" indent="0" algn="ctr" defTabSz="4869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DCM</a:t>
                  </a:r>
                  <a:endParaRPr kumimoji="0" lang="en-GB" sz="867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30B7C37-BD60-C88F-CCB3-352A880D64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1370236" y="3622637"/>
                <a:ext cx="1968520" cy="926462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B3FD01D-5153-0AC9-21A9-491DA80B5DAA}"/>
                  </a:ext>
                </a:extLst>
              </p:cNvPr>
              <p:cNvGrpSpPr/>
              <p:nvPr/>
            </p:nvGrpSpPr>
            <p:grpSpPr>
              <a:xfrm>
                <a:off x="1443419" y="3494900"/>
                <a:ext cx="519419" cy="516550"/>
                <a:chOff x="6412848" y="3676989"/>
                <a:chExt cx="650275" cy="646684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664C55E8-9E02-2FD8-2721-F34AA80F68C7}"/>
                    </a:ext>
                  </a:extLst>
                </p:cNvPr>
                <p:cNvSpPr/>
                <p:nvPr/>
              </p:nvSpPr>
              <p:spPr>
                <a:xfrm>
                  <a:off x="6412848" y="4000543"/>
                  <a:ext cx="650275" cy="323130"/>
                </a:xfrm>
                <a:prstGeom prst="roundRect">
                  <a:avLst/>
                </a:prstGeom>
                <a:solidFill>
                  <a:srgbClr val="92D050"/>
                </a:solidFill>
                <a:ln w="3175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none" rtlCol="0" anchor="ctr"/>
                <a:lstStyle/>
                <a:p>
                  <a:pPr marL="0" marR="0" lvl="0" indent="0" algn="ctr" defTabSz="48691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67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DFM</a:t>
                  </a:r>
                  <a:endParaRPr kumimoji="0" lang="en-GB" sz="1067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3A78C1A3-375C-5838-5B25-FAFE2DE5A145}"/>
                    </a:ext>
                  </a:extLst>
                </p:cNvPr>
                <p:cNvCxnSpPr>
                  <a:cxnSpLocks/>
                  <a:stCxn id="37" idx="0"/>
                </p:cNvCxnSpPr>
                <p:nvPr/>
              </p:nvCxnSpPr>
              <p:spPr>
                <a:xfrm flipV="1">
                  <a:off x="6737986" y="3676989"/>
                  <a:ext cx="0" cy="323554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6D7BA61-3159-F977-4778-2EAF5EE1C1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65888" y="3686042"/>
                <a:ext cx="1747254" cy="1342404"/>
              </a:xfrm>
              <a:prstGeom prst="rect">
                <a:avLst/>
              </a:prstGeom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078CAF2-B0FE-5FB7-7F8C-E8569C0471E2}"/>
                  </a:ext>
                </a:extLst>
              </p:cNvPr>
              <p:cNvGrpSpPr/>
              <p:nvPr/>
            </p:nvGrpSpPr>
            <p:grpSpPr>
              <a:xfrm>
                <a:off x="4006380" y="1004943"/>
                <a:ext cx="1429306" cy="3006508"/>
                <a:chOff x="3863885" y="1235249"/>
                <a:chExt cx="1789391" cy="3763939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63003293-8FDA-1E30-D708-FC1BF29FDC0B}"/>
                    </a:ext>
                  </a:extLst>
                </p:cNvPr>
                <p:cNvGrpSpPr/>
                <p:nvPr/>
              </p:nvGrpSpPr>
              <p:grpSpPr>
                <a:xfrm>
                  <a:off x="3863885" y="4258382"/>
                  <a:ext cx="650274" cy="740806"/>
                  <a:chOff x="6308135" y="2887845"/>
                  <a:chExt cx="650274" cy="740806"/>
                </a:xfrm>
              </p:grpSpPr>
              <p:sp>
                <p:nvSpPr>
                  <p:cNvPr id="35" name="Rectangle: Rounded Corners 34">
                    <a:extLst>
                      <a:ext uri="{FF2B5EF4-FFF2-40B4-BE49-F238E27FC236}">
                        <a16:creationId xmlns:a16="http://schemas.microsoft.com/office/drawing/2014/main" id="{7B002A5D-52AB-EFC9-640B-DDA9DD573966}"/>
                      </a:ext>
                    </a:extLst>
                  </p:cNvPr>
                  <p:cNvSpPr/>
                  <p:nvPr/>
                </p:nvSpPr>
                <p:spPr>
                  <a:xfrm>
                    <a:off x="6308135" y="3305521"/>
                    <a:ext cx="650274" cy="323130"/>
                  </a:xfrm>
                  <a:prstGeom prst="roundRect">
                    <a:avLst/>
                  </a:prstGeom>
                  <a:solidFill>
                    <a:srgbClr val="92D050"/>
                  </a:solidFill>
                  <a:ln w="3175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lvl="0" indent="0" algn="ctr" defTabSz="4869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67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DFX</a:t>
                    </a:r>
                    <a:endParaRPr kumimoji="0" lang="en-GB" sz="10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6" name="Straight Arrow Connector 35">
                    <a:extLst>
                      <a:ext uri="{FF2B5EF4-FFF2-40B4-BE49-F238E27FC236}">
                        <a16:creationId xmlns:a16="http://schemas.microsoft.com/office/drawing/2014/main" id="{5784781A-415F-D35B-4227-77599A343BD9}"/>
                      </a:ext>
                    </a:extLst>
                  </p:cNvPr>
                  <p:cNvCxnSpPr>
                    <a:cxnSpLocks/>
                    <a:stCxn id="35" idx="0"/>
                  </p:cNvCxnSpPr>
                  <p:nvPr/>
                </p:nvCxnSpPr>
                <p:spPr>
                  <a:xfrm flipV="1">
                    <a:off x="6633273" y="2887845"/>
                    <a:ext cx="2225" cy="417675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2EA14E3C-27D9-A55D-833A-A70745C42EC4}"/>
                    </a:ext>
                  </a:extLst>
                </p:cNvPr>
                <p:cNvGrpSpPr/>
                <p:nvPr/>
              </p:nvGrpSpPr>
              <p:grpSpPr>
                <a:xfrm>
                  <a:off x="4282259" y="2666867"/>
                  <a:ext cx="882175" cy="323130"/>
                  <a:chOff x="4685490" y="3100525"/>
                  <a:chExt cx="882175" cy="323130"/>
                </a:xfrm>
              </p:grpSpPr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499D1F09-CF50-DD74-0ABB-8EB731EE65A2}"/>
                      </a:ext>
                    </a:extLst>
                  </p:cNvPr>
                  <p:cNvSpPr/>
                  <p:nvPr/>
                </p:nvSpPr>
                <p:spPr>
                  <a:xfrm>
                    <a:off x="4917392" y="3100525"/>
                    <a:ext cx="650273" cy="323130"/>
                  </a:xfrm>
                  <a:prstGeom prst="round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3175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lvl="0" indent="0" algn="ctr" defTabSz="4869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67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DSHX</a:t>
                    </a:r>
                    <a:endParaRPr kumimoji="0" lang="en-GB" sz="10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ECC0BE22-F0F0-93FF-6096-E3ADAF04720E}"/>
                      </a:ext>
                    </a:extLst>
                  </p:cNvPr>
                  <p:cNvCxnSpPr>
                    <a:cxnSpLocks/>
                    <a:stCxn id="33" idx="1"/>
                  </p:cNvCxnSpPr>
                  <p:nvPr/>
                </p:nvCxnSpPr>
                <p:spPr>
                  <a:xfrm flipH="1" flipV="1">
                    <a:off x="4685490" y="3262089"/>
                    <a:ext cx="231902" cy="2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85D39491-25F9-6EC9-0F1B-7F9A7FD3BCCB}"/>
                    </a:ext>
                  </a:extLst>
                </p:cNvPr>
                <p:cNvGrpSpPr/>
                <p:nvPr/>
              </p:nvGrpSpPr>
              <p:grpSpPr>
                <a:xfrm>
                  <a:off x="5003004" y="1235249"/>
                  <a:ext cx="650272" cy="677367"/>
                  <a:chOff x="7025167" y="2875736"/>
                  <a:chExt cx="650272" cy="677367"/>
                </a:xfrm>
              </p:grpSpPr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FE3E5CF6-6773-406F-B90D-3E192B1400D2}"/>
                      </a:ext>
                    </a:extLst>
                  </p:cNvPr>
                  <p:cNvSpPr/>
                  <p:nvPr/>
                </p:nvSpPr>
                <p:spPr>
                  <a:xfrm>
                    <a:off x="7025167" y="2875736"/>
                    <a:ext cx="650272" cy="323132"/>
                  </a:xfrm>
                  <a:prstGeom prst="roundRect">
                    <a:avLst/>
                  </a:prstGeom>
                  <a:solidFill>
                    <a:srgbClr val="ED7D31"/>
                  </a:solidFill>
                  <a:ln w="3175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lvl="0" indent="0" algn="ctr" defTabSz="48691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67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DFHX</a:t>
                    </a:r>
                    <a:endParaRPr kumimoji="0" lang="en-GB" sz="10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ED661916-A7F0-FAF4-0BC6-2257F6D32A17}"/>
                      </a:ext>
                    </a:extLst>
                  </p:cNvPr>
                  <p:cNvCxnSpPr>
                    <a:cxnSpLocks/>
                    <a:stCxn id="31" idx="2"/>
                  </p:cNvCxnSpPr>
                  <p:nvPr/>
                </p:nvCxnSpPr>
                <p:spPr>
                  <a:xfrm flipH="1">
                    <a:off x="7025167" y="3198868"/>
                    <a:ext cx="325136" cy="354235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rgbClr val="E7E6E6">
                        <a:lumMod val="50000"/>
                      </a:srgbClr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</p:grp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D600E19-8F61-7AB1-BBAF-DD486C56C1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2645" y="31032"/>
                <a:ext cx="1814739" cy="932922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2E3C275-1C1D-1FCC-7ED3-6B9DEABF1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03401" y="47144"/>
                <a:ext cx="1814740" cy="853822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3D44F61-23BF-C656-3819-C3F06B056B40}"/>
                  </a:ext>
                </a:extLst>
              </p:cNvPr>
              <p:cNvCxnSpPr/>
              <p:nvPr/>
            </p:nvCxnSpPr>
            <p:spPr>
              <a:xfrm flipV="1">
                <a:off x="1622039" y="3010944"/>
                <a:ext cx="0" cy="311997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2AF7DC0E-6516-89D0-A988-9797F587B720}"/>
                  </a:ext>
                </a:extLst>
              </p:cNvPr>
              <p:cNvCxnSpPr/>
              <p:nvPr/>
            </p:nvCxnSpPr>
            <p:spPr>
              <a:xfrm flipH="1">
                <a:off x="1622039" y="3076706"/>
                <a:ext cx="164821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E69DC8-F5B8-D27D-DD67-90B0D81B4186}"/>
                  </a:ext>
                </a:extLst>
              </p:cNvPr>
              <p:cNvSpPr txBox="1"/>
              <p:nvPr/>
            </p:nvSpPr>
            <p:spPr>
              <a:xfrm>
                <a:off x="1738230" y="2971335"/>
                <a:ext cx="493220" cy="237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140 m</a:t>
                </a:r>
                <a:endParaRPr kumimoji="0" lang="en-GB" sz="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FE605F1-897B-7332-E0AE-5EDAF75698B6}"/>
                  </a:ext>
                </a:extLst>
              </p:cNvPr>
              <p:cNvCxnSpPr/>
              <p:nvPr/>
            </p:nvCxnSpPr>
            <p:spPr>
              <a:xfrm flipV="1">
                <a:off x="4432897" y="3019283"/>
                <a:ext cx="0" cy="311997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E3847C27-BDF1-75D7-962F-1FC75911598B}"/>
                  </a:ext>
                </a:extLst>
              </p:cNvPr>
              <p:cNvCxnSpPr/>
              <p:nvPr/>
            </p:nvCxnSpPr>
            <p:spPr>
              <a:xfrm flipH="1">
                <a:off x="4432897" y="3085045"/>
                <a:ext cx="164821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6D70D9-ED09-89C0-18EB-58476693052A}"/>
                  </a:ext>
                </a:extLst>
              </p:cNvPr>
              <p:cNvSpPr txBox="1"/>
              <p:nvPr/>
            </p:nvSpPr>
            <p:spPr>
              <a:xfrm>
                <a:off x="4549090" y="2979675"/>
                <a:ext cx="525291" cy="237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67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89.5 m</a:t>
                </a:r>
                <a:endParaRPr kumimoji="0" lang="en-GB" sz="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2E381FB-8012-7C0F-57AE-743AB8E4A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9402" y="1238557"/>
              <a:ext cx="439496" cy="40536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D284982-DBC5-EF2B-8A96-64DFDC1A2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8603" y="1240541"/>
              <a:ext cx="439495" cy="40536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E19996-9B64-AC06-2206-23A633D07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229" y="-18566"/>
            <a:ext cx="3817854" cy="1029153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HL-LHC Cold Powering System</a:t>
            </a:r>
            <a:endParaRPr lang="en-GB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A0926-5047-8366-8164-8CD819694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CFB1E34-DFC0-0659-780B-8713D3EDD6E6}"/>
              </a:ext>
            </a:extLst>
          </p:cNvPr>
          <p:cNvSpPr/>
          <p:nvPr/>
        </p:nvSpPr>
        <p:spPr>
          <a:xfrm>
            <a:off x="5090784" y="2075874"/>
            <a:ext cx="1544531" cy="168000"/>
          </a:xfrm>
          <a:prstGeom prst="roundRect">
            <a:avLst/>
          </a:prstGeom>
          <a:solidFill>
            <a:srgbClr val="F0F0F0"/>
          </a:solidFill>
          <a:ln w="317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48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converters: (18, 7, 2) kA</a:t>
            </a:r>
            <a:endParaRPr kumimoji="0" lang="en-GB" sz="93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2E861EB-1564-DE57-97A4-F849B5900184}"/>
              </a:ext>
            </a:extLst>
          </p:cNvPr>
          <p:cNvSpPr/>
          <p:nvPr/>
        </p:nvSpPr>
        <p:spPr>
          <a:xfrm>
            <a:off x="1757829" y="2060607"/>
            <a:ext cx="1544531" cy="168000"/>
          </a:xfrm>
          <a:prstGeom prst="roundRect">
            <a:avLst/>
          </a:prstGeom>
          <a:solidFill>
            <a:srgbClr val="F0F0F0"/>
          </a:solidFill>
          <a:ln w="317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48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converters: (18, 0.6) kA</a:t>
            </a:r>
            <a:endParaRPr kumimoji="0" lang="en-GB" sz="93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595F9E9-E9FE-F4ED-F608-732243C44A05}"/>
              </a:ext>
            </a:extLst>
          </p:cNvPr>
          <p:cNvSpPr/>
          <p:nvPr/>
        </p:nvSpPr>
        <p:spPr>
          <a:xfrm>
            <a:off x="6369953" y="4172222"/>
            <a:ext cx="1714957" cy="168000"/>
          </a:xfrm>
          <a:prstGeom prst="roundRect">
            <a:avLst/>
          </a:prstGeom>
          <a:solidFill>
            <a:srgbClr val="F0F0F0"/>
          </a:solidFill>
          <a:ln w="3175" cap="flat" cmpd="sng" algn="ctr">
            <a:solidFill>
              <a:srgbClr val="E7E6E6">
                <a:lumMod val="50000"/>
              </a:srgbClr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486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converters: (60, 120, 200) A</a:t>
            </a:r>
            <a:endParaRPr kumimoji="0" lang="en-GB" sz="93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3EE857-B8F0-D1EE-E7AB-3BEB966B8C19}"/>
              </a:ext>
            </a:extLst>
          </p:cNvPr>
          <p:cNvSpPr/>
          <p:nvPr/>
        </p:nvSpPr>
        <p:spPr>
          <a:xfrm>
            <a:off x="9332558" y="968150"/>
            <a:ext cx="2467346" cy="4837113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Superconducting link to minimize thermal losses when transporting over 100kA over 100m!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è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High Temperature Superconductor, MgB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operating at ca. 20K to 30K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è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è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Cooling with gaseous He from liquid He boil off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E9F6729-2634-3E94-5C73-D5220C3482F8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52" name="Footer Placeholder 4">
            <a:extLst>
              <a:ext uri="{FF2B5EF4-FFF2-40B4-BE49-F238E27FC236}">
                <a16:creationId xmlns:a16="http://schemas.microsoft.com/office/drawing/2014/main" id="{B27D4DBA-C2EC-0666-F442-1128E02B5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11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D30B2-418A-614C-09A7-6089F54FC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914" y="-31489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MgB</a:t>
            </a:r>
            <a:r>
              <a:rPr lang="en-US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and REBCO for HL-LHC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202D4-5BF8-4959-2EE5-4481880D4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72" y="1170020"/>
            <a:ext cx="5808645" cy="4766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BA2427-86CF-C800-5120-27EF37A46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208" y="923734"/>
            <a:ext cx="3499203" cy="2694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B6EF13-BD66-1D28-F742-6A2AAFCA5E60}"/>
              </a:ext>
            </a:extLst>
          </p:cNvPr>
          <p:cNvSpPr txBox="1"/>
          <p:nvPr/>
        </p:nvSpPr>
        <p:spPr>
          <a:xfrm>
            <a:off x="6968527" y="5943791"/>
            <a:ext cx="1604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  90 mm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26DFB4-463F-41B8-BA99-19BA55E53E05}"/>
              </a:ext>
            </a:extLst>
          </p:cNvPr>
          <p:cNvSpPr txBox="1"/>
          <p:nvPr/>
        </p:nvSpPr>
        <p:spPr>
          <a:xfrm>
            <a:off x="5902636" y="6200196"/>
            <a:ext cx="34992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 120 kA DC @ 25 K	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9E5BD3-B1C2-6BF2-090F-84E51F6FB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038" y="3698865"/>
            <a:ext cx="2167541" cy="22987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357407-A06C-35DB-8151-DF267ECD7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838" y="1572854"/>
            <a:ext cx="2395936" cy="1243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2BCB37-C293-A06F-EE72-F289CB7643DE}"/>
              </a:ext>
            </a:extLst>
          </p:cNvPr>
          <p:cNvSpPr txBox="1"/>
          <p:nvPr/>
        </p:nvSpPr>
        <p:spPr>
          <a:xfrm>
            <a:off x="9477411" y="6232950"/>
            <a:ext cx="29152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 3 kA DC @ 60 K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3D06DA-8C82-6009-EA67-1AC013861443}"/>
              </a:ext>
            </a:extLst>
          </p:cNvPr>
          <p:cNvSpPr txBox="1"/>
          <p:nvPr/>
        </p:nvSpPr>
        <p:spPr>
          <a:xfrm>
            <a:off x="10164934" y="6004212"/>
            <a:ext cx="1604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 panose="05050102010706020507" pitchFamily="18" charset="2"/>
              </a:rPr>
              <a:t>  10 mm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B9A828-A851-721F-47B2-2D76D00B6237}"/>
              </a:ext>
            </a:extLst>
          </p:cNvPr>
          <p:cNvSpPr txBox="1"/>
          <p:nvPr/>
        </p:nvSpPr>
        <p:spPr>
          <a:xfrm>
            <a:off x="890914" y="584489"/>
            <a:ext cx="103240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MgB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from 4.5 K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 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REBCO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from 20 K to 60 K, up to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 130 m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1DE26B-346E-C66B-19E3-8168DEEB5ED4}"/>
              </a:ext>
            </a:extLst>
          </p:cNvPr>
          <p:cNvSpPr txBox="1"/>
          <p:nvPr/>
        </p:nvSpPr>
        <p:spPr>
          <a:xfrm>
            <a:off x="849246" y="6261973"/>
            <a:ext cx="3260764" cy="5232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sustainable effort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AD6135-BFB1-41E1-CA91-CD23A9AA8E19}"/>
              </a:ext>
            </a:extLst>
          </p:cNvPr>
          <p:cNvSpPr txBox="1"/>
          <p:nvPr/>
        </p:nvSpPr>
        <p:spPr>
          <a:xfrm>
            <a:off x="256487" y="5834426"/>
            <a:ext cx="49477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Cooling with helium gas 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9C54C-E63F-E6FE-BDD1-FA72EF6D6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9024" y="3563153"/>
            <a:ext cx="1846489" cy="2441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BC8DC6-F6CB-5336-AE4E-67E27B8D29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86" y="346489"/>
            <a:ext cx="655200" cy="66417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D4C51C-820F-8EF0-FA88-8FD97D6B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1838" y="659294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8D5FD-BB2A-4E78-BA61-173F2EEAE7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4695809-7D36-E267-CDC2-693D9A3ACE3B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16C3979-EDC5-CFAB-5516-D540E308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3295" y="6480067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647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976CD-DEFE-8EDF-570B-13F99847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7CDB08-A226-EF77-EDA5-2F8EAD4B1D3A}"/>
              </a:ext>
            </a:extLst>
          </p:cNvPr>
          <p:cNvGrpSpPr/>
          <p:nvPr/>
        </p:nvGrpSpPr>
        <p:grpSpPr>
          <a:xfrm>
            <a:off x="47328" y="45170"/>
            <a:ext cx="12097344" cy="5413097"/>
            <a:chOff x="749994" y="32797"/>
            <a:chExt cx="9073008" cy="40598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9B046C-0F6A-418D-DCA2-C02D3BEE8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-283"/>
            <a:stretch/>
          </p:blipFill>
          <p:spPr>
            <a:xfrm>
              <a:off x="5718546" y="32797"/>
              <a:ext cx="1912761" cy="1242809"/>
            </a:xfrm>
            <a:prstGeom prst="roundRect">
              <a:avLst>
                <a:gd name="adj" fmla="val 24527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B36858-AFA8-8CF2-6092-B287DCDA3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86298" y="32797"/>
              <a:ext cx="2042972" cy="1242809"/>
            </a:xfrm>
            <a:prstGeom prst="roundRect">
              <a:avLst>
                <a:gd name="adj" fmla="val 2262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DD6D11-9ED1-A266-070F-07B5EA4A6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27163" y="33877"/>
              <a:ext cx="1995839" cy="124173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59EC20-AB52-F019-334B-6093F0662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9994" y="33876"/>
              <a:ext cx="2555239" cy="124173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1A44D89-AC08-70DF-67AA-AB6C9ACE9CD8}"/>
                </a:ext>
              </a:extLst>
            </p:cNvPr>
            <p:cNvGrpSpPr/>
            <p:nvPr/>
          </p:nvGrpSpPr>
          <p:grpSpPr>
            <a:xfrm>
              <a:off x="749994" y="1344548"/>
              <a:ext cx="7560840" cy="1368543"/>
              <a:chOff x="749994" y="1344548"/>
              <a:chExt cx="6753219" cy="122236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F2D7E08-1F25-72CB-12AB-936E6D93B9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10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9994" y="1347614"/>
                <a:ext cx="2282298" cy="1203036"/>
              </a:xfrm>
              <a:prstGeom prst="roundRect">
                <a:avLst>
                  <a:gd name="adj" fmla="val 22363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76C3605-20A3-DB1E-A4C3-E050A5FEEC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10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28086" y="1344548"/>
                <a:ext cx="2152687" cy="1210887"/>
              </a:xfrm>
              <a:prstGeom prst="round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2BC86E4-67C3-8EB3-3C71-2D7B03082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colorTemperature colorTemp="5100"/>
                        </a14:imgEffect>
                        <a14:imgEffect>
                          <a14:brightnessContrast bright="15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73722" y="1350285"/>
                <a:ext cx="1929491" cy="1216624"/>
              </a:xfrm>
              <a:prstGeom prst="roundRect">
                <a:avLst>
                  <a:gd name="adj" fmla="val 12051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FD78AD-988D-12A6-00D6-2CFEC707C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5900"/>
                      </a14:imgEffect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994" y="2829122"/>
              <a:ext cx="2182975" cy="1263498"/>
            </a:xfrm>
            <a:prstGeom prst="roundRect">
              <a:avLst>
                <a:gd name="adj" fmla="val 8644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DB7248-B71C-A5A3-C250-B354CBB6B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colorTemperature colorTemp="6000"/>
                      </a14:imgEffect>
                      <a14:imgEffect>
                        <a14:brightnessContrast bright="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5682" y="2829122"/>
              <a:ext cx="3360571" cy="1263498"/>
            </a:xfrm>
            <a:prstGeom prst="roundRect">
              <a:avLst>
                <a:gd name="adj" fmla="val 1205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D210CC-3658-8CBC-4355-38CD60B56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colorTemperature colorTemp="6100"/>
                      </a14:imgEffect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53980" y="1353101"/>
              <a:ext cx="1369022" cy="1352400"/>
            </a:xfrm>
            <a:prstGeom prst="roundRect">
              <a:avLst>
                <a:gd name="adj" fmla="val 1205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50E1477-3C8E-3919-5521-EDEB7F1D10C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53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8182" y="3773602"/>
            <a:ext cx="4430319" cy="294274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3CCB38-AA33-0B3F-E84D-D05887C50D9F}"/>
              </a:ext>
            </a:extLst>
          </p:cNvPr>
          <p:cNvSpPr/>
          <p:nvPr/>
        </p:nvSpPr>
        <p:spPr>
          <a:xfrm>
            <a:off x="1157997" y="5809954"/>
            <a:ext cx="6306155" cy="81156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SC-Link-DFHX assembly in pictures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 system test of full SC link completed June’24!!!</a:t>
            </a:r>
            <a:endParaRPr kumimoji="0" lang="en-GB" sz="1867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5BD2F-9FBB-C0DC-C67C-7B5A02129247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CD47B12-A9B2-EBD2-139A-8D53A4FF0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883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3CF87-B38D-1D4F-C6C8-61C6E7E4A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77633E-78F9-24FC-7F97-7049E7D7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4" t="1103" r="1256" b="2766"/>
          <a:stretch/>
        </p:blipFill>
        <p:spPr>
          <a:xfrm>
            <a:off x="6318769" y="1154635"/>
            <a:ext cx="5340211" cy="4714808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E314D8A5-A25F-5A76-28C3-FFBB91604158}"/>
              </a:ext>
            </a:extLst>
          </p:cNvPr>
          <p:cNvGrpSpPr/>
          <p:nvPr/>
        </p:nvGrpSpPr>
        <p:grpSpPr>
          <a:xfrm>
            <a:off x="1004885" y="1586230"/>
            <a:ext cx="1276108" cy="2044047"/>
            <a:chOff x="1082175" y="4027188"/>
            <a:chExt cx="1276108" cy="2044047"/>
          </a:xfrm>
        </p:grpSpPr>
        <p:pic>
          <p:nvPicPr>
            <p:cNvPr id="8" name="Picture 7" descr="A diagram of a machine&#10;&#10;Description automatically generated">
              <a:extLst>
                <a:ext uri="{FF2B5EF4-FFF2-40B4-BE49-F238E27FC236}">
                  <a16:creationId xmlns:a16="http://schemas.microsoft.com/office/drawing/2014/main" id="{0B89273D-89FA-EEBB-7E8B-49C631420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19" t="20293" r="16145" b="19639"/>
            <a:stretch/>
          </p:blipFill>
          <p:spPr>
            <a:xfrm rot="16200000">
              <a:off x="1072277" y="4785229"/>
              <a:ext cx="1785946" cy="786066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DCFAEE7-C13B-E4DD-5B96-78E7C280FD6A}"/>
                </a:ext>
              </a:extLst>
            </p:cNvPr>
            <p:cNvCxnSpPr/>
            <p:nvPr/>
          </p:nvCxnSpPr>
          <p:spPr>
            <a:xfrm>
              <a:off x="1450156" y="4865020"/>
              <a:ext cx="0" cy="11880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07750B4-DF31-4F34-5617-5639794B7C7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982959" y="4083122"/>
              <a:ext cx="0" cy="5760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D014E56-087B-A9E6-FFE0-2FA7C9C97B08}"/>
                </a:ext>
              </a:extLst>
            </p:cNvPr>
            <p:cNvCxnSpPr/>
            <p:nvPr/>
          </p:nvCxnSpPr>
          <p:spPr>
            <a:xfrm>
              <a:off x="1684173" y="4116640"/>
              <a:ext cx="0" cy="79200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351BFD0-ACC7-21FE-3A80-64DDD2925B15}"/>
                </a:ext>
              </a:extLst>
            </p:cNvPr>
            <p:cNvCxnSpPr/>
            <p:nvPr/>
          </p:nvCxnSpPr>
          <p:spPr>
            <a:xfrm>
              <a:off x="2255509" y="4116640"/>
              <a:ext cx="0" cy="54000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ontent Placeholder 4">
                  <a:extLst>
                    <a:ext uri="{FF2B5EF4-FFF2-40B4-BE49-F238E27FC236}">
                      <a16:creationId xmlns:a16="http://schemas.microsoft.com/office/drawing/2014/main" id="{86AC555B-8550-BF03-DBC0-69E20831B4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686918" y="4027188"/>
                  <a:ext cx="576000" cy="286009"/>
                </a:xfrm>
                <a:prstGeom prst="rect">
                  <a:avLst/>
                </a:prstGeom>
              </p:spPr>
              <p:txBody>
                <a:bodyPr vert="horz" lIns="0" tIns="0" rIns="0" bIns="0" rtlCol="0" anchor="ctr" anchorCtr="0">
                  <a:normAutofit/>
                </a:bodyPr>
                <a:lstStyle>
                  <a:lvl1pPr marL="342900" indent="-3429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tabLst/>
                    <a:defRPr sz="2100" b="1" kern="120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28650" indent="-261938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Font typeface="Arial" panose="020B0604020202020204" pitchFamily="34" charset="0"/>
                    <a:buChar char="•"/>
                    <a:tabLst/>
                    <a:defRPr sz="1800" kern="120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889000" indent="-26035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SzPct val="100000"/>
                    <a:buFont typeface="Arial" panose="020B0604020202020204" pitchFamily="34" charset="0"/>
                    <a:buChar char="•"/>
                    <a:tabLst/>
                    <a:defRPr sz="1800" kern="120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209675" indent="-269875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SzPct val="100000"/>
                    <a:buFont typeface="Arial" panose="020B0604020202020204" pitchFamily="34" charset="0"/>
                    <a:buChar char="•"/>
                    <a:tabLst/>
                    <a:defRPr sz="1600" kern="120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SzPct val="100000"/>
                    <a:buFont typeface="Arial" charset="0"/>
                    <a:buChar char="•"/>
                    <a:defRPr sz="1600" kern="120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14:m>
                    <m:oMath xmlns:m="http://schemas.openxmlformats.org/officeDocument/2006/math"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GB" sz="1400" b="0" dirty="0"/>
                    <a:t>1m</a:t>
                  </a:r>
                </a:p>
              </p:txBody>
            </p:sp>
          </mc:Choice>
          <mc:Fallback xmlns="">
            <p:sp>
              <p:nvSpPr>
                <p:cNvPr id="19" name="Content Placeholder 4">
                  <a:extLst>
                    <a:ext uri="{FF2B5EF4-FFF2-40B4-BE49-F238E27FC236}">
                      <a16:creationId xmlns:a16="http://schemas.microsoft.com/office/drawing/2014/main" id="{86AC555B-8550-BF03-DBC0-69E20831B4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6918" y="4027188"/>
                  <a:ext cx="576000" cy="286009"/>
                </a:xfrm>
                <a:prstGeom prst="rect">
                  <a:avLst/>
                </a:prstGeom>
                <a:blipFill>
                  <a:blip r:embed="rId4"/>
                  <a:stretch>
                    <a:fillRect t="-8511" r="-4211" b="-2340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ontent Placeholder 4">
                  <a:extLst>
                    <a:ext uri="{FF2B5EF4-FFF2-40B4-BE49-F238E27FC236}">
                      <a16:creationId xmlns:a16="http://schemas.microsoft.com/office/drawing/2014/main" id="{BED22BB1-042B-B9D0-08EE-89A28D05C3E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rot="16200000">
                  <a:off x="648126" y="5342689"/>
                  <a:ext cx="1154108" cy="286009"/>
                </a:xfrm>
                <a:prstGeom prst="rect">
                  <a:avLst/>
                </a:prstGeom>
              </p:spPr>
              <p:txBody>
                <a:bodyPr vert="horz" lIns="0" tIns="0" rIns="0" bIns="0" rtlCol="0" anchor="ctr" anchorCtr="0">
                  <a:normAutofit/>
                </a:bodyPr>
                <a:lstStyle>
                  <a:lvl1pPr marL="342900" indent="-3429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  <a:tabLst/>
                    <a:defRPr sz="2100" b="1" kern="120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28650" indent="-261938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Font typeface="Arial" panose="020B0604020202020204" pitchFamily="34" charset="0"/>
                    <a:buChar char="•"/>
                    <a:tabLst/>
                    <a:defRPr sz="1800" kern="120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889000" indent="-26035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SzPct val="100000"/>
                    <a:buFont typeface="Arial" panose="020B0604020202020204" pitchFamily="34" charset="0"/>
                    <a:buChar char="•"/>
                    <a:tabLst/>
                    <a:defRPr sz="1800" kern="120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209675" indent="-269875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300"/>
                    </a:spcAft>
                    <a:buSzPct val="100000"/>
                    <a:buFont typeface="Arial" panose="020B0604020202020204" pitchFamily="34" charset="0"/>
                    <a:buChar char="•"/>
                    <a:tabLst/>
                    <a:defRPr sz="1600" kern="120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SzPct val="100000"/>
                    <a:buFont typeface="Arial" charset="0"/>
                    <a:buChar char="•"/>
                    <a:defRPr sz="1600" kern="120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GB" sz="1400" b="0" dirty="0"/>
                    <a:t> </a:t>
                  </a:r>
                  <a14:m>
                    <m:oMath xmlns:m="http://schemas.openxmlformats.org/officeDocument/2006/math">
                      <m:r>
                        <a:rPr lang="en-GB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GB" sz="1400" b="0" dirty="0"/>
                    <a:t> 2m</a:t>
                  </a:r>
                </a:p>
              </p:txBody>
            </p:sp>
          </mc:Choice>
          <mc:Fallback xmlns="">
            <p:sp>
              <p:nvSpPr>
                <p:cNvPr id="21" name="Content Placeholder 4">
                  <a:extLst>
                    <a:ext uri="{FF2B5EF4-FFF2-40B4-BE49-F238E27FC236}">
                      <a16:creationId xmlns:a16="http://schemas.microsoft.com/office/drawing/2014/main" id="{BED22BB1-042B-B9D0-08EE-89A28D05C3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48126" y="5342689"/>
                  <a:ext cx="1154108" cy="286009"/>
                </a:xfrm>
                <a:prstGeom prst="rect">
                  <a:avLst/>
                </a:prstGeom>
                <a:blipFill>
                  <a:blip r:embed="rId5"/>
                  <a:stretch>
                    <a:fillRect l="-10638" r="-2340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CE4F2DA-32F0-0AF2-D990-1516CBF4E62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11271" y="4694748"/>
              <a:ext cx="0" cy="36000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9509962-883F-90C4-1969-36394289CAE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511271" y="5868552"/>
              <a:ext cx="0" cy="36000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6630AD15-7425-FB9A-4E03-5877D0E077B7}"/>
              </a:ext>
            </a:extLst>
          </p:cNvPr>
          <p:cNvSpPr txBox="1">
            <a:spLocks/>
          </p:cNvSpPr>
          <p:nvPr/>
        </p:nvSpPr>
        <p:spPr>
          <a:xfrm rot="16200000">
            <a:off x="2847728" y="3743806"/>
            <a:ext cx="3253945" cy="49485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700" dirty="0">
              <a:solidFill>
                <a:schemeClr val="tx1"/>
              </a:solidFill>
            </a:endParaRPr>
          </a:p>
        </p:txBody>
      </p:sp>
      <p:sp>
        <p:nvSpPr>
          <p:cNvPr id="26" name="Bent Arrow 1">
            <a:extLst>
              <a:ext uri="{FF2B5EF4-FFF2-40B4-BE49-F238E27FC236}">
                <a16:creationId xmlns:a16="http://schemas.microsoft.com/office/drawing/2014/main" id="{660D99CC-693D-3034-0823-95DD8A1EEB27}"/>
              </a:ext>
            </a:extLst>
          </p:cNvPr>
          <p:cNvSpPr/>
          <p:nvPr/>
        </p:nvSpPr>
        <p:spPr>
          <a:xfrm>
            <a:off x="2564445" y="1899839"/>
            <a:ext cx="3911982" cy="313588"/>
          </a:xfrm>
          <a:prstGeom prst="bentArrow">
            <a:avLst>
              <a:gd name="adj1" fmla="val 14167"/>
              <a:gd name="adj2" fmla="val 16364"/>
              <a:gd name="adj3" fmla="val 39681"/>
              <a:gd name="adj4" fmla="val 2820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609632A-728D-B00C-E6C6-C0F424D8ED4A}"/>
              </a:ext>
            </a:extLst>
          </p:cNvPr>
          <p:cNvCxnSpPr/>
          <p:nvPr/>
        </p:nvCxnSpPr>
        <p:spPr>
          <a:xfrm>
            <a:off x="7723573" y="4023589"/>
            <a:ext cx="2124000" cy="72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B31E061D-9915-2721-A176-7CB1BFEF2E40}"/>
              </a:ext>
            </a:extLst>
          </p:cNvPr>
          <p:cNvSpPr txBox="1">
            <a:spLocks/>
          </p:cNvSpPr>
          <p:nvPr/>
        </p:nvSpPr>
        <p:spPr>
          <a:xfrm rot="60000">
            <a:off x="8626141" y="3791030"/>
            <a:ext cx="725470" cy="3651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1700" dirty="0">
                <a:solidFill>
                  <a:schemeClr val="tx1"/>
                </a:solidFill>
              </a:rPr>
              <a:t>4 m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774F1D1-6DD8-A1D8-1DDD-3215F8D4D43B}"/>
              </a:ext>
            </a:extLst>
          </p:cNvPr>
          <p:cNvCxnSpPr>
            <a:cxnSpLocks/>
          </p:cNvCxnSpPr>
          <p:nvPr/>
        </p:nvCxnSpPr>
        <p:spPr>
          <a:xfrm>
            <a:off x="9726170" y="2262213"/>
            <a:ext cx="0" cy="32234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BE0DDB72-567C-3CF2-0D03-12A04DBE7246}"/>
              </a:ext>
            </a:extLst>
          </p:cNvPr>
          <p:cNvSpPr txBox="1">
            <a:spLocks/>
          </p:cNvSpPr>
          <p:nvPr/>
        </p:nvSpPr>
        <p:spPr>
          <a:xfrm rot="-5400000">
            <a:off x="9267579" y="3447715"/>
            <a:ext cx="725470" cy="3651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1700" dirty="0">
                <a:solidFill>
                  <a:schemeClr val="tx1"/>
                </a:solidFill>
              </a:rPr>
              <a:t>6 m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75A70AB4-6D6C-C7EC-2DD7-290AC4E03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20" y="150790"/>
            <a:ext cx="10232412" cy="1254961"/>
          </a:xfrm>
        </p:spPr>
        <p:txBody>
          <a:bodyPr/>
          <a:lstStyle/>
          <a:p>
            <a:r>
              <a:rPr lang="en-US" sz="2800" dirty="0"/>
              <a:t>Potential application to the </a:t>
            </a:r>
            <a:r>
              <a:rPr lang="en-US" sz="2800" dirty="0" err="1"/>
              <a:t>SHiP</a:t>
            </a:r>
            <a:r>
              <a:rPr lang="en-US" sz="2800" dirty="0"/>
              <a:t> spectrometer magnet,                              with operation at 20 K – a resistive version would consume ~10 times more electrical power of order of 1 MW</a:t>
            </a:r>
            <a:endParaRPr lang="en-GB" sz="28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1D893C6-733D-AC31-CDE4-D8B262700B20}"/>
              </a:ext>
            </a:extLst>
          </p:cNvPr>
          <p:cNvSpPr txBox="1"/>
          <p:nvPr/>
        </p:nvSpPr>
        <p:spPr>
          <a:xfrm>
            <a:off x="7498641" y="5911390"/>
            <a:ext cx="36089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/>
              <a:t>Conceptual design of </a:t>
            </a:r>
            <a:r>
              <a:rPr lang="en-GB" sz="1200" b="1" dirty="0" err="1"/>
              <a:t>SHiP</a:t>
            </a:r>
            <a:r>
              <a:rPr lang="en-GB" sz="1200" b="1" dirty="0"/>
              <a:t> spectrometer magnet</a:t>
            </a:r>
            <a:endParaRPr lang="en-GB" sz="1200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359F9786-8AAB-E58F-659A-ACA76DDD06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065" r="3567"/>
          <a:stretch>
            <a:fillRect/>
          </a:stretch>
        </p:blipFill>
        <p:spPr>
          <a:xfrm>
            <a:off x="898794" y="4008251"/>
            <a:ext cx="4115124" cy="215142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0815AAD-9DDC-88B8-4ECE-1DFAF4ECF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550" y="2477840"/>
            <a:ext cx="3217984" cy="1811725"/>
          </a:xfrm>
          <a:prstGeom prst="rect">
            <a:avLst/>
          </a:prstGeom>
        </p:spPr>
      </p:pic>
      <p:sp>
        <p:nvSpPr>
          <p:cNvPr id="68" name="Slide Number Placeholder 4">
            <a:extLst>
              <a:ext uri="{FF2B5EF4-FFF2-40B4-BE49-F238E27FC236}">
                <a16:creationId xmlns:a16="http://schemas.microsoft.com/office/drawing/2014/main" id="{D7DFC9F5-E35F-0AB0-CF1B-0013C44FD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6DA552-9B3B-1FB8-8076-BF45D582F30C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871891D-A2CF-3619-0D0A-5B8BEFFB3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272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4A01A-39AF-9C3E-C56C-F3BA25391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5DD31-8021-53B3-F32A-F8917924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08" y="211394"/>
            <a:ext cx="11376025" cy="525309"/>
          </a:xfrm>
        </p:spPr>
        <p:txBody>
          <a:bodyPr/>
          <a:lstStyle/>
          <a:p>
            <a:r>
              <a:rPr lang="en-US" sz="2800" dirty="0"/>
              <a:t>Energy efficient and saving opportunities are being considered     in the North Experimental Area, including the possible conversion of resistive magnets to superferric ones</a:t>
            </a:r>
            <a:endParaRPr lang="en-GB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2EA13-B49D-2C53-A2DE-DF3815F6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2A27C6-1820-D810-CECA-C028140B3405}"/>
              </a:ext>
            </a:extLst>
          </p:cNvPr>
          <p:cNvSpPr txBox="1"/>
          <p:nvPr/>
        </p:nvSpPr>
        <p:spPr>
          <a:xfrm>
            <a:off x="8786260" y="5637108"/>
            <a:ext cx="244344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 resistive magnet in the experimental area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E0783-4C8D-ABEB-FB5E-1EEA5DCB5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81" y="1506630"/>
            <a:ext cx="3182518" cy="4499810"/>
          </a:xfrm>
          <a:prstGeom prst="rect">
            <a:avLst/>
          </a:prstGeom>
        </p:spPr>
      </p:pic>
      <p:pic>
        <p:nvPicPr>
          <p:cNvPr id="6" name="Picture 3" descr="Screen Shot 2016-08-31 at 20.52.08.png">
            <a:extLst>
              <a:ext uri="{FF2B5EF4-FFF2-40B4-BE49-F238E27FC236}">
                <a16:creationId xmlns:a16="http://schemas.microsoft.com/office/drawing/2014/main" id="{C8036AA1-C5D9-2345-B5CF-B1C071B55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003" y="1575361"/>
            <a:ext cx="2717036" cy="398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DD82E-62C0-F296-8797-D8FF9D6DE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807" y="2024744"/>
            <a:ext cx="4901690" cy="2033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07A92A-0B0E-73C4-A23E-A98768830D2F}"/>
              </a:ext>
            </a:extLst>
          </p:cNvPr>
          <p:cNvSpPr txBox="1"/>
          <p:nvPr/>
        </p:nvSpPr>
        <p:spPr>
          <a:xfrm>
            <a:off x="4772296" y="4235716"/>
            <a:ext cx="244344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Possible optimization of powering cycle for proton spill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07A6D2A-92F5-ADBC-FF0A-D447DC54E9AB}"/>
              </a:ext>
            </a:extLst>
          </p:cNvPr>
          <p:cNvSpPr txBox="1">
            <a:spLocks/>
          </p:cNvSpPr>
          <p:nvPr/>
        </p:nvSpPr>
        <p:spPr>
          <a:xfrm>
            <a:off x="10078077" y="6431318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962FE6-B68C-E949-0360-6F1701B11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6185" y="6429120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F28DE-2946-5F58-E7CA-A625EED3E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8EFD-B281-F05F-5449-A8617C54B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34112"/>
            <a:ext cx="68125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03F79A-5147-AB78-1D09-BFE98C46DAEF}"/>
              </a:ext>
            </a:extLst>
          </p:cNvPr>
          <p:cNvSpPr/>
          <p:nvPr/>
        </p:nvSpPr>
        <p:spPr>
          <a:xfrm>
            <a:off x="10671330" y="6434111"/>
            <a:ext cx="495945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AF7EA42-937D-A8E5-C936-BA59D39F717C}"/>
              </a:ext>
            </a:extLst>
          </p:cNvPr>
          <p:cNvSpPr txBox="1">
            <a:spLocks/>
          </p:cNvSpPr>
          <p:nvPr/>
        </p:nvSpPr>
        <p:spPr>
          <a:xfrm>
            <a:off x="10525759" y="643630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April 23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rd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 2026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990E24D-66D7-05A6-33A7-E14B02E80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37477" y="643411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2506BF-16AA-ACEA-4B8F-87B3B2B4A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97" y="89763"/>
            <a:ext cx="11376024" cy="573352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Extract ESPP 2026: Accelerator Science &amp; Technologies: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9972F2-C9F9-55C5-9191-07ED8D9808D0}"/>
              </a:ext>
            </a:extLst>
          </p:cNvPr>
          <p:cNvSpPr txBox="1"/>
          <p:nvPr/>
        </p:nvSpPr>
        <p:spPr>
          <a:xfrm>
            <a:off x="223477" y="685192"/>
            <a:ext cx="11810362" cy="57246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Advanced accelerators rely on detailed beam physics models, powerful simulations and key technologies.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Several technology approaches directly address the requirement of greater sustainability for future accelerator-based facilities.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4471C4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In order to realise the visionary plan presented, the highest priority must be the development and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industrialisation of key technologies: advanced superconducting and normal-conducting RF structures,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efficient RF power sources and accelerator-quality magnets in the 14–20 T range, including those based on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high-temperature superconductors.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SRF developments for ERLs are also highly relevant for the FCC-ee. ERLs offer intense lepton beams for diverse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applications, although the feasibility of high-current, high-power operation remains to be demonstrated.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PERLE demonstrator at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IJCLab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will explore this regime while supporting sustainable SRF technology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development.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C. Demonstration of high-current multi-turn energy recovery in linacs constitutes an important step towards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power-efficient lepton accelerators for a broad range of applications and should be pursued.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4471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D. The longer-term development of advanced technologies, such as high-gradient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wakefield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acceleration and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those underpinning bright muon beams, should be supported at an appropriate level. Synergies with the US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initiative on muon collider R&amp;D should be exploited.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772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4EFFF-DDBE-3B39-C6CE-8F306D59F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">
            <a:extLst>
              <a:ext uri="{FF2B5EF4-FFF2-40B4-BE49-F238E27FC236}">
                <a16:creationId xmlns:a16="http://schemas.microsoft.com/office/drawing/2014/main" id="{6ADC2955-61E2-417A-3197-FF77DB523550}"/>
              </a:ext>
            </a:extLst>
          </p:cNvPr>
          <p:cNvSpPr txBox="1"/>
          <p:nvPr/>
        </p:nvSpPr>
        <p:spPr>
          <a:xfrm>
            <a:off x="304992" y="111961"/>
            <a:ext cx="11582019" cy="6740307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"/>
              <a:ea typeface="ＭＳ Ｐゴシック" charset="0"/>
              <a:cs typeface="+mn-cs"/>
            </a:endParaRPr>
          </a:p>
          <a:p>
            <a:pPr marL="0" marR="0" lvl="0" indent="0" algn="ctr" defTabSz="12191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ctr" defTabSz="12191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"/>
              <a:ea typeface="ＭＳ Ｐゴシック" charset="0"/>
              <a:cs typeface="+mn-cs"/>
            </a:endParaRPr>
          </a:p>
          <a:p>
            <a:pPr marL="0" marR="0" lvl="0" indent="0" algn="ctr" defTabSz="12191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ctr" defTabSz="12191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"/>
              <a:ea typeface="ＭＳ Ｐゴシック" charset="0"/>
              <a:cs typeface="+mn-cs"/>
            </a:endParaRPr>
          </a:p>
          <a:p>
            <a:pPr marL="0" marR="0" lvl="0" indent="0" algn="ctr" defTabSz="12191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ctr" defTabSz="12191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"/>
              <a:ea typeface="ＭＳ Ｐゴシック" charset="0"/>
              <a:cs typeface="+mn-cs"/>
            </a:endParaRPr>
          </a:p>
          <a:p>
            <a:pPr marL="0" marR="0" lvl="0" indent="0" algn="ctr" defTabSz="12191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ctr" defTabSz="12191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"/>
              <a:ea typeface="ＭＳ Ｐゴシック" charset="0"/>
              <a:cs typeface="+mn-cs"/>
            </a:endParaRPr>
          </a:p>
          <a:p>
            <a:pPr marL="0" marR="0" lvl="0" indent="0" algn="ctr" defTabSz="12191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ctr" defTabSz="12191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"/>
              <a:ea typeface="ＭＳ Ｐゴシック" charset="0"/>
              <a:cs typeface="+mn-cs"/>
            </a:endParaRPr>
          </a:p>
          <a:p>
            <a:pPr marL="0" marR="0" lvl="0" indent="0" algn="ctr" defTabSz="12191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"/>
              <a:ea typeface="ＭＳ Ｐゴシック" charset="0"/>
              <a:cs typeface="+mn-cs"/>
            </a:endParaRPr>
          </a:p>
          <a:p>
            <a:pPr marL="0" marR="0" lvl="0" indent="0" algn="ctr" defTabSz="12191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ctr" defTabSz="12191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"/>
              <a:ea typeface="ＭＳ Ｐゴシック" charset="0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C6C47D-17C6-CCF2-3E98-DCE085C73551}"/>
              </a:ext>
            </a:extLst>
          </p:cNvPr>
          <p:cNvSpPr txBox="1"/>
          <p:nvPr/>
        </p:nvSpPr>
        <p:spPr>
          <a:xfrm>
            <a:off x="304990" y="279505"/>
            <a:ext cx="11277231" cy="2801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16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Important sentences conserving energy saving and sustainability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16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in the ESPP2026 document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37" b="1" i="0" u="sng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Technologies </a:t>
            </a:r>
            <a:r>
              <a:rPr kumimoji="0" lang="en-GB" sz="203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-</a:t>
            </a:r>
            <a:r>
              <a:rPr kumimoji="0" lang="en-GB" sz="2037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Accelerator science and technology </a:t>
            </a:r>
            <a:endParaRPr kumimoji="0" lang="en-GB" sz="2667" b="0" i="0" u="sng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Several technology approaches directly </a:t>
            </a: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address the requirement of greater sustainability for future accelerator-based facilities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 These include </a:t>
            </a:r>
            <a:r>
              <a:rPr kumimoji="0" lang="en-GB" sz="1867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superconducting magnets and resonators operated at higher cryogenic temperature, superconducting current links, use of permanent magnets, and more efficient RF power sources, complemented by a more extensive use of robotics and artificial intelligence. </a:t>
            </a:r>
            <a:endParaRPr kumimoji="0" lang="en-GB" sz="1867" b="0" i="0" u="sng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D0C528-4737-E611-ABF7-1E57E61F1F59}"/>
              </a:ext>
            </a:extLst>
          </p:cNvPr>
          <p:cNvSpPr txBox="1"/>
          <p:nvPr/>
        </p:nvSpPr>
        <p:spPr>
          <a:xfrm>
            <a:off x="2591739" y="3128284"/>
            <a:ext cx="71117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…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R&amp;D efforts to enhance the sustainability and energy efficiency of accelerators from design to operation and decommissioning should be supported.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5194B6F-E130-7EC5-BA2E-C8A0D1D03FA7}"/>
              </a:ext>
            </a:extLst>
          </p:cNvPr>
          <p:cNvSpPr txBox="1"/>
          <p:nvPr/>
        </p:nvSpPr>
        <p:spPr>
          <a:xfrm>
            <a:off x="457385" y="4367631"/>
            <a:ext cx="11277231" cy="1944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37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Sustainability and environmental impact 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4471C4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380979" marR="0" lvl="0" indent="-38097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For new proposed projects, a detailed life cycle assessment should be carried out at each stage, from concept to design and implementation, in order to quantify and minimise environmental impact.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380979" marR="0" lvl="0" indent="-38097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  <a:p>
            <a:pPr marL="380979" marR="0" lvl="0" indent="-380979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4471C4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The particle physics community should continue and intensify its efforts to develop and adopt sustainable solutions.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276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9D7BD-8DB8-20A2-6752-8EF054A39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D603C-50AE-D796-E2FC-4F9FDA10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34112"/>
            <a:ext cx="68125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close-up of a presentation&#10;&#10;AI-generated content may be incorrect.">
            <a:extLst>
              <a:ext uri="{FF2B5EF4-FFF2-40B4-BE49-F238E27FC236}">
                <a16:creationId xmlns:a16="http://schemas.microsoft.com/office/drawing/2014/main" id="{EE3D78B9-7664-C9AE-1E44-82B0583C2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8" y="0"/>
            <a:ext cx="10951536" cy="68580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6AF5515F-0FCE-428B-F761-211FF474A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2004180"/>
            <a:ext cx="172819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alt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FCC-ee clearly identified as THE preferred option in the ESPP update process!</a:t>
            </a:r>
            <a:endParaRPr kumimoji="0" lang="en-CH" altLang="en-CH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CC8DBEF4-5110-0B30-4532-AEC8EE705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48" y="5465421"/>
            <a:ext cx="401202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alt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The focus is FCC, but some other projects should also be studied to prepare CERN for case that FCC timescale or cost turn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alt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                          out to be challanging</a:t>
            </a:r>
            <a:endParaRPr kumimoji="0" lang="en-CH" altLang="en-CH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983BF5-4EF8-FC2A-D1F2-9450454B2CA5}"/>
              </a:ext>
            </a:extLst>
          </p:cNvPr>
          <p:cNvSpPr/>
          <p:nvPr/>
        </p:nvSpPr>
        <p:spPr>
          <a:xfrm>
            <a:off x="10671330" y="6434111"/>
            <a:ext cx="495945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862DB9A-4A1A-2B79-4425-202374C8C8AF}"/>
              </a:ext>
            </a:extLst>
          </p:cNvPr>
          <p:cNvSpPr txBox="1">
            <a:spLocks/>
          </p:cNvSpPr>
          <p:nvPr/>
        </p:nvSpPr>
        <p:spPr>
          <a:xfrm>
            <a:off x="10525759" y="643630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1A79457-5141-C73E-1A55-2114923AF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37477" y="643411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0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1C9E706-28F4-2988-D2F4-033DAA77A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structure&#10;&#10;AI-generated content may be incorrect.">
            <a:extLst>
              <a:ext uri="{FF2B5EF4-FFF2-40B4-BE49-F238E27FC236}">
                <a16:creationId xmlns:a16="http://schemas.microsoft.com/office/drawing/2014/main" id="{9B048071-D744-9F89-92D7-29617A88B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2" y="-27384"/>
            <a:ext cx="10974982" cy="688222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326F2B1-BA78-D23D-9A72-364B80396F4B}"/>
              </a:ext>
            </a:extLst>
          </p:cNvPr>
          <p:cNvSpPr/>
          <p:nvPr/>
        </p:nvSpPr>
        <p:spPr>
          <a:xfrm>
            <a:off x="2114138" y="1409302"/>
            <a:ext cx="8703679" cy="40393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Next Steps: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Council meeting in Budapest in May 2026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E171C21-D179-63F8-9DC6-B4EA7D182F4C}"/>
              </a:ext>
            </a:extLst>
          </p:cNvPr>
          <p:cNvSpPr txBox="1">
            <a:spLocks/>
          </p:cNvSpPr>
          <p:nvPr/>
        </p:nvSpPr>
        <p:spPr>
          <a:xfrm>
            <a:off x="11352584" y="6434112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CH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F321DE-38F9-7C6F-05B3-683668B19E1F}"/>
              </a:ext>
            </a:extLst>
          </p:cNvPr>
          <p:cNvSpPr/>
          <p:nvPr/>
        </p:nvSpPr>
        <p:spPr>
          <a:xfrm>
            <a:off x="10671330" y="6434111"/>
            <a:ext cx="495945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6D721-D890-1229-688C-60A09DE68015}"/>
              </a:ext>
            </a:extLst>
          </p:cNvPr>
          <p:cNvSpPr txBox="1">
            <a:spLocks/>
          </p:cNvSpPr>
          <p:nvPr/>
        </p:nvSpPr>
        <p:spPr>
          <a:xfrm>
            <a:off x="10632740" y="6444452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BD3C65-BF85-2C46-6A92-5C261E7C7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4614" y="6466612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55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3B2B4-F124-2938-709F-7A14B35D9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B01DD-3794-EBF2-67F5-B57C07F8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08" y="211394"/>
            <a:ext cx="11376025" cy="525309"/>
          </a:xfrm>
        </p:spPr>
        <p:txBody>
          <a:bodyPr/>
          <a:lstStyle/>
          <a:p>
            <a:r>
              <a:rPr lang="en-US" sz="2800" dirty="0"/>
              <a:t>Sustainable main bending magnets are being proposed for </a:t>
            </a:r>
            <a:br>
              <a:rPr lang="en-US" sz="2800" dirty="0"/>
            </a:br>
            <a:r>
              <a:rPr lang="en-US" sz="2800" dirty="0"/>
              <a:t>FCC-ee, with a twin layout, a low current density and aluminum conductor</a:t>
            </a:r>
            <a:endParaRPr lang="en-GB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877E33-2D25-56A2-DE62-F2FB0AAF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63FC31-B5D2-AF9B-8B42-B3A306193B2D}"/>
              </a:ext>
            </a:extLst>
          </p:cNvPr>
          <p:cNvSpPr txBox="1"/>
          <p:nvPr/>
        </p:nvSpPr>
        <p:spPr>
          <a:xfrm>
            <a:off x="1614647" y="5812049"/>
            <a:ext cx="417539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Cross section of FCC-ee bending magnet as of May 2025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E145EE-924D-5531-C41D-3E5A42467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095" y="1470484"/>
            <a:ext cx="4685280" cy="20389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2114F7-78D0-280B-EA5C-3C4469DF8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135" y="1792751"/>
            <a:ext cx="4213665" cy="28137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3A5444-ACE5-0592-F2A5-819622976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01" y="4100601"/>
            <a:ext cx="5748011" cy="15877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4124F2-98B0-65EB-53DD-F677353BC35F}"/>
              </a:ext>
            </a:extLst>
          </p:cNvPr>
          <p:cNvSpPr txBox="1"/>
          <p:nvPr/>
        </p:nvSpPr>
        <p:spPr>
          <a:xfrm>
            <a:off x="1614646" y="3620335"/>
            <a:ext cx="417539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paper on efficient resistive magnets for FCC-ee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2C77A0-9470-B595-769D-135C1CF68AA0}"/>
              </a:ext>
            </a:extLst>
          </p:cNvPr>
          <p:cNvSpPr txBox="1"/>
          <p:nvPr/>
        </p:nvSpPr>
        <p:spPr>
          <a:xfrm>
            <a:off x="7218304" y="4700247"/>
            <a:ext cx="417539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model of FCC-ee collider main dipole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CFC039-200C-BC0C-E2E5-6F0453E06EEB}"/>
              </a:ext>
            </a:extLst>
          </p:cNvPr>
          <p:cNvSpPr txBox="1"/>
          <p:nvPr/>
        </p:nvSpPr>
        <p:spPr>
          <a:xfrm>
            <a:off x="6823623" y="5079666"/>
            <a:ext cx="54348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layout allows 50% energy (and material) reduction with respect to separate magnets, as the Ampere turns are recycled in the second aperture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9F38A2D-EA8D-9C53-4D25-AB7C6D1946BF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9C5B869-624F-02A0-8DAE-D9E3B3630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887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6FA67-75CC-5C95-B917-640C94DA1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32C31B-B9BC-D797-39A7-8A9D26EFB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9446"/>
            <a:ext cx="11786308" cy="5880823"/>
          </a:xfrm>
        </p:spPr>
        <p:txBody>
          <a:bodyPr>
            <a:noAutofit/>
          </a:bodyPr>
          <a:lstStyle/>
          <a:p>
            <a:pPr marL="914400"/>
            <a:endParaRPr lang="en-US" sz="2200" dirty="0"/>
          </a:p>
          <a:p>
            <a:pPr marL="914400"/>
            <a:r>
              <a:rPr lang="en-US" sz="2200" dirty="0"/>
              <a:t>Introduction</a:t>
            </a:r>
          </a:p>
          <a:p>
            <a:pPr marL="914400"/>
            <a:r>
              <a:rPr lang="en-US" sz="2200" dirty="0"/>
              <a:t>Energy Efficiency Efforts @ CERN</a:t>
            </a:r>
          </a:p>
          <a:p>
            <a:pPr marL="914400"/>
            <a:r>
              <a:rPr lang="en-US" sz="2200" dirty="0"/>
              <a:t>HL-LHC related activities</a:t>
            </a:r>
          </a:p>
          <a:p>
            <a:pPr marL="914400"/>
            <a:r>
              <a:rPr lang="en-US" sz="2200" dirty="0"/>
              <a:t>ESPP update and next steps for CERN</a:t>
            </a:r>
          </a:p>
          <a:p>
            <a:pPr marL="914400"/>
            <a:r>
              <a:rPr lang="en-GB" sz="2200" dirty="0"/>
              <a:t>Superconducting Magnet R&amp;D plans and Opportunities</a:t>
            </a:r>
          </a:p>
          <a:p>
            <a:pPr marL="914400"/>
            <a:r>
              <a:rPr lang="en-US" sz="2200" dirty="0"/>
              <a:t>SRF R&amp;D plans and opportunities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8EF5A2-818D-FD93-5B6F-CA6B23F0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81" y="48014"/>
            <a:ext cx="8886884" cy="6124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Content</a:t>
            </a:r>
            <a:endParaRPr lang="en-GB" sz="3400" dirty="0">
              <a:solidFill>
                <a:srgbClr val="0070C0"/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092B4A5-0452-FF7D-3365-3A1E32D3BBA7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3C473A2-3588-D5FE-B7A6-0C077C25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96AE3ED-FDBF-250F-3327-44F6B32F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394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6A8A78E-A7D0-A43F-57A6-8A6F72001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99" y="-340136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HTS REBCO Studies for FCC ee (1/2)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CC552C-0861-959B-EF3A-3D88007AD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60" y="1404191"/>
            <a:ext cx="4416419" cy="7754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/>
              <a:t>Final Focus FCC-ee Quadrupoles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/>
              <a:t>Baseline: Nb-Ti</a:t>
            </a:r>
            <a:endParaRPr lang="en-GB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2E8E81-7281-C6A7-B9C8-BDF71EE96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" y="5963815"/>
            <a:ext cx="4848225" cy="748012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F45B4C3-7E0D-BD0A-EE0F-84676FD17FC1}"/>
              </a:ext>
            </a:extLst>
          </p:cNvPr>
          <p:cNvSpPr txBox="1">
            <a:spLocks/>
          </p:cNvSpPr>
          <p:nvPr/>
        </p:nvSpPr>
        <p:spPr>
          <a:xfrm>
            <a:off x="838197" y="4691022"/>
            <a:ext cx="3190875" cy="37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REBCO CCT at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 30 K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E6E138-33AC-4EB2-A27E-A94AAFC1B7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76" b="8622"/>
          <a:stretch>
            <a:fillRect/>
          </a:stretch>
        </p:blipFill>
        <p:spPr>
          <a:xfrm>
            <a:off x="425273" y="2113955"/>
            <a:ext cx="4016728" cy="26300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D4B2F5-1ECE-387F-83A5-B52F66536E9F}"/>
              </a:ext>
            </a:extLst>
          </p:cNvPr>
          <p:cNvSpPr txBox="1"/>
          <p:nvPr/>
        </p:nvSpPr>
        <p:spPr>
          <a:xfrm>
            <a:off x="425273" y="5215530"/>
            <a:ext cx="3637662" cy="664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Two opposed solenoid fields</a:t>
            </a:r>
          </a:p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Superconductor in a groove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78C65A8-2695-4D7E-B93F-7B59776DDE45}"/>
              </a:ext>
            </a:extLst>
          </p:cNvPr>
          <p:cNvSpPr txBox="1">
            <a:spLocks/>
          </p:cNvSpPr>
          <p:nvPr/>
        </p:nvSpPr>
        <p:spPr>
          <a:xfrm>
            <a:off x="6595615" y="4680400"/>
            <a:ext cx="3130548" cy="37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REBCO at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 20-50 K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3270EB6-0301-6EFF-9546-43C124378B5B}"/>
              </a:ext>
            </a:extLst>
          </p:cNvPr>
          <p:cNvSpPr txBox="1">
            <a:spLocks/>
          </p:cNvSpPr>
          <p:nvPr/>
        </p:nvSpPr>
        <p:spPr>
          <a:xfrm>
            <a:off x="339724" y="992240"/>
            <a:ext cx="4187819" cy="3786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Machine Detector Interface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E62F634-06F6-43AE-E968-6B39463D4763}"/>
              </a:ext>
            </a:extLst>
          </p:cNvPr>
          <p:cNvSpPr txBox="1">
            <a:spLocks/>
          </p:cNvSpPr>
          <p:nvPr/>
        </p:nvSpPr>
        <p:spPr>
          <a:xfrm>
            <a:off x="5902084" y="1001526"/>
            <a:ext cx="4187819" cy="3786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Collider Ring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5DA9BC-ADE2-0678-F146-777C76EBFD83}"/>
              </a:ext>
            </a:extLst>
          </p:cNvPr>
          <p:cNvSpPr txBox="1"/>
          <p:nvPr/>
        </p:nvSpPr>
        <p:spPr>
          <a:xfrm>
            <a:off x="4029074" y="4270336"/>
            <a:ext cx="8001717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2900 quadrupoles and  4700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sextupoles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in the 80 km arc cells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A225BF-DEB0-5BB9-78E3-F7C390EDE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401" y="2454235"/>
            <a:ext cx="2421197" cy="15742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A157EB-47BD-F567-F95E-FB3D862BFE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92"/>
          <a:stretch>
            <a:fillRect/>
          </a:stretch>
        </p:blipFill>
        <p:spPr>
          <a:xfrm>
            <a:off x="6972754" y="2380156"/>
            <a:ext cx="1554494" cy="16931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D119ED5-6955-2D4F-09D7-AF86BF43F325}"/>
              </a:ext>
            </a:extLst>
          </p:cNvPr>
          <p:cNvSpPr txBox="1"/>
          <p:nvPr/>
        </p:nvSpPr>
        <p:spPr>
          <a:xfrm>
            <a:off x="4241351" y="5187367"/>
            <a:ext cx="7839075" cy="664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Dodecapole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structure allowing quadrupole,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sextupole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and combined operation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EA4B94A-142A-7EBE-8524-E3AD9031D0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799" r="11005"/>
          <a:stretch>
            <a:fillRect/>
          </a:stretch>
        </p:blipFill>
        <p:spPr>
          <a:xfrm>
            <a:off x="9431307" y="2153107"/>
            <a:ext cx="2102598" cy="2005018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944565C6-63A4-B9BE-B000-E81D7D7DB7AD}"/>
              </a:ext>
            </a:extLst>
          </p:cNvPr>
          <p:cNvSpPr txBox="1">
            <a:spLocks/>
          </p:cNvSpPr>
          <p:nvPr/>
        </p:nvSpPr>
        <p:spPr>
          <a:xfrm>
            <a:off x="5454938" y="1383693"/>
            <a:ext cx="5755507" cy="771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Lattice combined function MQ/MS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Baseline: resistive iron dominated magnets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8D4BA56-4309-EF16-5F70-EA4E0CE82E5B}"/>
              </a:ext>
            </a:extLst>
          </p:cNvPr>
          <p:cNvSpPr/>
          <p:nvPr/>
        </p:nvSpPr>
        <p:spPr>
          <a:xfrm>
            <a:off x="8712901" y="3002645"/>
            <a:ext cx="447675" cy="4640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6B0533E-7DA0-27CC-A624-989306A89F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2084" y="5979143"/>
            <a:ext cx="2864339" cy="7480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0F515F5-EB50-F7E9-7802-E5C9AE9E40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528" b="-2172"/>
          <a:stretch>
            <a:fillRect/>
          </a:stretch>
        </p:blipFill>
        <p:spPr>
          <a:xfrm>
            <a:off x="9160576" y="6005711"/>
            <a:ext cx="1717788" cy="6642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22D756B-6932-6E96-48CA-198D8E5EE739}"/>
              </a:ext>
            </a:extLst>
          </p:cNvPr>
          <p:cNvSpPr txBox="1"/>
          <p:nvPr/>
        </p:nvSpPr>
        <p:spPr>
          <a:xfrm>
            <a:off x="0" y="509484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High-gradient applications (performance-driven)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16F290-8D5E-1243-7420-903C37EFDF61}"/>
              </a:ext>
            </a:extLst>
          </p:cNvPr>
          <p:cNvSpPr txBox="1"/>
          <p:nvPr/>
        </p:nvSpPr>
        <p:spPr>
          <a:xfrm>
            <a:off x="6105107" y="531887"/>
            <a:ext cx="56632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A02B9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System-level energy-efficient lattice magnets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D78137-6BDD-C841-FC38-7BF2E1B04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459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8D5FD-BB2A-4E78-BA61-173F2EEAE7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322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FCF7E2-61F1-0428-A038-6AD59D5EA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99" y="-340136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HTS REBCO Studies for FCC ee (2/2)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412CF-7E81-F75D-536D-B861E10B4848}"/>
              </a:ext>
            </a:extLst>
          </p:cNvPr>
          <p:cNvSpPr txBox="1"/>
          <p:nvPr/>
        </p:nvSpPr>
        <p:spPr>
          <a:xfrm>
            <a:off x="1234219" y="521763"/>
            <a:ext cx="9591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solidFill>
                  <a:schemeClr val="accent5"/>
                </a:solidFill>
              </a:rPr>
              <a:t>HTS studies complementary to main lattice and final-focus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497D98-5552-E355-BD95-48A61FF0E0E3}"/>
              </a:ext>
            </a:extLst>
          </p:cNvPr>
          <p:cNvSpPr txBox="1"/>
          <p:nvPr/>
        </p:nvSpPr>
        <p:spPr>
          <a:xfrm>
            <a:off x="-219075" y="858549"/>
            <a:ext cx="44883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dirty="0"/>
              <a:t>Positron capture solenoid</a:t>
            </a:r>
          </a:p>
          <a:p>
            <a:pPr algn="ctr"/>
            <a:r>
              <a:rPr lang="en-GB" sz="2200" dirty="0"/>
              <a:t>→ High-field </a:t>
            </a:r>
            <a:r>
              <a:rPr lang="en-GB" sz="2200" b="1" dirty="0">
                <a:solidFill>
                  <a:schemeClr val="accent5"/>
                </a:solidFill>
              </a:rPr>
              <a:t>REBCO</a:t>
            </a:r>
            <a:r>
              <a:rPr lang="en-GB" sz="2200" dirty="0"/>
              <a:t> </a:t>
            </a:r>
            <a:r>
              <a:rPr lang="en-GB" sz="2200" dirty="0">
                <a:latin typeface="+mj-lt"/>
              </a:rPr>
              <a:t>(</a:t>
            </a:r>
            <a:r>
              <a:rPr lang="en-GB" sz="2200" b="1" dirty="0">
                <a:solidFill>
                  <a:schemeClr val="accent5"/>
                </a:solidFill>
                <a:latin typeface="+mj-lt"/>
              </a:rPr>
              <a:t>~15 T, </a:t>
            </a:r>
            <a:r>
              <a:rPr lang="en-GB" sz="2200" b="1" dirty="0">
                <a:solidFill>
                  <a:schemeClr val="accent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~15 K</a:t>
            </a:r>
            <a:r>
              <a:rPr lang="en-GB" sz="2200" dirty="0">
                <a:latin typeface="+mj-lt"/>
              </a:rPr>
              <a:t>),</a:t>
            </a:r>
          </a:p>
          <a:p>
            <a:pPr algn="ctr"/>
            <a:r>
              <a:rPr lang="en-GB" sz="2200" dirty="0"/>
              <a:t>compact source region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96191-C1DA-FFD4-9EB3-06473FAFDA38}"/>
              </a:ext>
            </a:extLst>
          </p:cNvPr>
          <p:cNvSpPr txBox="1"/>
          <p:nvPr/>
        </p:nvSpPr>
        <p:spPr>
          <a:xfrm>
            <a:off x="6095999" y="858549"/>
            <a:ext cx="599598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dirty="0"/>
              <a:t>Short Straight Sections (nested Q-S magnets)  </a:t>
            </a:r>
            <a:r>
              <a:rPr lang="en-GB" sz="2200" dirty="0"/>
              <a:t>→ Energy-efficient optics,</a:t>
            </a:r>
          </a:p>
          <a:p>
            <a:pPr algn="ctr"/>
            <a:r>
              <a:rPr lang="en-GB" sz="2200" dirty="0"/>
              <a:t>increased filling factor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CCACF6-52C4-FA04-4E16-DDD05F4B23F5}"/>
              </a:ext>
            </a:extLst>
          </p:cNvPr>
          <p:cNvSpPr txBox="1"/>
          <p:nvPr/>
        </p:nvSpPr>
        <p:spPr>
          <a:xfrm>
            <a:off x="776286" y="5780760"/>
            <a:ext cx="10639425" cy="769441"/>
          </a:xfrm>
          <a:prstGeom prst="rect">
            <a:avLst/>
          </a:prstGeom>
          <a:solidFill>
            <a:schemeClr val="tx2">
              <a:lumMod val="50000"/>
              <a:lumOff val="50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200" b="1" dirty="0"/>
              <a:t>HTS in FCC-ee spans both traditional high-field applications and </a:t>
            </a:r>
          </a:p>
          <a:p>
            <a:pPr algn="ctr"/>
            <a:r>
              <a:rPr lang="en-GB" sz="2200" b="1" dirty="0"/>
              <a:t>new energy-efficiency-driven concepts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5F38FF-2E4B-91C6-3801-F182AE5774A2}"/>
              </a:ext>
            </a:extLst>
          </p:cNvPr>
          <p:cNvSpPr txBox="1"/>
          <p:nvPr/>
        </p:nvSpPr>
        <p:spPr>
          <a:xfrm>
            <a:off x="202080" y="4799642"/>
            <a:ext cx="5893919" cy="946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GB" sz="2200" dirty="0"/>
              <a:t>REBCO matching/capture solenoid at the </a:t>
            </a:r>
          </a:p>
          <a:p>
            <a:pPr>
              <a:lnSpc>
                <a:spcPts val="2200"/>
              </a:lnSpc>
            </a:pPr>
            <a:r>
              <a:rPr lang="en-GB" sz="2200" dirty="0"/>
              <a:t>target (one per positron source line). </a:t>
            </a:r>
          </a:p>
          <a:p>
            <a:pPr>
              <a:lnSpc>
                <a:spcPts val="2200"/>
              </a:lnSpc>
            </a:pPr>
            <a:r>
              <a:rPr lang="en-GB" sz="2200" dirty="0"/>
              <a:t>Demonstration in the P</a:t>
            </a:r>
            <a:r>
              <a:rPr lang="en-GB" sz="2200" baseline="30000" dirty="0"/>
              <a:t>3</a:t>
            </a:r>
            <a:r>
              <a:rPr lang="en-GB" sz="2200" dirty="0"/>
              <a:t> experiment at PSI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3BC1681-F3B7-8629-9F94-9E694B5420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631" b="12310"/>
          <a:stretch>
            <a:fillRect/>
          </a:stretch>
        </p:blipFill>
        <p:spPr>
          <a:xfrm>
            <a:off x="76127" y="2280798"/>
            <a:ext cx="5663261" cy="23807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E59BDE-10BC-A718-BA32-11F2BF607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082" y="985427"/>
            <a:ext cx="990634" cy="1318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ECF236-C67B-D027-BC9C-F61F0599BD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" r="4317" b="-2460"/>
          <a:stretch>
            <a:fillRect/>
          </a:stretch>
        </p:blipFill>
        <p:spPr>
          <a:xfrm>
            <a:off x="8338238" y="1922176"/>
            <a:ext cx="2129831" cy="51777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0DA188F-B5BC-5018-88A2-03CB83F7F153}"/>
              </a:ext>
            </a:extLst>
          </p:cNvPr>
          <p:cNvSpPr txBox="1"/>
          <p:nvPr/>
        </p:nvSpPr>
        <p:spPr>
          <a:xfrm>
            <a:off x="6230135" y="4940705"/>
            <a:ext cx="3122322" cy="664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GB" sz="2200" dirty="0" err="1"/>
              <a:t>Resitive</a:t>
            </a:r>
            <a:r>
              <a:rPr lang="en-GB" sz="2200" dirty="0"/>
              <a:t> baseline:</a:t>
            </a:r>
          </a:p>
          <a:p>
            <a:pPr algn="ctr">
              <a:lnSpc>
                <a:spcPts val="2200"/>
              </a:lnSpc>
            </a:pPr>
            <a:r>
              <a:rPr lang="en-GB" sz="2200" dirty="0"/>
              <a:t>~ 39 MW average power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5E19EB-85D7-E658-4149-B1F7247C216A}"/>
              </a:ext>
            </a:extLst>
          </p:cNvPr>
          <p:cNvSpPr txBox="1"/>
          <p:nvPr/>
        </p:nvSpPr>
        <p:spPr>
          <a:xfrm>
            <a:off x="9486593" y="4935300"/>
            <a:ext cx="2531996" cy="664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GB" sz="2200" b="1" dirty="0">
                <a:solidFill>
                  <a:schemeClr val="accent5"/>
                </a:solidFill>
                <a:latin typeface="+mj-lt"/>
              </a:rPr>
              <a:t>REBCO</a:t>
            </a:r>
            <a:r>
              <a:rPr lang="en-GB" sz="2200" dirty="0">
                <a:latin typeface="+mj-lt"/>
              </a:rPr>
              <a:t> (</a:t>
            </a:r>
            <a:r>
              <a:rPr lang="en-GB" sz="2200" b="1" dirty="0">
                <a:solidFill>
                  <a:schemeClr val="accent5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~2T, ~40 K</a:t>
            </a:r>
            <a:r>
              <a:rPr lang="en-GB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GB" sz="2200" dirty="0">
              <a:latin typeface="+mj-lt"/>
            </a:endParaRPr>
          </a:p>
          <a:p>
            <a:pPr algn="ctr">
              <a:lnSpc>
                <a:spcPts val="2200"/>
              </a:lnSpc>
            </a:pPr>
            <a:r>
              <a:rPr lang="en-GB" sz="2200" dirty="0">
                <a:latin typeface="+mj-lt"/>
              </a:rPr>
              <a:t>Cooling &lt; 11 MW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D58ED23-041C-F700-2B7E-D2B5029B8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1408" y="2432765"/>
            <a:ext cx="3903489" cy="23668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21709F-09E1-9D80-6ABE-E7F3750C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8786" y="6518173"/>
            <a:ext cx="2743200" cy="365125"/>
          </a:xfrm>
        </p:spPr>
        <p:txBody>
          <a:bodyPr/>
          <a:lstStyle/>
          <a:p>
            <a:fld id="{4FA8D5FD-BB2A-4E78-BA61-173F2EEAE751}" type="slidenum">
              <a:rPr lang="en-GB" smtClean="0"/>
              <a:t>21</a:t>
            </a:fld>
            <a:endParaRPr lang="en-GB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723EBB1-FEDF-8E83-3C06-F727EC5397AD}"/>
              </a:ext>
            </a:extLst>
          </p:cNvPr>
          <p:cNvSpPr txBox="1">
            <a:spLocks/>
          </p:cNvSpPr>
          <p:nvPr/>
        </p:nvSpPr>
        <p:spPr>
          <a:xfrm>
            <a:off x="10458202" y="6492875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99EAB64-AEFE-B291-B565-AA49AC676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8578" y="6543472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319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C72A8-1443-5B78-BC8F-8E49F7D9A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39942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A9A4CD-D58A-4971-4DCA-8DF0FF729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359" y="0"/>
            <a:ext cx="1483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55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3803D-9C33-AEEE-C7B2-4B771C7E0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397711-0932-FFC3-4B76-8623FF99FDA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solidFill>
            <a:srgbClr val="003462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SRF R&amp;D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45A544F-19EC-93C6-0426-0421BBB16663}"/>
              </a:ext>
            </a:extLst>
          </p:cNvPr>
          <p:cNvSpPr txBox="1">
            <a:spLocks/>
          </p:cNvSpPr>
          <p:nvPr/>
        </p:nvSpPr>
        <p:spPr>
          <a:xfrm>
            <a:off x="11877167" y="6509960"/>
            <a:ext cx="314833" cy="234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4640D-8BAD-1761-45E0-14B67B3ACA22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B27B1-9B33-7B30-BEF2-4FB7C13DAEB7}"/>
              </a:ext>
            </a:extLst>
          </p:cNvPr>
          <p:cNvSpPr txBox="1">
            <a:spLocks/>
          </p:cNvSpPr>
          <p:nvPr/>
        </p:nvSpPr>
        <p:spPr>
          <a:xfrm>
            <a:off x="691969" y="6444861"/>
            <a:ext cx="6572221" cy="365125"/>
          </a:xfrm>
          <a:prstGeom prst="rect">
            <a:avLst/>
          </a:prstGeom>
        </p:spPr>
        <p:txBody>
          <a:bodyPr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>
                <a:solidFill>
                  <a:srgbClr val="0033A0"/>
                </a:solidFill>
                <a:latin typeface="Neue Haas Grotesk Text Pro" panose="020B0504020202020204" pitchFamily="34" charset="0"/>
              </a:rPr>
              <a:t>O. Brüning                              iSAS 2</a:t>
            </a:r>
            <a:r>
              <a:rPr lang="en-GB" sz="1200" baseline="30000">
                <a:solidFill>
                  <a:srgbClr val="0033A0"/>
                </a:solidFill>
                <a:latin typeface="Neue Haas Grotesk Text Pro" panose="020B0504020202020204" pitchFamily="34" charset="0"/>
              </a:rPr>
              <a:t>nd</a:t>
            </a:r>
            <a:r>
              <a:rPr lang="en-GB" sz="1200">
                <a:solidFill>
                  <a:srgbClr val="0033A0"/>
                </a:solidFill>
                <a:latin typeface="Neue Haas Grotesk Text Pro" panose="020B0504020202020204" pitchFamily="34" charset="0"/>
              </a:rPr>
              <a:t> annual meeting @ HZB</a:t>
            </a:r>
            <a:endParaRPr lang="en-US" sz="1200" dirty="0">
              <a:solidFill>
                <a:srgbClr val="0033A0"/>
              </a:solidFill>
              <a:latin typeface="Neue Haas Grotesk Tex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0798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1AF63-6099-1287-5A80-5A4A4FE29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9521FB9-FA2C-2BDC-C10A-7026E6163DB7}"/>
              </a:ext>
            </a:extLst>
          </p:cNvPr>
          <p:cNvSpPr txBox="1">
            <a:spLocks/>
          </p:cNvSpPr>
          <p:nvPr/>
        </p:nvSpPr>
        <p:spPr>
          <a:xfrm>
            <a:off x="691969" y="6444861"/>
            <a:ext cx="6572221" cy="365125"/>
          </a:xfrm>
          <a:prstGeom prst="rect">
            <a:avLst/>
          </a:prstGeom>
        </p:spPr>
        <p:txBody>
          <a:bodyPr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O. Brüning                              </a:t>
            </a:r>
            <a:r>
              <a:rPr lang="en-GB" sz="1200" dirty="0" err="1">
                <a:solidFill>
                  <a:srgbClr val="0033A0"/>
                </a:solidFill>
                <a:latin typeface="Neue Haas Grotesk Text Pro" panose="020B0504020202020204" pitchFamily="34" charset="0"/>
              </a:rPr>
              <a:t>iSAS</a:t>
            </a:r>
            <a:r>
              <a:rPr lang="en-GB" sz="12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2</a:t>
            </a:r>
            <a:r>
              <a:rPr lang="en-GB" sz="12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nd</a:t>
            </a:r>
            <a:r>
              <a:rPr lang="en-GB" sz="12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annual meeting @ HZB</a:t>
            </a:r>
            <a:endParaRPr lang="en-US" sz="1200" dirty="0">
              <a:solidFill>
                <a:srgbClr val="0033A0"/>
              </a:solidFill>
              <a:latin typeface="Neue Haas Grotesk Text Pro" panose="020B05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60263B-E16D-6927-48CC-37B8EB39AD9C}"/>
              </a:ext>
            </a:extLst>
          </p:cNvPr>
          <p:cNvSpPr/>
          <p:nvPr/>
        </p:nvSpPr>
        <p:spPr>
          <a:xfrm>
            <a:off x="277127" y="5537049"/>
            <a:ext cx="11376025" cy="1069006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6C1E-B4B5-5D03-BADA-86C25A153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53773" y="3212497"/>
            <a:ext cx="340627" cy="18256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42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425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4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13E9788-91A7-31E9-BF13-4CED73E01C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9038"/>
          <a:stretch>
            <a:fillRect/>
          </a:stretch>
        </p:blipFill>
        <p:spPr>
          <a:xfrm>
            <a:off x="3577647" y="1554190"/>
            <a:ext cx="870924" cy="2303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16BDE46-5B58-587D-6593-6D098814B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506" y="2737061"/>
            <a:ext cx="1144248" cy="28606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3342AFE-642B-B992-F7B0-5ADAEBD2FEAC}"/>
              </a:ext>
            </a:extLst>
          </p:cNvPr>
          <p:cNvSpPr txBox="1"/>
          <p:nvPr/>
        </p:nvSpPr>
        <p:spPr>
          <a:xfrm>
            <a:off x="2684278" y="995159"/>
            <a:ext cx="211733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Fundamental SRF research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E8E8E8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38D8F4-C35D-7B11-4545-8058FCFFAEF7}"/>
              </a:ext>
            </a:extLst>
          </p:cNvPr>
          <p:cNvSpPr txBox="1"/>
          <p:nvPr/>
        </p:nvSpPr>
        <p:spPr>
          <a:xfrm>
            <a:off x="7225423" y="2223617"/>
            <a:ext cx="236460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Nb3Sn coating on niobium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649E5CF-B928-AF44-F7B2-BE90D9F4B1C7}"/>
              </a:ext>
            </a:extLst>
          </p:cNvPr>
          <p:cNvSpPr txBox="1"/>
          <p:nvPr/>
        </p:nvSpPr>
        <p:spPr>
          <a:xfrm>
            <a:off x="676684" y="1098368"/>
            <a:ext cx="19346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SRF Basic Research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60997D-9EB4-CBFC-4767-E04D3A7E1BD1}"/>
              </a:ext>
            </a:extLst>
          </p:cNvPr>
          <p:cNvSpPr txBox="1"/>
          <p:nvPr/>
        </p:nvSpPr>
        <p:spPr>
          <a:xfrm>
            <a:off x="2982116" y="3402537"/>
            <a:ext cx="214762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High Q0 800 MHz cavities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63" name="Picture 6" descr="FermiLogo_RGB_NALBlue.png">
            <a:extLst>
              <a:ext uri="{FF2B5EF4-FFF2-40B4-BE49-F238E27FC236}">
                <a16:creationId xmlns:a16="http://schemas.microsoft.com/office/drawing/2014/main" id="{58CF13CF-A312-AF4B-E735-47DFC12EFAF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323" y="2424685"/>
            <a:ext cx="1217230" cy="24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 descr="IJCLab">
            <a:extLst>
              <a:ext uri="{FF2B5EF4-FFF2-40B4-BE49-F238E27FC236}">
                <a16:creationId xmlns:a16="http://schemas.microsoft.com/office/drawing/2014/main" id="{83C4292E-D42A-2957-7B71-F0820783F6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76" y="3691840"/>
            <a:ext cx="829228" cy="411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6" descr="FermiLogo_RGB_NALBlue.png">
            <a:extLst>
              <a:ext uri="{FF2B5EF4-FFF2-40B4-BE49-F238E27FC236}">
                <a16:creationId xmlns:a16="http://schemas.microsoft.com/office/drawing/2014/main" id="{94837393-7109-CDD5-ACB9-E14F6853837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35" y="3693742"/>
            <a:ext cx="1182639" cy="31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EA">
            <a:extLst>
              <a:ext uri="{FF2B5EF4-FFF2-40B4-BE49-F238E27FC236}">
                <a16:creationId xmlns:a16="http://schemas.microsoft.com/office/drawing/2014/main" id="{389D1900-9EB1-98AB-742C-702D25EA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52" y="1174804"/>
            <a:ext cx="552473" cy="55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60136EB-AC89-E005-EB8D-2D03BD4CB980}"/>
              </a:ext>
            </a:extLst>
          </p:cNvPr>
          <p:cNvSpPr txBox="1"/>
          <p:nvPr/>
        </p:nvSpPr>
        <p:spPr>
          <a:xfrm>
            <a:off x="8646389" y="1175242"/>
            <a:ext cx="155008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Point contact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Tunneling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Spectroscopy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72B62967-48A9-FEE2-1BBD-C37667CAA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637798" y="2421449"/>
            <a:ext cx="636727" cy="636727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01108CCC-5E40-2866-CA78-C9CEC6EDA99F}"/>
              </a:ext>
            </a:extLst>
          </p:cNvPr>
          <p:cNvSpPr txBox="1"/>
          <p:nvPr/>
        </p:nvSpPr>
        <p:spPr>
          <a:xfrm>
            <a:off x="4971297" y="2214817"/>
            <a:ext cx="206889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Nb3Sn coating on copper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7C29F4BE-550B-FB71-031C-AC4E70F9B455}"/>
              </a:ext>
            </a:extLst>
          </p:cNvPr>
          <p:cNvSpPr txBox="1"/>
          <p:nvPr/>
        </p:nvSpPr>
        <p:spPr>
          <a:xfrm>
            <a:off x="6070376" y="1192234"/>
            <a:ext cx="121645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Magnetic flux expulsion studies</a:t>
            </a: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D5D14477-05FB-EB17-082D-22284D2C7C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394437" y="1160819"/>
            <a:ext cx="636727" cy="636727"/>
          </a:xfrm>
          <a:prstGeom prst="rect">
            <a:avLst/>
          </a:prstGeom>
        </p:spPr>
      </p:pic>
      <p:sp>
        <p:nvSpPr>
          <p:cNvPr id="1034" name="TextBox 1033">
            <a:extLst>
              <a:ext uri="{FF2B5EF4-FFF2-40B4-BE49-F238E27FC236}">
                <a16:creationId xmlns:a16="http://schemas.microsoft.com/office/drawing/2014/main" id="{14461EAD-9210-1381-F052-4A4411D81367}"/>
              </a:ext>
            </a:extLst>
          </p:cNvPr>
          <p:cNvSpPr txBox="1"/>
          <p:nvPr/>
        </p:nvSpPr>
        <p:spPr>
          <a:xfrm>
            <a:off x="8901248" y="5658416"/>
            <a:ext cx="272216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Ferro-electric Fast-Reactive tuner</a:t>
            </a:r>
          </a:p>
        </p:txBody>
      </p:sp>
      <p:pic>
        <p:nvPicPr>
          <p:cNvPr id="1035" name="Picture 1034">
            <a:extLst>
              <a:ext uri="{FF2B5EF4-FFF2-40B4-BE49-F238E27FC236}">
                <a16:creationId xmlns:a16="http://schemas.microsoft.com/office/drawing/2014/main" id="{38C884DF-3D86-0766-F78A-C591B214E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325426" y="5966696"/>
            <a:ext cx="549200" cy="549200"/>
          </a:xfrm>
          <a:prstGeom prst="rect">
            <a:avLst/>
          </a:prstGeom>
        </p:spPr>
      </p:pic>
      <p:sp>
        <p:nvSpPr>
          <p:cNvPr id="1036" name="TextBox 1035">
            <a:extLst>
              <a:ext uri="{FF2B5EF4-FFF2-40B4-BE49-F238E27FC236}">
                <a16:creationId xmlns:a16="http://schemas.microsoft.com/office/drawing/2014/main" id="{5499B0B1-AE39-45C4-C523-02E2E8518072}"/>
              </a:ext>
            </a:extLst>
          </p:cNvPr>
          <p:cNvSpPr txBox="1"/>
          <p:nvPr/>
        </p:nvSpPr>
        <p:spPr>
          <a:xfrm>
            <a:off x="6687578" y="5628143"/>
            <a:ext cx="1626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Cavity test methods and diagnostics</a:t>
            </a:r>
          </a:p>
        </p:txBody>
      </p:sp>
      <p:pic>
        <p:nvPicPr>
          <p:cNvPr id="1037" name="Picture 1036">
            <a:extLst>
              <a:ext uri="{FF2B5EF4-FFF2-40B4-BE49-F238E27FC236}">
                <a16:creationId xmlns:a16="http://schemas.microsoft.com/office/drawing/2014/main" id="{09C6A04D-5E51-0047-5370-66BA4D0BA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762744" y="5990774"/>
            <a:ext cx="553998" cy="553998"/>
          </a:xfrm>
          <a:prstGeom prst="rect">
            <a:avLst/>
          </a:prstGeom>
        </p:spPr>
      </p:pic>
      <p:pic>
        <p:nvPicPr>
          <p:cNvPr id="1038" name="Picture 1037">
            <a:extLst>
              <a:ext uri="{FF2B5EF4-FFF2-40B4-BE49-F238E27FC236}">
                <a16:creationId xmlns:a16="http://schemas.microsoft.com/office/drawing/2014/main" id="{9D6D8087-7637-114D-F01C-CC38CF852B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8207" y="6019619"/>
            <a:ext cx="458343" cy="4211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93421-0DD6-3A0B-18E7-884E6FF8D151}"/>
              </a:ext>
            </a:extLst>
          </p:cNvPr>
          <p:cNvSpPr txBox="1"/>
          <p:nvPr/>
        </p:nvSpPr>
        <p:spPr>
          <a:xfrm>
            <a:off x="615102" y="2374829"/>
            <a:ext cx="19346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SRF thin films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798305-B997-7821-A6FE-A3DC75103AD8}"/>
              </a:ext>
            </a:extLst>
          </p:cNvPr>
          <p:cNvSpPr txBox="1"/>
          <p:nvPr/>
        </p:nvSpPr>
        <p:spPr>
          <a:xfrm>
            <a:off x="615102" y="3549637"/>
            <a:ext cx="18294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SRF surface treatments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DA5216-703C-62D3-F0F5-98492AE5E12F}"/>
              </a:ext>
            </a:extLst>
          </p:cNvPr>
          <p:cNvSpPr txBox="1"/>
          <p:nvPr/>
        </p:nvSpPr>
        <p:spPr>
          <a:xfrm>
            <a:off x="729289" y="5780648"/>
            <a:ext cx="18294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SRF Technologies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CFAA02-72FB-A109-5491-5AA2A5794E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3473" y="6038513"/>
            <a:ext cx="799237" cy="309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837E30-75BB-EA72-63E1-96D4636F28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9038"/>
          <a:stretch>
            <a:fillRect/>
          </a:stretch>
        </p:blipFill>
        <p:spPr>
          <a:xfrm>
            <a:off x="7344959" y="6100711"/>
            <a:ext cx="976125" cy="3010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CDAA1-93B0-CB32-D092-D4C9692EE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9038"/>
          <a:stretch>
            <a:fillRect/>
          </a:stretch>
        </p:blipFill>
        <p:spPr>
          <a:xfrm>
            <a:off x="3385359" y="6150091"/>
            <a:ext cx="1064233" cy="3282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873F38-981F-9043-B08D-2ADE54A9DD18}"/>
              </a:ext>
            </a:extLst>
          </p:cNvPr>
          <p:cNvSpPr txBox="1"/>
          <p:nvPr/>
        </p:nvSpPr>
        <p:spPr>
          <a:xfrm>
            <a:off x="2651060" y="5611371"/>
            <a:ext cx="200969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Hydroforming of copper cavity substrates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25DDA7-8379-B4C8-244E-DE68E85620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799562" y="6052056"/>
            <a:ext cx="553998" cy="553998"/>
          </a:xfrm>
          <a:prstGeom prst="rect">
            <a:avLst/>
          </a:prstGeom>
        </p:spPr>
      </p:pic>
      <p:pic>
        <p:nvPicPr>
          <p:cNvPr id="13" name="Picture 6" descr="CEA">
            <a:extLst>
              <a:ext uri="{FF2B5EF4-FFF2-40B4-BE49-F238E27FC236}">
                <a16:creationId xmlns:a16="http://schemas.microsoft.com/office/drawing/2014/main" id="{95487190-C7C8-52D1-C2A8-D533204D8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185" y="2471059"/>
            <a:ext cx="502777" cy="5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1E12A6-5414-8501-A647-87DCCC3FDB42}"/>
              </a:ext>
            </a:extLst>
          </p:cNvPr>
          <p:cNvSpPr txBox="1"/>
          <p:nvPr/>
        </p:nvSpPr>
        <p:spPr>
          <a:xfrm>
            <a:off x="9655551" y="2236240"/>
            <a:ext cx="19231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Atomic Layer Deposition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607E32-86F9-BDB4-2A5A-2936CF39BDBB}"/>
              </a:ext>
            </a:extLst>
          </p:cNvPr>
          <p:cNvSpPr txBox="1"/>
          <p:nvPr/>
        </p:nvSpPr>
        <p:spPr>
          <a:xfrm>
            <a:off x="2975272" y="2204218"/>
            <a:ext cx="177557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Nb coating  on copper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DE968D-C6ED-A953-B79D-5A9BA204F4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498300" y="2449323"/>
            <a:ext cx="566233" cy="56623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E9E6F3-4399-BB78-661A-5BC7CC2D4A14}"/>
              </a:ext>
            </a:extLst>
          </p:cNvPr>
          <p:cNvSpPr/>
          <p:nvPr/>
        </p:nvSpPr>
        <p:spPr>
          <a:xfrm>
            <a:off x="13150391" y="5322012"/>
            <a:ext cx="2503957" cy="1648512"/>
          </a:xfrm>
          <a:prstGeom prst="roundRect">
            <a:avLst>
              <a:gd name="adj" fmla="val 11306"/>
            </a:avLst>
          </a:prstGeom>
          <a:solidFill>
            <a:schemeClr val="accent2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FC05F1-2801-4F16-8F7C-7DAC326707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878025" y="1285807"/>
            <a:ext cx="527048" cy="5270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D0E8B6-C4BB-F33C-4A4C-22B0FCB5AF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3175" y="1228177"/>
            <a:ext cx="527048" cy="266120"/>
          </a:xfrm>
          <a:prstGeom prst="rect">
            <a:avLst/>
          </a:prstGeom>
        </p:spPr>
      </p:pic>
      <p:pic>
        <p:nvPicPr>
          <p:cNvPr id="21" name="Picture 20" descr="IJCLab">
            <a:extLst>
              <a:ext uri="{FF2B5EF4-FFF2-40B4-BE49-F238E27FC236}">
                <a16:creationId xmlns:a16="http://schemas.microsoft.com/office/drawing/2014/main" id="{73DA4B10-9CC2-3A89-72E3-DBDDE1982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299" y="1292458"/>
            <a:ext cx="527048" cy="26173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E6BB4F7-42CB-E7C7-210E-4D93B273ED16}"/>
              </a:ext>
            </a:extLst>
          </p:cNvPr>
          <p:cNvSpPr/>
          <p:nvPr/>
        </p:nvSpPr>
        <p:spPr>
          <a:xfrm>
            <a:off x="276331" y="3262823"/>
            <a:ext cx="11376025" cy="99946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EDFBB56-5124-3A3B-D38E-C39CDF340CCA}"/>
              </a:ext>
            </a:extLst>
          </p:cNvPr>
          <p:cNvSpPr/>
          <p:nvPr/>
        </p:nvSpPr>
        <p:spPr>
          <a:xfrm>
            <a:off x="268150" y="2141528"/>
            <a:ext cx="11376025" cy="99946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D79AF9-BF80-5E61-38CB-D624327E07C7}"/>
              </a:ext>
            </a:extLst>
          </p:cNvPr>
          <p:cNvSpPr txBox="1"/>
          <p:nvPr/>
        </p:nvSpPr>
        <p:spPr>
          <a:xfrm>
            <a:off x="6180455" y="3352097"/>
            <a:ext cx="53223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Clean room process, chemistry, surface inspection &amp; robotisation</a:t>
            </a:r>
          </a:p>
        </p:txBody>
      </p:sp>
      <p:pic>
        <p:nvPicPr>
          <p:cNvPr id="29" name="Picture 28" descr="IJCLab">
            <a:extLst>
              <a:ext uri="{FF2B5EF4-FFF2-40B4-BE49-F238E27FC236}">
                <a16:creationId xmlns:a16="http://schemas.microsoft.com/office/drawing/2014/main" id="{FE221E0B-B578-24B9-4812-7FC1647C5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88" y="3662061"/>
            <a:ext cx="829228" cy="411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6" descr="CEA">
            <a:extLst>
              <a:ext uri="{FF2B5EF4-FFF2-40B4-BE49-F238E27FC236}">
                <a16:creationId xmlns:a16="http://schemas.microsoft.com/office/drawing/2014/main" id="{575AABD1-F7B3-C50E-54AD-D02A870F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940" y="3585488"/>
            <a:ext cx="504184" cy="50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A62602-2BDA-9C30-07F2-226B1D8219A7}"/>
              </a:ext>
            </a:extLst>
          </p:cNvPr>
          <p:cNvSpPr/>
          <p:nvPr/>
        </p:nvSpPr>
        <p:spPr>
          <a:xfrm>
            <a:off x="277127" y="947072"/>
            <a:ext cx="11376025" cy="99946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89EDFD-CA75-C2E7-3C2E-BA0C2565ED2E}"/>
              </a:ext>
            </a:extLst>
          </p:cNvPr>
          <p:cNvSpPr txBox="1"/>
          <p:nvPr/>
        </p:nvSpPr>
        <p:spPr>
          <a:xfrm>
            <a:off x="4840985" y="5620436"/>
            <a:ext cx="144251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Dry cryogenics cooling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362AFA1-9C3C-AE07-01D4-8953F710F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307948" y="6001555"/>
            <a:ext cx="587777" cy="5877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742BB0D-1BD9-6B0B-8D02-3117121981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207098" y="3589960"/>
            <a:ext cx="495241" cy="49524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516B3C-6B7E-B47E-56D2-C27E4DC90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9038"/>
          <a:stretch>
            <a:fillRect/>
          </a:stretch>
        </p:blipFill>
        <p:spPr>
          <a:xfrm>
            <a:off x="9514788" y="3669888"/>
            <a:ext cx="976125" cy="301045"/>
          </a:xfrm>
          <a:prstGeom prst="rect">
            <a:avLst/>
          </a:prstGeom>
        </p:spPr>
      </p:pic>
      <p:sp>
        <p:nvSpPr>
          <p:cNvPr id="39" name="Title 2">
            <a:extLst>
              <a:ext uri="{FF2B5EF4-FFF2-40B4-BE49-F238E27FC236}">
                <a16:creationId xmlns:a16="http://schemas.microsoft.com/office/drawing/2014/main" id="{5966F532-BBA2-991C-C013-B85290957428}"/>
              </a:ext>
            </a:extLst>
          </p:cNvPr>
          <p:cNvSpPr txBox="1">
            <a:spLocks/>
          </p:cNvSpPr>
          <p:nvPr/>
        </p:nvSpPr>
        <p:spPr>
          <a:xfrm>
            <a:off x="356676" y="123012"/>
            <a:ext cx="11376025" cy="7671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SRF R&amp;D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Ongoing collaborations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7A9DAC5-7822-23D5-8BFD-4E615895B733}"/>
              </a:ext>
            </a:extLst>
          </p:cNvPr>
          <p:cNvSpPr/>
          <p:nvPr/>
        </p:nvSpPr>
        <p:spPr>
          <a:xfrm>
            <a:off x="268688" y="4343018"/>
            <a:ext cx="11376025" cy="997951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585EDF-4B8E-E234-5C9A-169B0328EBD9}"/>
              </a:ext>
            </a:extLst>
          </p:cNvPr>
          <p:cNvSpPr txBox="1"/>
          <p:nvPr/>
        </p:nvSpPr>
        <p:spPr>
          <a:xfrm>
            <a:off x="667707" y="4491016"/>
            <a:ext cx="182946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SRF process equipment for SA18 building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D1E4B44-8B40-C8AC-E144-5495166B4E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048633" y="4521042"/>
            <a:ext cx="732516" cy="73251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E9ADDF3-9CF4-218E-FAE6-B38573D73690}"/>
              </a:ext>
            </a:extLst>
          </p:cNvPr>
          <p:cNvSpPr txBox="1"/>
          <p:nvPr/>
        </p:nvSpPr>
        <p:spPr>
          <a:xfrm>
            <a:off x="4064533" y="4591262"/>
            <a:ext cx="494476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Low &amp; high pressure ultra-pure water rinsing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Clean equipment (Lifters, gantries, assembly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toolings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Horizontal airflow cleanrooms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548ED8-479C-E98E-4AEA-281EE367AB0D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</p:spTree>
    <p:extLst>
      <p:ext uri="{BB962C8B-B14F-4D97-AF65-F5344CB8AC3E}">
        <p14:creationId xmlns:p14="http://schemas.microsoft.com/office/powerpoint/2010/main" val="479223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A963-4847-D170-183B-4F01DC5EA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281" y="1699"/>
            <a:ext cx="11920289" cy="67065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Build 400 MHz Demo, an FCC 2-cell cavity </a:t>
            </a:r>
            <a:r>
              <a:rPr lang="en-US" sz="3200" u="sng" dirty="0">
                <a:solidFill>
                  <a:srgbClr val="0070C0"/>
                </a:solidFill>
              </a:rPr>
              <a:t>full size cryomodule</a:t>
            </a:r>
            <a:endParaRPr lang="fr-FR" sz="3200" u="sng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5D898E-2400-0EBA-D085-43FA8A24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53" y="661642"/>
            <a:ext cx="7257987" cy="2943127"/>
          </a:xfrm>
          <a:prstGeom prst="rect">
            <a:avLst/>
          </a:prstGeom>
        </p:spPr>
      </p:pic>
      <p:graphicFrame>
        <p:nvGraphicFramePr>
          <p:cNvPr id="9" name="Tableau 6">
            <a:extLst>
              <a:ext uri="{FF2B5EF4-FFF2-40B4-BE49-F238E27FC236}">
                <a16:creationId xmlns:a16="http://schemas.microsoft.com/office/drawing/2014/main" id="{EAE3B2C6-C2DB-CEE6-43FD-4BC578A74AD1}"/>
              </a:ext>
            </a:extLst>
          </p:cNvPr>
          <p:cNvGraphicFramePr>
            <a:graphicFrameLocks/>
          </p:cNvGraphicFramePr>
          <p:nvPr/>
        </p:nvGraphicFramePr>
        <p:xfrm>
          <a:off x="7975356" y="642415"/>
          <a:ext cx="3884336" cy="5334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9452">
                  <a:extLst>
                    <a:ext uri="{9D8B030D-6E8A-4147-A177-3AD203B41FA5}">
                      <a16:colId xmlns:a16="http://schemas.microsoft.com/office/drawing/2014/main" val="2991369955"/>
                    </a:ext>
                  </a:extLst>
                </a:gridCol>
                <a:gridCol w="1594884">
                  <a:extLst>
                    <a:ext uri="{9D8B030D-6E8A-4147-A177-3AD203B41FA5}">
                      <a16:colId xmlns:a16="http://schemas.microsoft.com/office/drawing/2014/main" val="3844141768"/>
                    </a:ext>
                  </a:extLst>
                </a:gridCol>
              </a:tblGrid>
              <a:tr h="56896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i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Parameter (machine installed)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Value</a:t>
                      </a:r>
                      <a:endParaRPr lang="fr-FR" sz="15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95814398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 cryomodules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63428871"/>
                  </a:ext>
                </a:extLst>
              </a:tr>
              <a:tr h="33294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2-cell cavities per cryomodule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98273381"/>
                  </a:ext>
                </a:extLst>
              </a:tr>
              <a:tr h="34024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 length (GV flange to flange)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 11 m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232497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RF frequency (MHz)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400.79</a:t>
                      </a:r>
                      <a:endParaRPr lang="fr-FR" sz="1200" b="0" i="0" u="none" strike="noStrike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78863424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Cavity voltage (MV)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7.95</a:t>
                      </a:r>
                      <a:endParaRPr lang="fr-FR" sz="1200" b="0" i="0" u="none" strike="noStrike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46836005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Cavity gradient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Eacc</a:t>
                      </a: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(MV/m)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10.6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6886619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Qo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2.7E+09 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513641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Dyn. HL (CW)/cavity at 4.5 K</a:t>
                      </a:r>
                      <a:endParaRPr lang="fr-FR" sz="1200" b="0" i="0" u="none" strike="noStrike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129 W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013671486"/>
                  </a:ext>
                </a:extLst>
              </a:tr>
              <a:tr h="32606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Stat. HL/CM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197 W</a:t>
                      </a:r>
                      <a:endParaRPr lang="fr-FR" sz="1200" b="0" i="0" u="none" strike="noStrike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4382139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Environ. Magnetic field </a:t>
                      </a: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≤ 5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mG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471140295"/>
                  </a:ext>
                </a:extLst>
              </a:tr>
              <a:tr h="36505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RF power (kW, CW)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380</a:t>
                      </a:r>
                      <a:endParaRPr lang="fr-FR" sz="1200" b="0" i="0" u="none" strike="noStrike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230736047"/>
                  </a:ext>
                </a:extLst>
              </a:tr>
              <a:tr h="40403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(optimum coupling)</a:t>
                      </a:r>
                      <a:endParaRPr lang="en-US" sz="1200" baseline="-25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57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9.2E+05</a:t>
                      </a:r>
                      <a:endParaRPr lang="en-US" sz="1200" b="0" i="0" u="none" strike="noStrike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02402474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HOM power per CM: Z</a:t>
                      </a:r>
                    </a:p>
                    <a:p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W/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H/ttbar)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62.3 kW</a:t>
                      </a:r>
                    </a:p>
                    <a:p>
                      <a:pPr algn="ctr"/>
                      <a:r>
                        <a:rPr lang="en-US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(coax. Extractor for 15/20 kW peak!)</a:t>
                      </a:r>
                    </a:p>
                    <a:p>
                      <a:pPr algn="ctr"/>
                      <a:r>
                        <a:rPr lang="en-US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(lower for W/H/ttbar)</a:t>
                      </a:r>
                      <a:endParaRPr lang="fr-FR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42831429"/>
                  </a:ext>
                </a:extLst>
              </a:tr>
            </a:tbl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BA95DD-E3CC-4A9B-B929-162995BD4AFB}"/>
              </a:ext>
            </a:extLst>
          </p:cNvPr>
          <p:cNvSpPr txBox="1">
            <a:spLocks/>
          </p:cNvSpPr>
          <p:nvPr/>
        </p:nvSpPr>
        <p:spPr>
          <a:xfrm>
            <a:off x="238804" y="3773004"/>
            <a:ext cx="6268689" cy="410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Items to be designed, built and qualified (non exhaustive list!)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E2DD5AF-1298-91BA-01DA-CAEC82B0837A}"/>
              </a:ext>
            </a:extLst>
          </p:cNvPr>
          <p:cNvSpPr txBox="1">
            <a:spLocks/>
          </p:cNvSpPr>
          <p:nvPr/>
        </p:nvSpPr>
        <p:spPr>
          <a:xfrm>
            <a:off x="176911" y="5484980"/>
            <a:ext cx="1108167" cy="4105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Cavity Nb sputtered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FD4FD6E-7753-E5E5-DA6F-E0B5336B6C80}"/>
              </a:ext>
            </a:extLst>
          </p:cNvPr>
          <p:cNvSpPr txBox="1">
            <a:spLocks/>
          </p:cNvSpPr>
          <p:nvPr/>
        </p:nvSpPr>
        <p:spPr>
          <a:xfrm>
            <a:off x="1793835" y="5508909"/>
            <a:ext cx="881377" cy="2472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 tank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DD1675-D257-81E2-D2B1-8C01C10D4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721" y="4191345"/>
            <a:ext cx="672706" cy="10937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EDDDFF-9650-4388-A09D-3A4B2A641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000" y="4434661"/>
            <a:ext cx="987631" cy="66168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7C13327-0CE5-9D6A-03FE-333194ECC38B}"/>
              </a:ext>
            </a:extLst>
          </p:cNvPr>
          <p:cNvSpPr txBox="1">
            <a:spLocks/>
          </p:cNvSpPr>
          <p:nvPr/>
        </p:nvSpPr>
        <p:spPr>
          <a:xfrm>
            <a:off x="5999940" y="5514262"/>
            <a:ext cx="2497184" cy="4105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HOMs, RF extraction lines (LHC/Crab designs shown)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FBEAE5A-69F4-8458-1D9D-9AE6B1D00F5A}"/>
              </a:ext>
            </a:extLst>
          </p:cNvPr>
          <p:cNvSpPr txBox="1">
            <a:spLocks/>
          </p:cNvSpPr>
          <p:nvPr/>
        </p:nvSpPr>
        <p:spPr>
          <a:xfrm>
            <a:off x="176911" y="6175173"/>
            <a:ext cx="11912513" cy="410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Derived from LHC SRF, but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final designs will be considerably different !  </a:t>
            </a:r>
            <a:endParaRPr kumimoji="0" lang="fr-FR" sz="213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E503F6-2CCF-69A8-5617-556138381615}"/>
              </a:ext>
            </a:extLst>
          </p:cNvPr>
          <p:cNvSpPr txBox="1">
            <a:spLocks/>
          </p:cNvSpPr>
          <p:nvPr/>
        </p:nvSpPr>
        <p:spPr>
          <a:xfrm>
            <a:off x="4948643" y="5568487"/>
            <a:ext cx="634730" cy="2502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FPC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EDF6A-9F2B-08D1-BCE2-8D93F1AB6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573" y="4303191"/>
            <a:ext cx="1143811" cy="102724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C5859B-9CEC-C2D3-5396-B146EA32C334}"/>
              </a:ext>
            </a:extLst>
          </p:cNvPr>
          <p:cNvSpPr txBox="1">
            <a:spLocks/>
          </p:cNvSpPr>
          <p:nvPr/>
        </p:nvSpPr>
        <p:spPr>
          <a:xfrm>
            <a:off x="3276182" y="5528692"/>
            <a:ext cx="1255895" cy="483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Tuning system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drawing of a cylindrical object&#10;&#10;AI-generated content may be incorrect.">
            <a:extLst>
              <a:ext uri="{FF2B5EF4-FFF2-40B4-BE49-F238E27FC236}">
                <a16:creationId xmlns:a16="http://schemas.microsoft.com/office/drawing/2014/main" id="{04FC1D9D-75CD-90E7-91B6-18B341755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17" y="4257817"/>
            <a:ext cx="1365139" cy="1027244"/>
          </a:xfrm>
          <a:prstGeom prst="rect">
            <a:avLst/>
          </a:prstGeom>
        </p:spPr>
      </p:pic>
      <p:pic>
        <p:nvPicPr>
          <p:cNvPr id="6" name="Picture 5" descr="A drawing of a pipe&#10;&#10;AI-generated content may be incorrect.">
            <a:extLst>
              <a:ext uri="{FF2B5EF4-FFF2-40B4-BE49-F238E27FC236}">
                <a16:creationId xmlns:a16="http://schemas.microsoft.com/office/drawing/2014/main" id="{A99869FC-FB2F-02F1-EB31-66A58E9EC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2" y="4205347"/>
            <a:ext cx="1429293" cy="10797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EBF55A-5A7B-A404-AA98-03C601A788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9417" y="4185961"/>
            <a:ext cx="960438" cy="129901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13062-27E0-3FBC-943D-06397830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71F89-3B3C-4E13-9B64-F8CC246F4E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898754C-A65C-CADD-88B1-2D20C0E4A081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9E99973-8707-FF8F-E060-2CACFBD55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314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F5BAD-5B1A-ECC7-DA41-517E2BD6A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70" y="58528"/>
            <a:ext cx="11605082" cy="84482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800 MHz with collaborations: FNAL, DESY, IJCLAB, CEA</a:t>
            </a:r>
            <a:endParaRPr lang="fr-FR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4F27F-58B7-A206-F94D-7CD74A896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329" y="2306336"/>
            <a:ext cx="4328326" cy="18305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70C0"/>
                </a:solidFill>
              </a:rPr>
              <a:t>High Qo studies (under FCC project funding): 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5 single cell cavities in fabrication at CERN (MME), 3 to be supplied to FNAL (June ‘25)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FNAL improving EP process on a 5-cell cavity (cold testing now)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Mid T baking and retesting of same cavity to follow 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Single cell processing to follow</a:t>
            </a:r>
          </a:p>
          <a:p>
            <a:endParaRPr lang="fr-FR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88E05-97FB-CBC2-D9A0-609F51677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3307" y="874460"/>
            <a:ext cx="2603238" cy="1349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E4D884-977A-FBEC-460B-176AD2B50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48" y="851397"/>
            <a:ext cx="2694534" cy="3594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4E8283-EA45-18D8-BC7A-7B8CCF031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781696"/>
            <a:ext cx="4572165" cy="116333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592701-269F-4EAC-895E-1A317645C18B}"/>
              </a:ext>
            </a:extLst>
          </p:cNvPr>
          <p:cNvSpPr txBox="1">
            <a:spLocks/>
          </p:cNvSpPr>
          <p:nvPr/>
        </p:nvSpPr>
        <p:spPr>
          <a:xfrm>
            <a:off x="0" y="4814172"/>
            <a:ext cx="6096000" cy="1830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800 MHz CM plan for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assy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&amp; testing by 2031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Regular fruitful exchanges with FNAL (every 2 weeks)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funding still pending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(FNAL made a cost estimate)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FCC management agreed to fund 4 6-cell cavities through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FCCee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(but now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funding is postponed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 have limited funding under SRD-D project  (1.4 MCHF)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purchase of Nb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416424-8FF5-938F-1BCA-20A47B9DA178}"/>
              </a:ext>
            </a:extLst>
          </p:cNvPr>
          <p:cNvSpPr txBox="1"/>
          <p:nvPr/>
        </p:nvSpPr>
        <p:spPr>
          <a:xfrm rot="19307113">
            <a:off x="183653" y="1107544"/>
            <a:ext cx="886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Draft MOU</a:t>
            </a:r>
          </a:p>
        </p:txBody>
      </p:sp>
      <p:pic>
        <p:nvPicPr>
          <p:cNvPr id="3074" name="Graphic 1">
            <a:extLst>
              <a:ext uri="{FF2B5EF4-FFF2-40B4-BE49-F238E27FC236}">
                <a16:creationId xmlns:a16="http://schemas.microsoft.com/office/drawing/2014/main" id="{98298488-6114-C0BC-CAC1-50EA43C7D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t="13195" r="33777" b="13828"/>
          <a:stretch/>
        </p:blipFill>
        <p:spPr bwMode="auto">
          <a:xfrm>
            <a:off x="3107665" y="2050098"/>
            <a:ext cx="4189864" cy="2663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2AFBB8-50C5-6E2F-4C3F-36E34785E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1694" y="4283237"/>
            <a:ext cx="5894851" cy="25747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622E5B-3198-9C79-2CE6-9257F52A96C5}"/>
              </a:ext>
            </a:extLst>
          </p:cNvPr>
          <p:cNvSpPr/>
          <p:nvPr/>
        </p:nvSpPr>
        <p:spPr>
          <a:xfrm>
            <a:off x="58422" y="6076227"/>
            <a:ext cx="5894850" cy="4940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B5C791-3D66-1874-DC54-186F5E5AABAE}"/>
              </a:ext>
            </a:extLst>
          </p:cNvPr>
          <p:cNvSpPr txBox="1"/>
          <p:nvPr/>
        </p:nvSpPr>
        <p:spPr>
          <a:xfrm>
            <a:off x="9632285" y="5958215"/>
            <a:ext cx="2638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CERN conceptual design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based on FNAL PIP –II  features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241C1C-582D-7D67-AB75-F0555DC05B3B}"/>
              </a:ext>
            </a:extLst>
          </p:cNvPr>
          <p:cNvSpPr txBox="1"/>
          <p:nvPr/>
        </p:nvSpPr>
        <p:spPr>
          <a:xfrm>
            <a:off x="4159164" y="1826304"/>
            <a:ext cx="240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FNAL schedule: 2025-2031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highlight>
                <a:srgbClr val="FFFF00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46050C9-7786-E4A6-3547-3CE8C84D5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71F89-3B3C-4E13-9B64-F8CC246F4E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782FB46-43E6-6FEF-727B-DBD51225333C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16B651E-A5FC-76BB-19EF-AE81D4AA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320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0856DF-90F8-817A-45A0-197BEB62E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238" y="3001472"/>
            <a:ext cx="4408697" cy="3617163"/>
          </a:xfrm>
          <a:prstGeom prst="rect">
            <a:avLst/>
          </a:prstGeom>
        </p:spPr>
      </p:pic>
      <p:pic>
        <p:nvPicPr>
          <p:cNvPr id="5" name="Picture 4" descr="A grey cube with a hole in the middle&#10;&#10;AI-generated content may be incorrect.">
            <a:extLst>
              <a:ext uri="{FF2B5EF4-FFF2-40B4-BE49-F238E27FC236}">
                <a16:creationId xmlns:a16="http://schemas.microsoft.com/office/drawing/2014/main" id="{90814B82-223A-01D4-1426-A3DC86892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/>
          <a:stretch>
            <a:fillRect/>
          </a:stretch>
        </p:blipFill>
        <p:spPr>
          <a:xfrm>
            <a:off x="587534" y="382315"/>
            <a:ext cx="3388879" cy="3020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ECDEA4-F20A-5B6D-091D-3142C94FF262}"/>
              </a:ext>
            </a:extLst>
          </p:cNvPr>
          <p:cNvSpPr txBox="1"/>
          <p:nvPr/>
        </p:nvSpPr>
        <p:spPr>
          <a:xfrm>
            <a:off x="283196" y="151484"/>
            <a:ext cx="1833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Tristron Gridded cathode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CST PIC simulations.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7C7C0-3290-79E3-ED71-A0D5EAA518E2}"/>
              </a:ext>
            </a:extLst>
          </p:cNvPr>
          <p:cNvSpPr txBox="1"/>
          <p:nvPr/>
        </p:nvSpPr>
        <p:spPr>
          <a:xfrm>
            <a:off x="4208308" y="239365"/>
            <a:ext cx="76720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FCC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ee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400MHz, 0.5MW, CW MB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Tristron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D8F208-55A4-9E93-0091-DBE4B0EBB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9968" y="983004"/>
            <a:ext cx="1852967" cy="587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1F7C4E-1C78-EBC3-0505-7BFE99504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39" y="3093445"/>
            <a:ext cx="4989345" cy="3624738"/>
          </a:xfrm>
          <a:prstGeom prst="rect">
            <a:avLst/>
          </a:prstGeom>
        </p:spPr>
      </p:pic>
      <p:pic>
        <p:nvPicPr>
          <p:cNvPr id="7" name="image28.jpg">
            <a:extLst>
              <a:ext uri="{FF2B5EF4-FFF2-40B4-BE49-F238E27FC236}">
                <a16:creationId xmlns:a16="http://schemas.microsoft.com/office/drawing/2014/main" id="{030979CC-44D1-FBC7-A505-F0C795FE9F60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599225" y="1421724"/>
            <a:ext cx="4989344" cy="3020208"/>
          </a:xfrm>
          <a:prstGeom prst="rect">
            <a:avLst/>
          </a:prstGeom>
          <a:ln/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21A9A57-B564-E001-11F8-7356F059D6F2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BFBC30-4037-2AB9-DC8F-690976B7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010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2660E-5B0E-5D02-9B96-D8BD4EAADF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0963" y="6383338"/>
            <a:ext cx="681037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653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154A4-27B3-4C6E-C926-240397EE3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763"/>
          </a:xfrm>
        </p:spPr>
        <p:txBody>
          <a:bodyPr>
            <a:normAutofit fontScale="90000"/>
          </a:bodyPr>
          <a:lstStyle/>
          <a:p>
            <a:r>
              <a:rPr lang="en-CH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Cavity manufacturing and coating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8CD4D-AE36-7D06-34D3-7576847A3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7085"/>
            <a:ext cx="7667847" cy="4010538"/>
          </a:xfrm>
        </p:spPr>
        <p:txBody>
          <a:bodyPr>
            <a:normAutofit/>
          </a:bodyPr>
          <a:lstStyle/>
          <a:p>
            <a:r>
              <a:rPr lang="en-CH" sz="2400" dirty="0"/>
              <a:t>Nb 800 MHz cavity repair (JLAB cavity)</a:t>
            </a:r>
          </a:p>
          <a:p>
            <a:r>
              <a:rPr lang="en-CH" sz="2400" dirty="0"/>
              <a:t>Hydroforming of Cu cavities (achieved on 1.3 GHz)</a:t>
            </a:r>
          </a:p>
          <a:p>
            <a:r>
              <a:rPr lang="en-CH" sz="2400" dirty="0"/>
              <a:t>Bulk machining of Cu cavities (achieved up to 400 MHz, 1-cell, 2-cell under preparation). </a:t>
            </a:r>
          </a:p>
          <a:p>
            <a:r>
              <a:rPr lang="en-CH" sz="2400" dirty="0"/>
              <a:t>Laser welding &amp; laser surface preparation of cavities. </a:t>
            </a:r>
          </a:p>
          <a:p>
            <a:r>
              <a:rPr lang="en-CH" sz="2400" dirty="0"/>
              <a:t>Nb3Sn: exploring coating options on Cu and other materials: first results are encouraging. Recipies are being fine-tuned with sample test in the Cryolab.</a:t>
            </a:r>
          </a:p>
          <a:p>
            <a:endParaRPr lang="en-CH" sz="2400" dirty="0"/>
          </a:p>
        </p:txBody>
      </p:sp>
      <p:pic>
        <p:nvPicPr>
          <p:cNvPr id="4" name="Picture 3" descr="A machine with a round metal tube&#10;&#10;AI-generated content may be incorrect.">
            <a:extLst>
              <a:ext uri="{FF2B5EF4-FFF2-40B4-BE49-F238E27FC236}">
                <a16:creationId xmlns:a16="http://schemas.microsoft.com/office/drawing/2014/main" id="{A795F372-94C9-3C7B-7E5A-23861361084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08148" y="1074584"/>
            <a:ext cx="2645652" cy="1868057"/>
          </a:xfrm>
          <a:prstGeom prst="rect">
            <a:avLst/>
          </a:prstGeom>
        </p:spPr>
      </p:pic>
      <p:pic>
        <p:nvPicPr>
          <p:cNvPr id="5" name="Picture 4" descr="A large copper cylinder with wires&#10;&#10;AI-generated content may be incorrect.">
            <a:extLst>
              <a:ext uri="{FF2B5EF4-FFF2-40B4-BE49-F238E27FC236}">
                <a16:creationId xmlns:a16="http://schemas.microsoft.com/office/drawing/2014/main" id="{6BD538EC-68FF-694C-9CB9-8DFFBBF7BB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708149" y="3132267"/>
            <a:ext cx="2645651" cy="1489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321513-88D2-7E0A-E935-A03A7A5822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0" r="4959" b="38824"/>
          <a:stretch>
            <a:fillRect/>
          </a:stretch>
        </p:blipFill>
        <p:spPr>
          <a:xfrm>
            <a:off x="8708148" y="4811395"/>
            <a:ext cx="2645652" cy="1947004"/>
          </a:xfrm>
          <a:prstGeom prst="rect">
            <a:avLst/>
          </a:prstGeom>
          <a:ln w="3175">
            <a:solidFill>
              <a:srgbClr val="2F2F2F"/>
            </a:solidFill>
          </a:ln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2A5F75-53DA-7C44-EE0E-DE3C412C7198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5A6A2A6-92BA-1931-EB39-F02F0BFF1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495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7C11B-1647-A2FF-4D3C-AA78C3C4B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F255C0-E56A-F3B9-9C29-B59146AFC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09" y="163773"/>
            <a:ext cx="11376025" cy="584874"/>
          </a:xfrm>
        </p:spPr>
        <p:txBody>
          <a:bodyPr/>
          <a:lstStyle/>
          <a:p>
            <a:r>
              <a:rPr lang="en-US" dirty="0"/>
              <a:t>CERN Accelerator Complex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6D02F-DFED-DF4F-F6BA-248A8D92F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850" b="1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5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AB65A12-B757-0281-D2A7-1455E10D6A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21" b="23795"/>
          <a:stretch/>
        </p:blipFill>
        <p:spPr>
          <a:xfrm>
            <a:off x="1151751" y="1155341"/>
            <a:ext cx="9904022" cy="521400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8F09FA-8698-6F5B-6216-4EE7DFCFB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4250" y="163773"/>
            <a:ext cx="2747749" cy="3739487"/>
          </a:xfrm>
        </p:spPr>
        <p:txBody>
          <a:bodyPr>
            <a:normAutofit/>
          </a:bodyPr>
          <a:lstStyle/>
          <a:p>
            <a:r>
              <a:rPr lang="fr-CH" sz="1800" dirty="0"/>
              <a:t>LHC : 2x(0.45 – 7) </a:t>
            </a:r>
            <a:r>
              <a:rPr lang="fr-CH" sz="1800" dirty="0" err="1"/>
              <a:t>TeV</a:t>
            </a:r>
            <a:endParaRPr lang="fr-CH" sz="1800" dirty="0"/>
          </a:p>
          <a:p>
            <a:r>
              <a:rPr lang="fr-CH" sz="1800" dirty="0"/>
              <a:t>SPS : 26 – 450 </a:t>
            </a:r>
            <a:r>
              <a:rPr lang="fr-CH" sz="1800" dirty="0" err="1"/>
              <a:t>GeV</a:t>
            </a:r>
            <a:endParaRPr lang="fr-CH" sz="1800" dirty="0"/>
          </a:p>
          <a:p>
            <a:pPr marL="0" indent="0">
              <a:buNone/>
            </a:pPr>
            <a:r>
              <a:rPr lang="fr-CH" sz="1800" dirty="0"/>
              <a:t>    </a:t>
            </a:r>
            <a:r>
              <a:rPr lang="fr-CH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[RF Power]</a:t>
            </a:r>
          </a:p>
          <a:p>
            <a:r>
              <a:rPr lang="fr-CH" sz="1800" dirty="0"/>
              <a:t>PS : 2 - 26 </a:t>
            </a:r>
            <a:r>
              <a:rPr lang="fr-CH" sz="1800" dirty="0" err="1"/>
              <a:t>GeV</a:t>
            </a:r>
            <a:r>
              <a:rPr lang="fr-CH" sz="1800" dirty="0"/>
              <a:t> </a:t>
            </a:r>
          </a:p>
          <a:p>
            <a:pPr marL="0" indent="0">
              <a:buNone/>
            </a:pPr>
            <a:r>
              <a:rPr lang="fr-CH" sz="1800" dirty="0"/>
              <a:t>   </a:t>
            </a:r>
            <a:r>
              <a:rPr lang="fr-CH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[RF and </a:t>
            </a:r>
            <a:r>
              <a:rPr lang="fr-CH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powering</a:t>
            </a:r>
            <a:r>
              <a:rPr lang="fr-CH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  <a:p>
            <a:r>
              <a:rPr lang="fr-CH" sz="1800" dirty="0"/>
              <a:t>PSB : 0.16 -</a:t>
            </a:r>
            <a:r>
              <a:rPr lang="fr-CH" sz="1800" dirty="0">
                <a:solidFill>
                  <a:srgbClr val="00B050"/>
                </a:solidFill>
              </a:rPr>
              <a:t>2 </a:t>
            </a:r>
            <a:r>
              <a:rPr lang="fr-CH" sz="1800" dirty="0" err="1">
                <a:solidFill>
                  <a:srgbClr val="00B050"/>
                </a:solidFill>
              </a:rPr>
              <a:t>GeV</a:t>
            </a:r>
            <a:endParaRPr lang="fr-CH" sz="1800" dirty="0">
              <a:solidFill>
                <a:srgbClr val="00B050"/>
              </a:solidFill>
            </a:endParaRPr>
          </a:p>
          <a:p>
            <a:r>
              <a:rPr lang="fr-CH" sz="1800" dirty="0"/>
              <a:t>Linac 4: </a:t>
            </a:r>
            <a:r>
              <a:rPr lang="fr-CH" sz="1800" dirty="0">
                <a:solidFill>
                  <a:srgbClr val="00B050"/>
                </a:solidFill>
              </a:rPr>
              <a:t>0-160 MeV H</a:t>
            </a:r>
            <a:r>
              <a:rPr lang="fr-CH" sz="1800" baseline="30000" dirty="0">
                <a:solidFill>
                  <a:srgbClr val="00B050"/>
                </a:solidFill>
              </a:rPr>
              <a:t>-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B59F1-27B5-74BA-D745-0D4785B23741}"/>
              </a:ext>
            </a:extLst>
          </p:cNvPr>
          <p:cNvSpPr txBox="1"/>
          <p:nvPr/>
        </p:nvSpPr>
        <p:spPr>
          <a:xfrm>
            <a:off x="70624" y="750162"/>
            <a:ext cx="9518631" cy="13849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Ca. 200MW peak power consumption during operation </a:t>
            </a:r>
            <a:r>
              <a:rPr lang="en-US" dirty="0">
                <a:sym typeface="Wingdings" pitchFamily="2" charset="2"/>
              </a:rPr>
              <a:t> ca. 120MW LHC / 22MW detectors</a:t>
            </a:r>
          </a:p>
          <a:p>
            <a:pPr algn="l"/>
            <a:r>
              <a:rPr lang="en-US" dirty="0">
                <a:sym typeface="Wingdings" pitchFamily="2" charset="2"/>
              </a:rPr>
              <a:t> 750GWh per year for LHC</a:t>
            </a:r>
            <a:endParaRPr lang="en-US" dirty="0"/>
          </a:p>
          <a:p>
            <a:pPr algn="l"/>
            <a:r>
              <a:rPr lang="en-US" dirty="0">
                <a:sym typeface="Wingdings" pitchFamily="2" charset="2"/>
              </a:rPr>
              <a:t> ca.</a:t>
            </a:r>
            <a:r>
              <a:rPr lang="en-US" dirty="0"/>
              <a:t> 18MW increase for HL-LHC</a:t>
            </a:r>
          </a:p>
          <a:p>
            <a:pPr marL="285750" indent="-285750" algn="l">
              <a:buFont typeface="Wingdings" pitchFamily="2" charset="2"/>
              <a:buChar char="è"/>
            </a:pPr>
            <a:r>
              <a:rPr lang="en-US" dirty="0">
                <a:sym typeface="Wingdings" pitchFamily="2" charset="2"/>
              </a:rPr>
              <a:t>ca. 1.3TWh for total </a:t>
            </a:r>
          </a:p>
          <a:p>
            <a:pPr algn="l"/>
            <a:r>
              <a:rPr lang="en-US" dirty="0">
                <a:sym typeface="Wingdings" pitchFamily="2" charset="2"/>
              </a:rPr>
              <a:t>    CERN complex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40831-730C-C722-B76E-4B4159726BA9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22B1A99-9A8E-0F81-FA0B-63D4498BD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17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9165D-7048-48DF-4BFA-F3E0EEC61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New cavity types for “quasi-dry” cooling: SWELL &amp; embedded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0F564-0385-8629-CE60-5CA1E7AD8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2428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H" sz="1800" b="1" dirty="0"/>
              <a:t>Slotted Waveguide ELLiptical cavity</a:t>
            </a:r>
            <a:r>
              <a:rPr lang="en-CH" sz="1800" dirty="0"/>
              <a:t> </a:t>
            </a:r>
          </a:p>
          <a:p>
            <a:r>
              <a:rPr lang="en-GB" sz="1800" dirty="0"/>
              <a:t>A</a:t>
            </a:r>
            <a:r>
              <a:rPr lang="en-CH" sz="1800" dirty="0"/>
              <a:t> mixture of highly damped CLIC structures and elliptical SC cavities, suitable for very high current applications (e.g. FCCee Z).</a:t>
            </a:r>
          </a:p>
          <a:p>
            <a:r>
              <a:rPr lang="en-CH" sz="1800" dirty="0"/>
              <a:t>Successfully tested at 1.3 GHz with individually coated quadrants up to 13.7 MV/m.</a:t>
            </a:r>
          </a:p>
          <a:p>
            <a:r>
              <a:rPr lang="en-CH" sz="1800" dirty="0"/>
              <a:t>Suitable for cooling via embedded Helium channels (drastic reduction of Helium volume).</a:t>
            </a:r>
          </a:p>
          <a:p>
            <a:pPr marL="0" indent="0">
              <a:buNone/>
            </a:pPr>
            <a:r>
              <a:rPr lang="en-CH" sz="1800" b="1" dirty="0"/>
              <a:t>Embedded cooling channels</a:t>
            </a:r>
          </a:p>
          <a:p>
            <a:r>
              <a:rPr lang="en-CH" sz="1800" dirty="0"/>
              <a:t>Grooves machined into cavity walls, </a:t>
            </a:r>
          </a:p>
          <a:p>
            <a:r>
              <a:rPr lang="en-CH" sz="1800" dirty="0"/>
              <a:t>Can be easily applied in bulk machined cavities</a:t>
            </a:r>
          </a:p>
          <a:p>
            <a:r>
              <a:rPr lang="en-CH" sz="1800" dirty="0"/>
              <a:t>Protoyping onoing.</a:t>
            </a:r>
          </a:p>
          <a:p>
            <a:r>
              <a:rPr lang="en-CH" sz="1800" dirty="0"/>
              <a:t>Proof-of-principle on flat plates was successful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D95D0-F0A6-883A-44E3-C3841F9E32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584"/>
          <a:stretch/>
        </p:blipFill>
        <p:spPr>
          <a:xfrm>
            <a:off x="6356147" y="1303791"/>
            <a:ext cx="5835853" cy="23453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5681C6A-210A-413D-0F05-3822C6011A51}"/>
              </a:ext>
            </a:extLst>
          </p:cNvPr>
          <p:cNvGrpSpPr/>
          <p:nvPr/>
        </p:nvGrpSpPr>
        <p:grpSpPr>
          <a:xfrm>
            <a:off x="7482462" y="4008475"/>
            <a:ext cx="3224524" cy="2258358"/>
            <a:chOff x="193780" y="730057"/>
            <a:chExt cx="2216359" cy="1458606"/>
          </a:xfrm>
        </p:grpSpPr>
        <p:pic>
          <p:nvPicPr>
            <p:cNvPr id="7" name="image7.png" descr="A close-up of a pipe&#10;&#10;Description automatically generated">
              <a:extLst>
                <a:ext uri="{FF2B5EF4-FFF2-40B4-BE49-F238E27FC236}">
                  <a16:creationId xmlns:a16="http://schemas.microsoft.com/office/drawing/2014/main" id="{5FEE9B69-24BE-5E21-1346-219A7FB9C833}"/>
                </a:ext>
              </a:extLst>
            </p:cNvPr>
            <p:cNvPicPr/>
            <p:nvPr/>
          </p:nvPicPr>
          <p:blipFill>
            <a:blip r:embed="rId3"/>
            <a:srcRect t="3827"/>
            <a:stretch>
              <a:fillRect/>
            </a:stretch>
          </p:blipFill>
          <p:spPr>
            <a:xfrm>
              <a:off x="205892" y="972779"/>
              <a:ext cx="2204247" cy="1215884"/>
            </a:xfrm>
            <a:prstGeom prst="rect">
              <a:avLst/>
            </a:prstGeom>
            <a:ln/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267300-C47A-9245-290E-E07FB64D9720}"/>
                </a:ext>
              </a:extLst>
            </p:cNvPr>
            <p:cNvSpPr/>
            <p:nvPr/>
          </p:nvSpPr>
          <p:spPr>
            <a:xfrm>
              <a:off x="193780" y="972779"/>
              <a:ext cx="896233" cy="5592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C286144-60E4-DAE6-6ED1-5B035D12640E}"/>
                </a:ext>
              </a:extLst>
            </p:cNvPr>
            <p:cNvSpPr/>
            <p:nvPr/>
          </p:nvSpPr>
          <p:spPr>
            <a:xfrm>
              <a:off x="727686" y="730057"/>
              <a:ext cx="1198004" cy="4100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DE583D-50E4-FDE5-069B-B23AC075BB72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78AA070-875A-2996-9068-D15345294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557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65F33-A09D-D83D-4964-56F4DE838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D6EAF4-EAB1-2761-8AEE-2F0B58DA8E2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solidFill>
            <a:srgbClr val="003462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SA18: a new SRF facility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3978251-D122-E74D-5B19-639341ACE746}"/>
              </a:ext>
            </a:extLst>
          </p:cNvPr>
          <p:cNvSpPr txBox="1">
            <a:spLocks/>
          </p:cNvSpPr>
          <p:nvPr/>
        </p:nvSpPr>
        <p:spPr>
          <a:xfrm>
            <a:off x="6035167" y="6492875"/>
            <a:ext cx="314833" cy="234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94414-D57F-6F29-4EEC-CADCDD5ABC58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B7429-CF08-B831-D37F-F50012A59E3E}"/>
              </a:ext>
            </a:extLst>
          </p:cNvPr>
          <p:cNvSpPr txBox="1">
            <a:spLocks/>
          </p:cNvSpPr>
          <p:nvPr/>
        </p:nvSpPr>
        <p:spPr>
          <a:xfrm>
            <a:off x="691969" y="6444861"/>
            <a:ext cx="6572221" cy="365125"/>
          </a:xfrm>
          <a:prstGeom prst="rect">
            <a:avLst/>
          </a:prstGeom>
        </p:spPr>
        <p:txBody>
          <a:bodyPr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>
                <a:solidFill>
                  <a:srgbClr val="0033A0"/>
                </a:solidFill>
                <a:latin typeface="Neue Haas Grotesk Text Pro" panose="020B0504020202020204" pitchFamily="34" charset="0"/>
              </a:rPr>
              <a:t>O. Brüning                              iSAS 2</a:t>
            </a:r>
            <a:r>
              <a:rPr lang="en-GB" sz="1200" baseline="30000">
                <a:solidFill>
                  <a:srgbClr val="0033A0"/>
                </a:solidFill>
                <a:latin typeface="Neue Haas Grotesk Text Pro" panose="020B0504020202020204" pitchFamily="34" charset="0"/>
              </a:rPr>
              <a:t>nd</a:t>
            </a:r>
            <a:r>
              <a:rPr lang="en-GB" sz="1200">
                <a:solidFill>
                  <a:srgbClr val="0033A0"/>
                </a:solidFill>
                <a:latin typeface="Neue Haas Grotesk Text Pro" panose="020B0504020202020204" pitchFamily="34" charset="0"/>
              </a:rPr>
              <a:t> annual meeting @ HZB</a:t>
            </a:r>
            <a:endParaRPr lang="en-US" sz="1200" dirty="0">
              <a:solidFill>
                <a:srgbClr val="0033A0"/>
              </a:solidFill>
              <a:latin typeface="Neue Haas Grotesk Tex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57061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E1889-9E9A-4D76-041F-6E8E6F85F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F49573DB-5AE8-DE46-9946-E94B7835241B}"/>
              </a:ext>
            </a:extLst>
          </p:cNvPr>
          <p:cNvSpPr/>
          <p:nvPr/>
        </p:nvSpPr>
        <p:spPr>
          <a:xfrm>
            <a:off x="112049" y="3137100"/>
            <a:ext cx="4232937" cy="2883238"/>
          </a:xfrm>
          <a:prstGeom prst="rect">
            <a:avLst/>
          </a:prstGeom>
          <a:noFill/>
          <a:ln>
            <a:noFill/>
          </a:ln>
        </p:spPr>
        <p:txBody>
          <a:bodyPr wrap="square" lIns="20713" tIns="10357" rIns="20713" bIns="10357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SRF Facility SA18</a:t>
            </a:r>
            <a:r>
              <a:rPr kumimoji="0" lang="fr-FR" sz="1400" b="1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fr-FR" sz="1400" b="0" i="0" u="none" strike="noStrike" kern="1200" cap="none" spc="0" normalizeH="0" baseline="0" noProof="0" dirty="0">
              <a:ln w="38100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 w="38100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Reasoning</a:t>
            </a:r>
            <a:endParaRPr kumimoji="0" lang="fr-FR" sz="1800" b="1" i="0" u="none" strike="noStrike" kern="1200" cap="none" spc="0" normalizeH="0" baseline="0" noProof="0" dirty="0">
              <a:ln w="38100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Combining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all of </a:t>
            </a: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CERN’s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SRF </a:t>
            </a: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processes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teams </a:t>
            </a: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one roof.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quality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control of SRF </a:t>
            </a: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processes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bulk Nb and </a:t>
            </a: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films.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Avoiding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process </a:t>
            </a: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repetition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because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faults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 w="38100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Status</a:t>
            </a:r>
            <a:endParaRPr kumimoji="0" lang="fr-FR" sz="1800" b="1" i="0" u="none" strike="noStrike" kern="1200" cap="none" spc="0" normalizeH="0" baseline="0" noProof="0" dirty="0">
              <a:ln w="38100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engineering </a:t>
            </a: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contractor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ready</a:t>
            </a:r>
            <a:r>
              <a:rPr kumimoji="0" lang="fr-FR" sz="1600" b="0" i="0" u="none" strike="noStrike" kern="1200" cap="none" spc="0" normalizeH="0" baseline="0" noProof="0" dirty="0">
                <a:ln w="38100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start.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816D3B-F850-7B1E-64F6-CE20D18ED32D}"/>
              </a:ext>
            </a:extLst>
          </p:cNvPr>
          <p:cNvGrpSpPr/>
          <p:nvPr/>
        </p:nvGrpSpPr>
        <p:grpSpPr>
          <a:xfrm>
            <a:off x="38122" y="3852"/>
            <a:ext cx="4232937" cy="2809721"/>
            <a:chOff x="631454" y="513190"/>
            <a:chExt cx="1768452" cy="11738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1354ABD-81DE-EB0C-6ABB-631524EE5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1454" y="513190"/>
              <a:ext cx="1768452" cy="1173855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30EDE44D-8429-0B6D-DDF1-716B5CC2DAC8}"/>
                </a:ext>
              </a:extLst>
            </p:cNvPr>
            <p:cNvSpPr/>
            <p:nvPr/>
          </p:nvSpPr>
          <p:spPr>
            <a:xfrm>
              <a:off x="1547868" y="758675"/>
              <a:ext cx="60161" cy="60161"/>
            </a:xfrm>
            <a:prstGeom prst="ellipse">
              <a:avLst/>
            </a:prstGeom>
            <a:solidFill>
              <a:srgbClr val="0548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6" name="Rectangle 1">
            <a:extLst>
              <a:ext uri="{FF2B5EF4-FFF2-40B4-BE49-F238E27FC236}">
                <a16:creationId xmlns:a16="http://schemas.microsoft.com/office/drawing/2014/main" id="{8356ED10-8291-619D-23F5-8A4E40740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4857" y="7999337"/>
            <a:ext cx="1080500" cy="17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4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fr-FR" sz="56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entrance  (Unanime Architects)</a:t>
            </a:r>
            <a:endParaRPr kumimoji="0" lang="en-GB" altLang="fr-FR" sz="56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09A675-07FF-BF85-EA53-AA82E3125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2" t="7594"/>
          <a:stretch>
            <a:fillRect/>
          </a:stretch>
        </p:blipFill>
        <p:spPr>
          <a:xfrm>
            <a:off x="5622656" y="14029"/>
            <a:ext cx="6569345" cy="33393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C146E6-7BFB-8CE8-CBFE-805942951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3996" y="3364981"/>
            <a:ext cx="7788004" cy="350459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F386D-D695-05A7-5CAB-411EC86C99CD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EB84-7508-9151-C7B2-4D24CBF54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96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F1111-D9BD-9AEA-C511-2D4AFC487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22AD8B-2575-8653-C997-290CD25E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92" y="109027"/>
            <a:ext cx="11376025" cy="709542"/>
          </a:xfrm>
        </p:spPr>
        <p:txBody>
          <a:bodyPr/>
          <a:lstStyle/>
          <a:p>
            <a:r>
              <a:rPr lang="en-US" dirty="0"/>
              <a:t>FCC Feasibility Study published in 2025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185AF-07CA-E5DE-4902-9ED0A1B1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Picture 7" descr="A map of a land with a circle&#10;&#10;AI-generated content may be incorrect.">
            <a:extLst>
              <a:ext uri="{FF2B5EF4-FFF2-40B4-BE49-F238E27FC236}">
                <a16:creationId xmlns:a16="http://schemas.microsoft.com/office/drawing/2014/main" id="{544C1D7E-7051-1A30-CD49-64ED1722D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50109"/>
            <a:ext cx="12120809" cy="5542201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51A04F1-B226-763B-3CB0-E68C568D4879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975A476-6B29-292F-2A4A-FF4AB96A3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746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56BDF1E-AEA6-F7B9-BEAF-802E77CC4C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5182" y="3256677"/>
          <a:ext cx="5536819" cy="3011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8899755" imgH="4838538" progId="Excel.SheetMacroEnabled.12">
                  <p:link/>
                </p:oleObj>
              </mc:Choice>
              <mc:Fallback>
                <p:oleObj name="Macro-Enabled Worksheet" r:id="rId2" imgW="8899755" imgH="4838538" progId="Excel.SheetMacroEnabled.12">
                  <p:link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56BDF1E-AEA6-F7B9-BEAF-802E77CC4C54}"/>
                          </a:ext>
                        </a:extLst>
                      </p:cNvPr>
                      <p:cNvPicPr preferRelativeResize="0"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55182" y="3256677"/>
                        <a:ext cx="5536819" cy="3011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D3772F-A51B-0CB9-F276-06EE59713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087" y="1015916"/>
            <a:ext cx="11787728" cy="555682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Helium is the </a:t>
            </a:r>
            <a:r>
              <a:rPr lang="en-US" sz="1800" u="sng" dirty="0"/>
              <a:t>only element</a:t>
            </a:r>
            <a:r>
              <a:rPr lang="en-US" sz="1800" dirty="0"/>
              <a:t> to cooldown macroscopic equipment below 10 K 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Generally, a by-product extracted from the natural gas:  </a:t>
            </a:r>
            <a:r>
              <a:rPr lang="en-US" sz="1600" dirty="0">
                <a:solidFill>
                  <a:srgbClr val="FF0000"/>
                </a:solidFill>
              </a:rPr>
              <a:t>Limited and expensive resource !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Cryogenic system design must preserve helium as much as technically possible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Reduce the helium inventory as much as possible in the accelerators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Ensure that all helium is recovered during normal operations as well as during failures scenarios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Recover and purify helium during cryogenic circuit purges if possible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Install sufficient storage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Helium losses is an important KPI for cryogenics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Online monitoring to detect losses as soon as possible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Perform regular leak test campaigns across cryo installations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Regular internal review/publication of the losses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Ongoing R&amp;D towards less helium dependency in future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Superconducting material R&amp;D for operation &gt; 10 K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Develop new cooling schemes requiring less helium inventory</a:t>
            </a:r>
          </a:p>
          <a:p>
            <a:pPr lvl="1" indent="0">
              <a:buNone/>
            </a:pPr>
            <a:r>
              <a:rPr lang="en-US" sz="1600" dirty="0"/>
              <a:t>       (forced flow cooling, dry cooling, etc.)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FE3BF7-0838-EBE2-CC54-C61BEFB48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61999"/>
            <a:ext cx="11376025" cy="655822"/>
          </a:xfrm>
        </p:spPr>
        <p:txBody>
          <a:bodyPr/>
          <a:lstStyle/>
          <a:p>
            <a:r>
              <a:rPr lang="en-US" dirty="0"/>
              <a:t>Helium preservation in cryogenic systems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4256A-5DC9-3A51-5E88-23FC60E96667}"/>
              </a:ext>
            </a:extLst>
          </p:cNvPr>
          <p:cNvSpPr txBox="1"/>
          <p:nvPr/>
        </p:nvSpPr>
        <p:spPr>
          <a:xfrm>
            <a:off x="8591981" y="3670526"/>
            <a:ext cx="200947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i="1" dirty="0"/>
              <a:t>LHC annual helium </a:t>
            </a:r>
          </a:p>
          <a:p>
            <a:pPr algn="ctr"/>
            <a:r>
              <a:rPr lang="en-US" sz="1200" b="1" i="1" dirty="0"/>
              <a:t>losses in the last 20 years</a:t>
            </a:r>
            <a:endParaRPr lang="en-GB" sz="1200" b="1" i="1" dirty="0"/>
          </a:p>
        </p:txBody>
      </p:sp>
      <p:pic>
        <p:nvPicPr>
          <p:cNvPr id="1026" name="Picture 2" descr="Delivery of large helium tanks to CERN">
            <a:extLst>
              <a:ext uri="{FF2B5EF4-FFF2-40B4-BE49-F238E27FC236}">
                <a16:creationId xmlns:a16="http://schemas.microsoft.com/office/drawing/2014/main" id="{634571B8-AFF7-12E7-E210-BD510B3CF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5" r="6784"/>
          <a:stretch>
            <a:fillRect/>
          </a:stretch>
        </p:blipFill>
        <p:spPr bwMode="auto">
          <a:xfrm>
            <a:off x="9513116" y="590227"/>
            <a:ext cx="2517796" cy="263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048396-04AA-8125-6CC1-8B44E4232430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9B53F9B-779A-DD40-83A9-F8AC9F2D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3719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diagram of a machine&#10;&#10;Description automatically generated">
            <a:extLst>
              <a:ext uri="{FF2B5EF4-FFF2-40B4-BE49-F238E27FC236}">
                <a16:creationId xmlns:a16="http://schemas.microsoft.com/office/drawing/2014/main" id="{7D88EF4F-F400-D19E-F906-31449ED89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25" y="4118"/>
            <a:ext cx="7936467" cy="68092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D939B6-C10B-5C4D-6E58-F22FB8927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5C5E83-E3C5-96A5-ED2D-C80338FBD475}"/>
              </a:ext>
            </a:extLst>
          </p:cNvPr>
          <p:cNvSpPr txBox="1"/>
          <p:nvPr/>
        </p:nvSpPr>
        <p:spPr>
          <a:xfrm>
            <a:off x="4896" y="0"/>
            <a:ext cx="2058656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Landmarks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51A0E-0AFF-1B28-C13E-979331B271A1}"/>
              </a:ext>
            </a:extLst>
          </p:cNvPr>
          <p:cNvSpPr txBox="1"/>
          <p:nvPr/>
        </p:nvSpPr>
        <p:spPr>
          <a:xfrm>
            <a:off x="8987784" y="1124744"/>
            <a:ext cx="3300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Nb-Ti Technology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Separation / Recombination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dipole magnets: D1 &amp; D2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091693-4F52-EAF1-8A8C-187A666AE763}"/>
              </a:ext>
            </a:extLst>
          </p:cNvPr>
          <p:cNvSpPr/>
          <p:nvPr/>
        </p:nvSpPr>
        <p:spPr>
          <a:xfrm>
            <a:off x="0" y="2195115"/>
            <a:ext cx="2603023" cy="2399187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 Prototype System validated in 2024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Arial"/>
                <a:sym typeface="Wingdings" pitchFamily="2" charset="2"/>
              </a:rPr>
              <a:t> Over 120kA transported over ca. 100M without resistivity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81CCFF-AC3B-791D-322C-969376289046}"/>
              </a:ext>
            </a:extLst>
          </p:cNvPr>
          <p:cNvSpPr/>
          <p:nvPr/>
        </p:nvSpPr>
        <p:spPr>
          <a:xfrm>
            <a:off x="7664385" y="584222"/>
            <a:ext cx="1154281" cy="112567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CD422-D6E3-56C8-6034-8F454D0FDA82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3442FF-1E28-FD44-6D00-53AF255B6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88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83A4A-BBD6-41D3-63EB-E735AF61E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Magnet Scope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3B5E82-8070-3287-FADC-8772E61D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21EDC1F-222C-6558-89DB-9E91B201B3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4386" y="1221904"/>
            <a:ext cx="6228014" cy="46811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BC206BA-F1DC-0C75-473F-45F1D86E4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11158"/>
            <a:ext cx="5759530" cy="17608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FC032C-60C1-B676-1BCD-135451BD9548}"/>
              </a:ext>
            </a:extLst>
          </p:cNvPr>
          <p:cNvSpPr txBox="1">
            <a:spLocks/>
          </p:cNvSpPr>
          <p:nvPr/>
        </p:nvSpPr>
        <p:spPr>
          <a:xfrm>
            <a:off x="361778" y="1427998"/>
            <a:ext cx="5472608" cy="2783160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Design, engineering, construction, test and installation the </a:t>
            </a:r>
            <a:r>
              <a:rPr lang="en-GB" sz="2000" dirty="0">
                <a:solidFill>
                  <a:schemeClr val="bg2"/>
                </a:solidFill>
              </a:rPr>
              <a:t>Insertion Region (IR) magnets </a:t>
            </a:r>
            <a:r>
              <a:rPr lang="en-GB" sz="2000" dirty="0"/>
              <a:t>of IR1 and IR5 for the HL-LHC upgrade. </a:t>
            </a:r>
          </a:p>
          <a:p>
            <a:pPr lvl="1"/>
            <a:r>
              <a:rPr lang="en-US" sz="1700" dirty="0">
                <a:solidFill>
                  <a:schemeClr val="bg2"/>
                </a:solidFill>
              </a:rPr>
              <a:t>Q1/Q3 </a:t>
            </a:r>
            <a:r>
              <a:rPr lang="en-US" sz="1700" dirty="0" err="1"/>
              <a:t>cryomagnets</a:t>
            </a:r>
            <a:r>
              <a:rPr lang="en-US" sz="1700" dirty="0"/>
              <a:t>: from AUP (US)</a:t>
            </a:r>
          </a:p>
          <a:p>
            <a:pPr lvl="1"/>
            <a:r>
              <a:rPr lang="en-US" sz="1700" dirty="0">
                <a:solidFill>
                  <a:schemeClr val="bg2"/>
                </a:solidFill>
              </a:rPr>
              <a:t>Q2: </a:t>
            </a:r>
            <a:r>
              <a:rPr lang="en-US" sz="1700" dirty="0"/>
              <a:t>from CERN</a:t>
            </a:r>
          </a:p>
          <a:p>
            <a:pPr lvl="1"/>
            <a:r>
              <a:rPr lang="en-US" sz="1700" dirty="0">
                <a:solidFill>
                  <a:schemeClr val="bg2"/>
                </a:solidFill>
              </a:rPr>
              <a:t>MCBXF</a:t>
            </a:r>
            <a:r>
              <a:rPr lang="en-US" sz="1700" dirty="0"/>
              <a:t> nested corrector magnets: from CIEMAT (Spain)</a:t>
            </a:r>
          </a:p>
          <a:p>
            <a:pPr lvl="1"/>
            <a:r>
              <a:rPr lang="en-US" sz="1700" dirty="0">
                <a:solidFill>
                  <a:schemeClr val="bg2"/>
                </a:solidFill>
              </a:rPr>
              <a:t>HO corrector </a:t>
            </a:r>
            <a:r>
              <a:rPr lang="en-US" sz="1700" dirty="0"/>
              <a:t>magnets: from INFN-LASA (Italy) [completed]</a:t>
            </a:r>
          </a:p>
          <a:p>
            <a:pPr lvl="1"/>
            <a:r>
              <a:rPr lang="en-US" sz="1700" dirty="0">
                <a:solidFill>
                  <a:schemeClr val="bg2"/>
                </a:solidFill>
              </a:rPr>
              <a:t>D1 </a:t>
            </a:r>
            <a:r>
              <a:rPr lang="en-US" sz="1700" dirty="0"/>
              <a:t>cold masses: from KEK (Japan)</a:t>
            </a:r>
          </a:p>
          <a:p>
            <a:pPr lvl="1"/>
            <a:r>
              <a:rPr lang="en-US" sz="1700" dirty="0">
                <a:solidFill>
                  <a:schemeClr val="bg2"/>
                </a:solidFill>
              </a:rPr>
              <a:t>D2 </a:t>
            </a:r>
            <a:r>
              <a:rPr lang="en-US" sz="1700" dirty="0"/>
              <a:t>magnets: from INFN-Ge (Italy)</a:t>
            </a:r>
          </a:p>
          <a:p>
            <a:pPr lvl="1"/>
            <a:r>
              <a:rPr lang="en-US" sz="1700" dirty="0">
                <a:solidFill>
                  <a:schemeClr val="bg2"/>
                </a:solidFill>
              </a:rPr>
              <a:t>D2</a:t>
            </a:r>
            <a:r>
              <a:rPr lang="en-US" sz="1700" dirty="0"/>
              <a:t> corrector magnets: from IHEP (China)</a:t>
            </a:r>
          </a:p>
          <a:p>
            <a:pPr lvl="1"/>
            <a:r>
              <a:rPr lang="en-US" sz="1700" dirty="0">
                <a:solidFill>
                  <a:schemeClr val="bg2"/>
                </a:solidFill>
              </a:rPr>
              <a:t>DCM: </a:t>
            </a:r>
            <a:r>
              <a:rPr lang="en-US" sz="1700" dirty="0"/>
              <a:t>from CERN</a:t>
            </a:r>
          </a:p>
          <a:p>
            <a:endParaRPr lang="en-GB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B3032B-5E7C-D942-2D76-8EAFB6147EB0}"/>
              </a:ext>
            </a:extLst>
          </p:cNvPr>
          <p:cNvCxnSpPr/>
          <p:nvPr/>
        </p:nvCxnSpPr>
        <p:spPr>
          <a:xfrm>
            <a:off x="9912424" y="4581128"/>
            <a:ext cx="1872208" cy="122413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C059A-D1C8-EAEB-F4B9-E2397FBF7A29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CD61D41-0790-AE5A-A47B-33F70133F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748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7BD8BB6D-4894-438C-8C7C-8A0A67977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>
                <a:effectLst>
                  <a:outerShdw blurRad="12700" dist="12700" dir="5400000" algn="ctr" rotWithShape="0">
                    <a:schemeClr val="tx2"/>
                  </a:outerShdw>
                </a:effectLst>
                <a:ea typeface="+mn-ea"/>
                <a:cs typeface="+mn-cs"/>
              </a:rPr>
              <a:t>EN-EL</a:t>
            </a:r>
            <a:r>
              <a:rPr lang="fr-FR" dirty="0">
                <a:effectLst>
                  <a:outerShdw blurRad="12700" dist="12700" dir="5400000" algn="ctr" rotWithShape="0">
                    <a:schemeClr val="tx2"/>
                  </a:outerShdw>
                </a:effectLst>
                <a:ea typeface="+mn-ea"/>
                <a:cs typeface="+mn-cs"/>
              </a:rPr>
              <a:t> Web Energy: Energy Management System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5EDB0-4596-4A1B-B42E-2D997757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6375E0-7188-C2B1-4FE4-ED597C74F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7" y="4229001"/>
            <a:ext cx="4305299" cy="198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BD425C-3FC9-DE9D-4115-25CF53209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2" y="4188208"/>
            <a:ext cx="5459411" cy="2027130"/>
          </a:xfrm>
          <a:prstGeom prst="rect">
            <a:avLst/>
          </a:prstGeom>
          <a:solidFill>
            <a:srgbClr val="5BA9E6"/>
          </a:solidFill>
          <a:ln>
            <a:noFill/>
          </a:ln>
          <a:effectLst/>
        </p:spPr>
        <p:txBody>
          <a:bodyPr vert="horz" wrap="square" lIns="134895" tIns="0" rIns="0" bIns="8728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H" altLang="en-CH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Energy Management for:</a:t>
            </a:r>
            <a:endParaRPr kumimoji="0" lang="en-CH" altLang="en-CH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CH" altLang="en-CH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Research facilities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CH" altLang="en-CH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Airports and large transit hubs</a:t>
            </a:r>
          </a:p>
          <a:p>
            <a:pPr lvl="0">
              <a:buFontTx/>
              <a:buChar char="•"/>
            </a:pPr>
            <a:r>
              <a:rPr kumimoji="0" lang="en-CH" altLang="en-CH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Data </a:t>
            </a:r>
            <a:r>
              <a:rPr lang="en-GB" altLang="en-CH" dirty="0">
                <a:solidFill>
                  <a:srgbClr val="000000"/>
                </a:solidFill>
                <a:latin typeface="+mn-lt"/>
              </a:rPr>
              <a:t>centres</a:t>
            </a:r>
            <a:r>
              <a:rPr kumimoji="0" lang="en-CH" altLang="en-CH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and IT infrastructure</a:t>
            </a:r>
          </a:p>
          <a:p>
            <a:pPr lvl="0">
              <a:buFontTx/>
              <a:buChar char="•"/>
            </a:pPr>
            <a:r>
              <a:rPr lang="en-GB" altLang="en-CH" dirty="0">
                <a:solidFill>
                  <a:srgbClr val="000000"/>
                </a:solidFill>
                <a:latin typeface="+mn-lt"/>
              </a:rPr>
              <a:t> Smart</a:t>
            </a:r>
            <a:r>
              <a:rPr kumimoji="0" lang="en-CH" altLang="en-CH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cities and municipal utilities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CH" altLang="en-CH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Manufacturing plants and industrial sites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CH" altLang="en-CH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Office buildings and commercial real estate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8380F9-75D5-747F-DCF1-555798394C83}"/>
              </a:ext>
            </a:extLst>
          </p:cNvPr>
          <p:cNvSpPr txBox="1"/>
          <p:nvPr/>
        </p:nvSpPr>
        <p:spPr>
          <a:xfrm>
            <a:off x="322274" y="864221"/>
            <a:ext cx="1167106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dirty="0">
                <a:solidFill>
                  <a:schemeClr val="tx2"/>
                </a:solidFill>
              </a:rPr>
              <a:t>Proven Deployment at CERN: Enabling full-spectrum energy traceability across complex operations</a:t>
            </a:r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chemeClr val="tx2"/>
                </a:solidFill>
              </a:rPr>
              <a:t>Governance and Compliance: Supports ISO 50001 adherence, contractual commitments, and overarching sustainability objectives</a:t>
            </a:r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chemeClr val="tx2"/>
                </a:solidFill>
              </a:rPr>
              <a:t>Operational Visibility: Continuous monitoring of consumption, enhanced by automated anomaly detection</a:t>
            </a:r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chemeClr val="tx2"/>
                </a:solidFill>
              </a:rPr>
              <a:t>Predictive Capability: Anticipates energy demand through integrated data, scheduling, and advanced statistical modelling</a:t>
            </a:r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chemeClr val="tx2"/>
                </a:solidFill>
              </a:rPr>
              <a:t>Performance Management: Configurable </a:t>
            </a:r>
            <a:r>
              <a:rPr lang="en-GB" dirty="0" err="1">
                <a:solidFill>
                  <a:schemeClr val="tx2"/>
                </a:solidFill>
              </a:rPr>
              <a:t>KPIs</a:t>
            </a:r>
            <a:r>
              <a:rPr lang="en-GB" dirty="0">
                <a:solidFill>
                  <a:schemeClr val="tx2"/>
                </a:solidFill>
              </a:rPr>
              <a:t> underpinning executive-level efficiency dashboards</a:t>
            </a:r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chemeClr val="tx2"/>
                </a:solidFill>
              </a:rPr>
              <a:t>Scalable Framework: Adaptable to highly complex infrastructures and varied operational environments</a:t>
            </a:r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chemeClr val="tx2"/>
                </a:solidFill>
              </a:rPr>
              <a:t>Strategic Insight: Drives informed decision-making to reduce consumption, optimise costs and strengthen organisational 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D04B0-C8E2-140F-123F-2FFAF72EDFD3}"/>
              </a:ext>
            </a:extLst>
          </p:cNvPr>
          <p:cNvSpPr txBox="1"/>
          <p:nvPr/>
        </p:nvSpPr>
        <p:spPr>
          <a:xfrm>
            <a:off x="7998119" y="103547"/>
            <a:ext cx="411234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CERN Energy Efficiency Movement Day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162A245-9B12-894C-81C7-37CC6E2EBAE8}"/>
              </a:ext>
            </a:extLst>
          </p:cNvPr>
          <p:cNvSpPr txBox="1">
            <a:spLocks/>
          </p:cNvSpPr>
          <p:nvPr/>
        </p:nvSpPr>
        <p:spPr>
          <a:xfrm>
            <a:off x="10019067" y="6458447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B11EA3A-46DB-49EC-3A2F-AB996033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7175" y="6456249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5234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0BA12-618B-33B1-A2FB-865594DFD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68BB5-A2DE-C9F1-70F9-2069D32A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 dirty="0">
                <a:effectLst>
                  <a:outerShdw blurRad="12700" dist="12700" dir="5400000" algn="ctr" rotWithShape="0">
                    <a:schemeClr val="tx2"/>
                  </a:outerShdw>
                </a:effectLst>
                <a:ea typeface="+mn-ea"/>
                <a:cs typeface="+mn-cs"/>
              </a:rPr>
              <a:t>Reduction of CO</a:t>
            </a:r>
            <a:r>
              <a:rPr lang="en-US" baseline="-25000" dirty="0">
                <a:effectLst>
                  <a:outerShdw blurRad="12700" dist="12700" dir="5400000" algn="ctr" rotWithShape="0">
                    <a:schemeClr val="tx2"/>
                  </a:outerShdw>
                </a:effectLst>
                <a:ea typeface="+mn-ea"/>
                <a:cs typeface="+mn-cs"/>
              </a:rPr>
              <a:t>2</a:t>
            </a:r>
            <a:r>
              <a:rPr lang="en-US" dirty="0">
                <a:effectLst>
                  <a:outerShdw blurRad="12700" dist="12700" dir="5400000" algn="ctr" rotWithShape="0">
                    <a:schemeClr val="tx2"/>
                  </a:outerShdw>
                </a:effectLst>
                <a:ea typeface="+mn-ea"/>
                <a:cs typeface="+mn-cs"/>
              </a:rPr>
              <a:t> emissions</a:t>
            </a:r>
          </a:p>
        </p:txBody>
      </p:sp>
      <p:pic>
        <p:nvPicPr>
          <p:cNvPr id="8" name="Picture 7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D2C55454-A1B7-7701-738B-CEBF25A63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23" y="906464"/>
            <a:ext cx="5540526" cy="5291203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24DAD-CFE6-118C-A86E-85EF8CF1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85FB5493-4327-DF4E-9F6B-F45EE9BF64FE}"/>
              </a:ext>
            </a:extLst>
          </p:cNvPr>
          <p:cNvSpPr/>
          <p:nvPr/>
        </p:nvSpPr>
        <p:spPr>
          <a:xfrm>
            <a:off x="5608320" y="2281646"/>
            <a:ext cx="487680" cy="1065742"/>
          </a:xfrm>
          <a:prstGeom prst="rightBrace">
            <a:avLst>
              <a:gd name="adj1" fmla="val 8333"/>
              <a:gd name="adj2" fmla="val 5081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14030B-30BB-B6A8-0C9E-1EA73FD2F22C}"/>
              </a:ext>
            </a:extLst>
          </p:cNvPr>
          <p:cNvSpPr txBox="1"/>
          <p:nvPr/>
        </p:nvSpPr>
        <p:spPr>
          <a:xfrm>
            <a:off x="6322042" y="1310863"/>
            <a:ext cx="5413944" cy="1600438"/>
          </a:xfrm>
          <a:prstGeom prst="rect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b="1" i="1" noProof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 and CMS Detector Cooling</a:t>
            </a:r>
          </a:p>
          <a:p>
            <a:pPr algn="l"/>
            <a:endParaRPr lang="en-GB" sz="900" b="1" noProof="0" dirty="0">
              <a:solidFill>
                <a:schemeClr val="tx2"/>
              </a:solidFill>
            </a:endParaRPr>
          </a:p>
          <a:p>
            <a:pPr algn="l"/>
            <a:r>
              <a:rPr lang="en-GB" sz="1700" noProof="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Systems using fluorinated gases will be dismantled at the end of RUN3 (mid-2026) and will be replaced by CO</a:t>
            </a:r>
            <a:r>
              <a:rPr lang="en-GB" sz="1700" baseline="-25000" noProof="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700" noProof="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cooling for start of RUN4 (2030)</a:t>
            </a:r>
          </a:p>
          <a:p>
            <a:pPr algn="l"/>
            <a:endParaRPr lang="en-GB" sz="900" noProof="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700" noProof="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Reduction of more than 40’000 tCO</a:t>
            </a:r>
            <a:r>
              <a:rPr lang="en-GB" sz="1700" baseline="-25000" noProof="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700" noProof="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e/</a:t>
            </a:r>
            <a:r>
              <a:rPr lang="en-GB" sz="17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en-GB" sz="1700" noProof="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2009EF-B312-3682-3F74-C01E9BDF2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042" y="3189126"/>
            <a:ext cx="3195555" cy="23580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FEBC88-C575-09D5-95DD-2207AA502B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511" b="10490"/>
          <a:stretch>
            <a:fillRect/>
          </a:stretch>
        </p:blipFill>
        <p:spPr>
          <a:xfrm>
            <a:off x="9548721" y="3189126"/>
            <a:ext cx="2187265" cy="23609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87F75B-C02A-72B8-C894-C3E15C024A80}"/>
              </a:ext>
            </a:extLst>
          </p:cNvPr>
          <p:cNvSpPr txBox="1"/>
          <p:nvPr/>
        </p:nvSpPr>
        <p:spPr>
          <a:xfrm>
            <a:off x="6667735" y="5640296"/>
            <a:ext cx="615236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b="1" i="1" noProof="0" dirty="0">
                <a:solidFill>
                  <a:schemeClr val="accent3"/>
                </a:solidFill>
              </a:rPr>
              <a:t>New surface and underground CO</a:t>
            </a:r>
            <a:r>
              <a:rPr lang="en-GB" sz="1200" b="1" i="1" baseline="-25000" noProof="0" dirty="0">
                <a:solidFill>
                  <a:schemeClr val="accent3"/>
                </a:solidFill>
              </a:rPr>
              <a:t>2</a:t>
            </a:r>
            <a:r>
              <a:rPr lang="en-GB" sz="1200" b="1" i="1" noProof="0" dirty="0">
                <a:solidFill>
                  <a:schemeClr val="accent3"/>
                </a:solidFill>
              </a:rPr>
              <a:t> cooling plants at ATLAS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C67EA-ED60-F080-53F4-E6B9FA2287EF}"/>
              </a:ext>
            </a:extLst>
          </p:cNvPr>
          <p:cNvSpPr txBox="1"/>
          <p:nvPr/>
        </p:nvSpPr>
        <p:spPr>
          <a:xfrm>
            <a:off x="7998119" y="103547"/>
            <a:ext cx="411234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CERN Energy Efficiency Movement Day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3414B05-28E6-E062-D37D-A83FF9D90A01}"/>
              </a:ext>
            </a:extLst>
          </p:cNvPr>
          <p:cNvSpPr txBox="1">
            <a:spLocks/>
          </p:cNvSpPr>
          <p:nvPr/>
        </p:nvSpPr>
        <p:spPr>
          <a:xfrm>
            <a:off x="10017790" y="643440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CE9E47-5D99-8421-473E-A4EBA51F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5898" y="643221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553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56BDF1E-AEA6-F7B9-BEAF-802E77CC4C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5182" y="3256677"/>
          <a:ext cx="5536819" cy="3011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8899755" imgH="4838538" progId="Excel.SheetMacroEnabled.12">
                  <p:link/>
                </p:oleObj>
              </mc:Choice>
              <mc:Fallback>
                <p:oleObj name="Macro-Enabled Worksheet" r:id="rId2" imgW="8899755" imgH="4838538" progId="Excel.SheetMacroEnabled.12">
                  <p:link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56BDF1E-AEA6-F7B9-BEAF-802E77CC4C54}"/>
                          </a:ext>
                        </a:extLst>
                      </p:cNvPr>
                      <p:cNvPicPr preferRelativeResize="0"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55182" y="3256677"/>
                        <a:ext cx="5536819" cy="3011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D3772F-A51B-0CB9-F276-06EE59713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087" y="1015916"/>
            <a:ext cx="11787728" cy="555682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Helium is the </a:t>
            </a:r>
            <a:r>
              <a:rPr lang="en-US" sz="1800" u="sng" dirty="0"/>
              <a:t>only element</a:t>
            </a:r>
            <a:r>
              <a:rPr lang="en-US" sz="1800" dirty="0"/>
              <a:t> to cooldown macroscopic equipment below 10 K 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Generally, a by-product extracted from the natural gas:  </a:t>
            </a:r>
            <a:r>
              <a:rPr lang="en-US" sz="1600" dirty="0">
                <a:solidFill>
                  <a:srgbClr val="FF0000"/>
                </a:solidFill>
              </a:rPr>
              <a:t>Limited and expensive resource !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Cryogenic system design must preserve helium as much as technically possible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Reduce the helium inventory as much as possible in the accelerators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Ensure that all helium is recovered during normal operations as well as during failures scenarios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Recover and purify helium during cryogenic circuit purges if possible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Install sufficient storage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Helium losses is an important KPI for cryogenics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Online monitoring to detect losses as soon as possible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Perform regular leak test campaigns across cryo installations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Regular internal review/publication of the losses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Ongoing R&amp;D towards less helium dependency in future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Superconducting material R&amp;D for operation &gt; 10 K</a:t>
            </a:r>
          </a:p>
          <a:p>
            <a:pPr marL="6669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Develop new cooling schemes requiring less helium inventory</a:t>
            </a:r>
          </a:p>
          <a:p>
            <a:pPr lvl="1" indent="0">
              <a:buNone/>
            </a:pPr>
            <a:r>
              <a:rPr lang="en-US" sz="1600" dirty="0"/>
              <a:t>       (forced flow cooling, dry cooling, etc.)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FE3BF7-0838-EBE2-CC54-C61BEFB48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61999"/>
            <a:ext cx="11376025" cy="655822"/>
          </a:xfrm>
        </p:spPr>
        <p:txBody>
          <a:bodyPr/>
          <a:lstStyle/>
          <a:p>
            <a:r>
              <a:rPr lang="en-US" dirty="0"/>
              <a:t>Helium preservation in cryogenic systems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4256A-5DC9-3A51-5E88-23FC60E96667}"/>
              </a:ext>
            </a:extLst>
          </p:cNvPr>
          <p:cNvSpPr txBox="1"/>
          <p:nvPr/>
        </p:nvSpPr>
        <p:spPr>
          <a:xfrm>
            <a:off x="8591981" y="3670526"/>
            <a:ext cx="200947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annual helium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losses in the last 20 years</a:t>
            </a:r>
            <a:endParaRPr kumimoji="0" lang="en-GB" sz="1200" b="1" i="1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Delivery of large helium tanks to CERN">
            <a:extLst>
              <a:ext uri="{FF2B5EF4-FFF2-40B4-BE49-F238E27FC236}">
                <a16:creationId xmlns:a16="http://schemas.microsoft.com/office/drawing/2014/main" id="{634571B8-AFF7-12E7-E210-BD510B3CF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5" r="6784"/>
          <a:stretch>
            <a:fillRect/>
          </a:stretch>
        </p:blipFill>
        <p:spPr bwMode="auto">
          <a:xfrm>
            <a:off x="9513116" y="590227"/>
            <a:ext cx="2517796" cy="263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BC940B-E853-6F60-4A97-79F8DADC524D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A8CCFC1-A605-7F9F-9B4C-7B9D79A63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091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59106A-3F21-09D1-C9BC-CC22EBC4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97631"/>
          </a:xfrm>
        </p:spPr>
        <p:txBody>
          <a:bodyPr/>
          <a:lstStyle/>
          <a:p>
            <a:r>
              <a:rPr lang="en-GB" sz="3200" dirty="0"/>
              <a:t>Making the case for Energy Efficiency</a:t>
            </a: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E6D6E-6BA6-F5EB-FC93-7D49FE11D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4369A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4369A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F823A3-34D5-FDFA-A68C-80045A036E95}"/>
              </a:ext>
            </a:extLst>
          </p:cNvPr>
          <p:cNvSpPr txBox="1"/>
          <p:nvPr/>
        </p:nvSpPr>
        <p:spPr>
          <a:xfrm>
            <a:off x="0" y="1532467"/>
            <a:ext cx="3290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Annual Energy Consumption of CERN ~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1290 GWh (2024)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FE8187F-B3A4-231B-0DEC-586A404D95D8}"/>
              </a:ext>
            </a:extLst>
          </p:cNvPr>
          <p:cNvSpPr txBox="1">
            <a:spLocks/>
          </p:cNvSpPr>
          <p:nvPr/>
        </p:nvSpPr>
        <p:spPr>
          <a:xfrm>
            <a:off x="551384" y="3923485"/>
            <a:ext cx="7128792" cy="16674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 Consumption of LHC machine ~473 GWh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(2024 run period)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~90 GWh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(~19%) for Cooling &amp; Ventilation systems </a:t>
            </a:r>
          </a:p>
          <a:p>
            <a:pPr marL="609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Ventilation systems (26 GWh)</a:t>
            </a:r>
          </a:p>
          <a:p>
            <a:pPr marL="609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Cooling systems (65 GWh)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240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29B516-3407-6861-E90A-98FFA5A80C5F}"/>
              </a:ext>
            </a:extLst>
          </p:cNvPr>
          <p:cNvSpPr txBox="1"/>
          <p:nvPr/>
        </p:nvSpPr>
        <p:spPr>
          <a:xfrm>
            <a:off x="659706" y="5831084"/>
            <a:ext cx="1087258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Cooling &amp; Ventilation infrastructure at CERN 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&gt;2,000 motors (Pumps and HVAC applications)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" name="Picture 102">
            <a:extLst>
              <a:ext uri="{FF2B5EF4-FFF2-40B4-BE49-F238E27FC236}">
                <a16:creationId xmlns:a16="http://schemas.microsoft.com/office/drawing/2014/main" id="{E8333715-F02E-36E9-AC39-77BB6E2716A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alphaModFix amt="12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7528" y="996427"/>
            <a:ext cx="3816424" cy="2395804"/>
          </a:xfrm>
          <a:prstGeom prst="rect">
            <a:avLst/>
          </a:prstGeom>
          <a:noFill/>
        </p:spPr>
      </p:pic>
      <p:sp>
        <p:nvSpPr>
          <p:cNvPr id="51" name="Freeform 105">
            <a:extLst>
              <a:ext uri="{FF2B5EF4-FFF2-40B4-BE49-F238E27FC236}">
                <a16:creationId xmlns:a16="http://schemas.microsoft.com/office/drawing/2014/main" id="{18285DB4-E32D-D840-34FD-5353350C0305}"/>
              </a:ext>
            </a:extLst>
          </p:cNvPr>
          <p:cNvSpPr/>
          <p:nvPr/>
        </p:nvSpPr>
        <p:spPr>
          <a:xfrm>
            <a:off x="3420619" y="1532467"/>
            <a:ext cx="1737361" cy="1737360"/>
          </a:xfrm>
          <a:custGeom>
            <a:avLst/>
            <a:gdLst/>
            <a:ahLst/>
            <a:cxnLst/>
            <a:rect l="0" t="0" r="0" b="0"/>
            <a:pathLst>
              <a:path w="1737361" h="1737360">
                <a:moveTo>
                  <a:pt x="0" y="868680"/>
                </a:moveTo>
                <a:lnTo>
                  <a:pt x="0" y="868680"/>
                </a:lnTo>
                <a:cubicBezTo>
                  <a:pt x="0" y="716039"/>
                  <a:pt x="39967" y="566281"/>
                  <a:pt x="116282" y="434518"/>
                </a:cubicBezTo>
                <a:cubicBezTo>
                  <a:pt x="192609" y="302400"/>
                  <a:pt x="302400" y="192609"/>
                  <a:pt x="434163" y="116282"/>
                </a:cubicBezTo>
                <a:cubicBezTo>
                  <a:pt x="566281" y="39967"/>
                  <a:pt x="716039" y="0"/>
                  <a:pt x="868680" y="0"/>
                </a:cubicBezTo>
                <a:lnTo>
                  <a:pt x="868680" y="0"/>
                </a:lnTo>
                <a:cubicBezTo>
                  <a:pt x="1021322" y="0"/>
                  <a:pt x="1171080" y="39967"/>
                  <a:pt x="1302843" y="116282"/>
                </a:cubicBezTo>
                <a:cubicBezTo>
                  <a:pt x="1434961" y="192609"/>
                  <a:pt x="1544765" y="302400"/>
                  <a:pt x="1621079" y="434518"/>
                </a:cubicBezTo>
                <a:cubicBezTo>
                  <a:pt x="1697406" y="566281"/>
                  <a:pt x="1737361" y="716039"/>
                  <a:pt x="1737361" y="868680"/>
                </a:cubicBezTo>
                <a:lnTo>
                  <a:pt x="1737361" y="868680"/>
                </a:lnTo>
                <a:cubicBezTo>
                  <a:pt x="1737361" y="1021322"/>
                  <a:pt x="1697406" y="1171080"/>
                  <a:pt x="1621079" y="1303198"/>
                </a:cubicBezTo>
                <a:cubicBezTo>
                  <a:pt x="1544765" y="1434961"/>
                  <a:pt x="1434961" y="1544765"/>
                  <a:pt x="1303198" y="1621079"/>
                </a:cubicBezTo>
                <a:cubicBezTo>
                  <a:pt x="1171080" y="1697406"/>
                  <a:pt x="1021322" y="1737360"/>
                  <a:pt x="868680" y="1737360"/>
                </a:cubicBezTo>
                <a:lnTo>
                  <a:pt x="868680" y="1737360"/>
                </a:lnTo>
                <a:cubicBezTo>
                  <a:pt x="716039" y="1737360"/>
                  <a:pt x="566281" y="1697406"/>
                  <a:pt x="434518" y="1621079"/>
                </a:cubicBezTo>
                <a:cubicBezTo>
                  <a:pt x="302400" y="1544765"/>
                  <a:pt x="192609" y="1434961"/>
                  <a:pt x="116282" y="1303198"/>
                </a:cubicBezTo>
                <a:cubicBezTo>
                  <a:pt x="39967" y="1171080"/>
                  <a:pt x="0" y="1021322"/>
                  <a:pt x="0" y="868680"/>
                </a:cubicBezTo>
                <a:lnTo>
                  <a:pt x="0" y="868680"/>
                </a:lnTo>
                <a:close/>
                <a:moveTo>
                  <a:pt x="430569" y="5194084"/>
                </a:moveTo>
              </a:path>
            </a:pathLst>
          </a:custGeom>
          <a:solidFill>
            <a:schemeClr val="tx1"/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Freeform 106">
            <a:extLst>
              <a:ext uri="{FF2B5EF4-FFF2-40B4-BE49-F238E27FC236}">
                <a16:creationId xmlns:a16="http://schemas.microsoft.com/office/drawing/2014/main" id="{CA9948B3-C931-8C62-4AD5-7E91A9BE7B6B}"/>
              </a:ext>
            </a:extLst>
          </p:cNvPr>
          <p:cNvSpPr/>
          <p:nvPr/>
        </p:nvSpPr>
        <p:spPr>
          <a:xfrm>
            <a:off x="5312494" y="1581863"/>
            <a:ext cx="1666944" cy="1648527"/>
          </a:xfrm>
          <a:custGeom>
            <a:avLst/>
            <a:gdLst/>
            <a:ahLst/>
            <a:cxnLst/>
            <a:rect l="0" t="0" r="0" b="0"/>
            <a:pathLst>
              <a:path w="1591195" h="1591195">
                <a:moveTo>
                  <a:pt x="0" y="795604"/>
                </a:moveTo>
                <a:lnTo>
                  <a:pt x="0" y="795604"/>
                </a:lnTo>
                <a:cubicBezTo>
                  <a:pt x="0" y="655917"/>
                  <a:pt x="36716" y="518756"/>
                  <a:pt x="106553" y="397802"/>
                </a:cubicBezTo>
                <a:cubicBezTo>
                  <a:pt x="176390" y="276834"/>
                  <a:pt x="276835" y="176403"/>
                  <a:pt x="397789" y="106565"/>
                </a:cubicBezTo>
                <a:cubicBezTo>
                  <a:pt x="518757" y="36715"/>
                  <a:pt x="655917" y="0"/>
                  <a:pt x="795591" y="0"/>
                </a:cubicBezTo>
                <a:lnTo>
                  <a:pt x="795591" y="0"/>
                </a:lnTo>
                <a:cubicBezTo>
                  <a:pt x="935279" y="0"/>
                  <a:pt x="1072439" y="36715"/>
                  <a:pt x="1193393" y="106565"/>
                </a:cubicBezTo>
                <a:cubicBezTo>
                  <a:pt x="1314361" y="176403"/>
                  <a:pt x="1414792" y="276834"/>
                  <a:pt x="1484630" y="397802"/>
                </a:cubicBezTo>
                <a:cubicBezTo>
                  <a:pt x="1554480" y="518756"/>
                  <a:pt x="1591195" y="655917"/>
                  <a:pt x="1591195" y="795604"/>
                </a:cubicBezTo>
                <a:lnTo>
                  <a:pt x="1591195" y="795604"/>
                </a:lnTo>
                <a:cubicBezTo>
                  <a:pt x="1591195" y="935279"/>
                  <a:pt x="1554480" y="1072439"/>
                  <a:pt x="1484630" y="1193393"/>
                </a:cubicBezTo>
                <a:cubicBezTo>
                  <a:pt x="1414792" y="1314361"/>
                  <a:pt x="1314361" y="1414805"/>
                  <a:pt x="1193393" y="1484642"/>
                </a:cubicBezTo>
                <a:cubicBezTo>
                  <a:pt x="1072439" y="1554480"/>
                  <a:pt x="935279" y="1591195"/>
                  <a:pt x="795591" y="1591195"/>
                </a:cubicBezTo>
                <a:lnTo>
                  <a:pt x="795591" y="1591195"/>
                </a:lnTo>
                <a:cubicBezTo>
                  <a:pt x="655917" y="1591195"/>
                  <a:pt x="518757" y="1554480"/>
                  <a:pt x="397789" y="1484642"/>
                </a:cubicBezTo>
                <a:cubicBezTo>
                  <a:pt x="276835" y="1414805"/>
                  <a:pt x="176390" y="1314361"/>
                  <a:pt x="106553" y="1193393"/>
                </a:cubicBezTo>
                <a:cubicBezTo>
                  <a:pt x="36716" y="1072439"/>
                  <a:pt x="0" y="935279"/>
                  <a:pt x="0" y="795604"/>
                </a:cubicBezTo>
                <a:lnTo>
                  <a:pt x="0" y="795604"/>
                </a:lnTo>
                <a:close/>
                <a:moveTo>
                  <a:pt x="-1599489" y="5047919"/>
                </a:move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138">
            <a:extLst>
              <a:ext uri="{FF2B5EF4-FFF2-40B4-BE49-F238E27FC236}">
                <a16:creationId xmlns:a16="http://schemas.microsoft.com/office/drawing/2014/main" id="{4ED6EC71-B494-527A-1401-9D07DCA87FBF}"/>
              </a:ext>
            </a:extLst>
          </p:cNvPr>
          <p:cNvSpPr/>
          <p:nvPr/>
        </p:nvSpPr>
        <p:spPr>
          <a:xfrm>
            <a:off x="3443562" y="1182339"/>
            <a:ext cx="3491340" cy="17344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 operates at the electricity scale of a mid-sized EU city</a:t>
            </a:r>
          </a:p>
        </p:txBody>
      </p:sp>
      <p:sp>
        <p:nvSpPr>
          <p:cNvPr id="60" name="Rectangle 139">
            <a:extLst>
              <a:ext uri="{FF2B5EF4-FFF2-40B4-BE49-F238E27FC236}">
                <a16:creationId xmlns:a16="http://schemas.microsoft.com/office/drawing/2014/main" id="{A2DAD067-9149-8BC4-FA86-A7A6E499D4F2}"/>
              </a:ext>
            </a:extLst>
          </p:cNvPr>
          <p:cNvSpPr/>
          <p:nvPr/>
        </p:nvSpPr>
        <p:spPr>
          <a:xfrm>
            <a:off x="3884271" y="1893868"/>
            <a:ext cx="873637" cy="9335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</a:t>
            </a:r>
          </a:p>
          <a:p>
            <a:pPr marL="42125" marR="0" lvl="0" indent="0" algn="l" defTabSz="914400" rtl="0" eaLnBrk="1" fontAlgn="auto" latinLnBrk="0" hangingPunct="1">
              <a:lnSpc>
                <a:spcPts val="21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1,290</a:t>
            </a:r>
          </a:p>
          <a:p>
            <a:pPr marL="63715" marR="0" lvl="0" indent="0" algn="l" defTabSz="914400" rtl="0" eaLnBrk="1" fontAlgn="auto" latinLnBrk="0" hangingPunct="1">
              <a:lnSpc>
                <a:spcPts val="21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GWh</a:t>
            </a:r>
          </a:p>
        </p:txBody>
      </p:sp>
      <p:sp>
        <p:nvSpPr>
          <p:cNvPr id="62" name="Rectangle 140">
            <a:extLst>
              <a:ext uri="{FF2B5EF4-FFF2-40B4-BE49-F238E27FC236}">
                <a16:creationId xmlns:a16="http://schemas.microsoft.com/office/drawing/2014/main" id="{07418C33-A57A-E1E9-1235-B641E42FA716}"/>
              </a:ext>
            </a:extLst>
          </p:cNvPr>
          <p:cNvSpPr/>
          <p:nvPr/>
        </p:nvSpPr>
        <p:spPr>
          <a:xfrm>
            <a:off x="5398263" y="1845018"/>
            <a:ext cx="1495405" cy="10429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090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Lausanne</a:t>
            </a:r>
          </a:p>
          <a:p>
            <a:pPr marL="1090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Switzerland</a:t>
            </a:r>
          </a:p>
          <a:p>
            <a:pPr marL="87477" marR="0" lvl="0" indent="0" algn="ctr" defTabSz="914400" rtl="0" eaLnBrk="1" fontAlgn="auto" latinLnBrk="0" hangingPunct="1">
              <a:lnSpc>
                <a:spcPts val="1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100k - 150k People</a:t>
            </a:r>
          </a:p>
          <a:p>
            <a:pPr marL="87477" marR="0" lvl="0" indent="0" algn="l" defTabSz="914400" rtl="0" eaLnBrk="1" fontAlgn="auto" latinLnBrk="0" hangingPunct="1">
              <a:lnSpc>
                <a:spcPts val="1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5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1,000 GWh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7CFC807-3B0B-5F24-FEE5-AEDC64A6F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574" y="3732083"/>
            <a:ext cx="3583426" cy="1976508"/>
          </a:xfrm>
          <a:prstGeom prst="rect">
            <a:avLst/>
          </a:prstGeom>
        </p:spPr>
      </p:pic>
      <p:pic>
        <p:nvPicPr>
          <p:cNvPr id="77" name="Picture 102">
            <a:extLst>
              <a:ext uri="{FF2B5EF4-FFF2-40B4-BE49-F238E27FC236}">
                <a16:creationId xmlns:a16="http://schemas.microsoft.com/office/drawing/2014/main" id="{62B055A4-3C5C-FB1C-58C4-FF4C993D2AE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alphaModFix amt="12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8466" y="996426"/>
            <a:ext cx="4568174" cy="2395805"/>
          </a:xfrm>
          <a:prstGeom prst="rect">
            <a:avLst/>
          </a:prstGeom>
          <a:noFill/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E19CC8B-7514-BEAC-CD7E-681C158AE470}"/>
              </a:ext>
            </a:extLst>
          </p:cNvPr>
          <p:cNvSpPr txBox="1"/>
          <p:nvPr/>
        </p:nvSpPr>
        <p:spPr>
          <a:xfrm>
            <a:off x="8345957" y="1859422"/>
            <a:ext cx="34223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Maximum rise in electricity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the end of Run 3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vs 2018 baseline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while delivering significantly increased performance of its facilities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E988015-C848-A382-9C12-03A473587CB2}"/>
              </a:ext>
            </a:extLst>
          </p:cNvPr>
          <p:cNvSpPr txBox="1"/>
          <p:nvPr/>
        </p:nvSpPr>
        <p:spPr>
          <a:xfrm>
            <a:off x="7706579" y="1920845"/>
            <a:ext cx="807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5%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57B3746-0ECA-B294-A0B4-AA924FF30A11}"/>
              </a:ext>
            </a:extLst>
          </p:cNvPr>
          <p:cNvSpPr txBox="1"/>
          <p:nvPr/>
        </p:nvSpPr>
        <p:spPr>
          <a:xfrm>
            <a:off x="7450371" y="1021138"/>
            <a:ext cx="4156448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CERN’s Environmental commitment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F3C49FF-4287-92D5-0F26-7B895ED63D29}"/>
              </a:ext>
            </a:extLst>
          </p:cNvPr>
          <p:cNvSpPr txBox="1"/>
          <p:nvPr/>
        </p:nvSpPr>
        <p:spPr>
          <a:xfrm>
            <a:off x="7449395" y="1259519"/>
            <a:ext cx="2327676" cy="378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 Environment Report :2023–2024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7C23EB-34C4-AF6B-C857-3CB60F146680}"/>
              </a:ext>
            </a:extLst>
          </p:cNvPr>
          <p:cNvSpPr txBox="1"/>
          <p:nvPr/>
        </p:nvSpPr>
        <p:spPr>
          <a:xfrm>
            <a:off x="7998119" y="103547"/>
            <a:ext cx="411234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CERN Energy Efficiency Movement Day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14. April 2026 Nauman Latif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9634D-50B8-38ED-B0BD-8A889C69108D}"/>
              </a:ext>
            </a:extLst>
          </p:cNvPr>
          <p:cNvSpPr txBox="1">
            <a:spLocks/>
          </p:cNvSpPr>
          <p:nvPr/>
        </p:nvSpPr>
        <p:spPr>
          <a:xfrm>
            <a:off x="10267101" y="6447880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230A8-18BB-3BC6-C7F6-D1E2FA0C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5209" y="6445682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50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9CC4-CCFF-81D4-65BB-D6583CF4E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00" y="58395"/>
            <a:ext cx="10933500" cy="720000"/>
          </a:xfrm>
        </p:spPr>
        <p:txBody>
          <a:bodyPr/>
          <a:lstStyle/>
          <a:p>
            <a:r>
              <a:rPr lang="en-US" dirty="0"/>
              <a:t>HL-LHC Non-Linear Corrector Package: Ferromagnetic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5D79B-B064-6031-0A2C-CA0C561A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17A1673-75F7-0D15-E88C-D821FEAD9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" y="1052736"/>
            <a:ext cx="3619418" cy="298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97FC867-8C28-57D3-216E-9D8CC6CC0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24" y="4149080"/>
            <a:ext cx="3619418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DE65E1-837B-3350-BA81-6D0EE907E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481" y="778395"/>
            <a:ext cx="4569994" cy="60963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6583-229A-3AE2-5DBD-04F0A593C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442" y="1093632"/>
            <a:ext cx="4725869" cy="354440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0C5CDEA-B189-5A7E-A335-5D7538EE4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49" y="2103450"/>
            <a:ext cx="6065382" cy="453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F1C5F64-575C-8C87-B190-AC9405D37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842" y="798385"/>
            <a:ext cx="6750558" cy="506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1C4B72-AFCC-B820-7FFB-89A7D270563A}"/>
              </a:ext>
            </a:extLst>
          </p:cNvPr>
          <p:cNvSpPr txBox="1"/>
          <p:nvPr/>
        </p:nvSpPr>
        <p:spPr>
          <a:xfrm>
            <a:off x="3886960" y="5260785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Ferro-Magnetic magnet design</a:t>
            </a:r>
          </a:p>
          <a:p>
            <a:r>
              <a:rPr lang="en-US" dirty="0"/>
              <a:t>Using </a:t>
            </a:r>
            <a:r>
              <a:rPr lang="en-US" dirty="0" err="1"/>
              <a:t>NbTi</a:t>
            </a:r>
            <a:r>
              <a:rPr lang="en-US" dirty="0"/>
              <a:t> cables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AD8D875-9CC0-25D9-6FDC-83112C1109D6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C5C4C02-9BC0-B254-09C5-E67AD84F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15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47B29-467C-531D-34FC-A588B220C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3103FCF-76E1-5AB4-944E-3BBDFFF4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F89D8-7AE3-494A-97F3-03D680869632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4369A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4369A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D9DB006D-3A1C-F64C-34CA-744A8B86F8A2}"/>
              </a:ext>
            </a:extLst>
          </p:cNvPr>
          <p:cNvSpPr txBox="1">
            <a:spLocks/>
          </p:cNvSpPr>
          <p:nvPr/>
        </p:nvSpPr>
        <p:spPr bwMode="gray">
          <a:xfrm>
            <a:off x="331199" y="423973"/>
            <a:ext cx="11531389" cy="93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algn="l" defTabSz="914491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9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motorSENSE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Collaboration – Key Conclusions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9B8A573-AE01-8389-F92C-01A3FE0417F2}"/>
              </a:ext>
            </a:extLst>
          </p:cNvPr>
          <p:cNvGrpSpPr/>
          <p:nvPr/>
        </p:nvGrpSpPr>
        <p:grpSpPr>
          <a:xfrm>
            <a:off x="1703512" y="1354406"/>
            <a:ext cx="3564000" cy="3198471"/>
            <a:chOff x="8637838" y="2258526"/>
            <a:chExt cx="3564000" cy="391843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F7B6506-621B-6ABE-8536-CC3DF4AE4DA2}"/>
                </a:ext>
              </a:extLst>
            </p:cNvPr>
            <p:cNvSpPr/>
            <p:nvPr/>
          </p:nvSpPr>
          <p:spPr bwMode="gray">
            <a:xfrm>
              <a:off x="8637838" y="2258526"/>
              <a:ext cx="3564000" cy="3918438"/>
            </a:xfrm>
            <a:prstGeom prst="rect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630BF9C8-87D8-BE15-3018-07576A75286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052126" y="3004111"/>
              <a:ext cx="2366438" cy="117777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44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688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88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688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BBvoice" panose="020D0603020503020204" pitchFamily="34" charset="0"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BBvoice" panose="020D0603020503020204" pitchFamily="34" charset="0"/>
                  <a:cs typeface="ABBvoice Display SemiBold" panose="020D0704020603060204" pitchFamily="34" charset="0"/>
                </a:rPr>
                <a:t>17.4%</a:t>
              </a:r>
              <a:b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BBvoice" panose="020D0603020503020204" pitchFamily="34" charset="0"/>
                  <a:cs typeface="ABBvoice" panose="020D0603020503020204" pitchFamily="34" charset="0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BBvoice" panose="020D0603020503020204" pitchFamily="34" charset="0"/>
                  <a:cs typeface="ABBvoice" panose="020D0603020503020204" pitchFamily="34" charset="0"/>
                </a:rPr>
                <a:t>across a fleet of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BBvoice" panose="020D0603020503020204" pitchFamily="34" charset="0"/>
                  <a:cs typeface="ABBvoice" panose="020D0603020503020204" pitchFamily="34" charset="0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BBvoice" panose="020D0603020503020204" pitchFamily="34" charset="0"/>
                  <a:cs typeface="ABBvoice" panose="020D0603020503020204" pitchFamily="34" charset="0"/>
                </a:rPr>
                <a:t>800 motors based on method A appraisal</a:t>
              </a:r>
            </a:p>
            <a:p>
              <a:pPr marL="0" marR="0" lvl="1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BBvoice" panose="020D0603020503020204" pitchFamily="34" charset="0"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BBvoice" panose="020D0603020503020204" pitchFamily="34" charset="0"/>
                <a:cs typeface="ABBvoice" panose="020D0603020503020204" pitchFamily="34" charset="0"/>
              </a:endParaRPr>
            </a:p>
            <a:p>
              <a:pPr marL="0" marR="0" lvl="1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BBvoice" panose="020D0603020503020204" pitchFamily="34" charset="0"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BBvoice" panose="020D0603020503020204" pitchFamily="34" charset="0"/>
                <a:cs typeface="ABBvoice" panose="020D0603020503020204" pitchFamily="34" charset="0"/>
              </a:endParaRPr>
            </a:p>
            <a:p>
              <a:pPr marL="0" marR="0" lvl="1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BBvoice" panose="020D0603020503020204" pitchFamily="34" charset="0"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BBvoice" panose="020D0603020503020204" pitchFamily="34" charset="0"/>
                <a:cs typeface="ABBvoice" panose="020D0603020503020204" pitchFamily="34" charset="0"/>
              </a:endParaRPr>
            </a:p>
            <a:p>
              <a:pPr marL="0" marR="0" lvl="1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BBvoice" panose="020D0603020503020204" pitchFamily="34" charset="0"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BBvoice" panose="020D0603020503020204" pitchFamily="34" charset="0"/>
                <a:cs typeface="ABBvoice" panose="020D0603020503020204" pitchFamily="34" charset="0"/>
              </a:endParaRPr>
            </a:p>
            <a:p>
              <a:pPr marL="0" marR="0" lvl="1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BBvoice" panose="020D0603020503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BBvoice" panose="020D0603020503020204" pitchFamily="34" charset="0"/>
                  <a:cs typeface="ABBvoice" panose="020D0603020503020204" pitchFamily="34" charset="0"/>
                </a:rPr>
                <a:t>*Based on method A appraisal</a:t>
              </a:r>
            </a:p>
            <a:p>
              <a:pPr marL="0" marR="0" lvl="1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BBvoice" panose="020D0603020503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BBvoice"/>
                  <a:ea typeface="ABBvoice" panose="020D0603020503020204" pitchFamily="34" charset="0"/>
                  <a:cs typeface="ABBvoice" panose="020D0603020503020204" pitchFamily="34" charset="0"/>
                </a:rPr>
                <a:t> 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 panose="020D0603020503020204" pitchFamily="34" charset="0"/>
                <a:cs typeface="ABBvoice" panose="020D060302050302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53E76B4-B5F4-EB78-CCB9-7C6C85B333C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052126" y="2471738"/>
              <a:ext cx="3025883" cy="22280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44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688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88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688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BBvoice" panose="020D0603020503020204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2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BBvoice" panose="020D0603020503020204" pitchFamily="34" charset="0"/>
                  <a:cs typeface="ABBvoice" panose="020D0603020503020204" pitchFamily="34" charset="0"/>
                </a:rPr>
                <a:t>POTENTIAL SAVINGS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939F36-427D-3A65-3675-F37DBAA759FC}"/>
              </a:ext>
            </a:extLst>
          </p:cNvPr>
          <p:cNvGrpSpPr/>
          <p:nvPr/>
        </p:nvGrpSpPr>
        <p:grpSpPr>
          <a:xfrm>
            <a:off x="6783050" y="1359973"/>
            <a:ext cx="3564000" cy="3198471"/>
            <a:chOff x="8637838" y="2258526"/>
            <a:chExt cx="3564000" cy="391843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76070E-CEAB-D1D8-0B1C-F245DFE9026C}"/>
                </a:ext>
              </a:extLst>
            </p:cNvPr>
            <p:cNvSpPr/>
            <p:nvPr/>
          </p:nvSpPr>
          <p:spPr bwMode="gray">
            <a:xfrm>
              <a:off x="8637838" y="2258526"/>
              <a:ext cx="3564000" cy="3918438"/>
            </a:xfrm>
            <a:prstGeom prst="rect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Bvoice"/>
                <a:ea typeface="ABBvoice"/>
                <a:cs typeface="ABBvoice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8A22910-0739-331D-2F10-514923582B9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052126" y="3004111"/>
              <a:ext cx="2366438" cy="117777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44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688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88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688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BBvoice" panose="020D0603020503020204" pitchFamily="34" charset="0"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BBvoice" panose="020D0603020503020204" pitchFamily="34" charset="0"/>
                  <a:cs typeface="ABBvoice Display SemiBold" panose="020D0704020603060204" pitchFamily="34" charset="0"/>
                </a:rPr>
                <a:t>&gt;50%</a:t>
              </a:r>
            </a:p>
            <a:p>
              <a:pPr marL="0" marR="0" lvl="1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BBvoice" panose="020D0603020503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 networks suitable for variable-flow operation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validated through detailed  studies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Bvoice"/>
                <a:ea typeface="ABBvoice" panose="020D0603020503020204" pitchFamily="34" charset="0"/>
                <a:cs typeface="ABBvoice" panose="020D060302050302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27C24985-A403-2477-2551-27F6B2CA0A5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052126" y="2471738"/>
              <a:ext cx="3025883" cy="22280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44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688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88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68800" indent="-284400" algn="l" defTabSz="914491" rtl="0" eaLnBrk="1" latinLnBrk="0" hangingPunct="1">
                <a:spcBef>
                  <a:spcPts val="600"/>
                </a:spcBef>
                <a:buFont typeface="ABBvoice" panose="020D0603020503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36" indent="-180018" algn="l" defTabSz="914491" rtl="0" eaLnBrk="1" latinLnBrk="0" hangingPunct="1">
                <a:spcBef>
                  <a:spcPts val="600"/>
                </a:spcBef>
                <a:buFont typeface="ABBvoice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914491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BBvoice" panose="020D0603020503020204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2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BBvoice" panose="020D0603020503020204" pitchFamily="34" charset="0"/>
                  <a:cs typeface="ABBvoice" panose="020D0603020503020204" pitchFamily="34" charset="0"/>
                </a:rPr>
                <a:t>POTENTIAL SAVINGS</a:t>
              </a:r>
            </a:p>
          </p:txBody>
        </p:sp>
      </p:grpSp>
      <p:pic>
        <p:nvPicPr>
          <p:cNvPr id="42" name="Picture 2">
            <a:extLst>
              <a:ext uri="{FF2B5EF4-FFF2-40B4-BE49-F238E27FC236}">
                <a16:creationId xmlns:a16="http://schemas.microsoft.com/office/drawing/2014/main" id="{7063F0EE-7D39-446C-7634-3A2BE5E1A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7" r="17144"/>
          <a:stretch/>
        </p:blipFill>
        <p:spPr bwMode="auto">
          <a:xfrm>
            <a:off x="5812733" y="5066115"/>
            <a:ext cx="991414" cy="79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>
            <a:extLst>
              <a:ext uri="{FF2B5EF4-FFF2-40B4-BE49-F238E27FC236}">
                <a16:creationId xmlns:a16="http://schemas.microsoft.com/office/drawing/2014/main" id="{F74FFED9-A28D-E33D-9096-875D20232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4" t="34341" r="42582" b="33429"/>
          <a:stretch/>
        </p:blipFill>
        <p:spPr bwMode="auto">
          <a:xfrm>
            <a:off x="7458333" y="5126076"/>
            <a:ext cx="390503" cy="71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3F1C1C03-9836-A94B-36EC-C49C96C85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320" y="5089093"/>
            <a:ext cx="791565" cy="79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1E657CE-312C-AF38-4463-EDEE475021F6}"/>
              </a:ext>
            </a:extLst>
          </p:cNvPr>
          <p:cNvSpPr/>
          <p:nvPr/>
        </p:nvSpPr>
        <p:spPr>
          <a:xfrm>
            <a:off x="7011646" y="4998379"/>
            <a:ext cx="1520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0033A0"/>
                </a:solidFill>
                <a:effectLst>
                  <a:outerShdw blurRad="38100" dist="19050" dir="2700000" algn="tl" rotWithShape="0">
                    <a:srgbClr val="0033A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458054D-5496-137E-A4C9-DB4DE5F9EE66}"/>
              </a:ext>
            </a:extLst>
          </p:cNvPr>
          <p:cNvSpPr/>
          <p:nvPr/>
        </p:nvSpPr>
        <p:spPr>
          <a:xfrm>
            <a:off x="9863871" y="4998685"/>
            <a:ext cx="1520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0033A0"/>
                </a:solidFill>
                <a:effectLst>
                  <a:outerShdw blurRad="38100" dist="19050" dir="2700000" algn="tl" rotWithShape="0">
                    <a:srgbClr val="0033A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pic>
        <p:nvPicPr>
          <p:cNvPr id="50" name="Picture 2" descr="modèle 3D de Vieux moteur électrique - TurboSquid 1858331">
            <a:extLst>
              <a:ext uri="{FF2B5EF4-FFF2-40B4-BE49-F238E27FC236}">
                <a16:creationId xmlns:a16="http://schemas.microsoft.com/office/drawing/2014/main" id="{0CD6BDCF-CC2E-8E92-16B1-891497484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97" y="4998379"/>
            <a:ext cx="927685" cy="9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AutoShape 4">
            <a:extLst>
              <a:ext uri="{FF2B5EF4-FFF2-40B4-BE49-F238E27FC236}">
                <a16:creationId xmlns:a16="http://schemas.microsoft.com/office/drawing/2014/main" id="{91577E82-5F1B-6757-E040-27E94051A4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50786" y="327313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9" name="Picture 58" descr="A white rectangular object with a blue arrow pointing to the left&#10;&#10;AI-generated content may be incorrect.">
            <a:extLst>
              <a:ext uri="{FF2B5EF4-FFF2-40B4-BE49-F238E27FC236}">
                <a16:creationId xmlns:a16="http://schemas.microsoft.com/office/drawing/2014/main" id="{CC1A4744-8038-A816-9420-132CA17A5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3624" y="5126076"/>
            <a:ext cx="1106748" cy="737832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9A861127-EA8F-CED2-6A0D-8394202CF025}"/>
              </a:ext>
            </a:extLst>
          </p:cNvPr>
          <p:cNvSpPr/>
          <p:nvPr/>
        </p:nvSpPr>
        <p:spPr>
          <a:xfrm>
            <a:off x="8200456" y="4998379"/>
            <a:ext cx="1520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0033A0"/>
                </a:solidFill>
                <a:effectLst>
                  <a:outerShdw blurRad="38100" dist="19050" dir="2700000" algn="tl" rotWithShape="0">
                    <a:srgbClr val="0033A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DCCE8FF-0D1F-0F00-1FF7-957D543C4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729" y="5051499"/>
            <a:ext cx="791565" cy="79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9DB6C91-C6C9-53A4-2C8C-8E8E6E6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874" y="5088787"/>
            <a:ext cx="791565" cy="79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4D5AC6-8F6F-678D-6290-81D5B2469359}"/>
              </a:ext>
            </a:extLst>
          </p:cNvPr>
          <p:cNvSpPr txBox="1"/>
          <p:nvPr/>
        </p:nvSpPr>
        <p:spPr>
          <a:xfrm>
            <a:off x="7998119" y="103547"/>
            <a:ext cx="411234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CERN Energy Efficiency Movement Day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25EDBC4-BDD3-9AC4-4248-48BEEC24C497}"/>
              </a:ext>
            </a:extLst>
          </p:cNvPr>
          <p:cNvSpPr txBox="1">
            <a:spLocks/>
          </p:cNvSpPr>
          <p:nvPr/>
        </p:nvSpPr>
        <p:spPr>
          <a:xfrm>
            <a:off x="10017790" y="6469598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0E3C776-8D77-3414-0AA5-A5A14C08A2DF}"/>
              </a:ext>
            </a:extLst>
          </p:cNvPr>
          <p:cNvSpPr txBox="1">
            <a:spLocks/>
          </p:cNvSpPr>
          <p:nvPr/>
        </p:nvSpPr>
        <p:spPr>
          <a:xfrm>
            <a:off x="1425898" y="6467400"/>
            <a:ext cx="65722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CH"/>
            </a:defPPr>
            <a:lvl1pPr marL="0" algn="l" defTabSz="914400" rtl="0" eaLnBrk="1" latinLnBrk="0" hangingPunct="1">
              <a:defRPr sz="1000" b="1" kern="1200">
                <a:solidFill>
                  <a:srgbClr val="4369A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0">
                <a:solidFill>
                  <a:srgbClr val="0033A0"/>
                </a:solidFill>
                <a:latin typeface="Neue Haas Grotesk Text Pro" panose="020B0504020202020204" pitchFamily="34" charset="0"/>
              </a:rPr>
              <a:t>O. Brüning                              iSAS 2</a:t>
            </a:r>
            <a:r>
              <a:rPr lang="en-GB" sz="1200" b="0" baseline="30000">
                <a:solidFill>
                  <a:srgbClr val="0033A0"/>
                </a:solidFill>
                <a:latin typeface="Neue Haas Grotesk Text Pro" panose="020B0504020202020204" pitchFamily="34" charset="0"/>
              </a:rPr>
              <a:t>nd</a:t>
            </a:r>
            <a:r>
              <a:rPr lang="en-GB" sz="1200" b="0">
                <a:solidFill>
                  <a:srgbClr val="0033A0"/>
                </a:solidFill>
                <a:latin typeface="Neue Haas Grotesk Text Pro" panose="020B0504020202020204" pitchFamily="34" charset="0"/>
              </a:rPr>
              <a:t> annual meeting @ HZB</a:t>
            </a:r>
            <a:endParaRPr lang="en-US" sz="1200" b="0" dirty="0">
              <a:solidFill>
                <a:srgbClr val="0033A0"/>
              </a:solidFill>
              <a:latin typeface="Neue Haas Grotesk Tex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79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A04230-B105-9330-BB96-690C59B9B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921" y="632796"/>
            <a:ext cx="4811680" cy="317783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792735-A08B-A605-0589-183D61A20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24" y="682687"/>
            <a:ext cx="6995739" cy="5660567"/>
          </a:xfrm>
        </p:spPr>
        <p:txBody>
          <a:bodyPr>
            <a:normAutofit/>
          </a:bodyPr>
          <a:lstStyle/>
          <a:p>
            <a:pPr fontAlgn="base"/>
            <a:r>
              <a:rPr lang="en-GB" sz="2000" dirty="0"/>
              <a:t>What CERN is already doing:</a:t>
            </a:r>
          </a:p>
          <a:p>
            <a:pPr lvl="1" fontAlgn="base"/>
            <a:r>
              <a:rPr lang="en-GB" sz="1600" b="1" dirty="0"/>
              <a:t>Design phase</a:t>
            </a:r>
            <a:r>
              <a:rPr lang="en-GB" sz="1600" dirty="0"/>
              <a:t>: </a:t>
            </a:r>
          </a:p>
          <a:p>
            <a:pPr lvl="2" fontAlgn="base"/>
            <a:r>
              <a:rPr lang="en-GB" sz="1500" dirty="0"/>
              <a:t>Minimise the static heat loads on cryogenic equipment</a:t>
            </a:r>
          </a:p>
          <a:p>
            <a:pPr lvl="2" fontAlgn="base"/>
            <a:r>
              <a:rPr lang="en-GB" sz="1600" dirty="0"/>
              <a:t>Intercept all cryogenic heat loads at the maximum temperature</a:t>
            </a:r>
          </a:p>
          <a:p>
            <a:pPr lvl="1" fontAlgn="base"/>
            <a:r>
              <a:rPr lang="en-GB" sz="1600" b="1" dirty="0"/>
              <a:t>Tendering phase</a:t>
            </a:r>
            <a:r>
              <a:rPr lang="en-GB" sz="1600" dirty="0"/>
              <a:t>:</a:t>
            </a:r>
          </a:p>
          <a:p>
            <a:pPr lvl="2" fontAlgn="base"/>
            <a:r>
              <a:rPr lang="en-GB" sz="1500" dirty="0"/>
              <a:t>Impose a bonus/malus based on energy efficiency (ISO 50 001)</a:t>
            </a:r>
          </a:p>
          <a:p>
            <a:pPr lvl="1" fontAlgn="base"/>
            <a:r>
              <a:rPr lang="en-GB" sz="1600" b="1" dirty="0"/>
              <a:t>Operation phase</a:t>
            </a:r>
            <a:r>
              <a:rPr lang="en-GB" sz="1600" dirty="0"/>
              <a:t>:</a:t>
            </a:r>
          </a:p>
          <a:p>
            <a:pPr lvl="2" fontAlgn="base"/>
            <a:r>
              <a:rPr lang="en-GB" sz="1500" dirty="0"/>
              <a:t>Optimise cryogenic cooling power with accelerator heat loads to be removed through compressor regulation with appropriate hardware.</a:t>
            </a:r>
          </a:p>
          <a:p>
            <a:pPr lvl="2" fontAlgn="base"/>
            <a:r>
              <a:rPr lang="en-GB" sz="1600" dirty="0"/>
              <a:t>Organize the accelerator schedule along to concentrate the "high load periods" and the "low load periods" such that the cryogenic systems can be reconfigured efficiently for these different regimes.</a:t>
            </a:r>
          </a:p>
          <a:p>
            <a:pPr lvl="2" fontAlgn="base"/>
            <a:r>
              <a:rPr lang="en-GB" sz="1600" dirty="0"/>
              <a:t>Establish a yearly electrical consumption forecast with a regular monitoring/review of electrical consumptions (ISO 50 001)</a:t>
            </a:r>
          </a:p>
          <a:p>
            <a:pPr fontAlgn="base"/>
            <a:r>
              <a:rPr lang="en-GB" sz="2000" dirty="0"/>
              <a:t>R&amp;D studies starting for the FCC-ee:</a:t>
            </a:r>
          </a:p>
          <a:p>
            <a:pPr lvl="2" fontAlgn="base"/>
            <a:r>
              <a:rPr lang="en-GB" sz="1500" dirty="0"/>
              <a:t>The development of </a:t>
            </a:r>
            <a:r>
              <a:rPr lang="en-GB" sz="1500" b="1" dirty="0"/>
              <a:t>centrifugal helium compressors</a:t>
            </a:r>
          </a:p>
          <a:p>
            <a:pPr lvl="2" fontAlgn="base"/>
            <a:r>
              <a:rPr lang="en-GB" sz="1500" dirty="0"/>
              <a:t>Initial study with industrial partners to evaluate potential energy savings</a:t>
            </a:r>
          </a:p>
          <a:p>
            <a:pPr lvl="2" fontAlgn="base"/>
            <a:r>
              <a:rPr lang="en-GB" sz="1500" dirty="0"/>
              <a:t>Objective: pass from a Carnot efficiency of ~30% </a:t>
            </a:r>
            <a:r>
              <a:rPr lang="en-GB" sz="1500" dirty="0">
                <a:sym typeface="Wingdings" panose="05000000000000000000" pitchFamily="2" charset="2"/>
              </a:rPr>
              <a:t> </a:t>
            </a:r>
            <a:r>
              <a:rPr lang="en-GB" sz="1500" dirty="0"/>
              <a:t>40%.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D92AD7-8015-F322-16C2-0D22F76BA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28" y="56242"/>
            <a:ext cx="11376025" cy="641475"/>
          </a:xfrm>
        </p:spPr>
        <p:txBody>
          <a:bodyPr/>
          <a:lstStyle/>
          <a:p>
            <a:r>
              <a:rPr lang="en-US" dirty="0"/>
              <a:t>Energy optimization in cryogenic systems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3F4248-02E9-B2B0-595A-B28024C905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1488"/>
          <a:stretch>
            <a:fillRect/>
          </a:stretch>
        </p:blipFill>
        <p:spPr>
          <a:xfrm>
            <a:off x="7374467" y="3776517"/>
            <a:ext cx="4699409" cy="2566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C23240-9624-307C-0EAB-9CEE21DEA657}"/>
              </a:ext>
            </a:extLst>
          </p:cNvPr>
          <p:cNvSpPr txBox="1"/>
          <p:nvPr/>
        </p:nvSpPr>
        <p:spPr>
          <a:xfrm>
            <a:off x="8664596" y="1327587"/>
            <a:ext cx="324486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Today, we reach 28% of Carnot factor @ 4.5 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 225 We/W in helium cryogenic systems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8D2EE-52D8-D9A2-6791-C7941C012844}"/>
              </a:ext>
            </a:extLst>
          </p:cNvPr>
          <p:cNvSpPr txBox="1"/>
          <p:nvPr/>
        </p:nvSpPr>
        <p:spPr>
          <a:xfrm>
            <a:off x="8070209" y="2729873"/>
            <a:ext cx="120866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Liquid helium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4.5 K : 63 W/W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6A6E87-BE33-5898-CFD2-27E049021868}"/>
              </a:ext>
            </a:extLst>
          </p:cNvPr>
          <p:cNvSpPr txBox="1"/>
          <p:nvPr/>
        </p:nvSpPr>
        <p:spPr>
          <a:xfrm>
            <a:off x="7879293" y="2189565"/>
            <a:ext cx="129362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Superfluid helium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1.8 K : 160 W/W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619ECE-DBE4-E3BC-46CE-F7E5BDF58BBF}"/>
              </a:ext>
            </a:extLst>
          </p:cNvPr>
          <p:cNvSpPr txBox="1"/>
          <p:nvPr/>
        </p:nvSpPr>
        <p:spPr>
          <a:xfrm>
            <a:off x="10870331" y="3006237"/>
            <a:ext cx="108042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Liquid Nitrogen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77 K : 3 W/W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3BAA0-C896-DECB-A51B-97F8FC52131E}"/>
              </a:ext>
            </a:extLst>
          </p:cNvPr>
          <p:cNvSpPr txBox="1"/>
          <p:nvPr/>
        </p:nvSpPr>
        <p:spPr>
          <a:xfrm>
            <a:off x="7805214" y="821141"/>
            <a:ext cx="42224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Carnot factor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the minimum electrical power needed in a perfect thermal machine to remove 1 W at a cold temperature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3B56AF0-BC59-6AEE-086F-261C90234B42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6F5C2BE-16C3-5D3E-F8CC-CF7678D0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430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4B0797-950D-FDBC-6339-63A1293F3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97" y="89763"/>
            <a:ext cx="11376024" cy="573352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Heat recovery project at LHC-P8 – a societal impact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8938B4-D6F1-DECF-E77A-A2755C9562E5}"/>
              </a:ext>
            </a:extLst>
          </p:cNvPr>
          <p:cNvSpPr txBox="1"/>
          <p:nvPr/>
        </p:nvSpPr>
        <p:spPr>
          <a:xfrm>
            <a:off x="106930" y="741806"/>
            <a:ext cx="5713330" cy="25916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Cryogenics is producing several MW of heat, removed by water-cooling systems around the LHC 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project will recover this heat by transferring it to the district heating system of the nearby city of Ferney-Voltaire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Water-cooling towers connected to 2 x 5 MW heat exchangers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Heat recovery system in service since last year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~15 GWh should be recovered each year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D0548F-9368-A55D-007E-AB71DB2533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56" r="2" b="2"/>
          <a:stretch>
            <a:fillRect/>
          </a:stretch>
        </p:blipFill>
        <p:spPr>
          <a:xfrm>
            <a:off x="5820260" y="3524525"/>
            <a:ext cx="6367210" cy="2530327"/>
          </a:xfrm>
          <a:prstGeom prst="rect">
            <a:avLst/>
          </a:prstGeom>
          <a:noFill/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6B3DF4-4F14-C839-963E-8139BD62190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3248" r="3690" b="15086"/>
          <a:stretch>
            <a:fillRect/>
          </a:stretch>
        </p:blipFill>
        <p:spPr>
          <a:xfrm>
            <a:off x="5928145" y="871926"/>
            <a:ext cx="6086259" cy="2193246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CDDDE9-3A9C-EDE3-90F3-9E5576167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39" y="3440713"/>
            <a:ext cx="4634452" cy="24353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851BFD-AC42-CACD-FF0E-ABE0E307B32C}"/>
              </a:ext>
            </a:extLst>
          </p:cNvPr>
          <p:cNvSpPr txBox="1"/>
          <p:nvPr/>
        </p:nvSpPr>
        <p:spPr>
          <a:xfrm>
            <a:off x="1032541" y="5876021"/>
            <a:ext cx="3862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2xDN500 pipes over more than 1.6km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P8 to Ferney district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85F466-7751-020A-7A19-F771F8D0B885}"/>
              </a:ext>
            </a:extLst>
          </p:cNvPr>
          <p:cNvSpPr txBox="1"/>
          <p:nvPr/>
        </p:nvSpPr>
        <p:spPr>
          <a:xfrm>
            <a:off x="6049857" y="6045683"/>
            <a:ext cx="1858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Heat exchangers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108BE-2F9C-C45A-A3D2-362C1A0282EB}"/>
              </a:ext>
            </a:extLst>
          </p:cNvPr>
          <p:cNvSpPr txBox="1"/>
          <p:nvPr/>
        </p:nvSpPr>
        <p:spPr>
          <a:xfrm>
            <a:off x="8329893" y="6057270"/>
            <a:ext cx="38621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Trenches with the water piping interconnection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D1361D1-137D-A024-8670-4D94B15185EE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43EFA09-58CE-A667-6EDA-DBF043E01AC6}"/>
              </a:ext>
            </a:extLst>
          </p:cNvPr>
          <p:cNvSpPr txBox="1">
            <a:spLocks/>
          </p:cNvSpPr>
          <p:nvPr/>
        </p:nvSpPr>
        <p:spPr>
          <a:xfrm>
            <a:off x="691969" y="6444861"/>
            <a:ext cx="6572221" cy="365125"/>
          </a:xfrm>
          <a:prstGeom prst="rect">
            <a:avLst/>
          </a:prstGeom>
        </p:spPr>
        <p:txBody>
          <a:bodyPr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>
                <a:solidFill>
                  <a:srgbClr val="0033A0"/>
                </a:solidFill>
                <a:latin typeface="Neue Haas Grotesk Text Pro" panose="020B0504020202020204" pitchFamily="34" charset="0"/>
              </a:rPr>
              <a:t>O. Brüning                              iSAS 2</a:t>
            </a:r>
            <a:r>
              <a:rPr lang="en-GB" sz="1200" baseline="30000">
                <a:solidFill>
                  <a:srgbClr val="0033A0"/>
                </a:solidFill>
                <a:latin typeface="Neue Haas Grotesk Text Pro" panose="020B0504020202020204" pitchFamily="34" charset="0"/>
              </a:rPr>
              <a:t>nd</a:t>
            </a:r>
            <a:r>
              <a:rPr lang="en-GB" sz="1200">
                <a:solidFill>
                  <a:srgbClr val="0033A0"/>
                </a:solidFill>
                <a:latin typeface="Neue Haas Grotesk Text Pro" panose="020B0504020202020204" pitchFamily="34" charset="0"/>
              </a:rPr>
              <a:t> annual meeting @ HZB</a:t>
            </a:r>
            <a:endParaRPr lang="en-US" sz="1200" dirty="0">
              <a:solidFill>
                <a:srgbClr val="0033A0"/>
              </a:solidFill>
              <a:latin typeface="Neue Haas Grotesk Tex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2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B8A47-2205-0871-DC3D-5098553BA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A55518-C4D0-4013-4603-4B3281102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" t="13575" r="5650" b="9072"/>
          <a:stretch>
            <a:fillRect/>
          </a:stretch>
        </p:blipFill>
        <p:spPr>
          <a:xfrm>
            <a:off x="0" y="909656"/>
            <a:ext cx="8706002" cy="4087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8BC05-9D84-D5A8-3C03-A9A28832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08" y="211394"/>
            <a:ext cx="11376025" cy="525309"/>
          </a:xfrm>
        </p:spPr>
        <p:txBody>
          <a:bodyPr/>
          <a:lstStyle/>
          <a:p>
            <a:r>
              <a:rPr lang="en-US" sz="2800" dirty="0"/>
              <a:t>Powering resistive magnets only when needed:</a:t>
            </a:r>
            <a:br>
              <a:rPr lang="en-US" sz="2800" dirty="0"/>
            </a:br>
            <a:r>
              <a:rPr lang="en-US" sz="2800" dirty="0"/>
              <a:t>w</a:t>
            </a:r>
            <a:r>
              <a:rPr lang="en-GB" sz="2800" dirty="0"/>
              <a:t>ork part of the Efficiency Particle Accelerator project</a:t>
            </a:r>
            <a:br>
              <a:rPr lang="en-GB" sz="2800" dirty="0"/>
            </a:br>
            <a:endParaRPr lang="en-GB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5AFAA-00B7-B9FB-F49D-805DD0BF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6282599-F761-A85B-09BA-859D2FB4A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298" y="3429000"/>
            <a:ext cx="9150985" cy="28211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519B83-BAC5-C328-CD92-3EE6D0A76CA2}"/>
              </a:ext>
            </a:extLst>
          </p:cNvPr>
          <p:cNvSpPr txBox="1"/>
          <p:nvPr/>
        </p:nvSpPr>
        <p:spPr>
          <a:xfrm>
            <a:off x="8595360" y="1251854"/>
            <a:ext cx="34594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GB" b="1" dirty="0"/>
              <a:t>Exploiting the combination of measurements and modelling of magnets in a digital twin framework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B40AD0-22CF-0517-EE59-0518C147C32C}"/>
              </a:ext>
            </a:extLst>
          </p:cNvPr>
          <p:cNvSpPr txBox="1"/>
          <p:nvPr/>
        </p:nvSpPr>
        <p:spPr>
          <a:xfrm>
            <a:off x="84326" y="4997541"/>
            <a:ext cx="3080972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/>
              <a:t>SPS implementation:</a:t>
            </a:r>
          </a:p>
          <a:p>
            <a:pPr algn="l"/>
            <a:r>
              <a:rPr lang="en-US" dirty="0"/>
              <a:t>Savings: </a:t>
            </a:r>
          </a:p>
          <a:p>
            <a:pPr algn="l"/>
            <a:r>
              <a:rPr lang="en-US" dirty="0"/>
              <a:t>Ca. 1000 households / a</a:t>
            </a:r>
          </a:p>
          <a:p>
            <a:pPr algn="l"/>
            <a:r>
              <a:rPr lang="en-US" dirty="0"/>
              <a:t>4.6GWh / a </a:t>
            </a:r>
            <a:r>
              <a:rPr lang="en-US" dirty="0">
                <a:sym typeface="Wingdings" pitchFamily="2" charset="2"/>
              </a:rPr>
              <a:t> ca 300kCHF /a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7DCCE7B-A021-38D1-28DD-375409A01575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C36682-58AC-CD88-B429-211CF6CD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66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D0134-F95B-EFB0-A017-3DBB866EB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9A9B980-78DF-C975-59F5-5729F966B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770" y="687767"/>
            <a:ext cx="5245176" cy="27412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BAC3ED-01BF-6B6C-20DF-F0C6C53C0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08" y="211394"/>
            <a:ext cx="11376025" cy="525309"/>
          </a:xfrm>
        </p:spPr>
        <p:txBody>
          <a:bodyPr/>
          <a:lstStyle/>
          <a:p>
            <a:r>
              <a:rPr lang="en-US" sz="2800" dirty="0"/>
              <a:t>Powering resistive magnets only when needed:</a:t>
            </a:r>
            <a:br>
              <a:rPr lang="en-US" sz="2800" dirty="0"/>
            </a:br>
            <a:r>
              <a:rPr lang="en-US" sz="2800" dirty="0"/>
              <a:t>the case of the East Area renovation</a:t>
            </a:r>
            <a:br>
              <a:rPr lang="en-US" sz="2800" dirty="0"/>
            </a:br>
            <a:endParaRPr lang="en-GB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05287-9062-A416-90EB-84D95D47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F3100-04D4-2F10-6A3C-6E5EDC407938}"/>
              </a:ext>
            </a:extLst>
          </p:cNvPr>
          <p:cNvSpPr txBox="1"/>
          <p:nvPr/>
        </p:nvSpPr>
        <p:spPr>
          <a:xfrm>
            <a:off x="857165" y="4820708"/>
            <a:ext cx="353372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dirty="0"/>
              <a:t>Consolidation of power converters and replacement of magnets with solid yokes with laminated ones, to allow pulsing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CB2D2-2ED0-36FD-9C9B-116F166D34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9178"/>
          <a:stretch>
            <a:fillRect/>
          </a:stretch>
        </p:blipFill>
        <p:spPr>
          <a:xfrm>
            <a:off x="684440" y="2326049"/>
            <a:ext cx="3879182" cy="525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B0347D-BA1E-C976-5956-F423ADEC6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054" y="3291038"/>
            <a:ext cx="2971953" cy="1270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C3F285-9A54-D87D-D743-7F64D39127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752"/>
          <a:stretch>
            <a:fillRect/>
          </a:stretch>
        </p:blipFill>
        <p:spPr>
          <a:xfrm>
            <a:off x="5775278" y="3602937"/>
            <a:ext cx="5488453" cy="21229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40538B-282B-B02D-04DB-D22FEB4991D6}"/>
              </a:ext>
            </a:extLst>
          </p:cNvPr>
          <p:cNvSpPr txBox="1"/>
          <p:nvPr/>
        </p:nvSpPr>
        <p:spPr>
          <a:xfrm>
            <a:off x="5331708" y="5778928"/>
            <a:ext cx="6913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Energy consumption decrease of 81% after renovation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C7CE4B-52E5-E294-4FC5-2FFA5F5BA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88" y="1483294"/>
            <a:ext cx="3340282" cy="66472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73E83-0834-D294-9728-E3411DB52958}"/>
              </a:ext>
            </a:extLst>
          </p:cNvPr>
          <p:cNvSpPr txBox="1">
            <a:spLocks/>
          </p:cNvSpPr>
          <p:nvPr/>
        </p:nvSpPr>
        <p:spPr>
          <a:xfrm>
            <a:off x="9283861" y="6447059"/>
            <a:ext cx="12651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April 23</a:t>
            </a:r>
            <a:r>
              <a:rPr lang="en-US" sz="1000" baseline="30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rd</a:t>
            </a:r>
            <a:r>
              <a:rPr lang="en-US" sz="1000" dirty="0">
                <a:solidFill>
                  <a:srgbClr val="0033A0"/>
                </a:solidFill>
                <a:latin typeface="Neue Haas Grotesk Text Pro" panose="020B0504020202020204" pitchFamily="34" charset="0"/>
              </a:rPr>
              <a:t>  2026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79193B0-44F2-21AA-BCCC-567DAEF4E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969" y="6444861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O. Brüning                     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iSAS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2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nd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Neue Haas Grotesk Text Pro" panose="020B0504020202020204" pitchFamily="34" charset="0"/>
                <a:ea typeface="+mn-ea"/>
                <a:cs typeface="+mn-cs"/>
              </a:rPr>
              <a:t> annual meeting @ HZB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Neue Haas Grotesk Text Pro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2842"/>
      </p:ext>
    </p:extLst>
  </p:cSld>
  <p:clrMapOvr>
    <a:masterClrMapping/>
  </p:clrMapOvr>
</p:sld>
</file>

<file path=ppt/theme/theme1.xml><?xml version="1.0" encoding="utf-8"?>
<a:theme xmlns:a="http://schemas.openxmlformats.org/drawingml/2006/main" name="SwellVTI">
  <a:themeElements>
    <a:clrScheme name="Swell">
      <a:dk1>
        <a:sysClr val="windowText" lastClr="000000"/>
      </a:dk1>
      <a:lt1>
        <a:sysClr val="window" lastClr="FFFFFF"/>
      </a:lt1>
      <a:dk2>
        <a:srgbClr val="233B47"/>
      </a:dk2>
      <a:lt2>
        <a:srgbClr val="FEEFD9"/>
      </a:lt2>
      <a:accent1>
        <a:srgbClr val="16AEA7"/>
      </a:accent1>
      <a:accent2>
        <a:srgbClr val="618F88"/>
      </a:accent2>
      <a:accent3>
        <a:srgbClr val="7A9973"/>
      </a:accent3>
      <a:accent4>
        <a:srgbClr val="8AAE8E"/>
      </a:accent4>
      <a:accent5>
        <a:srgbClr val="EB8F60"/>
      </a:accent5>
      <a:accent6>
        <a:srgbClr val="E57A6F"/>
      </a:accent6>
      <a:hlink>
        <a:srgbClr val="13968F"/>
      </a:hlink>
      <a:folHlink>
        <a:srgbClr val="E56152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69E3F326-202C-5348-BF51-285B308BAEA0}" vid="{0C1FF187-A39B-EC4E-BD0A-5FA14DA688FC}"/>
    </a:ext>
  </a:extLst>
</a:theme>
</file>

<file path=ppt/theme/theme3.xml><?xml version="1.0" encoding="utf-8"?>
<a:theme xmlns:a="http://schemas.openxmlformats.org/drawingml/2006/main" name="2_Office Theme">
  <a:themeElements>
    <a:clrScheme name="Custom 17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_16x9 PPT_v2024.pptx" id="{CF085BE9-E13D-8249-B4F3-B15893DF5078}" vid="{8DC4A9CA-60BF-5142-B3E7-A933F0F95F14}"/>
    </a:ext>
  </a:extLst>
</a:theme>
</file>

<file path=ppt/theme/theme4.xml><?xml version="1.0" encoding="utf-8"?>
<a:theme xmlns:a="http://schemas.openxmlformats.org/drawingml/2006/main" name="EN">
  <a:themeElements>
    <a:clrScheme name="Custom 17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N" id="{987A681C-F792-4CFF-88DF-361B6A0B3064}" vid="{53E0A99F-B280-4E56-A27F-8F92DB17BA7E}"/>
    </a:ext>
  </a:extLst>
</a:theme>
</file>

<file path=ppt/theme/theme5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Custom 17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4" id="{B31D5EF9-0495-1241-974B-675EDE373C80}" vid="{468085D9-7C0B-084F-8C85-C0DEAEE895FF}"/>
    </a:ext>
  </a:extLst>
</a:theme>
</file>

<file path=ppt/theme/theme7.xml><?xml version="1.0" encoding="utf-8"?>
<a:theme xmlns:a="http://schemas.openxmlformats.org/drawingml/2006/main" name="3_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lcome to BE - Jan 2021 - template" id="{D7F86FE6-13B5-1742-902D-E033CFAF905E}" vid="{4FADA346-18AE-D546-9D9D-50DAEB746708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22140</TotalTime>
  <Words>3541</Words>
  <Application>Microsoft Macintosh PowerPoint</Application>
  <PresentationFormat>Widescreen</PresentationFormat>
  <Paragraphs>545</Paragraphs>
  <Slides>40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65" baseType="lpstr">
      <vt:lpstr>ABBvoice</vt:lpstr>
      <vt:lpstr>ABBvoice Light</vt:lpstr>
      <vt:lpstr>Aptos</vt:lpstr>
      <vt:lpstr>Aptos Display</vt:lpstr>
      <vt:lpstr>Arial</vt:lpstr>
      <vt:lpstr>Calibri</vt:lpstr>
      <vt:lpstr>Calibri </vt:lpstr>
      <vt:lpstr>Cambria Math</vt:lpstr>
      <vt:lpstr>Courier New</vt:lpstr>
      <vt:lpstr>Helvetica Neue Medium</vt:lpstr>
      <vt:lpstr>Neue Haas Grotesk Text Pro</vt:lpstr>
      <vt:lpstr>Tahoma</vt:lpstr>
      <vt:lpstr>Verdana</vt:lpstr>
      <vt:lpstr>Wingdings</vt:lpstr>
      <vt:lpstr>SwellVTI</vt:lpstr>
      <vt:lpstr>Office Theme</vt:lpstr>
      <vt:lpstr>2_Office Theme</vt:lpstr>
      <vt:lpstr>EN</vt:lpstr>
      <vt:lpstr>Thème Office</vt:lpstr>
      <vt:lpstr>1_Office Theme</vt:lpstr>
      <vt:lpstr>3_Office Theme</vt:lpstr>
      <vt:lpstr>4_Office Theme</vt:lpstr>
      <vt:lpstr>5_Office Theme</vt:lpstr>
      <vt:lpstr>file:///cernbox-smb/eos/user/c/chilaire/KPI/Helium/2026/2026_LHC_He_management.xlsm!Annual%20Stats!%5b2025_LHC%20He%20management%20v1.0%20-%20DEV.xlsm%5dAnnual%20Stats%20ReportChartLHCHeliumOverall</vt:lpstr>
      <vt:lpstr>file:///cernbox-smb/eos/user/c/chilaire/KPI/Helium/2026/2026_LHC_He_management.xlsm!Annual%20Stats!%5b2025_LHC%20He%20management%20v1.0%20-%20DEV.xlsm%5dAnnual%20Stats%20ReportChartLHCHeliumOverall</vt:lpstr>
      <vt:lpstr>Accelerator R&amp;D activities at CERN related to sustainable Accelerator Systems</vt:lpstr>
      <vt:lpstr>Content</vt:lpstr>
      <vt:lpstr>CERN Accelerator Complex</vt:lpstr>
      <vt:lpstr>Making the case for Energy Efficiency</vt:lpstr>
      <vt:lpstr>PowerPoint Presentation</vt:lpstr>
      <vt:lpstr>Energy optimization in cryogenic systems</vt:lpstr>
      <vt:lpstr>Heat recovery project at LHC-P8 – a societal impact</vt:lpstr>
      <vt:lpstr>Powering resistive magnets only when needed: work part of the Efficiency Particle Accelerator project </vt:lpstr>
      <vt:lpstr>Powering resistive magnets only when needed: the case of the East Area renovation </vt:lpstr>
      <vt:lpstr>HL-LHC Cold Powering System</vt:lpstr>
      <vt:lpstr>MgB2 and REBCO for HL-LHC</vt:lpstr>
      <vt:lpstr>PowerPoint Presentation</vt:lpstr>
      <vt:lpstr>Potential application to the SHiP spectrometer magnet,                              with operation at 20 K – a resistive version would consume ~10 times more electrical power of order of 1 MW</vt:lpstr>
      <vt:lpstr>Energy efficient and saving opportunities are being considered     in the North Experimental Area, including the possible conversion of resistive magnets to superferric ones</vt:lpstr>
      <vt:lpstr>Extract ESPP 2026: Accelerator Science &amp; Technologies:</vt:lpstr>
      <vt:lpstr>PowerPoint Presentation</vt:lpstr>
      <vt:lpstr>PowerPoint Presentation</vt:lpstr>
      <vt:lpstr>PowerPoint Presentation</vt:lpstr>
      <vt:lpstr>Sustainable main bending magnets are being proposed for  FCC-ee, with a twin layout, a low current density and aluminum conductor</vt:lpstr>
      <vt:lpstr>HTS REBCO Studies for FCC ee (1/2)</vt:lpstr>
      <vt:lpstr>HTS REBCO Studies for FCC ee (2/2)</vt:lpstr>
      <vt:lpstr>PowerPoint Presentation</vt:lpstr>
      <vt:lpstr>PowerPoint Presentation</vt:lpstr>
      <vt:lpstr>PowerPoint Presentation</vt:lpstr>
      <vt:lpstr>Build 400 MHz Demo, an FCC 2-cell cavity full size cryomodule</vt:lpstr>
      <vt:lpstr>800 MHz with collaborations: FNAL, DESY, IJCLAB, CEA</vt:lpstr>
      <vt:lpstr>PowerPoint Presentation</vt:lpstr>
      <vt:lpstr>PowerPoint Presentation</vt:lpstr>
      <vt:lpstr>Cavity manufacturing and coating technologies</vt:lpstr>
      <vt:lpstr>New cavity types for “quasi-dry” cooling: SWELL &amp; embedded channels</vt:lpstr>
      <vt:lpstr>PowerPoint Presentation</vt:lpstr>
      <vt:lpstr>PowerPoint Presentation</vt:lpstr>
      <vt:lpstr>FCC Feasibility Study published in 2025 </vt:lpstr>
      <vt:lpstr>Helium preservation in cryogenic systems</vt:lpstr>
      <vt:lpstr>PowerPoint Presentation</vt:lpstr>
      <vt:lpstr>HL-LHC Magnet Scope</vt:lpstr>
      <vt:lpstr>EN-EL Web Energy: Energy Management System</vt:lpstr>
      <vt:lpstr>Reduction of CO2 emissions</vt:lpstr>
      <vt:lpstr>Helium preservation in cryogenic systems</vt:lpstr>
      <vt:lpstr>HL-LHC Non-Linear Corrector Package: Ferromagnetic design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Oliver Bruning</dc:creator>
  <cp:lastModifiedBy>Oliver Bruning</cp:lastModifiedBy>
  <cp:revision>108</cp:revision>
  <cp:lastPrinted>2026-01-06T10:44:16Z</cp:lastPrinted>
  <dcterms:created xsi:type="dcterms:W3CDTF">2026-01-03T10:35:01Z</dcterms:created>
  <dcterms:modified xsi:type="dcterms:W3CDTF">2026-04-23T06:33:33Z</dcterms:modified>
</cp:coreProperties>
</file>