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0"/>
  </p:notesMasterIdLst>
  <p:sldIdLst>
    <p:sldId id="256" r:id="rId2"/>
    <p:sldId id="265" r:id="rId3"/>
    <p:sldId id="257" r:id="rId4"/>
    <p:sldId id="263" r:id="rId5"/>
    <p:sldId id="264" r:id="rId6"/>
    <p:sldId id="266" r:id="rId7"/>
    <p:sldId id="261" r:id="rId8"/>
    <p:sldId id="260" r:id="rId9"/>
  </p:sldIdLst>
  <p:sldSz cx="12192000" cy="6858000"/>
  <p:notesSz cx="6858000" cy="9144000"/>
  <p:defaultText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94"/>
  </p:normalViewPr>
  <p:slideViewPr>
    <p:cSldViewPr snapToGrid="0">
      <p:cViewPr varScale="1">
        <p:scale>
          <a:sx n="72" d="100"/>
          <a:sy n="72" d="100"/>
        </p:scale>
        <p:origin x="43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4E116D0-9943-4A3F-A6C7-F7675684B2ED}" type="datetimeFigureOut">
              <a:rPr lang="en-GB" smtClean="0"/>
              <a:t>21/04/2026</a:t>
            </a:fld>
            <a:endParaRPr lang="en-GB"/>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E9804D-699C-4CB0-A16F-7BE8BB638290}" type="slidenum">
              <a:rPr lang="en-GB" smtClean="0"/>
              <a:t>‹N°›</a:t>
            </a:fld>
            <a:endParaRPr lang="en-GB"/>
          </a:p>
        </p:txBody>
      </p:sp>
    </p:spTree>
    <p:extLst>
      <p:ext uri="{BB962C8B-B14F-4D97-AF65-F5344CB8AC3E}">
        <p14:creationId xmlns:p14="http://schemas.microsoft.com/office/powerpoint/2010/main" val="41567530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GB" dirty="0"/>
          </a:p>
        </p:txBody>
      </p:sp>
      <p:sp>
        <p:nvSpPr>
          <p:cNvPr id="4" name="Espace réservé du numéro de diapositive 3"/>
          <p:cNvSpPr>
            <a:spLocks noGrp="1"/>
          </p:cNvSpPr>
          <p:nvPr>
            <p:ph type="sldNum" sz="quarter" idx="5"/>
          </p:nvPr>
        </p:nvSpPr>
        <p:spPr/>
        <p:txBody>
          <a:bodyPr/>
          <a:lstStyle/>
          <a:p>
            <a:fld id="{D8E9804D-699C-4CB0-A16F-7BE8BB638290}" type="slidenum">
              <a:rPr lang="en-GB" smtClean="0"/>
              <a:t>3</a:t>
            </a:fld>
            <a:endParaRPr lang="en-GB"/>
          </a:p>
        </p:txBody>
      </p:sp>
    </p:spTree>
    <p:extLst>
      <p:ext uri="{BB962C8B-B14F-4D97-AF65-F5344CB8AC3E}">
        <p14:creationId xmlns:p14="http://schemas.microsoft.com/office/powerpoint/2010/main" val="23423207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807F07-5018-B520-783B-FE0457BCD966}"/>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BE"/>
          </a:p>
        </p:txBody>
      </p:sp>
      <p:sp>
        <p:nvSpPr>
          <p:cNvPr id="3" name="Subtitle 2">
            <a:extLst>
              <a:ext uri="{FF2B5EF4-FFF2-40B4-BE49-F238E27FC236}">
                <a16:creationId xmlns:a16="http://schemas.microsoft.com/office/drawing/2014/main" id="{EBC53577-5D47-3462-F508-230E0253F3A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BE"/>
          </a:p>
        </p:txBody>
      </p:sp>
      <p:sp>
        <p:nvSpPr>
          <p:cNvPr id="4" name="Date Placeholder 3">
            <a:extLst>
              <a:ext uri="{FF2B5EF4-FFF2-40B4-BE49-F238E27FC236}">
                <a16:creationId xmlns:a16="http://schemas.microsoft.com/office/drawing/2014/main" id="{1EF8CF65-E206-3105-4673-F13885629447}"/>
              </a:ext>
            </a:extLst>
          </p:cNvPr>
          <p:cNvSpPr>
            <a:spLocks noGrp="1"/>
          </p:cNvSpPr>
          <p:nvPr>
            <p:ph type="dt" sz="half" idx="10"/>
          </p:nvPr>
        </p:nvSpPr>
        <p:spPr/>
        <p:txBody>
          <a:bodyPr/>
          <a:lstStyle/>
          <a:p>
            <a:fld id="{C99A398E-FCB8-1146-8DE5-39712756FA2F}" type="datetimeFigureOut">
              <a:rPr lang="en-BE" smtClean="0"/>
              <a:t>04/21/2026</a:t>
            </a:fld>
            <a:endParaRPr lang="en-BE"/>
          </a:p>
        </p:txBody>
      </p:sp>
      <p:sp>
        <p:nvSpPr>
          <p:cNvPr id="5" name="Footer Placeholder 4">
            <a:extLst>
              <a:ext uri="{FF2B5EF4-FFF2-40B4-BE49-F238E27FC236}">
                <a16:creationId xmlns:a16="http://schemas.microsoft.com/office/drawing/2014/main" id="{B9C07C72-387F-907B-1702-431F21C0BA0E}"/>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C51FC383-9E28-9304-354E-F80FB06F55C1}"/>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11289833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7D793C-A8B3-F264-6E40-84278DCA4AC6}"/>
              </a:ext>
            </a:extLst>
          </p:cNvPr>
          <p:cNvSpPr>
            <a:spLocks noGrp="1"/>
          </p:cNvSpPr>
          <p:nvPr>
            <p:ph type="title"/>
          </p:nvPr>
        </p:nvSpPr>
        <p:spPr/>
        <p:txBody>
          <a:bodyPr/>
          <a:lstStyle/>
          <a:p>
            <a:r>
              <a:rPr lang="en-GB"/>
              <a:t>Click to edit Master title style</a:t>
            </a:r>
            <a:endParaRPr lang="en-BE"/>
          </a:p>
        </p:txBody>
      </p:sp>
      <p:sp>
        <p:nvSpPr>
          <p:cNvPr id="3" name="Vertical Text Placeholder 2">
            <a:extLst>
              <a:ext uri="{FF2B5EF4-FFF2-40B4-BE49-F238E27FC236}">
                <a16:creationId xmlns:a16="http://schemas.microsoft.com/office/drawing/2014/main" id="{41039B46-D290-3902-DD95-AA1FB158F33D}"/>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Date Placeholder 3">
            <a:extLst>
              <a:ext uri="{FF2B5EF4-FFF2-40B4-BE49-F238E27FC236}">
                <a16:creationId xmlns:a16="http://schemas.microsoft.com/office/drawing/2014/main" id="{3FF55E12-F97D-3D20-4013-D3B2FE30D1B7}"/>
              </a:ext>
            </a:extLst>
          </p:cNvPr>
          <p:cNvSpPr>
            <a:spLocks noGrp="1"/>
          </p:cNvSpPr>
          <p:nvPr>
            <p:ph type="dt" sz="half" idx="10"/>
          </p:nvPr>
        </p:nvSpPr>
        <p:spPr/>
        <p:txBody>
          <a:bodyPr/>
          <a:lstStyle/>
          <a:p>
            <a:fld id="{C99A398E-FCB8-1146-8DE5-39712756FA2F}" type="datetimeFigureOut">
              <a:rPr lang="en-BE" smtClean="0"/>
              <a:t>04/21/2026</a:t>
            </a:fld>
            <a:endParaRPr lang="en-BE"/>
          </a:p>
        </p:txBody>
      </p:sp>
      <p:sp>
        <p:nvSpPr>
          <p:cNvPr id="5" name="Footer Placeholder 4">
            <a:extLst>
              <a:ext uri="{FF2B5EF4-FFF2-40B4-BE49-F238E27FC236}">
                <a16:creationId xmlns:a16="http://schemas.microsoft.com/office/drawing/2014/main" id="{772874DB-5421-9EDD-37D6-425B69833762}"/>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4C33B1D9-3620-1F4F-9C12-E5D29B3B11D6}"/>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4065178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2E89427-BD9A-4F90-8507-D5461D4AF400}"/>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BE"/>
          </a:p>
        </p:txBody>
      </p:sp>
      <p:sp>
        <p:nvSpPr>
          <p:cNvPr id="3" name="Vertical Text Placeholder 2">
            <a:extLst>
              <a:ext uri="{FF2B5EF4-FFF2-40B4-BE49-F238E27FC236}">
                <a16:creationId xmlns:a16="http://schemas.microsoft.com/office/drawing/2014/main" id="{129B218D-F119-D88B-04E0-282E532EA882}"/>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Date Placeholder 3">
            <a:extLst>
              <a:ext uri="{FF2B5EF4-FFF2-40B4-BE49-F238E27FC236}">
                <a16:creationId xmlns:a16="http://schemas.microsoft.com/office/drawing/2014/main" id="{C167B9E0-E1C5-E090-5BF8-E23ECA443153}"/>
              </a:ext>
            </a:extLst>
          </p:cNvPr>
          <p:cNvSpPr>
            <a:spLocks noGrp="1"/>
          </p:cNvSpPr>
          <p:nvPr>
            <p:ph type="dt" sz="half" idx="10"/>
          </p:nvPr>
        </p:nvSpPr>
        <p:spPr/>
        <p:txBody>
          <a:bodyPr/>
          <a:lstStyle/>
          <a:p>
            <a:fld id="{C99A398E-FCB8-1146-8DE5-39712756FA2F}" type="datetimeFigureOut">
              <a:rPr lang="en-BE" smtClean="0"/>
              <a:t>04/21/2026</a:t>
            </a:fld>
            <a:endParaRPr lang="en-BE"/>
          </a:p>
        </p:txBody>
      </p:sp>
      <p:sp>
        <p:nvSpPr>
          <p:cNvPr id="5" name="Footer Placeholder 4">
            <a:extLst>
              <a:ext uri="{FF2B5EF4-FFF2-40B4-BE49-F238E27FC236}">
                <a16:creationId xmlns:a16="http://schemas.microsoft.com/office/drawing/2014/main" id="{7E2248BD-AC9E-EF27-8724-4A261C549392}"/>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1B1BBEFC-60B4-A86B-4F5D-EE50B670693E}"/>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33145353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0DDCCF-00D4-57C0-AB86-DD97CBF26DB0}"/>
              </a:ext>
            </a:extLst>
          </p:cNvPr>
          <p:cNvSpPr>
            <a:spLocks noGrp="1"/>
          </p:cNvSpPr>
          <p:nvPr>
            <p:ph type="title"/>
          </p:nvPr>
        </p:nvSpPr>
        <p:spPr/>
        <p:txBody>
          <a:bodyPr/>
          <a:lstStyle/>
          <a:p>
            <a:r>
              <a:rPr lang="en-GB"/>
              <a:t>Click to edit Master title style</a:t>
            </a:r>
            <a:endParaRPr lang="en-BE"/>
          </a:p>
        </p:txBody>
      </p:sp>
      <p:sp>
        <p:nvSpPr>
          <p:cNvPr id="3" name="Content Placeholder 2">
            <a:extLst>
              <a:ext uri="{FF2B5EF4-FFF2-40B4-BE49-F238E27FC236}">
                <a16:creationId xmlns:a16="http://schemas.microsoft.com/office/drawing/2014/main" id="{93001350-A3CE-F72C-EF66-224EE8E3E5F8}"/>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Date Placeholder 3">
            <a:extLst>
              <a:ext uri="{FF2B5EF4-FFF2-40B4-BE49-F238E27FC236}">
                <a16:creationId xmlns:a16="http://schemas.microsoft.com/office/drawing/2014/main" id="{D612717E-3498-D1DF-0749-E719A04908EB}"/>
              </a:ext>
            </a:extLst>
          </p:cNvPr>
          <p:cNvSpPr>
            <a:spLocks noGrp="1"/>
          </p:cNvSpPr>
          <p:nvPr>
            <p:ph type="dt" sz="half" idx="10"/>
          </p:nvPr>
        </p:nvSpPr>
        <p:spPr/>
        <p:txBody>
          <a:bodyPr/>
          <a:lstStyle/>
          <a:p>
            <a:fld id="{C99A398E-FCB8-1146-8DE5-39712756FA2F}" type="datetimeFigureOut">
              <a:rPr lang="en-BE" smtClean="0"/>
              <a:t>04/21/2026</a:t>
            </a:fld>
            <a:endParaRPr lang="en-BE"/>
          </a:p>
        </p:txBody>
      </p:sp>
      <p:sp>
        <p:nvSpPr>
          <p:cNvPr id="5" name="Footer Placeholder 4">
            <a:extLst>
              <a:ext uri="{FF2B5EF4-FFF2-40B4-BE49-F238E27FC236}">
                <a16:creationId xmlns:a16="http://schemas.microsoft.com/office/drawing/2014/main" id="{DA20EF9F-8597-7B89-712F-614543F54F34}"/>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DCAC8415-5616-E9EF-A04C-AB58C2E8A51B}"/>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2608694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BA5CA1-B7CB-D1FB-EC76-E686072A2755}"/>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BE"/>
          </a:p>
        </p:txBody>
      </p:sp>
      <p:sp>
        <p:nvSpPr>
          <p:cNvPr id="3" name="Text Placeholder 2">
            <a:extLst>
              <a:ext uri="{FF2B5EF4-FFF2-40B4-BE49-F238E27FC236}">
                <a16:creationId xmlns:a16="http://schemas.microsoft.com/office/drawing/2014/main" id="{783376EC-3A6A-627D-FB8C-389BD638A90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DE0D9367-1A65-3258-265C-9FE90DFE5DEC}"/>
              </a:ext>
            </a:extLst>
          </p:cNvPr>
          <p:cNvSpPr>
            <a:spLocks noGrp="1"/>
          </p:cNvSpPr>
          <p:nvPr>
            <p:ph type="dt" sz="half" idx="10"/>
          </p:nvPr>
        </p:nvSpPr>
        <p:spPr/>
        <p:txBody>
          <a:bodyPr/>
          <a:lstStyle/>
          <a:p>
            <a:fld id="{C99A398E-FCB8-1146-8DE5-39712756FA2F}" type="datetimeFigureOut">
              <a:rPr lang="en-BE" smtClean="0"/>
              <a:t>04/21/2026</a:t>
            </a:fld>
            <a:endParaRPr lang="en-BE"/>
          </a:p>
        </p:txBody>
      </p:sp>
      <p:sp>
        <p:nvSpPr>
          <p:cNvPr id="5" name="Footer Placeholder 4">
            <a:extLst>
              <a:ext uri="{FF2B5EF4-FFF2-40B4-BE49-F238E27FC236}">
                <a16:creationId xmlns:a16="http://schemas.microsoft.com/office/drawing/2014/main" id="{49080604-377F-6192-4D4E-AC24A6380889}"/>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2E3C9CB9-597A-78E3-CFBC-A159B83280FD}"/>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13519507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58BA3-0492-6F74-9BF6-52E8ECDE36D7}"/>
              </a:ext>
            </a:extLst>
          </p:cNvPr>
          <p:cNvSpPr>
            <a:spLocks noGrp="1"/>
          </p:cNvSpPr>
          <p:nvPr>
            <p:ph type="title"/>
          </p:nvPr>
        </p:nvSpPr>
        <p:spPr/>
        <p:txBody>
          <a:bodyPr/>
          <a:lstStyle/>
          <a:p>
            <a:r>
              <a:rPr lang="en-GB"/>
              <a:t>Click to edit Master title style</a:t>
            </a:r>
            <a:endParaRPr lang="en-BE"/>
          </a:p>
        </p:txBody>
      </p:sp>
      <p:sp>
        <p:nvSpPr>
          <p:cNvPr id="3" name="Content Placeholder 2">
            <a:extLst>
              <a:ext uri="{FF2B5EF4-FFF2-40B4-BE49-F238E27FC236}">
                <a16:creationId xmlns:a16="http://schemas.microsoft.com/office/drawing/2014/main" id="{C1E413EA-68CD-9D88-D79C-CC6ED21EC14E}"/>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Content Placeholder 3">
            <a:extLst>
              <a:ext uri="{FF2B5EF4-FFF2-40B4-BE49-F238E27FC236}">
                <a16:creationId xmlns:a16="http://schemas.microsoft.com/office/drawing/2014/main" id="{0C519449-C536-4F9E-2D95-193291798F08}"/>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5" name="Date Placeholder 4">
            <a:extLst>
              <a:ext uri="{FF2B5EF4-FFF2-40B4-BE49-F238E27FC236}">
                <a16:creationId xmlns:a16="http://schemas.microsoft.com/office/drawing/2014/main" id="{4F2D753B-EBAF-B53A-074D-76FB47A9C273}"/>
              </a:ext>
            </a:extLst>
          </p:cNvPr>
          <p:cNvSpPr>
            <a:spLocks noGrp="1"/>
          </p:cNvSpPr>
          <p:nvPr>
            <p:ph type="dt" sz="half" idx="10"/>
          </p:nvPr>
        </p:nvSpPr>
        <p:spPr/>
        <p:txBody>
          <a:bodyPr/>
          <a:lstStyle/>
          <a:p>
            <a:fld id="{C99A398E-FCB8-1146-8DE5-39712756FA2F}" type="datetimeFigureOut">
              <a:rPr lang="en-BE" smtClean="0"/>
              <a:t>04/21/2026</a:t>
            </a:fld>
            <a:endParaRPr lang="en-BE"/>
          </a:p>
        </p:txBody>
      </p:sp>
      <p:sp>
        <p:nvSpPr>
          <p:cNvPr id="6" name="Footer Placeholder 5">
            <a:extLst>
              <a:ext uri="{FF2B5EF4-FFF2-40B4-BE49-F238E27FC236}">
                <a16:creationId xmlns:a16="http://schemas.microsoft.com/office/drawing/2014/main" id="{16B5475B-BCCD-BF1D-D454-48E8BAEE8BB4}"/>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97A81B7A-9A7C-4BC7-ADE6-79554484D7A8}"/>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13025708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B64811-F649-1A18-8152-2E898C3CB5E7}"/>
              </a:ext>
            </a:extLst>
          </p:cNvPr>
          <p:cNvSpPr>
            <a:spLocks noGrp="1"/>
          </p:cNvSpPr>
          <p:nvPr>
            <p:ph type="title"/>
          </p:nvPr>
        </p:nvSpPr>
        <p:spPr>
          <a:xfrm>
            <a:off x="839788" y="365125"/>
            <a:ext cx="10515600" cy="1325563"/>
          </a:xfrm>
        </p:spPr>
        <p:txBody>
          <a:bodyPr/>
          <a:lstStyle/>
          <a:p>
            <a:r>
              <a:rPr lang="en-GB"/>
              <a:t>Click to edit Master title style</a:t>
            </a:r>
            <a:endParaRPr lang="en-BE"/>
          </a:p>
        </p:txBody>
      </p:sp>
      <p:sp>
        <p:nvSpPr>
          <p:cNvPr id="3" name="Text Placeholder 2">
            <a:extLst>
              <a:ext uri="{FF2B5EF4-FFF2-40B4-BE49-F238E27FC236}">
                <a16:creationId xmlns:a16="http://schemas.microsoft.com/office/drawing/2014/main" id="{79C96928-3DA8-37D0-D51A-B823CED2E83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40D67FC4-6803-2A31-FB6C-F5659A25A6FD}"/>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5" name="Text Placeholder 4">
            <a:extLst>
              <a:ext uri="{FF2B5EF4-FFF2-40B4-BE49-F238E27FC236}">
                <a16:creationId xmlns:a16="http://schemas.microsoft.com/office/drawing/2014/main" id="{D23C89C4-348E-5F39-4668-34D6F57A0F0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BEB8D285-7AB1-D934-D1C7-35BD769227F9}"/>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7" name="Date Placeholder 6">
            <a:extLst>
              <a:ext uri="{FF2B5EF4-FFF2-40B4-BE49-F238E27FC236}">
                <a16:creationId xmlns:a16="http://schemas.microsoft.com/office/drawing/2014/main" id="{F336D4F4-1072-1534-5192-D3D0EB786864}"/>
              </a:ext>
            </a:extLst>
          </p:cNvPr>
          <p:cNvSpPr>
            <a:spLocks noGrp="1"/>
          </p:cNvSpPr>
          <p:nvPr>
            <p:ph type="dt" sz="half" idx="10"/>
          </p:nvPr>
        </p:nvSpPr>
        <p:spPr/>
        <p:txBody>
          <a:bodyPr/>
          <a:lstStyle/>
          <a:p>
            <a:fld id="{C99A398E-FCB8-1146-8DE5-39712756FA2F}" type="datetimeFigureOut">
              <a:rPr lang="en-BE" smtClean="0"/>
              <a:t>04/21/2026</a:t>
            </a:fld>
            <a:endParaRPr lang="en-BE"/>
          </a:p>
        </p:txBody>
      </p:sp>
      <p:sp>
        <p:nvSpPr>
          <p:cNvPr id="8" name="Footer Placeholder 7">
            <a:extLst>
              <a:ext uri="{FF2B5EF4-FFF2-40B4-BE49-F238E27FC236}">
                <a16:creationId xmlns:a16="http://schemas.microsoft.com/office/drawing/2014/main" id="{EBF9E71C-2B25-C35F-F2C4-0647C5575905}"/>
              </a:ext>
            </a:extLst>
          </p:cNvPr>
          <p:cNvSpPr>
            <a:spLocks noGrp="1"/>
          </p:cNvSpPr>
          <p:nvPr>
            <p:ph type="ftr" sz="quarter" idx="11"/>
          </p:nvPr>
        </p:nvSpPr>
        <p:spPr/>
        <p:txBody>
          <a:bodyPr/>
          <a:lstStyle/>
          <a:p>
            <a:endParaRPr lang="en-BE"/>
          </a:p>
        </p:txBody>
      </p:sp>
      <p:sp>
        <p:nvSpPr>
          <p:cNvPr id="9" name="Slide Number Placeholder 8">
            <a:extLst>
              <a:ext uri="{FF2B5EF4-FFF2-40B4-BE49-F238E27FC236}">
                <a16:creationId xmlns:a16="http://schemas.microsoft.com/office/drawing/2014/main" id="{BBFE4384-78B5-0145-4AD6-E159AB04C938}"/>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18153913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715D05-BAE5-24E8-3A9C-14C3A7F701D0}"/>
              </a:ext>
            </a:extLst>
          </p:cNvPr>
          <p:cNvSpPr>
            <a:spLocks noGrp="1"/>
          </p:cNvSpPr>
          <p:nvPr>
            <p:ph type="title"/>
          </p:nvPr>
        </p:nvSpPr>
        <p:spPr/>
        <p:txBody>
          <a:bodyPr/>
          <a:lstStyle/>
          <a:p>
            <a:r>
              <a:rPr lang="en-GB"/>
              <a:t>Click to edit Master title style</a:t>
            </a:r>
            <a:endParaRPr lang="en-BE"/>
          </a:p>
        </p:txBody>
      </p:sp>
      <p:sp>
        <p:nvSpPr>
          <p:cNvPr id="3" name="Date Placeholder 2">
            <a:extLst>
              <a:ext uri="{FF2B5EF4-FFF2-40B4-BE49-F238E27FC236}">
                <a16:creationId xmlns:a16="http://schemas.microsoft.com/office/drawing/2014/main" id="{A69ECEF6-D795-F1A5-DDBC-8D98B55B57F5}"/>
              </a:ext>
            </a:extLst>
          </p:cNvPr>
          <p:cNvSpPr>
            <a:spLocks noGrp="1"/>
          </p:cNvSpPr>
          <p:nvPr>
            <p:ph type="dt" sz="half" idx="10"/>
          </p:nvPr>
        </p:nvSpPr>
        <p:spPr/>
        <p:txBody>
          <a:bodyPr/>
          <a:lstStyle/>
          <a:p>
            <a:fld id="{C99A398E-FCB8-1146-8DE5-39712756FA2F}" type="datetimeFigureOut">
              <a:rPr lang="en-BE" smtClean="0"/>
              <a:t>04/21/2026</a:t>
            </a:fld>
            <a:endParaRPr lang="en-BE"/>
          </a:p>
        </p:txBody>
      </p:sp>
      <p:sp>
        <p:nvSpPr>
          <p:cNvPr id="4" name="Footer Placeholder 3">
            <a:extLst>
              <a:ext uri="{FF2B5EF4-FFF2-40B4-BE49-F238E27FC236}">
                <a16:creationId xmlns:a16="http://schemas.microsoft.com/office/drawing/2014/main" id="{5EEA4890-38CA-0ACB-1B4F-A5F9405A0CD0}"/>
              </a:ext>
            </a:extLst>
          </p:cNvPr>
          <p:cNvSpPr>
            <a:spLocks noGrp="1"/>
          </p:cNvSpPr>
          <p:nvPr>
            <p:ph type="ftr" sz="quarter" idx="11"/>
          </p:nvPr>
        </p:nvSpPr>
        <p:spPr/>
        <p:txBody>
          <a:bodyPr/>
          <a:lstStyle/>
          <a:p>
            <a:endParaRPr lang="en-BE"/>
          </a:p>
        </p:txBody>
      </p:sp>
      <p:sp>
        <p:nvSpPr>
          <p:cNvPr id="5" name="Slide Number Placeholder 4">
            <a:extLst>
              <a:ext uri="{FF2B5EF4-FFF2-40B4-BE49-F238E27FC236}">
                <a16:creationId xmlns:a16="http://schemas.microsoft.com/office/drawing/2014/main" id="{AD674416-B7D1-C64F-6B7E-D5252B22CB2B}"/>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5086299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A045E28-5069-3021-3A48-8D87E4177403}"/>
              </a:ext>
            </a:extLst>
          </p:cNvPr>
          <p:cNvSpPr>
            <a:spLocks noGrp="1"/>
          </p:cNvSpPr>
          <p:nvPr>
            <p:ph type="dt" sz="half" idx="10"/>
          </p:nvPr>
        </p:nvSpPr>
        <p:spPr/>
        <p:txBody>
          <a:bodyPr/>
          <a:lstStyle/>
          <a:p>
            <a:fld id="{C99A398E-FCB8-1146-8DE5-39712756FA2F}" type="datetimeFigureOut">
              <a:rPr lang="en-BE" smtClean="0"/>
              <a:t>04/21/2026</a:t>
            </a:fld>
            <a:endParaRPr lang="en-BE"/>
          </a:p>
        </p:txBody>
      </p:sp>
      <p:sp>
        <p:nvSpPr>
          <p:cNvPr id="3" name="Footer Placeholder 2">
            <a:extLst>
              <a:ext uri="{FF2B5EF4-FFF2-40B4-BE49-F238E27FC236}">
                <a16:creationId xmlns:a16="http://schemas.microsoft.com/office/drawing/2014/main" id="{DD999B63-1C5E-64D7-EE4C-E6CB250038AF}"/>
              </a:ext>
            </a:extLst>
          </p:cNvPr>
          <p:cNvSpPr>
            <a:spLocks noGrp="1"/>
          </p:cNvSpPr>
          <p:nvPr>
            <p:ph type="ftr" sz="quarter" idx="11"/>
          </p:nvPr>
        </p:nvSpPr>
        <p:spPr/>
        <p:txBody>
          <a:bodyPr/>
          <a:lstStyle/>
          <a:p>
            <a:endParaRPr lang="en-BE"/>
          </a:p>
        </p:txBody>
      </p:sp>
      <p:sp>
        <p:nvSpPr>
          <p:cNvPr id="4" name="Slide Number Placeholder 3">
            <a:extLst>
              <a:ext uri="{FF2B5EF4-FFF2-40B4-BE49-F238E27FC236}">
                <a16:creationId xmlns:a16="http://schemas.microsoft.com/office/drawing/2014/main" id="{58C717FB-888C-F1BE-37C5-F04D21D1E381}"/>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18453877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C692FD-FA4F-1B23-9EA8-98A91CDBFDB5}"/>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BE"/>
          </a:p>
        </p:txBody>
      </p:sp>
      <p:sp>
        <p:nvSpPr>
          <p:cNvPr id="3" name="Content Placeholder 2">
            <a:extLst>
              <a:ext uri="{FF2B5EF4-FFF2-40B4-BE49-F238E27FC236}">
                <a16:creationId xmlns:a16="http://schemas.microsoft.com/office/drawing/2014/main" id="{D4F74534-C607-4610-550D-E549332B641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Text Placeholder 3">
            <a:extLst>
              <a:ext uri="{FF2B5EF4-FFF2-40B4-BE49-F238E27FC236}">
                <a16:creationId xmlns:a16="http://schemas.microsoft.com/office/drawing/2014/main" id="{7DBEA254-A469-DD5E-6D80-44BC37540F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D9BB67E5-EFEF-17F0-5AB1-5E8DF97BF536}"/>
              </a:ext>
            </a:extLst>
          </p:cNvPr>
          <p:cNvSpPr>
            <a:spLocks noGrp="1"/>
          </p:cNvSpPr>
          <p:nvPr>
            <p:ph type="dt" sz="half" idx="10"/>
          </p:nvPr>
        </p:nvSpPr>
        <p:spPr/>
        <p:txBody>
          <a:bodyPr/>
          <a:lstStyle/>
          <a:p>
            <a:fld id="{C99A398E-FCB8-1146-8DE5-39712756FA2F}" type="datetimeFigureOut">
              <a:rPr lang="en-BE" smtClean="0"/>
              <a:t>04/21/2026</a:t>
            </a:fld>
            <a:endParaRPr lang="en-BE"/>
          </a:p>
        </p:txBody>
      </p:sp>
      <p:sp>
        <p:nvSpPr>
          <p:cNvPr id="6" name="Footer Placeholder 5">
            <a:extLst>
              <a:ext uri="{FF2B5EF4-FFF2-40B4-BE49-F238E27FC236}">
                <a16:creationId xmlns:a16="http://schemas.microsoft.com/office/drawing/2014/main" id="{3BBEDB6C-8CB1-00F0-9658-BA9847DD83B3}"/>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16C09C59-5D4A-0616-191D-C163C2AA1E0C}"/>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22630794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1D37EC-0CB8-5C20-0D9F-EF2B8B705793}"/>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BE"/>
          </a:p>
        </p:txBody>
      </p:sp>
      <p:sp>
        <p:nvSpPr>
          <p:cNvPr id="3" name="Picture Placeholder 2">
            <a:extLst>
              <a:ext uri="{FF2B5EF4-FFF2-40B4-BE49-F238E27FC236}">
                <a16:creationId xmlns:a16="http://schemas.microsoft.com/office/drawing/2014/main" id="{1559592B-AE95-C702-A091-81C5DD7C831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BE"/>
          </a:p>
        </p:txBody>
      </p:sp>
      <p:sp>
        <p:nvSpPr>
          <p:cNvPr id="4" name="Text Placeholder 3">
            <a:extLst>
              <a:ext uri="{FF2B5EF4-FFF2-40B4-BE49-F238E27FC236}">
                <a16:creationId xmlns:a16="http://schemas.microsoft.com/office/drawing/2014/main" id="{C76C0F8F-A3A7-5386-A2CD-26017DDBAC0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FE6BDF64-7321-18FA-3A8A-151C61B2550D}"/>
              </a:ext>
            </a:extLst>
          </p:cNvPr>
          <p:cNvSpPr>
            <a:spLocks noGrp="1"/>
          </p:cNvSpPr>
          <p:nvPr>
            <p:ph type="dt" sz="half" idx="10"/>
          </p:nvPr>
        </p:nvSpPr>
        <p:spPr/>
        <p:txBody>
          <a:bodyPr/>
          <a:lstStyle/>
          <a:p>
            <a:fld id="{C99A398E-FCB8-1146-8DE5-39712756FA2F}" type="datetimeFigureOut">
              <a:rPr lang="en-BE" smtClean="0"/>
              <a:t>04/21/2026</a:t>
            </a:fld>
            <a:endParaRPr lang="en-BE"/>
          </a:p>
        </p:txBody>
      </p:sp>
      <p:sp>
        <p:nvSpPr>
          <p:cNvPr id="6" name="Footer Placeholder 5">
            <a:extLst>
              <a:ext uri="{FF2B5EF4-FFF2-40B4-BE49-F238E27FC236}">
                <a16:creationId xmlns:a16="http://schemas.microsoft.com/office/drawing/2014/main" id="{0F97279B-A4DF-B23E-FBF6-E1F5762D1FDD}"/>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8D9E326F-A5DE-61B2-FC62-4368882963C4}"/>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19711904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AC02FC6-B683-24E9-4CF3-ACB65B9C34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BE"/>
          </a:p>
        </p:txBody>
      </p:sp>
      <p:sp>
        <p:nvSpPr>
          <p:cNvPr id="3" name="Text Placeholder 2">
            <a:extLst>
              <a:ext uri="{FF2B5EF4-FFF2-40B4-BE49-F238E27FC236}">
                <a16:creationId xmlns:a16="http://schemas.microsoft.com/office/drawing/2014/main" id="{E8788781-C4E4-8F07-B445-0FCB6612630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Date Placeholder 3">
            <a:extLst>
              <a:ext uri="{FF2B5EF4-FFF2-40B4-BE49-F238E27FC236}">
                <a16:creationId xmlns:a16="http://schemas.microsoft.com/office/drawing/2014/main" id="{E03871DA-F3C2-ACC9-0954-A50279EA34C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99A398E-FCB8-1146-8DE5-39712756FA2F}" type="datetimeFigureOut">
              <a:rPr lang="en-BE" smtClean="0"/>
              <a:t>04/21/2026</a:t>
            </a:fld>
            <a:endParaRPr lang="en-BE"/>
          </a:p>
        </p:txBody>
      </p:sp>
      <p:sp>
        <p:nvSpPr>
          <p:cNvPr id="5" name="Footer Placeholder 4">
            <a:extLst>
              <a:ext uri="{FF2B5EF4-FFF2-40B4-BE49-F238E27FC236}">
                <a16:creationId xmlns:a16="http://schemas.microsoft.com/office/drawing/2014/main" id="{43BF7E01-A745-BFC4-1A5F-98305C39C6B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BE"/>
          </a:p>
        </p:txBody>
      </p:sp>
      <p:sp>
        <p:nvSpPr>
          <p:cNvPr id="6" name="Slide Number Placeholder 5">
            <a:extLst>
              <a:ext uri="{FF2B5EF4-FFF2-40B4-BE49-F238E27FC236}">
                <a16:creationId xmlns:a16="http://schemas.microsoft.com/office/drawing/2014/main" id="{690CC3E3-36ED-4099-6586-23175595E34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068FCCF-9A80-B240-8D85-84F960565AFA}" type="slidenum">
              <a:rPr lang="en-BE" smtClean="0"/>
              <a:t>‹N°›</a:t>
            </a:fld>
            <a:endParaRPr lang="en-BE"/>
          </a:p>
        </p:txBody>
      </p:sp>
    </p:spTree>
    <p:extLst>
      <p:ext uri="{BB962C8B-B14F-4D97-AF65-F5344CB8AC3E}">
        <p14:creationId xmlns:p14="http://schemas.microsoft.com/office/powerpoint/2010/main" val="41749373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nnovate for Sustainable Accelerating Systems: Kick-Off Meeting">
            <a:extLst>
              <a:ext uri="{FF2B5EF4-FFF2-40B4-BE49-F238E27FC236}">
                <a16:creationId xmlns:a16="http://schemas.microsoft.com/office/drawing/2014/main" id="{0BBB2F10-FAEB-D3CF-A535-57FAB197BFA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2838" y="378848"/>
            <a:ext cx="3609024" cy="1134265"/>
          </a:xfrm>
          <a:prstGeom prst="rect">
            <a:avLst/>
          </a:prstGeom>
          <a:noFill/>
          <a:extLst>
            <a:ext uri="{909E8E84-426E-40DD-AFC4-6F175D3DCCD1}">
              <a14:hiddenFill xmlns:a14="http://schemas.microsoft.com/office/drawing/2010/main">
                <a:solidFill>
                  <a:srgbClr val="FFFFFF"/>
                </a:solidFill>
              </a14:hiddenFill>
            </a:ext>
          </a:extLst>
        </p:spPr>
      </p:pic>
      <p:sp>
        <p:nvSpPr>
          <p:cNvPr id="2" name="Titre 1">
            <a:extLst>
              <a:ext uri="{FF2B5EF4-FFF2-40B4-BE49-F238E27FC236}">
                <a16:creationId xmlns:a16="http://schemas.microsoft.com/office/drawing/2014/main" id="{814BA34D-5827-4649-8F79-0503DA32839A}"/>
              </a:ext>
            </a:extLst>
          </p:cNvPr>
          <p:cNvSpPr>
            <a:spLocks noGrp="1"/>
          </p:cNvSpPr>
          <p:nvPr>
            <p:ph type="ctrTitle"/>
          </p:nvPr>
        </p:nvSpPr>
        <p:spPr>
          <a:xfrm>
            <a:off x="1523999" y="1117995"/>
            <a:ext cx="9144000" cy="2387600"/>
          </a:xfrm>
        </p:spPr>
        <p:txBody>
          <a:bodyPr>
            <a:normAutofit/>
          </a:bodyPr>
          <a:lstStyle/>
          <a:p>
            <a:r>
              <a:rPr lang="en-US" dirty="0"/>
              <a:t>WP8: Societal impact  </a:t>
            </a:r>
            <a:br>
              <a:rPr lang="en-US" dirty="0"/>
            </a:br>
            <a:r>
              <a:rPr lang="en-US" sz="4800" dirty="0"/>
              <a:t>Berlin meeting, April 23, 2025</a:t>
            </a:r>
            <a:endParaRPr lang="en-US" dirty="0"/>
          </a:p>
        </p:txBody>
      </p:sp>
      <p:sp>
        <p:nvSpPr>
          <p:cNvPr id="3" name="Sous-titre 2">
            <a:extLst>
              <a:ext uri="{FF2B5EF4-FFF2-40B4-BE49-F238E27FC236}">
                <a16:creationId xmlns:a16="http://schemas.microsoft.com/office/drawing/2014/main" id="{0E431EAB-E5CE-4071-B31E-6233FCC722A2}"/>
              </a:ext>
            </a:extLst>
          </p:cNvPr>
          <p:cNvSpPr>
            <a:spLocks noGrp="1"/>
          </p:cNvSpPr>
          <p:nvPr>
            <p:ph type="subTitle" idx="1"/>
          </p:nvPr>
        </p:nvSpPr>
        <p:spPr>
          <a:xfrm>
            <a:off x="2959223" y="4495405"/>
            <a:ext cx="6273553" cy="1244600"/>
          </a:xfrm>
        </p:spPr>
        <p:txBody>
          <a:bodyPr>
            <a:normAutofit lnSpcReduction="10000"/>
          </a:bodyPr>
          <a:lstStyle/>
          <a:p>
            <a:endParaRPr lang="en-US" sz="2000" dirty="0"/>
          </a:p>
          <a:p>
            <a:r>
              <a:rPr lang="en-US" sz="1200" dirty="0"/>
              <a:t>All information contained in this presentation and any accompanying documents is for iSAS project only, and must be treated as strictly confidential.</a:t>
            </a:r>
          </a:p>
          <a:p>
            <a:r>
              <a:rPr lang="en-US" sz="1200" dirty="0"/>
              <a:t>Any dissemination, distribution or other use of this information without the consent of its owner is prohibited.</a:t>
            </a:r>
          </a:p>
        </p:txBody>
      </p:sp>
      <p:sp>
        <p:nvSpPr>
          <p:cNvPr id="12" name="Rectangle 8">
            <a:extLst>
              <a:ext uri="{FF2B5EF4-FFF2-40B4-BE49-F238E27FC236}">
                <a16:creationId xmlns:a16="http://schemas.microsoft.com/office/drawing/2014/main" id="{53C634DB-7A80-4488-BC83-CEA906ADD490}"/>
              </a:ext>
            </a:extLst>
          </p:cNvPr>
          <p:cNvSpPr>
            <a:spLocks noChangeArrowheads="1"/>
          </p:cNvSpPr>
          <p:nvPr/>
        </p:nvSpPr>
        <p:spPr bwMode="auto">
          <a:xfrm>
            <a:off x="0" y="5498077"/>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pic>
        <p:nvPicPr>
          <p:cNvPr id="2055" name="Picture 102">
            <a:extLst>
              <a:ext uri="{FF2B5EF4-FFF2-40B4-BE49-F238E27FC236}">
                <a16:creationId xmlns:a16="http://schemas.microsoft.com/office/drawing/2014/main" id="{5D586228-DD4D-4AD9-A6F8-CD44DAAB2F5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3524" y="6089176"/>
            <a:ext cx="727075" cy="485775"/>
          </a:xfrm>
          <a:prstGeom prst="rect">
            <a:avLst/>
          </a:prstGeom>
          <a:noFill/>
          <a:extLst>
            <a:ext uri="{909E8E84-426E-40DD-AFC4-6F175D3DCCD1}">
              <a14:hiddenFill xmlns:a14="http://schemas.microsoft.com/office/drawing/2010/main">
                <a:solidFill>
                  <a:srgbClr val="FFFFFF"/>
                </a:solidFill>
              </a14:hiddenFill>
            </a:ext>
          </a:extLst>
        </p:spPr>
      </p:pic>
      <p:sp>
        <p:nvSpPr>
          <p:cNvPr id="14" name="ZoneTexte 13">
            <a:extLst>
              <a:ext uri="{FF2B5EF4-FFF2-40B4-BE49-F238E27FC236}">
                <a16:creationId xmlns:a16="http://schemas.microsoft.com/office/drawing/2014/main" id="{1E2AA974-1B61-4524-B53F-C39D2E7CF86D}"/>
              </a:ext>
            </a:extLst>
          </p:cNvPr>
          <p:cNvSpPr txBox="1"/>
          <p:nvPr/>
        </p:nvSpPr>
        <p:spPr>
          <a:xfrm>
            <a:off x="1130271" y="6097885"/>
            <a:ext cx="10937965" cy="461665"/>
          </a:xfrm>
          <a:prstGeom prst="rect">
            <a:avLst/>
          </a:prstGeom>
          <a:noFill/>
        </p:spPr>
        <p:txBody>
          <a:bodyPr wrap="square" rtlCol="0">
            <a:spAutoFit/>
          </a:bodyPr>
          <a:lstStyle/>
          <a:p>
            <a:r>
              <a:rPr lang="en-GB" sz="1200" dirty="0"/>
              <a:t>Funded by the European Union. Views and opinions expressed are however those of the authors only and do not necessarily reflect those of the European Union or the European Commission. Neither the European Union nor the granting authority can be held responsible for them. </a:t>
            </a:r>
          </a:p>
        </p:txBody>
      </p:sp>
    </p:spTree>
    <p:extLst>
      <p:ext uri="{BB962C8B-B14F-4D97-AF65-F5344CB8AC3E}">
        <p14:creationId xmlns:p14="http://schemas.microsoft.com/office/powerpoint/2010/main" val="19480540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nnovate for Sustainable Accelerating Systems: Kick-Off Meeting">
            <a:extLst>
              <a:ext uri="{FF2B5EF4-FFF2-40B4-BE49-F238E27FC236}">
                <a16:creationId xmlns:a16="http://schemas.microsoft.com/office/drawing/2014/main" id="{0BBB2F10-FAEB-D3CF-A535-57FAB197BFA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2838" y="378848"/>
            <a:ext cx="3609024" cy="1134265"/>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D5CFD807-6BFA-5F75-585F-038BB87B589A}"/>
              </a:ext>
            </a:extLst>
          </p:cNvPr>
          <p:cNvSpPr txBox="1"/>
          <p:nvPr/>
        </p:nvSpPr>
        <p:spPr>
          <a:xfrm>
            <a:off x="3910655" y="173183"/>
            <a:ext cx="3411703" cy="1292662"/>
          </a:xfrm>
          <a:prstGeom prst="rect">
            <a:avLst/>
          </a:prstGeom>
          <a:noFill/>
        </p:spPr>
        <p:txBody>
          <a:bodyPr wrap="none" rtlCol="0">
            <a:spAutoFit/>
          </a:bodyPr>
          <a:lstStyle/>
          <a:p>
            <a:r>
              <a:rPr lang="en-US" sz="2400" b="1" dirty="0">
                <a:solidFill>
                  <a:schemeClr val="bg2">
                    <a:lumMod val="50000"/>
                  </a:schemeClr>
                </a:solidFill>
              </a:rPr>
              <a:t>WP8: Societal impact </a:t>
            </a:r>
          </a:p>
          <a:p>
            <a:r>
              <a:rPr kumimoji="0" lang="en-US" sz="1800" b="1" i="0" u="none" strike="noStrike" kern="1200" cap="none" spc="0" normalizeH="0" baseline="0" noProof="0" dirty="0">
                <a:ln>
                  <a:noFill/>
                </a:ln>
                <a:solidFill>
                  <a:schemeClr val="bg2">
                    <a:lumMod val="50000"/>
                  </a:schemeClr>
                </a:solidFill>
                <a:effectLst/>
                <a:uLnTx/>
                <a:uFillTx/>
                <a:latin typeface="Calibri"/>
                <a:ea typeface="ＭＳ Ｐゴシック" charset="0"/>
              </a:rPr>
              <a:t>CNRS</a:t>
            </a:r>
          </a:p>
          <a:p>
            <a:r>
              <a:rPr lang="en-US" b="1" dirty="0">
                <a:solidFill>
                  <a:schemeClr val="bg2">
                    <a:lumMod val="50000"/>
                  </a:schemeClr>
                </a:solidFill>
                <a:latin typeface="Calibri"/>
                <a:ea typeface="ＭＳ Ｐゴシック" charset="0"/>
              </a:rPr>
              <a:t>Convener: Adèle de Valera (CNRS)</a:t>
            </a:r>
          </a:p>
          <a:p>
            <a:endParaRPr lang="en-BE" b="1" dirty="0">
              <a:solidFill>
                <a:schemeClr val="bg2">
                  <a:lumMod val="50000"/>
                </a:schemeClr>
              </a:solidFill>
            </a:endParaRPr>
          </a:p>
        </p:txBody>
      </p:sp>
      <p:sp>
        <p:nvSpPr>
          <p:cNvPr id="5" name="TextBox 4">
            <a:extLst>
              <a:ext uri="{FF2B5EF4-FFF2-40B4-BE49-F238E27FC236}">
                <a16:creationId xmlns:a16="http://schemas.microsoft.com/office/drawing/2014/main" id="{95F84323-17F1-884D-6FDE-73259D549291}"/>
              </a:ext>
            </a:extLst>
          </p:cNvPr>
          <p:cNvSpPr txBox="1"/>
          <p:nvPr/>
        </p:nvSpPr>
        <p:spPr>
          <a:xfrm>
            <a:off x="272144" y="1921722"/>
            <a:ext cx="11811000" cy="4247317"/>
          </a:xfrm>
          <a:prstGeom prst="rect">
            <a:avLst/>
          </a:prstGeom>
          <a:noFill/>
        </p:spPr>
        <p:txBody>
          <a:bodyPr wrap="square" rtlCol="0">
            <a:spAutoFit/>
          </a:bodyPr>
          <a:lstStyle/>
          <a:p>
            <a:r>
              <a:rPr lang="en-US" b="1" i="1" dirty="0">
                <a:effectLst/>
                <a:latin typeface="Helvetica" pitchFamily="2" charset="0"/>
              </a:rPr>
              <a:t>Task 8.1: </a:t>
            </a:r>
            <a:r>
              <a:rPr lang="en-US" b="1" i="1" dirty="0">
                <a:latin typeface="Helvetica" pitchFamily="2" charset="0"/>
              </a:rPr>
              <a:t>Training &amp; Early Career</a:t>
            </a:r>
            <a:r>
              <a:rPr lang="en-US" b="1" i="1" dirty="0">
                <a:effectLst/>
                <a:latin typeface="Helvetica" pitchFamily="2" charset="0"/>
              </a:rPr>
              <a:t> – M1-M</a:t>
            </a:r>
            <a:r>
              <a:rPr lang="en-US" b="1" i="1" dirty="0">
                <a:latin typeface="Helvetica" pitchFamily="2" charset="0"/>
              </a:rPr>
              <a:t>48</a:t>
            </a:r>
            <a:endParaRPr lang="en-US" b="1" dirty="0">
              <a:effectLst/>
              <a:latin typeface="Helvetica" pitchFamily="2" charset="0"/>
            </a:endParaRPr>
          </a:p>
          <a:p>
            <a:r>
              <a:rPr lang="en-GB" i="1" dirty="0">
                <a:effectLst/>
                <a:latin typeface="Helvetica" pitchFamily="2" charset="0"/>
              </a:rPr>
              <a:t>• Train early career and industrial researchers in the development and operation of iSAS technologies.</a:t>
            </a:r>
            <a:endParaRPr lang="en-US" i="1" dirty="0">
              <a:effectLst/>
              <a:latin typeface="Helvetica" pitchFamily="2" charset="0"/>
            </a:endParaRPr>
          </a:p>
          <a:p>
            <a:endParaRPr lang="en-US" dirty="0">
              <a:effectLst/>
              <a:latin typeface="Helvetica" pitchFamily="2" charset="0"/>
            </a:endParaRPr>
          </a:p>
          <a:p>
            <a:r>
              <a:rPr lang="en-US" b="1" i="1" dirty="0">
                <a:effectLst/>
                <a:latin typeface="Helvetica" pitchFamily="2" charset="0"/>
              </a:rPr>
              <a:t>Task 8.2: </a:t>
            </a:r>
            <a:r>
              <a:rPr lang="en-US" b="1" i="1" dirty="0">
                <a:latin typeface="Helvetica" pitchFamily="2" charset="0"/>
              </a:rPr>
              <a:t>8.2 Outreach &amp; Dissemination</a:t>
            </a:r>
            <a:r>
              <a:rPr lang="en-US" b="1" i="1" dirty="0">
                <a:effectLst/>
                <a:latin typeface="Helvetica" pitchFamily="2" charset="0"/>
              </a:rPr>
              <a:t> – M1-M</a:t>
            </a:r>
            <a:r>
              <a:rPr lang="en-US" b="1" i="1" dirty="0">
                <a:latin typeface="Helvetica" pitchFamily="2" charset="0"/>
              </a:rPr>
              <a:t>48</a:t>
            </a:r>
            <a:endParaRPr lang="en-US" b="1" dirty="0">
              <a:effectLst/>
              <a:latin typeface="Helvetica" pitchFamily="2" charset="0"/>
            </a:endParaRPr>
          </a:p>
          <a:p>
            <a:r>
              <a:rPr lang="en-US" i="1" dirty="0">
                <a:effectLst/>
                <a:latin typeface="Helvetica" pitchFamily="2" charset="0"/>
              </a:rPr>
              <a:t>• </a:t>
            </a:r>
            <a:r>
              <a:rPr lang="en-GB" i="1" dirty="0">
                <a:effectLst/>
                <a:latin typeface="Helvetica" pitchFamily="2" charset="0"/>
              </a:rPr>
              <a:t>To gain widespread acceptance for our deliverables, inform the community about our efforts to make </a:t>
            </a:r>
          </a:p>
          <a:p>
            <a:r>
              <a:rPr lang="en-GB" i="1" dirty="0">
                <a:effectLst/>
                <a:latin typeface="Helvetica" pitchFamily="2" charset="0"/>
              </a:rPr>
              <a:t>accelerator systems more sustainable from an energy consumption point of view.</a:t>
            </a:r>
          </a:p>
          <a:p>
            <a:endParaRPr lang="en-US" dirty="0">
              <a:latin typeface="Helvetica" pitchFamily="2" charset="0"/>
            </a:endParaRPr>
          </a:p>
          <a:p>
            <a:r>
              <a:rPr lang="en-US" b="1" i="1" dirty="0">
                <a:effectLst/>
                <a:latin typeface="Helvetica" pitchFamily="2" charset="0"/>
              </a:rPr>
              <a:t>Task 8</a:t>
            </a:r>
            <a:r>
              <a:rPr lang="en-US" b="1" i="1" dirty="0">
                <a:latin typeface="Helvetica" pitchFamily="2" charset="0"/>
              </a:rPr>
              <a:t>.3</a:t>
            </a:r>
            <a:r>
              <a:rPr lang="en-US" b="1" i="1" dirty="0">
                <a:effectLst/>
                <a:latin typeface="Helvetica" pitchFamily="2" charset="0"/>
              </a:rPr>
              <a:t>: </a:t>
            </a:r>
            <a:r>
              <a:rPr lang="en-US" b="1" i="1" dirty="0">
                <a:latin typeface="Helvetica" pitchFamily="2" charset="0"/>
              </a:rPr>
              <a:t>Diversity &amp; equity</a:t>
            </a:r>
            <a:r>
              <a:rPr lang="en-US" b="1" i="1" dirty="0">
                <a:effectLst/>
                <a:latin typeface="Helvetica" pitchFamily="2" charset="0"/>
              </a:rPr>
              <a:t> – M1-M</a:t>
            </a:r>
            <a:r>
              <a:rPr lang="en-US" b="1" i="1" dirty="0">
                <a:latin typeface="Helvetica" pitchFamily="2" charset="0"/>
              </a:rPr>
              <a:t>48</a:t>
            </a:r>
            <a:endParaRPr lang="en-US" b="1" dirty="0">
              <a:effectLst/>
              <a:latin typeface="Helvetica" pitchFamily="2" charset="0"/>
            </a:endParaRPr>
          </a:p>
          <a:p>
            <a:r>
              <a:rPr lang="en-US" i="1" dirty="0">
                <a:effectLst/>
                <a:latin typeface="Helvetica" pitchFamily="2" charset="0"/>
              </a:rPr>
              <a:t>• </a:t>
            </a:r>
            <a:r>
              <a:rPr lang="en-GB" i="1" dirty="0">
                <a:effectLst/>
                <a:latin typeface="Helvetica" pitchFamily="2" charset="0"/>
              </a:rPr>
              <a:t>The accelerator world suffers from a lack of diversity and therefore actions are taken to raise awareness and to </a:t>
            </a:r>
          </a:p>
          <a:p>
            <a:r>
              <a:rPr lang="en-GB" i="1" dirty="0">
                <a:effectLst/>
                <a:latin typeface="Helvetica" pitchFamily="2" charset="0"/>
              </a:rPr>
              <a:t>attract more diverse scientists to accelerator physics.</a:t>
            </a:r>
            <a:endParaRPr lang="en-US" i="1" dirty="0">
              <a:effectLst/>
              <a:latin typeface="Helvetica" pitchFamily="2" charset="0"/>
            </a:endParaRPr>
          </a:p>
          <a:p>
            <a:endParaRPr lang="en-US" dirty="0">
              <a:latin typeface="Helvetica" pitchFamily="2" charset="0"/>
            </a:endParaRPr>
          </a:p>
          <a:p>
            <a:r>
              <a:rPr lang="en-US" b="1" i="1" dirty="0">
                <a:effectLst/>
                <a:latin typeface="Helvetica" pitchFamily="2" charset="0"/>
              </a:rPr>
              <a:t>Task 8</a:t>
            </a:r>
            <a:r>
              <a:rPr lang="en-US" b="1" i="1" dirty="0">
                <a:latin typeface="Helvetica" pitchFamily="2" charset="0"/>
              </a:rPr>
              <a:t>.4</a:t>
            </a:r>
            <a:r>
              <a:rPr lang="en-US" b="1" i="1" dirty="0">
                <a:effectLst/>
                <a:latin typeface="Helvetica" pitchFamily="2" charset="0"/>
              </a:rPr>
              <a:t>: </a:t>
            </a:r>
            <a:r>
              <a:rPr lang="en-US" b="1" i="1" dirty="0">
                <a:latin typeface="Helvetica" pitchFamily="2" charset="0"/>
              </a:rPr>
              <a:t>Open science </a:t>
            </a:r>
            <a:r>
              <a:rPr lang="en-US" b="1" i="1" dirty="0">
                <a:effectLst/>
                <a:latin typeface="Helvetica" pitchFamily="2" charset="0"/>
              </a:rPr>
              <a:t>– M1-M</a:t>
            </a:r>
            <a:r>
              <a:rPr lang="en-US" b="1" i="1" dirty="0">
                <a:latin typeface="Helvetica" pitchFamily="2" charset="0"/>
              </a:rPr>
              <a:t>48</a:t>
            </a:r>
            <a:endParaRPr lang="en-US" b="1" dirty="0">
              <a:effectLst/>
              <a:latin typeface="Helvetica" pitchFamily="2" charset="0"/>
            </a:endParaRPr>
          </a:p>
          <a:p>
            <a:r>
              <a:rPr lang="en-US" i="1" dirty="0">
                <a:effectLst/>
                <a:latin typeface="Helvetica" pitchFamily="2" charset="0"/>
              </a:rPr>
              <a:t>• </a:t>
            </a:r>
            <a:r>
              <a:rPr lang="en-GB" i="1" dirty="0">
                <a:effectLst/>
                <a:latin typeface="Helvetica" pitchFamily="2" charset="0"/>
              </a:rPr>
              <a:t>Developed a Data Management Plan and an Open Access platform.</a:t>
            </a:r>
          </a:p>
          <a:p>
            <a:endParaRPr lang="en-US" dirty="0">
              <a:effectLst/>
              <a:latin typeface="Helvetica" pitchFamily="2" charset="0"/>
            </a:endParaRPr>
          </a:p>
          <a:p>
            <a:endParaRPr lang="en-BE" dirty="0"/>
          </a:p>
        </p:txBody>
      </p:sp>
    </p:spTree>
    <p:extLst>
      <p:ext uri="{BB962C8B-B14F-4D97-AF65-F5344CB8AC3E}">
        <p14:creationId xmlns:p14="http://schemas.microsoft.com/office/powerpoint/2010/main" val="30226438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1EC8C43-06E0-C825-13E4-F8DEB374FF58}"/>
              </a:ext>
            </a:extLst>
          </p:cNvPr>
          <p:cNvSpPr txBox="1"/>
          <p:nvPr/>
        </p:nvSpPr>
        <p:spPr>
          <a:xfrm>
            <a:off x="3418115" y="315684"/>
            <a:ext cx="6759415" cy="830997"/>
          </a:xfrm>
          <a:prstGeom prst="rect">
            <a:avLst/>
          </a:prstGeom>
          <a:noFill/>
        </p:spPr>
        <p:txBody>
          <a:bodyPr wrap="none" rtlCol="0">
            <a:spAutoFit/>
          </a:bodyPr>
          <a:lstStyle/>
          <a:p>
            <a:r>
              <a:rPr lang="en-US" sz="2400" b="1" dirty="0">
                <a:solidFill>
                  <a:srgbClr val="002060"/>
                </a:solidFill>
              </a:rPr>
              <a:t>WP8 – Societal impact:</a:t>
            </a:r>
            <a:r>
              <a:rPr lang="en-US" sz="2400" b="1" dirty="0">
                <a:solidFill>
                  <a:schemeClr val="bg2">
                    <a:lumMod val="50000"/>
                  </a:schemeClr>
                </a:solidFill>
              </a:rPr>
              <a:t> </a:t>
            </a:r>
          </a:p>
          <a:p>
            <a:r>
              <a:rPr lang="en-US" sz="2400" b="1" dirty="0">
                <a:solidFill>
                  <a:schemeClr val="bg2">
                    <a:lumMod val="50000"/>
                  </a:schemeClr>
                </a:solidFill>
              </a:rPr>
              <a:t>status/evolution of Task 8.1 Training &amp; Early Career </a:t>
            </a:r>
          </a:p>
        </p:txBody>
      </p:sp>
      <p:pic>
        <p:nvPicPr>
          <p:cNvPr id="5" name="Picture 2" descr="Innovate for Sustainable Accelerating Systems: Kick-Off Meeting">
            <a:extLst>
              <a:ext uri="{FF2B5EF4-FFF2-40B4-BE49-F238E27FC236}">
                <a16:creationId xmlns:a16="http://schemas.microsoft.com/office/drawing/2014/main" id="{1709803E-6E12-BAB9-0C4A-5169DA77659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3" name="Espace réservé du contenu 2">
            <a:extLst>
              <a:ext uri="{FF2B5EF4-FFF2-40B4-BE49-F238E27FC236}">
                <a16:creationId xmlns:a16="http://schemas.microsoft.com/office/drawing/2014/main" id="{FDDE7081-3EE5-4CDF-8DC3-040BBF988BCF}"/>
              </a:ext>
            </a:extLst>
          </p:cNvPr>
          <p:cNvSpPr>
            <a:spLocks noGrp="1"/>
          </p:cNvSpPr>
          <p:nvPr>
            <p:ph idx="1"/>
          </p:nvPr>
        </p:nvSpPr>
        <p:spPr/>
        <p:txBody>
          <a:bodyPr/>
          <a:lstStyle/>
          <a:p>
            <a:r>
              <a:rPr lang="en-US" sz="2000" b="1" dirty="0">
                <a:solidFill>
                  <a:srgbClr val="002060"/>
                </a:solidFill>
              </a:rPr>
              <a:t>Past developments </a:t>
            </a:r>
            <a:endParaRPr lang="en-US" sz="1800" dirty="0"/>
          </a:p>
          <a:p>
            <a:pPr marL="457200" lvl="1" indent="0">
              <a:buNone/>
            </a:pPr>
            <a:endParaRPr lang="en-US" sz="1800" dirty="0"/>
          </a:p>
          <a:p>
            <a:r>
              <a:rPr lang="en-US" sz="2000" b="1" dirty="0">
                <a:solidFill>
                  <a:srgbClr val="A4C137"/>
                </a:solidFill>
                <a:cs typeface="Calibri" panose="020F0502020204030204" pitchFamily="34" charset="0"/>
              </a:rPr>
              <a:t>Current developments</a:t>
            </a:r>
            <a:endParaRPr lang="en-US" sz="1800" dirty="0"/>
          </a:p>
          <a:p>
            <a:pPr lvl="1"/>
            <a:r>
              <a:rPr lang="en-GB" sz="1600" dirty="0"/>
              <a:t>Train early career &amp; industrial researchers in iSAS tech with European projects EURO-LABS and I.FAST</a:t>
            </a:r>
          </a:p>
          <a:p>
            <a:pPr lvl="2"/>
            <a:r>
              <a:rPr lang="en-GB" sz="1400" dirty="0"/>
              <a:t>New online courses to create </a:t>
            </a:r>
          </a:p>
          <a:p>
            <a:pPr lvl="3"/>
            <a:r>
              <a:rPr lang="en-GB" sz="1200" dirty="0"/>
              <a:t>Phase 1 to develop iSAS tech</a:t>
            </a:r>
          </a:p>
          <a:p>
            <a:pPr lvl="3"/>
            <a:r>
              <a:rPr lang="en-GB" sz="1200" dirty="0"/>
              <a:t>Phase 2 to use iSAS tech</a:t>
            </a:r>
          </a:p>
          <a:p>
            <a:pPr lvl="3"/>
            <a:r>
              <a:rPr lang="en-GB" sz="1200" dirty="0"/>
              <a:t>&amp; hands-on training during validation phase </a:t>
            </a:r>
          </a:p>
          <a:p>
            <a:pPr lvl="2"/>
            <a:r>
              <a:rPr lang="en-US" sz="1400" dirty="0"/>
              <a:t>Feasibility study on format of online courses caption &amp; editing w/ IJCLab communication team</a:t>
            </a:r>
          </a:p>
          <a:p>
            <a:endParaRPr lang="en-US" sz="2400" dirty="0"/>
          </a:p>
          <a:p>
            <a:endParaRPr lang="en-US" dirty="0"/>
          </a:p>
          <a:p>
            <a:endParaRPr lang="en-US" dirty="0"/>
          </a:p>
          <a:p>
            <a:endParaRPr lang="en-US" dirty="0"/>
          </a:p>
          <a:p>
            <a:endParaRPr lang="en-GB" dirty="0"/>
          </a:p>
        </p:txBody>
      </p:sp>
    </p:spTree>
    <p:extLst>
      <p:ext uri="{BB962C8B-B14F-4D97-AF65-F5344CB8AC3E}">
        <p14:creationId xmlns:p14="http://schemas.microsoft.com/office/powerpoint/2010/main" val="8057594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1EC8C43-06E0-C825-13E4-F8DEB374FF58}"/>
              </a:ext>
            </a:extLst>
          </p:cNvPr>
          <p:cNvSpPr txBox="1"/>
          <p:nvPr/>
        </p:nvSpPr>
        <p:spPr>
          <a:xfrm>
            <a:off x="3418115" y="315684"/>
            <a:ext cx="7283212" cy="830997"/>
          </a:xfrm>
          <a:prstGeom prst="rect">
            <a:avLst/>
          </a:prstGeom>
          <a:noFill/>
        </p:spPr>
        <p:txBody>
          <a:bodyPr wrap="none" rtlCol="0">
            <a:spAutoFit/>
          </a:bodyPr>
          <a:lstStyle/>
          <a:p>
            <a:r>
              <a:rPr lang="en-US" sz="2400" b="1" dirty="0">
                <a:solidFill>
                  <a:srgbClr val="002060"/>
                </a:solidFill>
              </a:rPr>
              <a:t>WP8 – Societal impact:</a:t>
            </a:r>
            <a:r>
              <a:rPr lang="en-US" sz="2400" b="1" dirty="0">
                <a:solidFill>
                  <a:schemeClr val="bg2">
                    <a:lumMod val="50000"/>
                  </a:schemeClr>
                </a:solidFill>
              </a:rPr>
              <a:t> </a:t>
            </a:r>
          </a:p>
          <a:p>
            <a:r>
              <a:rPr lang="en-US" sz="2400" b="1" dirty="0">
                <a:solidFill>
                  <a:schemeClr val="bg2">
                    <a:lumMod val="50000"/>
                  </a:schemeClr>
                </a:solidFill>
              </a:rPr>
              <a:t>status/evolution of Task 8.2 Outreach &amp; Dissemination  </a:t>
            </a:r>
          </a:p>
        </p:txBody>
      </p:sp>
      <p:pic>
        <p:nvPicPr>
          <p:cNvPr id="5" name="Picture 2" descr="Innovate for Sustainable Accelerating Systems: Kick-Off Meeting">
            <a:extLst>
              <a:ext uri="{FF2B5EF4-FFF2-40B4-BE49-F238E27FC236}">
                <a16:creationId xmlns:a16="http://schemas.microsoft.com/office/drawing/2014/main" id="{1709803E-6E12-BAB9-0C4A-5169DA77659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3" name="Espace réservé du contenu 2">
            <a:extLst>
              <a:ext uri="{FF2B5EF4-FFF2-40B4-BE49-F238E27FC236}">
                <a16:creationId xmlns:a16="http://schemas.microsoft.com/office/drawing/2014/main" id="{147FA713-D999-4801-881D-12DDF4D97965}"/>
              </a:ext>
            </a:extLst>
          </p:cNvPr>
          <p:cNvSpPr>
            <a:spLocks noGrp="1"/>
          </p:cNvSpPr>
          <p:nvPr>
            <p:ph idx="1"/>
          </p:nvPr>
        </p:nvSpPr>
        <p:spPr>
          <a:xfrm>
            <a:off x="838200" y="1825624"/>
            <a:ext cx="10515600" cy="4442011"/>
          </a:xfrm>
        </p:spPr>
        <p:txBody>
          <a:bodyPr>
            <a:normAutofit/>
          </a:bodyPr>
          <a:lstStyle/>
          <a:p>
            <a:r>
              <a:rPr lang="en-US" sz="2000" b="1" dirty="0">
                <a:solidFill>
                  <a:srgbClr val="002060"/>
                </a:solidFill>
              </a:rPr>
              <a:t>Past developments </a:t>
            </a:r>
            <a:endParaRPr lang="en-GB" sz="1800" dirty="0"/>
          </a:p>
          <a:p>
            <a:pPr lvl="1"/>
            <a:r>
              <a:rPr lang="en-GB" sz="1600" dirty="0"/>
              <a:t>D#33 Creation of a Dissemination &amp; Exploitation Plan, due M6 August 2024</a:t>
            </a:r>
          </a:p>
          <a:p>
            <a:pPr lvl="2"/>
            <a:r>
              <a:rPr lang="en-GB" sz="1400" dirty="0"/>
              <a:t>Creation of iSAS logo</a:t>
            </a:r>
          </a:p>
          <a:p>
            <a:pPr lvl="2"/>
            <a:r>
              <a:rPr lang="en-GB" sz="1400" dirty="0"/>
              <a:t>Promotional mug with logo created &amp; distributed </a:t>
            </a:r>
          </a:p>
          <a:p>
            <a:pPr lvl="2"/>
            <a:r>
              <a:rPr lang="en-GB" sz="1400" dirty="0"/>
              <a:t>Database of com actions, updated regularly </a:t>
            </a:r>
          </a:p>
          <a:p>
            <a:pPr lvl="2"/>
            <a:r>
              <a:rPr lang="en-GB" sz="1400" dirty="0"/>
              <a:t>Conference Coordinator nominated, Nicholas Shipman to manage publications repository</a:t>
            </a:r>
          </a:p>
          <a:p>
            <a:pPr lvl="2"/>
            <a:r>
              <a:rPr lang="en-GB" sz="1400" dirty="0"/>
              <a:t>News items written on iSAS website, interviews for specialised publications i.e. Accelerating News </a:t>
            </a:r>
          </a:p>
          <a:p>
            <a:pPr lvl="1"/>
            <a:r>
              <a:rPr lang="en-GB" sz="1600" dirty="0"/>
              <a:t>M#27 First update of iSAS D&amp;E plan, due M24 Feb 2026</a:t>
            </a:r>
          </a:p>
          <a:p>
            <a:pPr marL="457200" lvl="1" indent="0">
              <a:buNone/>
            </a:pPr>
            <a:endParaRPr lang="en-US" sz="1800" dirty="0"/>
          </a:p>
          <a:p>
            <a:r>
              <a:rPr lang="en-US" sz="2000" b="1" dirty="0">
                <a:solidFill>
                  <a:srgbClr val="A4C137"/>
                </a:solidFill>
                <a:cs typeface="Calibri" panose="020F0502020204030204" pitchFamily="34" charset="0"/>
              </a:rPr>
              <a:t>Current developments</a:t>
            </a:r>
            <a:endParaRPr lang="en-US" sz="1800" dirty="0"/>
          </a:p>
          <a:p>
            <a:pPr lvl="1"/>
            <a:r>
              <a:rPr lang="en-GB" sz="1600" dirty="0"/>
              <a:t>Report on the implementation of iSAS D&amp;E</a:t>
            </a:r>
            <a:r>
              <a:rPr lang="en-US" sz="1600" dirty="0"/>
              <a:t>, </a:t>
            </a:r>
            <a:r>
              <a:rPr lang="en-US" sz="1600" dirty="0">
                <a:solidFill>
                  <a:srgbClr val="A4C137"/>
                </a:solidFill>
                <a:cs typeface="Calibri" panose="020F0502020204030204" pitchFamily="34" charset="0"/>
              </a:rPr>
              <a:t>due M44 Oct 2027</a:t>
            </a:r>
            <a:r>
              <a:rPr lang="en-GB" sz="1600" dirty="0"/>
              <a:t> </a:t>
            </a:r>
            <a:endParaRPr lang="en-US" sz="1600" dirty="0"/>
          </a:p>
        </p:txBody>
      </p:sp>
    </p:spTree>
    <p:extLst>
      <p:ext uri="{BB962C8B-B14F-4D97-AF65-F5344CB8AC3E}">
        <p14:creationId xmlns:p14="http://schemas.microsoft.com/office/powerpoint/2010/main" val="4034155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1EC8C43-06E0-C825-13E4-F8DEB374FF58}"/>
              </a:ext>
            </a:extLst>
          </p:cNvPr>
          <p:cNvSpPr txBox="1"/>
          <p:nvPr/>
        </p:nvSpPr>
        <p:spPr>
          <a:xfrm>
            <a:off x="3418115" y="315684"/>
            <a:ext cx="6210483" cy="830997"/>
          </a:xfrm>
          <a:prstGeom prst="rect">
            <a:avLst/>
          </a:prstGeom>
          <a:noFill/>
        </p:spPr>
        <p:txBody>
          <a:bodyPr wrap="none" rtlCol="0">
            <a:spAutoFit/>
          </a:bodyPr>
          <a:lstStyle/>
          <a:p>
            <a:r>
              <a:rPr lang="en-US" sz="2400" b="1" dirty="0">
                <a:solidFill>
                  <a:srgbClr val="002060"/>
                </a:solidFill>
              </a:rPr>
              <a:t>WP8 – Societal impact:</a:t>
            </a:r>
            <a:r>
              <a:rPr lang="en-US" sz="2400" b="1" dirty="0">
                <a:solidFill>
                  <a:schemeClr val="bg2">
                    <a:lumMod val="50000"/>
                  </a:schemeClr>
                </a:solidFill>
              </a:rPr>
              <a:t> </a:t>
            </a:r>
          </a:p>
          <a:p>
            <a:r>
              <a:rPr lang="en-US" sz="2400" b="1" dirty="0">
                <a:solidFill>
                  <a:schemeClr val="bg2">
                    <a:lumMod val="50000"/>
                  </a:schemeClr>
                </a:solidFill>
              </a:rPr>
              <a:t>status/evolution of Task 8.3 Diversity &amp; equity  </a:t>
            </a:r>
          </a:p>
        </p:txBody>
      </p:sp>
      <p:pic>
        <p:nvPicPr>
          <p:cNvPr id="5" name="Picture 2" descr="Innovate for Sustainable Accelerating Systems: Kick-Off Meeting">
            <a:extLst>
              <a:ext uri="{FF2B5EF4-FFF2-40B4-BE49-F238E27FC236}">
                <a16:creationId xmlns:a16="http://schemas.microsoft.com/office/drawing/2014/main" id="{1709803E-6E12-BAB9-0C4A-5169DA77659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3" name="Espace réservé du contenu 2">
            <a:extLst>
              <a:ext uri="{FF2B5EF4-FFF2-40B4-BE49-F238E27FC236}">
                <a16:creationId xmlns:a16="http://schemas.microsoft.com/office/drawing/2014/main" id="{0932A6A9-8E95-4884-917E-386F298748BC}"/>
              </a:ext>
            </a:extLst>
          </p:cNvPr>
          <p:cNvSpPr>
            <a:spLocks noGrp="1"/>
          </p:cNvSpPr>
          <p:nvPr>
            <p:ph idx="1"/>
          </p:nvPr>
        </p:nvSpPr>
        <p:spPr>
          <a:xfrm>
            <a:off x="838200" y="1825624"/>
            <a:ext cx="10515600" cy="4922913"/>
          </a:xfrm>
        </p:spPr>
        <p:txBody>
          <a:bodyPr>
            <a:normAutofit/>
          </a:bodyPr>
          <a:lstStyle/>
          <a:p>
            <a:r>
              <a:rPr lang="en-US" sz="2000" b="1" dirty="0">
                <a:solidFill>
                  <a:srgbClr val="002060"/>
                </a:solidFill>
              </a:rPr>
              <a:t>Past developments </a:t>
            </a:r>
            <a:endParaRPr lang="en-US" sz="1800" dirty="0"/>
          </a:p>
          <a:p>
            <a:pPr lvl="1"/>
            <a:r>
              <a:rPr lang="en-GB" sz="1600" dirty="0"/>
              <a:t>Genera network joined</a:t>
            </a:r>
          </a:p>
          <a:p>
            <a:pPr lvl="2"/>
            <a:r>
              <a:rPr lang="en-GB" sz="1400" dirty="0"/>
              <a:t>General assembly in Sept 2025 in Limerick</a:t>
            </a:r>
          </a:p>
          <a:p>
            <a:pPr lvl="2"/>
            <a:r>
              <a:rPr lang="en-GB" sz="1400" dirty="0"/>
              <a:t>MoU signed </a:t>
            </a:r>
          </a:p>
          <a:p>
            <a:pPr marL="457200" lvl="1" indent="0">
              <a:buNone/>
            </a:pPr>
            <a:endParaRPr lang="en-US" sz="1800" dirty="0"/>
          </a:p>
          <a:p>
            <a:r>
              <a:rPr lang="en-US" sz="2000" b="1" dirty="0">
                <a:solidFill>
                  <a:srgbClr val="A4C137"/>
                </a:solidFill>
                <a:cs typeface="Calibri" panose="020F0502020204030204" pitchFamily="34" charset="0"/>
              </a:rPr>
              <a:t>Current developments</a:t>
            </a:r>
            <a:endParaRPr lang="en-US" sz="1800" dirty="0"/>
          </a:p>
          <a:p>
            <a:pPr lvl="1"/>
            <a:r>
              <a:rPr lang="en-US" sz="1600" dirty="0"/>
              <a:t>Implement portraits of role models on iSAS website, </a:t>
            </a:r>
            <a:r>
              <a:rPr lang="en-US" sz="1600" dirty="0">
                <a:solidFill>
                  <a:srgbClr val="A4C137"/>
                </a:solidFill>
                <a:cs typeface="Calibri" panose="020F0502020204030204" pitchFamily="34" charset="0"/>
              </a:rPr>
              <a:t>due M36 Feb 2027</a:t>
            </a:r>
          </a:p>
          <a:p>
            <a:pPr lvl="2"/>
            <a:r>
              <a:rPr lang="en-US" sz="1400" dirty="0"/>
              <a:t>Discussions about who to invite </a:t>
            </a:r>
          </a:p>
          <a:p>
            <a:pPr lvl="2"/>
            <a:r>
              <a:rPr lang="en-US" sz="1400" dirty="0"/>
              <a:t>Feasibility study of format choices, caption &amp; editing w/ IJCLab communication team</a:t>
            </a:r>
          </a:p>
          <a:p>
            <a:pPr lvl="1"/>
            <a:r>
              <a:rPr lang="en-US" sz="1600" dirty="0"/>
              <a:t>Report on diversity, </a:t>
            </a:r>
            <a:r>
              <a:rPr lang="en-US" sz="1600" dirty="0">
                <a:solidFill>
                  <a:srgbClr val="A4C137"/>
                </a:solidFill>
                <a:cs typeface="Calibri" panose="020F0502020204030204" pitchFamily="34" charset="0"/>
              </a:rPr>
              <a:t>due M44 Oct 2027</a:t>
            </a:r>
          </a:p>
          <a:p>
            <a:pPr lvl="2"/>
            <a:r>
              <a:rPr lang="en-GB" sz="1400" dirty="0"/>
              <a:t>Surveys</a:t>
            </a:r>
          </a:p>
          <a:p>
            <a:pPr lvl="3"/>
            <a:r>
              <a:rPr lang="en-GB" sz="1200" dirty="0"/>
              <a:t>on existing good practices, needs and ideas </a:t>
            </a:r>
          </a:p>
          <a:p>
            <a:pPr lvl="3"/>
            <a:r>
              <a:rPr lang="en-GB" sz="1200" dirty="0"/>
              <a:t>on diversity among early career researchers</a:t>
            </a:r>
          </a:p>
          <a:p>
            <a:pPr lvl="2"/>
            <a:r>
              <a:rPr lang="en-GB" sz="1400" dirty="0"/>
              <a:t>Awareness actions</a:t>
            </a:r>
          </a:p>
          <a:p>
            <a:pPr lvl="2"/>
            <a:r>
              <a:rPr lang="en-GB" sz="1400" dirty="0"/>
              <a:t>Mentorship for female PhD students</a:t>
            </a:r>
            <a:endParaRPr lang="en-US" dirty="0"/>
          </a:p>
          <a:p>
            <a:endParaRPr lang="en-US" dirty="0"/>
          </a:p>
          <a:p>
            <a:endParaRPr lang="en-GB" dirty="0"/>
          </a:p>
        </p:txBody>
      </p:sp>
    </p:spTree>
    <p:extLst>
      <p:ext uri="{BB962C8B-B14F-4D97-AF65-F5344CB8AC3E}">
        <p14:creationId xmlns:p14="http://schemas.microsoft.com/office/powerpoint/2010/main" val="42480963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1EC8C43-06E0-C825-13E4-F8DEB374FF58}"/>
              </a:ext>
            </a:extLst>
          </p:cNvPr>
          <p:cNvSpPr txBox="1"/>
          <p:nvPr/>
        </p:nvSpPr>
        <p:spPr>
          <a:xfrm>
            <a:off x="3418115" y="315684"/>
            <a:ext cx="5542286" cy="830997"/>
          </a:xfrm>
          <a:prstGeom prst="rect">
            <a:avLst/>
          </a:prstGeom>
          <a:noFill/>
        </p:spPr>
        <p:txBody>
          <a:bodyPr wrap="none" rtlCol="0">
            <a:spAutoFit/>
          </a:bodyPr>
          <a:lstStyle/>
          <a:p>
            <a:r>
              <a:rPr lang="en-US" sz="2400" b="1" dirty="0">
                <a:solidFill>
                  <a:srgbClr val="002060"/>
                </a:solidFill>
              </a:rPr>
              <a:t>WP8 – Societal impact:</a:t>
            </a:r>
            <a:r>
              <a:rPr lang="en-US" sz="2400" b="1" dirty="0">
                <a:solidFill>
                  <a:schemeClr val="bg2">
                    <a:lumMod val="50000"/>
                  </a:schemeClr>
                </a:solidFill>
              </a:rPr>
              <a:t> </a:t>
            </a:r>
          </a:p>
          <a:p>
            <a:r>
              <a:rPr lang="en-US" sz="2400" b="1" dirty="0">
                <a:solidFill>
                  <a:schemeClr val="bg2">
                    <a:lumMod val="50000"/>
                  </a:schemeClr>
                </a:solidFill>
              </a:rPr>
              <a:t>status/evolution of Task 8.4 Open science </a:t>
            </a:r>
          </a:p>
        </p:txBody>
      </p:sp>
      <p:pic>
        <p:nvPicPr>
          <p:cNvPr id="5" name="Picture 2" descr="Innovate for Sustainable Accelerating Systems: Kick-Off Meeting">
            <a:extLst>
              <a:ext uri="{FF2B5EF4-FFF2-40B4-BE49-F238E27FC236}">
                <a16:creationId xmlns:a16="http://schemas.microsoft.com/office/drawing/2014/main" id="{1709803E-6E12-BAB9-0C4A-5169DA77659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3" name="Espace réservé du contenu 2">
            <a:extLst>
              <a:ext uri="{FF2B5EF4-FFF2-40B4-BE49-F238E27FC236}">
                <a16:creationId xmlns:a16="http://schemas.microsoft.com/office/drawing/2014/main" id="{0932A6A9-8E95-4884-917E-386F298748BC}"/>
              </a:ext>
            </a:extLst>
          </p:cNvPr>
          <p:cNvSpPr>
            <a:spLocks noGrp="1"/>
          </p:cNvSpPr>
          <p:nvPr>
            <p:ph idx="1"/>
          </p:nvPr>
        </p:nvSpPr>
        <p:spPr/>
        <p:txBody>
          <a:bodyPr/>
          <a:lstStyle/>
          <a:p>
            <a:r>
              <a:rPr lang="en-US" sz="2000" b="1" dirty="0">
                <a:solidFill>
                  <a:srgbClr val="002060"/>
                </a:solidFill>
              </a:rPr>
              <a:t>Past developments </a:t>
            </a:r>
          </a:p>
          <a:p>
            <a:pPr lvl="1"/>
            <a:r>
              <a:rPr lang="en-GB" sz="1600" dirty="0"/>
              <a:t>D#25 Development of a data management plan (DMP), due M6 August 2024</a:t>
            </a:r>
          </a:p>
          <a:p>
            <a:pPr lvl="1"/>
            <a:r>
              <a:rPr lang="en-GB" sz="1600" dirty="0"/>
              <a:t>M#28 Update of the DMP, due M24 Feb 2026</a:t>
            </a:r>
            <a:endParaRPr lang="en-US" sz="1600" dirty="0"/>
          </a:p>
          <a:p>
            <a:pPr marL="457200" lvl="1" indent="0">
              <a:buNone/>
            </a:pPr>
            <a:endParaRPr lang="en-US" sz="1800" dirty="0"/>
          </a:p>
          <a:p>
            <a:r>
              <a:rPr lang="en-US" sz="2000" b="1" dirty="0">
                <a:solidFill>
                  <a:srgbClr val="A4C137"/>
                </a:solidFill>
                <a:cs typeface="Calibri" panose="020F0502020204030204" pitchFamily="34" charset="0"/>
              </a:rPr>
              <a:t>Current developments</a:t>
            </a:r>
            <a:endParaRPr lang="en-US" sz="1800" dirty="0"/>
          </a:p>
          <a:p>
            <a:pPr lvl="1"/>
            <a:r>
              <a:rPr lang="en-GB" sz="1600" dirty="0"/>
              <a:t>Implement open platform solution for iSAS partners</a:t>
            </a:r>
            <a:r>
              <a:rPr lang="en-US" sz="1800" dirty="0"/>
              <a:t>, </a:t>
            </a:r>
            <a:r>
              <a:rPr lang="en-US" sz="1600" dirty="0">
                <a:solidFill>
                  <a:srgbClr val="A4C137"/>
                </a:solidFill>
                <a:cs typeface="Calibri" panose="020F0502020204030204" pitchFamily="34" charset="0"/>
              </a:rPr>
              <a:t>due M44 Oct 2027</a:t>
            </a:r>
          </a:p>
          <a:p>
            <a:pPr lvl="1"/>
            <a:endParaRPr lang="en-US" sz="1800" dirty="0"/>
          </a:p>
          <a:p>
            <a:endParaRPr lang="en-US" sz="2400" dirty="0"/>
          </a:p>
          <a:p>
            <a:endParaRPr lang="en-US" dirty="0"/>
          </a:p>
          <a:p>
            <a:endParaRPr lang="en-US" dirty="0"/>
          </a:p>
          <a:p>
            <a:endParaRPr lang="en-GB" dirty="0"/>
          </a:p>
        </p:txBody>
      </p:sp>
    </p:spTree>
    <p:extLst>
      <p:ext uri="{BB962C8B-B14F-4D97-AF65-F5344CB8AC3E}">
        <p14:creationId xmlns:p14="http://schemas.microsoft.com/office/powerpoint/2010/main" val="37146302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CDACFB-1B75-9953-AC32-C108F37912D8}"/>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AFFA24AF-A507-EA37-4B8C-BABEEBAD4C28}"/>
              </a:ext>
            </a:extLst>
          </p:cNvPr>
          <p:cNvSpPr txBox="1"/>
          <p:nvPr/>
        </p:nvSpPr>
        <p:spPr>
          <a:xfrm>
            <a:off x="3418115" y="315684"/>
            <a:ext cx="5562420" cy="461665"/>
          </a:xfrm>
          <a:prstGeom prst="rect">
            <a:avLst/>
          </a:prstGeom>
          <a:noFill/>
        </p:spPr>
        <p:txBody>
          <a:bodyPr wrap="none" rtlCol="0">
            <a:spAutoFit/>
          </a:bodyPr>
          <a:lstStyle/>
          <a:p>
            <a:r>
              <a:rPr lang="en-US" sz="2400" b="1" dirty="0">
                <a:solidFill>
                  <a:srgbClr val="002060"/>
                </a:solidFill>
              </a:rPr>
              <a:t>WP8 – Societal impact:</a:t>
            </a:r>
            <a:r>
              <a:rPr lang="en-US" sz="2400" b="1" dirty="0">
                <a:solidFill>
                  <a:schemeClr val="bg2">
                    <a:lumMod val="50000"/>
                  </a:schemeClr>
                </a:solidFill>
              </a:rPr>
              <a:t> points of attention</a:t>
            </a:r>
          </a:p>
        </p:txBody>
      </p:sp>
      <p:pic>
        <p:nvPicPr>
          <p:cNvPr id="5" name="Picture 2" descr="Innovate for Sustainable Accelerating Systems: Kick-Off Meeting">
            <a:extLst>
              <a:ext uri="{FF2B5EF4-FFF2-40B4-BE49-F238E27FC236}">
                <a16:creationId xmlns:a16="http://schemas.microsoft.com/office/drawing/2014/main" id="{6D51265F-F36F-69A4-2976-8FB8BBF5AF1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5C6DC7AD-FA86-3014-2C7F-44169091257A}"/>
              </a:ext>
            </a:extLst>
          </p:cNvPr>
          <p:cNvSpPr txBox="1"/>
          <p:nvPr/>
        </p:nvSpPr>
        <p:spPr>
          <a:xfrm>
            <a:off x="892628" y="1798320"/>
            <a:ext cx="10445931" cy="4739759"/>
          </a:xfrm>
          <a:prstGeom prst="rect">
            <a:avLst/>
          </a:prstGeom>
          <a:noFill/>
        </p:spPr>
        <p:txBody>
          <a:bodyPr wrap="square" rtlCol="0">
            <a:spAutoFit/>
          </a:bodyPr>
          <a:lstStyle/>
          <a:p>
            <a:pPr marL="285750" indent="-285750">
              <a:buFont typeface="Arial" panose="020B0604020202020204" pitchFamily="34" charset="0"/>
              <a:buChar char="•"/>
            </a:pPr>
            <a:r>
              <a:rPr lang="en-US" sz="2000" dirty="0"/>
              <a:t>Points of attention</a:t>
            </a:r>
          </a:p>
          <a:p>
            <a:pPr marL="742950" lvl="1" indent="-285750">
              <a:buFont typeface="Arial" panose="020B0604020202020204" pitchFamily="34" charset="0"/>
              <a:buChar char="•"/>
            </a:pPr>
            <a:r>
              <a:rPr lang="en-US" sz="1600" dirty="0"/>
              <a:t>e.g. important collaborations with other WPs and/or the broader accelerator R&amp;D landscape</a:t>
            </a:r>
          </a:p>
          <a:p>
            <a:pPr marL="742950" lvl="1" indent="-285750">
              <a:buFont typeface="Arial" panose="020B0604020202020204" pitchFamily="34" charset="0"/>
              <a:buChar char="•"/>
            </a:pPr>
            <a:r>
              <a:rPr lang="en-GB" sz="1600" dirty="0"/>
              <a:t>e.g. ongoing (or upcoming) communications with industry partners</a:t>
            </a:r>
            <a:endParaRPr lang="en-US" sz="1600" dirty="0"/>
          </a:p>
          <a:p>
            <a:pPr marL="742950" lvl="1" indent="-285750">
              <a:buFont typeface="Arial" panose="020B0604020202020204" pitchFamily="34" charset="0"/>
              <a:buChar char="•"/>
            </a:pPr>
            <a:r>
              <a:rPr lang="en-US" sz="1600" dirty="0"/>
              <a:t>e.g. new challenges for the implementation of the tasks </a:t>
            </a:r>
          </a:p>
          <a:p>
            <a:pPr marL="742950" lvl="1" indent="-285750">
              <a:buFont typeface="Arial" panose="020B0604020202020204" pitchFamily="34" charset="0"/>
              <a:buChar char="•"/>
            </a:pPr>
            <a:r>
              <a:rPr lang="en-US" sz="1600" dirty="0"/>
              <a:t>e.g. new opportunities potentially leading to revisited tasks/milestones/deliverables</a:t>
            </a:r>
          </a:p>
          <a:p>
            <a:pPr marL="742950" lvl="1" indent="-285750">
              <a:buFont typeface="Arial" panose="020B0604020202020204" pitchFamily="34" charset="0"/>
              <a:buChar char="•"/>
            </a:pPr>
            <a:r>
              <a:rPr lang="en-US" sz="1600" dirty="0"/>
              <a:t>…</a:t>
            </a:r>
          </a:p>
          <a:p>
            <a:endParaRPr lang="en-US" sz="2000" dirty="0"/>
          </a:p>
          <a:p>
            <a:endParaRPr lang="en-US" sz="2000"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18851182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B9F62B-3239-6EE8-F00D-69BC3CED54A2}"/>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0500BB58-13C2-C4FB-2105-FCBD01FF7454}"/>
              </a:ext>
            </a:extLst>
          </p:cNvPr>
          <p:cNvSpPr txBox="1"/>
          <p:nvPr/>
        </p:nvSpPr>
        <p:spPr>
          <a:xfrm>
            <a:off x="3418115" y="315684"/>
            <a:ext cx="8594276" cy="461665"/>
          </a:xfrm>
          <a:prstGeom prst="rect">
            <a:avLst/>
          </a:prstGeom>
          <a:noFill/>
        </p:spPr>
        <p:txBody>
          <a:bodyPr wrap="none" rtlCol="0">
            <a:spAutoFit/>
          </a:bodyPr>
          <a:lstStyle/>
          <a:p>
            <a:r>
              <a:rPr lang="en-US" sz="2400" b="1" dirty="0">
                <a:solidFill>
                  <a:srgbClr val="002060"/>
                </a:solidFill>
              </a:rPr>
              <a:t>WP8 – Societal impact:</a:t>
            </a:r>
            <a:r>
              <a:rPr lang="en-US" sz="2400" b="1" dirty="0">
                <a:solidFill>
                  <a:schemeClr val="bg2">
                    <a:lumMod val="50000"/>
                  </a:schemeClr>
                </a:solidFill>
              </a:rPr>
              <a:t> </a:t>
            </a:r>
            <a:r>
              <a:rPr lang="en-BE" sz="2400" b="1" dirty="0">
                <a:solidFill>
                  <a:schemeClr val="bg2">
                    <a:lumMod val="50000"/>
                  </a:schemeClr>
                </a:solidFill>
              </a:rPr>
              <a:t>plans to achieve milestones &amp; deliverables</a:t>
            </a:r>
          </a:p>
        </p:txBody>
      </p:sp>
      <p:pic>
        <p:nvPicPr>
          <p:cNvPr id="5" name="Picture 2" descr="Innovate for Sustainable Accelerating Systems: Kick-Off Meeting">
            <a:extLst>
              <a:ext uri="{FF2B5EF4-FFF2-40B4-BE49-F238E27FC236}">
                <a16:creationId xmlns:a16="http://schemas.microsoft.com/office/drawing/2014/main" id="{1C31A748-932E-C1C6-22A4-E75A98A18CA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3" name="Espace réservé du contenu 2">
            <a:extLst>
              <a:ext uri="{FF2B5EF4-FFF2-40B4-BE49-F238E27FC236}">
                <a16:creationId xmlns:a16="http://schemas.microsoft.com/office/drawing/2014/main" id="{A91C648E-DFCE-43AA-94E8-7D50855B5DFA}"/>
              </a:ext>
            </a:extLst>
          </p:cNvPr>
          <p:cNvSpPr>
            <a:spLocks noGrp="1"/>
          </p:cNvSpPr>
          <p:nvPr>
            <p:ph idx="1"/>
          </p:nvPr>
        </p:nvSpPr>
        <p:spPr/>
        <p:txBody>
          <a:bodyPr/>
          <a:lstStyle/>
          <a:p>
            <a:r>
              <a:rPr lang="en-US" sz="2000" dirty="0"/>
              <a:t>Milestones &amp; deliverables </a:t>
            </a:r>
            <a:r>
              <a:rPr lang="en-US" sz="2000" b="1" dirty="0">
                <a:solidFill>
                  <a:srgbClr val="A4C137"/>
                </a:solidFill>
                <a:cs typeface="Calibri" panose="020F0502020204030204" pitchFamily="34" charset="0"/>
              </a:rPr>
              <a:t>on track?</a:t>
            </a:r>
            <a:endParaRPr lang="en-US" sz="2400" b="1" dirty="0">
              <a:solidFill>
                <a:srgbClr val="A4C137"/>
              </a:solidFill>
              <a:cs typeface="Calibri" panose="020F0502020204030204" pitchFamily="34" charset="0"/>
            </a:endParaRPr>
          </a:p>
          <a:p>
            <a:pPr lvl="1"/>
            <a:r>
              <a:rPr lang="en-US" sz="1600" dirty="0"/>
              <a:t>Yes</a:t>
            </a:r>
          </a:p>
          <a:p>
            <a:pPr lvl="1"/>
            <a:endParaRPr lang="en-US" sz="1600" dirty="0"/>
          </a:p>
          <a:p>
            <a:r>
              <a:rPr lang="en-US" sz="2000" dirty="0"/>
              <a:t>Plans to </a:t>
            </a:r>
            <a:r>
              <a:rPr lang="en-US" sz="2000" b="1" dirty="0">
                <a:solidFill>
                  <a:srgbClr val="A4C137"/>
                </a:solidFill>
                <a:cs typeface="Calibri" panose="020F0502020204030204" pitchFamily="34" charset="0"/>
              </a:rPr>
              <a:t>achieve</a:t>
            </a:r>
            <a:r>
              <a:rPr lang="en-US" sz="2000" dirty="0"/>
              <a:t> milestones &amp; deliverables</a:t>
            </a:r>
          </a:p>
          <a:p>
            <a:pPr lvl="1"/>
            <a:r>
              <a:rPr lang="en-US" sz="1600" dirty="0"/>
              <a:t>Delay risks to be anticipated?</a:t>
            </a:r>
          </a:p>
          <a:p>
            <a:pPr lvl="1"/>
            <a:r>
              <a:rPr lang="en-US" sz="1600" dirty="0"/>
              <a:t>Cooperation with other WP(s) to be reactivated?</a:t>
            </a:r>
          </a:p>
          <a:p>
            <a:pPr lvl="1"/>
            <a:r>
              <a:rPr lang="en-US" sz="1600" dirty="0"/>
              <a:t>Risk mitigation measures to be implemented?</a:t>
            </a:r>
          </a:p>
          <a:p>
            <a:pPr lvl="1"/>
            <a:r>
              <a:rPr lang="en-US" sz="1600" dirty="0"/>
              <a:t>…</a:t>
            </a:r>
            <a:endParaRPr lang="en-GB" sz="1600" dirty="0"/>
          </a:p>
          <a:p>
            <a:endParaRPr lang="en-GB" sz="1800" dirty="0"/>
          </a:p>
          <a:p>
            <a:endParaRPr lang="en-GB" sz="1800" dirty="0"/>
          </a:p>
          <a:p>
            <a:endParaRPr lang="en-GB" sz="1800" dirty="0"/>
          </a:p>
          <a:p>
            <a:endParaRPr lang="en-GB" sz="1800" dirty="0"/>
          </a:p>
          <a:p>
            <a:endParaRPr lang="en-GB" sz="1800" dirty="0"/>
          </a:p>
          <a:p>
            <a:endParaRPr lang="en-GB" sz="1800" dirty="0"/>
          </a:p>
          <a:p>
            <a:endParaRPr lang="en-GB" sz="1800" dirty="0"/>
          </a:p>
          <a:p>
            <a:endParaRPr lang="en-US" sz="1800" dirty="0"/>
          </a:p>
        </p:txBody>
      </p:sp>
    </p:spTree>
    <p:extLst>
      <p:ext uri="{BB962C8B-B14F-4D97-AF65-F5344CB8AC3E}">
        <p14:creationId xmlns:p14="http://schemas.microsoft.com/office/powerpoint/2010/main" val="1136942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1856</TotalTime>
  <Words>685</Words>
  <Application>Microsoft Office PowerPoint</Application>
  <PresentationFormat>Grand écran</PresentationFormat>
  <Paragraphs>108</Paragraphs>
  <Slides>8</Slides>
  <Notes>1</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8</vt:i4>
      </vt:variant>
    </vt:vector>
  </HeadingPairs>
  <TitlesOfParts>
    <vt:vector size="14" baseType="lpstr">
      <vt:lpstr>Aptos</vt:lpstr>
      <vt:lpstr>Aptos Display</vt:lpstr>
      <vt:lpstr>Arial</vt:lpstr>
      <vt:lpstr>Calibri</vt:lpstr>
      <vt:lpstr>Helvetica</vt:lpstr>
      <vt:lpstr>Office Theme</vt:lpstr>
      <vt:lpstr>WP8: Societal impact   Berlin meeting, April 23, 2025</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Jorgen D'HONDT</dc:creator>
  <cp:lastModifiedBy>adele de-valera</cp:lastModifiedBy>
  <cp:revision>152</cp:revision>
  <dcterms:created xsi:type="dcterms:W3CDTF">2024-02-23T11:31:04Z</dcterms:created>
  <dcterms:modified xsi:type="dcterms:W3CDTF">2026-04-21T14:59:17Z</dcterms:modified>
</cp:coreProperties>
</file>