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93" r:id="rId2"/>
    <p:sldId id="1594" r:id="rId3"/>
    <p:sldId id="1575" r:id="rId4"/>
    <p:sldId id="435" r:id="rId5"/>
    <p:sldId id="1595" r:id="rId6"/>
    <p:sldId id="1592" r:id="rId7"/>
    <p:sldId id="1586" r:id="rId8"/>
    <p:sldId id="1580" r:id="rId9"/>
    <p:sldId id="1587" r:id="rId10"/>
    <p:sldId id="1591" r:id="rId11"/>
    <p:sldId id="1588" r:id="rId12"/>
    <p:sldId id="1593" r:id="rId13"/>
    <p:sldId id="1600" r:id="rId14"/>
    <p:sldId id="1596" r:id="rId15"/>
    <p:sldId id="1599" r:id="rId16"/>
    <p:sldId id="1601" r:id="rId17"/>
    <p:sldId id="1602" r:id="rId18"/>
  </p:sldIdLst>
  <p:sldSz cx="9144000" cy="5143500" type="screen16x9"/>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0609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49358-1BCE-4325-B95E-5203CED42612}" v="4" dt="2026-04-24T03:11:38.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289" autoAdjust="0"/>
    <p:restoredTop sz="85351" autoAdjust="0"/>
  </p:normalViewPr>
  <p:slideViewPr>
    <p:cSldViewPr>
      <p:cViewPr varScale="1">
        <p:scale>
          <a:sx n="168" d="100"/>
          <a:sy n="168" d="100"/>
        </p:scale>
        <p:origin x="1920" y="360"/>
      </p:cViewPr>
      <p:guideLst>
        <p:guide orient="horz" pos="1643"/>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7" d="100"/>
          <a:sy n="87" d="100"/>
        </p:scale>
        <p:origin x="-3780" y="-84"/>
      </p:cViewPr>
      <p:guideLst>
        <p:guide orient="horz" pos="2909"/>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ei Kanareykin" userId="07bb2b8f53516135" providerId="LiveId" clId="{639DEB53-5053-4334-8E50-0B6209E2B47F}"/>
    <pc:docChg chg="undo custSel delSld modSld">
      <pc:chgData name="Alexei Kanareykin" userId="07bb2b8f53516135" providerId="LiveId" clId="{639DEB53-5053-4334-8E50-0B6209E2B47F}" dt="2026-04-24T03:26:01.937" v="616" actId="47"/>
      <pc:docMkLst>
        <pc:docMk/>
      </pc:docMkLst>
      <pc:sldChg chg="del">
        <pc:chgData name="Alexei Kanareykin" userId="07bb2b8f53516135" providerId="LiveId" clId="{639DEB53-5053-4334-8E50-0B6209E2B47F}" dt="2026-04-24T03:26:01.937" v="616" actId="47"/>
        <pc:sldMkLst>
          <pc:docMk/>
          <pc:sldMk cId="4231367620" sldId="1567"/>
        </pc:sldMkLst>
      </pc:sldChg>
      <pc:sldChg chg="modSp mod">
        <pc:chgData name="Alexei Kanareykin" userId="07bb2b8f53516135" providerId="LiveId" clId="{639DEB53-5053-4334-8E50-0B6209E2B47F}" dt="2026-04-24T02:29:44.346" v="357" actId="20577"/>
        <pc:sldMkLst>
          <pc:docMk/>
          <pc:sldMk cId="1664549807" sldId="1592"/>
        </pc:sldMkLst>
        <pc:spChg chg="mod">
          <ac:chgData name="Alexei Kanareykin" userId="07bb2b8f53516135" providerId="LiveId" clId="{639DEB53-5053-4334-8E50-0B6209E2B47F}" dt="2026-04-24T02:29:44.346" v="357" actId="20577"/>
          <ac:spMkLst>
            <pc:docMk/>
            <pc:sldMk cId="1664549807" sldId="1592"/>
            <ac:spMk id="4" creationId="{00000000-0000-0000-0000-000000000000}"/>
          </ac:spMkLst>
        </pc:spChg>
      </pc:sldChg>
      <pc:sldChg chg="modSp mod">
        <pc:chgData name="Alexei Kanareykin" userId="07bb2b8f53516135" providerId="LiveId" clId="{639DEB53-5053-4334-8E50-0B6209E2B47F}" dt="2026-04-24T03:18:30.844" v="564" actId="14100"/>
        <pc:sldMkLst>
          <pc:docMk/>
          <pc:sldMk cId="1632021976" sldId="1593"/>
        </pc:sldMkLst>
        <pc:picChg chg="mod">
          <ac:chgData name="Alexei Kanareykin" userId="07bb2b8f53516135" providerId="LiveId" clId="{639DEB53-5053-4334-8E50-0B6209E2B47F}" dt="2026-04-24T03:18:30.844" v="564" actId="14100"/>
          <ac:picMkLst>
            <pc:docMk/>
            <pc:sldMk cId="1632021976" sldId="1593"/>
            <ac:picMk id="31" creationId="{B2C440FA-7881-D359-08D9-9C35194F38BE}"/>
          </ac:picMkLst>
        </pc:picChg>
      </pc:sldChg>
      <pc:sldChg chg="addSp delSp modSp mod">
        <pc:chgData name="Alexei Kanareykin" userId="07bb2b8f53516135" providerId="LiveId" clId="{639DEB53-5053-4334-8E50-0B6209E2B47F}" dt="2026-04-24T02:25:19.773" v="298" actId="1076"/>
        <pc:sldMkLst>
          <pc:docMk/>
          <pc:sldMk cId="355433378" sldId="1594"/>
        </pc:sldMkLst>
        <pc:spChg chg="mod">
          <ac:chgData name="Alexei Kanareykin" userId="07bb2b8f53516135" providerId="LiveId" clId="{639DEB53-5053-4334-8E50-0B6209E2B47F}" dt="2026-04-24T02:25:19.773" v="298" actId="1076"/>
          <ac:spMkLst>
            <pc:docMk/>
            <pc:sldMk cId="355433378" sldId="1594"/>
            <ac:spMk id="4" creationId="{524F8AFA-C7F6-2EC2-EB7D-0AEB426F18DB}"/>
          </ac:spMkLst>
        </pc:spChg>
        <pc:spChg chg="add mod">
          <ac:chgData name="Alexei Kanareykin" userId="07bb2b8f53516135" providerId="LiveId" clId="{639DEB53-5053-4334-8E50-0B6209E2B47F}" dt="2026-04-24T02:18:39.393" v="33" actId="1076"/>
          <ac:spMkLst>
            <pc:docMk/>
            <pc:sldMk cId="355433378" sldId="1594"/>
            <ac:spMk id="6" creationId="{488789DD-96F9-0164-2B1A-69CC82B1DA13}"/>
          </ac:spMkLst>
        </pc:spChg>
        <pc:spChg chg="del mod">
          <ac:chgData name="Alexei Kanareykin" userId="07bb2b8f53516135" providerId="LiveId" clId="{639DEB53-5053-4334-8E50-0B6209E2B47F}" dt="2026-04-24T02:17:47.306" v="22" actId="478"/>
          <ac:spMkLst>
            <pc:docMk/>
            <pc:sldMk cId="355433378" sldId="1594"/>
            <ac:spMk id="9" creationId="{E64E3E80-6772-C4EE-D8F0-BF0B139599C0}"/>
          </ac:spMkLst>
        </pc:spChg>
      </pc:sldChg>
      <pc:sldChg chg="addSp modSp mod">
        <pc:chgData name="Alexei Kanareykin" userId="07bb2b8f53516135" providerId="LiveId" clId="{639DEB53-5053-4334-8E50-0B6209E2B47F}" dt="2026-04-24T02:27:59.313" v="350" actId="1076"/>
        <pc:sldMkLst>
          <pc:docMk/>
          <pc:sldMk cId="762808340" sldId="1595"/>
        </pc:sldMkLst>
        <pc:spChg chg="add mod">
          <ac:chgData name="Alexei Kanareykin" userId="07bb2b8f53516135" providerId="LiveId" clId="{639DEB53-5053-4334-8E50-0B6209E2B47F}" dt="2026-04-24T02:27:59.313" v="350" actId="1076"/>
          <ac:spMkLst>
            <pc:docMk/>
            <pc:sldMk cId="762808340" sldId="1595"/>
            <ac:spMk id="6" creationId="{9678BC1F-58BD-2B15-FC66-50F6FC6EB4B2}"/>
          </ac:spMkLst>
        </pc:spChg>
        <pc:picChg chg="mod">
          <ac:chgData name="Alexei Kanareykin" userId="07bb2b8f53516135" providerId="LiveId" clId="{639DEB53-5053-4334-8E50-0B6209E2B47F}" dt="2026-04-24T02:27:55.145" v="349" actId="1076"/>
          <ac:picMkLst>
            <pc:docMk/>
            <pc:sldMk cId="762808340" sldId="1595"/>
            <ac:picMk id="10" creationId="{F45C421A-A266-4800-7B2A-6EA90FEFF6BC}"/>
          </ac:picMkLst>
        </pc:picChg>
      </pc:sldChg>
      <pc:sldChg chg="addSp delSp modSp mod">
        <pc:chgData name="Alexei Kanareykin" userId="07bb2b8f53516135" providerId="LiveId" clId="{639DEB53-5053-4334-8E50-0B6209E2B47F}" dt="2026-04-24T02:46:47.137" v="484" actId="14100"/>
        <pc:sldMkLst>
          <pc:docMk/>
          <pc:sldMk cId="3277613429" sldId="1596"/>
        </pc:sldMkLst>
        <pc:spChg chg="mod">
          <ac:chgData name="Alexei Kanareykin" userId="07bb2b8f53516135" providerId="LiveId" clId="{639DEB53-5053-4334-8E50-0B6209E2B47F}" dt="2026-04-24T02:46:47.137" v="484" actId="14100"/>
          <ac:spMkLst>
            <pc:docMk/>
            <pc:sldMk cId="3277613429" sldId="1596"/>
            <ac:spMk id="3" creationId="{CAFE93E1-F6A0-7938-757F-14DC835A2015}"/>
          </ac:spMkLst>
        </pc:spChg>
        <pc:spChg chg="mod">
          <ac:chgData name="Alexei Kanareykin" userId="07bb2b8f53516135" providerId="LiveId" clId="{639DEB53-5053-4334-8E50-0B6209E2B47F}" dt="2026-04-24T02:40:09.133" v="437" actId="12"/>
          <ac:spMkLst>
            <pc:docMk/>
            <pc:sldMk cId="3277613429" sldId="1596"/>
            <ac:spMk id="6" creationId="{EA21DB26-90E6-1BD7-BF36-B3FBA3ADCD45}"/>
          </ac:spMkLst>
        </pc:spChg>
        <pc:spChg chg="add del mod">
          <ac:chgData name="Alexei Kanareykin" userId="07bb2b8f53516135" providerId="LiveId" clId="{639DEB53-5053-4334-8E50-0B6209E2B47F}" dt="2026-04-24T02:39:14.360" v="434" actId="478"/>
          <ac:spMkLst>
            <pc:docMk/>
            <pc:sldMk cId="3277613429" sldId="1596"/>
            <ac:spMk id="7" creationId="{8D439F06-6819-17D3-B5D1-CFF7D269272D}"/>
          </ac:spMkLst>
        </pc:spChg>
        <pc:spChg chg="add mod">
          <ac:chgData name="Alexei Kanareykin" userId="07bb2b8f53516135" providerId="LiveId" clId="{639DEB53-5053-4334-8E50-0B6209E2B47F}" dt="2026-04-24T02:44:06.120" v="464" actId="1076"/>
          <ac:spMkLst>
            <pc:docMk/>
            <pc:sldMk cId="3277613429" sldId="1596"/>
            <ac:spMk id="8" creationId="{C8F95B7D-6A29-B0DE-29DE-9ACAEB7FC01E}"/>
          </ac:spMkLst>
        </pc:spChg>
        <pc:spChg chg="add">
          <ac:chgData name="Alexei Kanareykin" userId="07bb2b8f53516135" providerId="LiveId" clId="{639DEB53-5053-4334-8E50-0B6209E2B47F}" dt="2026-04-24T02:41:44.712" v="444" actId="11529"/>
          <ac:spMkLst>
            <pc:docMk/>
            <pc:sldMk cId="3277613429" sldId="1596"/>
            <ac:spMk id="10" creationId="{680ED7D3-59D7-4D0A-813C-EE37C0C06BB7}"/>
          </ac:spMkLst>
        </pc:spChg>
        <pc:spChg chg="add mod">
          <ac:chgData name="Alexei Kanareykin" userId="07bb2b8f53516135" providerId="LiveId" clId="{639DEB53-5053-4334-8E50-0B6209E2B47F}" dt="2026-04-24T02:45:10.483" v="476" actId="1076"/>
          <ac:spMkLst>
            <pc:docMk/>
            <pc:sldMk cId="3277613429" sldId="1596"/>
            <ac:spMk id="12" creationId="{43514BCD-B3CD-A0CD-38F1-CA0AC43C5690}"/>
          </ac:spMkLst>
        </pc:spChg>
        <pc:spChg chg="add mod">
          <ac:chgData name="Alexei Kanareykin" userId="07bb2b8f53516135" providerId="LiveId" clId="{639DEB53-5053-4334-8E50-0B6209E2B47F}" dt="2026-04-24T02:44:39.900" v="475" actId="20577"/>
          <ac:spMkLst>
            <pc:docMk/>
            <pc:sldMk cId="3277613429" sldId="1596"/>
            <ac:spMk id="14" creationId="{ADA898EA-1E55-5186-5474-323551B6686A}"/>
          </ac:spMkLst>
        </pc:spChg>
        <pc:spChg chg="mod">
          <ac:chgData name="Alexei Kanareykin" userId="07bb2b8f53516135" providerId="LiveId" clId="{639DEB53-5053-4334-8E50-0B6209E2B47F}" dt="2026-04-24T02:38:04.980" v="423" actId="1076"/>
          <ac:spMkLst>
            <pc:docMk/>
            <pc:sldMk cId="3277613429" sldId="1596"/>
            <ac:spMk id="19" creationId="{AB3327D9-53BB-3076-3303-AE57E6F5543E}"/>
          </ac:spMkLst>
        </pc:spChg>
        <pc:spChg chg="mod">
          <ac:chgData name="Alexei Kanareykin" userId="07bb2b8f53516135" providerId="LiveId" clId="{639DEB53-5053-4334-8E50-0B6209E2B47F}" dt="2026-04-24T02:42:04.951" v="448" actId="14100"/>
          <ac:spMkLst>
            <pc:docMk/>
            <pc:sldMk cId="3277613429" sldId="1596"/>
            <ac:spMk id="24" creationId="{0B3FDB86-AC1F-5FC7-CE0E-272EEC2BA083}"/>
          </ac:spMkLst>
        </pc:spChg>
        <pc:spChg chg="mod">
          <ac:chgData name="Alexei Kanareykin" userId="07bb2b8f53516135" providerId="LiveId" clId="{639DEB53-5053-4334-8E50-0B6209E2B47F}" dt="2026-04-24T02:41:49.530" v="445" actId="1076"/>
          <ac:spMkLst>
            <pc:docMk/>
            <pc:sldMk cId="3277613429" sldId="1596"/>
            <ac:spMk id="25" creationId="{B02A1B43-E94D-664E-1265-0114636CDA6F}"/>
          </ac:spMkLst>
        </pc:spChg>
        <pc:picChg chg="del">
          <ac:chgData name="Alexei Kanareykin" userId="07bb2b8f53516135" providerId="LiveId" clId="{639DEB53-5053-4334-8E50-0B6209E2B47F}" dt="2026-04-24T02:37:41.279" v="372" actId="478"/>
          <ac:picMkLst>
            <pc:docMk/>
            <pc:sldMk cId="3277613429" sldId="1596"/>
            <ac:picMk id="23" creationId="{C2B4513F-3E96-E53C-51BC-426A7EA1F219}"/>
          </ac:picMkLst>
        </pc:picChg>
        <pc:picChg chg="add mod">
          <ac:chgData name="Alexei Kanareykin" userId="07bb2b8f53516135" providerId="LiveId" clId="{639DEB53-5053-4334-8E50-0B6209E2B47F}" dt="2026-04-24T02:38:48.667" v="431" actId="1076"/>
          <ac:picMkLst>
            <pc:docMk/>
            <pc:sldMk cId="3277613429" sldId="1596"/>
            <ac:picMk id="45" creationId="{8BA9A586-C76E-0FEA-0BAC-7ED598F372EF}"/>
          </ac:picMkLst>
        </pc:picChg>
      </pc:sldChg>
      <pc:sldChg chg="addSp delSp modSp mod modAnim">
        <pc:chgData name="Alexei Kanareykin" userId="07bb2b8f53516135" providerId="LiveId" clId="{639DEB53-5053-4334-8E50-0B6209E2B47F}" dt="2026-04-24T03:14:20.720" v="562" actId="6549"/>
        <pc:sldMkLst>
          <pc:docMk/>
          <pc:sldMk cId="3195153205" sldId="1599"/>
        </pc:sldMkLst>
        <pc:spChg chg="add mod">
          <ac:chgData name="Alexei Kanareykin" userId="07bb2b8f53516135" providerId="LiveId" clId="{639DEB53-5053-4334-8E50-0B6209E2B47F}" dt="2026-04-24T02:50:02.690" v="525" actId="1076"/>
          <ac:spMkLst>
            <pc:docMk/>
            <pc:sldMk cId="3195153205" sldId="1599"/>
            <ac:spMk id="7" creationId="{DBEBF2E9-1530-5202-34CD-CA3BCE24F85E}"/>
          </ac:spMkLst>
        </pc:spChg>
        <pc:spChg chg="del">
          <ac:chgData name="Alexei Kanareykin" userId="07bb2b8f53516135" providerId="LiveId" clId="{639DEB53-5053-4334-8E50-0B6209E2B47F}" dt="2026-04-24T02:52:21.798" v="526" actId="478"/>
          <ac:spMkLst>
            <pc:docMk/>
            <pc:sldMk cId="3195153205" sldId="1599"/>
            <ac:spMk id="8" creationId="{76880DF5-C9D6-8BC4-B490-D118D71661A1}"/>
          </ac:spMkLst>
        </pc:spChg>
        <pc:spChg chg="add mod">
          <ac:chgData name="Alexei Kanareykin" userId="07bb2b8f53516135" providerId="LiveId" clId="{639DEB53-5053-4334-8E50-0B6209E2B47F}" dt="2026-04-24T03:14:20.720" v="562" actId="6549"/>
          <ac:spMkLst>
            <pc:docMk/>
            <pc:sldMk cId="3195153205" sldId="1599"/>
            <ac:spMk id="14" creationId="{212A838D-0A3A-00D3-E23D-AE52EABBBA51}"/>
          </ac:spMkLst>
        </pc:spChg>
        <pc:spChg chg="add mod">
          <ac:chgData name="Alexei Kanareykin" userId="07bb2b8f53516135" providerId="LiveId" clId="{639DEB53-5053-4334-8E50-0B6209E2B47F}" dt="2026-04-24T02:54:31.370" v="541" actId="1076"/>
          <ac:spMkLst>
            <pc:docMk/>
            <pc:sldMk cId="3195153205" sldId="1599"/>
            <ac:spMk id="18" creationId="{56DD3B88-A4FD-6576-A077-714E015C6D72}"/>
          </ac:spMkLst>
        </pc:spChg>
        <pc:spChg chg="add mod">
          <ac:chgData name="Alexei Kanareykin" userId="07bb2b8f53516135" providerId="LiveId" clId="{639DEB53-5053-4334-8E50-0B6209E2B47F}" dt="2026-04-24T03:13:29.061" v="560" actId="1076"/>
          <ac:spMkLst>
            <pc:docMk/>
            <pc:sldMk cId="3195153205" sldId="1599"/>
            <ac:spMk id="22" creationId="{A17C55E2-5965-9D34-8E3B-B239589D362A}"/>
          </ac:spMkLst>
        </pc:spChg>
        <pc:spChg chg="add">
          <ac:chgData name="Alexei Kanareykin" userId="07bb2b8f53516135" providerId="LiveId" clId="{639DEB53-5053-4334-8E50-0B6209E2B47F}" dt="2026-04-24T03:14:02.247" v="561" actId="11529"/>
          <ac:spMkLst>
            <pc:docMk/>
            <pc:sldMk cId="3195153205" sldId="1599"/>
            <ac:spMk id="23" creationId="{9FCF95C5-D134-3F3E-8352-E5EE0C62BEC4}"/>
          </ac:spMkLst>
        </pc:spChg>
        <pc:picChg chg="mod">
          <ac:chgData name="Alexei Kanareykin" userId="07bb2b8f53516135" providerId="LiveId" clId="{639DEB53-5053-4334-8E50-0B6209E2B47F}" dt="2026-04-24T02:48:45.348" v="494" actId="1076"/>
          <ac:picMkLst>
            <pc:docMk/>
            <pc:sldMk cId="3195153205" sldId="1599"/>
            <ac:picMk id="4" creationId="{1FA1780F-D3C0-6686-C95A-345D7B5FBA5D}"/>
          </ac:picMkLst>
        </pc:picChg>
        <pc:picChg chg="mod">
          <ac:chgData name="Alexei Kanareykin" userId="07bb2b8f53516135" providerId="LiveId" clId="{639DEB53-5053-4334-8E50-0B6209E2B47F}" dt="2026-04-24T03:11:27.079" v="544" actId="1076"/>
          <ac:picMkLst>
            <pc:docMk/>
            <pc:sldMk cId="3195153205" sldId="1599"/>
            <ac:picMk id="19" creationId="{413F9123-0B97-57D7-63F2-7044DE2E327A}"/>
          </ac:picMkLst>
        </pc:picChg>
        <pc:picChg chg="add mod">
          <ac:chgData name="Alexei Kanareykin" userId="07bb2b8f53516135" providerId="LiveId" clId="{639DEB53-5053-4334-8E50-0B6209E2B47F}" dt="2026-04-24T03:11:52.195" v="550" actId="1076"/>
          <ac:picMkLst>
            <pc:docMk/>
            <pc:sldMk cId="3195153205" sldId="1599"/>
            <ac:picMk id="20" creationId="{A5234F62-6084-0522-550E-D95D99D00E4B}"/>
          </ac:picMkLst>
        </pc:picChg>
      </pc:sldChg>
      <pc:sldChg chg="addSp delSp modSp mod">
        <pc:chgData name="Alexei Kanareykin" userId="07bb2b8f53516135" providerId="LiveId" clId="{639DEB53-5053-4334-8E50-0B6209E2B47F}" dt="2026-04-24T03:25:07.073" v="615" actId="1076"/>
        <pc:sldMkLst>
          <pc:docMk/>
          <pc:sldMk cId="3802776836" sldId="1600"/>
        </pc:sldMkLst>
        <pc:spChg chg="add del mod">
          <ac:chgData name="Alexei Kanareykin" userId="07bb2b8f53516135" providerId="LiveId" clId="{639DEB53-5053-4334-8E50-0B6209E2B47F}" dt="2026-04-24T03:21:10.723" v="570" actId="22"/>
          <ac:spMkLst>
            <pc:docMk/>
            <pc:sldMk cId="3802776836" sldId="1600"/>
            <ac:spMk id="12" creationId="{77BF80E5-1FD0-8C1D-B1DB-DCC155922EE5}"/>
          </ac:spMkLst>
        </pc:spChg>
        <pc:spChg chg="mod">
          <ac:chgData name="Alexei Kanareykin" userId="07bb2b8f53516135" providerId="LiveId" clId="{639DEB53-5053-4334-8E50-0B6209E2B47F}" dt="2026-04-24T03:24:50.781" v="610" actId="1076"/>
          <ac:spMkLst>
            <pc:docMk/>
            <pc:sldMk cId="3802776836" sldId="1600"/>
            <ac:spMk id="19" creationId="{242BE1E6-DABA-8213-DF2D-BCBD1BBCB7DE}"/>
          </ac:spMkLst>
        </pc:spChg>
        <pc:spChg chg="mod">
          <ac:chgData name="Alexei Kanareykin" userId="07bb2b8f53516135" providerId="LiveId" clId="{639DEB53-5053-4334-8E50-0B6209E2B47F}" dt="2026-04-24T03:23:28.217" v="594" actId="1076"/>
          <ac:spMkLst>
            <pc:docMk/>
            <pc:sldMk cId="3802776836" sldId="1600"/>
            <ac:spMk id="20" creationId="{24B0C182-1213-A88F-555B-E73EC03F2E55}"/>
          </ac:spMkLst>
        </pc:spChg>
        <pc:spChg chg="del mod">
          <ac:chgData name="Alexei Kanareykin" userId="07bb2b8f53516135" providerId="LiveId" clId="{639DEB53-5053-4334-8E50-0B6209E2B47F}" dt="2026-04-24T03:22:44.731" v="585" actId="478"/>
          <ac:spMkLst>
            <pc:docMk/>
            <pc:sldMk cId="3802776836" sldId="1600"/>
            <ac:spMk id="21" creationId="{A9411460-5532-04B5-9ECE-839938577AB6}"/>
          </ac:spMkLst>
        </pc:spChg>
        <pc:spChg chg="mod">
          <ac:chgData name="Alexei Kanareykin" userId="07bb2b8f53516135" providerId="LiveId" clId="{639DEB53-5053-4334-8E50-0B6209E2B47F}" dt="2026-04-24T03:25:02.373" v="613" actId="1076"/>
          <ac:spMkLst>
            <pc:docMk/>
            <pc:sldMk cId="3802776836" sldId="1600"/>
            <ac:spMk id="26" creationId="{FA017A3D-7E7F-7703-A1DB-FBE84E59B3D8}"/>
          </ac:spMkLst>
        </pc:spChg>
        <pc:grpChg chg="del mod ord">
          <ac:chgData name="Alexei Kanareykin" userId="07bb2b8f53516135" providerId="LiveId" clId="{639DEB53-5053-4334-8E50-0B6209E2B47F}" dt="2026-04-24T03:24:38.877" v="606" actId="478"/>
          <ac:grpSpMkLst>
            <pc:docMk/>
            <pc:sldMk cId="3802776836" sldId="1600"/>
            <ac:grpSpMk id="8" creationId="{07BA116F-A2A2-0438-2A63-51A345B796B4}"/>
          </ac:grpSpMkLst>
        </pc:grpChg>
        <pc:picChg chg="add del mod">
          <ac:chgData name="Alexei Kanareykin" userId="07bb2b8f53516135" providerId="LiveId" clId="{639DEB53-5053-4334-8E50-0B6209E2B47F}" dt="2026-04-24T03:24:20.623" v="603" actId="478"/>
          <ac:picMkLst>
            <pc:docMk/>
            <pc:sldMk cId="3802776836" sldId="1600"/>
            <ac:picMk id="4" creationId="{1689D90B-1635-71E0-19C5-7D4716FEA9C1}"/>
          </ac:picMkLst>
        </pc:picChg>
        <pc:picChg chg="mod">
          <ac:chgData name="Alexei Kanareykin" userId="07bb2b8f53516135" providerId="LiveId" clId="{639DEB53-5053-4334-8E50-0B6209E2B47F}" dt="2026-04-24T03:23:47.251" v="600" actId="1076"/>
          <ac:picMkLst>
            <pc:docMk/>
            <pc:sldMk cId="3802776836" sldId="1600"/>
            <ac:picMk id="7" creationId="{C320243E-742B-5F8D-A273-DF9DC3B20B8D}"/>
          </ac:picMkLst>
        </pc:picChg>
        <pc:picChg chg="mod">
          <ac:chgData name="Alexei Kanareykin" userId="07bb2b8f53516135" providerId="LiveId" clId="{639DEB53-5053-4334-8E50-0B6209E2B47F}" dt="2026-04-24T03:24:58.484" v="612" actId="1076"/>
          <ac:picMkLst>
            <pc:docMk/>
            <pc:sldMk cId="3802776836" sldId="1600"/>
            <ac:picMk id="11" creationId="{9EDE0AD6-323D-D317-7A7B-9DBCAB3CF6ED}"/>
          </ac:picMkLst>
        </pc:picChg>
        <pc:picChg chg="mod">
          <ac:chgData name="Alexei Kanareykin" userId="07bb2b8f53516135" providerId="LiveId" clId="{639DEB53-5053-4334-8E50-0B6209E2B47F}" dt="2026-04-24T03:24:47.735" v="609" actId="1076"/>
          <ac:picMkLst>
            <pc:docMk/>
            <pc:sldMk cId="3802776836" sldId="1600"/>
            <ac:picMk id="18" creationId="{64780534-717E-8687-FEA9-B7AFD2E4FCDC}"/>
          </ac:picMkLst>
        </pc:picChg>
        <pc:picChg chg="add mod">
          <ac:chgData name="Alexei Kanareykin" userId="07bb2b8f53516135" providerId="LiveId" clId="{639DEB53-5053-4334-8E50-0B6209E2B47F}" dt="2026-04-24T03:25:07.073" v="615" actId="1076"/>
          <ac:picMkLst>
            <pc:docMk/>
            <pc:sldMk cId="3802776836" sldId="1600"/>
            <ac:picMk id="27" creationId="{026FA87A-0C89-67B8-8E2E-AB809A768E56}"/>
          </ac:picMkLst>
        </pc:picChg>
      </pc:sldChg>
      <pc:sldChg chg="modSp mod">
        <pc:chgData name="Alexei Kanareykin" userId="07bb2b8f53516135" providerId="LiveId" clId="{639DEB53-5053-4334-8E50-0B6209E2B47F}" dt="2026-04-24T02:56:14.329" v="542" actId="20577"/>
        <pc:sldMkLst>
          <pc:docMk/>
          <pc:sldMk cId="1847460863" sldId="1601"/>
        </pc:sldMkLst>
        <pc:spChg chg="mod">
          <ac:chgData name="Alexei Kanareykin" userId="07bb2b8f53516135" providerId="LiveId" clId="{639DEB53-5053-4334-8E50-0B6209E2B47F}" dt="2026-04-24T02:56:14.329" v="542" actId="20577"/>
          <ac:spMkLst>
            <pc:docMk/>
            <pc:sldMk cId="1847460863" sldId="1601"/>
            <ac:spMk id="38" creationId="{E5AF349F-6E9A-40AB-BC29-6FCC95CB22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4431CB3-13F4-4BA7-A252-2AE10C3A1168}" type="datetimeFigureOut">
              <a:rPr lang="en-US"/>
              <a:pPr>
                <a:defRPr/>
              </a:pPr>
              <a:t>4/23/2026</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3F1C75E-9316-45AB-BF47-BB64C3003F02}" type="slidenum">
              <a:rPr lang="en-US"/>
              <a:pPr>
                <a:defRPr/>
              </a:pPr>
              <a:t>‹#›</a:t>
            </a:fld>
            <a:endParaRPr lang="en-US"/>
          </a:p>
        </p:txBody>
      </p:sp>
    </p:spTree>
    <p:extLst>
      <p:ext uri="{BB962C8B-B14F-4D97-AF65-F5344CB8AC3E}">
        <p14:creationId xmlns:p14="http://schemas.microsoft.com/office/powerpoint/2010/main" val="37797566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1C75E-9316-45AB-BF47-BB64C3003F02}" type="slidenum">
              <a:rPr lang="en-US" smtClean="0"/>
              <a:pPr>
                <a:defRPr/>
              </a:pPr>
              <a:t>1</a:t>
            </a:fld>
            <a:endParaRPr lang="en-US"/>
          </a:p>
        </p:txBody>
      </p:sp>
    </p:spTree>
    <p:extLst>
      <p:ext uri="{BB962C8B-B14F-4D97-AF65-F5344CB8AC3E}">
        <p14:creationId xmlns:p14="http://schemas.microsoft.com/office/powerpoint/2010/main" val="262340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15</a:t>
            </a:fld>
            <a:endParaRPr lang="en-US"/>
          </a:p>
        </p:txBody>
      </p:sp>
    </p:spTree>
    <p:extLst>
      <p:ext uri="{BB962C8B-B14F-4D97-AF65-F5344CB8AC3E}">
        <p14:creationId xmlns:p14="http://schemas.microsoft.com/office/powerpoint/2010/main" val="240668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16</a:t>
            </a:fld>
            <a:endParaRPr lang="en-US"/>
          </a:p>
        </p:txBody>
      </p:sp>
    </p:spTree>
    <p:extLst>
      <p:ext uri="{BB962C8B-B14F-4D97-AF65-F5344CB8AC3E}">
        <p14:creationId xmlns:p14="http://schemas.microsoft.com/office/powerpoint/2010/main" val="304581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5</a:t>
            </a:fld>
            <a:endParaRPr lang="en-US"/>
          </a:p>
        </p:txBody>
      </p:sp>
    </p:spTree>
    <p:extLst>
      <p:ext uri="{BB962C8B-B14F-4D97-AF65-F5344CB8AC3E}">
        <p14:creationId xmlns:p14="http://schemas.microsoft.com/office/powerpoint/2010/main" val="203428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6</a:t>
            </a:fld>
            <a:endParaRPr lang="en-US"/>
          </a:p>
        </p:txBody>
      </p:sp>
    </p:spTree>
    <p:extLst>
      <p:ext uri="{BB962C8B-B14F-4D97-AF65-F5344CB8AC3E}">
        <p14:creationId xmlns:p14="http://schemas.microsoft.com/office/powerpoint/2010/main" val="325033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7</a:t>
            </a:fld>
            <a:endParaRPr lang="en-US"/>
          </a:p>
        </p:txBody>
      </p:sp>
    </p:spTree>
    <p:extLst>
      <p:ext uri="{BB962C8B-B14F-4D97-AF65-F5344CB8AC3E}">
        <p14:creationId xmlns:p14="http://schemas.microsoft.com/office/powerpoint/2010/main" val="11858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8</a:t>
            </a:fld>
            <a:endParaRPr lang="en-US"/>
          </a:p>
        </p:txBody>
      </p:sp>
    </p:spTree>
    <p:extLst>
      <p:ext uri="{BB962C8B-B14F-4D97-AF65-F5344CB8AC3E}">
        <p14:creationId xmlns:p14="http://schemas.microsoft.com/office/powerpoint/2010/main" val="235526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10</a:t>
            </a:fld>
            <a:endParaRPr lang="en-US"/>
          </a:p>
        </p:txBody>
      </p:sp>
    </p:spTree>
    <p:extLst>
      <p:ext uri="{BB962C8B-B14F-4D97-AF65-F5344CB8AC3E}">
        <p14:creationId xmlns:p14="http://schemas.microsoft.com/office/powerpoint/2010/main" val="180872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12</a:t>
            </a:fld>
            <a:endParaRPr lang="en-US"/>
          </a:p>
        </p:txBody>
      </p:sp>
    </p:spTree>
    <p:extLst>
      <p:ext uri="{BB962C8B-B14F-4D97-AF65-F5344CB8AC3E}">
        <p14:creationId xmlns:p14="http://schemas.microsoft.com/office/powerpoint/2010/main" val="194184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13</a:t>
            </a:fld>
            <a:endParaRPr lang="en-US"/>
          </a:p>
        </p:txBody>
      </p:sp>
    </p:spTree>
    <p:extLst>
      <p:ext uri="{BB962C8B-B14F-4D97-AF65-F5344CB8AC3E}">
        <p14:creationId xmlns:p14="http://schemas.microsoft.com/office/powerpoint/2010/main" val="407833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F1C75E-9316-45AB-BF47-BB64C3003F02}" type="slidenum">
              <a:rPr lang="en-US" smtClean="0"/>
              <a:pPr>
                <a:defRPr/>
              </a:pPr>
              <a:t>14</a:t>
            </a:fld>
            <a:endParaRPr lang="en-US"/>
          </a:p>
        </p:txBody>
      </p:sp>
    </p:spTree>
    <p:extLst>
      <p:ext uri="{BB962C8B-B14F-4D97-AF65-F5344CB8AC3E}">
        <p14:creationId xmlns:p14="http://schemas.microsoft.com/office/powerpoint/2010/main" val="3881429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208404" y="4863192"/>
            <a:ext cx="478396" cy="273844"/>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947" y="51470"/>
            <a:ext cx="2024777" cy="800100"/>
          </a:xfrm>
          <a:prstGeom prst="rect">
            <a:avLst/>
          </a:prstGeom>
          <a:noFill/>
          <a:ln w="9525">
            <a:noFill/>
            <a:miter lim="800000"/>
            <a:headEnd/>
            <a:tailEnd/>
          </a:ln>
        </p:spPr>
      </p:pic>
      <p:sp>
        <p:nvSpPr>
          <p:cNvPr id="8" name="Rectangle 7"/>
          <p:cNvSpPr/>
          <p:nvPr userDrawn="1"/>
        </p:nvSpPr>
        <p:spPr>
          <a:xfrm>
            <a:off x="-144524" y="6464"/>
            <a:ext cx="9288524" cy="857250"/>
          </a:xfrm>
          <a:prstGeom prst="rect">
            <a:avLst/>
          </a:prstGeom>
          <a:gradFill flip="none" rotWithShape="1">
            <a:gsLst>
              <a:gs pos="18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grpSp>
        <p:nvGrpSpPr>
          <p:cNvPr id="11" name="Group 10"/>
          <p:cNvGrpSpPr/>
          <p:nvPr userDrawn="1"/>
        </p:nvGrpSpPr>
        <p:grpSpPr>
          <a:xfrm>
            <a:off x="-20332" y="4729150"/>
            <a:ext cx="9184664" cy="432048"/>
            <a:chOff x="0" y="6453336"/>
            <a:chExt cx="9144000" cy="432048"/>
          </a:xfrm>
        </p:grpSpPr>
        <p:pic>
          <p:nvPicPr>
            <p:cNvPr id="6" name="Picture 3"/>
            <p:cNvPicPr>
              <a:picLocks noChangeAspect="1" noChangeArrowheads="1"/>
            </p:cNvPicPr>
            <p:nvPr userDrawn="1"/>
          </p:nvPicPr>
          <p:blipFill>
            <a:blip r:embed="rId2" cstate="print"/>
            <a:srcRect l="12442" t="17457" r="11014" b="17339"/>
            <a:stretch>
              <a:fillRect/>
            </a:stretch>
          </p:blipFill>
          <p:spPr bwMode="auto">
            <a:xfrm>
              <a:off x="62947" y="6453336"/>
              <a:ext cx="927653" cy="395111"/>
            </a:xfrm>
            <a:prstGeom prst="rect">
              <a:avLst/>
            </a:prstGeom>
            <a:noFill/>
            <a:ln w="9525">
              <a:noFill/>
              <a:miter lim="800000"/>
              <a:headEnd/>
              <a:tailEnd/>
            </a:ln>
          </p:spPr>
        </p:pic>
        <p:sp>
          <p:nvSpPr>
            <p:cNvPr id="7" name="Rectangle 6"/>
            <p:cNvSpPr/>
            <p:nvPr userDrawn="1"/>
          </p:nvSpPr>
          <p:spPr>
            <a:xfrm>
              <a:off x="0" y="6504384"/>
              <a:ext cx="9144000" cy="38100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pPr/>
              <a:t>‹#›</a:t>
            </a:fld>
            <a:endParaRPr lang="en-US" dirty="0"/>
          </a:p>
        </p:txBody>
      </p:sp>
      <p:sp>
        <p:nvSpPr>
          <p:cNvPr id="10" name="Rectangle 9"/>
          <p:cNvSpPr/>
          <p:nvPr userDrawn="1"/>
        </p:nvSpPr>
        <p:spPr>
          <a:xfrm>
            <a:off x="4752021"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FC91A75-74B8-4B99-BF7D-1B4D14E2C128}"/>
              </a:ext>
            </a:extLst>
          </p:cNvPr>
          <p:cNvSpPr>
            <a:spLocks noGrp="1"/>
          </p:cNvSpPr>
          <p:nvPr>
            <p:ph type="title"/>
          </p:nvPr>
        </p:nvSpPr>
        <p:spPr>
          <a:xfrm>
            <a:off x="444076" y="154978"/>
            <a:ext cx="8229600" cy="85725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FB2780A-95CA-4ED2-A0DF-82861C05A768}"/>
              </a:ext>
            </a:extLst>
          </p:cNvPr>
          <p:cNvSpPr>
            <a:spLocks noGrp="1"/>
          </p:cNvSpPr>
          <p:nvPr>
            <p:ph type="body" sz="quarter" idx="13"/>
          </p:nvPr>
        </p:nvSpPr>
        <p:spPr>
          <a:xfrm>
            <a:off x="457201" y="1154730"/>
            <a:ext cx="8229599" cy="368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030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947" y="4840002"/>
            <a:ext cx="800641" cy="296333"/>
          </a:xfrm>
          <a:prstGeom prst="rect">
            <a:avLst/>
          </a:prstGeom>
          <a:noFill/>
          <a:ln w="9525">
            <a:noFill/>
            <a:miter lim="800000"/>
            <a:headEnd/>
            <a:tailEnd/>
          </a:ln>
        </p:spPr>
      </p:pic>
      <p:sp>
        <p:nvSpPr>
          <p:cNvPr id="7" name="Rectangle 6"/>
          <p:cNvSpPr/>
          <p:nvPr userDrawn="1"/>
        </p:nvSpPr>
        <p:spPr>
          <a:xfrm>
            <a:off x="8673" y="4863192"/>
            <a:ext cx="9144000" cy="28575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ln>
                  <a:solidFill>
                    <a:prstClr val="white"/>
                  </a:solidFill>
                </a:ln>
                <a:solidFill>
                  <a:prstClr val="black">
                    <a:tint val="75000"/>
                  </a:prstClr>
                </a:solidFill>
              </a:rPr>
              <a:pPr/>
              <a:t>‹#›</a:t>
            </a:fld>
            <a:endParaRPr lang="en-US" dirty="0">
              <a:ln>
                <a:solidFill>
                  <a:prstClr val="white"/>
                </a:solidFill>
              </a:ln>
              <a:solidFill>
                <a:prstClr val="black">
                  <a:tint val="75000"/>
                </a:prstClr>
              </a:solidFill>
            </a:endParaRPr>
          </a:p>
        </p:txBody>
      </p:sp>
      <p:sp>
        <p:nvSpPr>
          <p:cNvPr id="10" name="Rectangle 9"/>
          <p:cNvSpPr/>
          <p:nvPr userDrawn="1"/>
        </p:nvSpPr>
        <p:spPr>
          <a:xfrm>
            <a:off x="4752020"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co.ijclab.in2p3.fr/event/1196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5.emf"/><Relationship Id="rId5" Type="http://schemas.openxmlformats.org/officeDocument/2006/relationships/image" Target="../media/image34.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emf"/><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emf"/><Relationship Id="rId11" Type="http://schemas.openxmlformats.org/officeDocument/2006/relationships/image" Target="../media/image56.png"/><Relationship Id="rId5" Type="http://schemas.openxmlformats.org/officeDocument/2006/relationships/image" Target="../media/image50.emf"/><Relationship Id="rId10" Type="http://schemas.openxmlformats.org/officeDocument/2006/relationships/image" Target="../media/image55.png"/><Relationship Id="rId4" Type="http://schemas.openxmlformats.org/officeDocument/2006/relationships/image" Target="../media/image49.emf"/><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events.hifis.net/event/2275/" TargetMode="External"/><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s://indico.ijclab.in2p3.fr/event/10302/contributions/33165/attachments/23296/33595/iSAS-kickoff_WP1_ANeumann_15042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jpeg"/><Relationship Id="rId7"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hyperlink" Target="https://events.hifis.net/event/2275/contributions/20221/attachments/4893/10290/Workshop_141125_ALM.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077"/>
            <a:ext cx="8991600" cy="1692188"/>
          </a:xfrm>
        </p:spPr>
        <p:txBody>
          <a:bodyPr>
            <a:normAutofit/>
          </a:bodyPr>
          <a:lstStyle/>
          <a:p>
            <a:r>
              <a:rPr lang="en-US" sz="3200" dirty="0">
                <a:latin typeface="Times New Roman" panose="02020603050405020304" pitchFamily="18" charset="0"/>
                <a:cs typeface="Times New Roman" panose="02020603050405020304" pitchFamily="18" charset="0"/>
              </a:rPr>
              <a:t>WP1 Report on the Industrial Review.               Ferroelectric Ceramic Development for FE-FRT.</a:t>
            </a:r>
          </a:p>
        </p:txBody>
      </p:sp>
      <p:sp>
        <p:nvSpPr>
          <p:cNvPr id="7" name="TextBox 6"/>
          <p:cNvSpPr txBox="1"/>
          <p:nvPr/>
        </p:nvSpPr>
        <p:spPr>
          <a:xfrm>
            <a:off x="215516" y="4479962"/>
            <a:ext cx="241226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April 24, 2026</a:t>
            </a:r>
          </a:p>
        </p:txBody>
      </p:sp>
      <p:sp>
        <p:nvSpPr>
          <p:cNvPr id="3" name="TextBox 2">
            <a:extLst>
              <a:ext uri="{FF2B5EF4-FFF2-40B4-BE49-F238E27FC236}">
                <a16:creationId xmlns:a16="http://schemas.microsoft.com/office/drawing/2014/main" id="{31AC1E39-F675-D6C4-B45A-35533095B217}"/>
              </a:ext>
            </a:extLst>
          </p:cNvPr>
          <p:cNvSpPr txBox="1"/>
          <p:nvPr/>
        </p:nvSpPr>
        <p:spPr>
          <a:xfrm>
            <a:off x="2202575" y="3183818"/>
            <a:ext cx="4738850" cy="923330"/>
          </a:xfrm>
          <a:prstGeom prst="rect">
            <a:avLst/>
          </a:prstGeom>
          <a:noFill/>
        </p:spPr>
        <p:txBody>
          <a:bodyPr wrap="square" rtlCol="0">
            <a:spAutoFit/>
          </a:bodyPr>
          <a:lstStyle/>
          <a:p>
            <a:pPr algn="ctr"/>
            <a:r>
              <a:rPr lang="en-US" dirty="0"/>
              <a:t>Alexei Kanareykin </a:t>
            </a:r>
          </a:p>
          <a:p>
            <a:pPr algn="ctr"/>
            <a:r>
              <a:rPr lang="en-US" dirty="0"/>
              <a:t>on behalf of Euclid’s team</a:t>
            </a:r>
          </a:p>
          <a:p>
            <a:pPr algn="ctr"/>
            <a:r>
              <a:rPr lang="en-US" dirty="0"/>
              <a:t> </a:t>
            </a:r>
          </a:p>
        </p:txBody>
      </p:sp>
      <p:sp>
        <p:nvSpPr>
          <p:cNvPr id="4" name="TextBox 3">
            <a:extLst>
              <a:ext uri="{FF2B5EF4-FFF2-40B4-BE49-F238E27FC236}">
                <a16:creationId xmlns:a16="http://schemas.microsoft.com/office/drawing/2014/main" id="{51459318-FCFF-9576-8A56-5B9D71078176}"/>
              </a:ext>
            </a:extLst>
          </p:cNvPr>
          <p:cNvSpPr txBox="1"/>
          <p:nvPr/>
        </p:nvSpPr>
        <p:spPr>
          <a:xfrm>
            <a:off x="2627784" y="4787158"/>
            <a:ext cx="5472608" cy="307777"/>
          </a:xfrm>
          <a:prstGeom prst="rect">
            <a:avLst/>
          </a:prstGeom>
          <a:noFill/>
        </p:spPr>
        <p:txBody>
          <a:bodyPr wrap="square" rtlCol="0">
            <a:spAutoFit/>
          </a:bodyPr>
          <a:lstStyle/>
          <a:p>
            <a:r>
              <a:rPr lang="en-US" sz="1400" dirty="0"/>
              <a:t>Supported by the DOE NP SBIR DE-SC0007630</a:t>
            </a:r>
          </a:p>
        </p:txBody>
      </p:sp>
      <p:sp>
        <p:nvSpPr>
          <p:cNvPr id="6" name="TextBox 5">
            <a:extLst>
              <a:ext uri="{FF2B5EF4-FFF2-40B4-BE49-F238E27FC236}">
                <a16:creationId xmlns:a16="http://schemas.microsoft.com/office/drawing/2014/main" id="{893A3B60-7857-A5F6-716F-E51247A8B4C6}"/>
              </a:ext>
            </a:extLst>
          </p:cNvPr>
          <p:cNvSpPr txBox="1"/>
          <p:nvPr/>
        </p:nvSpPr>
        <p:spPr>
          <a:xfrm>
            <a:off x="4396255" y="210465"/>
            <a:ext cx="4644614" cy="369332"/>
          </a:xfrm>
          <a:prstGeom prst="rect">
            <a:avLst/>
          </a:prstGeom>
          <a:noFill/>
        </p:spPr>
        <p:txBody>
          <a:bodyPr wrap="square">
            <a:spAutoFit/>
          </a:bodyPr>
          <a:lstStyle/>
          <a:p>
            <a:pPr>
              <a:buNone/>
            </a:pPr>
            <a:r>
              <a:rPr lang="en-US" b="1" dirty="0" err="1">
                <a:hlinkClick r:id="rId3"/>
              </a:rPr>
              <a:t>iSAS</a:t>
            </a:r>
            <a:r>
              <a:rPr lang="en-US" b="1" dirty="0">
                <a:hlinkClick r:id="rId3"/>
              </a:rPr>
              <a:t> Second Annual Meeting @HZB</a:t>
            </a:r>
            <a:endParaRPr lang="en-US" b="1" dirty="0"/>
          </a:p>
        </p:txBody>
      </p:sp>
    </p:spTree>
  </p:cSld>
  <p:clrMapOvr>
    <a:masterClrMapping/>
  </p:clrMapOvr>
  <p:transition spd="med" advClick="0" advTm="500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4B06E-BFF4-453C-B8B3-1DC0E0D8037D}"/>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10</a:t>
            </a:fld>
            <a:endParaRPr lang="en-US" dirty="0">
              <a:ln>
                <a:solidFill>
                  <a:prstClr val="white"/>
                </a:solidFill>
              </a:ln>
              <a:solidFill>
                <a:prstClr val="black">
                  <a:tint val="75000"/>
                </a:prstClr>
              </a:solidFill>
            </a:endParaRPr>
          </a:p>
        </p:txBody>
      </p:sp>
      <p:sp>
        <p:nvSpPr>
          <p:cNvPr id="6" name="TextBox 5">
            <a:extLst>
              <a:ext uri="{FF2B5EF4-FFF2-40B4-BE49-F238E27FC236}">
                <a16:creationId xmlns:a16="http://schemas.microsoft.com/office/drawing/2014/main" id="{F7DABDDF-A12D-C6F2-F770-03A1AFFECA61}"/>
              </a:ext>
            </a:extLst>
          </p:cNvPr>
          <p:cNvSpPr txBox="1"/>
          <p:nvPr/>
        </p:nvSpPr>
        <p:spPr>
          <a:xfrm>
            <a:off x="107504" y="47863"/>
            <a:ext cx="4765678" cy="400110"/>
          </a:xfrm>
          <a:prstGeom prst="rect">
            <a:avLst/>
          </a:prstGeom>
          <a:noFill/>
        </p:spPr>
        <p:txBody>
          <a:bodyPr wrap="square" rtlCol="0">
            <a:spAutoFit/>
          </a:bodyPr>
          <a:lstStyle/>
          <a:p>
            <a:r>
              <a:rPr lang="en-US" sz="2000" dirty="0">
                <a:solidFill>
                  <a:srgbClr val="0070C0"/>
                </a:solidFill>
              </a:rPr>
              <a:t>Small grain size reduces BST tunability</a:t>
            </a:r>
          </a:p>
        </p:txBody>
      </p:sp>
      <p:grpSp>
        <p:nvGrpSpPr>
          <p:cNvPr id="30" name="Group 29">
            <a:extLst>
              <a:ext uri="{FF2B5EF4-FFF2-40B4-BE49-F238E27FC236}">
                <a16:creationId xmlns:a16="http://schemas.microsoft.com/office/drawing/2014/main" id="{13EF40F1-23BF-18E8-88FA-10152E5D58EA}"/>
              </a:ext>
            </a:extLst>
          </p:cNvPr>
          <p:cNvGrpSpPr/>
          <p:nvPr/>
        </p:nvGrpSpPr>
        <p:grpSpPr>
          <a:xfrm>
            <a:off x="598157" y="843558"/>
            <a:ext cx="5652628" cy="4178837"/>
            <a:chOff x="557554" y="905883"/>
            <a:chExt cx="5652628" cy="4178837"/>
          </a:xfrm>
        </p:grpSpPr>
        <p:grpSp>
          <p:nvGrpSpPr>
            <p:cNvPr id="22" name="Group 21">
              <a:extLst>
                <a:ext uri="{FF2B5EF4-FFF2-40B4-BE49-F238E27FC236}">
                  <a16:creationId xmlns:a16="http://schemas.microsoft.com/office/drawing/2014/main" id="{AE147527-332D-B490-6CB2-84107B5D7349}"/>
                </a:ext>
              </a:extLst>
            </p:cNvPr>
            <p:cNvGrpSpPr/>
            <p:nvPr/>
          </p:nvGrpSpPr>
          <p:grpSpPr>
            <a:xfrm>
              <a:off x="1355785" y="1275215"/>
              <a:ext cx="4212468" cy="3809505"/>
              <a:chOff x="827584" y="735546"/>
              <a:chExt cx="4212468" cy="3809505"/>
            </a:xfrm>
          </p:grpSpPr>
          <p:pic>
            <p:nvPicPr>
              <p:cNvPr id="19" name="Picture 18">
                <a:extLst>
                  <a:ext uri="{FF2B5EF4-FFF2-40B4-BE49-F238E27FC236}">
                    <a16:creationId xmlns:a16="http://schemas.microsoft.com/office/drawing/2014/main" id="{A1F7EB96-E03F-1CCD-B5F4-73063B1BA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739821"/>
                <a:ext cx="4212468" cy="3747070"/>
              </a:xfrm>
              <a:prstGeom prst="rect">
                <a:avLst/>
              </a:prstGeom>
            </p:spPr>
          </p:pic>
          <p:sp>
            <p:nvSpPr>
              <p:cNvPr id="16" name="Arc 15">
                <a:extLst>
                  <a:ext uri="{FF2B5EF4-FFF2-40B4-BE49-F238E27FC236}">
                    <a16:creationId xmlns:a16="http://schemas.microsoft.com/office/drawing/2014/main" id="{C4AD846F-DA5C-F0AD-4E46-90C6498ACA25}"/>
                  </a:ext>
                </a:extLst>
              </p:cNvPr>
              <p:cNvSpPr/>
              <p:nvPr/>
            </p:nvSpPr>
            <p:spPr>
              <a:xfrm rot="15480000">
                <a:off x="847660" y="740448"/>
                <a:ext cx="792088" cy="829703"/>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424AFE1C-5E56-041E-AD5B-6375E5E367C7}"/>
                  </a:ext>
                </a:extLst>
              </p:cNvPr>
              <p:cNvSpPr txBox="1"/>
              <p:nvPr/>
            </p:nvSpPr>
            <p:spPr>
              <a:xfrm>
                <a:off x="3275856" y="735546"/>
                <a:ext cx="1764196" cy="3751341"/>
              </a:xfrm>
              <a:prstGeom prst="rect">
                <a:avLst/>
              </a:prstGeom>
              <a:solidFill>
                <a:schemeClr val="bg1"/>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F134F6D3-FA6F-C3E6-984C-15957345156C}"/>
                  </a:ext>
                </a:extLst>
              </p:cNvPr>
              <p:cNvSpPr txBox="1"/>
              <p:nvPr/>
            </p:nvSpPr>
            <p:spPr>
              <a:xfrm>
                <a:off x="827584" y="2823778"/>
                <a:ext cx="2448272" cy="1721273"/>
              </a:xfrm>
              <a:prstGeom prst="rect">
                <a:avLst/>
              </a:prstGeom>
              <a:solidFill>
                <a:schemeClr val="bg1"/>
              </a:solidFill>
            </p:spPr>
            <p:txBody>
              <a:bodyPr wrap="square" rtlCol="0">
                <a:spAutoFit/>
              </a:bodyPr>
              <a:lstStyle/>
              <a:p>
                <a:endParaRPr lang="en-US" dirty="0"/>
              </a:p>
            </p:txBody>
          </p:sp>
        </p:grpSp>
        <p:sp>
          <p:nvSpPr>
            <p:cNvPr id="13" name="TextBox 12">
              <a:extLst>
                <a:ext uri="{FF2B5EF4-FFF2-40B4-BE49-F238E27FC236}">
                  <a16:creationId xmlns:a16="http://schemas.microsoft.com/office/drawing/2014/main" id="{7F2767BA-B34A-334F-C07E-491F9B1564D7}"/>
                </a:ext>
              </a:extLst>
            </p:cNvPr>
            <p:cNvSpPr txBox="1"/>
            <p:nvPr/>
          </p:nvSpPr>
          <p:spPr>
            <a:xfrm>
              <a:off x="557554" y="4466337"/>
              <a:ext cx="5652628" cy="430887"/>
            </a:xfrm>
            <a:prstGeom prst="rect">
              <a:avLst/>
            </a:prstGeom>
            <a:noFill/>
          </p:spPr>
          <p:txBody>
            <a:bodyPr wrap="square" rtlCol="0">
              <a:spAutoFit/>
            </a:bodyPr>
            <a:lstStyle/>
            <a:p>
              <a:r>
                <a:rPr lang="en-US" sz="1100" dirty="0"/>
                <a:t>J.W. Liou, B.S. Chiou. Jap. J. of Appl. Phys. 36 (1997) 4359.</a:t>
              </a:r>
            </a:p>
            <a:p>
              <a:endParaRPr lang="en-US" sz="1100" dirty="0"/>
            </a:p>
          </p:txBody>
        </p:sp>
        <p:sp>
          <p:nvSpPr>
            <p:cNvPr id="27" name="TextBox 26">
              <a:extLst>
                <a:ext uri="{FF2B5EF4-FFF2-40B4-BE49-F238E27FC236}">
                  <a16:creationId xmlns:a16="http://schemas.microsoft.com/office/drawing/2014/main" id="{F259D726-F2CA-C165-64E2-04ABCA8D03E2}"/>
                </a:ext>
              </a:extLst>
            </p:cNvPr>
            <p:cNvSpPr txBox="1"/>
            <p:nvPr/>
          </p:nvSpPr>
          <p:spPr>
            <a:xfrm>
              <a:off x="1114584" y="905883"/>
              <a:ext cx="1119225" cy="369332"/>
            </a:xfrm>
            <a:prstGeom prst="rect">
              <a:avLst/>
            </a:prstGeom>
            <a:noFill/>
          </p:spPr>
          <p:txBody>
            <a:bodyPr wrap="square" rtlCol="0">
              <a:spAutoFit/>
            </a:bodyPr>
            <a:lstStyle/>
            <a:p>
              <a:r>
                <a:rPr lang="en-US" dirty="0"/>
                <a:t>10 µm</a:t>
              </a:r>
            </a:p>
          </p:txBody>
        </p:sp>
      </p:grpSp>
      <p:sp>
        <p:nvSpPr>
          <p:cNvPr id="14" name="Arrow: Down 13">
            <a:extLst>
              <a:ext uri="{FF2B5EF4-FFF2-40B4-BE49-F238E27FC236}">
                <a16:creationId xmlns:a16="http://schemas.microsoft.com/office/drawing/2014/main" id="{C1EAD462-7422-63D2-14F6-8C1C3FC25E07}"/>
              </a:ext>
            </a:extLst>
          </p:cNvPr>
          <p:cNvSpPr/>
          <p:nvPr/>
        </p:nvSpPr>
        <p:spPr>
          <a:xfrm>
            <a:off x="2447764" y="3435846"/>
            <a:ext cx="396044" cy="1440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1D144EAB-5547-C181-1968-FC7B86034384}"/>
              </a:ext>
            </a:extLst>
          </p:cNvPr>
          <p:cNvSpPr/>
          <p:nvPr/>
        </p:nvSpPr>
        <p:spPr>
          <a:xfrm>
            <a:off x="4031940" y="2103698"/>
            <a:ext cx="180020" cy="3240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C07A072-45C1-AF46-D931-5A2FCC6123DC}"/>
              </a:ext>
            </a:extLst>
          </p:cNvPr>
          <p:cNvGrpSpPr/>
          <p:nvPr/>
        </p:nvGrpSpPr>
        <p:grpSpPr>
          <a:xfrm>
            <a:off x="4642891" y="-13431"/>
            <a:ext cx="4356484" cy="4848330"/>
            <a:chOff x="1331640" y="7143"/>
            <a:chExt cx="4356484" cy="4848330"/>
          </a:xfrm>
        </p:grpSpPr>
        <p:pic>
          <p:nvPicPr>
            <p:cNvPr id="3" name="Picture 2">
              <a:extLst>
                <a:ext uri="{FF2B5EF4-FFF2-40B4-BE49-F238E27FC236}">
                  <a16:creationId xmlns:a16="http://schemas.microsoft.com/office/drawing/2014/main" id="{300F35BA-4272-9393-0E83-AA7E1F263590}"/>
                </a:ext>
              </a:extLst>
            </p:cNvPr>
            <p:cNvPicPr>
              <a:picLocks noChangeAspect="1"/>
            </p:cNvPicPr>
            <p:nvPr/>
          </p:nvPicPr>
          <p:blipFill>
            <a:blip r:embed="rId4"/>
            <a:stretch>
              <a:fillRect/>
            </a:stretch>
          </p:blipFill>
          <p:spPr>
            <a:xfrm>
              <a:off x="1331640" y="7143"/>
              <a:ext cx="4356484" cy="4848330"/>
            </a:xfrm>
            <a:prstGeom prst="rect">
              <a:avLst/>
            </a:prstGeom>
          </p:spPr>
        </p:pic>
        <p:sp>
          <p:nvSpPr>
            <p:cNvPr id="4" name="Oval 3">
              <a:extLst>
                <a:ext uri="{FF2B5EF4-FFF2-40B4-BE49-F238E27FC236}">
                  <a16:creationId xmlns:a16="http://schemas.microsoft.com/office/drawing/2014/main" id="{36BDDECA-E2FD-A8DE-747A-89B8F961329B}"/>
                </a:ext>
              </a:extLst>
            </p:cNvPr>
            <p:cNvSpPr/>
            <p:nvPr/>
          </p:nvSpPr>
          <p:spPr>
            <a:xfrm>
              <a:off x="4319972" y="2895786"/>
              <a:ext cx="504056" cy="18362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0AEBB0-B93D-1EAA-F77B-99ABE742B8F9}"/>
                </a:ext>
              </a:extLst>
            </p:cNvPr>
            <p:cNvCxnSpPr>
              <a:cxnSpLocks/>
            </p:cNvCxnSpPr>
            <p:nvPr/>
          </p:nvCxnSpPr>
          <p:spPr>
            <a:xfrm>
              <a:off x="2339752" y="3759882"/>
              <a:ext cx="2196244"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D3A4D8-01C8-7701-979B-CBD6F866C411}"/>
                </a:ext>
              </a:extLst>
            </p:cNvPr>
            <p:cNvCxnSpPr>
              <a:cxnSpLocks/>
            </p:cNvCxnSpPr>
            <p:nvPr/>
          </p:nvCxnSpPr>
          <p:spPr>
            <a:xfrm>
              <a:off x="2267744" y="4191930"/>
              <a:ext cx="226825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A66552E-5F90-FF18-440F-236FB40E3803}"/>
                </a:ext>
              </a:extLst>
            </p:cNvPr>
            <p:cNvSpPr/>
            <p:nvPr/>
          </p:nvSpPr>
          <p:spPr>
            <a:xfrm>
              <a:off x="3563888" y="843558"/>
              <a:ext cx="1440160" cy="3240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6ED24C4-C95A-B5E2-91EF-C7A528D1AC02}"/>
                </a:ext>
              </a:extLst>
            </p:cNvPr>
            <p:cNvSpPr/>
            <p:nvPr/>
          </p:nvSpPr>
          <p:spPr>
            <a:xfrm>
              <a:off x="3491880" y="1621222"/>
              <a:ext cx="1692188" cy="29634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382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B24BE-FA00-26C7-6A8D-DED7D40AC0FF}"/>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11</a:t>
            </a:fld>
            <a:endParaRPr lang="en-US" dirty="0">
              <a:ln>
                <a:solidFill>
                  <a:prstClr val="white"/>
                </a:solidFill>
              </a:ln>
              <a:solidFill>
                <a:prstClr val="black">
                  <a:tint val="75000"/>
                </a:prstClr>
              </a:solidFill>
            </a:endParaRPr>
          </a:p>
        </p:txBody>
      </p:sp>
      <p:sp>
        <p:nvSpPr>
          <p:cNvPr id="4" name="TextBox 3">
            <a:extLst>
              <a:ext uri="{FF2B5EF4-FFF2-40B4-BE49-F238E27FC236}">
                <a16:creationId xmlns:a16="http://schemas.microsoft.com/office/drawing/2014/main" id="{CF0E8CD6-6C62-69E9-036F-58966F3579D9}"/>
              </a:ext>
            </a:extLst>
          </p:cNvPr>
          <p:cNvSpPr txBox="1"/>
          <p:nvPr/>
        </p:nvSpPr>
        <p:spPr>
          <a:xfrm>
            <a:off x="786318" y="709060"/>
            <a:ext cx="7992888" cy="923330"/>
          </a:xfrm>
          <a:prstGeom prst="rect">
            <a:avLst/>
          </a:prstGeom>
          <a:noFill/>
        </p:spPr>
        <p:txBody>
          <a:bodyPr wrap="square">
            <a:spAutoFit/>
          </a:bodyPr>
          <a:lstStyle/>
          <a:p>
            <a:r>
              <a:rPr lang="en-US" dirty="0"/>
              <a:t>The effective dielectric “averaging volume” (i.e., the ferroelectric layer thickness) </a:t>
            </a:r>
            <a:r>
              <a:rPr lang="en-US" b="1" dirty="0"/>
              <a:t>10× the grain size</a:t>
            </a:r>
            <a:r>
              <a:rPr lang="en-US" dirty="0"/>
              <a:t>, to avoid local field nonuniformities from individual grains.</a:t>
            </a:r>
          </a:p>
        </p:txBody>
      </p:sp>
      <p:sp>
        <p:nvSpPr>
          <p:cNvPr id="6" name="TextBox 5">
            <a:extLst>
              <a:ext uri="{FF2B5EF4-FFF2-40B4-BE49-F238E27FC236}">
                <a16:creationId xmlns:a16="http://schemas.microsoft.com/office/drawing/2014/main" id="{7F8712D2-486A-D56C-DBF0-D6016EA3E462}"/>
              </a:ext>
            </a:extLst>
          </p:cNvPr>
          <p:cNvSpPr txBox="1"/>
          <p:nvPr/>
        </p:nvSpPr>
        <p:spPr>
          <a:xfrm>
            <a:off x="107504" y="154840"/>
            <a:ext cx="9746232" cy="400110"/>
          </a:xfrm>
          <a:prstGeom prst="rect">
            <a:avLst/>
          </a:prstGeom>
          <a:noFill/>
        </p:spPr>
        <p:txBody>
          <a:bodyPr wrap="square">
            <a:spAutoFit/>
          </a:bodyPr>
          <a:lstStyle/>
          <a:p>
            <a:r>
              <a:rPr lang="en-US" sz="2000" dirty="0">
                <a:solidFill>
                  <a:srgbClr val="0070C0"/>
                </a:solidFill>
              </a:rPr>
              <a:t>A </a:t>
            </a:r>
            <a:r>
              <a:rPr lang="en-US" sz="2000" b="1" dirty="0">
                <a:solidFill>
                  <a:srgbClr val="0070C0"/>
                </a:solidFill>
              </a:rPr>
              <a:t>rule of thumb</a:t>
            </a:r>
            <a:r>
              <a:rPr lang="en-US" sz="2000" dirty="0">
                <a:solidFill>
                  <a:srgbClr val="0070C0"/>
                </a:solidFill>
              </a:rPr>
              <a:t> for reliable dielectric uniformity and breakdown strength:</a:t>
            </a:r>
          </a:p>
        </p:txBody>
      </p:sp>
      <p:sp>
        <p:nvSpPr>
          <p:cNvPr id="8" name="TextBox 7">
            <a:extLst>
              <a:ext uri="{FF2B5EF4-FFF2-40B4-BE49-F238E27FC236}">
                <a16:creationId xmlns:a16="http://schemas.microsoft.com/office/drawing/2014/main" id="{CE6E6623-0876-73E1-0588-3A381C7A3E8E}"/>
              </a:ext>
            </a:extLst>
          </p:cNvPr>
          <p:cNvSpPr txBox="1"/>
          <p:nvPr/>
        </p:nvSpPr>
        <p:spPr>
          <a:xfrm>
            <a:off x="803267" y="1790570"/>
            <a:ext cx="7992888" cy="369332"/>
          </a:xfrm>
          <a:prstGeom prst="rect">
            <a:avLst/>
          </a:prstGeom>
          <a:noFill/>
        </p:spPr>
        <p:txBody>
          <a:bodyPr wrap="square">
            <a:spAutoFit/>
          </a:bodyPr>
          <a:lstStyle/>
          <a:p>
            <a:r>
              <a:rPr lang="en-US" b="1" dirty="0"/>
              <a:t>Typical practical thicknesses</a:t>
            </a:r>
            <a:r>
              <a:rPr lang="en-US" dirty="0"/>
              <a:t> (used in FRT tuners, bulk disks): </a:t>
            </a:r>
            <a:r>
              <a:rPr lang="en-US" b="1" dirty="0"/>
              <a:t>0.3–1.0 mm</a:t>
            </a:r>
            <a:endParaRPr lang="en-US" dirty="0"/>
          </a:p>
        </p:txBody>
      </p:sp>
      <p:sp>
        <p:nvSpPr>
          <p:cNvPr id="10" name="TextBox 9">
            <a:extLst>
              <a:ext uri="{FF2B5EF4-FFF2-40B4-BE49-F238E27FC236}">
                <a16:creationId xmlns:a16="http://schemas.microsoft.com/office/drawing/2014/main" id="{08BED7E7-8741-AD29-77EE-8BE1274A8CF7}"/>
              </a:ext>
            </a:extLst>
          </p:cNvPr>
          <p:cNvSpPr txBox="1"/>
          <p:nvPr/>
        </p:nvSpPr>
        <p:spPr>
          <a:xfrm>
            <a:off x="786318" y="2379859"/>
            <a:ext cx="8136904" cy="2031325"/>
          </a:xfrm>
          <a:prstGeom prst="rect">
            <a:avLst/>
          </a:prstGeom>
          <a:noFill/>
        </p:spPr>
        <p:txBody>
          <a:bodyPr wrap="square">
            <a:spAutoFit/>
          </a:bodyPr>
          <a:lstStyle/>
          <a:p>
            <a:pPr>
              <a:buNone/>
            </a:pPr>
            <a:r>
              <a:rPr lang="en-US" dirty="0"/>
              <a:t>This ensures that:</a:t>
            </a:r>
          </a:p>
          <a:p>
            <a:pPr>
              <a:buFont typeface="Arial" panose="020B0604020202020204" pitchFamily="34" charset="0"/>
              <a:buChar char="•"/>
            </a:pPr>
            <a:r>
              <a:rPr lang="en-US" dirty="0"/>
              <a:t>The </a:t>
            </a:r>
            <a:r>
              <a:rPr lang="en-US" b="1" dirty="0"/>
              <a:t>applied electric field</a:t>
            </a:r>
            <a:r>
              <a:rPr lang="en-US" dirty="0"/>
              <a:t> is averaged over many grains (reducing domain-level nonuniformities).</a:t>
            </a:r>
          </a:p>
          <a:p>
            <a:pPr>
              <a:buFont typeface="Arial" panose="020B0604020202020204" pitchFamily="34" charset="0"/>
              <a:buChar char="•"/>
            </a:pPr>
            <a:r>
              <a:rPr lang="en-US" b="1" dirty="0"/>
              <a:t>Local polarization anisotropy</a:t>
            </a:r>
            <a:r>
              <a:rPr lang="en-US" dirty="0"/>
              <a:t> and grain-boundary effects don’t dominate tunability or loss.</a:t>
            </a:r>
          </a:p>
          <a:p>
            <a:pPr>
              <a:buFont typeface="Arial" panose="020B0604020202020204" pitchFamily="34" charset="0"/>
              <a:buChar char="•"/>
            </a:pPr>
            <a:r>
              <a:rPr lang="en-US" b="1" dirty="0"/>
              <a:t>Mechanical stability and breakdown strength</a:t>
            </a:r>
            <a:r>
              <a:rPr lang="en-US" dirty="0"/>
              <a:t> remain acceptable for tens of kV/cm operation.</a:t>
            </a:r>
          </a:p>
        </p:txBody>
      </p:sp>
    </p:spTree>
    <p:extLst>
      <p:ext uri="{BB962C8B-B14F-4D97-AF65-F5344CB8AC3E}">
        <p14:creationId xmlns:p14="http://schemas.microsoft.com/office/powerpoint/2010/main" val="256312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5D2805-ADDE-F93E-1566-4FA78E1AD676}"/>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5" name="Picture 4" descr="Graphical user interface&#10;&#10;Description automatically generated">
            <a:extLst>
              <a:ext uri="{FF2B5EF4-FFF2-40B4-BE49-F238E27FC236}">
                <a16:creationId xmlns:a16="http://schemas.microsoft.com/office/drawing/2014/main" id="{BD119C23-698F-6A9C-0D61-8AE340F4B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756" y="1222464"/>
            <a:ext cx="1833880" cy="1889760"/>
          </a:xfrm>
          <a:prstGeom prst="rect">
            <a:avLst/>
          </a:prstGeom>
          <a:ln>
            <a:solidFill>
              <a:schemeClr val="bg1"/>
            </a:solidFill>
          </a:ln>
        </p:spPr>
      </p:pic>
      <p:pic>
        <p:nvPicPr>
          <p:cNvPr id="6" name="Picture 5" descr="Chart, bar chart&#10;&#10;Description automatically generated">
            <a:extLst>
              <a:ext uri="{FF2B5EF4-FFF2-40B4-BE49-F238E27FC236}">
                <a16:creationId xmlns:a16="http://schemas.microsoft.com/office/drawing/2014/main" id="{35410EEC-4A48-A2CB-3782-1755F312A8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249" y="1408515"/>
            <a:ext cx="1856740" cy="1601470"/>
          </a:xfrm>
          <a:prstGeom prst="rect">
            <a:avLst/>
          </a:prstGeom>
        </p:spPr>
      </p:pic>
      <p:sp>
        <p:nvSpPr>
          <p:cNvPr id="8" name="TextBox 7">
            <a:extLst>
              <a:ext uri="{FF2B5EF4-FFF2-40B4-BE49-F238E27FC236}">
                <a16:creationId xmlns:a16="http://schemas.microsoft.com/office/drawing/2014/main" id="{C3781FE0-A16A-AF12-03B5-DB8CB827A94E}"/>
              </a:ext>
            </a:extLst>
          </p:cNvPr>
          <p:cNvSpPr txBox="1"/>
          <p:nvPr/>
        </p:nvSpPr>
        <p:spPr>
          <a:xfrm>
            <a:off x="418503" y="3363838"/>
            <a:ext cx="4593514" cy="1323439"/>
          </a:xfrm>
          <a:prstGeom prst="rect">
            <a:avLst/>
          </a:prstGeom>
          <a:noFill/>
        </p:spPr>
        <p:txBody>
          <a:bodyPr wrap="square">
            <a:spAutoFit/>
          </a:bodyPr>
          <a:lstStyle/>
          <a:p>
            <a:pPr marL="0" marR="0" algn="just">
              <a:spcBef>
                <a:spcPts val="600"/>
              </a:spcBef>
              <a:buNone/>
            </a:pPr>
            <a:r>
              <a:rPr lang="en-US" sz="1600" dirty="0">
                <a:effectLst/>
                <a:latin typeface="+mj-lt"/>
                <a:ea typeface="SimSun" panose="02010600030101010101" pitchFamily="2" charset="-122"/>
              </a:rPr>
              <a:t>Using a three-stub tuner to minimize the reflected power only works if the load has a constant impedance, which is often, but not always, true. If the load is varying in time, the best that can be done is to match the stub tuner to the average value. </a:t>
            </a:r>
          </a:p>
        </p:txBody>
      </p:sp>
      <p:sp>
        <p:nvSpPr>
          <p:cNvPr id="13" name="TextBox 12">
            <a:extLst>
              <a:ext uri="{FF2B5EF4-FFF2-40B4-BE49-F238E27FC236}">
                <a16:creationId xmlns:a16="http://schemas.microsoft.com/office/drawing/2014/main" id="{1D68DE3D-AB87-2569-8AF3-B928EC7176B1}"/>
              </a:ext>
            </a:extLst>
          </p:cNvPr>
          <p:cNvSpPr txBox="1"/>
          <p:nvPr/>
        </p:nvSpPr>
        <p:spPr>
          <a:xfrm>
            <a:off x="3470580" y="4798482"/>
            <a:ext cx="2497800" cy="338554"/>
          </a:xfrm>
          <a:prstGeom prst="rect">
            <a:avLst/>
          </a:prstGeom>
          <a:noFill/>
        </p:spPr>
        <p:txBody>
          <a:bodyPr wrap="none" rtlCol="0">
            <a:spAutoFit/>
          </a:bodyPr>
          <a:lstStyle/>
          <a:p>
            <a:r>
              <a:rPr lang="en-US" sz="1600" dirty="0"/>
              <a:t>In collaboration with </a:t>
            </a:r>
            <a:r>
              <a:rPr lang="en-US" sz="1600" dirty="0" err="1"/>
              <a:t>JLab</a:t>
            </a:r>
            <a:endParaRPr lang="en-US" sz="1600" dirty="0"/>
          </a:p>
        </p:txBody>
      </p:sp>
      <p:sp>
        <p:nvSpPr>
          <p:cNvPr id="14" name="TextBox 13">
            <a:extLst>
              <a:ext uri="{FF2B5EF4-FFF2-40B4-BE49-F238E27FC236}">
                <a16:creationId xmlns:a16="http://schemas.microsoft.com/office/drawing/2014/main" id="{2E44EBE6-8D89-DD2D-E01C-0D94BA2AFA87}"/>
              </a:ext>
            </a:extLst>
          </p:cNvPr>
          <p:cNvSpPr txBox="1"/>
          <p:nvPr/>
        </p:nvSpPr>
        <p:spPr>
          <a:xfrm>
            <a:off x="899592" y="665449"/>
            <a:ext cx="3161315" cy="338554"/>
          </a:xfrm>
          <a:prstGeom prst="rect">
            <a:avLst/>
          </a:prstGeom>
          <a:noFill/>
        </p:spPr>
        <p:txBody>
          <a:bodyPr wrap="none" rtlCol="0">
            <a:spAutoFit/>
          </a:bodyPr>
          <a:lstStyle/>
          <a:p>
            <a:r>
              <a:rPr lang="en-US" sz="1600" dirty="0"/>
              <a:t>A. Hutton, </a:t>
            </a:r>
            <a:r>
              <a:rPr lang="en-US" sz="1600" dirty="0" err="1"/>
              <a:t>A.Costilla</a:t>
            </a:r>
            <a:r>
              <a:rPr lang="en-US" sz="1600" dirty="0"/>
              <a:t>, SBIR, </a:t>
            </a:r>
            <a:r>
              <a:rPr lang="en-US" sz="1600" dirty="0" err="1"/>
              <a:t>JLab</a:t>
            </a:r>
            <a:endParaRPr lang="en-US" sz="1600" dirty="0"/>
          </a:p>
        </p:txBody>
      </p:sp>
      <p:pic>
        <p:nvPicPr>
          <p:cNvPr id="31" name="Picture 30">
            <a:extLst>
              <a:ext uri="{FF2B5EF4-FFF2-40B4-BE49-F238E27FC236}">
                <a16:creationId xmlns:a16="http://schemas.microsoft.com/office/drawing/2014/main" id="{B2C440FA-7881-D359-08D9-9C35194F38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4068" y="3028791"/>
            <a:ext cx="3071192" cy="1537138"/>
          </a:xfrm>
          <a:prstGeom prst="rect">
            <a:avLst/>
          </a:prstGeom>
        </p:spPr>
      </p:pic>
      <p:pic>
        <p:nvPicPr>
          <p:cNvPr id="29" name="Picture 28">
            <a:extLst>
              <a:ext uri="{FF2B5EF4-FFF2-40B4-BE49-F238E27FC236}">
                <a16:creationId xmlns:a16="http://schemas.microsoft.com/office/drawing/2014/main" id="{EA49384D-AD52-6C86-7D58-D4FABA1E43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7187" y="-82297"/>
            <a:ext cx="4303057" cy="2211749"/>
          </a:xfrm>
          <a:prstGeom prst="rect">
            <a:avLst/>
          </a:prstGeom>
        </p:spPr>
      </p:pic>
      <p:pic>
        <p:nvPicPr>
          <p:cNvPr id="27" name="Picture 26">
            <a:extLst>
              <a:ext uri="{FF2B5EF4-FFF2-40B4-BE49-F238E27FC236}">
                <a16:creationId xmlns:a16="http://schemas.microsoft.com/office/drawing/2014/main" id="{BEDD1717-67BE-845F-35BE-441EC1A2C1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1353685"/>
            <a:ext cx="1584176" cy="1627319"/>
          </a:xfrm>
          <a:prstGeom prst="rect">
            <a:avLst/>
          </a:prstGeom>
        </p:spPr>
      </p:pic>
      <p:sp>
        <p:nvSpPr>
          <p:cNvPr id="3" name="Title 2">
            <a:extLst>
              <a:ext uri="{FF2B5EF4-FFF2-40B4-BE49-F238E27FC236}">
                <a16:creationId xmlns:a16="http://schemas.microsoft.com/office/drawing/2014/main" id="{1380AB3F-7C79-65DA-FE39-8FAA92FF6322}"/>
              </a:ext>
            </a:extLst>
          </p:cNvPr>
          <p:cNvSpPr>
            <a:spLocks noGrp="1"/>
          </p:cNvSpPr>
          <p:nvPr>
            <p:ph type="title"/>
          </p:nvPr>
        </p:nvSpPr>
        <p:spPr>
          <a:xfrm>
            <a:off x="-72516" y="-86890"/>
            <a:ext cx="6696744" cy="857250"/>
          </a:xfrm>
        </p:spPr>
        <p:txBody>
          <a:bodyPr>
            <a:normAutofit/>
          </a:bodyPr>
          <a:lstStyle/>
          <a:p>
            <a:r>
              <a:rPr lang="en-US" sz="2800" dirty="0">
                <a:solidFill>
                  <a:srgbClr val="0070C0"/>
                </a:solidFill>
              </a:rPr>
              <a:t>Tree-stub tuner for variable loads, CEBAF</a:t>
            </a:r>
          </a:p>
        </p:txBody>
      </p:sp>
      <p:sp>
        <p:nvSpPr>
          <p:cNvPr id="32" name="TextBox 31">
            <a:extLst>
              <a:ext uri="{FF2B5EF4-FFF2-40B4-BE49-F238E27FC236}">
                <a16:creationId xmlns:a16="http://schemas.microsoft.com/office/drawing/2014/main" id="{8EC1F6FC-9F2D-AE72-7EA6-BF946D21B541}"/>
              </a:ext>
            </a:extLst>
          </p:cNvPr>
          <p:cNvSpPr txBox="1"/>
          <p:nvPr/>
        </p:nvSpPr>
        <p:spPr>
          <a:xfrm>
            <a:off x="7023432" y="4524171"/>
            <a:ext cx="2077364" cy="276999"/>
          </a:xfrm>
          <a:prstGeom prst="rect">
            <a:avLst/>
          </a:prstGeom>
          <a:noFill/>
        </p:spPr>
        <p:txBody>
          <a:bodyPr wrap="none" rtlCol="0">
            <a:spAutoFit/>
          </a:bodyPr>
          <a:lstStyle/>
          <a:p>
            <a:r>
              <a:rPr lang="en-US" sz="1200" dirty="0"/>
              <a:t>Desing of Alex Costilla, Jlab</a:t>
            </a:r>
          </a:p>
        </p:txBody>
      </p:sp>
      <p:sp>
        <p:nvSpPr>
          <p:cNvPr id="33" name="TextBox 32">
            <a:extLst>
              <a:ext uri="{FF2B5EF4-FFF2-40B4-BE49-F238E27FC236}">
                <a16:creationId xmlns:a16="http://schemas.microsoft.com/office/drawing/2014/main" id="{86BE5343-DAA0-5B0B-889D-26C14C3EBF95}"/>
              </a:ext>
            </a:extLst>
          </p:cNvPr>
          <p:cNvSpPr txBox="1"/>
          <p:nvPr/>
        </p:nvSpPr>
        <p:spPr>
          <a:xfrm>
            <a:off x="4478521" y="1969769"/>
            <a:ext cx="2917080" cy="954107"/>
          </a:xfrm>
          <a:prstGeom prst="rect">
            <a:avLst/>
          </a:prstGeom>
          <a:noFill/>
        </p:spPr>
        <p:txBody>
          <a:bodyPr wrap="square" rtlCol="0">
            <a:spAutoFit/>
          </a:bodyPr>
          <a:lstStyle/>
          <a:p>
            <a:r>
              <a:rPr lang="en-US" sz="1400" dirty="0"/>
              <a:t>Ferroelectric tuning element  consists of two rings, </a:t>
            </a:r>
          </a:p>
          <a:p>
            <a:r>
              <a:rPr lang="en-US" sz="1400" dirty="0"/>
              <a:t>OD 16.4 mm, ID 14.4 mm, 1x1mm cross-section</a:t>
            </a:r>
          </a:p>
        </p:txBody>
      </p:sp>
      <p:sp>
        <p:nvSpPr>
          <p:cNvPr id="34" name="Oval 33">
            <a:extLst>
              <a:ext uri="{FF2B5EF4-FFF2-40B4-BE49-F238E27FC236}">
                <a16:creationId xmlns:a16="http://schemas.microsoft.com/office/drawing/2014/main" id="{FF1B5590-F5F6-4551-28F1-1E6DADD2886A}"/>
              </a:ext>
            </a:extLst>
          </p:cNvPr>
          <p:cNvSpPr/>
          <p:nvPr/>
        </p:nvSpPr>
        <p:spPr>
          <a:xfrm>
            <a:off x="6932298" y="606331"/>
            <a:ext cx="1129816" cy="5564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F0BE00B-7557-7671-90C3-07573BF5C619}"/>
              </a:ext>
            </a:extLst>
          </p:cNvPr>
          <p:cNvSpPr/>
          <p:nvPr/>
        </p:nvSpPr>
        <p:spPr>
          <a:xfrm>
            <a:off x="4427984" y="2403763"/>
            <a:ext cx="2952328" cy="3022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02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F2B851-1174-935D-902B-268E986848AB}"/>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
        <p:nvSpPr>
          <p:cNvPr id="5" name="TextBox 4">
            <a:extLst>
              <a:ext uri="{FF2B5EF4-FFF2-40B4-BE49-F238E27FC236}">
                <a16:creationId xmlns:a16="http://schemas.microsoft.com/office/drawing/2014/main" id="{58702112-97AA-A309-06FF-18F5CB0AB24E}"/>
              </a:ext>
            </a:extLst>
          </p:cNvPr>
          <p:cNvSpPr txBox="1"/>
          <p:nvPr/>
        </p:nvSpPr>
        <p:spPr>
          <a:xfrm>
            <a:off x="5370510" y="4781808"/>
            <a:ext cx="2965365" cy="338554"/>
          </a:xfrm>
          <a:prstGeom prst="rect">
            <a:avLst/>
          </a:prstGeom>
          <a:noFill/>
        </p:spPr>
        <p:txBody>
          <a:bodyPr wrap="square" rtlCol="0">
            <a:spAutoFit/>
          </a:bodyPr>
          <a:lstStyle/>
          <a:p>
            <a:r>
              <a:rPr lang="en-US" sz="1600" dirty="0"/>
              <a:t>Desing of </a:t>
            </a:r>
            <a:r>
              <a:rPr lang="en-US" sz="1600" dirty="0" err="1"/>
              <a:t>S.Kuzikov</a:t>
            </a:r>
            <a:r>
              <a:rPr lang="en-US" sz="1600" dirty="0"/>
              <a:t>, Jlab</a:t>
            </a:r>
          </a:p>
        </p:txBody>
      </p:sp>
      <p:pic>
        <p:nvPicPr>
          <p:cNvPr id="7" name="Picture 6" descr="A picture containing shape&#10;&#10;Description automatically generated">
            <a:extLst>
              <a:ext uri="{FF2B5EF4-FFF2-40B4-BE49-F238E27FC236}">
                <a16:creationId xmlns:a16="http://schemas.microsoft.com/office/drawing/2014/main" id="{C320243E-742B-5F8D-A273-DF9DC3B20B8D}"/>
              </a:ext>
            </a:extLst>
          </p:cNvPr>
          <p:cNvPicPr>
            <a:picLocks noChangeAspect="1"/>
          </p:cNvPicPr>
          <p:nvPr/>
        </p:nvPicPr>
        <p:blipFill>
          <a:blip r:embed="rId3"/>
          <a:stretch>
            <a:fillRect/>
          </a:stretch>
        </p:blipFill>
        <p:spPr>
          <a:xfrm rot="16200000">
            <a:off x="3781640" y="66857"/>
            <a:ext cx="1368384" cy="2278719"/>
          </a:xfrm>
          <a:prstGeom prst="rect">
            <a:avLst/>
          </a:prstGeom>
        </p:spPr>
      </p:pic>
      <p:pic>
        <p:nvPicPr>
          <p:cNvPr id="11" name="Picture 10" descr="Chart, line chart&#10;&#10;Description automatically generated">
            <a:extLst>
              <a:ext uri="{FF2B5EF4-FFF2-40B4-BE49-F238E27FC236}">
                <a16:creationId xmlns:a16="http://schemas.microsoft.com/office/drawing/2014/main" id="{9EDE0AD6-323D-D317-7A7B-9DBCAB3CF6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2211710"/>
            <a:ext cx="1836203" cy="919268"/>
          </a:xfrm>
          <a:prstGeom prst="rect">
            <a:avLst/>
          </a:prstGeom>
        </p:spPr>
      </p:pic>
      <p:pic>
        <p:nvPicPr>
          <p:cNvPr id="18" name="Picture 17">
            <a:extLst>
              <a:ext uri="{FF2B5EF4-FFF2-40B4-BE49-F238E27FC236}">
                <a16:creationId xmlns:a16="http://schemas.microsoft.com/office/drawing/2014/main" id="{64780534-717E-8687-FEA9-B7AFD2E4FCDC}"/>
              </a:ext>
            </a:extLst>
          </p:cNvPr>
          <p:cNvPicPr>
            <a:picLocks noChangeAspect="1"/>
          </p:cNvPicPr>
          <p:nvPr/>
        </p:nvPicPr>
        <p:blipFill>
          <a:blip r:embed="rId5"/>
          <a:stretch>
            <a:fillRect/>
          </a:stretch>
        </p:blipFill>
        <p:spPr>
          <a:xfrm>
            <a:off x="6358568" y="355640"/>
            <a:ext cx="1473141" cy="1070146"/>
          </a:xfrm>
          <a:prstGeom prst="rect">
            <a:avLst/>
          </a:prstGeom>
        </p:spPr>
      </p:pic>
      <p:sp>
        <p:nvSpPr>
          <p:cNvPr id="19" name="TextBox 18">
            <a:extLst>
              <a:ext uri="{FF2B5EF4-FFF2-40B4-BE49-F238E27FC236}">
                <a16:creationId xmlns:a16="http://schemas.microsoft.com/office/drawing/2014/main" id="{242BE1E6-DABA-8213-DF2D-BCBD1BBCB7DE}"/>
              </a:ext>
            </a:extLst>
          </p:cNvPr>
          <p:cNvSpPr txBox="1"/>
          <p:nvPr/>
        </p:nvSpPr>
        <p:spPr>
          <a:xfrm>
            <a:off x="8002066" y="1112076"/>
            <a:ext cx="723275" cy="369332"/>
          </a:xfrm>
          <a:prstGeom prst="rect">
            <a:avLst/>
          </a:prstGeom>
          <a:noFill/>
        </p:spPr>
        <p:txBody>
          <a:bodyPr wrap="none" rtlCol="0">
            <a:spAutoFit/>
          </a:bodyPr>
          <a:lstStyle/>
          <a:p>
            <a:r>
              <a:rPr lang="en-US" dirty="0"/>
              <a:t>HOM</a:t>
            </a:r>
          </a:p>
        </p:txBody>
      </p:sp>
      <p:sp>
        <p:nvSpPr>
          <p:cNvPr id="6" name="Title 2">
            <a:extLst>
              <a:ext uri="{FF2B5EF4-FFF2-40B4-BE49-F238E27FC236}">
                <a16:creationId xmlns:a16="http://schemas.microsoft.com/office/drawing/2014/main" id="{2BAD5624-28E1-6625-32CA-B8F9AE6EB795}"/>
              </a:ext>
            </a:extLst>
          </p:cNvPr>
          <p:cNvSpPr>
            <a:spLocks noGrp="1"/>
          </p:cNvSpPr>
          <p:nvPr>
            <p:ph type="title"/>
          </p:nvPr>
        </p:nvSpPr>
        <p:spPr>
          <a:xfrm>
            <a:off x="57477" y="-135251"/>
            <a:ext cx="6696744" cy="857250"/>
          </a:xfrm>
        </p:spPr>
        <p:txBody>
          <a:bodyPr>
            <a:normAutofit fontScale="90000"/>
          </a:bodyPr>
          <a:lstStyle/>
          <a:p>
            <a:r>
              <a:rPr lang="en-US" sz="2800" dirty="0">
                <a:solidFill>
                  <a:srgbClr val="0070C0"/>
                </a:solidFill>
              </a:rPr>
              <a:t>FE-FRT for microphonic compensation, CEBAF</a:t>
            </a:r>
          </a:p>
        </p:txBody>
      </p:sp>
      <p:pic>
        <p:nvPicPr>
          <p:cNvPr id="13" name="Picture 12">
            <a:extLst>
              <a:ext uri="{FF2B5EF4-FFF2-40B4-BE49-F238E27FC236}">
                <a16:creationId xmlns:a16="http://schemas.microsoft.com/office/drawing/2014/main" id="{458E78B5-71C1-AAAB-4183-A269F14E65E4}"/>
              </a:ext>
            </a:extLst>
          </p:cNvPr>
          <p:cNvPicPr>
            <a:picLocks noChangeAspect="1"/>
          </p:cNvPicPr>
          <p:nvPr/>
        </p:nvPicPr>
        <p:blipFill>
          <a:blip r:embed="rId6"/>
          <a:stretch>
            <a:fillRect/>
          </a:stretch>
        </p:blipFill>
        <p:spPr>
          <a:xfrm>
            <a:off x="661166" y="690446"/>
            <a:ext cx="2428407" cy="2712846"/>
          </a:xfrm>
          <a:prstGeom prst="rect">
            <a:avLst/>
          </a:prstGeom>
        </p:spPr>
      </p:pic>
      <p:sp>
        <p:nvSpPr>
          <p:cNvPr id="14" name="TextBox 13">
            <a:extLst>
              <a:ext uri="{FF2B5EF4-FFF2-40B4-BE49-F238E27FC236}">
                <a16:creationId xmlns:a16="http://schemas.microsoft.com/office/drawing/2014/main" id="{39A2BC49-4760-2D09-9042-72992563BD62}"/>
              </a:ext>
            </a:extLst>
          </p:cNvPr>
          <p:cNvSpPr txBox="1"/>
          <p:nvPr/>
        </p:nvSpPr>
        <p:spPr>
          <a:xfrm>
            <a:off x="358466" y="3528869"/>
            <a:ext cx="4330713" cy="1092607"/>
          </a:xfrm>
          <a:prstGeom prst="rect">
            <a:avLst/>
          </a:prstGeom>
          <a:noFill/>
        </p:spPr>
        <p:txBody>
          <a:bodyPr wrap="square" rtlCol="0">
            <a:spAutoFit/>
          </a:bodyPr>
          <a:lstStyle/>
          <a:p>
            <a:r>
              <a:rPr lang="en-US" sz="1300" dirty="0"/>
              <a:t>The core innovation lies in a FRT integrated directly into the main coupler, eliminating the need for an additional RF port. Using a Magic-T configuration, the FRT will enable microphonics compensation in the ±30–40 Hz range for CEBAF’s C100 cavities</a:t>
            </a:r>
          </a:p>
        </p:txBody>
      </p:sp>
      <p:sp>
        <p:nvSpPr>
          <p:cNvPr id="26" name="TextBox 25">
            <a:extLst>
              <a:ext uri="{FF2B5EF4-FFF2-40B4-BE49-F238E27FC236}">
                <a16:creationId xmlns:a16="http://schemas.microsoft.com/office/drawing/2014/main" id="{FA017A3D-7E7F-7703-A1DB-FBE84E59B3D8}"/>
              </a:ext>
            </a:extLst>
          </p:cNvPr>
          <p:cNvSpPr txBox="1"/>
          <p:nvPr/>
        </p:nvSpPr>
        <p:spPr>
          <a:xfrm>
            <a:off x="6093302" y="1718305"/>
            <a:ext cx="2619158" cy="1015663"/>
          </a:xfrm>
          <a:prstGeom prst="rect">
            <a:avLst/>
          </a:prstGeom>
          <a:noFill/>
        </p:spPr>
        <p:txBody>
          <a:bodyPr wrap="square">
            <a:spAutoFit/>
          </a:bodyPr>
          <a:lstStyle/>
          <a:p>
            <a:r>
              <a:rPr lang="en-US" sz="1200" dirty="0"/>
              <a:t>f = 1500 MHz, r/Q = 1288 Ω/m, Q₀ = 3 × 10⁹, and Qₑₓₜ = 3.2 × 10⁷). The reflection amplitude, S₁₁, –0.20 dB and –0.24 dB across dielectric constants variation from 130 to 150</a:t>
            </a:r>
          </a:p>
        </p:txBody>
      </p:sp>
      <p:pic>
        <p:nvPicPr>
          <p:cNvPr id="27" name="Picture 26">
            <a:extLst>
              <a:ext uri="{FF2B5EF4-FFF2-40B4-BE49-F238E27FC236}">
                <a16:creationId xmlns:a16="http://schemas.microsoft.com/office/drawing/2014/main" id="{026FA87A-0C89-67B8-8E2E-AB809A768E56}"/>
              </a:ext>
            </a:extLst>
          </p:cNvPr>
          <p:cNvPicPr>
            <a:picLocks noChangeAspect="1"/>
          </p:cNvPicPr>
          <p:nvPr/>
        </p:nvPicPr>
        <p:blipFill>
          <a:blip r:embed="rId7"/>
          <a:stretch>
            <a:fillRect/>
          </a:stretch>
        </p:blipFill>
        <p:spPr>
          <a:xfrm>
            <a:off x="6531391" y="2769839"/>
            <a:ext cx="1723869" cy="1847771"/>
          </a:xfrm>
          <a:prstGeom prst="rect">
            <a:avLst/>
          </a:prstGeom>
        </p:spPr>
      </p:pic>
    </p:spTree>
    <p:extLst>
      <p:ext uri="{BB962C8B-B14F-4D97-AF65-F5344CB8AC3E}">
        <p14:creationId xmlns:p14="http://schemas.microsoft.com/office/powerpoint/2010/main" val="380277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9D8443-64C5-36BF-B430-6859DBC1FD2F}"/>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14</a:t>
            </a:fld>
            <a:endParaRPr lang="en-US" dirty="0">
              <a:ln>
                <a:solidFill>
                  <a:prstClr val="white"/>
                </a:solidFill>
              </a:ln>
              <a:solidFill>
                <a:prstClr val="black">
                  <a:tint val="75000"/>
                </a:prstClr>
              </a:solidFill>
            </a:endParaRPr>
          </a:p>
        </p:txBody>
      </p:sp>
      <p:sp>
        <p:nvSpPr>
          <p:cNvPr id="6" name="TextBox 5">
            <a:extLst>
              <a:ext uri="{FF2B5EF4-FFF2-40B4-BE49-F238E27FC236}">
                <a16:creationId xmlns:a16="http://schemas.microsoft.com/office/drawing/2014/main" id="{EA21DB26-90E6-1BD7-BF36-B3FBA3ADCD45}"/>
              </a:ext>
            </a:extLst>
          </p:cNvPr>
          <p:cNvSpPr txBox="1"/>
          <p:nvPr/>
        </p:nvSpPr>
        <p:spPr>
          <a:xfrm>
            <a:off x="223050" y="535317"/>
            <a:ext cx="4577378" cy="1200329"/>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FE-FRT for transient detuning in HL-LHC</a:t>
            </a:r>
          </a:p>
          <a:p>
            <a:pPr marL="285750" indent="-285750">
              <a:buFont typeface="Wingdings" panose="05000000000000000000" pitchFamily="2" charset="2"/>
              <a:buChar char="q"/>
            </a:pPr>
            <a:r>
              <a:rPr lang="en-US" sz="1800" b="0" i="0" u="none" strike="noStrike" baseline="0" dirty="0">
                <a:solidFill>
                  <a:srgbClr val="000000"/>
                </a:solidFill>
                <a:latin typeface="Calibri" panose="020F0502020204030204" pitchFamily="34" charset="0"/>
              </a:rPr>
              <a:t>Material characterization studies at 400 and 800MHz</a:t>
            </a:r>
          </a:p>
          <a:p>
            <a:pPr marL="285750" indent="-285750">
              <a:buFont typeface="Wingdings" panose="05000000000000000000" pitchFamily="2" charset="2"/>
              <a:buChar char="q"/>
            </a:pPr>
            <a:r>
              <a:rPr lang="en-US" sz="1800" b="0" i="0" u="none" strike="noStrike" baseline="0" dirty="0">
                <a:solidFill>
                  <a:srgbClr val="000000"/>
                </a:solidFill>
                <a:latin typeface="Calibri" panose="020F0502020204030204" pitchFamily="34" charset="0"/>
              </a:rPr>
              <a:t>HV breakdown tests.</a:t>
            </a:r>
          </a:p>
        </p:txBody>
      </p:sp>
      <p:pic>
        <p:nvPicPr>
          <p:cNvPr id="9" name="Picture 8">
            <a:extLst>
              <a:ext uri="{FF2B5EF4-FFF2-40B4-BE49-F238E27FC236}">
                <a16:creationId xmlns:a16="http://schemas.microsoft.com/office/drawing/2014/main" id="{364F6C41-D7A7-1DE4-CF58-54858DB9D64A}"/>
              </a:ext>
            </a:extLst>
          </p:cNvPr>
          <p:cNvPicPr>
            <a:picLocks noChangeAspect="1"/>
          </p:cNvPicPr>
          <p:nvPr/>
        </p:nvPicPr>
        <p:blipFill>
          <a:blip r:embed="rId3"/>
          <a:stretch>
            <a:fillRect/>
          </a:stretch>
        </p:blipFill>
        <p:spPr>
          <a:xfrm>
            <a:off x="4932040" y="265930"/>
            <a:ext cx="1130426" cy="900100"/>
          </a:xfrm>
          <a:prstGeom prst="rect">
            <a:avLst/>
          </a:prstGeom>
        </p:spPr>
      </p:pic>
      <p:pic>
        <p:nvPicPr>
          <p:cNvPr id="15" name="Picture 14">
            <a:extLst>
              <a:ext uri="{FF2B5EF4-FFF2-40B4-BE49-F238E27FC236}">
                <a16:creationId xmlns:a16="http://schemas.microsoft.com/office/drawing/2014/main" id="{8F838D56-6752-C194-5E55-AFAF32C3226D}"/>
              </a:ext>
            </a:extLst>
          </p:cNvPr>
          <p:cNvPicPr>
            <a:picLocks noChangeAspect="1"/>
          </p:cNvPicPr>
          <p:nvPr/>
        </p:nvPicPr>
        <p:blipFill>
          <a:blip r:embed="rId4"/>
          <a:stretch>
            <a:fillRect/>
          </a:stretch>
        </p:blipFill>
        <p:spPr>
          <a:xfrm>
            <a:off x="4932040" y="1419622"/>
            <a:ext cx="1130426" cy="1133492"/>
          </a:xfrm>
          <a:prstGeom prst="rect">
            <a:avLst/>
          </a:prstGeom>
        </p:spPr>
      </p:pic>
      <p:pic>
        <p:nvPicPr>
          <p:cNvPr id="17" name="Picture 16">
            <a:extLst>
              <a:ext uri="{FF2B5EF4-FFF2-40B4-BE49-F238E27FC236}">
                <a16:creationId xmlns:a16="http://schemas.microsoft.com/office/drawing/2014/main" id="{92B7DB81-D1C1-A861-840E-61DD0341F96B}"/>
              </a:ext>
            </a:extLst>
          </p:cNvPr>
          <p:cNvPicPr>
            <a:picLocks noChangeAspect="1"/>
          </p:cNvPicPr>
          <p:nvPr/>
        </p:nvPicPr>
        <p:blipFill>
          <a:blip r:embed="rId5"/>
          <a:stretch>
            <a:fillRect/>
          </a:stretch>
        </p:blipFill>
        <p:spPr>
          <a:xfrm>
            <a:off x="6264188" y="195485"/>
            <a:ext cx="1248943" cy="1040989"/>
          </a:xfrm>
          <a:prstGeom prst="rect">
            <a:avLst/>
          </a:prstGeom>
        </p:spPr>
      </p:pic>
      <p:sp>
        <p:nvSpPr>
          <p:cNvPr id="19" name="TextBox 18">
            <a:extLst>
              <a:ext uri="{FF2B5EF4-FFF2-40B4-BE49-F238E27FC236}">
                <a16:creationId xmlns:a16="http://schemas.microsoft.com/office/drawing/2014/main" id="{AB3327D9-53BB-3076-3303-AE57E6F5543E}"/>
              </a:ext>
            </a:extLst>
          </p:cNvPr>
          <p:cNvSpPr txBox="1"/>
          <p:nvPr/>
        </p:nvSpPr>
        <p:spPr>
          <a:xfrm>
            <a:off x="7714853" y="185191"/>
            <a:ext cx="1367644" cy="646331"/>
          </a:xfrm>
          <a:prstGeom prst="rect">
            <a:avLst/>
          </a:prstGeom>
          <a:noFill/>
        </p:spPr>
        <p:txBody>
          <a:bodyPr wrap="square">
            <a:spAutoFit/>
          </a:bodyPr>
          <a:lstStyle/>
          <a:p>
            <a:r>
              <a:rPr lang="en-US" sz="1800" b="0" i="0" u="none" strike="noStrike" baseline="0" dirty="0">
                <a:solidFill>
                  <a:srgbClr val="0053A0"/>
                </a:solidFill>
                <a:latin typeface="AAAAAC+ArialMT"/>
              </a:rPr>
              <a:t>High voltage breakdown </a:t>
            </a:r>
            <a:endParaRPr lang="en-US" dirty="0"/>
          </a:p>
        </p:txBody>
      </p:sp>
      <p:pic>
        <p:nvPicPr>
          <p:cNvPr id="21" name="Picture 20">
            <a:extLst>
              <a:ext uri="{FF2B5EF4-FFF2-40B4-BE49-F238E27FC236}">
                <a16:creationId xmlns:a16="http://schemas.microsoft.com/office/drawing/2014/main" id="{62A75C5B-B78A-0460-29B0-2DF46B6783A7}"/>
              </a:ext>
            </a:extLst>
          </p:cNvPr>
          <p:cNvPicPr>
            <a:picLocks noChangeAspect="1"/>
          </p:cNvPicPr>
          <p:nvPr/>
        </p:nvPicPr>
        <p:blipFill>
          <a:blip r:embed="rId6"/>
          <a:stretch>
            <a:fillRect/>
          </a:stretch>
        </p:blipFill>
        <p:spPr>
          <a:xfrm>
            <a:off x="4948989" y="2844126"/>
            <a:ext cx="2137460" cy="1618616"/>
          </a:xfrm>
          <a:prstGeom prst="rect">
            <a:avLst/>
          </a:prstGeom>
        </p:spPr>
      </p:pic>
      <p:sp>
        <p:nvSpPr>
          <p:cNvPr id="24" name="TextBox 23">
            <a:extLst>
              <a:ext uri="{FF2B5EF4-FFF2-40B4-BE49-F238E27FC236}">
                <a16:creationId xmlns:a16="http://schemas.microsoft.com/office/drawing/2014/main" id="{0B3FDB86-AC1F-5FC7-CE0E-272EEC2BA083}"/>
              </a:ext>
            </a:extLst>
          </p:cNvPr>
          <p:cNvSpPr txBox="1"/>
          <p:nvPr/>
        </p:nvSpPr>
        <p:spPr>
          <a:xfrm>
            <a:off x="6062467" y="1527486"/>
            <a:ext cx="1598728" cy="461665"/>
          </a:xfrm>
          <a:prstGeom prst="rect">
            <a:avLst/>
          </a:prstGeom>
          <a:noFill/>
        </p:spPr>
        <p:txBody>
          <a:bodyPr wrap="square" rtlCol="0">
            <a:spAutoFit/>
          </a:bodyPr>
          <a:lstStyle/>
          <a:p>
            <a:r>
              <a:rPr lang="en-US" sz="1200" dirty="0">
                <a:solidFill>
                  <a:srgbClr val="3366CC"/>
                </a:solidFill>
              </a:rPr>
              <a:t>OD – 3 mm, Thickness – 0.3mm</a:t>
            </a:r>
          </a:p>
        </p:txBody>
      </p:sp>
      <p:sp>
        <p:nvSpPr>
          <p:cNvPr id="25" name="Arrow: Right 24">
            <a:extLst>
              <a:ext uri="{FF2B5EF4-FFF2-40B4-BE49-F238E27FC236}">
                <a16:creationId xmlns:a16="http://schemas.microsoft.com/office/drawing/2014/main" id="{B02A1B43-E94D-664E-1265-0114636CDA6F}"/>
              </a:ext>
            </a:extLst>
          </p:cNvPr>
          <p:cNvSpPr/>
          <p:nvPr/>
        </p:nvSpPr>
        <p:spPr>
          <a:xfrm rot="10800000">
            <a:off x="6336196" y="2312675"/>
            <a:ext cx="324036" cy="1616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FE93E1-F6A0-7938-757F-14DC835A2015}"/>
              </a:ext>
            </a:extLst>
          </p:cNvPr>
          <p:cNvSpPr txBox="1"/>
          <p:nvPr/>
        </p:nvSpPr>
        <p:spPr>
          <a:xfrm>
            <a:off x="22860" y="44469"/>
            <a:ext cx="4549140" cy="400110"/>
          </a:xfrm>
          <a:prstGeom prst="rect">
            <a:avLst/>
          </a:prstGeom>
          <a:noFill/>
        </p:spPr>
        <p:txBody>
          <a:bodyPr wrap="square" rtlCol="0">
            <a:spAutoFit/>
          </a:bodyPr>
          <a:lstStyle/>
          <a:p>
            <a:r>
              <a:rPr lang="en-US" sz="2000" dirty="0">
                <a:solidFill>
                  <a:srgbClr val="3366CC"/>
                </a:solidFill>
                <a:latin typeface="Calibri" panose="020F0502020204030204" pitchFamily="34" charset="0"/>
              </a:rPr>
              <a:t>Ferroelectric material for CERN’s FE-FRT</a:t>
            </a:r>
          </a:p>
        </p:txBody>
      </p:sp>
      <p:sp>
        <p:nvSpPr>
          <p:cNvPr id="4" name="TextBox 3">
            <a:extLst>
              <a:ext uri="{FF2B5EF4-FFF2-40B4-BE49-F238E27FC236}">
                <a16:creationId xmlns:a16="http://schemas.microsoft.com/office/drawing/2014/main" id="{DDF9D8AB-14CA-6E33-3A23-0B7B3E775165}"/>
              </a:ext>
            </a:extLst>
          </p:cNvPr>
          <p:cNvSpPr txBox="1"/>
          <p:nvPr/>
        </p:nvSpPr>
        <p:spPr>
          <a:xfrm>
            <a:off x="3743908" y="4508238"/>
            <a:ext cx="3917286" cy="369332"/>
          </a:xfrm>
          <a:prstGeom prst="rect">
            <a:avLst/>
          </a:prstGeom>
          <a:noFill/>
        </p:spPr>
        <p:txBody>
          <a:bodyPr wrap="square" rtlCol="0">
            <a:spAutoFit/>
          </a:bodyPr>
          <a:lstStyle/>
          <a:p>
            <a:r>
              <a:rPr lang="en-US" dirty="0"/>
              <a:t> </a:t>
            </a:r>
            <a:r>
              <a:rPr lang="en-US" sz="1000" dirty="0"/>
              <a:t>A. Macpherson et al. FE-FRT Workshop. Berlin, Germany 2025 </a:t>
            </a:r>
          </a:p>
        </p:txBody>
      </p:sp>
      <p:pic>
        <p:nvPicPr>
          <p:cNvPr id="45" name="Picture 3" descr="Picture 3">
            <a:extLst>
              <a:ext uri="{FF2B5EF4-FFF2-40B4-BE49-F238E27FC236}">
                <a16:creationId xmlns:a16="http://schemas.microsoft.com/office/drawing/2014/main" id="{8BA9A586-C76E-0FEA-0BAC-7ED598F372EF}"/>
              </a:ext>
            </a:extLst>
          </p:cNvPr>
          <p:cNvPicPr>
            <a:picLocks noChangeAspect="1"/>
          </p:cNvPicPr>
          <p:nvPr/>
        </p:nvPicPr>
        <p:blipFill>
          <a:blip r:embed="rId7"/>
          <a:stretch>
            <a:fillRect/>
          </a:stretch>
        </p:blipFill>
        <p:spPr>
          <a:xfrm>
            <a:off x="7757699" y="951817"/>
            <a:ext cx="1206097" cy="2121656"/>
          </a:xfrm>
          <a:prstGeom prst="rect">
            <a:avLst/>
          </a:prstGeom>
          <a:ln w="12700" cap="flat">
            <a:noFill/>
            <a:miter lim="400000"/>
          </a:ln>
          <a:effectLst/>
        </p:spPr>
      </p:pic>
      <p:sp>
        <p:nvSpPr>
          <p:cNvPr id="8" name="Textfeld 10">
            <a:extLst>
              <a:ext uri="{FF2B5EF4-FFF2-40B4-BE49-F238E27FC236}">
                <a16:creationId xmlns:a16="http://schemas.microsoft.com/office/drawing/2014/main" id="{C8F95B7D-6A29-B0DE-29DE-9ACAEB7FC01E}"/>
              </a:ext>
            </a:extLst>
          </p:cNvPr>
          <p:cNvSpPr txBox="1"/>
          <p:nvPr/>
        </p:nvSpPr>
        <p:spPr>
          <a:xfrm>
            <a:off x="552594" y="1761862"/>
            <a:ext cx="4491587" cy="2031325"/>
          </a:xfrm>
          <a:prstGeom prst="rect">
            <a:avLst/>
          </a:prstGeom>
          <a:noFill/>
        </p:spPr>
        <p:txBody>
          <a:bodyPr wrap="square" rtlCol="0">
            <a:spAutoFit/>
          </a:bodyPr>
          <a:lstStyle/>
          <a:p>
            <a:r>
              <a:rPr lang="en-US" sz="1400" b="1" dirty="0"/>
              <a:t>Sample preparation:</a:t>
            </a:r>
          </a:p>
          <a:p>
            <a:pPr marL="285750" indent="-285750">
              <a:buClr>
                <a:schemeClr val="accent1"/>
              </a:buClr>
              <a:buFont typeface="Arial" panose="020B0604020202020204" pitchFamily="34" charset="0"/>
              <a:buChar char="•"/>
            </a:pPr>
            <a:r>
              <a:rPr lang="en-US" sz="1400" dirty="0"/>
              <a:t>Diamond saw cutting of slices</a:t>
            </a:r>
          </a:p>
          <a:p>
            <a:pPr marL="285750" indent="-285750">
              <a:buClr>
                <a:schemeClr val="accent1"/>
              </a:buClr>
              <a:buFont typeface="Arial" panose="020B0604020202020204" pitchFamily="34" charset="0"/>
              <a:buChar char="•"/>
            </a:pPr>
            <a:r>
              <a:rPr lang="en-US" sz="1400" dirty="0"/>
              <a:t>Grinding/polishing procedure for optical finish</a:t>
            </a:r>
          </a:p>
          <a:p>
            <a:pPr marL="285750" indent="-285750">
              <a:buClr>
                <a:schemeClr val="accent1"/>
              </a:buClr>
              <a:buFont typeface="Arial" panose="020B0604020202020204" pitchFamily="34" charset="0"/>
              <a:buChar char="•"/>
            </a:pPr>
            <a:r>
              <a:rPr lang="en-US" sz="1400" dirty="0"/>
              <a:t>Cleaning by US bath, alcohol wipe and 120°C bake</a:t>
            </a:r>
          </a:p>
          <a:p>
            <a:pPr>
              <a:buClr>
                <a:schemeClr val="accent1"/>
              </a:buClr>
            </a:pPr>
            <a:r>
              <a:rPr lang="en-US" sz="1400" dirty="0"/>
              <a:t>Provider: Industry partner Euclid </a:t>
            </a:r>
            <a:r>
              <a:rPr lang="en-US" sz="1400" dirty="0" err="1"/>
              <a:t>Techlabs</a:t>
            </a:r>
            <a:r>
              <a:rPr lang="en-US" sz="1400" dirty="0"/>
              <a:t>: </a:t>
            </a:r>
          </a:p>
          <a:p>
            <a:pPr marL="285750" indent="-285750">
              <a:buClr>
                <a:schemeClr val="accent1"/>
              </a:buClr>
              <a:buFont typeface="Wingdings" panose="05000000000000000000" pitchFamily="2" charset="2"/>
              <a:buChar char="§"/>
            </a:pPr>
            <a:r>
              <a:rPr lang="en-US" sz="1400" dirty="0"/>
              <a:t>Water jet cutting </a:t>
            </a:r>
            <a:r>
              <a:rPr lang="en-US" sz="1400" dirty="0">
                <a:sym typeface="Wingdings" panose="05000000000000000000" pitchFamily="2" charset="2"/>
              </a:rPr>
              <a:t> surface polish  vacuum bake</a:t>
            </a:r>
          </a:p>
          <a:p>
            <a:pPr marL="285750" indent="-285750">
              <a:buClr>
                <a:schemeClr val="accent1"/>
              </a:buClr>
              <a:buFont typeface="Wingdings" panose="05000000000000000000" pitchFamily="2" charset="2"/>
              <a:buChar char="§"/>
            </a:pPr>
            <a:r>
              <a:rPr lang="en-US" sz="1400" dirty="0">
                <a:sym typeface="Wingdings" panose="05000000000000000000" pitchFamily="2" charset="2"/>
              </a:rPr>
              <a:t>Compression w/o brazing with diamond machined copper parts</a:t>
            </a:r>
            <a:endParaRPr lang="de-DE" sz="1400" dirty="0"/>
          </a:p>
        </p:txBody>
      </p:sp>
      <p:sp>
        <p:nvSpPr>
          <p:cNvPr id="10" name="Arrow: Right 9">
            <a:extLst>
              <a:ext uri="{FF2B5EF4-FFF2-40B4-BE49-F238E27FC236}">
                <a16:creationId xmlns:a16="http://schemas.microsoft.com/office/drawing/2014/main" id="{680ED7D3-59D7-4D0A-813C-EE37C0C06BB7}"/>
              </a:ext>
            </a:extLst>
          </p:cNvPr>
          <p:cNvSpPr/>
          <p:nvPr/>
        </p:nvSpPr>
        <p:spPr>
          <a:xfrm>
            <a:off x="6228184" y="1236474"/>
            <a:ext cx="594066" cy="1105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3514BCD-B3CD-A0CD-38F1-CA0AC43C5690}"/>
              </a:ext>
            </a:extLst>
          </p:cNvPr>
          <p:cNvSpPr txBox="1"/>
          <p:nvPr/>
        </p:nvSpPr>
        <p:spPr>
          <a:xfrm>
            <a:off x="7848364" y="3291830"/>
            <a:ext cx="1367645" cy="646331"/>
          </a:xfrm>
          <a:prstGeom prst="rect">
            <a:avLst/>
          </a:prstGeom>
          <a:noFill/>
        </p:spPr>
        <p:txBody>
          <a:bodyPr wrap="square">
            <a:spAutoFit/>
          </a:bodyPr>
          <a:lstStyle/>
          <a:p>
            <a:pPr>
              <a:buClr>
                <a:schemeClr val="accent1"/>
              </a:buClr>
            </a:pPr>
            <a:r>
              <a:rPr lang="en-US" dirty="0"/>
              <a:t>Reached 7.2 V/µm</a:t>
            </a:r>
          </a:p>
        </p:txBody>
      </p:sp>
      <p:sp>
        <p:nvSpPr>
          <p:cNvPr id="14" name="TextBox 13">
            <a:extLst>
              <a:ext uri="{FF2B5EF4-FFF2-40B4-BE49-F238E27FC236}">
                <a16:creationId xmlns:a16="http://schemas.microsoft.com/office/drawing/2014/main" id="{ADA898EA-1E55-5186-5474-323551B6686A}"/>
              </a:ext>
            </a:extLst>
          </p:cNvPr>
          <p:cNvSpPr txBox="1"/>
          <p:nvPr/>
        </p:nvSpPr>
        <p:spPr>
          <a:xfrm>
            <a:off x="3260267" y="3735164"/>
            <a:ext cx="1699371" cy="276999"/>
          </a:xfrm>
          <a:prstGeom prst="rect">
            <a:avLst/>
          </a:prstGeom>
          <a:noFill/>
        </p:spPr>
        <p:txBody>
          <a:bodyPr wrap="square">
            <a:spAutoFit/>
          </a:bodyPr>
          <a:lstStyle/>
          <a:p>
            <a:pPr>
              <a:buNone/>
            </a:pPr>
            <a:r>
              <a:rPr lang="en-US" sz="1200" dirty="0"/>
              <a:t>(Axel Neumann’s talk)</a:t>
            </a:r>
          </a:p>
        </p:txBody>
      </p:sp>
    </p:spTree>
    <p:extLst>
      <p:ext uri="{BB962C8B-B14F-4D97-AF65-F5344CB8AC3E}">
        <p14:creationId xmlns:p14="http://schemas.microsoft.com/office/powerpoint/2010/main" val="327761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08401F-82BD-85C5-A4D6-1AE23A0CB35E}"/>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15</a:t>
            </a:fld>
            <a:endParaRPr lang="en-US" dirty="0">
              <a:ln>
                <a:solidFill>
                  <a:prstClr val="white"/>
                </a:solidFill>
              </a:ln>
              <a:solidFill>
                <a:prstClr val="black">
                  <a:tint val="75000"/>
                </a:prstClr>
              </a:solidFill>
            </a:endParaRPr>
          </a:p>
        </p:txBody>
      </p:sp>
      <p:pic>
        <p:nvPicPr>
          <p:cNvPr id="4" name="Picture 3">
            <a:extLst>
              <a:ext uri="{FF2B5EF4-FFF2-40B4-BE49-F238E27FC236}">
                <a16:creationId xmlns:a16="http://schemas.microsoft.com/office/drawing/2014/main" id="{1FA1780F-D3C0-6686-C95A-345D7B5FBA5D}"/>
              </a:ext>
            </a:extLst>
          </p:cNvPr>
          <p:cNvPicPr>
            <a:picLocks noChangeAspect="1"/>
          </p:cNvPicPr>
          <p:nvPr/>
        </p:nvPicPr>
        <p:blipFill>
          <a:blip r:embed="rId3"/>
          <a:stretch>
            <a:fillRect/>
          </a:stretch>
        </p:blipFill>
        <p:spPr>
          <a:xfrm>
            <a:off x="2439117" y="915566"/>
            <a:ext cx="1912068" cy="1725895"/>
          </a:xfrm>
          <a:prstGeom prst="rect">
            <a:avLst/>
          </a:prstGeom>
        </p:spPr>
      </p:pic>
      <p:sp>
        <p:nvSpPr>
          <p:cNvPr id="6" name="TextBox 5">
            <a:extLst>
              <a:ext uri="{FF2B5EF4-FFF2-40B4-BE49-F238E27FC236}">
                <a16:creationId xmlns:a16="http://schemas.microsoft.com/office/drawing/2014/main" id="{3463A2A2-F408-7CD1-9DB8-578F3E2E1BF0}"/>
              </a:ext>
            </a:extLst>
          </p:cNvPr>
          <p:cNvSpPr txBox="1"/>
          <p:nvPr/>
        </p:nvSpPr>
        <p:spPr>
          <a:xfrm>
            <a:off x="200818" y="3000008"/>
            <a:ext cx="4577378" cy="1477328"/>
          </a:xfrm>
          <a:prstGeom prst="rect">
            <a:avLst/>
          </a:prstGeom>
          <a:noFill/>
        </p:spPr>
        <p:txBody>
          <a:bodyPr wrap="square">
            <a:spAutoFit/>
          </a:bodyPr>
          <a:lstStyle/>
          <a:p>
            <a:r>
              <a:rPr lang="en-US" dirty="0"/>
              <a:t>Euclid improved FERMAT compression system for better repeatability</a:t>
            </a:r>
          </a:p>
          <a:p>
            <a:r>
              <a:rPr lang="en-US" dirty="0"/>
              <a:t>▪sample with preliminary quantitate measurement of permittivity vs. voltage and temperature at 1.3GHz</a:t>
            </a:r>
          </a:p>
        </p:txBody>
      </p:sp>
      <p:sp>
        <p:nvSpPr>
          <p:cNvPr id="9" name="TextBox 8">
            <a:extLst>
              <a:ext uri="{FF2B5EF4-FFF2-40B4-BE49-F238E27FC236}">
                <a16:creationId xmlns:a16="http://schemas.microsoft.com/office/drawing/2014/main" id="{F8E828F6-DF3F-9F05-B2E7-7C65E20F0BD6}"/>
              </a:ext>
            </a:extLst>
          </p:cNvPr>
          <p:cNvSpPr txBox="1"/>
          <p:nvPr/>
        </p:nvSpPr>
        <p:spPr>
          <a:xfrm>
            <a:off x="467544" y="87474"/>
            <a:ext cx="3312367" cy="707886"/>
          </a:xfrm>
          <a:prstGeom prst="rect">
            <a:avLst/>
          </a:prstGeom>
          <a:noFill/>
        </p:spPr>
        <p:txBody>
          <a:bodyPr wrap="square" rtlCol="0">
            <a:spAutoFit/>
          </a:bodyPr>
          <a:lstStyle/>
          <a:p>
            <a:r>
              <a:rPr lang="en-US" sz="2000" dirty="0">
                <a:solidFill>
                  <a:srgbClr val="3366CC"/>
                </a:solidFill>
              </a:rPr>
              <a:t>Ferroelectric material for HZB FRT</a:t>
            </a:r>
          </a:p>
        </p:txBody>
      </p:sp>
      <p:pic>
        <p:nvPicPr>
          <p:cNvPr id="13" name="Picture 12">
            <a:extLst>
              <a:ext uri="{FF2B5EF4-FFF2-40B4-BE49-F238E27FC236}">
                <a16:creationId xmlns:a16="http://schemas.microsoft.com/office/drawing/2014/main" id="{CF447745-55BB-F6F6-F4F1-59973529E584}"/>
              </a:ext>
            </a:extLst>
          </p:cNvPr>
          <p:cNvPicPr>
            <a:picLocks noChangeAspect="1"/>
          </p:cNvPicPr>
          <p:nvPr/>
        </p:nvPicPr>
        <p:blipFill>
          <a:blip r:embed="rId4"/>
          <a:stretch>
            <a:fillRect/>
          </a:stretch>
        </p:blipFill>
        <p:spPr>
          <a:xfrm>
            <a:off x="7380312" y="175166"/>
            <a:ext cx="1616441" cy="1320217"/>
          </a:xfrm>
          <a:prstGeom prst="rect">
            <a:avLst/>
          </a:prstGeom>
        </p:spPr>
      </p:pic>
      <p:pic>
        <p:nvPicPr>
          <p:cNvPr id="15" name="Picture 14">
            <a:extLst>
              <a:ext uri="{FF2B5EF4-FFF2-40B4-BE49-F238E27FC236}">
                <a16:creationId xmlns:a16="http://schemas.microsoft.com/office/drawing/2014/main" id="{D29D7216-A149-D724-2694-BA5684603EFF}"/>
              </a:ext>
            </a:extLst>
          </p:cNvPr>
          <p:cNvPicPr>
            <a:picLocks noChangeAspect="1"/>
          </p:cNvPicPr>
          <p:nvPr/>
        </p:nvPicPr>
        <p:blipFill>
          <a:blip r:embed="rId5"/>
          <a:stretch>
            <a:fillRect/>
          </a:stretch>
        </p:blipFill>
        <p:spPr>
          <a:xfrm>
            <a:off x="4351185" y="190025"/>
            <a:ext cx="1247335" cy="1307329"/>
          </a:xfrm>
          <a:prstGeom prst="rect">
            <a:avLst/>
          </a:prstGeom>
        </p:spPr>
      </p:pic>
      <p:pic>
        <p:nvPicPr>
          <p:cNvPr id="17" name="Picture 16">
            <a:extLst>
              <a:ext uri="{FF2B5EF4-FFF2-40B4-BE49-F238E27FC236}">
                <a16:creationId xmlns:a16="http://schemas.microsoft.com/office/drawing/2014/main" id="{5261D646-C7EB-4BCC-FC86-87DA09377FFC}"/>
              </a:ext>
            </a:extLst>
          </p:cNvPr>
          <p:cNvPicPr>
            <a:picLocks noChangeAspect="1"/>
          </p:cNvPicPr>
          <p:nvPr/>
        </p:nvPicPr>
        <p:blipFill>
          <a:blip r:embed="rId6"/>
          <a:stretch>
            <a:fillRect/>
          </a:stretch>
        </p:blipFill>
        <p:spPr>
          <a:xfrm>
            <a:off x="5769336" y="196111"/>
            <a:ext cx="1440160" cy="1299413"/>
          </a:xfrm>
          <a:prstGeom prst="rect">
            <a:avLst/>
          </a:prstGeom>
        </p:spPr>
      </p:pic>
      <p:pic>
        <p:nvPicPr>
          <p:cNvPr id="19" name="Picture 18">
            <a:extLst>
              <a:ext uri="{FF2B5EF4-FFF2-40B4-BE49-F238E27FC236}">
                <a16:creationId xmlns:a16="http://schemas.microsoft.com/office/drawing/2014/main" id="{413F9123-0B97-57D7-63F2-7044DE2E327A}"/>
              </a:ext>
            </a:extLst>
          </p:cNvPr>
          <p:cNvPicPr>
            <a:picLocks noChangeAspect="1"/>
          </p:cNvPicPr>
          <p:nvPr/>
        </p:nvPicPr>
        <p:blipFill>
          <a:blip r:embed="rId7"/>
          <a:stretch>
            <a:fillRect/>
          </a:stretch>
        </p:blipFill>
        <p:spPr>
          <a:xfrm>
            <a:off x="4351185" y="2827612"/>
            <a:ext cx="3327396" cy="1698603"/>
          </a:xfrm>
          <a:prstGeom prst="rect">
            <a:avLst/>
          </a:prstGeom>
        </p:spPr>
      </p:pic>
      <p:cxnSp>
        <p:nvCxnSpPr>
          <p:cNvPr id="5" name="Straight Arrow Connector 4">
            <a:extLst>
              <a:ext uri="{FF2B5EF4-FFF2-40B4-BE49-F238E27FC236}">
                <a16:creationId xmlns:a16="http://schemas.microsoft.com/office/drawing/2014/main" id="{9A11031D-1BE4-F2D9-BF4F-76A9E5821AB1}"/>
              </a:ext>
            </a:extLst>
          </p:cNvPr>
          <p:cNvCxnSpPr>
            <a:cxnSpLocks/>
          </p:cNvCxnSpPr>
          <p:nvPr/>
        </p:nvCxnSpPr>
        <p:spPr>
          <a:xfrm flipV="1">
            <a:off x="7450450" y="843689"/>
            <a:ext cx="1388430" cy="64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A486A4-FE25-DD8B-C8C5-222415E9254F}"/>
              </a:ext>
            </a:extLst>
          </p:cNvPr>
          <p:cNvSpPr txBox="1"/>
          <p:nvPr/>
        </p:nvSpPr>
        <p:spPr>
          <a:xfrm>
            <a:off x="7884368" y="574301"/>
            <a:ext cx="828092" cy="276999"/>
          </a:xfrm>
          <a:prstGeom prst="rect">
            <a:avLst/>
          </a:prstGeom>
          <a:noFill/>
        </p:spPr>
        <p:txBody>
          <a:bodyPr wrap="square" rtlCol="0">
            <a:spAutoFit/>
          </a:bodyPr>
          <a:lstStyle/>
          <a:p>
            <a:r>
              <a:rPr lang="en-US" sz="1200" dirty="0"/>
              <a:t>40 mm</a:t>
            </a:r>
          </a:p>
        </p:txBody>
      </p:sp>
      <p:sp>
        <p:nvSpPr>
          <p:cNvPr id="12" name="TextBox 11">
            <a:extLst>
              <a:ext uri="{FF2B5EF4-FFF2-40B4-BE49-F238E27FC236}">
                <a16:creationId xmlns:a16="http://schemas.microsoft.com/office/drawing/2014/main" id="{9E166F06-B227-64B7-5CD7-E440BA045251}"/>
              </a:ext>
            </a:extLst>
          </p:cNvPr>
          <p:cNvSpPr txBox="1"/>
          <p:nvPr/>
        </p:nvSpPr>
        <p:spPr>
          <a:xfrm>
            <a:off x="1475656" y="4550857"/>
            <a:ext cx="3636404" cy="246221"/>
          </a:xfrm>
          <a:prstGeom prst="rect">
            <a:avLst/>
          </a:prstGeom>
          <a:noFill/>
        </p:spPr>
        <p:txBody>
          <a:bodyPr wrap="square">
            <a:spAutoFit/>
          </a:bodyPr>
          <a:lstStyle/>
          <a:p>
            <a:r>
              <a:rPr lang="en-US" sz="1000" dirty="0"/>
              <a:t>N. Shipman et al.. FE-FRT Workshop. Berlin, Germany 2025 </a:t>
            </a:r>
          </a:p>
        </p:txBody>
      </p:sp>
      <p:sp>
        <p:nvSpPr>
          <p:cNvPr id="7" name="TextBox 6">
            <a:extLst>
              <a:ext uri="{FF2B5EF4-FFF2-40B4-BE49-F238E27FC236}">
                <a16:creationId xmlns:a16="http://schemas.microsoft.com/office/drawing/2014/main" id="{DBEBF2E9-1530-5202-34CD-CA3BCE24F85E}"/>
              </a:ext>
            </a:extLst>
          </p:cNvPr>
          <p:cNvSpPr txBox="1"/>
          <p:nvPr/>
        </p:nvSpPr>
        <p:spPr>
          <a:xfrm>
            <a:off x="107252" y="795360"/>
            <a:ext cx="2235358" cy="1477328"/>
          </a:xfrm>
          <a:prstGeom prst="rect">
            <a:avLst/>
          </a:prstGeom>
          <a:noFill/>
        </p:spPr>
        <p:txBody>
          <a:bodyPr wrap="square">
            <a:spAutoFit/>
          </a:bodyPr>
          <a:lstStyle/>
          <a:p>
            <a:pPr>
              <a:buClr>
                <a:schemeClr val="accent1"/>
              </a:buClr>
            </a:pPr>
            <a:r>
              <a:rPr lang="en-US" sz="1200" dirty="0"/>
              <a:t>Target: Develop and build an FE-FRT for microphonics compensation of a multi-cell SRF cavity at 1.3 GHz </a:t>
            </a:r>
            <a:r>
              <a:rPr lang="en-US" sz="1200" dirty="0">
                <a:sym typeface="Wingdings" panose="05000000000000000000" pitchFamily="2" charset="2"/>
              </a:rPr>
              <a:t> demonstrate a reduction of required RF power</a:t>
            </a:r>
            <a:endParaRPr lang="en-US" sz="1200" dirty="0">
              <a:solidFill>
                <a:schemeClr val="accent1"/>
              </a:solidFill>
            </a:endParaRPr>
          </a:p>
          <a:p>
            <a:endParaRPr lang="en-US" sz="1800" dirty="0"/>
          </a:p>
        </p:txBody>
      </p:sp>
      <p:sp>
        <p:nvSpPr>
          <p:cNvPr id="14" name="TextBox 13">
            <a:extLst>
              <a:ext uri="{FF2B5EF4-FFF2-40B4-BE49-F238E27FC236}">
                <a16:creationId xmlns:a16="http://schemas.microsoft.com/office/drawing/2014/main" id="{212A838D-0A3A-00D3-E23D-AE52EABBBA51}"/>
              </a:ext>
            </a:extLst>
          </p:cNvPr>
          <p:cNvSpPr txBox="1"/>
          <p:nvPr/>
        </p:nvSpPr>
        <p:spPr>
          <a:xfrm>
            <a:off x="4351185" y="1568904"/>
            <a:ext cx="4577678" cy="1015663"/>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1200" dirty="0">
                <a:sym typeface="Wingdings" panose="05000000000000000000" pitchFamily="2" charset="2"/>
              </a:rPr>
              <a:t>We assume more a problem of gaps between electrodes</a:t>
            </a:r>
            <a:br>
              <a:rPr lang="en-US" sz="1200" dirty="0">
                <a:sym typeface="Wingdings" panose="05000000000000000000" pitchFamily="2" charset="2"/>
              </a:rPr>
            </a:br>
            <a:r>
              <a:rPr lang="en-US" sz="1200" dirty="0">
                <a:sym typeface="Wingdings" panose="05000000000000000000" pitchFamily="2" charset="2"/>
              </a:rPr>
              <a:t>and samples (voltage drop across gap)</a:t>
            </a:r>
            <a:br>
              <a:rPr lang="en-US" sz="1200" dirty="0">
                <a:sym typeface="Wingdings" panose="05000000000000000000" pitchFamily="2" charset="2"/>
              </a:rPr>
            </a:br>
            <a:r>
              <a:rPr lang="en-US" sz="1200" dirty="0">
                <a:sym typeface="Wingdings" panose="05000000000000000000" pitchFamily="2" charset="2"/>
              </a:rPr>
              <a:t> sample preparation, surface quality, electrical contact</a:t>
            </a:r>
          </a:p>
          <a:p>
            <a:pPr marL="285750" indent="-285750">
              <a:buClr>
                <a:schemeClr val="accent1"/>
              </a:buClr>
              <a:buFont typeface="Arial" panose="020B0604020202020204" pitchFamily="34" charset="0"/>
              <a:buChar char="•"/>
            </a:pPr>
            <a:r>
              <a:rPr lang="en-US" sz="1200" dirty="0">
                <a:sym typeface="Wingdings" panose="05000000000000000000" pitchFamily="2" charset="2"/>
              </a:rPr>
              <a:t>All this improved after Euclid refurbished FERMAT, but</a:t>
            </a:r>
            <a:br>
              <a:rPr lang="en-US" sz="1200" dirty="0">
                <a:sym typeface="Wingdings" panose="05000000000000000000" pitchFamily="2" charset="2"/>
              </a:rPr>
            </a:br>
            <a:r>
              <a:rPr lang="en-US" sz="1200" dirty="0">
                <a:sym typeface="Wingdings" panose="05000000000000000000" pitchFamily="2" charset="2"/>
              </a:rPr>
              <a:t>still questions remain open </a:t>
            </a:r>
            <a:endParaRPr lang="en-US" sz="1200" dirty="0">
              <a:solidFill>
                <a:srgbClr val="C00000"/>
              </a:solidFill>
              <a:sym typeface="Wingdings" panose="05000000000000000000" pitchFamily="2" charset="2"/>
            </a:endParaRPr>
          </a:p>
        </p:txBody>
      </p:sp>
      <p:sp>
        <p:nvSpPr>
          <p:cNvPr id="18" name="TextBox 17">
            <a:extLst>
              <a:ext uri="{FF2B5EF4-FFF2-40B4-BE49-F238E27FC236}">
                <a16:creationId xmlns:a16="http://schemas.microsoft.com/office/drawing/2014/main" id="{56DD3B88-A4FD-6576-A077-714E015C6D72}"/>
              </a:ext>
            </a:extLst>
          </p:cNvPr>
          <p:cNvSpPr txBox="1"/>
          <p:nvPr/>
        </p:nvSpPr>
        <p:spPr>
          <a:xfrm>
            <a:off x="7038527" y="2515288"/>
            <a:ext cx="2088232" cy="276999"/>
          </a:xfrm>
          <a:prstGeom prst="rect">
            <a:avLst/>
          </a:prstGeom>
          <a:noFill/>
        </p:spPr>
        <p:txBody>
          <a:bodyPr wrap="square">
            <a:spAutoFit/>
          </a:bodyPr>
          <a:lstStyle/>
          <a:p>
            <a:pPr>
              <a:buNone/>
            </a:pPr>
            <a:r>
              <a:rPr lang="en-US" sz="1200" dirty="0"/>
              <a:t>(WP 1 Axel Neumann’s talk)</a:t>
            </a:r>
          </a:p>
        </p:txBody>
      </p:sp>
      <p:pic>
        <p:nvPicPr>
          <p:cNvPr id="20" name="Content Placeholder 7">
            <a:extLst>
              <a:ext uri="{FF2B5EF4-FFF2-40B4-BE49-F238E27FC236}">
                <a16:creationId xmlns:a16="http://schemas.microsoft.com/office/drawing/2014/main" id="{A5234F62-6084-0522-550E-D95D99D00E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583" t="23051" r="16603" b="42363"/>
          <a:stretch/>
        </p:blipFill>
        <p:spPr>
          <a:xfrm>
            <a:off x="8052691" y="2878897"/>
            <a:ext cx="710233" cy="65748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A17C55E2-5965-9D34-8E3B-B239589D362A}"/>
              </a:ext>
            </a:extLst>
          </p:cNvPr>
          <p:cNvSpPr txBox="1"/>
          <p:nvPr/>
        </p:nvSpPr>
        <p:spPr>
          <a:xfrm>
            <a:off x="7624487" y="3597162"/>
            <a:ext cx="14964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Damage from breakdown in FERMAT at 9kV (3.6V/µm) in 2.3bar N</a:t>
            </a:r>
            <a:r>
              <a:rPr kumimoji="0" lang="en-GB" sz="12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atmosphere.</a:t>
            </a:r>
          </a:p>
        </p:txBody>
      </p:sp>
      <p:sp>
        <p:nvSpPr>
          <p:cNvPr id="23" name="Arrow: Down 22">
            <a:extLst>
              <a:ext uri="{FF2B5EF4-FFF2-40B4-BE49-F238E27FC236}">
                <a16:creationId xmlns:a16="http://schemas.microsoft.com/office/drawing/2014/main" id="{9FCF95C5-D134-3F3E-8352-E5EE0C62BEC4}"/>
              </a:ext>
            </a:extLst>
          </p:cNvPr>
          <p:cNvSpPr/>
          <p:nvPr/>
        </p:nvSpPr>
        <p:spPr>
          <a:xfrm>
            <a:off x="7812360" y="2878897"/>
            <a:ext cx="72008" cy="5105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1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FB52DA-A290-2122-0FCB-01EBC5FB5D8E}"/>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16</a:t>
            </a:fld>
            <a:endParaRPr lang="en-US" dirty="0">
              <a:ln>
                <a:solidFill>
                  <a:prstClr val="white"/>
                </a:solidFill>
              </a:ln>
              <a:solidFill>
                <a:prstClr val="black">
                  <a:tint val="75000"/>
                </a:prstClr>
              </a:solidFill>
            </a:endParaRPr>
          </a:p>
        </p:txBody>
      </p:sp>
      <p:pic>
        <p:nvPicPr>
          <p:cNvPr id="6" name="Picture 5">
            <a:extLst>
              <a:ext uri="{FF2B5EF4-FFF2-40B4-BE49-F238E27FC236}">
                <a16:creationId xmlns:a16="http://schemas.microsoft.com/office/drawing/2014/main" id="{C28765F1-569F-974F-D17B-5CA77EA0ACF1}"/>
              </a:ext>
            </a:extLst>
          </p:cNvPr>
          <p:cNvPicPr>
            <a:picLocks noChangeAspect="1"/>
          </p:cNvPicPr>
          <p:nvPr/>
        </p:nvPicPr>
        <p:blipFill>
          <a:blip r:embed="rId3"/>
          <a:stretch>
            <a:fillRect/>
          </a:stretch>
        </p:blipFill>
        <p:spPr>
          <a:xfrm>
            <a:off x="379106" y="2431762"/>
            <a:ext cx="1648918" cy="2048863"/>
          </a:xfrm>
          <a:prstGeom prst="rect">
            <a:avLst/>
          </a:prstGeom>
        </p:spPr>
      </p:pic>
      <p:sp>
        <p:nvSpPr>
          <p:cNvPr id="7" name="Oval 6">
            <a:extLst>
              <a:ext uri="{FF2B5EF4-FFF2-40B4-BE49-F238E27FC236}">
                <a16:creationId xmlns:a16="http://schemas.microsoft.com/office/drawing/2014/main" id="{36BBFC4E-E549-065A-9A9E-76519AD3C689}"/>
              </a:ext>
            </a:extLst>
          </p:cNvPr>
          <p:cNvSpPr/>
          <p:nvPr/>
        </p:nvSpPr>
        <p:spPr>
          <a:xfrm>
            <a:off x="4810444" y="1404469"/>
            <a:ext cx="1832024" cy="3905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03AD58-50BF-A970-4CBC-AE33081E4F82}"/>
              </a:ext>
            </a:extLst>
          </p:cNvPr>
          <p:cNvSpPr txBox="1"/>
          <p:nvPr/>
        </p:nvSpPr>
        <p:spPr>
          <a:xfrm>
            <a:off x="71500" y="99568"/>
            <a:ext cx="5516638" cy="400110"/>
          </a:xfrm>
          <a:prstGeom prst="rect">
            <a:avLst/>
          </a:prstGeom>
          <a:noFill/>
        </p:spPr>
        <p:txBody>
          <a:bodyPr wrap="none" rtlCol="0">
            <a:spAutoFit/>
          </a:bodyPr>
          <a:lstStyle/>
          <a:p>
            <a:r>
              <a:rPr lang="en-US" sz="2000" dirty="0">
                <a:solidFill>
                  <a:srgbClr val="3366CC"/>
                </a:solidFill>
              </a:rPr>
              <a:t>Ferroelectric elements for coming FRT projects</a:t>
            </a:r>
          </a:p>
        </p:txBody>
      </p:sp>
      <p:grpSp>
        <p:nvGrpSpPr>
          <p:cNvPr id="10" name="Group 9">
            <a:extLst>
              <a:ext uri="{FF2B5EF4-FFF2-40B4-BE49-F238E27FC236}">
                <a16:creationId xmlns:a16="http://schemas.microsoft.com/office/drawing/2014/main" id="{9A704199-4C32-57F6-C40B-7934E6C2D643}"/>
              </a:ext>
            </a:extLst>
          </p:cNvPr>
          <p:cNvGrpSpPr/>
          <p:nvPr/>
        </p:nvGrpSpPr>
        <p:grpSpPr>
          <a:xfrm>
            <a:off x="403547" y="1070025"/>
            <a:ext cx="4068452" cy="1398929"/>
            <a:chOff x="395536" y="951570"/>
            <a:chExt cx="4068452" cy="1398929"/>
          </a:xfrm>
        </p:grpSpPr>
        <p:pic>
          <p:nvPicPr>
            <p:cNvPr id="4" name="Picture 3">
              <a:extLst>
                <a:ext uri="{FF2B5EF4-FFF2-40B4-BE49-F238E27FC236}">
                  <a16:creationId xmlns:a16="http://schemas.microsoft.com/office/drawing/2014/main" id="{1103ECDF-63D8-4B88-D36B-846533EDEAEE}"/>
                </a:ext>
              </a:extLst>
            </p:cNvPr>
            <p:cNvPicPr>
              <a:picLocks noChangeAspect="1"/>
            </p:cNvPicPr>
            <p:nvPr/>
          </p:nvPicPr>
          <p:blipFill>
            <a:blip r:embed="rId4"/>
            <a:stretch>
              <a:fillRect/>
            </a:stretch>
          </p:blipFill>
          <p:spPr>
            <a:xfrm>
              <a:off x="539552" y="951570"/>
              <a:ext cx="3924436" cy="1398929"/>
            </a:xfrm>
            <a:prstGeom prst="rect">
              <a:avLst/>
            </a:prstGeom>
          </p:spPr>
        </p:pic>
        <p:sp>
          <p:nvSpPr>
            <p:cNvPr id="9" name="TextBox 8">
              <a:extLst>
                <a:ext uri="{FF2B5EF4-FFF2-40B4-BE49-F238E27FC236}">
                  <a16:creationId xmlns:a16="http://schemas.microsoft.com/office/drawing/2014/main" id="{6399DF66-3E2A-F1D2-F500-6D92AD62981B}"/>
                </a:ext>
              </a:extLst>
            </p:cNvPr>
            <p:cNvSpPr txBox="1"/>
            <p:nvPr/>
          </p:nvSpPr>
          <p:spPr>
            <a:xfrm>
              <a:off x="395536" y="987574"/>
              <a:ext cx="540060" cy="432048"/>
            </a:xfrm>
            <a:prstGeom prst="rect">
              <a:avLst/>
            </a:prstGeom>
            <a:solidFill>
              <a:schemeClr val="bg1"/>
            </a:solidFill>
          </p:spPr>
          <p:txBody>
            <a:bodyPr wrap="square" rtlCol="0">
              <a:spAutoFit/>
            </a:bodyPr>
            <a:lstStyle/>
            <a:p>
              <a:endParaRPr lang="en-US" dirty="0"/>
            </a:p>
          </p:txBody>
        </p:sp>
      </p:grpSp>
      <p:sp>
        <p:nvSpPr>
          <p:cNvPr id="11" name="TextBox 10">
            <a:extLst>
              <a:ext uri="{FF2B5EF4-FFF2-40B4-BE49-F238E27FC236}">
                <a16:creationId xmlns:a16="http://schemas.microsoft.com/office/drawing/2014/main" id="{B2F494A5-4B07-82AD-B72C-9A36A54BEDBA}"/>
              </a:ext>
            </a:extLst>
          </p:cNvPr>
          <p:cNvSpPr txBox="1"/>
          <p:nvPr/>
        </p:nvSpPr>
        <p:spPr>
          <a:xfrm>
            <a:off x="271282" y="4493860"/>
            <a:ext cx="2682248" cy="369332"/>
          </a:xfrm>
          <a:prstGeom prst="rect">
            <a:avLst/>
          </a:prstGeom>
          <a:noFill/>
        </p:spPr>
        <p:txBody>
          <a:bodyPr wrap="square" rtlCol="0">
            <a:spAutoFit/>
          </a:bodyPr>
          <a:lstStyle/>
          <a:p>
            <a:r>
              <a:rPr lang="en-US" dirty="0"/>
              <a:t> </a:t>
            </a:r>
            <a:r>
              <a:rPr lang="en-US" sz="1000" dirty="0"/>
              <a:t>R. Monroy-Villa et al. SRF 2025 </a:t>
            </a:r>
          </a:p>
        </p:txBody>
      </p:sp>
      <p:pic>
        <p:nvPicPr>
          <p:cNvPr id="13" name="Picture 12">
            <a:extLst>
              <a:ext uri="{FF2B5EF4-FFF2-40B4-BE49-F238E27FC236}">
                <a16:creationId xmlns:a16="http://schemas.microsoft.com/office/drawing/2014/main" id="{1B6F0CAA-8739-5822-9AD3-AE4D2FE4896B}"/>
              </a:ext>
            </a:extLst>
          </p:cNvPr>
          <p:cNvPicPr>
            <a:picLocks noChangeAspect="1"/>
          </p:cNvPicPr>
          <p:nvPr/>
        </p:nvPicPr>
        <p:blipFill>
          <a:blip r:embed="rId5"/>
          <a:stretch>
            <a:fillRect/>
          </a:stretch>
        </p:blipFill>
        <p:spPr>
          <a:xfrm>
            <a:off x="21504" y="499678"/>
            <a:ext cx="1304145" cy="755044"/>
          </a:xfrm>
          <a:prstGeom prst="rect">
            <a:avLst/>
          </a:prstGeom>
        </p:spPr>
      </p:pic>
      <p:pic>
        <p:nvPicPr>
          <p:cNvPr id="15" name="Picture 14">
            <a:extLst>
              <a:ext uri="{FF2B5EF4-FFF2-40B4-BE49-F238E27FC236}">
                <a16:creationId xmlns:a16="http://schemas.microsoft.com/office/drawing/2014/main" id="{A9AB1BA8-4285-C068-F182-0E7ECC4EAF4E}"/>
              </a:ext>
            </a:extLst>
          </p:cNvPr>
          <p:cNvPicPr>
            <a:picLocks noChangeAspect="1"/>
          </p:cNvPicPr>
          <p:nvPr/>
        </p:nvPicPr>
        <p:blipFill>
          <a:blip r:embed="rId6"/>
          <a:stretch>
            <a:fillRect/>
          </a:stretch>
        </p:blipFill>
        <p:spPr>
          <a:xfrm>
            <a:off x="2267744" y="2859782"/>
            <a:ext cx="2238924" cy="1398929"/>
          </a:xfrm>
          <a:prstGeom prst="rect">
            <a:avLst/>
          </a:prstGeom>
        </p:spPr>
      </p:pic>
      <p:grpSp>
        <p:nvGrpSpPr>
          <p:cNvPr id="16" name="Group 15">
            <a:extLst>
              <a:ext uri="{FF2B5EF4-FFF2-40B4-BE49-F238E27FC236}">
                <a16:creationId xmlns:a16="http://schemas.microsoft.com/office/drawing/2014/main" id="{408BC2EE-DA57-B1F3-3CD4-C97823893477}"/>
              </a:ext>
            </a:extLst>
          </p:cNvPr>
          <p:cNvGrpSpPr/>
          <p:nvPr/>
        </p:nvGrpSpPr>
        <p:grpSpPr>
          <a:xfrm>
            <a:off x="4309011" y="557134"/>
            <a:ext cx="1832024" cy="483492"/>
            <a:chOff x="3558676" y="4858327"/>
            <a:chExt cx="4952632" cy="1302328"/>
          </a:xfrm>
        </p:grpSpPr>
        <p:sp>
          <p:nvSpPr>
            <p:cNvPr id="17" name="Rectangle 16">
              <a:extLst>
                <a:ext uri="{FF2B5EF4-FFF2-40B4-BE49-F238E27FC236}">
                  <a16:creationId xmlns:a16="http://schemas.microsoft.com/office/drawing/2014/main" id="{ED8BFE50-C21C-A109-3FAC-BCE9EEE26F39}"/>
                </a:ext>
              </a:extLst>
            </p:cNvPr>
            <p:cNvSpPr/>
            <p:nvPr/>
          </p:nvSpPr>
          <p:spPr>
            <a:xfrm>
              <a:off x="3558676" y="4858327"/>
              <a:ext cx="4952632" cy="1302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descr="Lancaster-University-Logo.f1ab941e50411da795077bfed5b7e24b291fd1a3">
              <a:extLst>
                <a:ext uri="{FF2B5EF4-FFF2-40B4-BE49-F238E27FC236}">
                  <a16:creationId xmlns:a16="http://schemas.microsoft.com/office/drawing/2014/main" id="{C077B825-D934-013D-C687-2787F3BD3C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8713" y="4937515"/>
              <a:ext cx="2477287" cy="1105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circle with black text&#10;&#10;AI-generated content may be incorrect.">
              <a:extLst>
                <a:ext uri="{FF2B5EF4-FFF2-40B4-BE49-F238E27FC236}">
                  <a16:creationId xmlns:a16="http://schemas.microsoft.com/office/drawing/2014/main" id="{6299FFC4-38A9-CBE8-5160-4B4ED7B08E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8054" y="4937515"/>
              <a:ext cx="1953945" cy="1105933"/>
            </a:xfrm>
            <a:prstGeom prst="rect">
              <a:avLst/>
            </a:prstGeom>
          </p:spPr>
        </p:pic>
        <p:sp>
          <p:nvSpPr>
            <p:cNvPr id="20" name="Rectangle 19">
              <a:extLst>
                <a:ext uri="{FF2B5EF4-FFF2-40B4-BE49-F238E27FC236}">
                  <a16:creationId xmlns:a16="http://schemas.microsoft.com/office/drawing/2014/main" id="{77728F4E-2D20-A356-3677-87AB5E9CD484}"/>
                </a:ext>
              </a:extLst>
            </p:cNvPr>
            <p:cNvSpPr/>
            <p:nvPr/>
          </p:nvSpPr>
          <p:spPr>
            <a:xfrm>
              <a:off x="6096000" y="4937515"/>
              <a:ext cx="332054" cy="1105932"/>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EF4996CD-EEDD-1A6F-EE7B-FDBE9C0147F4}"/>
              </a:ext>
            </a:extLst>
          </p:cNvPr>
          <p:cNvGrpSpPr/>
          <p:nvPr/>
        </p:nvGrpSpPr>
        <p:grpSpPr>
          <a:xfrm>
            <a:off x="6528748" y="356523"/>
            <a:ext cx="2368683" cy="1166487"/>
            <a:chOff x="346238" y="4217564"/>
            <a:chExt cx="6609113" cy="3546457"/>
          </a:xfrm>
        </p:grpSpPr>
        <p:pic>
          <p:nvPicPr>
            <p:cNvPr id="22" name="Picture 21">
              <a:extLst>
                <a:ext uri="{FF2B5EF4-FFF2-40B4-BE49-F238E27FC236}">
                  <a16:creationId xmlns:a16="http://schemas.microsoft.com/office/drawing/2014/main" id="{F445EE2F-A761-0A66-732B-D5D815B67108}"/>
                </a:ext>
              </a:extLst>
            </p:cNvPr>
            <p:cNvPicPr>
              <a:picLocks noChangeAspect="1"/>
            </p:cNvPicPr>
            <p:nvPr/>
          </p:nvPicPr>
          <p:blipFill>
            <a:blip r:embed="rId9"/>
            <a:stretch>
              <a:fillRect/>
            </a:stretch>
          </p:blipFill>
          <p:spPr>
            <a:xfrm>
              <a:off x="346238" y="4217564"/>
              <a:ext cx="5486526" cy="2493631"/>
            </a:xfrm>
            <a:prstGeom prst="rect">
              <a:avLst/>
            </a:prstGeom>
          </p:spPr>
        </p:pic>
        <p:sp>
          <p:nvSpPr>
            <p:cNvPr id="23" name="TextBox 7">
              <a:extLst>
                <a:ext uri="{FF2B5EF4-FFF2-40B4-BE49-F238E27FC236}">
                  <a16:creationId xmlns:a16="http://schemas.microsoft.com/office/drawing/2014/main" id="{04325DB4-3C73-B141-82A9-07A5CAE52C27}"/>
                </a:ext>
              </a:extLst>
            </p:cNvPr>
            <p:cNvSpPr txBox="1"/>
            <p:nvPr/>
          </p:nvSpPr>
          <p:spPr>
            <a:xfrm>
              <a:off x="1029716" y="6828290"/>
              <a:ext cx="5925635" cy="9357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Dipole mode E field </a:t>
              </a:r>
            </a:p>
          </p:txBody>
        </p:sp>
      </p:grpSp>
      <p:sp>
        <p:nvSpPr>
          <p:cNvPr id="24" name="Content Placeholder 2">
            <a:extLst>
              <a:ext uri="{FF2B5EF4-FFF2-40B4-BE49-F238E27FC236}">
                <a16:creationId xmlns:a16="http://schemas.microsoft.com/office/drawing/2014/main" id="{D753ACC8-D266-4FBD-7E9E-439969B43459}"/>
              </a:ext>
            </a:extLst>
          </p:cNvPr>
          <p:cNvSpPr txBox="1">
            <a:spLocks/>
          </p:cNvSpPr>
          <p:nvPr/>
        </p:nvSpPr>
        <p:spPr>
          <a:xfrm>
            <a:off x="4513463" y="1388025"/>
            <a:ext cx="2218777" cy="11490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100" dirty="0"/>
              <a:t>At 1.3 GHz the FE ring tends to small sizes sub-20 mm</a:t>
            </a:r>
          </a:p>
          <a:p>
            <a:pPr fontAlgn="auto">
              <a:spcAft>
                <a:spcPts val="0"/>
              </a:spcAft>
            </a:pPr>
            <a:r>
              <a:rPr lang="en-US" sz="1100" dirty="0"/>
              <a:t>A key goal for the UK team was minimizing the temperature rise</a:t>
            </a:r>
          </a:p>
          <a:p>
            <a:pPr fontAlgn="auto">
              <a:spcAft>
                <a:spcPts val="0"/>
              </a:spcAft>
            </a:pPr>
            <a:r>
              <a:rPr lang="en-US" sz="1100" dirty="0"/>
              <a:t>A novel solution is to operate the FRT in a dipole mode</a:t>
            </a:r>
          </a:p>
          <a:p>
            <a:pPr fontAlgn="auto">
              <a:spcAft>
                <a:spcPts val="0"/>
              </a:spcAft>
            </a:pPr>
            <a:r>
              <a:rPr lang="en-GB" sz="1100" dirty="0"/>
              <a:t>Dissipation is spread over two phase locked resonators</a:t>
            </a:r>
          </a:p>
        </p:txBody>
      </p:sp>
      <p:sp>
        <p:nvSpPr>
          <p:cNvPr id="25" name="Oval 24">
            <a:extLst>
              <a:ext uri="{FF2B5EF4-FFF2-40B4-BE49-F238E27FC236}">
                <a16:creationId xmlns:a16="http://schemas.microsoft.com/office/drawing/2014/main" id="{0293B9C8-7F36-8725-93C5-7F8DEB2700CB}"/>
              </a:ext>
            </a:extLst>
          </p:cNvPr>
          <p:cNvSpPr/>
          <p:nvPr/>
        </p:nvSpPr>
        <p:spPr>
          <a:xfrm>
            <a:off x="368579" y="3415464"/>
            <a:ext cx="1800200" cy="7560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9F4DE28-52AF-3605-B1BD-883464FFC913}"/>
              </a:ext>
            </a:extLst>
          </p:cNvPr>
          <p:cNvGrpSpPr/>
          <p:nvPr/>
        </p:nvGrpSpPr>
        <p:grpSpPr>
          <a:xfrm>
            <a:off x="5225023" y="3772398"/>
            <a:ext cx="3672408" cy="708227"/>
            <a:chOff x="5156308" y="4383802"/>
            <a:chExt cx="6685854" cy="1896855"/>
          </a:xfrm>
        </p:grpSpPr>
        <p:sp>
          <p:nvSpPr>
            <p:cNvPr id="27" name="Rectangle 26">
              <a:extLst>
                <a:ext uri="{FF2B5EF4-FFF2-40B4-BE49-F238E27FC236}">
                  <a16:creationId xmlns:a16="http://schemas.microsoft.com/office/drawing/2014/main" id="{AF71D3E6-C43D-1F5E-1F11-4987C170DDAA}"/>
                </a:ext>
              </a:extLst>
            </p:cNvPr>
            <p:cNvSpPr/>
            <p:nvPr/>
          </p:nvSpPr>
          <p:spPr>
            <a:xfrm>
              <a:off x="7099971" y="4555643"/>
              <a:ext cx="854480" cy="1506194"/>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1170C4F-1265-0E1A-2FA5-3B77BE706D30}"/>
                </a:ext>
              </a:extLst>
            </p:cNvPr>
            <p:cNvSpPr/>
            <p:nvPr/>
          </p:nvSpPr>
          <p:spPr>
            <a:xfrm>
              <a:off x="5896543" y="5092395"/>
              <a:ext cx="4989786" cy="413842"/>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image_0">
              <a:extLst>
                <a:ext uri="{FF2B5EF4-FFF2-40B4-BE49-F238E27FC236}">
                  <a16:creationId xmlns:a16="http://schemas.microsoft.com/office/drawing/2014/main" id="{12D68128-527B-4C16-C0F6-DD30B87223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10397511" y="4836006"/>
              <a:ext cx="1896855" cy="9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707A8227-A990-3737-C34F-99FAA8DFBB8F}"/>
                </a:ext>
              </a:extLst>
            </p:cNvPr>
            <p:cNvSpPr/>
            <p:nvPr/>
          </p:nvSpPr>
          <p:spPr>
            <a:xfrm>
              <a:off x="5941381" y="5247649"/>
              <a:ext cx="4908324" cy="1221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C0529452-78E6-E9BA-37AB-0F10733AC8CF}"/>
                </a:ext>
              </a:extLst>
            </p:cNvPr>
            <p:cNvPicPr>
              <a:picLocks noChangeAspect="1"/>
            </p:cNvPicPr>
            <p:nvPr/>
          </p:nvPicPr>
          <p:blipFill>
            <a:blip r:embed="rId11"/>
            <a:stretch>
              <a:fillRect/>
            </a:stretch>
          </p:blipFill>
          <p:spPr>
            <a:xfrm>
              <a:off x="5156308" y="4708611"/>
              <a:ext cx="1630668" cy="1095047"/>
            </a:xfrm>
            <a:prstGeom prst="rect">
              <a:avLst/>
            </a:prstGeom>
          </p:spPr>
        </p:pic>
        <p:cxnSp>
          <p:nvCxnSpPr>
            <p:cNvPr id="32" name="Straight Arrow Connector 31">
              <a:extLst>
                <a:ext uri="{FF2B5EF4-FFF2-40B4-BE49-F238E27FC236}">
                  <a16:creationId xmlns:a16="http://schemas.microsoft.com/office/drawing/2014/main" id="{58BDF07F-999C-ACCA-4CCD-611BDA8826D7}"/>
                </a:ext>
              </a:extLst>
            </p:cNvPr>
            <p:cNvCxnSpPr/>
            <p:nvPr/>
          </p:nvCxnSpPr>
          <p:spPr>
            <a:xfrm flipH="1">
              <a:off x="7990899" y="4685978"/>
              <a:ext cx="84303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31A55DE-9CFF-A609-E0A8-3FD0B3518543}"/>
                </a:ext>
              </a:extLst>
            </p:cNvPr>
            <p:cNvCxnSpPr/>
            <p:nvPr/>
          </p:nvCxnSpPr>
          <p:spPr>
            <a:xfrm flipH="1">
              <a:off x="7969917" y="5855254"/>
              <a:ext cx="84303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DB8C04DC-AF6E-2B2B-061D-9CA299C9B014}"/>
                </a:ext>
              </a:extLst>
            </p:cNvPr>
            <p:cNvSpPr txBox="1"/>
            <p:nvPr/>
          </p:nvSpPr>
          <p:spPr>
            <a:xfrm>
              <a:off x="8931267" y="4393400"/>
              <a:ext cx="2910895" cy="724313"/>
            </a:xfrm>
            <a:prstGeom prst="rect">
              <a:avLst/>
            </a:prstGeom>
            <a:noFill/>
          </p:spPr>
          <p:txBody>
            <a:bodyPr wrap="square" rtlCol="0">
              <a:spAutoFit/>
            </a:bodyPr>
            <a:lstStyle/>
            <a:p>
              <a:r>
                <a:rPr lang="en-US" sz="800" dirty="0">
                  <a:solidFill>
                    <a:srgbClr val="FF0000"/>
                  </a:solidFill>
                </a:rPr>
                <a:t>Mechanical tuner</a:t>
              </a:r>
              <a:endParaRPr lang="en-GB" sz="800" dirty="0">
                <a:solidFill>
                  <a:srgbClr val="FF0000"/>
                </a:solidFill>
              </a:endParaRPr>
            </a:p>
          </p:txBody>
        </p:sp>
      </p:grpSp>
      <p:sp>
        <p:nvSpPr>
          <p:cNvPr id="35" name="Content Placeholder 2">
            <a:extLst>
              <a:ext uri="{FF2B5EF4-FFF2-40B4-BE49-F238E27FC236}">
                <a16:creationId xmlns:a16="http://schemas.microsoft.com/office/drawing/2014/main" id="{F2179617-6153-00AD-61DA-638F180C528A}"/>
              </a:ext>
            </a:extLst>
          </p:cNvPr>
          <p:cNvSpPr txBox="1">
            <a:spLocks/>
          </p:cNvSpPr>
          <p:nvPr/>
        </p:nvSpPr>
        <p:spPr>
          <a:xfrm>
            <a:off x="6847919" y="1841226"/>
            <a:ext cx="2278739" cy="119653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100" dirty="0"/>
              <a:t>Nb3Sn cavities are brittle and tuning may damage the film. An FE-FRT is fundamentally limited in power by the room temperature FE loaded resonator. A SC mechanical actuated reactive tuner (SMART) could have a larger </a:t>
            </a:r>
            <a:r>
              <a:rPr lang="en-US" sz="1100" dirty="0" err="1"/>
              <a:t>FoM</a:t>
            </a:r>
            <a:r>
              <a:rPr lang="en-US" sz="1100" dirty="0"/>
              <a:t> but would not be fast enough to cover microphonics. SASE will investigate combining these two either in series or parallel.</a:t>
            </a:r>
            <a:endParaRPr lang="en-GB" sz="1100" dirty="0"/>
          </a:p>
        </p:txBody>
      </p:sp>
      <p:sp>
        <p:nvSpPr>
          <p:cNvPr id="38" name="TextBox 37">
            <a:extLst>
              <a:ext uri="{FF2B5EF4-FFF2-40B4-BE49-F238E27FC236}">
                <a16:creationId xmlns:a16="http://schemas.microsoft.com/office/drawing/2014/main" id="{E5AF349F-6E9A-40AB-BC29-6FCC95CB22EC}"/>
              </a:ext>
            </a:extLst>
          </p:cNvPr>
          <p:cNvSpPr txBox="1"/>
          <p:nvPr/>
        </p:nvSpPr>
        <p:spPr>
          <a:xfrm>
            <a:off x="4670037" y="4491481"/>
            <a:ext cx="3154881" cy="369332"/>
          </a:xfrm>
          <a:prstGeom prst="rect">
            <a:avLst/>
          </a:prstGeom>
          <a:noFill/>
        </p:spPr>
        <p:txBody>
          <a:bodyPr wrap="square" rtlCol="0">
            <a:spAutoFit/>
          </a:bodyPr>
          <a:lstStyle/>
          <a:p>
            <a:r>
              <a:rPr lang="en-US" dirty="0"/>
              <a:t> </a:t>
            </a:r>
            <a:r>
              <a:rPr lang="en-US" sz="1000" dirty="0"/>
              <a:t>G. Burt. FE-FRT Workshop. Berlin, Germany 2025 </a:t>
            </a:r>
          </a:p>
        </p:txBody>
      </p:sp>
    </p:spTree>
    <p:extLst>
      <p:ext uri="{BB962C8B-B14F-4D97-AF65-F5344CB8AC3E}">
        <p14:creationId xmlns:p14="http://schemas.microsoft.com/office/powerpoint/2010/main" val="184746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54812-B729-2BF6-3FAF-14C681D5B334}"/>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17</a:t>
            </a:fld>
            <a:endParaRPr lang="en-US" dirty="0">
              <a:ln>
                <a:solidFill>
                  <a:prstClr val="white"/>
                </a:solidFill>
              </a:ln>
              <a:solidFill>
                <a:prstClr val="black">
                  <a:tint val="75000"/>
                </a:prstClr>
              </a:solidFill>
            </a:endParaRPr>
          </a:p>
        </p:txBody>
      </p:sp>
      <p:sp>
        <p:nvSpPr>
          <p:cNvPr id="4" name="TextBox 3">
            <a:extLst>
              <a:ext uri="{FF2B5EF4-FFF2-40B4-BE49-F238E27FC236}">
                <a16:creationId xmlns:a16="http://schemas.microsoft.com/office/drawing/2014/main" id="{3074428B-B5D2-C729-E8D0-24DADF8BC441}"/>
              </a:ext>
            </a:extLst>
          </p:cNvPr>
          <p:cNvSpPr txBox="1"/>
          <p:nvPr/>
        </p:nvSpPr>
        <p:spPr>
          <a:xfrm>
            <a:off x="251520" y="699542"/>
            <a:ext cx="8640960" cy="3985706"/>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US" sz="1700" dirty="0"/>
              <a:t>A new ferroelectric ceramic material, </a:t>
            </a:r>
            <a:r>
              <a:rPr lang="en-US" sz="1700" b="1" dirty="0"/>
              <a:t>BST(M)</a:t>
            </a:r>
            <a:r>
              <a:rPr lang="en-US" sz="1700" dirty="0"/>
              <a:t> (Barium Strontium Titanate with Mg-based additives), has been developed, offering optimized parameters that satisfy the requirements for Ferroelectric Fast Reactive Tuners (F-FRT), including microphonic compensation, transient detuning, and fast switching. </a:t>
            </a:r>
          </a:p>
          <a:p>
            <a:pPr marL="285750" indent="-285750">
              <a:spcAft>
                <a:spcPts val="600"/>
              </a:spcAft>
              <a:buFont typeface="Wingdings" panose="05000000000000000000" pitchFamily="2" charset="2"/>
              <a:buChar char="Ø"/>
            </a:pPr>
            <a:r>
              <a:rPr lang="en-US" sz="1700" dirty="0"/>
              <a:t>The first F-FRT prototype was designed, fabricated, and successfully demonstrated at CERN. More advanced high-power designs and prototypes are currently under development. </a:t>
            </a:r>
          </a:p>
          <a:p>
            <a:pPr marL="285750" indent="-285750">
              <a:spcAft>
                <a:spcPts val="600"/>
              </a:spcAft>
              <a:buFont typeface="Wingdings" panose="05000000000000000000" pitchFamily="2" charset="2"/>
              <a:buChar char="Ø"/>
            </a:pPr>
            <a:r>
              <a:rPr lang="en-US" sz="1700" dirty="0"/>
              <a:t>SEM and optical microimaging analysis confirmed an optimized grain size in the range of ~ 5–10 µm for the BST(M) material, which provides optimal tunability, low loss factor, high breakdown strength, and excellent mechanical hardness. </a:t>
            </a:r>
          </a:p>
          <a:p>
            <a:pPr marL="285750" indent="-285750">
              <a:spcAft>
                <a:spcPts val="600"/>
              </a:spcAft>
              <a:buFont typeface="Wingdings" panose="05000000000000000000" pitchFamily="2" charset="2"/>
              <a:buChar char="Ø"/>
            </a:pPr>
            <a:r>
              <a:rPr lang="en-US" sz="1700" dirty="0"/>
              <a:t>For current projects (CERN, HZB, </a:t>
            </a:r>
            <a:r>
              <a:rPr lang="en-US" sz="1700" dirty="0" err="1"/>
              <a:t>JLab</a:t>
            </a:r>
            <a:r>
              <a:rPr lang="en-US" sz="1700" dirty="0"/>
              <a:t>) and upcoming projects (Mainz, Liverpool), the ferroelectric elements </a:t>
            </a:r>
            <a:r>
              <a:rPr lang="en-US" sz="1700"/>
              <a:t>are considered </a:t>
            </a:r>
            <a:r>
              <a:rPr lang="en-US" sz="1700" dirty="0"/>
              <a:t>in a ring shape with diameters of 15–40 mm and thicknesses of 0.3–1.0 mm, optimized to match the ceramic parameters and application requirements. </a:t>
            </a:r>
          </a:p>
        </p:txBody>
      </p:sp>
      <p:sp>
        <p:nvSpPr>
          <p:cNvPr id="5" name="TextBox 4">
            <a:extLst>
              <a:ext uri="{FF2B5EF4-FFF2-40B4-BE49-F238E27FC236}">
                <a16:creationId xmlns:a16="http://schemas.microsoft.com/office/drawing/2014/main" id="{1F549991-6B24-4A43-DCFB-D18EF90306A3}"/>
              </a:ext>
            </a:extLst>
          </p:cNvPr>
          <p:cNvSpPr txBox="1"/>
          <p:nvPr/>
        </p:nvSpPr>
        <p:spPr>
          <a:xfrm>
            <a:off x="395536" y="123478"/>
            <a:ext cx="2249334" cy="461665"/>
          </a:xfrm>
          <a:prstGeom prst="rect">
            <a:avLst/>
          </a:prstGeom>
          <a:noFill/>
        </p:spPr>
        <p:txBody>
          <a:bodyPr wrap="none" rtlCol="0">
            <a:spAutoFit/>
          </a:bodyPr>
          <a:lstStyle/>
          <a:p>
            <a:r>
              <a:rPr lang="en-US" sz="2400" b="1" dirty="0">
                <a:solidFill>
                  <a:srgbClr val="0070C0"/>
                </a:solidFill>
              </a:rPr>
              <a:t>In conclusion,</a:t>
            </a:r>
          </a:p>
        </p:txBody>
      </p:sp>
    </p:spTree>
    <p:extLst>
      <p:ext uri="{BB962C8B-B14F-4D97-AF65-F5344CB8AC3E}">
        <p14:creationId xmlns:p14="http://schemas.microsoft.com/office/powerpoint/2010/main" val="75342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3BCD5-AE04-86C3-6A74-5BE068238635}"/>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4" name="Text Placeholder 3">
            <a:extLst>
              <a:ext uri="{FF2B5EF4-FFF2-40B4-BE49-F238E27FC236}">
                <a16:creationId xmlns:a16="http://schemas.microsoft.com/office/drawing/2014/main" id="{524F8AFA-C7F6-2EC2-EB7D-0AEB426F18DB}"/>
              </a:ext>
            </a:extLst>
          </p:cNvPr>
          <p:cNvSpPr>
            <a:spLocks noGrp="1"/>
          </p:cNvSpPr>
          <p:nvPr>
            <p:ph type="body" sz="quarter" idx="13"/>
          </p:nvPr>
        </p:nvSpPr>
        <p:spPr>
          <a:xfrm>
            <a:off x="84417" y="2733741"/>
            <a:ext cx="8680657" cy="2011267"/>
          </a:xfrm>
        </p:spPr>
        <p:txBody>
          <a:bodyPr>
            <a:normAutofit fontScale="92500" lnSpcReduction="20000"/>
          </a:bodyPr>
          <a:lstStyle/>
          <a:p>
            <a:r>
              <a:rPr lang="en-US" sz="1600" dirty="0">
                <a:latin typeface="Arial" panose="020B0604020202020204" pitchFamily="34" charset="0"/>
                <a:cs typeface="Arial" panose="020B0604020202020204" pitchFamily="34" charset="0"/>
              </a:rPr>
              <a:t>Task 1.1 Coordination of R&amp;D on FE-FRT (HZB)</a:t>
            </a:r>
          </a:p>
          <a:p>
            <a:r>
              <a:rPr lang="en-US" sz="1600" dirty="0">
                <a:latin typeface="Arial" panose="020B0604020202020204" pitchFamily="34" charset="0"/>
                <a:cs typeface="Arial" panose="020B0604020202020204" pitchFamily="34" charset="0"/>
              </a:rPr>
              <a:t>Task 1.2 FE-FRT for 400 MHz transient beam loading compensation in the LHC (CERN), </a:t>
            </a:r>
          </a:p>
          <a:p>
            <a:r>
              <a:rPr lang="en-US" sz="1600" dirty="0">
                <a:latin typeface="Arial" panose="020B0604020202020204" pitchFamily="34" charset="0"/>
                <a:cs typeface="Arial" panose="020B0604020202020204" pitchFamily="34" charset="0"/>
              </a:rPr>
              <a:t>Task 1.3 FE-FRT systems for microphonics compensation in 1.3 GHz SRF cavities (HZB), </a:t>
            </a:r>
          </a:p>
          <a:p>
            <a:r>
              <a:rPr lang="en-US" sz="1600" dirty="0">
                <a:latin typeface="Arial" panose="020B0604020202020204" pitchFamily="34" charset="0"/>
                <a:cs typeface="Arial" panose="020B0604020202020204" pitchFamily="34" charset="0"/>
              </a:rPr>
              <a:t>Task 1.4 FE-FRTs for energy recovery linac (ERL) applications (CNRS, HZB), </a:t>
            </a:r>
          </a:p>
          <a:p>
            <a:r>
              <a:rPr lang="en-US" sz="1600" dirty="0">
                <a:latin typeface="Arial" panose="020B0604020202020204" pitchFamily="34" charset="0"/>
                <a:cs typeface="Arial" panose="020B0604020202020204" pitchFamily="34" charset="0"/>
              </a:rPr>
              <a:t>Task 6.2 ? retrofitting FE-FRTs into existing HL-LHC cryomodules (CERN) </a:t>
            </a:r>
          </a:p>
          <a:p>
            <a:endParaRPr lang="en-US" sz="1600" dirty="0">
              <a:latin typeface="Arial" panose="020B0604020202020204" pitchFamily="34" charset="0"/>
              <a:cs typeface="Arial" panose="020B0604020202020204" pitchFamily="34" charset="0"/>
            </a:endParaRPr>
          </a:p>
          <a:p>
            <a:pPr marL="0" indent="0">
              <a:buNone/>
            </a:pPr>
            <a:r>
              <a:rPr lang="en-US" sz="1600" i="1" dirty="0">
                <a:latin typeface="Arial" panose="020B0604020202020204" pitchFamily="34" charset="0"/>
                <a:cs typeface="Arial" panose="020B0604020202020204" pitchFamily="34" charset="0"/>
              </a:rPr>
              <a:t>Ferroelectric materials for Tasks 1.2 and Task 1.3 were fabricated and are being currently tested at CERN and HZB.</a:t>
            </a:r>
          </a:p>
        </p:txBody>
      </p:sp>
      <p:sp>
        <p:nvSpPr>
          <p:cNvPr id="7" name="Title 2">
            <a:extLst>
              <a:ext uri="{FF2B5EF4-FFF2-40B4-BE49-F238E27FC236}">
                <a16:creationId xmlns:a16="http://schemas.microsoft.com/office/drawing/2014/main" id="{FBA43FE9-FA30-4689-D988-BF777641D794}"/>
              </a:ext>
            </a:extLst>
          </p:cNvPr>
          <p:cNvSpPr txBox="1">
            <a:spLocks/>
          </p:cNvSpPr>
          <p:nvPr/>
        </p:nvSpPr>
        <p:spPr>
          <a:xfrm>
            <a:off x="-111758" y="-2425"/>
            <a:ext cx="4536504"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t>iSAS Program</a:t>
            </a:r>
          </a:p>
        </p:txBody>
      </p:sp>
      <p:pic>
        <p:nvPicPr>
          <p:cNvPr id="5" name="Picture 4" descr="A blue and green logo&#10;&#10;AI-generated content may be incorrect.">
            <a:extLst>
              <a:ext uri="{FF2B5EF4-FFF2-40B4-BE49-F238E27FC236}">
                <a16:creationId xmlns:a16="http://schemas.microsoft.com/office/drawing/2014/main" id="{A7A33A77-ADED-A3CE-B0D3-30090F067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0" y="730691"/>
            <a:ext cx="3994714" cy="1299290"/>
          </a:xfrm>
          <a:prstGeom prst="rect">
            <a:avLst/>
          </a:prstGeom>
        </p:spPr>
      </p:pic>
      <p:pic>
        <p:nvPicPr>
          <p:cNvPr id="11" name="Picture 10" descr="A diagram of a integration activity&#10;&#10;AI-generated content may be incorrect.">
            <a:extLst>
              <a:ext uri="{FF2B5EF4-FFF2-40B4-BE49-F238E27FC236}">
                <a16:creationId xmlns:a16="http://schemas.microsoft.com/office/drawing/2014/main" id="{CE558B46-1ED3-09EE-B95A-EE71E9C73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021" y="148559"/>
            <a:ext cx="4710715" cy="2434198"/>
          </a:xfrm>
          <a:prstGeom prst="rect">
            <a:avLst/>
          </a:prstGeom>
        </p:spPr>
      </p:pic>
      <p:sp>
        <p:nvSpPr>
          <p:cNvPr id="26" name="Oval 25">
            <a:extLst>
              <a:ext uri="{FF2B5EF4-FFF2-40B4-BE49-F238E27FC236}">
                <a16:creationId xmlns:a16="http://schemas.microsoft.com/office/drawing/2014/main" id="{A57F7CBF-A99D-2FD5-4C43-859F513B3ED8}"/>
              </a:ext>
            </a:extLst>
          </p:cNvPr>
          <p:cNvSpPr/>
          <p:nvPr/>
        </p:nvSpPr>
        <p:spPr>
          <a:xfrm>
            <a:off x="5364089" y="951570"/>
            <a:ext cx="1260140" cy="5400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8789DD-96F9-0164-2B1A-69CC82B1DA13}"/>
              </a:ext>
            </a:extLst>
          </p:cNvPr>
          <p:cNvSpPr txBox="1"/>
          <p:nvPr/>
        </p:nvSpPr>
        <p:spPr>
          <a:xfrm>
            <a:off x="305171" y="2029981"/>
            <a:ext cx="3312368" cy="307777"/>
          </a:xfrm>
          <a:prstGeom prst="rect">
            <a:avLst/>
          </a:prstGeom>
          <a:noFill/>
        </p:spPr>
        <p:txBody>
          <a:bodyPr wrap="square">
            <a:spAutoFit/>
          </a:bodyPr>
          <a:lstStyle/>
          <a:p>
            <a:pPr marL="0" indent="0">
              <a:buNone/>
            </a:pPr>
            <a:r>
              <a:rPr lang="en-US" sz="1400" dirty="0">
                <a:latin typeface="Arial" panose="020B0604020202020204" pitchFamily="34" charset="0"/>
                <a:cs typeface="Arial" panose="020B0604020202020204" pitchFamily="34" charset="0"/>
              </a:rPr>
              <a:t>Applications under this initiative include  </a:t>
            </a:r>
          </a:p>
        </p:txBody>
      </p:sp>
    </p:spTree>
    <p:extLst>
      <p:ext uri="{BB962C8B-B14F-4D97-AF65-F5344CB8AC3E}">
        <p14:creationId xmlns:p14="http://schemas.microsoft.com/office/powerpoint/2010/main" val="35543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69C9F-F3A0-1809-4C87-064102242DC9}"/>
              </a:ext>
            </a:extLst>
          </p:cNvPr>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6" name="Picture 5" descr="A logo for a workshop&#10;&#10;AI-generated content may be incorrect.">
            <a:extLst>
              <a:ext uri="{FF2B5EF4-FFF2-40B4-BE49-F238E27FC236}">
                <a16:creationId xmlns:a16="http://schemas.microsoft.com/office/drawing/2014/main" id="{08082F46-1239-1143-A54F-0D38DB2D2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14" y="735546"/>
            <a:ext cx="2268252" cy="2268252"/>
          </a:xfrm>
          <a:prstGeom prst="rect">
            <a:avLst/>
          </a:prstGeom>
        </p:spPr>
      </p:pic>
      <p:sp>
        <p:nvSpPr>
          <p:cNvPr id="4" name="TextBox 3">
            <a:extLst>
              <a:ext uri="{FF2B5EF4-FFF2-40B4-BE49-F238E27FC236}">
                <a16:creationId xmlns:a16="http://schemas.microsoft.com/office/drawing/2014/main" id="{8F5BB609-C3B0-43B7-DB70-818EEECA4DD8}"/>
              </a:ext>
            </a:extLst>
          </p:cNvPr>
          <p:cNvSpPr txBox="1"/>
          <p:nvPr/>
        </p:nvSpPr>
        <p:spPr>
          <a:xfrm>
            <a:off x="71500" y="3103099"/>
            <a:ext cx="2700300" cy="1384995"/>
          </a:xfrm>
          <a:prstGeom prst="rect">
            <a:avLst/>
          </a:prstGeom>
          <a:noFill/>
        </p:spPr>
        <p:txBody>
          <a:bodyPr wrap="square" rtlCol="0">
            <a:spAutoFit/>
          </a:bodyPr>
          <a:lstStyle/>
          <a:p>
            <a:r>
              <a:rPr lang="en-US" sz="1400" dirty="0"/>
              <a:t>First Workshop on Ferro-Electric Fast Reactive Tuners (FE-FRTs) Dec 2025, Berlin Germany. </a:t>
            </a:r>
            <a:r>
              <a:rPr lang="en-US" sz="1400" dirty="0">
                <a:hlinkClick r:id="rId3">
                  <a:extLst>
                    <a:ext uri="{A12FA001-AC4F-418D-AE19-62706E023703}">
                      <ahyp:hlinkClr xmlns:ahyp="http://schemas.microsoft.com/office/drawing/2018/hyperlinkcolor" val="tx"/>
                    </a:ext>
                  </a:extLst>
                </a:hlinkClick>
              </a:rPr>
              <a:t>https://events.hifis.net/event/2275/</a:t>
            </a:r>
            <a:endParaRPr lang="en-US" sz="1400" dirty="0"/>
          </a:p>
        </p:txBody>
      </p:sp>
      <p:sp>
        <p:nvSpPr>
          <p:cNvPr id="7" name="TextBox 6">
            <a:extLst>
              <a:ext uri="{FF2B5EF4-FFF2-40B4-BE49-F238E27FC236}">
                <a16:creationId xmlns:a16="http://schemas.microsoft.com/office/drawing/2014/main" id="{AA06F599-6022-D1FB-85A3-B3C8499B01A5}"/>
              </a:ext>
            </a:extLst>
          </p:cNvPr>
          <p:cNvSpPr txBox="1"/>
          <p:nvPr/>
        </p:nvSpPr>
        <p:spPr>
          <a:xfrm flipH="1">
            <a:off x="71500" y="93153"/>
            <a:ext cx="7848872" cy="584775"/>
          </a:xfrm>
          <a:prstGeom prst="rect">
            <a:avLst/>
          </a:prstGeom>
          <a:noFill/>
        </p:spPr>
        <p:txBody>
          <a:bodyPr wrap="square" rtlCol="0">
            <a:spAutoFit/>
          </a:bodyPr>
          <a:lstStyle/>
          <a:p>
            <a:r>
              <a:rPr lang="en-US" sz="3200" dirty="0">
                <a:solidFill>
                  <a:srgbClr val="0070C0"/>
                </a:solidFill>
              </a:rPr>
              <a:t>A New Era in SRF Frequency Control</a:t>
            </a:r>
          </a:p>
        </p:txBody>
      </p:sp>
      <p:sp>
        <p:nvSpPr>
          <p:cNvPr id="12" name="TextBox 11">
            <a:extLst>
              <a:ext uri="{FF2B5EF4-FFF2-40B4-BE49-F238E27FC236}">
                <a16:creationId xmlns:a16="http://schemas.microsoft.com/office/drawing/2014/main" id="{98456A49-257B-4D92-61F4-2DF49ACADA0C}"/>
              </a:ext>
            </a:extLst>
          </p:cNvPr>
          <p:cNvSpPr txBox="1"/>
          <p:nvPr/>
        </p:nvSpPr>
        <p:spPr>
          <a:xfrm>
            <a:off x="2646396" y="759177"/>
            <a:ext cx="6516216" cy="1274388"/>
          </a:xfrm>
          <a:prstGeom prst="rect">
            <a:avLst/>
          </a:prstGeom>
          <a:noFill/>
        </p:spPr>
        <p:txBody>
          <a:bodyPr wrap="square">
            <a:spAutoFit/>
          </a:bodyPr>
          <a:lstStyle/>
          <a:p>
            <a:pPr marL="285750" marR="0" indent="-285750">
              <a:lnSpc>
                <a:spcPct val="115000"/>
              </a:lnSpc>
              <a:spcAft>
                <a:spcPts val="800"/>
              </a:spcAft>
              <a:buFont typeface="Wingdings" panose="05000000000000000000" pitchFamily="2" charset="2"/>
              <a:buChar char="Ø"/>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FRTs provide </a:t>
            </a:r>
            <a:r>
              <a:rPr lang="en-US" sz="1400" b="1" kern="100" dirty="0">
                <a:effectLst/>
                <a:latin typeface="Arial" panose="020B0604020202020204" pitchFamily="34" charset="0"/>
                <a:ea typeface="Aptos" panose="020B0004020202020204" pitchFamily="34" charset="0"/>
                <a:cs typeface="Times New Roman" panose="02020603050405020304" pitchFamily="18" charset="0"/>
              </a:rPr>
              <a:t>ultra-fast frequency adjustment </a:t>
            </a:r>
            <a:r>
              <a:rPr lang="en-US" sz="1400" kern="100" dirty="0">
                <a:effectLst/>
                <a:latin typeface="Arial" panose="020B0604020202020204" pitchFamily="34" charset="0"/>
                <a:ea typeface="Aptos" panose="020B0004020202020204" pitchFamily="34" charset="0"/>
                <a:cs typeface="Times New Roman" panose="02020603050405020304" pitchFamily="18" charset="0"/>
              </a:rPr>
              <a:t>without mechanical motion, </a:t>
            </a:r>
          </a:p>
          <a:p>
            <a:pPr marL="285750" marR="0" indent="-285750">
              <a:lnSpc>
                <a:spcPct val="115000"/>
              </a:lnSpc>
              <a:spcAft>
                <a:spcPts val="800"/>
              </a:spcAft>
              <a:buFont typeface="Wingdings" panose="05000000000000000000" pitchFamily="2" charset="2"/>
              <a:buChar char="Ø"/>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Enable electronic, </a:t>
            </a:r>
            <a:r>
              <a:rPr lang="en-US" sz="1400" b="1" kern="100" dirty="0">
                <a:effectLst/>
                <a:latin typeface="Arial" panose="020B0604020202020204" pitchFamily="34" charset="0"/>
                <a:ea typeface="Aptos" panose="020B0004020202020204" pitchFamily="34" charset="0"/>
                <a:cs typeface="Times New Roman" panose="02020603050405020304" pitchFamily="18" charset="0"/>
              </a:rPr>
              <a:t>room-temperature control</a:t>
            </a:r>
            <a:r>
              <a:rPr lang="en-US" sz="1400" kern="100" dirty="0">
                <a:effectLst/>
                <a:latin typeface="Arial" panose="020B0604020202020204" pitchFamily="34" charset="0"/>
                <a:ea typeface="Aptos" panose="020B0004020202020204" pitchFamily="34" charset="0"/>
                <a:cs typeface="Times New Roman" panose="02020603050405020304" pitchFamily="18" charset="0"/>
              </a:rPr>
              <a:t> of cavity detuning, </a:t>
            </a:r>
          </a:p>
          <a:p>
            <a:pPr marL="285750" marR="0" indent="-285750">
              <a:lnSpc>
                <a:spcPct val="115000"/>
              </a:lnSpc>
              <a:spcAft>
                <a:spcPts val="800"/>
              </a:spcAft>
              <a:buFont typeface="Wingdings" panose="05000000000000000000" pitchFamily="2" charset="2"/>
              <a:buChar char="Ø"/>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Offer response times capable of </a:t>
            </a:r>
            <a:r>
              <a:rPr lang="en-US" sz="1400" b="1" kern="100" dirty="0">
                <a:effectLst/>
                <a:latin typeface="Arial" panose="020B0604020202020204" pitchFamily="34" charset="0"/>
                <a:ea typeface="Aptos" panose="020B0004020202020204" pitchFamily="34" charset="0"/>
                <a:cs typeface="Times New Roman" panose="02020603050405020304" pitchFamily="18" charset="0"/>
              </a:rPr>
              <a:t>active microphonics compensation</a:t>
            </a:r>
            <a:r>
              <a:rPr lang="en-US" sz="1400" kern="100" dirty="0">
                <a:effectLst/>
                <a:latin typeface="Arial" panose="020B0604020202020204" pitchFamily="34" charset="0"/>
                <a:ea typeface="Aptos" panose="020B0004020202020204" pitchFamily="34" charset="0"/>
                <a:cs typeface="Times New Roman" panose="02020603050405020304" pitchFamily="18" charset="0"/>
              </a:rPr>
              <a:t>, thereby significantly reducing RF amplifier power requirements.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54326B5-5C40-7725-BC75-3139446CB8CA}"/>
              </a:ext>
            </a:extLst>
          </p:cNvPr>
          <p:cNvSpPr txBox="1"/>
          <p:nvPr/>
        </p:nvSpPr>
        <p:spPr>
          <a:xfrm>
            <a:off x="2782500" y="2183679"/>
            <a:ext cx="6372708" cy="954107"/>
          </a:xfrm>
          <a:prstGeom prst="rect">
            <a:avLst/>
          </a:prstGeom>
          <a:noFill/>
        </p:spPr>
        <p:txBody>
          <a:bodyPr wrap="square">
            <a:spAutoFit/>
          </a:bodyPr>
          <a:lstStyle/>
          <a:p>
            <a:r>
              <a:rPr lang="en-US" sz="1400" dirty="0"/>
              <a:t>FE-FRTs are drawing strong interest from CERN and other major accelerator centers for </a:t>
            </a:r>
            <a:r>
              <a:rPr lang="en-US" sz="1400" b="1" dirty="0"/>
              <a:t>transient detuning </a:t>
            </a:r>
            <a:r>
              <a:rPr lang="en-US" sz="1400" dirty="0"/>
              <a:t>correction, </a:t>
            </a:r>
            <a:r>
              <a:rPr lang="en-US" sz="1400" b="1" dirty="0"/>
              <a:t>beam loading compensation</a:t>
            </a:r>
            <a:r>
              <a:rPr lang="en-US" sz="1400" dirty="0"/>
              <a:t>, and </a:t>
            </a:r>
            <a:r>
              <a:rPr lang="en-US" sz="1400" b="1" dirty="0"/>
              <a:t>fast variable attenuation </a:t>
            </a:r>
            <a:r>
              <a:rPr lang="en-US" sz="1400" dirty="0"/>
              <a:t>in high-power RF distribution systems. Additional applications </a:t>
            </a:r>
            <a:r>
              <a:rPr lang="en-US" sz="1400" b="1" dirty="0"/>
              <a:t>include fast control of phase-locked magnetrons</a:t>
            </a:r>
            <a:r>
              <a:rPr lang="en-US" sz="1400" dirty="0"/>
              <a:t>.</a:t>
            </a:r>
          </a:p>
        </p:txBody>
      </p:sp>
      <p:sp>
        <p:nvSpPr>
          <p:cNvPr id="16" name="TextBox 15">
            <a:extLst>
              <a:ext uri="{FF2B5EF4-FFF2-40B4-BE49-F238E27FC236}">
                <a16:creationId xmlns:a16="http://schemas.microsoft.com/office/drawing/2014/main" id="{FC830700-8F8D-E304-9561-6061CDAF79EC}"/>
              </a:ext>
            </a:extLst>
          </p:cNvPr>
          <p:cNvSpPr txBox="1"/>
          <p:nvPr/>
        </p:nvSpPr>
        <p:spPr>
          <a:xfrm>
            <a:off x="3131840" y="3261667"/>
            <a:ext cx="5832648" cy="814518"/>
          </a:xfrm>
          <a:prstGeom prst="rect">
            <a:avLst/>
          </a:prstGeom>
          <a:noFill/>
        </p:spPr>
        <p:txBody>
          <a:bodyPr wrap="square">
            <a:spAutoFit/>
          </a:bodyPr>
          <a:lstStyle/>
          <a:p>
            <a:pPr marL="0" marR="0">
              <a:lnSpc>
                <a:spcPct val="115000"/>
              </a:lnSpc>
              <a:spcAft>
                <a:spcPts val="800"/>
              </a:spcAft>
              <a:buNone/>
            </a:pPr>
            <a:r>
              <a:rPr lang="en-US" sz="1400" kern="0" dirty="0">
                <a:effectLst/>
                <a:latin typeface="Arial" panose="020B0604020202020204" pitchFamily="34" charset="0"/>
                <a:ea typeface="Times New Roman" panose="02020603050405020304" pitchFamily="18" charset="0"/>
                <a:cs typeface="Arial" panose="020B0604020202020204" pitchFamily="34" charset="0"/>
              </a:rPr>
              <a:t>Euclid Techlabs collaborates with many ongoing FE-FRT development programs at </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CERN, HZB, </a:t>
            </a:r>
            <a:r>
              <a:rPr lang="en-US" sz="1400" b="1" kern="0" dirty="0">
                <a:latin typeface="Arial" panose="020B0604020202020204" pitchFamily="34" charset="0"/>
                <a:ea typeface="Times New Roman" panose="02020603050405020304" pitchFamily="18" charset="0"/>
                <a:cs typeface="Arial" panose="020B0604020202020204" pitchFamily="34" charset="0"/>
              </a:rPr>
              <a:t>Daresbury/</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Lancaster University and Mainz University</a:t>
            </a:r>
            <a:r>
              <a:rPr lang="en-US" sz="1400" kern="0" dirty="0">
                <a:effectLst/>
                <a:latin typeface="Arial" panose="020B0604020202020204" pitchFamily="34" charset="0"/>
                <a:ea typeface="Times New Roman" panose="02020603050405020304" pitchFamily="18" charset="0"/>
                <a:cs typeface="Arial" panose="020B0604020202020204" pitchFamily="34" charset="0"/>
              </a:rPr>
              <a:t> in Europe,  as well as </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Jefferson Lab </a:t>
            </a:r>
            <a:r>
              <a:rPr lang="en-US" sz="1400" kern="0" dirty="0">
                <a:effectLst/>
                <a:latin typeface="Arial" panose="020B0604020202020204" pitchFamily="34" charset="0"/>
                <a:ea typeface="Times New Roman" panose="02020603050405020304" pitchFamily="18" charset="0"/>
                <a:cs typeface="Arial" panose="020B0604020202020204" pitchFamily="34" charset="0"/>
              </a:rPr>
              <a:t>in the United States.</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0F1DEDB-A5EE-44D6-81DC-E267AF34D265}"/>
              </a:ext>
            </a:extLst>
          </p:cNvPr>
          <p:cNvSpPr txBox="1"/>
          <p:nvPr/>
        </p:nvSpPr>
        <p:spPr>
          <a:xfrm>
            <a:off x="3130969" y="4131882"/>
            <a:ext cx="4628476" cy="504882"/>
          </a:xfrm>
          <a:prstGeom prst="rect">
            <a:avLst/>
          </a:prstGeom>
          <a:noFill/>
        </p:spPr>
        <p:txBody>
          <a:bodyPr wrap="square">
            <a:spAutoFit/>
          </a:bodyPr>
          <a:lstStyle/>
          <a:p>
            <a:pPr marL="0" marR="0">
              <a:lnSpc>
                <a:spcPct val="115000"/>
              </a:lnSpc>
              <a:spcAft>
                <a:spcPts val="800"/>
              </a:spcAft>
              <a:buNone/>
            </a:pPr>
            <a:r>
              <a:rPr lang="en-US" sz="1200" u="sng" kern="100" dirty="0">
                <a:effectLst/>
                <a:latin typeface="Arial" panose="020B06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https://indico.ijclab.in2p3.fr/event/10302/contributions/33165/attachments/23296/33595/iSAS-kickoff_WP1_ANeumann_150424.pdf</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76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t="18573" b="23311"/>
          <a:stretch>
            <a:fillRect/>
          </a:stretch>
        </p:blipFill>
        <p:spPr bwMode="auto">
          <a:xfrm>
            <a:off x="1143000" y="114477"/>
            <a:ext cx="6858000" cy="299846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F43F41F-BAAB-4D00-8258-1DCC3218B7B8}" type="slidenum">
              <a:rPr lang="en-US" smtClean="0"/>
              <a:pPr>
                <a:defRPr/>
              </a:pPr>
              <a:t>4</a:t>
            </a:fld>
            <a:endParaRPr lang="en-US"/>
          </a:p>
        </p:txBody>
      </p:sp>
      <p:sp>
        <p:nvSpPr>
          <p:cNvPr id="7" name="TextBox 6"/>
          <p:cNvSpPr txBox="1"/>
          <p:nvPr/>
        </p:nvSpPr>
        <p:spPr>
          <a:xfrm>
            <a:off x="251520" y="131881"/>
            <a:ext cx="6094297" cy="523220"/>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BST Based Tuner Design (assembly)</a:t>
            </a:r>
          </a:p>
        </p:txBody>
      </p:sp>
      <p:pic>
        <p:nvPicPr>
          <p:cNvPr id="24579" name="Picture 3"/>
          <p:cNvPicPr>
            <a:picLocks noChangeAspect="1" noChangeArrowheads="1"/>
          </p:cNvPicPr>
          <p:nvPr/>
        </p:nvPicPr>
        <p:blipFill>
          <a:blip r:embed="rId3" cstate="print"/>
          <a:srcRect l="6775" t="19507" r="6376" b="20276"/>
          <a:stretch>
            <a:fillRect/>
          </a:stretch>
        </p:blipFill>
        <p:spPr bwMode="auto">
          <a:xfrm>
            <a:off x="1412649" y="3141556"/>
            <a:ext cx="3159351" cy="1752452"/>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4869033" y="2023541"/>
            <a:ext cx="3131967" cy="2717168"/>
          </a:xfrm>
          <a:prstGeom prst="rect">
            <a:avLst/>
          </a:prstGeom>
          <a:noFill/>
          <a:ln w="9525">
            <a:noFill/>
            <a:miter lim="800000"/>
            <a:headEnd/>
            <a:tailEnd/>
          </a:ln>
        </p:spPr>
      </p:pic>
      <p:cxnSp>
        <p:nvCxnSpPr>
          <p:cNvPr id="12" name="Elbow Connector 11"/>
          <p:cNvCxnSpPr/>
          <p:nvPr/>
        </p:nvCxnSpPr>
        <p:spPr>
          <a:xfrm rot="5400000">
            <a:off x="3802415" y="1991186"/>
            <a:ext cx="1296144" cy="1269141"/>
          </a:xfrm>
          <a:prstGeom prst="bentConnector3">
            <a:avLst>
              <a:gd name="adj1" fmla="val 50000"/>
            </a:avLst>
          </a:prstGeom>
          <a:ln w="76200">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3" name="Curved Connector 32"/>
          <p:cNvCxnSpPr/>
          <p:nvPr/>
        </p:nvCxnSpPr>
        <p:spPr>
          <a:xfrm flipV="1">
            <a:off x="3140841" y="3489852"/>
            <a:ext cx="2646294" cy="972108"/>
          </a:xfrm>
          <a:prstGeom prst="curvedConnector3">
            <a:avLst>
              <a:gd name="adj1" fmla="val 6196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69922" y="4539484"/>
            <a:ext cx="2526654" cy="369332"/>
          </a:xfrm>
          <a:prstGeom prst="rect">
            <a:avLst/>
          </a:prstGeom>
          <a:noFill/>
        </p:spPr>
        <p:txBody>
          <a:bodyPr wrap="none" rtlCol="0">
            <a:spAutoFit/>
          </a:bodyPr>
          <a:lstStyle/>
          <a:p>
            <a:r>
              <a:rPr lang="en-US" dirty="0"/>
              <a:t> </a:t>
            </a:r>
            <a:r>
              <a:rPr lang="en-US" sz="1050" dirty="0"/>
              <a:t>design of S. </a:t>
            </a:r>
            <a:r>
              <a:rPr lang="en-US" sz="1050" dirty="0" err="1"/>
              <a:t>Kazakov</a:t>
            </a:r>
            <a:r>
              <a:rPr lang="en-US" sz="1050" dirty="0"/>
              <a:t> and V. Yakovlev</a:t>
            </a:r>
          </a:p>
        </p:txBody>
      </p:sp>
      <p:pic>
        <p:nvPicPr>
          <p:cNvPr id="10" name="Picture 3"/>
          <p:cNvPicPr>
            <a:picLocks noChangeAspect="1" noChangeArrowheads="1"/>
          </p:cNvPicPr>
          <p:nvPr/>
        </p:nvPicPr>
        <p:blipFill>
          <a:blip r:embed="rId5" cstate="print"/>
          <a:srcRect l="26193" t="19808" r="29594" b="30096"/>
          <a:stretch>
            <a:fillRect/>
          </a:stretch>
        </p:blipFill>
        <p:spPr bwMode="auto">
          <a:xfrm>
            <a:off x="1475656" y="843558"/>
            <a:ext cx="1080120" cy="917084"/>
          </a:xfrm>
          <a:prstGeom prst="rect">
            <a:avLst/>
          </a:prstGeom>
          <a:noFill/>
          <a:ln w="9525">
            <a:noFill/>
            <a:miter lim="800000"/>
            <a:headEnd/>
            <a:tailEnd/>
          </a:ln>
        </p:spPr>
      </p:pic>
    </p:spTree>
    <p:extLst>
      <p:ext uri="{BB962C8B-B14F-4D97-AF65-F5344CB8AC3E}">
        <p14:creationId xmlns:p14="http://schemas.microsoft.com/office/powerpoint/2010/main" val="156891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B6085-7E45-4372-9BFD-CA6268A40CC8}"/>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Text Placeholder 3">
            <a:extLst>
              <a:ext uri="{FF2B5EF4-FFF2-40B4-BE49-F238E27FC236}">
                <a16:creationId xmlns:a16="http://schemas.microsoft.com/office/drawing/2014/main" id="{BDD3AA9C-CDE7-447F-B294-644B61CAD0F5}"/>
              </a:ext>
            </a:extLst>
          </p:cNvPr>
          <p:cNvSpPr>
            <a:spLocks noGrp="1"/>
          </p:cNvSpPr>
          <p:nvPr>
            <p:ph type="body" sz="quarter" idx="13"/>
          </p:nvPr>
        </p:nvSpPr>
        <p:spPr>
          <a:xfrm>
            <a:off x="1453637" y="4860170"/>
            <a:ext cx="6172199" cy="360508"/>
          </a:xfrm>
        </p:spPr>
        <p:txBody>
          <a:bodyPr>
            <a:normAutofit/>
          </a:bodyPr>
          <a:lstStyle/>
          <a:p>
            <a:r>
              <a:rPr lang="en-US" sz="1275" dirty="0"/>
              <a:t>First ever Ferroelectric Fast Reactive Tuner (FE-FRT) test with a superconducting cavity</a:t>
            </a:r>
          </a:p>
        </p:txBody>
      </p:sp>
      <p:pic>
        <p:nvPicPr>
          <p:cNvPr id="10" name="Picture 9">
            <a:extLst>
              <a:ext uri="{FF2B5EF4-FFF2-40B4-BE49-F238E27FC236}">
                <a16:creationId xmlns:a16="http://schemas.microsoft.com/office/drawing/2014/main" id="{F45C421A-A266-4800-7B2A-6EA90FEFF6BC}"/>
              </a:ext>
            </a:extLst>
          </p:cNvPr>
          <p:cNvPicPr>
            <a:picLocks noChangeAspect="1"/>
          </p:cNvPicPr>
          <p:nvPr/>
        </p:nvPicPr>
        <p:blipFill>
          <a:blip r:embed="rId3"/>
          <a:stretch>
            <a:fillRect/>
          </a:stretch>
        </p:blipFill>
        <p:spPr>
          <a:xfrm>
            <a:off x="214821" y="954069"/>
            <a:ext cx="7372308" cy="37453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19522"/>
            <a:ext cx="714170" cy="698548"/>
          </a:xfrm>
          <a:prstGeom prst="rect">
            <a:avLst/>
          </a:prstGeom>
        </p:spPr>
      </p:pic>
      <p:sp>
        <p:nvSpPr>
          <p:cNvPr id="11" name="TextBox 10">
            <a:extLst>
              <a:ext uri="{FF2B5EF4-FFF2-40B4-BE49-F238E27FC236}">
                <a16:creationId xmlns:a16="http://schemas.microsoft.com/office/drawing/2014/main" id="{1E363D5F-0475-CB35-5379-44C3F4E66A9E}"/>
              </a:ext>
            </a:extLst>
          </p:cNvPr>
          <p:cNvSpPr txBox="1"/>
          <p:nvPr/>
        </p:nvSpPr>
        <p:spPr>
          <a:xfrm>
            <a:off x="136963" y="-39443"/>
            <a:ext cx="4500500" cy="954107"/>
          </a:xfrm>
          <a:prstGeom prst="rect">
            <a:avLst/>
          </a:prstGeom>
          <a:noFill/>
        </p:spPr>
        <p:txBody>
          <a:bodyPr wrap="square" rtlCol="0">
            <a:spAutoFit/>
          </a:bodyPr>
          <a:lstStyle/>
          <a:p>
            <a:pPr algn="ctr"/>
            <a:r>
              <a:rPr lang="en-US" sz="2800" dirty="0">
                <a:solidFill>
                  <a:srgbClr val="0070C0"/>
                </a:solidFill>
              </a:rPr>
              <a:t>Microphonic Suppression     at CERN</a:t>
            </a:r>
          </a:p>
        </p:txBody>
      </p:sp>
      <p:sp>
        <p:nvSpPr>
          <p:cNvPr id="12" name="TextBox 11">
            <a:extLst>
              <a:ext uri="{FF2B5EF4-FFF2-40B4-BE49-F238E27FC236}">
                <a16:creationId xmlns:a16="http://schemas.microsoft.com/office/drawing/2014/main" id="{ED2CB07E-8E7C-91F4-BFD6-5F4AB8B46248}"/>
              </a:ext>
            </a:extLst>
          </p:cNvPr>
          <p:cNvSpPr txBox="1"/>
          <p:nvPr/>
        </p:nvSpPr>
        <p:spPr>
          <a:xfrm>
            <a:off x="7575598" y="1161320"/>
            <a:ext cx="1433406" cy="207749"/>
          </a:xfrm>
          <a:prstGeom prst="rect">
            <a:avLst/>
          </a:prstGeom>
          <a:noFill/>
        </p:spPr>
        <p:txBody>
          <a:bodyPr wrap="none" rtlCol="0">
            <a:spAutoFit/>
          </a:bodyPr>
          <a:lstStyle/>
          <a:p>
            <a:r>
              <a:rPr lang="en-US" sz="750" dirty="0"/>
              <a:t>N. Shipman, et al., IPAC’21,</a:t>
            </a:r>
          </a:p>
        </p:txBody>
      </p:sp>
      <p:pic>
        <p:nvPicPr>
          <p:cNvPr id="3" name="Picture 2" descr="A close-up of a machine&#10;&#10;Description automatically generated with low confidence">
            <a:extLst>
              <a:ext uri="{FF2B5EF4-FFF2-40B4-BE49-F238E27FC236}">
                <a16:creationId xmlns:a16="http://schemas.microsoft.com/office/drawing/2014/main" id="{1FDB8056-8820-A7F6-E390-D69760778B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7463" y="267494"/>
            <a:ext cx="4144450" cy="807953"/>
          </a:xfrm>
          <a:prstGeom prst="rect">
            <a:avLst/>
          </a:prstGeom>
        </p:spPr>
      </p:pic>
      <p:pic>
        <p:nvPicPr>
          <p:cNvPr id="5" name="Picture 4">
            <a:extLst>
              <a:ext uri="{FF2B5EF4-FFF2-40B4-BE49-F238E27FC236}">
                <a16:creationId xmlns:a16="http://schemas.microsoft.com/office/drawing/2014/main" id="{CD48C100-3C7B-A43C-6B39-6FF57CABFDA7}"/>
              </a:ext>
            </a:extLst>
          </p:cNvPr>
          <p:cNvPicPr>
            <a:picLocks noChangeAspect="1"/>
          </p:cNvPicPr>
          <p:nvPr/>
        </p:nvPicPr>
        <p:blipFill>
          <a:blip r:embed="rId6"/>
          <a:stretch>
            <a:fillRect/>
          </a:stretch>
        </p:blipFill>
        <p:spPr>
          <a:xfrm>
            <a:off x="6191672" y="2200233"/>
            <a:ext cx="2952328" cy="1901237"/>
          </a:xfrm>
          <a:prstGeom prst="rect">
            <a:avLst/>
          </a:prstGeom>
        </p:spPr>
      </p:pic>
      <p:sp>
        <p:nvSpPr>
          <p:cNvPr id="7" name="TextBox 6">
            <a:extLst>
              <a:ext uri="{FF2B5EF4-FFF2-40B4-BE49-F238E27FC236}">
                <a16:creationId xmlns:a16="http://schemas.microsoft.com/office/drawing/2014/main" id="{F60C5F81-548B-A8D2-D76B-E34E8EC054F1}"/>
              </a:ext>
            </a:extLst>
          </p:cNvPr>
          <p:cNvSpPr txBox="1"/>
          <p:nvPr/>
        </p:nvSpPr>
        <p:spPr>
          <a:xfrm>
            <a:off x="6137666" y="3982180"/>
            <a:ext cx="3060340" cy="646331"/>
          </a:xfrm>
          <a:prstGeom prst="rect">
            <a:avLst/>
          </a:prstGeom>
          <a:noFill/>
        </p:spPr>
        <p:txBody>
          <a:bodyPr wrap="square">
            <a:spAutoFit/>
          </a:bodyPr>
          <a:lstStyle/>
          <a:p>
            <a:r>
              <a:rPr lang="en-US" sz="1200" b="0" i="0" u="none" strike="noStrike" baseline="0" dirty="0">
                <a:latin typeface="Arial" panose="020B0604020202020204" pitchFamily="34" charset="0"/>
                <a:cs typeface="Arial" panose="020B0604020202020204" pitchFamily="34" charset="0"/>
              </a:rPr>
              <a:t>Measured  at CERN frequency response at 600 ns of a cavity to a 4 kV high voltage pulse </a:t>
            </a:r>
            <a:endParaRPr lang="en-US" sz="1200" dirty="0"/>
          </a:p>
        </p:txBody>
      </p:sp>
      <p:sp>
        <p:nvSpPr>
          <p:cNvPr id="6" name="TextBox 5">
            <a:extLst>
              <a:ext uri="{FF2B5EF4-FFF2-40B4-BE49-F238E27FC236}">
                <a16:creationId xmlns:a16="http://schemas.microsoft.com/office/drawing/2014/main" id="{9678BC1F-58BD-2B15-FC66-50F6FC6EB4B2}"/>
              </a:ext>
            </a:extLst>
          </p:cNvPr>
          <p:cNvSpPr txBox="1"/>
          <p:nvPr/>
        </p:nvSpPr>
        <p:spPr>
          <a:xfrm>
            <a:off x="2555776" y="4568582"/>
            <a:ext cx="2940228" cy="261610"/>
          </a:xfrm>
          <a:prstGeom prst="rect">
            <a:avLst/>
          </a:prstGeom>
          <a:noFill/>
        </p:spPr>
        <p:txBody>
          <a:bodyPr wrap="none" rtlCol="0">
            <a:spAutoFit/>
          </a:bodyPr>
          <a:lstStyle/>
          <a:p>
            <a:r>
              <a:rPr lang="en-US" sz="1100" dirty="0"/>
              <a:t>Courtesy of </a:t>
            </a:r>
            <a:r>
              <a:rPr lang="en-US" sz="1100" dirty="0" err="1"/>
              <a:t>N.Shipman</a:t>
            </a:r>
            <a:r>
              <a:rPr lang="en-US" sz="1100" dirty="0"/>
              <a:t> and </a:t>
            </a:r>
            <a:r>
              <a:rPr lang="en-US" sz="1100" dirty="0" err="1"/>
              <a:t>A.Macpherson</a:t>
            </a:r>
            <a:r>
              <a:rPr lang="en-US" sz="1100" dirty="0"/>
              <a:t>. </a:t>
            </a:r>
          </a:p>
        </p:txBody>
      </p:sp>
    </p:spTree>
    <p:extLst>
      <p:ext uri="{BB962C8B-B14F-4D97-AF65-F5344CB8AC3E}">
        <p14:creationId xmlns:p14="http://schemas.microsoft.com/office/powerpoint/2010/main" val="76280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43F41F-BAAB-4D00-8258-1DCC3218B7B8}" type="slidenum">
              <a:rPr lang="en-US" smtClean="0"/>
              <a:pPr>
                <a:defRPr/>
              </a:pPr>
              <a:t>6</a:t>
            </a:fld>
            <a:endParaRPr lang="en-US"/>
          </a:p>
        </p:txBody>
      </p:sp>
      <p:sp>
        <p:nvSpPr>
          <p:cNvPr id="3" name="TextBox 2"/>
          <p:cNvSpPr txBox="1"/>
          <p:nvPr/>
        </p:nvSpPr>
        <p:spPr>
          <a:xfrm>
            <a:off x="212366" y="62684"/>
            <a:ext cx="5643917" cy="523220"/>
          </a:xfrm>
          <a:prstGeom prst="rect">
            <a:avLst/>
          </a:prstGeom>
          <a:noFill/>
        </p:spPr>
        <p:txBody>
          <a:bodyPr wrap="none" rtlCol="0">
            <a:spAutoFit/>
          </a:bodyPr>
          <a:lstStyle/>
          <a:p>
            <a:r>
              <a:rPr lang="en-US" altLang="zh-CN" sz="2800" dirty="0">
                <a:solidFill>
                  <a:srgbClr val="0070C0"/>
                </a:solidFill>
                <a:latin typeface="Arial" panose="020B0604020202020204" pitchFamily="34" charset="0"/>
                <a:ea typeface="+mj-ea"/>
                <a:cs typeface="Arial" panose="020B0604020202020204" pitchFamily="34" charset="0"/>
              </a:rPr>
              <a:t>Fast Tuning Ferroelectric Material </a:t>
            </a:r>
          </a:p>
        </p:txBody>
      </p:sp>
      <p:sp>
        <p:nvSpPr>
          <p:cNvPr id="4" name="TextBox 3"/>
          <p:cNvSpPr txBox="1"/>
          <p:nvPr/>
        </p:nvSpPr>
        <p:spPr>
          <a:xfrm>
            <a:off x="-26587" y="659453"/>
            <a:ext cx="3456384" cy="2200602"/>
          </a:xfrm>
          <a:prstGeom prst="rect">
            <a:avLst/>
          </a:prstGeom>
          <a:noFill/>
        </p:spPr>
        <p:txBody>
          <a:bodyPr wrap="square" rtlCol="0">
            <a:spAutoFit/>
          </a:bodyPr>
          <a:lstStyle/>
          <a:p>
            <a:pPr marL="257175" indent="-257175">
              <a:spcBef>
                <a:spcPts val="450"/>
              </a:spcBef>
              <a:spcAft>
                <a:spcPts val="450"/>
              </a:spcAft>
              <a:buFont typeface="Wingdings" panose="05000000000000000000" pitchFamily="2" charset="2"/>
              <a:buChar char="Ø"/>
            </a:pPr>
            <a:r>
              <a:rPr lang="en-US" sz="1400" b="1" dirty="0"/>
              <a:t>Dielectric constant</a:t>
            </a:r>
            <a:r>
              <a:rPr lang="en-US" sz="1400" dirty="0"/>
              <a:t> has to be low    (~ 100-150)</a:t>
            </a:r>
          </a:p>
          <a:p>
            <a:pPr marL="257175" indent="-257175">
              <a:spcBef>
                <a:spcPts val="450"/>
              </a:spcBef>
              <a:spcAft>
                <a:spcPts val="450"/>
              </a:spcAft>
              <a:buFont typeface="Wingdings" panose="05000000000000000000" pitchFamily="2" charset="2"/>
              <a:buChar char="Ø"/>
            </a:pPr>
            <a:r>
              <a:rPr lang="en-US" sz="1400" b="1" dirty="0"/>
              <a:t>Loss factor </a:t>
            </a:r>
            <a:r>
              <a:rPr lang="en-US" sz="1400" dirty="0"/>
              <a:t>has to be low ~ 1x10</a:t>
            </a:r>
            <a:r>
              <a:rPr lang="en-US" sz="1400" baseline="30000" dirty="0"/>
              <a:t>-3</a:t>
            </a:r>
            <a:r>
              <a:rPr lang="en-US" sz="1400" dirty="0"/>
              <a:t> at 1 GHz and ~1x10</a:t>
            </a:r>
            <a:r>
              <a:rPr lang="en-US" sz="1400" baseline="30000" dirty="0"/>
              <a:t>-4</a:t>
            </a:r>
            <a:r>
              <a:rPr lang="en-US" sz="1400" dirty="0"/>
              <a:t> at 100 MHz</a:t>
            </a:r>
          </a:p>
          <a:p>
            <a:pPr marL="257175" indent="-257175">
              <a:spcBef>
                <a:spcPts val="450"/>
              </a:spcBef>
              <a:spcAft>
                <a:spcPts val="450"/>
              </a:spcAft>
              <a:buFont typeface="Wingdings" panose="05000000000000000000" pitchFamily="2" charset="2"/>
              <a:buChar char="Ø"/>
            </a:pPr>
            <a:r>
              <a:rPr lang="en-US" sz="1400" b="1" dirty="0"/>
              <a:t>Tuning range </a:t>
            </a:r>
            <a:r>
              <a:rPr lang="en-US" sz="1400" dirty="0"/>
              <a:t>has to be high ~ 6-8% at  1.5kV/mm</a:t>
            </a:r>
          </a:p>
          <a:p>
            <a:pPr marL="257175" indent="-257175">
              <a:spcBef>
                <a:spcPts val="450"/>
              </a:spcBef>
              <a:spcAft>
                <a:spcPts val="450"/>
              </a:spcAft>
              <a:buFont typeface="Wingdings" panose="05000000000000000000" pitchFamily="2" charset="2"/>
              <a:buChar char="Ø"/>
            </a:pPr>
            <a:r>
              <a:rPr lang="en-US" sz="1400" dirty="0"/>
              <a:t>Can be done with </a:t>
            </a:r>
            <a:r>
              <a:rPr lang="en-US" sz="1400" b="1" dirty="0"/>
              <a:t>(Ba, </a:t>
            </a:r>
            <a:r>
              <a:rPr lang="en-US" sz="1400" b="1" dirty="0" err="1"/>
              <a:t>Sr</a:t>
            </a:r>
            <a:r>
              <a:rPr lang="en-US" sz="1400" b="1" dirty="0"/>
              <a:t>)TiO</a:t>
            </a:r>
            <a:r>
              <a:rPr lang="en-US" sz="1400" b="1" baseline="-25000" dirty="0"/>
              <a:t>4</a:t>
            </a:r>
            <a:r>
              <a:rPr lang="en-US" sz="1400" b="1" dirty="0"/>
              <a:t>+Mg</a:t>
            </a:r>
            <a:r>
              <a:rPr lang="en-US" sz="1400" dirty="0"/>
              <a:t> </a:t>
            </a:r>
            <a:r>
              <a:rPr lang="en-US" sz="1400" b="1" dirty="0"/>
              <a:t>oxides</a:t>
            </a:r>
          </a:p>
        </p:txBody>
      </p:sp>
      <p:sp>
        <p:nvSpPr>
          <p:cNvPr id="1648" name="Rectangle 1647"/>
          <p:cNvSpPr/>
          <p:nvPr/>
        </p:nvSpPr>
        <p:spPr>
          <a:xfrm>
            <a:off x="3544632" y="3008064"/>
            <a:ext cx="3010967" cy="830997"/>
          </a:xfrm>
          <a:prstGeom prst="rect">
            <a:avLst/>
          </a:prstGeom>
        </p:spPr>
        <p:txBody>
          <a:bodyPr wrap="square">
            <a:spAutoFit/>
          </a:bodyPr>
          <a:lstStyle/>
          <a:p>
            <a:r>
              <a:rPr lang="en-US" sz="1200" dirty="0"/>
              <a:t>Curie temperature dependence on Mg-oxide content. Curie temperature shift with Mg based oxide from ~300K down </a:t>
            </a:r>
          </a:p>
          <a:p>
            <a:r>
              <a:rPr lang="en-US" sz="1200" dirty="0"/>
              <a:t>to ~ 180K-200K region. </a:t>
            </a:r>
          </a:p>
        </p:txBody>
      </p:sp>
      <p:sp>
        <p:nvSpPr>
          <p:cNvPr id="1649" name="TextBox 1648">
            <a:extLst>
              <a:ext uri="{FF2B5EF4-FFF2-40B4-BE49-F238E27FC236}">
                <a16:creationId xmlns:a16="http://schemas.microsoft.com/office/drawing/2014/main" id="{0D2FC6A9-5770-D9FC-48A1-5CAAEEEEDA2A}"/>
              </a:ext>
            </a:extLst>
          </p:cNvPr>
          <p:cNvSpPr txBox="1"/>
          <p:nvPr/>
        </p:nvSpPr>
        <p:spPr>
          <a:xfrm>
            <a:off x="212366" y="2941774"/>
            <a:ext cx="3264437" cy="1384995"/>
          </a:xfrm>
          <a:prstGeom prst="rect">
            <a:avLst/>
          </a:prstGeom>
          <a:noFill/>
        </p:spPr>
        <p:txBody>
          <a:bodyPr wrap="square" rtlCol="0">
            <a:spAutoFit/>
          </a:bodyPr>
          <a:lstStyle/>
          <a:p>
            <a:r>
              <a:rPr lang="en-US" sz="1400" dirty="0"/>
              <a:t>Dielectric constant of pure BST &gt; 1000, and it’s lossy. To reduce both eps and tan</a:t>
            </a:r>
            <a:r>
              <a:rPr lang="el-GR" sz="1400" dirty="0"/>
              <a:t>δ</a:t>
            </a:r>
            <a:r>
              <a:rPr lang="en-US" sz="1400" dirty="0"/>
              <a:t>, one has to develop a mixture (solid solution) of BST ferroelectric and low loss linear ceramic</a:t>
            </a:r>
          </a:p>
        </p:txBody>
      </p:sp>
      <p:grpSp>
        <p:nvGrpSpPr>
          <p:cNvPr id="6" name="Group 5">
            <a:extLst>
              <a:ext uri="{FF2B5EF4-FFF2-40B4-BE49-F238E27FC236}">
                <a16:creationId xmlns:a16="http://schemas.microsoft.com/office/drawing/2014/main" id="{0E842952-E2AA-1E6E-331A-1F8FC2E81FD5}"/>
              </a:ext>
            </a:extLst>
          </p:cNvPr>
          <p:cNvGrpSpPr/>
          <p:nvPr/>
        </p:nvGrpSpPr>
        <p:grpSpPr>
          <a:xfrm>
            <a:off x="3215501" y="453299"/>
            <a:ext cx="3348372" cy="2558523"/>
            <a:chOff x="5045143" y="868435"/>
            <a:chExt cx="4063361" cy="3271108"/>
          </a:xfrm>
        </p:grpSpPr>
        <p:pic>
          <p:nvPicPr>
            <p:cNvPr id="1646" name="Picture 1645">
              <a:extLst>
                <a:ext uri="{FF2B5EF4-FFF2-40B4-BE49-F238E27FC236}">
                  <a16:creationId xmlns:a16="http://schemas.microsoft.com/office/drawing/2014/main" id="{204739BF-14FC-BC8A-423F-64ABB165A42A}"/>
                </a:ext>
              </a:extLst>
            </p:cNvPr>
            <p:cNvPicPr>
              <a:picLocks noChangeAspect="1"/>
            </p:cNvPicPr>
            <p:nvPr/>
          </p:nvPicPr>
          <p:blipFill>
            <a:blip r:embed="rId3"/>
            <a:stretch>
              <a:fillRect/>
            </a:stretch>
          </p:blipFill>
          <p:spPr>
            <a:xfrm>
              <a:off x="5053502" y="1239602"/>
              <a:ext cx="4055002" cy="2899941"/>
            </a:xfrm>
            <a:prstGeom prst="rect">
              <a:avLst/>
            </a:prstGeom>
          </p:spPr>
        </p:pic>
        <p:sp>
          <p:nvSpPr>
            <p:cNvPr id="1650" name="Arrow: Right 1649">
              <a:extLst>
                <a:ext uri="{FF2B5EF4-FFF2-40B4-BE49-F238E27FC236}">
                  <a16:creationId xmlns:a16="http://schemas.microsoft.com/office/drawing/2014/main" id="{92A7B874-5A87-5C37-703B-6773393D413E}"/>
                </a:ext>
              </a:extLst>
            </p:cNvPr>
            <p:cNvSpPr/>
            <p:nvPr/>
          </p:nvSpPr>
          <p:spPr>
            <a:xfrm rot="10800000">
              <a:off x="6768244" y="3607553"/>
              <a:ext cx="972108" cy="18002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A1879E-7A24-242C-BAE8-715E93424AD8}"/>
                </a:ext>
              </a:extLst>
            </p:cNvPr>
            <p:cNvSpPr txBox="1"/>
            <p:nvPr/>
          </p:nvSpPr>
          <p:spPr>
            <a:xfrm>
              <a:off x="5045143" y="868435"/>
              <a:ext cx="500877" cy="2400657"/>
            </a:xfrm>
            <a:prstGeom prst="rect">
              <a:avLst/>
            </a:prstGeom>
            <a:solidFill>
              <a:schemeClr val="bg1"/>
            </a:solidFill>
          </p:spPr>
          <p:txBody>
            <a:bodyPr wrap="square" rtlCol="0">
              <a:spAutoFit/>
            </a:bodyPr>
            <a:lstStyle/>
            <a:p>
              <a:endParaRPr lang="en-US" sz="1000" dirty="0"/>
            </a:p>
            <a:p>
              <a:r>
                <a:rPr lang="en-US" sz="1000" dirty="0"/>
                <a:t>   Ɛ</a:t>
              </a:r>
            </a:p>
            <a:p>
              <a:r>
                <a:rPr lang="en-US" sz="1000" dirty="0"/>
                <a:t> 350</a:t>
              </a:r>
            </a:p>
            <a:p>
              <a:endParaRPr lang="en-US" sz="1000" dirty="0"/>
            </a:p>
            <a:p>
              <a:endParaRPr lang="en-US" sz="1000" dirty="0"/>
            </a:p>
            <a:p>
              <a:r>
                <a:rPr lang="en-US" sz="1000" dirty="0"/>
                <a:t>300</a:t>
              </a:r>
            </a:p>
            <a:p>
              <a:endParaRPr lang="en-US" sz="1000" dirty="0"/>
            </a:p>
            <a:p>
              <a:endParaRPr lang="en-US" sz="1000" dirty="0"/>
            </a:p>
            <a:p>
              <a:r>
                <a:rPr lang="en-US" sz="1000" dirty="0"/>
                <a:t>250</a:t>
              </a:r>
            </a:p>
            <a:p>
              <a:endParaRPr lang="en-US" sz="1000" dirty="0"/>
            </a:p>
            <a:p>
              <a:endParaRPr lang="en-US" sz="1000" dirty="0"/>
            </a:p>
            <a:p>
              <a:r>
                <a:rPr lang="en-US" sz="1000" dirty="0"/>
                <a:t>200</a:t>
              </a:r>
            </a:p>
            <a:p>
              <a:endParaRPr lang="en-US" sz="1000" dirty="0"/>
            </a:p>
            <a:p>
              <a:endParaRPr lang="en-US" sz="1000" dirty="0"/>
            </a:p>
            <a:p>
              <a:r>
                <a:rPr lang="en-US" sz="1000" dirty="0"/>
                <a:t>150</a:t>
              </a:r>
            </a:p>
          </p:txBody>
        </p:sp>
      </p:grpSp>
      <p:grpSp>
        <p:nvGrpSpPr>
          <p:cNvPr id="7" name="Group 6">
            <a:extLst>
              <a:ext uri="{FF2B5EF4-FFF2-40B4-BE49-F238E27FC236}">
                <a16:creationId xmlns:a16="http://schemas.microsoft.com/office/drawing/2014/main" id="{DF3EC3EE-C33F-AF96-DAA3-9806618C9244}"/>
              </a:ext>
            </a:extLst>
          </p:cNvPr>
          <p:cNvGrpSpPr/>
          <p:nvPr/>
        </p:nvGrpSpPr>
        <p:grpSpPr>
          <a:xfrm>
            <a:off x="6371011" y="670721"/>
            <a:ext cx="2779875" cy="2317901"/>
            <a:chOff x="467544" y="807554"/>
            <a:chExt cx="2779875" cy="2317901"/>
          </a:xfrm>
        </p:grpSpPr>
        <p:pic>
          <p:nvPicPr>
            <p:cNvPr id="8" name="Picture 8">
              <a:extLst>
                <a:ext uri="{FF2B5EF4-FFF2-40B4-BE49-F238E27FC236}">
                  <a16:creationId xmlns:a16="http://schemas.microsoft.com/office/drawing/2014/main" id="{57AE7A0F-B081-649E-A969-864C19FEA3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857203"/>
              <a:ext cx="2779875" cy="22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2">
              <a:extLst>
                <a:ext uri="{FF2B5EF4-FFF2-40B4-BE49-F238E27FC236}">
                  <a16:creationId xmlns:a16="http://schemas.microsoft.com/office/drawing/2014/main" id="{EC4446BD-0F61-744A-659F-A1CF87F2BC02}"/>
                </a:ext>
              </a:extLst>
            </p:cNvPr>
            <p:cNvGrpSpPr>
              <a:grpSpLocks/>
            </p:cNvGrpSpPr>
            <p:nvPr/>
          </p:nvGrpSpPr>
          <p:grpSpPr bwMode="auto">
            <a:xfrm>
              <a:off x="1907704" y="807554"/>
              <a:ext cx="734299" cy="792088"/>
              <a:chOff x="24077612" y="18366430"/>
              <a:chExt cx="6434472" cy="5097439"/>
            </a:xfrm>
          </p:grpSpPr>
          <p:pic>
            <p:nvPicPr>
              <p:cNvPr id="10" name="Picture 11" descr="A close-up of a machine&#10;&#10;Description automatically generated with medium confidence">
                <a:extLst>
                  <a:ext uri="{FF2B5EF4-FFF2-40B4-BE49-F238E27FC236}">
                    <a16:creationId xmlns:a16="http://schemas.microsoft.com/office/drawing/2014/main" id="{86615A2A-6D4C-55AC-23D4-D170BC8E37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77612" y="18366430"/>
                <a:ext cx="6434472" cy="50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aphical user interface&#10;&#10;Description automatically generated">
                <a:extLst>
                  <a:ext uri="{FF2B5EF4-FFF2-40B4-BE49-F238E27FC236}">
                    <a16:creationId xmlns:a16="http://schemas.microsoft.com/office/drawing/2014/main" id="{5562ECBD-74EC-12C3-830F-FCA5BE1CF4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83674" y="18499793"/>
                <a:ext cx="2625162" cy="224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TextBox 11">
            <a:extLst>
              <a:ext uri="{FF2B5EF4-FFF2-40B4-BE49-F238E27FC236}">
                <a16:creationId xmlns:a16="http://schemas.microsoft.com/office/drawing/2014/main" id="{6F4D2DC3-28BB-B697-9285-73BE33C5E4FA}"/>
              </a:ext>
            </a:extLst>
          </p:cNvPr>
          <p:cNvSpPr txBox="1"/>
          <p:nvPr/>
        </p:nvSpPr>
        <p:spPr>
          <a:xfrm>
            <a:off x="6453641" y="3120945"/>
            <a:ext cx="2520280" cy="1491819"/>
          </a:xfrm>
          <a:prstGeom prst="rect">
            <a:avLst/>
          </a:prstGeom>
          <a:noFill/>
        </p:spPr>
        <p:txBody>
          <a:bodyPr wrap="square">
            <a:spAutoFit/>
          </a:bodyPr>
          <a:lstStyle/>
          <a:p>
            <a:pPr>
              <a:lnSpc>
                <a:spcPct val="107000"/>
              </a:lnSpc>
              <a:spcAft>
                <a:spcPts val="600"/>
              </a:spcAft>
            </a:pPr>
            <a:r>
              <a:rPr lang="en-US" altLang="en-US" sz="1200" dirty="0">
                <a:latin typeface="Arial" panose="020B0604020202020204" pitchFamily="34" charset="0"/>
                <a:ea typeface="Calibri" panose="020F0502020204030204" pitchFamily="34" charset="0"/>
                <a:cs typeface="Arial" panose="020B0604020202020204" pitchFamily="34" charset="0"/>
              </a:rPr>
              <a:t>Dielectric constant and tan</a:t>
            </a:r>
            <a:r>
              <a:rPr lang="el-GR" altLang="en-US" sz="1200" dirty="0">
                <a:latin typeface="Arial" panose="020B0604020202020204" pitchFamily="34" charset="0"/>
                <a:ea typeface="Calibri" panose="020F0502020204030204" pitchFamily="34" charset="0"/>
                <a:cs typeface="Arial" panose="020B0604020202020204" pitchFamily="34" charset="0"/>
              </a:rPr>
              <a:t>δ</a:t>
            </a:r>
            <a:r>
              <a:rPr lang="en-US" altLang="en-US" sz="1200" dirty="0">
                <a:latin typeface="Arial" panose="020B0604020202020204" pitchFamily="34" charset="0"/>
                <a:ea typeface="Calibri" panose="020F0502020204030204" pitchFamily="34" charset="0"/>
                <a:cs typeface="Arial" panose="020B0604020202020204" pitchFamily="34" charset="0"/>
              </a:rPr>
              <a:t> measurements in the temperature range T</a:t>
            </a:r>
            <a:r>
              <a:rPr lang="ru-RU" altLang="en-US" sz="1200" dirty="0">
                <a:latin typeface="Arial" panose="020B0604020202020204" pitchFamily="34" charset="0"/>
                <a:ea typeface="Calibri" panose="020F0502020204030204" pitchFamily="34" charset="0"/>
                <a:cs typeface="Arial" panose="020B0604020202020204" pitchFamily="34" charset="0"/>
              </a:rPr>
              <a:t>=</a:t>
            </a:r>
            <a:r>
              <a:rPr lang="en-US" altLang="en-US" sz="1200" dirty="0">
                <a:latin typeface="Arial" panose="020B0604020202020204" pitchFamily="34" charset="0"/>
                <a:ea typeface="Calibri" panose="020F0502020204030204" pitchFamily="34" charset="0"/>
                <a:cs typeface="Arial" panose="020B0604020202020204" pitchFamily="34" charset="0"/>
              </a:rPr>
              <a:t>20</a:t>
            </a:r>
            <a:r>
              <a:rPr lang="ru-RU" altLang="en-US" sz="1200" baseline="30000" dirty="0">
                <a:latin typeface="Arial" panose="020B0604020202020204" pitchFamily="34" charset="0"/>
                <a:ea typeface="Calibri" panose="020F0502020204030204" pitchFamily="34" charset="0"/>
                <a:cs typeface="Arial" panose="020B0604020202020204" pitchFamily="34" charset="0"/>
              </a:rPr>
              <a:t>0</a:t>
            </a:r>
            <a:r>
              <a:rPr lang="ru-RU" altLang="en-US" sz="1200" dirty="0">
                <a:latin typeface="Arial" panose="020B0604020202020204" pitchFamily="34" charset="0"/>
                <a:ea typeface="Calibri" panose="020F0502020204030204" pitchFamily="34" charset="0"/>
                <a:cs typeface="Arial" panose="020B0604020202020204" pitchFamily="34" charset="0"/>
              </a:rPr>
              <a:t>С</a:t>
            </a:r>
            <a:r>
              <a:rPr lang="en-US" altLang="en-US" sz="1200" dirty="0">
                <a:latin typeface="Arial" panose="020B0604020202020204" pitchFamily="34" charset="0"/>
                <a:ea typeface="Calibri" panose="020F0502020204030204" pitchFamily="34" charset="0"/>
                <a:cs typeface="Arial" panose="020B0604020202020204" pitchFamily="34" charset="0"/>
              </a:rPr>
              <a:t>-60</a:t>
            </a:r>
            <a:r>
              <a:rPr lang="ru-RU" altLang="en-US" sz="1200" baseline="30000" dirty="0">
                <a:latin typeface="Arial" panose="020B0604020202020204" pitchFamily="34" charset="0"/>
                <a:ea typeface="Calibri" panose="020F0502020204030204" pitchFamily="34" charset="0"/>
                <a:cs typeface="Arial" panose="020B0604020202020204" pitchFamily="34" charset="0"/>
              </a:rPr>
              <a:t>0</a:t>
            </a:r>
            <a:r>
              <a:rPr lang="ru-RU" altLang="en-US" sz="1200" dirty="0">
                <a:latin typeface="Arial" panose="020B0604020202020204" pitchFamily="34" charset="0"/>
                <a:ea typeface="Calibri" panose="020F0502020204030204" pitchFamily="34" charset="0"/>
                <a:cs typeface="Arial" panose="020B0604020202020204" pitchFamily="34" charset="0"/>
              </a:rPr>
              <a:t>С</a:t>
            </a:r>
            <a:r>
              <a:rPr lang="en-US" altLang="en-US" sz="1200" dirty="0">
                <a:latin typeface="Arial" panose="020B0604020202020204" pitchFamily="34" charset="0"/>
                <a:ea typeface="Calibri" panose="020F0502020204030204" pitchFamily="34" charset="0"/>
                <a:cs typeface="Arial" panose="020B0604020202020204" pitchFamily="34" charset="0"/>
              </a:rPr>
              <a:t> at 400 MHz for the BST(M) ferroelectric material: tan</a:t>
            </a:r>
            <a:r>
              <a:rPr lang="el-GR" altLang="en-US" sz="1200" dirty="0">
                <a:latin typeface="Arial" panose="020B0604020202020204" pitchFamily="34" charset="0"/>
                <a:ea typeface="Calibri" panose="020F0502020204030204" pitchFamily="34" charset="0"/>
                <a:cs typeface="Arial" panose="020B0604020202020204" pitchFamily="34" charset="0"/>
              </a:rPr>
              <a:t>δ</a:t>
            </a:r>
            <a:r>
              <a:rPr lang="en-US" altLang="en-US" sz="1200" dirty="0">
                <a:latin typeface="Arial" panose="020B0604020202020204" pitchFamily="34" charset="0"/>
                <a:ea typeface="Calibri" panose="020F0502020204030204" pitchFamily="34" charset="0"/>
                <a:cs typeface="Arial" panose="020B0604020202020204" pitchFamily="34" charset="0"/>
              </a:rPr>
              <a:t>=1.3</a:t>
            </a:r>
            <a:r>
              <a:rPr lang="ru-RU" altLang="en-US" sz="1200" dirty="0">
                <a:latin typeface="Arial" panose="020B0604020202020204" pitchFamily="34" charset="0"/>
                <a:ea typeface="Calibri" panose="020F0502020204030204" pitchFamily="34" charset="0"/>
                <a:cs typeface="Arial" panose="020B0604020202020204" pitchFamily="34" charset="0"/>
              </a:rPr>
              <a:t>×10</a:t>
            </a:r>
            <a:r>
              <a:rPr lang="ru-RU" altLang="en-US" sz="1200" baseline="30000" dirty="0">
                <a:latin typeface="Arial" panose="020B0604020202020204" pitchFamily="34" charset="0"/>
                <a:ea typeface="Calibri" panose="020F0502020204030204" pitchFamily="34" charset="0"/>
                <a:cs typeface="Arial" panose="020B0604020202020204" pitchFamily="34" charset="0"/>
              </a:rPr>
              <a:t>-3 </a:t>
            </a:r>
            <a:r>
              <a:rPr lang="en-US" altLang="en-US" sz="1200" dirty="0">
                <a:latin typeface="Arial" panose="020B0604020202020204" pitchFamily="34" charset="0"/>
                <a:ea typeface="Calibri" panose="020F0502020204030204" pitchFamily="34" charset="0"/>
                <a:cs typeface="Arial" panose="020B0604020202020204" pitchFamily="34" charset="0"/>
              </a:rPr>
              <a:t>T</a:t>
            </a:r>
            <a:r>
              <a:rPr lang="ru-RU" altLang="en-US" sz="1200" dirty="0">
                <a:latin typeface="Arial" panose="020B0604020202020204" pitchFamily="34" charset="0"/>
                <a:ea typeface="Calibri" panose="020F0502020204030204" pitchFamily="34" charset="0"/>
                <a:cs typeface="Arial" panose="020B0604020202020204" pitchFamily="34" charset="0"/>
              </a:rPr>
              <a:t>=</a:t>
            </a:r>
            <a:r>
              <a:rPr lang="en-US" altLang="en-US" sz="1200" dirty="0">
                <a:latin typeface="Arial" panose="020B0604020202020204" pitchFamily="34" charset="0"/>
                <a:ea typeface="Calibri" panose="020F0502020204030204" pitchFamily="34" charset="0"/>
                <a:cs typeface="Arial" panose="020B0604020202020204" pitchFamily="34" charset="0"/>
              </a:rPr>
              <a:t>22</a:t>
            </a:r>
            <a:r>
              <a:rPr lang="ru-RU" altLang="en-US" sz="1200" baseline="30000" dirty="0">
                <a:latin typeface="Arial" panose="020B0604020202020204" pitchFamily="34" charset="0"/>
                <a:ea typeface="Calibri" panose="020F0502020204030204" pitchFamily="34" charset="0"/>
                <a:cs typeface="Arial" panose="020B0604020202020204" pitchFamily="34" charset="0"/>
              </a:rPr>
              <a:t>0</a:t>
            </a:r>
            <a:r>
              <a:rPr lang="ru-RU" altLang="en-US" sz="1200" dirty="0">
                <a:latin typeface="Arial" panose="020B0604020202020204" pitchFamily="34" charset="0"/>
                <a:ea typeface="Calibri" panose="020F0502020204030204" pitchFamily="34" charset="0"/>
                <a:cs typeface="Arial" panose="020B0604020202020204" pitchFamily="34" charset="0"/>
              </a:rPr>
              <a:t>С</a:t>
            </a:r>
            <a:r>
              <a:rPr lang="en-US" altLang="en-US" sz="1200" dirty="0">
                <a:latin typeface="Arial" panose="020B0604020202020204" pitchFamily="34" charset="0"/>
                <a:ea typeface="Calibri" panose="020F0502020204030204" pitchFamily="34" charset="0"/>
                <a:cs typeface="Arial" panose="020B0604020202020204" pitchFamily="34" charset="0"/>
              </a:rPr>
              <a:t> and ~ 17% improvement at T=5</a:t>
            </a:r>
            <a:r>
              <a:rPr lang="ru-RU" altLang="en-US" sz="1200" dirty="0">
                <a:latin typeface="Arial" panose="020B0604020202020204" pitchFamily="34" charset="0"/>
                <a:ea typeface="Calibri" panose="020F0502020204030204" pitchFamily="34" charset="0"/>
                <a:cs typeface="Arial" panose="020B0604020202020204" pitchFamily="34" charset="0"/>
              </a:rPr>
              <a:t>5</a:t>
            </a:r>
            <a:r>
              <a:rPr lang="ru-RU" altLang="en-US" sz="1200" baseline="30000" dirty="0">
                <a:latin typeface="Arial" panose="020B0604020202020204" pitchFamily="34" charset="0"/>
                <a:ea typeface="Calibri" panose="020F0502020204030204" pitchFamily="34" charset="0"/>
                <a:cs typeface="Arial" panose="020B0604020202020204" pitchFamily="34" charset="0"/>
              </a:rPr>
              <a:t>0</a:t>
            </a:r>
            <a:r>
              <a:rPr lang="ru-RU" altLang="en-US" sz="1200" dirty="0">
                <a:latin typeface="Arial" panose="020B0604020202020204" pitchFamily="34" charset="0"/>
                <a:ea typeface="Calibri" panose="020F0502020204030204" pitchFamily="34" charset="0"/>
                <a:cs typeface="Arial" panose="020B0604020202020204" pitchFamily="34" charset="0"/>
              </a:rPr>
              <a:t>С</a:t>
            </a:r>
            <a:r>
              <a:rPr lang="en-US" altLang="en-US" sz="1400" dirty="0">
                <a:latin typeface="Arial" panose="020B0604020202020204" pitchFamily="34" charset="0"/>
                <a:ea typeface="Calibri" panose="020F0502020204030204" pitchFamily="34" charset="0"/>
                <a:cs typeface="Arial" panose="020B0604020202020204" pitchFamily="34" charset="0"/>
              </a:rPr>
              <a:t>.  </a:t>
            </a:r>
            <a:r>
              <a:rPr lang="ru-RU" altLang="en-US" sz="1400" dirty="0">
                <a:latin typeface="Arial" panose="020B0604020202020204" pitchFamily="34" charset="0"/>
                <a:ea typeface="Calibri" panose="020F0502020204030204" pitchFamily="34" charset="0"/>
                <a:cs typeface="Arial" panose="020B0604020202020204" pitchFamily="34" charset="0"/>
              </a:rPr>
              <a:t> </a:t>
            </a:r>
            <a:endParaRPr lang="en-US" altLang="en-US" sz="1400"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37250A0-CAE7-AE3C-6EB5-F17261FC7826}"/>
              </a:ext>
            </a:extLst>
          </p:cNvPr>
          <p:cNvPicPr>
            <a:picLocks noChangeAspect="1"/>
          </p:cNvPicPr>
          <p:nvPr/>
        </p:nvPicPr>
        <p:blipFill>
          <a:blip r:embed="rId7"/>
          <a:stretch>
            <a:fillRect/>
          </a:stretch>
        </p:blipFill>
        <p:spPr>
          <a:xfrm>
            <a:off x="5219622" y="3761935"/>
            <a:ext cx="871701" cy="881347"/>
          </a:xfrm>
          <a:prstGeom prst="rect">
            <a:avLst/>
          </a:prstGeom>
        </p:spPr>
      </p:pic>
      <p:pic>
        <p:nvPicPr>
          <p:cNvPr id="21" name="Picture 20">
            <a:extLst>
              <a:ext uri="{FF2B5EF4-FFF2-40B4-BE49-F238E27FC236}">
                <a16:creationId xmlns:a16="http://schemas.microsoft.com/office/drawing/2014/main" id="{19B54CDB-B34D-2E59-A61D-DD45A85E0A1F}"/>
              </a:ext>
            </a:extLst>
          </p:cNvPr>
          <p:cNvPicPr>
            <a:picLocks noChangeAspect="1"/>
          </p:cNvPicPr>
          <p:nvPr/>
        </p:nvPicPr>
        <p:blipFill>
          <a:blip r:embed="rId8"/>
          <a:stretch>
            <a:fillRect/>
          </a:stretch>
        </p:blipFill>
        <p:spPr>
          <a:xfrm>
            <a:off x="3924379" y="3881704"/>
            <a:ext cx="936104" cy="746873"/>
          </a:xfrm>
          <a:prstGeom prst="rect">
            <a:avLst/>
          </a:prstGeom>
        </p:spPr>
      </p:pic>
      <p:sp>
        <p:nvSpPr>
          <p:cNvPr id="23" name="TextBox 22">
            <a:extLst>
              <a:ext uri="{FF2B5EF4-FFF2-40B4-BE49-F238E27FC236}">
                <a16:creationId xmlns:a16="http://schemas.microsoft.com/office/drawing/2014/main" id="{2ED0FCC9-3ED4-1019-88DA-BB6CB00F9C24}"/>
              </a:ext>
            </a:extLst>
          </p:cNvPr>
          <p:cNvSpPr txBox="1"/>
          <p:nvPr/>
        </p:nvSpPr>
        <p:spPr>
          <a:xfrm>
            <a:off x="1120394" y="4047289"/>
            <a:ext cx="2704771" cy="830997"/>
          </a:xfrm>
          <a:prstGeom prst="rect">
            <a:avLst/>
          </a:prstGeom>
          <a:noFill/>
          <a:ln>
            <a:noFill/>
          </a:ln>
        </p:spPr>
        <p:txBody>
          <a:bodyPr wrap="square" rtlCol="0">
            <a:spAutoFit/>
          </a:bodyPr>
          <a:lstStyle/>
          <a:p>
            <a:r>
              <a:rPr lang="en-US" sz="1200" dirty="0" err="1"/>
              <a:t>A.Macpherson</a:t>
            </a:r>
            <a:r>
              <a:rPr lang="en-US" sz="1200" dirty="0"/>
              <a:t>, CERN,  </a:t>
            </a:r>
            <a:r>
              <a:rPr lang="en-US" sz="1200" dirty="0">
                <a:hlinkClick r:id="rId9">
                  <a:extLst>
                    <a:ext uri="{A12FA001-AC4F-418D-AE19-62706E023703}">
                      <ahyp:hlinkClr xmlns:ahyp="http://schemas.microsoft.com/office/drawing/2018/hyperlinkcolor" val="tx"/>
                    </a:ext>
                  </a:extLst>
                </a:hlinkClick>
              </a:rPr>
              <a:t>https://events.hifis.net/event/2275/contributions/20221/attachments/4893/10290/Workshop_141125_ALM.pdf</a:t>
            </a:r>
            <a:endParaRPr lang="en-US" dirty="0"/>
          </a:p>
        </p:txBody>
      </p:sp>
      <p:sp>
        <p:nvSpPr>
          <p:cNvPr id="24" name="Arrow: Right 23">
            <a:extLst>
              <a:ext uri="{FF2B5EF4-FFF2-40B4-BE49-F238E27FC236}">
                <a16:creationId xmlns:a16="http://schemas.microsoft.com/office/drawing/2014/main" id="{7A3D3639-6DA9-1D80-2B6D-0CBE5A1CD72E}"/>
              </a:ext>
            </a:extLst>
          </p:cNvPr>
          <p:cNvSpPr/>
          <p:nvPr/>
        </p:nvSpPr>
        <p:spPr>
          <a:xfrm>
            <a:off x="3034324" y="4166605"/>
            <a:ext cx="549985" cy="720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54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48FAC-BFA2-70E5-680D-B814E48D310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CD0687-1503-D89A-14C8-CB3FF805CF3F}"/>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7</a:t>
            </a:fld>
            <a:endParaRPr lang="en-US" dirty="0">
              <a:ln>
                <a:solidFill>
                  <a:prstClr val="white"/>
                </a:solidFill>
              </a:ln>
              <a:solidFill>
                <a:prstClr val="black">
                  <a:tint val="75000"/>
                </a:prstClr>
              </a:solidFill>
            </a:endParaRPr>
          </a:p>
        </p:txBody>
      </p:sp>
      <p:pic>
        <p:nvPicPr>
          <p:cNvPr id="5" name="Image 1">
            <a:extLst>
              <a:ext uri="{FF2B5EF4-FFF2-40B4-BE49-F238E27FC236}">
                <a16:creationId xmlns:a16="http://schemas.microsoft.com/office/drawing/2014/main" id="{0DFB3BD8-FA7A-BB6F-9A3B-7CA83B226343}"/>
              </a:ext>
            </a:extLst>
          </p:cNvPr>
          <p:cNvPicPr>
            <a:picLocks/>
          </p:cNvPicPr>
          <p:nvPr/>
        </p:nvPicPr>
        <p:blipFill>
          <a:blip r:embed="rId3" cstate="print"/>
          <a:stretch>
            <a:fillRect/>
          </a:stretch>
        </p:blipFill>
        <p:spPr>
          <a:xfrm>
            <a:off x="329469" y="681540"/>
            <a:ext cx="6084676" cy="3348372"/>
          </a:xfrm>
          <a:prstGeom prst="rect">
            <a:avLst/>
          </a:prstGeom>
        </p:spPr>
      </p:pic>
      <p:sp>
        <p:nvSpPr>
          <p:cNvPr id="7" name="TextBox 6">
            <a:extLst>
              <a:ext uri="{FF2B5EF4-FFF2-40B4-BE49-F238E27FC236}">
                <a16:creationId xmlns:a16="http://schemas.microsoft.com/office/drawing/2014/main" id="{87F0C4FE-9C2D-AFB1-3345-3D3DDCFB7776}"/>
              </a:ext>
            </a:extLst>
          </p:cNvPr>
          <p:cNvSpPr txBox="1"/>
          <p:nvPr/>
        </p:nvSpPr>
        <p:spPr>
          <a:xfrm>
            <a:off x="329469" y="4047914"/>
            <a:ext cx="6264696" cy="646331"/>
          </a:xfrm>
          <a:prstGeom prst="rect">
            <a:avLst/>
          </a:prstGeom>
          <a:noFill/>
        </p:spPr>
        <p:txBody>
          <a:bodyPr wrap="square">
            <a:spAutoFit/>
          </a:bodyPr>
          <a:lstStyle/>
          <a:p>
            <a:r>
              <a:rPr lang="en-US" b="0" i="0" u="none" strike="noStrike" baseline="0" dirty="0">
                <a:latin typeface="+mj-lt"/>
              </a:rPr>
              <a:t>Microstructure (SEM) of ceramic samples of the BaTiO3/SrTiO3 (55/45) + </a:t>
            </a:r>
            <a:r>
              <a:rPr lang="en-US" b="0" i="1" u="none" strike="noStrike" baseline="0" dirty="0">
                <a:latin typeface="+mj-lt"/>
              </a:rPr>
              <a:t>x </a:t>
            </a:r>
            <a:r>
              <a:rPr lang="en-US" b="0" i="0" u="none" strike="noStrike" baseline="0" dirty="0">
                <a:latin typeface="+mj-lt"/>
              </a:rPr>
              <a:t>wt.% Mg2TiO4 system.</a:t>
            </a:r>
            <a:endParaRPr lang="en-US" dirty="0">
              <a:latin typeface="+mj-lt"/>
            </a:endParaRPr>
          </a:p>
        </p:txBody>
      </p:sp>
      <p:sp>
        <p:nvSpPr>
          <p:cNvPr id="8" name="TextBox 7">
            <a:extLst>
              <a:ext uri="{FF2B5EF4-FFF2-40B4-BE49-F238E27FC236}">
                <a16:creationId xmlns:a16="http://schemas.microsoft.com/office/drawing/2014/main" id="{4823145E-449C-FF8F-9E9F-0590D40DA15D}"/>
              </a:ext>
            </a:extLst>
          </p:cNvPr>
          <p:cNvSpPr txBox="1"/>
          <p:nvPr/>
        </p:nvSpPr>
        <p:spPr>
          <a:xfrm>
            <a:off x="503548" y="159482"/>
            <a:ext cx="4504888" cy="400110"/>
          </a:xfrm>
          <a:prstGeom prst="rect">
            <a:avLst/>
          </a:prstGeom>
          <a:noFill/>
        </p:spPr>
        <p:txBody>
          <a:bodyPr wrap="none" rtlCol="0">
            <a:spAutoFit/>
          </a:bodyPr>
          <a:lstStyle/>
          <a:p>
            <a:r>
              <a:rPr lang="en-US" sz="2000" dirty="0">
                <a:solidFill>
                  <a:srgbClr val="0070C0"/>
                </a:solidFill>
              </a:rPr>
              <a:t>Grain size vs. % </a:t>
            </a:r>
            <a:r>
              <a:rPr lang="en-US" sz="2000" dirty="0" err="1">
                <a:solidFill>
                  <a:srgbClr val="0070C0"/>
                </a:solidFill>
              </a:rPr>
              <a:t>Mg,Ti</a:t>
            </a:r>
            <a:r>
              <a:rPr lang="en-US" sz="2000" dirty="0">
                <a:solidFill>
                  <a:srgbClr val="0070C0"/>
                </a:solidFill>
              </a:rPr>
              <a:t> oxide additives</a:t>
            </a:r>
          </a:p>
        </p:txBody>
      </p:sp>
      <p:sp>
        <p:nvSpPr>
          <p:cNvPr id="9" name="TextBox 8">
            <a:extLst>
              <a:ext uri="{FF2B5EF4-FFF2-40B4-BE49-F238E27FC236}">
                <a16:creationId xmlns:a16="http://schemas.microsoft.com/office/drawing/2014/main" id="{E50A6A98-5FF0-3BEA-13B6-616506A50224}"/>
              </a:ext>
            </a:extLst>
          </p:cNvPr>
          <p:cNvSpPr txBox="1"/>
          <p:nvPr/>
        </p:nvSpPr>
        <p:spPr>
          <a:xfrm>
            <a:off x="6591150" y="1219657"/>
            <a:ext cx="2729855" cy="2308324"/>
          </a:xfrm>
          <a:prstGeom prst="rect">
            <a:avLst/>
          </a:prstGeom>
          <a:noFill/>
        </p:spPr>
        <p:txBody>
          <a:bodyPr wrap="square">
            <a:spAutoFit/>
          </a:bodyPr>
          <a:lstStyle/>
          <a:p>
            <a:pPr>
              <a:buNone/>
            </a:pPr>
            <a:r>
              <a:rPr lang="en-US" dirty="0"/>
              <a:t>Large grains imply:</a:t>
            </a:r>
          </a:p>
          <a:p>
            <a:pPr>
              <a:buFont typeface="Arial" panose="020B0604020202020204" pitchFamily="34" charset="0"/>
              <a:buChar char="•"/>
            </a:pPr>
            <a:r>
              <a:rPr lang="en-US" dirty="0"/>
              <a:t>Higher tunability ,</a:t>
            </a:r>
          </a:p>
          <a:p>
            <a:pPr>
              <a:buFont typeface="Arial" panose="020B0604020202020204" pitchFamily="34" charset="0"/>
              <a:buChar char="•"/>
            </a:pPr>
            <a:r>
              <a:rPr lang="en-US" dirty="0"/>
              <a:t>Higher loss and lower breakdown strength,</a:t>
            </a:r>
          </a:p>
          <a:p>
            <a:pPr>
              <a:buFont typeface="Arial" panose="020B0604020202020204" pitchFamily="34" charset="0"/>
              <a:buChar char="•"/>
            </a:pPr>
            <a:r>
              <a:rPr lang="en-US" b="1" dirty="0"/>
              <a:t>heterogeneous field distribution</a:t>
            </a:r>
            <a:r>
              <a:rPr lang="en-US" dirty="0"/>
              <a:t> at the interfaces (especially if no metallization is used).</a:t>
            </a:r>
          </a:p>
        </p:txBody>
      </p:sp>
      <p:sp>
        <p:nvSpPr>
          <p:cNvPr id="3" name="Oval 2">
            <a:extLst>
              <a:ext uri="{FF2B5EF4-FFF2-40B4-BE49-F238E27FC236}">
                <a16:creationId xmlns:a16="http://schemas.microsoft.com/office/drawing/2014/main" id="{D0CDBC92-98A9-16F3-04FD-29B3B561BD88}"/>
              </a:ext>
            </a:extLst>
          </p:cNvPr>
          <p:cNvSpPr/>
          <p:nvPr/>
        </p:nvSpPr>
        <p:spPr>
          <a:xfrm>
            <a:off x="2159732" y="2355726"/>
            <a:ext cx="2556284" cy="1800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2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F5689-1C11-8E50-7454-1F71E06BC6E6}"/>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8</a:t>
            </a:fld>
            <a:endParaRPr lang="en-US" dirty="0">
              <a:ln>
                <a:solidFill>
                  <a:prstClr val="white"/>
                </a:solidFill>
              </a:ln>
              <a:solidFill>
                <a:prstClr val="black">
                  <a:tint val="75000"/>
                </a:prstClr>
              </a:solidFill>
            </a:endParaRPr>
          </a:p>
        </p:txBody>
      </p:sp>
      <p:pic>
        <p:nvPicPr>
          <p:cNvPr id="4" name="Picture 3">
            <a:extLst>
              <a:ext uri="{FF2B5EF4-FFF2-40B4-BE49-F238E27FC236}">
                <a16:creationId xmlns:a16="http://schemas.microsoft.com/office/drawing/2014/main" id="{86787A8B-0DDE-EDA1-8D77-7BDD83AA1CAE}"/>
              </a:ext>
            </a:extLst>
          </p:cNvPr>
          <p:cNvPicPr>
            <a:picLocks noChangeAspect="1"/>
          </p:cNvPicPr>
          <p:nvPr/>
        </p:nvPicPr>
        <p:blipFill>
          <a:blip r:embed="rId3"/>
          <a:stretch>
            <a:fillRect/>
          </a:stretch>
        </p:blipFill>
        <p:spPr>
          <a:xfrm>
            <a:off x="503548" y="608073"/>
            <a:ext cx="3060340" cy="2484947"/>
          </a:xfrm>
          <a:prstGeom prst="rect">
            <a:avLst/>
          </a:prstGeom>
        </p:spPr>
      </p:pic>
      <p:sp>
        <p:nvSpPr>
          <p:cNvPr id="8" name="TextBox 7">
            <a:extLst>
              <a:ext uri="{FF2B5EF4-FFF2-40B4-BE49-F238E27FC236}">
                <a16:creationId xmlns:a16="http://schemas.microsoft.com/office/drawing/2014/main" id="{91A7E99E-68A7-76BC-9D88-3277C519988C}"/>
              </a:ext>
            </a:extLst>
          </p:cNvPr>
          <p:cNvSpPr txBox="1"/>
          <p:nvPr/>
        </p:nvSpPr>
        <p:spPr>
          <a:xfrm>
            <a:off x="323528" y="3111810"/>
            <a:ext cx="3636404" cy="523220"/>
          </a:xfrm>
          <a:prstGeom prst="rect">
            <a:avLst/>
          </a:prstGeom>
          <a:noFill/>
        </p:spPr>
        <p:txBody>
          <a:bodyPr wrap="square">
            <a:spAutoFit/>
          </a:bodyPr>
          <a:lstStyle/>
          <a:p>
            <a:r>
              <a:rPr lang="en-US" sz="1400" b="0" i="0" u="none" strike="noStrike" baseline="0" dirty="0">
                <a:latin typeface="+mj-lt"/>
              </a:rPr>
              <a:t>SEM image of ceramic sample BTO/STO D 55/45 C wt.% MgO/Mg2TiO4 D 30/30 additives.</a:t>
            </a:r>
            <a:endParaRPr lang="en-US" sz="1400" dirty="0">
              <a:latin typeface="+mj-lt"/>
            </a:endParaRPr>
          </a:p>
        </p:txBody>
      </p:sp>
      <p:pic>
        <p:nvPicPr>
          <p:cNvPr id="11" name="Picture 10">
            <a:extLst>
              <a:ext uri="{FF2B5EF4-FFF2-40B4-BE49-F238E27FC236}">
                <a16:creationId xmlns:a16="http://schemas.microsoft.com/office/drawing/2014/main" id="{25289C92-63F9-CAD0-93E2-953438B15F9B}"/>
              </a:ext>
            </a:extLst>
          </p:cNvPr>
          <p:cNvPicPr>
            <a:picLocks noChangeAspect="1"/>
          </p:cNvPicPr>
          <p:nvPr/>
        </p:nvPicPr>
        <p:blipFill>
          <a:blip r:embed="rId4"/>
          <a:stretch>
            <a:fillRect/>
          </a:stretch>
        </p:blipFill>
        <p:spPr>
          <a:xfrm>
            <a:off x="223935" y="3847986"/>
            <a:ext cx="5451634" cy="1152128"/>
          </a:xfrm>
          <a:prstGeom prst="rect">
            <a:avLst/>
          </a:prstGeom>
        </p:spPr>
      </p:pic>
      <p:sp>
        <p:nvSpPr>
          <p:cNvPr id="6" name="TextBox 5">
            <a:extLst>
              <a:ext uri="{FF2B5EF4-FFF2-40B4-BE49-F238E27FC236}">
                <a16:creationId xmlns:a16="http://schemas.microsoft.com/office/drawing/2014/main" id="{1CDD3494-9C5A-04EC-57A6-BD29BE740373}"/>
              </a:ext>
            </a:extLst>
          </p:cNvPr>
          <p:cNvSpPr txBox="1"/>
          <p:nvPr/>
        </p:nvSpPr>
        <p:spPr>
          <a:xfrm>
            <a:off x="3965933" y="608073"/>
            <a:ext cx="4860540" cy="830997"/>
          </a:xfrm>
          <a:prstGeom prst="rect">
            <a:avLst/>
          </a:prstGeom>
          <a:noFill/>
        </p:spPr>
        <p:txBody>
          <a:bodyPr wrap="square">
            <a:spAutoFit/>
          </a:bodyPr>
          <a:lstStyle/>
          <a:p>
            <a:r>
              <a:rPr lang="en-US" sz="1600" dirty="0"/>
              <a:t>Well-balanced, dense microstructure: BST continuous, </a:t>
            </a:r>
            <a:r>
              <a:rPr lang="en-US" sz="1600" dirty="0" err="1"/>
              <a:t>Mg₂TiO</a:t>
            </a:r>
            <a:r>
              <a:rPr lang="en-US" sz="1600" dirty="0"/>
              <a:t>₄/MgO form fine intergranular network — ideal “optimized” configuration.</a:t>
            </a:r>
          </a:p>
        </p:txBody>
      </p:sp>
      <p:sp>
        <p:nvSpPr>
          <p:cNvPr id="7" name="TextBox 6">
            <a:extLst>
              <a:ext uri="{FF2B5EF4-FFF2-40B4-BE49-F238E27FC236}">
                <a16:creationId xmlns:a16="http://schemas.microsoft.com/office/drawing/2014/main" id="{D2B881DD-3C32-51F1-A87A-BED7083400B4}"/>
              </a:ext>
            </a:extLst>
          </p:cNvPr>
          <p:cNvSpPr txBox="1"/>
          <p:nvPr/>
        </p:nvSpPr>
        <p:spPr>
          <a:xfrm>
            <a:off x="182089" y="101485"/>
            <a:ext cx="6827703" cy="400110"/>
          </a:xfrm>
          <a:prstGeom prst="rect">
            <a:avLst/>
          </a:prstGeom>
          <a:noFill/>
        </p:spPr>
        <p:txBody>
          <a:bodyPr wrap="none" rtlCol="0">
            <a:spAutoFit/>
          </a:bodyPr>
          <a:lstStyle/>
          <a:p>
            <a:r>
              <a:rPr lang="en-US" sz="2000" dirty="0">
                <a:solidFill>
                  <a:srgbClr val="0070C0"/>
                </a:solidFill>
              </a:rPr>
              <a:t>SEM analysis of the grain size of the BST (M)  ferroelectric</a:t>
            </a:r>
          </a:p>
        </p:txBody>
      </p:sp>
      <p:sp>
        <p:nvSpPr>
          <p:cNvPr id="13" name="TextBox 12">
            <a:extLst>
              <a:ext uri="{FF2B5EF4-FFF2-40B4-BE49-F238E27FC236}">
                <a16:creationId xmlns:a16="http://schemas.microsoft.com/office/drawing/2014/main" id="{BE3F95AD-4338-A5EC-A84B-CA256285C041}"/>
              </a:ext>
            </a:extLst>
          </p:cNvPr>
          <p:cNvSpPr txBox="1"/>
          <p:nvPr/>
        </p:nvSpPr>
        <p:spPr>
          <a:xfrm>
            <a:off x="4052078" y="1517005"/>
            <a:ext cx="4576194" cy="1754326"/>
          </a:xfrm>
          <a:prstGeom prst="rect">
            <a:avLst/>
          </a:prstGeom>
          <a:noFill/>
        </p:spPr>
        <p:txBody>
          <a:bodyPr wrap="square">
            <a:spAutoFit/>
          </a:bodyPr>
          <a:lstStyle/>
          <a:p>
            <a:r>
              <a:rPr lang="en-US" b="1" dirty="0"/>
              <a:t>BST-matrix microstructure</a:t>
            </a:r>
            <a:r>
              <a:rPr lang="en-US" dirty="0"/>
              <a:t> with fine MgO and </a:t>
            </a:r>
            <a:r>
              <a:rPr lang="en-US" dirty="0" err="1"/>
              <a:t>Mg₂TiO</a:t>
            </a:r>
            <a:r>
              <a:rPr lang="en-US" dirty="0"/>
              <a:t>₄ phases distributed along triple junctions and grain boundaries — a configuration ideal for reducing dielectric loss and improving breakdown strength while retaining good tunability.</a:t>
            </a:r>
          </a:p>
        </p:txBody>
      </p:sp>
      <p:sp>
        <p:nvSpPr>
          <p:cNvPr id="14" name="Rectangle 1">
            <a:extLst>
              <a:ext uri="{FF2B5EF4-FFF2-40B4-BE49-F238E27FC236}">
                <a16:creationId xmlns:a16="http://schemas.microsoft.com/office/drawing/2014/main" id="{D7B6CFF3-7E28-3501-283A-5170E8DDE148}"/>
              </a:ext>
            </a:extLst>
          </p:cNvPr>
          <p:cNvSpPr>
            <a:spLocks noChangeArrowheads="1"/>
          </p:cNvSpPr>
          <p:nvPr/>
        </p:nvSpPr>
        <p:spPr bwMode="auto">
          <a:xfrm>
            <a:off x="5184563" y="3405313"/>
            <a:ext cx="363640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mn-lt"/>
              </a:rPr>
              <a:t>Maintains high dielectric uniformity and breakdown field.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mn-lt"/>
              </a:rPr>
              <a:t>Achieves good tunability (~20% at 20kV/cm).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mn-lt"/>
              </a:rPr>
              <a:t>Minimizes loss due to suppressed domain wall motion at the Mg-based boundary network.</a:t>
            </a:r>
          </a:p>
        </p:txBody>
      </p:sp>
    </p:spTree>
    <p:extLst>
      <p:ext uri="{BB962C8B-B14F-4D97-AF65-F5344CB8AC3E}">
        <p14:creationId xmlns:p14="http://schemas.microsoft.com/office/powerpoint/2010/main" val="156047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02EC71-ADF7-37AB-6123-CFAA5449C0AF}"/>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9</a:t>
            </a:fld>
            <a:endParaRPr lang="en-US" dirty="0">
              <a:ln>
                <a:solidFill>
                  <a:prstClr val="white"/>
                </a:solidFill>
              </a:ln>
              <a:solidFill>
                <a:prstClr val="black">
                  <a:tint val="75000"/>
                </a:prstClr>
              </a:solidFill>
            </a:endParaRPr>
          </a:p>
        </p:txBody>
      </p:sp>
      <p:pic>
        <p:nvPicPr>
          <p:cNvPr id="4" name="Picture 3" descr="A close up of a stone&#10;&#10;AI-generated content may be incorrect.">
            <a:extLst>
              <a:ext uri="{FF2B5EF4-FFF2-40B4-BE49-F238E27FC236}">
                <a16:creationId xmlns:a16="http://schemas.microsoft.com/office/drawing/2014/main" id="{CA5E7B38-1441-2B8D-782D-4BA224D7F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879562"/>
            <a:ext cx="4614597" cy="2520280"/>
          </a:xfrm>
          <a:prstGeom prst="rect">
            <a:avLst/>
          </a:prstGeom>
        </p:spPr>
      </p:pic>
      <p:sp>
        <p:nvSpPr>
          <p:cNvPr id="6" name="TextBox 5">
            <a:extLst>
              <a:ext uri="{FF2B5EF4-FFF2-40B4-BE49-F238E27FC236}">
                <a16:creationId xmlns:a16="http://schemas.microsoft.com/office/drawing/2014/main" id="{4E7821E1-544A-E5A5-39E6-1238231C3E60}"/>
              </a:ext>
            </a:extLst>
          </p:cNvPr>
          <p:cNvSpPr txBox="1"/>
          <p:nvPr/>
        </p:nvSpPr>
        <p:spPr>
          <a:xfrm>
            <a:off x="5294069" y="771550"/>
            <a:ext cx="3816424" cy="3293209"/>
          </a:xfrm>
          <a:prstGeom prst="rect">
            <a:avLst/>
          </a:prstGeom>
          <a:noFill/>
        </p:spPr>
        <p:txBody>
          <a:bodyPr wrap="square">
            <a:spAutoFit/>
          </a:bodyPr>
          <a:lstStyle/>
          <a:p>
            <a:pPr marL="285750" indent="-285750">
              <a:buFont typeface="Arial" panose="020B0604020202020204" pitchFamily="34" charset="0"/>
              <a:buChar char="•"/>
            </a:pPr>
            <a:r>
              <a:rPr lang="en-US" sz="1600" dirty="0"/>
              <a:t>The grains are well-developed and equiaxed, with clear boundaries and minimal porosity. </a:t>
            </a:r>
          </a:p>
          <a:p>
            <a:pPr marL="285750" indent="-285750">
              <a:buFont typeface="Arial" panose="020B0604020202020204" pitchFamily="34" charset="0"/>
              <a:buChar char="•"/>
            </a:pPr>
            <a:r>
              <a:rPr lang="en-US" sz="1600" dirty="0"/>
              <a:t>The average grain size </a:t>
            </a:r>
          </a:p>
          <a:p>
            <a:pPr marL="285750" indent="-285750">
              <a:buFont typeface="Arial" panose="020B0604020202020204" pitchFamily="34" charset="0"/>
              <a:buChar char="•"/>
            </a:pPr>
            <a:r>
              <a:rPr lang="en-US" sz="1600" dirty="0"/>
              <a:t>is around </a:t>
            </a:r>
            <a:r>
              <a:rPr lang="en-US" sz="1600" b="1" dirty="0"/>
              <a:t>6-10 µm.</a:t>
            </a:r>
          </a:p>
          <a:p>
            <a:pPr marL="285750" indent="-285750">
              <a:buFont typeface="Arial" panose="020B0604020202020204" pitchFamily="34" charset="0"/>
              <a:buChar char="•"/>
            </a:pPr>
            <a:r>
              <a:rPr lang="en-US" sz="1600" dirty="0"/>
              <a:t>the average grain size here is smaller than the earlier SEM microstructures </a:t>
            </a:r>
            <a:r>
              <a:rPr lang="en-US" sz="1600" b="1" dirty="0"/>
              <a:t>(~10–15 µm</a:t>
            </a:r>
            <a:r>
              <a:rPr lang="en-US" sz="1600" dirty="0"/>
              <a:t>).This sample looks more finely leading to:</a:t>
            </a:r>
          </a:p>
          <a:p>
            <a:pPr marL="285750" indent="-285750">
              <a:buFont typeface="Arial" panose="020B0604020202020204" pitchFamily="34" charset="0"/>
              <a:buChar char="•"/>
            </a:pPr>
            <a:r>
              <a:rPr lang="en-US" sz="1600" dirty="0"/>
              <a:t>Higher breakdown strength, lower dielectric loss, </a:t>
            </a:r>
            <a:r>
              <a:rPr lang="en-US" sz="1600"/>
              <a:t>but unchanged tunability </a:t>
            </a:r>
            <a:r>
              <a:rPr lang="en-US" sz="1600" dirty="0"/>
              <a:t>compared with the coarser (10–15 µm) batches.</a:t>
            </a:r>
          </a:p>
        </p:txBody>
      </p:sp>
      <p:sp>
        <p:nvSpPr>
          <p:cNvPr id="7" name="TextBox 6">
            <a:extLst>
              <a:ext uri="{FF2B5EF4-FFF2-40B4-BE49-F238E27FC236}">
                <a16:creationId xmlns:a16="http://schemas.microsoft.com/office/drawing/2014/main" id="{6F653074-9608-8B00-A4BA-476A800E21B6}"/>
              </a:ext>
            </a:extLst>
          </p:cNvPr>
          <p:cNvSpPr txBox="1"/>
          <p:nvPr/>
        </p:nvSpPr>
        <p:spPr>
          <a:xfrm>
            <a:off x="182089" y="101485"/>
            <a:ext cx="6132000" cy="400110"/>
          </a:xfrm>
          <a:prstGeom prst="rect">
            <a:avLst/>
          </a:prstGeom>
          <a:noFill/>
        </p:spPr>
        <p:txBody>
          <a:bodyPr wrap="none" rtlCol="0">
            <a:spAutoFit/>
          </a:bodyPr>
          <a:lstStyle/>
          <a:p>
            <a:r>
              <a:rPr lang="en-US" sz="2000" dirty="0">
                <a:solidFill>
                  <a:srgbClr val="0070C0"/>
                </a:solidFill>
              </a:rPr>
              <a:t>Optical Image analysis of the grain size of BST (M)</a:t>
            </a:r>
          </a:p>
        </p:txBody>
      </p:sp>
      <p:sp>
        <p:nvSpPr>
          <p:cNvPr id="3" name="Oval 2">
            <a:extLst>
              <a:ext uri="{FF2B5EF4-FFF2-40B4-BE49-F238E27FC236}">
                <a16:creationId xmlns:a16="http://schemas.microsoft.com/office/drawing/2014/main" id="{1E8305CB-27A6-2D0A-8D51-6A5CF1B3735E}"/>
              </a:ext>
            </a:extLst>
          </p:cNvPr>
          <p:cNvSpPr/>
          <p:nvPr/>
        </p:nvSpPr>
        <p:spPr>
          <a:xfrm>
            <a:off x="5436096" y="1563638"/>
            <a:ext cx="2736304" cy="5400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14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44141</TotalTime>
  <Words>1786</Words>
  <Application>Microsoft Office PowerPoint</Application>
  <PresentationFormat>On-screen Show (16:9)</PresentationFormat>
  <Paragraphs>166</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AAAAAC+ArialMT</vt:lpstr>
      <vt:lpstr>Aptos</vt:lpstr>
      <vt:lpstr>Arial</vt:lpstr>
      <vt:lpstr>Calibri</vt:lpstr>
      <vt:lpstr>Times New Roman</vt:lpstr>
      <vt:lpstr>Wingdings</vt:lpstr>
      <vt:lpstr>1_Office Theme</vt:lpstr>
      <vt:lpstr>WP1 Report on the Industrial Review.               Ferroelectric Ceramic Development for FE-FRT.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Tree-stub tuner for variable loads, CEBAF</vt:lpstr>
      <vt:lpstr>FE-FRT for microphonic compensation, CEBAF</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demonstration of wakefield effects in a THz planar diamond accelerating structure</dc:title>
  <dc:creator>Antipov, Sergey P.</dc:creator>
  <cp:lastModifiedBy>Alexei Kanareykin</cp:lastModifiedBy>
  <cp:revision>699</cp:revision>
  <cp:lastPrinted>2012-04-19T21:06:49Z</cp:lastPrinted>
  <dcterms:created xsi:type="dcterms:W3CDTF">2006-08-16T00:00:00Z</dcterms:created>
  <dcterms:modified xsi:type="dcterms:W3CDTF">2026-04-24T03:26:10Z</dcterms:modified>
</cp:coreProperties>
</file>