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93" r:id="rId2"/>
    <p:sldId id="443" r:id="rId3"/>
    <p:sldId id="539" r:id="rId4"/>
    <p:sldId id="541" r:id="rId5"/>
    <p:sldId id="540" r:id="rId6"/>
    <p:sldId id="536" r:id="rId7"/>
    <p:sldId id="419" r:id="rId8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4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92115" autoAdjust="0"/>
  </p:normalViewPr>
  <p:slideViewPr>
    <p:cSldViewPr>
      <p:cViewPr varScale="1">
        <p:scale>
          <a:sx n="130" d="100"/>
          <a:sy n="130" d="100"/>
        </p:scale>
        <p:origin x="696" y="108"/>
      </p:cViewPr>
      <p:guideLst>
        <p:guide orient="horz" pos="164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84"/>
      </p:cViewPr>
      <p:guideLst>
        <p:guide orient="horz" pos="2909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431CB3-13F4-4BA7-A252-2AE10C3A1168}" type="datetimeFigureOut">
              <a:rPr lang="en-US"/>
              <a:pPr>
                <a:defRPr/>
              </a:pPr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F1C75E-9316-45AB-BF47-BB64C3003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56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8404" y="4863192"/>
            <a:ext cx="478396" cy="273844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947" y="51470"/>
            <a:ext cx="202477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-144524" y="0"/>
            <a:ext cx="9288524" cy="857250"/>
          </a:xfrm>
          <a:prstGeom prst="rect">
            <a:avLst/>
          </a:prstGeom>
          <a:gradFill flip="none" rotWithShape="1">
            <a:gsLst>
              <a:gs pos="18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4840002"/>
            <a:ext cx="9144000" cy="324036"/>
            <a:chOff x="0" y="6453336"/>
            <a:chExt cx="9144000" cy="432048"/>
          </a:xfrm>
        </p:grpSpPr>
        <p:pic>
          <p:nvPicPr>
            <p:cNvPr id="6" name="Picture 3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12442" t="17457" r="11014" b="17339"/>
            <a:stretch>
              <a:fillRect/>
            </a:stretch>
          </p:blipFill>
          <p:spPr bwMode="auto">
            <a:xfrm>
              <a:off x="62947" y="6453336"/>
              <a:ext cx="927653" cy="395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 userDrawn="1"/>
          </p:nvSpPr>
          <p:spPr>
            <a:xfrm>
              <a:off x="0" y="6504384"/>
              <a:ext cx="9144000" cy="381000"/>
            </a:xfrm>
            <a:prstGeom prst="rect">
              <a:avLst/>
            </a:prstGeom>
            <a:gradFill flip="none" rotWithShape="1">
              <a:gsLst>
                <a:gs pos="6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accent1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 userDrawn="1">
            <p:ph type="sldNum" sz="quarter" idx="12"/>
          </p:nvPr>
        </p:nvSpPr>
        <p:spPr>
          <a:xfrm>
            <a:off x="8255260" y="4863192"/>
            <a:ext cx="457200" cy="273844"/>
          </a:xfrm>
        </p:spPr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752020" y="0"/>
            <a:ext cx="4391980" cy="114477"/>
          </a:xfrm>
          <a:prstGeom prst="rect">
            <a:avLst/>
          </a:prstGeom>
          <a:gradFill flip="none" rotWithShape="1">
            <a:gsLst>
              <a:gs pos="6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C91A75-74B8-4B99-BF7D-1B4D14E2C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76" y="154978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2780A-95CA-4ED2-A0DF-82861C05A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1" y="1154730"/>
            <a:ext cx="8229599" cy="36814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355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4840002"/>
            <a:ext cx="9144000" cy="324036"/>
            <a:chOff x="0" y="6453336"/>
            <a:chExt cx="9144000" cy="432048"/>
          </a:xfrm>
        </p:grpSpPr>
        <p:pic>
          <p:nvPicPr>
            <p:cNvPr id="6" name="Picture 3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12442" t="17457" r="11014" b="17339"/>
            <a:stretch>
              <a:fillRect/>
            </a:stretch>
          </p:blipFill>
          <p:spPr bwMode="auto">
            <a:xfrm>
              <a:off x="62947" y="6453336"/>
              <a:ext cx="927653" cy="395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 userDrawn="1"/>
          </p:nvSpPr>
          <p:spPr>
            <a:xfrm>
              <a:off x="0" y="6504384"/>
              <a:ext cx="9144000" cy="381000"/>
            </a:xfrm>
            <a:prstGeom prst="rect">
              <a:avLst/>
            </a:prstGeom>
            <a:gradFill flip="none" rotWithShape="1">
              <a:gsLst>
                <a:gs pos="6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accent1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 userDrawn="1">
            <p:ph type="sldNum" sz="quarter" idx="12"/>
          </p:nvPr>
        </p:nvSpPr>
        <p:spPr>
          <a:xfrm>
            <a:off x="8255260" y="4863192"/>
            <a:ext cx="457200" cy="273844"/>
          </a:xfrm>
        </p:spPr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752020" y="0"/>
            <a:ext cx="4391980" cy="114477"/>
          </a:xfrm>
          <a:prstGeom prst="rect">
            <a:avLst/>
          </a:prstGeom>
          <a:gradFill flip="none" rotWithShape="1">
            <a:gsLst>
              <a:gs pos="6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C91A75-74B8-4B99-BF7D-1B4D14E2C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76" y="154978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2780A-95CA-4ED2-A0DF-82861C05A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1" y="1154730"/>
            <a:ext cx="8229599" cy="36814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66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947" y="4840002"/>
            <a:ext cx="800641" cy="29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>
          <a:xfrm>
            <a:off x="0" y="4878288"/>
            <a:ext cx="9144000" cy="285750"/>
          </a:xfrm>
          <a:prstGeom prst="rect">
            <a:avLst/>
          </a:prstGeom>
          <a:gradFill flip="none" rotWithShape="1">
            <a:gsLst>
              <a:gs pos="6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 userDrawn="1">
            <p:ph type="sldNum" sz="quarter" idx="12"/>
          </p:nvPr>
        </p:nvSpPr>
        <p:spPr>
          <a:xfrm>
            <a:off x="8255260" y="4863192"/>
            <a:ext cx="457200" cy="273844"/>
          </a:xfrm>
        </p:spPr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F15528-21DE-4FAA-801E-634DDDAF4B2B}" type="slidenum">
              <a:rPr lang="en-US" smtClean="0">
                <a:ln>
                  <a:solidFill>
                    <a:prstClr val="white"/>
                  </a:solidFill>
                </a:ln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ln>
                <a:solidFill>
                  <a:prstClr val="white"/>
                </a:solidFill>
              </a:ln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752020" y="0"/>
            <a:ext cx="4391980" cy="114477"/>
          </a:xfrm>
          <a:prstGeom prst="rect">
            <a:avLst/>
          </a:prstGeom>
          <a:gradFill flip="none" rotWithShape="1">
            <a:gsLst>
              <a:gs pos="6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59582"/>
            <a:ext cx="8991600" cy="1971651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Euclid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Techlabs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WP2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7924" y="4587974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4/24/2026,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Annual Meeting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1726" y="3219822"/>
            <a:ext cx="24336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Chunguang Jing</a:t>
            </a:r>
          </a:p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Euclid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Techlabs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LLC</a:t>
            </a:r>
          </a:p>
        </p:txBody>
      </p:sp>
    </p:spTree>
  </p:cSld>
  <p:clrMapOvr>
    <a:masterClrMapping/>
  </p:clrMapOvr>
  <p:transition spd="med" advClick="0" advTm="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DD1C476-5D60-41D8-B8A4-04E0B723F671}"/>
              </a:ext>
            </a:extLst>
          </p:cNvPr>
          <p:cNvSpPr txBox="1">
            <a:spLocks/>
          </p:cNvSpPr>
          <p:nvPr/>
        </p:nvSpPr>
        <p:spPr>
          <a:xfrm>
            <a:off x="179512" y="87474"/>
            <a:ext cx="6172200" cy="53282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Euclid’s Participation with WP2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63EC1-E210-8994-78D6-52E2E73CAF91}"/>
              </a:ext>
            </a:extLst>
          </p:cNvPr>
          <p:cNvSpPr txBox="1"/>
          <p:nvPr/>
        </p:nvSpPr>
        <p:spPr>
          <a:xfrm>
            <a:off x="1439652" y="1419622"/>
            <a:ext cx="7272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July 2025: invited and agreed to participate WP2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Nov. 2025: attended the kickoff meeting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Feb. and April 2026: attended two routine meetings to update activities</a:t>
            </a:r>
          </a:p>
        </p:txBody>
      </p:sp>
    </p:spTree>
    <p:extLst>
      <p:ext uri="{BB962C8B-B14F-4D97-AF65-F5344CB8AC3E}">
        <p14:creationId xmlns:p14="http://schemas.microsoft.com/office/powerpoint/2010/main" val="24759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C49A0-C640-FFF1-999E-D2F476541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1C6A81-66DA-6EF8-206A-A8CF1130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3152EA77-D13F-67D5-7AFF-9417ADA8AC9D}"/>
              </a:ext>
            </a:extLst>
          </p:cNvPr>
          <p:cNvSpPr txBox="1">
            <a:spLocks/>
          </p:cNvSpPr>
          <p:nvPr/>
        </p:nvSpPr>
        <p:spPr>
          <a:xfrm>
            <a:off x="163059" y="0"/>
            <a:ext cx="8424936" cy="53282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Euclid’s previous work that is relevant to WP2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38ECCC-F0FE-000F-4835-C5D0777D16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538"/>
          <a:stretch/>
        </p:blipFill>
        <p:spPr>
          <a:xfrm>
            <a:off x="611560" y="1396392"/>
            <a:ext cx="3218482" cy="185943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19C8681-2DC1-B4F9-008E-467CD0AACB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988" y="1101022"/>
            <a:ext cx="4527997" cy="211880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BD5236-8F30-7070-AC47-A50A15AC6A25}"/>
              </a:ext>
            </a:extLst>
          </p:cNvPr>
          <p:cNvSpPr txBox="1"/>
          <p:nvPr/>
        </p:nvSpPr>
        <p:spPr>
          <a:xfrm>
            <a:off x="251520" y="726625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Simulink modeling of the FRT microphonics compensation via the single FPC of CEBAF Cavity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902A30-1DE3-44BE-71BC-E45A599412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45" y="3637896"/>
            <a:ext cx="4741657" cy="1277089"/>
          </a:xfrm>
          <a:prstGeom prst="rect">
            <a:avLst/>
          </a:prstGeom>
          <a:noFill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A91D39A-8C20-DAA0-5011-99C184FDCB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7312" y="3287843"/>
            <a:ext cx="4469560" cy="162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185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B440C-256B-BF4E-AECA-DF8D25491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F53FD6-D18C-E9C7-86F4-C81A796F7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97203" y="3635577"/>
            <a:ext cx="326149" cy="1749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3233531A-D0F7-F5AE-ED46-CBBFE36872E8}"/>
              </a:ext>
            </a:extLst>
          </p:cNvPr>
          <p:cNvSpPr txBox="1">
            <a:spLocks/>
          </p:cNvSpPr>
          <p:nvPr/>
        </p:nvSpPr>
        <p:spPr>
          <a:xfrm>
            <a:off x="107504" y="-2876"/>
            <a:ext cx="6172200" cy="53282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Euclid’s current work that is relevant to WP2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87493D-98CA-18E0-D908-C685F21F0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427" y="887349"/>
            <a:ext cx="6092307" cy="40246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BFC32C-D0F7-043D-101C-90660FE2A84D}"/>
              </a:ext>
            </a:extLst>
          </p:cNvPr>
          <p:cNvSpPr txBox="1"/>
          <p:nvPr/>
        </p:nvSpPr>
        <p:spPr>
          <a:xfrm>
            <a:off x="197140" y="1419622"/>
            <a:ext cx="1473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Simulink model of adding </a:t>
            </a:r>
            <a:r>
              <a:rPr lang="en-US" dirty="0" err="1"/>
              <a:t>Qext</a:t>
            </a:r>
            <a:r>
              <a:rPr lang="en-US" dirty="0"/>
              <a:t> control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34F36E-48B9-FBEE-4C7B-0369226EA3C6}"/>
              </a:ext>
            </a:extLst>
          </p:cNvPr>
          <p:cNvSpPr txBox="1"/>
          <p:nvPr/>
        </p:nvSpPr>
        <p:spPr>
          <a:xfrm>
            <a:off x="7854268" y="2520937"/>
            <a:ext cx="1250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Lorentz force detuning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C9A28E4-EC90-DC6A-0ECB-57FBEE20B47E}"/>
              </a:ext>
            </a:extLst>
          </p:cNvPr>
          <p:cNvCxnSpPr>
            <a:cxnSpLocks/>
          </p:cNvCxnSpPr>
          <p:nvPr/>
        </p:nvCxnSpPr>
        <p:spPr>
          <a:xfrm flipH="1">
            <a:off x="5259963" y="2751770"/>
            <a:ext cx="2763388" cy="163297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E4D9A6B-16B2-F1B6-3C65-932A8BA2F40D}"/>
              </a:ext>
            </a:extLst>
          </p:cNvPr>
          <p:cNvSpPr txBox="1"/>
          <p:nvPr/>
        </p:nvSpPr>
        <p:spPr>
          <a:xfrm>
            <a:off x="7293282" y="3920293"/>
            <a:ext cx="1460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</a:rPr>
              <a:t>Frequency tuner turned off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CFE76D4-00A2-AEA8-D719-548ACEF8B6F6}"/>
              </a:ext>
            </a:extLst>
          </p:cNvPr>
          <p:cNvCxnSpPr>
            <a:cxnSpLocks/>
          </p:cNvCxnSpPr>
          <p:nvPr/>
        </p:nvCxnSpPr>
        <p:spPr>
          <a:xfrm flipH="1" flipV="1">
            <a:off x="5045993" y="3584632"/>
            <a:ext cx="2290636" cy="56639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F2C9B2C-1181-6BE1-8107-60306538B5E5}"/>
              </a:ext>
            </a:extLst>
          </p:cNvPr>
          <p:cNvSpPr/>
          <p:nvPr/>
        </p:nvSpPr>
        <p:spPr>
          <a:xfrm>
            <a:off x="3342442" y="1113115"/>
            <a:ext cx="680416" cy="132691"/>
          </a:xfrm>
          <a:prstGeom prst="round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F1C5642-FABB-E466-576E-2BCBBD8B22D3}"/>
              </a:ext>
            </a:extLst>
          </p:cNvPr>
          <p:cNvCxnSpPr>
            <a:cxnSpLocks/>
          </p:cNvCxnSpPr>
          <p:nvPr/>
        </p:nvCxnSpPr>
        <p:spPr>
          <a:xfrm>
            <a:off x="1137442" y="1859069"/>
            <a:ext cx="878274" cy="14889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B453872-6084-BAEA-449A-E177CA9FD496}"/>
              </a:ext>
            </a:extLst>
          </p:cNvPr>
          <p:cNvSpPr txBox="1"/>
          <p:nvPr/>
        </p:nvSpPr>
        <p:spPr>
          <a:xfrm>
            <a:off x="1172858" y="474993"/>
            <a:ext cx="74528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Euclid-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Jlab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collaborative work: FR-3Stub-Tuner in place of conventional 3Stub Tuner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769A31-9E49-3B4D-2E94-F69403577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285" y="2046159"/>
            <a:ext cx="1886047" cy="4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77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146E9-AB14-5ED5-46D2-495861547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47D2F210-39CC-F3A6-84EA-E720AE952F9D}"/>
              </a:ext>
            </a:extLst>
          </p:cNvPr>
          <p:cNvSpPr txBox="1">
            <a:spLocks/>
          </p:cNvSpPr>
          <p:nvPr/>
        </p:nvSpPr>
        <p:spPr>
          <a:xfrm>
            <a:off x="75265" y="0"/>
            <a:ext cx="9068269" cy="76837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Working in progress (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FR-3Stub-Tuner under development, its transfer function (impedance vs. DC bias) will be applied to the control model)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AD2C5D4-E6AB-2DC5-912D-96064D0F4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92" y="2411219"/>
            <a:ext cx="2836052" cy="22459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9D5C469-06A3-EFCA-E08D-144B305090A7}"/>
                  </a:ext>
                </a:extLst>
              </p:cNvPr>
              <p:cNvSpPr txBox="1"/>
              <p:nvPr/>
            </p:nvSpPr>
            <p:spPr>
              <a:xfrm>
                <a:off x="107504" y="1120436"/>
                <a:ext cx="3239852" cy="938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According to </a:t>
                </a:r>
                <a:r>
                  <a:rPr lang="zh-CN" altLang="en-US" sz="1100" dirty="0"/>
                  <a:t>“</a:t>
                </a:r>
                <a:r>
                  <a:rPr lang="en-US" altLang="zh-CN" sz="1100" dirty="0"/>
                  <a:t>WAVEGUIDE STUB TUNER ANALYSIS FOR CEBAF APPLICATION*</a:t>
                </a:r>
                <a:r>
                  <a:rPr lang="zh-CN" altLang="en-US" sz="1100" dirty="0"/>
                  <a:t>” </a:t>
                </a:r>
                <a:r>
                  <a:rPr lang="en-US" altLang="zh-CN" sz="1100" dirty="0"/>
                  <a:t>by </a:t>
                </a:r>
                <a:r>
                  <a:rPr lang="en-US" altLang="zh-CN" sz="1100" dirty="0" err="1"/>
                  <a:t>H.Wang</a:t>
                </a:r>
                <a:r>
                  <a:rPr lang="en-US" altLang="zh-CN" sz="1100" dirty="0"/>
                  <a:t>, by tuning the 3-stub tuner, the </a:t>
                </a:r>
                <a:r>
                  <a:rPr lang="en-US" altLang="zh-CN" sz="1100" dirty="0" err="1"/>
                  <a:t>Qext</a:t>
                </a:r>
                <a:r>
                  <a:rPr lang="en-US" altLang="zh-CN" sz="1100" dirty="0"/>
                  <a:t> of 7 cell 1497MHz cavity of JLAB CEBAF is expected to be within the range of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1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100" dirty="0"/>
                  <a:t>~</a:t>
                </a:r>
                <a:r>
                  <a:rPr lang="en-US" sz="1100" b="0" dirty="0"/>
                  <a:t>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1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9D5C469-06A3-EFCA-E08D-144B30509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20436"/>
                <a:ext cx="3239852" cy="938719"/>
              </a:xfrm>
              <a:prstGeom prst="rect">
                <a:avLst/>
              </a:prstGeom>
              <a:blipFill>
                <a:blip r:embed="rId3"/>
                <a:stretch>
                  <a:fillRect t="-649" r="-377" b="-3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>
            <a:extLst>
              <a:ext uri="{FF2B5EF4-FFF2-40B4-BE49-F238E27FC236}">
                <a16:creationId xmlns:a16="http://schemas.microsoft.com/office/drawing/2014/main" id="{E8C1CAD3-D2ED-774F-5026-B3947B55A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1296" y="2360772"/>
            <a:ext cx="2642238" cy="23050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570C704-52EE-5FF5-6868-868E8DBDBC73}"/>
                  </a:ext>
                </a:extLst>
              </p:cNvPr>
              <p:cNvSpPr txBox="1"/>
              <p:nvPr/>
            </p:nvSpPr>
            <p:spPr>
              <a:xfrm>
                <a:off x="6501296" y="2059155"/>
                <a:ext cx="2535200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100" dirty="0"/>
                  <a:t>Beam current=50uA, </a:t>
                </a:r>
                <a:r>
                  <a:rPr lang="en-US" sz="1100" dirty="0" err="1"/>
                  <a:t>Qext</a:t>
                </a:r>
                <a:r>
                  <a:rPr lang="en-US" sz="1100" dirty="0"/>
                  <a:t>=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.7</m:t>
                    </m:r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570C704-52EE-5FF5-6868-868E8DBDBC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1296" y="2059155"/>
                <a:ext cx="2535200" cy="261610"/>
              </a:xfrm>
              <a:prstGeom prst="rect">
                <a:avLst/>
              </a:prstGeom>
              <a:blipFill>
                <a:blip r:embed="rId5"/>
                <a:stretch>
                  <a:fillRect t="-2326" b="-13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4B4612AD-3E01-AB5E-0D92-D118E656554E}"/>
              </a:ext>
            </a:extLst>
          </p:cNvPr>
          <p:cNvSpPr txBox="1"/>
          <p:nvPr/>
        </p:nvSpPr>
        <p:spPr>
          <a:xfrm>
            <a:off x="4569303" y="1424436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Introduce Lorentz force detuning to the model, low </a:t>
            </a:r>
            <a:r>
              <a:rPr lang="en-US" sz="1200" dirty="0" err="1"/>
              <a:t>Qext</a:t>
            </a:r>
            <a:r>
              <a:rPr lang="en-US" sz="1200" dirty="0"/>
              <a:t> helps to maintain gradient but cause more frequency detuning and consumes more power from klystron.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EB9ABC6-C1DC-B9CF-4CEC-B3AA988BF5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5211" y="2360772"/>
            <a:ext cx="2574493" cy="22459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7B4D6FB-0833-68EB-CF19-64B986A8347E}"/>
                  </a:ext>
                </a:extLst>
              </p:cNvPr>
              <p:cNvSpPr txBox="1"/>
              <p:nvPr/>
            </p:nvSpPr>
            <p:spPr>
              <a:xfrm>
                <a:off x="3899765" y="2059155"/>
                <a:ext cx="2837340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100" dirty="0"/>
                  <a:t>Beam current=50uA, </a:t>
                </a:r>
                <a:r>
                  <a:rPr lang="en-US" sz="1100" dirty="0" err="1"/>
                  <a:t>Qext</a:t>
                </a:r>
                <a:r>
                  <a:rPr lang="en-US" sz="1100" dirty="0"/>
                  <a:t>=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7B4D6FB-0833-68EB-CF19-64B986A834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9765" y="2059155"/>
                <a:ext cx="2837340" cy="261610"/>
              </a:xfrm>
              <a:prstGeom prst="rect">
                <a:avLst/>
              </a:prstGeom>
              <a:blipFill>
                <a:blip r:embed="rId7"/>
                <a:stretch>
                  <a:fillRect t="-2326" b="-13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AE048C82-E48A-6818-545B-880A253354B6}"/>
              </a:ext>
            </a:extLst>
          </p:cNvPr>
          <p:cNvSpPr txBox="1"/>
          <p:nvPr/>
        </p:nvSpPr>
        <p:spPr>
          <a:xfrm>
            <a:off x="4701234" y="849755"/>
            <a:ext cx="4044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One example: only one klystron feedback loop (no piezo tuner)  </a:t>
            </a:r>
          </a:p>
        </p:txBody>
      </p:sp>
    </p:spTree>
    <p:extLst>
      <p:ext uri="{BB962C8B-B14F-4D97-AF65-F5344CB8AC3E}">
        <p14:creationId xmlns:p14="http://schemas.microsoft.com/office/powerpoint/2010/main" val="342186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757A37-025C-4177-800C-B8E1F23D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C77367-D575-414B-9963-4A385D25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547"/>
            <a:ext cx="6172200" cy="85725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8DD0A-C607-4E13-BD5E-00D7460477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9592" y="1203598"/>
            <a:ext cx="7344816" cy="3244347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Euclid has certain experiences in developing FRT control for Microphonics compensation.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Euclid is working on control for the under-developed FR-3Stub-Tuner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Euclid is willing to stay at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iSAS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industry platform, seeking for collaborative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335905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717A69-D80B-4986-8382-648AC6DD9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BA89E2-4714-4E5A-B783-424645EB8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6EC2AC-C6B0-4948-A852-6ED0239259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557" y="1370825"/>
            <a:ext cx="8229599" cy="3058945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DOE, Office of Science Nuclear Physics, SBIR Program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Our collaborators</a:t>
            </a:r>
          </a:p>
          <a:p>
            <a:pPr lvl="1"/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Alex Castilla Loeza, Sergey Kuzikov, R. Rimmer, T. Powers, C. Hovater, T.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Plawski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BNL, I. Ben-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Zvi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CERN: A. Macpherson, F.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Gerigk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E. Jensen, 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Fermilab: V. Yakovlev, S. Kazakov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HZB: N. Shipman, Axel Neumann, Jens Knobloch, N. Shipman</a:t>
            </a:r>
          </a:p>
        </p:txBody>
      </p:sp>
    </p:spTree>
    <p:extLst>
      <p:ext uri="{BB962C8B-B14F-4D97-AF65-F5344CB8AC3E}">
        <p14:creationId xmlns:p14="http://schemas.microsoft.com/office/powerpoint/2010/main" val="30204682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12548</TotalTime>
  <Words>358</Words>
  <Application>Microsoft Office PowerPoint</Application>
  <PresentationFormat>On-screen Show (16:9)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Wingdings</vt:lpstr>
      <vt:lpstr>1_Office Theme</vt:lpstr>
      <vt:lpstr>Euclid Techlabs for WP2</vt:lpstr>
      <vt:lpstr>PowerPoint Presentation</vt:lpstr>
      <vt:lpstr>PowerPoint Presentation</vt:lpstr>
      <vt:lpstr>PowerPoint Presentation</vt:lpstr>
      <vt:lpstr>PowerPoint Presentation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demonstration of wakefield effects in a THz planar diamond accelerating structure</dc:title>
  <dc:creator>Antipov, Sergey P.</dc:creator>
  <cp:lastModifiedBy>Chunguang Jing</cp:lastModifiedBy>
  <cp:revision>744</cp:revision>
  <cp:lastPrinted>2012-04-19T21:06:49Z</cp:lastPrinted>
  <dcterms:created xsi:type="dcterms:W3CDTF">2006-08-16T00:00:00Z</dcterms:created>
  <dcterms:modified xsi:type="dcterms:W3CDTF">2026-04-20T04:19:41Z</dcterms:modified>
</cp:coreProperties>
</file>