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0" r:id="rId2"/>
    <p:sldId id="278" r:id="rId3"/>
    <p:sldId id="281" r:id="rId4"/>
    <p:sldId id="288" r:id="rId5"/>
    <p:sldId id="289" r:id="rId6"/>
    <p:sldId id="291" r:id="rId7"/>
    <p:sldId id="292" r:id="rId8"/>
    <p:sldId id="293" r:id="rId9"/>
    <p:sldId id="294" r:id="rId10"/>
    <p:sldId id="296" r:id="rId11"/>
    <p:sldId id="29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10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C9168-1D7F-424D-855A-8824580B229F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68360-C2D2-4750-9B72-ED02F582DE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19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D1FBEA-448A-474F-61A1-D4863875824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BD84C1-A376-C45B-0B5C-0E4D07BE27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D9FD97-37A5-F97C-8020-CE88E60C58C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AF6D33-9E1C-499B-BDF4-8D63C972CEED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1E1E7B-55FF-2724-7351-A979FC8489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DB6E5F-2C86-AFED-3291-B1A499C46D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329433-22A8-4A1D-8C0D-47A92132FCC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7598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68879-687E-A401-3AA6-E15A921B39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A2D7C8-57BD-FA9D-C7B6-2748428BD97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CD2589-EF64-BF14-8399-3B6C26481C8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1DD155-AC7D-4C93-8CCC-99354F82C71A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9707BA-B0B5-14A5-42C7-F1CE8854391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E7CF5E-9D60-C743-A03A-48D6A01543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33DB06-EA60-409B-8C81-CFE4D3316EE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51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F246F94-6A92-577D-8D63-48A846B19575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38E0C6-6D98-D037-EB5E-D0AD4798606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03965C-3EC3-AE7A-2AC8-41655DFD1A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685E2F-6131-40D4-B6ED-062228AF4B61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B587D9-CF26-0D60-DB2E-977E20D8CE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A117EA-831D-F402-86A5-68BB3D4FA1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AC7705-4C58-4F28-BB27-93D648C65F2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99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2CCA3-400F-3C63-A584-0C83EAC3D20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809049-7540-5941-5C92-F3672ABE340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C1A84E-70E5-2DE6-6D0E-1858C828F17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755C4A-A909-47F4-AF54-737B04BE0778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F6C543-328C-9FDF-4252-62C6A5EAD3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72AC00-AB87-BCDB-F5B4-7DA7CBD41A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9CB7BC-6AB6-4D87-B013-5BDD252F459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6030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80789-B765-8FBC-5BC6-8060A45A66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AF0C1-9DFF-865F-CE5D-77E792CB39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5146E3-6766-7641-1A8C-395F316968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9F28C0-86FE-4124-A9AA-3E70F933D185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B0A4A9-EA4A-4458-0A03-3F91396353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6097E-AFBA-2C06-34E0-79E22396DB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CF676E-E411-4219-B208-7C28877AD4D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91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52D472-E97F-03F9-755B-C1EDA7BF05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3F5D12-4423-BEBF-729D-8F62D17CDA9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F3D982-9B83-7332-4FA0-76C3EAF128C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005A18-2885-1964-5FFA-3951A7B4935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D95101-AF4A-450A-8BD8-268011FA69B5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CF4D3E-D06D-124F-0D83-3BCB0945CE8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99DBDB-DD91-5000-465F-987D2FA1DF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165F84-78CE-4599-A5C6-18EB156DF40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8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B8CBD6-BC28-4415-A5AC-FA428C8F12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7AA4BE-EF51-1510-36E4-7CE5C2F726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CFC845-4674-F5E1-5373-5169A423336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37C0A9-7B6C-8B59-A971-31E6210F209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ED74E66-920C-E0A9-3AE9-7D7494E817F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BC056B-336F-C4AD-D6F5-FB97C779B5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5ABD5F-F578-4194-A4D7-1506B9B284F7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980D3E-10EC-DB53-E8D0-9A8338D7B3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DE8CCF-5990-D267-551A-9333D35DA8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37F5CE-1739-4C01-B01D-28C2C344C3D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99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06096-8B6B-2DDC-FEC3-A5D3490580C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B90046-E05F-C120-0AD9-22215569BF5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01316F-D44F-4777-AF7F-B4F50392E7E1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6C17E0-BA2E-84FA-7A67-F04E0B3836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3C475D-2F65-FC7C-87F1-26A7AC4D06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3D00B8-483A-4001-971A-4A4530A687B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6712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6C0CED-F2F4-2CF2-3BCC-81EFE25486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096785-D847-4D49-9501-80AADFA5C74D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692FA52-8E16-329F-469D-5600724C86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5FFB74-F052-9481-BFDA-B756C0DBF9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B65963-7931-4262-83BF-67FF5D85F13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5706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430214-16CE-8C2A-11B3-E81139E0A9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53403A-9741-D8C4-8D72-8A6C8352B3F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BCA806-C918-FE1A-E95B-93CC4AF2262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B0D603-2A25-503C-D9DB-C29EEEE44B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79B778-D451-4732-8D9C-2A2D03D12E05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BE37E6-38C3-4BC4-F1F0-A93DA49496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02585A-E6A5-BBC5-B634-980AAED93C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25D99A-F97C-4FB7-AD9E-E00B9218269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25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4E2FC-D64C-58A9-453A-29634A0ED0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6D10AC3-8657-8DA3-0BFD-2EE16E1F97F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918E4C-A9E9-1D9D-9263-426045BF7B3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EA648F-E8DC-4BB7-D745-DFA45C3F6F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DB6FCC-B86F-414C-9567-C2E32AA7A6A0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ABC4C2-AFAE-4EB3-4718-3310E5C92B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77A1EE-9CBF-D079-F9C8-3CD3FABE42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CA93CF-A798-43FA-92C4-3EE06F50DCE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20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AEC3C78-90CA-1553-DAB9-54D4019A68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23BD9F-6A15-1C00-8798-89A8A9D700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7A5BB1-B00D-7157-1F6B-C06D52CDAAB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BA8BB780-E1BE-4D8A-9C85-99378BFCDD8C}" type="datetime1">
              <a:rPr lang="fr-FR"/>
              <a:pPr lvl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FFBF61-CAC7-6F9D-CDCB-264649A223A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119577-5753-3E1A-56FE-893ED2E4A71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7C31C62-06A4-49DE-9019-1D4762A33758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rthur.iziquel@acsfrance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A336BF7-52B5-AFE8-36CF-EC33E6B2644A}"/>
              </a:ext>
            </a:extLst>
          </p:cNvPr>
          <p:cNvSpPr/>
          <p:nvPr/>
        </p:nvSpPr>
        <p:spPr>
          <a:xfrm>
            <a:off x="-91786" y="-93520"/>
            <a:ext cx="12375571" cy="7045040"/>
          </a:xfrm>
          <a:prstGeom prst="rect">
            <a:avLst/>
          </a:prstGeom>
          <a:solidFill>
            <a:srgbClr val="FFFFFF"/>
          </a:solidFill>
          <a:ln w="19046" cap="flat">
            <a:solidFill>
              <a:srgbClr val="4EA72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7AC30826-9F62-92C2-87AF-BD27924F31D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644304" y="2128028"/>
            <a:ext cx="7046183" cy="1608374"/>
          </a:xfrm>
        </p:spPr>
        <p:txBody>
          <a:bodyPr>
            <a:noAutofit/>
          </a:bodyPr>
          <a:lstStyle/>
          <a:p>
            <a:pPr lvl="0"/>
            <a:b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</a:br>
            <a: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  <a:t>Presentation of ACS</a:t>
            </a:r>
            <a:b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</a:br>
            <a: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  <a:t>ISAS Berlin Meeting </a:t>
            </a:r>
            <a:b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</a:br>
            <a:r>
              <a:rPr lang="en-GB" sz="4000" b="1">
                <a:solidFill>
                  <a:srgbClr val="595959"/>
                </a:solidFill>
                <a:latin typeface="Calibri" pitchFamily="34"/>
                <a:ea typeface="Calibri" pitchFamily="34"/>
                <a:cs typeface="Calibri" pitchFamily="34"/>
              </a:rPr>
              <a:t>April 22-24, 2026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F950D32-1890-9A32-CAA3-B6B23DFCDC7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335831" y="4596268"/>
            <a:ext cx="6026892" cy="1775106"/>
          </a:xfrm>
        </p:spPr>
        <p:txBody>
          <a:bodyPr anchorCtr="0"/>
          <a:lstStyle/>
          <a:p>
            <a:pPr lvl="0" algn="l">
              <a:lnSpc>
                <a:spcPct val="70000"/>
              </a:lnSpc>
            </a:pPr>
            <a:r>
              <a:rPr lang="en-GB" b="1">
                <a:solidFill>
                  <a:srgbClr val="7F7F7F"/>
                </a:solidFill>
              </a:rPr>
              <a:t>Arthur IZIQUEL – </a:t>
            </a:r>
            <a:r>
              <a:rPr lang="en-GB" b="1">
                <a:solidFill>
                  <a:srgbClr val="7F7F7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arthur.iziquel@acsfrance.com</a:t>
            </a:r>
            <a:endParaRPr lang="en-GB" b="1">
              <a:solidFill>
                <a:srgbClr val="7F7F7F"/>
              </a:solidFill>
            </a:endParaRPr>
          </a:p>
          <a:p>
            <a:pPr lvl="0" algn="l">
              <a:lnSpc>
                <a:spcPct val="70000"/>
              </a:lnSpc>
            </a:pPr>
            <a:endParaRPr lang="en-GB" b="1">
              <a:solidFill>
                <a:srgbClr val="7F7F7F"/>
              </a:solidFill>
            </a:endParaRPr>
          </a:p>
          <a:p>
            <a:pPr lvl="0" algn="l">
              <a:lnSpc>
                <a:spcPct val="70000"/>
              </a:lnSpc>
            </a:pPr>
            <a:r>
              <a:rPr lang="en-GB" b="1">
                <a:solidFill>
                  <a:srgbClr val="7F7F7F"/>
                </a:solidFill>
              </a:rPr>
              <a:t>ACS – 21 rue Jean Rostand,</a:t>
            </a:r>
          </a:p>
          <a:p>
            <a:pPr lvl="0" algn="l">
              <a:lnSpc>
                <a:spcPct val="70000"/>
              </a:lnSpc>
            </a:pPr>
            <a:r>
              <a:rPr lang="en-GB" b="1">
                <a:solidFill>
                  <a:srgbClr val="7F7F7F"/>
                </a:solidFill>
              </a:rPr>
              <a:t>91400 – Orsay (FRANCE)</a:t>
            </a:r>
          </a:p>
        </p:txBody>
      </p:sp>
      <p:pic>
        <p:nvPicPr>
          <p:cNvPr id="5" name="image1.jpeg">
            <a:extLst>
              <a:ext uri="{FF2B5EF4-FFF2-40B4-BE49-F238E27FC236}">
                <a16:creationId xmlns:a16="http://schemas.microsoft.com/office/drawing/2014/main" id="{034473D3-EA23-F2BF-B002-F115BB9D0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8659" y="301267"/>
            <a:ext cx="4071896" cy="75394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EC677C6-7116-2F03-D604-9FB76682818C}"/>
              </a:ext>
            </a:extLst>
          </p:cNvPr>
          <p:cNvSpPr txBox="1"/>
          <p:nvPr/>
        </p:nvSpPr>
        <p:spPr>
          <a:xfrm>
            <a:off x="9509760" y="6096990"/>
            <a:ext cx="2470955" cy="403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 dirty="0">
                <a:solidFill>
                  <a:srgbClr val="7F7F7F"/>
                </a:solidFill>
                <a:uFillTx/>
                <a:latin typeface="Aptos"/>
              </a:rPr>
              <a:t>24/04/2026</a:t>
            </a:r>
          </a:p>
        </p:txBody>
      </p:sp>
      <p:pic>
        <p:nvPicPr>
          <p:cNvPr id="7" name="Image 5">
            <a:extLst>
              <a:ext uri="{FF2B5EF4-FFF2-40B4-BE49-F238E27FC236}">
                <a16:creationId xmlns:a16="http://schemas.microsoft.com/office/drawing/2014/main" id="{758E4E7D-159F-1156-A927-B9D440C1D11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0387" y="-55604"/>
            <a:ext cx="2909456" cy="696556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Image 12" descr="Une image contenant Police, Graphique, logo, symbole&#10;&#10;Le contenu généré par l’IA peut être incorrect.">
            <a:extLst>
              <a:ext uri="{FF2B5EF4-FFF2-40B4-BE49-F238E27FC236}">
                <a16:creationId xmlns:a16="http://schemas.microsoft.com/office/drawing/2014/main" id="{CD022D3E-DA86-4BB4-27F0-6F108F0444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3841" y="301267"/>
            <a:ext cx="2544802" cy="79979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F0419-034B-C2F0-0A7A-AEB30D622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06249F38-EE05-8CC5-5B4A-6D3F903AA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FF2A718-1F96-7AFF-DE1F-AE83E4E0A9FB}"/>
              </a:ext>
            </a:extLst>
          </p:cNvPr>
          <p:cNvSpPr txBox="1"/>
          <p:nvPr/>
        </p:nvSpPr>
        <p:spPr>
          <a:xfrm>
            <a:off x="1238523" y="843677"/>
            <a:ext cx="9349451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</a:rPr>
              <a:t>Industrial interest in SRF: current limitations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Current situation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SRF technology mainly used in research infrastructures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Industrial partners are primarily: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equipment suppliers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engineering &amp; integration companies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Limited presence of SRF in commercial end-user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What could be the use of SRF technology for industrial application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Medical (radiotherapy / </a:t>
            </a:r>
            <a:r>
              <a:rPr lang="en-US" dirty="0" err="1"/>
              <a:t>protontherapy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Industrial irradiation / material 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Lithography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Limiting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Complexity of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Alternative mature technology exists</a:t>
            </a:r>
          </a:p>
        </p:txBody>
      </p:sp>
    </p:spTree>
    <p:extLst>
      <p:ext uri="{BB962C8B-B14F-4D97-AF65-F5344CB8AC3E}">
        <p14:creationId xmlns:p14="http://schemas.microsoft.com/office/powerpoint/2010/main" val="32924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C563E-54E5-F470-6AAA-58EE03F5F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16946B96-2329-9C91-F322-7412A804B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051B481-A8ED-B9DC-84DD-AA987848C603}"/>
              </a:ext>
            </a:extLst>
          </p:cNvPr>
          <p:cNvSpPr txBox="1"/>
          <p:nvPr/>
        </p:nvSpPr>
        <p:spPr>
          <a:xfrm>
            <a:off x="778396" y="1479871"/>
            <a:ext cx="9349451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0070C0"/>
                </a:solidFill>
              </a:rPr>
              <a:t>Industrial interest in SRF: How to increase the interest</a:t>
            </a:r>
          </a:p>
          <a:p>
            <a:pPr>
              <a:buNone/>
            </a:pPr>
            <a:endParaRPr lang="en-US" b="1" dirty="0"/>
          </a:p>
          <a:p>
            <a:r>
              <a:rPr lang="en-GB" b="1" dirty="0"/>
              <a:t>Reduce the use of Helium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Optimise He consumption (ERL, Cryomodule optimisation, cavity Qo, RF control, etc)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For small systems, remove Helium (Cryocoolers + magnet or cavity at 4K, HTS for magnets, SRF cavities operating at higher temperatures)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b="1" dirty="0"/>
              <a:t>Reduce the RF consumption (ERL, LLRF, Fe-FRT, etc)</a:t>
            </a:r>
          </a:p>
          <a:p>
            <a:endParaRPr lang="en-GB" b="1" dirty="0"/>
          </a:p>
          <a:p>
            <a:r>
              <a:rPr lang="en-GB" b="1" dirty="0">
                <a:sym typeface="Wingdings" panose="05000000000000000000" pitchFamily="2" charset="2"/>
              </a:rPr>
              <a:t> </a:t>
            </a:r>
            <a:r>
              <a:rPr lang="en-US" b="1" dirty="0"/>
              <a:t>The ISAS project effectively addresses key industrial requirements, paving the way for future integration despite the lack of immediate commercial demand.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49216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6A54E-D79E-E859-F272-372C24EA60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58243" y="1028700"/>
            <a:ext cx="6136638" cy="661989"/>
          </a:xfrm>
          <a:ln w="38103">
            <a:solidFill>
              <a:srgbClr val="00B0F0"/>
            </a:solidFill>
            <a:prstDash val="solid"/>
          </a:ln>
        </p:spPr>
        <p:txBody>
          <a:bodyPr/>
          <a:lstStyle/>
          <a:p>
            <a:pPr lvl="0"/>
            <a:r>
              <a:rPr lang="en-GB" sz="2800"/>
              <a:t>Participation of ACS to ISAS WP7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AF5BB-EFD7-F30C-F88C-44BF32F046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48640" y="1879348"/>
            <a:ext cx="9284296" cy="3949951"/>
          </a:xfrm>
        </p:spPr>
        <p:txBody>
          <a:bodyPr lIns="611998">
            <a:noAutofit/>
          </a:bodyPr>
          <a:lstStyle/>
          <a:p>
            <a:pPr lvl="0"/>
            <a:r>
              <a:rPr lang="en-GB" sz="1800" b="1"/>
              <a:t>Project ISAS: 1/03/2024 … 29/02/2028</a:t>
            </a:r>
          </a:p>
          <a:p>
            <a:pPr lvl="0"/>
            <a:r>
              <a:rPr lang="en-GB" sz="1800" b="1"/>
              <a:t>ISAS Kick-Off Meeting : IJCLab Orsay April 2024</a:t>
            </a:r>
          </a:p>
          <a:p>
            <a:pPr lvl="0"/>
            <a:r>
              <a:rPr lang="en-GB" sz="1800" b="1"/>
              <a:t>ISAS Industrial Board Launch: Work Package #7  First Meeting October 2024</a:t>
            </a:r>
          </a:p>
          <a:p>
            <a:pPr lvl="0"/>
            <a:r>
              <a:rPr lang="en-GB" sz="1800" b="1"/>
              <a:t>WP#7  2</a:t>
            </a:r>
            <a:r>
              <a:rPr lang="en-GB" sz="1800" b="1" baseline="30000"/>
              <a:t>nd</a:t>
            </a:r>
            <a:r>
              <a:rPr lang="en-GB" sz="1800" b="1"/>
              <a:t> Meeting  December 2024</a:t>
            </a:r>
          </a:p>
          <a:p>
            <a:pPr lvl="0"/>
            <a:r>
              <a:rPr lang="en-GB" sz="1800" b="1"/>
              <a:t>1</a:t>
            </a:r>
            <a:r>
              <a:rPr lang="en-GB" sz="1800" b="1" baseline="30000"/>
              <a:t>st</a:t>
            </a:r>
            <a:r>
              <a:rPr lang="en-GB" sz="1800" b="1"/>
              <a:t> ISAS Meeting  Padova March 2025 (presentation ACS)</a:t>
            </a:r>
          </a:p>
          <a:p>
            <a:pPr lvl="0"/>
            <a:r>
              <a:rPr lang="en-GB" sz="1800" b="1"/>
              <a:t>Proposal for follow-up of WP#5 :  November 2025 </a:t>
            </a:r>
          </a:p>
          <a:p>
            <a:pPr lvl="0"/>
            <a:r>
              <a:rPr lang="en-GB" sz="1800" b="1"/>
              <a:t>First contact Meeting with WP#5 responsible: November 2025</a:t>
            </a:r>
          </a:p>
          <a:p>
            <a:pPr lvl="0"/>
            <a:r>
              <a:rPr lang="en-GB" sz="1800" b="1"/>
              <a:t>Participation to a WP#5 Meeting: December 3</a:t>
            </a:r>
            <a:r>
              <a:rPr lang="en-GB" sz="1800" b="1" baseline="30000"/>
              <a:t>rd</a:t>
            </a:r>
            <a:r>
              <a:rPr lang="en-GB" sz="1800" b="1"/>
              <a:t> 2025</a:t>
            </a:r>
          </a:p>
          <a:p>
            <a:pPr lvl="0"/>
            <a:r>
              <a:rPr lang="en-GB" sz="1800" b="1"/>
              <a:t>Participation to a presential WP#5 Meeting at IJCLab Orsay: January 28</a:t>
            </a:r>
            <a:r>
              <a:rPr lang="en-GB" sz="1800" b="1" baseline="30000"/>
              <a:t>th</a:t>
            </a:r>
            <a:r>
              <a:rPr lang="en-GB" sz="1800" b="1"/>
              <a:t> 2026</a:t>
            </a:r>
          </a:p>
          <a:p>
            <a:pPr lvl="0"/>
            <a:r>
              <a:rPr lang="en-GB" sz="1800" b="1"/>
              <a:t>2</a:t>
            </a:r>
            <a:r>
              <a:rPr lang="en-GB" sz="1800" b="1" baseline="30000"/>
              <a:t>nd</a:t>
            </a:r>
            <a:r>
              <a:rPr lang="en-GB" sz="1800" b="1"/>
              <a:t> ISAS Meeting Berlin April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A228-F952-125E-0139-E026C4348E12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AFA60A2-48EC-4C42-A148-FFB9A1EDF372}" type="slidenum">
              <a:rPr/>
              <a:t>2</a:t>
            </a:fld>
            <a:endParaRPr lang="en-GB" sz="1200" b="0" i="0" u="none" strike="noStrike" kern="1200" cap="none" spc="0" baseline="0">
              <a:solidFill>
                <a:srgbClr val="767676"/>
              </a:solidFill>
              <a:uFillTx/>
              <a:latin typeface="Aptos"/>
            </a:endParaRPr>
          </a:p>
        </p:txBody>
      </p:sp>
      <p:pic>
        <p:nvPicPr>
          <p:cNvPr id="5" name="image1.jpeg">
            <a:extLst>
              <a:ext uri="{FF2B5EF4-FFF2-40B4-BE49-F238E27FC236}">
                <a16:creationId xmlns:a16="http://schemas.microsoft.com/office/drawing/2014/main" id="{02769FA7-8047-E6F3-F54A-19C93FC0F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9F64714F-FB68-DAEB-23DC-BD5C1C979272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16FA8FB-5EF2-4106-AED2-38273E6B4171}" type="slidenum">
              <a:rPr/>
              <a:t>3</a:t>
            </a:fld>
            <a:endParaRPr lang="en-GB" sz="1200" b="0" i="0" u="none" strike="noStrike" kern="1200" cap="none" spc="0" baseline="0">
              <a:solidFill>
                <a:srgbClr val="767676"/>
              </a:solidFill>
              <a:uFillTx/>
              <a:latin typeface="Aptos"/>
            </a:endParaRPr>
          </a:p>
        </p:txBody>
      </p:sp>
      <p:pic>
        <p:nvPicPr>
          <p:cNvPr id="3" name="image1.jpeg">
            <a:extLst>
              <a:ext uri="{FF2B5EF4-FFF2-40B4-BE49-F238E27FC236}">
                <a16:creationId xmlns:a16="http://schemas.microsoft.com/office/drawing/2014/main" id="{FA42C53D-E8C5-030D-9A30-232BC531F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E0CD93A-9801-D617-EAAE-3D1DE16DF0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9630" y="507894"/>
            <a:ext cx="4410215" cy="661989"/>
          </a:xfrm>
          <a:ln w="38103">
            <a:solidFill>
              <a:srgbClr val="00B0F0"/>
            </a:solidFill>
            <a:prstDash val="solid"/>
          </a:ln>
        </p:spPr>
        <p:txBody>
          <a:bodyPr/>
          <a:lstStyle/>
          <a:p>
            <a:pPr lvl="0"/>
            <a:r>
              <a:rPr lang="en-GB" sz="2800"/>
              <a:t>   WP#5 Goals and Schedule</a:t>
            </a: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78094534-3210-F758-E002-47B5C5CECE9A}"/>
              </a:ext>
            </a:extLst>
          </p:cNvPr>
          <p:cNvSpPr txBox="1"/>
          <p:nvPr/>
        </p:nvSpPr>
        <p:spPr>
          <a:xfrm>
            <a:off x="1005840" y="1405377"/>
            <a:ext cx="7884157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i="0" u="none" strike="noStrike" kern="1200" cap="none" spc="0" baseline="0">
                <a:solidFill>
                  <a:srgbClr val="00B050"/>
                </a:solidFill>
                <a:uFillTx/>
                <a:latin typeface="Aptos"/>
              </a:rPr>
              <a:t>WP5: Integration into a new LINAC Cryomodule </a:t>
            </a:r>
            <a:endParaRPr lang="fr-FR" sz="2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ZoneTexte 7">
            <a:extLst>
              <a:ext uri="{FF2B5EF4-FFF2-40B4-BE49-F238E27FC236}">
                <a16:creationId xmlns:a16="http://schemas.microsoft.com/office/drawing/2014/main" id="{F74788FA-FA15-18B9-368C-C4F4F0973E8B}"/>
              </a:ext>
            </a:extLst>
          </p:cNvPr>
          <p:cNvSpPr txBox="1"/>
          <p:nvPr/>
        </p:nvSpPr>
        <p:spPr>
          <a:xfrm>
            <a:off x="1005840" y="1928597"/>
            <a:ext cx="3505196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1B3C70"/>
                </a:solidFill>
                <a:uFillTx/>
                <a:latin typeface="Calibri"/>
                <a:ea typeface="ＭＳ Ｐゴシック"/>
              </a:rPr>
              <a:t>WP Leader: Nuno Elias (ESS)</a:t>
            </a:r>
            <a:br>
              <a:rPr lang="en-US" sz="1800" b="1" i="0" u="none" strike="noStrike" kern="1200" cap="none" spc="0" baseline="0">
                <a:solidFill>
                  <a:srgbClr val="1B3C70"/>
                </a:solidFill>
                <a:uFillTx/>
                <a:latin typeface="Calibri"/>
                <a:ea typeface="ＭＳ Ｐゴシック"/>
              </a:rPr>
            </a:br>
            <a:r>
              <a:rPr lang="en-US" sz="1800" b="0" i="0" u="none" strike="noStrike" kern="1200" cap="none" spc="0" baseline="0">
                <a:solidFill>
                  <a:srgbClr val="1B3C70"/>
                </a:solidFill>
                <a:uFillTx/>
                <a:latin typeface="Calibri"/>
                <a:ea typeface="ＭＳ Ｐゴシック"/>
              </a:rPr>
              <a:t>WP Deputy: Vittorio Parma (CERN)</a:t>
            </a: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7" name="ZoneTexte 9">
            <a:extLst>
              <a:ext uri="{FF2B5EF4-FFF2-40B4-BE49-F238E27FC236}">
                <a16:creationId xmlns:a16="http://schemas.microsoft.com/office/drawing/2014/main" id="{E1EF8C49-C036-1F24-DC00-4E30C73CC512}"/>
              </a:ext>
            </a:extLst>
          </p:cNvPr>
          <p:cNvSpPr txBox="1"/>
          <p:nvPr/>
        </p:nvSpPr>
        <p:spPr>
          <a:xfrm>
            <a:off x="1178561" y="2757162"/>
            <a:ext cx="10175242" cy="341631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WP5's main goal is to tackle the common engineering challenges of integrating iSAS technologies </a:t>
            </a:r>
            <a:r>
              <a:rPr lang="en-GB" sz="2400" b="1" i="1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into a parametric design of a new cryomodule</a:t>
            </a:r>
            <a:r>
              <a:rPr lang="en-GB" sz="2400" b="0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, building on developments made with ESS cryomodules whilst benchmarking against other facilities.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1D1C1D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In addition, to unlock the full energy-saving capability of this cryomodule, the objective of WP5 is to also address the challenging </a:t>
            </a:r>
            <a:r>
              <a:rPr lang="en-GB" sz="2400" b="1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beam dynamics requirements </a:t>
            </a:r>
            <a:r>
              <a:rPr lang="en-GB" sz="2400" b="0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when operating the new cryomodule in </a:t>
            </a:r>
            <a:r>
              <a:rPr lang="en-GB" sz="2400" b="1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Energy Recovery Linacs </a:t>
            </a:r>
            <a:r>
              <a:rPr lang="en-GB" sz="2400" b="0" i="0" u="none" strike="noStrike" kern="1200" cap="none" spc="0" baseline="0">
                <a:solidFill>
                  <a:srgbClr val="1D1C1D"/>
                </a:solidFill>
                <a:uFillTx/>
                <a:latin typeface="Aptos"/>
              </a:rPr>
              <a:t>with recirculating beams.</a:t>
            </a: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8" name="ZoneTexte 11">
            <a:extLst>
              <a:ext uri="{FF2B5EF4-FFF2-40B4-BE49-F238E27FC236}">
                <a16:creationId xmlns:a16="http://schemas.microsoft.com/office/drawing/2014/main" id="{C6E9D2F6-B40B-2872-20AD-A5BC28D388CB}"/>
              </a:ext>
            </a:extLst>
          </p:cNvPr>
          <p:cNvSpPr txBox="1"/>
          <p:nvPr/>
        </p:nvSpPr>
        <p:spPr>
          <a:xfrm>
            <a:off x="5136870" y="1998448"/>
            <a:ext cx="284425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747474"/>
                </a:solidFill>
                <a:uFillTx/>
                <a:latin typeface="Calibri"/>
                <a:ea typeface="ＭＳ Ｐゴシック"/>
              </a:rPr>
              <a:t>ESS | CNRS | CERN | EPFL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658AD8D3-7694-CA6D-359A-A2617DA1C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37CA88BB-3E5C-084C-89EC-08A1A59545F0}"/>
              </a:ext>
            </a:extLst>
          </p:cNvPr>
          <p:cNvGrpSpPr/>
          <p:nvPr/>
        </p:nvGrpSpPr>
        <p:grpSpPr>
          <a:xfrm>
            <a:off x="963072" y="1650067"/>
            <a:ext cx="8458311" cy="4102904"/>
            <a:chOff x="1462956" y="1551744"/>
            <a:chExt cx="8458311" cy="4102904"/>
          </a:xfrm>
        </p:grpSpPr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605E9766-89E9-9B60-25BD-C65196E2FB74}"/>
                </a:ext>
              </a:extLst>
            </p:cNvPr>
            <p:cNvGrpSpPr/>
            <p:nvPr/>
          </p:nvGrpSpPr>
          <p:grpSpPr>
            <a:xfrm>
              <a:off x="1462956" y="2202381"/>
              <a:ext cx="8458311" cy="3452267"/>
              <a:chOff x="1550638" y="1939334"/>
              <a:chExt cx="8458311" cy="3452267"/>
            </a:xfrm>
          </p:grpSpPr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79385E82-336A-0EF8-3ECA-BF00AF52670A}"/>
                  </a:ext>
                </a:extLst>
              </p:cNvPr>
              <p:cNvSpPr txBox="1"/>
              <p:nvPr/>
            </p:nvSpPr>
            <p:spPr>
              <a:xfrm>
                <a:off x="1550639" y="1939334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60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Machine Size (</a:t>
                </a:r>
                <a:r>
                  <a:rPr lang="fr-FR" sz="2400" dirty="0" err="1"/>
                  <a:t>Number</a:t>
                </a:r>
                <a:r>
                  <a:rPr lang="fr-FR" sz="2400" dirty="0"/>
                  <a:t> of </a:t>
                </a:r>
                <a:r>
                  <a:rPr lang="fr-FR" sz="2400" dirty="0" err="1"/>
                  <a:t>Cavities</a:t>
                </a:r>
                <a:r>
                  <a:rPr lang="fr-FR" sz="2400" dirty="0"/>
                  <a:t>/</a:t>
                </a:r>
                <a:r>
                  <a:rPr lang="fr-FR" sz="2400" dirty="0" err="1"/>
                  <a:t>Number</a:t>
                </a:r>
                <a:r>
                  <a:rPr lang="fr-FR" sz="2400" dirty="0"/>
                  <a:t> of </a:t>
                </a:r>
                <a:r>
                  <a:rPr lang="fr-FR" sz="2400" dirty="0" err="1"/>
                  <a:t>Cryomodules</a:t>
                </a:r>
                <a:r>
                  <a:rPr lang="fr-FR" sz="2400" dirty="0"/>
                  <a:t>)</a:t>
                </a:r>
              </a:p>
            </p:txBody>
          </p:sp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D8260037-6316-58B2-4C30-71F2FD170559}"/>
                  </a:ext>
                </a:extLst>
              </p:cNvPr>
              <p:cNvSpPr txBox="1"/>
              <p:nvPr/>
            </p:nvSpPr>
            <p:spPr>
              <a:xfrm>
                <a:off x="1550639" y="2415124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 err="1"/>
                  <a:t>Particles</a:t>
                </a:r>
                <a:r>
                  <a:rPr lang="fr-FR" sz="2400" dirty="0"/>
                  <a:t> type, </a:t>
                </a:r>
                <a:r>
                  <a:rPr lang="fr-FR" sz="2400" dirty="0" err="1"/>
                  <a:t>beam</a:t>
                </a:r>
                <a:r>
                  <a:rPr lang="fr-FR" sz="2400" dirty="0"/>
                  <a:t> power, </a:t>
                </a:r>
                <a:r>
                  <a:rPr lang="fr-FR" sz="2400" dirty="0" err="1"/>
                  <a:t>beam</a:t>
                </a:r>
                <a:r>
                  <a:rPr lang="fr-FR" sz="2400" dirty="0"/>
                  <a:t> </a:t>
                </a:r>
                <a:r>
                  <a:rPr lang="fr-FR" sz="2400" dirty="0" err="1"/>
                  <a:t>energy</a:t>
                </a:r>
                <a:endParaRPr lang="fr-FR" sz="2400" dirty="0"/>
              </a:p>
            </p:txBody>
          </p:sp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BA4B11B1-3260-5A6D-5383-E0FA0B104C5C}"/>
                  </a:ext>
                </a:extLst>
              </p:cNvPr>
              <p:cNvSpPr txBox="1"/>
              <p:nvPr/>
            </p:nvSpPr>
            <p:spPr>
              <a:xfrm>
                <a:off x="1550639" y="2902199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RF Power, </a:t>
                </a:r>
                <a:r>
                  <a:rPr lang="fr-FR" sz="2400" dirty="0" err="1"/>
                  <a:t>current</a:t>
                </a:r>
                <a:r>
                  <a:rPr lang="fr-FR" sz="2400" dirty="0"/>
                  <a:t> amplitude, operating </a:t>
                </a:r>
                <a:r>
                  <a:rPr lang="fr-FR" sz="2400" dirty="0" err="1"/>
                  <a:t>frequency</a:t>
                </a:r>
                <a:endParaRPr lang="fr-FR" sz="2400" dirty="0"/>
              </a:p>
            </p:txBody>
          </p: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992D21B8-15D4-6015-9902-11DE39361221}"/>
                  </a:ext>
                </a:extLst>
              </p:cNvPr>
              <p:cNvSpPr txBox="1"/>
              <p:nvPr/>
            </p:nvSpPr>
            <p:spPr>
              <a:xfrm>
                <a:off x="1550638" y="3377989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 err="1"/>
                  <a:t>Operation</a:t>
                </a:r>
                <a:r>
                  <a:rPr lang="fr-FR" sz="2400" dirty="0"/>
                  <a:t>: </a:t>
                </a:r>
                <a:r>
                  <a:rPr lang="fr-FR" sz="2400" dirty="0" err="1"/>
                  <a:t>Continuous</a:t>
                </a:r>
                <a:r>
                  <a:rPr lang="fr-FR" sz="2400" dirty="0"/>
                  <a:t> or </a:t>
                </a:r>
                <a:r>
                  <a:rPr lang="fr-FR" sz="2400" dirty="0" err="1"/>
                  <a:t>Pulsed</a:t>
                </a:r>
                <a:r>
                  <a:rPr lang="fr-FR" sz="2400" dirty="0"/>
                  <a:t> mode. Duty Factor</a:t>
                </a:r>
              </a:p>
            </p:txBody>
          </p:sp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CBC3B7C7-B924-1857-C804-6EF277081E81}"/>
                  </a:ext>
                </a:extLst>
              </p:cNvPr>
              <p:cNvSpPr txBox="1"/>
              <p:nvPr/>
            </p:nvSpPr>
            <p:spPr>
              <a:xfrm>
                <a:off x="1580912" y="3879189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SRF </a:t>
                </a:r>
                <a:r>
                  <a:rPr lang="fr-FR" sz="2400" dirty="0" err="1"/>
                  <a:t>cavities</a:t>
                </a:r>
                <a:r>
                  <a:rPr lang="fr-FR" sz="2400" dirty="0"/>
                  <a:t> </a:t>
                </a:r>
                <a:r>
                  <a:rPr lang="fr-FR" sz="2400" dirty="0" err="1"/>
                  <a:t>Qo</a:t>
                </a:r>
                <a:r>
                  <a:rPr lang="fr-FR" sz="2400" dirty="0"/>
                  <a:t>. </a:t>
                </a:r>
                <a:r>
                  <a:rPr lang="fr-FR" sz="2400" dirty="0" err="1"/>
                  <a:t>Accelerating</a:t>
                </a:r>
                <a:r>
                  <a:rPr lang="fr-FR" sz="2400" dirty="0"/>
                  <a:t> Gradient (MV/m)</a:t>
                </a:r>
              </a:p>
            </p:txBody>
          </p:sp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5C397DC5-C610-0C77-72A0-5E30949DD9DA}"/>
                  </a:ext>
                </a:extLst>
              </p:cNvPr>
              <p:cNvSpPr txBox="1"/>
              <p:nvPr/>
            </p:nvSpPr>
            <p:spPr>
              <a:xfrm>
                <a:off x="1580912" y="4377940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 err="1"/>
                  <a:t>Cavities</a:t>
                </a:r>
                <a:r>
                  <a:rPr lang="fr-FR" sz="2400" dirty="0"/>
                  <a:t> Operating </a:t>
                </a:r>
                <a:r>
                  <a:rPr lang="fr-FR" sz="2400" dirty="0" err="1"/>
                  <a:t>Temperature</a:t>
                </a:r>
                <a:endParaRPr lang="fr-FR" sz="2400" dirty="0"/>
              </a:p>
            </p:txBody>
          </p:sp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25BD3B6C-E5CF-4D54-5406-EBA4DB4D821D}"/>
                  </a:ext>
                </a:extLst>
              </p:cNvPr>
              <p:cNvSpPr txBox="1"/>
              <p:nvPr/>
            </p:nvSpPr>
            <p:spPr>
              <a:xfrm>
                <a:off x="1580912" y="4929936"/>
                <a:ext cx="8428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Main </a:t>
                </a:r>
                <a:r>
                  <a:rPr lang="fr-FR" sz="2400" dirty="0" err="1"/>
                  <a:t>features</a:t>
                </a:r>
                <a:r>
                  <a:rPr lang="fr-FR" sz="2400" dirty="0"/>
                  <a:t> of the RF Power Coupler</a:t>
                </a:r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F9E0C6E-3589-4FE7-DC8A-A1A7E9BC3F87}"/>
                </a:ext>
              </a:extLst>
            </p:cNvPr>
            <p:cNvSpPr txBox="1"/>
            <p:nvPr/>
          </p:nvSpPr>
          <p:spPr>
            <a:xfrm>
              <a:off x="1462956" y="1551744"/>
              <a:ext cx="48163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>
                  <a:solidFill>
                    <a:srgbClr val="0070C0"/>
                  </a:solidFill>
                </a:rPr>
                <a:t>1. Energy and RF parameters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84E60E39-25BB-9476-2543-31C28CA23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88A73A4-BFBD-CA3C-8AF9-CB3169326187}"/>
              </a:ext>
            </a:extLst>
          </p:cNvPr>
          <p:cNvSpPr txBox="1"/>
          <p:nvPr/>
        </p:nvSpPr>
        <p:spPr>
          <a:xfrm>
            <a:off x="983784" y="1464095"/>
            <a:ext cx="9878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 indent="-342900">
              <a:buFont typeface="Arial" panose="020B0604020202020204" pitchFamily="34" charset="0"/>
              <a:buChar char="•"/>
            </a:pPr>
            <a:r>
              <a:rPr lang="fr-FR" sz="2400" dirty="0"/>
              <a:t>Machine Architecture (</a:t>
            </a:r>
            <a:r>
              <a:rPr lang="fr-FR" sz="2400" dirty="0" err="1"/>
              <a:t>Segmented</a:t>
            </a:r>
            <a:r>
              <a:rPr lang="fr-FR" sz="2400" dirty="0"/>
              <a:t>/</a:t>
            </a:r>
            <a:r>
              <a:rPr lang="fr-FR" sz="2400" dirty="0" err="1"/>
              <a:t>continuous</a:t>
            </a:r>
            <a:r>
              <a:rPr lang="fr-FR" sz="2400" dirty="0"/>
              <a:t>, </a:t>
            </a:r>
            <a:r>
              <a:rPr lang="fr-FR" sz="2400" dirty="0" err="1"/>
              <a:t>Cryogenic</a:t>
            </a:r>
            <a:r>
              <a:rPr lang="fr-FR" sz="2400" dirty="0"/>
              <a:t> Distribution </a:t>
            </a:r>
          </a:p>
          <a:p>
            <a:r>
              <a:rPr lang="fr-FR" sz="2400" dirty="0"/>
              <a:t>     Line, </a:t>
            </a:r>
            <a:r>
              <a:rPr lang="fr-FR" sz="2400" dirty="0" err="1"/>
              <a:t>Quadrupoles</a:t>
            </a:r>
            <a:r>
              <a:rPr lang="fr-FR" sz="2400" dirty="0"/>
              <a:t>, </a:t>
            </a:r>
            <a:r>
              <a:rPr lang="fr-FR" sz="2400" dirty="0" err="1"/>
              <a:t>Cryomodules</a:t>
            </a:r>
            <a:r>
              <a:rPr lang="fr-FR" sz="2400" dirty="0"/>
              <a:t>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2C42FF-0295-A2F6-2186-BC1DA49A358A}"/>
              </a:ext>
            </a:extLst>
          </p:cNvPr>
          <p:cNvSpPr txBox="1"/>
          <p:nvPr/>
        </p:nvSpPr>
        <p:spPr>
          <a:xfrm>
            <a:off x="983784" y="2258460"/>
            <a:ext cx="10178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/>
              <a:t>Cryomodules</a:t>
            </a:r>
            <a:r>
              <a:rPr lang="fr-FR" sz="2400" dirty="0"/>
              <a:t> </a:t>
            </a:r>
            <a:r>
              <a:rPr lang="fr-FR" sz="2400" dirty="0" err="1"/>
              <a:t>Temperatures</a:t>
            </a:r>
            <a:r>
              <a:rPr lang="fr-FR" sz="2400" dirty="0"/>
              <a:t> and Pressure </a:t>
            </a:r>
            <a:r>
              <a:rPr lang="fr-FR" sz="2400" dirty="0" err="1"/>
              <a:t>levels</a:t>
            </a:r>
            <a:r>
              <a:rPr lang="fr-FR" sz="2400" dirty="0"/>
              <a:t> (cold and warm circuits). </a:t>
            </a:r>
            <a:r>
              <a:rPr lang="fr-FR" sz="2400" dirty="0" err="1"/>
              <a:t>Stability</a:t>
            </a:r>
            <a:r>
              <a:rPr lang="fr-FR" sz="2400" dirty="0"/>
              <a:t> </a:t>
            </a:r>
            <a:r>
              <a:rPr lang="fr-FR" sz="2400" dirty="0" err="1"/>
              <a:t>levels</a:t>
            </a:r>
            <a:endParaRPr lang="fr-FR" sz="24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FC355B9-512D-B346-FC57-F4CEEC590602}"/>
              </a:ext>
            </a:extLst>
          </p:cNvPr>
          <p:cNvSpPr txBox="1"/>
          <p:nvPr/>
        </p:nvSpPr>
        <p:spPr>
          <a:xfrm>
            <a:off x="983784" y="3089457"/>
            <a:ext cx="9878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Power Coupler </a:t>
            </a:r>
            <a:r>
              <a:rPr lang="fr-FR" sz="2400" dirty="0" err="1"/>
              <a:t>cooling</a:t>
            </a:r>
            <a:r>
              <a:rPr lang="fr-FR" sz="2400" dirty="0"/>
              <a:t> </a:t>
            </a:r>
            <a:r>
              <a:rPr lang="fr-FR" sz="2400" dirty="0" err="1"/>
              <a:t>strategy</a:t>
            </a:r>
            <a:r>
              <a:rPr lang="fr-FR" sz="2400" dirty="0"/>
              <a:t> (</a:t>
            </a:r>
            <a:r>
              <a:rPr lang="fr-FR" sz="2400" dirty="0" err="1"/>
              <a:t>antenna</a:t>
            </a:r>
            <a:r>
              <a:rPr lang="fr-FR" sz="2400" dirty="0"/>
              <a:t> and </a:t>
            </a:r>
            <a:r>
              <a:rPr lang="fr-FR" sz="2400" dirty="0" err="1"/>
              <a:t>outer</a:t>
            </a:r>
            <a:r>
              <a:rPr lang="fr-FR" sz="2400" dirty="0"/>
              <a:t> </a:t>
            </a:r>
            <a:r>
              <a:rPr lang="fr-FR" sz="2400" dirty="0" err="1"/>
              <a:t>conductor</a:t>
            </a:r>
            <a:r>
              <a:rPr lang="fr-FR" sz="2400" dirty="0"/>
              <a:t>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2FE720B-5C80-F4E4-B852-B5AECFEDF48A}"/>
              </a:ext>
            </a:extLst>
          </p:cNvPr>
          <p:cNvSpPr txBox="1"/>
          <p:nvPr/>
        </p:nvSpPr>
        <p:spPr>
          <a:xfrm>
            <a:off x="983784" y="3578582"/>
            <a:ext cx="9878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/>
              <a:t>Cryomodule</a:t>
            </a:r>
            <a:r>
              <a:rPr lang="fr-FR" sz="2400" dirty="0"/>
              <a:t> Thermal Shield. </a:t>
            </a:r>
            <a:r>
              <a:rPr lang="fr-FR" sz="2400" dirty="0" err="1"/>
              <a:t>Temperature</a:t>
            </a:r>
            <a:r>
              <a:rPr lang="fr-FR" sz="2400" dirty="0"/>
              <a:t> </a:t>
            </a:r>
            <a:r>
              <a:rPr lang="fr-FR" sz="2400" dirty="0" err="1"/>
              <a:t>level</a:t>
            </a:r>
            <a:r>
              <a:rPr lang="fr-FR" sz="2400" dirty="0"/>
              <a:t>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167FE4A-6477-AA90-B009-D69E928A665D}"/>
              </a:ext>
            </a:extLst>
          </p:cNvPr>
          <p:cNvSpPr txBox="1"/>
          <p:nvPr/>
        </p:nvSpPr>
        <p:spPr>
          <a:xfrm>
            <a:off x="983784" y="4088282"/>
            <a:ext cx="10575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/>
              <a:t>Cryomodule</a:t>
            </a:r>
            <a:r>
              <a:rPr lang="fr-FR" sz="2400" dirty="0"/>
              <a:t> Max. </a:t>
            </a:r>
            <a:r>
              <a:rPr lang="fr-FR" sz="2400" dirty="0" err="1"/>
              <a:t>Dymnamic</a:t>
            </a:r>
            <a:r>
              <a:rPr lang="fr-FR" sz="2400" dirty="0"/>
              <a:t> and </a:t>
            </a:r>
            <a:r>
              <a:rPr lang="fr-FR" sz="2400" dirty="0" err="1"/>
              <a:t>Static</a:t>
            </a:r>
            <a:r>
              <a:rPr lang="fr-FR" sz="2400" dirty="0"/>
              <a:t> Heat </a:t>
            </a:r>
            <a:r>
              <a:rPr lang="fr-FR" sz="2400" dirty="0" err="1"/>
              <a:t>Loads</a:t>
            </a:r>
            <a:r>
              <a:rPr lang="fr-FR" sz="2400" dirty="0"/>
              <a:t> at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temperature</a:t>
            </a:r>
            <a:r>
              <a:rPr lang="fr-FR" sz="2400" dirty="0"/>
              <a:t> </a:t>
            </a:r>
            <a:r>
              <a:rPr lang="fr-FR" sz="2400" dirty="0" err="1"/>
              <a:t>levels</a:t>
            </a:r>
            <a:r>
              <a:rPr lang="fr-FR" sz="2400" dirty="0"/>
              <a:t>. </a:t>
            </a:r>
            <a:r>
              <a:rPr lang="fr-FR" sz="2400" dirty="0" err="1"/>
              <a:t>Operational</a:t>
            </a:r>
            <a:r>
              <a:rPr lang="fr-FR" sz="2400" dirty="0"/>
              <a:t> values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0649BFA-3834-C736-76B3-0B3ADCE274C7}"/>
              </a:ext>
            </a:extLst>
          </p:cNvPr>
          <p:cNvSpPr txBox="1"/>
          <p:nvPr/>
        </p:nvSpPr>
        <p:spPr>
          <a:xfrm>
            <a:off x="983784" y="4951239"/>
            <a:ext cx="9878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Protection </a:t>
            </a:r>
            <a:r>
              <a:rPr lang="fr-FR" sz="2400" dirty="0" err="1"/>
              <a:t>from</a:t>
            </a:r>
            <a:r>
              <a:rPr lang="fr-FR" sz="2400" dirty="0"/>
              <a:t> </a:t>
            </a:r>
            <a:r>
              <a:rPr lang="fr-FR" sz="2400" dirty="0" err="1"/>
              <a:t>Overpressure</a:t>
            </a:r>
            <a:r>
              <a:rPr lang="fr-FR" sz="2400" dirty="0"/>
              <a:t> (</a:t>
            </a:r>
            <a:r>
              <a:rPr lang="fr-FR" sz="2400" dirty="0" err="1"/>
              <a:t>burst</a:t>
            </a:r>
            <a:r>
              <a:rPr lang="fr-FR" sz="2400" dirty="0"/>
              <a:t> </a:t>
            </a:r>
            <a:r>
              <a:rPr lang="fr-FR" sz="2400" dirty="0" err="1"/>
              <a:t>disks</a:t>
            </a:r>
            <a:r>
              <a:rPr lang="fr-FR" sz="2400" dirty="0"/>
              <a:t>, relief valves) </a:t>
            </a:r>
            <a:r>
              <a:rPr lang="fr-FR" sz="2400" dirty="0" err="1"/>
              <a:t>Helium</a:t>
            </a:r>
            <a:r>
              <a:rPr lang="fr-FR" sz="2400" dirty="0"/>
              <a:t> </a:t>
            </a:r>
            <a:r>
              <a:rPr lang="fr-FR" sz="2400" dirty="0" err="1"/>
              <a:t>discharge</a:t>
            </a:r>
            <a:r>
              <a:rPr lang="fr-FR" sz="2400" dirty="0"/>
              <a:t> and </a:t>
            </a:r>
            <a:r>
              <a:rPr lang="fr-FR" sz="2400" dirty="0" err="1"/>
              <a:t>recovery</a:t>
            </a:r>
            <a:r>
              <a:rPr lang="fr-FR" sz="2400" dirty="0"/>
              <a:t> system.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3FC21BF-E076-47EC-50EF-37C1FBA4FEEE}"/>
              </a:ext>
            </a:extLst>
          </p:cNvPr>
          <p:cNvSpPr txBox="1"/>
          <p:nvPr/>
        </p:nvSpPr>
        <p:spPr>
          <a:xfrm>
            <a:off x="983784" y="5770661"/>
            <a:ext cx="9878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/>
              <a:t>Cryoplant</a:t>
            </a:r>
            <a:r>
              <a:rPr lang="fr-FR" sz="2400" dirty="0"/>
              <a:t> </a:t>
            </a:r>
            <a:r>
              <a:rPr lang="fr-FR" sz="2400" dirty="0" err="1"/>
              <a:t>cooling</a:t>
            </a:r>
            <a:r>
              <a:rPr lang="fr-FR" sz="2400" dirty="0"/>
              <a:t> </a:t>
            </a:r>
            <a:r>
              <a:rPr lang="fr-FR" sz="2400" dirty="0" err="1"/>
              <a:t>capacity</a:t>
            </a:r>
            <a:r>
              <a:rPr lang="fr-FR" sz="2400" dirty="0"/>
              <a:t> at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temperature</a:t>
            </a:r>
            <a:r>
              <a:rPr lang="fr-FR" sz="2400" dirty="0"/>
              <a:t> </a:t>
            </a:r>
            <a:r>
              <a:rPr lang="fr-FR" sz="2400" dirty="0" err="1"/>
              <a:t>levels</a:t>
            </a:r>
            <a:r>
              <a:rPr lang="fr-FR" sz="2400" dirty="0"/>
              <a:t>. </a:t>
            </a:r>
            <a:r>
              <a:rPr lang="fr-FR" sz="2400" dirty="0" err="1"/>
              <a:t>Liquefaction</a:t>
            </a:r>
            <a:r>
              <a:rPr lang="fr-FR" sz="2400" dirty="0"/>
              <a:t> </a:t>
            </a:r>
            <a:r>
              <a:rPr lang="fr-FR" sz="2400" dirty="0" err="1"/>
              <a:t>capacity</a:t>
            </a: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3F9E5F0-AC85-BA49-5184-10A154B9AB34}"/>
              </a:ext>
            </a:extLst>
          </p:cNvPr>
          <p:cNvSpPr txBox="1"/>
          <p:nvPr/>
        </p:nvSpPr>
        <p:spPr>
          <a:xfrm>
            <a:off x="983784" y="862615"/>
            <a:ext cx="7713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2. Cryomodule cooling circuits and cryogenics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1.jpeg">
            <a:extLst>
              <a:ext uri="{FF2B5EF4-FFF2-40B4-BE49-F238E27FC236}">
                <a16:creationId xmlns:a16="http://schemas.microsoft.com/office/drawing/2014/main" id="{9B475C75-3ADC-D460-8CD5-2F9D89751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18" name="Groupe 17">
            <a:extLst>
              <a:ext uri="{FF2B5EF4-FFF2-40B4-BE49-F238E27FC236}">
                <a16:creationId xmlns:a16="http://schemas.microsoft.com/office/drawing/2014/main" id="{201098E7-BAAE-E63D-F053-0A70CBECBFDA}"/>
              </a:ext>
            </a:extLst>
          </p:cNvPr>
          <p:cNvGrpSpPr/>
          <p:nvPr/>
        </p:nvGrpSpPr>
        <p:grpSpPr>
          <a:xfrm>
            <a:off x="1156908" y="2099855"/>
            <a:ext cx="9878184" cy="3513228"/>
            <a:chOff x="912690" y="1369305"/>
            <a:chExt cx="9878184" cy="3513228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75A16D1-108E-59F9-9EEC-9D73E11C3FEA}"/>
                </a:ext>
              </a:extLst>
            </p:cNvPr>
            <p:cNvSpPr txBox="1"/>
            <p:nvPr/>
          </p:nvSpPr>
          <p:spPr>
            <a:xfrm>
              <a:off x="912690" y="1369305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Helium</a:t>
              </a:r>
              <a:r>
                <a:rPr lang="fr-FR" sz="2400" dirty="0"/>
                <a:t> Tank main </a:t>
              </a:r>
              <a:r>
                <a:rPr lang="fr-FR" sz="2400" dirty="0" err="1"/>
                <a:t>features</a:t>
              </a:r>
              <a:endParaRPr lang="fr-FR" sz="2400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4C2C0CB3-460D-D174-A9BD-D270A67F2A89}"/>
                </a:ext>
              </a:extLst>
            </p:cNvPr>
            <p:cNvSpPr txBox="1"/>
            <p:nvPr/>
          </p:nvSpPr>
          <p:spPr>
            <a:xfrm>
              <a:off x="912690" y="1903524"/>
              <a:ext cx="9878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Cavities</a:t>
              </a:r>
              <a:r>
                <a:rPr lang="fr-FR" sz="2400" dirty="0"/>
                <a:t> </a:t>
              </a:r>
              <a:r>
                <a:rPr lang="fr-FR" sz="2400" dirty="0" err="1"/>
                <a:t>supporting</a:t>
              </a:r>
              <a:r>
                <a:rPr lang="fr-FR" sz="2400" dirty="0"/>
                <a:t> and </a:t>
              </a:r>
              <a:r>
                <a:rPr lang="fr-FR" sz="2400" dirty="0" err="1"/>
                <a:t>alignment</a:t>
              </a:r>
              <a:r>
                <a:rPr lang="fr-FR" sz="2400" dirty="0"/>
                <a:t> </a:t>
              </a:r>
              <a:r>
                <a:rPr lang="fr-FR" sz="2400" dirty="0" err="1"/>
                <a:t>systems</a:t>
              </a:r>
              <a:r>
                <a:rPr lang="fr-FR" sz="2400" dirty="0"/>
                <a:t>. Reference point </a:t>
              </a:r>
              <a:r>
                <a:rPr lang="fr-FR" sz="2400" dirty="0" err="1"/>
                <a:t>during</a:t>
              </a:r>
              <a:r>
                <a:rPr lang="fr-FR" sz="2400" dirty="0"/>
                <a:t> thermal contraction.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95714B9F-89FB-0266-038A-72927E469D47}"/>
                </a:ext>
              </a:extLst>
            </p:cNvPr>
            <p:cNvSpPr txBox="1"/>
            <p:nvPr/>
          </p:nvSpPr>
          <p:spPr>
            <a:xfrm>
              <a:off x="912690" y="2807075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Cavities</a:t>
              </a:r>
              <a:r>
                <a:rPr lang="fr-FR" sz="2400" dirty="0"/>
                <a:t> Tuning </a:t>
              </a:r>
              <a:r>
                <a:rPr lang="fr-FR" sz="2400" dirty="0" err="1"/>
                <a:t>Systems</a:t>
              </a:r>
              <a:r>
                <a:rPr lang="fr-FR" sz="2400" dirty="0"/>
                <a:t> main </a:t>
              </a:r>
              <a:r>
                <a:rPr lang="fr-FR" sz="2400" dirty="0" err="1"/>
                <a:t>features</a:t>
              </a:r>
              <a:endParaRPr lang="fr-FR" sz="2400" dirty="0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C5E0F9D-B130-D568-2DB4-FD8F6C4AFC2D}"/>
                </a:ext>
              </a:extLst>
            </p:cNvPr>
            <p:cNvSpPr txBox="1"/>
            <p:nvPr/>
          </p:nvSpPr>
          <p:spPr>
            <a:xfrm>
              <a:off x="912690" y="3341294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Cavities</a:t>
              </a:r>
              <a:r>
                <a:rPr lang="fr-FR" sz="2400" dirty="0"/>
                <a:t> Magnetic </a:t>
              </a:r>
              <a:r>
                <a:rPr lang="fr-FR" sz="2400" dirty="0" err="1"/>
                <a:t>Shielding</a:t>
              </a:r>
              <a:r>
                <a:rPr lang="fr-FR" sz="2400" dirty="0"/>
                <a:t>. </a:t>
              </a:r>
              <a:r>
                <a:rPr lang="fr-FR" sz="2400" dirty="0" err="1"/>
                <a:t>Layers</a:t>
              </a:r>
              <a:r>
                <a:rPr lang="fr-FR" sz="2400" dirty="0"/>
                <a:t>, </a:t>
              </a:r>
              <a:r>
                <a:rPr lang="fr-FR" sz="2400" dirty="0" err="1"/>
                <a:t>Temperature</a:t>
              </a:r>
              <a:r>
                <a:rPr lang="fr-FR" sz="2400" dirty="0"/>
                <a:t>. Location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45B75535-E3EF-218E-653B-C844F1B8F420}"/>
                </a:ext>
              </a:extLst>
            </p:cNvPr>
            <p:cNvSpPr txBox="1"/>
            <p:nvPr/>
          </p:nvSpPr>
          <p:spPr>
            <a:xfrm>
              <a:off x="912690" y="3881081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Cryomodules</a:t>
              </a:r>
              <a:r>
                <a:rPr lang="fr-FR" sz="2400" dirty="0"/>
                <a:t> Access </a:t>
              </a:r>
              <a:r>
                <a:rPr lang="fr-FR" sz="2400" dirty="0" err="1"/>
                <a:t>Hatches</a:t>
              </a:r>
              <a:r>
                <a:rPr lang="fr-FR" sz="2400" dirty="0"/>
                <a:t>. Components to </a:t>
              </a:r>
              <a:r>
                <a:rPr lang="fr-FR" sz="2400" dirty="0" err="1"/>
                <a:t>be</a:t>
              </a:r>
              <a:r>
                <a:rPr lang="fr-FR" sz="2400" dirty="0"/>
                <a:t> </a:t>
              </a:r>
              <a:r>
                <a:rPr lang="fr-FR" sz="2400" dirty="0" err="1"/>
                <a:t>accessed</a:t>
              </a:r>
              <a:endParaRPr lang="fr-FR" sz="2400" dirty="0"/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B82AA16-3466-B4F2-4369-A2195421FD75}"/>
                </a:ext>
              </a:extLst>
            </p:cNvPr>
            <p:cNvSpPr txBox="1"/>
            <p:nvPr/>
          </p:nvSpPr>
          <p:spPr>
            <a:xfrm>
              <a:off x="912690" y="4420868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Design compromise to </a:t>
              </a:r>
              <a:r>
                <a:rPr lang="fr-FR" sz="2400" dirty="0" err="1"/>
                <a:t>optimize</a:t>
              </a:r>
              <a:r>
                <a:rPr lang="fr-FR" sz="2400" dirty="0"/>
                <a:t> </a:t>
              </a:r>
              <a:r>
                <a:rPr lang="fr-FR" sz="2400" dirty="0" err="1"/>
                <a:t>Assembly</a:t>
              </a:r>
              <a:r>
                <a:rPr lang="fr-FR" sz="2400" dirty="0"/>
                <a:t>/</a:t>
              </a:r>
              <a:r>
                <a:rPr lang="fr-FR" sz="2400" dirty="0" err="1"/>
                <a:t>Alignment</a:t>
              </a:r>
              <a:r>
                <a:rPr lang="fr-FR" sz="2400" dirty="0"/>
                <a:t>/</a:t>
              </a:r>
              <a:r>
                <a:rPr lang="fr-FR" sz="2400" dirty="0" err="1"/>
                <a:t>Cost</a:t>
              </a:r>
              <a:endParaRPr lang="fr-FR" sz="2400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4E09FC8A-6CBA-47C0-9958-182C5C45002F}"/>
              </a:ext>
            </a:extLst>
          </p:cNvPr>
          <p:cNvSpPr txBox="1"/>
          <p:nvPr/>
        </p:nvSpPr>
        <p:spPr>
          <a:xfrm>
            <a:off x="1156908" y="1342296"/>
            <a:ext cx="3737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3. Cryomodule design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121B751F-40C5-27FF-E732-A9DAE30CF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519973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13" name="Groupe 12">
            <a:extLst>
              <a:ext uri="{FF2B5EF4-FFF2-40B4-BE49-F238E27FC236}">
                <a16:creationId xmlns:a16="http://schemas.microsoft.com/office/drawing/2014/main" id="{C1169AD1-7935-A5EA-1C6C-81D198A672EB}"/>
              </a:ext>
            </a:extLst>
          </p:cNvPr>
          <p:cNvGrpSpPr/>
          <p:nvPr/>
        </p:nvGrpSpPr>
        <p:grpSpPr>
          <a:xfrm>
            <a:off x="996315" y="2427639"/>
            <a:ext cx="10578686" cy="3035467"/>
            <a:chOff x="832525" y="1455048"/>
            <a:chExt cx="10578686" cy="3035467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ECC0EBD3-2025-CC9E-3858-72E390DD78B2}"/>
                </a:ext>
              </a:extLst>
            </p:cNvPr>
            <p:cNvSpPr txBox="1"/>
            <p:nvPr/>
          </p:nvSpPr>
          <p:spPr>
            <a:xfrm>
              <a:off x="832525" y="1455048"/>
              <a:ext cx="9878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Main </a:t>
              </a:r>
              <a:r>
                <a:rPr lang="fr-FR" sz="2400" dirty="0" err="1"/>
                <a:t>differences</a:t>
              </a:r>
              <a:r>
                <a:rPr lang="fr-FR" sz="2400" dirty="0"/>
                <a:t> and causes </a:t>
              </a:r>
              <a:r>
                <a:rPr lang="fr-FR" sz="2400" dirty="0" err="1"/>
                <a:t>between</a:t>
              </a:r>
              <a:r>
                <a:rPr lang="fr-FR" sz="2400" dirty="0"/>
                <a:t> Design and Performances in Test Stand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E594D946-27AB-FF9B-5CE9-71D5DF32E068}"/>
                </a:ext>
              </a:extLst>
            </p:cNvPr>
            <p:cNvSpPr txBox="1"/>
            <p:nvPr/>
          </p:nvSpPr>
          <p:spPr>
            <a:xfrm>
              <a:off x="832525" y="2286045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Key Points and </a:t>
              </a:r>
              <a:r>
                <a:rPr lang="fr-FR" sz="2400" dirty="0" err="1"/>
                <a:t>Experience</a:t>
              </a:r>
              <a:r>
                <a:rPr lang="fr-FR" sz="2400" dirty="0"/>
                <a:t> in the Installation Phase</a:t>
              </a: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929FC84-CED9-4ADC-8959-5AA5CC7F0C25}"/>
                </a:ext>
              </a:extLst>
            </p:cNvPr>
            <p:cNvSpPr txBox="1"/>
            <p:nvPr/>
          </p:nvSpPr>
          <p:spPr>
            <a:xfrm>
              <a:off x="832525" y="2951949"/>
              <a:ext cx="105786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Design modifications to </a:t>
              </a:r>
              <a:r>
                <a:rPr lang="fr-FR" sz="2400" dirty="0" err="1"/>
                <a:t>facilitate</a:t>
              </a:r>
              <a:r>
                <a:rPr lang="fr-FR" sz="2400" dirty="0"/>
                <a:t> the installation and commissioning phases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CCFD7AF4-A256-FC28-1F6B-C1DFF15EEA0A}"/>
                </a:ext>
              </a:extLst>
            </p:cNvPr>
            <p:cNvSpPr txBox="1"/>
            <p:nvPr/>
          </p:nvSpPr>
          <p:spPr>
            <a:xfrm>
              <a:off x="832525" y="3659518"/>
              <a:ext cx="9878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Warm/Cold </a:t>
              </a:r>
              <a:r>
                <a:rPr lang="fr-FR" sz="2400" dirty="0" err="1"/>
                <a:t>Conditioning</a:t>
              </a:r>
              <a:r>
                <a:rPr lang="fr-FR" sz="2400" dirty="0"/>
                <a:t> </a:t>
              </a:r>
              <a:r>
                <a:rPr lang="fr-FR" sz="2400" dirty="0" err="1"/>
                <a:t>Procedures</a:t>
              </a:r>
              <a:r>
                <a:rPr lang="fr-FR" sz="2400" dirty="0"/>
                <a:t>. Time duration. </a:t>
              </a:r>
              <a:r>
                <a:rPr lang="fr-FR" sz="2400" dirty="0" err="1"/>
                <a:t>Improvements</a:t>
              </a:r>
              <a:r>
                <a:rPr lang="fr-FR" sz="2400" dirty="0"/>
                <a:t> to </a:t>
              </a:r>
              <a:r>
                <a:rPr lang="fr-FR" sz="2400" dirty="0" err="1"/>
                <a:t>reduce</a:t>
              </a:r>
              <a:r>
                <a:rPr lang="fr-FR" sz="2400" dirty="0"/>
                <a:t> commissioning time. </a:t>
              </a:r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58161FFC-21E6-662D-4A0E-2FF7CC5939B9}"/>
              </a:ext>
            </a:extLst>
          </p:cNvPr>
          <p:cNvSpPr txBox="1"/>
          <p:nvPr/>
        </p:nvSpPr>
        <p:spPr>
          <a:xfrm>
            <a:off x="996315" y="1904419"/>
            <a:ext cx="789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4. Lessons learned in the commissioning phase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6D1564FE-D004-6C6E-B93A-B6F52C223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519973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19" name="Groupe 18">
            <a:extLst>
              <a:ext uri="{FF2B5EF4-FFF2-40B4-BE49-F238E27FC236}">
                <a16:creationId xmlns:a16="http://schemas.microsoft.com/office/drawing/2014/main" id="{ED1138A6-3090-0714-2A5E-3B7DE1FB4C08}"/>
              </a:ext>
            </a:extLst>
          </p:cNvPr>
          <p:cNvGrpSpPr/>
          <p:nvPr/>
        </p:nvGrpSpPr>
        <p:grpSpPr>
          <a:xfrm>
            <a:off x="751717" y="1655941"/>
            <a:ext cx="10666367" cy="4812852"/>
            <a:chOff x="751717" y="1169801"/>
            <a:chExt cx="10666367" cy="481285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42F5E43-FF43-230C-6D96-08B384A8BC34}"/>
                </a:ext>
              </a:extLst>
            </p:cNvPr>
            <p:cNvSpPr txBox="1"/>
            <p:nvPr/>
          </p:nvSpPr>
          <p:spPr>
            <a:xfrm>
              <a:off x="751717" y="1169801"/>
              <a:ext cx="9878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Machine </a:t>
              </a:r>
              <a:r>
                <a:rPr lang="fr-FR" sz="2400" dirty="0" err="1"/>
                <a:t>availability</a:t>
              </a:r>
              <a:r>
                <a:rPr lang="fr-FR" sz="2400" dirty="0"/>
                <a:t> </a:t>
              </a:r>
              <a:r>
                <a:rPr lang="fr-FR" sz="2400" dirty="0" err="1"/>
                <a:t>target</a:t>
              </a:r>
              <a:r>
                <a:rPr lang="fr-FR" sz="2400" dirty="0"/>
                <a:t>. </a:t>
              </a:r>
              <a:r>
                <a:rPr lang="fr-FR" sz="2400" dirty="0" err="1"/>
                <a:t>Redundancy</a:t>
              </a:r>
              <a:r>
                <a:rPr lang="fr-FR" sz="2400" dirty="0"/>
                <a:t> to </a:t>
              </a:r>
              <a:r>
                <a:rPr lang="fr-FR" sz="2400" dirty="0" err="1"/>
                <a:t>compensate</a:t>
              </a:r>
              <a:r>
                <a:rPr lang="fr-FR" sz="2400" dirty="0"/>
                <a:t> </a:t>
              </a:r>
              <a:r>
                <a:rPr lang="fr-FR" sz="2400" dirty="0" err="1"/>
                <a:t>failures</a:t>
              </a:r>
              <a:r>
                <a:rPr lang="fr-FR" sz="2400" dirty="0"/>
                <a:t>. </a:t>
              </a:r>
              <a:r>
                <a:rPr lang="fr-FR" sz="2400" dirty="0" err="1"/>
                <a:t>Recent</a:t>
              </a:r>
              <a:r>
                <a:rPr lang="fr-FR" sz="2400" dirty="0"/>
                <a:t> </a:t>
              </a:r>
              <a:r>
                <a:rPr lang="fr-FR" sz="2400" dirty="0" err="1"/>
                <a:t>achieved</a:t>
              </a:r>
              <a:r>
                <a:rPr lang="fr-FR" sz="2400" dirty="0"/>
                <a:t> </a:t>
              </a:r>
              <a:r>
                <a:rPr lang="fr-FR" sz="2400" dirty="0" err="1"/>
                <a:t>availability</a:t>
              </a:r>
              <a:r>
                <a:rPr lang="fr-FR" sz="2400" dirty="0"/>
                <a:t>.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9FD5A8E0-6FA9-3C05-0AE6-5123D3E133BE}"/>
                </a:ext>
              </a:extLst>
            </p:cNvPr>
            <p:cNvSpPr txBox="1"/>
            <p:nvPr/>
          </p:nvSpPr>
          <p:spPr>
            <a:xfrm>
              <a:off x="751717" y="2064420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Mechanisms</a:t>
              </a:r>
              <a:r>
                <a:rPr lang="fr-FR" sz="2400" dirty="0"/>
                <a:t> </a:t>
              </a:r>
              <a:r>
                <a:rPr lang="fr-FR" sz="2400" dirty="0" err="1"/>
                <a:t>limiting</a:t>
              </a:r>
              <a:r>
                <a:rPr lang="fr-FR" sz="2400" dirty="0"/>
                <a:t> </a:t>
              </a:r>
              <a:r>
                <a:rPr lang="fr-FR" sz="2400" dirty="0" err="1"/>
                <a:t>Cavities</a:t>
              </a:r>
              <a:r>
                <a:rPr lang="fr-FR" sz="2400" dirty="0"/>
                <a:t> Performances. Possible solutions</a:t>
              </a: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A63A91C-F305-7303-24E2-538196E9F691}"/>
                </a:ext>
              </a:extLst>
            </p:cNvPr>
            <p:cNvSpPr txBox="1"/>
            <p:nvPr/>
          </p:nvSpPr>
          <p:spPr>
            <a:xfrm>
              <a:off x="751717" y="2653329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Components </a:t>
              </a:r>
              <a:r>
                <a:rPr lang="fr-FR" sz="2400" dirty="0" err="1"/>
                <a:t>that</a:t>
              </a:r>
              <a:r>
                <a:rPr lang="fr-FR" sz="2400" dirty="0"/>
                <a:t> can </a:t>
              </a:r>
              <a:r>
                <a:rPr lang="fr-FR" sz="2400" dirty="0" err="1"/>
                <a:t>be</a:t>
              </a:r>
              <a:r>
                <a:rPr lang="fr-FR" sz="2400" dirty="0"/>
                <a:t> </a:t>
              </a:r>
              <a:r>
                <a:rPr lang="fr-FR" sz="2400" dirty="0" err="1"/>
                <a:t>accessed</a:t>
              </a:r>
              <a:r>
                <a:rPr lang="fr-FR" sz="2400" dirty="0"/>
                <a:t> in the tunnel (FPC, tuner, </a:t>
              </a:r>
              <a:r>
                <a:rPr lang="fr-FR" sz="2400" dirty="0" err="1"/>
                <a:t>etc</a:t>
              </a:r>
              <a:r>
                <a:rPr lang="fr-FR" sz="2400" dirty="0"/>
                <a:t>)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C3641773-D389-2DFC-0566-D08B5BD49630}"/>
                </a:ext>
              </a:extLst>
            </p:cNvPr>
            <p:cNvSpPr txBox="1"/>
            <p:nvPr/>
          </p:nvSpPr>
          <p:spPr>
            <a:xfrm>
              <a:off x="751717" y="3219866"/>
              <a:ext cx="9878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Observed</a:t>
              </a:r>
              <a:r>
                <a:rPr lang="fr-FR" sz="2400" dirty="0"/>
                <a:t> </a:t>
              </a:r>
              <a:r>
                <a:rPr lang="fr-FR" sz="2400" dirty="0" err="1"/>
                <a:t>Cryomodule</a:t>
              </a:r>
              <a:r>
                <a:rPr lang="fr-FR" sz="2400" dirty="0"/>
                <a:t> </a:t>
              </a:r>
              <a:r>
                <a:rPr lang="fr-FR" sz="2400" dirty="0" err="1"/>
                <a:t>failures</a:t>
              </a:r>
              <a:r>
                <a:rPr lang="fr-FR" sz="2400" dirty="0"/>
                <a:t>. </a:t>
              </a:r>
              <a:r>
                <a:rPr lang="fr-FR" sz="2400" dirty="0" err="1"/>
                <a:t>Foreseen</a:t>
              </a:r>
              <a:r>
                <a:rPr lang="fr-FR" sz="2400" dirty="0"/>
                <a:t> </a:t>
              </a:r>
              <a:r>
                <a:rPr lang="fr-FR" sz="2400" dirty="0" err="1"/>
                <a:t>during</a:t>
              </a:r>
              <a:r>
                <a:rPr lang="fr-FR" sz="2400" dirty="0"/>
                <a:t> design ? </a:t>
              </a:r>
              <a:r>
                <a:rPr lang="fr-FR" sz="2400" dirty="0" err="1"/>
                <a:t>Cryomodule</a:t>
              </a:r>
              <a:r>
                <a:rPr lang="fr-FR" sz="2400" dirty="0"/>
                <a:t> </a:t>
              </a:r>
              <a:r>
                <a:rPr lang="fr-FR" sz="2400" dirty="0" err="1"/>
                <a:t>repaired</a:t>
              </a:r>
              <a:r>
                <a:rPr lang="fr-FR" sz="2400" dirty="0"/>
                <a:t> in the tunnel or remplacement </a:t>
              </a:r>
              <a:r>
                <a:rPr lang="fr-FR" sz="2400" dirty="0" err="1"/>
                <a:t>needed</a:t>
              </a:r>
              <a:r>
                <a:rPr lang="fr-FR" sz="2400" dirty="0"/>
                <a:t> ?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DDC65ECF-0740-A6F1-7CEB-A034E47D3417}"/>
                </a:ext>
              </a:extLst>
            </p:cNvPr>
            <p:cNvSpPr txBox="1"/>
            <p:nvPr/>
          </p:nvSpPr>
          <p:spPr>
            <a:xfrm>
              <a:off x="751717" y="4089828"/>
              <a:ext cx="106663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Maintenance in the tunnel: warm-up a single </a:t>
              </a:r>
              <a:r>
                <a:rPr lang="fr-FR" sz="2400" dirty="0" err="1"/>
                <a:t>cryomodule</a:t>
              </a:r>
              <a:r>
                <a:rPr lang="fr-FR" sz="2400" dirty="0"/>
                <a:t> ? </a:t>
              </a:r>
              <a:r>
                <a:rPr lang="fr-FR" sz="2400" dirty="0" err="1"/>
                <a:t>Consequences</a:t>
              </a:r>
              <a:r>
                <a:rPr lang="fr-FR" sz="2400" dirty="0"/>
                <a:t> on </a:t>
              </a:r>
              <a:r>
                <a:rPr lang="fr-FR" sz="2400" dirty="0" err="1"/>
                <a:t>LHe</a:t>
              </a:r>
              <a:r>
                <a:rPr lang="fr-FR" sz="2400" dirty="0"/>
                <a:t> and </a:t>
              </a:r>
              <a:r>
                <a:rPr lang="fr-FR" sz="2400" dirty="0" err="1"/>
                <a:t>temperature</a:t>
              </a:r>
              <a:r>
                <a:rPr lang="fr-FR" sz="2400" dirty="0"/>
                <a:t> </a:t>
              </a:r>
              <a:r>
                <a:rPr lang="fr-FR" sz="2400" dirty="0" err="1"/>
                <a:t>rise</a:t>
              </a:r>
              <a:r>
                <a:rPr lang="fr-FR" sz="2400" dirty="0"/>
                <a:t>.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A787573-FDC3-F90F-CA21-6613032330CC}"/>
                </a:ext>
              </a:extLst>
            </p:cNvPr>
            <p:cNvSpPr txBox="1"/>
            <p:nvPr/>
          </p:nvSpPr>
          <p:spPr>
            <a:xfrm>
              <a:off x="751717" y="4967956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 err="1"/>
                <a:t>Installed</a:t>
              </a:r>
              <a:r>
                <a:rPr lang="fr-FR" sz="2400" dirty="0"/>
                <a:t> Instrumentation (</a:t>
              </a:r>
              <a:r>
                <a:rPr lang="fr-FR" sz="2400" dirty="0" err="1"/>
                <a:t>cavities</a:t>
              </a:r>
              <a:r>
                <a:rPr lang="fr-FR" sz="2400" dirty="0"/>
                <a:t>, FPC, </a:t>
              </a:r>
              <a:r>
                <a:rPr lang="fr-FR" sz="2400" dirty="0" err="1"/>
                <a:t>Helium</a:t>
              </a:r>
              <a:r>
                <a:rPr lang="fr-FR" sz="2400" dirty="0"/>
                <a:t> tank). Interlocks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3136795B-C6FD-48DB-6B53-A362B267AEAA}"/>
                </a:ext>
              </a:extLst>
            </p:cNvPr>
            <p:cNvSpPr txBox="1"/>
            <p:nvPr/>
          </p:nvSpPr>
          <p:spPr>
            <a:xfrm>
              <a:off x="751717" y="5520988"/>
              <a:ext cx="9878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r-FR" sz="2400" dirty="0"/>
                <a:t>Facility </a:t>
              </a:r>
              <a:r>
                <a:rPr lang="fr-FR" sz="2400" dirty="0" err="1"/>
                <a:t>current</a:t>
              </a:r>
              <a:r>
                <a:rPr lang="fr-FR" sz="2400" dirty="0"/>
                <a:t> </a:t>
              </a:r>
              <a:r>
                <a:rPr lang="fr-FR" sz="2400" dirty="0" err="1"/>
                <a:t>status</a:t>
              </a:r>
              <a:r>
                <a:rPr lang="fr-FR" sz="2400" dirty="0"/>
                <a:t>. Next upgrades. Driver for upgrades</a:t>
              </a:r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3675E92E-B469-B866-A1DE-42764907E41D}"/>
              </a:ext>
            </a:extLst>
          </p:cNvPr>
          <p:cNvSpPr txBox="1"/>
          <p:nvPr/>
        </p:nvSpPr>
        <p:spPr>
          <a:xfrm>
            <a:off x="751717" y="1132721"/>
            <a:ext cx="9984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5. Status of the machine in operation and current availability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4A736-3F2D-FAD7-414D-C716B7F12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>
            <a:extLst>
              <a:ext uri="{FF2B5EF4-FFF2-40B4-BE49-F238E27FC236}">
                <a16:creationId xmlns:a16="http://schemas.microsoft.com/office/drawing/2014/main" id="{D8E2A94C-7B7D-938F-B7FB-7A217FFDD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383" y="269171"/>
            <a:ext cx="2578653" cy="4774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5308A3F-B4F9-B1CC-00BB-C17FE0E0008A}"/>
              </a:ext>
            </a:extLst>
          </p:cNvPr>
          <p:cNvSpPr txBox="1"/>
          <p:nvPr/>
        </p:nvSpPr>
        <p:spPr>
          <a:xfrm>
            <a:off x="847702" y="1382286"/>
            <a:ext cx="1049659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What are the Industrial sectors that will have benefit from this typologies of projects ?</a:t>
            </a:r>
          </a:p>
          <a:p>
            <a:endParaRPr lang="en-GB" sz="2000" b="1" i="1" dirty="0"/>
          </a:p>
          <a:p>
            <a:r>
              <a:rPr lang="en-GB" sz="2000" b="1" dirty="0"/>
              <a:t>The WP5 work will be helpful for building future important projects, providing feedbacks and guidelines </a:t>
            </a:r>
            <a:r>
              <a:rPr lang="en-GB" sz="2000" b="1" dirty="0">
                <a:sym typeface="Wingdings" panose="05000000000000000000" pitchFamily="2" charset="2"/>
              </a:rPr>
              <a:t> Mainly directed to research institutions</a:t>
            </a:r>
            <a:endParaRPr lang="en-GB" sz="2000" b="1" dirty="0"/>
          </a:p>
          <a:p>
            <a:endParaRPr lang="en-GB" sz="2000" b="1" dirty="0"/>
          </a:p>
          <a:p>
            <a:r>
              <a:rPr lang="en-GB" sz="2000" b="1" dirty="0"/>
              <a:t>ISAS results in general could interest all industrials related to SRF technologies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RF power systems and electronics industry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Cryogenics industry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Superconducting materials and cavity manufacturing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/>
              <a:t>Industrial</a:t>
            </a:r>
            <a:r>
              <a:rPr lang="fr-FR" sz="2000" dirty="0"/>
              <a:t> </a:t>
            </a:r>
            <a:r>
              <a:rPr lang="fr-FR" sz="2000" dirty="0" err="1"/>
              <a:t>processing</a:t>
            </a:r>
            <a:r>
              <a:rPr lang="fr-FR" sz="2000" dirty="0"/>
              <a:t> &amp; </a:t>
            </a:r>
            <a:r>
              <a:rPr lang="fr-FR" sz="2000" dirty="0" err="1"/>
              <a:t>materials</a:t>
            </a:r>
            <a:r>
              <a:rPr lang="fr-FR" sz="2000" dirty="0"/>
              <a:t> </a:t>
            </a:r>
            <a:r>
              <a:rPr lang="fr-FR" sz="2000" dirty="0" err="1"/>
              <a:t>treatment</a:t>
            </a:r>
            <a:r>
              <a:rPr lang="fr-FR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Advanced mechanical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Power couplers industry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System integration and accelerator engineering companies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681978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862</Words>
  <Application>Microsoft Office PowerPoint</Application>
  <PresentationFormat>Grand écran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Wingdings</vt:lpstr>
      <vt:lpstr>Thème Office</vt:lpstr>
      <vt:lpstr> Presentation of ACS ISAS Berlin Meeting  April 22-24, 2026</vt:lpstr>
      <vt:lpstr>Participation of ACS to ISAS WP7 </vt:lpstr>
      <vt:lpstr>   WP#5 Goals and Schedule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 Junquera</dc:creator>
  <cp:lastModifiedBy>Arthur IZIQUEL</cp:lastModifiedBy>
  <cp:revision>47</cp:revision>
  <dcterms:created xsi:type="dcterms:W3CDTF">2026-03-30T09:44:59Z</dcterms:created>
  <dcterms:modified xsi:type="dcterms:W3CDTF">2026-04-23T16:38:21Z</dcterms:modified>
</cp:coreProperties>
</file>