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7" r:id="rId2"/>
    <p:sldId id="273" r:id="rId3"/>
    <p:sldId id="2361" r:id="rId4"/>
    <p:sldId id="2364" r:id="rId5"/>
    <p:sldId id="2365" r:id="rId6"/>
    <p:sldId id="2366" r:id="rId7"/>
    <p:sldId id="2358" r:id="rId8"/>
    <p:sldId id="2341" r:id="rId9"/>
    <p:sldId id="276" r:id="rId10"/>
    <p:sldId id="2347" r:id="rId11"/>
    <p:sldId id="2357" r:id="rId12"/>
    <p:sldId id="2359" r:id="rId13"/>
    <p:sldId id="2360" r:id="rId14"/>
    <p:sldId id="2354" r:id="rId15"/>
    <p:sldId id="2367" r:id="rId16"/>
    <p:sldId id="2368" r:id="rId1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37"/>
    <a:srgbClr val="5B6B1F"/>
    <a:srgbClr val="E0E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74" d="100"/>
          <a:sy n="74" d="100"/>
        </p:scale>
        <p:origin x="93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0AC9C-3F87-427E-AE51-BBF82BC2DD7F}" type="datetimeFigureOut">
              <a:rPr lang="fr-FR" smtClean="0"/>
              <a:t>24/04/2026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68781-0196-4F7E-91AA-22A72E360A9E}" type="slidenum">
              <a:rPr lang="fr-FR" smtClean="0"/>
              <a:t>‹#›</a:t>
            </a:fld>
            <a:endParaRPr lang="fr-FR"/>
          </a:p>
        </p:txBody>
      </p:sp>
    </p:spTree>
    <p:extLst>
      <p:ext uri="{BB962C8B-B14F-4D97-AF65-F5344CB8AC3E}">
        <p14:creationId xmlns:p14="http://schemas.microsoft.com/office/powerpoint/2010/main" val="250605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F68781-0196-4F7E-91AA-22A72E360A9E}" type="slidenum">
              <a:rPr lang="fr-FR" smtClean="0"/>
              <a:t>3</a:t>
            </a:fld>
            <a:endParaRPr lang="fr-FR"/>
          </a:p>
        </p:txBody>
      </p:sp>
    </p:spTree>
    <p:extLst>
      <p:ext uri="{BB962C8B-B14F-4D97-AF65-F5344CB8AC3E}">
        <p14:creationId xmlns:p14="http://schemas.microsoft.com/office/powerpoint/2010/main" val="318370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F68781-0196-4F7E-91AA-22A72E360A9E}" type="slidenum">
              <a:rPr lang="fr-FR" smtClean="0"/>
              <a:t>4</a:t>
            </a:fld>
            <a:endParaRPr lang="fr-FR"/>
          </a:p>
        </p:txBody>
      </p:sp>
    </p:spTree>
    <p:extLst>
      <p:ext uri="{BB962C8B-B14F-4D97-AF65-F5344CB8AC3E}">
        <p14:creationId xmlns:p14="http://schemas.microsoft.com/office/powerpoint/2010/main" val="337071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F68781-0196-4F7E-91AA-22A72E360A9E}" type="slidenum">
              <a:rPr lang="fr-FR" smtClean="0"/>
              <a:t>5</a:t>
            </a:fld>
            <a:endParaRPr lang="fr-FR"/>
          </a:p>
        </p:txBody>
      </p:sp>
    </p:spTree>
    <p:extLst>
      <p:ext uri="{BB962C8B-B14F-4D97-AF65-F5344CB8AC3E}">
        <p14:creationId xmlns:p14="http://schemas.microsoft.com/office/powerpoint/2010/main" val="376480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F68781-0196-4F7E-91AA-22A72E360A9E}" type="slidenum">
              <a:rPr lang="fr-FR" smtClean="0"/>
              <a:t>6</a:t>
            </a:fld>
            <a:endParaRPr lang="fr-FR"/>
          </a:p>
        </p:txBody>
      </p:sp>
    </p:spTree>
    <p:extLst>
      <p:ext uri="{BB962C8B-B14F-4D97-AF65-F5344CB8AC3E}">
        <p14:creationId xmlns:p14="http://schemas.microsoft.com/office/powerpoint/2010/main" val="309244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F68781-0196-4F7E-91AA-22A72E360A9E}" type="slidenum">
              <a:rPr lang="fr-FR" smtClean="0"/>
              <a:t>7</a:t>
            </a:fld>
            <a:endParaRPr lang="fr-FR"/>
          </a:p>
        </p:txBody>
      </p:sp>
    </p:spTree>
    <p:extLst>
      <p:ext uri="{BB962C8B-B14F-4D97-AF65-F5344CB8AC3E}">
        <p14:creationId xmlns:p14="http://schemas.microsoft.com/office/powerpoint/2010/main" val="309384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F68781-0196-4F7E-91AA-22A72E360A9E}" type="slidenum">
              <a:rPr lang="fr-FR" smtClean="0"/>
              <a:t>11</a:t>
            </a:fld>
            <a:endParaRPr lang="fr-FR"/>
          </a:p>
        </p:txBody>
      </p:sp>
    </p:spTree>
    <p:extLst>
      <p:ext uri="{BB962C8B-B14F-4D97-AF65-F5344CB8AC3E}">
        <p14:creationId xmlns:p14="http://schemas.microsoft.com/office/powerpoint/2010/main" val="109199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F68781-0196-4F7E-91AA-22A72E360A9E}" type="slidenum">
              <a:rPr lang="fr-FR" smtClean="0"/>
              <a:t>12</a:t>
            </a:fld>
            <a:endParaRPr lang="fr-FR"/>
          </a:p>
        </p:txBody>
      </p:sp>
    </p:spTree>
    <p:extLst>
      <p:ext uri="{BB962C8B-B14F-4D97-AF65-F5344CB8AC3E}">
        <p14:creationId xmlns:p14="http://schemas.microsoft.com/office/powerpoint/2010/main" val="97476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F68781-0196-4F7E-91AA-22A72E360A9E}" type="slidenum">
              <a:rPr lang="fr-FR" smtClean="0"/>
              <a:t>13</a:t>
            </a:fld>
            <a:endParaRPr lang="fr-FR"/>
          </a:p>
        </p:txBody>
      </p:sp>
    </p:spTree>
    <p:extLst>
      <p:ext uri="{BB962C8B-B14F-4D97-AF65-F5344CB8AC3E}">
        <p14:creationId xmlns:p14="http://schemas.microsoft.com/office/powerpoint/2010/main" val="127721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04/24/2026</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04/24/2026</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04/24/2026</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04/24/2026</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04/24/2026</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04/24/2026</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04/24/2026</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04/24/2026</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04/24/2026</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04/24/2026</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04/24/2026</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04/24/2026</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ndico.ijclab.in2p3.fr/category/519/"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indico.ijclab.in2p3.fr/event/1196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dico.ijclab.in2p3.fr/category/519/"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indico.ijclab.in2p3.fr/event/11807/" TargetMode="External"/><Relationship Id="rId4" Type="http://schemas.openxmlformats.org/officeDocument/2006/relationships/hyperlink" Target="https://indico.ijclab.in2p3.fr/event/1348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54B7E4-984C-4AF9-9F6A-BA4C3935E43E}"/>
              </a:ext>
            </a:extLst>
          </p:cNvPr>
          <p:cNvSpPr>
            <a:spLocks noGrp="1"/>
          </p:cNvSpPr>
          <p:nvPr>
            <p:ph type="ctrTitle"/>
          </p:nvPr>
        </p:nvSpPr>
        <p:spPr/>
        <p:txBody>
          <a:bodyPr/>
          <a:lstStyle/>
          <a:p>
            <a:r>
              <a:rPr lang="en-US" dirty="0"/>
              <a:t>Governing Board meeting</a:t>
            </a:r>
            <a:br>
              <a:rPr lang="en-US" dirty="0"/>
            </a:br>
            <a:r>
              <a:rPr lang="fr-FR" dirty="0"/>
              <a:t>iSAS </a:t>
            </a:r>
            <a:r>
              <a:rPr lang="en-US" dirty="0"/>
              <a:t>Berlin </a:t>
            </a:r>
            <a:r>
              <a:rPr lang="fr-FR" dirty="0"/>
              <a:t>meeting</a:t>
            </a:r>
          </a:p>
        </p:txBody>
      </p:sp>
      <p:sp>
        <p:nvSpPr>
          <p:cNvPr id="5" name="Sous-titre 4">
            <a:extLst>
              <a:ext uri="{FF2B5EF4-FFF2-40B4-BE49-F238E27FC236}">
                <a16:creationId xmlns:a16="http://schemas.microsoft.com/office/drawing/2014/main" id="{8758D61F-C602-40EE-B9C8-D3E438272DD7}"/>
              </a:ext>
            </a:extLst>
          </p:cNvPr>
          <p:cNvSpPr>
            <a:spLocks noGrp="1"/>
          </p:cNvSpPr>
          <p:nvPr>
            <p:ph type="subTitle" idx="1"/>
          </p:nvPr>
        </p:nvSpPr>
        <p:spPr>
          <a:xfrm>
            <a:off x="1524000" y="3602038"/>
            <a:ext cx="9144000" cy="2467836"/>
          </a:xfrm>
        </p:spPr>
        <p:txBody>
          <a:bodyPr>
            <a:normAutofit/>
          </a:bodyPr>
          <a:lstStyle/>
          <a:p>
            <a:r>
              <a:rPr lang="en-US" sz="3500" dirty="0"/>
              <a:t>24</a:t>
            </a:r>
            <a:r>
              <a:rPr lang="en-US" sz="3500" baseline="30000" dirty="0"/>
              <a:t>th</a:t>
            </a:r>
            <a:r>
              <a:rPr lang="en-US" sz="3500" dirty="0"/>
              <a:t> April, 2026</a:t>
            </a:r>
            <a:endParaRPr lang="fr-FR" sz="3500" dirty="0"/>
          </a:p>
          <a:p>
            <a:endParaRPr lang="en-US" dirty="0"/>
          </a:p>
          <a:p>
            <a:endParaRPr lang="en-US" dirty="0"/>
          </a:p>
        </p:txBody>
      </p:sp>
      <p:pic>
        <p:nvPicPr>
          <p:cNvPr id="6" name="Picture 2" descr="Innovate for Sustainable Accelerating Systems: Kick-Off Meeting">
            <a:extLst>
              <a:ext uri="{FF2B5EF4-FFF2-40B4-BE49-F238E27FC236}">
                <a16:creationId xmlns:a16="http://schemas.microsoft.com/office/drawing/2014/main" id="{678772D7-BD3E-4C2D-8800-296732ACE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ous-titre 2">
            <a:extLst>
              <a:ext uri="{FF2B5EF4-FFF2-40B4-BE49-F238E27FC236}">
                <a16:creationId xmlns:a16="http://schemas.microsoft.com/office/drawing/2014/main" id="{349281A0-D7E3-4FCD-B2A3-E13436EF172D}"/>
              </a:ext>
            </a:extLst>
          </p:cNvPr>
          <p:cNvSpPr txBox="1">
            <a:spLocks/>
          </p:cNvSpPr>
          <p:nvPr/>
        </p:nvSpPr>
        <p:spPr>
          <a:xfrm>
            <a:off x="2959223" y="4495405"/>
            <a:ext cx="6273553" cy="12446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a:p>
          <a:p>
            <a:r>
              <a:rPr lang="en-US" sz="1200"/>
              <a:t>All information contained in this presentation and any accompanying documents is for iSAS project only, and must be treated as strictly confidential.</a:t>
            </a:r>
          </a:p>
          <a:p>
            <a:r>
              <a:rPr lang="en-US" sz="1200"/>
              <a:t>Any dissemination, distribution or other use of this information without the consent of its owner is prohibited.</a:t>
            </a:r>
            <a:endParaRPr lang="en-US" sz="1200" dirty="0"/>
          </a:p>
        </p:txBody>
      </p:sp>
      <p:pic>
        <p:nvPicPr>
          <p:cNvPr id="8" name="Picture 102">
            <a:extLst>
              <a:ext uri="{FF2B5EF4-FFF2-40B4-BE49-F238E27FC236}">
                <a16:creationId xmlns:a16="http://schemas.microsoft.com/office/drawing/2014/main" id="{AB089DB8-2CAB-4A12-93B7-E28DDDCE7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25F4196B-193E-4515-948D-319896BE321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Tree>
    <p:extLst>
      <p:ext uri="{BB962C8B-B14F-4D97-AF65-F5344CB8AC3E}">
        <p14:creationId xmlns:p14="http://schemas.microsoft.com/office/powerpoint/2010/main" val="118400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1">
            <a:extLst>
              <a:ext uri="{FF2B5EF4-FFF2-40B4-BE49-F238E27FC236}">
                <a16:creationId xmlns:a16="http://schemas.microsoft.com/office/drawing/2014/main" id="{C335F4B2-46CC-4692-8189-C48C5E3E94F2}"/>
              </a:ext>
            </a:extLst>
          </p:cNvPr>
          <p:cNvSpPr>
            <a:spLocks noGrp="1"/>
          </p:cNvSpPr>
          <p:nvPr>
            <p:ph type="title"/>
          </p:nvPr>
        </p:nvSpPr>
        <p:spPr>
          <a:xfrm>
            <a:off x="831850" y="1212581"/>
            <a:ext cx="10515600" cy="2852737"/>
          </a:xfrm>
        </p:spPr>
        <p:txBody>
          <a:bodyPr/>
          <a:lstStyle/>
          <a:p>
            <a:pPr algn="ctr"/>
            <a:r>
              <a:rPr lang="fr-FR" dirty="0">
                <a:solidFill>
                  <a:srgbClr val="A4C137"/>
                </a:solidFill>
                <a:latin typeface="Calibri" panose="020F0502020204030204" pitchFamily="34" charset="0"/>
                <a:cs typeface="Calibri" panose="020F0502020204030204" pitchFamily="34" charset="0"/>
              </a:rPr>
              <a:t>Back up</a:t>
            </a:r>
            <a:endParaRPr lang="en-GB" dirty="0"/>
          </a:p>
        </p:txBody>
      </p:sp>
    </p:spTree>
    <p:extLst>
      <p:ext uri="{BB962C8B-B14F-4D97-AF65-F5344CB8AC3E}">
        <p14:creationId xmlns:p14="http://schemas.microsoft.com/office/powerpoint/2010/main" val="47235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3383471" y="255119"/>
            <a:ext cx="7607084" cy="830997"/>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RF2.0 Interfacing</a:t>
            </a:r>
          </a:p>
          <a:p>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75E9E10A-C1FF-4189-8DF2-0C68C09117DC}"/>
              </a:ext>
            </a:extLst>
          </p:cNvPr>
          <p:cNvPicPr>
            <a:picLocks noChangeAspect="1"/>
          </p:cNvPicPr>
          <p:nvPr/>
        </p:nvPicPr>
        <p:blipFill>
          <a:blip r:embed="rId4"/>
          <a:stretch>
            <a:fillRect/>
          </a:stretch>
        </p:blipFill>
        <p:spPr>
          <a:xfrm>
            <a:off x="468024" y="983573"/>
            <a:ext cx="11255952" cy="5874427"/>
          </a:xfrm>
          <a:prstGeom prst="rect">
            <a:avLst/>
          </a:prstGeom>
        </p:spPr>
      </p:pic>
    </p:spTree>
    <p:extLst>
      <p:ext uri="{BB962C8B-B14F-4D97-AF65-F5344CB8AC3E}">
        <p14:creationId xmlns:p14="http://schemas.microsoft.com/office/powerpoint/2010/main" val="12444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3383471" y="255119"/>
            <a:ext cx="7607084" cy="523220"/>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RF2.0 Interfacing </a:t>
            </a:r>
          </a:p>
        </p:txBody>
      </p:sp>
      <p:pic>
        <p:nvPicPr>
          <p:cNvPr id="4" name="Image 3">
            <a:extLst>
              <a:ext uri="{FF2B5EF4-FFF2-40B4-BE49-F238E27FC236}">
                <a16:creationId xmlns:a16="http://schemas.microsoft.com/office/drawing/2014/main" id="{35D8AA1B-BDF4-4E70-AC89-2DD7A3F1158D}"/>
              </a:ext>
            </a:extLst>
          </p:cNvPr>
          <p:cNvPicPr>
            <a:picLocks noChangeAspect="1"/>
          </p:cNvPicPr>
          <p:nvPr/>
        </p:nvPicPr>
        <p:blipFill>
          <a:blip r:embed="rId4"/>
          <a:stretch>
            <a:fillRect/>
          </a:stretch>
        </p:blipFill>
        <p:spPr>
          <a:xfrm>
            <a:off x="935517" y="1068365"/>
            <a:ext cx="10320965" cy="5792304"/>
          </a:xfrm>
          <a:prstGeom prst="rect">
            <a:avLst/>
          </a:prstGeom>
        </p:spPr>
      </p:pic>
    </p:spTree>
    <p:extLst>
      <p:ext uri="{BB962C8B-B14F-4D97-AF65-F5344CB8AC3E}">
        <p14:creationId xmlns:p14="http://schemas.microsoft.com/office/powerpoint/2010/main" val="223388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FEC7B3AB-79FE-42CA-A6B2-2EC249517D31}"/>
              </a:ext>
            </a:extLst>
          </p:cNvPr>
          <p:cNvPicPr>
            <a:picLocks noChangeAspect="1"/>
          </p:cNvPicPr>
          <p:nvPr/>
        </p:nvPicPr>
        <p:blipFill>
          <a:blip r:embed="rId4"/>
          <a:stretch>
            <a:fillRect/>
          </a:stretch>
        </p:blipFill>
        <p:spPr>
          <a:xfrm>
            <a:off x="1042510" y="947191"/>
            <a:ext cx="10454073" cy="5861279"/>
          </a:xfrm>
          <a:prstGeom prst="rect">
            <a:avLst/>
          </a:prstGeom>
        </p:spPr>
      </p:pic>
    </p:spTree>
    <p:extLst>
      <p:ext uri="{BB962C8B-B14F-4D97-AF65-F5344CB8AC3E}">
        <p14:creationId xmlns:p14="http://schemas.microsoft.com/office/powerpoint/2010/main" val="169518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1141818"/>
            <a:ext cx="9862012" cy="1138773"/>
          </a:xfrm>
          <a:prstGeom prst="rect">
            <a:avLst/>
          </a:prstGeom>
          <a:noFill/>
        </p:spPr>
        <p:txBody>
          <a:bodyPr wrap="square" rtlCol="0">
            <a:spAutoFit/>
          </a:bodyPr>
          <a:lstStyle/>
          <a:p>
            <a:r>
              <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rPr>
              <a:t>Work plan </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Milestones &amp; Deliverables status by timeline for the </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3</a:t>
            </a:r>
            <a:r>
              <a:rPr lang="en-US" sz="2000" b="1" baseline="30000" dirty="0">
                <a:solidFill>
                  <a:srgbClr val="A4C137"/>
                </a:solidFill>
                <a:latin typeface="Calibri" panose="020F0502020204030204" pitchFamily="34" charset="0"/>
                <a:ea typeface="Calibri" panose="020F0502020204030204" pitchFamily="34" charset="0"/>
                <a:cs typeface="Calibri" panose="020F0502020204030204" pitchFamily="34" charset="0"/>
              </a:rPr>
              <a:t>rd</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 project year</a:t>
            </a:r>
          </a:p>
        </p:txBody>
      </p:sp>
      <p:pic>
        <p:nvPicPr>
          <p:cNvPr id="4" name="Image 3">
            <a:extLst>
              <a:ext uri="{FF2B5EF4-FFF2-40B4-BE49-F238E27FC236}">
                <a16:creationId xmlns:a16="http://schemas.microsoft.com/office/drawing/2014/main" id="{29B8FE05-399B-4151-BB3C-C46F37A575C9}"/>
              </a:ext>
            </a:extLst>
          </p:cNvPr>
          <p:cNvPicPr>
            <a:picLocks noChangeAspect="1"/>
          </p:cNvPicPr>
          <p:nvPr/>
        </p:nvPicPr>
        <p:blipFill>
          <a:blip r:embed="rId3"/>
          <a:stretch>
            <a:fillRect/>
          </a:stretch>
        </p:blipFill>
        <p:spPr>
          <a:xfrm>
            <a:off x="522185" y="2438836"/>
            <a:ext cx="11147629" cy="4246049"/>
          </a:xfrm>
          <a:prstGeom prst="rect">
            <a:avLst/>
          </a:prstGeom>
        </p:spPr>
      </p:pic>
    </p:spTree>
    <p:extLst>
      <p:ext uri="{BB962C8B-B14F-4D97-AF65-F5344CB8AC3E}">
        <p14:creationId xmlns:p14="http://schemas.microsoft.com/office/powerpoint/2010/main" val="111716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1070794"/>
            <a:ext cx="9862012" cy="1138773"/>
          </a:xfrm>
          <a:prstGeom prst="rect">
            <a:avLst/>
          </a:prstGeom>
          <a:noFill/>
        </p:spPr>
        <p:txBody>
          <a:bodyPr wrap="square" rtlCol="0">
            <a:spAutoFit/>
          </a:bodyPr>
          <a:lstStyle/>
          <a:p>
            <a:r>
              <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rPr>
              <a:t>Work plan </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Milestones &amp; Deliverables status by timeline for the </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4</a:t>
            </a:r>
            <a:r>
              <a:rPr lang="en-US" sz="2000" b="1" baseline="30000" dirty="0">
                <a:solidFill>
                  <a:srgbClr val="A4C137"/>
                </a:solidFill>
                <a:latin typeface="Calibri" panose="020F0502020204030204" pitchFamily="34" charset="0"/>
                <a:ea typeface="Calibri" panose="020F0502020204030204" pitchFamily="34" charset="0"/>
                <a:cs typeface="Calibri" panose="020F0502020204030204" pitchFamily="34" charset="0"/>
              </a:rPr>
              <a:t>th</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 project year</a:t>
            </a:r>
          </a:p>
        </p:txBody>
      </p:sp>
      <p:pic>
        <p:nvPicPr>
          <p:cNvPr id="4" name="Image 3">
            <a:extLst>
              <a:ext uri="{FF2B5EF4-FFF2-40B4-BE49-F238E27FC236}">
                <a16:creationId xmlns:a16="http://schemas.microsoft.com/office/drawing/2014/main" id="{8A8630BE-35DF-4BCF-925C-6A95AEA65D2A}"/>
              </a:ext>
            </a:extLst>
          </p:cNvPr>
          <p:cNvPicPr>
            <a:picLocks noChangeAspect="1"/>
          </p:cNvPicPr>
          <p:nvPr/>
        </p:nvPicPr>
        <p:blipFill>
          <a:blip r:embed="rId3"/>
          <a:stretch>
            <a:fillRect/>
          </a:stretch>
        </p:blipFill>
        <p:spPr>
          <a:xfrm>
            <a:off x="1626633" y="2280591"/>
            <a:ext cx="8938734" cy="4597521"/>
          </a:xfrm>
          <a:prstGeom prst="rect">
            <a:avLst/>
          </a:prstGeom>
        </p:spPr>
      </p:pic>
    </p:spTree>
    <p:extLst>
      <p:ext uri="{BB962C8B-B14F-4D97-AF65-F5344CB8AC3E}">
        <p14:creationId xmlns:p14="http://schemas.microsoft.com/office/powerpoint/2010/main" val="298184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1727743"/>
            <a:ext cx="9862012" cy="1138773"/>
          </a:xfrm>
          <a:prstGeom prst="rect">
            <a:avLst/>
          </a:prstGeom>
          <a:noFill/>
        </p:spPr>
        <p:txBody>
          <a:bodyPr wrap="square" rtlCol="0">
            <a:spAutoFit/>
          </a:bodyPr>
          <a:lstStyle/>
          <a:p>
            <a:r>
              <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rPr>
              <a:t>Work plan </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Milestones &amp; Deliverables status by timeline for the </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5</a:t>
            </a:r>
            <a:r>
              <a:rPr lang="en-US" sz="2000" b="1" baseline="30000" dirty="0">
                <a:solidFill>
                  <a:srgbClr val="A4C137"/>
                </a:solidFill>
                <a:latin typeface="Calibri" panose="020F0502020204030204" pitchFamily="34" charset="0"/>
                <a:ea typeface="Calibri" panose="020F0502020204030204" pitchFamily="34" charset="0"/>
                <a:cs typeface="Calibri" panose="020F0502020204030204" pitchFamily="34" charset="0"/>
              </a:rPr>
              <a:t>th</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 project year </a:t>
            </a:r>
            <a:r>
              <a:rPr lang="en-US" sz="2000" dirty="0">
                <a:latin typeface="Calibri" panose="020F0502020204030204" pitchFamily="34" charset="0"/>
                <a:ea typeface="Calibri" panose="020F0502020204030204" pitchFamily="34" charset="0"/>
                <a:cs typeface="Calibri" panose="020F0502020204030204" pitchFamily="34" charset="0"/>
              </a:rPr>
              <a:t>(if extension, tbd)</a:t>
            </a:r>
          </a:p>
        </p:txBody>
      </p:sp>
      <p:pic>
        <p:nvPicPr>
          <p:cNvPr id="3" name="Image 2">
            <a:extLst>
              <a:ext uri="{FF2B5EF4-FFF2-40B4-BE49-F238E27FC236}">
                <a16:creationId xmlns:a16="http://schemas.microsoft.com/office/drawing/2014/main" id="{C82FA95F-2B99-4DF1-981E-59A1D5173CFF}"/>
              </a:ext>
            </a:extLst>
          </p:cNvPr>
          <p:cNvPicPr>
            <a:picLocks noChangeAspect="1"/>
          </p:cNvPicPr>
          <p:nvPr/>
        </p:nvPicPr>
        <p:blipFill>
          <a:blip r:embed="rId3"/>
          <a:stretch>
            <a:fillRect/>
          </a:stretch>
        </p:blipFill>
        <p:spPr>
          <a:xfrm>
            <a:off x="1197554" y="3228073"/>
            <a:ext cx="9796892" cy="2977413"/>
          </a:xfrm>
          <a:prstGeom prst="rect">
            <a:avLst/>
          </a:prstGeom>
        </p:spPr>
      </p:pic>
    </p:spTree>
    <p:extLst>
      <p:ext uri="{BB962C8B-B14F-4D97-AF65-F5344CB8AC3E}">
        <p14:creationId xmlns:p14="http://schemas.microsoft.com/office/powerpoint/2010/main" val="80966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1928920"/>
            <a:ext cx="9720000" cy="4339650"/>
          </a:xfrm>
          <a:prstGeom prst="rect">
            <a:avLst/>
          </a:prstGeom>
          <a:noFill/>
        </p:spPr>
        <p:txBody>
          <a:bodyPr wrap="square" rtlCol="0">
            <a:spAutoFit/>
          </a:bodyPr>
          <a:lstStyle/>
          <a:p>
            <a:r>
              <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rPr>
              <a:t>Agenda</a:t>
            </a:r>
            <a:endParaRPr lang="en-US" sz="2000" b="1" dirty="0">
              <a:latin typeface="Calibri" panose="020F0502020204030204" pitchFamily="34" charset="0"/>
              <a:cs typeface="Calibri" panose="020F0502020204030204" pitchFamily="34" charset="0"/>
            </a:endParaRPr>
          </a:p>
          <a:p>
            <a:endParaRPr lang="en-GB" sz="2800" b="1" dirty="0"/>
          </a:p>
          <a:p>
            <a:r>
              <a:rPr lang="en-GB" sz="2000" b="1" dirty="0"/>
              <a:t>Agenda items </a:t>
            </a:r>
          </a:p>
          <a:p>
            <a:pPr marL="800100" lvl="1" indent="-342900">
              <a:buFont typeface="Wingdings" panose="05000000000000000000" pitchFamily="2" charset="2"/>
              <a:buChar char="Ø"/>
            </a:pPr>
            <a:r>
              <a:rPr lang="en-GB" sz="2000" dirty="0"/>
              <a:t>Welcome and Introduction (P McIntosh, 5 min)</a:t>
            </a:r>
          </a:p>
          <a:p>
            <a:pPr marL="800100" lvl="1" indent="-342900">
              <a:buFont typeface="Wingdings" panose="05000000000000000000" pitchFamily="2" charset="2"/>
              <a:buChar char="Ø"/>
            </a:pPr>
            <a:r>
              <a:rPr lang="en-GB" sz="2000" dirty="0"/>
              <a:t>Status of CA, GA and NDA (P McIntosh, 5 min)</a:t>
            </a:r>
          </a:p>
          <a:p>
            <a:pPr marL="800100" lvl="1" indent="-342900">
              <a:buFont typeface="Wingdings" panose="05000000000000000000" pitchFamily="2" charset="2"/>
              <a:buChar char="Ø"/>
            </a:pPr>
            <a:r>
              <a:rPr lang="en-GB" sz="2000" dirty="0"/>
              <a:t>Proposed project extension (A De- Valera, 10 min)</a:t>
            </a:r>
          </a:p>
          <a:p>
            <a:pPr marL="800100" lvl="1" indent="-342900">
              <a:buFont typeface="Wingdings" panose="05000000000000000000" pitchFamily="2" charset="2"/>
              <a:buChar char="Ø"/>
            </a:pPr>
            <a:r>
              <a:rPr lang="en-GB" sz="2000" dirty="0"/>
              <a:t>Project Risk summary (A De-Valera, 15 min)                             </a:t>
            </a:r>
          </a:p>
          <a:p>
            <a:pPr marL="800100" lvl="1" indent="-342900">
              <a:buFont typeface="Wingdings" panose="05000000000000000000" pitchFamily="2" charset="2"/>
              <a:buChar char="Ø"/>
            </a:pPr>
            <a:r>
              <a:rPr lang="en-GB" sz="2000" dirty="0"/>
              <a:t>RF2.0 Interfacing (A Stocchi, 15  min)</a:t>
            </a:r>
          </a:p>
          <a:p>
            <a:pPr marL="800100" lvl="1" indent="-342900">
              <a:buFont typeface="Wingdings" panose="05000000000000000000" pitchFamily="2" charset="2"/>
              <a:buChar char="Ø"/>
            </a:pPr>
            <a:r>
              <a:rPr lang="en-GB" sz="2000" dirty="0"/>
              <a:t>Next Project and GB Meetings (P McIntosh, 5 min)</a:t>
            </a:r>
          </a:p>
          <a:p>
            <a:pPr marL="800100" lvl="1" indent="-342900">
              <a:buFont typeface="Wingdings" panose="05000000000000000000" pitchFamily="2" charset="2"/>
              <a:buChar char="Ø"/>
            </a:pPr>
            <a:r>
              <a:rPr lang="en-GB" sz="2000" dirty="0"/>
              <a:t>AOB and Summary (P McIntosh, 5 min)</a:t>
            </a:r>
          </a:p>
          <a:p>
            <a:pPr lvl="1"/>
            <a:endParaRPr lang="en-GB" sz="2000" dirty="0">
              <a:hlinkClick r:id="rId3"/>
            </a:endParaRPr>
          </a:p>
          <a:p>
            <a:r>
              <a:rPr lang="en-GB" sz="2000" dirty="0"/>
              <a:t>Presentation(s) available on:</a:t>
            </a:r>
          </a:p>
          <a:p>
            <a:r>
              <a:rPr lang="en-GB" sz="2000" dirty="0">
                <a:hlinkClick r:id="rId4"/>
              </a:rPr>
              <a:t>iSAS yearly meeting in Berlin Indico page</a:t>
            </a:r>
            <a:endParaRPr lang="en-GB" sz="2000" dirty="0"/>
          </a:p>
        </p:txBody>
      </p:sp>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646331"/>
          </a:xfrm>
          <a:prstGeom prst="rect">
            <a:avLst/>
          </a:prstGeom>
          <a:noFill/>
        </p:spPr>
        <p:txBody>
          <a:bodyPr wrap="square" rtlCol="0">
            <a:spAutoFit/>
          </a:bodyPr>
          <a:lstStyle/>
          <a:p>
            <a:r>
              <a:rPr lang="en-GB" sz="3600" b="1" dirty="0">
                <a:solidFill>
                  <a:srgbClr val="002060"/>
                </a:solidFill>
              </a:rPr>
              <a:t>Governing Board meeting</a:t>
            </a:r>
            <a:endParaRPr lang="en-GB" sz="3600" b="1" dirty="0">
              <a:solidFill>
                <a:schemeClr val="bg2">
                  <a:lumMod val="50000"/>
                </a:schemeClr>
              </a:solidFill>
            </a:endParaRPr>
          </a:p>
        </p:txBody>
      </p:sp>
    </p:spTree>
    <p:extLst>
      <p:ext uri="{BB962C8B-B14F-4D97-AF65-F5344CB8AC3E}">
        <p14:creationId xmlns:p14="http://schemas.microsoft.com/office/powerpoint/2010/main" val="377638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072256"/>
            <a:ext cx="9720000" cy="3908762"/>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Consortium agreement, NDA, Amendment</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GB" sz="2000" b="1" dirty="0">
                <a:latin typeface="Calibri" panose="020F0502020204030204" pitchFamily="34" charset="0"/>
                <a:ea typeface="Calibri" panose="020F0502020204030204" pitchFamily="34" charset="0"/>
                <a:cs typeface="Calibri" panose="020F0502020204030204" pitchFamily="34" charset="0"/>
              </a:rPr>
              <a:t>Shared NDA </a:t>
            </a:r>
            <a:r>
              <a:rPr lang="en-GB" sz="2000" dirty="0">
                <a:latin typeface="Calibri" panose="020F0502020204030204" pitchFamily="34" charset="0"/>
                <a:ea typeface="Calibri" panose="020F0502020204030204" pitchFamily="34" charset="0"/>
                <a:cs typeface="Calibri" panose="020F0502020204030204" pitchFamily="34" charset="0"/>
              </a:rPr>
              <a:t>for industrial partners </a:t>
            </a:r>
            <a:r>
              <a:rPr lang="en-GB" sz="2000" dirty="0">
                <a:solidFill>
                  <a:srgbClr val="A4C137"/>
                </a:solidFill>
                <a:latin typeface="Calibri" panose="020F0502020204030204" pitchFamily="34" charset="0"/>
                <a:ea typeface="Calibri" panose="020F0502020204030204" pitchFamily="34" charset="0"/>
                <a:cs typeface="Calibri" panose="020F0502020204030204" pitchFamily="34" charset="0"/>
              </a:rPr>
              <a:t>done</a:t>
            </a:r>
            <a:endParaRPr lang="en-GB" sz="2000" b="1"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b="1" dirty="0">
                <a:latin typeface="Calibri" panose="020F0502020204030204" pitchFamily="34" charset="0"/>
                <a:ea typeface="Calibri" panose="020F0502020204030204" pitchFamily="34" charset="0"/>
                <a:cs typeface="Calibri" panose="020F0502020204030204" pitchFamily="34" charset="0"/>
              </a:rPr>
              <a:t>Amendment (AMD) to the Grant Agreement</a:t>
            </a:r>
            <a:r>
              <a:rPr lang="en-GB" sz="2000" dirty="0">
                <a:solidFill>
                  <a:srgbClr val="A4C137"/>
                </a:solidFill>
                <a:latin typeface="Calibri" panose="020F0502020204030204" pitchFamily="34" charset="0"/>
                <a:ea typeface="Calibri" panose="020F0502020204030204" pitchFamily="34" charset="0"/>
                <a:cs typeface="Calibri" panose="020F0502020204030204" pitchFamily="34" charset="0"/>
              </a:rPr>
              <a:t> done</a:t>
            </a:r>
          </a:p>
          <a:p>
            <a:endParaRPr lang="en-GB" sz="2000"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r>
              <a:rPr lang="en-GB" sz="2000" b="1" dirty="0">
                <a:latin typeface="Calibri" panose="020F0502020204030204" pitchFamily="34" charset="0"/>
                <a:ea typeface="Calibri" panose="020F0502020204030204" pitchFamily="34" charset="0"/>
                <a:cs typeface="Calibri" panose="020F0502020204030204" pitchFamily="34" charset="0"/>
              </a:rPr>
              <a:t>Consortium Agreement (CA)</a:t>
            </a:r>
            <a:r>
              <a:rPr lang="en-GB" sz="2000" dirty="0">
                <a:solidFill>
                  <a:srgbClr val="A4C137"/>
                </a:solidFill>
                <a:latin typeface="Calibri" panose="020F0502020204030204" pitchFamily="34" charset="0"/>
                <a:ea typeface="Calibri" panose="020F0502020204030204" pitchFamily="34" charset="0"/>
                <a:cs typeface="Calibri" panose="020F0502020204030204" pitchFamily="34" charset="0"/>
              </a:rPr>
              <a:t> done</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CEA confirmed 23/4</a:t>
            </a:r>
          </a:p>
          <a:p>
            <a:endParaRPr lang="en-GB" sz="2000"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r>
              <a:rPr lang="en-GB" sz="2000" b="1" dirty="0">
                <a:latin typeface="Calibri" panose="020F0502020204030204" pitchFamily="34" charset="0"/>
                <a:ea typeface="Calibri" panose="020F0502020204030204" pitchFamily="34" charset="0"/>
                <a:cs typeface="Calibri" panose="020F0502020204030204" pitchFamily="34" charset="0"/>
              </a:rPr>
              <a:t>Amendment (AMD) to the Grant Agreement</a:t>
            </a:r>
            <a:r>
              <a:rPr lang="en-GB" sz="2000" dirty="0">
                <a:solidFill>
                  <a:srgbClr val="A4C137"/>
                </a:solidFill>
                <a:latin typeface="Calibri" panose="020F0502020204030204" pitchFamily="34" charset="0"/>
                <a:ea typeface="Calibri" panose="020F0502020204030204" pitchFamily="34" charset="0"/>
                <a:cs typeface="Calibri" panose="020F0502020204030204" pitchFamily="34" charset="0"/>
              </a:rPr>
              <a:t> to be started ~first half of Y4</a:t>
            </a:r>
          </a:p>
          <a:p>
            <a:pPr marL="342900" indent="-342900">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A 1 year project extension to expect</a:t>
            </a:r>
            <a:endParaRPr lang="en-GB" sz="2000"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endParaRPr lang="en-GB" sz="2000" dirty="0">
              <a:solidFill>
                <a:srgbClr val="A4C137"/>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308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1107776"/>
            <a:ext cx="10510082" cy="6340197"/>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Proposed project extension </a:t>
            </a:r>
            <a:endParaRPr lang="en-GB" sz="2000" b="1" dirty="0">
              <a:latin typeface="Calibri" panose="020F0502020204030204" pitchFamily="34" charset="0"/>
              <a:ea typeface="Calibri" panose="020F0502020204030204" pitchFamily="34" charset="0"/>
              <a:cs typeface="Calibri" panose="020F0502020204030204" pitchFamily="34" charset="0"/>
            </a:endParaRPr>
          </a:p>
          <a:p>
            <a:r>
              <a:rPr lang="en-GB" b="1" dirty="0">
                <a:latin typeface="Calibri" panose="020F0502020204030204" pitchFamily="34" charset="0"/>
                <a:ea typeface="Calibri" panose="020F0502020204030204" pitchFamily="34" charset="0"/>
                <a:cs typeface="Calibri" panose="020F0502020204030204" pitchFamily="34" charset="0"/>
              </a:rPr>
              <a:t>A 1 year project extension </a:t>
            </a: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to expect </a:t>
            </a:r>
            <a:r>
              <a:rPr lang="en-GB" dirty="0">
                <a:latin typeface="Calibri" panose="020F0502020204030204" pitchFamily="34" charset="0"/>
                <a:ea typeface="Calibri" panose="020F0502020204030204" pitchFamily="34" charset="0"/>
                <a:cs typeface="Calibri" panose="020F0502020204030204" pitchFamily="34" charset="0"/>
              </a:rPr>
              <a:t>(from M48 Feb 2028 to M60 Feb 2029)</a:t>
            </a:r>
          </a:p>
          <a:p>
            <a:endParaRPr lang="en-GB" b="1" dirty="0">
              <a:latin typeface="Calibri" panose="020F0502020204030204" pitchFamily="34" charset="0"/>
              <a:ea typeface="Calibri" panose="020F0502020204030204" pitchFamily="34" charset="0"/>
              <a:cs typeface="Calibri" panose="020F0502020204030204" pitchFamily="34" charset="0"/>
            </a:endParaRPr>
          </a:p>
          <a:p>
            <a:r>
              <a:rPr lang="en-GB" sz="1800" b="1" dirty="0">
                <a:latin typeface="Calibri" panose="020F0502020204030204" pitchFamily="34" charset="0"/>
                <a:ea typeface="Calibri" panose="020F0502020204030204" pitchFamily="34" charset="0"/>
                <a:cs typeface="Calibri" panose="020F0502020204030204" pitchFamily="34" charset="0"/>
              </a:rPr>
              <a:t>Milestone and Deliverable impacts</a:t>
            </a:r>
            <a:endParaRPr lang="en-GB"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noProof="0" dirty="0">
                <a:solidFill>
                  <a:srgbClr val="A4C137"/>
                </a:solidFill>
              </a:rPr>
              <a:t>Delays because of procurement difficulties in WP6</a:t>
            </a:r>
          </a:p>
          <a:p>
            <a:pPr marL="800100" lvl="1" indent="-342900">
              <a:buFont typeface="Wingdings" panose="05000000000000000000" pitchFamily="2" charset="2"/>
              <a:buChar char="§"/>
            </a:pPr>
            <a:r>
              <a:rPr lang="en-GB" dirty="0"/>
              <a:t>WP6.5 Assembly &amp; test of adapted cryomodule (CEA, CNRS)</a:t>
            </a:r>
            <a:endParaRPr lang="en-US" dirty="0"/>
          </a:p>
          <a:p>
            <a:pPr marL="1257300" lvl="2" indent="-342900">
              <a:buFont typeface="Wingdings" panose="05000000000000000000" pitchFamily="2" charset="2"/>
              <a:buChar char="v"/>
            </a:pPr>
            <a:r>
              <a:rPr lang="en-US" dirty="0"/>
              <a:t>Assembly of adapted CM from M39 May 2027 </a:t>
            </a:r>
            <a:r>
              <a:rPr lang="en-US" dirty="0">
                <a:solidFill>
                  <a:srgbClr val="A4C137"/>
                </a:solidFill>
              </a:rPr>
              <a:t>to M51 May 2028</a:t>
            </a:r>
          </a:p>
          <a:p>
            <a:pPr marL="1257300" lvl="2" indent="-342900">
              <a:buFont typeface="Wingdings" panose="05000000000000000000" pitchFamily="2" charset="2"/>
              <a:buChar char="v"/>
            </a:pPr>
            <a:r>
              <a:rPr lang="en-GB" dirty="0"/>
              <a:t>Report on test of adapted CM from M46 Dec 2027 </a:t>
            </a:r>
            <a:r>
              <a:rPr lang="en-GB" dirty="0">
                <a:solidFill>
                  <a:srgbClr val="A4C137"/>
                </a:solidFill>
              </a:rPr>
              <a:t>to M57 Nov 2028</a:t>
            </a:r>
          </a:p>
          <a:p>
            <a:pPr marL="342900" indent="-342900">
              <a:buFont typeface="Wingdings" panose="05000000000000000000" pitchFamily="2" charset="2"/>
              <a:buChar char="Ø"/>
            </a:pPr>
            <a:r>
              <a:rPr lang="en-US" noProof="0" dirty="0">
                <a:solidFill>
                  <a:srgbClr val="A4C137"/>
                </a:solidFill>
              </a:rPr>
              <a:t>Delays due to the closure purpose </a:t>
            </a:r>
            <a:r>
              <a:rPr lang="en-US" noProof="0" dirty="0"/>
              <a:t>of the deliverables considered </a:t>
            </a:r>
            <a:r>
              <a:rPr lang="en-GB" dirty="0">
                <a:latin typeface="Calibri" panose="020F0502020204030204" pitchFamily="34" charset="0"/>
                <a:ea typeface="Calibri" panose="020F0502020204030204" pitchFamily="34" charset="0"/>
                <a:cs typeface="Calibri" panose="020F0502020204030204" pitchFamily="34" charset="0"/>
              </a:rPr>
              <a:t>(CNRS)</a:t>
            </a:r>
            <a:endParaRPr lang="en-US" noProof="0" dirty="0"/>
          </a:p>
          <a:p>
            <a:pPr marL="800100" lvl="1" indent="-342900">
              <a:buFont typeface="Wingdings" panose="05000000000000000000" pitchFamily="2" charset="2"/>
              <a:buChar char="§"/>
            </a:pPr>
            <a:r>
              <a:rPr lang="en-US" noProof="0" dirty="0">
                <a:latin typeface="Calibri" panose="020F0502020204030204" pitchFamily="34" charset="0"/>
                <a:ea typeface="Calibri" panose="020F0502020204030204" pitchFamily="34" charset="0"/>
                <a:cs typeface="Calibri" panose="020F0502020204030204" pitchFamily="34" charset="0"/>
              </a:rPr>
              <a:t>M58 Dec 2028 WP5.3 </a:t>
            </a:r>
            <a:r>
              <a:rPr lang="en-GB" noProof="0" dirty="0">
                <a:latin typeface="Calibri" panose="020F0502020204030204" pitchFamily="34" charset="0"/>
                <a:ea typeface="Calibri" panose="020F0502020204030204" pitchFamily="34" charset="0"/>
                <a:cs typeface="Calibri" panose="020F0502020204030204" pitchFamily="34" charset="0"/>
              </a:rPr>
              <a:t>Parametric design for a sustainable CM with iSAS </a:t>
            </a:r>
            <a:r>
              <a:rPr lang="en-GB" noProof="0" dirty="0" err="1">
                <a:latin typeface="Calibri" panose="020F0502020204030204" pitchFamily="34" charset="0"/>
                <a:ea typeface="Calibri" panose="020F0502020204030204" pitchFamily="34" charset="0"/>
                <a:cs typeface="Calibri" panose="020F0502020204030204" pitchFamily="34" charset="0"/>
              </a:rPr>
              <a:t>techn</a:t>
            </a:r>
            <a:r>
              <a:rPr lang="en-GB" noProof="0" dirty="0">
                <a:latin typeface="Calibri" panose="020F0502020204030204" pitchFamily="34" charset="0"/>
                <a:ea typeface="Calibri" panose="020F0502020204030204" pitchFamily="34" charset="0"/>
                <a:cs typeface="Calibri" panose="020F0502020204030204" pitchFamily="34" charset="0"/>
              </a:rPr>
              <a:t>.</a:t>
            </a:r>
          </a:p>
          <a:p>
            <a:pPr marL="800100" lvl="1"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M58 Dec 2028 WP9.5 Report on energy saving performance of iSAS </a:t>
            </a:r>
            <a:r>
              <a:rPr lang="en-GB" dirty="0" err="1">
                <a:latin typeface="Calibri" panose="020F0502020204030204" pitchFamily="34" charset="0"/>
                <a:ea typeface="Calibri" panose="020F0502020204030204" pitchFamily="34" charset="0"/>
                <a:cs typeface="Calibri" panose="020F0502020204030204" pitchFamily="34" charset="0"/>
              </a:rPr>
              <a:t>techn</a:t>
            </a:r>
            <a:r>
              <a:rPr lang="en-GB" dirty="0">
                <a:latin typeface="Calibri" panose="020F0502020204030204" pitchFamily="34" charset="0"/>
                <a:ea typeface="Calibri" panose="020F0502020204030204" pitchFamily="34" charset="0"/>
                <a:cs typeface="Calibri" panose="020F0502020204030204" pitchFamily="34" charset="0"/>
              </a:rPr>
              <a:t>.</a:t>
            </a:r>
          </a:p>
          <a:p>
            <a:pPr marL="800100" lvl="1" indent="-342900">
              <a:buFont typeface="Wingdings" panose="05000000000000000000" pitchFamily="2" charset="2"/>
              <a:buChar char="§"/>
            </a:pPr>
            <a:r>
              <a:rPr lang="en-GB" noProof="0" dirty="0">
                <a:latin typeface="Calibri" panose="020F0502020204030204" pitchFamily="34" charset="0"/>
                <a:ea typeface="Calibri" panose="020F0502020204030204" pitchFamily="34" charset="0"/>
                <a:cs typeface="Calibri" panose="020F0502020204030204" pitchFamily="34" charset="0"/>
              </a:rPr>
              <a:t>M60 Feb 2028 WP9.2 Final reports of the achievement in the WPs</a:t>
            </a:r>
          </a:p>
          <a:p>
            <a:pPr marL="342900" indent="-342900">
              <a:buFont typeface="Wingdings" panose="05000000000000000000" pitchFamily="2" charset="2"/>
              <a:buChar char="Ø"/>
            </a:pPr>
            <a:r>
              <a:rPr lang="en-GB" dirty="0">
                <a:solidFill>
                  <a:srgbClr val="A4C137"/>
                </a:solidFill>
                <a:latin typeface="Calibri" panose="020F0502020204030204" pitchFamily="34" charset="0"/>
                <a:ea typeface="Calibri" panose="020F0502020204030204" pitchFamily="34" charset="0"/>
                <a:cs typeface="Calibri" panose="020F0502020204030204" pitchFamily="34" charset="0"/>
              </a:rPr>
              <a:t>Addition that might follow </a:t>
            </a:r>
            <a:r>
              <a:rPr lang="en-GB" dirty="0">
                <a:latin typeface="Calibri" panose="020F0502020204030204" pitchFamily="34" charset="0"/>
                <a:ea typeface="Calibri" panose="020F0502020204030204" pitchFamily="34" charset="0"/>
                <a:cs typeface="Calibri" panose="020F0502020204030204" pitchFamily="34" charset="0"/>
              </a:rPr>
              <a:t>in a project management perspective (CNRS)</a:t>
            </a:r>
          </a:p>
          <a:p>
            <a:pPr marL="800100" lvl="1"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M59 Jan 2029 WP9.1 Organisation of 5th &amp; final project meeting and report</a:t>
            </a:r>
            <a:endParaRPr lang="en-GB" dirty="0"/>
          </a:p>
          <a:p>
            <a:endParaRPr lang="en-GB" b="1" dirty="0">
              <a:latin typeface="Calibri" panose="020F0502020204030204" pitchFamily="34" charset="0"/>
              <a:ea typeface="Calibri" panose="020F0502020204030204" pitchFamily="34" charset="0"/>
              <a:cs typeface="Calibri" panose="020F0502020204030204" pitchFamily="34" charset="0"/>
            </a:endParaRPr>
          </a:p>
          <a:p>
            <a:r>
              <a:rPr lang="en-GB" b="1" dirty="0">
                <a:latin typeface="Calibri" panose="020F0502020204030204" pitchFamily="34" charset="0"/>
                <a:ea typeface="Calibri" panose="020F0502020204030204" pitchFamily="34" charset="0"/>
                <a:cs typeface="Calibri" panose="020F0502020204030204" pitchFamily="34" charset="0"/>
              </a:rPr>
              <a:t>Organisation impacts</a:t>
            </a:r>
            <a:endParaRPr lang="en-GB"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dirty="0"/>
              <a:t>A </a:t>
            </a:r>
            <a:r>
              <a:rPr lang="en-GB" dirty="0">
                <a:solidFill>
                  <a:srgbClr val="A4C137"/>
                </a:solidFill>
              </a:rPr>
              <a:t>new AMD </a:t>
            </a:r>
            <a:r>
              <a:rPr lang="en-GB" dirty="0"/>
              <a:t>will be needed to validate the project extension</a:t>
            </a:r>
          </a:p>
          <a:p>
            <a:pPr marL="800100" lvl="1" indent="-342900">
              <a:buFont typeface="Wingdings" panose="05000000000000000000" pitchFamily="2" charset="2"/>
              <a:buChar char="§"/>
            </a:pPr>
            <a:r>
              <a:rPr lang="en-GB" dirty="0"/>
              <a:t>To start towards the middle of RP2 (from ~M37-M43 to have a more precise &amp; realistic viewpoint of the modifications to be made to the work plan)</a:t>
            </a:r>
          </a:p>
          <a:p>
            <a:pPr marL="800100" lvl="1" indent="-342900">
              <a:buFont typeface="Wingdings" panose="05000000000000000000" pitchFamily="2" charset="2"/>
              <a:buChar char="§"/>
            </a:pPr>
            <a:r>
              <a:rPr lang="en-GB" dirty="0"/>
              <a:t>To be finalised before the end of RP2 M48 Feb 2028 (still within GA’s time limits)</a:t>
            </a:r>
          </a:p>
          <a:p>
            <a:pPr lvl="1"/>
            <a:endParaRPr lang="en-GB"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714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A26C0793-9195-4720-8D38-6A538932A862}"/>
              </a:ext>
            </a:extLst>
          </p:cNvPr>
          <p:cNvSpPr txBox="1"/>
          <p:nvPr/>
        </p:nvSpPr>
        <p:spPr>
          <a:xfrm>
            <a:off x="1430384" y="998053"/>
            <a:ext cx="9720000" cy="830997"/>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Project Risk summary</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t>Top 3 risks per WP incl. mitigation</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Image 12">
            <a:extLst>
              <a:ext uri="{FF2B5EF4-FFF2-40B4-BE49-F238E27FC236}">
                <a16:creationId xmlns:a16="http://schemas.microsoft.com/office/drawing/2014/main" id="{2229FAE5-FBB5-420B-A139-2BA8F11911BF}"/>
              </a:ext>
            </a:extLst>
          </p:cNvPr>
          <p:cNvPicPr>
            <a:picLocks noChangeAspect="1"/>
          </p:cNvPicPr>
          <p:nvPr/>
        </p:nvPicPr>
        <p:blipFill>
          <a:blip r:embed="rId4"/>
          <a:stretch>
            <a:fillRect/>
          </a:stretch>
        </p:blipFill>
        <p:spPr>
          <a:xfrm>
            <a:off x="1076190" y="1915495"/>
            <a:ext cx="10428387" cy="4942505"/>
          </a:xfrm>
          <a:prstGeom prst="rect">
            <a:avLst/>
          </a:prstGeom>
        </p:spPr>
      </p:pic>
    </p:spTree>
    <p:extLst>
      <p:ext uri="{BB962C8B-B14F-4D97-AF65-F5344CB8AC3E}">
        <p14:creationId xmlns:p14="http://schemas.microsoft.com/office/powerpoint/2010/main" val="350109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A26C0793-9195-4720-8D38-6A538932A862}"/>
              </a:ext>
            </a:extLst>
          </p:cNvPr>
          <p:cNvSpPr txBox="1"/>
          <p:nvPr/>
        </p:nvSpPr>
        <p:spPr>
          <a:xfrm>
            <a:off x="1430384" y="998053"/>
            <a:ext cx="9720000" cy="830997"/>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Project Risk summary</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t>Top 3 risks per WP incl. mitigation</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748DBA22-9663-4752-98AD-0C447A3E7E40}"/>
              </a:ext>
            </a:extLst>
          </p:cNvPr>
          <p:cNvPicPr>
            <a:picLocks noChangeAspect="1"/>
          </p:cNvPicPr>
          <p:nvPr/>
        </p:nvPicPr>
        <p:blipFill>
          <a:blip r:embed="rId4"/>
          <a:stretch>
            <a:fillRect/>
          </a:stretch>
        </p:blipFill>
        <p:spPr>
          <a:xfrm>
            <a:off x="295036" y="2207865"/>
            <a:ext cx="11601928" cy="4263956"/>
          </a:xfrm>
          <a:prstGeom prst="rect">
            <a:avLst/>
          </a:prstGeom>
        </p:spPr>
      </p:pic>
    </p:spTree>
    <p:extLst>
      <p:ext uri="{BB962C8B-B14F-4D97-AF65-F5344CB8AC3E}">
        <p14:creationId xmlns:p14="http://schemas.microsoft.com/office/powerpoint/2010/main" val="233606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1178783"/>
            <a:ext cx="10510082" cy="5447645"/>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RF2.0 Interfacing</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b="1" dirty="0">
                <a:latin typeface="Calibri" panose="020F0502020204030204" pitchFamily="34" charset="0"/>
                <a:ea typeface="Calibri" panose="020F0502020204030204" pitchFamily="34" charset="0"/>
                <a:cs typeface="Calibri" panose="020F0502020204030204" pitchFamily="34" charset="0"/>
              </a:rPr>
              <a:t>Interdependencies</a:t>
            </a:r>
          </a:p>
          <a:p>
            <a:pPr marL="342900" indent="-342900">
              <a:buFont typeface="Wingdings" panose="05000000000000000000" pitchFamily="2" charset="2"/>
              <a:buChar char="Ø"/>
            </a:pPr>
            <a:r>
              <a:rPr lang="en-GB" sz="2000" dirty="0"/>
              <a:t>Key expertise availability risk</a:t>
            </a:r>
          </a:p>
          <a:p>
            <a:pPr marL="342900" indent="-342900">
              <a:buFont typeface="Wingdings" panose="05000000000000000000" pitchFamily="2" charset="2"/>
              <a:buChar char="Ø"/>
            </a:pPr>
            <a:r>
              <a:rPr lang="en-GB" sz="2000" dirty="0"/>
              <a:t>Key INFRA availability risk</a:t>
            </a:r>
          </a:p>
          <a:p>
            <a:pPr marL="342900" indent="-342900">
              <a:buFont typeface="Wingdings" panose="05000000000000000000" pitchFamily="2" charset="2"/>
              <a:buChar char="Ø"/>
            </a:pPr>
            <a:r>
              <a:rPr lang="en-GB" sz="2000" dirty="0"/>
              <a:t>Late results from iSAS would impact new project’s ability to deliver on time</a:t>
            </a:r>
          </a:p>
          <a:p>
            <a:pPr marL="342900" indent="-342900">
              <a:buFont typeface="Wingdings" panose="05000000000000000000" pitchFamily="2" charset="2"/>
              <a:buChar char="Ø"/>
            </a:pPr>
            <a:endParaRPr lang="en-GB" sz="2000" b="1" dirty="0">
              <a:latin typeface="Calibri" panose="020F0502020204030204" pitchFamily="34" charset="0"/>
              <a:ea typeface="Calibri" panose="020F0502020204030204" pitchFamily="34" charset="0"/>
              <a:cs typeface="Calibri" panose="020F0502020204030204" pitchFamily="34" charset="0"/>
            </a:endParaRPr>
          </a:p>
          <a:p>
            <a:r>
              <a:rPr lang="en-GB" sz="2000" b="1" dirty="0">
                <a:latin typeface="Calibri" panose="020F0502020204030204" pitchFamily="34" charset="0"/>
                <a:ea typeface="Calibri" panose="020F0502020204030204" pitchFamily="34" charset="0"/>
                <a:cs typeface="Calibri" panose="020F0502020204030204" pitchFamily="34" charset="0"/>
              </a:rPr>
              <a:t>Organisation impacts</a:t>
            </a:r>
            <a:endParaRPr lang="en-GB" sz="2000"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2000" dirty="0"/>
              <a:t>Overlap foreseen of 8 to 20 months </a:t>
            </a:r>
          </a:p>
          <a:p>
            <a:pPr marL="800100" lvl="1" indent="-342900">
              <a:buFont typeface="Wingdings" panose="05000000000000000000" pitchFamily="2" charset="2"/>
              <a:buChar char="§"/>
            </a:pPr>
            <a:r>
              <a:rPr lang="en-GB" sz="2000" dirty="0"/>
              <a:t>New project would start June 2027 (iSAS project month 40, Y4) </a:t>
            </a:r>
          </a:p>
          <a:p>
            <a:pPr marL="800100" lvl="1" indent="-342900">
              <a:buFont typeface="Wingdings" panose="05000000000000000000" pitchFamily="2" charset="2"/>
              <a:buChar char="§"/>
            </a:pPr>
            <a:r>
              <a:rPr lang="en-GB" sz="2000" dirty="0"/>
              <a:t>iSAS closes M48 Feb 2028 (or even M60 Feb 2029 if extension accepted)</a:t>
            </a:r>
          </a:p>
          <a:p>
            <a:pPr marL="342900" indent="-342900">
              <a:buFont typeface="Wingdings" panose="05000000000000000000" pitchFamily="2" charset="2"/>
              <a:buChar char="Ø"/>
            </a:pPr>
            <a:r>
              <a:rPr lang="en-GB" sz="2000" dirty="0"/>
              <a:t>To take into account iSAS work plan overlap &amp; interdependencies while developing new project</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b="1" dirty="0">
                <a:latin typeface="Calibri" panose="020F0502020204030204" pitchFamily="34" charset="0"/>
                <a:ea typeface="Calibri" panose="020F0502020204030204" pitchFamily="34" charset="0"/>
                <a:cs typeface="Calibri" panose="020F0502020204030204" pitchFamily="34" charset="0"/>
              </a:rPr>
              <a:t>Benefits anticipated</a:t>
            </a:r>
            <a:endParaRPr lang="en-GB" sz="2000"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2000" dirty="0"/>
              <a:t>CERN strategic engagement increased (FCC)</a:t>
            </a:r>
          </a:p>
          <a:p>
            <a:pPr marL="342900" indent="-342900">
              <a:buFont typeface="Wingdings" panose="05000000000000000000" pitchFamily="2" charset="2"/>
              <a:buChar char="Ø"/>
            </a:pPr>
            <a:r>
              <a:rPr lang="en-GB" sz="2000" dirty="0"/>
              <a:t>iSAS project impact increased by developing new projects</a:t>
            </a:r>
          </a:p>
          <a:p>
            <a:pPr marL="342900" indent="-342900">
              <a:buFont typeface="Wingdings" panose="05000000000000000000" pitchFamily="2" charset="2"/>
              <a:buChar char="Ø"/>
            </a:pPr>
            <a:r>
              <a:rPr lang="en-GB" sz="2000" dirty="0"/>
              <a:t>Recognition by EC request </a:t>
            </a:r>
          </a:p>
        </p:txBody>
      </p:sp>
    </p:spTree>
    <p:extLst>
      <p:ext uri="{BB962C8B-B14F-4D97-AF65-F5344CB8AC3E}">
        <p14:creationId xmlns:p14="http://schemas.microsoft.com/office/powerpoint/2010/main" val="39734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3" y="1984750"/>
            <a:ext cx="9720000" cy="3847207"/>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Next Project and GB Meetings</a:t>
            </a:r>
          </a:p>
          <a:p>
            <a:r>
              <a:rPr lang="en-US" dirty="0">
                <a:latin typeface="Calibri" panose="020F0502020204030204" pitchFamily="34" charset="0"/>
                <a:cs typeface="Calibri" panose="020F0502020204030204" pitchFamily="34" charset="0"/>
                <a:hlinkClick r:id="rId3"/>
              </a:rPr>
              <a:t>iSAS project Indico page</a:t>
            </a:r>
            <a:endParaRPr lang="en-GB" dirty="0"/>
          </a:p>
          <a:p>
            <a:endParaRPr lang="en-GB" dirty="0"/>
          </a:p>
          <a:p>
            <a:pPr marL="742950" lvl="1" indent="-285750">
              <a:buFont typeface="Wingdings" panose="05000000000000000000" pitchFamily="2" charset="2"/>
              <a:buChar char="Ø"/>
            </a:pPr>
            <a:r>
              <a:rPr lang="en-GB" dirty="0">
                <a:hlinkClick r:id="rId4"/>
              </a:rPr>
              <a:t>Review meeting </a:t>
            </a:r>
            <a:r>
              <a:rPr lang="en-GB" dirty="0"/>
              <a:t>– June 1</a:t>
            </a:r>
            <a:r>
              <a:rPr lang="en-GB" baseline="30000" dirty="0"/>
              <a:t>st</a:t>
            </a:r>
            <a:r>
              <a:rPr lang="en-GB" dirty="0"/>
              <a:t> 09:00 to 12:30 am CET</a:t>
            </a:r>
          </a:p>
          <a:p>
            <a:pPr marL="742950" lvl="1" indent="-285750">
              <a:buFont typeface="Wingdings" panose="05000000000000000000" pitchFamily="2" charset="2"/>
              <a:buChar char="Ø"/>
            </a:pPr>
            <a:endParaRPr lang="en-GB" dirty="0"/>
          </a:p>
          <a:p>
            <a:pPr marL="742950" lvl="1" indent="-285750">
              <a:buFont typeface="Wingdings" panose="05000000000000000000" pitchFamily="2" charset="2"/>
              <a:buChar char="Ø"/>
            </a:pPr>
            <a:r>
              <a:rPr lang="en-GB" dirty="0">
                <a:hlinkClick r:id="rId5"/>
              </a:rPr>
              <a:t>Coordination panel </a:t>
            </a:r>
            <a:r>
              <a:rPr lang="en-GB" dirty="0"/>
              <a:t>– June 2 at 10 am CET</a:t>
            </a:r>
          </a:p>
          <a:p>
            <a:pPr marL="742950" lvl="1" indent="-285750">
              <a:buFont typeface="Wingdings" panose="05000000000000000000" pitchFamily="2" charset="2"/>
              <a:buChar char="Ø"/>
            </a:pPr>
            <a:endParaRPr lang="en-GB" dirty="0"/>
          </a:p>
          <a:p>
            <a:pPr marL="742950" lvl="1" indent="-285750">
              <a:buFont typeface="Wingdings" panose="05000000000000000000" pitchFamily="2" charset="2"/>
              <a:buChar char="Ø"/>
            </a:pPr>
            <a:r>
              <a:rPr lang="en-GB" dirty="0">
                <a:hlinkClick r:id="rId5"/>
              </a:rPr>
              <a:t>GB meeting </a:t>
            </a:r>
            <a:r>
              <a:rPr lang="en-GB" dirty="0"/>
              <a:t>– tbd, in 3</a:t>
            </a:r>
            <a:r>
              <a:rPr lang="en-GB" baseline="30000" dirty="0"/>
              <a:t>rd</a:t>
            </a:r>
            <a:r>
              <a:rPr lang="en-GB" dirty="0"/>
              <a:t> trimester 2026</a:t>
            </a:r>
          </a:p>
          <a:p>
            <a:endParaRPr lang="en-GB" dirty="0"/>
          </a:p>
          <a:p>
            <a:pPr marL="800100" lvl="1" indent="-342900">
              <a:buFont typeface="Wingdings" panose="05000000000000000000" pitchFamily="2" charset="2"/>
              <a:buChar char="Ø"/>
            </a:pPr>
            <a:r>
              <a:rPr lang="en-GB" dirty="0"/>
              <a:t>3</a:t>
            </a:r>
            <a:r>
              <a:rPr lang="en-GB" baseline="30000" dirty="0"/>
              <a:t>rd</a:t>
            </a:r>
            <a:r>
              <a:rPr lang="en-GB" dirty="0"/>
              <a:t> annual project meeting in Lund (tbc) – tbd, in 1</a:t>
            </a:r>
            <a:r>
              <a:rPr lang="en-GB" baseline="30000" dirty="0"/>
              <a:t>st</a:t>
            </a:r>
            <a:r>
              <a:rPr lang="en-GB" dirty="0"/>
              <a:t> trimester 2027</a:t>
            </a:r>
          </a:p>
          <a:p>
            <a:pPr marL="1257300" lvl="2" indent="-342900">
              <a:buFont typeface="Wingdings" panose="05000000000000000000" pitchFamily="2" charset="2"/>
              <a:buChar char="§"/>
            </a:pPr>
            <a:r>
              <a:rPr lang="en-GB" dirty="0">
                <a:effectLst/>
              </a:rPr>
              <a:t>Governing </a:t>
            </a:r>
            <a:r>
              <a:rPr lang="en-GB" dirty="0"/>
              <a:t>b</a:t>
            </a:r>
            <a:r>
              <a:rPr lang="en-GB" dirty="0">
                <a:effectLst/>
              </a:rPr>
              <a:t>oard incl.</a:t>
            </a:r>
          </a:p>
          <a:p>
            <a:pPr marL="742950" lvl="1" indent="-285750">
              <a:buFont typeface="Wingdings" panose="05000000000000000000" pitchFamily="2" charset="2"/>
              <a:buChar char="Ø"/>
            </a:pPr>
            <a:endParaRPr lang="en-GB" dirty="0"/>
          </a:p>
          <a:p>
            <a:pPr marL="742950" lvl="1"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402420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1">
            <a:extLst>
              <a:ext uri="{FF2B5EF4-FFF2-40B4-BE49-F238E27FC236}">
                <a16:creationId xmlns:a16="http://schemas.microsoft.com/office/drawing/2014/main" id="{C335F4B2-46CC-4692-8189-C48C5E3E94F2}"/>
              </a:ext>
            </a:extLst>
          </p:cNvPr>
          <p:cNvSpPr>
            <a:spLocks noGrp="1"/>
          </p:cNvSpPr>
          <p:nvPr>
            <p:ph type="title"/>
          </p:nvPr>
        </p:nvSpPr>
        <p:spPr>
          <a:xfrm>
            <a:off x="831850" y="1248093"/>
            <a:ext cx="10515600" cy="2852737"/>
          </a:xfrm>
        </p:spPr>
        <p:txBody>
          <a:bodyPr/>
          <a:lstStyle/>
          <a:p>
            <a:pPr algn="ctr"/>
            <a:r>
              <a:rPr lang="en-GB" dirty="0">
                <a:solidFill>
                  <a:srgbClr val="A4C137"/>
                </a:solidFill>
                <a:latin typeface="Calibri" panose="020F0502020204030204" pitchFamily="34" charset="0"/>
                <a:cs typeface="Calibri" panose="020F0502020204030204" pitchFamily="34" charset="0"/>
              </a:rPr>
              <a:t>Thank</a:t>
            </a:r>
            <a:r>
              <a:rPr lang="fr-FR" dirty="0">
                <a:solidFill>
                  <a:srgbClr val="A4C137"/>
                </a:solidFill>
                <a:latin typeface="Calibri" panose="020F0502020204030204" pitchFamily="34" charset="0"/>
                <a:cs typeface="Calibri" panose="020F0502020204030204" pitchFamily="34" charset="0"/>
              </a:rPr>
              <a:t> </a:t>
            </a:r>
            <a:r>
              <a:rPr lang="en-US" dirty="0">
                <a:solidFill>
                  <a:srgbClr val="A4C137"/>
                </a:solidFill>
                <a:latin typeface="Calibri" panose="020F0502020204030204" pitchFamily="34" charset="0"/>
                <a:cs typeface="Calibri" panose="020F0502020204030204" pitchFamily="34" charset="0"/>
              </a:rPr>
              <a:t>you</a:t>
            </a:r>
            <a:r>
              <a:rPr lang="fr-FR" dirty="0">
                <a:solidFill>
                  <a:srgbClr val="A4C137"/>
                </a:solidFill>
                <a:latin typeface="Calibri" panose="020F0502020204030204" pitchFamily="34" charset="0"/>
                <a:cs typeface="Calibri" panose="020F0502020204030204" pitchFamily="34" charset="0"/>
              </a:rPr>
              <a:t>!</a:t>
            </a:r>
            <a:endParaRPr lang="en-GB" dirty="0"/>
          </a:p>
        </p:txBody>
      </p:sp>
    </p:spTree>
    <p:extLst>
      <p:ext uri="{BB962C8B-B14F-4D97-AF65-F5344CB8AC3E}">
        <p14:creationId xmlns:p14="http://schemas.microsoft.com/office/powerpoint/2010/main" val="2237447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25854</TotalTime>
  <Words>695</Words>
  <Application>Microsoft Office PowerPoint</Application>
  <PresentationFormat>Widescreen</PresentationFormat>
  <Paragraphs>103</Paragraphs>
  <Slides>16</Slides>
  <Notes>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Wingdings</vt:lpstr>
      <vt:lpstr>Office Theme</vt:lpstr>
      <vt:lpstr>Governing Board meeting iSAS Berlin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Back up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McIntosh, Peter (STFC,DL,AST)</cp:lastModifiedBy>
  <cp:revision>1017</cp:revision>
  <dcterms:created xsi:type="dcterms:W3CDTF">2024-02-23T11:31:04Z</dcterms:created>
  <dcterms:modified xsi:type="dcterms:W3CDTF">2026-04-24T07:34:09Z</dcterms:modified>
</cp:coreProperties>
</file>