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77" r:id="rId2"/>
    <p:sldId id="2947" r:id="rId3"/>
    <p:sldId id="2967" r:id="rId4"/>
    <p:sldId id="2963" r:id="rId5"/>
    <p:sldId id="2927" r:id="rId6"/>
    <p:sldId id="2904" r:id="rId7"/>
    <p:sldId id="256" r:id="rId8"/>
    <p:sldId id="2968" r:id="rId9"/>
    <p:sldId id="2970" r:id="rId10"/>
    <p:sldId id="2965" r:id="rId11"/>
    <p:sldId id="2966" r:id="rId12"/>
    <p:sldId id="2893" r:id="rId13"/>
    <p:sldId id="2971" r:id="rId14"/>
    <p:sldId id="2961" r:id="rId15"/>
    <p:sldId id="2955" r:id="rId16"/>
    <p:sldId id="2959" r:id="rId17"/>
    <p:sldId id="1968" r:id="rId18"/>
    <p:sldId id="2960" r:id="rId19"/>
    <p:sldId id="2942" r:id="rId20"/>
    <p:sldId id="2957" r:id="rId21"/>
    <p:sldId id="2956" r:id="rId22"/>
    <p:sldId id="2360" r:id="rId23"/>
    <p:sldId id="2972" r:id="rId2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0EBB7"/>
    <a:srgbClr val="FED6FC"/>
    <a:srgbClr val="5B6B1F"/>
    <a:srgbClr val="A4C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2" d="100"/>
          <a:sy n="72" d="100"/>
        </p:scale>
        <p:origin x="432" y="60"/>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23/04/2026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1C78-CA09-5B63-0E07-DEA2F4D28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7F856-4CC4-817A-A3F0-85C11EAEA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DBAB2-E1AC-41A5-BDDC-8ED28A215283}"/>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FA6827D-F192-B58A-0869-B9F212E968D0}"/>
              </a:ext>
            </a:extLst>
          </p:cNvPr>
          <p:cNvSpPr>
            <a:spLocks noGrp="1"/>
          </p:cNvSpPr>
          <p:nvPr>
            <p:ph type="sldNum" sz="quarter" idx="5"/>
          </p:nvPr>
        </p:nvSpPr>
        <p:spPr/>
        <p:txBody>
          <a:bodyPr/>
          <a:lstStyle/>
          <a:p>
            <a:fld id="{8CB0EE9E-52B8-AA4F-8DD5-ED0FB4E5CBCC}" type="slidenum">
              <a:rPr lang="en-US" smtClean="0"/>
              <a:t>17</a:t>
            </a:fld>
            <a:endParaRPr lang="en-US"/>
          </a:p>
        </p:txBody>
      </p:sp>
    </p:spTree>
    <p:extLst>
      <p:ext uri="{BB962C8B-B14F-4D97-AF65-F5344CB8AC3E}">
        <p14:creationId xmlns:p14="http://schemas.microsoft.com/office/powerpoint/2010/main" val="19426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22</a:t>
            </a:fld>
            <a:endParaRPr lang="fr-FR"/>
          </a:p>
        </p:txBody>
      </p:sp>
    </p:spTree>
    <p:extLst>
      <p:ext uri="{BB962C8B-B14F-4D97-AF65-F5344CB8AC3E}">
        <p14:creationId xmlns:p14="http://schemas.microsoft.com/office/powerpoint/2010/main" val="127721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r>
              <a:rPr lang="en-US"/>
              <a:t>23/04/2026</a:t>
            </a:r>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GB"/>
              <a:t>iSAS Second Annual Meeting @HZB</a:t>
            </a:r>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r>
              <a:rPr lang="en-US"/>
              <a:t>23/04/2026</a:t>
            </a:r>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GB"/>
              <a:t>iSAS Second Annual Meeting @HZB</a:t>
            </a:r>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r>
              <a:rPr lang="en-US"/>
              <a:t>23/04/2026</a:t>
            </a:r>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GB"/>
              <a:t>iSAS Second Annual Meeting @HZB</a:t>
            </a:r>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9"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92266"/>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‹N°›</a:t>
            </a:fld>
            <a:endParaRPr lang="en-US"/>
          </a:p>
        </p:txBody>
      </p:sp>
      <p:sp>
        <p:nvSpPr>
          <p:cNvPr id="5" name="Date Placeholder 1">
            <a:extLst>
              <a:ext uri="{FF2B5EF4-FFF2-40B4-BE49-F238E27FC236}">
                <a16:creationId xmlns:a16="http://schemas.microsoft.com/office/drawing/2014/main" id="{4CC6B454-527F-43D3-D605-75A6D50946E3}"/>
              </a:ext>
            </a:extLst>
          </p:cNvPr>
          <p:cNvSpPr>
            <a:spLocks noGrp="1"/>
          </p:cNvSpPr>
          <p:nvPr>
            <p:ph type="dt" sz="half" idx="10"/>
          </p:nvPr>
        </p:nvSpPr>
        <p:spPr>
          <a:xfrm>
            <a:off x="3287689" y="6378350"/>
            <a:ext cx="828700" cy="365125"/>
          </a:xfrm>
        </p:spPr>
        <p:txBody>
          <a:bodyPr/>
          <a:lstStyle/>
          <a:p>
            <a:r>
              <a:rPr lang="en-US"/>
              <a:t>23/04/2026</a:t>
            </a:r>
            <a:endParaRPr lang="en-US" dirty="0"/>
          </a:p>
        </p:txBody>
      </p:sp>
      <p:sp>
        <p:nvSpPr>
          <p:cNvPr id="6" name="Footer Placeholder 3">
            <a:extLst>
              <a:ext uri="{FF2B5EF4-FFF2-40B4-BE49-F238E27FC236}">
                <a16:creationId xmlns:a16="http://schemas.microsoft.com/office/drawing/2014/main" id="{447C8458-2552-C8C0-CD97-451D425B8F13}"/>
              </a:ext>
            </a:extLst>
          </p:cNvPr>
          <p:cNvSpPr>
            <a:spLocks noGrp="1"/>
          </p:cNvSpPr>
          <p:nvPr>
            <p:ph type="ftr" sz="quarter" idx="11"/>
          </p:nvPr>
        </p:nvSpPr>
        <p:spPr>
          <a:xfrm>
            <a:off x="4259263" y="6383848"/>
            <a:ext cx="6572221" cy="365125"/>
          </a:xfrm>
        </p:spPr>
        <p:txBody>
          <a:bodyPr/>
          <a:lstStyle/>
          <a:p>
            <a:r>
              <a:rPr lang="en-GB"/>
              <a:t>iSAS Second Annual Meeting @HZB</a:t>
            </a:r>
            <a:endParaRPr lang="en-US" dirty="0"/>
          </a:p>
        </p:txBody>
      </p:sp>
    </p:spTree>
    <p:extLst>
      <p:ext uri="{BB962C8B-B14F-4D97-AF65-F5344CB8AC3E}">
        <p14:creationId xmlns:p14="http://schemas.microsoft.com/office/powerpoint/2010/main" val="176441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r>
              <a:rPr lang="en-US"/>
              <a:t>23/04/2026</a:t>
            </a:r>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GB"/>
              <a:t>iSAS Second Annual Meeting @HZB</a:t>
            </a:r>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r>
              <a:rPr lang="en-US"/>
              <a:t>23/04/2026</a:t>
            </a:r>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GB"/>
              <a:t>iSAS Second Annual Meeting @HZB</a:t>
            </a:r>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r>
              <a:rPr lang="en-US"/>
              <a:t>23/04/2026</a:t>
            </a:r>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GB"/>
              <a:t>iSAS Second Annual Meeting @HZB</a:t>
            </a:r>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r>
              <a:rPr lang="en-US"/>
              <a:t>23/04/2026</a:t>
            </a:r>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GB"/>
              <a:t>iSAS Second Annual Meeting @HZB</a:t>
            </a:r>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r>
              <a:rPr lang="en-US"/>
              <a:t>23/04/2026</a:t>
            </a:r>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GB"/>
              <a:t>iSAS Second Annual Meeting @HZB</a:t>
            </a:r>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r>
              <a:rPr lang="en-US"/>
              <a:t>23/04/2026</a:t>
            </a:r>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GB"/>
              <a:t>iSAS Second Annual Meeting @HZB</a:t>
            </a:r>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r>
              <a:rPr lang="en-US"/>
              <a:t>23/04/2026</a:t>
            </a:r>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GB"/>
              <a:t>iSAS Second Annual Meeting @HZB</a:t>
            </a:r>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r>
              <a:rPr lang="en-US"/>
              <a:t>23/04/2026</a:t>
            </a:r>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GB"/>
              <a:t>iSAS Second Annual Meeting @HZB</a:t>
            </a:r>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23/04/2026</a:t>
            </a:r>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iSAS Second Annual Meeting @HZB</a:t>
            </a:r>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4.emf"/><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54B7E4-984C-4AF9-9F6A-BA4C3935E43E}"/>
              </a:ext>
            </a:extLst>
          </p:cNvPr>
          <p:cNvSpPr>
            <a:spLocks noGrp="1"/>
          </p:cNvSpPr>
          <p:nvPr>
            <p:ph type="ctrTitle"/>
          </p:nvPr>
        </p:nvSpPr>
        <p:spPr>
          <a:xfrm>
            <a:off x="0" y="866774"/>
            <a:ext cx="12192000" cy="1579141"/>
          </a:xfrm>
          <a:solidFill>
            <a:srgbClr val="E0EBB7"/>
          </a:solidFill>
        </p:spPr>
        <p:txBody>
          <a:bodyPr>
            <a:normAutofit fontScale="90000"/>
          </a:bodyPr>
          <a:lstStyle/>
          <a:p>
            <a:r>
              <a:rPr lang="fr-FR" dirty="0">
                <a:latin typeface="Calibri" panose="020F0502020204030204" pitchFamily="34" charset="0"/>
                <a:ea typeface="Calibri" panose="020F0502020204030204" pitchFamily="34" charset="0"/>
                <a:cs typeface="Calibri" panose="020F0502020204030204" pitchFamily="34" charset="0"/>
              </a:rPr>
              <a:t> New Project  </a:t>
            </a:r>
            <a:br>
              <a:rPr lang="fr-FR" dirty="0">
                <a:latin typeface="Calibri" panose="020F0502020204030204" pitchFamily="34" charset="0"/>
                <a:ea typeface="Calibri" panose="020F0502020204030204" pitchFamily="34" charset="0"/>
                <a:cs typeface="Calibri" panose="020F0502020204030204" pitchFamily="34" charset="0"/>
              </a:rPr>
            </a:br>
            <a:r>
              <a:rPr lang="fr-FR" dirty="0">
                <a:latin typeface="Calibri" panose="020F0502020204030204" pitchFamily="34" charset="0"/>
                <a:ea typeface="Calibri" panose="020F0502020204030204" pitchFamily="34" charset="0"/>
                <a:cs typeface="Calibri" panose="020F0502020204030204" pitchFamily="34" charset="0"/>
              </a:rPr>
              <a:t>   </a:t>
            </a:r>
            <a:r>
              <a:rPr lang="fr-FR" dirty="0" err="1">
                <a:latin typeface="Calibri" panose="020F0502020204030204" pitchFamily="34" charset="0"/>
                <a:ea typeface="Calibri" panose="020F0502020204030204" pitchFamily="34" charset="0"/>
                <a:cs typeface="Calibri" panose="020F0502020204030204" pitchFamily="34" charset="0"/>
              </a:rPr>
              <a:t>iSAS</a:t>
            </a:r>
            <a:r>
              <a:rPr lang="fr-FR" dirty="0">
                <a:latin typeface="Calibri" panose="020F0502020204030204" pitchFamily="34" charset="0"/>
                <a:ea typeface="Calibri" panose="020F0502020204030204" pitchFamily="34" charset="0"/>
                <a:cs typeface="Calibri" panose="020F0502020204030204" pitchFamily="34" charset="0"/>
              </a:rPr>
              <a:t> + RF 2.0</a:t>
            </a:r>
          </a:p>
        </p:txBody>
      </p:sp>
      <p:pic>
        <p:nvPicPr>
          <p:cNvPr id="8" name="Picture 102">
            <a:extLst>
              <a:ext uri="{FF2B5EF4-FFF2-40B4-BE49-F238E27FC236}">
                <a16:creationId xmlns:a16="http://schemas.microsoft.com/office/drawing/2014/main" id="{AB089DB8-2CAB-4A12-93B7-E28DDDCE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24" y="582698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5F4196B-193E-4515-948D-319896BE321D}"/>
              </a:ext>
            </a:extLst>
          </p:cNvPr>
          <p:cNvSpPr txBox="1"/>
          <p:nvPr/>
        </p:nvSpPr>
        <p:spPr>
          <a:xfrm>
            <a:off x="1060599" y="5860836"/>
            <a:ext cx="10937965" cy="461665"/>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pic>
        <p:nvPicPr>
          <p:cNvPr id="10" name="Image 9">
            <a:extLst>
              <a:ext uri="{FF2B5EF4-FFF2-40B4-BE49-F238E27FC236}">
                <a16:creationId xmlns:a16="http://schemas.microsoft.com/office/drawing/2014/main" id="{4A6507F2-96EF-444D-9680-C47B301ABAB6}"/>
              </a:ext>
            </a:extLst>
          </p:cNvPr>
          <p:cNvPicPr>
            <a:picLocks noChangeAspect="1"/>
          </p:cNvPicPr>
          <p:nvPr/>
        </p:nvPicPr>
        <p:blipFill>
          <a:blip r:embed="rId3"/>
          <a:stretch>
            <a:fillRect/>
          </a:stretch>
        </p:blipFill>
        <p:spPr>
          <a:xfrm>
            <a:off x="294095" y="1169583"/>
            <a:ext cx="3831410" cy="1054403"/>
          </a:xfrm>
          <a:prstGeom prst="rect">
            <a:avLst/>
          </a:prstGeom>
        </p:spPr>
      </p:pic>
      <p:grpSp>
        <p:nvGrpSpPr>
          <p:cNvPr id="11" name="Groupe 10">
            <a:extLst>
              <a:ext uri="{FF2B5EF4-FFF2-40B4-BE49-F238E27FC236}">
                <a16:creationId xmlns:a16="http://schemas.microsoft.com/office/drawing/2014/main" id="{DBFBBF62-B09C-454C-9E60-6CCA2AB4CA34}"/>
              </a:ext>
            </a:extLst>
          </p:cNvPr>
          <p:cNvGrpSpPr/>
          <p:nvPr/>
        </p:nvGrpSpPr>
        <p:grpSpPr>
          <a:xfrm>
            <a:off x="8610600" y="1005515"/>
            <a:ext cx="2645972" cy="1418714"/>
            <a:chOff x="1400144" y="514350"/>
            <a:chExt cx="2060679" cy="1108877"/>
          </a:xfrm>
        </p:grpSpPr>
        <p:pic>
          <p:nvPicPr>
            <p:cNvPr id="12" name="Picture 2" descr="Innovate for Sustainable Accelerating Systems: Kick-Off Meeting">
              <a:extLst>
                <a:ext uri="{FF2B5EF4-FFF2-40B4-BE49-F238E27FC236}">
                  <a16:creationId xmlns:a16="http://schemas.microsoft.com/office/drawing/2014/main" id="{D871569B-68B0-4B1D-80B1-1BD9C8DFA4A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514350"/>
              <a:ext cx="1936823" cy="60871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996545C8-EF4D-4491-B6C1-AFFCAB1764A7}"/>
                </a:ext>
              </a:extLst>
            </p:cNvPr>
            <p:cNvSpPr txBox="1"/>
            <p:nvPr/>
          </p:nvSpPr>
          <p:spPr>
            <a:xfrm>
              <a:off x="1400144" y="1101913"/>
              <a:ext cx="2060679" cy="521314"/>
            </a:xfrm>
            <a:prstGeom prst="rect">
              <a:avLst/>
            </a:prstGeom>
            <a:noFill/>
          </p:spPr>
          <p:txBody>
            <a:bodyPr wrap="square">
              <a:spAutoFit/>
            </a:bodyPr>
            <a:lstStyle/>
            <a:p>
              <a:pPr algn="ctr"/>
              <a:r>
                <a:rPr lang="en-BE" sz="1867" b="1" i="1" dirty="0">
                  <a:solidFill>
                    <a:srgbClr val="92D050"/>
                  </a:solidFill>
                </a:rPr>
                <a:t>Innovate for Sustainable </a:t>
              </a:r>
              <a:endParaRPr lang="fr-FR" sz="1867" b="1" i="1" dirty="0">
                <a:solidFill>
                  <a:srgbClr val="92D050"/>
                </a:solidFill>
              </a:endParaRPr>
            </a:p>
            <a:p>
              <a:pPr algn="ctr"/>
              <a:r>
                <a:rPr lang="en-BE" sz="1867" b="1" i="1" dirty="0">
                  <a:solidFill>
                    <a:srgbClr val="92D050"/>
                  </a:solidFill>
                </a:rPr>
                <a:t>Accelerating Systems</a:t>
              </a:r>
              <a:endParaRPr lang="en-GB" sz="1867" b="1" dirty="0">
                <a:solidFill>
                  <a:srgbClr val="92D050"/>
                </a:solidFill>
              </a:endParaRPr>
            </a:p>
          </p:txBody>
        </p:sp>
      </p:grpSp>
      <p:sp>
        <p:nvSpPr>
          <p:cNvPr id="14" name="ZoneTexte 13">
            <a:extLst>
              <a:ext uri="{FF2B5EF4-FFF2-40B4-BE49-F238E27FC236}">
                <a16:creationId xmlns:a16="http://schemas.microsoft.com/office/drawing/2014/main" id="{DE76A241-6ED6-4A04-98EB-337CD9240349}"/>
              </a:ext>
            </a:extLst>
          </p:cNvPr>
          <p:cNvSpPr txBox="1"/>
          <p:nvPr/>
        </p:nvSpPr>
        <p:spPr>
          <a:xfrm>
            <a:off x="2626805" y="2924535"/>
            <a:ext cx="7213600" cy="830997"/>
          </a:xfrm>
          <a:prstGeom prst="rect">
            <a:avLst/>
          </a:prstGeom>
          <a:noFill/>
        </p:spPr>
        <p:txBody>
          <a:bodyPr wrap="square" rtlCol="0">
            <a:spAutoFit/>
          </a:bodyPr>
          <a:lstStyle/>
          <a:p>
            <a:pPr algn="ctr"/>
            <a:r>
              <a:rPr lang="fr-FR" sz="2400" dirty="0" err="1"/>
              <a:t>Join</a:t>
            </a:r>
            <a:r>
              <a:rPr lang="fr-FR" sz="2400" dirty="0"/>
              <a:t> for the </a:t>
            </a:r>
            <a:r>
              <a:rPr lang="fr-FR" sz="2400" dirty="0" err="1"/>
              <a:t>next</a:t>
            </a:r>
            <a:r>
              <a:rPr lang="fr-FR" sz="2400" dirty="0"/>
              <a:t> call </a:t>
            </a:r>
            <a:r>
              <a:rPr lang="de-DE" sz="2400" b="1" cap="all" dirty="0">
                <a:solidFill>
                  <a:srgbClr val="0070BE"/>
                </a:solidFill>
                <a:ea typeface="+mj-ea"/>
                <a:cs typeface="Arial" panose="020B0604020202020204" pitchFamily="34" charset="0"/>
              </a:rPr>
              <a:t>INFRA-TECH-2026-01-01</a:t>
            </a:r>
            <a:endParaRPr lang="de-DE" sz="2400" cap="all" dirty="0">
              <a:solidFill>
                <a:srgbClr val="0070BE"/>
              </a:solidFill>
              <a:ea typeface="+mj-ea"/>
              <a:cs typeface="Arial" panose="020B0604020202020204" pitchFamily="34" charset="0"/>
            </a:endParaRPr>
          </a:p>
          <a:p>
            <a:pPr algn="ctr"/>
            <a:r>
              <a:rPr lang="de-DE" sz="2400" cap="all" dirty="0" err="1">
                <a:ea typeface="+mj-ea"/>
                <a:cs typeface="Arial" panose="020B0604020202020204" pitchFamily="34" charset="0"/>
              </a:rPr>
              <a:t>Into</a:t>
            </a:r>
            <a:r>
              <a:rPr lang="de-DE" sz="2400" cap="all" dirty="0">
                <a:ea typeface="+mj-ea"/>
                <a:cs typeface="Arial" panose="020B0604020202020204" pitchFamily="34" charset="0"/>
              </a:rPr>
              <a:t> a </a:t>
            </a:r>
            <a:r>
              <a:rPr lang="de-DE" sz="2400" u="sng" cap="all" dirty="0" err="1">
                <a:ea typeface="+mj-ea"/>
                <a:cs typeface="Arial" panose="020B0604020202020204" pitchFamily="34" charset="0"/>
              </a:rPr>
              <a:t>nEw</a:t>
            </a:r>
            <a:r>
              <a:rPr lang="de-DE" sz="2400" u="sng" cap="all" dirty="0">
                <a:ea typeface="+mj-ea"/>
                <a:cs typeface="Arial" panose="020B0604020202020204" pitchFamily="34" charset="0"/>
              </a:rPr>
              <a:t> PROJECT </a:t>
            </a:r>
          </a:p>
        </p:txBody>
      </p:sp>
      <p:sp>
        <p:nvSpPr>
          <p:cNvPr id="2" name="ZoneTexte 1">
            <a:extLst>
              <a:ext uri="{FF2B5EF4-FFF2-40B4-BE49-F238E27FC236}">
                <a16:creationId xmlns:a16="http://schemas.microsoft.com/office/drawing/2014/main" id="{6CCDD54A-5B09-480D-83AD-D057180496FF}"/>
              </a:ext>
            </a:extLst>
          </p:cNvPr>
          <p:cNvSpPr txBox="1"/>
          <p:nvPr/>
        </p:nvSpPr>
        <p:spPr>
          <a:xfrm>
            <a:off x="3031186" y="4234152"/>
            <a:ext cx="6806607" cy="707886"/>
          </a:xfrm>
          <a:prstGeom prst="rect">
            <a:avLst/>
          </a:prstGeom>
          <a:noFill/>
        </p:spPr>
        <p:txBody>
          <a:bodyPr wrap="none" rtlCol="0">
            <a:spAutoFit/>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Short presentation: the project is currently under development </a:t>
            </a:r>
          </a:p>
          <a:p>
            <a:pPr algn="ctr"/>
            <a:r>
              <a:rPr lang="en-GB" sz="2000" dirty="0">
                <a:latin typeface="Calibri" panose="020F0502020204030204" pitchFamily="34" charset="0"/>
                <a:ea typeface="Calibri" panose="020F0502020204030204" pitchFamily="34" charset="0"/>
                <a:cs typeface="Calibri" panose="020F0502020204030204" pitchFamily="34" charset="0"/>
              </a:rPr>
              <a:t>and the content and the structure  is not yet fully finalized.</a:t>
            </a:r>
          </a:p>
        </p:txBody>
      </p:sp>
    </p:spTree>
    <p:extLst>
      <p:ext uri="{BB962C8B-B14F-4D97-AF65-F5344CB8AC3E}">
        <p14:creationId xmlns:p14="http://schemas.microsoft.com/office/powerpoint/2010/main" val="118400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7A78B44-1A5E-424E-B09D-CF585ED01CE5}"/>
              </a:ext>
            </a:extLst>
          </p:cNvPr>
          <p:cNvSpPr>
            <a:spLocks noGrp="1"/>
          </p:cNvSpPr>
          <p:nvPr>
            <p:ph type="ftr" sz="quarter" idx="11"/>
          </p:nvPr>
        </p:nvSpPr>
        <p:spPr/>
        <p:txBody>
          <a:bodyPr/>
          <a:lstStyle/>
          <a:p>
            <a:r>
              <a:rPr lang="en-GB">
                <a:latin typeface="+mn-lt"/>
              </a:rPr>
              <a:t>iSAS Second Annual Meeting @HZB</a:t>
            </a:r>
            <a:endParaRPr lang="en-US">
              <a:latin typeface="+mn-lt"/>
            </a:endParaRPr>
          </a:p>
        </p:txBody>
      </p:sp>
      <p:sp>
        <p:nvSpPr>
          <p:cNvPr id="5" name="Espace réservé du numéro de diapositive 4">
            <a:extLst>
              <a:ext uri="{FF2B5EF4-FFF2-40B4-BE49-F238E27FC236}">
                <a16:creationId xmlns:a16="http://schemas.microsoft.com/office/drawing/2014/main" id="{77A8012B-83A4-43A1-82D9-2C81A7B56761}"/>
              </a:ext>
            </a:extLst>
          </p:cNvPr>
          <p:cNvSpPr>
            <a:spLocks noGrp="1"/>
          </p:cNvSpPr>
          <p:nvPr>
            <p:ph type="sldNum" sz="quarter" idx="12"/>
          </p:nvPr>
        </p:nvSpPr>
        <p:spPr/>
        <p:txBody>
          <a:bodyPr/>
          <a:lstStyle/>
          <a:p>
            <a:fld id="{65B10CB4-6702-7A41-B562-8ABC25C9BF40}" type="slidenum">
              <a:rPr lang="en-US" smtClean="0">
                <a:latin typeface="+mn-lt"/>
              </a:rPr>
              <a:t>10</a:t>
            </a:fld>
            <a:endParaRPr lang="en-US">
              <a:latin typeface="+mn-lt"/>
            </a:endParaRPr>
          </a:p>
        </p:txBody>
      </p:sp>
      <p:sp>
        <p:nvSpPr>
          <p:cNvPr id="7" name="ZoneTexte 6">
            <a:extLst>
              <a:ext uri="{FF2B5EF4-FFF2-40B4-BE49-F238E27FC236}">
                <a16:creationId xmlns:a16="http://schemas.microsoft.com/office/drawing/2014/main" id="{E81D27EB-AE1B-467B-BB80-B82C71A0CDCF}"/>
              </a:ext>
            </a:extLst>
          </p:cNvPr>
          <p:cNvSpPr txBox="1"/>
          <p:nvPr/>
        </p:nvSpPr>
        <p:spPr>
          <a:xfrm>
            <a:off x="506027" y="2002551"/>
            <a:ext cx="11431480" cy="2524409"/>
          </a:xfrm>
          <a:prstGeom prst="rect">
            <a:avLst/>
          </a:prstGeom>
          <a:noFill/>
        </p:spPr>
        <p:txBody>
          <a:bodyPr wrap="square">
            <a:spAutoFit/>
          </a:bodyPr>
          <a:lstStyle/>
          <a:p>
            <a:pPr algn="ctr"/>
            <a:endParaRPr lang="fr-FR" sz="2400" b="1" dirty="0"/>
          </a:p>
          <a:p>
            <a:pPr marL="800100" lvl="1" indent="-342900">
              <a:buFont typeface="Wingdings" panose="05000000000000000000" pitchFamily="2" charset="2"/>
              <a:buChar char="Ø"/>
            </a:pPr>
            <a:r>
              <a:rPr lang="en-DE" sz="2200" dirty="0">
                <a:latin typeface="Calibri" panose="020F0502020204030204" pitchFamily="34" charset="0"/>
                <a:ea typeface="Calibri" panose="020F0502020204030204" pitchFamily="34" charset="0"/>
                <a:cs typeface="Calibri" panose="020F0502020204030204" pitchFamily="34" charset="0"/>
              </a:rPr>
              <a:t>Device</a:t>
            </a:r>
            <a:r>
              <a:rPr lang="fr-FR" sz="2200" dirty="0">
                <a:latin typeface="Calibri" panose="020F0502020204030204" pitchFamily="34" charset="0"/>
                <a:ea typeface="Calibri" panose="020F0502020204030204" pitchFamily="34" charset="0"/>
                <a:cs typeface="Calibri" panose="020F0502020204030204" pitchFamily="34" charset="0"/>
              </a:rPr>
              <a:t>, </a:t>
            </a:r>
            <a:r>
              <a:rPr lang="en-DE" sz="2200" dirty="0">
                <a:latin typeface="Calibri" panose="020F0502020204030204" pitchFamily="34" charset="0"/>
                <a:ea typeface="Calibri" panose="020F0502020204030204" pitchFamily="34" charset="0"/>
                <a:cs typeface="Calibri" panose="020F0502020204030204" pitchFamily="34" charset="0"/>
              </a:rPr>
              <a:t>Device-to-System</a:t>
            </a:r>
            <a:r>
              <a:rPr lang="fr-FR" sz="2200" dirty="0">
                <a:latin typeface="Calibri" panose="020F0502020204030204" pitchFamily="34" charset="0"/>
                <a:ea typeface="Calibri" panose="020F0502020204030204" pitchFamily="34" charset="0"/>
                <a:cs typeface="Calibri" panose="020F0502020204030204" pitchFamily="34" charset="0"/>
              </a:rPr>
              <a:t> and System Levels</a:t>
            </a:r>
          </a:p>
          <a:p>
            <a:pPr marL="1257300" lvl="2" indent="-342900">
              <a:buFont typeface="Wingdings" panose="05000000000000000000" pitchFamily="2" charset="2"/>
              <a:buChar char="Ø"/>
            </a:pPr>
            <a:endParaRPr lang="fr-FR"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DE" sz="2200" dirty="0">
                <a:latin typeface="Calibri" panose="020F0502020204030204" pitchFamily="34" charset="0"/>
                <a:ea typeface="Calibri" panose="020F0502020204030204" pitchFamily="34" charset="0"/>
                <a:cs typeface="Calibri" panose="020F0502020204030204" pitchFamily="34" charset="0"/>
              </a:rPr>
              <a:t>System-to-Sustainability </a:t>
            </a:r>
            <a:r>
              <a:rPr lang="fr-FR" sz="2200" dirty="0">
                <a:latin typeface="Calibri" panose="020F0502020204030204" pitchFamily="34" charset="0"/>
                <a:ea typeface="Calibri" panose="020F0502020204030204" pitchFamily="34" charset="0"/>
                <a:cs typeface="Calibri" panose="020F0502020204030204" pitchFamily="34" charset="0"/>
              </a:rPr>
              <a:t>: </a:t>
            </a:r>
            <a:r>
              <a:rPr lang="fr-FR" sz="2200" dirty="0" err="1">
                <a:latin typeface="Calibri" panose="020F0502020204030204" pitchFamily="34" charset="0"/>
                <a:ea typeface="Calibri" panose="020F0502020204030204" pitchFamily="34" charset="0"/>
                <a:cs typeface="Calibri" panose="020F0502020204030204" pitchFamily="34" charset="0"/>
              </a:rPr>
              <a:t>creating</a:t>
            </a:r>
            <a:r>
              <a:rPr lang="fr-FR" sz="2200" dirty="0">
                <a:latin typeface="Calibri" panose="020F0502020204030204" pitchFamily="34" charset="0"/>
                <a:ea typeface="Calibri" panose="020F0502020204030204" pitchFamily="34" charset="0"/>
                <a:cs typeface="Calibri" panose="020F0502020204030204" pitchFamily="34" charset="0"/>
              </a:rPr>
              <a:t> </a:t>
            </a:r>
            <a:r>
              <a:rPr lang="fr-FR" sz="2200" dirty="0" err="1">
                <a:latin typeface="Calibri" panose="020F0502020204030204" pitchFamily="34" charset="0"/>
                <a:ea typeface="Calibri" panose="020F0502020204030204" pitchFamily="34" charset="0"/>
                <a:cs typeface="Calibri" panose="020F0502020204030204" pitchFamily="34" charset="0"/>
              </a:rPr>
              <a:t>tools</a:t>
            </a:r>
            <a:r>
              <a:rPr lang="fr-FR" sz="2200" dirty="0">
                <a:latin typeface="Calibri" panose="020F0502020204030204" pitchFamily="34" charset="0"/>
                <a:ea typeface="Calibri" panose="020F0502020204030204" pitchFamily="34" charset="0"/>
                <a:cs typeface="Calibri" panose="020F0502020204030204" pitchFamily="34" charset="0"/>
              </a:rPr>
              <a:t> - Energy monitoring and LCA</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Ø"/>
            </a:pPr>
            <a:endParaRPr lang="en-GB"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Aft>
                <a:spcPts val="1067"/>
              </a:spcAft>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Validation of all these innovative solutions in an exiting accelerator facilities (</a:t>
            </a:r>
            <a:r>
              <a:rPr lang="en-DE" sz="2200" dirty="0"/>
              <a:t>DESY, </a:t>
            </a:r>
            <a:r>
              <a:rPr lang="fr-FR" sz="2200" dirty="0"/>
              <a:t>XFEL, </a:t>
            </a:r>
            <a:r>
              <a:rPr lang="en-DE" sz="2200" dirty="0"/>
              <a:t>HZB, CERN, Soleil, MAX IV, KARA</a:t>
            </a:r>
            <a:r>
              <a:rPr lang="fr-FR" sz="2200" dirty="0"/>
              <a:t>,ESS</a:t>
            </a:r>
            <a:r>
              <a:rPr lang="fr-FR" sz="2200" dirty="0">
                <a:latin typeface="Calibri" panose="020F0502020204030204" pitchFamily="34" charset="0"/>
                <a:ea typeface="Calibri" panose="020F0502020204030204" pitchFamily="34" charset="0"/>
                <a:cs typeface="Calibri" panose="020F0502020204030204" pitchFamily="34" charset="0"/>
              </a:rPr>
              <a:t>)</a:t>
            </a:r>
            <a:r>
              <a:rPr lang="en-GB" sz="2200" dirty="0">
                <a:latin typeface="Calibri" panose="020F0502020204030204" pitchFamily="34" charset="0"/>
                <a:ea typeface="Calibri" panose="020F0502020204030204" pitchFamily="34" charset="0"/>
                <a:cs typeface="Calibri" panose="020F0502020204030204" pitchFamily="34" charset="0"/>
              </a:rPr>
              <a:t> and in a single site for several validations PERLE++</a:t>
            </a:r>
          </a:p>
        </p:txBody>
      </p:sp>
      <p:sp>
        <p:nvSpPr>
          <p:cNvPr id="11" name="ZoneTexte 10">
            <a:extLst>
              <a:ext uri="{FF2B5EF4-FFF2-40B4-BE49-F238E27FC236}">
                <a16:creationId xmlns:a16="http://schemas.microsoft.com/office/drawing/2014/main" id="{9325B359-43D4-4B86-B4C2-290ED3175388}"/>
              </a:ext>
            </a:extLst>
          </p:cNvPr>
          <p:cNvSpPr txBox="1"/>
          <p:nvPr/>
        </p:nvSpPr>
        <p:spPr>
          <a:xfrm>
            <a:off x="254493" y="565483"/>
            <a:ext cx="11683014" cy="913199"/>
          </a:xfrm>
          <a:prstGeom prst="rect">
            <a:avLst/>
          </a:prstGeom>
          <a:noFill/>
        </p:spPr>
        <p:txBody>
          <a:bodyPr wrap="square" rtlCol="0">
            <a:spAutoFit/>
          </a:bodyPr>
          <a:lstStyle/>
          <a:p>
            <a:pPr algn="ctr"/>
            <a:r>
              <a:rPr lang="fr-FR" sz="2667" b="1" dirty="0">
                <a:solidFill>
                  <a:srgbClr val="FF0000"/>
                </a:solidFill>
              </a:rPr>
              <a:t>An </a:t>
            </a:r>
            <a:r>
              <a:rPr lang="fr-FR" sz="2667" b="1" dirty="0" err="1">
                <a:solidFill>
                  <a:srgbClr val="FF0000"/>
                </a:solidFill>
              </a:rPr>
              <a:t>integration</a:t>
            </a:r>
            <a:r>
              <a:rPr lang="fr-FR" sz="2667" b="1" dirty="0">
                <a:solidFill>
                  <a:srgbClr val="FF0000"/>
                </a:solidFill>
              </a:rPr>
              <a:t> </a:t>
            </a:r>
            <a:r>
              <a:rPr lang="fr-FR" sz="2667" b="1" dirty="0" err="1">
                <a:solidFill>
                  <a:srgbClr val="FF0000"/>
                </a:solidFill>
              </a:rPr>
              <a:t>project</a:t>
            </a:r>
            <a:r>
              <a:rPr lang="fr-FR" sz="2667" b="1" dirty="0">
                <a:solidFill>
                  <a:srgbClr val="FF0000"/>
                </a:solidFill>
              </a:rPr>
              <a:t> </a:t>
            </a:r>
          </a:p>
          <a:p>
            <a:pPr algn="ctr"/>
            <a:r>
              <a:rPr lang="fr-FR" sz="2667" b="1" dirty="0">
                <a:solidFill>
                  <a:srgbClr val="FF0000"/>
                </a:solidFill>
              </a:rPr>
              <a:t>to optimise the power use </a:t>
            </a:r>
            <a:r>
              <a:rPr lang="fr-FR" sz="2667" b="1" dirty="0" err="1">
                <a:solidFill>
                  <a:srgbClr val="FF0000"/>
                </a:solidFill>
              </a:rPr>
              <a:t>from</a:t>
            </a:r>
            <a:r>
              <a:rPr lang="fr-FR" sz="2667" b="1" dirty="0">
                <a:solidFill>
                  <a:srgbClr val="FF0000"/>
                </a:solidFill>
              </a:rPr>
              <a:t> </a:t>
            </a:r>
            <a:r>
              <a:rPr lang="fr-FR" sz="2667" b="1" dirty="0" err="1">
                <a:solidFill>
                  <a:srgbClr val="FF0000"/>
                </a:solidFill>
              </a:rPr>
              <a:t>grid</a:t>
            </a:r>
            <a:r>
              <a:rPr lang="fr-FR" sz="2667" b="1" dirty="0">
                <a:solidFill>
                  <a:srgbClr val="FF0000"/>
                </a:solidFill>
              </a:rPr>
              <a:t> to </a:t>
            </a:r>
            <a:r>
              <a:rPr lang="fr-FR" sz="2667" b="1" dirty="0" err="1">
                <a:solidFill>
                  <a:srgbClr val="FF0000"/>
                </a:solidFill>
              </a:rPr>
              <a:t>particle</a:t>
            </a:r>
            <a:r>
              <a:rPr lang="fr-FR" sz="2667" b="1" dirty="0">
                <a:solidFill>
                  <a:srgbClr val="FF0000"/>
                </a:solidFill>
              </a:rPr>
              <a:t> </a:t>
            </a:r>
            <a:r>
              <a:rPr lang="fr-FR" sz="2667" b="1" dirty="0" err="1">
                <a:solidFill>
                  <a:srgbClr val="FF0000"/>
                </a:solidFill>
              </a:rPr>
              <a:t>beams</a:t>
            </a:r>
            <a:r>
              <a:rPr lang="fr-FR" sz="2667" b="1" dirty="0">
                <a:solidFill>
                  <a:srgbClr val="FF0000"/>
                </a:solidFill>
              </a:rPr>
              <a:t> </a:t>
            </a:r>
            <a:endParaRPr lang="en-GB" sz="2667" b="1" dirty="0">
              <a:solidFill>
                <a:srgbClr val="FF0000"/>
              </a:solidFill>
            </a:endParaRPr>
          </a:p>
        </p:txBody>
      </p:sp>
      <p:sp>
        <p:nvSpPr>
          <p:cNvPr id="2" name="Espace réservé de la date 1">
            <a:extLst>
              <a:ext uri="{FF2B5EF4-FFF2-40B4-BE49-F238E27FC236}">
                <a16:creationId xmlns:a16="http://schemas.microsoft.com/office/drawing/2014/main" id="{16EB78D4-490E-42B2-BDE5-AB4AFEBB7C8A}"/>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23973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46B79BF-3DA4-4728-AB04-19BC2CB4A2A2}"/>
              </a:ext>
            </a:extLst>
          </p:cNvPr>
          <p:cNvSpPr>
            <a:spLocks noGrp="1"/>
          </p:cNvSpPr>
          <p:nvPr>
            <p:ph type="ftr" sz="quarter" idx="11"/>
          </p:nvPr>
        </p:nvSpPr>
        <p:spPr/>
        <p:txBody>
          <a:bodyPr/>
          <a:lstStyle/>
          <a:p>
            <a:r>
              <a:rPr lang="en-GB"/>
              <a:t>iSAS Second Annual Meeting @HZB</a:t>
            </a:r>
            <a:endParaRPr lang="en-US"/>
          </a:p>
        </p:txBody>
      </p:sp>
      <p:sp>
        <p:nvSpPr>
          <p:cNvPr id="5" name="Espace réservé du numéro de diapositive 4">
            <a:extLst>
              <a:ext uri="{FF2B5EF4-FFF2-40B4-BE49-F238E27FC236}">
                <a16:creationId xmlns:a16="http://schemas.microsoft.com/office/drawing/2014/main" id="{A8854D13-6AF9-4BCF-895A-49D846C2E715}"/>
              </a:ext>
            </a:extLst>
          </p:cNvPr>
          <p:cNvSpPr>
            <a:spLocks noGrp="1"/>
          </p:cNvSpPr>
          <p:nvPr>
            <p:ph type="sldNum" sz="quarter" idx="12"/>
          </p:nvPr>
        </p:nvSpPr>
        <p:spPr/>
        <p:txBody>
          <a:bodyPr/>
          <a:lstStyle/>
          <a:p>
            <a:fld id="{D47CF28C-F735-C843-9143-DAF799FFF232}" type="slidenum">
              <a:rPr lang="en-US" smtClean="0"/>
              <a:t>11</a:t>
            </a:fld>
            <a:endParaRPr lang="en-US"/>
          </a:p>
        </p:txBody>
      </p:sp>
      <p:sp>
        <p:nvSpPr>
          <p:cNvPr id="6" name="ZoneTexte 5">
            <a:extLst>
              <a:ext uri="{FF2B5EF4-FFF2-40B4-BE49-F238E27FC236}">
                <a16:creationId xmlns:a16="http://schemas.microsoft.com/office/drawing/2014/main" id="{04BADCD1-0063-4D8F-8D29-CAF00E94569D}"/>
              </a:ext>
            </a:extLst>
          </p:cNvPr>
          <p:cNvSpPr txBox="1"/>
          <p:nvPr/>
        </p:nvSpPr>
        <p:spPr>
          <a:xfrm>
            <a:off x="3251200" y="3022601"/>
            <a:ext cx="4451860" cy="995209"/>
          </a:xfrm>
          <a:prstGeom prst="rect">
            <a:avLst/>
          </a:prstGeom>
          <a:noFill/>
        </p:spPr>
        <p:txBody>
          <a:bodyPr wrap="none" rtlCol="0">
            <a:spAutoFit/>
          </a:bodyPr>
          <a:lstStyle/>
          <a:p>
            <a:r>
              <a:rPr lang="fr-FR" sz="5867" dirty="0"/>
              <a:t>Back up slides</a:t>
            </a:r>
            <a:endParaRPr lang="en-GB" sz="5867" dirty="0"/>
          </a:p>
        </p:txBody>
      </p:sp>
      <p:sp>
        <p:nvSpPr>
          <p:cNvPr id="2" name="Espace réservé de la date 1">
            <a:extLst>
              <a:ext uri="{FF2B5EF4-FFF2-40B4-BE49-F238E27FC236}">
                <a16:creationId xmlns:a16="http://schemas.microsoft.com/office/drawing/2014/main" id="{736D0DF0-DE3F-4F50-9AF8-36B68427F6B8}"/>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339538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C8BE93-3995-4C56-B6CE-5F7B60AE9D8C}"/>
              </a:ext>
            </a:extLst>
          </p:cNvPr>
          <p:cNvSpPr>
            <a:spLocks noGrp="1"/>
          </p:cNvSpPr>
          <p:nvPr>
            <p:ph type="sldNum" sz="quarter" idx="12"/>
          </p:nvPr>
        </p:nvSpPr>
        <p:spPr/>
        <p:txBody>
          <a:bodyPr/>
          <a:lstStyle/>
          <a:p>
            <a:fld id="{D47CF28C-F735-C843-9143-DAF799FFF232}" type="slidenum">
              <a:rPr lang="en-US" smtClean="0">
                <a:latin typeface="+mn-lt"/>
              </a:rPr>
              <a:t>12</a:t>
            </a:fld>
            <a:endParaRPr lang="en-US">
              <a:latin typeface="+mn-lt"/>
            </a:endParaRPr>
          </a:p>
        </p:txBody>
      </p:sp>
      <p:sp>
        <p:nvSpPr>
          <p:cNvPr id="6" name="ZoneTexte 5">
            <a:extLst>
              <a:ext uri="{FF2B5EF4-FFF2-40B4-BE49-F238E27FC236}">
                <a16:creationId xmlns:a16="http://schemas.microsoft.com/office/drawing/2014/main" id="{1AC7C2C8-6C64-4AD3-8F6B-016E5C0197D6}"/>
              </a:ext>
            </a:extLst>
          </p:cNvPr>
          <p:cNvSpPr txBox="1"/>
          <p:nvPr/>
        </p:nvSpPr>
        <p:spPr>
          <a:xfrm>
            <a:off x="295923" y="787374"/>
            <a:ext cx="11277600" cy="2062488"/>
          </a:xfrm>
          <a:prstGeom prst="rect">
            <a:avLst/>
          </a:prstGeom>
          <a:noFill/>
        </p:spPr>
        <p:txBody>
          <a:bodyPr wrap="square">
            <a:spAutoFit/>
          </a:bodyPr>
          <a:lstStyle/>
          <a:p>
            <a:pPr algn="just"/>
            <a:r>
              <a:rPr lang="en-GB" sz="2667" b="1" u="sng" dirty="0">
                <a:solidFill>
                  <a:schemeClr val="bg2">
                    <a:lumMod val="10000"/>
                  </a:schemeClr>
                </a:solidFill>
              </a:rPr>
              <a:t>Technologies </a:t>
            </a:r>
            <a:r>
              <a:rPr lang="en-GB" sz="2667" u="sng" dirty="0">
                <a:solidFill>
                  <a:srgbClr val="000000"/>
                </a:solidFill>
              </a:rPr>
              <a:t> -</a:t>
            </a:r>
            <a:r>
              <a:rPr lang="en-GB" sz="2667" b="1" u="sng" dirty="0">
                <a:solidFill>
                  <a:srgbClr val="000000"/>
                </a:solidFill>
              </a:rPr>
              <a:t>Accelerator science and technology </a:t>
            </a:r>
          </a:p>
          <a:p>
            <a:pPr algn="just"/>
            <a:endParaRPr lang="en-GB" sz="2667" u="sng" dirty="0"/>
          </a:p>
          <a:p>
            <a:pPr algn="just"/>
            <a:r>
              <a:rPr lang="en-GB" sz="1867" dirty="0">
                <a:solidFill>
                  <a:srgbClr val="000000"/>
                </a:solidFill>
              </a:rPr>
              <a:t>Several technology approaches directly </a:t>
            </a:r>
            <a:r>
              <a:rPr lang="en-GB" sz="1867" b="1" dirty="0">
                <a:solidFill>
                  <a:srgbClr val="000000"/>
                </a:solidFill>
              </a:rPr>
              <a:t>address the requirement of greater sustainability for future accelerator-based facilities</a:t>
            </a:r>
            <a:r>
              <a:rPr lang="en-GB" sz="1867" dirty="0">
                <a:solidFill>
                  <a:srgbClr val="000000"/>
                </a:solidFill>
              </a:rPr>
              <a:t>. These include </a:t>
            </a:r>
            <a:r>
              <a:rPr lang="en-GB" sz="1867" u="sng" dirty="0">
                <a:solidFill>
                  <a:srgbClr val="000000"/>
                </a:solidFill>
              </a:rPr>
              <a:t>superconducting magnets and resonators operated at higher cryogenic temperature, superconducting current links, use of permanent magnets, and more efficient RF power sources, complemented by a more extensive use of robotics and artificial intelligence. </a:t>
            </a:r>
            <a:endParaRPr lang="en-GB" sz="1867" u="sng" dirty="0"/>
          </a:p>
        </p:txBody>
      </p:sp>
      <p:sp>
        <p:nvSpPr>
          <p:cNvPr id="8" name="ZoneTexte 7">
            <a:extLst>
              <a:ext uri="{FF2B5EF4-FFF2-40B4-BE49-F238E27FC236}">
                <a16:creationId xmlns:a16="http://schemas.microsoft.com/office/drawing/2014/main" id="{7174A92E-A536-4E05-AB49-210F614F5676}"/>
              </a:ext>
            </a:extLst>
          </p:cNvPr>
          <p:cNvSpPr txBox="1"/>
          <p:nvPr/>
        </p:nvSpPr>
        <p:spPr>
          <a:xfrm>
            <a:off x="3251200" y="2738311"/>
            <a:ext cx="7112000" cy="1077218"/>
          </a:xfrm>
          <a:prstGeom prst="rect">
            <a:avLst/>
          </a:prstGeom>
          <a:noFill/>
        </p:spPr>
        <p:txBody>
          <a:bodyPr wrap="square">
            <a:spAutoFit/>
          </a:bodyPr>
          <a:lstStyle/>
          <a:p>
            <a:r>
              <a:rPr lang="en-GB" sz="2400" b="1" i="1" dirty="0">
                <a:solidFill>
                  <a:srgbClr val="4471C4"/>
                </a:solidFill>
              </a:rPr>
              <a:t>…</a:t>
            </a:r>
            <a:r>
              <a:rPr lang="en-GB" sz="2000" b="1" i="1" dirty="0">
                <a:solidFill>
                  <a:srgbClr val="4471C4"/>
                </a:solidFill>
              </a:rPr>
              <a:t>R&amp;D efforts to enhance the sustainability and energy efficiency of accelerators from design to operation and decommissioning should be supported. </a:t>
            </a:r>
            <a:endParaRPr lang="en-GB" sz="2000" b="1" dirty="0">
              <a:solidFill>
                <a:srgbClr val="000000"/>
              </a:solidFill>
            </a:endParaRPr>
          </a:p>
        </p:txBody>
      </p:sp>
      <p:sp>
        <p:nvSpPr>
          <p:cNvPr id="5" name="ZoneTexte 4">
            <a:extLst>
              <a:ext uri="{FF2B5EF4-FFF2-40B4-BE49-F238E27FC236}">
                <a16:creationId xmlns:a16="http://schemas.microsoft.com/office/drawing/2014/main" id="{77C91901-EA71-44E9-9B23-C005001D6E32}"/>
              </a:ext>
            </a:extLst>
          </p:cNvPr>
          <p:cNvSpPr txBox="1"/>
          <p:nvPr/>
        </p:nvSpPr>
        <p:spPr>
          <a:xfrm>
            <a:off x="406400" y="3946682"/>
            <a:ext cx="11277600" cy="2410981"/>
          </a:xfrm>
          <a:prstGeom prst="rect">
            <a:avLst/>
          </a:prstGeom>
          <a:noFill/>
        </p:spPr>
        <p:txBody>
          <a:bodyPr wrap="square">
            <a:spAutoFit/>
          </a:bodyPr>
          <a:lstStyle/>
          <a:p>
            <a:pPr algn="just"/>
            <a:r>
              <a:rPr lang="en-GB" sz="2667" b="1" u="sng" dirty="0">
                <a:solidFill>
                  <a:srgbClr val="000000"/>
                </a:solidFill>
              </a:rPr>
              <a:t>Sustainability and environmental impact </a:t>
            </a:r>
          </a:p>
          <a:p>
            <a:pPr algn="just"/>
            <a:endParaRPr lang="en-GB" sz="2400" i="1" dirty="0">
              <a:solidFill>
                <a:srgbClr val="4471C4"/>
              </a:solidFill>
            </a:endParaRPr>
          </a:p>
          <a:p>
            <a:pPr marL="380990" indent="-380990" algn="just">
              <a:buFont typeface="Arial" panose="020B0604020202020204" pitchFamily="34" charset="0"/>
              <a:buChar char="•"/>
            </a:pPr>
            <a:r>
              <a:rPr lang="en-GB" sz="2000" b="1" i="1" dirty="0">
                <a:solidFill>
                  <a:srgbClr val="4471C4"/>
                </a:solidFill>
              </a:rPr>
              <a:t>For new proposed projects, a detailed life cycle assessment should be carried out at each stage, from concept to design and implementation, in order to quantify and minimise environmental impact. </a:t>
            </a:r>
            <a:endParaRPr lang="en-GB" sz="2000" b="1" dirty="0">
              <a:solidFill>
                <a:srgbClr val="000000"/>
              </a:solidFill>
            </a:endParaRPr>
          </a:p>
          <a:p>
            <a:pPr marL="380990" indent="-380990" algn="just">
              <a:buFont typeface="Arial" panose="020B0604020202020204" pitchFamily="34" charset="0"/>
              <a:buChar char="•"/>
            </a:pPr>
            <a:endParaRPr lang="en-GB" sz="2000" b="1" dirty="0">
              <a:solidFill>
                <a:srgbClr val="000000"/>
              </a:solidFill>
            </a:endParaRPr>
          </a:p>
          <a:p>
            <a:pPr marL="380990" indent="-380990" algn="just">
              <a:buFont typeface="Arial" panose="020B0604020202020204" pitchFamily="34" charset="0"/>
              <a:buChar char="•"/>
            </a:pPr>
            <a:r>
              <a:rPr lang="en-GB" sz="2000" b="1" i="1" dirty="0">
                <a:solidFill>
                  <a:srgbClr val="4471C4"/>
                </a:solidFill>
              </a:rPr>
              <a:t>The particle physics community should continue and intensify its efforts to develop and adopt sustainable solutions. </a:t>
            </a:r>
            <a:endParaRPr lang="en-GB" sz="2000" b="1" dirty="0">
              <a:solidFill>
                <a:srgbClr val="000000"/>
              </a:solidFill>
            </a:endParaRPr>
          </a:p>
        </p:txBody>
      </p:sp>
      <p:sp>
        <p:nvSpPr>
          <p:cNvPr id="3" name="Espace réservé du pied de page 2">
            <a:extLst>
              <a:ext uri="{FF2B5EF4-FFF2-40B4-BE49-F238E27FC236}">
                <a16:creationId xmlns:a16="http://schemas.microsoft.com/office/drawing/2014/main" id="{E20BA98E-79DF-4AE6-9811-04E5DC0C133A}"/>
              </a:ext>
            </a:extLst>
          </p:cNvPr>
          <p:cNvSpPr>
            <a:spLocks noGrp="1"/>
          </p:cNvSpPr>
          <p:nvPr>
            <p:ph type="ftr" sz="quarter" idx="11"/>
          </p:nvPr>
        </p:nvSpPr>
        <p:spPr/>
        <p:txBody>
          <a:bodyPr/>
          <a:lstStyle/>
          <a:p>
            <a:r>
              <a:rPr lang="en-GB" dirty="0" err="1">
                <a:latin typeface="+mn-lt"/>
              </a:rPr>
              <a:t>iSAS</a:t>
            </a:r>
            <a:r>
              <a:rPr lang="en-GB" dirty="0">
                <a:latin typeface="+mn-lt"/>
              </a:rPr>
              <a:t> Second Annual Meeting @HZB</a:t>
            </a:r>
            <a:endParaRPr lang="en-US" dirty="0">
              <a:latin typeface="+mn-lt"/>
            </a:endParaRPr>
          </a:p>
        </p:txBody>
      </p:sp>
      <p:sp>
        <p:nvSpPr>
          <p:cNvPr id="2" name="Espace réservé de la date 1">
            <a:extLst>
              <a:ext uri="{FF2B5EF4-FFF2-40B4-BE49-F238E27FC236}">
                <a16:creationId xmlns:a16="http://schemas.microsoft.com/office/drawing/2014/main" id="{187E0418-3FB5-409A-B311-5877D5F87257}"/>
              </a:ext>
            </a:extLst>
          </p:cNvPr>
          <p:cNvSpPr>
            <a:spLocks noGrp="1"/>
          </p:cNvSpPr>
          <p:nvPr>
            <p:ph type="dt" sz="half" idx="10"/>
          </p:nvPr>
        </p:nvSpPr>
        <p:spPr/>
        <p:txBody>
          <a:bodyPr/>
          <a:lstStyle/>
          <a:p>
            <a:r>
              <a:rPr lang="en-US" dirty="0"/>
              <a:t>23/04/2026</a:t>
            </a:r>
            <a:endParaRPr lang="en-BE" dirty="0"/>
          </a:p>
        </p:txBody>
      </p:sp>
      <p:sp>
        <p:nvSpPr>
          <p:cNvPr id="10" name="ZoneTexte 9">
            <a:extLst>
              <a:ext uri="{FF2B5EF4-FFF2-40B4-BE49-F238E27FC236}">
                <a16:creationId xmlns:a16="http://schemas.microsoft.com/office/drawing/2014/main" id="{1B327733-9DAD-4B45-8B11-B2AAC60A463D}"/>
              </a:ext>
            </a:extLst>
          </p:cNvPr>
          <p:cNvSpPr txBox="1"/>
          <p:nvPr/>
        </p:nvSpPr>
        <p:spPr>
          <a:xfrm>
            <a:off x="1233996" y="136525"/>
            <a:ext cx="9129204" cy="523220"/>
          </a:xfrm>
          <a:prstGeom prst="rect">
            <a:avLst/>
          </a:prstGeom>
          <a:solidFill>
            <a:srgbClr val="E0EBB7"/>
          </a:solidFill>
        </p:spPr>
        <p:txBody>
          <a:bodyPr wrap="square">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 Importance of Energy-</a:t>
            </a:r>
            <a:r>
              <a:rPr lang="fr-FR" sz="2800" dirty="0" err="1">
                <a:latin typeface="Calibri" panose="020F0502020204030204" pitchFamily="34" charset="0"/>
                <a:ea typeface="Calibri" panose="020F0502020204030204" pitchFamily="34" charset="0"/>
                <a:cs typeface="Calibri" panose="020F0502020204030204" pitchFamily="34" charset="0"/>
              </a:rPr>
              <a:t>saving</a:t>
            </a:r>
            <a:r>
              <a:rPr lang="fr-FR" sz="2800" dirty="0">
                <a:latin typeface="Calibri" panose="020F0502020204030204" pitchFamily="34" charset="0"/>
                <a:ea typeface="Calibri" panose="020F0502020204030204" pitchFamily="34" charset="0"/>
                <a:cs typeface="Calibri" panose="020F0502020204030204" pitchFamily="34" charset="0"/>
              </a:rPr>
              <a:t> and </a:t>
            </a:r>
            <a:r>
              <a:rPr lang="fr-FR" sz="2800" dirty="0" err="1">
                <a:latin typeface="Calibri" panose="020F0502020204030204" pitchFamily="34" charset="0"/>
                <a:ea typeface="Calibri" panose="020F0502020204030204" pitchFamily="34" charset="0"/>
                <a:cs typeface="Calibri" panose="020F0502020204030204" pitchFamily="34" charset="0"/>
              </a:rPr>
              <a:t>sustainability</a:t>
            </a:r>
            <a:r>
              <a:rPr lang="fr-FR" sz="2800" dirty="0">
                <a:latin typeface="Calibri" panose="020F0502020204030204" pitchFamily="34" charset="0"/>
                <a:ea typeface="Calibri" panose="020F0502020204030204" pitchFamily="34" charset="0"/>
                <a:cs typeface="Calibri" panose="020F0502020204030204" pitchFamily="34" charset="0"/>
              </a:rPr>
              <a:t> in ESPP2026</a:t>
            </a:r>
            <a:endParaRPr lang="en-GB" sz="2800" dirty="0"/>
          </a:p>
        </p:txBody>
      </p:sp>
    </p:spTree>
    <p:extLst>
      <p:ext uri="{BB962C8B-B14F-4D97-AF65-F5344CB8AC3E}">
        <p14:creationId xmlns:p14="http://schemas.microsoft.com/office/powerpoint/2010/main" val="230934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5BF426B-BED4-4839-8CF3-660DE84B6CF6}"/>
              </a:ext>
            </a:extLst>
          </p:cNvPr>
          <p:cNvSpPr>
            <a:spLocks noGrp="1"/>
          </p:cNvSpPr>
          <p:nvPr>
            <p:ph type="dt" sz="half" idx="10"/>
          </p:nvPr>
        </p:nvSpPr>
        <p:spPr/>
        <p:txBody>
          <a:bodyPr/>
          <a:lstStyle/>
          <a:p>
            <a:r>
              <a:rPr lang="en-US"/>
              <a:t>23/04/2026</a:t>
            </a:r>
            <a:endParaRPr lang="en-BE"/>
          </a:p>
        </p:txBody>
      </p:sp>
      <p:sp>
        <p:nvSpPr>
          <p:cNvPr id="5" name="Espace réservé du pied de page 4">
            <a:extLst>
              <a:ext uri="{FF2B5EF4-FFF2-40B4-BE49-F238E27FC236}">
                <a16:creationId xmlns:a16="http://schemas.microsoft.com/office/drawing/2014/main" id="{380AF321-4FCE-47A7-8C2D-18B2A218733E}"/>
              </a:ext>
            </a:extLst>
          </p:cNvPr>
          <p:cNvSpPr>
            <a:spLocks noGrp="1"/>
          </p:cNvSpPr>
          <p:nvPr>
            <p:ph type="ftr" sz="quarter" idx="11"/>
          </p:nvPr>
        </p:nvSpPr>
        <p:spPr/>
        <p:txBody>
          <a:bodyPr/>
          <a:lstStyle/>
          <a:p>
            <a:r>
              <a:rPr lang="en-GB"/>
              <a:t>iSAS Second Annual Meeting @HZB</a:t>
            </a:r>
            <a:endParaRPr lang="en-BE"/>
          </a:p>
        </p:txBody>
      </p:sp>
      <p:sp>
        <p:nvSpPr>
          <p:cNvPr id="6" name="Espace réservé du numéro de diapositive 5">
            <a:extLst>
              <a:ext uri="{FF2B5EF4-FFF2-40B4-BE49-F238E27FC236}">
                <a16:creationId xmlns:a16="http://schemas.microsoft.com/office/drawing/2014/main" id="{D2E5C66F-B281-41B1-884F-C49CD9B99EAF}"/>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8" name="ZoneTexte 7">
            <a:extLst>
              <a:ext uri="{FF2B5EF4-FFF2-40B4-BE49-F238E27FC236}">
                <a16:creationId xmlns:a16="http://schemas.microsoft.com/office/drawing/2014/main" id="{2E1106B3-DECE-4AFA-AA28-0BC50BBCE3BB}"/>
              </a:ext>
            </a:extLst>
          </p:cNvPr>
          <p:cNvSpPr txBox="1"/>
          <p:nvPr/>
        </p:nvSpPr>
        <p:spPr>
          <a:xfrm>
            <a:off x="1227337" y="480264"/>
            <a:ext cx="9079638" cy="369332"/>
          </a:xfrm>
          <a:prstGeom prst="rect">
            <a:avLst/>
          </a:prstGeom>
          <a:noFill/>
        </p:spPr>
        <p:txBody>
          <a:bodyPr wrap="square">
            <a:spAutoFit/>
          </a:bodyPr>
          <a:lstStyle/>
          <a:p>
            <a:r>
              <a:rPr lang="en-US" b="1" dirty="0">
                <a:solidFill>
                  <a:srgbClr val="000000"/>
                </a:solidFill>
                <a:latin typeface="calibri" panose="020F0502020204030204" pitchFamily="34" charset="0"/>
              </a:rPr>
              <a:t>S</a:t>
            </a:r>
            <a:r>
              <a:rPr lang="en-US" b="1" dirty="0">
                <a:solidFill>
                  <a:srgbClr val="000000"/>
                </a:solidFill>
                <a:effectLst/>
                <a:latin typeface="calibri" panose="020F0502020204030204" pitchFamily="34" charset="0"/>
              </a:rPr>
              <a:t>tabilization of RF sources </a:t>
            </a:r>
            <a:r>
              <a:rPr lang="en-US" dirty="0">
                <a:solidFill>
                  <a:srgbClr val="000000"/>
                </a:solidFill>
                <a:effectLst/>
                <a:latin typeface="calibri" panose="020F0502020204030204" pitchFamily="34" charset="0"/>
              </a:rPr>
              <a:t>for more efficient and cost-effective RF operation of accelerators.</a:t>
            </a:r>
            <a:endParaRPr lang="en-GB" dirty="0"/>
          </a:p>
        </p:txBody>
      </p:sp>
      <p:sp>
        <p:nvSpPr>
          <p:cNvPr id="10" name="ZoneTexte 9">
            <a:extLst>
              <a:ext uri="{FF2B5EF4-FFF2-40B4-BE49-F238E27FC236}">
                <a16:creationId xmlns:a16="http://schemas.microsoft.com/office/drawing/2014/main" id="{10723A61-0963-4A05-85C4-9D72D6A14F4A}"/>
              </a:ext>
            </a:extLst>
          </p:cNvPr>
          <p:cNvSpPr txBox="1"/>
          <p:nvPr/>
        </p:nvSpPr>
        <p:spPr>
          <a:xfrm>
            <a:off x="168676" y="932154"/>
            <a:ext cx="11816178" cy="526297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Standard frequency is the EU-XFEL frequency of 1.3 GHz which allows us to maximize the project's short- and long-term impact, by addressing both magnetron stabilization and rapid phase shifting for very effective vector-sum control. This allows one to implement efficient and cost-effective RF operation by enabling several cavities to be run simultaneously with a single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efficent</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low-cost RF power supply (e.g. IOT). Such an approach is the base-line for the upgrade of the EU-XFEL to long-pulse/CW operation. Hence, building on the developments in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iSAS</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system could be easily retrofitted an existing facility, while also laying the foundation for future magnetron developments for accelerators.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identified the most critical items and compiled a list of milestones designed to maximize this output and minimize costs. Once proven, the concept could be directly applied to the stabilize CW magnetrons at lower frequency (such as PERLE/FCC) by appropriate scaling.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Arguments: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Ultra-fast, low loss phase shifter itself is the key component for magnetron stabilization</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Essential ancillary is a high-power capable FRT with high voltage pulser and the associated scheme to drive the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cw</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saw tooth signal for constant frequency correction</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developments build upon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iSAS</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FRT know-how. In iSAS2 this would be advanced to enable rapid discharge between ramp up/down for magnetron control. </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is to maintain low losses for phase shifting at high RF power: The FRT Figure of Merit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FoM</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key parameter</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Two areas for demonstrators:</a:t>
            </a:r>
          </a:p>
          <a:p>
            <a:pPr marL="742950" lvl="1" indent="-285750">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Frequency and phase locking to demonstrate the pre-requisites for magnetron stabilization</a:t>
            </a:r>
          </a:p>
          <a:p>
            <a:pPr marL="742950" lvl="1" indent="-285750">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Phase and amplitude manipulation to boost capabilities of vector sum control</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GHz advantage:</a:t>
            </a:r>
          </a:p>
          <a:p>
            <a:pPr marL="742950" lvl="1" indent="-285750">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applications: E.g., Magnetron stabilization (still relatively low TRL within iSAS2) and direct application (higher TRL within iSAS2) for vector-sum control targeting a key ESFRI facility (XFEL).</a:t>
            </a:r>
          </a:p>
          <a:p>
            <a:pPr marL="742950" lvl="1" indent="-285750">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normally prohibitively expensive high power RF hardware needed for the project is already available at HZB and can be considered in-kind contribution (high-power RF sources and passive RF components)</a:t>
            </a:r>
          </a:p>
          <a:p>
            <a:pPr>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Future shifting to FCC/PERLE frequency is considered low-risk and would actually improve performance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FoM</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improves with decreasing frequency).</a:t>
            </a: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recommend the development of an RF chain with two phase shifters at 1.3 GHz and the demonstration of phase and amplitude manipulation in a vector sum topology in the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HoBiCaT</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test facility with two TESLA cavities simultaneously. This demonstration is the setup closest to final implementation in a machine such as CW-XFEL.</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resulting setup will provide hardware which is “magnetron-ready.” Once a 1.3 GHz magnetron is available, e.g. via the EPITA project, frequency and phase locking could be demonstrated with minor adjustments. Furthermore, the developed hardware will be widely applicable to facilities based on TESLA technology.</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6C6D8F68-9E12-42B2-B651-96E4D9FBDA98}"/>
              </a:ext>
            </a:extLst>
          </p:cNvPr>
          <p:cNvSpPr txBox="1"/>
          <p:nvPr/>
        </p:nvSpPr>
        <p:spPr>
          <a:xfrm>
            <a:off x="256032" y="110932"/>
            <a:ext cx="3325368" cy="369332"/>
          </a:xfrm>
          <a:prstGeom prst="rect">
            <a:avLst/>
          </a:prstGeom>
          <a:solidFill>
            <a:srgbClr val="FFFF00"/>
          </a:solidFill>
        </p:spPr>
        <p:txBody>
          <a:bodyPr wrap="square">
            <a:spAutoFit/>
          </a:bodyPr>
          <a:lstStyle/>
          <a:p>
            <a:pPr algn="ctr"/>
            <a:r>
              <a:rPr lang="fr-FR" sz="1800" dirty="0"/>
              <a:t>WP2 </a:t>
            </a:r>
          </a:p>
        </p:txBody>
      </p:sp>
    </p:spTree>
    <p:extLst>
      <p:ext uri="{BB962C8B-B14F-4D97-AF65-F5344CB8AC3E}">
        <p14:creationId xmlns:p14="http://schemas.microsoft.com/office/powerpoint/2010/main" val="344459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28DCF4D-644B-42E2-9939-7E7F38864C9C}"/>
              </a:ext>
            </a:extLst>
          </p:cNvPr>
          <p:cNvSpPr>
            <a:spLocks noGrp="1"/>
          </p:cNvSpPr>
          <p:nvPr>
            <p:ph type="ftr" sz="quarter" idx="11"/>
          </p:nvPr>
        </p:nvSpPr>
        <p:spPr/>
        <p:txBody>
          <a:bodyPr/>
          <a:lstStyle/>
          <a:p>
            <a:r>
              <a:rPr lang="en-GB"/>
              <a:t>iSAS Second Annual Meeting @HZB</a:t>
            </a:r>
            <a:endParaRPr lang="en-US"/>
          </a:p>
        </p:txBody>
      </p:sp>
      <p:sp>
        <p:nvSpPr>
          <p:cNvPr id="5" name="Espace réservé du numéro de diapositive 4">
            <a:extLst>
              <a:ext uri="{FF2B5EF4-FFF2-40B4-BE49-F238E27FC236}">
                <a16:creationId xmlns:a16="http://schemas.microsoft.com/office/drawing/2014/main" id="{D0CA6E7C-90D2-4D71-9C6C-5B4B677F23F9}"/>
              </a:ext>
            </a:extLst>
          </p:cNvPr>
          <p:cNvSpPr>
            <a:spLocks noGrp="1"/>
          </p:cNvSpPr>
          <p:nvPr>
            <p:ph type="sldNum" sz="quarter" idx="12"/>
          </p:nvPr>
        </p:nvSpPr>
        <p:spPr/>
        <p:txBody>
          <a:bodyPr/>
          <a:lstStyle/>
          <a:p>
            <a:fld id="{65B10CB4-6702-7A41-B562-8ABC25C9BF40}" type="slidenum">
              <a:rPr lang="en-US" smtClean="0"/>
              <a:t>14</a:t>
            </a:fld>
            <a:endParaRPr lang="en-US"/>
          </a:p>
        </p:txBody>
      </p:sp>
      <p:sp>
        <p:nvSpPr>
          <p:cNvPr id="16" name="ZoneTexte 15">
            <a:extLst>
              <a:ext uri="{FF2B5EF4-FFF2-40B4-BE49-F238E27FC236}">
                <a16:creationId xmlns:a16="http://schemas.microsoft.com/office/drawing/2014/main" id="{636A0577-5529-4498-B8A2-E7386EB414AA}"/>
              </a:ext>
            </a:extLst>
          </p:cNvPr>
          <p:cNvSpPr txBox="1"/>
          <p:nvPr/>
        </p:nvSpPr>
        <p:spPr>
          <a:xfrm>
            <a:off x="66096" y="2342323"/>
            <a:ext cx="12125904" cy="3416320"/>
          </a:xfrm>
          <a:prstGeom prst="rect">
            <a:avLst/>
          </a:prstGeom>
          <a:noFill/>
        </p:spPr>
        <p:txBody>
          <a:bodyPr wrap="square">
            <a:spAutoFit/>
          </a:bodyPr>
          <a:lstStyle/>
          <a:p>
            <a:pPr marL="380990" indent="-380990">
              <a:buFont typeface="Wingdings" panose="05000000000000000000" pitchFamily="2" charset="2"/>
              <a:buChar char="Ø"/>
            </a:pPr>
            <a:r>
              <a:rPr lang="en-GB" dirty="0">
                <a:solidFill>
                  <a:srgbClr val="000000"/>
                </a:solidFill>
              </a:rPr>
              <a:t>Use of most of the PM material (150kg) from an old Undulator in BESSYII for Recycling @ Fraunhofer. </a:t>
            </a:r>
          </a:p>
          <a:p>
            <a:pPr marL="380990" indent="-380990">
              <a:buFont typeface="Wingdings" panose="05000000000000000000" pitchFamily="2" charset="2"/>
              <a:buChar char="Ø"/>
            </a:pPr>
            <a:endParaRPr lang="en-GB" dirty="0">
              <a:solidFill>
                <a:srgbClr val="000000"/>
              </a:solidFill>
            </a:endParaRPr>
          </a:p>
          <a:p>
            <a:pPr marL="380990" indent="-380990">
              <a:buFont typeface="Wingdings" panose="05000000000000000000" pitchFamily="2" charset="2"/>
              <a:buChar char="Ø"/>
            </a:pPr>
            <a:r>
              <a:rPr lang="en-GB" dirty="0">
                <a:solidFill>
                  <a:srgbClr val="000000"/>
                </a:solidFill>
              </a:rPr>
              <a:t>The material will be powdered and reshaped into small blocks for a Test-Undulator and large blocks for PM-based Magnets.</a:t>
            </a:r>
          </a:p>
          <a:p>
            <a:pPr marL="380990" indent="-380990">
              <a:buFont typeface="Wingdings" panose="05000000000000000000" pitchFamily="2" charset="2"/>
              <a:buChar char="Ø"/>
            </a:pPr>
            <a:endParaRPr lang="en-GB" dirty="0">
              <a:solidFill>
                <a:srgbClr val="000000"/>
              </a:solidFill>
            </a:endParaRPr>
          </a:p>
          <a:p>
            <a:pPr marL="380990" indent="-380990">
              <a:buFont typeface="Wingdings" panose="05000000000000000000" pitchFamily="2" charset="2"/>
              <a:buChar char="Ø"/>
            </a:pPr>
            <a:r>
              <a:rPr lang="en-GB" dirty="0">
                <a:solidFill>
                  <a:srgbClr val="000000"/>
                </a:solidFill>
              </a:rPr>
              <a:t>Additionally, new PM blocks by VAC (Mil-Std) with the same size as the large blocks will be ordered, for comparison</a:t>
            </a:r>
          </a:p>
          <a:p>
            <a:pPr marL="380990" indent="-380990">
              <a:buFont typeface="Wingdings" panose="05000000000000000000" pitchFamily="2" charset="2"/>
              <a:buChar char="Ø"/>
            </a:pPr>
            <a:endParaRPr lang="en-GB" dirty="0">
              <a:solidFill>
                <a:srgbClr val="000000"/>
              </a:solidFill>
            </a:endParaRPr>
          </a:p>
          <a:p>
            <a:pPr marL="380990" indent="-380990">
              <a:buFont typeface="Wingdings" panose="05000000000000000000" pitchFamily="2" charset="2"/>
              <a:buChar char="Ø"/>
            </a:pPr>
            <a:r>
              <a:rPr lang="en-GB" dirty="0">
                <a:solidFill>
                  <a:srgbClr val="000000"/>
                </a:solidFill>
              </a:rPr>
              <a:t>Different PM block will be individually measured and used for prototyping:</a:t>
            </a:r>
          </a:p>
          <a:p>
            <a:pPr marL="990162" lvl="1" indent="-380990">
              <a:buFont typeface="Wingdings" panose="05000000000000000000" pitchFamily="2" charset="2"/>
              <a:buChar char="v"/>
            </a:pPr>
            <a:r>
              <a:rPr lang="en-GB" dirty="0">
                <a:solidFill>
                  <a:srgbClr val="000000"/>
                </a:solidFill>
              </a:rPr>
              <a:t>Dipole- and/or QP-Magnet for PERLE that could be based on BESSYIII concepts incl. Test and installation in PERLE</a:t>
            </a:r>
            <a:endParaRPr lang="en-GB" dirty="0"/>
          </a:p>
          <a:p>
            <a:pPr marL="990162" lvl="1" indent="-380990">
              <a:buFont typeface="Wingdings" panose="05000000000000000000" pitchFamily="2" charset="2"/>
              <a:buChar char="v"/>
            </a:pPr>
            <a:r>
              <a:rPr lang="en-GB" dirty="0">
                <a:solidFill>
                  <a:srgbClr val="000000"/>
                </a:solidFill>
              </a:rPr>
              <a:t>Magnet prototyping for BESSYIII (QPs, DPs)</a:t>
            </a:r>
            <a:endParaRPr lang="en-GB" dirty="0"/>
          </a:p>
          <a:p>
            <a:pPr marL="990162" lvl="1" indent="-380990">
              <a:buFont typeface="Wingdings" panose="05000000000000000000" pitchFamily="2" charset="2"/>
              <a:buChar char="v"/>
            </a:pPr>
            <a:r>
              <a:rPr lang="en-GB" dirty="0">
                <a:solidFill>
                  <a:srgbClr val="000000"/>
                </a:solidFill>
              </a:rPr>
              <a:t>Test-Undulator</a:t>
            </a:r>
          </a:p>
          <a:p>
            <a:endParaRPr lang="en-GB" dirty="0">
              <a:solidFill>
                <a:srgbClr val="000000"/>
              </a:solidFill>
            </a:endParaRPr>
          </a:p>
          <a:p>
            <a:pPr marL="380990" indent="-380990">
              <a:buFont typeface="Wingdings" panose="05000000000000000000" pitchFamily="2" charset="2"/>
              <a:buChar char="Ø"/>
            </a:pPr>
            <a:r>
              <a:rPr lang="en-GB" dirty="0">
                <a:solidFill>
                  <a:srgbClr val="000000"/>
                </a:solidFill>
              </a:rPr>
              <a:t>Assembly and Magnetic measurements of test magnets and prototypes    </a:t>
            </a:r>
            <a:endParaRPr lang="en-GB" dirty="0"/>
          </a:p>
        </p:txBody>
      </p:sp>
      <p:sp>
        <p:nvSpPr>
          <p:cNvPr id="17" name="Title 1">
            <a:extLst>
              <a:ext uri="{FF2B5EF4-FFF2-40B4-BE49-F238E27FC236}">
                <a16:creationId xmlns:a16="http://schemas.microsoft.com/office/drawing/2014/main" id="{82F24E66-2E7E-4FCA-88DD-2C207724D3B8}"/>
              </a:ext>
            </a:extLst>
          </p:cNvPr>
          <p:cNvSpPr>
            <a:spLocks noGrp="1"/>
          </p:cNvSpPr>
          <p:nvPr>
            <p:ph type="title"/>
          </p:nvPr>
        </p:nvSpPr>
        <p:spPr>
          <a:xfrm>
            <a:off x="2178997" y="933245"/>
            <a:ext cx="9708204" cy="1030620"/>
          </a:xfrm>
          <a:solidFill>
            <a:schemeClr val="bg2">
              <a:lumMod val="90000"/>
            </a:schemeClr>
          </a:solidFill>
          <a:ln>
            <a:solidFill>
              <a:schemeClr val="bg2"/>
            </a:solidFill>
          </a:ln>
        </p:spPr>
        <p:txBody>
          <a:bodyPr anchor="ctr">
            <a:normAutofit fontScale="90000"/>
          </a:bodyPr>
          <a:lstStyle/>
          <a:p>
            <a:pPr algn="ctr"/>
            <a:r>
              <a:rPr lang="fr-FR" sz="2667" b="1" dirty="0" err="1">
                <a:latin typeface="+mn-lt"/>
              </a:rPr>
              <a:t>From</a:t>
            </a:r>
            <a:r>
              <a:rPr lang="fr-FR" sz="2667" b="1" dirty="0">
                <a:latin typeface="+mn-lt"/>
              </a:rPr>
              <a:t> </a:t>
            </a:r>
            <a:r>
              <a:rPr lang="fr-FR" sz="2667" b="1" dirty="0" err="1">
                <a:latin typeface="+mn-lt"/>
              </a:rPr>
              <a:t>Electromagnets</a:t>
            </a:r>
            <a:r>
              <a:rPr lang="fr-FR" sz="2667" b="1" dirty="0">
                <a:latin typeface="+mn-lt"/>
              </a:rPr>
              <a:t> to Permanent Magnets (HZB, </a:t>
            </a:r>
            <a:r>
              <a:rPr lang="fr-FR" sz="2667" b="1" dirty="0" err="1">
                <a:latin typeface="+mn-lt"/>
              </a:rPr>
              <a:t>IJCLab</a:t>
            </a:r>
            <a:r>
              <a:rPr lang="fr-FR" sz="2667" b="1" dirty="0">
                <a:latin typeface="+mn-lt"/>
              </a:rPr>
              <a:t>, …)</a:t>
            </a:r>
            <a:br>
              <a:rPr lang="fr-FR" sz="2133" dirty="0">
                <a:latin typeface="+mn-lt"/>
              </a:rPr>
            </a:br>
            <a:r>
              <a:rPr lang="fr-FR" sz="2133" dirty="0">
                <a:latin typeface="+mn-lt"/>
              </a:rPr>
              <a:t>(Lesson </a:t>
            </a:r>
            <a:r>
              <a:rPr lang="fr-FR" sz="2133" dirty="0" err="1">
                <a:latin typeface="+mn-lt"/>
              </a:rPr>
              <a:t>learned</a:t>
            </a:r>
            <a:r>
              <a:rPr lang="fr-FR" sz="2133" dirty="0">
                <a:latin typeface="+mn-lt"/>
              </a:rPr>
              <a:t> </a:t>
            </a:r>
            <a:r>
              <a:rPr lang="fr-FR" sz="2133" dirty="0" err="1">
                <a:latin typeface="+mn-lt"/>
              </a:rPr>
              <a:t>from</a:t>
            </a:r>
            <a:r>
              <a:rPr lang="fr-FR" sz="2133" dirty="0">
                <a:latin typeface="+mn-lt"/>
              </a:rPr>
              <a:t> RF 2.0 </a:t>
            </a:r>
            <a:r>
              <a:rPr lang="en-GB" sz="2133" dirty="0">
                <a:solidFill>
                  <a:srgbClr val="000000"/>
                </a:solidFill>
                <a:latin typeface="Calibri" panose="020F0502020204030204" pitchFamily="34" charset="0"/>
              </a:rPr>
              <a:t> </a:t>
            </a:r>
            <a:r>
              <a:rPr lang="en-GB" sz="2133" dirty="0">
                <a:latin typeface="Calibri" panose="020F0502020204030204" pitchFamily="34" charset="0"/>
              </a:rPr>
              <a:t>motorized PM magnet; gradients tuning , slow mechanical, fast electrical tuner, ALBA, MAX IV, HZB…) </a:t>
            </a:r>
            <a:endParaRPr lang="en-GB" sz="2133" dirty="0">
              <a:latin typeface="+mn-lt"/>
            </a:endParaRPr>
          </a:p>
        </p:txBody>
      </p:sp>
      <p:sp>
        <p:nvSpPr>
          <p:cNvPr id="9" name="ZoneTexte 8">
            <a:extLst>
              <a:ext uri="{FF2B5EF4-FFF2-40B4-BE49-F238E27FC236}">
                <a16:creationId xmlns:a16="http://schemas.microsoft.com/office/drawing/2014/main" id="{10ECF2A9-49F6-4F1D-9D48-1645C48690EB}"/>
              </a:ext>
            </a:extLst>
          </p:cNvPr>
          <p:cNvSpPr txBox="1"/>
          <p:nvPr/>
        </p:nvSpPr>
        <p:spPr>
          <a:xfrm>
            <a:off x="310196" y="136525"/>
            <a:ext cx="2511325" cy="666977"/>
          </a:xfrm>
          <a:prstGeom prst="rect">
            <a:avLst/>
          </a:prstGeom>
          <a:solidFill>
            <a:srgbClr val="FFFF00"/>
          </a:solidFill>
        </p:spPr>
        <p:txBody>
          <a:bodyPr wrap="square" rtlCol="0">
            <a:spAutoFit/>
          </a:bodyPr>
          <a:lstStyle/>
          <a:p>
            <a:pPr algn="ctr"/>
            <a:r>
              <a:rPr lang="fr-FR" sz="1867" dirty="0"/>
              <a:t>WP 3</a:t>
            </a:r>
          </a:p>
          <a:p>
            <a:pPr algn="ctr"/>
            <a:r>
              <a:rPr lang="fr-FR" sz="1867" dirty="0"/>
              <a:t>Permanent Magnets</a:t>
            </a:r>
            <a:endParaRPr lang="en-GB" sz="1867" dirty="0"/>
          </a:p>
        </p:txBody>
      </p:sp>
      <p:sp>
        <p:nvSpPr>
          <p:cNvPr id="2" name="Espace réservé de la date 1">
            <a:extLst>
              <a:ext uri="{FF2B5EF4-FFF2-40B4-BE49-F238E27FC236}">
                <a16:creationId xmlns:a16="http://schemas.microsoft.com/office/drawing/2014/main" id="{94DD928B-1AAB-41C0-83ED-F693B4A8B112}"/>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38321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2E2CEC-FE25-AF86-41F0-AEAA5867E5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2475" y="789620"/>
            <a:ext cx="7989259" cy="3180021"/>
          </a:xfrm>
          <a:prstGeom prst="rect">
            <a:avLst/>
          </a:prstGeom>
        </p:spPr>
      </p:pic>
      <p:sp>
        <p:nvSpPr>
          <p:cNvPr id="5" name="Flèche : bas 4">
            <a:extLst>
              <a:ext uri="{FF2B5EF4-FFF2-40B4-BE49-F238E27FC236}">
                <a16:creationId xmlns:a16="http://schemas.microsoft.com/office/drawing/2014/main" id="{1D43F3B3-130A-B787-407F-7F1980B85564}"/>
              </a:ext>
            </a:extLst>
          </p:cNvPr>
          <p:cNvSpPr/>
          <p:nvPr/>
        </p:nvSpPr>
        <p:spPr>
          <a:xfrm rot="16200000">
            <a:off x="5879121" y="4005538"/>
            <a:ext cx="577451" cy="965039"/>
          </a:xfrm>
          <a:prstGeom prst="downArrow">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defTabSz="1004888" rtl="0" fontAlgn="base">
              <a:spcBef>
                <a:spcPct val="0"/>
              </a:spcBef>
              <a:spcAft>
                <a:spcPct val="0"/>
              </a:spcAft>
              <a:defRPr sz="2000" kern="1200">
                <a:solidFill>
                  <a:schemeClr val="lt1"/>
                </a:solidFill>
                <a:latin typeface="+mn-lt"/>
                <a:ea typeface="+mn-ea"/>
                <a:cs typeface="+mn-cs"/>
              </a:defRPr>
            </a:lvl1pPr>
            <a:lvl2pPr marL="501650" indent="-44450" algn="l" defTabSz="1004888" rtl="0" fontAlgn="base">
              <a:spcBef>
                <a:spcPct val="0"/>
              </a:spcBef>
              <a:spcAft>
                <a:spcPct val="0"/>
              </a:spcAft>
              <a:defRPr sz="2000" kern="1200">
                <a:solidFill>
                  <a:schemeClr val="lt1"/>
                </a:solidFill>
                <a:latin typeface="+mn-lt"/>
                <a:ea typeface="+mn-ea"/>
                <a:cs typeface="+mn-cs"/>
              </a:defRPr>
            </a:lvl2pPr>
            <a:lvl3pPr marL="1004888" indent="-90488" algn="l" defTabSz="1004888" rtl="0" fontAlgn="base">
              <a:spcBef>
                <a:spcPct val="0"/>
              </a:spcBef>
              <a:spcAft>
                <a:spcPct val="0"/>
              </a:spcAft>
              <a:defRPr sz="2000" kern="1200">
                <a:solidFill>
                  <a:schemeClr val="lt1"/>
                </a:solidFill>
                <a:latin typeface="+mn-lt"/>
                <a:ea typeface="+mn-ea"/>
                <a:cs typeface="+mn-cs"/>
              </a:defRPr>
            </a:lvl3pPr>
            <a:lvl4pPr marL="1508125" indent="-136525" algn="l" defTabSz="1004888" rtl="0" fontAlgn="base">
              <a:spcBef>
                <a:spcPct val="0"/>
              </a:spcBef>
              <a:spcAft>
                <a:spcPct val="0"/>
              </a:spcAft>
              <a:defRPr sz="2000" kern="1200">
                <a:solidFill>
                  <a:schemeClr val="lt1"/>
                </a:solidFill>
                <a:latin typeface="+mn-lt"/>
                <a:ea typeface="+mn-ea"/>
                <a:cs typeface="+mn-cs"/>
              </a:defRPr>
            </a:lvl4pPr>
            <a:lvl5pPr marL="2009775" indent="-180975" algn="l" defTabSz="1004888"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fr-FR" sz="2667" dirty="0">
              <a:solidFill>
                <a:srgbClr val="CC0066"/>
              </a:solidFill>
            </a:endParaRPr>
          </a:p>
        </p:txBody>
      </p:sp>
      <p:grpSp>
        <p:nvGrpSpPr>
          <p:cNvPr id="6" name="Groupe 5">
            <a:extLst>
              <a:ext uri="{FF2B5EF4-FFF2-40B4-BE49-F238E27FC236}">
                <a16:creationId xmlns:a16="http://schemas.microsoft.com/office/drawing/2014/main" id="{E3ADDF56-0408-4BD5-FD09-1B64937EB653}"/>
              </a:ext>
            </a:extLst>
          </p:cNvPr>
          <p:cNvGrpSpPr>
            <a:grpSpLocks noChangeAspect="1"/>
          </p:cNvGrpSpPr>
          <p:nvPr/>
        </p:nvGrpSpPr>
        <p:grpSpPr>
          <a:xfrm>
            <a:off x="371288" y="3367650"/>
            <a:ext cx="4641048" cy="2524822"/>
            <a:chOff x="151152" y="3097106"/>
            <a:chExt cx="3974399" cy="2162154"/>
          </a:xfrm>
        </p:grpSpPr>
        <p:pic>
          <p:nvPicPr>
            <p:cNvPr id="10" name="Image 9">
              <a:extLst>
                <a:ext uri="{FF2B5EF4-FFF2-40B4-BE49-F238E27FC236}">
                  <a16:creationId xmlns:a16="http://schemas.microsoft.com/office/drawing/2014/main" id="{2E6AE7F9-DF46-4FA5-5CEA-1DFF85DF18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152" y="3097106"/>
              <a:ext cx="3974399" cy="2162154"/>
            </a:xfrm>
            <a:prstGeom prst="rect">
              <a:avLst/>
            </a:prstGeom>
          </p:spPr>
        </p:pic>
        <p:sp>
          <p:nvSpPr>
            <p:cNvPr id="11" name="ZoneTexte 10">
              <a:extLst>
                <a:ext uri="{FF2B5EF4-FFF2-40B4-BE49-F238E27FC236}">
                  <a16:creationId xmlns:a16="http://schemas.microsoft.com/office/drawing/2014/main" id="{EBB6427B-2B87-BA7E-4533-370B7E7F9E4E}"/>
                </a:ext>
              </a:extLst>
            </p:cNvPr>
            <p:cNvSpPr txBox="1"/>
            <p:nvPr/>
          </p:nvSpPr>
          <p:spPr>
            <a:xfrm flipH="1">
              <a:off x="2290042" y="4977554"/>
              <a:ext cx="1534676" cy="272408"/>
            </a:xfrm>
            <a:prstGeom prst="rect">
              <a:avLst/>
            </a:prstGeom>
            <a:noFill/>
          </p:spPr>
          <p:txBody>
            <a:bodyPr wrap="square" rtlCol="0">
              <a:spAutoFit/>
            </a:bodyPr>
            <a:ls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GB" sz="1467" b="1" dirty="0">
                  <a:solidFill>
                    <a:srgbClr val="CC0066"/>
                  </a:solidFill>
                </a:rPr>
                <a:t>Avec CM PERLE</a:t>
              </a:r>
            </a:p>
          </p:txBody>
        </p:sp>
      </p:grpSp>
      <p:grpSp>
        <p:nvGrpSpPr>
          <p:cNvPr id="7" name="Groupe 6">
            <a:extLst>
              <a:ext uri="{FF2B5EF4-FFF2-40B4-BE49-F238E27FC236}">
                <a16:creationId xmlns:a16="http://schemas.microsoft.com/office/drawing/2014/main" id="{231BBB4A-8FEF-DF83-5AF7-D16935485E79}"/>
              </a:ext>
            </a:extLst>
          </p:cNvPr>
          <p:cNvGrpSpPr>
            <a:grpSpLocks noChangeAspect="1"/>
          </p:cNvGrpSpPr>
          <p:nvPr/>
        </p:nvGrpSpPr>
        <p:grpSpPr>
          <a:xfrm>
            <a:off x="7283523" y="3290649"/>
            <a:ext cx="4641047" cy="2540000"/>
            <a:chOff x="6394499" y="3273555"/>
            <a:chExt cx="4045041" cy="2213806"/>
          </a:xfrm>
        </p:grpSpPr>
        <p:pic>
          <p:nvPicPr>
            <p:cNvPr id="8" name="Image 7">
              <a:extLst>
                <a:ext uri="{FF2B5EF4-FFF2-40B4-BE49-F238E27FC236}">
                  <a16:creationId xmlns:a16="http://schemas.microsoft.com/office/drawing/2014/main" id="{9A088194-FD5B-9F46-DD3C-26F093FE81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4499" y="3273555"/>
              <a:ext cx="4045041" cy="2213806"/>
            </a:xfrm>
            <a:prstGeom prst="rect">
              <a:avLst/>
            </a:prstGeom>
          </p:spPr>
        </p:pic>
        <p:sp>
          <p:nvSpPr>
            <p:cNvPr id="9" name="ZoneTexte 11">
              <a:extLst>
                <a:ext uri="{FF2B5EF4-FFF2-40B4-BE49-F238E27FC236}">
                  <a16:creationId xmlns:a16="http://schemas.microsoft.com/office/drawing/2014/main" id="{0DCC3DCA-DEB1-5172-D892-245379881645}"/>
                </a:ext>
              </a:extLst>
            </p:cNvPr>
            <p:cNvSpPr txBox="1"/>
            <p:nvPr/>
          </p:nvSpPr>
          <p:spPr>
            <a:xfrm>
              <a:off x="8675789" y="5189984"/>
              <a:ext cx="1440563" cy="277249"/>
            </a:xfrm>
            <a:prstGeom prst="rect">
              <a:avLst/>
            </a:prstGeom>
            <a:noFill/>
          </p:spPr>
          <p:txBody>
            <a:bodyPr wrap="square" rtlCol="0">
              <a:spAutoFit/>
            </a:bodyPr>
            <a:ls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GB" sz="1467" b="1" dirty="0">
                  <a:solidFill>
                    <a:srgbClr val="CC0066"/>
                  </a:solidFill>
                </a:rPr>
                <a:t>Avec CM FCC</a:t>
              </a:r>
            </a:p>
          </p:txBody>
        </p:sp>
      </p:grpSp>
      <p:sp>
        <p:nvSpPr>
          <p:cNvPr id="12" name="ZoneTexte 11">
            <a:extLst>
              <a:ext uri="{FF2B5EF4-FFF2-40B4-BE49-F238E27FC236}">
                <a16:creationId xmlns:a16="http://schemas.microsoft.com/office/drawing/2014/main" id="{C690C871-ED27-4451-8501-54358761CFC6}"/>
              </a:ext>
            </a:extLst>
          </p:cNvPr>
          <p:cNvSpPr txBox="1"/>
          <p:nvPr/>
        </p:nvSpPr>
        <p:spPr>
          <a:xfrm>
            <a:off x="3074122" y="5638721"/>
            <a:ext cx="2611204" cy="297454"/>
          </a:xfrm>
          <a:prstGeom prst="rect">
            <a:avLst/>
          </a:prstGeom>
          <a:solidFill>
            <a:schemeClr val="bg1"/>
          </a:solidFill>
        </p:spPr>
        <p:txBody>
          <a:bodyPr wrap="square" rtlCol="0">
            <a:spAutoFit/>
          </a:bodyPr>
          <a:lstStyle/>
          <a:p>
            <a:r>
              <a:rPr lang="fr-FR" sz="1333" b="1" dirty="0" err="1">
                <a:solidFill>
                  <a:srgbClr val="FF0000"/>
                </a:solidFill>
              </a:rPr>
              <a:t>With</a:t>
            </a:r>
            <a:r>
              <a:rPr lang="fr-FR" sz="1333" b="1" dirty="0">
                <a:solidFill>
                  <a:srgbClr val="FF0000"/>
                </a:solidFill>
              </a:rPr>
              <a:t> the first </a:t>
            </a:r>
            <a:r>
              <a:rPr lang="fr-FR" sz="1333" b="1" dirty="0" err="1">
                <a:solidFill>
                  <a:srgbClr val="FF0000"/>
                </a:solidFill>
              </a:rPr>
              <a:t>cryomodule</a:t>
            </a:r>
            <a:endParaRPr lang="en-GB" sz="1333" b="1" dirty="0">
              <a:solidFill>
                <a:srgbClr val="FF0000"/>
              </a:solidFill>
            </a:endParaRPr>
          </a:p>
        </p:txBody>
      </p:sp>
      <p:sp>
        <p:nvSpPr>
          <p:cNvPr id="13" name="ZoneTexte 12">
            <a:extLst>
              <a:ext uri="{FF2B5EF4-FFF2-40B4-BE49-F238E27FC236}">
                <a16:creationId xmlns:a16="http://schemas.microsoft.com/office/drawing/2014/main" id="{6289A1D9-3A1C-4505-961E-FC90A045FAAF}"/>
              </a:ext>
            </a:extLst>
          </p:cNvPr>
          <p:cNvSpPr txBox="1"/>
          <p:nvPr/>
        </p:nvSpPr>
        <p:spPr>
          <a:xfrm>
            <a:off x="9276808" y="5587167"/>
            <a:ext cx="2743200" cy="297454"/>
          </a:xfrm>
          <a:prstGeom prst="rect">
            <a:avLst/>
          </a:prstGeom>
          <a:solidFill>
            <a:schemeClr val="bg1"/>
          </a:solidFill>
        </p:spPr>
        <p:txBody>
          <a:bodyPr wrap="square" rtlCol="0">
            <a:spAutoFit/>
          </a:bodyPr>
          <a:lstStyle/>
          <a:p>
            <a:r>
              <a:rPr lang="fr-FR" sz="1333" b="1" dirty="0" err="1">
                <a:solidFill>
                  <a:srgbClr val="FF0000"/>
                </a:solidFill>
              </a:rPr>
              <a:t>With</a:t>
            </a:r>
            <a:r>
              <a:rPr lang="fr-FR" sz="1333" b="1" dirty="0">
                <a:solidFill>
                  <a:srgbClr val="FF0000"/>
                </a:solidFill>
              </a:rPr>
              <a:t> the FCC </a:t>
            </a:r>
            <a:r>
              <a:rPr lang="fr-FR" sz="1333" b="1" dirty="0" err="1">
                <a:solidFill>
                  <a:srgbClr val="FF0000"/>
                </a:solidFill>
              </a:rPr>
              <a:t>cryomodule</a:t>
            </a:r>
            <a:endParaRPr lang="en-GB" sz="1333" b="1" dirty="0">
              <a:solidFill>
                <a:srgbClr val="FF0000"/>
              </a:solidFill>
            </a:endParaRPr>
          </a:p>
        </p:txBody>
      </p:sp>
      <p:sp>
        <p:nvSpPr>
          <p:cNvPr id="14" name="ZoneTexte 13">
            <a:extLst>
              <a:ext uri="{FF2B5EF4-FFF2-40B4-BE49-F238E27FC236}">
                <a16:creationId xmlns:a16="http://schemas.microsoft.com/office/drawing/2014/main" id="{FBDDBC83-823D-44B2-8289-51B95BCD2B2F}"/>
              </a:ext>
            </a:extLst>
          </p:cNvPr>
          <p:cNvSpPr txBox="1"/>
          <p:nvPr/>
        </p:nvSpPr>
        <p:spPr>
          <a:xfrm>
            <a:off x="5235785" y="1035754"/>
            <a:ext cx="521681" cy="318100"/>
          </a:xfrm>
          <a:prstGeom prst="rect">
            <a:avLst/>
          </a:prstGeom>
          <a:solidFill>
            <a:schemeClr val="bg1"/>
          </a:solidFill>
        </p:spPr>
        <p:txBody>
          <a:bodyPr wrap="none" rtlCol="0">
            <a:spAutoFit/>
          </a:bodyPr>
          <a:lstStyle/>
          <a:p>
            <a:r>
              <a:rPr lang="fr-FR" sz="1467" b="1" dirty="0">
                <a:solidFill>
                  <a:srgbClr val="C00000"/>
                </a:solidFill>
                <a:effectLst>
                  <a:outerShdw blurRad="38100" dist="38100" dir="2700000" algn="tl">
                    <a:srgbClr val="000000">
                      <a:alpha val="43137"/>
                    </a:srgbClr>
                  </a:outerShdw>
                </a:effectLst>
              </a:rPr>
              <a:t>First</a:t>
            </a:r>
            <a:endParaRPr lang="en-GB" sz="1467" b="1" dirty="0">
              <a:solidFill>
                <a:srgbClr val="C00000"/>
              </a:solidFill>
              <a:effectLst>
                <a:outerShdw blurRad="38100" dist="38100" dir="2700000" algn="tl">
                  <a:srgbClr val="000000">
                    <a:alpha val="43137"/>
                  </a:srgbClr>
                </a:outerShdw>
              </a:effectLst>
            </a:endParaRPr>
          </a:p>
        </p:txBody>
      </p:sp>
      <p:sp>
        <p:nvSpPr>
          <p:cNvPr id="16" name="ZoneTexte 15">
            <a:extLst>
              <a:ext uri="{FF2B5EF4-FFF2-40B4-BE49-F238E27FC236}">
                <a16:creationId xmlns:a16="http://schemas.microsoft.com/office/drawing/2014/main" id="{1DCB3C22-1015-4B63-AD7B-DC59A21EE26A}"/>
              </a:ext>
            </a:extLst>
          </p:cNvPr>
          <p:cNvSpPr txBox="1"/>
          <p:nvPr/>
        </p:nvSpPr>
        <p:spPr>
          <a:xfrm>
            <a:off x="202341" y="6000277"/>
            <a:ext cx="11999247" cy="461665"/>
          </a:xfrm>
          <a:prstGeom prst="rect">
            <a:avLst/>
          </a:prstGeom>
          <a:noFill/>
        </p:spPr>
        <p:txBody>
          <a:bodyPr wrap="none" rtlCol="0">
            <a:spAutoFit/>
          </a:bodyPr>
          <a:lstStyle/>
          <a:p>
            <a:r>
              <a:rPr lang="en-GB" sz="2400" dirty="0"/>
              <a:t>In addition, in PERLE we can test different power sources SSA and IoT, developed in this project</a:t>
            </a:r>
          </a:p>
        </p:txBody>
      </p:sp>
      <p:sp>
        <p:nvSpPr>
          <p:cNvPr id="2" name="Espace réservé du pied de page 1">
            <a:extLst>
              <a:ext uri="{FF2B5EF4-FFF2-40B4-BE49-F238E27FC236}">
                <a16:creationId xmlns:a16="http://schemas.microsoft.com/office/drawing/2014/main" id="{711E9417-2845-4393-807B-B0896AD18E9D}"/>
              </a:ext>
            </a:extLst>
          </p:cNvPr>
          <p:cNvSpPr>
            <a:spLocks noGrp="1"/>
          </p:cNvSpPr>
          <p:nvPr>
            <p:ph type="ftr" sz="quarter" idx="11"/>
          </p:nvPr>
        </p:nvSpPr>
        <p:spPr/>
        <p:txBody>
          <a:bodyPr/>
          <a:lstStyle/>
          <a:p>
            <a:r>
              <a:rPr lang="en-GB"/>
              <a:t>iSAS Second Annual Meeting @HZB</a:t>
            </a:r>
            <a:endParaRPr lang="en-US" dirty="0"/>
          </a:p>
        </p:txBody>
      </p:sp>
      <p:sp>
        <p:nvSpPr>
          <p:cNvPr id="3" name="Espace réservé du numéro de diapositive 2">
            <a:extLst>
              <a:ext uri="{FF2B5EF4-FFF2-40B4-BE49-F238E27FC236}">
                <a16:creationId xmlns:a16="http://schemas.microsoft.com/office/drawing/2014/main" id="{5A6C81B4-0451-4A6A-AF68-A9C25892E25D}"/>
              </a:ext>
            </a:extLst>
          </p:cNvPr>
          <p:cNvSpPr>
            <a:spLocks noGrp="1"/>
          </p:cNvSpPr>
          <p:nvPr>
            <p:ph type="sldNum" sz="quarter" idx="12"/>
          </p:nvPr>
        </p:nvSpPr>
        <p:spPr/>
        <p:txBody>
          <a:bodyPr/>
          <a:lstStyle/>
          <a:p>
            <a:fld id="{65B10CB4-6702-7A41-B562-8ABC25C9BF40}" type="slidenum">
              <a:rPr lang="en-US" smtClean="0"/>
              <a:t>15</a:t>
            </a:fld>
            <a:endParaRPr lang="en-US"/>
          </a:p>
        </p:txBody>
      </p:sp>
      <p:sp>
        <p:nvSpPr>
          <p:cNvPr id="18" name="ZoneTexte 17">
            <a:extLst>
              <a:ext uri="{FF2B5EF4-FFF2-40B4-BE49-F238E27FC236}">
                <a16:creationId xmlns:a16="http://schemas.microsoft.com/office/drawing/2014/main" id="{E92C4C8F-77EB-4AEB-8FE2-7B0FB22E2550}"/>
              </a:ext>
            </a:extLst>
          </p:cNvPr>
          <p:cNvSpPr txBox="1"/>
          <p:nvPr/>
        </p:nvSpPr>
        <p:spPr>
          <a:xfrm>
            <a:off x="2235200" y="604908"/>
            <a:ext cx="8459125" cy="420564"/>
          </a:xfrm>
          <a:prstGeom prst="rect">
            <a:avLst/>
          </a:prstGeom>
          <a:solidFill>
            <a:schemeClr val="bg2">
              <a:lumMod val="90000"/>
            </a:schemeClr>
          </a:solidFill>
        </p:spPr>
        <p:txBody>
          <a:bodyPr wrap="square">
            <a:spAutoFit/>
          </a:bodyPr>
          <a:lstStyle/>
          <a:p>
            <a:pPr defTabSz="914377"/>
            <a:r>
              <a:rPr lang="en-US" sz="2133" dirty="0">
                <a:latin typeface="Calibri" panose="020F0502020204030204"/>
              </a:rPr>
              <a:t>Develop an innovative FCC-</a:t>
            </a:r>
            <a:r>
              <a:rPr lang="en-US" sz="2133" dirty="0" err="1">
                <a:latin typeface="Calibri" panose="020F0502020204030204"/>
              </a:rPr>
              <a:t>ee</a:t>
            </a:r>
            <a:r>
              <a:rPr lang="en-US" sz="2133" dirty="0">
                <a:latin typeface="Calibri" panose="020F0502020204030204"/>
              </a:rPr>
              <a:t> cryomodule (</a:t>
            </a:r>
            <a:r>
              <a:rPr lang="en-US" sz="2133" i="1" dirty="0">
                <a:latin typeface="Calibri" panose="020F0502020204030204"/>
              </a:rPr>
              <a:t>lessons learned from </a:t>
            </a:r>
            <a:r>
              <a:rPr lang="en-US" sz="2133" i="1" dirty="0" err="1">
                <a:latin typeface="Calibri" panose="020F0502020204030204"/>
              </a:rPr>
              <a:t>iSAS</a:t>
            </a:r>
            <a:r>
              <a:rPr lang="en-US" sz="2133" dirty="0">
                <a:latin typeface="Calibri" panose="020F0502020204030204"/>
              </a:rPr>
              <a:t>)</a:t>
            </a:r>
          </a:p>
        </p:txBody>
      </p:sp>
      <p:sp>
        <p:nvSpPr>
          <p:cNvPr id="19" name="ZoneTexte 18">
            <a:extLst>
              <a:ext uri="{FF2B5EF4-FFF2-40B4-BE49-F238E27FC236}">
                <a16:creationId xmlns:a16="http://schemas.microsoft.com/office/drawing/2014/main" id="{FD8CAD21-0F22-4CA5-91A5-D036C1E5C0E2}"/>
              </a:ext>
            </a:extLst>
          </p:cNvPr>
          <p:cNvSpPr txBox="1"/>
          <p:nvPr/>
        </p:nvSpPr>
        <p:spPr>
          <a:xfrm>
            <a:off x="180487" y="117447"/>
            <a:ext cx="2511325" cy="379656"/>
          </a:xfrm>
          <a:prstGeom prst="rect">
            <a:avLst/>
          </a:prstGeom>
          <a:solidFill>
            <a:srgbClr val="FFFF00"/>
          </a:solidFill>
        </p:spPr>
        <p:txBody>
          <a:bodyPr wrap="square" rtlCol="0">
            <a:spAutoFit/>
          </a:bodyPr>
          <a:lstStyle/>
          <a:p>
            <a:pPr algn="ctr"/>
            <a:r>
              <a:rPr lang="fr-FR" sz="1867" dirty="0"/>
              <a:t>WP5 : SRF </a:t>
            </a:r>
            <a:r>
              <a:rPr lang="fr-FR" sz="1867" dirty="0" err="1"/>
              <a:t>cryomodule</a:t>
            </a:r>
            <a:endParaRPr lang="en-GB" sz="1867" dirty="0"/>
          </a:p>
        </p:txBody>
      </p:sp>
      <p:sp>
        <p:nvSpPr>
          <p:cNvPr id="15" name="Espace réservé de la date 14">
            <a:extLst>
              <a:ext uri="{FF2B5EF4-FFF2-40B4-BE49-F238E27FC236}">
                <a16:creationId xmlns:a16="http://schemas.microsoft.com/office/drawing/2014/main" id="{B9BB27F1-9632-4452-B850-C4E4F2B65194}"/>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73932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C440B68-84CA-4BF4-B73B-C38BCA7278C7}"/>
              </a:ext>
            </a:extLst>
          </p:cNvPr>
          <p:cNvPicPr>
            <a:picLocks noChangeAspect="1"/>
          </p:cNvPicPr>
          <p:nvPr/>
        </p:nvPicPr>
        <p:blipFill>
          <a:blip r:embed="rId2"/>
          <a:stretch>
            <a:fillRect/>
          </a:stretch>
        </p:blipFill>
        <p:spPr>
          <a:xfrm>
            <a:off x="-9061" y="-75261"/>
            <a:ext cx="12201061" cy="5111585"/>
          </a:xfrm>
          <a:prstGeom prst="rect">
            <a:avLst/>
          </a:prstGeom>
        </p:spPr>
      </p:pic>
      <p:sp>
        <p:nvSpPr>
          <p:cNvPr id="11" name="ZoneTexte 10">
            <a:extLst>
              <a:ext uri="{FF2B5EF4-FFF2-40B4-BE49-F238E27FC236}">
                <a16:creationId xmlns:a16="http://schemas.microsoft.com/office/drawing/2014/main" id="{A4395293-E153-4F21-86E6-1126EC2AC524}"/>
              </a:ext>
            </a:extLst>
          </p:cNvPr>
          <p:cNvSpPr txBox="1"/>
          <p:nvPr/>
        </p:nvSpPr>
        <p:spPr>
          <a:xfrm>
            <a:off x="2218898" y="176379"/>
            <a:ext cx="8033321" cy="510268"/>
          </a:xfrm>
          <a:prstGeom prst="rect">
            <a:avLst/>
          </a:prstGeom>
          <a:solidFill>
            <a:schemeClr val="accent4">
              <a:lumMod val="20000"/>
              <a:lumOff val="80000"/>
            </a:schemeClr>
          </a:solidFill>
        </p:spPr>
        <p:txBody>
          <a:bodyPr wrap="square" rtlCol="0">
            <a:spAutoFit/>
          </a:bodyPr>
          <a:lstStyle/>
          <a:p>
            <a:pPr algn="ctr"/>
            <a:r>
              <a:rPr lang="en-GB" sz="2716" b="1" dirty="0">
                <a:solidFill>
                  <a:srgbClr val="FF0000"/>
                </a:solidFill>
              </a:rPr>
              <a:t>PERLE @250 MeV    3-turns  (</a:t>
            </a:r>
            <a:r>
              <a:rPr lang="en-GB" sz="2716" b="1" u="sng" dirty="0">
                <a:solidFill>
                  <a:srgbClr val="FF0000"/>
                </a:solidFill>
              </a:rPr>
              <a:t>ERL demonstrator)</a:t>
            </a:r>
            <a:endParaRPr lang="en-GB" sz="2716" b="1" dirty="0">
              <a:solidFill>
                <a:srgbClr val="FF0000"/>
              </a:solidFill>
            </a:endParaRPr>
          </a:p>
        </p:txBody>
      </p:sp>
      <p:pic>
        <p:nvPicPr>
          <p:cNvPr id="12" name="Image 11">
            <a:extLst>
              <a:ext uri="{FF2B5EF4-FFF2-40B4-BE49-F238E27FC236}">
                <a16:creationId xmlns:a16="http://schemas.microsoft.com/office/drawing/2014/main" id="{84010EA4-35AC-42E9-BEC7-CEBF5E536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257509" y="4138533"/>
            <a:ext cx="4889668" cy="2367905"/>
          </a:xfrm>
          <a:prstGeom prst="rect">
            <a:avLst/>
          </a:prstGeom>
          <a:ln w="19050">
            <a:solidFill>
              <a:schemeClr val="tx1"/>
            </a:solidFill>
          </a:ln>
        </p:spPr>
      </p:pic>
      <p:sp>
        <p:nvSpPr>
          <p:cNvPr id="13" name="ZoneTexte 12">
            <a:extLst>
              <a:ext uri="{FF2B5EF4-FFF2-40B4-BE49-F238E27FC236}">
                <a16:creationId xmlns:a16="http://schemas.microsoft.com/office/drawing/2014/main" id="{5C940DEB-FD7B-4D6C-B0DE-FA0A43E3462D}"/>
              </a:ext>
            </a:extLst>
          </p:cNvPr>
          <p:cNvSpPr txBox="1"/>
          <p:nvPr/>
        </p:nvSpPr>
        <p:spPr>
          <a:xfrm>
            <a:off x="6177495" y="3082072"/>
            <a:ext cx="6014507" cy="928203"/>
          </a:xfrm>
          <a:prstGeom prst="rect">
            <a:avLst/>
          </a:prstGeom>
          <a:solidFill>
            <a:schemeClr val="accent4">
              <a:lumMod val="20000"/>
              <a:lumOff val="80000"/>
            </a:schemeClr>
          </a:solidFill>
        </p:spPr>
        <p:txBody>
          <a:bodyPr wrap="square" rtlCol="0">
            <a:spAutoFit/>
          </a:bodyPr>
          <a:lstStyle/>
          <a:p>
            <a:pPr algn="ctr"/>
            <a:r>
              <a:rPr lang="en-GB" sz="2716" b="1" dirty="0">
                <a:solidFill>
                  <a:srgbClr val="FF0000"/>
                </a:solidFill>
              </a:rPr>
              <a:t>PERLE @89 MeV    1-turn </a:t>
            </a:r>
          </a:p>
          <a:p>
            <a:pPr algn="ctr"/>
            <a:r>
              <a:rPr lang="en-GB" sz="2716" b="1" dirty="0">
                <a:solidFill>
                  <a:srgbClr val="FF0000"/>
                </a:solidFill>
              </a:rPr>
              <a:t>(</a:t>
            </a:r>
            <a:r>
              <a:rPr lang="en-GB" sz="2716" b="1" u="sng" dirty="0">
                <a:solidFill>
                  <a:srgbClr val="FF0000"/>
                </a:solidFill>
              </a:rPr>
              <a:t>ERL demonstrator, FCC-</a:t>
            </a:r>
            <a:r>
              <a:rPr lang="en-GB" sz="2716" b="1" u="sng" dirty="0" err="1">
                <a:solidFill>
                  <a:srgbClr val="FF0000"/>
                </a:solidFill>
              </a:rPr>
              <a:t>ee</a:t>
            </a:r>
            <a:r>
              <a:rPr lang="en-GB" sz="2716" b="1" u="sng" dirty="0">
                <a:solidFill>
                  <a:srgbClr val="FF0000"/>
                </a:solidFill>
              </a:rPr>
              <a:t> test facility</a:t>
            </a:r>
            <a:r>
              <a:rPr lang="en-GB" sz="2716" b="1" dirty="0">
                <a:solidFill>
                  <a:srgbClr val="FF0000"/>
                </a:solidFill>
              </a:rPr>
              <a:t>)</a:t>
            </a:r>
          </a:p>
        </p:txBody>
      </p:sp>
      <p:sp>
        <p:nvSpPr>
          <p:cNvPr id="15" name="ZoneTexte 14">
            <a:extLst>
              <a:ext uri="{FF2B5EF4-FFF2-40B4-BE49-F238E27FC236}">
                <a16:creationId xmlns:a16="http://schemas.microsoft.com/office/drawing/2014/main" id="{9BD70A0D-38BD-4589-8B25-45C1D05F0DE6}"/>
              </a:ext>
            </a:extLst>
          </p:cNvPr>
          <p:cNvSpPr txBox="1"/>
          <p:nvPr/>
        </p:nvSpPr>
        <p:spPr>
          <a:xfrm>
            <a:off x="42579" y="298293"/>
            <a:ext cx="2092239" cy="830997"/>
          </a:xfrm>
          <a:prstGeom prst="rect">
            <a:avLst/>
          </a:prstGeom>
          <a:solidFill>
            <a:schemeClr val="accent4"/>
          </a:solidFill>
        </p:spPr>
        <p:txBody>
          <a:bodyPr wrap="none" rtlCol="0">
            <a:spAutoFit/>
          </a:bodyPr>
          <a:lstStyle/>
          <a:p>
            <a:pPr algn="ctr"/>
            <a:r>
              <a:rPr lang="fr-FR" sz="2400" dirty="0" err="1"/>
              <a:t>Two</a:t>
            </a:r>
            <a:r>
              <a:rPr lang="fr-FR" sz="2400" dirty="0"/>
              <a:t> phases :</a:t>
            </a:r>
          </a:p>
          <a:p>
            <a:pPr algn="ctr"/>
            <a:r>
              <a:rPr lang="fr-FR" sz="2400" dirty="0"/>
              <a:t>1-turn ; 3-turns</a:t>
            </a:r>
          </a:p>
        </p:txBody>
      </p:sp>
      <p:sp>
        <p:nvSpPr>
          <p:cNvPr id="4" name="Espace réservé du pied de page 3">
            <a:extLst>
              <a:ext uri="{FF2B5EF4-FFF2-40B4-BE49-F238E27FC236}">
                <a16:creationId xmlns:a16="http://schemas.microsoft.com/office/drawing/2014/main" id="{472D2E4F-9F87-45FA-BD8D-B5B2ADE81274}"/>
              </a:ext>
            </a:extLst>
          </p:cNvPr>
          <p:cNvSpPr>
            <a:spLocks noGrp="1"/>
          </p:cNvSpPr>
          <p:nvPr>
            <p:ph type="ftr" sz="quarter" idx="11"/>
          </p:nvPr>
        </p:nvSpPr>
        <p:spPr>
          <a:xfrm>
            <a:off x="3962400" y="6484414"/>
            <a:ext cx="4114800" cy="365125"/>
          </a:xfrm>
        </p:spPr>
        <p:txBody>
          <a:bodyPr/>
          <a:lstStyle/>
          <a:p>
            <a:r>
              <a:rPr lang="en-GB"/>
              <a:t>iSAS Second Annual Meeting @HZB</a:t>
            </a:r>
            <a:endParaRPr lang="fr-FR" dirty="0"/>
          </a:p>
        </p:txBody>
      </p:sp>
      <p:sp>
        <p:nvSpPr>
          <p:cNvPr id="5" name="Espace réservé du numéro de diapositive 4">
            <a:extLst>
              <a:ext uri="{FF2B5EF4-FFF2-40B4-BE49-F238E27FC236}">
                <a16:creationId xmlns:a16="http://schemas.microsoft.com/office/drawing/2014/main" id="{68EC9477-27CD-4E98-9B68-46C174808981}"/>
              </a:ext>
            </a:extLst>
          </p:cNvPr>
          <p:cNvSpPr>
            <a:spLocks noGrp="1"/>
          </p:cNvSpPr>
          <p:nvPr>
            <p:ph type="sldNum" sz="quarter" idx="12"/>
          </p:nvPr>
        </p:nvSpPr>
        <p:spPr/>
        <p:txBody>
          <a:bodyPr/>
          <a:lstStyle/>
          <a:p>
            <a:fld id="{77E71596-5F9D-49C5-9701-16B3CA54319D}" type="slidenum">
              <a:rPr lang="fr-FR" smtClean="0"/>
              <a:pPr/>
              <a:t>16</a:t>
            </a:fld>
            <a:endParaRPr lang="fr-FR" dirty="0"/>
          </a:p>
        </p:txBody>
      </p:sp>
      <p:sp>
        <p:nvSpPr>
          <p:cNvPr id="16" name="ZoneTexte 15">
            <a:extLst>
              <a:ext uri="{FF2B5EF4-FFF2-40B4-BE49-F238E27FC236}">
                <a16:creationId xmlns:a16="http://schemas.microsoft.com/office/drawing/2014/main" id="{E532CBE5-36AC-4AB4-8399-C3BC7F82F5EE}"/>
              </a:ext>
            </a:extLst>
          </p:cNvPr>
          <p:cNvSpPr txBox="1"/>
          <p:nvPr/>
        </p:nvSpPr>
        <p:spPr>
          <a:xfrm>
            <a:off x="155387" y="4241801"/>
            <a:ext cx="7009485" cy="95430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1867" dirty="0"/>
              <a:t>adapting PERLE to host all the innovations-</a:t>
            </a:r>
            <a:r>
              <a:rPr lang="en-US" sz="1867" dirty="0">
                <a:sym typeface="Wingdings" panose="05000000000000000000" pitchFamily="2" charset="2"/>
              </a:rPr>
              <a:t> PERLE++</a:t>
            </a:r>
            <a:endParaRPr lang="en-US" sz="1867" dirty="0"/>
          </a:p>
          <a:p>
            <a:pPr marL="342900" indent="-342900">
              <a:buFont typeface="Arial" panose="020B0604020202020204" pitchFamily="34" charset="0"/>
              <a:buChar char="•"/>
            </a:pPr>
            <a:r>
              <a:rPr lang="en-US" sz="1867" dirty="0"/>
              <a:t>operating PERLE++ as a Pathfinder to demonstrate energy efficiency  solutions for future colliders (FCC-</a:t>
            </a:r>
            <a:r>
              <a:rPr lang="en-US" sz="1867" dirty="0" err="1"/>
              <a:t>ee</a:t>
            </a:r>
            <a:r>
              <a:rPr lang="en-US" sz="1867" dirty="0"/>
              <a:t>), based on LCA</a:t>
            </a:r>
          </a:p>
        </p:txBody>
      </p:sp>
      <p:sp>
        <p:nvSpPr>
          <p:cNvPr id="2" name="Espace réservé de la date 1">
            <a:extLst>
              <a:ext uri="{FF2B5EF4-FFF2-40B4-BE49-F238E27FC236}">
                <a16:creationId xmlns:a16="http://schemas.microsoft.com/office/drawing/2014/main" id="{48CED393-1E88-4D67-BCE2-5986591C5F85}"/>
              </a:ext>
            </a:extLst>
          </p:cNvPr>
          <p:cNvSpPr>
            <a:spLocks noGrp="1"/>
          </p:cNvSpPr>
          <p:nvPr>
            <p:ph type="dt" sz="half" idx="10"/>
          </p:nvPr>
        </p:nvSpPr>
        <p:spPr/>
        <p:txBody>
          <a:bodyPr/>
          <a:lstStyle/>
          <a:p>
            <a:r>
              <a:rPr lang="en-US" dirty="0"/>
              <a:t>23/04/2026</a:t>
            </a:r>
            <a:endParaRPr lang="en-BE" dirty="0"/>
          </a:p>
        </p:txBody>
      </p:sp>
    </p:spTree>
    <p:extLst>
      <p:ext uri="{BB962C8B-B14F-4D97-AF65-F5344CB8AC3E}">
        <p14:creationId xmlns:p14="http://schemas.microsoft.com/office/powerpoint/2010/main" val="307842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E9E5B-1AB1-0DAD-5E5C-5B194BF86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1BF97-5A1F-A598-C6F7-89ED416E1F89}"/>
              </a:ext>
            </a:extLst>
          </p:cNvPr>
          <p:cNvSpPr>
            <a:spLocks noGrp="1"/>
          </p:cNvSpPr>
          <p:nvPr>
            <p:ph type="title"/>
          </p:nvPr>
        </p:nvSpPr>
        <p:spPr>
          <a:xfrm>
            <a:off x="3133373" y="716991"/>
            <a:ext cx="8940800" cy="816864"/>
          </a:xfrm>
          <a:solidFill>
            <a:schemeClr val="bg2">
              <a:lumMod val="90000"/>
            </a:schemeClr>
          </a:solidFill>
          <a:ln>
            <a:solidFill>
              <a:schemeClr val="bg2"/>
            </a:solidFill>
          </a:ln>
        </p:spPr>
        <p:txBody>
          <a:bodyPr anchor="ctr">
            <a:normAutofit/>
          </a:bodyPr>
          <a:lstStyle/>
          <a:p>
            <a:r>
              <a:rPr lang="en-GB" sz="2133" b="1" dirty="0">
                <a:latin typeface="+mn-lt"/>
              </a:rPr>
              <a:t>UPFC (Unified Power Flow Controller) -like</a:t>
            </a:r>
            <a:r>
              <a:rPr lang="en-GB" sz="2133" dirty="0">
                <a:latin typeface="+mn-lt"/>
              </a:rPr>
              <a:t> demonstrator to increase resilience of accelerators (for FCC). Never tried before in an accelerator system.</a:t>
            </a:r>
          </a:p>
        </p:txBody>
      </p:sp>
      <p:sp>
        <p:nvSpPr>
          <p:cNvPr id="7" name="Slide Number Placeholder 6">
            <a:extLst>
              <a:ext uri="{FF2B5EF4-FFF2-40B4-BE49-F238E27FC236}">
                <a16:creationId xmlns:a16="http://schemas.microsoft.com/office/drawing/2014/main" id="{5942464C-6712-68AF-23CC-D0FAC72B7B51}"/>
              </a:ext>
            </a:extLst>
          </p:cNvPr>
          <p:cNvSpPr>
            <a:spLocks noGrp="1"/>
          </p:cNvSpPr>
          <p:nvPr>
            <p:ph type="sldNum" sz="quarter" idx="12"/>
          </p:nvPr>
        </p:nvSpPr>
        <p:spPr/>
        <p:txBody>
          <a:bodyPr/>
          <a:lstStyle/>
          <a:p>
            <a:fld id="{36B5EA5A-BC32-A742-B11B-8E7414D5B535}" type="slidenum">
              <a:rPr lang="en-US" smtClean="0">
                <a:latin typeface="+mn-lt"/>
              </a:rPr>
              <a:pPr/>
              <a:t>17</a:t>
            </a:fld>
            <a:endParaRPr lang="en-US">
              <a:latin typeface="+mn-lt"/>
            </a:endParaRPr>
          </a:p>
        </p:txBody>
      </p:sp>
      <p:sp>
        <p:nvSpPr>
          <p:cNvPr id="3" name="Title 1">
            <a:extLst>
              <a:ext uri="{FF2B5EF4-FFF2-40B4-BE49-F238E27FC236}">
                <a16:creationId xmlns:a16="http://schemas.microsoft.com/office/drawing/2014/main" id="{64E275FD-EF80-673E-B5DE-DAC20C7A429F}"/>
              </a:ext>
            </a:extLst>
          </p:cNvPr>
          <p:cNvSpPr txBox="1">
            <a:spLocks/>
          </p:cNvSpPr>
          <p:nvPr/>
        </p:nvSpPr>
        <p:spPr>
          <a:xfrm>
            <a:off x="139914" y="2442131"/>
            <a:ext cx="11816548" cy="418147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80990" indent="-380990">
              <a:lnSpc>
                <a:spcPct val="150000"/>
              </a:lnSpc>
              <a:buFont typeface="Wingdings" panose="05000000000000000000" pitchFamily="2" charset="2"/>
              <a:buChar char="Ø"/>
            </a:pPr>
            <a:r>
              <a:rPr lang="fr-CH" sz="2000" b="0" dirty="0">
                <a:latin typeface="+mn-lt"/>
              </a:rPr>
              <a:t>In continuation of RF2.0 : </a:t>
            </a:r>
            <a:r>
              <a:rPr lang="fr-CH" sz="2000" b="0" dirty="0" err="1">
                <a:latin typeface="+mn-lt"/>
              </a:rPr>
              <a:t>correlation</a:t>
            </a:r>
            <a:r>
              <a:rPr lang="fr-CH" sz="2000" b="0" dirty="0">
                <a:latin typeface="+mn-lt"/>
              </a:rPr>
              <a:t> of </a:t>
            </a:r>
            <a:r>
              <a:rPr lang="fr-CH" sz="2000" dirty="0" err="1">
                <a:latin typeface="+mn-lt"/>
              </a:rPr>
              <a:t>electrical</a:t>
            </a:r>
            <a:r>
              <a:rPr lang="fr-CH" sz="2000" dirty="0">
                <a:latin typeface="+mn-lt"/>
              </a:rPr>
              <a:t> </a:t>
            </a:r>
            <a:r>
              <a:rPr lang="fr-CH" sz="2000" dirty="0" err="1">
                <a:latin typeface="+mn-lt"/>
              </a:rPr>
              <a:t>disturbances</a:t>
            </a:r>
            <a:r>
              <a:rPr lang="fr-CH" sz="2000" dirty="0">
                <a:latin typeface="+mn-lt"/>
              </a:rPr>
              <a:t> and </a:t>
            </a:r>
            <a:r>
              <a:rPr lang="fr-CH" sz="2000" dirty="0" err="1">
                <a:latin typeface="+mn-lt"/>
              </a:rPr>
              <a:t>their</a:t>
            </a:r>
            <a:r>
              <a:rPr lang="fr-CH" sz="2000" dirty="0">
                <a:latin typeface="+mn-lt"/>
              </a:rPr>
              <a:t> impact on the </a:t>
            </a:r>
            <a:r>
              <a:rPr lang="fr-CH" sz="2000" dirty="0" err="1">
                <a:latin typeface="+mn-lt"/>
              </a:rPr>
              <a:t>accelerator</a:t>
            </a:r>
            <a:r>
              <a:rPr lang="fr-CH" sz="2000" dirty="0">
                <a:latin typeface="+mn-lt"/>
              </a:rPr>
              <a:t> </a:t>
            </a:r>
            <a:r>
              <a:rPr lang="fr-CH" sz="2000" dirty="0" err="1">
                <a:latin typeface="+mn-lt"/>
              </a:rPr>
              <a:t>operation</a:t>
            </a:r>
            <a:endParaRPr lang="fr-CH" sz="2000" dirty="0">
              <a:latin typeface="+mn-lt"/>
            </a:endParaRPr>
          </a:p>
          <a:p>
            <a:pPr marL="380990" indent="-380990">
              <a:lnSpc>
                <a:spcPct val="150000"/>
              </a:lnSpc>
              <a:buFont typeface="Wingdings" panose="05000000000000000000" pitchFamily="2" charset="2"/>
              <a:buChar char="Ø"/>
            </a:pPr>
            <a:r>
              <a:rPr lang="fr-CH" sz="2000" b="0" dirty="0">
                <a:latin typeface="+mn-lt"/>
              </a:rPr>
              <a:t>Network </a:t>
            </a:r>
            <a:r>
              <a:rPr lang="fr-CH" sz="2000" b="0" dirty="0" err="1">
                <a:latin typeface="+mn-lt"/>
              </a:rPr>
              <a:t>analysis</a:t>
            </a:r>
            <a:r>
              <a:rPr lang="fr-CH" sz="2000" b="0" dirty="0">
                <a:latin typeface="+mn-lt"/>
              </a:rPr>
              <a:t> to </a:t>
            </a:r>
            <a:r>
              <a:rPr lang="fr-CH" sz="2000" b="0" dirty="0" err="1">
                <a:latin typeface="+mn-lt"/>
              </a:rPr>
              <a:t>define</a:t>
            </a:r>
            <a:r>
              <a:rPr lang="fr-CH" sz="2000" b="0" dirty="0">
                <a:latin typeface="+mn-lt"/>
              </a:rPr>
              <a:t> system </a:t>
            </a:r>
            <a:r>
              <a:rPr lang="fr-CH" sz="2000" b="0" dirty="0" err="1">
                <a:latin typeface="+mn-lt"/>
              </a:rPr>
              <a:t>requirements</a:t>
            </a:r>
            <a:endParaRPr lang="fr-CH" sz="2000" b="0" dirty="0">
              <a:latin typeface="+mn-lt"/>
            </a:endParaRPr>
          </a:p>
          <a:p>
            <a:pPr marL="380990" indent="-380990">
              <a:lnSpc>
                <a:spcPct val="150000"/>
              </a:lnSpc>
              <a:buFont typeface="Wingdings" panose="05000000000000000000" pitchFamily="2" charset="2"/>
              <a:buChar char="Ø"/>
            </a:pPr>
            <a:r>
              <a:rPr lang="fr-CH" sz="2000" b="0" dirty="0" err="1">
                <a:latin typeface="+mn-lt"/>
              </a:rPr>
              <a:t>Technology</a:t>
            </a:r>
            <a:r>
              <a:rPr lang="fr-CH" sz="2000" b="0" dirty="0">
                <a:latin typeface="+mn-lt"/>
              </a:rPr>
              <a:t>:</a:t>
            </a:r>
          </a:p>
          <a:p>
            <a:pPr marL="742932" lvl="1" indent="-285744">
              <a:lnSpc>
                <a:spcPct val="150000"/>
              </a:lnSpc>
              <a:buFont typeface="+mj-lt"/>
              <a:buAutoNum type="arabicPeriod"/>
            </a:pPr>
            <a:r>
              <a:rPr lang="fr-CH" sz="1600" dirty="0"/>
              <a:t>STATCOM (shunt Q compensation)</a:t>
            </a:r>
          </a:p>
          <a:p>
            <a:pPr marL="742932" lvl="1" indent="-285744">
              <a:lnSpc>
                <a:spcPct val="150000"/>
              </a:lnSpc>
              <a:buFont typeface="+mj-lt"/>
              <a:buAutoNum type="arabicPeriod"/>
            </a:pPr>
            <a:r>
              <a:rPr lang="fr-CH" sz="1600" dirty="0"/>
              <a:t>DVR (</a:t>
            </a:r>
            <a:r>
              <a:rPr lang="fr-CH" sz="1600" dirty="0" err="1"/>
              <a:t>series</a:t>
            </a:r>
            <a:r>
              <a:rPr lang="fr-CH" sz="1600" dirty="0"/>
              <a:t> V ride-</a:t>
            </a:r>
            <a:r>
              <a:rPr lang="fr-CH" sz="1600" dirty="0" err="1"/>
              <a:t>through</a:t>
            </a:r>
            <a:r>
              <a:rPr lang="fr-CH" sz="1600" dirty="0"/>
              <a:t> </a:t>
            </a:r>
            <a:r>
              <a:rPr lang="fr-CH" sz="1600" dirty="0" err="1"/>
              <a:t>capabilities</a:t>
            </a:r>
            <a:r>
              <a:rPr lang="fr-CH" sz="1600" dirty="0"/>
              <a:t>)</a:t>
            </a:r>
          </a:p>
          <a:p>
            <a:pPr marL="742932" lvl="1" indent="-285744">
              <a:lnSpc>
                <a:spcPct val="150000"/>
              </a:lnSpc>
              <a:buFont typeface="+mj-lt"/>
              <a:buAutoNum type="arabicPeriod"/>
            </a:pPr>
            <a:r>
              <a:rPr lang="fr-CH" sz="1600" dirty="0" err="1"/>
              <a:t>Shared</a:t>
            </a:r>
            <a:r>
              <a:rPr lang="fr-CH" sz="1600" dirty="0"/>
              <a:t> DC-</a:t>
            </a:r>
            <a:r>
              <a:rPr lang="fr-CH" sz="1600" dirty="0" err="1"/>
              <a:t>link</a:t>
            </a:r>
            <a:r>
              <a:rPr lang="fr-CH" sz="1600" dirty="0"/>
              <a:t> (w/</a:t>
            </a:r>
            <a:r>
              <a:rPr lang="fr-CH" sz="1600" dirty="0" err="1"/>
              <a:t>optional</a:t>
            </a:r>
            <a:r>
              <a:rPr lang="fr-CH" sz="1600" dirty="0"/>
              <a:t> </a:t>
            </a:r>
            <a:r>
              <a:rPr lang="fr-CH" sz="1600" dirty="0" err="1"/>
              <a:t>energy</a:t>
            </a:r>
            <a:r>
              <a:rPr lang="fr-CH" sz="1600" dirty="0"/>
              <a:t> </a:t>
            </a:r>
            <a:r>
              <a:rPr lang="fr-CH" sz="1600" dirty="0" err="1"/>
              <a:t>storage</a:t>
            </a:r>
            <a:r>
              <a:rPr lang="fr-CH" sz="1600" dirty="0"/>
              <a:t>)</a:t>
            </a:r>
          </a:p>
          <a:p>
            <a:pPr marL="380990" lvl="1" indent="-380990">
              <a:lnSpc>
                <a:spcPct val="150000"/>
              </a:lnSpc>
              <a:buFont typeface="Wingdings" panose="05000000000000000000" pitchFamily="2" charset="2"/>
              <a:buChar char="Ø"/>
            </a:pPr>
            <a:r>
              <a:rPr lang="fr-CH" sz="2000" b="1" dirty="0">
                <a:ea typeface="+mj-ea"/>
                <a:cs typeface="+mj-cs"/>
              </a:rPr>
              <a:t>Design and </a:t>
            </a:r>
            <a:r>
              <a:rPr lang="fr-CH" sz="2000" b="1" dirty="0" err="1">
                <a:ea typeface="+mj-ea"/>
                <a:cs typeface="+mj-cs"/>
              </a:rPr>
              <a:t>manufacturing</a:t>
            </a:r>
            <a:r>
              <a:rPr lang="fr-CH" sz="2000" b="1" dirty="0">
                <a:ea typeface="+mj-ea"/>
                <a:cs typeface="+mj-cs"/>
              </a:rPr>
              <a:t> </a:t>
            </a:r>
            <a:r>
              <a:rPr lang="fr-CH" sz="2000" b="1" dirty="0" err="1">
                <a:ea typeface="+mj-ea"/>
                <a:cs typeface="+mj-cs"/>
              </a:rPr>
              <a:t>through</a:t>
            </a:r>
            <a:r>
              <a:rPr lang="fr-CH" sz="2000" b="1" dirty="0">
                <a:ea typeface="+mj-ea"/>
                <a:cs typeface="+mj-cs"/>
              </a:rPr>
              <a:t> </a:t>
            </a:r>
            <a:r>
              <a:rPr lang="fr-CH" sz="2000" b="1" dirty="0" err="1">
                <a:ea typeface="+mj-ea"/>
                <a:cs typeface="+mj-cs"/>
              </a:rPr>
              <a:t>industrial</a:t>
            </a:r>
            <a:r>
              <a:rPr lang="fr-CH" sz="2000" b="1" dirty="0">
                <a:ea typeface="+mj-ea"/>
                <a:cs typeface="+mj-cs"/>
              </a:rPr>
              <a:t> </a:t>
            </a:r>
            <a:r>
              <a:rPr lang="fr-CH" sz="2000" b="1" dirty="0" err="1">
                <a:ea typeface="+mj-ea"/>
                <a:cs typeface="+mj-cs"/>
              </a:rPr>
              <a:t>suppliers</a:t>
            </a:r>
            <a:r>
              <a:rPr lang="fr-CH" sz="2000" b="1" dirty="0">
                <a:ea typeface="+mj-ea"/>
                <a:cs typeface="+mj-cs"/>
              </a:rPr>
              <a:t> of </a:t>
            </a:r>
            <a:r>
              <a:rPr lang="fr-CH" sz="2000" b="1" dirty="0" err="1">
                <a:ea typeface="+mj-ea"/>
                <a:cs typeface="+mj-cs"/>
              </a:rPr>
              <a:t>small</a:t>
            </a:r>
            <a:r>
              <a:rPr lang="fr-CH" sz="2000" b="1" dirty="0">
                <a:ea typeface="+mj-ea"/>
                <a:cs typeface="+mj-cs"/>
              </a:rPr>
              <a:t> </a:t>
            </a:r>
            <a:r>
              <a:rPr lang="fr-CH" sz="2000" b="1" dirty="0" err="1">
                <a:ea typeface="+mj-ea"/>
                <a:cs typeface="+mj-cs"/>
              </a:rPr>
              <a:t>scale</a:t>
            </a:r>
            <a:r>
              <a:rPr lang="fr-CH" sz="2000" b="1" dirty="0">
                <a:ea typeface="+mj-ea"/>
                <a:cs typeface="+mj-cs"/>
              </a:rPr>
              <a:t> (~3-500kW) </a:t>
            </a:r>
            <a:r>
              <a:rPr lang="fr-CH" sz="2000" b="1" dirty="0" err="1">
                <a:ea typeface="+mj-ea"/>
                <a:cs typeface="+mj-cs"/>
              </a:rPr>
              <a:t>demonstrator</a:t>
            </a:r>
            <a:r>
              <a:rPr lang="fr-CH" sz="2000" b="1" dirty="0">
                <a:ea typeface="+mj-ea"/>
                <a:cs typeface="+mj-cs"/>
              </a:rPr>
              <a:t>.</a:t>
            </a:r>
          </a:p>
          <a:p>
            <a:pPr marL="380990" indent="-380990">
              <a:lnSpc>
                <a:spcPct val="150000"/>
              </a:lnSpc>
              <a:buFont typeface="Wingdings" panose="05000000000000000000" pitchFamily="2" charset="2"/>
              <a:buChar char="Ø"/>
            </a:pPr>
            <a:r>
              <a:rPr lang="fr-CH" sz="2000" b="0" dirty="0">
                <a:latin typeface="+mn-lt"/>
              </a:rPr>
              <a:t>Installation on a test </a:t>
            </a:r>
            <a:r>
              <a:rPr lang="fr-CH" sz="2000" b="0" dirty="0" err="1">
                <a:latin typeface="+mn-lt"/>
              </a:rPr>
              <a:t>bench</a:t>
            </a:r>
            <a:r>
              <a:rPr lang="fr-CH" sz="2000" b="0" dirty="0">
                <a:latin typeface="+mn-lt"/>
              </a:rPr>
              <a:t> and, if </a:t>
            </a:r>
            <a:r>
              <a:rPr lang="fr-CH" sz="2000" b="0" dirty="0" err="1">
                <a:latin typeface="+mn-lt"/>
              </a:rPr>
              <a:t>operations</a:t>
            </a:r>
            <a:r>
              <a:rPr lang="fr-CH" sz="2000" b="0" dirty="0">
                <a:latin typeface="+mn-lt"/>
              </a:rPr>
              <a:t> </a:t>
            </a:r>
            <a:r>
              <a:rPr lang="fr-CH" sz="2000" b="0" dirty="0" err="1">
                <a:latin typeface="+mn-lt"/>
              </a:rPr>
              <a:t>will</a:t>
            </a:r>
            <a:r>
              <a:rPr lang="fr-CH" sz="2000" b="0" dirty="0">
                <a:latin typeface="+mn-lt"/>
              </a:rPr>
              <a:t> </a:t>
            </a:r>
            <a:r>
              <a:rPr lang="fr-CH" sz="2000" b="0" dirty="0" err="1">
                <a:latin typeface="+mn-lt"/>
              </a:rPr>
              <a:t>allow</a:t>
            </a:r>
            <a:r>
              <a:rPr lang="fr-CH" sz="2000" b="0" dirty="0">
                <a:latin typeface="+mn-lt"/>
              </a:rPr>
              <a:t>, on CERN MV network:</a:t>
            </a:r>
            <a:endParaRPr lang="en-GB" sz="200" b="0" dirty="0">
              <a:latin typeface="+mn-lt"/>
            </a:endParaRPr>
          </a:p>
          <a:p>
            <a:pPr marL="742932" lvl="1" indent="-285744">
              <a:lnSpc>
                <a:spcPct val="150000"/>
              </a:lnSpc>
              <a:buFont typeface="+mj-lt"/>
              <a:buAutoNum type="arabicPeriod"/>
            </a:pPr>
            <a:r>
              <a:rPr lang="en-GB" sz="1600" dirty="0"/>
              <a:t>Dummy load for proof of design and validation</a:t>
            </a:r>
          </a:p>
          <a:p>
            <a:pPr marL="742932" lvl="1" indent="-285744">
              <a:lnSpc>
                <a:spcPct val="150000"/>
              </a:lnSpc>
              <a:buFont typeface="+mj-lt"/>
              <a:buAutoNum type="arabicPeriod"/>
            </a:pPr>
            <a:r>
              <a:rPr lang="en-GB" sz="1600" dirty="0"/>
              <a:t>Sensitive load (selected LHC 18kV feeder for system testing)</a:t>
            </a:r>
            <a:endParaRPr lang="fr-CH" sz="1600" dirty="0"/>
          </a:p>
        </p:txBody>
      </p:sp>
      <p:sp>
        <p:nvSpPr>
          <p:cNvPr id="4" name="ZoneTexte 3">
            <a:extLst>
              <a:ext uri="{FF2B5EF4-FFF2-40B4-BE49-F238E27FC236}">
                <a16:creationId xmlns:a16="http://schemas.microsoft.com/office/drawing/2014/main" id="{C94C2DEF-8BAF-40DB-9E92-E487B1FDFD0B}"/>
              </a:ext>
            </a:extLst>
          </p:cNvPr>
          <p:cNvSpPr txBox="1"/>
          <p:nvPr/>
        </p:nvSpPr>
        <p:spPr>
          <a:xfrm>
            <a:off x="4367631" y="1573547"/>
            <a:ext cx="5499582" cy="420564"/>
          </a:xfrm>
          <a:prstGeom prst="rect">
            <a:avLst/>
          </a:prstGeom>
          <a:noFill/>
        </p:spPr>
        <p:txBody>
          <a:bodyPr wrap="none" rtlCol="0">
            <a:spAutoFit/>
          </a:bodyPr>
          <a:lstStyle/>
          <a:p>
            <a:r>
              <a:rPr lang="fr-FR" sz="2133" i="1" dirty="0"/>
              <a:t>High TRL 7-8 </a:t>
            </a:r>
            <a:r>
              <a:rPr lang="fr-FR" sz="2133" i="1" dirty="0" err="1"/>
              <a:t>with</a:t>
            </a:r>
            <a:r>
              <a:rPr lang="fr-FR" sz="2133" i="1" dirty="0"/>
              <a:t> </a:t>
            </a:r>
            <a:r>
              <a:rPr lang="fr-FR" sz="2133" i="1" dirty="0" err="1"/>
              <a:t>available</a:t>
            </a:r>
            <a:r>
              <a:rPr lang="fr-FR" sz="2133" i="1" dirty="0"/>
              <a:t> commercial solution</a:t>
            </a:r>
            <a:endParaRPr lang="en-GB" sz="2133" i="1" dirty="0"/>
          </a:p>
        </p:txBody>
      </p:sp>
      <p:sp>
        <p:nvSpPr>
          <p:cNvPr id="10" name="ZoneTexte 9">
            <a:extLst>
              <a:ext uri="{FF2B5EF4-FFF2-40B4-BE49-F238E27FC236}">
                <a16:creationId xmlns:a16="http://schemas.microsoft.com/office/drawing/2014/main" id="{58BE74E7-43E8-471C-B88F-C42515DCA4EA}"/>
              </a:ext>
            </a:extLst>
          </p:cNvPr>
          <p:cNvSpPr txBox="1"/>
          <p:nvPr/>
        </p:nvSpPr>
        <p:spPr>
          <a:xfrm>
            <a:off x="247342" y="556543"/>
            <a:ext cx="2511325" cy="954300"/>
          </a:xfrm>
          <a:prstGeom prst="rect">
            <a:avLst/>
          </a:prstGeom>
          <a:solidFill>
            <a:srgbClr val="FFFF00"/>
          </a:solidFill>
        </p:spPr>
        <p:txBody>
          <a:bodyPr wrap="square" rtlCol="0">
            <a:spAutoFit/>
          </a:bodyPr>
          <a:lstStyle/>
          <a:p>
            <a:pPr algn="ctr"/>
            <a:r>
              <a:rPr lang="fr-FR" sz="1867" dirty="0"/>
              <a:t>WP7 </a:t>
            </a:r>
          </a:p>
          <a:p>
            <a:pPr algn="ctr"/>
            <a:r>
              <a:rPr lang="fr-FR" sz="1867" dirty="0" err="1"/>
              <a:t>Regulating</a:t>
            </a:r>
            <a:r>
              <a:rPr lang="fr-FR" sz="1867" dirty="0"/>
              <a:t> power </a:t>
            </a:r>
            <a:r>
              <a:rPr lang="fr-FR" sz="1867" dirty="0" err="1"/>
              <a:t>supply</a:t>
            </a:r>
            <a:r>
              <a:rPr lang="fr-FR" sz="1867" dirty="0"/>
              <a:t> and </a:t>
            </a:r>
            <a:r>
              <a:rPr lang="fr-FR" sz="1867" dirty="0" err="1"/>
              <a:t>storage</a:t>
            </a:r>
            <a:endParaRPr lang="en-GB" sz="1867" dirty="0"/>
          </a:p>
        </p:txBody>
      </p:sp>
      <p:sp>
        <p:nvSpPr>
          <p:cNvPr id="5" name="Espace réservé de la date 4">
            <a:extLst>
              <a:ext uri="{FF2B5EF4-FFF2-40B4-BE49-F238E27FC236}">
                <a16:creationId xmlns:a16="http://schemas.microsoft.com/office/drawing/2014/main" id="{8B3AA8D9-5E49-4C2E-8595-8673F2CA0A5D}"/>
              </a:ext>
            </a:extLst>
          </p:cNvPr>
          <p:cNvSpPr>
            <a:spLocks noGrp="1"/>
          </p:cNvSpPr>
          <p:nvPr>
            <p:ph type="dt" sz="half" idx="10"/>
          </p:nvPr>
        </p:nvSpPr>
        <p:spPr/>
        <p:txBody>
          <a:bodyPr/>
          <a:lstStyle/>
          <a:p>
            <a:r>
              <a:rPr lang="en-US"/>
              <a:t>23/04/2026</a:t>
            </a:r>
            <a:endParaRPr lang="en-US" dirty="0"/>
          </a:p>
        </p:txBody>
      </p:sp>
      <p:sp>
        <p:nvSpPr>
          <p:cNvPr id="6" name="Espace réservé du pied de page 5">
            <a:extLst>
              <a:ext uri="{FF2B5EF4-FFF2-40B4-BE49-F238E27FC236}">
                <a16:creationId xmlns:a16="http://schemas.microsoft.com/office/drawing/2014/main" id="{F028EB87-544A-4796-B8A5-B44AD5C921AB}"/>
              </a:ext>
            </a:extLst>
          </p:cNvPr>
          <p:cNvSpPr>
            <a:spLocks noGrp="1"/>
          </p:cNvSpPr>
          <p:nvPr>
            <p:ph type="ftr" sz="quarter" idx="11"/>
          </p:nvPr>
        </p:nvSpPr>
        <p:spPr/>
        <p:txBody>
          <a:bodyPr/>
          <a:lstStyle/>
          <a:p>
            <a:r>
              <a:rPr lang="en-GB"/>
              <a:t>iSAS Second Annual Meeting @HZB</a:t>
            </a:r>
            <a:endParaRPr lang="en-US" dirty="0"/>
          </a:p>
        </p:txBody>
      </p:sp>
    </p:spTree>
    <p:extLst>
      <p:ext uri="{BB962C8B-B14F-4D97-AF65-F5344CB8AC3E}">
        <p14:creationId xmlns:p14="http://schemas.microsoft.com/office/powerpoint/2010/main" val="417513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DC0D67A-6074-40EF-881B-6D44EF49962C}"/>
              </a:ext>
            </a:extLst>
          </p:cNvPr>
          <p:cNvSpPr>
            <a:spLocks noGrp="1"/>
          </p:cNvSpPr>
          <p:nvPr>
            <p:ph type="ftr" sz="quarter" idx="11"/>
          </p:nvPr>
        </p:nvSpPr>
        <p:spPr/>
        <p:txBody>
          <a:bodyPr/>
          <a:lstStyle/>
          <a:p>
            <a:r>
              <a:rPr lang="en-GB"/>
              <a:t>iSAS Second Annual Meeting @HZB</a:t>
            </a:r>
            <a:endParaRPr lang="en-US"/>
          </a:p>
        </p:txBody>
      </p:sp>
      <p:sp>
        <p:nvSpPr>
          <p:cNvPr id="5" name="Espace réservé du numéro de diapositive 4">
            <a:extLst>
              <a:ext uri="{FF2B5EF4-FFF2-40B4-BE49-F238E27FC236}">
                <a16:creationId xmlns:a16="http://schemas.microsoft.com/office/drawing/2014/main" id="{54C92F12-15B3-4120-B54A-370301B86AED}"/>
              </a:ext>
            </a:extLst>
          </p:cNvPr>
          <p:cNvSpPr>
            <a:spLocks noGrp="1"/>
          </p:cNvSpPr>
          <p:nvPr>
            <p:ph type="sldNum" sz="quarter" idx="12"/>
          </p:nvPr>
        </p:nvSpPr>
        <p:spPr/>
        <p:txBody>
          <a:bodyPr/>
          <a:lstStyle/>
          <a:p>
            <a:fld id="{65B10CB4-6702-7A41-B562-8ABC25C9BF40}" type="slidenum">
              <a:rPr lang="en-US" smtClean="0"/>
              <a:t>18</a:t>
            </a:fld>
            <a:endParaRPr lang="en-US"/>
          </a:p>
        </p:txBody>
      </p:sp>
      <p:pic>
        <p:nvPicPr>
          <p:cNvPr id="2" name="Grafik 5">
            <a:extLst>
              <a:ext uri="{FF2B5EF4-FFF2-40B4-BE49-F238E27FC236}">
                <a16:creationId xmlns:a16="http://schemas.microsoft.com/office/drawing/2014/main" id="{A9BD3CD3-31E7-8D75-1CA4-B9836E479B66}"/>
              </a:ext>
            </a:extLst>
          </p:cNvPr>
          <p:cNvPicPr/>
          <p:nvPr/>
        </p:nvPicPr>
        <p:blipFill>
          <a:blip r:embed="rId2" cstate="email">
            <a:extLst>
              <a:ext uri="{28A0092B-C50C-407E-A947-70E740481C1C}">
                <a14:useLocalDpi xmlns:a14="http://schemas.microsoft.com/office/drawing/2010/main"/>
              </a:ext>
            </a:extLst>
          </a:blip>
          <a:stretch>
            <a:fillRect/>
          </a:stretch>
        </p:blipFill>
        <p:spPr>
          <a:xfrm>
            <a:off x="941495" y="4140741"/>
            <a:ext cx="2892669" cy="2133060"/>
          </a:xfrm>
          <a:prstGeom prst="rect">
            <a:avLst/>
          </a:prstGeom>
        </p:spPr>
      </p:pic>
      <p:grpSp>
        <p:nvGrpSpPr>
          <p:cNvPr id="3" name="Gruppieren 5">
            <a:extLst>
              <a:ext uri="{FF2B5EF4-FFF2-40B4-BE49-F238E27FC236}">
                <a16:creationId xmlns:a16="http://schemas.microsoft.com/office/drawing/2014/main" id="{DC822F9F-E02A-B65E-5A77-A1FCDF121B00}"/>
              </a:ext>
            </a:extLst>
          </p:cNvPr>
          <p:cNvGrpSpPr/>
          <p:nvPr/>
        </p:nvGrpSpPr>
        <p:grpSpPr>
          <a:xfrm>
            <a:off x="582964" y="2051875"/>
            <a:ext cx="3251200" cy="1885900"/>
            <a:chOff x="4554721" y="1455042"/>
            <a:chExt cx="4399104" cy="2196771"/>
          </a:xfrm>
        </p:grpSpPr>
        <p:pic>
          <p:nvPicPr>
            <p:cNvPr id="7" name="Grafik 6">
              <a:extLst>
                <a:ext uri="{FF2B5EF4-FFF2-40B4-BE49-F238E27FC236}">
                  <a16:creationId xmlns:a16="http://schemas.microsoft.com/office/drawing/2014/main" id="{FAF2DE2E-8E0E-D178-1052-AF3B1B6DA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4721" y="1455042"/>
              <a:ext cx="4274352" cy="2055693"/>
            </a:xfrm>
            <a:prstGeom prst="rect">
              <a:avLst/>
            </a:prstGeom>
          </p:spPr>
        </p:pic>
        <p:pic>
          <p:nvPicPr>
            <p:cNvPr id="8" name="Grafik 7">
              <a:extLst>
                <a:ext uri="{FF2B5EF4-FFF2-40B4-BE49-F238E27FC236}">
                  <a16:creationId xmlns:a16="http://schemas.microsoft.com/office/drawing/2014/main" id="{2A8658F3-89D1-C55F-3702-9C26A6C9D39A}"/>
                </a:ext>
              </a:extLst>
            </p:cNvPr>
            <p:cNvPicPr>
              <a:picLocks noChangeAspect="1"/>
            </p:cNvPicPr>
            <p:nvPr/>
          </p:nvPicPr>
          <p:blipFill rotWithShape="1">
            <a:blip r:embed="rId4" cstate="email">
              <a:clrChange>
                <a:clrFrom>
                  <a:srgbClr val="A66A47"/>
                </a:clrFrom>
                <a:clrTo>
                  <a:srgbClr val="A66A47">
                    <a:alpha val="0"/>
                  </a:srgbClr>
                </a:clrTo>
              </a:clrChange>
              <a:extLst>
                <a:ext uri="{28A0092B-C50C-407E-A947-70E740481C1C}">
                  <a14:useLocalDpi xmlns:a14="http://schemas.microsoft.com/office/drawing/2010/main"/>
                </a:ext>
              </a:extLst>
            </a:blip>
            <a:srcRect/>
            <a:stretch/>
          </p:blipFill>
          <p:spPr>
            <a:xfrm rot="5400000">
              <a:off x="7640484" y="2338472"/>
              <a:ext cx="2178225" cy="448457"/>
            </a:xfrm>
            <a:prstGeom prst="rect">
              <a:avLst/>
            </a:prstGeom>
          </p:spPr>
        </p:pic>
      </p:grpSp>
      <p:sp>
        <p:nvSpPr>
          <p:cNvPr id="9" name="Title 1">
            <a:extLst>
              <a:ext uri="{FF2B5EF4-FFF2-40B4-BE49-F238E27FC236}">
                <a16:creationId xmlns:a16="http://schemas.microsoft.com/office/drawing/2014/main" id="{D1858FD3-A415-88B6-D378-9C16E389232A}"/>
              </a:ext>
            </a:extLst>
          </p:cNvPr>
          <p:cNvSpPr txBox="1">
            <a:spLocks/>
          </p:cNvSpPr>
          <p:nvPr/>
        </p:nvSpPr>
        <p:spPr>
          <a:xfrm>
            <a:off x="4729276" y="2584551"/>
            <a:ext cx="7157925" cy="27999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80990" indent="-380990" algn="just">
              <a:lnSpc>
                <a:spcPct val="150000"/>
              </a:lnSpc>
              <a:buFont typeface="Wingdings" panose="05000000000000000000" pitchFamily="2" charset="2"/>
              <a:buChar char="Ø"/>
            </a:pPr>
            <a:r>
              <a:rPr lang="fr-CH" sz="2000" b="0" dirty="0">
                <a:latin typeface="+mn-lt"/>
              </a:rPr>
              <a:t>RF2.0: major focus on </a:t>
            </a:r>
            <a:r>
              <a:rPr lang="fr-CH" sz="2000" b="0" dirty="0" err="1">
                <a:latin typeface="+mn-lt"/>
              </a:rPr>
              <a:t>electrical</a:t>
            </a:r>
            <a:r>
              <a:rPr lang="fr-CH" sz="2000" b="0" dirty="0">
                <a:latin typeface="+mn-lt"/>
              </a:rPr>
              <a:t> </a:t>
            </a:r>
            <a:r>
              <a:rPr lang="fr-CH" sz="2000" b="0" dirty="0" err="1">
                <a:latin typeface="+mn-lt"/>
              </a:rPr>
              <a:t>energy</a:t>
            </a:r>
            <a:r>
              <a:rPr lang="fr-CH" sz="2000" b="0" dirty="0">
                <a:latin typeface="+mn-lt"/>
              </a:rPr>
              <a:t> </a:t>
            </a:r>
            <a:r>
              <a:rPr lang="fr-CH" sz="2000" b="0" dirty="0" err="1">
                <a:latin typeface="+mn-lt"/>
              </a:rPr>
              <a:t>optimization</a:t>
            </a:r>
            <a:r>
              <a:rPr lang="fr-CH" sz="2000" b="0" dirty="0">
                <a:latin typeface="+mn-lt"/>
              </a:rPr>
              <a:t>;</a:t>
            </a:r>
          </a:p>
          <a:p>
            <a:pPr marL="380990" indent="-380990" algn="just">
              <a:lnSpc>
                <a:spcPct val="150000"/>
              </a:lnSpc>
              <a:buFont typeface="Wingdings" panose="05000000000000000000" pitchFamily="2" charset="2"/>
              <a:buChar char="Ø"/>
            </a:pPr>
            <a:r>
              <a:rPr lang="fr-CH" sz="2000" b="0" dirty="0">
                <a:latin typeface="+mn-lt"/>
              </a:rPr>
              <a:t>New </a:t>
            </a:r>
            <a:r>
              <a:rPr lang="fr-CH" sz="2000" b="0" dirty="0" err="1">
                <a:latin typeface="+mn-lt"/>
              </a:rPr>
              <a:t>Idea</a:t>
            </a:r>
            <a:r>
              <a:rPr lang="fr-CH" sz="2000" b="0" dirty="0">
                <a:latin typeface="+mn-lt"/>
              </a:rPr>
              <a:t>: shift the attention on </a:t>
            </a:r>
            <a:r>
              <a:rPr lang="fr-CH" sz="2000" b="0" dirty="0" err="1">
                <a:latin typeface="+mn-lt"/>
              </a:rPr>
              <a:t>heating</a:t>
            </a:r>
            <a:r>
              <a:rPr lang="fr-CH" sz="2000" b="0" dirty="0">
                <a:latin typeface="+mn-lt"/>
              </a:rPr>
              <a:t> </a:t>
            </a:r>
            <a:r>
              <a:rPr lang="fr-CH" sz="2000" b="0" dirty="0" err="1">
                <a:latin typeface="+mn-lt"/>
              </a:rPr>
              <a:t>systems</a:t>
            </a:r>
            <a:r>
              <a:rPr lang="fr-CH" sz="2000" b="0" dirty="0">
                <a:latin typeface="+mn-lt"/>
              </a:rPr>
              <a:t> and </a:t>
            </a:r>
            <a:r>
              <a:rPr lang="fr-CH" sz="2000" b="0" dirty="0" err="1">
                <a:latin typeface="+mn-lt"/>
              </a:rPr>
              <a:t>ways</a:t>
            </a:r>
            <a:r>
              <a:rPr lang="fr-CH" sz="2000" b="0" dirty="0">
                <a:latin typeface="+mn-lt"/>
              </a:rPr>
              <a:t> to store long-</a:t>
            </a:r>
            <a:r>
              <a:rPr lang="fr-CH" sz="2000" b="0" dirty="0" err="1">
                <a:latin typeface="+mn-lt"/>
              </a:rPr>
              <a:t>term</a:t>
            </a:r>
            <a:r>
              <a:rPr lang="fr-CH" sz="2000" b="0" dirty="0">
                <a:latin typeface="+mn-lt"/>
              </a:rPr>
              <a:t> </a:t>
            </a:r>
            <a:r>
              <a:rPr lang="fr-CH" sz="2000" b="0" dirty="0" err="1">
                <a:latin typeface="+mn-lt"/>
              </a:rPr>
              <a:t>energy</a:t>
            </a:r>
            <a:r>
              <a:rPr lang="fr-CH" sz="2000" b="0" dirty="0">
                <a:latin typeface="+mn-lt"/>
              </a:rPr>
              <a:t> </a:t>
            </a:r>
            <a:r>
              <a:rPr lang="fr-CH" sz="2000" b="0" dirty="0">
                <a:latin typeface="+mn-lt"/>
                <a:sym typeface="Wingdings" pitchFamily="2" charset="2"/>
              </a:rPr>
              <a:t> High </a:t>
            </a:r>
            <a:r>
              <a:rPr lang="fr-CH" sz="2000" b="0" dirty="0" err="1">
                <a:latin typeface="+mn-lt"/>
                <a:sym typeface="Wingdings" pitchFamily="2" charset="2"/>
              </a:rPr>
              <a:t>Temperature</a:t>
            </a:r>
            <a:r>
              <a:rPr lang="fr-CH" sz="2000" b="0" dirty="0">
                <a:latin typeface="+mn-lt"/>
                <a:sym typeface="Wingdings" pitchFamily="2" charset="2"/>
              </a:rPr>
              <a:t> </a:t>
            </a:r>
            <a:r>
              <a:rPr lang="fr-CH" sz="2000" b="0" dirty="0" err="1">
                <a:latin typeface="+mn-lt"/>
                <a:sym typeface="Wingdings" pitchFamily="2" charset="2"/>
              </a:rPr>
              <a:t>Acquifer</a:t>
            </a:r>
            <a:r>
              <a:rPr lang="fr-CH" sz="2000" b="0" dirty="0">
                <a:latin typeface="+mn-lt"/>
                <a:sym typeface="Wingdings" pitchFamily="2" charset="2"/>
              </a:rPr>
              <a:t> Thermal Energy Storage (HT-ATES) </a:t>
            </a:r>
            <a:r>
              <a:rPr lang="fr-CH" sz="2000" b="0" dirty="0" err="1">
                <a:latin typeface="+mn-lt"/>
                <a:sym typeface="Wingdings" pitchFamily="2" charset="2"/>
              </a:rPr>
              <a:t>systems</a:t>
            </a:r>
            <a:r>
              <a:rPr lang="fr-CH" sz="2000" b="0" dirty="0">
                <a:latin typeface="+mn-lt"/>
                <a:sym typeface="Wingdings" pitchFamily="2" charset="2"/>
              </a:rPr>
              <a:t>. </a:t>
            </a:r>
            <a:r>
              <a:rPr lang="fr-CH" sz="2000" dirty="0">
                <a:latin typeface="+mn-lt"/>
                <a:sym typeface="Wingdings" pitchFamily="2" charset="2"/>
              </a:rPr>
              <a:t>Large </a:t>
            </a:r>
            <a:r>
              <a:rPr lang="fr-CH" sz="2000" dirty="0" err="1">
                <a:latin typeface="+mn-lt"/>
                <a:sym typeface="Wingdings" pitchFamily="2" charset="2"/>
              </a:rPr>
              <a:t>potential</a:t>
            </a:r>
            <a:r>
              <a:rPr lang="fr-CH" sz="2000" dirty="0">
                <a:latin typeface="+mn-lt"/>
                <a:sym typeface="Wingdings" pitchFamily="2" charset="2"/>
              </a:rPr>
              <a:t> in </a:t>
            </a:r>
            <a:r>
              <a:rPr lang="fr-CH" sz="2000" dirty="0" err="1">
                <a:latin typeface="+mn-lt"/>
                <a:sym typeface="Wingdings" pitchFamily="2" charset="2"/>
              </a:rPr>
              <a:t>storing</a:t>
            </a:r>
            <a:r>
              <a:rPr lang="fr-CH" sz="2000" dirty="0">
                <a:latin typeface="+mn-lt"/>
                <a:sym typeface="Wingdings" pitchFamily="2" charset="2"/>
              </a:rPr>
              <a:t> GWh of thermal </a:t>
            </a:r>
            <a:r>
              <a:rPr lang="fr-CH" sz="2000" dirty="0" err="1">
                <a:latin typeface="+mn-lt"/>
                <a:sym typeface="Wingdings" pitchFamily="2" charset="2"/>
              </a:rPr>
              <a:t>energy</a:t>
            </a:r>
            <a:r>
              <a:rPr lang="fr-CH" sz="2000" b="0" dirty="0">
                <a:latin typeface="+mn-lt"/>
                <a:sym typeface="Wingdings" pitchFamily="2" charset="2"/>
              </a:rPr>
              <a:t>, to </a:t>
            </a:r>
            <a:r>
              <a:rPr lang="fr-CH" sz="2000" b="0" dirty="0" err="1">
                <a:latin typeface="+mn-lt"/>
                <a:sym typeface="Wingdings" pitchFamily="2" charset="2"/>
              </a:rPr>
              <a:t>be</a:t>
            </a:r>
            <a:r>
              <a:rPr lang="fr-CH" sz="2000" b="0" dirty="0">
                <a:latin typeface="+mn-lt"/>
                <a:sym typeface="Wingdings" pitchFamily="2" charset="2"/>
              </a:rPr>
              <a:t> </a:t>
            </a:r>
            <a:r>
              <a:rPr lang="fr-CH" sz="2000" b="0" dirty="0" err="1">
                <a:latin typeface="+mn-lt"/>
                <a:sym typeface="Wingdings" pitchFamily="2" charset="2"/>
              </a:rPr>
              <a:t>used</a:t>
            </a:r>
            <a:r>
              <a:rPr lang="fr-CH" sz="2000" b="0" dirty="0">
                <a:latin typeface="+mn-lt"/>
                <a:sym typeface="Wingdings" pitchFamily="2" charset="2"/>
              </a:rPr>
              <a:t> for </a:t>
            </a:r>
            <a:r>
              <a:rPr lang="fr-CH" sz="2000" b="0" dirty="0" err="1">
                <a:latin typeface="+mn-lt"/>
                <a:sym typeface="Wingdings" pitchFamily="2" charset="2"/>
              </a:rPr>
              <a:t>cooling</a:t>
            </a:r>
            <a:r>
              <a:rPr lang="fr-CH" sz="2000" b="0" dirty="0">
                <a:latin typeface="+mn-lt"/>
                <a:sym typeface="Wingdings" pitchFamily="2" charset="2"/>
              </a:rPr>
              <a:t> </a:t>
            </a:r>
            <a:r>
              <a:rPr lang="fr-CH" sz="2000" b="0" dirty="0" err="1">
                <a:latin typeface="+mn-lt"/>
                <a:sym typeface="Wingdings" pitchFamily="2" charset="2"/>
              </a:rPr>
              <a:t>purposes</a:t>
            </a:r>
            <a:r>
              <a:rPr lang="fr-CH" sz="2000" b="0" dirty="0">
                <a:latin typeface="+mn-lt"/>
                <a:sym typeface="Wingdings" pitchFamily="2" charset="2"/>
              </a:rPr>
              <a:t>. To </a:t>
            </a:r>
            <a:r>
              <a:rPr lang="fr-CH" sz="2000" b="0" dirty="0" err="1">
                <a:latin typeface="+mn-lt"/>
                <a:sym typeface="Wingdings" pitchFamily="2" charset="2"/>
              </a:rPr>
              <a:t>be</a:t>
            </a:r>
            <a:r>
              <a:rPr lang="fr-CH" sz="2000" b="0" dirty="0">
                <a:latin typeface="+mn-lt"/>
                <a:sym typeface="Wingdings" pitchFamily="2" charset="2"/>
              </a:rPr>
              <a:t> </a:t>
            </a:r>
            <a:r>
              <a:rPr lang="fr-CH" sz="2000" b="0" dirty="0" err="1">
                <a:latin typeface="+mn-lt"/>
                <a:sym typeface="Wingdings" pitchFamily="2" charset="2"/>
              </a:rPr>
              <a:t>combined</a:t>
            </a:r>
            <a:r>
              <a:rPr lang="fr-CH" sz="2000" b="0" dirty="0">
                <a:latin typeface="+mn-lt"/>
                <a:sym typeface="Wingdings" pitchFamily="2" charset="2"/>
              </a:rPr>
              <a:t> </a:t>
            </a:r>
            <a:r>
              <a:rPr lang="fr-CH" sz="2000" b="0" dirty="0" err="1">
                <a:latin typeface="+mn-lt"/>
                <a:sym typeface="Wingdings" pitchFamily="2" charset="2"/>
              </a:rPr>
              <a:t>with</a:t>
            </a:r>
            <a:r>
              <a:rPr lang="fr-CH" sz="2000" b="0" dirty="0">
                <a:latin typeface="+mn-lt"/>
                <a:sym typeface="Wingdings" pitchFamily="2" charset="2"/>
              </a:rPr>
              <a:t> </a:t>
            </a:r>
            <a:r>
              <a:rPr lang="fr-CH" sz="2000" b="0" dirty="0" err="1">
                <a:latin typeface="+mn-lt"/>
                <a:sym typeface="Wingdings" pitchFamily="2" charset="2"/>
              </a:rPr>
              <a:t>renewables</a:t>
            </a:r>
            <a:r>
              <a:rPr lang="fr-CH" sz="2000" b="0" dirty="0">
                <a:latin typeface="+mn-lt"/>
                <a:sym typeface="Wingdings" pitchFamily="2" charset="2"/>
              </a:rPr>
              <a:t> and </a:t>
            </a:r>
            <a:r>
              <a:rPr lang="fr-CH" sz="2000" b="0" dirty="0" err="1">
                <a:latin typeface="+mn-lt"/>
                <a:sym typeface="Wingdings" pitchFamily="2" charset="2"/>
              </a:rPr>
              <a:t>electrical</a:t>
            </a:r>
            <a:r>
              <a:rPr lang="fr-CH" sz="2000" b="0" dirty="0">
                <a:latin typeface="+mn-lt"/>
                <a:sym typeface="Wingdings" pitchFamily="2" charset="2"/>
              </a:rPr>
              <a:t> </a:t>
            </a:r>
            <a:r>
              <a:rPr lang="fr-CH" sz="2000" b="0" dirty="0" err="1">
                <a:latin typeface="+mn-lt"/>
                <a:sym typeface="Wingdings" pitchFamily="2" charset="2"/>
              </a:rPr>
              <a:t>storage</a:t>
            </a:r>
            <a:r>
              <a:rPr lang="fr-CH" sz="2000" b="0" dirty="0">
                <a:latin typeface="+mn-lt"/>
                <a:sym typeface="Wingdings" pitchFamily="2" charset="2"/>
              </a:rPr>
              <a:t> </a:t>
            </a:r>
            <a:r>
              <a:rPr lang="fr-CH" sz="2000" b="0" dirty="0" err="1">
                <a:latin typeface="+mn-lt"/>
                <a:sym typeface="Wingdings" pitchFamily="2" charset="2"/>
              </a:rPr>
              <a:t>systems</a:t>
            </a:r>
            <a:r>
              <a:rPr lang="fr-CH" sz="2000" b="0" dirty="0">
                <a:latin typeface="+mn-lt"/>
                <a:sym typeface="Wingdings" pitchFamily="2" charset="2"/>
              </a:rPr>
              <a:t>.</a:t>
            </a:r>
            <a:endParaRPr lang="fr-CH" sz="1600" dirty="0">
              <a:latin typeface="+mn-lt"/>
            </a:endParaRPr>
          </a:p>
        </p:txBody>
      </p:sp>
      <p:sp>
        <p:nvSpPr>
          <p:cNvPr id="10" name="ZoneTexte 11">
            <a:extLst>
              <a:ext uri="{FF2B5EF4-FFF2-40B4-BE49-F238E27FC236}">
                <a16:creationId xmlns:a16="http://schemas.microsoft.com/office/drawing/2014/main" id="{B0106FD1-9C5F-3E42-38BE-985B80C3DE3A}"/>
              </a:ext>
            </a:extLst>
          </p:cNvPr>
          <p:cNvSpPr txBox="1"/>
          <p:nvPr/>
        </p:nvSpPr>
        <p:spPr>
          <a:xfrm>
            <a:off x="247309" y="1755665"/>
            <a:ext cx="3677283" cy="307777"/>
          </a:xfrm>
          <a:prstGeom prst="rect">
            <a:avLst/>
          </a:prstGeom>
          <a:solidFill>
            <a:schemeClr val="bg1"/>
          </a:solid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HT-ATES system </a:t>
            </a:r>
            <a:r>
              <a:rPr lang="fr-FR" sz="1400" b="1" dirty="0" err="1">
                <a:solidFill>
                  <a:srgbClr val="FF0000"/>
                </a:solidFill>
                <a:latin typeface="Calibri" panose="020F0502020204030204" pitchFamily="34" charset="0"/>
                <a:cs typeface="Calibri" panose="020F0502020204030204" pitchFamily="34" charset="0"/>
              </a:rPr>
              <a:t>representation</a:t>
            </a:r>
            <a:endParaRPr lang="en-GB" sz="1400" b="1" dirty="0">
              <a:solidFill>
                <a:srgbClr val="FF0000"/>
              </a:solidFill>
              <a:latin typeface="Calibri" panose="020F0502020204030204" pitchFamily="34" charset="0"/>
              <a:cs typeface="Calibri" panose="020F0502020204030204" pitchFamily="34" charset="0"/>
            </a:endParaRPr>
          </a:p>
        </p:txBody>
      </p:sp>
      <p:sp>
        <p:nvSpPr>
          <p:cNvPr id="11" name="ZoneTexte 11">
            <a:extLst>
              <a:ext uri="{FF2B5EF4-FFF2-40B4-BE49-F238E27FC236}">
                <a16:creationId xmlns:a16="http://schemas.microsoft.com/office/drawing/2014/main" id="{3523ED76-A939-FFE1-C502-609AA160FF99}"/>
              </a:ext>
            </a:extLst>
          </p:cNvPr>
          <p:cNvSpPr txBox="1"/>
          <p:nvPr/>
        </p:nvSpPr>
        <p:spPr>
          <a:xfrm>
            <a:off x="371288" y="3801645"/>
            <a:ext cx="3553304" cy="523220"/>
          </a:xfrm>
          <a:prstGeom prst="rect">
            <a:avLst/>
          </a:prstGeom>
          <a:solidFill>
            <a:schemeClr val="bg1"/>
          </a:solid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HT-ATES </a:t>
            </a:r>
            <a:r>
              <a:rPr lang="fr-FR" sz="1400" b="1" dirty="0" err="1">
                <a:solidFill>
                  <a:srgbClr val="FF0000"/>
                </a:solidFill>
                <a:latin typeface="Calibri" panose="020F0502020204030204" pitchFamily="34" charset="0"/>
                <a:cs typeface="Calibri" panose="020F0502020204030204" pitchFamily="34" charset="0"/>
              </a:rPr>
              <a:t>energy</a:t>
            </a:r>
            <a:r>
              <a:rPr lang="fr-FR" sz="1400" b="1" dirty="0">
                <a:solidFill>
                  <a:srgbClr val="FF0000"/>
                </a:solidFill>
                <a:latin typeface="Calibri" panose="020F0502020204030204" pitchFamily="34" charset="0"/>
                <a:cs typeface="Calibri" panose="020F0502020204030204" pitchFamily="34" charset="0"/>
              </a:rPr>
              <a:t> </a:t>
            </a:r>
            <a:r>
              <a:rPr lang="fr-FR" sz="1400" b="1" dirty="0" err="1">
                <a:solidFill>
                  <a:srgbClr val="FF0000"/>
                </a:solidFill>
                <a:latin typeface="Calibri" panose="020F0502020204030204" pitchFamily="34" charset="0"/>
                <a:cs typeface="Calibri" panose="020F0502020204030204" pitchFamily="34" charset="0"/>
              </a:rPr>
              <a:t>storage</a:t>
            </a:r>
            <a:r>
              <a:rPr lang="fr-FR" sz="1400" b="1" dirty="0">
                <a:solidFill>
                  <a:srgbClr val="FF0000"/>
                </a:solidFill>
                <a:latin typeface="Calibri" panose="020F0502020204030204" pitchFamily="34" charset="0"/>
                <a:cs typeface="Calibri" panose="020F0502020204030204" pitchFamily="34" charset="0"/>
              </a:rPr>
              <a:t> </a:t>
            </a:r>
            <a:r>
              <a:rPr lang="fr-FR" sz="1400" b="1" dirty="0" err="1">
                <a:solidFill>
                  <a:srgbClr val="FF0000"/>
                </a:solidFill>
                <a:latin typeface="Calibri" panose="020F0502020204030204" pitchFamily="34" charset="0"/>
                <a:cs typeface="Calibri" panose="020F0502020204030204" pitchFamily="34" charset="0"/>
              </a:rPr>
              <a:t>potential</a:t>
            </a:r>
            <a:r>
              <a:rPr lang="fr-FR" sz="1400" b="1" dirty="0">
                <a:solidFill>
                  <a:srgbClr val="FF0000"/>
                </a:solidFill>
                <a:latin typeface="Calibri" panose="020F0502020204030204" pitchFamily="34" charset="0"/>
                <a:cs typeface="Calibri" panose="020F0502020204030204" pitchFamily="34" charset="0"/>
              </a:rPr>
              <a:t> in </a:t>
            </a:r>
            <a:r>
              <a:rPr lang="fr-FR" sz="1400" b="1" dirty="0" err="1">
                <a:solidFill>
                  <a:srgbClr val="FF0000"/>
                </a:solidFill>
                <a:latin typeface="Calibri" panose="020F0502020204030204" pitchFamily="34" charset="0"/>
                <a:cs typeface="Calibri" panose="020F0502020204030204" pitchFamily="34" charset="0"/>
              </a:rPr>
              <a:t>Upper</a:t>
            </a:r>
            <a:r>
              <a:rPr lang="fr-FR" sz="1400" b="1" dirty="0">
                <a:solidFill>
                  <a:srgbClr val="FF0000"/>
                </a:solidFill>
                <a:latin typeface="Calibri" panose="020F0502020204030204" pitchFamily="34" charset="0"/>
                <a:cs typeface="Calibri" panose="020F0502020204030204" pitchFamily="34" charset="0"/>
              </a:rPr>
              <a:t> Rhine </a:t>
            </a:r>
            <a:r>
              <a:rPr lang="fr-FR" sz="1400" b="1" dirty="0" err="1">
                <a:solidFill>
                  <a:srgbClr val="FF0000"/>
                </a:solidFill>
                <a:latin typeface="Calibri" panose="020F0502020204030204" pitchFamily="34" charset="0"/>
                <a:cs typeface="Calibri" panose="020F0502020204030204" pitchFamily="34" charset="0"/>
              </a:rPr>
              <a:t>region</a:t>
            </a:r>
            <a:endParaRPr lang="en-GB" sz="1400" b="1" dirty="0">
              <a:solidFill>
                <a:srgbClr val="FF0000"/>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83181FA4-0AC7-42BC-A2CA-46D3F67A343F}"/>
              </a:ext>
            </a:extLst>
          </p:cNvPr>
          <p:cNvSpPr txBox="1"/>
          <p:nvPr/>
        </p:nvSpPr>
        <p:spPr>
          <a:xfrm>
            <a:off x="4315299" y="702644"/>
            <a:ext cx="5666901" cy="748795"/>
          </a:xfrm>
          <a:prstGeom prst="rect">
            <a:avLst/>
          </a:prstGeom>
          <a:solidFill>
            <a:schemeClr val="bg2">
              <a:lumMod val="75000"/>
            </a:schemeClr>
          </a:solidFill>
        </p:spPr>
        <p:txBody>
          <a:bodyPr wrap="square">
            <a:spAutoFit/>
          </a:bodyPr>
          <a:lstStyle/>
          <a:p>
            <a:pPr algn="ctr"/>
            <a:r>
              <a:rPr lang="fr-CH" sz="2133" dirty="0" err="1"/>
              <a:t>Geothermal</a:t>
            </a:r>
            <a:r>
              <a:rPr lang="fr-CH" sz="2133" dirty="0"/>
              <a:t> </a:t>
            </a:r>
            <a:r>
              <a:rPr lang="fr-CH" sz="2133" dirty="0" err="1"/>
              <a:t>systems</a:t>
            </a:r>
            <a:r>
              <a:rPr lang="fr-CH" sz="2133" dirty="0"/>
              <a:t> for </a:t>
            </a:r>
            <a:r>
              <a:rPr lang="fr-CH" sz="2133" dirty="0" err="1"/>
              <a:t>energy</a:t>
            </a:r>
            <a:r>
              <a:rPr lang="fr-CH" sz="2133" dirty="0"/>
              <a:t> </a:t>
            </a:r>
            <a:r>
              <a:rPr lang="fr-CH" sz="2133" dirty="0" err="1"/>
              <a:t>storage</a:t>
            </a:r>
            <a:r>
              <a:rPr lang="fr-CH" sz="2133" dirty="0"/>
              <a:t>. </a:t>
            </a:r>
          </a:p>
          <a:p>
            <a:pPr algn="ctr"/>
            <a:r>
              <a:rPr lang="fr-CH" sz="2133" dirty="0"/>
              <a:t>Important for </a:t>
            </a:r>
            <a:r>
              <a:rPr lang="fr-CH" sz="2133" dirty="0" err="1"/>
              <a:t>cooling</a:t>
            </a:r>
            <a:r>
              <a:rPr lang="fr-CH" sz="2133" dirty="0"/>
              <a:t> </a:t>
            </a:r>
            <a:r>
              <a:rPr lang="fr-CH" sz="2133" dirty="0" err="1"/>
              <a:t>accelerator</a:t>
            </a:r>
            <a:r>
              <a:rPr lang="fr-CH" sz="2133" dirty="0"/>
              <a:t> </a:t>
            </a:r>
            <a:r>
              <a:rPr lang="fr-CH" sz="2133" dirty="0" err="1"/>
              <a:t>needs</a:t>
            </a:r>
            <a:r>
              <a:rPr lang="fr-CH" sz="2133" dirty="0"/>
              <a:t> (KIT,…)</a:t>
            </a:r>
          </a:p>
        </p:txBody>
      </p:sp>
      <p:sp>
        <p:nvSpPr>
          <p:cNvPr id="17" name="ZoneTexte 16">
            <a:extLst>
              <a:ext uri="{FF2B5EF4-FFF2-40B4-BE49-F238E27FC236}">
                <a16:creationId xmlns:a16="http://schemas.microsoft.com/office/drawing/2014/main" id="{2DACE7CA-28EA-4CE7-A420-702F1F9DA8CF}"/>
              </a:ext>
            </a:extLst>
          </p:cNvPr>
          <p:cNvSpPr txBox="1"/>
          <p:nvPr/>
        </p:nvSpPr>
        <p:spPr>
          <a:xfrm>
            <a:off x="1633227" y="702644"/>
            <a:ext cx="2511325" cy="954300"/>
          </a:xfrm>
          <a:prstGeom prst="rect">
            <a:avLst/>
          </a:prstGeom>
          <a:solidFill>
            <a:srgbClr val="FFFF00"/>
          </a:solidFill>
        </p:spPr>
        <p:txBody>
          <a:bodyPr wrap="square" rtlCol="0">
            <a:spAutoFit/>
          </a:bodyPr>
          <a:lstStyle/>
          <a:p>
            <a:pPr algn="ctr"/>
            <a:r>
              <a:rPr lang="fr-FR" sz="1867" dirty="0"/>
              <a:t>WP8</a:t>
            </a:r>
          </a:p>
          <a:p>
            <a:pPr algn="ctr"/>
            <a:r>
              <a:rPr lang="fr-FR" sz="1867" dirty="0" err="1"/>
              <a:t>Regulating</a:t>
            </a:r>
            <a:r>
              <a:rPr lang="fr-FR" sz="1867" dirty="0"/>
              <a:t> power </a:t>
            </a:r>
            <a:r>
              <a:rPr lang="fr-FR" sz="1867" dirty="0" err="1"/>
              <a:t>supply</a:t>
            </a:r>
            <a:r>
              <a:rPr lang="fr-FR" sz="1867" dirty="0"/>
              <a:t> and </a:t>
            </a:r>
            <a:r>
              <a:rPr lang="fr-FR" sz="1867" dirty="0" err="1"/>
              <a:t>storage</a:t>
            </a:r>
            <a:endParaRPr lang="en-GB" sz="1867" dirty="0"/>
          </a:p>
        </p:txBody>
      </p:sp>
      <p:sp>
        <p:nvSpPr>
          <p:cNvPr id="6" name="Espace réservé de la date 5">
            <a:extLst>
              <a:ext uri="{FF2B5EF4-FFF2-40B4-BE49-F238E27FC236}">
                <a16:creationId xmlns:a16="http://schemas.microsoft.com/office/drawing/2014/main" id="{B5DD5D38-B513-47E4-8D82-EC298835F47D}"/>
              </a:ext>
            </a:extLst>
          </p:cNvPr>
          <p:cNvSpPr>
            <a:spLocks noGrp="1"/>
          </p:cNvSpPr>
          <p:nvPr>
            <p:ph type="dt" sz="half" idx="10"/>
          </p:nvPr>
        </p:nvSpPr>
        <p:spPr/>
        <p:txBody>
          <a:bodyPr/>
          <a:lstStyle/>
          <a:p>
            <a:r>
              <a:rPr lang="en-US"/>
              <a:t>23/04/2026</a:t>
            </a:r>
            <a:endParaRPr lang="en-BE"/>
          </a:p>
        </p:txBody>
      </p:sp>
      <p:sp>
        <p:nvSpPr>
          <p:cNvPr id="15" name="ZoneTexte 14">
            <a:extLst>
              <a:ext uri="{FF2B5EF4-FFF2-40B4-BE49-F238E27FC236}">
                <a16:creationId xmlns:a16="http://schemas.microsoft.com/office/drawing/2014/main" id="{6C4188FD-8A87-4E8B-B620-437AC27F5B22}"/>
              </a:ext>
            </a:extLst>
          </p:cNvPr>
          <p:cNvSpPr txBox="1"/>
          <p:nvPr/>
        </p:nvSpPr>
        <p:spPr>
          <a:xfrm>
            <a:off x="4315299" y="1590210"/>
            <a:ext cx="5666901" cy="584775"/>
          </a:xfrm>
          <a:prstGeom prst="rect">
            <a:avLst/>
          </a:prstGeom>
          <a:noFill/>
        </p:spPr>
        <p:txBody>
          <a:bodyPr wrap="square">
            <a:spAutoFit/>
          </a:bodyPr>
          <a:lstStyle/>
          <a:p>
            <a:pPr algn="ctr"/>
            <a:r>
              <a:rPr lang="en-GB" sz="1600" dirty="0"/>
              <a:t>Energy </a:t>
            </a:r>
            <a:r>
              <a:rPr lang="en-GB" sz="1600" dirty="0" err="1"/>
              <a:t>damand</a:t>
            </a:r>
            <a:r>
              <a:rPr lang="en-GB" sz="1600" dirty="0"/>
              <a:t>, infrastructure mapping, subsurface optimization, storage scenarios, geological context, economic impact</a:t>
            </a:r>
          </a:p>
        </p:txBody>
      </p:sp>
    </p:spTree>
    <p:extLst>
      <p:ext uri="{BB962C8B-B14F-4D97-AF65-F5344CB8AC3E}">
        <p14:creationId xmlns:p14="http://schemas.microsoft.com/office/powerpoint/2010/main" val="146464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3FB5FDA-34D7-480C-8BD1-4BBD564D859B}"/>
              </a:ext>
            </a:extLst>
          </p:cNvPr>
          <p:cNvSpPr>
            <a:spLocks noGrp="1"/>
          </p:cNvSpPr>
          <p:nvPr>
            <p:ph type="ftr" sz="quarter" idx="11"/>
          </p:nvPr>
        </p:nvSpPr>
        <p:spPr/>
        <p:txBody>
          <a:bodyPr/>
          <a:lstStyle/>
          <a:p>
            <a:pPr defTabSz="914377"/>
            <a:r>
              <a:rPr lang="en-GB">
                <a:solidFill>
                  <a:prstClr val="black">
                    <a:tint val="75000"/>
                  </a:prstClr>
                </a:solidFill>
                <a:latin typeface="Calibri" panose="020F0502020204030204"/>
                <a:ea typeface="+mn-ea"/>
                <a:cs typeface="+mn-cs"/>
              </a:rPr>
              <a:t>iSAS Second Annual Meeting @HZB</a:t>
            </a:r>
            <a:endParaRPr lang="fr-FR">
              <a:solidFill>
                <a:prstClr val="black">
                  <a:tint val="75000"/>
                </a:prstClr>
              </a:solidFill>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5B507DD-E237-445C-B453-F8840695ACB0}"/>
              </a:ext>
            </a:extLst>
          </p:cNvPr>
          <p:cNvSpPr>
            <a:spLocks noGrp="1"/>
          </p:cNvSpPr>
          <p:nvPr>
            <p:ph type="sldNum" sz="quarter" idx="12"/>
          </p:nvPr>
        </p:nvSpPr>
        <p:spPr/>
        <p:txBody>
          <a:bodyPr/>
          <a:lstStyle/>
          <a:p>
            <a:pPr defTabSz="914377"/>
            <a:fld id="{AEC993BC-9C05-DF49-BCB6-5FC6BBCA5112}" type="slidenum">
              <a:rPr lang="fr-FR">
                <a:solidFill>
                  <a:prstClr val="black">
                    <a:tint val="75000"/>
                  </a:prstClr>
                </a:solidFill>
                <a:latin typeface="Calibri" panose="020F0502020204030204"/>
                <a:ea typeface="+mn-ea"/>
                <a:cs typeface="+mn-cs"/>
              </a:rPr>
              <a:pPr defTabSz="914377"/>
              <a:t>19</a:t>
            </a:fld>
            <a:endParaRPr lang="fr-FR">
              <a:solidFill>
                <a:prstClr val="black">
                  <a:tint val="75000"/>
                </a:prstClr>
              </a:solidFill>
              <a:latin typeface="Calibri" panose="020F0502020204030204"/>
              <a:ea typeface="+mn-ea"/>
              <a:cs typeface="+mn-cs"/>
            </a:endParaRPr>
          </a:p>
        </p:txBody>
      </p:sp>
      <p:sp>
        <p:nvSpPr>
          <p:cNvPr id="6" name="ZoneTexte 5">
            <a:extLst>
              <a:ext uri="{FF2B5EF4-FFF2-40B4-BE49-F238E27FC236}">
                <a16:creationId xmlns:a16="http://schemas.microsoft.com/office/drawing/2014/main" id="{8427F7C3-0CF4-4EF6-AC4E-7E6B61514EC0}"/>
              </a:ext>
            </a:extLst>
          </p:cNvPr>
          <p:cNvSpPr txBox="1"/>
          <p:nvPr/>
        </p:nvSpPr>
        <p:spPr>
          <a:xfrm>
            <a:off x="153918" y="1023915"/>
            <a:ext cx="11884163" cy="1200329"/>
          </a:xfrm>
          <a:prstGeom prst="rect">
            <a:avLst/>
          </a:prstGeom>
          <a:noFill/>
        </p:spPr>
        <p:txBody>
          <a:bodyPr wrap="square" rtlCol="0">
            <a:spAutoFit/>
          </a:bodyPr>
          <a:lstStyle/>
          <a:p>
            <a:pPr defTabSz="914377">
              <a:defRPr/>
            </a:pPr>
            <a:r>
              <a:rPr lang="fr-FR" sz="2400" b="1" u="sng" dirty="0">
                <a:solidFill>
                  <a:prstClr val="black"/>
                </a:solidFill>
                <a:latin typeface="Calibri" panose="020F0502020204030204"/>
                <a:ea typeface="ＭＳ Ｐゴシック" charset="0"/>
              </a:rPr>
              <a:t>800MHz SSA </a:t>
            </a:r>
            <a:r>
              <a:rPr lang="fr-FR" sz="2400" b="1" u="sng" dirty="0" err="1">
                <a:solidFill>
                  <a:prstClr val="black"/>
                </a:solidFill>
                <a:latin typeface="Calibri" panose="020F0502020204030204"/>
                <a:ea typeface="ＭＳ Ｐゴシック" charset="0"/>
              </a:rPr>
              <a:t>optimised</a:t>
            </a:r>
            <a:r>
              <a:rPr lang="fr-FR" sz="2400" b="1" u="sng" dirty="0">
                <a:solidFill>
                  <a:prstClr val="black"/>
                </a:solidFill>
                <a:latin typeface="Calibri" panose="020F0502020204030204"/>
                <a:ea typeface="ＭＳ Ｐゴシック" charset="0"/>
              </a:rPr>
              <a:t> design (CERN, </a:t>
            </a:r>
            <a:r>
              <a:rPr lang="fr-FR" sz="2400" b="1" u="sng" dirty="0" err="1">
                <a:solidFill>
                  <a:prstClr val="black"/>
                </a:solidFill>
                <a:latin typeface="Calibri" panose="020F0502020204030204"/>
                <a:ea typeface="ＭＳ Ｐゴシック" charset="0"/>
              </a:rPr>
              <a:t>IJCLab,ESS</a:t>
            </a:r>
            <a:r>
              <a:rPr lang="fr-FR" sz="2400" b="1" u="sng" dirty="0">
                <a:solidFill>
                  <a:prstClr val="black"/>
                </a:solidFill>
                <a:latin typeface="Calibri" panose="020F0502020204030204"/>
                <a:ea typeface="ＭＳ Ｐゴシック" charset="0"/>
              </a:rPr>
              <a:t>) </a:t>
            </a:r>
          </a:p>
          <a:p>
            <a:pPr marL="990162" lvl="1" indent="-380990" defTabSz="914377">
              <a:buFont typeface="Wingdings" panose="05000000000000000000" pitchFamily="2" charset="2"/>
              <a:buChar char="Ø"/>
              <a:defRPr/>
            </a:pPr>
            <a:r>
              <a:rPr lang="en-GB" sz="2400" dirty="0">
                <a:solidFill>
                  <a:prstClr val="black"/>
                </a:solidFill>
                <a:latin typeface="Calibri" panose="020F0502020204030204"/>
                <a:ea typeface="ＭＳ Ｐゴシック" charset="0"/>
              </a:rPr>
              <a:t>Development of a modified RF amplifier with optimized transistors</a:t>
            </a:r>
            <a:endParaRPr lang="fr-FR" sz="2400" b="1" u="sng" dirty="0">
              <a:solidFill>
                <a:prstClr val="black"/>
              </a:solidFill>
              <a:latin typeface="Calibri" panose="020F0502020204030204"/>
              <a:ea typeface="ＭＳ Ｐゴシック" charset="0"/>
            </a:endParaRPr>
          </a:p>
          <a:p>
            <a:pPr marL="990162" lvl="1" indent="-380990" defTabSz="914377">
              <a:buFont typeface="Wingdings" panose="05000000000000000000" pitchFamily="2" charset="2"/>
              <a:buChar char="Ø"/>
              <a:defRPr/>
            </a:pPr>
            <a:r>
              <a:rPr lang="en-GB" sz="2400" i="1" dirty="0">
                <a:solidFill>
                  <a:prstClr val="black"/>
                </a:solidFill>
                <a:latin typeface="Calibri" panose="020F0502020204030204"/>
                <a:ea typeface="ＭＳ Ｐゴシック" charset="0"/>
              </a:rPr>
              <a:t>Industrial partners JEMA FRANCE and </a:t>
            </a:r>
            <a:r>
              <a:rPr lang="en-GB" sz="2400" i="1" dirty="0" err="1">
                <a:solidFill>
                  <a:prstClr val="black"/>
                </a:solidFill>
                <a:latin typeface="Calibri" panose="020F0502020204030204"/>
                <a:ea typeface="ＭＳ Ｐゴシック" charset="0"/>
              </a:rPr>
              <a:t>Ampleon</a:t>
            </a:r>
            <a:r>
              <a:rPr lang="en-GB" sz="2400" i="1" dirty="0">
                <a:solidFill>
                  <a:prstClr val="black"/>
                </a:solidFill>
                <a:latin typeface="Calibri" panose="020F0502020204030204"/>
                <a:ea typeface="ＭＳ Ｐゴシック" charset="0"/>
              </a:rPr>
              <a:t> (TBC).</a:t>
            </a:r>
          </a:p>
        </p:txBody>
      </p:sp>
      <p:sp>
        <p:nvSpPr>
          <p:cNvPr id="12" name="ZoneTexte 11">
            <a:extLst>
              <a:ext uri="{FF2B5EF4-FFF2-40B4-BE49-F238E27FC236}">
                <a16:creationId xmlns:a16="http://schemas.microsoft.com/office/drawing/2014/main" id="{26D25E7D-C1C3-41F4-AC46-9838782CD932}"/>
              </a:ext>
            </a:extLst>
          </p:cNvPr>
          <p:cNvSpPr txBox="1"/>
          <p:nvPr/>
        </p:nvSpPr>
        <p:spPr>
          <a:xfrm>
            <a:off x="9195071" y="123855"/>
            <a:ext cx="1865519" cy="954300"/>
          </a:xfrm>
          <a:prstGeom prst="rect">
            <a:avLst/>
          </a:prstGeom>
          <a:solidFill>
            <a:srgbClr val="FFFF00"/>
          </a:solidFill>
        </p:spPr>
        <p:txBody>
          <a:bodyPr wrap="square" rtlCol="0">
            <a:spAutoFit/>
          </a:bodyPr>
          <a:lstStyle/>
          <a:p>
            <a:pPr algn="ctr"/>
            <a:r>
              <a:rPr lang="fr-FR" sz="1867" dirty="0"/>
              <a:t>WP6. SSA </a:t>
            </a:r>
          </a:p>
          <a:p>
            <a:pPr algn="ctr"/>
            <a:r>
              <a:rPr lang="fr-FR" sz="1867" dirty="0"/>
              <a:t>RF power </a:t>
            </a:r>
            <a:r>
              <a:rPr lang="fr-FR" sz="1867" dirty="0" err="1"/>
              <a:t>generation</a:t>
            </a:r>
            <a:endParaRPr lang="en-GB" sz="1867" dirty="0"/>
          </a:p>
        </p:txBody>
      </p:sp>
      <p:sp>
        <p:nvSpPr>
          <p:cNvPr id="2" name="Espace réservé de la date 1">
            <a:extLst>
              <a:ext uri="{FF2B5EF4-FFF2-40B4-BE49-F238E27FC236}">
                <a16:creationId xmlns:a16="http://schemas.microsoft.com/office/drawing/2014/main" id="{CC76742C-F3BA-4937-936E-F1631C0A6923}"/>
              </a:ext>
            </a:extLst>
          </p:cNvPr>
          <p:cNvSpPr>
            <a:spLocks noGrp="1"/>
          </p:cNvSpPr>
          <p:nvPr>
            <p:ph type="dt" sz="half" idx="10"/>
          </p:nvPr>
        </p:nvSpPr>
        <p:spPr/>
        <p:txBody>
          <a:bodyPr/>
          <a:lstStyle/>
          <a:p>
            <a:r>
              <a:rPr lang="en-US"/>
              <a:t>23/04/2026</a:t>
            </a:r>
            <a:endParaRPr lang="en-BE"/>
          </a:p>
        </p:txBody>
      </p:sp>
      <p:sp>
        <p:nvSpPr>
          <p:cNvPr id="10" name="ZoneTexte 9">
            <a:extLst>
              <a:ext uri="{FF2B5EF4-FFF2-40B4-BE49-F238E27FC236}">
                <a16:creationId xmlns:a16="http://schemas.microsoft.com/office/drawing/2014/main" id="{0CFCABAF-E268-489C-A87A-B178ABDF715F}"/>
              </a:ext>
            </a:extLst>
          </p:cNvPr>
          <p:cNvSpPr txBox="1"/>
          <p:nvPr/>
        </p:nvSpPr>
        <p:spPr>
          <a:xfrm>
            <a:off x="304059" y="2397471"/>
            <a:ext cx="11130379" cy="3785652"/>
          </a:xfrm>
          <a:prstGeom prst="rect">
            <a:avLst/>
          </a:prstGeom>
          <a:noFill/>
        </p:spPr>
        <p:txBody>
          <a:bodyPr wrap="square">
            <a:spAutoFit/>
          </a:bodyPr>
          <a:lstStyle/>
          <a:p>
            <a:r>
              <a:rPr lang="en-GB" sz="2400" b="1" dirty="0"/>
              <a:t>500MHz  (ALBA)</a:t>
            </a:r>
          </a:p>
          <a:p>
            <a:pPr marL="742950" lvl="1" indent="-285750">
              <a:buFont typeface="Wingdings" panose="05000000000000000000" pitchFamily="2" charset="2"/>
              <a:buChar char="Ø"/>
            </a:pPr>
            <a:r>
              <a:rPr lang="en-GB" sz="2400" dirty="0"/>
              <a:t>design and development of a Shared DC Distribution for Multi-Frequency SSAs to Improve Overall System Redundancy, Availability, and Efficiency</a:t>
            </a:r>
          </a:p>
          <a:p>
            <a:pPr marL="742950" lvl="1" indent="-285750">
              <a:buFont typeface="Wingdings" panose="05000000000000000000" pitchFamily="2" charset="2"/>
              <a:buChar char="Ø"/>
            </a:pPr>
            <a:r>
              <a:rPr lang="en-GB" sz="2400" i="1" dirty="0">
                <a:solidFill>
                  <a:prstClr val="black"/>
                </a:solidFill>
                <a:latin typeface="Calibri" panose="020F0502020204030204"/>
                <a:ea typeface="ＭＳ Ｐゴシック" charset="0"/>
              </a:rPr>
              <a:t>Industrial partners </a:t>
            </a:r>
            <a:r>
              <a:rPr lang="en-GB" sz="2400" i="1" dirty="0" err="1">
                <a:solidFill>
                  <a:prstClr val="black"/>
                </a:solidFill>
                <a:latin typeface="Calibri" panose="020F0502020204030204"/>
                <a:ea typeface="ＭＳ Ｐゴシック" charset="0"/>
              </a:rPr>
              <a:t>Commtia</a:t>
            </a:r>
            <a:endParaRPr lang="en-GB" sz="2400" i="1" dirty="0">
              <a:solidFill>
                <a:prstClr val="black"/>
              </a:solidFill>
              <a:latin typeface="Calibri" panose="020F0502020204030204"/>
              <a:ea typeface="ＭＳ Ｐゴシック" charset="0"/>
            </a:endParaRPr>
          </a:p>
          <a:p>
            <a:pPr marL="742950" lvl="1" indent="-285750">
              <a:buFont typeface="Wingdings" panose="05000000000000000000" pitchFamily="2" charset="2"/>
              <a:buChar char="Ø"/>
            </a:pPr>
            <a:endParaRPr lang="en-GB" sz="2400" i="1" dirty="0">
              <a:solidFill>
                <a:prstClr val="black"/>
              </a:solidFill>
              <a:latin typeface="Calibri" panose="020F0502020204030204"/>
              <a:ea typeface="ＭＳ Ｐゴシック" charset="0"/>
            </a:endParaRPr>
          </a:p>
          <a:p>
            <a:r>
              <a:rPr lang="en-GB" sz="2400" b="1" dirty="0"/>
              <a:t>1.3GHz  (DESY,)</a:t>
            </a:r>
          </a:p>
          <a:p>
            <a:pPr marL="742950" lvl="1" indent="-285750">
              <a:buFont typeface="Wingdings" panose="05000000000000000000" pitchFamily="2" charset="2"/>
              <a:buChar char="Ø"/>
            </a:pPr>
            <a:r>
              <a:rPr lang="en-GB" sz="2400" dirty="0"/>
              <a:t>A 1.3GHZ amplifier with dedicated pulsed power supply for the upgrade of XFEL. Aim is to cut the alimentation only during the pulses </a:t>
            </a:r>
          </a:p>
          <a:p>
            <a:pPr marL="742950" lvl="1" indent="-285750">
              <a:buFont typeface="Wingdings" panose="05000000000000000000" pitchFamily="2" charset="2"/>
              <a:buChar char="Ø"/>
            </a:pPr>
            <a:r>
              <a:rPr lang="en-GB" sz="2400" i="1" dirty="0">
                <a:solidFill>
                  <a:prstClr val="black"/>
                </a:solidFill>
                <a:latin typeface="Calibri" panose="020F0502020204030204"/>
                <a:ea typeface="ＭＳ Ｐゴシック" charset="0"/>
              </a:rPr>
              <a:t>Industrial partners </a:t>
            </a:r>
            <a:r>
              <a:rPr lang="en-GB" sz="2400" i="1" dirty="0" err="1">
                <a:solidFill>
                  <a:prstClr val="black"/>
                </a:solidFill>
                <a:latin typeface="Calibri" panose="020F0502020204030204"/>
                <a:ea typeface="ＭＳ Ｐゴシック" charset="0"/>
              </a:rPr>
              <a:t>CryoElectra</a:t>
            </a:r>
            <a:endParaRPr lang="en-GB" sz="2400" dirty="0"/>
          </a:p>
          <a:p>
            <a:pPr marL="742950" lvl="1" indent="-285750">
              <a:buFont typeface="Wingdings" panose="05000000000000000000" pitchFamily="2" charset="2"/>
              <a:buChar char="Ø"/>
            </a:pPr>
            <a:endParaRPr lang="en-GB" sz="2400" i="1" dirty="0">
              <a:solidFill>
                <a:prstClr val="black"/>
              </a:solidFill>
              <a:latin typeface="Calibri" panose="020F0502020204030204"/>
              <a:ea typeface="ＭＳ Ｐゴシック" charset="0"/>
            </a:endParaRPr>
          </a:p>
        </p:txBody>
      </p:sp>
    </p:spTree>
    <p:extLst>
      <p:ext uri="{BB962C8B-B14F-4D97-AF65-F5344CB8AC3E}">
        <p14:creationId xmlns:p14="http://schemas.microsoft.com/office/powerpoint/2010/main" val="111532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B8C1C56-398B-45E3-9069-5CB459C3629E}"/>
              </a:ext>
            </a:extLst>
          </p:cNvPr>
          <p:cNvSpPr>
            <a:spLocks noGrp="1"/>
          </p:cNvSpPr>
          <p:nvPr>
            <p:ph type="ftr" sz="quarter" idx="11"/>
          </p:nvPr>
        </p:nvSpPr>
        <p:spPr/>
        <p:txBody>
          <a:bodyPr/>
          <a:lstStyle/>
          <a:p>
            <a:r>
              <a:rPr lang="en-GB">
                <a:latin typeface="+mn-lt"/>
              </a:rPr>
              <a:t>iSAS Second Annual Meeting @HZB</a:t>
            </a:r>
            <a:endParaRPr lang="en-US">
              <a:latin typeface="+mn-lt"/>
            </a:endParaRPr>
          </a:p>
        </p:txBody>
      </p:sp>
      <p:sp>
        <p:nvSpPr>
          <p:cNvPr id="5" name="Espace réservé du numéro de diapositive 4">
            <a:extLst>
              <a:ext uri="{FF2B5EF4-FFF2-40B4-BE49-F238E27FC236}">
                <a16:creationId xmlns:a16="http://schemas.microsoft.com/office/drawing/2014/main" id="{2D897C20-D777-47C9-8E45-DE4B3CDF0B66}"/>
              </a:ext>
            </a:extLst>
          </p:cNvPr>
          <p:cNvSpPr>
            <a:spLocks noGrp="1"/>
          </p:cNvSpPr>
          <p:nvPr>
            <p:ph type="sldNum" sz="quarter" idx="12"/>
          </p:nvPr>
        </p:nvSpPr>
        <p:spPr/>
        <p:txBody>
          <a:bodyPr/>
          <a:lstStyle/>
          <a:p>
            <a:fld id="{D47CF28C-F735-C843-9143-DAF799FFF232}" type="slidenum">
              <a:rPr lang="en-US" smtClean="0">
                <a:latin typeface="+mn-lt"/>
              </a:rPr>
              <a:t>2</a:t>
            </a:fld>
            <a:endParaRPr lang="en-US">
              <a:latin typeface="+mn-lt"/>
            </a:endParaRPr>
          </a:p>
        </p:txBody>
      </p:sp>
      <p:sp>
        <p:nvSpPr>
          <p:cNvPr id="8" name="Titel 1">
            <a:extLst>
              <a:ext uri="{FF2B5EF4-FFF2-40B4-BE49-F238E27FC236}">
                <a16:creationId xmlns:a16="http://schemas.microsoft.com/office/drawing/2014/main" id="{01C8ABBF-815C-49FF-B737-C5388FF26B37}"/>
              </a:ext>
            </a:extLst>
          </p:cNvPr>
          <p:cNvSpPr txBox="1">
            <a:spLocks/>
          </p:cNvSpPr>
          <p:nvPr/>
        </p:nvSpPr>
        <p:spPr>
          <a:xfrm>
            <a:off x="877544" y="787755"/>
            <a:ext cx="8856064" cy="1119256"/>
          </a:xfrm>
          <a:prstGeom prst="rect">
            <a:avLst/>
          </a:prstGeom>
        </p:spPr>
        <p:txBody>
          <a:bodyPr anchor="b" anchorCtr="0"/>
          <a:lstStyle>
            <a:lvl1pPr algn="l" defTabSz="685800" rtl="0" eaLnBrk="1" latinLnBrk="0" hangingPunct="1">
              <a:lnSpc>
                <a:spcPct val="90000"/>
              </a:lnSpc>
              <a:spcBef>
                <a:spcPct val="0"/>
              </a:spcBef>
              <a:buNone/>
              <a:defRPr sz="1875" b="1" i="0" kern="1200" cap="all" baseline="0">
                <a:solidFill>
                  <a:srgbClr val="0070BE"/>
                </a:solidFill>
                <a:latin typeface="Arial" panose="020B0604020202020204" pitchFamily="34" charset="0"/>
                <a:ea typeface="+mj-ea"/>
                <a:cs typeface="Arial" panose="020B0604020202020204" pitchFamily="34" charset="0"/>
              </a:defRPr>
            </a:lvl1pPr>
          </a:lstStyle>
          <a:p>
            <a:pPr defTabSz="914377">
              <a:defRPr/>
            </a:pPr>
            <a:r>
              <a:rPr lang="de-DE" sz="2500" dirty="0">
                <a:latin typeface="+mn-lt"/>
              </a:rPr>
              <a:t> INFRA-TECH-2026-01-01</a:t>
            </a:r>
          </a:p>
          <a:p>
            <a:pPr defTabSz="914377">
              <a:defRPr/>
            </a:pPr>
            <a:endParaRPr lang="de-DE" sz="2500" dirty="0">
              <a:latin typeface="+mn-lt"/>
            </a:endParaRPr>
          </a:p>
        </p:txBody>
      </p:sp>
      <p:sp>
        <p:nvSpPr>
          <p:cNvPr id="9" name="Inhaltsplatzhalter 12">
            <a:extLst>
              <a:ext uri="{FF2B5EF4-FFF2-40B4-BE49-F238E27FC236}">
                <a16:creationId xmlns:a16="http://schemas.microsoft.com/office/drawing/2014/main" id="{F84D1C17-03A6-4A51-8EAE-BDA202617CC1}"/>
              </a:ext>
            </a:extLst>
          </p:cNvPr>
          <p:cNvSpPr txBox="1">
            <a:spLocks/>
          </p:cNvSpPr>
          <p:nvPr/>
        </p:nvSpPr>
        <p:spPr>
          <a:xfrm>
            <a:off x="847437" y="1592317"/>
            <a:ext cx="10160000" cy="4469481"/>
          </a:xfrm>
          <a:prstGeom prst="rect">
            <a:avLst/>
          </a:prstGeom>
        </p:spPr>
        <p:txBody>
          <a:bodyPr vert="horz" lIns="121920" tIns="60960" rIns="121920" bIns="60960" rtlCol="0">
            <a:noAutofit/>
          </a:bodyPr>
          <a:lstStyle>
            <a:lvl1pPr marL="0" indent="0" algn="l" defTabSz="685800" rtl="0" eaLnBrk="1" latinLnBrk="0" hangingPunct="1">
              <a:lnSpc>
                <a:spcPct val="110000"/>
              </a:lnSpc>
              <a:spcBef>
                <a:spcPts val="75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10000"/>
              </a:lnSpc>
              <a:spcBef>
                <a:spcPts val="375"/>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10000"/>
              </a:lnSpc>
              <a:spcBef>
                <a:spcPts val="375"/>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10000"/>
              </a:lnSpc>
              <a:spcBef>
                <a:spcPts val="375"/>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10000"/>
              </a:lnSpc>
              <a:spcBef>
                <a:spcPts val="375"/>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defTabSz="914377">
              <a:spcBef>
                <a:spcPts val="1000"/>
              </a:spcBef>
              <a:defRPr/>
            </a:pPr>
            <a:r>
              <a:rPr lang="en-GB" sz="2400" dirty="0">
                <a:solidFill>
                  <a:srgbClr val="000000"/>
                </a:solidFill>
                <a:latin typeface="+mn-lt"/>
              </a:rPr>
              <a:t>The aim of this topic is to </a:t>
            </a:r>
            <a:r>
              <a:rPr lang="en-GB" sz="2400" b="1" dirty="0">
                <a:solidFill>
                  <a:srgbClr val="FF0000"/>
                </a:solidFill>
                <a:latin typeface="+mn-lt"/>
              </a:rPr>
              <a:t>deliver innovative scientific instrumentation, tools, digitalisation, methods and solutions which advance the state-of-art of research infrastructures (RIs) in the EU and Associated Countries and show transformative potential in RIs operation</a:t>
            </a:r>
            <a:r>
              <a:rPr lang="en-GB" sz="2400" dirty="0">
                <a:solidFill>
                  <a:srgbClr val="000000"/>
                </a:solidFill>
                <a:latin typeface="+mn-lt"/>
              </a:rPr>
              <a:t>. The related developments, which underpin the provision of improved and advanced services, should lead RIs to support new areas of research and/or a wider community of users, including industrial users.</a:t>
            </a:r>
          </a:p>
          <a:p>
            <a:pPr algn="just" defTabSz="914377">
              <a:spcBef>
                <a:spcPts val="1000"/>
              </a:spcBef>
              <a:defRPr/>
            </a:pPr>
            <a:endParaRPr lang="en-GB" sz="2400" dirty="0">
              <a:solidFill>
                <a:srgbClr val="000000"/>
              </a:solidFill>
              <a:latin typeface="+mn-lt"/>
            </a:endParaRPr>
          </a:p>
          <a:p>
            <a:pPr algn="just">
              <a:defRPr/>
            </a:pPr>
            <a:r>
              <a:rPr lang="en-GB" sz="1867" dirty="0">
                <a:solidFill>
                  <a:srgbClr val="000000"/>
                </a:solidFill>
                <a:latin typeface="+mn-lt"/>
              </a:rPr>
              <a:t>Proposals should include at least two different research infrastructures as beneficiaries each of them being an ESFRI research infrastructure a European Research Infrastructure Consortium (ERIC) or another research infrastructure that is an international European research organisation </a:t>
            </a:r>
            <a:endParaRPr lang="en-GB" sz="1867" b="1" dirty="0">
              <a:solidFill>
                <a:srgbClr val="FF0000"/>
              </a:solidFill>
              <a:latin typeface="+mn-lt"/>
            </a:endParaRPr>
          </a:p>
          <a:p>
            <a:pPr algn="just" defTabSz="914377">
              <a:spcBef>
                <a:spcPts val="1000"/>
              </a:spcBef>
              <a:defRPr/>
            </a:pPr>
            <a:endParaRPr lang="en-GB" sz="2400" dirty="0">
              <a:solidFill>
                <a:srgbClr val="000000"/>
              </a:solidFill>
              <a:latin typeface="+mn-lt"/>
            </a:endParaRPr>
          </a:p>
          <a:p>
            <a:pPr algn="just" defTabSz="914377">
              <a:spcBef>
                <a:spcPts val="1000"/>
              </a:spcBef>
              <a:defRPr/>
            </a:pPr>
            <a:endParaRPr lang="en-GB" sz="2400" dirty="0">
              <a:solidFill>
                <a:srgbClr val="000000"/>
              </a:solidFill>
              <a:latin typeface="+mn-lt"/>
            </a:endParaRPr>
          </a:p>
        </p:txBody>
      </p:sp>
      <p:sp>
        <p:nvSpPr>
          <p:cNvPr id="2" name="ZoneTexte 1">
            <a:extLst>
              <a:ext uri="{FF2B5EF4-FFF2-40B4-BE49-F238E27FC236}">
                <a16:creationId xmlns:a16="http://schemas.microsoft.com/office/drawing/2014/main" id="{2266855E-002D-4BE5-BACE-C7B4C1202BB6}"/>
              </a:ext>
            </a:extLst>
          </p:cNvPr>
          <p:cNvSpPr txBox="1"/>
          <p:nvPr/>
        </p:nvSpPr>
        <p:spPr>
          <a:xfrm>
            <a:off x="7074899" y="1075205"/>
            <a:ext cx="2157001" cy="523220"/>
          </a:xfrm>
          <a:prstGeom prst="rect">
            <a:avLst/>
          </a:prstGeom>
          <a:solidFill>
            <a:srgbClr val="FF0000">
              <a:alpha val="31000"/>
            </a:srgbClr>
          </a:solidFill>
        </p:spPr>
        <p:txBody>
          <a:bodyPr wrap="none" rtlCol="0">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10M€ </a:t>
            </a:r>
            <a:r>
              <a:rPr lang="fr-FR" sz="2800" dirty="0" err="1">
                <a:latin typeface="Calibri" panose="020F0502020204030204" pitchFamily="34" charset="0"/>
                <a:ea typeface="Calibri" panose="020F0502020204030204" pitchFamily="34" charset="0"/>
                <a:cs typeface="Calibri" panose="020F0502020204030204" pitchFamily="34" charset="0"/>
              </a:rPr>
              <a:t>project</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FD5B773B-E97E-478E-88FC-06AAF6FE1E73}"/>
              </a:ext>
            </a:extLst>
          </p:cNvPr>
          <p:cNvSpPr>
            <a:spLocks noGrp="1"/>
          </p:cNvSpPr>
          <p:nvPr>
            <p:ph type="dt" sz="half" idx="10"/>
          </p:nvPr>
        </p:nvSpPr>
        <p:spPr/>
        <p:txBody>
          <a:bodyPr/>
          <a:lstStyle/>
          <a:p>
            <a:r>
              <a:rPr lang="en-US"/>
              <a:t>23/04/2026</a:t>
            </a:r>
            <a:endParaRPr lang="en-BE"/>
          </a:p>
        </p:txBody>
      </p:sp>
      <p:sp>
        <p:nvSpPr>
          <p:cNvPr id="10" name="ZoneTexte 9">
            <a:extLst>
              <a:ext uri="{FF2B5EF4-FFF2-40B4-BE49-F238E27FC236}">
                <a16:creationId xmlns:a16="http://schemas.microsoft.com/office/drawing/2014/main" id="{2E9F8ED8-0EE0-4DB3-95D6-3227A22D7F44}"/>
              </a:ext>
            </a:extLst>
          </p:cNvPr>
          <p:cNvSpPr txBox="1"/>
          <p:nvPr/>
        </p:nvSpPr>
        <p:spPr>
          <a:xfrm>
            <a:off x="2568393" y="209261"/>
            <a:ext cx="6859692" cy="523220"/>
          </a:xfrm>
          <a:prstGeom prst="rect">
            <a:avLst/>
          </a:prstGeom>
          <a:solidFill>
            <a:srgbClr val="E0EBB7"/>
          </a:solidFill>
        </p:spPr>
        <p:txBody>
          <a:bodyPr wrap="square">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 Framework of the INFRA-TECH-2026—01-01</a:t>
            </a:r>
            <a:endParaRPr lang="en-GB" sz="2800" dirty="0"/>
          </a:p>
        </p:txBody>
      </p:sp>
    </p:spTree>
    <p:extLst>
      <p:ext uri="{BB962C8B-B14F-4D97-AF65-F5344CB8AC3E}">
        <p14:creationId xmlns:p14="http://schemas.microsoft.com/office/powerpoint/2010/main" val="1365605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8108D1-9569-412C-988F-BAA835D0DA24}"/>
              </a:ext>
            </a:extLst>
          </p:cNvPr>
          <p:cNvSpPr>
            <a:spLocks noGrp="1"/>
          </p:cNvSpPr>
          <p:nvPr>
            <p:ph type="ftr" sz="quarter" idx="11"/>
          </p:nvPr>
        </p:nvSpPr>
        <p:spPr/>
        <p:txBody>
          <a:bodyPr/>
          <a:lstStyle/>
          <a:p>
            <a:r>
              <a:rPr lang="en-GB"/>
              <a:t>iSAS Second Annual Meeting @HZB</a:t>
            </a:r>
            <a:endParaRPr lang="en-US"/>
          </a:p>
        </p:txBody>
      </p:sp>
      <p:sp>
        <p:nvSpPr>
          <p:cNvPr id="3" name="Espace réservé du numéro de diapositive 2">
            <a:extLst>
              <a:ext uri="{FF2B5EF4-FFF2-40B4-BE49-F238E27FC236}">
                <a16:creationId xmlns:a16="http://schemas.microsoft.com/office/drawing/2014/main" id="{567A339D-0732-4CB8-BFA8-8532706B3504}"/>
              </a:ext>
            </a:extLst>
          </p:cNvPr>
          <p:cNvSpPr>
            <a:spLocks noGrp="1"/>
          </p:cNvSpPr>
          <p:nvPr>
            <p:ph type="sldNum" sz="quarter" idx="12"/>
          </p:nvPr>
        </p:nvSpPr>
        <p:spPr/>
        <p:txBody>
          <a:bodyPr/>
          <a:lstStyle/>
          <a:p>
            <a:fld id="{65B10CB4-6702-7A41-B562-8ABC25C9BF40}" type="slidenum">
              <a:rPr lang="en-US" smtClean="0"/>
              <a:t>20</a:t>
            </a:fld>
            <a:endParaRPr lang="en-US"/>
          </a:p>
        </p:txBody>
      </p:sp>
      <p:pic>
        <p:nvPicPr>
          <p:cNvPr id="4" name="Picture 3">
            <a:extLst>
              <a:ext uri="{FF2B5EF4-FFF2-40B4-BE49-F238E27FC236}">
                <a16:creationId xmlns:a16="http://schemas.microsoft.com/office/drawing/2014/main" id="{75D8C2D3-8DB1-54EC-B2E6-B6F3D783AF7A}"/>
              </a:ext>
            </a:extLst>
          </p:cNvPr>
          <p:cNvPicPr>
            <a:picLocks noChangeAspect="1"/>
          </p:cNvPicPr>
          <p:nvPr/>
        </p:nvPicPr>
        <p:blipFill>
          <a:blip r:embed="rId2"/>
          <a:stretch>
            <a:fillRect/>
          </a:stretch>
        </p:blipFill>
        <p:spPr>
          <a:xfrm>
            <a:off x="481261" y="2520930"/>
            <a:ext cx="3513593" cy="1642533"/>
          </a:xfrm>
          <a:prstGeom prst="rect">
            <a:avLst/>
          </a:prstGeom>
        </p:spPr>
      </p:pic>
      <p:pic>
        <p:nvPicPr>
          <p:cNvPr id="6" name="Picture 5">
            <a:extLst>
              <a:ext uri="{FF2B5EF4-FFF2-40B4-BE49-F238E27FC236}">
                <a16:creationId xmlns:a16="http://schemas.microsoft.com/office/drawing/2014/main" id="{62E70257-3A79-4292-52D1-175B1016B802}"/>
              </a:ext>
            </a:extLst>
          </p:cNvPr>
          <p:cNvPicPr>
            <a:picLocks noChangeAspect="1"/>
          </p:cNvPicPr>
          <p:nvPr/>
        </p:nvPicPr>
        <p:blipFill>
          <a:blip r:embed="rId3"/>
          <a:stretch>
            <a:fillRect/>
          </a:stretch>
        </p:blipFill>
        <p:spPr>
          <a:xfrm>
            <a:off x="508000" y="4248101"/>
            <a:ext cx="3352800" cy="2330499"/>
          </a:xfrm>
          <a:prstGeom prst="rect">
            <a:avLst/>
          </a:prstGeom>
        </p:spPr>
      </p:pic>
      <p:sp>
        <p:nvSpPr>
          <p:cNvPr id="7" name="Title 1">
            <a:extLst>
              <a:ext uri="{FF2B5EF4-FFF2-40B4-BE49-F238E27FC236}">
                <a16:creationId xmlns:a16="http://schemas.microsoft.com/office/drawing/2014/main" id="{C3DBC459-3D8B-2FDB-2DF5-7AE06D44FEF4}"/>
              </a:ext>
            </a:extLst>
          </p:cNvPr>
          <p:cNvSpPr txBox="1">
            <a:spLocks/>
          </p:cNvSpPr>
          <p:nvPr/>
        </p:nvSpPr>
        <p:spPr>
          <a:xfrm>
            <a:off x="4800599" y="2008429"/>
            <a:ext cx="7053356" cy="37689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80990" indent="-380990" algn="just">
              <a:lnSpc>
                <a:spcPct val="150000"/>
              </a:lnSpc>
              <a:buFont typeface="Wingdings" panose="05000000000000000000" pitchFamily="2" charset="2"/>
              <a:buChar char="Ø"/>
            </a:pPr>
            <a:r>
              <a:rPr lang="fr-CH" sz="2000" b="0" i="1" dirty="0">
                <a:latin typeface="+mn-lt"/>
              </a:rPr>
              <a:t>RF2.0: </a:t>
            </a:r>
            <a:r>
              <a:rPr lang="fr-CH" sz="2000" b="0" i="1" dirty="0" err="1">
                <a:latin typeface="+mn-lt"/>
              </a:rPr>
              <a:t>beam</a:t>
            </a:r>
            <a:r>
              <a:rPr lang="fr-CH" sz="2000" b="0" i="1" dirty="0">
                <a:latin typeface="+mn-lt"/>
              </a:rPr>
              <a:t> </a:t>
            </a:r>
            <a:r>
              <a:rPr lang="fr-CH" sz="2000" b="0" i="1" dirty="0" err="1">
                <a:latin typeface="+mn-lt"/>
              </a:rPr>
              <a:t>positioning</a:t>
            </a:r>
            <a:r>
              <a:rPr lang="fr-CH" sz="2000" b="0" i="1" dirty="0">
                <a:latin typeface="+mn-lt"/>
              </a:rPr>
              <a:t> correction by </a:t>
            </a:r>
            <a:r>
              <a:rPr lang="fr-CH" sz="2000" b="0" i="1" dirty="0" err="1">
                <a:latin typeface="+mn-lt"/>
              </a:rPr>
              <a:t>means</a:t>
            </a:r>
            <a:r>
              <a:rPr lang="fr-CH" sz="2000" b="0" i="1" dirty="0">
                <a:latin typeface="+mn-lt"/>
              </a:rPr>
              <a:t> of </a:t>
            </a:r>
            <a:r>
              <a:rPr lang="fr-CH" sz="2000" b="0" i="1" dirty="0" err="1">
                <a:latin typeface="+mn-lt"/>
              </a:rPr>
              <a:t>Bayesian</a:t>
            </a:r>
            <a:r>
              <a:rPr lang="fr-CH" sz="2000" b="0" i="1" dirty="0">
                <a:latin typeface="+mn-lt"/>
              </a:rPr>
              <a:t> </a:t>
            </a:r>
            <a:r>
              <a:rPr lang="fr-CH" sz="2000" b="0" i="1" dirty="0" err="1">
                <a:latin typeface="+mn-lt"/>
              </a:rPr>
              <a:t>optimization</a:t>
            </a:r>
            <a:r>
              <a:rPr lang="fr-CH" sz="2000" b="0" i="1" dirty="0">
                <a:latin typeface="+mn-lt"/>
              </a:rPr>
              <a:t>; digital </a:t>
            </a:r>
            <a:r>
              <a:rPr lang="fr-CH" sz="2000" b="0" i="1" dirty="0" err="1">
                <a:latin typeface="+mn-lt"/>
              </a:rPr>
              <a:t>twin</a:t>
            </a:r>
            <a:r>
              <a:rPr lang="fr-CH" sz="2000" b="0" i="1" dirty="0">
                <a:latin typeface="+mn-lt"/>
              </a:rPr>
              <a:t> of </a:t>
            </a:r>
            <a:r>
              <a:rPr lang="fr-CH" sz="2000" b="0" i="1" dirty="0" err="1">
                <a:latin typeface="+mn-lt"/>
              </a:rPr>
              <a:t>accelerator</a:t>
            </a:r>
            <a:r>
              <a:rPr lang="fr-CH" sz="2000" b="0" i="1" dirty="0">
                <a:latin typeface="+mn-lt"/>
              </a:rPr>
              <a:t> and High Power </a:t>
            </a:r>
            <a:r>
              <a:rPr lang="fr-CH" sz="2000" b="0" i="1" dirty="0" err="1">
                <a:latin typeface="+mn-lt"/>
              </a:rPr>
              <a:t>Computing</a:t>
            </a:r>
            <a:r>
              <a:rPr lang="fr-CH" sz="2000" b="0" i="1" dirty="0">
                <a:latin typeface="+mn-lt"/>
              </a:rPr>
              <a:t> (HPC) center; </a:t>
            </a:r>
            <a:r>
              <a:rPr lang="fr-CH" sz="2000" b="0" i="1" dirty="0" err="1">
                <a:latin typeface="+mn-lt"/>
              </a:rPr>
              <a:t>forecasting</a:t>
            </a:r>
            <a:r>
              <a:rPr lang="fr-CH" sz="2000" b="0" i="1" dirty="0">
                <a:latin typeface="+mn-lt"/>
              </a:rPr>
              <a:t> </a:t>
            </a:r>
            <a:r>
              <a:rPr lang="fr-CH" sz="2000" b="0" i="1" dirty="0" err="1">
                <a:latin typeface="+mn-lt"/>
              </a:rPr>
              <a:t>renewables</a:t>
            </a:r>
            <a:r>
              <a:rPr lang="fr-CH" sz="2000" b="0" i="1" dirty="0">
                <a:latin typeface="+mn-lt"/>
              </a:rPr>
              <a:t>;</a:t>
            </a:r>
          </a:p>
          <a:p>
            <a:pPr marL="380990" indent="-380990" algn="just">
              <a:lnSpc>
                <a:spcPct val="150000"/>
              </a:lnSpc>
              <a:buFont typeface="Wingdings" panose="05000000000000000000" pitchFamily="2" charset="2"/>
              <a:buChar char="Ø"/>
            </a:pPr>
            <a:r>
              <a:rPr lang="fr-CH" sz="2000" b="0" dirty="0">
                <a:latin typeface="+mn-lt"/>
              </a:rPr>
              <a:t>New </a:t>
            </a:r>
            <a:r>
              <a:rPr lang="fr-CH" sz="2000" b="0" dirty="0" err="1">
                <a:latin typeface="+mn-lt"/>
              </a:rPr>
              <a:t>Idea</a:t>
            </a:r>
            <a:r>
              <a:rPr lang="fr-CH" sz="2000" b="0" dirty="0">
                <a:latin typeface="+mn-lt"/>
              </a:rPr>
              <a:t>: </a:t>
            </a:r>
            <a:r>
              <a:rPr lang="fr-CH" sz="2000" dirty="0" err="1">
                <a:latin typeface="+mn-lt"/>
              </a:rPr>
              <a:t>develop</a:t>
            </a:r>
            <a:r>
              <a:rPr lang="fr-CH" sz="2000" dirty="0">
                <a:latin typeface="+mn-lt"/>
              </a:rPr>
              <a:t> a central software </a:t>
            </a:r>
            <a:r>
              <a:rPr lang="fr-CH" sz="2000" dirty="0" err="1">
                <a:latin typeface="+mn-lt"/>
              </a:rPr>
              <a:t>brain</a:t>
            </a:r>
            <a:r>
              <a:rPr lang="fr-CH" sz="2000" dirty="0">
                <a:latin typeface="+mn-lt"/>
              </a:rPr>
              <a:t> </a:t>
            </a:r>
            <a:r>
              <a:rPr lang="fr-CH" sz="2000" dirty="0" err="1">
                <a:latin typeface="+mn-lt"/>
              </a:rPr>
              <a:t>tool</a:t>
            </a:r>
            <a:r>
              <a:rPr lang="fr-CH" sz="2000" dirty="0">
                <a:latin typeface="+mn-lt"/>
              </a:rPr>
              <a:t>, able to </a:t>
            </a:r>
            <a:r>
              <a:rPr lang="fr-CH" sz="2000" dirty="0" err="1">
                <a:latin typeface="+mn-lt"/>
              </a:rPr>
              <a:t>integrate</a:t>
            </a:r>
            <a:r>
              <a:rPr lang="fr-CH" sz="2000" dirty="0">
                <a:latin typeface="+mn-lt"/>
              </a:rPr>
              <a:t> the intelligence of </a:t>
            </a:r>
            <a:r>
              <a:rPr lang="fr-CH" sz="2000" dirty="0" err="1">
                <a:latin typeface="+mn-lt"/>
              </a:rPr>
              <a:t>accelerators</a:t>
            </a:r>
            <a:r>
              <a:rPr lang="fr-CH" sz="2000" dirty="0">
                <a:latin typeface="+mn-lt"/>
              </a:rPr>
              <a:t> (all </a:t>
            </a:r>
            <a:r>
              <a:rPr lang="fr-CH" sz="2000" dirty="0" err="1">
                <a:latin typeface="+mn-lt"/>
              </a:rPr>
              <a:t>sysytems</a:t>
            </a:r>
            <a:r>
              <a:rPr lang="fr-CH" sz="2000" dirty="0">
                <a:latin typeface="+mn-lt"/>
              </a:rPr>
              <a:t>), data centers and </a:t>
            </a:r>
            <a:r>
              <a:rPr lang="fr-CH" sz="2000" dirty="0" err="1">
                <a:latin typeface="+mn-lt"/>
              </a:rPr>
              <a:t>renewables</a:t>
            </a:r>
            <a:r>
              <a:rPr lang="fr-CH" sz="2000" dirty="0">
                <a:latin typeface="+mn-lt"/>
              </a:rPr>
              <a:t>, in a single </a:t>
            </a:r>
            <a:r>
              <a:rPr lang="fr-CH" sz="2000" dirty="0" err="1">
                <a:latin typeface="+mn-lt"/>
              </a:rPr>
              <a:t>decision-making</a:t>
            </a:r>
            <a:r>
              <a:rPr lang="fr-CH" sz="2000" dirty="0">
                <a:latin typeface="+mn-lt"/>
              </a:rPr>
              <a:t> </a:t>
            </a:r>
            <a:r>
              <a:rPr lang="fr-CH" sz="2000" dirty="0" err="1">
                <a:latin typeface="+mn-lt"/>
              </a:rPr>
              <a:t>tool</a:t>
            </a:r>
            <a:r>
              <a:rPr lang="fr-CH" sz="2000" b="0" dirty="0">
                <a:latin typeface="+mn-lt"/>
              </a:rPr>
              <a:t>. This </a:t>
            </a:r>
            <a:r>
              <a:rPr lang="fr-CH" sz="2000" b="0" dirty="0" err="1">
                <a:latin typeface="+mn-lt"/>
              </a:rPr>
              <a:t>will</a:t>
            </a:r>
            <a:r>
              <a:rPr lang="fr-CH" sz="2000" b="0" dirty="0">
                <a:latin typeface="+mn-lt"/>
              </a:rPr>
              <a:t> </a:t>
            </a:r>
            <a:r>
              <a:rPr lang="fr-CH" sz="2000" b="0" dirty="0" err="1">
                <a:latin typeface="+mn-lt"/>
              </a:rPr>
              <a:t>allow</a:t>
            </a:r>
            <a:r>
              <a:rPr lang="fr-CH" sz="2000" b="0" dirty="0">
                <a:latin typeface="+mn-lt"/>
              </a:rPr>
              <a:t> to exploit the maximum power </a:t>
            </a:r>
            <a:r>
              <a:rPr lang="fr-CH" sz="2000" b="0" dirty="0" err="1">
                <a:latin typeface="+mn-lt"/>
              </a:rPr>
              <a:t>flexibility</a:t>
            </a:r>
            <a:r>
              <a:rPr lang="fr-CH" sz="2000" b="0" dirty="0">
                <a:latin typeface="+mn-lt"/>
              </a:rPr>
              <a:t> of </a:t>
            </a:r>
            <a:r>
              <a:rPr lang="fr-CH" sz="2000" b="0" dirty="0" err="1">
                <a:latin typeface="+mn-lt"/>
              </a:rPr>
              <a:t>accelerators</a:t>
            </a:r>
            <a:r>
              <a:rPr lang="fr-CH" sz="2000" b="0" dirty="0">
                <a:latin typeface="+mn-lt"/>
              </a:rPr>
              <a:t> and </a:t>
            </a:r>
            <a:r>
              <a:rPr lang="fr-CH" sz="2000" b="0" dirty="0" err="1">
                <a:latin typeface="+mn-lt"/>
              </a:rPr>
              <a:t>their</a:t>
            </a:r>
            <a:r>
              <a:rPr lang="fr-CH" sz="2000" b="0" dirty="0">
                <a:latin typeface="+mn-lt"/>
              </a:rPr>
              <a:t> </a:t>
            </a:r>
            <a:r>
              <a:rPr lang="fr-CH" sz="2000" b="0" dirty="0" err="1">
                <a:latin typeface="+mn-lt"/>
              </a:rPr>
              <a:t>connected</a:t>
            </a:r>
            <a:r>
              <a:rPr lang="fr-CH" sz="2000" b="0" dirty="0">
                <a:latin typeface="+mn-lt"/>
              </a:rPr>
              <a:t> </a:t>
            </a:r>
            <a:r>
              <a:rPr lang="fr-CH" sz="2000" b="0" dirty="0" err="1">
                <a:latin typeface="+mn-lt"/>
              </a:rPr>
              <a:t>facilities</a:t>
            </a:r>
            <a:r>
              <a:rPr lang="fr-CH" sz="2000" b="0" dirty="0">
                <a:latin typeface="+mn-lt"/>
              </a:rPr>
              <a:t>.</a:t>
            </a:r>
            <a:endParaRPr lang="fr-CH" sz="1600" dirty="0">
              <a:latin typeface="+mn-lt"/>
            </a:endParaRPr>
          </a:p>
        </p:txBody>
      </p:sp>
      <p:sp>
        <p:nvSpPr>
          <p:cNvPr id="8" name="ZoneTexte 11">
            <a:extLst>
              <a:ext uri="{FF2B5EF4-FFF2-40B4-BE49-F238E27FC236}">
                <a16:creationId xmlns:a16="http://schemas.microsoft.com/office/drawing/2014/main" id="{BA3ECA84-7CE5-4B8D-ADD0-C07781B873D0}"/>
              </a:ext>
            </a:extLst>
          </p:cNvPr>
          <p:cNvSpPr txBox="1"/>
          <p:nvPr/>
        </p:nvSpPr>
        <p:spPr>
          <a:xfrm>
            <a:off x="557461" y="2186505"/>
            <a:ext cx="3437393" cy="307777"/>
          </a:xfrm>
          <a:prstGeom prst="rect">
            <a:avLst/>
          </a:prstGeom>
          <a:solidFill>
            <a:schemeClr val="bg1"/>
          </a:solidFill>
        </p:spPr>
        <p:txBody>
          <a:bodyPr wrap="square" rtlCol="0">
            <a:spAutoFit/>
          </a:bodyPr>
          <a:lstStyle/>
          <a:p>
            <a:r>
              <a:rPr lang="fr-FR" sz="1400" b="1" dirty="0" err="1">
                <a:solidFill>
                  <a:srgbClr val="FF0000"/>
                </a:solidFill>
                <a:latin typeface="Calibri" panose="020F0502020204030204" pitchFamily="34" charset="0"/>
                <a:cs typeface="Calibri" panose="020F0502020204030204" pitchFamily="34" charset="0"/>
              </a:rPr>
              <a:t>Bayesian</a:t>
            </a:r>
            <a:r>
              <a:rPr lang="fr-FR" sz="1400" b="1" dirty="0">
                <a:solidFill>
                  <a:srgbClr val="FF0000"/>
                </a:solidFill>
                <a:latin typeface="Calibri" panose="020F0502020204030204" pitchFamily="34" charset="0"/>
                <a:cs typeface="Calibri" panose="020F0502020204030204" pitchFamily="34" charset="0"/>
              </a:rPr>
              <a:t> </a:t>
            </a:r>
            <a:r>
              <a:rPr lang="fr-FR" sz="1400" b="1" dirty="0" err="1">
                <a:solidFill>
                  <a:srgbClr val="FF0000"/>
                </a:solidFill>
                <a:latin typeface="Calibri" panose="020F0502020204030204" pitchFamily="34" charset="0"/>
                <a:cs typeface="Calibri" panose="020F0502020204030204" pitchFamily="34" charset="0"/>
              </a:rPr>
              <a:t>optimization</a:t>
            </a:r>
            <a:r>
              <a:rPr lang="fr-FR" sz="1400" b="1" dirty="0">
                <a:solidFill>
                  <a:srgbClr val="FF0000"/>
                </a:solidFill>
                <a:latin typeface="Calibri" panose="020F0502020204030204" pitchFamily="34" charset="0"/>
                <a:cs typeface="Calibri" panose="020F0502020204030204" pitchFamily="34" charset="0"/>
              </a:rPr>
              <a:t> of </a:t>
            </a:r>
            <a:r>
              <a:rPr lang="fr-FR" sz="1400" b="1" dirty="0" err="1">
                <a:solidFill>
                  <a:srgbClr val="FF0000"/>
                </a:solidFill>
                <a:latin typeface="Calibri" panose="020F0502020204030204" pitchFamily="34" charset="0"/>
                <a:cs typeface="Calibri" panose="020F0502020204030204" pitchFamily="34" charset="0"/>
              </a:rPr>
              <a:t>beam</a:t>
            </a:r>
            <a:r>
              <a:rPr lang="fr-FR" sz="1400" b="1" dirty="0">
                <a:solidFill>
                  <a:srgbClr val="FF0000"/>
                </a:solidFill>
                <a:latin typeface="Calibri" panose="020F0502020204030204" pitchFamily="34" charset="0"/>
                <a:cs typeface="Calibri" panose="020F0502020204030204" pitchFamily="34" charset="0"/>
              </a:rPr>
              <a:t> </a:t>
            </a:r>
            <a:r>
              <a:rPr lang="fr-FR" sz="1400" b="1" dirty="0" err="1">
                <a:solidFill>
                  <a:srgbClr val="FF0000"/>
                </a:solidFill>
                <a:latin typeface="Calibri" panose="020F0502020204030204" pitchFamily="34" charset="0"/>
                <a:cs typeface="Calibri" panose="020F0502020204030204" pitchFamily="34" charset="0"/>
              </a:rPr>
              <a:t>positioning</a:t>
            </a:r>
            <a:endParaRPr lang="en-GB" sz="1400" b="1" dirty="0">
              <a:solidFill>
                <a:srgbClr val="FF0000"/>
              </a:solidFill>
              <a:latin typeface="Calibri" panose="020F0502020204030204" pitchFamily="34" charset="0"/>
              <a:cs typeface="Calibri" panose="020F0502020204030204" pitchFamily="34" charset="0"/>
            </a:endParaRPr>
          </a:p>
        </p:txBody>
      </p:sp>
      <p:sp>
        <p:nvSpPr>
          <p:cNvPr id="9" name="ZoneTexte 11">
            <a:extLst>
              <a:ext uri="{FF2B5EF4-FFF2-40B4-BE49-F238E27FC236}">
                <a16:creationId xmlns:a16="http://schemas.microsoft.com/office/drawing/2014/main" id="{6B5694A7-9F85-1FCE-8722-3896FF81CAEC}"/>
              </a:ext>
            </a:extLst>
          </p:cNvPr>
          <p:cNvSpPr txBox="1"/>
          <p:nvPr/>
        </p:nvSpPr>
        <p:spPr>
          <a:xfrm>
            <a:off x="399416" y="4078824"/>
            <a:ext cx="3677283" cy="307777"/>
          </a:xfrm>
          <a:prstGeom prst="rect">
            <a:avLst/>
          </a:prstGeom>
          <a:solidFill>
            <a:schemeClr val="bg1"/>
          </a:solidFill>
        </p:spPr>
        <p:txBody>
          <a:bodyPr wrap="square" rtlCol="0">
            <a:spAutoFit/>
          </a:bodyPr>
          <a:lstStyle/>
          <a:p>
            <a:r>
              <a:rPr lang="fr-FR" sz="1400" b="1" dirty="0" err="1">
                <a:solidFill>
                  <a:srgbClr val="FF0000"/>
                </a:solidFill>
                <a:latin typeface="Calibri" panose="020F0502020204030204" pitchFamily="34" charset="0"/>
                <a:cs typeface="Calibri" panose="020F0502020204030204" pitchFamily="34" charset="0"/>
              </a:rPr>
              <a:t>Approach</a:t>
            </a:r>
            <a:r>
              <a:rPr lang="fr-FR" sz="1400" b="1" dirty="0">
                <a:solidFill>
                  <a:srgbClr val="FF0000"/>
                </a:solidFill>
                <a:latin typeface="Calibri" panose="020F0502020204030204" pitchFamily="34" charset="0"/>
                <a:cs typeface="Calibri" panose="020F0502020204030204" pitchFamily="34" charset="0"/>
              </a:rPr>
              <a:t> for </a:t>
            </a:r>
            <a:r>
              <a:rPr lang="fr-FR" sz="1400" b="1" dirty="0" err="1">
                <a:solidFill>
                  <a:srgbClr val="FF0000"/>
                </a:solidFill>
                <a:latin typeface="Calibri" panose="020F0502020204030204" pitchFamily="34" charset="0"/>
                <a:cs typeface="Calibri" panose="020F0502020204030204" pitchFamily="34" charset="0"/>
              </a:rPr>
              <a:t>developing</a:t>
            </a:r>
            <a:r>
              <a:rPr lang="fr-FR" sz="1400" b="1" dirty="0">
                <a:solidFill>
                  <a:srgbClr val="FF0000"/>
                </a:solidFill>
                <a:latin typeface="Calibri" panose="020F0502020204030204" pitchFamily="34" charset="0"/>
                <a:cs typeface="Calibri" panose="020F0502020204030204" pitchFamily="34" charset="0"/>
              </a:rPr>
              <a:t> the HPC Digital </a:t>
            </a:r>
            <a:r>
              <a:rPr lang="fr-FR" sz="1400" b="1" dirty="0" err="1">
                <a:solidFill>
                  <a:srgbClr val="FF0000"/>
                </a:solidFill>
                <a:latin typeface="Calibri" panose="020F0502020204030204" pitchFamily="34" charset="0"/>
                <a:cs typeface="Calibri" panose="020F0502020204030204" pitchFamily="34" charset="0"/>
              </a:rPr>
              <a:t>Twin</a:t>
            </a:r>
            <a:endParaRPr lang="en-GB" sz="1400" b="1" dirty="0">
              <a:solidFill>
                <a:srgbClr val="FF0000"/>
              </a:solidFill>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22F9C9A6-2395-40A4-8CFF-39B3DFB6D058}"/>
              </a:ext>
            </a:extLst>
          </p:cNvPr>
          <p:cNvSpPr txBox="1"/>
          <p:nvPr/>
        </p:nvSpPr>
        <p:spPr>
          <a:xfrm>
            <a:off x="1966728" y="1014713"/>
            <a:ext cx="8015472" cy="533864"/>
          </a:xfrm>
          <a:prstGeom prst="rect">
            <a:avLst/>
          </a:prstGeom>
          <a:solidFill>
            <a:schemeClr val="bg2">
              <a:lumMod val="90000"/>
            </a:schemeClr>
          </a:solidFill>
        </p:spPr>
        <p:txBody>
          <a:bodyPr wrap="square">
            <a:spAutoFit/>
          </a:bodyPr>
          <a:lstStyle/>
          <a:p>
            <a:pPr>
              <a:lnSpc>
                <a:spcPct val="150000"/>
              </a:lnSpc>
            </a:pPr>
            <a:r>
              <a:rPr lang="fr-CH" sz="2133" dirty="0" err="1"/>
              <a:t>Digitalization</a:t>
            </a:r>
            <a:r>
              <a:rPr lang="fr-CH" sz="2133" dirty="0"/>
              <a:t> for </a:t>
            </a:r>
            <a:r>
              <a:rPr lang="fr-CH" sz="2133" dirty="0" err="1"/>
              <a:t>optimizing</a:t>
            </a:r>
            <a:r>
              <a:rPr lang="fr-CH" sz="2133" dirty="0"/>
              <a:t> </a:t>
            </a:r>
            <a:r>
              <a:rPr lang="fr-CH" sz="2133" dirty="0" err="1"/>
              <a:t>accelerator</a:t>
            </a:r>
            <a:r>
              <a:rPr lang="fr-CH" sz="2133" dirty="0"/>
              <a:t> </a:t>
            </a:r>
            <a:r>
              <a:rPr lang="fr-CH" sz="2133" dirty="0" err="1"/>
              <a:t>operations</a:t>
            </a:r>
            <a:r>
              <a:rPr lang="fr-CH" sz="2133" dirty="0"/>
              <a:t> (KIT, DESY…)</a:t>
            </a:r>
          </a:p>
        </p:txBody>
      </p:sp>
      <p:sp>
        <p:nvSpPr>
          <p:cNvPr id="13" name="ZoneTexte 12">
            <a:extLst>
              <a:ext uri="{FF2B5EF4-FFF2-40B4-BE49-F238E27FC236}">
                <a16:creationId xmlns:a16="http://schemas.microsoft.com/office/drawing/2014/main" id="{19ACF769-A28D-4DC9-A07A-800A0AC45AAF}"/>
              </a:ext>
            </a:extLst>
          </p:cNvPr>
          <p:cNvSpPr txBox="1"/>
          <p:nvPr/>
        </p:nvSpPr>
        <p:spPr>
          <a:xfrm>
            <a:off x="67807" y="243673"/>
            <a:ext cx="3513593" cy="666977"/>
          </a:xfrm>
          <a:prstGeom prst="rect">
            <a:avLst/>
          </a:prstGeom>
          <a:solidFill>
            <a:srgbClr val="FFFF00"/>
          </a:solidFill>
        </p:spPr>
        <p:txBody>
          <a:bodyPr wrap="square" rtlCol="0">
            <a:spAutoFit/>
          </a:bodyPr>
          <a:lstStyle/>
          <a:p>
            <a:pPr algn="ctr"/>
            <a:r>
              <a:rPr lang="fr-FR" sz="1867" dirty="0"/>
              <a:t>WP9 </a:t>
            </a:r>
          </a:p>
          <a:p>
            <a:pPr algn="ctr"/>
            <a:r>
              <a:rPr lang="fr-FR" sz="1867" dirty="0"/>
              <a:t>System </a:t>
            </a:r>
            <a:r>
              <a:rPr lang="fr-FR" sz="1867" dirty="0" err="1"/>
              <a:t>level</a:t>
            </a:r>
            <a:r>
              <a:rPr lang="fr-FR" sz="1867" dirty="0"/>
              <a:t> digital </a:t>
            </a:r>
            <a:r>
              <a:rPr lang="fr-FR" sz="1867" dirty="0" err="1"/>
              <a:t>controls</a:t>
            </a:r>
            <a:endParaRPr lang="en-GB" sz="1867" dirty="0"/>
          </a:p>
        </p:txBody>
      </p:sp>
      <p:sp>
        <p:nvSpPr>
          <p:cNvPr id="5" name="Espace réservé de la date 4">
            <a:extLst>
              <a:ext uri="{FF2B5EF4-FFF2-40B4-BE49-F238E27FC236}">
                <a16:creationId xmlns:a16="http://schemas.microsoft.com/office/drawing/2014/main" id="{9998F1AB-8559-4F5D-8D63-474D5B7EF486}"/>
              </a:ext>
            </a:extLst>
          </p:cNvPr>
          <p:cNvSpPr>
            <a:spLocks noGrp="1"/>
          </p:cNvSpPr>
          <p:nvPr>
            <p:ph type="dt" sz="half" idx="10"/>
          </p:nvPr>
        </p:nvSpPr>
        <p:spPr/>
        <p:txBody>
          <a:bodyPr/>
          <a:lstStyle/>
          <a:p>
            <a:r>
              <a:rPr lang="en-US"/>
              <a:t>23/04/2026</a:t>
            </a:r>
            <a:endParaRPr lang="en-BE"/>
          </a:p>
        </p:txBody>
      </p:sp>
      <p:sp>
        <p:nvSpPr>
          <p:cNvPr id="14" name="ZoneTexte 13">
            <a:extLst>
              <a:ext uri="{FF2B5EF4-FFF2-40B4-BE49-F238E27FC236}">
                <a16:creationId xmlns:a16="http://schemas.microsoft.com/office/drawing/2014/main" id="{6548D01A-1DE7-4465-8447-CC66F105ADAE}"/>
              </a:ext>
            </a:extLst>
          </p:cNvPr>
          <p:cNvSpPr txBox="1"/>
          <p:nvPr/>
        </p:nvSpPr>
        <p:spPr>
          <a:xfrm>
            <a:off x="3757473" y="401005"/>
            <a:ext cx="7053355" cy="369332"/>
          </a:xfrm>
          <a:prstGeom prst="rect">
            <a:avLst/>
          </a:prstGeom>
          <a:noFill/>
        </p:spPr>
        <p:txBody>
          <a:bodyPr wrap="square">
            <a:spAutoFit/>
          </a:bodyPr>
          <a:lstStyle/>
          <a:p>
            <a:r>
              <a:rPr lang="en-GB" dirty="0">
                <a:highlight>
                  <a:srgbClr val="FFFF00"/>
                </a:highlight>
              </a:rPr>
              <a:t>Sustainable computing features embedded already in the new PETRA IV.</a:t>
            </a:r>
          </a:p>
        </p:txBody>
      </p:sp>
    </p:spTree>
    <p:extLst>
      <p:ext uri="{BB962C8B-B14F-4D97-AF65-F5344CB8AC3E}">
        <p14:creationId xmlns:p14="http://schemas.microsoft.com/office/powerpoint/2010/main" val="259188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FED5E57-ABCA-4B37-BD60-913F4647BD2D}"/>
              </a:ext>
            </a:extLst>
          </p:cNvPr>
          <p:cNvSpPr>
            <a:spLocks noGrp="1"/>
          </p:cNvSpPr>
          <p:nvPr>
            <p:ph type="ftr" sz="quarter" idx="11"/>
          </p:nvPr>
        </p:nvSpPr>
        <p:spPr/>
        <p:txBody>
          <a:bodyPr/>
          <a:lstStyle/>
          <a:p>
            <a:r>
              <a:rPr lang="en-GB"/>
              <a:t>iSAS Second Annual Meeting @HZB</a:t>
            </a:r>
            <a:endParaRPr lang="en-US" dirty="0"/>
          </a:p>
        </p:txBody>
      </p:sp>
      <p:sp>
        <p:nvSpPr>
          <p:cNvPr id="3" name="Espace réservé du numéro de diapositive 2">
            <a:extLst>
              <a:ext uri="{FF2B5EF4-FFF2-40B4-BE49-F238E27FC236}">
                <a16:creationId xmlns:a16="http://schemas.microsoft.com/office/drawing/2014/main" id="{0BAC2BF8-BF71-4A81-B6B0-3C0424267E10}"/>
              </a:ext>
            </a:extLst>
          </p:cNvPr>
          <p:cNvSpPr>
            <a:spLocks noGrp="1"/>
          </p:cNvSpPr>
          <p:nvPr>
            <p:ph type="sldNum" sz="quarter" idx="12"/>
          </p:nvPr>
        </p:nvSpPr>
        <p:spPr/>
        <p:txBody>
          <a:bodyPr/>
          <a:lstStyle/>
          <a:p>
            <a:fld id="{65B10CB4-6702-7A41-B562-8ABC25C9BF40}" type="slidenum">
              <a:rPr lang="en-US" smtClean="0"/>
              <a:t>21</a:t>
            </a:fld>
            <a:endParaRPr lang="en-US" dirty="0"/>
          </a:p>
        </p:txBody>
      </p:sp>
      <p:pic>
        <p:nvPicPr>
          <p:cNvPr id="4" name="Content Placeholder 6">
            <a:extLst>
              <a:ext uri="{FF2B5EF4-FFF2-40B4-BE49-F238E27FC236}">
                <a16:creationId xmlns:a16="http://schemas.microsoft.com/office/drawing/2014/main" id="{7C52B98A-BDB5-A64C-5D77-F4CB6D497195}"/>
              </a:ext>
            </a:extLst>
          </p:cNvPr>
          <p:cNvPicPr>
            <a:picLocks noGrp="1" noChangeAspect="1"/>
          </p:cNvPicPr>
          <p:nvPr>
            <p:ph idx="1"/>
          </p:nvPr>
        </p:nvPicPr>
        <p:blipFill>
          <a:blip r:embed="rId2"/>
          <a:stretch>
            <a:fillRect/>
          </a:stretch>
        </p:blipFill>
        <p:spPr>
          <a:xfrm rot="21600000">
            <a:off x="502112" y="2246418"/>
            <a:ext cx="3732521" cy="3732521"/>
          </a:xfrm>
          <a:noFill/>
        </p:spPr>
      </p:pic>
      <p:sp>
        <p:nvSpPr>
          <p:cNvPr id="8" name="ZoneTexte 11">
            <a:extLst>
              <a:ext uri="{FF2B5EF4-FFF2-40B4-BE49-F238E27FC236}">
                <a16:creationId xmlns:a16="http://schemas.microsoft.com/office/drawing/2014/main" id="{669BBFBE-CCC5-FA6E-9264-73B688F4966C}"/>
              </a:ext>
            </a:extLst>
          </p:cNvPr>
          <p:cNvSpPr txBox="1"/>
          <p:nvPr/>
        </p:nvSpPr>
        <p:spPr>
          <a:xfrm>
            <a:off x="176520" y="5969001"/>
            <a:ext cx="2032000" cy="523220"/>
          </a:xfrm>
          <a:prstGeom prst="rect">
            <a:avLst/>
          </a:prstGeom>
          <a:solidFill>
            <a:schemeClr val="bg1"/>
          </a:solid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First </a:t>
            </a:r>
            <a:r>
              <a:rPr lang="fr-FR" sz="1400" b="1" dirty="0" err="1">
                <a:solidFill>
                  <a:srgbClr val="FF0000"/>
                </a:solidFill>
                <a:latin typeface="Calibri" panose="020F0502020204030204" pitchFamily="34" charset="0"/>
                <a:cs typeface="Calibri" panose="020F0502020204030204" pitchFamily="34" charset="0"/>
              </a:rPr>
              <a:t>sustainability</a:t>
            </a:r>
            <a:r>
              <a:rPr lang="fr-FR" sz="1400" b="1" dirty="0">
                <a:solidFill>
                  <a:srgbClr val="FF0000"/>
                </a:solidFill>
                <a:latin typeface="Calibri" panose="020F0502020204030204" pitchFamily="34" charset="0"/>
                <a:cs typeface="Calibri" panose="020F0502020204030204" pitchFamily="34" charset="0"/>
              </a:rPr>
              <a:t> </a:t>
            </a:r>
            <a:r>
              <a:rPr lang="fr-FR" sz="1400" b="1" dirty="0" err="1">
                <a:solidFill>
                  <a:srgbClr val="FF0000"/>
                </a:solidFill>
                <a:latin typeface="Calibri" panose="020F0502020204030204" pitchFamily="34" charset="0"/>
                <a:cs typeface="Calibri" panose="020F0502020204030204" pitchFamily="34" charset="0"/>
              </a:rPr>
              <a:t>analysis</a:t>
            </a:r>
            <a:r>
              <a:rPr lang="fr-FR" sz="1400" b="1" dirty="0">
                <a:solidFill>
                  <a:srgbClr val="FF0000"/>
                </a:solidFill>
                <a:latin typeface="Calibri" panose="020F0502020204030204" pitchFamily="34" charset="0"/>
                <a:cs typeface="Calibri" panose="020F0502020204030204" pitchFamily="34" charset="0"/>
              </a:rPr>
              <a:t> of </a:t>
            </a:r>
            <a:r>
              <a:rPr lang="fr-FR" sz="1400" b="1" dirty="0" err="1">
                <a:solidFill>
                  <a:srgbClr val="FF0000"/>
                </a:solidFill>
                <a:latin typeface="Calibri" panose="020F0502020204030204" pitchFamily="34" charset="0"/>
                <a:cs typeface="Calibri" panose="020F0502020204030204" pitchFamily="34" charset="0"/>
              </a:rPr>
              <a:t>accelerators</a:t>
            </a:r>
            <a:endParaRPr lang="en-GB" sz="1400" b="1" dirty="0">
              <a:solidFill>
                <a:srgbClr val="FF0000"/>
              </a:solidFill>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191226BC-6068-4993-819B-11F3A4A85AEF}"/>
              </a:ext>
            </a:extLst>
          </p:cNvPr>
          <p:cNvSpPr txBox="1"/>
          <p:nvPr/>
        </p:nvSpPr>
        <p:spPr>
          <a:xfrm>
            <a:off x="541867" y="550616"/>
            <a:ext cx="11000916" cy="420564"/>
          </a:xfrm>
          <a:prstGeom prst="rect">
            <a:avLst/>
          </a:prstGeom>
          <a:solidFill>
            <a:schemeClr val="bg2">
              <a:lumMod val="90000"/>
            </a:schemeClr>
          </a:solidFill>
        </p:spPr>
        <p:txBody>
          <a:bodyPr wrap="square">
            <a:spAutoFit/>
          </a:bodyPr>
          <a:lstStyle/>
          <a:p>
            <a:pPr algn="ctr"/>
            <a:r>
              <a:rPr lang="fr-CH" sz="2133" dirty="0"/>
              <a:t>Long-</a:t>
            </a:r>
            <a:r>
              <a:rPr lang="fr-CH" sz="2133" dirty="0" err="1"/>
              <a:t>Term</a:t>
            </a:r>
            <a:r>
              <a:rPr lang="fr-CH" sz="2133" dirty="0"/>
              <a:t> LCA </a:t>
            </a:r>
            <a:r>
              <a:rPr lang="fr-CH" sz="2133" dirty="0" err="1"/>
              <a:t>Analysis</a:t>
            </a:r>
            <a:r>
              <a:rPr lang="fr-CH" sz="2133" dirty="0"/>
              <a:t> for future </a:t>
            </a:r>
            <a:r>
              <a:rPr lang="fr-CH" sz="2133" dirty="0" err="1"/>
              <a:t>facilities</a:t>
            </a:r>
            <a:r>
              <a:rPr lang="fr-CH" sz="2133" dirty="0"/>
              <a:t> to </a:t>
            </a:r>
            <a:r>
              <a:rPr lang="fr-CH" sz="2133" dirty="0" err="1"/>
              <a:t>be</a:t>
            </a:r>
            <a:r>
              <a:rPr lang="fr-CH" sz="2133" dirty="0"/>
              <a:t> able to </a:t>
            </a:r>
            <a:r>
              <a:rPr lang="fr-CH" sz="2133" dirty="0" err="1"/>
              <a:t>quantify</a:t>
            </a:r>
            <a:r>
              <a:rPr lang="fr-CH" sz="2133" dirty="0"/>
              <a:t> the impact of the new </a:t>
            </a:r>
            <a:r>
              <a:rPr lang="fr-CH" sz="2133" dirty="0" err="1"/>
              <a:t>project</a:t>
            </a:r>
            <a:endParaRPr lang="fr-CH" sz="2133" dirty="0"/>
          </a:p>
        </p:txBody>
      </p:sp>
      <p:sp>
        <p:nvSpPr>
          <p:cNvPr id="15" name="Title 1">
            <a:extLst>
              <a:ext uri="{FF2B5EF4-FFF2-40B4-BE49-F238E27FC236}">
                <a16:creationId xmlns:a16="http://schemas.microsoft.com/office/drawing/2014/main" id="{255B4C25-DFB8-4E39-9454-86A1F3F530F7}"/>
              </a:ext>
            </a:extLst>
          </p:cNvPr>
          <p:cNvSpPr txBox="1">
            <a:spLocks/>
          </p:cNvSpPr>
          <p:nvPr/>
        </p:nvSpPr>
        <p:spPr>
          <a:xfrm>
            <a:off x="4256719" y="2167430"/>
            <a:ext cx="7545079" cy="435887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80990" indent="-380990" algn="just">
              <a:lnSpc>
                <a:spcPct val="150000"/>
              </a:lnSpc>
              <a:buFont typeface="Wingdings" panose="05000000000000000000" pitchFamily="2" charset="2"/>
              <a:buChar char="Ø"/>
            </a:pPr>
            <a:r>
              <a:rPr lang="fr-CH" sz="1867" b="0" dirty="0">
                <a:latin typeface="+mn-lt"/>
              </a:rPr>
              <a:t>RF2.0: Initial LCA, </a:t>
            </a:r>
            <a:r>
              <a:rPr lang="fr-CH" sz="1867" b="0" dirty="0" err="1">
                <a:latin typeface="+mn-lt"/>
              </a:rPr>
              <a:t>energy</a:t>
            </a:r>
            <a:r>
              <a:rPr lang="fr-CH" sz="1867" b="0" dirty="0">
                <a:latin typeface="+mn-lt"/>
              </a:rPr>
              <a:t> and </a:t>
            </a:r>
            <a:r>
              <a:rPr lang="fr-CH" sz="1867" b="0" dirty="0" err="1">
                <a:latin typeface="+mn-lt"/>
              </a:rPr>
              <a:t>costs</a:t>
            </a:r>
            <a:r>
              <a:rPr lang="fr-CH" sz="1867" b="0" dirty="0">
                <a:latin typeface="+mn-lt"/>
              </a:rPr>
              <a:t> </a:t>
            </a:r>
            <a:r>
              <a:rPr lang="fr-CH" sz="1867" b="0" dirty="0" err="1">
                <a:latin typeface="+mn-lt"/>
              </a:rPr>
              <a:t>analysis</a:t>
            </a:r>
            <a:r>
              <a:rPr lang="fr-CH" sz="1867" b="0" dirty="0">
                <a:latin typeface="+mn-lt"/>
              </a:rPr>
              <a:t> for </a:t>
            </a:r>
            <a:r>
              <a:rPr lang="fr-CH" sz="1867" b="0" dirty="0" err="1">
                <a:latin typeface="+mn-lt"/>
              </a:rPr>
              <a:t>several</a:t>
            </a:r>
            <a:r>
              <a:rPr lang="fr-CH" sz="1867" b="0" dirty="0">
                <a:latin typeface="+mn-lt"/>
              </a:rPr>
              <a:t> RF2.0 </a:t>
            </a:r>
            <a:r>
              <a:rPr lang="fr-CH" sz="1867" b="0" dirty="0" err="1">
                <a:latin typeface="+mn-lt"/>
              </a:rPr>
              <a:t>facilities</a:t>
            </a:r>
            <a:r>
              <a:rPr lang="fr-CH" sz="1867" b="0" dirty="0">
                <a:latin typeface="+mn-lt"/>
              </a:rPr>
              <a:t>. </a:t>
            </a:r>
            <a:r>
              <a:rPr lang="fr-CH" sz="1867" b="0" dirty="0" err="1">
                <a:latin typeface="+mn-lt"/>
              </a:rPr>
              <a:t>iSAS</a:t>
            </a:r>
            <a:r>
              <a:rPr lang="fr-CH" sz="1867" b="0" dirty="0">
                <a:latin typeface="+mn-lt"/>
              </a:rPr>
              <a:t> </a:t>
            </a:r>
            <a:r>
              <a:rPr lang="fr-FR" sz="1867" b="0" dirty="0" err="1">
                <a:latin typeface="+mn-lt"/>
                <a:ea typeface="+mn-ea"/>
                <a:cs typeface="Times New Roman" panose="02020603050405020304" pitchFamily="18" charset="0"/>
              </a:rPr>
              <a:t>evaluation</a:t>
            </a:r>
            <a:r>
              <a:rPr lang="fr-FR" sz="1867" b="0" dirty="0">
                <a:latin typeface="+mn-lt"/>
                <a:ea typeface="+mn-ea"/>
                <a:cs typeface="Times New Roman" panose="02020603050405020304" pitchFamily="18" charset="0"/>
              </a:rPr>
              <a:t> of the </a:t>
            </a:r>
            <a:r>
              <a:rPr lang="fr-FR" sz="1867" b="0" dirty="0" err="1">
                <a:latin typeface="+mn-lt"/>
                <a:ea typeface="+mn-ea"/>
                <a:cs typeface="Times New Roman" panose="02020603050405020304" pitchFamily="18" charset="0"/>
              </a:rPr>
              <a:t>operational</a:t>
            </a:r>
            <a:r>
              <a:rPr lang="fr-FR" sz="1867" b="0" dirty="0">
                <a:latin typeface="+mn-lt"/>
                <a:ea typeface="+mn-ea"/>
                <a:cs typeface="Times New Roman" panose="02020603050405020304" pitchFamily="18" charset="0"/>
              </a:rPr>
              <a:t> </a:t>
            </a:r>
            <a:r>
              <a:rPr lang="fr-FR" sz="1867" b="0" dirty="0" err="1">
                <a:latin typeface="+mn-lt"/>
                <a:ea typeface="+mn-ea"/>
                <a:cs typeface="Times New Roman" panose="02020603050405020304" pitchFamily="18" charset="0"/>
              </a:rPr>
              <a:t>cost</a:t>
            </a:r>
            <a:r>
              <a:rPr lang="fr-FR" sz="1867" b="0" dirty="0">
                <a:latin typeface="+mn-lt"/>
                <a:ea typeface="+mn-ea"/>
                <a:cs typeface="Times New Roman" panose="02020603050405020304" pitchFamily="18" charset="0"/>
              </a:rPr>
              <a:t> </a:t>
            </a:r>
            <a:r>
              <a:rPr lang="fr-FR" sz="1867" b="0" dirty="0" err="1">
                <a:latin typeface="+mn-lt"/>
                <a:ea typeface="+mn-ea"/>
                <a:cs typeface="Times New Roman" panose="02020603050405020304" pitchFamily="18" charset="0"/>
              </a:rPr>
              <a:t>saving</a:t>
            </a:r>
            <a:r>
              <a:rPr lang="fr-FR" sz="1867" b="0" dirty="0">
                <a:latin typeface="+mn-lt"/>
                <a:ea typeface="+mn-ea"/>
                <a:cs typeface="Times New Roman" panose="02020603050405020304" pitchFamily="18" charset="0"/>
              </a:rPr>
              <a:t> by </a:t>
            </a:r>
            <a:r>
              <a:rPr lang="fr-FR" sz="1867" b="0" dirty="0" err="1">
                <a:latin typeface="+mn-lt"/>
                <a:ea typeface="+mn-ea"/>
                <a:cs typeface="Times New Roman" panose="02020603050405020304" pitchFamily="18" charset="0"/>
              </a:rPr>
              <a:t>comparing</a:t>
            </a:r>
            <a:r>
              <a:rPr lang="fr-FR" sz="1867" b="0" dirty="0">
                <a:latin typeface="+mn-lt"/>
                <a:ea typeface="+mn-ea"/>
                <a:cs typeface="Times New Roman" panose="02020603050405020304" pitchFamily="18" charset="0"/>
              </a:rPr>
              <a:t> the </a:t>
            </a:r>
            <a:r>
              <a:rPr lang="fr-FR" sz="1867" b="0" dirty="0" err="1">
                <a:latin typeface="+mn-lt"/>
                <a:ea typeface="+mn-ea"/>
                <a:cs typeface="Times New Roman" panose="02020603050405020304" pitchFamily="18" charset="0"/>
              </a:rPr>
              <a:t>electrical</a:t>
            </a:r>
            <a:r>
              <a:rPr lang="fr-FR" sz="1867" b="0" dirty="0">
                <a:latin typeface="+mn-lt"/>
                <a:ea typeface="+mn-ea"/>
                <a:cs typeface="Times New Roman" panose="02020603050405020304" pitchFamily="18" charset="0"/>
              </a:rPr>
              <a:t> </a:t>
            </a:r>
            <a:r>
              <a:rPr lang="fr-FR" sz="1867" b="0" dirty="0" err="1">
                <a:latin typeface="+mn-lt"/>
                <a:ea typeface="+mn-ea"/>
                <a:cs typeface="Times New Roman" panose="02020603050405020304" pitchFamily="18" charset="0"/>
              </a:rPr>
              <a:t>consumption</a:t>
            </a:r>
            <a:r>
              <a:rPr lang="fr-FR" sz="1867" b="0" dirty="0">
                <a:latin typeface="+mn-lt"/>
                <a:ea typeface="+mn-ea"/>
                <a:cs typeface="Times New Roman" panose="02020603050405020304" pitchFamily="18" charset="0"/>
              </a:rPr>
              <a:t> </a:t>
            </a:r>
            <a:r>
              <a:rPr lang="fr-FR" sz="1867" b="0" dirty="0" err="1">
                <a:latin typeface="+mn-lt"/>
                <a:ea typeface="+mn-ea"/>
                <a:cs typeface="Times New Roman" panose="02020603050405020304" pitchFamily="18" charset="0"/>
              </a:rPr>
              <a:t>with</a:t>
            </a:r>
            <a:r>
              <a:rPr lang="fr-FR" sz="1867" b="0" dirty="0">
                <a:latin typeface="+mn-lt"/>
                <a:ea typeface="+mn-ea"/>
                <a:cs typeface="Times New Roman" panose="02020603050405020304" pitchFamily="18" charset="0"/>
              </a:rPr>
              <a:t> and </a:t>
            </a:r>
            <a:r>
              <a:rPr lang="fr-FR" sz="1867" b="0" dirty="0" err="1">
                <a:latin typeface="+mn-lt"/>
                <a:ea typeface="+mn-ea"/>
                <a:cs typeface="Times New Roman" panose="02020603050405020304" pitchFamily="18" charset="0"/>
              </a:rPr>
              <a:t>without</a:t>
            </a:r>
            <a:r>
              <a:rPr lang="fr-FR" sz="1867" b="0" dirty="0">
                <a:latin typeface="+mn-lt"/>
                <a:ea typeface="+mn-ea"/>
                <a:cs typeface="Times New Roman" panose="02020603050405020304" pitchFamily="18" charset="0"/>
              </a:rPr>
              <a:t> the </a:t>
            </a:r>
            <a:r>
              <a:rPr lang="fr-FR" sz="1867" b="0" dirty="0" err="1">
                <a:latin typeface="+mn-lt"/>
                <a:ea typeface="+mn-ea"/>
                <a:cs typeface="Times New Roman" panose="02020603050405020304" pitchFamily="18" charset="0"/>
              </a:rPr>
              <a:t>technology</a:t>
            </a:r>
            <a:r>
              <a:rPr lang="fr-FR" sz="1867" b="0" dirty="0">
                <a:latin typeface="+mn-lt"/>
                <a:ea typeface="+mn-ea"/>
                <a:cs typeface="Times New Roman" panose="02020603050405020304" pitchFamily="18" charset="0"/>
              </a:rPr>
              <a:t> in </a:t>
            </a:r>
            <a:r>
              <a:rPr lang="fr-FR" sz="1867" b="0" dirty="0" err="1">
                <a:latin typeface="+mn-lt"/>
                <a:ea typeface="+mn-ea"/>
                <a:cs typeface="Times New Roman" panose="02020603050405020304" pitchFamily="18" charset="0"/>
              </a:rPr>
              <a:t>similar</a:t>
            </a:r>
            <a:r>
              <a:rPr lang="fr-FR" sz="1867" b="0" dirty="0">
                <a:latin typeface="+mn-lt"/>
                <a:ea typeface="+mn-ea"/>
                <a:cs typeface="Times New Roman" panose="02020603050405020304" pitchFamily="18" charset="0"/>
              </a:rPr>
              <a:t> conditions</a:t>
            </a:r>
            <a:endParaRPr lang="fr-CH" sz="1867" b="0" dirty="0">
              <a:latin typeface="+mn-lt"/>
            </a:endParaRPr>
          </a:p>
          <a:p>
            <a:pPr marL="380990" indent="-380990">
              <a:lnSpc>
                <a:spcPct val="150000"/>
              </a:lnSpc>
              <a:buFont typeface="Wingdings" panose="05000000000000000000" pitchFamily="2" charset="2"/>
              <a:buChar char="Ø"/>
            </a:pPr>
            <a:r>
              <a:rPr lang="fr-CH" sz="1867" b="0" dirty="0">
                <a:latin typeface="+mn-lt"/>
              </a:rPr>
              <a:t>New </a:t>
            </a:r>
            <a:r>
              <a:rPr lang="fr-CH" sz="1867" b="0" dirty="0" err="1">
                <a:latin typeface="+mn-lt"/>
              </a:rPr>
              <a:t>idea</a:t>
            </a:r>
            <a:r>
              <a:rPr lang="fr-CH" sz="1867" b="0" dirty="0">
                <a:latin typeface="+mn-lt"/>
              </a:rPr>
              <a:t>: </a:t>
            </a:r>
            <a:r>
              <a:rPr lang="fr-CH" sz="1867" b="0" dirty="0" err="1">
                <a:latin typeface="+mn-lt"/>
              </a:rPr>
              <a:t>Develop</a:t>
            </a:r>
            <a:r>
              <a:rPr lang="fr-CH" sz="1867" b="0" dirty="0">
                <a:latin typeface="+mn-lt"/>
              </a:rPr>
              <a:t> a software </a:t>
            </a:r>
            <a:r>
              <a:rPr lang="fr-CH" sz="1867" b="0" dirty="0" err="1">
                <a:latin typeface="+mn-lt"/>
              </a:rPr>
              <a:t>tool</a:t>
            </a:r>
            <a:r>
              <a:rPr lang="fr-CH" sz="1867" b="0" dirty="0">
                <a:latin typeface="+mn-lt"/>
              </a:rPr>
              <a:t> to </a:t>
            </a:r>
            <a:r>
              <a:rPr lang="fr-CH" sz="1867" b="0" dirty="0" err="1">
                <a:latin typeface="+mn-lt"/>
              </a:rPr>
              <a:t>calculate</a:t>
            </a:r>
            <a:r>
              <a:rPr lang="fr-CH" sz="1867" b="0" dirty="0">
                <a:latin typeface="+mn-lt"/>
              </a:rPr>
              <a:t> the LCA, of future </a:t>
            </a:r>
            <a:r>
              <a:rPr lang="fr-CH" sz="1867" b="0" dirty="0" err="1">
                <a:latin typeface="+mn-lt"/>
              </a:rPr>
              <a:t>accelerator</a:t>
            </a:r>
            <a:r>
              <a:rPr lang="fr-CH" sz="1867" b="0" dirty="0">
                <a:latin typeface="+mn-lt"/>
              </a:rPr>
              <a:t> to </a:t>
            </a:r>
            <a:r>
              <a:rPr lang="fr-CH" sz="1867" b="0" dirty="0" err="1">
                <a:latin typeface="+mn-lt"/>
              </a:rPr>
              <a:t>demostrate</a:t>
            </a:r>
            <a:r>
              <a:rPr lang="fr-CH" sz="1867" b="0" dirty="0">
                <a:latin typeface="+mn-lt"/>
              </a:rPr>
              <a:t> the </a:t>
            </a:r>
            <a:r>
              <a:rPr lang="fr-CH" sz="1867" b="0" dirty="0" err="1">
                <a:latin typeface="+mn-lt"/>
              </a:rPr>
              <a:t>benefits</a:t>
            </a:r>
            <a:r>
              <a:rPr lang="fr-CH" sz="1867" b="0" dirty="0">
                <a:latin typeface="+mn-lt"/>
              </a:rPr>
              <a:t> to </a:t>
            </a:r>
            <a:r>
              <a:rPr lang="fr-CH" sz="1867" b="0" dirty="0" err="1">
                <a:latin typeface="+mn-lt"/>
              </a:rPr>
              <a:t>implement</a:t>
            </a:r>
            <a:r>
              <a:rPr lang="fr-CH" sz="1867" b="0" dirty="0">
                <a:latin typeface="+mn-lt"/>
              </a:rPr>
              <a:t> the solutions </a:t>
            </a:r>
            <a:r>
              <a:rPr lang="fr-CH" sz="1867" b="0" dirty="0" err="1">
                <a:latin typeface="+mn-lt"/>
              </a:rPr>
              <a:t>developped</a:t>
            </a:r>
            <a:r>
              <a:rPr lang="fr-CH" sz="1867" b="0" dirty="0">
                <a:latin typeface="+mn-lt"/>
              </a:rPr>
              <a:t> in </a:t>
            </a:r>
            <a:r>
              <a:rPr lang="fr-CH" sz="1867" b="0" dirty="0" err="1">
                <a:latin typeface="+mn-lt"/>
              </a:rPr>
              <a:t>this</a:t>
            </a:r>
            <a:r>
              <a:rPr lang="fr-CH" sz="1867" b="0" dirty="0">
                <a:latin typeface="+mn-lt"/>
              </a:rPr>
              <a:t> </a:t>
            </a:r>
            <a:r>
              <a:rPr lang="fr-CH" sz="1867" b="0" dirty="0" err="1">
                <a:latin typeface="+mn-lt"/>
              </a:rPr>
              <a:t>project</a:t>
            </a:r>
            <a:r>
              <a:rPr lang="fr-CH" sz="1867" b="0" dirty="0">
                <a:latin typeface="+mn-lt"/>
              </a:rPr>
              <a:t>.</a:t>
            </a:r>
          </a:p>
          <a:p>
            <a:pPr marL="380990" indent="-380990">
              <a:lnSpc>
                <a:spcPct val="150000"/>
              </a:lnSpc>
              <a:buFont typeface="Wingdings" panose="05000000000000000000" pitchFamily="2" charset="2"/>
              <a:buChar char="Ø"/>
            </a:pPr>
            <a:r>
              <a:rPr lang="fr-FR" sz="1867" dirty="0" err="1">
                <a:solidFill>
                  <a:prstClr val="black"/>
                </a:solidFill>
                <a:latin typeface="+mn-lt"/>
                <a:ea typeface="ＭＳ Ｐゴシック" charset="0"/>
              </a:rPr>
              <a:t>From</a:t>
            </a:r>
            <a:r>
              <a:rPr lang="fr-FR" sz="1867" dirty="0">
                <a:solidFill>
                  <a:prstClr val="black"/>
                </a:solidFill>
                <a:latin typeface="+mn-lt"/>
                <a:ea typeface="ＭＳ Ｐゴシック" charset="0"/>
              </a:rPr>
              <a:t> the </a:t>
            </a:r>
            <a:r>
              <a:rPr lang="fr-FR" sz="1867" dirty="0" err="1">
                <a:solidFill>
                  <a:prstClr val="black"/>
                </a:solidFill>
                <a:latin typeface="+mn-lt"/>
                <a:ea typeface="ＭＳ Ｐゴシック" charset="0"/>
              </a:rPr>
              <a:t>componets</a:t>
            </a:r>
            <a:r>
              <a:rPr lang="fr-FR" sz="1867" dirty="0">
                <a:solidFill>
                  <a:prstClr val="black"/>
                </a:solidFill>
                <a:latin typeface="+mn-lt"/>
                <a:ea typeface="ＭＳ Ｐゴシック" charset="0"/>
              </a:rPr>
              <a:t> </a:t>
            </a:r>
            <a:r>
              <a:rPr lang="fr-FR" sz="1867" dirty="0" err="1">
                <a:solidFill>
                  <a:prstClr val="black"/>
                </a:solidFill>
                <a:latin typeface="+mn-lt"/>
                <a:ea typeface="ＭＳ Ｐゴシック" charset="0"/>
              </a:rPr>
              <a:t>level</a:t>
            </a:r>
            <a:r>
              <a:rPr lang="fr-FR" sz="1867" dirty="0">
                <a:solidFill>
                  <a:prstClr val="black"/>
                </a:solidFill>
                <a:latin typeface="+mn-lt"/>
                <a:ea typeface="ＭＳ Ｐゴシック" charset="0"/>
              </a:rPr>
              <a:t> to system </a:t>
            </a:r>
            <a:r>
              <a:rPr lang="fr-FR" sz="1867" dirty="0" err="1">
                <a:solidFill>
                  <a:prstClr val="black"/>
                </a:solidFill>
                <a:latin typeface="+mn-lt"/>
                <a:ea typeface="ＭＳ Ｐゴシック" charset="0"/>
              </a:rPr>
              <a:t>level</a:t>
            </a:r>
            <a:r>
              <a:rPr lang="fr-FR" sz="1867" dirty="0">
                <a:solidFill>
                  <a:prstClr val="black"/>
                </a:solidFill>
                <a:latin typeface="+mn-lt"/>
                <a:ea typeface="ＭＳ Ｐゴシック" charset="0"/>
              </a:rPr>
              <a:t> (</a:t>
            </a:r>
            <a:r>
              <a:rPr lang="fr-CH" sz="1867" dirty="0" err="1">
                <a:latin typeface="+mn-lt"/>
              </a:rPr>
              <a:t>developped</a:t>
            </a:r>
            <a:r>
              <a:rPr lang="fr-CH" sz="1867" dirty="0">
                <a:latin typeface="+mn-lt"/>
              </a:rPr>
              <a:t> in </a:t>
            </a:r>
            <a:r>
              <a:rPr lang="fr-CH" sz="1867" dirty="0" err="1">
                <a:latin typeface="+mn-lt"/>
              </a:rPr>
              <a:t>this</a:t>
            </a:r>
            <a:r>
              <a:rPr lang="fr-CH" sz="1867" dirty="0">
                <a:latin typeface="+mn-lt"/>
              </a:rPr>
              <a:t> </a:t>
            </a:r>
            <a:r>
              <a:rPr lang="fr-CH" sz="1867" dirty="0" err="1">
                <a:latin typeface="+mn-lt"/>
              </a:rPr>
              <a:t>project</a:t>
            </a:r>
            <a:r>
              <a:rPr lang="fr-CH" sz="1867" dirty="0">
                <a:latin typeface="+mn-lt"/>
              </a:rPr>
              <a:t>)</a:t>
            </a:r>
            <a:endParaRPr lang="fr-CH" sz="1867" dirty="0">
              <a:latin typeface="+mn-lt"/>
              <a:sym typeface="Wingdings" pitchFamily="2" charset="2"/>
            </a:endParaRPr>
          </a:p>
          <a:p>
            <a:pPr marL="380990" indent="-380990">
              <a:lnSpc>
                <a:spcPct val="150000"/>
              </a:lnSpc>
              <a:buFont typeface="Wingdings" panose="05000000000000000000" pitchFamily="2" charset="2"/>
              <a:buChar char="Ø"/>
            </a:pPr>
            <a:r>
              <a:rPr lang="fr-CH" sz="1867" dirty="0">
                <a:latin typeface="+mn-lt"/>
                <a:sym typeface="Wingdings" pitchFamily="2" charset="2"/>
              </a:rPr>
              <a:t>Validation of the </a:t>
            </a:r>
            <a:r>
              <a:rPr lang="fr-CH" sz="1867" dirty="0" err="1">
                <a:latin typeface="+mn-lt"/>
                <a:sym typeface="Wingdings" pitchFamily="2" charset="2"/>
              </a:rPr>
              <a:t>tool</a:t>
            </a:r>
            <a:r>
              <a:rPr lang="fr-CH" sz="1867" dirty="0">
                <a:latin typeface="+mn-lt"/>
                <a:sym typeface="Wingdings" pitchFamily="2" charset="2"/>
              </a:rPr>
              <a:t> in PERLE and ALBA II</a:t>
            </a:r>
            <a:endParaRPr lang="fr-CH" sz="1867" dirty="0">
              <a:latin typeface="+mn-lt"/>
            </a:endParaRPr>
          </a:p>
        </p:txBody>
      </p:sp>
      <p:sp>
        <p:nvSpPr>
          <p:cNvPr id="17" name="ZoneTexte 16">
            <a:extLst>
              <a:ext uri="{FF2B5EF4-FFF2-40B4-BE49-F238E27FC236}">
                <a16:creationId xmlns:a16="http://schemas.microsoft.com/office/drawing/2014/main" id="{F603517E-3C12-4C97-AB39-5E61CC6FB9AD}"/>
              </a:ext>
            </a:extLst>
          </p:cNvPr>
          <p:cNvSpPr txBox="1"/>
          <p:nvPr/>
        </p:nvSpPr>
        <p:spPr>
          <a:xfrm>
            <a:off x="541867" y="1081151"/>
            <a:ext cx="4673600" cy="666977"/>
          </a:xfrm>
          <a:prstGeom prst="rect">
            <a:avLst/>
          </a:prstGeom>
          <a:solidFill>
            <a:srgbClr val="FFFF00"/>
          </a:solidFill>
        </p:spPr>
        <p:txBody>
          <a:bodyPr wrap="square">
            <a:spAutoFit/>
          </a:bodyPr>
          <a:lstStyle/>
          <a:p>
            <a:pPr algn="ctr" defTabSz="1219170" fontAlgn="base">
              <a:spcBef>
                <a:spcPct val="0"/>
              </a:spcBef>
              <a:spcAft>
                <a:spcPct val="0"/>
              </a:spcAft>
              <a:defRPr/>
            </a:pPr>
            <a:r>
              <a:rPr lang="en-US" sz="1867" b="1" dirty="0">
                <a:solidFill>
                  <a:prstClr val="black"/>
                </a:solidFill>
                <a:latin typeface="Century Schoolbook" charset="0"/>
                <a:ea typeface="ＭＳ Ｐゴシック" charset="0"/>
              </a:rPr>
              <a:t>  WP10 </a:t>
            </a:r>
            <a:r>
              <a:rPr lang="en-US" sz="1867" dirty="0">
                <a:solidFill>
                  <a:prstClr val="black"/>
                </a:solidFill>
                <a:latin typeface="Century Schoolbook" charset="0"/>
                <a:ea typeface="ＭＳ Ｐゴシック" charset="0"/>
              </a:rPr>
              <a:t>Developing the LCA framework to quantify the benefits</a:t>
            </a:r>
          </a:p>
        </p:txBody>
      </p:sp>
      <p:sp>
        <p:nvSpPr>
          <p:cNvPr id="12" name="ZoneTexte 11">
            <a:extLst>
              <a:ext uri="{FF2B5EF4-FFF2-40B4-BE49-F238E27FC236}">
                <a16:creationId xmlns:a16="http://schemas.microsoft.com/office/drawing/2014/main" id="{317601D8-EA2A-4B55-BC65-3B049C68D0C1}"/>
              </a:ext>
            </a:extLst>
          </p:cNvPr>
          <p:cNvSpPr txBox="1"/>
          <p:nvPr/>
        </p:nvSpPr>
        <p:spPr>
          <a:xfrm>
            <a:off x="5264059" y="1039661"/>
            <a:ext cx="6278725" cy="461665"/>
          </a:xfrm>
          <a:prstGeom prst="rect">
            <a:avLst/>
          </a:prstGeom>
          <a:noFill/>
        </p:spPr>
        <p:txBody>
          <a:bodyPr wrap="square">
            <a:spAutoFit/>
          </a:bodyPr>
          <a:lstStyle/>
          <a:p>
            <a:pPr algn="ctr" defTabSz="1219170" eaLnBrk="0" fontAlgn="base" hangingPunct="0">
              <a:spcBef>
                <a:spcPct val="0"/>
              </a:spcBef>
              <a:spcAft>
                <a:spcPct val="0"/>
              </a:spcAft>
            </a:pPr>
            <a:r>
              <a:rPr lang="fr-FR" sz="2400" i="1" dirty="0">
                <a:solidFill>
                  <a:srgbClr val="00B0F0"/>
                </a:solidFill>
                <a:latin typeface="Calibri" panose="020F0502020204030204"/>
                <a:ea typeface="ＭＳ Ｐゴシック" charset="0"/>
              </a:rPr>
              <a:t>(look for possible </a:t>
            </a:r>
            <a:r>
              <a:rPr lang="fr-FR" sz="2400" i="1" dirty="0" err="1">
                <a:solidFill>
                  <a:srgbClr val="00B0F0"/>
                </a:solidFill>
                <a:latin typeface="Calibri" panose="020F0502020204030204"/>
                <a:ea typeface="ＭＳ Ｐゴシック" charset="0"/>
              </a:rPr>
              <a:t>overlap</a:t>
            </a:r>
            <a:r>
              <a:rPr lang="fr-FR" sz="2400" i="1" dirty="0">
                <a:solidFill>
                  <a:srgbClr val="00B0F0"/>
                </a:solidFill>
                <a:latin typeface="Calibri" panose="020F0502020204030204"/>
              </a:rPr>
              <a:t>/</a:t>
            </a:r>
            <a:r>
              <a:rPr lang="fr-FR" sz="2400" i="1" dirty="0" err="1">
                <a:solidFill>
                  <a:srgbClr val="00B0F0"/>
                </a:solidFill>
                <a:latin typeface="Calibri" panose="020F0502020204030204"/>
              </a:rPr>
              <a:t>synergyes</a:t>
            </a:r>
            <a:r>
              <a:rPr lang="fr-FR" sz="2400" i="1" dirty="0">
                <a:solidFill>
                  <a:srgbClr val="00B0F0"/>
                </a:solidFill>
                <a:latin typeface="Calibri" panose="020F0502020204030204"/>
              </a:rPr>
              <a:t> </a:t>
            </a:r>
            <a:r>
              <a:rPr lang="fr-FR" sz="2400" i="1" dirty="0" err="1">
                <a:solidFill>
                  <a:srgbClr val="00B0F0"/>
                </a:solidFill>
                <a:latin typeface="Calibri" panose="020F0502020204030204"/>
              </a:rPr>
              <a:t>with</a:t>
            </a:r>
            <a:r>
              <a:rPr lang="fr-FR" sz="2400" i="1" dirty="0">
                <a:solidFill>
                  <a:srgbClr val="00B0F0"/>
                </a:solidFill>
                <a:latin typeface="Calibri" panose="020F0502020204030204"/>
              </a:rPr>
              <a:t> </a:t>
            </a:r>
            <a:r>
              <a:rPr lang="fr-FR" sz="2400" i="1" dirty="0" err="1">
                <a:solidFill>
                  <a:srgbClr val="00B0F0"/>
                </a:solidFill>
                <a:latin typeface="Calibri" panose="020F0502020204030204"/>
              </a:rPr>
              <a:t>iRIS</a:t>
            </a:r>
            <a:r>
              <a:rPr lang="fr-FR" sz="2400" i="1" dirty="0">
                <a:solidFill>
                  <a:srgbClr val="00B0F0"/>
                </a:solidFill>
                <a:latin typeface="Calibri" panose="020F0502020204030204"/>
              </a:rPr>
              <a:t>)</a:t>
            </a:r>
            <a:endParaRPr lang="fr-FR" sz="2400" i="1" dirty="0">
              <a:solidFill>
                <a:srgbClr val="00B0F0"/>
              </a:solidFill>
              <a:latin typeface="Calibri" panose="020F0502020204030204"/>
              <a:ea typeface="ＭＳ Ｐゴシック" charset="0"/>
            </a:endParaRPr>
          </a:p>
        </p:txBody>
      </p:sp>
      <p:sp>
        <p:nvSpPr>
          <p:cNvPr id="5" name="Espace réservé de la date 4">
            <a:extLst>
              <a:ext uri="{FF2B5EF4-FFF2-40B4-BE49-F238E27FC236}">
                <a16:creationId xmlns:a16="http://schemas.microsoft.com/office/drawing/2014/main" id="{02E04CD6-2F7D-4144-871B-4BA859C27572}"/>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399525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EC7B3AB-79FE-42CA-A6B2-2EC249517D31}"/>
              </a:ext>
            </a:extLst>
          </p:cNvPr>
          <p:cNvPicPr>
            <a:picLocks noChangeAspect="1"/>
          </p:cNvPicPr>
          <p:nvPr/>
        </p:nvPicPr>
        <p:blipFill>
          <a:blip r:embed="rId3"/>
          <a:stretch>
            <a:fillRect/>
          </a:stretch>
        </p:blipFill>
        <p:spPr>
          <a:xfrm>
            <a:off x="762431" y="276419"/>
            <a:ext cx="10454073" cy="5861279"/>
          </a:xfrm>
          <a:prstGeom prst="rect">
            <a:avLst/>
          </a:prstGeom>
        </p:spPr>
      </p:pic>
      <p:pic>
        <p:nvPicPr>
          <p:cNvPr id="4" name="Picture 2" descr="Innovate for Sustainable Accelerating Systems: Kick-Off Meeting">
            <a:extLst>
              <a:ext uri="{FF2B5EF4-FFF2-40B4-BE49-F238E27FC236}">
                <a16:creationId xmlns:a16="http://schemas.microsoft.com/office/drawing/2014/main" id="{FF0E9C3D-87EB-481D-843D-D7A0A1B16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62FBEF4C-5202-4BE6-BA63-7AF20FD05DA5}"/>
              </a:ext>
            </a:extLst>
          </p:cNvPr>
          <p:cNvSpPr>
            <a:spLocks noGrp="1"/>
          </p:cNvSpPr>
          <p:nvPr>
            <p:ph type="dt" sz="half" idx="10"/>
          </p:nvPr>
        </p:nvSpPr>
        <p:spPr/>
        <p:txBody>
          <a:bodyPr/>
          <a:lstStyle/>
          <a:p>
            <a:r>
              <a:rPr lang="en-US"/>
              <a:t>23/04/2026</a:t>
            </a:r>
            <a:endParaRPr lang="en-BE"/>
          </a:p>
        </p:txBody>
      </p:sp>
      <p:sp>
        <p:nvSpPr>
          <p:cNvPr id="6" name="Espace réservé du numéro de diapositive 5">
            <a:extLst>
              <a:ext uri="{FF2B5EF4-FFF2-40B4-BE49-F238E27FC236}">
                <a16:creationId xmlns:a16="http://schemas.microsoft.com/office/drawing/2014/main" id="{8B3CD9DF-A5FF-4AFA-ACA4-221B85219193}"/>
              </a:ext>
            </a:extLst>
          </p:cNvPr>
          <p:cNvSpPr>
            <a:spLocks noGrp="1"/>
          </p:cNvSpPr>
          <p:nvPr>
            <p:ph type="sldNum" sz="quarter" idx="12"/>
          </p:nvPr>
        </p:nvSpPr>
        <p:spPr/>
        <p:txBody>
          <a:bodyPr/>
          <a:lstStyle/>
          <a:p>
            <a:fld id="{4068FCCF-9A80-B240-8D85-84F960565AFA}" type="slidenum">
              <a:rPr lang="en-BE" smtClean="0"/>
              <a:t>22</a:t>
            </a:fld>
            <a:endParaRPr lang="en-BE"/>
          </a:p>
        </p:txBody>
      </p:sp>
      <p:sp>
        <p:nvSpPr>
          <p:cNvPr id="5" name="Espace réservé du pied de page 4">
            <a:extLst>
              <a:ext uri="{FF2B5EF4-FFF2-40B4-BE49-F238E27FC236}">
                <a16:creationId xmlns:a16="http://schemas.microsoft.com/office/drawing/2014/main" id="{3F725AAA-DEDF-4272-A501-83F960C4D24A}"/>
              </a:ext>
            </a:extLst>
          </p:cNvPr>
          <p:cNvSpPr>
            <a:spLocks noGrp="1"/>
          </p:cNvSpPr>
          <p:nvPr>
            <p:ph type="ftr" sz="quarter" idx="11"/>
          </p:nvPr>
        </p:nvSpPr>
        <p:spPr/>
        <p:txBody>
          <a:bodyPr/>
          <a:lstStyle/>
          <a:p>
            <a:r>
              <a:rPr lang="en-GB"/>
              <a:t>iSAS Second Annual Meeting @HZB</a:t>
            </a:r>
            <a:endParaRPr lang="en-BE"/>
          </a:p>
        </p:txBody>
      </p:sp>
    </p:spTree>
    <p:extLst>
      <p:ext uri="{BB962C8B-B14F-4D97-AF65-F5344CB8AC3E}">
        <p14:creationId xmlns:p14="http://schemas.microsoft.com/office/powerpoint/2010/main" val="169518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4E092E1-0785-48B3-B112-D1694534B201}"/>
              </a:ext>
            </a:extLst>
          </p:cNvPr>
          <p:cNvSpPr>
            <a:spLocks noGrp="1"/>
          </p:cNvSpPr>
          <p:nvPr>
            <p:ph type="dt" sz="half" idx="10"/>
          </p:nvPr>
        </p:nvSpPr>
        <p:spPr/>
        <p:txBody>
          <a:bodyPr/>
          <a:lstStyle/>
          <a:p>
            <a:r>
              <a:rPr lang="en-US"/>
              <a:t>23/04/2026</a:t>
            </a:r>
            <a:endParaRPr lang="en-BE"/>
          </a:p>
        </p:txBody>
      </p:sp>
      <p:sp>
        <p:nvSpPr>
          <p:cNvPr id="5" name="Espace réservé du pied de page 4">
            <a:extLst>
              <a:ext uri="{FF2B5EF4-FFF2-40B4-BE49-F238E27FC236}">
                <a16:creationId xmlns:a16="http://schemas.microsoft.com/office/drawing/2014/main" id="{66A8B3CF-20B7-4725-9C0B-76A9B86237A7}"/>
              </a:ext>
            </a:extLst>
          </p:cNvPr>
          <p:cNvSpPr>
            <a:spLocks noGrp="1"/>
          </p:cNvSpPr>
          <p:nvPr>
            <p:ph type="ftr" sz="quarter" idx="11"/>
          </p:nvPr>
        </p:nvSpPr>
        <p:spPr/>
        <p:txBody>
          <a:bodyPr/>
          <a:lstStyle/>
          <a:p>
            <a:r>
              <a:rPr lang="en-GB"/>
              <a:t>iSAS Second Annual Meeting @HZB</a:t>
            </a:r>
            <a:endParaRPr lang="en-BE"/>
          </a:p>
        </p:txBody>
      </p:sp>
      <p:sp>
        <p:nvSpPr>
          <p:cNvPr id="6" name="Espace réservé du numéro de diapositive 5">
            <a:extLst>
              <a:ext uri="{FF2B5EF4-FFF2-40B4-BE49-F238E27FC236}">
                <a16:creationId xmlns:a16="http://schemas.microsoft.com/office/drawing/2014/main" id="{8C46B755-99C9-4B90-85AD-758E7DA246C5}"/>
              </a:ext>
            </a:extLst>
          </p:cNvPr>
          <p:cNvSpPr>
            <a:spLocks noGrp="1"/>
          </p:cNvSpPr>
          <p:nvPr>
            <p:ph type="sldNum" sz="quarter" idx="12"/>
          </p:nvPr>
        </p:nvSpPr>
        <p:spPr/>
        <p:txBody>
          <a:bodyPr/>
          <a:lstStyle/>
          <a:p>
            <a:fld id="{4068FCCF-9A80-B240-8D85-84F960565AFA}" type="slidenum">
              <a:rPr lang="en-BE" smtClean="0"/>
              <a:t>23</a:t>
            </a:fld>
            <a:endParaRPr lang="en-BE"/>
          </a:p>
        </p:txBody>
      </p:sp>
      <p:pic>
        <p:nvPicPr>
          <p:cNvPr id="11" name="Image 10">
            <a:extLst>
              <a:ext uri="{FF2B5EF4-FFF2-40B4-BE49-F238E27FC236}">
                <a16:creationId xmlns:a16="http://schemas.microsoft.com/office/drawing/2014/main" id="{6C127257-6A11-4432-B91E-ACAEAA90EE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87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1252A6D-2EAE-4ACD-975F-ADB7B264A3A5}"/>
              </a:ext>
            </a:extLst>
          </p:cNvPr>
          <p:cNvSpPr txBox="1"/>
          <p:nvPr/>
        </p:nvSpPr>
        <p:spPr>
          <a:xfrm>
            <a:off x="159797" y="332727"/>
            <a:ext cx="5706120" cy="5891677"/>
          </a:xfrm>
          <a:prstGeom prst="rect">
            <a:avLst/>
          </a:prstGeom>
          <a:noFill/>
        </p:spPr>
        <p:txBody>
          <a:bodyPr wrap="square">
            <a:spAutoFit/>
          </a:bodyPr>
          <a:lstStyle/>
          <a:p>
            <a:pPr algn="just">
              <a:lnSpc>
                <a:spcPct val="115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Expected Outcomes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500" kern="100" dirty="0">
                <a:effectLst/>
                <a:latin typeface="Calibri" panose="020F0502020204030204" pitchFamily="34" charset="0"/>
                <a:ea typeface="Calibri" panose="020F0502020204030204" pitchFamily="34" charset="0"/>
                <a:cs typeface="Calibri" panose="020F0502020204030204" pitchFamily="34" charset="0"/>
              </a:rPr>
              <a:t>enhanced scientific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competitiveness </a:t>
            </a:r>
            <a:r>
              <a:rPr lang="en-GB" sz="1500" kern="100" dirty="0">
                <a:effectLst/>
                <a:latin typeface="Calibri" panose="020F0502020204030204" pitchFamily="34" charset="0"/>
                <a:ea typeface="Calibri" panose="020F0502020204030204" pitchFamily="34" charset="0"/>
                <a:cs typeface="Calibri" panose="020F0502020204030204" pitchFamily="34" charset="0"/>
              </a:rPr>
              <a:t>of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European research infrastructures</a:t>
            </a:r>
          </a:p>
          <a:p>
            <a:pPr marL="342900" lvl="0" indent="-342900" algn="just">
              <a:lnSpc>
                <a:spcPct val="115000"/>
              </a:lnSpc>
              <a:spcAft>
                <a:spcPts val="800"/>
              </a:spcAft>
              <a:buFont typeface="Arial" panose="020B0604020202020204" pitchFamily="34" charset="0"/>
              <a:buChar char="•"/>
              <a:tabLst>
                <a:tab pos="457200" algn="l"/>
              </a:tabLst>
            </a:pPr>
            <a:r>
              <a:rPr lang="en-GB" sz="1500" kern="100" dirty="0">
                <a:effectLst/>
                <a:latin typeface="Calibri" panose="020F0502020204030204" pitchFamily="34" charset="0"/>
                <a:ea typeface="Calibri" panose="020F0502020204030204" pitchFamily="34" charset="0"/>
                <a:cs typeface="Calibri" panose="020F0502020204030204" pitchFamily="34" charset="0"/>
              </a:rPr>
              <a:t>enhanced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capacity to address research challenges</a:t>
            </a:r>
            <a:r>
              <a:rPr lang="en-GB" sz="1500" kern="100" dirty="0">
                <a:effectLst/>
                <a:latin typeface="Calibri" panose="020F0502020204030204" pitchFamily="34" charset="0"/>
                <a:ea typeface="Calibri" panose="020F0502020204030204" pitchFamily="34" charset="0"/>
                <a:cs typeface="Calibri" panose="020F0502020204030204" pitchFamily="34" charset="0"/>
              </a:rPr>
              <a:t> and EU policy priorities;</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increased greening and resilience</a:t>
            </a:r>
            <a:r>
              <a:rPr lang="en-GB" sz="1500" kern="100" dirty="0">
                <a:effectLst/>
                <a:latin typeface="Calibri" panose="020F0502020204030204" pitchFamily="34" charset="0"/>
                <a:ea typeface="Calibri" panose="020F0502020204030204" pitchFamily="34" charset="0"/>
                <a:cs typeface="Calibri" panose="020F0502020204030204" pitchFamily="34" charset="0"/>
              </a:rPr>
              <a:t> of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infrastructures</a:t>
            </a:r>
            <a:r>
              <a:rPr lang="en-GB" sz="15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increased efficiency </a:t>
            </a:r>
            <a:r>
              <a:rPr lang="en-GB" sz="1500" kern="100" dirty="0">
                <a:effectLst/>
                <a:latin typeface="Calibri" panose="020F0502020204030204" pitchFamily="34" charset="0"/>
                <a:ea typeface="Calibri" panose="020F0502020204030204" pitchFamily="34" charset="0"/>
                <a:cs typeface="Calibri" panose="020F0502020204030204" pitchFamily="34" charset="0"/>
              </a:rPr>
              <a:t>of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infrastructures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through digitalisation;</a:t>
            </a:r>
          </a:p>
          <a:p>
            <a:pPr marL="342900" lvl="0" indent="-342900" algn="just">
              <a:lnSpc>
                <a:spcPct val="115000"/>
              </a:lnSpc>
              <a:spcAft>
                <a:spcPts val="800"/>
              </a:spcAft>
              <a:buFont typeface="Arial" panose="020B0604020202020204" pitchFamily="34" charset="0"/>
              <a:buChar char="•"/>
              <a:tabLst>
                <a:tab pos="457200" algn="l"/>
              </a:tabLst>
            </a:pPr>
            <a:r>
              <a:rPr lang="en-GB" sz="1500" kern="100" dirty="0">
                <a:effectLst/>
                <a:latin typeface="Calibri" panose="020F0502020204030204" pitchFamily="34" charset="0"/>
                <a:ea typeface="Calibri" panose="020F0502020204030204" pitchFamily="34" charset="0"/>
                <a:cs typeface="Calibri" panose="020F0502020204030204" pitchFamily="34" charset="0"/>
              </a:rPr>
              <a:t>increased collaboration of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infrastructures </a:t>
            </a:r>
            <a:r>
              <a:rPr lang="en-GB" sz="1500" kern="100" dirty="0">
                <a:effectLst/>
                <a:latin typeface="Calibri" panose="020F0502020204030204" pitchFamily="34" charset="0"/>
                <a:ea typeface="Calibri" panose="020F0502020204030204" pitchFamily="34" charset="0"/>
                <a:cs typeface="Calibri" panose="020F0502020204030204" pitchFamily="34" charset="0"/>
              </a:rPr>
              <a:t>with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universities, research organisations and industry</a:t>
            </a:r>
            <a:r>
              <a:rPr lang="en-GB" sz="1500" kern="100" dirty="0">
                <a:effectLst/>
                <a:latin typeface="Calibri" panose="020F0502020204030204" pitchFamily="34" charset="0"/>
                <a:ea typeface="Calibri" panose="020F0502020204030204" pitchFamily="34" charset="0"/>
                <a:cs typeface="Calibri" panose="020F0502020204030204" pitchFamily="34" charset="0"/>
              </a:rPr>
              <a:t>, fostering an innovation ecosystem that provides the foundations for the development of innovative companies and </a:t>
            </a:r>
            <a:r>
              <a:rPr lang="en-GB" sz="1500" kern="100" dirty="0" err="1">
                <a:effectLst/>
                <a:latin typeface="Calibri" panose="020F0502020204030204" pitchFamily="34" charset="0"/>
                <a:ea typeface="Calibri" panose="020F0502020204030204" pitchFamily="34" charset="0"/>
                <a:cs typeface="Calibri" panose="020F0502020204030204" pitchFamily="34" charset="0"/>
              </a:rPr>
              <a:t>startups</a:t>
            </a:r>
            <a:r>
              <a:rPr lang="en-GB" sz="1500" kern="100" dirty="0">
                <a:effectLst/>
                <a:latin typeface="Calibri" panose="020F0502020204030204" pitchFamily="34" charset="0"/>
                <a:ea typeface="Calibri" panose="020F0502020204030204" pitchFamily="34" charset="0"/>
                <a:cs typeface="Calibri" panose="020F0502020204030204" pitchFamily="34" charset="0"/>
              </a:rPr>
              <a:t> while considering EU technological sovereignty;</a:t>
            </a:r>
          </a:p>
          <a:p>
            <a:pPr marL="342900" lvl="0" indent="-342900" algn="just">
              <a:lnSpc>
                <a:spcPct val="115000"/>
              </a:lnSpc>
              <a:spcAft>
                <a:spcPts val="800"/>
              </a:spcAft>
              <a:buFont typeface="Arial" panose="020B0604020202020204" pitchFamily="34" charset="0"/>
              <a:buChar char="•"/>
              <a:tabLst>
                <a:tab pos="457200" algn="l"/>
              </a:tabLst>
            </a:pPr>
            <a:r>
              <a:rPr lang="en-GB" sz="1500" kern="100" dirty="0">
                <a:effectLst/>
                <a:latin typeface="Calibri" panose="020F0502020204030204" pitchFamily="34" charset="0"/>
                <a:ea typeface="Calibri" panose="020F0502020204030204" pitchFamily="34" charset="0"/>
                <a:cs typeface="Calibri" panose="020F0502020204030204" pitchFamily="34" charset="0"/>
              </a:rPr>
              <a:t>fostering the uptake of innovation outside the scientific research market, through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co-development with industry of advanced technologies</a:t>
            </a:r>
            <a:r>
              <a:rPr lang="en-GB" sz="1500" kern="100" dirty="0">
                <a:effectLst/>
                <a:latin typeface="Calibri" panose="020F0502020204030204" pitchFamily="34" charset="0"/>
                <a:ea typeface="Calibri" panose="020F0502020204030204" pitchFamily="34" charset="0"/>
                <a:cs typeface="Calibri" panose="020F0502020204030204" pitchFamily="34" charset="0"/>
              </a:rPr>
              <a:t> for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infrastructures</a:t>
            </a:r>
            <a:r>
              <a:rPr lang="en-GB" sz="15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integration</a:t>
            </a:r>
            <a:r>
              <a:rPr lang="en-GB" sz="1500" kern="100" dirty="0">
                <a:effectLst/>
                <a:latin typeface="Calibri" panose="020F0502020204030204" pitchFamily="34" charset="0"/>
                <a:ea typeface="Calibri" panose="020F0502020204030204" pitchFamily="34" charset="0"/>
                <a:cs typeface="Calibri" panose="020F0502020204030204" pitchFamily="34" charset="0"/>
              </a:rPr>
              <a:t> of </a:t>
            </a:r>
            <a:r>
              <a:rPr lang="en-GB" sz="15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infrastructures </a:t>
            </a:r>
            <a:r>
              <a:rPr lang="en-GB" sz="15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into local, regional, national and global innovation systems and promotion of entrepreneurial culture.</a:t>
            </a:r>
          </a:p>
        </p:txBody>
      </p:sp>
      <p:sp>
        <p:nvSpPr>
          <p:cNvPr id="9" name="ZoneTexte 8">
            <a:extLst>
              <a:ext uri="{FF2B5EF4-FFF2-40B4-BE49-F238E27FC236}">
                <a16:creationId xmlns:a16="http://schemas.microsoft.com/office/drawing/2014/main" id="{C5FF8949-F9C2-4A7B-B8DB-5123F045A229}"/>
              </a:ext>
            </a:extLst>
          </p:cNvPr>
          <p:cNvSpPr txBox="1"/>
          <p:nvPr/>
        </p:nvSpPr>
        <p:spPr>
          <a:xfrm>
            <a:off x="6229170" y="621444"/>
            <a:ext cx="5684668" cy="5258171"/>
          </a:xfrm>
          <a:prstGeom prst="rect">
            <a:avLst/>
          </a:prstGeom>
          <a:noFill/>
        </p:spPr>
        <p:txBody>
          <a:bodyPr wrap="square">
            <a:spAutoFit/>
          </a:bodyPr>
          <a:lstStyle/>
          <a:p>
            <a:pPr algn="just">
              <a:lnSpc>
                <a:spcPct val="115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Proposal aspects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en-GB" sz="1500" kern="100" dirty="0">
                <a:effectLst/>
                <a:latin typeface="Calibri" panose="020F0502020204030204" pitchFamily="34" charset="0"/>
                <a:ea typeface="Calibri" panose="020F0502020204030204" pitchFamily="34" charset="0"/>
                <a:cs typeface="Calibri" panose="020F0502020204030204" pitchFamily="34" charset="0"/>
              </a:rPr>
              <a:t>Proposals should address the following aspects, as relevant:</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effectLst/>
                <a:latin typeface="Calibri" panose="020F0502020204030204" pitchFamily="34" charset="0"/>
                <a:ea typeface="Calibri" panose="020F0502020204030204" pitchFamily="34" charset="0"/>
                <a:cs typeface="Calibri" panose="020F0502020204030204" pitchFamily="34" charset="0"/>
              </a:rPr>
              <a:t>Research and development of new scientific instrumentation, tools, digitalisation, and methods for research infrastructures</a:t>
            </a:r>
            <a:r>
              <a:rPr lang="en-GB" sz="15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800"/>
              </a:spcAft>
              <a:buFont typeface="Arial" panose="020B0604020202020204" pitchFamily="34" charset="0"/>
              <a:buChar char="•"/>
              <a:tabLst>
                <a:tab pos="457200" algn="l"/>
              </a:tabLst>
            </a:pPr>
            <a:r>
              <a:rPr lang="en-GB" sz="1500" kern="100" dirty="0">
                <a:effectLst/>
                <a:latin typeface="Calibri" panose="020F0502020204030204" pitchFamily="34" charset="0"/>
                <a:ea typeface="Calibri" panose="020F0502020204030204" pitchFamily="34" charset="0"/>
                <a:cs typeface="Calibri" panose="020F0502020204030204" pitchFamily="34" charset="0"/>
              </a:rPr>
              <a:t>Their </a:t>
            </a:r>
            <a:r>
              <a:rPr lang="en-GB" sz="1500" b="1" kern="100" dirty="0">
                <a:effectLst/>
                <a:latin typeface="Calibri" panose="020F0502020204030204" pitchFamily="34" charset="0"/>
                <a:ea typeface="Calibri" panose="020F0502020204030204" pitchFamily="34" charset="0"/>
                <a:cs typeface="Calibri" panose="020F0502020204030204" pitchFamily="34" charset="0"/>
              </a:rPr>
              <a:t>technology validation and prototyping;</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effectLst/>
                <a:latin typeface="Calibri" panose="020F0502020204030204" pitchFamily="34" charset="0"/>
                <a:ea typeface="Calibri" panose="020F0502020204030204" pitchFamily="34" charset="0"/>
                <a:cs typeface="Calibri" panose="020F0502020204030204" pitchFamily="34" charset="0"/>
              </a:rPr>
              <a:t>Training of RI staff </a:t>
            </a:r>
            <a:r>
              <a:rPr lang="en-GB" sz="1500" kern="100" dirty="0">
                <a:effectLst/>
                <a:latin typeface="Calibri" panose="020F0502020204030204" pitchFamily="34" charset="0"/>
                <a:ea typeface="Calibri" panose="020F0502020204030204" pitchFamily="34" charset="0"/>
                <a:cs typeface="Calibri" panose="020F0502020204030204" pitchFamily="34" charset="0"/>
              </a:rPr>
              <a:t>for the operation and use of these new solutions; when relevant, developing skills on technical validation to industrial standards;</a:t>
            </a:r>
          </a:p>
          <a:p>
            <a:pPr marL="342900" lvl="0" indent="-342900" algn="just">
              <a:lnSpc>
                <a:spcPct val="115000"/>
              </a:lnSpc>
              <a:spcAft>
                <a:spcPts val="800"/>
              </a:spcAft>
              <a:buFont typeface="Arial" panose="020B0604020202020204" pitchFamily="34" charset="0"/>
              <a:buChar char="•"/>
              <a:tabLst>
                <a:tab pos="457200" algn="l"/>
              </a:tabLst>
            </a:pPr>
            <a:r>
              <a:rPr lang="en-GB" sz="1500" b="1" kern="100" dirty="0">
                <a:effectLst/>
                <a:latin typeface="Calibri" panose="020F0502020204030204" pitchFamily="34" charset="0"/>
                <a:ea typeface="Calibri" panose="020F0502020204030204" pitchFamily="34" charset="0"/>
                <a:cs typeface="Calibri" panose="020F0502020204030204" pitchFamily="34" charset="0"/>
              </a:rPr>
              <a:t>The innovative potential for industrial exploitation</a:t>
            </a:r>
            <a:r>
              <a:rPr lang="en-GB" sz="1500" kern="100" dirty="0">
                <a:effectLst/>
                <a:latin typeface="Calibri" panose="020F0502020204030204" pitchFamily="34" charset="0"/>
                <a:ea typeface="Calibri" panose="020F0502020204030204" pitchFamily="34" charset="0"/>
                <a:cs typeface="Calibri" panose="020F0502020204030204" pitchFamily="34" charset="0"/>
              </a:rPr>
              <a:t> of the solutions and/or for the benefits of the society, including technology concept or validation in laboratory for use by SMEs </a:t>
            </a:r>
            <a:r>
              <a:rPr lang="en-GB" sz="1500" kern="100" dirty="0" err="1">
                <a:effectLst/>
                <a:latin typeface="Calibri" panose="020F0502020204030204" pitchFamily="34" charset="0"/>
                <a:ea typeface="Calibri" panose="020F0502020204030204" pitchFamily="34" charset="0"/>
                <a:cs typeface="Calibri" panose="020F0502020204030204" pitchFamily="34" charset="0"/>
              </a:rPr>
              <a:t>startups</a:t>
            </a:r>
            <a:r>
              <a:rPr lang="en-GB" sz="1500" kern="100" dirty="0">
                <a:effectLst/>
                <a:latin typeface="Calibri" panose="020F0502020204030204" pitchFamily="34" charset="0"/>
                <a:ea typeface="Calibri" panose="020F0502020204030204" pitchFamily="34" charset="0"/>
                <a:cs typeface="Calibri" panose="020F0502020204030204" pitchFamily="34" charset="0"/>
              </a:rPr>
              <a:t> or scaleups.</a:t>
            </a:r>
          </a:p>
          <a:p>
            <a:pPr algn="just">
              <a:lnSpc>
                <a:spcPct val="115000"/>
              </a:lnSpc>
              <a:spcAft>
                <a:spcPts val="800"/>
              </a:spcAft>
            </a:pPr>
            <a:r>
              <a:rPr lang="en-GB" sz="1500" kern="100" dirty="0">
                <a:effectLst/>
                <a:latin typeface="Calibri" panose="020F0502020204030204" pitchFamily="34" charset="0"/>
                <a:ea typeface="Calibri" panose="020F0502020204030204" pitchFamily="34" charset="0"/>
                <a:cs typeface="Calibri" panose="020F0502020204030204" pitchFamily="34" charset="0"/>
              </a:rPr>
              <a:t>To minimise the research infrastructures’ environmental footprint and increase resilience e.g. with respect to energy consumption, climate-related aspects or use of critical components and materials, </a:t>
            </a:r>
            <a:r>
              <a:rPr lang="en-GB" sz="1500" b="1" kern="100" dirty="0">
                <a:effectLst/>
                <a:latin typeface="Calibri" panose="020F0502020204030204" pitchFamily="34" charset="0"/>
                <a:ea typeface="Calibri" panose="020F0502020204030204" pitchFamily="34" charset="0"/>
                <a:cs typeface="Calibri" panose="020F0502020204030204" pitchFamily="34" charset="0"/>
              </a:rPr>
              <a:t>greening and resilience aspects should be addressed for all proposed scientific instrumentation, tools, methods, digitalisation, and solutions.</a:t>
            </a:r>
          </a:p>
        </p:txBody>
      </p:sp>
      <p:sp>
        <p:nvSpPr>
          <p:cNvPr id="8" name="ZoneTexte 7">
            <a:extLst>
              <a:ext uri="{FF2B5EF4-FFF2-40B4-BE49-F238E27FC236}">
                <a16:creationId xmlns:a16="http://schemas.microsoft.com/office/drawing/2014/main" id="{3F648023-FDDB-42CC-BA1D-E2D62B18C623}"/>
              </a:ext>
            </a:extLst>
          </p:cNvPr>
          <p:cNvSpPr txBox="1"/>
          <p:nvPr/>
        </p:nvSpPr>
        <p:spPr>
          <a:xfrm>
            <a:off x="2586992" y="136525"/>
            <a:ext cx="7142934" cy="523220"/>
          </a:xfrm>
          <a:prstGeom prst="rect">
            <a:avLst/>
          </a:prstGeom>
          <a:solidFill>
            <a:srgbClr val="E0EBB7"/>
          </a:solidFill>
        </p:spPr>
        <p:txBody>
          <a:bodyPr wrap="square">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 Framework of the INFRA-TECH-2026—01-01</a:t>
            </a:r>
            <a:endParaRPr lang="en-GB" sz="2800" dirty="0"/>
          </a:p>
        </p:txBody>
      </p:sp>
      <p:sp>
        <p:nvSpPr>
          <p:cNvPr id="10" name="ZoneTexte 9">
            <a:extLst>
              <a:ext uri="{FF2B5EF4-FFF2-40B4-BE49-F238E27FC236}">
                <a16:creationId xmlns:a16="http://schemas.microsoft.com/office/drawing/2014/main" id="{B09B0116-DE75-48B8-A2D9-5586A777FA81}"/>
              </a:ext>
            </a:extLst>
          </p:cNvPr>
          <p:cNvSpPr txBox="1"/>
          <p:nvPr/>
        </p:nvSpPr>
        <p:spPr>
          <a:xfrm>
            <a:off x="3074002" y="5949035"/>
            <a:ext cx="8958201" cy="830997"/>
          </a:xfrm>
          <a:prstGeom prst="rect">
            <a:avLst/>
          </a:prstGeom>
          <a:noFill/>
        </p:spPr>
        <p:txBody>
          <a:bodyPr wrap="square">
            <a:spAutoFit/>
          </a:bodyPr>
          <a:lstStyle/>
          <a:p>
            <a:pPr algn="just"/>
            <a:r>
              <a:rPr kumimoji="0" lang="en-GB"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Proposals should include </a:t>
            </a:r>
            <a:r>
              <a:rPr kumimoji="0" lang="en-GB"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least two different research infrastructures as beneficiaries </a:t>
            </a:r>
            <a:r>
              <a:rPr kumimoji="0" lang="en-GB"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each of them being an ESFRI research infrastructure a European Research Infrastructure Consortium (ERIC) or another research infrastructure that is an international European research organisation </a:t>
            </a:r>
            <a:endParaRPr lang="en-GB" sz="16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66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1F95FD9-F3BA-4B8D-9AB4-CF1FDEFA144C}"/>
              </a:ext>
            </a:extLst>
          </p:cNvPr>
          <p:cNvSpPr>
            <a:spLocks noGrp="1"/>
          </p:cNvSpPr>
          <p:nvPr>
            <p:ph type="ftr" sz="quarter" idx="11"/>
          </p:nvPr>
        </p:nvSpPr>
        <p:spPr/>
        <p:txBody>
          <a:bodyPr/>
          <a:lstStyle/>
          <a:p>
            <a:r>
              <a:rPr lang="en-GB">
                <a:latin typeface="+mn-lt"/>
              </a:rPr>
              <a:t>iSAS Second Annual Meeting @HZB</a:t>
            </a:r>
            <a:endParaRPr lang="en-US">
              <a:latin typeface="+mn-lt"/>
            </a:endParaRPr>
          </a:p>
        </p:txBody>
      </p:sp>
      <p:sp>
        <p:nvSpPr>
          <p:cNvPr id="5" name="Espace réservé du numéro de diapositive 4">
            <a:extLst>
              <a:ext uri="{FF2B5EF4-FFF2-40B4-BE49-F238E27FC236}">
                <a16:creationId xmlns:a16="http://schemas.microsoft.com/office/drawing/2014/main" id="{3E31169E-C27D-425C-8557-4578D209C0E4}"/>
              </a:ext>
            </a:extLst>
          </p:cNvPr>
          <p:cNvSpPr>
            <a:spLocks noGrp="1"/>
          </p:cNvSpPr>
          <p:nvPr>
            <p:ph type="sldNum" sz="quarter" idx="12"/>
          </p:nvPr>
        </p:nvSpPr>
        <p:spPr/>
        <p:txBody>
          <a:bodyPr/>
          <a:lstStyle/>
          <a:p>
            <a:fld id="{D47CF28C-F735-C843-9143-DAF799FFF232}" type="slidenum">
              <a:rPr lang="en-US" smtClean="0">
                <a:latin typeface="+mn-lt"/>
              </a:rPr>
              <a:t>4</a:t>
            </a:fld>
            <a:endParaRPr lang="en-US">
              <a:latin typeface="+mn-lt"/>
            </a:endParaRPr>
          </a:p>
        </p:txBody>
      </p:sp>
      <p:sp>
        <p:nvSpPr>
          <p:cNvPr id="6" name="ZoneTexte 5">
            <a:extLst>
              <a:ext uri="{FF2B5EF4-FFF2-40B4-BE49-F238E27FC236}">
                <a16:creationId xmlns:a16="http://schemas.microsoft.com/office/drawing/2014/main" id="{10FB4F35-BF73-44A1-AC0A-E7A98C8BB8F8}"/>
              </a:ext>
            </a:extLst>
          </p:cNvPr>
          <p:cNvSpPr txBox="1"/>
          <p:nvPr/>
        </p:nvSpPr>
        <p:spPr>
          <a:xfrm>
            <a:off x="190869" y="936667"/>
            <a:ext cx="11798422" cy="5509200"/>
          </a:xfrm>
          <a:prstGeom prst="rect">
            <a:avLst/>
          </a:prstGeom>
          <a:noFill/>
        </p:spPr>
        <p:txBody>
          <a:bodyPr wrap="square" rtlCol="0">
            <a:spAutoFit/>
          </a:bodyPr>
          <a:lstStyle/>
          <a:p>
            <a:pPr marL="380990" indent="-380990" algn="just">
              <a:buFont typeface="Wingdings" panose="05000000000000000000" pitchFamily="2" charset="2"/>
              <a:buChar char="v"/>
            </a:pPr>
            <a:r>
              <a:rPr lang="en-GB" sz="2200" dirty="0">
                <a:latin typeface="Calibri" panose="020F0502020204030204" pitchFamily="34" charset="0"/>
                <a:ea typeface="Calibri" panose="020F0502020204030204" pitchFamily="34" charset="0"/>
                <a:cs typeface="Calibri" panose="020F0502020204030204" pitchFamily="34" charset="0"/>
              </a:rPr>
              <a:t>The two projects -</a:t>
            </a:r>
            <a:r>
              <a:rPr lang="en-GB" sz="2200" dirty="0" err="1">
                <a:latin typeface="Calibri" panose="020F0502020204030204" pitchFamily="34" charset="0"/>
                <a:ea typeface="Calibri" panose="020F0502020204030204" pitchFamily="34" charset="0"/>
                <a:cs typeface="Calibri" panose="020F0502020204030204" pitchFamily="34" charset="0"/>
              </a:rPr>
              <a:t>iSAS</a:t>
            </a:r>
            <a:r>
              <a:rPr lang="en-GB" sz="2200" dirty="0">
                <a:latin typeface="Calibri" panose="020F0502020204030204" pitchFamily="34" charset="0"/>
                <a:ea typeface="Calibri" panose="020F0502020204030204" pitchFamily="34" charset="0"/>
                <a:cs typeface="Calibri" panose="020F0502020204030204" pitchFamily="34" charset="0"/>
              </a:rPr>
              <a:t> and RF 2.0- had already been in contact in the past</a:t>
            </a:r>
          </a:p>
          <a:p>
            <a:pPr marL="380990" indent="-380990" algn="just">
              <a:buFont typeface="Wingdings" panose="05000000000000000000" pitchFamily="2" charset="2"/>
              <a:buChar char="v"/>
            </a:pPr>
            <a:r>
              <a:rPr lang="en-GB" sz="2200" dirty="0">
                <a:latin typeface="Calibri" panose="020F0502020204030204" pitchFamily="34" charset="0"/>
                <a:ea typeface="Calibri" panose="020F0502020204030204" pitchFamily="34" charset="0"/>
                <a:cs typeface="Calibri" panose="020F0502020204030204" pitchFamily="34" charset="0"/>
              </a:rPr>
              <a:t>During the mid-term review</a:t>
            </a:r>
            <a:r>
              <a:rPr lang="en-GB" sz="2200" b="1" dirty="0">
                <a:latin typeface="Calibri" panose="020F0502020204030204" pitchFamily="34" charset="0"/>
                <a:ea typeface="Calibri" panose="020F0502020204030204" pitchFamily="34" charset="0"/>
                <a:cs typeface="Calibri" panose="020F0502020204030204" pitchFamily="34" charset="0"/>
              </a:rPr>
              <a:t>, the European reviewers recommended to RF 2.0 project to strengthen synergies between RF 2.0 and </a:t>
            </a:r>
            <a:r>
              <a:rPr lang="en-GB" sz="2200" b="1" dirty="0" err="1">
                <a:latin typeface="Calibri" panose="020F0502020204030204" pitchFamily="34" charset="0"/>
                <a:ea typeface="Calibri" panose="020F0502020204030204" pitchFamily="34" charset="0"/>
                <a:cs typeface="Calibri" panose="020F0502020204030204" pitchFamily="34" charset="0"/>
              </a:rPr>
              <a:t>iSAS</a:t>
            </a:r>
            <a:r>
              <a:rPr lang="en-GB" sz="2200" b="1" dirty="0">
                <a:latin typeface="Calibri" panose="020F0502020204030204" pitchFamily="34" charset="0"/>
                <a:ea typeface="Calibri" panose="020F0502020204030204" pitchFamily="34" charset="0"/>
                <a:cs typeface="Calibri" panose="020F0502020204030204" pitchFamily="34" charset="0"/>
              </a:rPr>
              <a:t> projects </a:t>
            </a:r>
            <a:endParaRPr lang="en-GB" sz="2200" dirty="0">
              <a:latin typeface="Calibri" panose="020F0502020204030204" pitchFamily="34" charset="0"/>
              <a:ea typeface="Calibri" panose="020F0502020204030204" pitchFamily="34" charset="0"/>
              <a:cs typeface="Calibri" panose="020F0502020204030204" pitchFamily="34" charset="0"/>
            </a:endParaRPr>
          </a:p>
          <a:p>
            <a:pPr algn="just"/>
            <a:endParaRPr lang="en-GB" sz="2200" b="1" dirty="0">
              <a:latin typeface="Calibri" panose="020F0502020204030204" pitchFamily="34" charset="0"/>
              <a:ea typeface="Calibri" panose="020F0502020204030204" pitchFamily="34" charset="0"/>
              <a:cs typeface="Calibri" panose="020F0502020204030204" pitchFamily="34" charset="0"/>
            </a:endParaRPr>
          </a:p>
          <a:p>
            <a:pPr algn="just"/>
            <a:r>
              <a:rPr lang="en-GB" sz="2200" b="1" u="sng" dirty="0">
                <a:latin typeface="Calibri" panose="020F0502020204030204" pitchFamily="34" charset="0"/>
                <a:ea typeface="Calibri" panose="020F0502020204030204" pitchFamily="34" charset="0"/>
                <a:cs typeface="Calibri" panose="020F0502020204030204" pitchFamily="34" charset="0"/>
              </a:rPr>
              <a:t>Steps taken </a:t>
            </a:r>
            <a:endParaRPr lang="en-GB" sz="2200" u="sng"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200" dirty="0"/>
              <a:t>RF2.0 + </a:t>
            </a:r>
            <a:r>
              <a:rPr lang="en-GB" sz="2200" dirty="0" err="1"/>
              <a:t>iSAS</a:t>
            </a:r>
            <a:r>
              <a:rPr lang="en-GB" sz="2200" dirty="0"/>
              <a:t> </a:t>
            </a:r>
            <a:r>
              <a:rPr lang="en-GB" sz="2200" dirty="0">
                <a:solidFill>
                  <a:srgbClr val="A4C137"/>
                </a:solidFill>
              </a:rPr>
              <a:t>1</a:t>
            </a:r>
            <a:r>
              <a:rPr lang="en-GB" sz="2200" baseline="30000" dirty="0">
                <a:solidFill>
                  <a:srgbClr val="A4C137"/>
                </a:solidFill>
              </a:rPr>
              <a:t>st</a:t>
            </a:r>
            <a:r>
              <a:rPr lang="en-GB" sz="2200" dirty="0"/>
              <a:t> </a:t>
            </a:r>
            <a:r>
              <a:rPr lang="en-GB" sz="2200" dirty="0">
                <a:solidFill>
                  <a:srgbClr val="A4C137"/>
                </a:solidFill>
              </a:rPr>
              <a:t>concept paper </a:t>
            </a:r>
            <a:r>
              <a:rPr lang="en-GB" sz="2200" dirty="0"/>
              <a:t>prepared (iterative process) in December 2025</a:t>
            </a:r>
          </a:p>
          <a:p>
            <a:pPr marL="342900" indent="-342900">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Discussions inside </a:t>
            </a:r>
            <a:r>
              <a:rPr lang="en-GB" sz="2200" dirty="0" err="1">
                <a:latin typeface="Calibri" panose="020F0502020204030204" pitchFamily="34" charset="0"/>
                <a:ea typeface="Calibri" panose="020F0502020204030204" pitchFamily="34" charset="0"/>
                <a:cs typeface="Calibri" panose="020F0502020204030204" pitchFamily="34" charset="0"/>
              </a:rPr>
              <a:t>iSAS</a:t>
            </a:r>
            <a:r>
              <a:rPr lang="en-GB" sz="2200" dirty="0">
                <a:latin typeface="Calibri" panose="020F0502020204030204" pitchFamily="34" charset="0"/>
                <a:ea typeface="Calibri" panose="020F0502020204030204" pitchFamily="34" charset="0"/>
                <a:cs typeface="Calibri" panose="020F0502020204030204" pitchFamily="34" charset="0"/>
              </a:rPr>
              <a:t> and RF 2.0 –Dec 2025 – Jan 2026)</a:t>
            </a:r>
          </a:p>
          <a:p>
            <a:pPr marL="342900" indent="-342900">
              <a:buFont typeface="Wingdings" panose="05000000000000000000" pitchFamily="2" charset="2"/>
              <a:buChar char="Ø"/>
            </a:pPr>
            <a:r>
              <a:rPr lang="en-GB" sz="2200" dirty="0">
                <a:solidFill>
                  <a:srgbClr val="A4C137"/>
                </a:solidFill>
                <a:latin typeface="Calibri" panose="020F0502020204030204" pitchFamily="34" charset="0"/>
                <a:ea typeface="Calibri" panose="020F0502020204030204" pitchFamily="34" charset="0"/>
                <a:cs typeface="Calibri" panose="020F0502020204030204" pitchFamily="34" charset="0"/>
              </a:rPr>
              <a:t>Ideas structured into WPs</a:t>
            </a:r>
            <a:r>
              <a:rPr lang="en-GB" sz="2200" dirty="0">
                <a:latin typeface="Calibri" panose="020F0502020204030204" pitchFamily="34" charset="0"/>
                <a:ea typeface="Calibri" panose="020F0502020204030204" pitchFamily="34" charset="0"/>
                <a:cs typeface="Calibri" panose="020F0502020204030204" pitchFamily="34" charset="0"/>
              </a:rPr>
              <a:t> at </a:t>
            </a:r>
            <a:r>
              <a:rPr lang="en-GB" sz="2200" dirty="0">
                <a:solidFill>
                  <a:srgbClr val="A4C137"/>
                </a:solidFill>
                <a:latin typeface="Calibri" panose="020F0502020204030204" pitchFamily="34" charset="0"/>
                <a:ea typeface="Calibri" panose="020F0502020204030204" pitchFamily="34" charset="0"/>
                <a:cs typeface="Calibri" panose="020F0502020204030204" pitchFamily="34" charset="0"/>
              </a:rPr>
              <a:t>Barcelona meeting </a:t>
            </a:r>
            <a:r>
              <a:rPr lang="en-GB" sz="2200" dirty="0">
                <a:latin typeface="Calibri" panose="020F0502020204030204" pitchFamily="34" charset="0"/>
                <a:ea typeface="Calibri" panose="020F0502020204030204" pitchFamily="34" charset="0"/>
                <a:cs typeface="Calibri" panose="020F0502020204030204" pitchFamily="34" charset="0"/>
              </a:rPr>
              <a:t>Feb 26</a:t>
            </a:r>
            <a:r>
              <a:rPr lang="en-GB" sz="2200" baseline="30000" dirty="0">
                <a:latin typeface="Calibri" panose="020F0502020204030204" pitchFamily="34" charset="0"/>
                <a:ea typeface="Calibri" panose="020F0502020204030204" pitchFamily="34" charset="0"/>
                <a:cs typeface="Calibri" panose="020F0502020204030204" pitchFamily="34" charset="0"/>
              </a:rPr>
              <a:t>th</a:t>
            </a:r>
            <a:r>
              <a:rPr lang="en-GB" sz="2200" dirty="0">
                <a:latin typeface="Calibri" panose="020F0502020204030204" pitchFamily="34" charset="0"/>
                <a:ea typeface="Calibri" panose="020F0502020204030204" pitchFamily="34" charset="0"/>
                <a:cs typeface="Calibri" panose="020F0502020204030204" pitchFamily="34" charset="0"/>
              </a:rPr>
              <a:t>-27</a:t>
            </a:r>
            <a:r>
              <a:rPr lang="en-GB" sz="2200" baseline="30000" dirty="0">
                <a:latin typeface="Calibri" panose="020F0502020204030204" pitchFamily="34" charset="0"/>
                <a:ea typeface="Calibri" panose="020F0502020204030204" pitchFamily="34" charset="0"/>
                <a:cs typeface="Calibri" panose="020F0502020204030204" pitchFamily="34" charset="0"/>
              </a:rPr>
              <a:t>th</a:t>
            </a:r>
            <a:r>
              <a:rPr lang="en-GB" sz="2200" dirty="0">
                <a:latin typeface="Calibri" panose="020F0502020204030204" pitchFamily="34" charset="0"/>
                <a:ea typeface="Calibri" panose="020F0502020204030204" pitchFamily="34" charset="0"/>
                <a:cs typeface="Calibri" panose="020F0502020204030204" pitchFamily="34" charset="0"/>
              </a:rPr>
              <a:t> at RF2.0 annual meeting (ALBA)</a:t>
            </a:r>
            <a:endParaRPr lang="en-GB" sz="22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200" dirty="0">
                <a:solidFill>
                  <a:srgbClr val="A4C137"/>
                </a:solidFill>
                <a:latin typeface="Calibri" panose="020F0502020204030204" pitchFamily="34" charset="0"/>
                <a:ea typeface="Calibri" panose="020F0502020204030204" pitchFamily="34" charset="0"/>
                <a:cs typeface="Calibri" panose="020F0502020204030204" pitchFamily="34" charset="0"/>
              </a:rPr>
              <a:t>Coordinator</a:t>
            </a:r>
            <a:r>
              <a:rPr lang="en-GB" sz="2200" dirty="0">
                <a:latin typeface="Calibri" panose="020F0502020204030204" pitchFamily="34" charset="0"/>
                <a:ea typeface="Calibri" panose="020F0502020204030204" pitchFamily="34" charset="0"/>
                <a:cs typeface="Calibri" panose="020F0502020204030204" pitchFamily="34" charset="0"/>
              </a:rPr>
              <a:t> chosen: Giovanni De Carne, RF2.0 project coordinator from KIT</a:t>
            </a:r>
          </a:p>
          <a:p>
            <a:pPr marL="342900" indent="-342900">
              <a:buFont typeface="Wingdings" panose="05000000000000000000" pitchFamily="2" charset="2"/>
              <a:buChar char="Ø"/>
            </a:pPr>
            <a:r>
              <a:rPr lang="en-GB" sz="2200" dirty="0">
                <a:solidFill>
                  <a:srgbClr val="A4C137"/>
                </a:solidFill>
                <a:latin typeface="Calibri" panose="020F0502020204030204" pitchFamily="34" charset="0"/>
                <a:ea typeface="Calibri" panose="020F0502020204030204" pitchFamily="34" charset="0"/>
                <a:cs typeface="Calibri" panose="020F0502020204030204" pitchFamily="34" charset="0"/>
              </a:rPr>
              <a:t>TIARA meeting </a:t>
            </a:r>
            <a:r>
              <a:rPr lang="en-GB" sz="2200" dirty="0">
                <a:latin typeface="Calibri" panose="020F0502020204030204" pitchFamily="34" charset="0"/>
                <a:ea typeface="Calibri" panose="020F0502020204030204" pitchFamily="34" charset="0"/>
                <a:cs typeface="Calibri" panose="020F0502020204030204" pitchFamily="34" charset="0"/>
              </a:rPr>
              <a:t>March 18</a:t>
            </a:r>
            <a:r>
              <a:rPr lang="en-GB" sz="2200" baseline="30000" dirty="0">
                <a:latin typeface="Calibri" panose="020F0502020204030204" pitchFamily="34" charset="0"/>
                <a:ea typeface="Calibri" panose="020F0502020204030204" pitchFamily="34" charset="0"/>
                <a:cs typeface="Calibri" panose="020F0502020204030204" pitchFamily="34" charset="0"/>
              </a:rPr>
              <a:t>th</a:t>
            </a:r>
            <a:r>
              <a:rPr lang="en-GB" sz="2200" dirty="0">
                <a:latin typeface="Calibri" panose="020F0502020204030204" pitchFamily="34" charset="0"/>
                <a:ea typeface="Calibri" panose="020F0502020204030204" pitchFamily="34" charset="0"/>
                <a:cs typeface="Calibri" panose="020F0502020204030204" pitchFamily="34" charset="0"/>
              </a:rPr>
              <a:t> for presentation &amp; comments</a:t>
            </a:r>
          </a:p>
          <a:p>
            <a:pPr marL="342900" indent="-342900">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A project structure proposed (see this presentation with 4 slides !)</a:t>
            </a:r>
          </a:p>
          <a:p>
            <a:pPr marL="342900" indent="-342900">
              <a:buFont typeface="Wingdings" panose="05000000000000000000" pitchFamily="2" charset="2"/>
              <a:buChar char="Ø"/>
            </a:pPr>
            <a:endParaRPr lang="en-GB" sz="2200" b="1" dirty="0">
              <a:latin typeface="Calibri" panose="020F0502020204030204" pitchFamily="34" charset="0"/>
              <a:ea typeface="Calibri" panose="020F0502020204030204" pitchFamily="34" charset="0"/>
              <a:cs typeface="Calibri" panose="020F0502020204030204" pitchFamily="34" charset="0"/>
            </a:endParaRPr>
          </a:p>
          <a:p>
            <a:r>
              <a:rPr lang="en-GB" sz="2200" b="1" u="sng" dirty="0">
                <a:latin typeface="Calibri" panose="020F0502020204030204" pitchFamily="34" charset="0"/>
                <a:ea typeface="Calibri" panose="020F0502020204030204" pitchFamily="34" charset="0"/>
                <a:cs typeface="Calibri" panose="020F0502020204030204" pitchFamily="34" charset="0"/>
              </a:rPr>
              <a:t>Present/Next steps</a:t>
            </a:r>
            <a:endParaRPr lang="en-GB" sz="2200" u="sng"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Core writing team setting up</a:t>
            </a:r>
          </a:p>
          <a:p>
            <a:pPr marL="342900" indent="-342900">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Feedback from the different WP (see later) for the 1th May and cost evaluation to fit into 10M€</a:t>
            </a:r>
          </a:p>
          <a:p>
            <a:pPr marL="342900" indent="-342900">
              <a:buFont typeface="Wingdings" panose="05000000000000000000" pitchFamily="2" charset="2"/>
              <a:buChar char="Ø"/>
            </a:pPr>
            <a:r>
              <a:rPr lang="en-GB" sz="2200" dirty="0">
                <a:latin typeface="Calibri" panose="020F0502020204030204" pitchFamily="34" charset="0"/>
                <a:ea typeface="Calibri" panose="020F0502020204030204" pitchFamily="34" charset="0"/>
                <a:cs typeface="Calibri" panose="020F0502020204030204" pitchFamily="34" charset="0"/>
              </a:rPr>
              <a:t>Proposal to be submitted to INFRATECH call by 16</a:t>
            </a:r>
            <a:r>
              <a:rPr lang="en-GB" sz="2200" baseline="30000" dirty="0">
                <a:latin typeface="Calibri" panose="020F0502020204030204" pitchFamily="34" charset="0"/>
                <a:ea typeface="Calibri" panose="020F0502020204030204" pitchFamily="34" charset="0"/>
                <a:cs typeface="Calibri" panose="020F0502020204030204" pitchFamily="34" charset="0"/>
              </a:rPr>
              <a:t>th</a:t>
            </a:r>
            <a:r>
              <a:rPr lang="en-GB" sz="2200" dirty="0">
                <a:latin typeface="Calibri" panose="020F0502020204030204" pitchFamily="34" charset="0"/>
                <a:ea typeface="Calibri" panose="020F0502020204030204" pitchFamily="34" charset="0"/>
                <a:cs typeface="Calibri" panose="020F0502020204030204" pitchFamily="34" charset="0"/>
              </a:rPr>
              <a:t> June 2026 (very tight)</a:t>
            </a:r>
          </a:p>
        </p:txBody>
      </p:sp>
      <p:sp>
        <p:nvSpPr>
          <p:cNvPr id="2" name="Espace réservé de la date 1">
            <a:extLst>
              <a:ext uri="{FF2B5EF4-FFF2-40B4-BE49-F238E27FC236}">
                <a16:creationId xmlns:a16="http://schemas.microsoft.com/office/drawing/2014/main" id="{D46C60F3-5121-4E87-8190-A45D42885CA0}"/>
              </a:ext>
            </a:extLst>
          </p:cNvPr>
          <p:cNvSpPr>
            <a:spLocks noGrp="1"/>
          </p:cNvSpPr>
          <p:nvPr>
            <p:ph type="dt" sz="half" idx="10"/>
          </p:nvPr>
        </p:nvSpPr>
        <p:spPr/>
        <p:txBody>
          <a:bodyPr/>
          <a:lstStyle/>
          <a:p>
            <a:r>
              <a:rPr lang="en-US"/>
              <a:t>23/04/2026</a:t>
            </a:r>
            <a:endParaRPr lang="en-BE"/>
          </a:p>
        </p:txBody>
      </p:sp>
      <p:sp>
        <p:nvSpPr>
          <p:cNvPr id="7" name="ZoneTexte 6">
            <a:extLst>
              <a:ext uri="{FF2B5EF4-FFF2-40B4-BE49-F238E27FC236}">
                <a16:creationId xmlns:a16="http://schemas.microsoft.com/office/drawing/2014/main" id="{DBC3A41F-A790-4D68-8210-52F960E7F862}"/>
              </a:ext>
            </a:extLst>
          </p:cNvPr>
          <p:cNvSpPr txBox="1"/>
          <p:nvPr/>
        </p:nvSpPr>
        <p:spPr>
          <a:xfrm>
            <a:off x="3018408" y="234306"/>
            <a:ext cx="4811698" cy="523220"/>
          </a:xfrm>
          <a:prstGeom prst="rect">
            <a:avLst/>
          </a:prstGeom>
          <a:solidFill>
            <a:srgbClr val="E0EBB7"/>
          </a:solidFill>
        </p:spPr>
        <p:txBody>
          <a:bodyPr wrap="square">
            <a:spAutoFit/>
          </a:bodyPr>
          <a:lstStyle/>
          <a:p>
            <a:r>
              <a:rPr lang="fr-FR" sz="2800" dirty="0" err="1">
                <a:latin typeface="Calibri" panose="020F0502020204030204" pitchFamily="34" charset="0"/>
                <a:ea typeface="Calibri" panose="020F0502020204030204" pitchFamily="34" charset="0"/>
                <a:cs typeface="Calibri" panose="020F0502020204030204" pitchFamily="34" charset="0"/>
              </a:rPr>
              <a:t>iSAS</a:t>
            </a:r>
            <a:r>
              <a:rPr lang="fr-FR" sz="2800" dirty="0">
                <a:latin typeface="Calibri" panose="020F0502020204030204" pitchFamily="34" charset="0"/>
                <a:ea typeface="Calibri" panose="020F0502020204030204" pitchFamily="34" charset="0"/>
                <a:cs typeface="Calibri" panose="020F0502020204030204" pitchFamily="34" charset="0"/>
              </a:rPr>
              <a:t> and  RF 2.0 </a:t>
            </a:r>
            <a:r>
              <a:rPr lang="fr-FR"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new </a:t>
            </a:r>
            <a:r>
              <a:rPr lang="fr-FR" sz="28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project</a:t>
            </a:r>
            <a:endParaRPr lang="en-GB" sz="2800" dirty="0"/>
          </a:p>
        </p:txBody>
      </p:sp>
    </p:spTree>
    <p:extLst>
      <p:ext uri="{BB962C8B-B14F-4D97-AF65-F5344CB8AC3E}">
        <p14:creationId xmlns:p14="http://schemas.microsoft.com/office/powerpoint/2010/main" val="391482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03FBB32-9A77-4371-95B1-7BC60D84BCDB}"/>
              </a:ext>
            </a:extLst>
          </p:cNvPr>
          <p:cNvSpPr>
            <a:spLocks noGrp="1"/>
          </p:cNvSpPr>
          <p:nvPr>
            <p:ph type="ftr" sz="quarter" idx="11"/>
          </p:nvPr>
        </p:nvSpPr>
        <p:spPr>
          <a:xfrm>
            <a:off x="4655571" y="6324923"/>
            <a:ext cx="4114800" cy="365125"/>
          </a:xfrm>
        </p:spPr>
        <p:txBody>
          <a:bodyPr/>
          <a:lstStyle/>
          <a:p>
            <a:r>
              <a:rPr lang="en-GB" dirty="0" err="1">
                <a:latin typeface="+mn-lt"/>
              </a:rPr>
              <a:t>iSAS</a:t>
            </a:r>
            <a:r>
              <a:rPr lang="en-GB" dirty="0">
                <a:latin typeface="+mn-lt"/>
              </a:rPr>
              <a:t> Second Annual Meeting @HZB</a:t>
            </a:r>
            <a:endParaRPr lang="en-US" dirty="0">
              <a:latin typeface="+mn-lt"/>
            </a:endParaRPr>
          </a:p>
        </p:txBody>
      </p:sp>
      <p:sp>
        <p:nvSpPr>
          <p:cNvPr id="5" name="Espace réservé du numéro de diapositive 4">
            <a:extLst>
              <a:ext uri="{FF2B5EF4-FFF2-40B4-BE49-F238E27FC236}">
                <a16:creationId xmlns:a16="http://schemas.microsoft.com/office/drawing/2014/main" id="{A9C37CDB-68F0-45C4-A035-45CCBF5CDD83}"/>
              </a:ext>
            </a:extLst>
          </p:cNvPr>
          <p:cNvSpPr>
            <a:spLocks noGrp="1"/>
          </p:cNvSpPr>
          <p:nvPr>
            <p:ph type="sldNum" sz="quarter" idx="12"/>
          </p:nvPr>
        </p:nvSpPr>
        <p:spPr/>
        <p:txBody>
          <a:bodyPr/>
          <a:lstStyle/>
          <a:p>
            <a:fld id="{D47CF28C-F735-C843-9143-DAF799FFF232}" type="slidenum">
              <a:rPr lang="en-US" smtClean="0">
                <a:latin typeface="+mn-lt"/>
              </a:rPr>
              <a:t>5</a:t>
            </a:fld>
            <a:endParaRPr lang="en-US">
              <a:latin typeface="+mn-lt"/>
            </a:endParaRPr>
          </a:p>
        </p:txBody>
      </p:sp>
      <p:pic>
        <p:nvPicPr>
          <p:cNvPr id="7" name="Image 6">
            <a:extLst>
              <a:ext uri="{FF2B5EF4-FFF2-40B4-BE49-F238E27FC236}">
                <a16:creationId xmlns:a16="http://schemas.microsoft.com/office/drawing/2014/main" id="{D06D042E-3940-42B3-A50A-600B92BF14A6}"/>
              </a:ext>
            </a:extLst>
          </p:cNvPr>
          <p:cNvPicPr>
            <a:picLocks noChangeAspect="1"/>
          </p:cNvPicPr>
          <p:nvPr/>
        </p:nvPicPr>
        <p:blipFill>
          <a:blip r:embed="rId2"/>
          <a:stretch>
            <a:fillRect/>
          </a:stretch>
        </p:blipFill>
        <p:spPr>
          <a:xfrm>
            <a:off x="453037" y="574629"/>
            <a:ext cx="4375514" cy="2947038"/>
          </a:xfrm>
          <a:prstGeom prst="rect">
            <a:avLst/>
          </a:prstGeom>
        </p:spPr>
      </p:pic>
      <p:pic>
        <p:nvPicPr>
          <p:cNvPr id="9" name="Image 8">
            <a:extLst>
              <a:ext uri="{FF2B5EF4-FFF2-40B4-BE49-F238E27FC236}">
                <a16:creationId xmlns:a16="http://schemas.microsoft.com/office/drawing/2014/main" id="{97DC8EE5-3DC6-42AF-9BEB-AE0D66CC0A3F}"/>
              </a:ext>
            </a:extLst>
          </p:cNvPr>
          <p:cNvPicPr>
            <a:picLocks noChangeAspect="1"/>
          </p:cNvPicPr>
          <p:nvPr/>
        </p:nvPicPr>
        <p:blipFill>
          <a:blip r:embed="rId3"/>
          <a:stretch>
            <a:fillRect/>
          </a:stretch>
        </p:blipFill>
        <p:spPr>
          <a:xfrm>
            <a:off x="5220070" y="618989"/>
            <a:ext cx="5637319" cy="2939509"/>
          </a:xfrm>
          <a:prstGeom prst="rect">
            <a:avLst/>
          </a:prstGeom>
        </p:spPr>
      </p:pic>
      <p:sp>
        <p:nvSpPr>
          <p:cNvPr id="11" name="ZoneTexte 10">
            <a:extLst>
              <a:ext uri="{FF2B5EF4-FFF2-40B4-BE49-F238E27FC236}">
                <a16:creationId xmlns:a16="http://schemas.microsoft.com/office/drawing/2014/main" id="{4BB48000-FD39-4911-93B0-F67C965F9FD1}"/>
              </a:ext>
            </a:extLst>
          </p:cNvPr>
          <p:cNvSpPr txBox="1"/>
          <p:nvPr/>
        </p:nvSpPr>
        <p:spPr>
          <a:xfrm>
            <a:off x="5622836" y="3363353"/>
            <a:ext cx="5296698" cy="1364541"/>
          </a:xfrm>
          <a:prstGeom prst="rect">
            <a:avLst/>
          </a:prstGeom>
          <a:noFill/>
        </p:spPr>
        <p:txBody>
          <a:bodyPr wrap="square">
            <a:spAutoFit/>
          </a:bodyPr>
          <a:lstStyle/>
          <a:p>
            <a:pPr algn="just"/>
            <a:r>
              <a:rPr lang="en-GB" sz="1600" dirty="0">
                <a:solidFill>
                  <a:srgbClr val="00B0F0"/>
                </a:solidFill>
              </a:rPr>
              <a:t>The objective of </a:t>
            </a:r>
            <a:r>
              <a:rPr lang="en-GB" sz="1600" dirty="0" err="1">
                <a:solidFill>
                  <a:srgbClr val="00B0F0"/>
                </a:solidFill>
              </a:rPr>
              <a:t>iSAS</a:t>
            </a:r>
            <a:r>
              <a:rPr lang="en-GB" sz="1600" dirty="0">
                <a:solidFill>
                  <a:srgbClr val="00B0F0"/>
                </a:solidFill>
              </a:rPr>
              <a:t> is to innovate those technologies that have been identified as being a common core of SRF accelerating systems and that have the largest leverage for energy savings with a view to minimizing the intrinsic energy consumption </a:t>
            </a:r>
            <a:r>
              <a:rPr lang="en-GB" sz="1867" dirty="0">
                <a:solidFill>
                  <a:srgbClr val="00B0F0"/>
                </a:solidFill>
              </a:rPr>
              <a:t>in all phases of operation</a:t>
            </a:r>
          </a:p>
        </p:txBody>
      </p:sp>
      <p:pic>
        <p:nvPicPr>
          <p:cNvPr id="12" name="Image 11">
            <a:extLst>
              <a:ext uri="{FF2B5EF4-FFF2-40B4-BE49-F238E27FC236}">
                <a16:creationId xmlns:a16="http://schemas.microsoft.com/office/drawing/2014/main" id="{3800274D-3CAA-43F4-9E6E-999AA0AC1BC6}"/>
              </a:ext>
            </a:extLst>
          </p:cNvPr>
          <p:cNvPicPr>
            <a:picLocks noChangeAspect="1"/>
          </p:cNvPicPr>
          <p:nvPr/>
        </p:nvPicPr>
        <p:blipFill>
          <a:blip r:embed="rId4"/>
          <a:stretch>
            <a:fillRect/>
          </a:stretch>
        </p:blipFill>
        <p:spPr>
          <a:xfrm>
            <a:off x="136303" y="595112"/>
            <a:ext cx="1713900" cy="471665"/>
          </a:xfrm>
          <a:prstGeom prst="rect">
            <a:avLst/>
          </a:prstGeom>
        </p:spPr>
      </p:pic>
      <p:grpSp>
        <p:nvGrpSpPr>
          <p:cNvPr id="16" name="Groupe 15">
            <a:extLst>
              <a:ext uri="{FF2B5EF4-FFF2-40B4-BE49-F238E27FC236}">
                <a16:creationId xmlns:a16="http://schemas.microsoft.com/office/drawing/2014/main" id="{20F6F4BE-704B-4686-BF82-F5AA761F186D}"/>
              </a:ext>
            </a:extLst>
          </p:cNvPr>
          <p:cNvGrpSpPr/>
          <p:nvPr/>
        </p:nvGrpSpPr>
        <p:grpSpPr>
          <a:xfrm>
            <a:off x="453037" y="3521667"/>
            <a:ext cx="4548201" cy="3236475"/>
            <a:chOff x="679708" y="0"/>
            <a:chExt cx="7749917" cy="5143500"/>
          </a:xfrm>
        </p:grpSpPr>
        <p:pic>
          <p:nvPicPr>
            <p:cNvPr id="17" name="Image 16">
              <a:extLst>
                <a:ext uri="{FF2B5EF4-FFF2-40B4-BE49-F238E27FC236}">
                  <a16:creationId xmlns:a16="http://schemas.microsoft.com/office/drawing/2014/main" id="{89059DE4-A181-4CCB-B7A4-33AFDC20C23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cxnSp>
          <p:nvCxnSpPr>
            <p:cNvPr id="18" name="Connecteur : en angle 17">
              <a:extLst>
                <a:ext uri="{FF2B5EF4-FFF2-40B4-BE49-F238E27FC236}">
                  <a16:creationId xmlns:a16="http://schemas.microsoft.com/office/drawing/2014/main" id="{8F2521DE-81CE-4265-9FF1-21B0EC6EFEEF}"/>
                </a:ext>
              </a:extLst>
            </p:cNvPr>
            <p:cNvCxnSpPr>
              <a:cxnSpLocks/>
            </p:cNvCxnSpPr>
            <p:nvPr/>
          </p:nvCxnSpPr>
          <p:spPr>
            <a:xfrm>
              <a:off x="5410200" y="1352550"/>
              <a:ext cx="1086600" cy="145193"/>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4" descr="Home | ESS">
              <a:extLst>
                <a:ext uri="{FF2B5EF4-FFF2-40B4-BE49-F238E27FC236}">
                  <a16:creationId xmlns:a16="http://schemas.microsoft.com/office/drawing/2014/main" id="{575DCC5C-B0C0-4474-9010-9E830038CBE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23381" y="1159280"/>
              <a:ext cx="1035005" cy="5317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UKRI+logo - Z-arts">
              <a:extLst>
                <a:ext uri="{FF2B5EF4-FFF2-40B4-BE49-F238E27FC236}">
                  <a16:creationId xmlns:a16="http://schemas.microsoft.com/office/drawing/2014/main" id="{590F62D1-BD35-4F72-B003-FA3FFEF6EED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3060" y="1351778"/>
              <a:ext cx="1182364" cy="33520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 en angle 20">
              <a:extLst>
                <a:ext uri="{FF2B5EF4-FFF2-40B4-BE49-F238E27FC236}">
                  <a16:creationId xmlns:a16="http://schemas.microsoft.com/office/drawing/2014/main" id="{E921D69B-134E-4A92-A853-D8583C083D7A}"/>
                </a:ext>
              </a:extLst>
            </p:cNvPr>
            <p:cNvCxnSpPr>
              <a:cxnSpLocks/>
            </p:cNvCxnSpPr>
            <p:nvPr/>
          </p:nvCxnSpPr>
          <p:spPr>
            <a:xfrm>
              <a:off x="1747386" y="1182305"/>
              <a:ext cx="2124181" cy="588553"/>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2" name="Picture 18" descr="Home | Lancaster University">
              <a:extLst>
                <a:ext uri="{FF2B5EF4-FFF2-40B4-BE49-F238E27FC236}">
                  <a16:creationId xmlns:a16="http://schemas.microsoft.com/office/drawing/2014/main" id="{5D108A30-93B4-4924-8B49-C8191437B0F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79708" y="1032336"/>
              <a:ext cx="1035005" cy="31922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22">
              <a:extLst>
                <a:ext uri="{FF2B5EF4-FFF2-40B4-BE49-F238E27FC236}">
                  <a16:creationId xmlns:a16="http://schemas.microsoft.com/office/drawing/2014/main" id="{D9D84CAC-D6D7-483C-9317-23D91FDE673B}"/>
                </a:ext>
              </a:extLst>
            </p:cNvPr>
            <p:cNvCxnSpPr/>
            <p:nvPr/>
          </p:nvCxnSpPr>
          <p:spPr>
            <a:xfrm flipH="1">
              <a:off x="1962150" y="2571750"/>
              <a:ext cx="2133600"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24" name="Picture 8">
              <a:extLst>
                <a:ext uri="{FF2B5EF4-FFF2-40B4-BE49-F238E27FC236}">
                  <a16:creationId xmlns:a16="http://schemas.microsoft.com/office/drawing/2014/main" id="{25541675-8569-4DF3-86FD-7C7F9DD7754A}"/>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36003" y="2370876"/>
              <a:ext cx="475403"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24">
              <a:extLst>
                <a:ext uri="{FF2B5EF4-FFF2-40B4-BE49-F238E27FC236}">
                  <a16:creationId xmlns:a16="http://schemas.microsoft.com/office/drawing/2014/main" id="{908D43B6-A663-493E-A9C3-B2EF871B17EE}"/>
                </a:ext>
              </a:extLst>
            </p:cNvPr>
            <p:cNvCxnSpPr>
              <a:cxnSpLocks/>
            </p:cNvCxnSpPr>
            <p:nvPr/>
          </p:nvCxnSpPr>
          <p:spPr>
            <a:xfrm flipH="1">
              <a:off x="2057400" y="2952750"/>
              <a:ext cx="2209800"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26" name="Picture 8">
              <a:extLst>
                <a:ext uri="{FF2B5EF4-FFF2-40B4-BE49-F238E27FC236}">
                  <a16:creationId xmlns:a16="http://schemas.microsoft.com/office/drawing/2014/main" id="{9114559D-075D-4262-882C-C3FF1BBE82AD}"/>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59262" y="2800350"/>
              <a:ext cx="4754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a:extLst>
                <a:ext uri="{FF2B5EF4-FFF2-40B4-BE49-F238E27FC236}">
                  <a16:creationId xmlns:a16="http://schemas.microsoft.com/office/drawing/2014/main" id="{117274BF-A4F4-434A-8E95-F0213E5B18A1}"/>
                </a:ext>
              </a:extLst>
            </p:cNvPr>
            <p:cNvPicPr>
              <a:picLocks noChangeAspect="1"/>
            </p:cNvPicPr>
            <p:nvPr/>
          </p:nvPicPr>
          <p:blipFill>
            <a:blip r:embed="rId10"/>
            <a:stretch>
              <a:fillRect/>
            </a:stretch>
          </p:blipFill>
          <p:spPr>
            <a:xfrm>
              <a:off x="1611406" y="2419350"/>
              <a:ext cx="518563" cy="414472"/>
            </a:xfrm>
            <a:prstGeom prst="rect">
              <a:avLst/>
            </a:prstGeom>
          </p:spPr>
        </p:pic>
        <p:cxnSp>
          <p:nvCxnSpPr>
            <p:cNvPr id="28" name="Connecteur : en angle 27">
              <a:extLst>
                <a:ext uri="{FF2B5EF4-FFF2-40B4-BE49-F238E27FC236}">
                  <a16:creationId xmlns:a16="http://schemas.microsoft.com/office/drawing/2014/main" id="{5B69C436-D8FD-4AD7-8691-9F1C8BC04A32}"/>
                </a:ext>
              </a:extLst>
            </p:cNvPr>
            <p:cNvCxnSpPr>
              <a:cxnSpLocks/>
            </p:cNvCxnSpPr>
            <p:nvPr/>
          </p:nvCxnSpPr>
          <p:spPr>
            <a:xfrm flipV="1">
              <a:off x="4572000" y="2833822"/>
              <a:ext cx="1924800" cy="84400"/>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
              <a:extLst>
                <a:ext uri="{FF2B5EF4-FFF2-40B4-BE49-F238E27FC236}">
                  <a16:creationId xmlns:a16="http://schemas.microsoft.com/office/drawing/2014/main" id="{239E3087-F98F-4857-B8D3-2B262E5A2B94}"/>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744056" y="1923166"/>
              <a:ext cx="86334" cy="461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Accueil - LPSC">
              <a:extLst>
                <a:ext uri="{FF2B5EF4-FFF2-40B4-BE49-F238E27FC236}">
                  <a16:creationId xmlns:a16="http://schemas.microsoft.com/office/drawing/2014/main" id="{7F459FA6-157A-4E11-80DE-6C61A2519E5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685201" y="2852738"/>
              <a:ext cx="329636" cy="32861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eur : en angle 30">
              <a:extLst>
                <a:ext uri="{FF2B5EF4-FFF2-40B4-BE49-F238E27FC236}">
                  <a16:creationId xmlns:a16="http://schemas.microsoft.com/office/drawing/2014/main" id="{26C1A363-A56B-464C-B56D-8BAB853BB8C9}"/>
                </a:ext>
              </a:extLst>
            </p:cNvPr>
            <p:cNvCxnSpPr>
              <a:cxnSpLocks/>
            </p:cNvCxnSpPr>
            <p:nvPr/>
          </p:nvCxnSpPr>
          <p:spPr>
            <a:xfrm>
              <a:off x="1159262" y="2265675"/>
              <a:ext cx="2959636" cy="284712"/>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2" name="Picture 10">
              <a:extLst>
                <a:ext uri="{FF2B5EF4-FFF2-40B4-BE49-F238E27FC236}">
                  <a16:creationId xmlns:a16="http://schemas.microsoft.com/office/drawing/2014/main" id="{8BAC85B0-5682-4D8C-9D6D-AD773ADA6125}"/>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41746" y="2119395"/>
              <a:ext cx="396029" cy="3108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 en angle 32">
              <a:extLst>
                <a:ext uri="{FF2B5EF4-FFF2-40B4-BE49-F238E27FC236}">
                  <a16:creationId xmlns:a16="http://schemas.microsoft.com/office/drawing/2014/main" id="{74D607EC-E1F6-4CBE-A634-DB8BDC272FF6}"/>
                </a:ext>
              </a:extLst>
            </p:cNvPr>
            <p:cNvCxnSpPr>
              <a:cxnSpLocks/>
            </p:cNvCxnSpPr>
            <p:nvPr/>
          </p:nvCxnSpPr>
          <p:spPr>
            <a:xfrm>
              <a:off x="5257800" y="1986364"/>
              <a:ext cx="1239000" cy="217335"/>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12" descr="Helmholtz-Zentrum Berlin - Wikipedia">
              <a:extLst>
                <a:ext uri="{FF2B5EF4-FFF2-40B4-BE49-F238E27FC236}">
                  <a16:creationId xmlns:a16="http://schemas.microsoft.com/office/drawing/2014/main" id="{D9A601F9-BBF9-4A5B-BADC-FF64CCCB72A8}"/>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613374" y="2164465"/>
              <a:ext cx="945012" cy="3120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D6F699F8-1E70-4AA4-87F6-EB5EECD4AAA0}"/>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357468" y="2518937"/>
              <a:ext cx="824382" cy="4404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a:extLst>
                <a:ext uri="{FF2B5EF4-FFF2-40B4-BE49-F238E27FC236}">
                  <a16:creationId xmlns:a16="http://schemas.microsoft.com/office/drawing/2014/main" id="{1883E7B7-AE97-4D6E-AB51-DC86DE3D20F6}"/>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136881" y="1632733"/>
              <a:ext cx="493126" cy="47424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cteur : en angle 36">
              <a:extLst>
                <a:ext uri="{FF2B5EF4-FFF2-40B4-BE49-F238E27FC236}">
                  <a16:creationId xmlns:a16="http://schemas.microsoft.com/office/drawing/2014/main" id="{23295266-7CCC-4C82-91BD-E71A5A2755D5}"/>
                </a:ext>
              </a:extLst>
            </p:cNvPr>
            <p:cNvCxnSpPr>
              <a:cxnSpLocks/>
            </p:cNvCxnSpPr>
            <p:nvPr/>
          </p:nvCxnSpPr>
          <p:spPr>
            <a:xfrm>
              <a:off x="5105400" y="1820063"/>
              <a:ext cx="979209" cy="61316"/>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550E94E3-213B-4763-84EF-EDE4026D19C2}"/>
                </a:ext>
              </a:extLst>
            </p:cNvPr>
            <p:cNvCxnSpPr>
              <a:cxnSpLocks/>
            </p:cNvCxnSpPr>
            <p:nvPr/>
          </p:nvCxnSpPr>
          <p:spPr>
            <a:xfrm>
              <a:off x="4866237" y="3117056"/>
              <a:ext cx="1561742" cy="32161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C543FD4B-6E1E-41E7-92DC-3D8CBC639B74}"/>
                </a:ext>
              </a:extLst>
            </p:cNvPr>
            <p:cNvCxnSpPr>
              <a:cxnSpLocks/>
            </p:cNvCxnSpPr>
            <p:nvPr/>
          </p:nvCxnSpPr>
          <p:spPr>
            <a:xfrm>
              <a:off x="5120365" y="3070607"/>
              <a:ext cx="1270989" cy="160809"/>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20">
              <a:extLst>
                <a:ext uri="{FF2B5EF4-FFF2-40B4-BE49-F238E27FC236}">
                  <a16:creationId xmlns:a16="http://schemas.microsoft.com/office/drawing/2014/main" id="{5D2BFFE0-FB37-49FF-8773-69048738B9E4}"/>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466210" y="2459392"/>
              <a:ext cx="689431" cy="31827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 en angle 40">
              <a:extLst>
                <a:ext uri="{FF2B5EF4-FFF2-40B4-BE49-F238E27FC236}">
                  <a16:creationId xmlns:a16="http://schemas.microsoft.com/office/drawing/2014/main" id="{D31172F3-09E5-4BB6-9CE6-9C68D80E3015}"/>
                </a:ext>
              </a:extLst>
            </p:cNvPr>
            <p:cNvCxnSpPr>
              <a:cxnSpLocks/>
            </p:cNvCxnSpPr>
            <p:nvPr/>
          </p:nvCxnSpPr>
          <p:spPr>
            <a:xfrm flipV="1">
              <a:off x="4597848" y="2659905"/>
              <a:ext cx="812352" cy="197886"/>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22">
              <a:extLst>
                <a:ext uri="{FF2B5EF4-FFF2-40B4-BE49-F238E27FC236}">
                  <a16:creationId xmlns:a16="http://schemas.microsoft.com/office/drawing/2014/main" id="{E715BC59-D480-47F9-8CA8-3DABAE2BC979}"/>
                </a:ext>
              </a:extLst>
            </p:cNvPr>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54349" y="1803253"/>
              <a:ext cx="1035284" cy="44337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necteur : en angle 42">
              <a:extLst>
                <a:ext uri="{FF2B5EF4-FFF2-40B4-BE49-F238E27FC236}">
                  <a16:creationId xmlns:a16="http://schemas.microsoft.com/office/drawing/2014/main" id="{2FB4DFB6-A844-4182-BAE4-5A3BCF5D3F0B}"/>
                </a:ext>
              </a:extLst>
            </p:cNvPr>
            <p:cNvCxnSpPr>
              <a:cxnSpLocks/>
            </p:cNvCxnSpPr>
            <p:nvPr/>
          </p:nvCxnSpPr>
          <p:spPr>
            <a:xfrm>
              <a:off x="1892993" y="1499584"/>
              <a:ext cx="2049140" cy="341075"/>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103397D0-95E6-4E12-8D5A-0BA9F4ABFC38}"/>
                </a:ext>
              </a:extLst>
            </p:cNvPr>
            <p:cNvCxnSpPr>
              <a:cxnSpLocks/>
            </p:cNvCxnSpPr>
            <p:nvPr/>
          </p:nvCxnSpPr>
          <p:spPr>
            <a:xfrm flipH="1">
              <a:off x="2213557" y="2156783"/>
              <a:ext cx="2133600" cy="13525"/>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098990F3-1342-458F-9784-21E334EDC6E6}"/>
                </a:ext>
              </a:extLst>
            </p:cNvPr>
            <p:cNvSpPr txBox="1"/>
            <p:nvPr/>
          </p:nvSpPr>
          <p:spPr>
            <a:xfrm>
              <a:off x="6357468" y="3126718"/>
              <a:ext cx="1035004" cy="838916"/>
            </a:xfrm>
            <a:prstGeom prst="rect">
              <a:avLst/>
            </a:prstGeom>
            <a:noFill/>
          </p:spPr>
          <p:txBody>
            <a:bodyPr wrap="square" rtlCol="0">
              <a:spAutoFit/>
            </a:bodyPr>
            <a:lstStyle/>
            <a:p>
              <a:r>
                <a:rPr lang="fr-FR" sz="933" dirty="0">
                  <a:solidFill>
                    <a:srgbClr val="00B0F0"/>
                  </a:solidFill>
                </a:rPr>
                <a:t>LNL</a:t>
              </a:r>
            </a:p>
            <a:p>
              <a:endParaRPr lang="fr-FR" sz="933" dirty="0">
                <a:solidFill>
                  <a:srgbClr val="00B0F0"/>
                </a:solidFill>
              </a:endParaRPr>
            </a:p>
            <a:p>
              <a:r>
                <a:rPr lang="fr-FR" sz="933" dirty="0">
                  <a:solidFill>
                    <a:srgbClr val="00B0F0"/>
                  </a:solidFill>
                </a:rPr>
                <a:t>Milano</a:t>
              </a:r>
              <a:endParaRPr lang="en-GB" sz="933" dirty="0">
                <a:solidFill>
                  <a:srgbClr val="00B0F0"/>
                </a:solidFill>
              </a:endParaRPr>
            </a:p>
          </p:txBody>
        </p:sp>
        <p:pic>
          <p:nvPicPr>
            <p:cNvPr id="46" name="Picture 10" descr="Istituto Nazionale di Fisica Nucleare - INFN - Sezione di ...">
              <a:extLst>
                <a:ext uri="{FF2B5EF4-FFF2-40B4-BE49-F238E27FC236}">
                  <a16:creationId xmlns:a16="http://schemas.microsoft.com/office/drawing/2014/main" id="{199A089E-8253-4ED9-9FDB-014D8F357A80}"/>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701614" y="3230007"/>
              <a:ext cx="700087" cy="4094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e 46">
            <a:extLst>
              <a:ext uri="{FF2B5EF4-FFF2-40B4-BE49-F238E27FC236}">
                <a16:creationId xmlns:a16="http://schemas.microsoft.com/office/drawing/2014/main" id="{6C8A2518-2047-4366-AF06-5B8EB7DC24DB}"/>
              </a:ext>
            </a:extLst>
          </p:cNvPr>
          <p:cNvGrpSpPr/>
          <p:nvPr/>
        </p:nvGrpSpPr>
        <p:grpSpPr>
          <a:xfrm>
            <a:off x="7358" y="3197784"/>
            <a:ext cx="1713900" cy="867702"/>
            <a:chOff x="1400144" y="514350"/>
            <a:chExt cx="2060679" cy="1167153"/>
          </a:xfrm>
        </p:grpSpPr>
        <p:pic>
          <p:nvPicPr>
            <p:cNvPr id="48" name="Picture 2" descr="Innovate for Sustainable Accelerating Systems: Kick-Off Meeting">
              <a:extLst>
                <a:ext uri="{FF2B5EF4-FFF2-40B4-BE49-F238E27FC236}">
                  <a16:creationId xmlns:a16="http://schemas.microsoft.com/office/drawing/2014/main" id="{C712DC9C-53EE-45DE-B27C-C3563E559DB4}"/>
                </a:ext>
              </a:extLst>
            </p:cNvPr>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524000" y="514350"/>
              <a:ext cx="1936823" cy="608716"/>
            </a:xfrm>
            <a:prstGeom prst="rect">
              <a:avLst/>
            </a:prstGeom>
            <a:noFill/>
            <a:extLst>
              <a:ext uri="{909E8E84-426E-40DD-AFC4-6F175D3DCCD1}">
                <a14:hiddenFill xmlns:a14="http://schemas.microsoft.com/office/drawing/2010/main">
                  <a:solidFill>
                    <a:srgbClr val="FFFFFF"/>
                  </a:solidFill>
                </a14:hiddenFill>
              </a:ext>
            </a:extLst>
          </p:spPr>
        </p:pic>
        <p:sp>
          <p:nvSpPr>
            <p:cNvPr id="49" name="ZoneTexte 48">
              <a:extLst>
                <a:ext uri="{FF2B5EF4-FFF2-40B4-BE49-F238E27FC236}">
                  <a16:creationId xmlns:a16="http://schemas.microsoft.com/office/drawing/2014/main" id="{7014C974-BEE0-4E64-92E2-355ECC3AA44C}"/>
                </a:ext>
              </a:extLst>
            </p:cNvPr>
            <p:cNvSpPr txBox="1"/>
            <p:nvPr/>
          </p:nvSpPr>
          <p:spPr>
            <a:xfrm>
              <a:off x="1400144" y="1101913"/>
              <a:ext cx="2060679" cy="579590"/>
            </a:xfrm>
            <a:prstGeom prst="rect">
              <a:avLst/>
            </a:prstGeom>
            <a:noFill/>
          </p:spPr>
          <p:txBody>
            <a:bodyPr wrap="square">
              <a:spAutoFit/>
            </a:bodyPr>
            <a:lstStyle/>
            <a:p>
              <a:pPr algn="ctr"/>
              <a:r>
                <a:rPr lang="en-BE" sz="1100" b="1" i="1" dirty="0">
                  <a:solidFill>
                    <a:srgbClr val="92D050"/>
                  </a:solidFill>
                </a:rPr>
                <a:t>Innovate for Sustainable </a:t>
              </a:r>
              <a:endParaRPr lang="fr-FR" sz="1100" b="1" i="1" dirty="0">
                <a:solidFill>
                  <a:srgbClr val="92D050"/>
                </a:solidFill>
              </a:endParaRPr>
            </a:p>
            <a:p>
              <a:pPr algn="ctr"/>
              <a:r>
                <a:rPr lang="en-BE" sz="1100" b="1" i="1" dirty="0">
                  <a:solidFill>
                    <a:srgbClr val="92D050"/>
                  </a:solidFill>
                </a:rPr>
                <a:t>Accelerating Systems</a:t>
              </a:r>
              <a:endParaRPr lang="en-GB" sz="1100" b="1" dirty="0">
                <a:solidFill>
                  <a:srgbClr val="92D050"/>
                </a:solidFill>
              </a:endParaRPr>
            </a:p>
          </p:txBody>
        </p:sp>
      </p:grpSp>
      <p:sp>
        <p:nvSpPr>
          <p:cNvPr id="50" name="ZoneTexte 49">
            <a:extLst>
              <a:ext uri="{FF2B5EF4-FFF2-40B4-BE49-F238E27FC236}">
                <a16:creationId xmlns:a16="http://schemas.microsoft.com/office/drawing/2014/main" id="{C4837138-D7C8-471B-98CE-57A7D649ECD5}"/>
              </a:ext>
            </a:extLst>
          </p:cNvPr>
          <p:cNvSpPr txBox="1"/>
          <p:nvPr/>
        </p:nvSpPr>
        <p:spPr>
          <a:xfrm>
            <a:off x="5633738" y="4767161"/>
            <a:ext cx="5296698" cy="1600438"/>
          </a:xfrm>
          <a:prstGeom prst="rect">
            <a:avLst/>
          </a:prstGeom>
          <a:solidFill>
            <a:schemeClr val="bg1"/>
          </a:solidFill>
        </p:spPr>
        <p:txBody>
          <a:bodyPr wrap="square">
            <a:spAutoFit/>
          </a:bodyPr>
          <a:lstStyle/>
          <a:p>
            <a:pPr algn="just"/>
            <a:r>
              <a:rPr lang="en-GB" sz="1400" i="1" dirty="0">
                <a:solidFill>
                  <a:srgbClr val="00B0F0"/>
                </a:solidFill>
              </a:rPr>
              <a:t>In the landscape of accelerator-driven RIs, solutions are being developed to reuse the waste heat produced, to develop energy-efficient magnets and to operate facilities on opportunistic schedules when energy is available. The </a:t>
            </a:r>
            <a:r>
              <a:rPr lang="en-GB" sz="1400" i="1" dirty="0" err="1">
                <a:solidFill>
                  <a:srgbClr val="00B0F0"/>
                </a:solidFill>
              </a:rPr>
              <a:t>iSAS</a:t>
            </a:r>
            <a:r>
              <a:rPr lang="en-GB" sz="1400" i="1" dirty="0">
                <a:solidFill>
                  <a:srgbClr val="00B0F0"/>
                </a:solidFill>
              </a:rPr>
              <a:t> project has a complementary focus on the energy efficiency of the SRF accelerating technologies themselves. </a:t>
            </a:r>
          </a:p>
          <a:p>
            <a:pPr algn="just"/>
            <a:endParaRPr lang="en-GB" sz="1400" i="1" dirty="0">
              <a:solidFill>
                <a:srgbClr val="00B0F0"/>
              </a:solidFill>
            </a:endParaRPr>
          </a:p>
        </p:txBody>
      </p:sp>
      <p:sp>
        <p:nvSpPr>
          <p:cNvPr id="2" name="Espace réservé de la date 1">
            <a:extLst>
              <a:ext uri="{FF2B5EF4-FFF2-40B4-BE49-F238E27FC236}">
                <a16:creationId xmlns:a16="http://schemas.microsoft.com/office/drawing/2014/main" id="{82C4625E-246C-43FA-9B47-EBE396D36E84}"/>
              </a:ext>
            </a:extLst>
          </p:cNvPr>
          <p:cNvSpPr>
            <a:spLocks noGrp="1"/>
          </p:cNvSpPr>
          <p:nvPr>
            <p:ph type="dt" sz="half" idx="10"/>
          </p:nvPr>
        </p:nvSpPr>
        <p:spPr/>
        <p:txBody>
          <a:bodyPr/>
          <a:lstStyle/>
          <a:p>
            <a:r>
              <a:rPr lang="en-US"/>
              <a:t>23/04/2026</a:t>
            </a:r>
            <a:endParaRPr lang="en-BE"/>
          </a:p>
        </p:txBody>
      </p:sp>
      <p:sp>
        <p:nvSpPr>
          <p:cNvPr id="51" name="ZoneTexte 50">
            <a:extLst>
              <a:ext uri="{FF2B5EF4-FFF2-40B4-BE49-F238E27FC236}">
                <a16:creationId xmlns:a16="http://schemas.microsoft.com/office/drawing/2014/main" id="{6E101ECC-E31C-4F60-BE78-2E4255EDA1A7}"/>
              </a:ext>
            </a:extLst>
          </p:cNvPr>
          <p:cNvSpPr txBox="1"/>
          <p:nvPr/>
        </p:nvSpPr>
        <p:spPr>
          <a:xfrm>
            <a:off x="3038912" y="178133"/>
            <a:ext cx="4773438" cy="523220"/>
          </a:xfrm>
          <a:prstGeom prst="rect">
            <a:avLst/>
          </a:prstGeom>
          <a:solidFill>
            <a:srgbClr val="E0EBB7"/>
          </a:solidFill>
        </p:spPr>
        <p:txBody>
          <a:bodyPr wrap="square">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 </a:t>
            </a:r>
            <a:r>
              <a:rPr lang="fr-FR" sz="2800" dirty="0" err="1">
                <a:latin typeface="Calibri" panose="020F0502020204030204" pitchFamily="34" charset="0"/>
                <a:ea typeface="Calibri" panose="020F0502020204030204" pitchFamily="34" charset="0"/>
                <a:cs typeface="Calibri" panose="020F0502020204030204" pitchFamily="34" charset="0"/>
              </a:rPr>
              <a:t>iSAS</a:t>
            </a:r>
            <a:r>
              <a:rPr lang="fr-FR" sz="2800" dirty="0">
                <a:latin typeface="Calibri" panose="020F0502020204030204" pitchFamily="34" charset="0"/>
                <a:ea typeface="Calibri" panose="020F0502020204030204" pitchFamily="34" charset="0"/>
                <a:cs typeface="Calibri" panose="020F0502020204030204" pitchFamily="34" charset="0"/>
              </a:rPr>
              <a:t> and  RF 2.0 in the </a:t>
            </a:r>
            <a:r>
              <a:rPr lang="fr-FR" sz="2800" dirty="0" err="1">
                <a:latin typeface="Calibri" panose="020F0502020204030204" pitchFamily="34" charset="0"/>
                <a:ea typeface="Calibri" panose="020F0502020204030204" pitchFamily="34" charset="0"/>
                <a:cs typeface="Calibri" panose="020F0502020204030204" pitchFamily="34" charset="0"/>
              </a:rPr>
              <a:t>nutshell</a:t>
            </a:r>
            <a:endParaRPr lang="en-GB" sz="2800" dirty="0"/>
          </a:p>
        </p:txBody>
      </p:sp>
    </p:spTree>
    <p:extLst>
      <p:ext uri="{BB962C8B-B14F-4D97-AF65-F5344CB8AC3E}">
        <p14:creationId xmlns:p14="http://schemas.microsoft.com/office/powerpoint/2010/main" val="262120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BD30F35-7349-44A4-9047-4695232B2218}"/>
              </a:ext>
            </a:extLst>
          </p:cNvPr>
          <p:cNvSpPr>
            <a:spLocks noGrp="1"/>
          </p:cNvSpPr>
          <p:nvPr>
            <p:ph type="sldNum" sz="quarter" idx="12"/>
          </p:nvPr>
        </p:nvSpPr>
        <p:spPr/>
        <p:txBody>
          <a:bodyPr/>
          <a:lstStyle/>
          <a:p>
            <a:fld id="{AEC993BC-9C05-DF49-BCB6-5FC6BBCA5112}" type="slidenum">
              <a:rPr lang="fr-FR" smtClean="0">
                <a:latin typeface="+mn-lt"/>
                <a:ea typeface="Calibri" panose="020F0502020204030204" pitchFamily="34" charset="0"/>
                <a:cs typeface="Calibri" panose="020F0502020204030204" pitchFamily="34" charset="0"/>
              </a:rPr>
              <a:t>6</a:t>
            </a:fld>
            <a:endParaRPr lang="fr-FR">
              <a:latin typeface="+mn-lt"/>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F9B5902B-21EC-4C2D-8EE2-0C7AFE9DD786}"/>
              </a:ext>
            </a:extLst>
          </p:cNvPr>
          <p:cNvSpPr txBox="1"/>
          <p:nvPr/>
        </p:nvSpPr>
        <p:spPr>
          <a:xfrm>
            <a:off x="406400" y="1459795"/>
            <a:ext cx="11379200" cy="2620397"/>
          </a:xfrm>
          <a:prstGeom prst="rect">
            <a:avLst/>
          </a:prstGeom>
          <a:noFill/>
        </p:spPr>
        <p:txBody>
          <a:bodyPr wrap="square">
            <a:spAutoFit/>
          </a:bodyPr>
          <a:lstStyle/>
          <a:p>
            <a:pPr algn="just"/>
            <a:r>
              <a:rPr lang="en-GB" sz="2400" dirty="0">
                <a:solidFill>
                  <a:srgbClr val="000000"/>
                </a:solidFill>
                <a:ea typeface="Calibri" panose="020F0502020204030204" pitchFamily="34" charset="0"/>
                <a:cs typeface="Calibri" panose="020F0502020204030204" pitchFamily="34" charset="0"/>
              </a:rPr>
              <a:t>Significantly </a:t>
            </a:r>
            <a:r>
              <a:rPr lang="en-GB" sz="2400" b="1" dirty="0">
                <a:solidFill>
                  <a:srgbClr val="000000"/>
                </a:solidFill>
                <a:ea typeface="Calibri" panose="020F0502020204030204" pitchFamily="34" charset="0"/>
                <a:cs typeface="Calibri" panose="020F0502020204030204" pitchFamily="34" charset="0"/>
              </a:rPr>
              <a:t>reduce the overall energy consumption of particle accelerators </a:t>
            </a:r>
            <a:r>
              <a:rPr lang="en-GB" sz="2400" dirty="0">
                <a:solidFill>
                  <a:srgbClr val="000000"/>
                </a:solidFill>
                <a:ea typeface="Calibri" panose="020F0502020204030204" pitchFamily="34" charset="0"/>
                <a:cs typeface="Calibri" panose="020F0502020204030204" pitchFamily="34" charset="0"/>
              </a:rPr>
              <a:t>by developing an </a:t>
            </a:r>
            <a:r>
              <a:rPr lang="en-GB" sz="2400" b="1" dirty="0">
                <a:solidFill>
                  <a:srgbClr val="000000"/>
                </a:solidFill>
                <a:ea typeface="Calibri" panose="020F0502020204030204" pitchFamily="34" charset="0"/>
                <a:cs typeface="Calibri" panose="020F0502020204030204" pitchFamily="34" charset="0"/>
              </a:rPr>
              <a:t>integrated system-level approach of the technologies successfully developed in the RF2.0 and </a:t>
            </a:r>
            <a:r>
              <a:rPr lang="en-GB" sz="2400" b="1" dirty="0" err="1">
                <a:solidFill>
                  <a:srgbClr val="000000"/>
                </a:solidFill>
                <a:ea typeface="Calibri" panose="020F0502020204030204" pitchFamily="34" charset="0"/>
                <a:cs typeface="Calibri" panose="020F0502020204030204" pitchFamily="34" charset="0"/>
              </a:rPr>
              <a:t>iSAS</a:t>
            </a:r>
            <a:r>
              <a:rPr lang="en-GB" sz="2400" b="1" dirty="0">
                <a:solidFill>
                  <a:srgbClr val="000000"/>
                </a:solidFill>
                <a:ea typeface="Calibri" panose="020F0502020204030204" pitchFamily="34" charset="0"/>
                <a:cs typeface="Calibri" panose="020F0502020204030204" pitchFamily="34" charset="0"/>
              </a:rPr>
              <a:t> projects + additional ones  </a:t>
            </a:r>
            <a:r>
              <a:rPr lang="en-GB" sz="2400" dirty="0">
                <a:solidFill>
                  <a:srgbClr val="000000"/>
                </a:solidFill>
                <a:ea typeface="Calibri" panose="020F0502020204030204" pitchFamily="34" charset="0"/>
                <a:cs typeface="Calibri" panose="020F0502020204030204" pitchFamily="34" charset="0"/>
              </a:rPr>
              <a:t>which have addressed the </a:t>
            </a:r>
            <a:r>
              <a:rPr lang="en-GB" sz="2400" b="1" dirty="0">
                <a:solidFill>
                  <a:srgbClr val="000000"/>
                </a:solidFill>
                <a:ea typeface="Calibri" panose="020F0502020204030204" pitchFamily="34" charset="0"/>
                <a:cs typeface="Calibri" panose="020F0502020204030204" pitchFamily="34" charset="0"/>
              </a:rPr>
              <a:t>energy-use efficiency of </a:t>
            </a:r>
          </a:p>
          <a:p>
            <a:pPr marL="380990" indent="-380990" algn="just">
              <a:lnSpc>
                <a:spcPct val="150000"/>
              </a:lnSpc>
              <a:buFont typeface="Arial" panose="020B0604020202020204" pitchFamily="34" charset="0"/>
              <a:buChar char="•"/>
            </a:pPr>
            <a:r>
              <a:rPr lang="en-GB" sz="2400" dirty="0">
                <a:solidFill>
                  <a:srgbClr val="000000"/>
                </a:solidFill>
                <a:highlight>
                  <a:srgbClr val="2CD050"/>
                </a:highlight>
                <a:ea typeface="Calibri" panose="020F0502020204030204" pitchFamily="34" charset="0"/>
                <a:cs typeface="Calibri" panose="020F0502020204030204" pitchFamily="34" charset="0"/>
              </a:rPr>
              <a:t>the external power delivery to the accelerator and operation (RF 2.0) </a:t>
            </a:r>
          </a:p>
          <a:p>
            <a:pPr marL="380990" indent="-380990" algn="just">
              <a:lnSpc>
                <a:spcPct val="150000"/>
              </a:lnSpc>
              <a:buFont typeface="Arial" panose="020B0604020202020204" pitchFamily="34" charset="0"/>
              <a:buChar char="•"/>
            </a:pPr>
            <a:r>
              <a:rPr lang="en-GB" sz="2400" dirty="0">
                <a:solidFill>
                  <a:srgbClr val="000000"/>
                </a:solidFill>
                <a:highlight>
                  <a:srgbClr val="2CD050"/>
                </a:highlight>
                <a:ea typeface="Calibri" panose="020F0502020204030204" pitchFamily="34" charset="0"/>
                <a:cs typeface="Calibri" panose="020F0502020204030204" pitchFamily="34" charset="0"/>
              </a:rPr>
              <a:t>the internal power use of the accelerator  (</a:t>
            </a:r>
            <a:r>
              <a:rPr lang="en-GB" sz="2400" dirty="0" err="1">
                <a:solidFill>
                  <a:srgbClr val="000000"/>
                </a:solidFill>
                <a:highlight>
                  <a:srgbClr val="2CD050"/>
                </a:highlight>
                <a:ea typeface="Calibri" panose="020F0502020204030204" pitchFamily="34" charset="0"/>
                <a:cs typeface="Calibri" panose="020F0502020204030204" pitchFamily="34" charset="0"/>
              </a:rPr>
              <a:t>iSAS</a:t>
            </a:r>
            <a:r>
              <a:rPr lang="en-GB" sz="2400" dirty="0">
                <a:solidFill>
                  <a:srgbClr val="000000"/>
                </a:solidFill>
                <a:highlight>
                  <a:srgbClr val="2CD050"/>
                </a:highlight>
                <a:ea typeface="Calibri" panose="020F0502020204030204" pitchFamily="34" charset="0"/>
                <a:cs typeface="Calibri" panose="020F0502020204030204" pitchFamily="34" charset="0"/>
              </a:rPr>
              <a:t>)</a:t>
            </a:r>
            <a:endParaRPr lang="en-GB" sz="2400" dirty="0">
              <a:highlight>
                <a:srgbClr val="2CD050"/>
              </a:highlight>
              <a:ea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C3C82C2C-EE8A-465C-B9E2-3A60B52BE430}"/>
              </a:ext>
            </a:extLst>
          </p:cNvPr>
          <p:cNvSpPr txBox="1"/>
          <p:nvPr/>
        </p:nvSpPr>
        <p:spPr>
          <a:xfrm>
            <a:off x="88776" y="424179"/>
            <a:ext cx="12014447" cy="523220"/>
          </a:xfrm>
          <a:prstGeom prst="rect">
            <a:avLst/>
          </a:prstGeom>
          <a:solidFill>
            <a:schemeClr val="accent6">
              <a:lumMod val="20000"/>
              <a:lumOff val="80000"/>
            </a:schemeClr>
          </a:solidFill>
        </p:spPr>
        <p:txBody>
          <a:bodyPr wrap="square" rtlCol="0">
            <a:spAutoFit/>
          </a:bodyPr>
          <a:lstStyle/>
          <a:p>
            <a:pPr algn="ctr"/>
            <a:r>
              <a:rPr lang="fr-FR" sz="2800" b="1" dirty="0">
                <a:solidFill>
                  <a:srgbClr val="FF0000"/>
                </a:solidFill>
                <a:latin typeface="+mn-lt"/>
              </a:rPr>
              <a:t>Is an </a:t>
            </a:r>
            <a:r>
              <a:rPr lang="fr-FR" sz="2800" b="1" dirty="0" err="1">
                <a:solidFill>
                  <a:srgbClr val="FF0000"/>
                </a:solidFill>
                <a:latin typeface="+mn-lt"/>
              </a:rPr>
              <a:t>integration</a:t>
            </a:r>
            <a:r>
              <a:rPr lang="fr-FR" sz="2800" b="1" dirty="0">
                <a:solidFill>
                  <a:srgbClr val="FF0000"/>
                </a:solidFill>
                <a:latin typeface="+mn-lt"/>
              </a:rPr>
              <a:t> </a:t>
            </a:r>
            <a:r>
              <a:rPr lang="fr-FR" sz="2800" b="1" dirty="0" err="1">
                <a:solidFill>
                  <a:srgbClr val="FF0000"/>
                </a:solidFill>
                <a:latin typeface="+mn-lt"/>
              </a:rPr>
              <a:t>project</a:t>
            </a:r>
            <a:r>
              <a:rPr lang="fr-FR" sz="2800" b="1" dirty="0">
                <a:solidFill>
                  <a:srgbClr val="FF0000"/>
                </a:solidFill>
                <a:latin typeface="+mn-lt"/>
              </a:rPr>
              <a:t> to optimise the power use </a:t>
            </a:r>
            <a:r>
              <a:rPr lang="fr-FR" sz="2800" b="1" dirty="0" err="1">
                <a:solidFill>
                  <a:srgbClr val="FF0000"/>
                </a:solidFill>
                <a:latin typeface="+mn-lt"/>
              </a:rPr>
              <a:t>from</a:t>
            </a:r>
            <a:r>
              <a:rPr lang="fr-FR" sz="2800" b="1" dirty="0">
                <a:solidFill>
                  <a:srgbClr val="FF0000"/>
                </a:solidFill>
                <a:latin typeface="+mn-lt"/>
              </a:rPr>
              <a:t> </a:t>
            </a:r>
            <a:r>
              <a:rPr lang="fr-FR" sz="2800" b="1" dirty="0" err="1">
                <a:solidFill>
                  <a:srgbClr val="FF0000"/>
                </a:solidFill>
                <a:latin typeface="+mn-lt"/>
              </a:rPr>
              <a:t>grid</a:t>
            </a:r>
            <a:r>
              <a:rPr lang="fr-FR" sz="2800" b="1" dirty="0">
                <a:solidFill>
                  <a:srgbClr val="FF0000"/>
                </a:solidFill>
                <a:latin typeface="+mn-lt"/>
              </a:rPr>
              <a:t> to </a:t>
            </a:r>
            <a:r>
              <a:rPr lang="fr-FR" sz="2800" b="1" dirty="0" err="1">
                <a:solidFill>
                  <a:srgbClr val="FF0000"/>
                </a:solidFill>
                <a:latin typeface="+mn-lt"/>
              </a:rPr>
              <a:t>particle</a:t>
            </a:r>
            <a:r>
              <a:rPr lang="fr-FR" sz="2800" b="1" dirty="0">
                <a:solidFill>
                  <a:srgbClr val="FF0000"/>
                </a:solidFill>
                <a:latin typeface="+mn-lt"/>
              </a:rPr>
              <a:t> </a:t>
            </a:r>
            <a:r>
              <a:rPr lang="fr-FR" sz="2800" b="1" dirty="0" err="1">
                <a:solidFill>
                  <a:srgbClr val="FF0000"/>
                </a:solidFill>
                <a:latin typeface="+mn-lt"/>
              </a:rPr>
              <a:t>beams</a:t>
            </a:r>
            <a:r>
              <a:rPr lang="fr-FR" sz="2800" b="1" dirty="0">
                <a:solidFill>
                  <a:srgbClr val="FF0000"/>
                </a:solidFill>
                <a:latin typeface="+mn-lt"/>
              </a:rPr>
              <a:t> </a:t>
            </a:r>
            <a:endParaRPr lang="en-GB" sz="2800" b="1" dirty="0">
              <a:solidFill>
                <a:srgbClr val="FF0000"/>
              </a:solidFill>
              <a:latin typeface="+mn-lt"/>
            </a:endParaRPr>
          </a:p>
        </p:txBody>
      </p:sp>
      <p:sp>
        <p:nvSpPr>
          <p:cNvPr id="10" name="Espace réservé du pied de page 9">
            <a:extLst>
              <a:ext uri="{FF2B5EF4-FFF2-40B4-BE49-F238E27FC236}">
                <a16:creationId xmlns:a16="http://schemas.microsoft.com/office/drawing/2014/main" id="{CF951E97-2F32-441C-B98F-D8B59FA67ED0}"/>
              </a:ext>
            </a:extLst>
          </p:cNvPr>
          <p:cNvSpPr>
            <a:spLocks noGrp="1"/>
          </p:cNvSpPr>
          <p:nvPr>
            <p:ph type="ftr" sz="quarter" idx="11"/>
          </p:nvPr>
        </p:nvSpPr>
        <p:spPr/>
        <p:txBody>
          <a:bodyPr/>
          <a:lstStyle/>
          <a:p>
            <a:r>
              <a:rPr lang="en-GB">
                <a:latin typeface="+mn-lt"/>
              </a:rPr>
              <a:t>iSAS Second Annual Meeting @HZB</a:t>
            </a:r>
            <a:endParaRPr lang="fr-FR">
              <a:latin typeface="+mn-lt"/>
            </a:endParaRPr>
          </a:p>
        </p:txBody>
      </p:sp>
      <p:sp>
        <p:nvSpPr>
          <p:cNvPr id="11" name="ZoneTexte 10">
            <a:extLst>
              <a:ext uri="{FF2B5EF4-FFF2-40B4-BE49-F238E27FC236}">
                <a16:creationId xmlns:a16="http://schemas.microsoft.com/office/drawing/2014/main" id="{71E03D32-73E8-4952-931D-1FB3BE8D0453}"/>
              </a:ext>
            </a:extLst>
          </p:cNvPr>
          <p:cNvSpPr txBox="1"/>
          <p:nvPr/>
        </p:nvSpPr>
        <p:spPr>
          <a:xfrm>
            <a:off x="508000" y="4242772"/>
            <a:ext cx="11277600" cy="2191049"/>
          </a:xfrm>
          <a:prstGeom prst="rect">
            <a:avLst/>
          </a:prstGeom>
          <a:noFill/>
        </p:spPr>
        <p:txBody>
          <a:bodyPr wrap="square">
            <a:spAutoFit/>
          </a:bodyPr>
          <a:lstStyle/>
          <a:p>
            <a:pPr algn="just" defTabSz="1219170" fontAlgn="base">
              <a:lnSpc>
                <a:spcPct val="115000"/>
              </a:lnSpc>
              <a:spcBef>
                <a:spcPct val="0"/>
              </a:spcBef>
              <a:spcAft>
                <a:spcPct val="0"/>
              </a:spcAft>
              <a:defRPr/>
            </a:pPr>
            <a:r>
              <a:rPr lang="en-GB" sz="2400" dirty="0">
                <a:solidFill>
                  <a:prstClr val="black"/>
                </a:solidFill>
                <a:ea typeface="Aptos"/>
                <a:cs typeface="Times New Roman" panose="02020603050405020304" pitchFamily="18" charset="0"/>
              </a:rPr>
              <a:t>The project also aims </a:t>
            </a:r>
            <a:r>
              <a:rPr lang="en-GB" sz="2400" b="1" dirty="0">
                <a:solidFill>
                  <a:prstClr val="black"/>
                </a:solidFill>
                <a:ea typeface="Aptos"/>
                <a:cs typeface="Times New Roman" panose="02020603050405020304" pitchFamily="18" charset="0"/>
              </a:rPr>
              <a:t>at developing </a:t>
            </a:r>
            <a:r>
              <a:rPr lang="en-GB" sz="2400" b="1" dirty="0">
                <a:ea typeface="Calibri" panose="020F0502020204030204" pitchFamily="34" charset="0"/>
                <a:cs typeface="Arial" panose="020B0604020202020204" pitchFamily="34" charset="0"/>
              </a:rPr>
              <a:t>digital controls at the system level </a:t>
            </a:r>
            <a:r>
              <a:rPr lang="en-GB" sz="2400" dirty="0">
                <a:solidFill>
                  <a:prstClr val="black"/>
                </a:solidFill>
                <a:ea typeface="Aptos"/>
                <a:cs typeface="Times New Roman" panose="02020603050405020304" pitchFamily="18" charset="0"/>
              </a:rPr>
              <a:t>that are not available to designers and operators, and guidance for adoption in existing and future facilities. </a:t>
            </a:r>
            <a:r>
              <a:rPr lang="en-GB" sz="2400" b="1" dirty="0">
                <a:solidFill>
                  <a:prstClr val="black"/>
                </a:solidFill>
                <a:ea typeface="Aptos"/>
                <a:cs typeface="Times New Roman" panose="02020603050405020304" pitchFamily="18" charset="0"/>
              </a:rPr>
              <a:t>For the first time an integrated standardization of energy sustainability solutions for entire particle accelerator systems will be developed, together with energy-efficiency performance monitoring tools</a:t>
            </a:r>
          </a:p>
        </p:txBody>
      </p:sp>
      <p:sp>
        <p:nvSpPr>
          <p:cNvPr id="2" name="Espace réservé de la date 1">
            <a:extLst>
              <a:ext uri="{FF2B5EF4-FFF2-40B4-BE49-F238E27FC236}">
                <a16:creationId xmlns:a16="http://schemas.microsoft.com/office/drawing/2014/main" id="{BD34C58C-21C8-480E-87DB-71173D7415C7}"/>
              </a:ext>
            </a:extLst>
          </p:cNvPr>
          <p:cNvSpPr>
            <a:spLocks noGrp="1"/>
          </p:cNvSpPr>
          <p:nvPr>
            <p:ph type="dt" sz="half" idx="10"/>
          </p:nvPr>
        </p:nvSpPr>
        <p:spPr/>
        <p:txBody>
          <a:bodyPr/>
          <a:lstStyle/>
          <a:p>
            <a:r>
              <a:rPr lang="en-US"/>
              <a:t>23/04/2026</a:t>
            </a:r>
            <a:endParaRPr lang="en-BE"/>
          </a:p>
        </p:txBody>
      </p:sp>
    </p:spTree>
    <p:extLst>
      <p:ext uri="{BB962C8B-B14F-4D97-AF65-F5344CB8AC3E}">
        <p14:creationId xmlns:p14="http://schemas.microsoft.com/office/powerpoint/2010/main" val="427576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6AE0E02-B688-E4FA-90C9-A4928CA38BFC}"/>
              </a:ext>
            </a:extLst>
          </p:cNvPr>
          <p:cNvSpPr/>
          <p:nvPr/>
        </p:nvSpPr>
        <p:spPr>
          <a:xfrm>
            <a:off x="1315845" y="1266331"/>
            <a:ext cx="8486078" cy="5549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dirty="0"/>
              <a:t>Inputs from RF2.0 &amp; iSAS</a:t>
            </a:r>
          </a:p>
        </p:txBody>
      </p:sp>
      <p:sp>
        <p:nvSpPr>
          <p:cNvPr id="6" name="Rounded Rectangle 5">
            <a:extLst>
              <a:ext uri="{FF2B5EF4-FFF2-40B4-BE49-F238E27FC236}">
                <a16:creationId xmlns:a16="http://schemas.microsoft.com/office/drawing/2014/main" id="{34F73929-5522-DCF5-95E5-D6ACFD131F2B}"/>
              </a:ext>
            </a:extLst>
          </p:cNvPr>
          <p:cNvSpPr/>
          <p:nvPr/>
        </p:nvSpPr>
        <p:spPr>
          <a:xfrm>
            <a:off x="3928216" y="2059133"/>
            <a:ext cx="2900380" cy="13604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b="1" dirty="0"/>
              <a:t>Device-to-System</a:t>
            </a:r>
          </a:p>
          <a:p>
            <a:pPr marL="285750" indent="-285750">
              <a:buFont typeface="Arial" panose="020B0604020202020204" pitchFamily="34" charset="0"/>
              <a:buChar char="•"/>
            </a:pPr>
            <a:r>
              <a:rPr lang="en-DE" dirty="0"/>
              <a:t>Cryomodule</a:t>
            </a:r>
          </a:p>
          <a:p>
            <a:pPr marL="285750" indent="-285750">
              <a:buFont typeface="Arial" panose="020B0604020202020204" pitchFamily="34" charset="0"/>
              <a:buChar char="•"/>
            </a:pPr>
            <a:r>
              <a:rPr lang="en-DE" dirty="0">
                <a:solidFill>
                  <a:schemeClr val="tx1"/>
                </a:solidFill>
              </a:rPr>
              <a:t>SSA (Technology &amp; System integration)</a:t>
            </a:r>
          </a:p>
        </p:txBody>
      </p:sp>
      <p:sp>
        <p:nvSpPr>
          <p:cNvPr id="7" name="Rounded Rectangle 6">
            <a:extLst>
              <a:ext uri="{FF2B5EF4-FFF2-40B4-BE49-F238E27FC236}">
                <a16:creationId xmlns:a16="http://schemas.microsoft.com/office/drawing/2014/main" id="{5F60B330-A860-94D7-6AD2-98C01F0F86D5}"/>
              </a:ext>
            </a:extLst>
          </p:cNvPr>
          <p:cNvSpPr/>
          <p:nvPr/>
        </p:nvSpPr>
        <p:spPr>
          <a:xfrm>
            <a:off x="6901543" y="2059133"/>
            <a:ext cx="2900380" cy="13604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b="1" dirty="0"/>
              <a:t>System level</a:t>
            </a:r>
          </a:p>
          <a:p>
            <a:pPr marL="285750" indent="-285750">
              <a:buFont typeface="Arial" panose="020B0604020202020204" pitchFamily="34" charset="0"/>
              <a:buChar char="•"/>
            </a:pPr>
            <a:r>
              <a:rPr lang="en-DE" dirty="0"/>
              <a:t>UPFC @ CERN</a:t>
            </a:r>
          </a:p>
          <a:p>
            <a:pPr marL="285750" indent="-285750">
              <a:buFont typeface="Arial" panose="020B0604020202020204" pitchFamily="34" charset="0"/>
              <a:buChar char="•"/>
            </a:pPr>
            <a:r>
              <a:rPr lang="en-DE" dirty="0"/>
              <a:t>Geothermal</a:t>
            </a:r>
          </a:p>
          <a:p>
            <a:pPr marL="285750" indent="-285750">
              <a:buFont typeface="Arial" panose="020B0604020202020204" pitchFamily="34" charset="0"/>
              <a:buChar char="•"/>
            </a:pPr>
            <a:r>
              <a:rPr lang="en-DE" dirty="0"/>
              <a:t>Sustainable computing</a:t>
            </a:r>
          </a:p>
        </p:txBody>
      </p:sp>
      <p:sp>
        <p:nvSpPr>
          <p:cNvPr id="8" name="Rounded Rectangle 7">
            <a:extLst>
              <a:ext uri="{FF2B5EF4-FFF2-40B4-BE49-F238E27FC236}">
                <a16:creationId xmlns:a16="http://schemas.microsoft.com/office/drawing/2014/main" id="{729FF052-9A9F-B4C4-EFF7-BA6633076D72}"/>
              </a:ext>
            </a:extLst>
          </p:cNvPr>
          <p:cNvSpPr/>
          <p:nvPr/>
        </p:nvSpPr>
        <p:spPr>
          <a:xfrm>
            <a:off x="3756107" y="3768986"/>
            <a:ext cx="3248721" cy="13604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b="1" dirty="0"/>
              <a:t>System-to-Sustainability</a:t>
            </a:r>
          </a:p>
          <a:p>
            <a:pPr marL="285750" indent="-285750" algn="ctr">
              <a:buFont typeface="Arial" panose="020B0604020202020204" pitchFamily="34" charset="0"/>
              <a:buChar char="•"/>
            </a:pPr>
            <a:r>
              <a:rPr lang="en-DE" dirty="0"/>
              <a:t>Energy monitoring</a:t>
            </a:r>
          </a:p>
          <a:p>
            <a:pPr marL="285750" indent="-285750" algn="ctr">
              <a:buFont typeface="Arial" panose="020B0604020202020204" pitchFamily="34" charset="0"/>
              <a:buChar char="•"/>
            </a:pPr>
            <a:r>
              <a:rPr lang="en-DE" dirty="0"/>
              <a:t>LCA software</a:t>
            </a:r>
          </a:p>
        </p:txBody>
      </p:sp>
      <p:sp>
        <p:nvSpPr>
          <p:cNvPr id="9" name="Rounded Rectangle 8">
            <a:extLst>
              <a:ext uri="{FF2B5EF4-FFF2-40B4-BE49-F238E27FC236}">
                <a16:creationId xmlns:a16="http://schemas.microsoft.com/office/drawing/2014/main" id="{400DB72A-54E7-21A0-033A-F3F6FD2A08B1}"/>
              </a:ext>
            </a:extLst>
          </p:cNvPr>
          <p:cNvSpPr/>
          <p:nvPr/>
        </p:nvSpPr>
        <p:spPr>
          <a:xfrm rot="16200000">
            <a:off x="8231460" y="3121417"/>
            <a:ext cx="5118410" cy="13604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dirty="0"/>
              <a:t>Training, Transfer to industry</a:t>
            </a:r>
          </a:p>
        </p:txBody>
      </p:sp>
      <p:sp>
        <p:nvSpPr>
          <p:cNvPr id="12" name="Rounded Rectangle 11">
            <a:extLst>
              <a:ext uri="{FF2B5EF4-FFF2-40B4-BE49-F238E27FC236}">
                <a16:creationId xmlns:a16="http://schemas.microsoft.com/office/drawing/2014/main" id="{9FA931F2-1937-D642-DD9B-181AE50FA06B}"/>
              </a:ext>
            </a:extLst>
          </p:cNvPr>
          <p:cNvSpPr/>
          <p:nvPr/>
        </p:nvSpPr>
        <p:spPr>
          <a:xfrm>
            <a:off x="954890" y="5434235"/>
            <a:ext cx="8847034" cy="9266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solidFill>
                  <a:srgbClr val="000000"/>
                </a:solidFill>
                <a:effectLst/>
                <a:latin typeface="Helvetica" pitchFamily="2" charset="0"/>
              </a:rPr>
              <a:t>Demonstration stage: integrated system-level approach of the technologies</a:t>
            </a:r>
          </a:p>
          <a:p>
            <a:pPr marL="3486150" lvl="7" indent="-285750">
              <a:buFont typeface="Arial" panose="020B0604020202020204" pitchFamily="34" charset="0"/>
              <a:buChar char="•"/>
            </a:pPr>
            <a:r>
              <a:rPr lang="en-GB" dirty="0">
                <a:solidFill>
                  <a:srgbClr val="000000"/>
                </a:solidFill>
                <a:latin typeface="Helvetica" pitchFamily="2" charset="0"/>
              </a:rPr>
              <a:t>PERLE++</a:t>
            </a:r>
          </a:p>
          <a:p>
            <a:pPr marL="3486150" lvl="7" indent="-285750">
              <a:buFont typeface="Arial" panose="020B0604020202020204" pitchFamily="34" charset="0"/>
              <a:buChar char="•"/>
            </a:pPr>
            <a:r>
              <a:rPr lang="en-GB" dirty="0">
                <a:solidFill>
                  <a:srgbClr val="000000"/>
                </a:solidFill>
                <a:latin typeface="Helvetica" pitchFamily="2" charset="0"/>
              </a:rPr>
              <a:t>Several Single-site demonstrators</a:t>
            </a:r>
            <a:endParaRPr lang="en-GB" dirty="0">
              <a:solidFill>
                <a:srgbClr val="000000"/>
              </a:solidFill>
              <a:effectLst/>
              <a:latin typeface="Helvetica" pitchFamily="2" charset="0"/>
            </a:endParaRPr>
          </a:p>
        </p:txBody>
      </p:sp>
      <p:pic>
        <p:nvPicPr>
          <p:cNvPr id="13" name="Picture 12">
            <a:extLst>
              <a:ext uri="{FF2B5EF4-FFF2-40B4-BE49-F238E27FC236}">
                <a16:creationId xmlns:a16="http://schemas.microsoft.com/office/drawing/2014/main" id="{EB5A21F3-D0DE-B8AC-C45A-2A75227760F4}"/>
              </a:ext>
            </a:extLst>
          </p:cNvPr>
          <p:cNvPicPr>
            <a:picLocks noChangeAspect="1"/>
          </p:cNvPicPr>
          <p:nvPr/>
        </p:nvPicPr>
        <p:blipFill>
          <a:blip r:embed="rId2"/>
          <a:stretch>
            <a:fillRect/>
          </a:stretch>
        </p:blipFill>
        <p:spPr>
          <a:xfrm>
            <a:off x="1315845" y="79808"/>
            <a:ext cx="1249802" cy="732263"/>
          </a:xfrm>
          <a:prstGeom prst="rect">
            <a:avLst/>
          </a:prstGeom>
        </p:spPr>
      </p:pic>
      <p:pic>
        <p:nvPicPr>
          <p:cNvPr id="14" name="Picture 13">
            <a:extLst>
              <a:ext uri="{FF2B5EF4-FFF2-40B4-BE49-F238E27FC236}">
                <a16:creationId xmlns:a16="http://schemas.microsoft.com/office/drawing/2014/main" id="{C591B2AF-4127-10D9-F77B-EE7705F268C1}"/>
              </a:ext>
            </a:extLst>
          </p:cNvPr>
          <p:cNvPicPr>
            <a:picLocks noChangeAspect="1"/>
          </p:cNvPicPr>
          <p:nvPr/>
        </p:nvPicPr>
        <p:blipFill>
          <a:blip r:embed="rId3"/>
          <a:stretch>
            <a:fillRect/>
          </a:stretch>
        </p:blipFill>
        <p:spPr>
          <a:xfrm>
            <a:off x="8074723" y="80325"/>
            <a:ext cx="1727200" cy="622300"/>
          </a:xfrm>
          <a:prstGeom prst="rect">
            <a:avLst/>
          </a:prstGeom>
        </p:spPr>
      </p:pic>
      <p:sp>
        <p:nvSpPr>
          <p:cNvPr id="15" name="Rounded Rectangle 14">
            <a:extLst>
              <a:ext uri="{FF2B5EF4-FFF2-40B4-BE49-F238E27FC236}">
                <a16:creationId xmlns:a16="http://schemas.microsoft.com/office/drawing/2014/main" id="{F5690D93-D81B-0628-8A73-3F2D71E80450}"/>
              </a:ext>
            </a:extLst>
          </p:cNvPr>
          <p:cNvSpPr/>
          <p:nvPr/>
        </p:nvSpPr>
        <p:spPr>
          <a:xfrm>
            <a:off x="954889" y="2084356"/>
            <a:ext cx="2900380" cy="13604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b="1" dirty="0"/>
              <a:t>Device level</a:t>
            </a:r>
          </a:p>
          <a:p>
            <a:pPr marL="285750" indent="-285750">
              <a:buFont typeface="Arial" panose="020B0604020202020204" pitchFamily="34" charset="0"/>
              <a:buChar char="•"/>
            </a:pPr>
            <a:r>
              <a:rPr lang="en-DE" dirty="0"/>
              <a:t>Re-usable magnets</a:t>
            </a:r>
          </a:p>
          <a:p>
            <a:pPr marL="285750" indent="-285750">
              <a:buFont typeface="Arial" panose="020B0604020202020204" pitchFamily="34" charset="0"/>
              <a:buChar char="•"/>
            </a:pPr>
            <a:r>
              <a:rPr lang="en-DE" dirty="0"/>
              <a:t>Magnetrons</a:t>
            </a:r>
          </a:p>
        </p:txBody>
      </p:sp>
      <p:cxnSp>
        <p:nvCxnSpPr>
          <p:cNvPr id="17" name="Elbow Connector 16">
            <a:extLst>
              <a:ext uri="{FF2B5EF4-FFF2-40B4-BE49-F238E27FC236}">
                <a16:creationId xmlns:a16="http://schemas.microsoft.com/office/drawing/2014/main" id="{88BD0A52-AA08-ED5B-5CCB-ADF4049B6844}"/>
              </a:ext>
            </a:extLst>
          </p:cNvPr>
          <p:cNvCxnSpPr>
            <a:stCxn id="15" idx="2"/>
            <a:endCxn id="8" idx="1"/>
          </p:cNvCxnSpPr>
          <p:nvPr/>
        </p:nvCxnSpPr>
        <p:spPr>
          <a:xfrm rot="16200000" flipH="1">
            <a:off x="2578390" y="3271494"/>
            <a:ext cx="1004406" cy="135102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35F4801E-7921-6ADA-2C53-9CAAB84A302A}"/>
              </a:ext>
            </a:extLst>
          </p:cNvPr>
          <p:cNvCxnSpPr>
            <a:stCxn id="6" idx="2"/>
            <a:endCxn id="8" idx="0"/>
          </p:cNvCxnSpPr>
          <p:nvPr/>
        </p:nvCxnSpPr>
        <p:spPr>
          <a:xfrm rot="16200000" flipH="1">
            <a:off x="5204735" y="3593253"/>
            <a:ext cx="349404" cy="20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09C255DD-9DFE-9ADC-00C4-4D88D9CFF2C8}"/>
              </a:ext>
            </a:extLst>
          </p:cNvPr>
          <p:cNvCxnSpPr>
            <a:stCxn id="7" idx="2"/>
            <a:endCxn id="8" idx="3"/>
          </p:cNvCxnSpPr>
          <p:nvPr/>
        </p:nvCxnSpPr>
        <p:spPr>
          <a:xfrm rot="5400000">
            <a:off x="7163467" y="3260944"/>
            <a:ext cx="1029629" cy="134690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a:extLst>
              <a:ext uri="{FF2B5EF4-FFF2-40B4-BE49-F238E27FC236}">
                <a16:creationId xmlns:a16="http://schemas.microsoft.com/office/drawing/2014/main" id="{CB4FA0F8-C0F5-5FC7-9F9A-657ACAB4E9C8}"/>
              </a:ext>
            </a:extLst>
          </p:cNvPr>
          <p:cNvCxnSpPr>
            <a:cxnSpLocks/>
            <a:stCxn id="8" idx="2"/>
            <a:endCxn id="12" idx="0"/>
          </p:cNvCxnSpPr>
          <p:nvPr/>
        </p:nvCxnSpPr>
        <p:spPr>
          <a:xfrm rot="5400000">
            <a:off x="5227038" y="5280805"/>
            <a:ext cx="304800" cy="20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Bent Arrow 25">
            <a:extLst>
              <a:ext uri="{FF2B5EF4-FFF2-40B4-BE49-F238E27FC236}">
                <a16:creationId xmlns:a16="http://schemas.microsoft.com/office/drawing/2014/main" id="{6D400F15-DE7D-7055-65AC-4B0DDDE3A112}"/>
              </a:ext>
            </a:extLst>
          </p:cNvPr>
          <p:cNvSpPr/>
          <p:nvPr/>
        </p:nvSpPr>
        <p:spPr>
          <a:xfrm rot="5400000">
            <a:off x="2834630" y="428751"/>
            <a:ext cx="907096" cy="94282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7" name="Bent Arrow 26">
            <a:extLst>
              <a:ext uri="{FF2B5EF4-FFF2-40B4-BE49-F238E27FC236}">
                <a16:creationId xmlns:a16="http://schemas.microsoft.com/office/drawing/2014/main" id="{A90A506C-59FB-B10F-E9E5-D5863CF11D04}"/>
              </a:ext>
            </a:extLst>
          </p:cNvPr>
          <p:cNvSpPr/>
          <p:nvPr/>
        </p:nvSpPr>
        <p:spPr>
          <a:xfrm rot="5400000" flipV="1">
            <a:off x="7149765" y="423075"/>
            <a:ext cx="907096" cy="94282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0" name="ZoneTexte 9">
            <a:extLst>
              <a:ext uri="{FF2B5EF4-FFF2-40B4-BE49-F238E27FC236}">
                <a16:creationId xmlns:a16="http://schemas.microsoft.com/office/drawing/2014/main" id="{814B8312-411A-42C7-B709-CAE2B4AF4EFA}"/>
              </a:ext>
            </a:extLst>
          </p:cNvPr>
          <p:cNvSpPr txBox="1"/>
          <p:nvPr/>
        </p:nvSpPr>
        <p:spPr>
          <a:xfrm>
            <a:off x="1111730" y="4491053"/>
            <a:ext cx="1753044" cy="369332"/>
          </a:xfrm>
          <a:prstGeom prst="rect">
            <a:avLst/>
          </a:prstGeom>
          <a:noFill/>
          <a:ln>
            <a:solidFill>
              <a:srgbClr val="FF0000"/>
            </a:solidFill>
            <a:prstDash val="dash"/>
          </a:ln>
        </p:spPr>
        <p:txBody>
          <a:bodyPr wrap="none" rtlCol="0">
            <a:spAutoFit/>
          </a:bodyPr>
          <a:lstStyle/>
          <a:p>
            <a:pPr algn="ctr"/>
            <a:r>
              <a:rPr lang="fr-FR" dirty="0">
                <a:solidFill>
                  <a:srgbClr val="FF0000"/>
                </a:solidFill>
              </a:rPr>
              <a:t>Weak Link/Data</a:t>
            </a:r>
            <a:endParaRPr lang="fr-FR" dirty="0">
              <a:solidFill>
                <a:srgbClr val="FF0000"/>
              </a:solidFill>
              <a:sym typeface="Wingdings" panose="05000000000000000000" pitchFamily="2" charset="2"/>
            </a:endParaRPr>
          </a:p>
        </p:txBody>
      </p:sp>
      <p:sp>
        <p:nvSpPr>
          <p:cNvPr id="4" name="ZoneTexte 9">
            <a:extLst>
              <a:ext uri="{FF2B5EF4-FFF2-40B4-BE49-F238E27FC236}">
                <a16:creationId xmlns:a16="http://schemas.microsoft.com/office/drawing/2014/main" id="{C17630EE-47F1-4330-053D-D5CEF2425936}"/>
              </a:ext>
            </a:extLst>
          </p:cNvPr>
          <p:cNvSpPr txBox="1"/>
          <p:nvPr/>
        </p:nvSpPr>
        <p:spPr>
          <a:xfrm>
            <a:off x="4578187" y="3394635"/>
            <a:ext cx="2338525" cy="369332"/>
          </a:xfrm>
          <a:prstGeom prst="rect">
            <a:avLst/>
          </a:prstGeom>
          <a:noFill/>
          <a:ln>
            <a:solidFill>
              <a:srgbClr val="FF0000"/>
            </a:solidFill>
            <a:prstDash val="dash"/>
          </a:ln>
        </p:spPr>
        <p:txBody>
          <a:bodyPr wrap="none" rtlCol="0">
            <a:spAutoFit/>
          </a:bodyPr>
          <a:lstStyle/>
          <a:p>
            <a:pPr algn="ctr"/>
            <a:r>
              <a:rPr lang="fr-FR" dirty="0">
                <a:solidFill>
                  <a:srgbClr val="FF0000"/>
                </a:solidFill>
              </a:rPr>
              <a:t>Strong Link/Hardware</a:t>
            </a:r>
            <a:endParaRPr lang="fr-FR" dirty="0">
              <a:solidFill>
                <a:srgbClr val="FF0000"/>
              </a:solidFill>
              <a:sym typeface="Wingdings" panose="05000000000000000000" pitchFamily="2" charset="2"/>
            </a:endParaRPr>
          </a:p>
        </p:txBody>
      </p:sp>
      <p:sp>
        <p:nvSpPr>
          <p:cNvPr id="11" name="ZoneTexte 9">
            <a:extLst>
              <a:ext uri="{FF2B5EF4-FFF2-40B4-BE49-F238E27FC236}">
                <a16:creationId xmlns:a16="http://schemas.microsoft.com/office/drawing/2014/main" id="{BB2209D2-16D1-9017-FB55-7CC21B7BA3C0}"/>
              </a:ext>
            </a:extLst>
          </p:cNvPr>
          <p:cNvSpPr txBox="1"/>
          <p:nvPr/>
        </p:nvSpPr>
        <p:spPr>
          <a:xfrm>
            <a:off x="7507788" y="3719463"/>
            <a:ext cx="2338525" cy="369332"/>
          </a:xfrm>
          <a:prstGeom prst="rect">
            <a:avLst/>
          </a:prstGeom>
          <a:noFill/>
          <a:ln>
            <a:solidFill>
              <a:srgbClr val="FF0000"/>
            </a:solidFill>
            <a:prstDash val="dash"/>
          </a:ln>
        </p:spPr>
        <p:txBody>
          <a:bodyPr wrap="none" rtlCol="0">
            <a:spAutoFit/>
          </a:bodyPr>
          <a:lstStyle/>
          <a:p>
            <a:pPr algn="ctr"/>
            <a:r>
              <a:rPr lang="fr-FR" dirty="0">
                <a:solidFill>
                  <a:srgbClr val="FF0000"/>
                </a:solidFill>
              </a:rPr>
              <a:t>Strong Link/Hardware</a:t>
            </a:r>
            <a:endParaRPr lang="fr-FR" dirty="0">
              <a:solidFill>
                <a:srgbClr val="FF0000"/>
              </a:solidFill>
              <a:sym typeface="Wingdings" panose="05000000000000000000" pitchFamily="2" charset="2"/>
            </a:endParaRPr>
          </a:p>
        </p:txBody>
      </p:sp>
      <p:pic>
        <p:nvPicPr>
          <p:cNvPr id="29" name="Picture 13">
            <a:extLst>
              <a:ext uri="{FF2B5EF4-FFF2-40B4-BE49-F238E27FC236}">
                <a16:creationId xmlns:a16="http://schemas.microsoft.com/office/drawing/2014/main" id="{3BE8B1A3-7224-4004-96F3-4F020DFF27AE}"/>
              </a:ext>
            </a:extLst>
          </p:cNvPr>
          <p:cNvPicPr>
            <a:picLocks noChangeAspect="1"/>
          </p:cNvPicPr>
          <p:nvPr/>
        </p:nvPicPr>
        <p:blipFill>
          <a:blip r:embed="rId3"/>
          <a:stretch>
            <a:fillRect/>
          </a:stretch>
        </p:blipFill>
        <p:spPr>
          <a:xfrm>
            <a:off x="8119113" y="201193"/>
            <a:ext cx="1727200" cy="622300"/>
          </a:xfrm>
          <a:prstGeom prst="rect">
            <a:avLst/>
          </a:prstGeom>
        </p:spPr>
      </p:pic>
      <p:sp>
        <p:nvSpPr>
          <p:cNvPr id="25" name="ZoneTexte 24">
            <a:extLst>
              <a:ext uri="{FF2B5EF4-FFF2-40B4-BE49-F238E27FC236}">
                <a16:creationId xmlns:a16="http://schemas.microsoft.com/office/drawing/2014/main" id="{B7F29F7D-C1DE-4DD6-B2B6-3BD0D5F2303A}"/>
              </a:ext>
            </a:extLst>
          </p:cNvPr>
          <p:cNvSpPr txBox="1"/>
          <p:nvPr/>
        </p:nvSpPr>
        <p:spPr>
          <a:xfrm>
            <a:off x="3781889" y="65952"/>
            <a:ext cx="3435658" cy="523220"/>
          </a:xfrm>
          <a:prstGeom prst="rect">
            <a:avLst/>
          </a:prstGeom>
          <a:solidFill>
            <a:schemeClr val="accent6">
              <a:lumMod val="20000"/>
              <a:lumOff val="80000"/>
            </a:schemeClr>
          </a:solidFill>
        </p:spPr>
        <p:txBody>
          <a:bodyPr wrap="square" rtlCol="0">
            <a:spAutoFit/>
          </a:bodyPr>
          <a:lstStyle/>
          <a:p>
            <a:pPr algn="ctr"/>
            <a:r>
              <a:rPr lang="fr-FR" sz="2800" b="1" dirty="0">
                <a:latin typeface="+mn-lt"/>
              </a:rPr>
              <a:t>Project structure</a:t>
            </a:r>
            <a:endParaRPr lang="en-GB" sz="2800" b="1" dirty="0">
              <a:latin typeface="+mn-lt"/>
            </a:endParaRPr>
          </a:p>
        </p:txBody>
      </p:sp>
    </p:spTree>
    <p:extLst>
      <p:ext uri="{BB962C8B-B14F-4D97-AF65-F5344CB8AC3E}">
        <p14:creationId xmlns:p14="http://schemas.microsoft.com/office/powerpoint/2010/main" val="258476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14BB-ED56-8112-A44E-8B492249B420}"/>
            </a:ext>
          </a:extLst>
        </p:cNvPr>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D6BDE043-6ABF-CFFC-ED45-23770BBC0828}"/>
              </a:ext>
            </a:extLst>
          </p:cNvPr>
          <p:cNvCxnSpPr>
            <a:cxnSpLocks/>
          </p:cNvCxnSpPr>
          <p:nvPr/>
        </p:nvCxnSpPr>
        <p:spPr>
          <a:xfrm flipH="1">
            <a:off x="2605043" y="3519557"/>
            <a:ext cx="2527246" cy="2739183"/>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04666ED5-A891-0F41-5E13-F1BEF1406155}"/>
              </a:ext>
            </a:extLst>
          </p:cNvPr>
          <p:cNvCxnSpPr>
            <a:cxnSpLocks/>
            <a:endCxn id="26" idx="3"/>
          </p:cNvCxnSpPr>
          <p:nvPr/>
        </p:nvCxnSpPr>
        <p:spPr>
          <a:xfrm flipH="1">
            <a:off x="5382152" y="3380278"/>
            <a:ext cx="3638794" cy="1842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Rounded Rectangle 3">
            <a:extLst>
              <a:ext uri="{FF2B5EF4-FFF2-40B4-BE49-F238E27FC236}">
                <a16:creationId xmlns:a16="http://schemas.microsoft.com/office/drawing/2014/main" id="{D1F174C0-7947-E51F-C591-5A18CA46AAA8}"/>
              </a:ext>
            </a:extLst>
          </p:cNvPr>
          <p:cNvSpPr/>
          <p:nvPr/>
        </p:nvSpPr>
        <p:spPr>
          <a:xfrm>
            <a:off x="2701676" y="86350"/>
            <a:ext cx="6139131" cy="5549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WP1 – Requirement analysis for future accelerators</a:t>
            </a:r>
          </a:p>
        </p:txBody>
      </p:sp>
      <p:sp>
        <p:nvSpPr>
          <p:cNvPr id="6" name="Rounded Rectangle 5">
            <a:extLst>
              <a:ext uri="{FF2B5EF4-FFF2-40B4-BE49-F238E27FC236}">
                <a16:creationId xmlns:a16="http://schemas.microsoft.com/office/drawing/2014/main" id="{2FCA1582-310B-5236-FC0D-CEDD2D1DF858}"/>
              </a:ext>
            </a:extLst>
          </p:cNvPr>
          <p:cNvSpPr/>
          <p:nvPr/>
        </p:nvSpPr>
        <p:spPr>
          <a:xfrm>
            <a:off x="3122145" y="1811209"/>
            <a:ext cx="814039"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WP4 - IoT</a:t>
            </a:r>
          </a:p>
        </p:txBody>
      </p:sp>
      <p:sp>
        <p:nvSpPr>
          <p:cNvPr id="7" name="Rounded Rectangle 6">
            <a:extLst>
              <a:ext uri="{FF2B5EF4-FFF2-40B4-BE49-F238E27FC236}">
                <a16:creationId xmlns:a16="http://schemas.microsoft.com/office/drawing/2014/main" id="{64ABBE46-2059-463A-EA12-F2239B168160}"/>
              </a:ext>
            </a:extLst>
          </p:cNvPr>
          <p:cNvSpPr/>
          <p:nvPr/>
        </p:nvSpPr>
        <p:spPr>
          <a:xfrm>
            <a:off x="7004825" y="1799587"/>
            <a:ext cx="814039" cy="1518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WP7 – UPFC @ CERN</a:t>
            </a:r>
          </a:p>
        </p:txBody>
      </p:sp>
      <p:sp>
        <p:nvSpPr>
          <p:cNvPr id="8" name="Rounded Rectangle 7">
            <a:extLst>
              <a:ext uri="{FF2B5EF4-FFF2-40B4-BE49-F238E27FC236}">
                <a16:creationId xmlns:a16="http://schemas.microsoft.com/office/drawing/2014/main" id="{F9978005-9023-A29C-C01C-BFA9FE7232C2}"/>
              </a:ext>
            </a:extLst>
          </p:cNvPr>
          <p:cNvSpPr/>
          <p:nvPr/>
        </p:nvSpPr>
        <p:spPr>
          <a:xfrm>
            <a:off x="81615" y="1773927"/>
            <a:ext cx="931126"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WP2 – Magnetrons</a:t>
            </a:r>
            <a:endParaRPr lang="fr-FR" sz="1400" dirty="0"/>
          </a:p>
          <a:p>
            <a:pPr algn="ctr"/>
            <a:r>
              <a:rPr lang="fr-FR" sz="1400" dirty="0"/>
              <a:t>(</a:t>
            </a:r>
            <a:r>
              <a:rPr lang="en-US" sz="1400" dirty="0">
                <a:solidFill>
                  <a:srgbClr val="000000"/>
                </a:solidFill>
                <a:latin typeface="calibri" panose="020F0502020204030204" pitchFamily="34" charset="0"/>
              </a:rPr>
              <a:t>S</a:t>
            </a:r>
            <a:r>
              <a:rPr lang="en-US" sz="1400" dirty="0">
                <a:solidFill>
                  <a:srgbClr val="000000"/>
                </a:solidFill>
                <a:effectLst/>
                <a:latin typeface="calibri" panose="020F0502020204030204" pitchFamily="34" charset="0"/>
              </a:rPr>
              <a:t>tabilization of RF sources </a:t>
            </a:r>
            <a:endParaRPr lang="en-DE" sz="1400" dirty="0"/>
          </a:p>
        </p:txBody>
      </p:sp>
      <p:sp>
        <p:nvSpPr>
          <p:cNvPr id="10" name="Rounded Rectangle 9">
            <a:extLst>
              <a:ext uri="{FF2B5EF4-FFF2-40B4-BE49-F238E27FC236}">
                <a16:creationId xmlns:a16="http://schemas.microsoft.com/office/drawing/2014/main" id="{F40ABB17-32B7-F3D5-7623-9CD641E8CF68}"/>
              </a:ext>
            </a:extLst>
          </p:cNvPr>
          <p:cNvSpPr/>
          <p:nvPr/>
        </p:nvSpPr>
        <p:spPr>
          <a:xfrm>
            <a:off x="1054094" y="1773927"/>
            <a:ext cx="931126"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WP3 – Re-Usable Magnets</a:t>
            </a:r>
          </a:p>
        </p:txBody>
      </p:sp>
      <p:sp>
        <p:nvSpPr>
          <p:cNvPr id="11" name="Rounded Rectangle 10">
            <a:extLst>
              <a:ext uri="{FF2B5EF4-FFF2-40B4-BE49-F238E27FC236}">
                <a16:creationId xmlns:a16="http://schemas.microsoft.com/office/drawing/2014/main" id="{12FB5A64-AF1C-EC72-1CAC-862FBDE0F6DE}"/>
              </a:ext>
            </a:extLst>
          </p:cNvPr>
          <p:cNvSpPr/>
          <p:nvPr/>
        </p:nvSpPr>
        <p:spPr>
          <a:xfrm>
            <a:off x="4034686" y="1811209"/>
            <a:ext cx="814039"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WP5 – Cryomodule</a:t>
            </a:r>
            <a:endParaRPr lang="fr-FR" sz="1400" dirty="0"/>
          </a:p>
          <a:p>
            <a:pPr algn="ctr"/>
            <a:r>
              <a:rPr lang="fr-FR" sz="1400" dirty="0"/>
              <a:t>« FCC »</a:t>
            </a:r>
            <a:endParaRPr lang="en-DE" sz="1400" dirty="0"/>
          </a:p>
        </p:txBody>
      </p:sp>
      <p:sp>
        <p:nvSpPr>
          <p:cNvPr id="12" name="Rounded Rectangle 11">
            <a:extLst>
              <a:ext uri="{FF2B5EF4-FFF2-40B4-BE49-F238E27FC236}">
                <a16:creationId xmlns:a16="http://schemas.microsoft.com/office/drawing/2014/main" id="{9D6BD6AD-03D4-EBB1-C3A1-FC447D11A536}"/>
              </a:ext>
            </a:extLst>
          </p:cNvPr>
          <p:cNvSpPr/>
          <p:nvPr/>
        </p:nvSpPr>
        <p:spPr>
          <a:xfrm>
            <a:off x="4924484" y="1811617"/>
            <a:ext cx="894532"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WP6a – Converter Level SSA (800, 1.3)</a:t>
            </a:r>
          </a:p>
        </p:txBody>
      </p:sp>
      <p:sp>
        <p:nvSpPr>
          <p:cNvPr id="23" name="Rounded Rectangle 22">
            <a:extLst>
              <a:ext uri="{FF2B5EF4-FFF2-40B4-BE49-F238E27FC236}">
                <a16:creationId xmlns:a16="http://schemas.microsoft.com/office/drawing/2014/main" id="{7B658236-9A63-4EB2-4EFE-5C38F6776503}"/>
              </a:ext>
            </a:extLst>
          </p:cNvPr>
          <p:cNvSpPr/>
          <p:nvPr/>
        </p:nvSpPr>
        <p:spPr>
          <a:xfrm>
            <a:off x="7919222" y="1799587"/>
            <a:ext cx="814039" cy="1518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WP8 - Geothermal</a:t>
            </a:r>
          </a:p>
        </p:txBody>
      </p:sp>
      <p:sp>
        <p:nvSpPr>
          <p:cNvPr id="24" name="Rounded Rectangle 23">
            <a:extLst>
              <a:ext uri="{FF2B5EF4-FFF2-40B4-BE49-F238E27FC236}">
                <a16:creationId xmlns:a16="http://schemas.microsoft.com/office/drawing/2014/main" id="{6896D93F-FC50-B405-BC64-34DD28EE7C40}"/>
              </a:ext>
            </a:extLst>
          </p:cNvPr>
          <p:cNvSpPr/>
          <p:nvPr/>
        </p:nvSpPr>
        <p:spPr>
          <a:xfrm>
            <a:off x="8833619" y="1799586"/>
            <a:ext cx="814039" cy="1518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WP9 – Sustainable Computing</a:t>
            </a:r>
          </a:p>
        </p:txBody>
      </p:sp>
      <p:sp>
        <p:nvSpPr>
          <p:cNvPr id="25" name="Rounded Rectangle 24">
            <a:extLst>
              <a:ext uri="{FF2B5EF4-FFF2-40B4-BE49-F238E27FC236}">
                <a16:creationId xmlns:a16="http://schemas.microsoft.com/office/drawing/2014/main" id="{BC76713F-A56B-94F6-DA3F-CF80C4EA6CC2}"/>
              </a:ext>
            </a:extLst>
          </p:cNvPr>
          <p:cNvSpPr/>
          <p:nvPr/>
        </p:nvSpPr>
        <p:spPr>
          <a:xfrm>
            <a:off x="5889703" y="4463135"/>
            <a:ext cx="1423469" cy="1518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WP11 – Energy Monitoring</a:t>
            </a:r>
          </a:p>
        </p:txBody>
      </p:sp>
      <p:sp>
        <p:nvSpPr>
          <p:cNvPr id="26" name="Rounded Rectangle 25">
            <a:extLst>
              <a:ext uri="{FF2B5EF4-FFF2-40B4-BE49-F238E27FC236}">
                <a16:creationId xmlns:a16="http://schemas.microsoft.com/office/drawing/2014/main" id="{A5AB1774-D759-A45B-D93A-6757B85BFB1A}"/>
              </a:ext>
            </a:extLst>
          </p:cNvPr>
          <p:cNvSpPr/>
          <p:nvPr/>
        </p:nvSpPr>
        <p:spPr>
          <a:xfrm>
            <a:off x="3958683" y="4463135"/>
            <a:ext cx="1423469" cy="1518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WP10 – LCA Software</a:t>
            </a:r>
          </a:p>
        </p:txBody>
      </p:sp>
      <p:cxnSp>
        <p:nvCxnSpPr>
          <p:cNvPr id="28" name="Straight Arrow Connector 27">
            <a:extLst>
              <a:ext uri="{FF2B5EF4-FFF2-40B4-BE49-F238E27FC236}">
                <a16:creationId xmlns:a16="http://schemas.microsoft.com/office/drawing/2014/main" id="{658C2E16-B070-0B8A-89A3-B9B900E10470}"/>
              </a:ext>
            </a:extLst>
          </p:cNvPr>
          <p:cNvCxnSpPr>
            <a:cxnSpLocks/>
            <a:stCxn id="10" idx="2"/>
          </p:cNvCxnSpPr>
          <p:nvPr/>
        </p:nvCxnSpPr>
        <p:spPr>
          <a:xfrm>
            <a:off x="1519657" y="3292618"/>
            <a:ext cx="2335655" cy="15146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29FA80E-FD6E-BA2B-8C43-E2C9B56AE7AA}"/>
              </a:ext>
            </a:extLst>
          </p:cNvPr>
          <p:cNvSpPr txBox="1"/>
          <p:nvPr/>
        </p:nvSpPr>
        <p:spPr>
          <a:xfrm>
            <a:off x="1843171" y="3618901"/>
            <a:ext cx="802913" cy="276999"/>
          </a:xfrm>
          <a:prstGeom prst="rect">
            <a:avLst/>
          </a:prstGeom>
          <a:noFill/>
        </p:spPr>
        <p:txBody>
          <a:bodyPr wrap="none" rtlCol="0">
            <a:spAutoFit/>
          </a:bodyPr>
          <a:lstStyle/>
          <a:p>
            <a:pPr algn="ctr"/>
            <a:r>
              <a:rPr lang="en-DE" sz="1200" dirty="0"/>
              <a:t>Materials</a:t>
            </a:r>
            <a:endParaRPr lang="en-DE" sz="1600" dirty="0"/>
          </a:p>
        </p:txBody>
      </p:sp>
      <p:cxnSp>
        <p:nvCxnSpPr>
          <p:cNvPr id="31" name="Straight Arrow Connector 30">
            <a:extLst>
              <a:ext uri="{FF2B5EF4-FFF2-40B4-BE49-F238E27FC236}">
                <a16:creationId xmlns:a16="http://schemas.microsoft.com/office/drawing/2014/main" id="{7E9E0315-5B05-704B-E979-89C582434493}"/>
              </a:ext>
            </a:extLst>
          </p:cNvPr>
          <p:cNvCxnSpPr>
            <a:cxnSpLocks/>
          </p:cNvCxnSpPr>
          <p:nvPr/>
        </p:nvCxnSpPr>
        <p:spPr>
          <a:xfrm>
            <a:off x="820545" y="3363514"/>
            <a:ext cx="2896138" cy="1727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D87D261-F8BF-97F9-BF4F-90D36E70E070}"/>
              </a:ext>
            </a:extLst>
          </p:cNvPr>
          <p:cNvSpPr txBox="1"/>
          <p:nvPr/>
        </p:nvSpPr>
        <p:spPr>
          <a:xfrm>
            <a:off x="1537689" y="3974913"/>
            <a:ext cx="825354" cy="461665"/>
          </a:xfrm>
          <a:prstGeom prst="rect">
            <a:avLst/>
          </a:prstGeom>
          <a:noFill/>
        </p:spPr>
        <p:txBody>
          <a:bodyPr wrap="none" rtlCol="0">
            <a:spAutoFit/>
          </a:bodyPr>
          <a:lstStyle/>
          <a:p>
            <a:pPr algn="ctr"/>
            <a:r>
              <a:rPr lang="en-DE" sz="1200" dirty="0"/>
              <a:t>Energy</a:t>
            </a:r>
            <a:br>
              <a:rPr lang="en-DE" sz="1200" dirty="0"/>
            </a:br>
            <a:r>
              <a:rPr lang="en-DE" sz="1200" dirty="0"/>
              <a:t>reduction</a:t>
            </a:r>
            <a:endParaRPr lang="en-DE" sz="1600" dirty="0"/>
          </a:p>
        </p:txBody>
      </p:sp>
      <p:cxnSp>
        <p:nvCxnSpPr>
          <p:cNvPr id="34" name="Straight Arrow Connector 33">
            <a:extLst>
              <a:ext uri="{FF2B5EF4-FFF2-40B4-BE49-F238E27FC236}">
                <a16:creationId xmlns:a16="http://schemas.microsoft.com/office/drawing/2014/main" id="{689A86EC-C448-AEE6-EC47-FD6DCA9F3264}"/>
              </a:ext>
            </a:extLst>
          </p:cNvPr>
          <p:cNvCxnSpPr>
            <a:cxnSpLocks/>
          </p:cNvCxnSpPr>
          <p:nvPr/>
        </p:nvCxnSpPr>
        <p:spPr>
          <a:xfrm flipH="1">
            <a:off x="5101869" y="3420828"/>
            <a:ext cx="1088916" cy="1042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4585798-EC60-E61F-2159-2725E0F3BD50}"/>
              </a:ext>
            </a:extLst>
          </p:cNvPr>
          <p:cNvSpPr txBox="1"/>
          <p:nvPr/>
        </p:nvSpPr>
        <p:spPr>
          <a:xfrm>
            <a:off x="4176607" y="3906062"/>
            <a:ext cx="1506900" cy="276999"/>
          </a:xfrm>
          <a:prstGeom prst="rect">
            <a:avLst/>
          </a:prstGeom>
          <a:noFill/>
        </p:spPr>
        <p:txBody>
          <a:bodyPr wrap="square" rtlCol="0">
            <a:spAutoFit/>
          </a:bodyPr>
          <a:lstStyle/>
          <a:p>
            <a:pPr algn="ctr"/>
            <a:r>
              <a:rPr lang="en-DE" sz="1200" dirty="0"/>
              <a:t>Energy reduction</a:t>
            </a:r>
            <a:endParaRPr lang="en-DE" sz="1600" dirty="0"/>
          </a:p>
        </p:txBody>
      </p:sp>
      <p:cxnSp>
        <p:nvCxnSpPr>
          <p:cNvPr id="38" name="Straight Arrow Connector 37">
            <a:extLst>
              <a:ext uri="{FF2B5EF4-FFF2-40B4-BE49-F238E27FC236}">
                <a16:creationId xmlns:a16="http://schemas.microsoft.com/office/drawing/2014/main" id="{16D99AA9-9599-FAEF-1CB9-997BD903919A}"/>
              </a:ext>
            </a:extLst>
          </p:cNvPr>
          <p:cNvCxnSpPr>
            <a:cxnSpLocks/>
            <a:endCxn id="25" idx="0"/>
          </p:cNvCxnSpPr>
          <p:nvPr/>
        </p:nvCxnSpPr>
        <p:spPr>
          <a:xfrm flipH="1">
            <a:off x="6601438" y="3363514"/>
            <a:ext cx="711734" cy="1099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CAD79FE-49B2-8E9C-8600-51B112D0171F}"/>
              </a:ext>
            </a:extLst>
          </p:cNvPr>
          <p:cNvSpPr txBox="1"/>
          <p:nvPr/>
        </p:nvSpPr>
        <p:spPr>
          <a:xfrm>
            <a:off x="6419938" y="3451365"/>
            <a:ext cx="798296" cy="276999"/>
          </a:xfrm>
          <a:prstGeom prst="rect">
            <a:avLst/>
          </a:prstGeom>
          <a:noFill/>
        </p:spPr>
        <p:txBody>
          <a:bodyPr wrap="none" rtlCol="0">
            <a:spAutoFit/>
          </a:bodyPr>
          <a:lstStyle/>
          <a:p>
            <a:pPr algn="ctr"/>
            <a:r>
              <a:rPr lang="en-DE" sz="1200" dirty="0"/>
              <a:t>Grid data</a:t>
            </a:r>
            <a:endParaRPr lang="en-DE" sz="1600" dirty="0"/>
          </a:p>
        </p:txBody>
      </p:sp>
      <p:cxnSp>
        <p:nvCxnSpPr>
          <p:cNvPr id="41" name="Straight Arrow Connector 40">
            <a:extLst>
              <a:ext uri="{FF2B5EF4-FFF2-40B4-BE49-F238E27FC236}">
                <a16:creationId xmlns:a16="http://schemas.microsoft.com/office/drawing/2014/main" id="{3F6CA455-7DE3-BE12-39D5-B42802821058}"/>
              </a:ext>
            </a:extLst>
          </p:cNvPr>
          <p:cNvCxnSpPr>
            <a:cxnSpLocks/>
          </p:cNvCxnSpPr>
          <p:nvPr/>
        </p:nvCxnSpPr>
        <p:spPr>
          <a:xfrm flipH="1">
            <a:off x="7263205" y="3363513"/>
            <a:ext cx="1018349" cy="1099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ED1E91-9E80-CB5E-4538-0AA7830A6BB5}"/>
              </a:ext>
            </a:extLst>
          </p:cNvPr>
          <p:cNvSpPr txBox="1"/>
          <p:nvPr/>
        </p:nvSpPr>
        <p:spPr>
          <a:xfrm>
            <a:off x="7250772" y="4363291"/>
            <a:ext cx="780214" cy="461665"/>
          </a:xfrm>
          <a:prstGeom prst="rect">
            <a:avLst/>
          </a:prstGeom>
          <a:noFill/>
        </p:spPr>
        <p:txBody>
          <a:bodyPr wrap="none" rtlCol="0">
            <a:spAutoFit/>
          </a:bodyPr>
          <a:lstStyle/>
          <a:p>
            <a:pPr algn="ctr"/>
            <a:r>
              <a:rPr lang="en-DE" sz="1200" dirty="0"/>
              <a:t>Energy</a:t>
            </a:r>
            <a:br>
              <a:rPr lang="en-DE" sz="1200" dirty="0"/>
            </a:br>
            <a:r>
              <a:rPr lang="en-DE" sz="1200" dirty="0"/>
              <a:t>potential</a:t>
            </a:r>
          </a:p>
        </p:txBody>
      </p:sp>
      <p:cxnSp>
        <p:nvCxnSpPr>
          <p:cNvPr id="44" name="Straight Arrow Connector 43">
            <a:extLst>
              <a:ext uri="{FF2B5EF4-FFF2-40B4-BE49-F238E27FC236}">
                <a16:creationId xmlns:a16="http://schemas.microsoft.com/office/drawing/2014/main" id="{102DE947-EE67-E3F4-0B61-78EB20BDFC53}"/>
              </a:ext>
            </a:extLst>
          </p:cNvPr>
          <p:cNvCxnSpPr>
            <a:cxnSpLocks/>
          </p:cNvCxnSpPr>
          <p:nvPr/>
        </p:nvCxnSpPr>
        <p:spPr>
          <a:xfrm flipH="1">
            <a:off x="5477034" y="3363512"/>
            <a:ext cx="2574752" cy="1253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7DBE476-AF38-B5F2-9151-B87677374875}"/>
              </a:ext>
            </a:extLst>
          </p:cNvPr>
          <p:cNvSpPr txBox="1"/>
          <p:nvPr/>
        </p:nvSpPr>
        <p:spPr>
          <a:xfrm>
            <a:off x="8330975" y="3600991"/>
            <a:ext cx="773866" cy="461665"/>
          </a:xfrm>
          <a:prstGeom prst="rect">
            <a:avLst/>
          </a:prstGeom>
          <a:noFill/>
        </p:spPr>
        <p:txBody>
          <a:bodyPr wrap="none" rtlCol="0">
            <a:spAutoFit/>
          </a:bodyPr>
          <a:lstStyle/>
          <a:p>
            <a:pPr algn="ctr"/>
            <a:r>
              <a:rPr lang="en-DE" sz="1200" dirty="0"/>
              <a:t>Power</a:t>
            </a:r>
            <a:br>
              <a:rPr lang="en-DE" sz="1200" dirty="0"/>
            </a:br>
            <a:r>
              <a:rPr lang="en-DE" sz="1200" dirty="0"/>
              <a:t>flexibility</a:t>
            </a:r>
          </a:p>
        </p:txBody>
      </p:sp>
      <p:pic>
        <p:nvPicPr>
          <p:cNvPr id="49" name="Picture 48">
            <a:extLst>
              <a:ext uri="{FF2B5EF4-FFF2-40B4-BE49-F238E27FC236}">
                <a16:creationId xmlns:a16="http://schemas.microsoft.com/office/drawing/2014/main" id="{980446D9-F40F-63EE-BB85-59EE2A53B40D}"/>
              </a:ext>
            </a:extLst>
          </p:cNvPr>
          <p:cNvPicPr>
            <a:picLocks noChangeAspect="1"/>
          </p:cNvPicPr>
          <p:nvPr/>
        </p:nvPicPr>
        <p:blipFill>
          <a:blip r:embed="rId2"/>
          <a:stretch>
            <a:fillRect/>
          </a:stretch>
        </p:blipFill>
        <p:spPr>
          <a:xfrm>
            <a:off x="5211781" y="548097"/>
            <a:ext cx="531581" cy="311455"/>
          </a:xfrm>
          <a:prstGeom prst="rect">
            <a:avLst/>
          </a:prstGeom>
        </p:spPr>
      </p:pic>
      <p:pic>
        <p:nvPicPr>
          <p:cNvPr id="50" name="Picture 49">
            <a:extLst>
              <a:ext uri="{FF2B5EF4-FFF2-40B4-BE49-F238E27FC236}">
                <a16:creationId xmlns:a16="http://schemas.microsoft.com/office/drawing/2014/main" id="{ECD94D98-372D-F58A-9C72-4B85F3CFE6CB}"/>
              </a:ext>
            </a:extLst>
          </p:cNvPr>
          <p:cNvPicPr>
            <a:picLocks noChangeAspect="1"/>
          </p:cNvPicPr>
          <p:nvPr/>
        </p:nvPicPr>
        <p:blipFill>
          <a:blip r:embed="rId3"/>
          <a:stretch>
            <a:fillRect/>
          </a:stretch>
        </p:blipFill>
        <p:spPr>
          <a:xfrm>
            <a:off x="5788629" y="646864"/>
            <a:ext cx="692698" cy="249575"/>
          </a:xfrm>
          <a:prstGeom prst="rect">
            <a:avLst/>
          </a:prstGeom>
        </p:spPr>
      </p:pic>
      <p:cxnSp>
        <p:nvCxnSpPr>
          <p:cNvPr id="51" name="Straight Arrow Connector 50">
            <a:extLst>
              <a:ext uri="{FF2B5EF4-FFF2-40B4-BE49-F238E27FC236}">
                <a16:creationId xmlns:a16="http://schemas.microsoft.com/office/drawing/2014/main" id="{0F0E892D-971B-9ECB-82BB-BCEFC8694971}"/>
              </a:ext>
            </a:extLst>
          </p:cNvPr>
          <p:cNvCxnSpPr>
            <a:cxnSpLocks/>
          </p:cNvCxnSpPr>
          <p:nvPr/>
        </p:nvCxnSpPr>
        <p:spPr>
          <a:xfrm>
            <a:off x="5477571" y="980426"/>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9ED770C6-5D64-F392-E354-4BED3C7D65B2}"/>
              </a:ext>
            </a:extLst>
          </p:cNvPr>
          <p:cNvSpPr txBox="1"/>
          <p:nvPr/>
        </p:nvSpPr>
        <p:spPr>
          <a:xfrm>
            <a:off x="5429814" y="959789"/>
            <a:ext cx="685637" cy="276999"/>
          </a:xfrm>
          <a:prstGeom prst="rect">
            <a:avLst/>
          </a:prstGeom>
          <a:noFill/>
        </p:spPr>
        <p:txBody>
          <a:bodyPr wrap="none" rtlCol="0">
            <a:spAutoFit/>
          </a:bodyPr>
          <a:lstStyle/>
          <a:p>
            <a:pPr algn="ctr"/>
            <a:r>
              <a:rPr lang="en-DE" sz="1200" dirty="0"/>
              <a:t>RF tech</a:t>
            </a:r>
            <a:endParaRPr lang="en-DE" sz="1600" dirty="0"/>
          </a:p>
        </p:txBody>
      </p:sp>
      <p:cxnSp>
        <p:nvCxnSpPr>
          <p:cNvPr id="55" name="Straight Arrow Connector 54">
            <a:extLst>
              <a:ext uri="{FF2B5EF4-FFF2-40B4-BE49-F238E27FC236}">
                <a16:creationId xmlns:a16="http://schemas.microsoft.com/office/drawing/2014/main" id="{A644A41D-7B0C-7EBD-EE41-7C107CDFBA54}"/>
              </a:ext>
            </a:extLst>
          </p:cNvPr>
          <p:cNvCxnSpPr>
            <a:cxnSpLocks/>
          </p:cNvCxnSpPr>
          <p:nvPr/>
        </p:nvCxnSpPr>
        <p:spPr>
          <a:xfrm>
            <a:off x="6134978" y="957507"/>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878B3369-06EA-7F4F-A378-F3AF34EBAB45}"/>
              </a:ext>
            </a:extLst>
          </p:cNvPr>
          <p:cNvPicPr>
            <a:picLocks noChangeAspect="1"/>
          </p:cNvPicPr>
          <p:nvPr/>
        </p:nvPicPr>
        <p:blipFill>
          <a:blip r:embed="rId2"/>
          <a:stretch>
            <a:fillRect/>
          </a:stretch>
        </p:blipFill>
        <p:spPr>
          <a:xfrm>
            <a:off x="1275197" y="839881"/>
            <a:ext cx="531581" cy="311455"/>
          </a:xfrm>
          <a:prstGeom prst="rect">
            <a:avLst/>
          </a:prstGeom>
        </p:spPr>
      </p:pic>
      <p:cxnSp>
        <p:nvCxnSpPr>
          <p:cNvPr id="57" name="Straight Arrow Connector 56">
            <a:extLst>
              <a:ext uri="{FF2B5EF4-FFF2-40B4-BE49-F238E27FC236}">
                <a16:creationId xmlns:a16="http://schemas.microsoft.com/office/drawing/2014/main" id="{D0862047-1A21-6FA1-0F80-79C33222680D}"/>
              </a:ext>
            </a:extLst>
          </p:cNvPr>
          <p:cNvCxnSpPr>
            <a:cxnSpLocks/>
          </p:cNvCxnSpPr>
          <p:nvPr/>
        </p:nvCxnSpPr>
        <p:spPr>
          <a:xfrm>
            <a:off x="1519657" y="1222211"/>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6EFC211-70EC-2044-6D6B-A91FFEC3BD84}"/>
              </a:ext>
            </a:extLst>
          </p:cNvPr>
          <p:cNvSpPr txBox="1"/>
          <p:nvPr/>
        </p:nvSpPr>
        <p:spPr>
          <a:xfrm>
            <a:off x="935200" y="1268138"/>
            <a:ext cx="679994" cy="461665"/>
          </a:xfrm>
          <a:prstGeom prst="rect">
            <a:avLst/>
          </a:prstGeom>
          <a:noFill/>
        </p:spPr>
        <p:txBody>
          <a:bodyPr wrap="none" rtlCol="0">
            <a:spAutoFit/>
          </a:bodyPr>
          <a:lstStyle/>
          <a:p>
            <a:pPr algn="ctr"/>
            <a:r>
              <a:rPr lang="en-DE" sz="1200" dirty="0"/>
              <a:t>Magnet</a:t>
            </a:r>
            <a:br>
              <a:rPr lang="en-DE" sz="1200" dirty="0"/>
            </a:br>
            <a:r>
              <a:rPr lang="en-DE" sz="1200" dirty="0"/>
              <a:t>design</a:t>
            </a:r>
            <a:endParaRPr lang="en-DE" sz="1600" dirty="0"/>
          </a:p>
        </p:txBody>
      </p:sp>
      <p:pic>
        <p:nvPicPr>
          <p:cNvPr id="59" name="Picture 58">
            <a:extLst>
              <a:ext uri="{FF2B5EF4-FFF2-40B4-BE49-F238E27FC236}">
                <a16:creationId xmlns:a16="http://schemas.microsoft.com/office/drawing/2014/main" id="{008FC6D9-30F3-2CDF-8731-4810EE644585}"/>
              </a:ext>
            </a:extLst>
          </p:cNvPr>
          <p:cNvPicPr>
            <a:picLocks noChangeAspect="1"/>
          </p:cNvPicPr>
          <p:nvPr/>
        </p:nvPicPr>
        <p:blipFill>
          <a:blip r:embed="rId3"/>
          <a:stretch>
            <a:fillRect/>
          </a:stretch>
        </p:blipFill>
        <p:spPr>
          <a:xfrm>
            <a:off x="4123628" y="991164"/>
            <a:ext cx="692698" cy="249575"/>
          </a:xfrm>
          <a:prstGeom prst="rect">
            <a:avLst/>
          </a:prstGeom>
        </p:spPr>
      </p:pic>
      <p:cxnSp>
        <p:nvCxnSpPr>
          <p:cNvPr id="61" name="Straight Arrow Connector 60">
            <a:extLst>
              <a:ext uri="{FF2B5EF4-FFF2-40B4-BE49-F238E27FC236}">
                <a16:creationId xmlns:a16="http://schemas.microsoft.com/office/drawing/2014/main" id="{B97BFCEF-4A7A-9D08-89D4-E837953A6189}"/>
              </a:ext>
            </a:extLst>
          </p:cNvPr>
          <p:cNvCxnSpPr>
            <a:cxnSpLocks/>
          </p:cNvCxnSpPr>
          <p:nvPr/>
        </p:nvCxnSpPr>
        <p:spPr>
          <a:xfrm>
            <a:off x="4485973" y="1344545"/>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Picture 62">
            <a:extLst>
              <a:ext uri="{FF2B5EF4-FFF2-40B4-BE49-F238E27FC236}">
                <a16:creationId xmlns:a16="http://schemas.microsoft.com/office/drawing/2014/main" id="{2799D7FF-3C5C-CFAC-8335-6624C06E655F}"/>
              </a:ext>
            </a:extLst>
          </p:cNvPr>
          <p:cNvPicPr>
            <a:picLocks noChangeAspect="1"/>
          </p:cNvPicPr>
          <p:nvPr/>
        </p:nvPicPr>
        <p:blipFill>
          <a:blip r:embed="rId2"/>
          <a:stretch>
            <a:fillRect/>
          </a:stretch>
        </p:blipFill>
        <p:spPr>
          <a:xfrm>
            <a:off x="6377688" y="612129"/>
            <a:ext cx="531581" cy="311455"/>
          </a:xfrm>
          <a:prstGeom prst="rect">
            <a:avLst/>
          </a:prstGeom>
        </p:spPr>
      </p:pic>
      <p:cxnSp>
        <p:nvCxnSpPr>
          <p:cNvPr id="64" name="Straight Arrow Connector 63">
            <a:extLst>
              <a:ext uri="{FF2B5EF4-FFF2-40B4-BE49-F238E27FC236}">
                <a16:creationId xmlns:a16="http://schemas.microsoft.com/office/drawing/2014/main" id="{019A27AD-57BE-8806-B85E-502A3E5288DA}"/>
              </a:ext>
            </a:extLst>
          </p:cNvPr>
          <p:cNvCxnSpPr>
            <a:cxnSpLocks/>
          </p:cNvCxnSpPr>
          <p:nvPr/>
        </p:nvCxnSpPr>
        <p:spPr>
          <a:xfrm>
            <a:off x="6622148" y="994459"/>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2899AAA6-E5A6-AC06-6407-F28E6F6160D1}"/>
              </a:ext>
            </a:extLst>
          </p:cNvPr>
          <p:cNvSpPr txBox="1"/>
          <p:nvPr/>
        </p:nvSpPr>
        <p:spPr>
          <a:xfrm>
            <a:off x="6064945" y="928876"/>
            <a:ext cx="625492" cy="461665"/>
          </a:xfrm>
          <a:prstGeom prst="rect">
            <a:avLst/>
          </a:prstGeom>
          <a:noFill/>
        </p:spPr>
        <p:txBody>
          <a:bodyPr wrap="none" rtlCol="0">
            <a:spAutoFit/>
          </a:bodyPr>
          <a:lstStyle/>
          <a:p>
            <a:pPr algn="ctr"/>
            <a:r>
              <a:rPr lang="en-DE" sz="1200" dirty="0"/>
              <a:t>RF</a:t>
            </a:r>
            <a:br>
              <a:rPr lang="en-DE" sz="1200" dirty="0"/>
            </a:br>
            <a:r>
              <a:rPr lang="en-DE" sz="1200" dirty="0"/>
              <a:t>design</a:t>
            </a:r>
          </a:p>
        </p:txBody>
      </p:sp>
      <p:pic>
        <p:nvPicPr>
          <p:cNvPr id="66" name="Picture 65">
            <a:extLst>
              <a:ext uri="{FF2B5EF4-FFF2-40B4-BE49-F238E27FC236}">
                <a16:creationId xmlns:a16="http://schemas.microsoft.com/office/drawing/2014/main" id="{348970BA-5477-6A29-B14D-583ECDD67BDF}"/>
              </a:ext>
            </a:extLst>
          </p:cNvPr>
          <p:cNvPicPr>
            <a:picLocks noChangeAspect="1"/>
          </p:cNvPicPr>
          <p:nvPr/>
        </p:nvPicPr>
        <p:blipFill>
          <a:blip r:embed="rId2"/>
          <a:stretch>
            <a:fillRect/>
          </a:stretch>
        </p:blipFill>
        <p:spPr>
          <a:xfrm>
            <a:off x="7160002" y="940921"/>
            <a:ext cx="531581" cy="311455"/>
          </a:xfrm>
          <a:prstGeom prst="rect">
            <a:avLst/>
          </a:prstGeom>
        </p:spPr>
      </p:pic>
      <p:cxnSp>
        <p:nvCxnSpPr>
          <p:cNvPr id="67" name="Straight Arrow Connector 66">
            <a:extLst>
              <a:ext uri="{FF2B5EF4-FFF2-40B4-BE49-F238E27FC236}">
                <a16:creationId xmlns:a16="http://schemas.microsoft.com/office/drawing/2014/main" id="{85383351-E527-A6BE-ABAE-4527E7D42358}"/>
              </a:ext>
            </a:extLst>
          </p:cNvPr>
          <p:cNvCxnSpPr>
            <a:cxnSpLocks/>
          </p:cNvCxnSpPr>
          <p:nvPr/>
        </p:nvCxnSpPr>
        <p:spPr>
          <a:xfrm>
            <a:off x="7404462" y="1323251"/>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84A1E6F-AFF2-58FA-8028-927619B26418}"/>
              </a:ext>
            </a:extLst>
          </p:cNvPr>
          <p:cNvSpPr txBox="1"/>
          <p:nvPr/>
        </p:nvSpPr>
        <p:spPr>
          <a:xfrm>
            <a:off x="6733413" y="1369178"/>
            <a:ext cx="853182" cy="461665"/>
          </a:xfrm>
          <a:prstGeom prst="rect">
            <a:avLst/>
          </a:prstGeom>
          <a:noFill/>
        </p:spPr>
        <p:txBody>
          <a:bodyPr wrap="none" rtlCol="0">
            <a:spAutoFit/>
          </a:bodyPr>
          <a:lstStyle/>
          <a:p>
            <a:pPr algn="ctr"/>
            <a:r>
              <a:rPr lang="en-DE" sz="1200" dirty="0"/>
              <a:t>Pow. Elec.</a:t>
            </a:r>
            <a:br>
              <a:rPr lang="en-DE" sz="1200" dirty="0"/>
            </a:br>
            <a:r>
              <a:rPr lang="en-DE" sz="1200" dirty="0"/>
              <a:t>Analysis</a:t>
            </a:r>
            <a:endParaRPr lang="en-DE" sz="1600" dirty="0"/>
          </a:p>
        </p:txBody>
      </p:sp>
      <p:pic>
        <p:nvPicPr>
          <p:cNvPr id="69" name="Picture 68">
            <a:extLst>
              <a:ext uri="{FF2B5EF4-FFF2-40B4-BE49-F238E27FC236}">
                <a16:creationId xmlns:a16="http://schemas.microsoft.com/office/drawing/2014/main" id="{AD2E1418-D7B8-99B9-32A9-26509D449FF1}"/>
              </a:ext>
            </a:extLst>
          </p:cNvPr>
          <p:cNvPicPr>
            <a:picLocks noChangeAspect="1"/>
          </p:cNvPicPr>
          <p:nvPr/>
        </p:nvPicPr>
        <p:blipFill>
          <a:blip r:embed="rId2"/>
          <a:stretch>
            <a:fillRect/>
          </a:stretch>
        </p:blipFill>
        <p:spPr>
          <a:xfrm>
            <a:off x="9012622" y="963929"/>
            <a:ext cx="531581" cy="311455"/>
          </a:xfrm>
          <a:prstGeom prst="rect">
            <a:avLst/>
          </a:prstGeom>
        </p:spPr>
      </p:pic>
      <p:cxnSp>
        <p:nvCxnSpPr>
          <p:cNvPr id="70" name="Straight Arrow Connector 69">
            <a:extLst>
              <a:ext uri="{FF2B5EF4-FFF2-40B4-BE49-F238E27FC236}">
                <a16:creationId xmlns:a16="http://schemas.microsoft.com/office/drawing/2014/main" id="{A451F521-493F-CB5B-DD4E-E8ED43A26FB0}"/>
              </a:ext>
            </a:extLst>
          </p:cNvPr>
          <p:cNvCxnSpPr>
            <a:cxnSpLocks/>
          </p:cNvCxnSpPr>
          <p:nvPr/>
        </p:nvCxnSpPr>
        <p:spPr>
          <a:xfrm>
            <a:off x="9257082" y="1468920"/>
            <a:ext cx="0" cy="43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D38B9E7-A959-3E0D-D214-B5ADE130D5CD}"/>
              </a:ext>
            </a:extLst>
          </p:cNvPr>
          <p:cNvSpPr txBox="1"/>
          <p:nvPr/>
        </p:nvSpPr>
        <p:spPr>
          <a:xfrm>
            <a:off x="8660697" y="1401400"/>
            <a:ext cx="1085554" cy="276999"/>
          </a:xfrm>
          <a:prstGeom prst="rect">
            <a:avLst/>
          </a:prstGeom>
          <a:noFill/>
        </p:spPr>
        <p:txBody>
          <a:bodyPr wrap="none" rtlCol="0">
            <a:spAutoFit/>
          </a:bodyPr>
          <a:lstStyle/>
          <a:p>
            <a:pPr algn="ctr"/>
            <a:r>
              <a:rPr lang="en-DE" sz="1200" dirty="0"/>
              <a:t>AI-computing</a:t>
            </a:r>
            <a:endParaRPr lang="en-DE" sz="1600" dirty="0"/>
          </a:p>
        </p:txBody>
      </p:sp>
      <p:pic>
        <p:nvPicPr>
          <p:cNvPr id="72" name="Picture 71">
            <a:extLst>
              <a:ext uri="{FF2B5EF4-FFF2-40B4-BE49-F238E27FC236}">
                <a16:creationId xmlns:a16="http://schemas.microsoft.com/office/drawing/2014/main" id="{C8161D4F-F7E7-3374-D57A-918ED21FA711}"/>
              </a:ext>
            </a:extLst>
          </p:cNvPr>
          <p:cNvPicPr>
            <a:picLocks noChangeAspect="1"/>
          </p:cNvPicPr>
          <p:nvPr/>
        </p:nvPicPr>
        <p:blipFill>
          <a:blip r:embed="rId2"/>
          <a:stretch>
            <a:fillRect/>
          </a:stretch>
        </p:blipFill>
        <p:spPr>
          <a:xfrm>
            <a:off x="2701676" y="5298211"/>
            <a:ext cx="531581" cy="311455"/>
          </a:xfrm>
          <a:prstGeom prst="rect">
            <a:avLst/>
          </a:prstGeom>
        </p:spPr>
      </p:pic>
      <p:cxnSp>
        <p:nvCxnSpPr>
          <p:cNvPr id="73" name="Straight Arrow Connector 72">
            <a:extLst>
              <a:ext uri="{FF2B5EF4-FFF2-40B4-BE49-F238E27FC236}">
                <a16:creationId xmlns:a16="http://schemas.microsoft.com/office/drawing/2014/main" id="{4D7E13CE-B1D0-7274-430D-A918A548552C}"/>
              </a:ext>
            </a:extLst>
          </p:cNvPr>
          <p:cNvCxnSpPr>
            <a:cxnSpLocks/>
          </p:cNvCxnSpPr>
          <p:nvPr/>
        </p:nvCxnSpPr>
        <p:spPr>
          <a:xfrm>
            <a:off x="3368894" y="5508222"/>
            <a:ext cx="5897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77CD90A8-A62B-B6FC-1946-27A1DF5F6814}"/>
              </a:ext>
            </a:extLst>
          </p:cNvPr>
          <p:cNvSpPr txBox="1"/>
          <p:nvPr/>
        </p:nvSpPr>
        <p:spPr>
          <a:xfrm>
            <a:off x="2987180" y="5249120"/>
            <a:ext cx="997388" cy="461665"/>
          </a:xfrm>
          <a:prstGeom prst="rect">
            <a:avLst/>
          </a:prstGeom>
          <a:noFill/>
        </p:spPr>
        <p:txBody>
          <a:bodyPr wrap="none" rtlCol="0">
            <a:spAutoFit/>
          </a:bodyPr>
          <a:lstStyle/>
          <a:p>
            <a:pPr algn="ctr"/>
            <a:r>
              <a:rPr lang="en-DE" sz="1200" dirty="0"/>
              <a:t>LCA</a:t>
            </a:r>
            <a:br>
              <a:rPr lang="en-DE" sz="1200" dirty="0"/>
            </a:br>
            <a:r>
              <a:rPr lang="en-DE" sz="1200" dirty="0"/>
              <a:t>assessment</a:t>
            </a:r>
            <a:endParaRPr lang="en-DE" sz="1600" dirty="0"/>
          </a:p>
        </p:txBody>
      </p:sp>
      <p:sp>
        <p:nvSpPr>
          <p:cNvPr id="78" name="Heptagon 77">
            <a:extLst>
              <a:ext uri="{FF2B5EF4-FFF2-40B4-BE49-F238E27FC236}">
                <a16:creationId xmlns:a16="http://schemas.microsoft.com/office/drawing/2014/main" id="{7F2F9D01-06CB-46C5-37D8-3E06C7631D00}"/>
              </a:ext>
            </a:extLst>
          </p:cNvPr>
          <p:cNvSpPr/>
          <p:nvPr/>
        </p:nvSpPr>
        <p:spPr>
          <a:xfrm>
            <a:off x="222064" y="1417496"/>
            <a:ext cx="725305" cy="372219"/>
          </a:xfrm>
          <a:prstGeom prst="heptag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b="1" dirty="0">
                <a:solidFill>
                  <a:srgbClr val="FF0000"/>
                </a:solidFill>
              </a:rPr>
              <a:t>NEW</a:t>
            </a:r>
          </a:p>
        </p:txBody>
      </p:sp>
      <p:sp>
        <p:nvSpPr>
          <p:cNvPr id="79" name="Heptagon 78">
            <a:extLst>
              <a:ext uri="{FF2B5EF4-FFF2-40B4-BE49-F238E27FC236}">
                <a16:creationId xmlns:a16="http://schemas.microsoft.com/office/drawing/2014/main" id="{24BA5F8C-9CED-6DAC-9CCC-A9B6D88610BF}"/>
              </a:ext>
            </a:extLst>
          </p:cNvPr>
          <p:cNvSpPr/>
          <p:nvPr/>
        </p:nvSpPr>
        <p:spPr>
          <a:xfrm>
            <a:off x="7984072" y="1804415"/>
            <a:ext cx="725305" cy="372219"/>
          </a:xfrm>
          <a:prstGeom prst="heptag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b="1" dirty="0">
                <a:solidFill>
                  <a:srgbClr val="FF0000"/>
                </a:solidFill>
              </a:rPr>
              <a:t>NEW</a:t>
            </a:r>
          </a:p>
        </p:txBody>
      </p:sp>
      <p:sp>
        <p:nvSpPr>
          <p:cNvPr id="80" name="Heptagon 79">
            <a:extLst>
              <a:ext uri="{FF2B5EF4-FFF2-40B4-BE49-F238E27FC236}">
                <a16:creationId xmlns:a16="http://schemas.microsoft.com/office/drawing/2014/main" id="{15D46F06-1C1D-933D-7172-72DEF477F3B8}"/>
              </a:ext>
            </a:extLst>
          </p:cNvPr>
          <p:cNvSpPr/>
          <p:nvPr/>
        </p:nvSpPr>
        <p:spPr>
          <a:xfrm>
            <a:off x="6241557" y="4487709"/>
            <a:ext cx="725305" cy="372219"/>
          </a:xfrm>
          <a:prstGeom prst="heptag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b="1" dirty="0">
                <a:solidFill>
                  <a:srgbClr val="FF0000"/>
                </a:solidFill>
              </a:rPr>
              <a:t>NEW</a:t>
            </a:r>
          </a:p>
        </p:txBody>
      </p:sp>
      <p:sp>
        <p:nvSpPr>
          <p:cNvPr id="81" name="Rounded Rectangle 80">
            <a:extLst>
              <a:ext uri="{FF2B5EF4-FFF2-40B4-BE49-F238E27FC236}">
                <a16:creationId xmlns:a16="http://schemas.microsoft.com/office/drawing/2014/main" id="{B18676FA-9C77-B740-EC71-A1FAEB1A9479}"/>
              </a:ext>
            </a:extLst>
          </p:cNvPr>
          <p:cNvSpPr/>
          <p:nvPr/>
        </p:nvSpPr>
        <p:spPr>
          <a:xfrm>
            <a:off x="10437576" y="352052"/>
            <a:ext cx="1101107" cy="59101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WP12 – Training &amp; Transfer</a:t>
            </a:r>
          </a:p>
        </p:txBody>
      </p:sp>
      <p:sp>
        <p:nvSpPr>
          <p:cNvPr id="82" name="Left-right Arrow 81">
            <a:extLst>
              <a:ext uri="{FF2B5EF4-FFF2-40B4-BE49-F238E27FC236}">
                <a16:creationId xmlns:a16="http://schemas.microsoft.com/office/drawing/2014/main" id="{EA85D0A2-56DD-16CE-175B-26CA508EDE70}"/>
              </a:ext>
            </a:extLst>
          </p:cNvPr>
          <p:cNvSpPr/>
          <p:nvPr/>
        </p:nvSpPr>
        <p:spPr>
          <a:xfrm>
            <a:off x="9716045" y="2508579"/>
            <a:ext cx="629255" cy="276999"/>
          </a:xfrm>
          <a:prstGeom prst="lef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DE"/>
          </a:p>
        </p:txBody>
      </p:sp>
      <p:sp>
        <p:nvSpPr>
          <p:cNvPr id="83" name="Left-right Arrow 82">
            <a:extLst>
              <a:ext uri="{FF2B5EF4-FFF2-40B4-BE49-F238E27FC236}">
                <a16:creationId xmlns:a16="http://schemas.microsoft.com/office/drawing/2014/main" id="{1405F8A0-E2A0-B79F-98E8-214C918B64E9}"/>
              </a:ext>
            </a:extLst>
          </p:cNvPr>
          <p:cNvSpPr/>
          <p:nvPr/>
        </p:nvSpPr>
        <p:spPr>
          <a:xfrm>
            <a:off x="9639265" y="5164978"/>
            <a:ext cx="629255" cy="276999"/>
          </a:xfrm>
          <a:prstGeom prst="lef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DE"/>
          </a:p>
        </p:txBody>
      </p:sp>
      <p:sp>
        <p:nvSpPr>
          <p:cNvPr id="84" name="Rounded Rectangle 83">
            <a:extLst>
              <a:ext uri="{FF2B5EF4-FFF2-40B4-BE49-F238E27FC236}">
                <a16:creationId xmlns:a16="http://schemas.microsoft.com/office/drawing/2014/main" id="{DBB5AF9B-6810-B230-C7CA-C326BE02D4CC}"/>
              </a:ext>
            </a:extLst>
          </p:cNvPr>
          <p:cNvSpPr/>
          <p:nvPr/>
        </p:nvSpPr>
        <p:spPr>
          <a:xfrm>
            <a:off x="4348108" y="6215092"/>
            <a:ext cx="5839605" cy="5549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Single-site Demonstrators (DESY, </a:t>
            </a:r>
            <a:r>
              <a:rPr lang="fr-FR" sz="1400" dirty="0"/>
              <a:t>XFEL, </a:t>
            </a:r>
            <a:r>
              <a:rPr lang="en-DE" sz="1400" dirty="0"/>
              <a:t>HZB, CERN, Soleil, MAX IV, KARA</a:t>
            </a:r>
            <a:r>
              <a:rPr lang="fr-FR" sz="1400" dirty="0"/>
              <a:t>,ESS</a:t>
            </a:r>
            <a:r>
              <a:rPr lang="en-DE" sz="1400" dirty="0"/>
              <a:t>)</a:t>
            </a:r>
          </a:p>
        </p:txBody>
      </p:sp>
      <p:sp>
        <p:nvSpPr>
          <p:cNvPr id="85" name="Rounded Rectangle 84">
            <a:extLst>
              <a:ext uri="{FF2B5EF4-FFF2-40B4-BE49-F238E27FC236}">
                <a16:creationId xmlns:a16="http://schemas.microsoft.com/office/drawing/2014/main" id="{0E0F6B8B-BB04-45A3-BC4F-057B1381C820}"/>
              </a:ext>
            </a:extLst>
          </p:cNvPr>
          <p:cNvSpPr/>
          <p:nvPr/>
        </p:nvSpPr>
        <p:spPr>
          <a:xfrm>
            <a:off x="75192" y="6215092"/>
            <a:ext cx="3158742" cy="5549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WP13 –  PERLE++</a:t>
            </a:r>
          </a:p>
        </p:txBody>
      </p:sp>
      <p:cxnSp>
        <p:nvCxnSpPr>
          <p:cNvPr id="86" name="Straight Arrow Connector 85">
            <a:extLst>
              <a:ext uri="{FF2B5EF4-FFF2-40B4-BE49-F238E27FC236}">
                <a16:creationId xmlns:a16="http://schemas.microsoft.com/office/drawing/2014/main" id="{8F539813-7EB1-E543-D36C-B5C4626E2F42}"/>
              </a:ext>
            </a:extLst>
          </p:cNvPr>
          <p:cNvCxnSpPr>
            <a:cxnSpLocks/>
          </p:cNvCxnSpPr>
          <p:nvPr/>
        </p:nvCxnSpPr>
        <p:spPr>
          <a:xfrm>
            <a:off x="648299" y="3404677"/>
            <a:ext cx="0" cy="2779522"/>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91" name="Heptagon 90">
            <a:extLst>
              <a:ext uri="{FF2B5EF4-FFF2-40B4-BE49-F238E27FC236}">
                <a16:creationId xmlns:a16="http://schemas.microsoft.com/office/drawing/2014/main" id="{8CD22B23-EA6F-1BA1-B851-B00BFD4F239C}"/>
              </a:ext>
            </a:extLst>
          </p:cNvPr>
          <p:cNvSpPr/>
          <p:nvPr/>
        </p:nvSpPr>
        <p:spPr>
          <a:xfrm>
            <a:off x="3149676" y="1805528"/>
            <a:ext cx="725305" cy="372219"/>
          </a:xfrm>
          <a:prstGeom prst="heptag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b="1" dirty="0">
                <a:solidFill>
                  <a:srgbClr val="FF0000"/>
                </a:solidFill>
              </a:rPr>
              <a:t>NEW</a:t>
            </a:r>
          </a:p>
        </p:txBody>
      </p:sp>
      <p:sp>
        <p:nvSpPr>
          <p:cNvPr id="95" name="TextBox 94">
            <a:extLst>
              <a:ext uri="{FF2B5EF4-FFF2-40B4-BE49-F238E27FC236}">
                <a16:creationId xmlns:a16="http://schemas.microsoft.com/office/drawing/2014/main" id="{1EB379E8-7173-2626-D55E-9423C12D7162}"/>
              </a:ext>
            </a:extLst>
          </p:cNvPr>
          <p:cNvSpPr txBox="1"/>
          <p:nvPr/>
        </p:nvSpPr>
        <p:spPr>
          <a:xfrm>
            <a:off x="2981068" y="5734585"/>
            <a:ext cx="712375" cy="461665"/>
          </a:xfrm>
          <a:prstGeom prst="rect">
            <a:avLst/>
          </a:prstGeom>
          <a:noFill/>
        </p:spPr>
        <p:txBody>
          <a:bodyPr wrap="none" rtlCol="0">
            <a:spAutoFit/>
          </a:bodyPr>
          <a:lstStyle/>
          <a:p>
            <a:pPr algn="ctr"/>
            <a:r>
              <a:rPr lang="en-DE" sz="1200" dirty="0"/>
              <a:t>LCA</a:t>
            </a:r>
            <a:br>
              <a:rPr lang="en-DE" sz="1200" dirty="0"/>
            </a:br>
            <a:r>
              <a:rPr lang="en-DE" sz="1200" dirty="0"/>
              <a:t>strategy</a:t>
            </a:r>
            <a:endParaRPr lang="en-DE" sz="1600" dirty="0"/>
          </a:p>
        </p:txBody>
      </p:sp>
      <p:sp>
        <p:nvSpPr>
          <p:cNvPr id="2" name="Rounded Rectangle 1">
            <a:extLst>
              <a:ext uri="{FF2B5EF4-FFF2-40B4-BE49-F238E27FC236}">
                <a16:creationId xmlns:a16="http://schemas.microsoft.com/office/drawing/2014/main" id="{C7199283-4A80-48C8-E83F-83FB1A5857FA}"/>
              </a:ext>
            </a:extLst>
          </p:cNvPr>
          <p:cNvSpPr/>
          <p:nvPr/>
        </p:nvSpPr>
        <p:spPr>
          <a:xfrm>
            <a:off x="5892136" y="1797202"/>
            <a:ext cx="942901" cy="15186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DE" sz="1400" dirty="0"/>
              <a:t>WP6b – System Level SSA (DC)</a:t>
            </a:r>
          </a:p>
        </p:txBody>
      </p:sp>
      <p:pic>
        <p:nvPicPr>
          <p:cNvPr id="5" name="Picture 4">
            <a:extLst>
              <a:ext uri="{FF2B5EF4-FFF2-40B4-BE49-F238E27FC236}">
                <a16:creationId xmlns:a16="http://schemas.microsoft.com/office/drawing/2014/main" id="{0DF40AC1-F01B-F3AB-5614-496753002C7A}"/>
              </a:ext>
            </a:extLst>
          </p:cNvPr>
          <p:cNvPicPr>
            <a:picLocks noChangeAspect="1"/>
          </p:cNvPicPr>
          <p:nvPr/>
        </p:nvPicPr>
        <p:blipFill>
          <a:blip r:embed="rId2"/>
          <a:stretch>
            <a:fillRect/>
          </a:stretch>
        </p:blipFill>
        <p:spPr>
          <a:xfrm>
            <a:off x="106719" y="0"/>
            <a:ext cx="787954" cy="461665"/>
          </a:xfrm>
          <a:prstGeom prst="rect">
            <a:avLst/>
          </a:prstGeom>
        </p:spPr>
      </p:pic>
      <p:pic>
        <p:nvPicPr>
          <p:cNvPr id="9" name="Picture 8">
            <a:extLst>
              <a:ext uri="{FF2B5EF4-FFF2-40B4-BE49-F238E27FC236}">
                <a16:creationId xmlns:a16="http://schemas.microsoft.com/office/drawing/2014/main" id="{F42467CD-8C2B-7E2F-D4F1-587CE1AD0555}"/>
              </a:ext>
            </a:extLst>
          </p:cNvPr>
          <p:cNvPicPr>
            <a:picLocks noChangeAspect="1"/>
          </p:cNvPicPr>
          <p:nvPr/>
        </p:nvPicPr>
        <p:blipFill>
          <a:blip r:embed="rId3"/>
          <a:stretch>
            <a:fillRect/>
          </a:stretch>
        </p:blipFill>
        <p:spPr>
          <a:xfrm>
            <a:off x="1012741" y="107026"/>
            <a:ext cx="862071" cy="310599"/>
          </a:xfrm>
          <a:prstGeom prst="rect">
            <a:avLst/>
          </a:prstGeom>
        </p:spPr>
      </p:pic>
      <p:cxnSp>
        <p:nvCxnSpPr>
          <p:cNvPr id="13" name="Straight Arrow Connector 12">
            <a:extLst>
              <a:ext uri="{FF2B5EF4-FFF2-40B4-BE49-F238E27FC236}">
                <a16:creationId xmlns:a16="http://schemas.microsoft.com/office/drawing/2014/main" id="{3DBAC442-578C-8F24-2CC5-D2DB3255E20E}"/>
              </a:ext>
            </a:extLst>
          </p:cNvPr>
          <p:cNvCxnSpPr>
            <a:cxnSpLocks/>
          </p:cNvCxnSpPr>
          <p:nvPr/>
        </p:nvCxnSpPr>
        <p:spPr>
          <a:xfrm flipH="1">
            <a:off x="1759492" y="3470167"/>
            <a:ext cx="1609402" cy="2714032"/>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5251621-6D79-CF42-D200-81ABC6584E45}"/>
              </a:ext>
            </a:extLst>
          </p:cNvPr>
          <p:cNvCxnSpPr>
            <a:cxnSpLocks/>
          </p:cNvCxnSpPr>
          <p:nvPr/>
        </p:nvCxnSpPr>
        <p:spPr>
          <a:xfrm flipH="1">
            <a:off x="2064930" y="3490673"/>
            <a:ext cx="2190903" cy="2747561"/>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2F22FFB-7A97-F741-93A7-3295F5903758}"/>
              </a:ext>
            </a:extLst>
          </p:cNvPr>
          <p:cNvCxnSpPr>
            <a:cxnSpLocks/>
          </p:cNvCxnSpPr>
          <p:nvPr/>
        </p:nvCxnSpPr>
        <p:spPr>
          <a:xfrm flipH="1">
            <a:off x="3169517" y="5730943"/>
            <a:ext cx="709549" cy="477685"/>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ED33C25-5CCD-6F1C-1102-91A0EFCD4002}"/>
              </a:ext>
            </a:extLst>
          </p:cNvPr>
          <p:cNvSpPr txBox="1"/>
          <p:nvPr/>
        </p:nvSpPr>
        <p:spPr>
          <a:xfrm>
            <a:off x="-82317" y="582300"/>
            <a:ext cx="1393989" cy="646331"/>
          </a:xfrm>
          <a:prstGeom prst="rect">
            <a:avLst/>
          </a:prstGeom>
          <a:noFill/>
        </p:spPr>
        <p:txBody>
          <a:bodyPr wrap="square" rtlCol="0">
            <a:spAutoFit/>
          </a:bodyPr>
          <a:lstStyle/>
          <a:p>
            <a:pPr algn="ctr"/>
            <a:r>
              <a:rPr lang="en-DE" sz="1200" dirty="0"/>
              <a:t>Device Level supported by previous research</a:t>
            </a:r>
            <a:endParaRPr lang="en-DE" sz="1600" dirty="0"/>
          </a:p>
        </p:txBody>
      </p:sp>
      <p:cxnSp>
        <p:nvCxnSpPr>
          <p:cNvPr id="32" name="Straight Arrow Connector 31">
            <a:extLst>
              <a:ext uri="{FF2B5EF4-FFF2-40B4-BE49-F238E27FC236}">
                <a16:creationId xmlns:a16="http://schemas.microsoft.com/office/drawing/2014/main" id="{603C5C7B-B611-7889-F460-C1A12FC1D10D}"/>
              </a:ext>
            </a:extLst>
          </p:cNvPr>
          <p:cNvCxnSpPr>
            <a:cxnSpLocks/>
            <a:stCxn id="12" idx="2"/>
          </p:cNvCxnSpPr>
          <p:nvPr/>
        </p:nvCxnSpPr>
        <p:spPr>
          <a:xfrm flipH="1">
            <a:off x="4966504" y="3330308"/>
            <a:ext cx="405246" cy="1068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B230EE0-8D6D-CCBF-6511-3294313E10EE}"/>
              </a:ext>
            </a:extLst>
          </p:cNvPr>
          <p:cNvCxnSpPr>
            <a:cxnSpLocks/>
          </p:cNvCxnSpPr>
          <p:nvPr/>
        </p:nvCxnSpPr>
        <p:spPr>
          <a:xfrm>
            <a:off x="4520742" y="3379284"/>
            <a:ext cx="101184" cy="9690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620A494-3539-01CB-694C-2F9355C4A59F}"/>
              </a:ext>
            </a:extLst>
          </p:cNvPr>
          <p:cNvCxnSpPr>
            <a:cxnSpLocks/>
          </p:cNvCxnSpPr>
          <p:nvPr/>
        </p:nvCxnSpPr>
        <p:spPr>
          <a:xfrm>
            <a:off x="3701698" y="3440544"/>
            <a:ext cx="682357" cy="918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FCBD9E8F-E782-F4E1-7BCE-906F778E3386}"/>
              </a:ext>
            </a:extLst>
          </p:cNvPr>
          <p:cNvSpPr/>
          <p:nvPr/>
        </p:nvSpPr>
        <p:spPr>
          <a:xfrm>
            <a:off x="4887818" y="1417496"/>
            <a:ext cx="1983937" cy="2016392"/>
          </a:xfrm>
          <a:prstGeom prst="roundRect">
            <a:avLst/>
          </a:prstGeom>
          <a:noFill/>
          <a:ln w="28575">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DE" sz="1400" dirty="0"/>
          </a:p>
        </p:txBody>
      </p:sp>
      <p:sp>
        <p:nvSpPr>
          <p:cNvPr id="14" name="TextBox 13">
            <a:extLst>
              <a:ext uri="{FF2B5EF4-FFF2-40B4-BE49-F238E27FC236}">
                <a16:creationId xmlns:a16="http://schemas.microsoft.com/office/drawing/2014/main" id="{7E90997D-B99D-8D65-ADAB-8D75F6B21222}"/>
              </a:ext>
            </a:extLst>
          </p:cNvPr>
          <p:cNvSpPr txBox="1"/>
          <p:nvPr/>
        </p:nvSpPr>
        <p:spPr>
          <a:xfrm>
            <a:off x="5587256" y="1448673"/>
            <a:ext cx="636713" cy="338554"/>
          </a:xfrm>
          <a:prstGeom prst="rect">
            <a:avLst/>
          </a:prstGeom>
          <a:noFill/>
        </p:spPr>
        <p:txBody>
          <a:bodyPr wrap="none" rtlCol="0">
            <a:spAutoFit/>
          </a:bodyPr>
          <a:lstStyle/>
          <a:p>
            <a:r>
              <a:rPr lang="en-DE" sz="1600" dirty="0"/>
              <a:t>WP 6</a:t>
            </a:r>
          </a:p>
        </p:txBody>
      </p:sp>
      <p:cxnSp>
        <p:nvCxnSpPr>
          <p:cNvPr id="16" name="Straight Arrow Connector 15">
            <a:extLst>
              <a:ext uri="{FF2B5EF4-FFF2-40B4-BE49-F238E27FC236}">
                <a16:creationId xmlns:a16="http://schemas.microsoft.com/office/drawing/2014/main" id="{4986CDB7-EAD6-9EB5-E429-534FEDF153BB}"/>
              </a:ext>
            </a:extLst>
          </p:cNvPr>
          <p:cNvCxnSpPr>
            <a:cxnSpLocks/>
          </p:cNvCxnSpPr>
          <p:nvPr/>
        </p:nvCxnSpPr>
        <p:spPr>
          <a:xfrm>
            <a:off x="1490895" y="3404677"/>
            <a:ext cx="0" cy="2779522"/>
          </a:xfrm>
          <a:prstGeom prst="straightConnector1">
            <a:avLst/>
          </a:prstGeom>
          <a:ln w="28575">
            <a:solidFill>
              <a:schemeClr val="accent2">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Heptagon 90">
            <a:extLst>
              <a:ext uri="{FF2B5EF4-FFF2-40B4-BE49-F238E27FC236}">
                <a16:creationId xmlns:a16="http://schemas.microsoft.com/office/drawing/2014/main" id="{FB740BDB-DBB8-45D0-972B-7BC702EE0622}"/>
              </a:ext>
            </a:extLst>
          </p:cNvPr>
          <p:cNvSpPr/>
          <p:nvPr/>
        </p:nvSpPr>
        <p:spPr>
          <a:xfrm>
            <a:off x="4934688" y="1505447"/>
            <a:ext cx="725305" cy="372219"/>
          </a:xfrm>
          <a:prstGeom prst="heptag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b="1" dirty="0">
                <a:solidFill>
                  <a:srgbClr val="FF0000"/>
                </a:solidFill>
              </a:rPr>
              <a:t>NEW</a:t>
            </a:r>
          </a:p>
        </p:txBody>
      </p:sp>
      <p:sp>
        <p:nvSpPr>
          <p:cNvPr id="21" name="Espace réservé du numéro de diapositive 20">
            <a:extLst>
              <a:ext uri="{FF2B5EF4-FFF2-40B4-BE49-F238E27FC236}">
                <a16:creationId xmlns:a16="http://schemas.microsoft.com/office/drawing/2014/main" id="{2CDD99A2-4535-48CD-99A1-7B6D5A4A5454}"/>
              </a:ext>
            </a:extLst>
          </p:cNvPr>
          <p:cNvSpPr>
            <a:spLocks noGrp="1"/>
          </p:cNvSpPr>
          <p:nvPr>
            <p:ph type="sldNum" sz="quarter" idx="12"/>
          </p:nvPr>
        </p:nvSpPr>
        <p:spPr>
          <a:xfrm>
            <a:off x="10741980" y="6356350"/>
            <a:ext cx="611819" cy="365125"/>
          </a:xfrm>
        </p:spPr>
        <p:txBody>
          <a:bodyPr/>
          <a:lstStyle/>
          <a:p>
            <a:fld id="{4068FCCF-9A80-B240-8D85-84F960565AFA}" type="slidenum">
              <a:rPr lang="en-BE" smtClean="0"/>
              <a:t>8</a:t>
            </a:fld>
            <a:endParaRPr lang="en-BE" dirty="0"/>
          </a:p>
        </p:txBody>
      </p:sp>
      <p:cxnSp>
        <p:nvCxnSpPr>
          <p:cNvPr id="27" name="Connecteur droit 26">
            <a:extLst>
              <a:ext uri="{FF2B5EF4-FFF2-40B4-BE49-F238E27FC236}">
                <a16:creationId xmlns:a16="http://schemas.microsoft.com/office/drawing/2014/main" id="{3874EE6D-E91A-49EF-A1D0-70232F177C4E}"/>
              </a:ext>
            </a:extLst>
          </p:cNvPr>
          <p:cNvCxnSpPr>
            <a:cxnSpLocks/>
          </p:cNvCxnSpPr>
          <p:nvPr/>
        </p:nvCxnSpPr>
        <p:spPr>
          <a:xfrm flipH="1">
            <a:off x="3277569" y="1855201"/>
            <a:ext cx="474996" cy="1544755"/>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Connecteur droit 86">
            <a:extLst>
              <a:ext uri="{FF2B5EF4-FFF2-40B4-BE49-F238E27FC236}">
                <a16:creationId xmlns:a16="http://schemas.microsoft.com/office/drawing/2014/main" id="{96D2CD72-84F4-4480-A9E3-18AE9837EA08}"/>
              </a:ext>
            </a:extLst>
          </p:cNvPr>
          <p:cNvCxnSpPr>
            <a:cxnSpLocks/>
          </p:cNvCxnSpPr>
          <p:nvPr/>
        </p:nvCxnSpPr>
        <p:spPr>
          <a:xfrm>
            <a:off x="3186473" y="1908272"/>
            <a:ext cx="693549" cy="1424329"/>
          </a:xfrm>
          <a:prstGeom prst="line">
            <a:avLst/>
          </a:prstGeom>
        </p:spPr>
        <p:style>
          <a:lnRef idx="2">
            <a:schemeClr val="accent1"/>
          </a:lnRef>
          <a:fillRef idx="0">
            <a:schemeClr val="accent1"/>
          </a:fillRef>
          <a:effectRef idx="1">
            <a:schemeClr val="accent1"/>
          </a:effectRef>
          <a:fontRef idx="minor">
            <a:schemeClr val="tx1"/>
          </a:fontRef>
        </p:style>
      </p:cxnSp>
      <p:sp>
        <p:nvSpPr>
          <p:cNvPr id="53" name="ZoneTexte 52">
            <a:extLst>
              <a:ext uri="{FF2B5EF4-FFF2-40B4-BE49-F238E27FC236}">
                <a16:creationId xmlns:a16="http://schemas.microsoft.com/office/drawing/2014/main" id="{1711064E-49C5-484D-A8B2-0C7270B3A998}"/>
              </a:ext>
            </a:extLst>
          </p:cNvPr>
          <p:cNvSpPr txBox="1"/>
          <p:nvPr/>
        </p:nvSpPr>
        <p:spPr>
          <a:xfrm rot="20017534">
            <a:off x="6458062" y="5456668"/>
            <a:ext cx="1313180" cy="369332"/>
          </a:xfrm>
          <a:prstGeom prst="rect">
            <a:avLst/>
          </a:prstGeom>
          <a:solidFill>
            <a:schemeClr val="bg1">
              <a:lumMod val="95000"/>
              <a:alpha val="40000"/>
            </a:schemeClr>
          </a:solidFill>
        </p:spPr>
        <p:txBody>
          <a:bodyPr wrap="none" rtlCol="0">
            <a:spAutoFit/>
          </a:bodyPr>
          <a:lstStyle/>
          <a:p>
            <a:r>
              <a:rPr lang="fr-FR" i="1" dirty="0"/>
              <a:t>Just </a:t>
            </a:r>
            <a:r>
              <a:rPr lang="fr-FR" i="1" dirty="0" err="1"/>
              <a:t>arrived</a:t>
            </a:r>
            <a:r>
              <a:rPr lang="fr-FR" i="1" dirty="0"/>
              <a:t> </a:t>
            </a:r>
            <a:endParaRPr lang="en-GB" i="1" dirty="0"/>
          </a:p>
        </p:txBody>
      </p:sp>
    </p:spTree>
    <p:extLst>
      <p:ext uri="{BB962C8B-B14F-4D97-AF65-F5344CB8AC3E}">
        <p14:creationId xmlns:p14="http://schemas.microsoft.com/office/powerpoint/2010/main" val="158958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2EEF846-44C0-4A0F-A1EA-4D6F7C1089D6}"/>
              </a:ext>
            </a:extLst>
          </p:cNvPr>
          <p:cNvSpPr>
            <a:spLocks noGrp="1"/>
          </p:cNvSpPr>
          <p:nvPr>
            <p:ph type="dt" sz="half" idx="10"/>
          </p:nvPr>
        </p:nvSpPr>
        <p:spPr/>
        <p:txBody>
          <a:bodyPr/>
          <a:lstStyle/>
          <a:p>
            <a:r>
              <a:rPr lang="en-US"/>
              <a:t>23/04/2026</a:t>
            </a:r>
            <a:endParaRPr lang="en-BE"/>
          </a:p>
        </p:txBody>
      </p:sp>
      <p:sp>
        <p:nvSpPr>
          <p:cNvPr id="5" name="Espace réservé du numéro de diapositive 4">
            <a:extLst>
              <a:ext uri="{FF2B5EF4-FFF2-40B4-BE49-F238E27FC236}">
                <a16:creationId xmlns:a16="http://schemas.microsoft.com/office/drawing/2014/main" id="{1500CE02-7BCB-4542-962B-E77373C4E828}"/>
              </a:ext>
            </a:extLst>
          </p:cNvPr>
          <p:cNvSpPr>
            <a:spLocks noGrp="1"/>
          </p:cNvSpPr>
          <p:nvPr>
            <p:ph type="sldNum" sz="quarter" idx="12"/>
          </p:nvPr>
        </p:nvSpPr>
        <p:spPr/>
        <p:txBody>
          <a:bodyPr/>
          <a:lstStyle/>
          <a:p>
            <a:fld id="{4068FCCF-9A80-B240-8D85-84F960565AFA}" type="slidenum">
              <a:rPr lang="en-BE" smtClean="0"/>
              <a:t>9</a:t>
            </a:fld>
            <a:endParaRPr lang="en-BE"/>
          </a:p>
        </p:txBody>
      </p:sp>
      <p:graphicFrame>
        <p:nvGraphicFramePr>
          <p:cNvPr id="6" name="Tableau 6">
            <a:extLst>
              <a:ext uri="{FF2B5EF4-FFF2-40B4-BE49-F238E27FC236}">
                <a16:creationId xmlns:a16="http://schemas.microsoft.com/office/drawing/2014/main" id="{C40ED833-5443-45FC-A868-56DF007198FC}"/>
              </a:ext>
            </a:extLst>
          </p:cNvPr>
          <p:cNvGraphicFramePr>
            <a:graphicFrameLocks noGrp="1"/>
          </p:cNvGraphicFramePr>
          <p:nvPr>
            <p:extLst>
              <p:ext uri="{D42A27DB-BD31-4B8C-83A1-F6EECF244321}">
                <p14:modId xmlns:p14="http://schemas.microsoft.com/office/powerpoint/2010/main" val="4081643995"/>
              </p:ext>
            </p:extLst>
          </p:nvPr>
        </p:nvGraphicFramePr>
        <p:xfrm>
          <a:off x="289278" y="688191"/>
          <a:ext cx="11613443" cy="5679655"/>
        </p:xfrm>
        <a:graphic>
          <a:graphicData uri="http://schemas.openxmlformats.org/drawingml/2006/table">
            <a:tbl>
              <a:tblPr firstRow="1" bandRow="1">
                <a:tableStyleId>{5C22544A-7EE6-4342-B048-85BDC9FD1C3A}</a:tableStyleId>
              </a:tblPr>
              <a:tblGrid>
                <a:gridCol w="625122">
                  <a:extLst>
                    <a:ext uri="{9D8B030D-6E8A-4147-A177-3AD203B41FA5}">
                      <a16:colId xmlns:a16="http://schemas.microsoft.com/office/drawing/2014/main" val="3106954589"/>
                    </a:ext>
                  </a:extLst>
                </a:gridCol>
                <a:gridCol w="2654423">
                  <a:extLst>
                    <a:ext uri="{9D8B030D-6E8A-4147-A177-3AD203B41FA5}">
                      <a16:colId xmlns:a16="http://schemas.microsoft.com/office/drawing/2014/main" val="3127525528"/>
                    </a:ext>
                  </a:extLst>
                </a:gridCol>
                <a:gridCol w="5248242">
                  <a:extLst>
                    <a:ext uri="{9D8B030D-6E8A-4147-A177-3AD203B41FA5}">
                      <a16:colId xmlns:a16="http://schemas.microsoft.com/office/drawing/2014/main" val="139060177"/>
                    </a:ext>
                  </a:extLst>
                </a:gridCol>
                <a:gridCol w="3085656">
                  <a:extLst>
                    <a:ext uri="{9D8B030D-6E8A-4147-A177-3AD203B41FA5}">
                      <a16:colId xmlns:a16="http://schemas.microsoft.com/office/drawing/2014/main" val="131319746"/>
                    </a:ext>
                  </a:extLst>
                </a:gridCol>
              </a:tblGrid>
              <a:tr h="29826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WP</a:t>
                      </a:r>
                      <a:endParaRPr lang="en-GB"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a:latin typeface="Calibri" panose="020F0502020204030204" pitchFamily="34" charset="0"/>
                          <a:ea typeface="Calibri" panose="020F0502020204030204" pitchFamily="34" charset="0"/>
                          <a:cs typeface="Calibri" panose="020F0502020204030204" pitchFamily="34" charset="0"/>
                        </a:rPr>
                        <a:t>Description</a:t>
                      </a:r>
                      <a:endParaRPr lang="en-GB"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err="1">
                          <a:latin typeface="Calibri" panose="020F0502020204030204" pitchFamily="34" charset="0"/>
                          <a:ea typeface="Calibri" panose="020F0502020204030204" pitchFamily="34" charset="0"/>
                          <a:cs typeface="Calibri" panose="020F0502020204030204" pitchFamily="34" charset="0"/>
                        </a:rPr>
                        <a:t>Laboratories</a:t>
                      </a:r>
                      <a:r>
                        <a:rPr lang="fr-FR" sz="1600" dirty="0">
                          <a:latin typeface="Calibri" panose="020F0502020204030204" pitchFamily="34" charset="0"/>
                          <a:ea typeface="Calibri" panose="020F0502020204030204" pitchFamily="34" charset="0"/>
                          <a:cs typeface="Calibri" panose="020F0502020204030204" pitchFamily="34" charset="0"/>
                        </a:rPr>
                        <a:t> </a:t>
                      </a:r>
                      <a:r>
                        <a:rPr lang="fr-FR" sz="1600" dirty="0" err="1">
                          <a:latin typeface="Calibri" panose="020F0502020204030204" pitchFamily="34" charset="0"/>
                          <a:ea typeface="Calibri" panose="020F0502020204030204" pitchFamily="34" charset="0"/>
                          <a:cs typeface="Calibri" panose="020F0502020204030204" pitchFamily="34" charset="0"/>
                        </a:rPr>
                        <a:t>involved</a:t>
                      </a:r>
                      <a:r>
                        <a:rPr lang="fr-FR" sz="1600" dirty="0">
                          <a:latin typeface="Calibri" panose="020F0502020204030204" pitchFamily="34" charset="0"/>
                          <a:ea typeface="Calibri" panose="020F0502020204030204" pitchFamily="34" charset="0"/>
                          <a:cs typeface="Calibri" panose="020F0502020204030204" pitchFamily="34" charset="0"/>
                        </a:rPr>
                        <a:t> (tentative </a:t>
                      </a:r>
                      <a:r>
                        <a:rPr lang="fr-FR" sz="1600" dirty="0" err="1">
                          <a:latin typeface="Calibri" panose="020F0502020204030204" pitchFamily="34" charset="0"/>
                          <a:ea typeface="Calibri" panose="020F0502020204030204" pitchFamily="34" charset="0"/>
                          <a:cs typeface="Calibri" panose="020F0502020204030204" pitchFamily="34" charset="0"/>
                        </a:rPr>
                        <a:t>list</a:t>
                      </a:r>
                      <a:r>
                        <a:rPr lang="fr-F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err="1">
                          <a:latin typeface="Calibri" panose="020F0502020204030204" pitchFamily="34" charset="0"/>
                          <a:ea typeface="Calibri" panose="020F0502020204030204" pitchFamily="34" charset="0"/>
                          <a:cs typeface="Calibri" panose="020F0502020204030204" pitchFamily="34" charset="0"/>
                        </a:rPr>
                        <a:t>Demonstrator</a:t>
                      </a:r>
                      <a:endParaRPr lang="en-GB"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71185949"/>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WP1</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management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fr-FR" sz="1400" b="1" dirty="0">
                          <a:latin typeface="Calibri" panose="020F0502020204030204" pitchFamily="34" charset="0"/>
                          <a:ea typeface="Calibri" panose="020F0502020204030204" pitchFamily="34" charset="0"/>
                          <a:cs typeface="Calibri" panose="020F0502020204030204" pitchFamily="34" charset="0"/>
                        </a:rPr>
                        <a:t>KIT</a:t>
                      </a:r>
                      <a:r>
                        <a:rPr lang="fr-FR" sz="1400" dirty="0">
                          <a:latin typeface="Calibri" panose="020F0502020204030204" pitchFamily="34" charset="0"/>
                          <a:ea typeface="Calibri" panose="020F0502020204030204" pitchFamily="34" charset="0"/>
                          <a:cs typeface="Calibri" panose="020F0502020204030204" pitchFamily="34" charset="0"/>
                        </a:rPr>
                        <a:t>, all</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5441099"/>
                  </a:ext>
                </a:extLst>
              </a:tr>
              <a:tr h="298260">
                <a:tc gridSpan="4">
                  <a:txBody>
                    <a:bodyPr/>
                    <a:lstStyle/>
                    <a:p>
                      <a:pPr algn="ctr"/>
                      <a:r>
                        <a:rPr lang="fr-FR" sz="1600" b="1" u="sng" dirty="0">
                          <a:solidFill>
                            <a:srgbClr val="00B050"/>
                          </a:solidFill>
                          <a:latin typeface="Calibri" panose="020F0502020204030204" pitchFamily="34" charset="0"/>
                          <a:ea typeface="Calibri" panose="020F0502020204030204" pitchFamily="34" charset="0"/>
                          <a:cs typeface="Calibri" panose="020F0502020204030204" pitchFamily="34" charset="0"/>
                        </a:rPr>
                        <a:t>DEVICE LEVEL</a:t>
                      </a:r>
                      <a:endParaRPr lang="en-GB" sz="1600" b="1" u="sng" dirty="0">
                        <a:solidFill>
                          <a:srgbClr val="00B05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6390974"/>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WP2</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FE-FRT for Magnetron</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fr-FR" sz="1400" b="1" dirty="0">
                          <a:latin typeface="Calibri" panose="020F0502020204030204" pitchFamily="34" charset="0"/>
                          <a:ea typeface="Calibri" panose="020F0502020204030204" pitchFamily="34" charset="0"/>
                          <a:cs typeface="Calibri" panose="020F0502020204030204" pitchFamily="34" charset="0"/>
                        </a:rPr>
                        <a:t>HZB</a:t>
                      </a:r>
                      <a:r>
                        <a:rPr lang="fr-FR" sz="1400" dirty="0">
                          <a:latin typeface="Calibri" panose="020F0502020204030204" pitchFamily="34" charset="0"/>
                          <a:ea typeface="Calibri" panose="020F0502020204030204" pitchFamily="34" charset="0"/>
                          <a:cs typeface="Calibri" panose="020F0502020204030204" pitchFamily="34" charset="0"/>
                        </a:rPr>
                        <a:t>, IJCLAB</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HZB , PERLE ++</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1913270301"/>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WP3</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en-DE" sz="1400" dirty="0">
                          <a:latin typeface="Calibri" panose="020F0502020204030204" pitchFamily="34" charset="0"/>
                          <a:ea typeface="Calibri" panose="020F0502020204030204" pitchFamily="34" charset="0"/>
                          <a:cs typeface="Calibri" panose="020F0502020204030204" pitchFamily="34" charset="0"/>
                        </a:rPr>
                        <a:t>Re-Usable Magnets</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HZB</a:t>
                      </a:r>
                      <a:r>
                        <a:rPr lang="en-GB"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Soleil, Fraunhofer, IJCLAB</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tc>
                  <a:txBody>
                    <a:bodyPr/>
                    <a:lstStyle/>
                    <a:p>
                      <a:r>
                        <a:rPr lang="fr-FR" sz="1400" dirty="0" err="1">
                          <a:latin typeface="Calibri" panose="020F0502020204030204" pitchFamily="34" charset="0"/>
                          <a:ea typeface="Calibri" panose="020F0502020204030204" pitchFamily="34" charset="0"/>
                          <a:cs typeface="Calibri" panose="020F0502020204030204" pitchFamily="34" charset="0"/>
                        </a:rPr>
                        <a:t>several</a:t>
                      </a:r>
                      <a:r>
                        <a:rPr lang="fr-FR" sz="1400" dirty="0">
                          <a:latin typeface="Calibri" panose="020F0502020204030204" pitchFamily="34" charset="0"/>
                          <a:ea typeface="Calibri" panose="020F0502020204030204" pitchFamily="34" charset="0"/>
                          <a:cs typeface="Calibri" panose="020F0502020204030204" pitchFamily="34" charset="0"/>
                        </a:rPr>
                        <a:t> and PERLE++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3301573948"/>
                  </a:ext>
                </a:extLst>
              </a:tr>
              <a:tr h="298260">
                <a:tc gridSpan="4">
                  <a:txBody>
                    <a:bodyPr/>
                    <a:lstStyle/>
                    <a:p>
                      <a:pPr algn="ctr"/>
                      <a:r>
                        <a:rPr lang="fr-FR" sz="1600" b="1" u="sng" strike="noStrike" dirty="0">
                          <a:solidFill>
                            <a:srgbClr val="0070C0"/>
                          </a:solidFill>
                          <a:latin typeface="Calibri" panose="020F0502020204030204" pitchFamily="34" charset="0"/>
                          <a:ea typeface="Calibri" panose="020F0502020204030204" pitchFamily="34" charset="0"/>
                          <a:cs typeface="Calibri" panose="020F0502020204030204" pitchFamily="34" charset="0"/>
                        </a:rPr>
                        <a:t>DEVICE-TO-SYSTEM LEVEL</a:t>
                      </a:r>
                      <a:endParaRPr lang="en-GB" sz="1600" b="1" u="sng" strike="noStrike"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0096542"/>
                  </a:ext>
                </a:extLst>
              </a:tr>
              <a:tr h="298260">
                <a:tc>
                  <a:txBody>
                    <a:bodyPr/>
                    <a:lstStyle/>
                    <a:p>
                      <a:r>
                        <a:rPr lang="fr-FR" sz="1400" strike="sngStrike" dirty="0">
                          <a:latin typeface="Calibri" panose="020F0502020204030204" pitchFamily="34" charset="0"/>
                          <a:ea typeface="Calibri" panose="020F0502020204030204" pitchFamily="34" charset="0"/>
                          <a:cs typeface="Calibri" panose="020F0502020204030204" pitchFamily="34" charset="0"/>
                        </a:rPr>
                        <a:t>WP4</a:t>
                      </a:r>
                      <a:endParaRPr lang="en-GB" sz="1400" strike="sngStrike"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strike="sngStrike">
                          <a:latin typeface="Calibri" panose="020F0502020204030204" pitchFamily="34" charset="0"/>
                          <a:ea typeface="Calibri" panose="020F0502020204030204" pitchFamily="34" charset="0"/>
                          <a:cs typeface="Calibri" panose="020F0502020204030204" pitchFamily="34" charset="0"/>
                        </a:rPr>
                        <a:t>iOT</a:t>
                      </a:r>
                      <a:endParaRPr lang="en-GB" sz="1400" strike="sngStrike"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strike="sngStrike">
                          <a:latin typeface="Calibri" panose="020F0502020204030204" pitchFamily="34" charset="0"/>
                          <a:ea typeface="Calibri" panose="020F0502020204030204" pitchFamily="34" charset="0"/>
                          <a:cs typeface="Calibri" panose="020F0502020204030204" pitchFamily="34" charset="0"/>
                        </a:rPr>
                        <a:t>IJCLab, CERN  (Thalès)</a:t>
                      </a:r>
                      <a:endParaRPr lang="en-GB" sz="1400" strike="sngStrike"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endParaRPr lang="en-GB" sz="1400" strike="sngStrike"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extLst>
                  <a:ext uri="{0D108BD9-81ED-4DB2-BD59-A6C34878D82A}">
                    <a16:rowId xmlns:a16="http://schemas.microsoft.com/office/drawing/2014/main" val="1524879721"/>
                  </a:ext>
                </a:extLst>
              </a:tr>
              <a:tr h="294174">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WP5</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FCC </a:t>
                      </a:r>
                      <a:r>
                        <a:rPr lang="en-DE" sz="1400">
                          <a:latin typeface="Calibri" panose="020F0502020204030204" pitchFamily="34" charset="0"/>
                          <a:ea typeface="Calibri" panose="020F0502020204030204" pitchFamily="34" charset="0"/>
                          <a:cs typeface="Calibri" panose="020F0502020204030204" pitchFamily="34" charset="0"/>
                        </a:rPr>
                        <a:t>Cryomodule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pPr algn="l"/>
                      <a:r>
                        <a:rPr lang="fr-FR" sz="1400" b="1" dirty="0">
                          <a:latin typeface="Calibri" panose="020F0502020204030204" pitchFamily="34" charset="0"/>
                          <a:ea typeface="Calibri" panose="020F0502020204030204" pitchFamily="34" charset="0"/>
                          <a:cs typeface="Calibri" panose="020F0502020204030204" pitchFamily="34" charset="0"/>
                        </a:rPr>
                        <a:t>CERN</a:t>
                      </a:r>
                      <a:r>
                        <a:rPr lang="fr-FR" sz="1400" dirty="0">
                          <a:latin typeface="Calibri" panose="020F0502020204030204" pitchFamily="34" charset="0"/>
                          <a:ea typeface="Calibri" panose="020F0502020204030204" pitchFamily="34" charset="0"/>
                          <a:cs typeface="Calibri" panose="020F0502020204030204" pitchFamily="34" charset="0"/>
                        </a:rPr>
                        <a:t>, IJCLAB, LPSC, ESS </a:t>
                      </a:r>
                      <a:endParaRPr lang="en-DE"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pPr algn="l"/>
                      <a:r>
                        <a:rPr lang="fr-FR" sz="1400" dirty="0">
                          <a:latin typeface="Calibri" panose="020F0502020204030204" pitchFamily="34" charset="0"/>
                          <a:ea typeface="Calibri" panose="020F0502020204030204" pitchFamily="34" charset="0"/>
                          <a:cs typeface="Calibri" panose="020F0502020204030204" pitchFamily="34" charset="0"/>
                        </a:rPr>
                        <a:t>PERLE++</a:t>
                      </a:r>
                      <a:endParaRPr lang="en-DE"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extLst>
                  <a:ext uri="{0D108BD9-81ED-4DB2-BD59-A6C34878D82A}">
                    <a16:rowId xmlns:a16="http://schemas.microsoft.com/office/drawing/2014/main" val="3286605239"/>
                  </a:ext>
                </a:extLst>
              </a:tr>
              <a:tr h="335297">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WP6</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SSA (500MHz,800MHz,1.3GHz)</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b="1" dirty="0">
                          <a:latin typeface="Calibri" panose="020F0502020204030204" pitchFamily="34" charset="0"/>
                          <a:ea typeface="Calibri" panose="020F0502020204030204" pitchFamily="34" charset="0"/>
                          <a:cs typeface="Calibri" panose="020F0502020204030204" pitchFamily="34" charset="0"/>
                        </a:rPr>
                        <a:t>IJCLAB</a:t>
                      </a:r>
                      <a:r>
                        <a:rPr lang="fr-FR" sz="1400" dirty="0">
                          <a:latin typeface="Calibri" panose="020F0502020204030204" pitchFamily="34" charset="0"/>
                          <a:ea typeface="Calibri" panose="020F0502020204030204" pitchFamily="34" charset="0"/>
                          <a:cs typeface="Calibri" panose="020F0502020204030204" pitchFamily="34" charset="0"/>
                        </a:rPr>
                        <a:t>, ALBA, DESY, ESS  (Jema-France, </a:t>
                      </a:r>
                      <a:r>
                        <a:rPr lang="fr-FR" sz="1400" dirty="0" err="1">
                          <a:latin typeface="Calibri" panose="020F0502020204030204" pitchFamily="34" charset="0"/>
                          <a:ea typeface="Calibri" panose="020F0502020204030204" pitchFamily="34" charset="0"/>
                          <a:cs typeface="Calibri" panose="020F0502020204030204" pitchFamily="34" charset="0"/>
                        </a:rPr>
                        <a:t>Commtia</a:t>
                      </a:r>
                      <a:r>
                        <a:rPr lang="fr-FR" sz="1400" dirty="0">
                          <a:latin typeface="Calibri" panose="020F0502020204030204" pitchFamily="34" charset="0"/>
                          <a:ea typeface="Calibri" panose="020F0502020204030204" pitchFamily="34" charset="0"/>
                          <a:cs typeface="Calibri" panose="020F0502020204030204" pitchFamily="34" charset="0"/>
                        </a:rPr>
                        <a:t>, </a:t>
                      </a:r>
                      <a:r>
                        <a:rPr lang="fr-FR" sz="1400" dirty="0" err="1">
                          <a:latin typeface="Calibri" panose="020F0502020204030204" pitchFamily="34" charset="0"/>
                          <a:ea typeface="Calibri" panose="020F0502020204030204" pitchFamily="34" charset="0"/>
                          <a:cs typeface="Calibri" panose="020F0502020204030204" pitchFamily="34" charset="0"/>
                        </a:rPr>
                        <a:t>Cryoelectra</a:t>
                      </a:r>
                      <a:r>
                        <a:rPr lang="fr-FR" sz="1400" dirty="0">
                          <a:latin typeface="Calibri" panose="020F0502020204030204" pitchFamily="34" charset="0"/>
                          <a:ea typeface="Calibri" panose="020F0502020204030204" pitchFamily="34" charset="0"/>
                          <a:cs typeface="Calibri" panose="020F0502020204030204" pitchFamily="34" charset="0"/>
                        </a:rPr>
                        <a: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PETRA IV, ALBA, IJCLAB  and  PERLE++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60000"/>
                        <a:lumOff val="40000"/>
                      </a:schemeClr>
                    </a:solidFill>
                  </a:tcPr>
                </a:tc>
                <a:extLst>
                  <a:ext uri="{0D108BD9-81ED-4DB2-BD59-A6C34878D82A}">
                    <a16:rowId xmlns:a16="http://schemas.microsoft.com/office/drawing/2014/main" val="710069002"/>
                  </a:ext>
                </a:extLst>
              </a:tr>
              <a:tr h="29826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u="sng" strike="noStrike"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SYSTEM LEVEL</a:t>
                      </a:r>
                      <a:endParaRPr lang="en-GB" sz="1600" b="1" u="sng" strike="noStrike"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62488071"/>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WP7</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UPFC</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b="1" dirty="0">
                          <a:latin typeface="Calibri" panose="020F0502020204030204" pitchFamily="34" charset="0"/>
                          <a:ea typeface="Calibri" panose="020F0502020204030204" pitchFamily="34" charset="0"/>
                          <a:cs typeface="Calibri" panose="020F0502020204030204" pitchFamily="34" charset="0"/>
                        </a:rPr>
                        <a:t>CERN</a:t>
                      </a:r>
                      <a:r>
                        <a:rPr lang="fr-FR" sz="1400" dirty="0">
                          <a:latin typeface="Calibri" panose="020F0502020204030204" pitchFamily="34" charset="0"/>
                          <a:ea typeface="Calibri" panose="020F0502020204030204" pitchFamily="34" charset="0"/>
                          <a:cs typeface="Calibri" panose="020F0502020204030204" pitchFamily="34" charset="0"/>
                        </a:rPr>
                        <a:t>, KIT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CERN</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extLst>
                  <a:ext uri="{0D108BD9-81ED-4DB2-BD59-A6C34878D82A}">
                    <a16:rowId xmlns:a16="http://schemas.microsoft.com/office/drawing/2014/main" val="3137978789"/>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WP8</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Geothermal</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KIT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extLst>
                  <a:ext uri="{0D108BD9-81ED-4DB2-BD59-A6C34878D82A}">
                    <a16:rowId xmlns:a16="http://schemas.microsoft.com/office/drawing/2014/main" val="4077345123"/>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WP9</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en-DE" sz="1400" dirty="0">
                          <a:latin typeface="Calibri" panose="020F0502020204030204" pitchFamily="34" charset="0"/>
                          <a:ea typeface="Calibri" panose="020F0502020204030204" pitchFamily="34" charset="0"/>
                          <a:cs typeface="Calibri" panose="020F0502020204030204" pitchFamily="34" charset="0"/>
                        </a:rPr>
                        <a:t>Sustainable Computing</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b="1" dirty="0">
                          <a:latin typeface="Calibri" panose="020F0502020204030204" pitchFamily="34" charset="0"/>
                          <a:ea typeface="Calibri" panose="020F0502020204030204" pitchFamily="34" charset="0"/>
                          <a:cs typeface="Calibri" panose="020F0502020204030204" pitchFamily="34" charset="0"/>
                        </a:rPr>
                        <a:t>DESY</a:t>
                      </a:r>
                      <a:r>
                        <a:rPr lang="fr-FR" sz="1400" b="0" dirty="0">
                          <a:latin typeface="Calibri" panose="020F0502020204030204" pitchFamily="34" charset="0"/>
                          <a:ea typeface="Calibri" panose="020F0502020204030204" pitchFamily="34" charset="0"/>
                          <a:cs typeface="Calibri" panose="020F0502020204030204" pitchFamily="34" charset="0"/>
                        </a:rPr>
                        <a:t>, KIT</a:t>
                      </a:r>
                      <a:endParaRPr lang="en-GB" sz="1400" b="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DESY</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2">
                        <a:lumMod val="60000"/>
                        <a:lumOff val="40000"/>
                      </a:schemeClr>
                    </a:solidFill>
                  </a:tcPr>
                </a:tc>
                <a:extLst>
                  <a:ext uri="{0D108BD9-81ED-4DB2-BD59-A6C34878D82A}">
                    <a16:rowId xmlns:a16="http://schemas.microsoft.com/office/drawing/2014/main" val="2055643554"/>
                  </a:ext>
                </a:extLst>
              </a:tr>
              <a:tr h="29826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u="sng" strike="noStrike" dirty="0">
                          <a:solidFill>
                            <a:srgbClr val="5B6B1F"/>
                          </a:solidFill>
                          <a:latin typeface="Calibri" panose="020F0502020204030204" pitchFamily="34" charset="0"/>
                          <a:ea typeface="Calibri" panose="020F0502020204030204" pitchFamily="34" charset="0"/>
                          <a:cs typeface="Calibri" panose="020F0502020204030204" pitchFamily="34" charset="0"/>
                        </a:rPr>
                        <a:t>SYSTEM-TO-SUSTAINABILITY LEVEL</a:t>
                      </a:r>
                      <a:endParaRPr lang="en-GB" sz="1600" b="1" u="sng" strike="noStrike" dirty="0">
                        <a:solidFill>
                          <a:srgbClr val="5B6B1F"/>
                        </a:solidFill>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65699713"/>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WP10</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LCA</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KIT</a:t>
                      </a:r>
                      <a:r>
                        <a:rPr lang="en-GB"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MAX IV, LPSC, IJCLAB, HZB,ESS</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PERLE++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extLst>
                  <a:ext uri="{0D108BD9-81ED-4DB2-BD59-A6C34878D82A}">
                    <a16:rowId xmlns:a16="http://schemas.microsoft.com/office/drawing/2014/main" val="2951715655"/>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WP11</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en-DE" sz="1400">
                          <a:latin typeface="Calibri" panose="020F0502020204030204" pitchFamily="34" charset="0"/>
                          <a:ea typeface="Calibri" panose="020F0502020204030204" pitchFamily="34" charset="0"/>
                          <a:cs typeface="Calibri" panose="020F0502020204030204" pitchFamily="34" charset="0"/>
                        </a:rPr>
                        <a:t>Energy Monitoring</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fr-FR" sz="1400" b="1">
                          <a:latin typeface="Calibri" panose="020F0502020204030204" pitchFamily="34" charset="0"/>
                          <a:ea typeface="Calibri" panose="020F0502020204030204" pitchFamily="34" charset="0"/>
                          <a:cs typeface="Calibri" panose="020F0502020204030204" pitchFamily="34" charset="0"/>
                        </a:rPr>
                        <a:t>CERN</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CERN</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FFF99"/>
                    </a:solidFill>
                  </a:tcPr>
                </a:tc>
                <a:extLst>
                  <a:ext uri="{0D108BD9-81ED-4DB2-BD59-A6C34878D82A}">
                    <a16:rowId xmlns:a16="http://schemas.microsoft.com/office/drawing/2014/main" val="2121367017"/>
                  </a:ext>
                </a:extLst>
              </a:tr>
              <a:tr h="315158">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WP12</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ED6FC"/>
                    </a:solidFill>
                  </a:tcPr>
                </a:tc>
                <a:tc>
                  <a:txBody>
                    <a:bodyPr/>
                    <a:lstStyle/>
                    <a:p>
                      <a:r>
                        <a:rPr lang="fr-FR" sz="1400">
                          <a:latin typeface="Calibri" panose="020F0502020204030204" pitchFamily="34" charset="0"/>
                          <a:ea typeface="Calibri" panose="020F0502020204030204" pitchFamily="34" charset="0"/>
                          <a:cs typeface="Calibri" panose="020F0502020204030204" pitchFamily="34" charset="0"/>
                        </a:rPr>
                        <a:t>Training and Tranfert</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ED6FC"/>
                    </a:solidFill>
                  </a:tcPr>
                </a:tc>
                <a:tc>
                  <a:txBody>
                    <a:bodyPr/>
                    <a:lstStyle/>
                    <a:p>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MAX IV, Ineustar, HZB, ALBA, IJCLab, LPSC</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ED6FC"/>
                    </a:solidFill>
                  </a:tcPr>
                </a:tc>
                <a:tc>
                  <a:txBody>
                    <a:bodyPr/>
                    <a:lstStyle/>
                    <a:p>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rgbClr val="FED6FC"/>
                    </a:solidFill>
                  </a:tcPr>
                </a:tc>
                <a:extLst>
                  <a:ext uri="{0D108BD9-81ED-4DB2-BD59-A6C34878D82A}">
                    <a16:rowId xmlns:a16="http://schemas.microsoft.com/office/drawing/2014/main" val="389543746"/>
                  </a:ext>
                </a:extLst>
              </a:tr>
              <a:tr h="298260">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WP13</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PERLE++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r>
                        <a:rPr lang="fr-FR" sz="1400" b="1" dirty="0" err="1">
                          <a:latin typeface="Calibri" panose="020F0502020204030204" pitchFamily="34" charset="0"/>
                          <a:ea typeface="Calibri" panose="020F0502020204030204" pitchFamily="34" charset="0"/>
                          <a:cs typeface="Calibri" panose="020F0502020204030204" pitchFamily="34" charset="0"/>
                        </a:rPr>
                        <a:t>IJCLab</a:t>
                      </a:r>
                      <a:r>
                        <a:rPr lang="fr-FR" sz="1400" b="1" dirty="0">
                          <a:latin typeface="Calibri" panose="020F0502020204030204" pitchFamily="34" charset="0"/>
                          <a:ea typeface="Calibri" panose="020F0502020204030204" pitchFamily="34" charset="0"/>
                          <a:cs typeface="Calibri" panose="020F0502020204030204" pitchFamily="34" charset="0"/>
                        </a:rPr>
                        <a:t>, LPSC</a:t>
                      </a:r>
                      <a:r>
                        <a:rPr lang="fr-FR" sz="1400" dirty="0">
                          <a:latin typeface="Calibri" panose="020F0502020204030204" pitchFamily="34" charset="0"/>
                          <a:ea typeface="Calibri" panose="020F0502020204030204" pitchFamily="34" charset="0"/>
                          <a:cs typeface="Calibri" panose="020F0502020204030204" pitchFamily="34" charset="0"/>
                        </a:rPr>
                        <a:t>, CERN, HZB</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r>
                        <a:rPr lang="fr-FR" sz="1400" dirty="0">
                          <a:latin typeface="Calibri" panose="020F0502020204030204" pitchFamily="34" charset="0"/>
                          <a:ea typeface="Calibri" panose="020F0502020204030204" pitchFamily="34" charset="0"/>
                          <a:cs typeface="Calibri" panose="020F0502020204030204" pitchFamily="34" charset="0"/>
                        </a:rPr>
                        <a:t>PERLE++</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5">
                        <a:lumMod val="40000"/>
                        <a:lumOff val="60000"/>
                      </a:schemeClr>
                    </a:solidFill>
                  </a:tcPr>
                </a:tc>
                <a:extLst>
                  <a:ext uri="{0D108BD9-81ED-4DB2-BD59-A6C34878D82A}">
                    <a16:rowId xmlns:a16="http://schemas.microsoft.com/office/drawing/2014/main" val="1062264746"/>
                  </a:ext>
                </a:extLst>
              </a:tr>
            </a:tbl>
          </a:graphicData>
        </a:graphic>
      </p:graphicFrame>
      <p:sp>
        <p:nvSpPr>
          <p:cNvPr id="2" name="Espace réservé du pied de page 1">
            <a:extLst>
              <a:ext uri="{FF2B5EF4-FFF2-40B4-BE49-F238E27FC236}">
                <a16:creationId xmlns:a16="http://schemas.microsoft.com/office/drawing/2014/main" id="{85888F7F-F3CF-4C42-95FA-7F6C3C8EC64D}"/>
              </a:ext>
            </a:extLst>
          </p:cNvPr>
          <p:cNvSpPr>
            <a:spLocks noGrp="1"/>
          </p:cNvSpPr>
          <p:nvPr>
            <p:ph type="ftr" sz="quarter" idx="11"/>
          </p:nvPr>
        </p:nvSpPr>
        <p:spPr/>
        <p:txBody>
          <a:bodyPr/>
          <a:lstStyle/>
          <a:p>
            <a:r>
              <a:rPr lang="en-GB" dirty="0" err="1"/>
              <a:t>iSAS</a:t>
            </a:r>
            <a:r>
              <a:rPr lang="en-GB" dirty="0"/>
              <a:t> Second Annual Meeting @HZB</a:t>
            </a:r>
            <a:endParaRPr lang="en-BE" dirty="0"/>
          </a:p>
        </p:txBody>
      </p:sp>
      <p:sp>
        <p:nvSpPr>
          <p:cNvPr id="7" name="ZoneTexte 6">
            <a:extLst>
              <a:ext uri="{FF2B5EF4-FFF2-40B4-BE49-F238E27FC236}">
                <a16:creationId xmlns:a16="http://schemas.microsoft.com/office/drawing/2014/main" id="{191892C6-B43E-4CD8-BF40-9AEDF98FBCC0}"/>
              </a:ext>
            </a:extLst>
          </p:cNvPr>
          <p:cNvSpPr txBox="1"/>
          <p:nvPr/>
        </p:nvSpPr>
        <p:spPr>
          <a:xfrm>
            <a:off x="3781888" y="65952"/>
            <a:ext cx="4193959" cy="523220"/>
          </a:xfrm>
          <a:prstGeom prst="rect">
            <a:avLst/>
          </a:prstGeom>
          <a:solidFill>
            <a:schemeClr val="accent6">
              <a:lumMod val="20000"/>
              <a:lumOff val="80000"/>
            </a:schemeClr>
          </a:solidFill>
        </p:spPr>
        <p:txBody>
          <a:bodyPr wrap="square" rtlCol="0">
            <a:spAutoFit/>
          </a:bodyPr>
          <a:lstStyle/>
          <a:p>
            <a:pPr algn="ctr"/>
            <a:r>
              <a:rPr lang="fr-FR" sz="2800" b="1" dirty="0">
                <a:latin typeface="+mn-lt"/>
              </a:rPr>
              <a:t>WP structure</a:t>
            </a:r>
            <a:endParaRPr lang="en-GB" sz="2800" b="1" dirty="0">
              <a:latin typeface="+mn-lt"/>
            </a:endParaRPr>
          </a:p>
        </p:txBody>
      </p:sp>
    </p:spTree>
    <p:extLst>
      <p:ext uri="{BB962C8B-B14F-4D97-AF65-F5344CB8AC3E}">
        <p14:creationId xmlns:p14="http://schemas.microsoft.com/office/powerpoint/2010/main" val="24864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28501</TotalTime>
  <Words>3045</Words>
  <Application>Microsoft Office PowerPoint</Application>
  <PresentationFormat>Grand écran</PresentationFormat>
  <Paragraphs>360</Paragraphs>
  <Slides>23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Aptos</vt:lpstr>
      <vt:lpstr>Aptos Display</vt:lpstr>
      <vt:lpstr>Arial</vt:lpstr>
      <vt:lpstr>Calibri</vt:lpstr>
      <vt:lpstr>Calibri</vt:lpstr>
      <vt:lpstr>Century Schoolbook</vt:lpstr>
      <vt:lpstr>Helvetica</vt:lpstr>
      <vt:lpstr>Wingdings</vt:lpstr>
      <vt:lpstr>Office Theme</vt:lpstr>
      <vt:lpstr> New Project      iSAS + RF 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From Electromagnets to Permanent Magnets (HZB, IJCLab, …) (Lesson learned from RF 2.0  motorized PM magnet; gradients tuning , slow mechanical, fast electrical tuner, ALBA, MAX IV, HZB…) </vt:lpstr>
      <vt:lpstr>Présentation PowerPoint</vt:lpstr>
      <vt:lpstr>Présentation PowerPoint</vt:lpstr>
      <vt:lpstr>UPFC (Unified Power Flow Controller) -like demonstrator to increase resilience of accelerators (for FCC). Never tried before in an accelerator system.</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Achille Stocchi</cp:lastModifiedBy>
  <cp:revision>991</cp:revision>
  <dcterms:created xsi:type="dcterms:W3CDTF">2024-02-23T11:31:04Z</dcterms:created>
  <dcterms:modified xsi:type="dcterms:W3CDTF">2026-04-23T15:10:44Z</dcterms:modified>
</cp:coreProperties>
</file>