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4"/>
  </p:notesMasterIdLst>
  <p:sldIdLst>
    <p:sldId id="256" r:id="rId2"/>
    <p:sldId id="2066" r:id="rId3"/>
    <p:sldId id="257" r:id="rId4"/>
    <p:sldId id="504" r:id="rId5"/>
    <p:sldId id="379" r:id="rId6"/>
    <p:sldId id="485" r:id="rId7"/>
    <p:sldId id="493" r:id="rId8"/>
    <p:sldId id="495" r:id="rId9"/>
    <p:sldId id="484" r:id="rId10"/>
    <p:sldId id="474" r:id="rId11"/>
    <p:sldId id="507" r:id="rId12"/>
    <p:sldId id="500" r:id="rId13"/>
    <p:sldId id="497" r:id="rId14"/>
    <p:sldId id="502" r:id="rId15"/>
    <p:sldId id="494" r:id="rId16"/>
    <p:sldId id="501" r:id="rId17"/>
    <p:sldId id="503" r:id="rId18"/>
    <p:sldId id="498" r:id="rId19"/>
    <p:sldId id="2047" r:id="rId20"/>
    <p:sldId id="2043" r:id="rId21"/>
    <p:sldId id="2038" r:id="rId22"/>
    <p:sldId id="266" r:id="rId23"/>
    <p:sldId id="2019" r:id="rId24"/>
    <p:sldId id="2020" r:id="rId25"/>
    <p:sldId id="2057" r:id="rId26"/>
    <p:sldId id="2045" r:id="rId27"/>
    <p:sldId id="2036" r:id="rId28"/>
    <p:sldId id="2064" r:id="rId29"/>
    <p:sldId id="2062" r:id="rId30"/>
    <p:sldId id="2065" r:id="rId31"/>
    <p:sldId id="499" r:id="rId32"/>
    <p:sldId id="264"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94660"/>
  </p:normalViewPr>
  <p:slideViewPr>
    <p:cSldViewPr snapToGrid="0">
      <p:cViewPr varScale="1">
        <p:scale>
          <a:sx n="82" d="100"/>
          <a:sy n="82" d="100"/>
        </p:scale>
        <p:origin x="68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48F5F6-C943-44D3-BB87-94A94D422511}" type="datetimeFigureOut">
              <a:rPr lang="en-US" smtClean="0"/>
              <a:t>11/17/2025</a:t>
            </a:fld>
            <a:endParaRPr lang="en-US"/>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89CFA9-F758-4A34-985A-D76A8E296404}" type="slidenum">
              <a:rPr lang="en-US" smtClean="0"/>
              <a:t>‹#›</a:t>
            </a:fld>
            <a:endParaRPr lang="en-US"/>
          </a:p>
        </p:txBody>
      </p:sp>
    </p:spTree>
    <p:extLst>
      <p:ext uri="{BB962C8B-B14F-4D97-AF65-F5344CB8AC3E}">
        <p14:creationId xmlns:p14="http://schemas.microsoft.com/office/powerpoint/2010/main" val="2737922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5"/>
          </p:nvPr>
        </p:nvSpPr>
        <p:spPr/>
        <p:txBody>
          <a:bodyPr/>
          <a:lstStyle/>
          <a:p>
            <a:fld id="{1289CFA9-F758-4A34-985A-D76A8E296404}" type="slidenum">
              <a:rPr lang="en-US" smtClean="0"/>
              <a:t>5</a:t>
            </a:fld>
            <a:endParaRPr lang="en-US"/>
          </a:p>
        </p:txBody>
      </p:sp>
    </p:spTree>
    <p:extLst>
      <p:ext uri="{BB962C8B-B14F-4D97-AF65-F5344CB8AC3E}">
        <p14:creationId xmlns:p14="http://schemas.microsoft.com/office/powerpoint/2010/main" val="4288519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35246C-D906-45D7-A9A5-F6608BCA82B6}" type="slidenum">
              <a:rPr lang="fr-FR" smtClean="0"/>
              <a:t>20</a:t>
            </a:fld>
            <a:endParaRPr lang="fr-FR"/>
          </a:p>
        </p:txBody>
      </p:sp>
    </p:spTree>
    <p:extLst>
      <p:ext uri="{BB962C8B-B14F-4D97-AF65-F5344CB8AC3E}">
        <p14:creationId xmlns:p14="http://schemas.microsoft.com/office/powerpoint/2010/main" val="2488204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pl-PL"/>
              <a:t>Kliknij, aby edytować styl</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7AF2AF17-C653-466B-84A6-17EEFAC2C626}"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3386F7-DA79-4D67-AC4D-65A9439B5CA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949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7AF2AF17-C653-466B-84A6-17EEFAC2C626}"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3386F7-DA79-4D67-AC4D-65A9439B5CA5}" type="slidenum">
              <a:rPr lang="en-US" smtClean="0"/>
              <a:t>‹#›</a:t>
            </a:fld>
            <a:endParaRPr lang="en-US"/>
          </a:p>
        </p:txBody>
      </p:sp>
    </p:spTree>
    <p:extLst>
      <p:ext uri="{BB962C8B-B14F-4D97-AF65-F5344CB8AC3E}">
        <p14:creationId xmlns:p14="http://schemas.microsoft.com/office/powerpoint/2010/main" val="2475008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7AF2AF17-C653-466B-84A6-17EEFAC2C626}"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3386F7-DA79-4D67-AC4D-65A9439B5CA5}" type="slidenum">
              <a:rPr lang="en-US" smtClean="0"/>
              <a:t>‹#›</a:t>
            </a:fld>
            <a:endParaRPr lang="en-US"/>
          </a:p>
        </p:txBody>
      </p:sp>
    </p:spTree>
    <p:extLst>
      <p:ext uri="{BB962C8B-B14F-4D97-AF65-F5344CB8AC3E}">
        <p14:creationId xmlns:p14="http://schemas.microsoft.com/office/powerpoint/2010/main" val="3659064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 simple : titre+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3" y="0"/>
            <a:ext cx="12191593" cy="6857995"/>
          </a:xfrm>
          <a:prstGeom prst="rect">
            <a:avLst/>
          </a:prstGeom>
        </p:spPr>
      </p:pic>
      <p:sp>
        <p:nvSpPr>
          <p:cNvPr id="8" name="Titre 1"/>
          <p:cNvSpPr>
            <a:spLocks noGrp="1"/>
          </p:cNvSpPr>
          <p:nvPr>
            <p:ph type="title"/>
          </p:nvPr>
        </p:nvSpPr>
        <p:spPr>
          <a:xfrm>
            <a:off x="2591738" y="169117"/>
            <a:ext cx="6438063" cy="488983"/>
          </a:xfrm>
        </p:spPr>
        <p:txBody>
          <a:bodyPr>
            <a:normAutofit/>
          </a:bodyPr>
          <a:lstStyle>
            <a:lvl1pPr>
              <a:defRPr sz="2490" b="1">
                <a:solidFill>
                  <a:srgbClr val="00294B"/>
                </a:solidFill>
              </a:defRPr>
            </a:lvl1pPr>
          </a:lstStyle>
          <a:p>
            <a:r>
              <a:rPr lang="fr-FR" dirty="0"/>
              <a:t>Modifiez le style du titre</a:t>
            </a:r>
          </a:p>
        </p:txBody>
      </p:sp>
      <p:sp>
        <p:nvSpPr>
          <p:cNvPr id="9" name="Espace réservé de la date 6"/>
          <p:cNvSpPr>
            <a:spLocks noGrp="1"/>
          </p:cNvSpPr>
          <p:nvPr>
            <p:ph type="dt" sz="half" idx="10"/>
          </p:nvPr>
        </p:nvSpPr>
        <p:spPr>
          <a:xfrm>
            <a:off x="228399" y="6467914"/>
            <a:ext cx="2729259" cy="364730"/>
          </a:xfrm>
        </p:spPr>
        <p:txBody>
          <a:bodyPr/>
          <a:lstStyle>
            <a:lvl1pPr>
              <a:defRPr>
                <a:solidFill>
                  <a:schemeClr val="bg1"/>
                </a:solidFill>
              </a:defRPr>
            </a:lvl1pPr>
          </a:lstStyle>
          <a:p>
            <a:r>
              <a:rPr lang="fr-FR"/>
              <a:t>14/03/2023</a:t>
            </a:r>
            <a:endParaRPr lang="fr-FR" dirty="0"/>
          </a:p>
        </p:txBody>
      </p:sp>
      <p:sp>
        <p:nvSpPr>
          <p:cNvPr id="10" name="Espace réservé du pied de page 7"/>
          <p:cNvSpPr>
            <a:spLocks noGrp="1"/>
          </p:cNvSpPr>
          <p:nvPr>
            <p:ph type="ftr" sz="quarter" idx="11"/>
          </p:nvPr>
        </p:nvSpPr>
        <p:spPr>
          <a:xfrm>
            <a:off x="3325189" y="6467914"/>
            <a:ext cx="5541624" cy="364730"/>
          </a:xfrm>
        </p:spPr>
        <p:txBody>
          <a:bodyPr/>
          <a:lstStyle>
            <a:lvl1pPr>
              <a:defRPr>
                <a:solidFill>
                  <a:schemeClr val="bg1"/>
                </a:solidFill>
              </a:defRPr>
            </a:lvl1pPr>
          </a:lstStyle>
          <a:p>
            <a:r>
              <a:rPr lang="fr-FR"/>
              <a:t>Corentin Hiver | Caphynes 14 05 2023</a:t>
            </a:r>
            <a:endParaRPr lang="fr-FR" dirty="0"/>
          </a:p>
        </p:txBody>
      </p:sp>
      <p:sp>
        <p:nvSpPr>
          <p:cNvPr id="11" name="Espace réservé du numéro de diapositive 8"/>
          <p:cNvSpPr>
            <a:spLocks noGrp="1"/>
          </p:cNvSpPr>
          <p:nvPr>
            <p:ph type="sldNum" sz="quarter" idx="12"/>
          </p:nvPr>
        </p:nvSpPr>
        <p:spPr>
          <a:xfrm>
            <a:off x="9234344" y="6467914"/>
            <a:ext cx="2741673" cy="364730"/>
          </a:xfrm>
        </p:spPr>
        <p:txBody>
          <a:bodyPr/>
          <a:lstStyle>
            <a:lvl1pPr>
              <a:defRPr>
                <a:solidFill>
                  <a:schemeClr val="bg1"/>
                </a:solidFill>
              </a:defRPr>
            </a:lvl1pPr>
          </a:lstStyle>
          <a:p>
            <a:fld id="{77E71596-5F9D-49C5-9701-16B3CA54319D}" type="slidenum">
              <a:rPr lang="fr-FR" smtClean="0"/>
              <a:pPr/>
              <a:t>‹#›</a:t>
            </a:fld>
            <a:endParaRPr lang="fr-FR" dirty="0"/>
          </a:p>
        </p:txBody>
      </p:sp>
      <p:sp>
        <p:nvSpPr>
          <p:cNvPr id="12" name="Espace réservé du contenu 3"/>
          <p:cNvSpPr>
            <a:spLocks noGrp="1"/>
          </p:cNvSpPr>
          <p:nvPr>
            <p:ph sz="half" idx="2" hasCustomPrompt="1"/>
          </p:nvPr>
        </p:nvSpPr>
        <p:spPr>
          <a:xfrm>
            <a:off x="309895" y="902591"/>
            <a:ext cx="11666121" cy="5287040"/>
          </a:xfrm>
          <a:prstGeom prst="rect">
            <a:avLst/>
          </a:prstGeom>
        </p:spPr>
        <p:txBody>
          <a:bodyPr/>
          <a:lstStyle>
            <a:lvl1pPr>
              <a:defRPr sz="2263">
                <a:solidFill>
                  <a:srgbClr val="FF6700"/>
                </a:solidFill>
              </a:defRPr>
            </a:lvl1pPr>
            <a:lvl2pPr>
              <a:defRPr sz="2037">
                <a:solidFill>
                  <a:srgbClr val="00294B"/>
                </a:solidFill>
              </a:defRPr>
            </a:lvl2pPr>
            <a:lvl3pPr>
              <a:defRPr sz="1811">
                <a:solidFill>
                  <a:srgbClr val="456487"/>
                </a:solidFill>
              </a:defRPr>
            </a:lvl3pPr>
            <a:lvl4pPr>
              <a:defRPr sz="1584">
                <a:solidFill>
                  <a:srgbClr val="456487"/>
                </a:solidFill>
              </a:defRPr>
            </a:lvl4pPr>
            <a:lvl5pPr>
              <a:defRPr sz="1584">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414087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userDrawn="1">
  <p:cSld name="Intro-slide-fili-perso">
    <p:spTree>
      <p:nvGrpSpPr>
        <p:cNvPr id="1" name=""/>
        <p:cNvGrpSpPr/>
        <p:nvPr/>
      </p:nvGrpSpPr>
      <p:grpSpPr bwMode="auto">
        <a:xfrm>
          <a:off x="0" y="0"/>
          <a:ext cx="0" cy="0"/>
          <a:chOff x="0" y="0"/>
          <a:chExt cx="0" cy="0"/>
        </a:xfrm>
      </p:grpSpPr>
      <p:pic>
        <p:nvPicPr>
          <p:cNvPr id="10" name="Image 9"/>
          <p:cNvPicPr>
            <a:picLocks noChangeAspect="1"/>
          </p:cNvPicPr>
          <p:nvPr userDrawn="1"/>
        </p:nvPicPr>
        <p:blipFill>
          <a:blip r:embed="rId2"/>
          <a:stretch/>
        </p:blipFill>
        <p:spPr bwMode="auto">
          <a:xfrm>
            <a:off x="199" y="1"/>
            <a:ext cx="12191598" cy="6857999"/>
          </a:xfrm>
          <a:prstGeom prst="rect">
            <a:avLst/>
          </a:prstGeom>
        </p:spPr>
      </p:pic>
      <p:sp>
        <p:nvSpPr>
          <p:cNvPr id="3" name="Espace réservé du texte 2"/>
          <p:cNvSpPr>
            <a:spLocks noGrp="1"/>
          </p:cNvSpPr>
          <p:nvPr>
            <p:ph type="body" idx="1"/>
          </p:nvPr>
        </p:nvSpPr>
        <p:spPr bwMode="auto">
          <a:xfrm>
            <a:off x="839032" y="1681711"/>
            <a:ext cx="5158153" cy="822888"/>
          </a:xfrm>
        </p:spPr>
        <p:txBody>
          <a:bodyPr anchor="b"/>
          <a:lstStyle>
            <a:lvl1pPr marL="0" indent="0">
              <a:buNone/>
              <a:defRPr sz="2716" b="1">
                <a:solidFill>
                  <a:srgbClr val="00294B"/>
                </a:solidFill>
              </a:defRPr>
            </a:lvl1pPr>
            <a:lvl2pPr marL="517413" indent="0">
              <a:buNone/>
              <a:defRPr sz="2263" b="1"/>
            </a:lvl2pPr>
            <a:lvl3pPr marL="1034826" indent="0">
              <a:buNone/>
              <a:defRPr sz="2037" b="1"/>
            </a:lvl3pPr>
            <a:lvl4pPr marL="1552240" indent="0">
              <a:buNone/>
              <a:defRPr sz="1811" b="1"/>
            </a:lvl4pPr>
            <a:lvl5pPr marL="2069653" indent="0">
              <a:buNone/>
              <a:defRPr sz="1811" b="1"/>
            </a:lvl5pPr>
            <a:lvl6pPr marL="2587066" indent="0">
              <a:buNone/>
              <a:defRPr sz="1811" b="1"/>
            </a:lvl6pPr>
            <a:lvl7pPr marL="3104479" indent="0">
              <a:buNone/>
              <a:defRPr sz="1811" b="1"/>
            </a:lvl7pPr>
            <a:lvl8pPr marL="3621893" indent="0">
              <a:buNone/>
              <a:defRPr sz="1811" b="1"/>
            </a:lvl8pPr>
            <a:lvl9pPr marL="4139306" indent="0">
              <a:buNone/>
              <a:defRPr sz="1811" b="1"/>
            </a:lvl9pPr>
          </a:lstStyle>
          <a:p>
            <a:pPr lvl="0">
              <a:defRPr/>
            </a:pPr>
            <a:r>
              <a:rPr lang="fr-FR"/>
              <a:t>Modifiez les styles du texte du masque</a:t>
            </a:r>
            <a:endParaRPr/>
          </a:p>
        </p:txBody>
      </p:sp>
      <p:sp>
        <p:nvSpPr>
          <p:cNvPr id="4" name="Espace réservé du contenu 3"/>
          <p:cNvSpPr>
            <a:spLocks noGrp="1"/>
          </p:cNvSpPr>
          <p:nvPr>
            <p:ph sz="half" idx="2" hasCustomPrompt="1"/>
          </p:nvPr>
        </p:nvSpPr>
        <p:spPr bwMode="auto">
          <a:xfrm>
            <a:off x="839032" y="2504599"/>
            <a:ext cx="5158153" cy="3685030"/>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5" name="Espace réservé du texte 4"/>
          <p:cNvSpPr>
            <a:spLocks noGrp="1"/>
          </p:cNvSpPr>
          <p:nvPr>
            <p:ph type="body" sz="quarter" idx="3"/>
          </p:nvPr>
        </p:nvSpPr>
        <p:spPr bwMode="auto">
          <a:xfrm>
            <a:off x="6171460" y="1681711"/>
            <a:ext cx="5183306" cy="822888"/>
          </a:xfrm>
        </p:spPr>
        <p:txBody>
          <a:bodyPr anchor="b"/>
          <a:lstStyle>
            <a:lvl1pPr marL="0" indent="0">
              <a:buNone/>
              <a:defRPr sz="2716" b="1">
                <a:solidFill>
                  <a:srgbClr val="00294B"/>
                </a:solidFill>
              </a:defRPr>
            </a:lvl1pPr>
            <a:lvl2pPr marL="517413" indent="0">
              <a:buNone/>
              <a:defRPr sz="2263" b="1"/>
            </a:lvl2pPr>
            <a:lvl3pPr marL="1034826" indent="0">
              <a:buNone/>
              <a:defRPr sz="2037" b="1"/>
            </a:lvl3pPr>
            <a:lvl4pPr marL="1552240" indent="0">
              <a:buNone/>
              <a:defRPr sz="1811" b="1"/>
            </a:lvl4pPr>
            <a:lvl5pPr marL="2069653" indent="0">
              <a:buNone/>
              <a:defRPr sz="1811" b="1"/>
            </a:lvl5pPr>
            <a:lvl6pPr marL="2587066" indent="0">
              <a:buNone/>
              <a:defRPr sz="1811" b="1"/>
            </a:lvl6pPr>
            <a:lvl7pPr marL="3104479" indent="0">
              <a:buNone/>
              <a:defRPr sz="1811" b="1"/>
            </a:lvl7pPr>
            <a:lvl8pPr marL="3621893" indent="0">
              <a:buNone/>
              <a:defRPr sz="1811" b="1"/>
            </a:lvl8pPr>
            <a:lvl9pPr marL="4139306" indent="0">
              <a:buNone/>
              <a:defRPr sz="1811" b="1"/>
            </a:lvl9pPr>
          </a:lstStyle>
          <a:p>
            <a:pPr lvl="0">
              <a:defRPr/>
            </a:pPr>
            <a:r>
              <a:rPr lang="fr-FR"/>
              <a:t>Modifiez les styles du texte du masque</a:t>
            </a:r>
            <a:endParaRPr/>
          </a:p>
        </p:txBody>
      </p:sp>
      <p:sp>
        <p:nvSpPr>
          <p:cNvPr id="6" name="Espace réservé du contenu 5"/>
          <p:cNvSpPr>
            <a:spLocks noGrp="1"/>
          </p:cNvSpPr>
          <p:nvPr>
            <p:ph sz="quarter" idx="4" hasCustomPrompt="1"/>
          </p:nvPr>
        </p:nvSpPr>
        <p:spPr bwMode="auto">
          <a:xfrm>
            <a:off x="6171460" y="2504599"/>
            <a:ext cx="5183306" cy="3685030"/>
          </a:xfrm>
        </p:spPr>
        <p:txBody>
          <a:bodyPr/>
          <a:lstStyle>
            <a:lvl1pPr marL="258707" indent="-258707">
              <a:defRPr lang="fr-FR" sz="3169">
                <a:solidFill>
                  <a:srgbClr val="FF6700"/>
                </a:solidFill>
                <a:latin typeface="+mn-lt"/>
                <a:ea typeface="+mn-ea"/>
                <a:cs typeface="+mn-cs"/>
              </a:defRPr>
            </a:lvl1pPr>
            <a:lvl2pPr marL="776120" indent="-258707">
              <a:defRPr lang="fr-FR" sz="2716">
                <a:solidFill>
                  <a:srgbClr val="00294B"/>
                </a:solidFill>
                <a:latin typeface="+mn-lt"/>
                <a:ea typeface="+mn-ea"/>
                <a:cs typeface="+mn-cs"/>
              </a:defRPr>
            </a:lvl2pPr>
            <a:lvl3pPr marL="1293533" indent="-258707">
              <a:defRPr lang="fr-FR" sz="2263">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58707" lvl="0" indent="-258707" algn="l" defTabSz="1034826">
              <a:lnSpc>
                <a:spcPct val="90000"/>
              </a:lnSpc>
              <a:spcBef>
                <a:spcPts val="1132"/>
              </a:spcBef>
              <a:buFont typeface="Arial"/>
              <a:buChar char="•"/>
              <a:defRPr/>
            </a:pPr>
            <a:r>
              <a:rPr lang="fr-FR"/>
              <a:t>Modifier les styles du texte du masque</a:t>
            </a:r>
            <a:endParaRPr/>
          </a:p>
          <a:p>
            <a:pPr marL="776120" lvl="1" indent="-258707" algn="l" defTabSz="1034826">
              <a:lnSpc>
                <a:spcPct val="90000"/>
              </a:lnSpc>
              <a:spcBef>
                <a:spcPts val="566"/>
              </a:spcBef>
              <a:buFont typeface="Arial"/>
              <a:buChar char="•"/>
              <a:defRPr/>
            </a:pPr>
            <a:r>
              <a:rPr lang="fr-FR"/>
              <a:t>Deuxième niveau</a:t>
            </a:r>
            <a:endParaRPr/>
          </a:p>
          <a:p>
            <a:pPr marL="1293533" lvl="2" indent="-258707" algn="l" defTabSz="1034826">
              <a:lnSpc>
                <a:spcPct val="90000"/>
              </a:lnSpc>
              <a:spcBef>
                <a:spcPts val="566"/>
              </a:spcBef>
              <a:buFont typeface="Arial"/>
              <a:buChar char="•"/>
              <a:defRPr/>
            </a:pPr>
            <a:r>
              <a:rPr lang="fr-FR"/>
              <a:t>Troisième niveau</a:t>
            </a:r>
            <a:endParaRPr/>
          </a:p>
          <a:p>
            <a:pPr lvl="3">
              <a:defRPr/>
            </a:pPr>
            <a:r>
              <a:rPr lang="fr-FR"/>
              <a:t>Quatrième niveau</a:t>
            </a:r>
            <a:endParaRPr/>
          </a:p>
          <a:p>
            <a:pPr lvl="4">
              <a:defRPr/>
            </a:pPr>
            <a:r>
              <a:rPr lang="fr-FR"/>
              <a:t>Cinquième niveau</a:t>
            </a:r>
            <a:endParaRPr/>
          </a:p>
        </p:txBody>
      </p:sp>
      <p:sp>
        <p:nvSpPr>
          <p:cNvPr id="7" name="Espace réservé de la date 6"/>
          <p:cNvSpPr>
            <a:spLocks noGrp="1"/>
          </p:cNvSpPr>
          <p:nvPr>
            <p:ph type="dt" sz="half" idx="10"/>
          </p:nvPr>
        </p:nvSpPr>
        <p:spPr bwMode="auto">
          <a:xfrm>
            <a:off x="228399" y="6467913"/>
            <a:ext cx="2729259" cy="364730"/>
          </a:xfrm>
        </p:spPr>
        <p:txBody>
          <a:bodyPr/>
          <a:lstStyle>
            <a:lvl1pPr>
              <a:defRPr>
                <a:solidFill>
                  <a:schemeClr val="bg1"/>
                </a:solidFill>
              </a:defRPr>
            </a:lvl1pPr>
          </a:lstStyle>
          <a:p>
            <a:pPr>
              <a:defRPr/>
            </a:pPr>
            <a:r>
              <a:rPr lang="fr-FR"/>
              <a:t>12/05/2023</a:t>
            </a:r>
            <a:endParaRPr/>
          </a:p>
        </p:txBody>
      </p:sp>
      <p:sp>
        <p:nvSpPr>
          <p:cNvPr id="8" name="Espace réservé du pied de page 7"/>
          <p:cNvSpPr>
            <a:spLocks noGrp="1"/>
          </p:cNvSpPr>
          <p:nvPr>
            <p:ph type="ftr" sz="quarter" idx="11"/>
          </p:nvPr>
        </p:nvSpPr>
        <p:spPr bwMode="auto">
          <a:xfrm>
            <a:off x="3325189" y="6467913"/>
            <a:ext cx="5541624" cy="364730"/>
          </a:xfrm>
        </p:spPr>
        <p:txBody>
          <a:bodyPr/>
          <a:lstStyle>
            <a:lvl1pPr>
              <a:defRPr>
                <a:solidFill>
                  <a:schemeClr val="bg1"/>
                </a:solidFill>
              </a:defRPr>
            </a:lvl1pPr>
          </a:lstStyle>
          <a:p>
            <a:pPr>
              <a:defRPr/>
            </a:pPr>
            <a:r>
              <a:rPr lang="fr-FR"/>
              <a:t>COPIL ALTO IN2P3</a:t>
            </a:r>
            <a:endParaRPr/>
          </a:p>
        </p:txBody>
      </p:sp>
      <p:sp>
        <p:nvSpPr>
          <p:cNvPr id="9" name="Espace réservé du numéro de diapositive 8"/>
          <p:cNvSpPr>
            <a:spLocks noGrp="1"/>
          </p:cNvSpPr>
          <p:nvPr>
            <p:ph type="sldNum" sz="quarter" idx="12"/>
          </p:nvPr>
        </p:nvSpPr>
        <p:spPr bwMode="auto">
          <a:xfrm>
            <a:off x="9234343" y="6467913"/>
            <a:ext cx="2741673" cy="364730"/>
          </a:xfrm>
        </p:spPr>
        <p:txBody>
          <a:bodyPr/>
          <a:lstStyle>
            <a:lvl1pPr>
              <a:defRPr>
                <a:solidFill>
                  <a:schemeClr val="bg1"/>
                </a:solidFill>
              </a:defRPr>
            </a:lvl1pPr>
          </a:lstStyle>
          <a:p>
            <a:pPr>
              <a:defRPr/>
            </a:pPr>
            <a:fld id="{77E71596-5F9D-49C5-9701-16B3CA54319D}" type="slidenum">
              <a:rPr lang="fr-FR"/>
              <a:t>‹#›</a:t>
            </a:fld>
            <a:endParaRPr lang="fr-FR"/>
          </a:p>
        </p:txBody>
      </p:sp>
      <p:sp>
        <p:nvSpPr>
          <p:cNvPr id="11" name="Titre 1"/>
          <p:cNvSpPr>
            <a:spLocks noGrp="1"/>
          </p:cNvSpPr>
          <p:nvPr>
            <p:ph type="title"/>
          </p:nvPr>
        </p:nvSpPr>
        <p:spPr bwMode="auto">
          <a:xfrm>
            <a:off x="2591738" y="169116"/>
            <a:ext cx="6438063" cy="488983"/>
          </a:xfrm>
        </p:spPr>
        <p:txBody>
          <a:bodyPr>
            <a:normAutofit/>
          </a:bodyPr>
          <a:lstStyle>
            <a:lvl1pPr>
              <a:defRPr lang="fr-FR" sz="2716" b="1">
                <a:solidFill>
                  <a:srgbClr val="00294B"/>
                </a:solidFill>
                <a:latin typeface="+mj-lt"/>
                <a:ea typeface="+mj-ea"/>
                <a:cs typeface="+mj-cs"/>
              </a:defRPr>
            </a:lvl1pPr>
          </a:lstStyle>
          <a:p>
            <a:pPr>
              <a:defRPr/>
            </a:pPr>
            <a:r>
              <a:rPr lang="fr-FR"/>
              <a:t>Modifiez le style du titre</a:t>
            </a:r>
            <a:endParaRPr/>
          </a:p>
        </p:txBody>
      </p:sp>
    </p:spTree>
    <p:extLst>
      <p:ext uri="{BB962C8B-B14F-4D97-AF65-F5344CB8AC3E}">
        <p14:creationId xmlns:p14="http://schemas.microsoft.com/office/powerpoint/2010/main" val="780967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userDrawn="1">
  <p:cSld name="5_Intro-slide-perso">
    <p:spTree>
      <p:nvGrpSpPr>
        <p:cNvPr id="1" name=""/>
        <p:cNvGrpSpPr/>
        <p:nvPr/>
      </p:nvGrpSpPr>
      <p:grpSpPr bwMode="auto">
        <a:xfrm>
          <a:off x="0" y="0"/>
          <a:ext cx="0" cy="0"/>
          <a:chOff x="0" y="0"/>
          <a:chExt cx="0" cy="0"/>
        </a:xfrm>
      </p:grpSpPr>
      <p:pic>
        <p:nvPicPr>
          <p:cNvPr id="4" name="Image 9"/>
          <p:cNvPicPr>
            <a:picLocks noChangeAspect="1"/>
          </p:cNvPicPr>
          <p:nvPr userDrawn="1"/>
        </p:nvPicPr>
        <p:blipFill>
          <a:blip r:embed="rId2"/>
          <a:stretch/>
        </p:blipFill>
        <p:spPr bwMode="auto">
          <a:xfrm>
            <a:off x="199" y="0"/>
            <a:ext cx="12191598" cy="6857998"/>
          </a:xfrm>
          <a:prstGeom prst="rect">
            <a:avLst/>
          </a:prstGeom>
        </p:spPr>
      </p:pic>
      <p:sp>
        <p:nvSpPr>
          <p:cNvPr id="5" name="Espace réservé du texte 2"/>
          <p:cNvSpPr>
            <a:spLocks noGrp="1"/>
          </p:cNvSpPr>
          <p:nvPr>
            <p:ph type="body" idx="1"/>
          </p:nvPr>
        </p:nvSpPr>
        <p:spPr bwMode="auto">
          <a:xfrm>
            <a:off x="839032" y="1681711"/>
            <a:ext cx="5158153" cy="822888"/>
          </a:xfrm>
        </p:spPr>
        <p:txBody>
          <a:bodyPr anchor="b"/>
          <a:lstStyle>
            <a:lvl1pPr marL="0" indent="0">
              <a:buNone/>
              <a:defRPr sz="2716" b="1">
                <a:solidFill>
                  <a:srgbClr val="00294B"/>
                </a:solidFill>
              </a:defRPr>
            </a:lvl1pPr>
            <a:lvl2pPr marL="517413" indent="0">
              <a:buNone/>
              <a:defRPr sz="2263" b="1"/>
            </a:lvl2pPr>
            <a:lvl3pPr marL="1034826" indent="0">
              <a:buNone/>
              <a:defRPr sz="2037" b="1"/>
            </a:lvl3pPr>
            <a:lvl4pPr marL="1552240" indent="0">
              <a:buNone/>
              <a:defRPr sz="1811" b="1"/>
            </a:lvl4pPr>
            <a:lvl5pPr marL="2069653" indent="0">
              <a:buNone/>
              <a:defRPr sz="1811" b="1"/>
            </a:lvl5pPr>
            <a:lvl6pPr marL="2587066" indent="0">
              <a:buNone/>
              <a:defRPr sz="1811" b="1"/>
            </a:lvl6pPr>
            <a:lvl7pPr marL="3104479" indent="0">
              <a:buNone/>
              <a:defRPr sz="1811" b="1"/>
            </a:lvl7pPr>
            <a:lvl8pPr marL="3621893" indent="0">
              <a:buNone/>
              <a:defRPr sz="1811" b="1"/>
            </a:lvl8pPr>
            <a:lvl9pPr marL="4139306" indent="0">
              <a:buNone/>
              <a:defRPr sz="1811" b="1"/>
            </a:lvl9pPr>
          </a:lstStyle>
          <a:p>
            <a:pPr lvl="0">
              <a:defRPr/>
            </a:pPr>
            <a:r>
              <a:rPr lang="fr-FR"/>
              <a:t>Modifiez les styles du texte du masque</a:t>
            </a:r>
            <a:endParaRPr/>
          </a:p>
        </p:txBody>
      </p:sp>
      <p:sp>
        <p:nvSpPr>
          <p:cNvPr id="6" name="Espace réservé du contenu 3"/>
          <p:cNvSpPr>
            <a:spLocks noGrp="1"/>
          </p:cNvSpPr>
          <p:nvPr>
            <p:ph sz="half" idx="2" hasCustomPrompt="1"/>
          </p:nvPr>
        </p:nvSpPr>
        <p:spPr bwMode="auto">
          <a:xfrm>
            <a:off x="839032" y="2504599"/>
            <a:ext cx="5158153" cy="3685030"/>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7" name="Espace réservé du texte 4"/>
          <p:cNvSpPr>
            <a:spLocks noGrp="1"/>
          </p:cNvSpPr>
          <p:nvPr>
            <p:ph type="body" sz="quarter" idx="3"/>
          </p:nvPr>
        </p:nvSpPr>
        <p:spPr bwMode="auto">
          <a:xfrm>
            <a:off x="6171460" y="1681711"/>
            <a:ext cx="5183306" cy="822888"/>
          </a:xfrm>
        </p:spPr>
        <p:txBody>
          <a:bodyPr anchor="b"/>
          <a:lstStyle>
            <a:lvl1pPr marL="0" indent="0">
              <a:buNone/>
              <a:defRPr sz="2716" b="1">
                <a:solidFill>
                  <a:srgbClr val="00294B"/>
                </a:solidFill>
              </a:defRPr>
            </a:lvl1pPr>
            <a:lvl2pPr marL="517413" indent="0">
              <a:buNone/>
              <a:defRPr sz="2263" b="1"/>
            </a:lvl2pPr>
            <a:lvl3pPr marL="1034826" indent="0">
              <a:buNone/>
              <a:defRPr sz="2037" b="1"/>
            </a:lvl3pPr>
            <a:lvl4pPr marL="1552240" indent="0">
              <a:buNone/>
              <a:defRPr sz="1811" b="1"/>
            </a:lvl4pPr>
            <a:lvl5pPr marL="2069653" indent="0">
              <a:buNone/>
              <a:defRPr sz="1811" b="1"/>
            </a:lvl5pPr>
            <a:lvl6pPr marL="2587066" indent="0">
              <a:buNone/>
              <a:defRPr sz="1811" b="1"/>
            </a:lvl6pPr>
            <a:lvl7pPr marL="3104479" indent="0">
              <a:buNone/>
              <a:defRPr sz="1811" b="1"/>
            </a:lvl7pPr>
            <a:lvl8pPr marL="3621893" indent="0">
              <a:buNone/>
              <a:defRPr sz="1811" b="1"/>
            </a:lvl8pPr>
            <a:lvl9pPr marL="4139306" indent="0">
              <a:buNone/>
              <a:defRPr sz="1811" b="1"/>
            </a:lvl9pPr>
          </a:lstStyle>
          <a:p>
            <a:pPr lvl="0">
              <a:defRPr/>
            </a:pPr>
            <a:r>
              <a:rPr lang="fr-FR"/>
              <a:t>Modifiez les styles du texte du masque</a:t>
            </a:r>
            <a:endParaRPr/>
          </a:p>
        </p:txBody>
      </p:sp>
      <p:sp>
        <p:nvSpPr>
          <p:cNvPr id="8" name="Espace réservé du contenu 5"/>
          <p:cNvSpPr>
            <a:spLocks noGrp="1"/>
          </p:cNvSpPr>
          <p:nvPr>
            <p:ph sz="quarter" idx="4" hasCustomPrompt="1"/>
          </p:nvPr>
        </p:nvSpPr>
        <p:spPr bwMode="auto">
          <a:xfrm>
            <a:off x="6171460" y="2504599"/>
            <a:ext cx="5183306" cy="3685030"/>
          </a:xfrm>
        </p:spPr>
        <p:txBody>
          <a:bodyPr/>
          <a:lstStyle>
            <a:lvl1pPr marL="258707" indent="-258707">
              <a:defRPr lang="fr-FR" sz="3169">
                <a:solidFill>
                  <a:srgbClr val="FF6700"/>
                </a:solidFill>
                <a:latin typeface="+mn-lt"/>
                <a:ea typeface="+mn-ea"/>
                <a:cs typeface="+mn-cs"/>
              </a:defRPr>
            </a:lvl1pPr>
            <a:lvl2pPr marL="776120" indent="-258707">
              <a:defRPr lang="fr-FR" sz="2716">
                <a:solidFill>
                  <a:srgbClr val="00294B"/>
                </a:solidFill>
                <a:latin typeface="+mn-lt"/>
                <a:ea typeface="+mn-ea"/>
                <a:cs typeface="+mn-cs"/>
              </a:defRPr>
            </a:lvl2pPr>
            <a:lvl3pPr marL="1293533" indent="-258707">
              <a:defRPr lang="fr-FR" sz="2263">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58707" lvl="0" indent="-258707" algn="l" defTabSz="1034826">
              <a:lnSpc>
                <a:spcPct val="90000"/>
              </a:lnSpc>
              <a:spcBef>
                <a:spcPts val="1132"/>
              </a:spcBef>
              <a:buFont typeface="Arial"/>
              <a:buChar char="•"/>
              <a:defRPr/>
            </a:pPr>
            <a:r>
              <a:rPr lang="fr-FR"/>
              <a:t>Modifier les styles du texte du masque</a:t>
            </a:r>
            <a:endParaRPr/>
          </a:p>
          <a:p>
            <a:pPr marL="776120" lvl="1" indent="-258707" algn="l" defTabSz="1034826">
              <a:lnSpc>
                <a:spcPct val="90000"/>
              </a:lnSpc>
              <a:spcBef>
                <a:spcPts val="566"/>
              </a:spcBef>
              <a:buFont typeface="Arial"/>
              <a:buChar char="•"/>
              <a:defRPr/>
            </a:pPr>
            <a:r>
              <a:rPr lang="fr-FR"/>
              <a:t>Deuxième niveau</a:t>
            </a:r>
            <a:endParaRPr/>
          </a:p>
          <a:p>
            <a:pPr marL="1293533" lvl="2" indent="-258707" algn="l" defTabSz="1034826">
              <a:lnSpc>
                <a:spcPct val="90000"/>
              </a:lnSpc>
              <a:spcBef>
                <a:spcPts val="566"/>
              </a:spcBef>
              <a:buFont typeface="Arial"/>
              <a:buChar char="•"/>
              <a:defRPr/>
            </a:pPr>
            <a:r>
              <a:rPr lang="fr-FR"/>
              <a:t>Troisième niveau</a:t>
            </a:r>
            <a:endParaRPr/>
          </a:p>
          <a:p>
            <a:pPr lvl="3">
              <a:defRPr/>
            </a:pPr>
            <a:r>
              <a:rPr lang="fr-FR"/>
              <a:t>Quatrième niveau</a:t>
            </a:r>
            <a:endParaRPr/>
          </a:p>
          <a:p>
            <a:pPr lvl="4">
              <a:defRPr/>
            </a:pPr>
            <a:r>
              <a:rPr lang="fr-FR"/>
              <a:t>Cinquième niveau</a:t>
            </a:r>
            <a:endParaRPr/>
          </a:p>
        </p:txBody>
      </p:sp>
      <p:sp>
        <p:nvSpPr>
          <p:cNvPr id="9" name="Espace réservé de la date 6"/>
          <p:cNvSpPr>
            <a:spLocks noGrp="1"/>
          </p:cNvSpPr>
          <p:nvPr>
            <p:ph type="dt" sz="half" idx="10"/>
          </p:nvPr>
        </p:nvSpPr>
        <p:spPr bwMode="auto">
          <a:xfrm>
            <a:off x="228399" y="6467913"/>
            <a:ext cx="2729259" cy="364730"/>
          </a:xfrm>
        </p:spPr>
        <p:txBody>
          <a:bodyPr/>
          <a:lstStyle>
            <a:lvl1pPr>
              <a:defRPr>
                <a:solidFill>
                  <a:schemeClr val="bg1"/>
                </a:solidFill>
              </a:defRPr>
            </a:lvl1pPr>
          </a:lstStyle>
          <a:p>
            <a:pPr>
              <a:defRPr/>
            </a:pPr>
            <a:r>
              <a:rPr lang="fr-FR"/>
              <a:t>12/05/2023</a:t>
            </a:r>
            <a:endParaRPr/>
          </a:p>
        </p:txBody>
      </p:sp>
      <p:sp>
        <p:nvSpPr>
          <p:cNvPr id="10" name="Espace réservé du pied de page 7"/>
          <p:cNvSpPr>
            <a:spLocks noGrp="1"/>
          </p:cNvSpPr>
          <p:nvPr>
            <p:ph type="ftr" sz="quarter" idx="11"/>
          </p:nvPr>
        </p:nvSpPr>
        <p:spPr bwMode="auto">
          <a:xfrm>
            <a:off x="3325189" y="6467913"/>
            <a:ext cx="5541624" cy="364730"/>
          </a:xfrm>
        </p:spPr>
        <p:txBody>
          <a:bodyPr/>
          <a:lstStyle>
            <a:lvl1pPr>
              <a:defRPr>
                <a:solidFill>
                  <a:schemeClr val="bg1"/>
                </a:solidFill>
              </a:defRPr>
            </a:lvl1pPr>
          </a:lstStyle>
          <a:p>
            <a:pPr>
              <a:defRPr/>
            </a:pPr>
            <a:r>
              <a:rPr lang="fr-FR"/>
              <a:t>COPIL ALTO IN2P3</a:t>
            </a:r>
            <a:endParaRPr/>
          </a:p>
        </p:txBody>
      </p:sp>
      <p:sp>
        <p:nvSpPr>
          <p:cNvPr id="11" name="Espace réservé du numéro de diapositive 8"/>
          <p:cNvSpPr>
            <a:spLocks noGrp="1"/>
          </p:cNvSpPr>
          <p:nvPr>
            <p:ph type="sldNum" sz="quarter" idx="12"/>
          </p:nvPr>
        </p:nvSpPr>
        <p:spPr bwMode="auto">
          <a:xfrm>
            <a:off x="9234343" y="6467913"/>
            <a:ext cx="2741673" cy="364730"/>
          </a:xfrm>
        </p:spPr>
        <p:txBody>
          <a:bodyPr/>
          <a:lstStyle>
            <a:lvl1pPr>
              <a:defRPr>
                <a:solidFill>
                  <a:schemeClr val="bg1"/>
                </a:solidFill>
              </a:defRPr>
            </a:lvl1pPr>
          </a:lstStyle>
          <a:p>
            <a:pPr>
              <a:defRPr/>
            </a:pPr>
            <a:fld id="{77E71596-5F9D-49C5-9701-16B3CA54319D}" type="slidenum">
              <a:rPr lang="fr-FR"/>
              <a:t>‹#›</a:t>
            </a:fld>
            <a:endParaRPr lang="fr-FR"/>
          </a:p>
        </p:txBody>
      </p:sp>
      <p:sp>
        <p:nvSpPr>
          <p:cNvPr id="12" name="Titre 1"/>
          <p:cNvSpPr>
            <a:spLocks noGrp="1"/>
          </p:cNvSpPr>
          <p:nvPr>
            <p:ph type="title"/>
          </p:nvPr>
        </p:nvSpPr>
        <p:spPr bwMode="auto">
          <a:xfrm>
            <a:off x="2591738" y="169116"/>
            <a:ext cx="6438063" cy="488983"/>
          </a:xfrm>
        </p:spPr>
        <p:txBody>
          <a:bodyPr>
            <a:normAutofit/>
          </a:bodyPr>
          <a:lstStyle>
            <a:lvl1pPr>
              <a:defRPr lang="fr-FR" sz="2716" b="1">
                <a:solidFill>
                  <a:srgbClr val="00294B"/>
                </a:solidFill>
                <a:latin typeface="+mj-lt"/>
                <a:ea typeface="+mj-ea"/>
                <a:cs typeface="+mj-cs"/>
              </a:defRPr>
            </a:lvl1pPr>
          </a:lstStyle>
          <a:p>
            <a:pPr>
              <a:defRPr/>
            </a:pPr>
            <a:r>
              <a:rPr lang="fr-FR"/>
              <a:t>Modifiez le style du titre</a:t>
            </a:r>
            <a:endParaRPr/>
          </a:p>
        </p:txBody>
      </p:sp>
    </p:spTree>
    <p:extLst>
      <p:ext uri="{BB962C8B-B14F-4D97-AF65-F5344CB8AC3E}">
        <p14:creationId xmlns:p14="http://schemas.microsoft.com/office/powerpoint/2010/main" val="2033091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7AF2AF17-C653-466B-84A6-17EEFAC2C626}"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3386F7-DA79-4D67-AC4D-65A9439B5CA5}" type="slidenum">
              <a:rPr lang="en-US" smtClean="0"/>
              <a:t>‹#›</a:t>
            </a:fld>
            <a:endParaRPr lang="en-US"/>
          </a:p>
        </p:txBody>
      </p:sp>
    </p:spTree>
    <p:extLst>
      <p:ext uri="{BB962C8B-B14F-4D97-AF65-F5344CB8AC3E}">
        <p14:creationId xmlns:p14="http://schemas.microsoft.com/office/powerpoint/2010/main" val="3782329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pl-PL"/>
              <a:t>Kliknij, aby edytować styl</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7AF2AF17-C653-466B-84A6-17EEFAC2C626}"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3386F7-DA79-4D67-AC4D-65A9439B5CA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86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pl-PL"/>
              <a:t>Kliknij, aby edytować styl</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7AF2AF17-C653-466B-84A6-17EEFAC2C626}"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3386F7-DA79-4D67-AC4D-65A9439B5CA5}" type="slidenum">
              <a:rPr lang="en-US" smtClean="0"/>
              <a:t>‹#›</a:t>
            </a:fld>
            <a:endParaRPr lang="en-US"/>
          </a:p>
        </p:txBody>
      </p:sp>
    </p:spTree>
    <p:extLst>
      <p:ext uri="{BB962C8B-B14F-4D97-AF65-F5344CB8AC3E}">
        <p14:creationId xmlns:p14="http://schemas.microsoft.com/office/powerpoint/2010/main" val="1664767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pl-PL"/>
              <a:t>Kliknij, aby edytować styl</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Content Placeholder 3"/>
          <p:cNvSpPr>
            <a:spLocks noGrp="1"/>
          </p:cNvSpPr>
          <p:nvPr>
            <p:ph sz="half" idx="2"/>
          </p:nvPr>
        </p:nvSpPr>
        <p:spPr>
          <a:xfrm>
            <a:off x="1097280" y="2582334"/>
            <a:ext cx="4937760" cy="3378200"/>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Content Placeholder 5"/>
          <p:cNvSpPr>
            <a:spLocks noGrp="1"/>
          </p:cNvSpPr>
          <p:nvPr>
            <p:ph sz="quarter" idx="4"/>
          </p:nvPr>
        </p:nvSpPr>
        <p:spPr>
          <a:xfrm>
            <a:off x="6217920" y="2582334"/>
            <a:ext cx="4937760" cy="3378200"/>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7AF2AF17-C653-466B-84A6-17EEFAC2C626}" type="datetimeFigureOut">
              <a:rPr lang="en-US" smtClean="0"/>
              <a:t>11/17/2025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3386F7-DA79-4D67-AC4D-65A9439B5CA5}" type="slidenum">
              <a:rPr lang="en-US" smtClean="0"/>
              <a:t>‹#›</a:t>
            </a:fld>
            <a:endParaRPr lang="en-US"/>
          </a:p>
        </p:txBody>
      </p:sp>
    </p:spTree>
    <p:extLst>
      <p:ext uri="{BB962C8B-B14F-4D97-AF65-F5344CB8AC3E}">
        <p14:creationId xmlns:p14="http://schemas.microsoft.com/office/powerpoint/2010/main" val="1213701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7AF2AF17-C653-466B-84A6-17EEFAC2C626}" type="datetimeFigureOut">
              <a:rPr lang="en-US" smtClean="0"/>
              <a:t>11/17/2025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3386F7-DA79-4D67-AC4D-65A9439B5CA5}" type="slidenum">
              <a:rPr lang="en-US" smtClean="0"/>
              <a:t>‹#›</a:t>
            </a:fld>
            <a:endParaRPr lang="en-US"/>
          </a:p>
        </p:txBody>
      </p:sp>
    </p:spTree>
    <p:extLst>
      <p:ext uri="{BB962C8B-B14F-4D97-AF65-F5344CB8AC3E}">
        <p14:creationId xmlns:p14="http://schemas.microsoft.com/office/powerpoint/2010/main" val="2717347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AF2AF17-C653-466B-84A6-17EEFAC2C626}" type="datetimeFigureOut">
              <a:rPr lang="en-US" smtClean="0"/>
              <a:t>11/17/2025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93386F7-DA79-4D67-AC4D-65A9439B5CA5}" type="slidenum">
              <a:rPr lang="en-US" smtClean="0"/>
              <a:t>‹#›</a:t>
            </a:fld>
            <a:endParaRPr lang="en-US"/>
          </a:p>
        </p:txBody>
      </p:sp>
    </p:spTree>
    <p:extLst>
      <p:ext uri="{BB962C8B-B14F-4D97-AF65-F5344CB8AC3E}">
        <p14:creationId xmlns:p14="http://schemas.microsoft.com/office/powerpoint/2010/main" val="33129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pl-PL"/>
              <a:t>Kliknij, aby edytować styl</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AF2AF17-C653-466B-84A6-17EEFAC2C626}" type="datetimeFigureOut">
              <a:rPr lang="en-US" smtClean="0"/>
              <a:t>11/17/2025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93386F7-DA79-4D67-AC4D-65A9439B5CA5}" type="slidenum">
              <a:rPr lang="en-US" smtClean="0"/>
              <a:t>‹#›</a:t>
            </a:fld>
            <a:endParaRPr lang="en-US"/>
          </a:p>
        </p:txBody>
      </p:sp>
    </p:spTree>
    <p:extLst>
      <p:ext uri="{BB962C8B-B14F-4D97-AF65-F5344CB8AC3E}">
        <p14:creationId xmlns:p14="http://schemas.microsoft.com/office/powerpoint/2010/main" val="2856166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pl-PL"/>
              <a:t>Kliknij, aby edytować styl</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5" name="Date Placeholder 4"/>
          <p:cNvSpPr>
            <a:spLocks noGrp="1"/>
          </p:cNvSpPr>
          <p:nvPr>
            <p:ph type="dt" sz="half" idx="10"/>
          </p:nvPr>
        </p:nvSpPr>
        <p:spPr/>
        <p:txBody>
          <a:bodyPr/>
          <a:lstStyle/>
          <a:p>
            <a:fld id="{7AF2AF17-C653-466B-84A6-17EEFAC2C626}"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3386F7-DA79-4D67-AC4D-65A9439B5CA5}" type="slidenum">
              <a:rPr lang="en-US" smtClean="0"/>
              <a:t>‹#›</a:t>
            </a:fld>
            <a:endParaRPr lang="en-US"/>
          </a:p>
        </p:txBody>
      </p:sp>
    </p:spTree>
    <p:extLst>
      <p:ext uri="{BB962C8B-B14F-4D97-AF65-F5344CB8AC3E}">
        <p14:creationId xmlns:p14="http://schemas.microsoft.com/office/powerpoint/2010/main" val="2476395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pl-PL"/>
              <a:t>Kliknij, aby edytować styl</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AF2AF17-C653-466B-84A6-17EEFAC2C626}" type="datetimeFigureOut">
              <a:rPr lang="en-US" smtClean="0"/>
              <a:t>11/17/2025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93386F7-DA79-4D67-AC4D-65A9439B5CA5}"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87192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21.emf"/><Relationship Id="rId1" Type="http://schemas.openxmlformats.org/officeDocument/2006/relationships/slideLayout" Target="../slideLayouts/slideLayout1.xml"/><Relationship Id="rId5" Type="http://schemas.openxmlformats.org/officeDocument/2006/relationships/image" Target="../media/image8.emf"/><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2.emf"/><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21.emf"/><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emf"/><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90.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emf"/><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0.jp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9.emf"/><Relationship Id="rId5" Type="http://schemas.openxmlformats.org/officeDocument/2006/relationships/image" Target="../media/image15.png"/><Relationship Id="rId10" Type="http://schemas.openxmlformats.org/officeDocument/2006/relationships/image" Target="../media/image8.emf"/><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59D74F9-A3B8-4C42-839C-4130032FFD62}"/>
              </a:ext>
            </a:extLst>
          </p:cNvPr>
          <p:cNvSpPr>
            <a:spLocks noGrp="1"/>
          </p:cNvSpPr>
          <p:nvPr>
            <p:ph type="ctrTitle"/>
          </p:nvPr>
        </p:nvSpPr>
        <p:spPr>
          <a:xfrm>
            <a:off x="901336" y="670870"/>
            <a:ext cx="10058400" cy="3566160"/>
          </a:xfrm>
        </p:spPr>
        <p:txBody>
          <a:bodyPr>
            <a:normAutofit fontScale="90000"/>
          </a:bodyPr>
          <a:lstStyle/>
          <a:p>
            <a:pPr algn="ctr"/>
            <a:r>
              <a:rPr lang="pl-PL" b="1" dirty="0"/>
              <a:t>COFFEE </a:t>
            </a:r>
            <a:br>
              <a:rPr lang="pl-PL" b="1" dirty="0"/>
            </a:br>
            <a:r>
              <a:rPr lang="pl-PL" b="1" dirty="0"/>
              <a:t>(</a:t>
            </a:r>
            <a:r>
              <a:rPr lang="en-GB" b="1" dirty="0"/>
              <a:t>Cracow-Orsay Fission Fragment Exclusive Experiments</a:t>
            </a:r>
            <a:r>
              <a:rPr lang="pl-PL" b="1" dirty="0"/>
              <a:t>) </a:t>
            </a:r>
            <a:r>
              <a:rPr lang="pl-PL" b="1" dirty="0" err="1"/>
              <a:t>project</a:t>
            </a:r>
            <a:endParaRPr lang="en-US" b="1" dirty="0"/>
          </a:p>
        </p:txBody>
      </p:sp>
      <p:sp>
        <p:nvSpPr>
          <p:cNvPr id="3" name="Podtytuł 2">
            <a:extLst>
              <a:ext uri="{FF2B5EF4-FFF2-40B4-BE49-F238E27FC236}">
                <a16:creationId xmlns:a16="http://schemas.microsoft.com/office/drawing/2014/main" id="{88E5D8B3-964C-40B4-BE74-CC9457FD086E}"/>
              </a:ext>
            </a:extLst>
          </p:cNvPr>
          <p:cNvSpPr>
            <a:spLocks noGrp="1"/>
          </p:cNvSpPr>
          <p:nvPr>
            <p:ph type="subTitle" idx="1"/>
          </p:nvPr>
        </p:nvSpPr>
        <p:spPr>
          <a:xfrm>
            <a:off x="-729299" y="4404050"/>
            <a:ext cx="10758196" cy="1974916"/>
          </a:xfrm>
        </p:spPr>
        <p:txBody>
          <a:bodyPr>
            <a:normAutofit/>
          </a:bodyPr>
          <a:lstStyle/>
          <a:p>
            <a:pPr algn="ctr"/>
            <a:r>
              <a:rPr lang="pl-PL" dirty="0"/>
              <a:t>Michał </a:t>
            </a:r>
            <a:r>
              <a:rPr lang="pl-PL" dirty="0" err="1"/>
              <a:t>Ciemała,IFJ</a:t>
            </a:r>
            <a:r>
              <a:rPr lang="pl-PL" dirty="0"/>
              <a:t> PAN</a:t>
            </a:r>
          </a:p>
          <a:p>
            <a:pPr algn="ctr"/>
            <a:r>
              <a:rPr lang="pl-PL" dirty="0"/>
              <a:t>Jonathan Wilson, </a:t>
            </a:r>
            <a:r>
              <a:rPr lang="pl-PL" dirty="0" err="1"/>
              <a:t>IJCLab</a:t>
            </a:r>
            <a:endParaRPr lang="pl-PL" dirty="0"/>
          </a:p>
          <a:p>
            <a:pPr algn="ctr"/>
            <a:r>
              <a:rPr lang="pl-PL" dirty="0"/>
              <a:t>17/11/2025, Workshop IFJ PAN – </a:t>
            </a:r>
            <a:r>
              <a:rPr lang="pl-PL" dirty="0" err="1"/>
              <a:t>IJCLab</a:t>
            </a:r>
            <a:endParaRPr lang="pl-PL" dirty="0"/>
          </a:p>
          <a:p>
            <a:pPr algn="ctr"/>
            <a:endParaRPr lang="pl-PL" dirty="0"/>
          </a:p>
          <a:p>
            <a:endParaRPr lang="en-US" dirty="0"/>
          </a:p>
        </p:txBody>
      </p:sp>
      <p:pic>
        <p:nvPicPr>
          <p:cNvPr id="4" name="Obraz 3">
            <a:extLst>
              <a:ext uri="{FF2B5EF4-FFF2-40B4-BE49-F238E27FC236}">
                <a16:creationId xmlns:a16="http://schemas.microsoft.com/office/drawing/2014/main" id="{972E3AE8-010A-4EF6-9DEF-42D3894FAD1A}"/>
              </a:ext>
            </a:extLst>
          </p:cNvPr>
          <p:cNvPicPr>
            <a:picLocks noChangeAspect="1"/>
          </p:cNvPicPr>
          <p:nvPr/>
        </p:nvPicPr>
        <p:blipFill>
          <a:blip r:embed="rId2"/>
          <a:stretch>
            <a:fillRect/>
          </a:stretch>
        </p:blipFill>
        <p:spPr>
          <a:xfrm>
            <a:off x="0" y="5876003"/>
            <a:ext cx="2653048" cy="797668"/>
          </a:xfrm>
          <a:prstGeom prst="rect">
            <a:avLst/>
          </a:prstGeom>
        </p:spPr>
      </p:pic>
      <p:pic>
        <p:nvPicPr>
          <p:cNvPr id="5" name="Obraz 4">
            <a:extLst>
              <a:ext uri="{FF2B5EF4-FFF2-40B4-BE49-F238E27FC236}">
                <a16:creationId xmlns:a16="http://schemas.microsoft.com/office/drawing/2014/main" id="{50BD462E-B3C2-4B32-9115-9BD095BC7F26}"/>
              </a:ext>
            </a:extLst>
          </p:cNvPr>
          <p:cNvPicPr>
            <a:picLocks noChangeAspect="1"/>
          </p:cNvPicPr>
          <p:nvPr/>
        </p:nvPicPr>
        <p:blipFill>
          <a:blip r:embed="rId3"/>
          <a:stretch>
            <a:fillRect/>
          </a:stretch>
        </p:blipFill>
        <p:spPr>
          <a:xfrm>
            <a:off x="2640651" y="5859105"/>
            <a:ext cx="2009148" cy="814566"/>
          </a:xfrm>
          <a:prstGeom prst="rect">
            <a:avLst/>
          </a:prstGeom>
        </p:spPr>
      </p:pic>
      <p:pic>
        <p:nvPicPr>
          <p:cNvPr id="6" name="Obraz 5">
            <a:extLst>
              <a:ext uri="{FF2B5EF4-FFF2-40B4-BE49-F238E27FC236}">
                <a16:creationId xmlns:a16="http://schemas.microsoft.com/office/drawing/2014/main" id="{9C5113E7-2E55-4372-91A2-007C728CEF0C}"/>
              </a:ext>
            </a:extLst>
          </p:cNvPr>
          <p:cNvPicPr>
            <a:picLocks noChangeAspect="1"/>
          </p:cNvPicPr>
          <p:nvPr/>
        </p:nvPicPr>
        <p:blipFill>
          <a:blip r:embed="rId4"/>
          <a:stretch>
            <a:fillRect/>
          </a:stretch>
        </p:blipFill>
        <p:spPr>
          <a:xfrm>
            <a:off x="7816381" y="5587883"/>
            <a:ext cx="1476909" cy="1118175"/>
          </a:xfrm>
          <a:prstGeom prst="rect">
            <a:avLst/>
          </a:prstGeom>
        </p:spPr>
      </p:pic>
      <p:pic>
        <p:nvPicPr>
          <p:cNvPr id="7" name="Obraz 6">
            <a:extLst>
              <a:ext uri="{FF2B5EF4-FFF2-40B4-BE49-F238E27FC236}">
                <a16:creationId xmlns:a16="http://schemas.microsoft.com/office/drawing/2014/main" id="{B52F2FB6-58C3-41A4-8022-96A0017E0BDB}"/>
              </a:ext>
            </a:extLst>
          </p:cNvPr>
          <p:cNvPicPr>
            <a:picLocks noChangeAspect="1"/>
          </p:cNvPicPr>
          <p:nvPr/>
        </p:nvPicPr>
        <p:blipFill>
          <a:blip r:embed="rId5"/>
          <a:stretch>
            <a:fillRect/>
          </a:stretch>
        </p:blipFill>
        <p:spPr>
          <a:xfrm>
            <a:off x="9293290" y="6258586"/>
            <a:ext cx="2240924" cy="447472"/>
          </a:xfrm>
          <a:prstGeom prst="rect">
            <a:avLst/>
          </a:prstGeom>
        </p:spPr>
      </p:pic>
    </p:spTree>
    <p:extLst>
      <p:ext uri="{BB962C8B-B14F-4D97-AF65-F5344CB8AC3E}">
        <p14:creationId xmlns:p14="http://schemas.microsoft.com/office/powerpoint/2010/main" val="3301896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19880D1E-F7A4-48B5-AB19-7CCCD3BA93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6766" y="1738512"/>
            <a:ext cx="4430792" cy="2942673"/>
          </a:xfrm>
          <a:prstGeom prst="rect">
            <a:avLst/>
          </a:prstGeom>
        </p:spPr>
      </p:pic>
      <p:sp>
        <p:nvSpPr>
          <p:cNvPr id="19" name="Ellipse 18"/>
          <p:cNvSpPr/>
          <p:nvPr/>
        </p:nvSpPr>
        <p:spPr>
          <a:xfrm>
            <a:off x="7789594" y="3301183"/>
            <a:ext cx="2566112" cy="840360"/>
          </a:xfrm>
          <a:prstGeom prst="ellipse">
            <a:avLst/>
          </a:prstGeom>
          <a:solidFill>
            <a:srgbClr val="FF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1831042" y="397830"/>
            <a:ext cx="8524664" cy="523220"/>
          </a:xfrm>
          <a:prstGeom prst="rect">
            <a:avLst/>
          </a:prstGeom>
          <a:noFill/>
        </p:spPr>
        <p:txBody>
          <a:bodyPr wrap="square" rtlCol="0">
            <a:spAutoFit/>
          </a:bodyPr>
          <a:lstStyle/>
          <a:p>
            <a:r>
              <a:rPr lang="en-US" sz="2800" b="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Proposed approach</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5587684" y="268395"/>
            <a:ext cx="5371745" cy="1200329"/>
          </a:xfrm>
          <a:prstGeom prst="rect">
            <a:avLst/>
          </a:prstGeom>
        </p:spPr>
        <p:txBody>
          <a:bodyPr wrap="square">
            <a:spAutoFit/>
          </a:bodyPr>
          <a:lstStyle/>
          <a:p>
            <a:r>
              <a:rPr lang="en-US" b="1" dirty="0">
                <a:solidFill>
                  <a:srgbClr val="000000"/>
                </a:solidFill>
                <a:latin typeface="Batang" pitchFamily="18" charset="-127"/>
                <a:ea typeface="Batang" pitchFamily="18" charset="-127"/>
                <a:sym typeface="Symbol"/>
              </a:rPr>
              <a:t>  </a:t>
            </a:r>
            <a:r>
              <a:rPr lang="en-US" i="1" dirty="0">
                <a:solidFill>
                  <a:srgbClr val="000000"/>
                </a:solidFill>
                <a:latin typeface="Times New Roman" panose="02020603050405020304" pitchFamily="18" charset="0"/>
                <a:ea typeface="Batang" pitchFamily="18" charset="-127"/>
                <a:cs typeface="Times New Roman" panose="02020603050405020304" pitchFamily="18" charset="0"/>
                <a:sym typeface="AGA Arabesque" pitchFamily="2" charset="2"/>
              </a:rPr>
              <a:t>Reconstruct the fission-fragment “entry point</a:t>
            </a:r>
            <a:r>
              <a:rPr lang="en-US" i="1">
                <a:solidFill>
                  <a:srgbClr val="000000"/>
                </a:solidFill>
                <a:latin typeface="Times New Roman" panose="02020603050405020304" pitchFamily="18" charset="0"/>
                <a:ea typeface="Batang" pitchFamily="18" charset="-127"/>
                <a:cs typeface="Times New Roman" panose="02020603050405020304" pitchFamily="18" charset="0"/>
                <a:sym typeface="AGA Arabesque" pitchFamily="2" charset="2"/>
              </a:rPr>
              <a:t>” </a:t>
            </a:r>
          </a:p>
          <a:p>
            <a:r>
              <a:rPr lang="en-US" i="1">
                <a:solidFill>
                  <a:srgbClr val="000000"/>
                </a:solidFill>
                <a:latin typeface="Times New Roman" panose="02020603050405020304" pitchFamily="18" charset="0"/>
                <a:ea typeface="Batang" pitchFamily="18" charset="-127"/>
                <a:cs typeface="Times New Roman" panose="02020603050405020304" pitchFamily="18" charset="0"/>
                <a:sym typeface="AGA Arabesque" pitchFamily="2" charset="2"/>
              </a:rPr>
              <a:t>   to get insight into </a:t>
            </a:r>
            <a:r>
              <a:rPr lang="en-US" i="1" dirty="0">
                <a:solidFill>
                  <a:srgbClr val="000000"/>
                </a:solidFill>
                <a:latin typeface="Times New Roman" panose="02020603050405020304" pitchFamily="18" charset="0"/>
                <a:ea typeface="Batang" pitchFamily="18" charset="-127"/>
                <a:cs typeface="Times New Roman" panose="02020603050405020304" pitchFamily="18" charset="0"/>
                <a:sym typeface="AGA Arabesque" pitchFamily="2" charset="2"/>
              </a:rPr>
              <a:t>E* </a:t>
            </a:r>
            <a:r>
              <a:rPr lang="en-US" i="1">
                <a:solidFill>
                  <a:srgbClr val="000000"/>
                </a:solidFill>
                <a:latin typeface="Times New Roman" panose="02020603050405020304" pitchFamily="18" charset="0"/>
                <a:ea typeface="Batang" pitchFamily="18" charset="-127"/>
                <a:cs typeface="Times New Roman" panose="02020603050405020304" pitchFamily="18" charset="0"/>
                <a:sym typeface="AGA Arabesque" pitchFamily="2" charset="2"/>
              </a:rPr>
              <a:t>and L at the moment of     </a:t>
            </a:r>
          </a:p>
          <a:p>
            <a:r>
              <a:rPr lang="en-US" i="1">
                <a:solidFill>
                  <a:srgbClr val="000000"/>
                </a:solidFill>
                <a:latin typeface="Times New Roman" panose="02020603050405020304" pitchFamily="18" charset="0"/>
                <a:ea typeface="Batang" pitchFamily="18" charset="-127"/>
                <a:cs typeface="Times New Roman" panose="02020603050405020304" pitchFamily="18" charset="0"/>
                <a:sym typeface="AGA Arabesque" pitchFamily="2" charset="2"/>
              </a:rPr>
              <a:t>   scission for specific fragment mass splits by </a:t>
            </a:r>
          </a:p>
          <a:p>
            <a:r>
              <a:rPr lang="en-US" i="1">
                <a:solidFill>
                  <a:srgbClr val="000000"/>
                </a:solidFill>
                <a:latin typeface="Times New Roman" panose="02020603050405020304" pitchFamily="18" charset="0"/>
                <a:ea typeface="Batang" pitchFamily="18" charset="-127"/>
                <a:cs typeface="Times New Roman" panose="02020603050405020304" pitchFamily="18" charset="0"/>
                <a:sym typeface="AGA Arabesque" pitchFamily="2" charset="2"/>
              </a:rPr>
              <a:t>   measuring the prompt </a:t>
            </a:r>
            <a:r>
              <a:rPr lang="en-US" i="1">
                <a:solidFill>
                  <a:srgbClr val="000000"/>
                </a:solidFill>
                <a:latin typeface="Times New Roman" panose="02020603050405020304" pitchFamily="18" charset="0"/>
                <a:ea typeface="Batang" pitchFamily="18" charset="-127"/>
                <a:cs typeface="Times New Roman" panose="02020603050405020304" pitchFamily="18" charset="0"/>
                <a:sym typeface="Symbol" panose="05050102010706020507" pitchFamily="18" charset="2"/>
              </a:rPr>
              <a:t>-</a:t>
            </a:r>
            <a:r>
              <a:rPr lang="en-US">
                <a:solidFill>
                  <a:srgbClr val="000000"/>
                </a:solidFill>
                <a:latin typeface="Times New Roman" panose="02020603050405020304" pitchFamily="18" charset="0"/>
                <a:ea typeface="Batang" pitchFamily="18" charset="-127"/>
                <a:cs typeface="Times New Roman" panose="02020603050405020304" pitchFamily="18" charset="0"/>
                <a:sym typeface="Symbol" panose="05050102010706020507" pitchFamily="18" charset="2"/>
              </a:rPr>
              <a:t>ray and </a:t>
            </a:r>
            <a:r>
              <a:rPr lang="en-US" i="1">
                <a:solidFill>
                  <a:srgbClr val="000000"/>
                </a:solidFill>
                <a:latin typeface="Times New Roman" panose="02020603050405020304" pitchFamily="18" charset="0"/>
                <a:ea typeface="Batang" pitchFamily="18" charset="-127"/>
                <a:cs typeface="Times New Roman" panose="02020603050405020304" pitchFamily="18" charset="0"/>
                <a:sym typeface="Symbol" panose="05050102010706020507" pitchFamily="18" charset="2"/>
              </a:rPr>
              <a:t>n </a:t>
            </a:r>
            <a:r>
              <a:rPr lang="en-US">
                <a:solidFill>
                  <a:srgbClr val="000000"/>
                </a:solidFill>
                <a:latin typeface="Times New Roman" panose="02020603050405020304" pitchFamily="18" charset="0"/>
                <a:ea typeface="Batang" pitchFamily="18" charset="-127"/>
                <a:cs typeface="Times New Roman" panose="02020603050405020304" pitchFamily="18" charset="0"/>
                <a:sym typeface="Symbol" panose="05050102010706020507" pitchFamily="18" charset="2"/>
              </a:rPr>
              <a:t>decay</a:t>
            </a:r>
            <a:endParaRPr lang="en-US" dirty="0">
              <a:solidFill>
                <a:srgbClr val="000000"/>
              </a:solidFill>
              <a:latin typeface="Times New Roman" panose="02020603050405020304" pitchFamily="18" charset="0"/>
              <a:ea typeface="Batang" pitchFamily="18" charset="-127"/>
              <a:cs typeface="Times New Roman" panose="02020603050405020304" pitchFamily="18" charset="0"/>
              <a:sym typeface="AGA Arabesque" pitchFamily="2" charset="2"/>
            </a:endParaRPr>
          </a:p>
        </p:txBody>
      </p:sp>
      <p:grpSp>
        <p:nvGrpSpPr>
          <p:cNvPr id="4" name="Groupe 3"/>
          <p:cNvGrpSpPr/>
          <p:nvPr/>
        </p:nvGrpSpPr>
        <p:grpSpPr>
          <a:xfrm>
            <a:off x="1831043" y="1767274"/>
            <a:ext cx="9217263" cy="2624160"/>
            <a:chOff x="192652" y="2084622"/>
            <a:chExt cx="9217263" cy="2624160"/>
          </a:xfrm>
        </p:grpSpPr>
        <p:sp>
          <p:nvSpPr>
            <p:cNvPr id="12" name="Flèche vers le bas 11"/>
            <p:cNvSpPr/>
            <p:nvPr/>
          </p:nvSpPr>
          <p:spPr>
            <a:xfrm>
              <a:off x="3534786" y="2089240"/>
              <a:ext cx="135091" cy="232878"/>
            </a:xfrm>
            <a:prstGeom prst="downArrow">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p:cNvSpPr txBox="1"/>
            <p:nvPr/>
          </p:nvSpPr>
          <p:spPr>
            <a:xfrm>
              <a:off x="6047131" y="3839061"/>
              <a:ext cx="3362784" cy="338554"/>
            </a:xfrm>
            <a:prstGeom prst="rect">
              <a:avLst/>
            </a:prstGeom>
            <a:noFill/>
          </p:spPr>
          <p:txBody>
            <a:bodyPr wrap="square" rtlCol="0">
              <a:spAutoFit/>
            </a:bodyPr>
            <a:lstStyle/>
            <a:p>
              <a:r>
                <a:rPr lang="fr-FR" sz="1600" b="1">
                  <a:latin typeface="Times New Roman" panose="02020603050405020304" pitchFamily="18" charset="0"/>
                  <a:cs typeface="Times New Roman" panose="02020603050405020304" pitchFamily="18" charset="0"/>
                </a:rPr>
                <a:t>  PARIS</a:t>
              </a:r>
              <a:r>
                <a:rPr lang="fr-FR" sz="1600">
                  <a:latin typeface="Times New Roman" panose="02020603050405020304" pitchFamily="18" charset="0"/>
                  <a:cs typeface="Times New Roman" panose="02020603050405020304" pitchFamily="18" charset="0"/>
                </a:rPr>
                <a:t> </a:t>
              </a:r>
              <a:r>
                <a:rPr lang="fr-FR" sz="1600" dirty="0">
                  <a:latin typeface="Times New Roman" panose="02020603050405020304" pitchFamily="18" charset="0"/>
                  <a:cs typeface="Times New Roman" panose="02020603050405020304" pitchFamily="18" charset="0"/>
                  <a:sym typeface="Wingdings" panose="05000000000000000000" pitchFamily="2" charset="2"/>
                </a:rPr>
                <a:t>  </a:t>
              </a:r>
              <a:r>
                <a:rPr lang="fr-FR" sz="1600" i="1" dirty="0">
                  <a:latin typeface="Times New Roman" panose="02020603050405020304" pitchFamily="18" charset="0"/>
                  <a:cs typeface="Times New Roman" panose="02020603050405020304" pitchFamily="18" charset="0"/>
                </a:rPr>
                <a:t>PFGS,</a:t>
              </a:r>
              <a:r>
                <a:rPr lang="fr-FR" sz="1600" dirty="0">
                  <a:latin typeface="Times New Roman" panose="02020603050405020304" pitchFamily="18" charset="0"/>
                  <a:cs typeface="Times New Roman" panose="02020603050405020304" pitchFamily="18" charset="0"/>
                </a:rPr>
                <a:t> </a:t>
              </a:r>
              <a:r>
                <a:rPr lang="en-US" sz="1600" i="1" dirty="0">
                  <a:latin typeface="Times New Roman" panose="02020603050405020304" pitchFamily="18" charset="0"/>
                  <a:cs typeface="Times New Roman" panose="02020603050405020304" pitchFamily="18" charset="0"/>
                </a:rPr>
                <a:t>M</a:t>
              </a:r>
              <a:r>
                <a:rPr lang="fr-FR" sz="1600" i="1" baseline="-25000" dirty="0">
                  <a:latin typeface="Times New Roman" panose="02020603050405020304" pitchFamily="18" charset="0"/>
                  <a:cs typeface="Times New Roman" panose="02020603050405020304" pitchFamily="18" charset="0"/>
                  <a:sym typeface="Symbol" panose="05050102010706020507" pitchFamily="18" charset="2"/>
                </a:rPr>
                <a:t></a:t>
              </a:r>
              <a:r>
                <a:rPr lang="en-US" sz="1600" i="1" dirty="0">
                  <a:latin typeface="Times New Roman" panose="02020603050405020304" pitchFamily="18" charset="0"/>
                  <a:cs typeface="Times New Roman" panose="02020603050405020304" pitchFamily="18" charset="0"/>
                  <a:sym typeface="Symbol" panose="05050102010706020507" pitchFamily="18" charset="2"/>
                </a:rPr>
                <a:t> , </a:t>
              </a:r>
              <a:r>
                <a:rPr lang="en-US" sz="1600" i="1" dirty="0">
                  <a:latin typeface="Times New Roman" panose="02020603050405020304" pitchFamily="18" charset="0"/>
                  <a:cs typeface="Times New Roman" panose="02020603050405020304" pitchFamily="18" charset="0"/>
                </a:rPr>
                <a:t>E</a:t>
              </a:r>
              <a:r>
                <a:rPr lang="fr-FR" sz="1600" i="1" baseline="-25000" dirty="0">
                  <a:latin typeface="Times New Roman" panose="02020603050405020304" pitchFamily="18" charset="0"/>
                  <a:cs typeface="Times New Roman" panose="02020603050405020304" pitchFamily="18" charset="0"/>
                  <a:sym typeface="Symbol" panose="05050102010706020507" pitchFamily="18" charset="2"/>
                </a:rPr>
                <a:t></a:t>
              </a:r>
              <a:r>
                <a:rPr lang="en-US" sz="1600" baseline="30000" dirty="0">
                  <a:latin typeface="Times New Roman" panose="02020603050405020304" pitchFamily="18" charset="0"/>
                  <a:cs typeface="Times New Roman" panose="02020603050405020304" pitchFamily="18" charset="0"/>
                </a:rPr>
                <a:t>sum</a:t>
              </a:r>
              <a:endParaRPr lang="fr-FR" sz="1600" dirty="0">
                <a:latin typeface="Times New Roman" panose="02020603050405020304" pitchFamily="18" charset="0"/>
                <a:cs typeface="Times New Roman" panose="02020603050405020304" pitchFamily="18" charset="0"/>
              </a:endParaRPr>
            </a:p>
          </p:txBody>
        </p:sp>
        <p:sp>
          <p:nvSpPr>
            <p:cNvPr id="31" name="Accolade fermante 30"/>
            <p:cNvSpPr/>
            <p:nvPr/>
          </p:nvSpPr>
          <p:spPr>
            <a:xfrm>
              <a:off x="5971204" y="3304782"/>
              <a:ext cx="75927" cy="1404000"/>
            </a:xfrm>
            <a:prstGeom prst="rightBrace">
              <a:avLst/>
            </a:prstGeom>
            <a:ln w="222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2" name="Accolade fermante 31"/>
            <p:cNvSpPr/>
            <p:nvPr/>
          </p:nvSpPr>
          <p:spPr>
            <a:xfrm>
              <a:off x="6151204" y="2123197"/>
              <a:ext cx="75927" cy="1404000"/>
            </a:xfrm>
            <a:prstGeom prst="rightBrace">
              <a:avLst/>
            </a:prstGeom>
            <a:ln w="22225">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3" name="ZoneTexte 32"/>
            <p:cNvSpPr txBox="1"/>
            <p:nvPr/>
          </p:nvSpPr>
          <p:spPr>
            <a:xfrm>
              <a:off x="6236325" y="2611998"/>
              <a:ext cx="3169350" cy="338554"/>
            </a:xfrm>
            <a:prstGeom prst="rect">
              <a:avLst/>
            </a:prstGeom>
            <a:noFill/>
          </p:spPr>
          <p:txBody>
            <a:bodyPr wrap="square" rtlCol="0">
              <a:spAutoFit/>
            </a:bodyPr>
            <a:lstStyle/>
            <a:p>
              <a:r>
                <a:rPr lang="fr-FR" sz="1600" b="1" dirty="0">
                  <a:latin typeface="Times New Roman" panose="02020603050405020304" pitchFamily="18" charset="0"/>
                  <a:cs typeface="Times New Roman" panose="02020603050405020304" pitchFamily="18" charset="0"/>
                </a:rPr>
                <a:t>PARIS</a:t>
              </a:r>
              <a:r>
                <a:rPr lang="fr-FR" sz="1600" dirty="0">
                  <a:latin typeface="Times New Roman" panose="02020603050405020304" pitchFamily="18" charset="0"/>
                  <a:cs typeface="Times New Roman" panose="02020603050405020304" pitchFamily="18" charset="0"/>
                </a:rPr>
                <a:t> </a:t>
              </a:r>
              <a:r>
                <a:rPr lang="fr-FR" sz="1600" dirty="0">
                  <a:latin typeface="Times New Roman" panose="02020603050405020304" pitchFamily="18" charset="0"/>
                  <a:cs typeface="Times New Roman" panose="02020603050405020304" pitchFamily="18" charset="0"/>
                  <a:sym typeface="Wingdings" panose="05000000000000000000" pitchFamily="2" charset="2"/>
                </a:rPr>
                <a:t> </a:t>
              </a:r>
              <a:r>
                <a:rPr lang="en-US" sz="1600" i="1" dirty="0">
                  <a:latin typeface="Times New Roman" panose="02020603050405020304" pitchFamily="18" charset="0"/>
                  <a:cs typeface="Times New Roman" panose="02020603050405020304" pitchFamily="18" charset="0"/>
                </a:rPr>
                <a:t>M</a:t>
              </a:r>
              <a:r>
                <a:rPr lang="fr-FR" sz="1600" i="1" baseline="-25000" dirty="0">
                  <a:latin typeface="Times New Roman" panose="02020603050405020304" pitchFamily="18" charset="0"/>
                  <a:cs typeface="Times New Roman" panose="02020603050405020304" pitchFamily="18" charset="0"/>
                  <a:sym typeface="Symbol" panose="05050102010706020507" pitchFamily="18" charset="2"/>
                </a:rPr>
                <a:t>n</a:t>
              </a:r>
              <a:r>
                <a:rPr lang="en-US" sz="1600" i="1" dirty="0">
                  <a:latin typeface="Times New Roman" panose="02020603050405020304" pitchFamily="18" charset="0"/>
                  <a:cs typeface="Times New Roman" panose="02020603050405020304" pitchFamily="18" charset="0"/>
                  <a:sym typeface="Symbol" panose="05050102010706020507" pitchFamily="18" charset="2"/>
                </a:rPr>
                <a:t> , </a:t>
              </a:r>
              <a:r>
                <a:rPr lang="en-US" sz="1600" i="1" dirty="0">
                  <a:latin typeface="Times New Roman" panose="02020603050405020304" pitchFamily="18" charset="0"/>
                  <a:cs typeface="Times New Roman" panose="02020603050405020304" pitchFamily="18" charset="0"/>
                </a:rPr>
                <a:t>E</a:t>
              </a:r>
              <a:r>
                <a:rPr lang="fr-FR" sz="1600" i="1" baseline="-25000" dirty="0">
                  <a:latin typeface="Times New Roman" panose="02020603050405020304" pitchFamily="18" charset="0"/>
                  <a:cs typeface="Times New Roman" panose="02020603050405020304" pitchFamily="18" charset="0"/>
                  <a:sym typeface="Symbol" panose="05050102010706020507" pitchFamily="18" charset="2"/>
                </a:rPr>
                <a:t>n</a:t>
              </a:r>
              <a:r>
                <a:rPr lang="en-US" sz="1600" baseline="30000" dirty="0">
                  <a:latin typeface="Times New Roman" panose="02020603050405020304" pitchFamily="18" charset="0"/>
                  <a:cs typeface="Times New Roman" panose="02020603050405020304" pitchFamily="18" charset="0"/>
                </a:rPr>
                <a:t>sum</a:t>
              </a:r>
              <a:endParaRPr lang="fr-FR" sz="1600" dirty="0">
                <a:latin typeface="Times New Roman" panose="02020603050405020304" pitchFamily="18" charset="0"/>
                <a:cs typeface="Times New Roman" panose="02020603050405020304" pitchFamily="18" charset="0"/>
              </a:endParaRPr>
            </a:p>
          </p:txBody>
        </p:sp>
        <p:sp>
          <p:nvSpPr>
            <p:cNvPr id="35" name="ZoneTexte 34"/>
            <p:cNvSpPr txBox="1"/>
            <p:nvPr/>
          </p:nvSpPr>
          <p:spPr>
            <a:xfrm>
              <a:off x="192652" y="2084622"/>
              <a:ext cx="2004935" cy="584775"/>
            </a:xfrm>
            <a:prstGeom prst="rect">
              <a:avLst/>
            </a:prstGeom>
            <a:noFill/>
          </p:spPr>
          <p:txBody>
            <a:bodyPr wrap="square" rtlCol="0">
              <a:spAutoFit/>
            </a:bodyPr>
            <a:lstStyle/>
            <a:p>
              <a:r>
                <a:rPr lang="fr-FR" sz="1600" b="1">
                  <a:latin typeface="Times New Roman" panose="02020603050405020304" pitchFamily="18" charset="0"/>
                  <a:cs typeface="Times New Roman" panose="02020603050405020304" pitchFamily="18" charset="0"/>
                </a:rPr>
                <a:t>Fission detectors</a:t>
              </a:r>
              <a:endParaRPr lang="fr-FR" sz="1600" dirty="0">
                <a:latin typeface="Times New Roman" panose="02020603050405020304" pitchFamily="18" charset="0"/>
                <a:cs typeface="Times New Roman" panose="02020603050405020304" pitchFamily="18" charset="0"/>
              </a:endParaRPr>
            </a:p>
            <a:p>
              <a:r>
                <a:rPr lang="fr-FR" sz="1600">
                  <a:latin typeface="Times New Roman" panose="02020603050405020304" pitchFamily="18" charset="0"/>
                  <a:cs typeface="Times New Roman" panose="02020603050405020304" pitchFamily="18" charset="0"/>
                  <a:sym typeface="Wingdings" panose="05000000000000000000" pitchFamily="2" charset="2"/>
                </a:rPr>
                <a:t>       </a:t>
              </a:r>
              <a:r>
                <a:rPr lang="fr-FR" sz="1600" i="1" dirty="0">
                  <a:latin typeface="Times New Roman" panose="02020603050405020304" pitchFamily="18" charset="0"/>
                  <a:cs typeface="Times New Roman" panose="02020603050405020304" pitchFamily="18" charset="0"/>
                </a:rPr>
                <a:t>A</a:t>
              </a:r>
              <a:r>
                <a:rPr lang="fr-FR" sz="1600" i="1">
                  <a:latin typeface="Times New Roman" panose="02020603050405020304" pitchFamily="18" charset="0"/>
                  <a:cs typeface="Times New Roman" panose="02020603050405020304" pitchFamily="18" charset="0"/>
                </a:rPr>
                <a:t>, TKE</a:t>
              </a:r>
              <a:r>
                <a:rPr lang="fr-FR" sz="1600" dirty="0">
                  <a:latin typeface="Times New Roman" panose="02020603050405020304" pitchFamily="18" charset="0"/>
                  <a:cs typeface="Times New Roman" panose="02020603050405020304" pitchFamily="18" charset="0"/>
                </a:rPr>
                <a:t> </a:t>
              </a:r>
              <a:endParaRPr lang="fr-FR" sz="1600" i="1" dirty="0">
                <a:latin typeface="Times New Roman" panose="02020603050405020304" pitchFamily="18" charset="0"/>
                <a:cs typeface="Times New Roman" panose="02020603050405020304" pitchFamily="18" charset="0"/>
              </a:endParaRPr>
            </a:p>
          </p:txBody>
        </p:sp>
        <p:sp>
          <p:nvSpPr>
            <p:cNvPr id="39" name="Accolade fermante 38"/>
            <p:cNvSpPr/>
            <p:nvPr/>
          </p:nvSpPr>
          <p:spPr>
            <a:xfrm rot="10800000">
              <a:off x="2010120" y="2160032"/>
              <a:ext cx="75927" cy="540000"/>
            </a:xfrm>
            <a:prstGeom prst="rightBrace">
              <a:avLst/>
            </a:prstGeom>
            <a:ln w="22225">
              <a:solidFill>
                <a:srgbClr val="00B05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27" name="Groupe 26"/>
          <p:cNvGrpSpPr/>
          <p:nvPr/>
        </p:nvGrpSpPr>
        <p:grpSpPr>
          <a:xfrm>
            <a:off x="1758399" y="4892158"/>
            <a:ext cx="8955795" cy="1503155"/>
            <a:chOff x="234398" y="4892157"/>
            <a:chExt cx="8955795" cy="1503155"/>
          </a:xfrm>
        </p:grpSpPr>
        <p:sp>
          <p:nvSpPr>
            <p:cNvPr id="28" name="ZoneTexte 27"/>
            <p:cNvSpPr txBox="1"/>
            <p:nvPr/>
          </p:nvSpPr>
          <p:spPr>
            <a:xfrm>
              <a:off x="408635" y="4921612"/>
              <a:ext cx="8781558" cy="646331"/>
            </a:xfrm>
            <a:prstGeom prst="rect">
              <a:avLst/>
            </a:prstGeom>
            <a:noFill/>
          </p:spPr>
          <p:txBody>
            <a:bodyPr wrap="square" rtlCol="0">
              <a:spAutoFit/>
            </a:bodyPr>
            <a:lstStyle/>
            <a:p>
              <a:r>
                <a:rPr lang="fr-FR"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PARIS </a:t>
              </a:r>
              <a:r>
                <a:rPr lang="fr-FR"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anose="05050102010706020507" pitchFamily="18" charset="2"/>
                </a:rPr>
                <a:t> fission detectors</a:t>
              </a:r>
            </a:p>
            <a:p>
              <a:r>
                <a:rPr lang="fr-FR" b="1"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anose="05050102010706020507" pitchFamily="18" charset="2"/>
                </a:rPr>
                <a:t>    </a:t>
              </a:r>
              <a:r>
                <a:rPr lang="en-US" b="1" i="1">
                  <a:latin typeface="Times New Roman" panose="02020603050405020304" pitchFamily="18" charset="0"/>
                  <a:cs typeface="Times New Roman" panose="02020603050405020304" pitchFamily="18" charset="0"/>
                  <a:sym typeface="Wingdings 3" panose="05040102010807070707" pitchFamily="18" charset="2"/>
                </a:rPr>
                <a:t></a:t>
              </a:r>
              <a:r>
                <a:rPr lang="en-US" b="1" i="1">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PFGS </a:t>
              </a:r>
              <a:r>
                <a:rPr lang="en-US" dirty="0">
                  <a:latin typeface="Times New Roman" panose="02020603050405020304" pitchFamily="18" charset="0"/>
                  <a:cs typeface="Times New Roman" panose="02020603050405020304" pitchFamily="18" charset="0"/>
                </a:rPr>
                <a:t>over [0-30</a:t>
              </a:r>
              <a:r>
                <a:rPr lang="en-US">
                  <a:latin typeface="Times New Roman" panose="02020603050405020304" pitchFamily="18" charset="0"/>
                  <a:cs typeface="Times New Roman" panose="02020603050405020304" pitchFamily="18" charset="0"/>
                </a:rPr>
                <a:t>] MeV and e</a:t>
              </a:r>
              <a:r>
                <a:rPr lang="en-US">
                  <a:latin typeface="Times New Roman" panose="02020603050405020304" pitchFamily="18" charset="0"/>
                  <a:cs typeface="Times New Roman" panose="02020603050405020304" pitchFamily="18" charset="0"/>
                  <a:sym typeface="Wingdings 3" panose="05040102010807070707" pitchFamily="18" charset="2"/>
                </a:rPr>
                <a:t>stimate </a:t>
              </a:r>
              <a:r>
                <a:rPr lang="en-US" dirty="0">
                  <a:latin typeface="Times New Roman" panose="02020603050405020304" pitchFamily="18" charset="0"/>
                  <a:cs typeface="Times New Roman" panose="02020603050405020304" pitchFamily="18" charset="0"/>
                  <a:sym typeface="Wingdings 3" panose="05040102010807070707" pitchFamily="18" charset="2"/>
                </a:rPr>
                <a:t>of </a:t>
              </a:r>
              <a:r>
                <a:rPr lang="en-US" i="1">
                  <a:latin typeface="Times New Roman" panose="02020603050405020304" pitchFamily="18" charset="0"/>
                  <a:cs typeface="Times New Roman" panose="02020603050405020304" pitchFamily="18" charset="0"/>
                </a:rPr>
                <a:t>M</a:t>
              </a:r>
              <a:r>
                <a:rPr lang="fr-FR" i="1" baseline="-25000">
                  <a:latin typeface="Times New Roman" panose="02020603050405020304" pitchFamily="18" charset="0"/>
                  <a:cs typeface="Times New Roman" panose="02020603050405020304" pitchFamily="18" charset="0"/>
                  <a:sym typeface="Symbol" panose="05050102010706020507" pitchFamily="18" charset="2"/>
                </a:rPr>
                <a:t>n</a:t>
              </a:r>
              <a:r>
                <a:rPr lang="en-US">
                  <a:latin typeface="Times New Roman" panose="02020603050405020304" pitchFamily="18" charset="0"/>
                  <a:cs typeface="Times New Roman" panose="02020603050405020304" pitchFamily="18" charset="0"/>
                </a:rPr>
                <a:t> as a function of mass and </a:t>
              </a:r>
              <a:r>
                <a:rPr lang="en-US" i="1">
                  <a:latin typeface="Times New Roman" panose="02020603050405020304" pitchFamily="18" charset="0"/>
                  <a:cs typeface="Times New Roman" panose="02020603050405020304" pitchFamily="18" charset="0"/>
                </a:rPr>
                <a:t>TKE</a:t>
              </a:r>
              <a:r>
                <a:rPr lang="en-US">
                  <a:latin typeface="Times New Roman" panose="02020603050405020304" pitchFamily="18" charset="0"/>
                  <a:cs typeface="Times New Roman" panose="02020603050405020304" pitchFamily="18" charset="0"/>
                </a:rPr>
                <a:t> splits</a:t>
              </a:r>
              <a:endParaRPr lang="en-US" i="1"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29" name="Rectangle à coins arrondis 28"/>
            <p:cNvSpPr/>
            <p:nvPr/>
          </p:nvSpPr>
          <p:spPr>
            <a:xfrm>
              <a:off x="234398" y="4892157"/>
              <a:ext cx="8597308" cy="1503155"/>
            </a:xfrm>
            <a:prstGeom prst="round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8" name="ZoneTexte 37"/>
          <p:cNvSpPr txBox="1"/>
          <p:nvPr/>
        </p:nvSpPr>
        <p:spPr>
          <a:xfrm>
            <a:off x="1932635" y="5725871"/>
            <a:ext cx="8781558" cy="646331"/>
          </a:xfrm>
          <a:prstGeom prst="rect">
            <a:avLst/>
          </a:prstGeom>
          <a:noFill/>
        </p:spPr>
        <p:txBody>
          <a:bodyPr wrap="square" rtlCol="0">
            <a:spAutoFit/>
          </a:bodyPr>
          <a:lstStyle/>
          <a:p>
            <a:r>
              <a:rPr lang="fr-FR"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PARIS </a:t>
            </a:r>
            <a:r>
              <a:rPr lang="fr-FR"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anose="05050102010706020507" pitchFamily="18" charset="2"/>
              </a:rPr>
              <a:t> fission detectors  KRATTA for inelastic scattering</a:t>
            </a:r>
          </a:p>
          <a:p>
            <a:r>
              <a:rPr lang="fr-FR" b="1"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anose="05050102010706020507" pitchFamily="18" charset="2"/>
              </a:rPr>
              <a:t>    </a:t>
            </a:r>
            <a:r>
              <a:rPr lang="en-US" b="1" i="1">
                <a:latin typeface="Times New Roman" panose="02020603050405020304" pitchFamily="18" charset="0"/>
                <a:cs typeface="Times New Roman" panose="02020603050405020304" pitchFamily="18" charset="0"/>
                <a:sym typeface="Wingdings 3" panose="05040102010807070707" pitchFamily="18" charset="2"/>
              </a:rPr>
              <a:t></a:t>
            </a:r>
            <a:r>
              <a:rPr lang="en-US" b="1" i="1">
                <a:latin typeface="Times New Roman" panose="02020603050405020304" pitchFamily="18" charset="0"/>
                <a:cs typeface="Times New Roman" panose="02020603050405020304" pitchFamily="18" charset="0"/>
              </a:rPr>
              <a:t> </a:t>
            </a:r>
            <a:r>
              <a:rPr lang="fr-FR">
                <a:latin typeface="Times New Roman" panose="02020603050405020304" pitchFamily="18" charset="0"/>
                <a:cs typeface="Times New Roman" panose="02020603050405020304" pitchFamily="18" charset="0"/>
              </a:rPr>
              <a:t>Evolution with initial excitation energy </a:t>
            </a:r>
            <a:r>
              <a:rPr lang="en-US" i="1">
                <a:latin typeface="Times New Roman" panose="02020603050405020304" pitchFamily="18" charset="0"/>
                <a:cs typeface="Times New Roman" panose="02020603050405020304" pitchFamily="18" charset="0"/>
              </a:rPr>
              <a:t>E*</a:t>
            </a:r>
            <a:r>
              <a:rPr lang="fr-FR" i="1" baseline="-25000">
                <a:latin typeface="Times New Roman" panose="02020603050405020304" pitchFamily="18" charset="0"/>
                <a:cs typeface="Times New Roman" panose="02020603050405020304" pitchFamily="18" charset="0"/>
                <a:sym typeface="Symbol" panose="05050102010706020507" pitchFamily="18" charset="2"/>
              </a:rPr>
              <a:t>ini</a:t>
            </a:r>
          </a:p>
        </p:txBody>
      </p:sp>
      <p:pic>
        <p:nvPicPr>
          <p:cNvPr id="36" name="Obraz 35">
            <a:extLst>
              <a:ext uri="{FF2B5EF4-FFF2-40B4-BE49-F238E27FC236}">
                <a16:creationId xmlns:a16="http://schemas.microsoft.com/office/drawing/2014/main" id="{D3CCA70E-6E9E-40A0-81E5-96E6FCE69796}"/>
              </a:ext>
            </a:extLst>
          </p:cNvPr>
          <p:cNvPicPr>
            <a:picLocks noChangeAspect="1"/>
          </p:cNvPicPr>
          <p:nvPr/>
        </p:nvPicPr>
        <p:blipFill>
          <a:blip r:embed="rId3"/>
          <a:stretch>
            <a:fillRect/>
          </a:stretch>
        </p:blipFill>
        <p:spPr>
          <a:xfrm>
            <a:off x="10723808" y="5410069"/>
            <a:ext cx="1468192" cy="1459149"/>
          </a:xfrm>
          <a:prstGeom prst="rect">
            <a:avLst/>
          </a:prstGeom>
        </p:spPr>
      </p:pic>
      <p:pic>
        <p:nvPicPr>
          <p:cNvPr id="37" name="Obraz 36">
            <a:extLst>
              <a:ext uri="{FF2B5EF4-FFF2-40B4-BE49-F238E27FC236}">
                <a16:creationId xmlns:a16="http://schemas.microsoft.com/office/drawing/2014/main" id="{2FA8157B-BDA6-4FAC-A503-E3389CD93E47}"/>
              </a:ext>
            </a:extLst>
          </p:cNvPr>
          <p:cNvPicPr>
            <a:picLocks noChangeAspect="1"/>
          </p:cNvPicPr>
          <p:nvPr/>
        </p:nvPicPr>
        <p:blipFill>
          <a:blip r:embed="rId4"/>
          <a:stretch>
            <a:fillRect/>
          </a:stretch>
        </p:blipFill>
        <p:spPr>
          <a:xfrm>
            <a:off x="0" y="5400738"/>
            <a:ext cx="1447000" cy="1457262"/>
          </a:xfrm>
          <a:prstGeom prst="rect">
            <a:avLst/>
          </a:prstGeom>
        </p:spPr>
      </p:pic>
    </p:spTree>
    <p:extLst>
      <p:ext uri="{BB962C8B-B14F-4D97-AF65-F5344CB8AC3E}">
        <p14:creationId xmlns:p14="http://schemas.microsoft.com/office/powerpoint/2010/main" val="216393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 calcmode="lin" valueType="num">
                                      <p:cBhvr>
                                        <p:cTn id="38" dur="500" fill="hold"/>
                                        <p:tgtEl>
                                          <p:spTgt spid="38"/>
                                        </p:tgtEl>
                                        <p:attrNameLst>
                                          <p:attrName>ppt_w</p:attrName>
                                        </p:attrNameLst>
                                      </p:cBhvr>
                                      <p:tavLst>
                                        <p:tav tm="0">
                                          <p:val>
                                            <p:fltVal val="0"/>
                                          </p:val>
                                        </p:tav>
                                        <p:tav tm="100000">
                                          <p:val>
                                            <p:strVal val="#ppt_w"/>
                                          </p:val>
                                        </p:tav>
                                      </p:tavLst>
                                    </p:anim>
                                    <p:anim calcmode="lin" valueType="num">
                                      <p:cBhvr>
                                        <p:cTn id="39" dur="500" fill="hold"/>
                                        <p:tgtEl>
                                          <p:spTgt spid="38"/>
                                        </p:tgtEl>
                                        <p:attrNameLst>
                                          <p:attrName>ppt_h</p:attrName>
                                        </p:attrNameLst>
                                      </p:cBhvr>
                                      <p:tavLst>
                                        <p:tav tm="0">
                                          <p:val>
                                            <p:fltVal val="0"/>
                                          </p:val>
                                        </p:tav>
                                        <p:tav tm="100000">
                                          <p:val>
                                            <p:strVal val="#ppt_h"/>
                                          </p:val>
                                        </p:tav>
                                      </p:tavLst>
                                    </p:anim>
                                    <p:animEffect transition="in" filter="fade">
                                      <p:cBhvr>
                                        <p:cTn id="40" dur="500"/>
                                        <p:tgtEl>
                                          <p:spTgt spid="38"/>
                                        </p:tgtEl>
                                      </p:cBhvr>
                                    </p:animEffect>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2000"/>
                                        <p:tgtEl>
                                          <p:spTgt spid="19"/>
                                        </p:tgtEl>
                                      </p:cBhvr>
                                    </p:animEffect>
                                    <p:anim calcmode="lin" valueType="num">
                                      <p:cBhvr>
                                        <p:cTn id="46" dur="2000" fill="hold"/>
                                        <p:tgtEl>
                                          <p:spTgt spid="19"/>
                                        </p:tgtEl>
                                        <p:attrNameLst>
                                          <p:attrName>ppt_w</p:attrName>
                                        </p:attrNameLst>
                                      </p:cBhvr>
                                      <p:tavLst>
                                        <p:tav tm="0" fmla="#ppt_w*sin(2.5*pi*$)">
                                          <p:val>
                                            <p:fltVal val="0"/>
                                          </p:val>
                                        </p:tav>
                                        <p:tav tm="100000">
                                          <p:val>
                                            <p:fltVal val="1"/>
                                          </p:val>
                                        </p:tav>
                                      </p:tavLst>
                                    </p:anim>
                                    <p:anim calcmode="lin" valueType="num">
                                      <p:cBhvr>
                                        <p:cTn id="47"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ZoneTexte 50"/>
          <p:cNvSpPr txBox="1"/>
          <p:nvPr/>
        </p:nvSpPr>
        <p:spPr>
          <a:xfrm>
            <a:off x="1862456" y="41467"/>
            <a:ext cx="8545550" cy="523220"/>
          </a:xfrm>
          <a:prstGeom prst="rect">
            <a:avLst/>
          </a:prstGeom>
          <a:noFill/>
        </p:spPr>
        <p:txBody>
          <a:bodyPr wrap="square" rtlCol="0">
            <a:spAutoFit/>
          </a:bodyPr>
          <a:lstStyle/>
          <a:p>
            <a:pPr algn="ctr"/>
            <a:r>
              <a:rPr lang="en-US" sz="28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Experimental approach and Set Up</a:t>
            </a:r>
            <a:endParaRPr lang="en-US" sz="2400" dirty="0">
              <a:latin typeface="Times New Roman" panose="02020603050405020304" pitchFamily="18" charset="0"/>
              <a:cs typeface="Times New Roman" panose="02020603050405020304" pitchFamily="18" charset="0"/>
            </a:endParaRPr>
          </a:p>
        </p:txBody>
      </p:sp>
      <p:grpSp>
        <p:nvGrpSpPr>
          <p:cNvPr id="3" name="Groupe 2"/>
          <p:cNvGrpSpPr/>
          <p:nvPr/>
        </p:nvGrpSpPr>
        <p:grpSpPr>
          <a:xfrm>
            <a:off x="7140801" y="1075299"/>
            <a:ext cx="3777953" cy="1506967"/>
            <a:chOff x="5592375" y="1798202"/>
            <a:chExt cx="3777953" cy="1506967"/>
          </a:xfrm>
        </p:grpSpPr>
        <p:sp>
          <p:nvSpPr>
            <p:cNvPr id="59" name="Rectangle à coins arrondis 58"/>
            <p:cNvSpPr/>
            <p:nvPr/>
          </p:nvSpPr>
          <p:spPr>
            <a:xfrm>
              <a:off x="5647115" y="1798202"/>
              <a:ext cx="3236891" cy="1506967"/>
            </a:xfrm>
            <a:prstGeom prst="roundRect">
              <a:avLst/>
            </a:prstGeom>
            <a:solidFill>
              <a:schemeClr val="tx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ZoneTexte 45"/>
            <p:cNvSpPr txBox="1"/>
            <p:nvPr/>
          </p:nvSpPr>
          <p:spPr>
            <a:xfrm>
              <a:off x="5592375" y="1920176"/>
              <a:ext cx="3777953" cy="1200329"/>
            </a:xfrm>
            <a:prstGeom prst="rect">
              <a:avLst/>
            </a:prstGeom>
            <a:noFill/>
          </p:spPr>
          <p:txBody>
            <a:bodyPr wrap="square" rtlCol="0">
              <a:spAutoFit/>
            </a:bodyPr>
            <a:lstStyle/>
            <a:p>
              <a:r>
                <a:rPr lang="en-US" b="1">
                  <a:solidFill>
                    <a:schemeClr val="bg1"/>
                  </a:solidFill>
                  <a:latin typeface="Times New Roman" panose="02020603050405020304" pitchFamily="18" charset="0"/>
                  <a:cs typeface="Times New Roman" panose="02020603050405020304" pitchFamily="18" charset="0"/>
                  <a:sym typeface="Wingdings 2" panose="05020102010507070707" pitchFamily="18" charset="2"/>
                </a:rPr>
                <a:t>                  Event-by-event</a:t>
              </a:r>
            </a:p>
            <a:p>
              <a:r>
                <a:rPr lang="en-US" b="1">
                  <a:solidFill>
                    <a:schemeClr val="bg1"/>
                  </a:solidFill>
                  <a:latin typeface="Times New Roman" panose="02020603050405020304" pitchFamily="18" charset="0"/>
                  <a:cs typeface="Times New Roman" panose="02020603050405020304" pitchFamily="18" charset="0"/>
                  <a:sym typeface="Wingdings 2" panose="05020102010507070707" pitchFamily="18" charset="2"/>
                </a:rPr>
                <a:t>   </a:t>
              </a:r>
              <a:r>
                <a:rPr lang="en-US" b="1" i="1">
                  <a:solidFill>
                    <a:schemeClr val="bg1"/>
                  </a:solidFill>
                  <a:latin typeface="Times New Roman" panose="02020603050405020304" pitchFamily="18" charset="0"/>
                  <a:cs typeface="Times New Roman" panose="02020603050405020304" pitchFamily="18" charset="0"/>
                  <a:sym typeface="Wingdings 2" panose="05020102010507070707" pitchFamily="18" charset="2"/>
                </a:rPr>
                <a:t>E* - </a:t>
              </a:r>
              <a:r>
                <a:rPr lang="en-US" b="1">
                  <a:solidFill>
                    <a:schemeClr val="bg1"/>
                  </a:solidFill>
                  <a:latin typeface="Times New Roman" panose="02020603050405020304" pitchFamily="18" charset="0"/>
                  <a:cs typeface="Times New Roman" panose="02020603050405020304" pitchFamily="18" charset="0"/>
                  <a:sym typeface="Wingdings 2" panose="05020102010507070707" pitchFamily="18" charset="2"/>
                </a:rPr>
                <a:t>tagged fission of  </a:t>
              </a:r>
              <a:r>
                <a:rPr lang="en-US" b="1" baseline="30000">
                  <a:solidFill>
                    <a:schemeClr val="bg1"/>
                  </a:solidFill>
                  <a:latin typeface="Times New Roman" panose="02020603050405020304" pitchFamily="18" charset="0"/>
                  <a:cs typeface="Times New Roman" panose="02020603050405020304" pitchFamily="18" charset="0"/>
                  <a:sym typeface="Symbol" panose="05050102010706020507" pitchFamily="18" charset="2"/>
                </a:rPr>
                <a:t>232</a:t>
              </a:r>
              <a:r>
                <a:rPr lang="en-US" b="1">
                  <a:solidFill>
                    <a:schemeClr val="bg1"/>
                  </a:solidFill>
                  <a:latin typeface="Times New Roman" panose="02020603050405020304" pitchFamily="18" charset="0"/>
                  <a:cs typeface="Times New Roman" panose="02020603050405020304" pitchFamily="18" charset="0"/>
                  <a:sym typeface="Symbol" panose="05050102010706020507" pitchFamily="18" charset="2"/>
                </a:rPr>
                <a:t>Th </a:t>
              </a:r>
              <a:endParaRPr lang="en-US" b="1">
                <a:solidFill>
                  <a:srgbClr val="000000"/>
                </a:solidFill>
                <a:latin typeface="Times New Roman" panose="02020603050405020304" pitchFamily="18" charset="0"/>
                <a:cs typeface="Times New Roman" panose="02020603050405020304" pitchFamily="18" charset="0"/>
              </a:endParaRPr>
            </a:p>
            <a:p>
              <a:r>
                <a:rPr lang="en-US" b="1">
                  <a:solidFill>
                    <a:schemeClr val="bg1"/>
                  </a:solidFill>
                  <a:latin typeface="Times New Roman" panose="02020603050405020304" pitchFamily="18" charset="0"/>
                  <a:cs typeface="Times New Roman" panose="02020603050405020304" pitchFamily="18" charset="0"/>
                  <a:sym typeface="Wingdings 2" panose="05020102010507070707" pitchFamily="18" charset="2"/>
                </a:rPr>
                <a:t>   </a:t>
              </a:r>
              <a:r>
                <a:rPr lang="en-US" b="1">
                  <a:solidFill>
                    <a:schemeClr val="bg1"/>
                  </a:solidFill>
                  <a:latin typeface="Times New Roman" panose="02020603050405020304" pitchFamily="18" charset="0"/>
                  <a:cs typeface="Times New Roman" panose="02020603050405020304" pitchFamily="18" charset="0"/>
                </a:rPr>
                <a:t>Ff’s </a:t>
              </a:r>
              <a:r>
                <a:rPr lang="en-US" b="1" dirty="0">
                  <a:solidFill>
                    <a:schemeClr val="bg1"/>
                  </a:solidFill>
                  <a:latin typeface="Times New Roman" panose="02020603050405020304" pitchFamily="18" charset="0"/>
                  <a:cs typeface="Times New Roman" panose="02020603050405020304" pitchFamily="18" charset="0"/>
                </a:rPr>
                <a:t>(</a:t>
              </a:r>
              <a:r>
                <a:rPr lang="en-US" b="1" i="1" dirty="0">
                  <a:solidFill>
                    <a:schemeClr val="bg1"/>
                  </a:solidFill>
                  <a:latin typeface="Times New Roman" panose="02020603050405020304" pitchFamily="18" charset="0"/>
                  <a:cs typeface="Times New Roman" panose="02020603050405020304" pitchFamily="18" charset="0"/>
                </a:rPr>
                <a:t>A</a:t>
              </a:r>
              <a:r>
                <a:rPr lang="en-US" b="1" i="1">
                  <a:solidFill>
                    <a:schemeClr val="bg1"/>
                  </a:solidFill>
                  <a:latin typeface="Times New Roman" panose="02020603050405020304" pitchFamily="18" charset="0"/>
                  <a:cs typeface="Times New Roman" panose="02020603050405020304" pitchFamily="18" charset="0"/>
                </a:rPr>
                <a:t>, TKE</a:t>
              </a:r>
              <a:r>
                <a:rPr lang="en-US" b="1">
                  <a:solidFill>
                    <a:schemeClr val="bg1"/>
                  </a:solidFill>
                  <a:latin typeface="Times New Roman" panose="02020603050405020304" pitchFamily="18" charset="0"/>
                  <a:cs typeface="Times New Roman" panose="02020603050405020304" pitchFamily="18" charset="0"/>
                </a:rPr>
                <a:t>) </a:t>
              </a:r>
              <a:endParaRPr lang="en-US" b="1" dirty="0">
                <a:solidFill>
                  <a:schemeClr val="bg1"/>
                </a:solidFill>
                <a:latin typeface="Times New Roman" panose="02020603050405020304" pitchFamily="18" charset="0"/>
                <a:cs typeface="Times New Roman" panose="02020603050405020304" pitchFamily="18" charset="0"/>
              </a:endParaRPr>
            </a:p>
            <a:p>
              <a:r>
                <a:rPr lang="en-US" b="1">
                  <a:solidFill>
                    <a:schemeClr val="bg1"/>
                  </a:solidFill>
                  <a:latin typeface="Times New Roman" panose="02020603050405020304" pitchFamily="18" charset="0"/>
                  <a:cs typeface="Times New Roman" panose="02020603050405020304" pitchFamily="18" charset="0"/>
                  <a:sym typeface="Wingdings 2" panose="05020102010507070707" pitchFamily="18" charset="2"/>
                </a:rPr>
                <a:t>   </a:t>
              </a:r>
              <a:r>
                <a:rPr lang="en-US" b="1">
                  <a:solidFill>
                    <a:schemeClr val="bg1"/>
                  </a:solidFill>
                  <a:latin typeface="Times New Roman" panose="02020603050405020304" pitchFamily="18" charset="0"/>
                  <a:cs typeface="Times New Roman" panose="02020603050405020304" pitchFamily="18" charset="0"/>
                </a:rPr>
                <a:t>PFGS and PFNS</a:t>
              </a:r>
              <a:endParaRPr lang="en-US" b="1" i="1" dirty="0">
                <a:solidFill>
                  <a:schemeClr val="bg1"/>
                </a:solidFill>
                <a:latin typeface="Times New Roman" panose="02020603050405020304" pitchFamily="18" charset="0"/>
                <a:cs typeface="Times New Roman" panose="02020603050405020304" pitchFamily="18" charset="0"/>
                <a:sym typeface="Symbol" panose="05050102010706020507" pitchFamily="18" charset="2"/>
              </a:endParaRPr>
            </a:p>
          </p:txBody>
        </p:sp>
      </p:grpSp>
      <p:sp>
        <p:nvSpPr>
          <p:cNvPr id="68" name="ZoneTexte 67"/>
          <p:cNvSpPr txBox="1"/>
          <p:nvPr/>
        </p:nvSpPr>
        <p:spPr>
          <a:xfrm>
            <a:off x="1670736" y="1113093"/>
            <a:ext cx="5691543" cy="646331"/>
          </a:xfrm>
          <a:prstGeom prst="rect">
            <a:avLst/>
          </a:prstGeom>
          <a:noFill/>
        </p:spPr>
        <p:txBody>
          <a:bodyPr wrap="square" rtlCol="0">
            <a:spAutoFit/>
          </a:bodyPr>
          <a:lstStyle/>
          <a:p>
            <a:r>
              <a:rPr lang="en-US"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b="1"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p</a:t>
            </a:r>
            <a:r>
              <a:rPr lang="en-US" b="1">
                <a:solidFill>
                  <a:srgbClr val="000000"/>
                </a:solidFill>
                <a:latin typeface="Times New Roman" panose="02020603050405020304" pitchFamily="18" charset="0"/>
                <a:cs typeface="Times New Roman" panose="02020603050405020304" pitchFamily="18" charset="0"/>
              </a:rPr>
              <a:t>   +  </a:t>
            </a:r>
            <a:r>
              <a:rPr lang="fr-FR" b="1">
                <a:latin typeface="Times New Roman" panose="02020603050405020304" pitchFamily="18" charset="0"/>
                <a:ea typeface="Batang" pitchFamily="18" charset="-127"/>
                <a:sym typeface="Wingdings 2"/>
              </a:rPr>
              <a:t> </a:t>
            </a:r>
            <a:r>
              <a:rPr lang="en-US" b="1" baseline="30000">
                <a:latin typeface="Times New Roman" panose="02020603050405020304" pitchFamily="18" charset="0"/>
                <a:cs typeface="Times New Roman" panose="02020603050405020304" pitchFamily="18" charset="0"/>
                <a:sym typeface="Symbol" panose="05050102010706020507" pitchFamily="18" charset="2"/>
              </a:rPr>
              <a:t>232</a:t>
            </a:r>
            <a:r>
              <a:rPr lang="en-US"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Th</a:t>
            </a:r>
            <a:r>
              <a:rPr lang="fr-FR" b="1">
                <a:latin typeface="Times New Roman" panose="02020603050405020304" pitchFamily="18" charset="0"/>
                <a:ea typeface="Batang" pitchFamily="18" charset="-127"/>
                <a:sym typeface="Wingdings 2"/>
              </a:rPr>
              <a:t>   </a:t>
            </a:r>
            <a:r>
              <a:rPr lang="fr-FR" b="1">
                <a:latin typeface="Times New Roman" panose="02020603050405020304" pitchFamily="18" charset="0"/>
                <a:ea typeface="Batang" pitchFamily="18" charset="-127"/>
                <a:sym typeface="Wingdings" panose="05000000000000000000" pitchFamily="2" charset="2"/>
              </a:rPr>
              <a:t>   </a:t>
            </a:r>
            <a:r>
              <a:rPr lang="fr-FR" b="1" i="1">
                <a:latin typeface="Times New Roman" panose="02020603050405020304" pitchFamily="18" charset="0"/>
                <a:ea typeface="Batang" pitchFamily="18" charset="-127"/>
                <a:sym typeface="Wingdings" panose="05000000000000000000" pitchFamily="2" charset="2"/>
              </a:rPr>
              <a:t>p</a:t>
            </a:r>
            <a:r>
              <a:rPr lang="en-US" b="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fr-FR" b="1">
                <a:latin typeface="Times New Roman" panose="02020603050405020304" pitchFamily="18" charset="0"/>
                <a:ea typeface="Batang" pitchFamily="18" charset="-127"/>
                <a:sym typeface="Wingdings" panose="05000000000000000000" pitchFamily="2" charset="2"/>
              </a:rPr>
              <a:t>  +   </a:t>
            </a:r>
            <a:r>
              <a:rPr lang="en-US" b="1" baseline="30000">
                <a:latin typeface="Times New Roman" panose="02020603050405020304" pitchFamily="18" charset="0"/>
                <a:cs typeface="Times New Roman" panose="02020603050405020304" pitchFamily="18" charset="0"/>
                <a:sym typeface="Symbol" panose="05050102010706020507" pitchFamily="18" charset="2"/>
              </a:rPr>
              <a:t>232</a:t>
            </a:r>
            <a:r>
              <a:rPr lang="en-US"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Th</a:t>
            </a:r>
            <a:r>
              <a:rPr lang="en-US" b="1">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a:t>
            </a:r>
            <a:r>
              <a:rPr lang="en-US" i="1">
                <a:solidFill>
                  <a:srgbClr val="000000"/>
                </a:solidFill>
                <a:latin typeface="Times New Roman" panose="02020603050405020304" pitchFamily="18" charset="0"/>
                <a:cs typeface="Times New Roman" panose="02020603050405020304" pitchFamily="18" charset="0"/>
              </a:rPr>
              <a:t>E* </a:t>
            </a:r>
            <a:r>
              <a:rPr lang="en-US">
                <a:solidFill>
                  <a:srgbClr val="000000"/>
                </a:solidFill>
                <a:latin typeface="Times New Roman" panose="02020603050405020304" pitchFamily="18" charset="0"/>
                <a:cs typeface="Times New Roman" panose="02020603050405020304" pitchFamily="18" charset="0"/>
              </a:rPr>
              <a:t>up to ~ 30MeV)</a:t>
            </a:r>
          </a:p>
          <a:p>
            <a:r>
              <a:rPr lang="en-US" b="1" baseline="30000">
                <a:latin typeface="Times New Roman" panose="02020603050405020304" pitchFamily="18" charset="0"/>
                <a:cs typeface="Times New Roman" panose="02020603050405020304" pitchFamily="18" charset="0"/>
                <a:sym typeface="Symbol" panose="05050102010706020507" pitchFamily="18" charset="2"/>
              </a:rPr>
              <a:t> </a:t>
            </a:r>
            <a:r>
              <a:rPr lang="en-US" baseline="30000">
                <a:latin typeface="Times New Roman" panose="02020603050405020304" pitchFamily="18" charset="0"/>
                <a:cs typeface="Times New Roman" panose="02020603050405020304" pitchFamily="18" charset="0"/>
                <a:sym typeface="Symbol" panose="05050102010706020507" pitchFamily="18" charset="2"/>
              </a:rPr>
              <a:t>(160Mev)   (400g/cm2)</a:t>
            </a:r>
            <a:r>
              <a:rPr lang="en-US">
                <a:latin typeface="Times New Roman" panose="02020603050405020304" pitchFamily="18" charset="0"/>
                <a:cs typeface="Times New Roman" panose="02020603050405020304" pitchFamily="18" charset="0"/>
                <a:sym typeface="Symbol" panose="05050102010706020507" pitchFamily="18" charset="2"/>
              </a:rPr>
              <a:t> </a:t>
            </a:r>
            <a:endParaRPr lang="en-US" baseline="30000"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74" name="Rectangle à coins arrondis 73"/>
          <p:cNvSpPr/>
          <p:nvPr/>
        </p:nvSpPr>
        <p:spPr>
          <a:xfrm>
            <a:off x="1670736" y="657020"/>
            <a:ext cx="5361369" cy="2469287"/>
          </a:xfrm>
          <a:prstGeom prst="round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74"/>
          <p:cNvSpPr/>
          <p:nvPr/>
        </p:nvSpPr>
        <p:spPr>
          <a:xfrm>
            <a:off x="1710608" y="743562"/>
            <a:ext cx="4921337" cy="369332"/>
          </a:xfrm>
          <a:prstGeom prst="rect">
            <a:avLst/>
          </a:prstGeom>
        </p:spPr>
        <p:txBody>
          <a:bodyPr wrap="square">
            <a:spAutoFit/>
          </a:bodyPr>
          <a:lstStyle/>
          <a:p>
            <a:r>
              <a:rPr lang="en-US" b="1">
                <a:solidFill>
                  <a:srgbClr val="000000"/>
                </a:solidFill>
                <a:latin typeface="Batang" pitchFamily="18" charset="-127"/>
                <a:ea typeface="Batang" pitchFamily="18" charset="-127"/>
                <a:sym typeface="Symbol"/>
              </a:rPr>
              <a:t>  </a:t>
            </a:r>
            <a:r>
              <a:rPr lang="en-US">
                <a:solidFill>
                  <a:srgbClr val="000000"/>
                </a:solidFill>
                <a:latin typeface="Times New Roman" panose="02020603050405020304" pitchFamily="18" charset="0"/>
                <a:ea typeface="Batang" pitchFamily="18" charset="-127"/>
                <a:cs typeface="Times New Roman" panose="02020603050405020304" pitchFamily="18" charset="0"/>
                <a:sym typeface="AGA Arabesque" pitchFamily="2" charset="2"/>
              </a:rPr>
              <a:t>Inelastic scattering </a:t>
            </a:r>
            <a:endParaRPr lang="en-US" dirty="0">
              <a:solidFill>
                <a:srgbClr val="000000"/>
              </a:solidFill>
              <a:latin typeface="Times New Roman" panose="02020603050405020304" pitchFamily="18" charset="0"/>
              <a:ea typeface="Batang" pitchFamily="18" charset="-127"/>
              <a:cs typeface="Times New Roman" panose="02020603050405020304" pitchFamily="18" charset="0"/>
              <a:sym typeface="AGA Arabesque" pitchFamily="2" charset="2"/>
            </a:endParaRPr>
          </a:p>
        </p:txBody>
      </p:sp>
      <p:grpSp>
        <p:nvGrpSpPr>
          <p:cNvPr id="2" name="Groupe 1"/>
          <p:cNvGrpSpPr/>
          <p:nvPr/>
        </p:nvGrpSpPr>
        <p:grpSpPr>
          <a:xfrm>
            <a:off x="2050006" y="2849856"/>
            <a:ext cx="9163877" cy="3939440"/>
            <a:chOff x="745631" y="2573405"/>
            <a:chExt cx="9163877" cy="3939440"/>
          </a:xfrm>
        </p:grpSpPr>
        <p:sp>
          <p:nvSpPr>
            <p:cNvPr id="60" name="Rectangle 59"/>
            <p:cNvSpPr/>
            <p:nvPr/>
          </p:nvSpPr>
          <p:spPr>
            <a:xfrm>
              <a:off x="745631" y="3364580"/>
              <a:ext cx="5184576" cy="2308324"/>
            </a:xfrm>
            <a:prstGeom prst="rect">
              <a:avLst/>
            </a:prstGeom>
          </p:spPr>
          <p:txBody>
            <a:bodyPr wrap="square">
              <a:spAutoFit/>
            </a:bodyPr>
            <a:lstStyle/>
            <a:p>
              <a:r>
                <a:rPr lang="en-US" b="1" i="1">
                  <a:solidFill>
                    <a:srgbClr val="33CC33"/>
                  </a:solidFill>
                  <a:latin typeface="Times New Roman" panose="02020603050405020304" pitchFamily="18" charset="0"/>
                  <a:ea typeface="Batang" pitchFamily="18" charset="-127"/>
                  <a:cs typeface="Times New Roman" panose="02020603050405020304" pitchFamily="18" charset="0"/>
                </a:rPr>
                <a:t>      </a:t>
              </a:r>
              <a:r>
                <a:rPr lang="en-US" b="1" i="1">
                  <a:solidFill>
                    <a:srgbClr val="339933"/>
                  </a:solidFill>
                  <a:latin typeface="Times New Roman" panose="02020603050405020304" pitchFamily="18" charset="0"/>
                  <a:ea typeface="Batang" pitchFamily="18" charset="-127"/>
                  <a:cs typeface="Times New Roman" panose="02020603050405020304" pitchFamily="18" charset="0"/>
                </a:rPr>
                <a:t>PARIS</a:t>
              </a:r>
              <a:endParaRPr lang="fr-FR" b="1" i="1" baseline="-25000">
                <a:solidFill>
                  <a:srgbClr val="339933"/>
                </a:solidFill>
                <a:latin typeface="Times New Roman" panose="02020603050405020304" pitchFamily="18" charset="0"/>
                <a:cs typeface="Times New Roman" panose="02020603050405020304" pitchFamily="18" charset="0"/>
                <a:sym typeface="Symbol" panose="05050102010706020507" pitchFamily="18" charset="2"/>
              </a:endParaRPr>
            </a:p>
            <a:p>
              <a:r>
                <a:rPr lang="en-US" sz="1400" b="1">
                  <a:solidFill>
                    <a:srgbClr val="339933"/>
                  </a:solidFill>
                  <a:latin typeface="Times New Roman" panose="02020603050405020304" pitchFamily="18" charset="0"/>
                  <a:ea typeface="Batang" pitchFamily="18" charset="-127"/>
                  <a:cs typeface="Times New Roman" panose="02020603050405020304" pitchFamily="18" charset="0"/>
                </a:rPr>
                <a:t>   42 phoswiches</a:t>
              </a:r>
            </a:p>
            <a:p>
              <a:r>
                <a:rPr lang="en-US" sz="1400" b="1">
                  <a:solidFill>
                    <a:srgbClr val="339933"/>
                  </a:solidFill>
                  <a:latin typeface="Times New Roman" panose="02020603050405020304" pitchFamily="18" charset="0"/>
                  <a:ea typeface="Batang" pitchFamily="18" charset="-127"/>
                  <a:cs typeface="Times New Roman" panose="02020603050405020304" pitchFamily="18" charset="0"/>
                </a:rPr>
                <a:t>27cm from  target</a:t>
              </a:r>
            </a:p>
            <a:p>
              <a:r>
                <a:rPr lang="en-US" sz="1400" b="1">
                  <a:solidFill>
                    <a:srgbClr val="339933"/>
                  </a:solidFill>
                  <a:latin typeface="Times New Roman" panose="02020603050405020304" pitchFamily="18" charset="0"/>
                  <a:ea typeface="Batang" pitchFamily="18" charset="-127"/>
                  <a:cs typeface="Times New Roman" panose="02020603050405020304" pitchFamily="18" charset="0"/>
                </a:rPr>
                <a:t> @ </a:t>
              </a:r>
              <a:r>
                <a:rPr lang="en-US" sz="1400" b="1">
                  <a:solidFill>
                    <a:srgbClr val="339933"/>
                  </a:solidFill>
                  <a:latin typeface="Times New Roman" panose="02020603050405020304" pitchFamily="18" charset="0"/>
                  <a:ea typeface="Batang" pitchFamily="18" charset="-127"/>
                  <a:cs typeface="Times New Roman" panose="02020603050405020304" pitchFamily="18" charset="0"/>
                  <a:sym typeface="Symbol" panose="05050102010706020507" pitchFamily="18" charset="2"/>
                </a:rPr>
                <a:t>45, 90, 135</a:t>
              </a:r>
              <a:r>
                <a:rPr lang="en-US" sz="1400" b="1">
                  <a:solidFill>
                    <a:srgbClr val="339933"/>
                  </a:solidFill>
                  <a:latin typeface="Times New Roman" panose="02020603050405020304" pitchFamily="18" charset="0"/>
                  <a:ea typeface="Batang" pitchFamily="18" charset="-127"/>
                  <a:cs typeface="Times New Roman" panose="02020603050405020304" pitchFamily="18" charset="0"/>
                </a:rPr>
                <a:t>°</a:t>
              </a:r>
            </a:p>
            <a:p>
              <a:endParaRPr lang="en-US" sz="1400" b="1">
                <a:solidFill>
                  <a:srgbClr val="339933"/>
                </a:solidFill>
                <a:latin typeface="Times New Roman" panose="02020603050405020304" pitchFamily="18" charset="0"/>
                <a:ea typeface="Batang" pitchFamily="18" charset="-127"/>
                <a:cs typeface="Times New Roman" panose="02020603050405020304" pitchFamily="18" charset="0"/>
              </a:endParaRPr>
            </a:p>
            <a:p>
              <a:r>
                <a:rPr lang="en-US" sz="1400" b="1" i="1">
                  <a:solidFill>
                    <a:srgbClr val="339933"/>
                  </a:solidFill>
                  <a:latin typeface="Times New Roman" panose="02020603050405020304" pitchFamily="18" charset="0"/>
                  <a:ea typeface="Batang" pitchFamily="18" charset="-127"/>
                  <a:cs typeface="Times New Roman" panose="02020603050405020304" pitchFamily="18" charset="0"/>
                </a:rPr>
                <a:t> PFGS, </a:t>
              </a:r>
              <a:r>
                <a:rPr lang="en-US" sz="1400" b="1" i="1">
                  <a:solidFill>
                    <a:srgbClr val="339933"/>
                  </a:solidFill>
                  <a:latin typeface="Times New Roman" panose="02020603050405020304" pitchFamily="18" charset="0"/>
                  <a:cs typeface="Times New Roman" panose="02020603050405020304" pitchFamily="18" charset="0"/>
                </a:rPr>
                <a:t>E</a:t>
              </a:r>
              <a:r>
                <a:rPr lang="fr-FR" sz="1400" b="1" i="1" baseline="-25000">
                  <a:solidFill>
                    <a:srgbClr val="339933"/>
                  </a:solidFill>
                  <a:latin typeface="Times New Roman" panose="02020603050405020304" pitchFamily="18" charset="0"/>
                  <a:cs typeface="Times New Roman" panose="02020603050405020304" pitchFamily="18" charset="0"/>
                  <a:sym typeface="Symbol" panose="05050102010706020507" pitchFamily="18" charset="2"/>
                </a:rPr>
                <a:t></a:t>
              </a:r>
              <a:r>
                <a:rPr lang="en-US" sz="1400" b="1" baseline="30000">
                  <a:solidFill>
                    <a:srgbClr val="339933"/>
                  </a:solidFill>
                  <a:latin typeface="Times New Roman" panose="02020603050405020304" pitchFamily="18" charset="0"/>
                  <a:cs typeface="Times New Roman" panose="02020603050405020304" pitchFamily="18" charset="0"/>
                </a:rPr>
                <a:t>sum</a:t>
              </a:r>
              <a:r>
                <a:rPr lang="en-US" sz="1400" b="1" i="1">
                  <a:solidFill>
                    <a:srgbClr val="339933"/>
                  </a:solidFill>
                  <a:latin typeface="Times New Roman" panose="02020603050405020304" pitchFamily="18" charset="0"/>
                  <a:cs typeface="Times New Roman" panose="02020603050405020304" pitchFamily="18" charset="0"/>
                </a:rPr>
                <a:t>, M</a:t>
              </a:r>
              <a:r>
                <a:rPr lang="fr-FR" sz="1400" b="1" i="1" baseline="-25000">
                  <a:solidFill>
                    <a:srgbClr val="339933"/>
                  </a:solidFill>
                  <a:latin typeface="Times New Roman" panose="02020603050405020304" pitchFamily="18" charset="0"/>
                  <a:cs typeface="Times New Roman" panose="02020603050405020304" pitchFamily="18" charset="0"/>
                  <a:sym typeface="Symbol" panose="05050102010706020507" pitchFamily="18" charset="2"/>
                </a:rPr>
                <a:t></a:t>
              </a:r>
              <a:r>
                <a:rPr lang="en-US" sz="1400" i="1">
                  <a:solidFill>
                    <a:srgbClr val="339933"/>
                  </a:solidFill>
                  <a:latin typeface="Times New Roman" panose="02020603050405020304" pitchFamily="18" charset="0"/>
                  <a:cs typeface="Times New Roman" panose="02020603050405020304" pitchFamily="18" charset="0"/>
                  <a:sym typeface="Symbol" panose="05050102010706020507" pitchFamily="18" charset="2"/>
                </a:rPr>
                <a:t> </a:t>
              </a:r>
              <a:r>
                <a:rPr lang="en-US" sz="1400" b="1" i="1">
                  <a:solidFill>
                    <a:srgbClr val="339933"/>
                  </a:solidFill>
                  <a:latin typeface="Times New Roman" panose="02020603050405020304" pitchFamily="18" charset="0"/>
                  <a:cs typeface="Times New Roman" panose="02020603050405020304" pitchFamily="18" charset="0"/>
                  <a:sym typeface="Symbol" panose="05050102010706020507" pitchFamily="18" charset="2"/>
                </a:rPr>
                <a:t>, </a:t>
              </a:r>
            </a:p>
            <a:p>
              <a:r>
                <a:rPr lang="en-US" sz="1400" b="1" i="1">
                  <a:solidFill>
                    <a:srgbClr val="339933"/>
                  </a:solidFill>
                  <a:latin typeface="Times New Roman" panose="02020603050405020304" pitchFamily="18" charset="0"/>
                  <a:ea typeface="Batang" pitchFamily="18" charset="-127"/>
                  <a:cs typeface="Times New Roman" panose="02020603050405020304" pitchFamily="18" charset="0"/>
                  <a:sym typeface="Symbol" panose="05050102010706020507" pitchFamily="18" charset="2"/>
                </a:rPr>
                <a:t>      </a:t>
              </a:r>
              <a:r>
                <a:rPr lang="en-US" sz="1400" b="1" i="1">
                  <a:solidFill>
                    <a:srgbClr val="339933"/>
                  </a:solidFill>
                  <a:latin typeface="Times New Roman" panose="02020603050405020304" pitchFamily="18" charset="0"/>
                  <a:ea typeface="Batang" pitchFamily="18" charset="-127"/>
                  <a:cs typeface="Times New Roman" panose="02020603050405020304" pitchFamily="18" charset="0"/>
                </a:rPr>
                <a:t>PFNS,</a:t>
              </a:r>
              <a:r>
                <a:rPr lang="en-US" sz="1400" b="1" i="1">
                  <a:solidFill>
                    <a:srgbClr val="339933"/>
                  </a:solidFill>
                  <a:latin typeface="Times New Roman" panose="02020603050405020304" pitchFamily="18" charset="0"/>
                  <a:cs typeface="Times New Roman" panose="02020603050405020304" pitchFamily="18" charset="0"/>
                </a:rPr>
                <a:t> M</a:t>
              </a:r>
              <a:r>
                <a:rPr lang="fr-FR" sz="1400" b="1" i="1" baseline="-25000">
                  <a:solidFill>
                    <a:srgbClr val="339933"/>
                  </a:solidFill>
                  <a:latin typeface="Times New Roman" panose="02020603050405020304" pitchFamily="18" charset="0"/>
                  <a:cs typeface="Times New Roman" panose="02020603050405020304" pitchFamily="18" charset="0"/>
                  <a:sym typeface="Symbol" panose="05050102010706020507" pitchFamily="18" charset="2"/>
                </a:rPr>
                <a:t>n</a:t>
              </a:r>
              <a:endParaRPr lang="en-US" sz="1400" b="1">
                <a:solidFill>
                  <a:srgbClr val="339933"/>
                </a:solidFill>
                <a:latin typeface="Times New Roman" panose="02020603050405020304" pitchFamily="18" charset="0"/>
                <a:ea typeface="Batang" pitchFamily="18" charset="-127"/>
                <a:cs typeface="Times New Roman" panose="02020603050405020304" pitchFamily="18" charset="0"/>
              </a:endParaRPr>
            </a:p>
            <a:p>
              <a:endParaRPr lang="en-US" sz="1400" b="1">
                <a:solidFill>
                  <a:schemeClr val="accent3">
                    <a:lumMod val="75000"/>
                  </a:schemeClr>
                </a:solidFill>
                <a:latin typeface="Times New Roman" panose="02020603050405020304" pitchFamily="18" charset="0"/>
                <a:ea typeface="Batang" pitchFamily="18" charset="-127"/>
                <a:cs typeface="Times New Roman" panose="02020603050405020304" pitchFamily="18" charset="0"/>
              </a:endParaRPr>
            </a:p>
            <a:p>
              <a:endParaRPr lang="en-US" sz="1400" b="1">
                <a:solidFill>
                  <a:schemeClr val="accent3">
                    <a:lumMod val="75000"/>
                  </a:schemeClr>
                </a:solidFill>
                <a:latin typeface="Times New Roman" panose="02020603050405020304" pitchFamily="18" charset="0"/>
                <a:ea typeface="Batang" pitchFamily="18" charset="-127"/>
                <a:cs typeface="Times New Roman" panose="02020603050405020304" pitchFamily="18" charset="0"/>
              </a:endParaRPr>
            </a:p>
            <a:p>
              <a:endParaRPr lang="en-US" sz="1400" b="1">
                <a:solidFill>
                  <a:schemeClr val="accent3">
                    <a:lumMod val="75000"/>
                  </a:schemeClr>
                </a:solidFill>
                <a:latin typeface="Times New Roman" panose="02020603050405020304" pitchFamily="18" charset="0"/>
                <a:ea typeface="Batang" pitchFamily="18" charset="-127"/>
                <a:cs typeface="Times New Roman" panose="02020603050405020304" pitchFamily="18" charset="0"/>
              </a:endParaRPr>
            </a:p>
          </p:txBody>
        </p:sp>
        <p:pic>
          <p:nvPicPr>
            <p:cNvPr id="14" name="Image 13"/>
            <p:cNvPicPr>
              <a:picLocks noChangeAspect="1"/>
            </p:cNvPicPr>
            <p:nvPr/>
          </p:nvPicPr>
          <p:blipFill>
            <a:blip r:embed="rId2"/>
            <a:stretch>
              <a:fillRect/>
            </a:stretch>
          </p:blipFill>
          <p:spPr>
            <a:xfrm>
              <a:off x="2798683" y="2943180"/>
              <a:ext cx="4001316" cy="2763621"/>
            </a:xfrm>
            <a:prstGeom prst="rect">
              <a:avLst/>
            </a:prstGeom>
          </p:spPr>
        </p:pic>
        <p:sp>
          <p:nvSpPr>
            <p:cNvPr id="24" name="Rectangle 23"/>
            <p:cNvSpPr/>
            <p:nvPr/>
          </p:nvSpPr>
          <p:spPr>
            <a:xfrm>
              <a:off x="6368467" y="2573405"/>
              <a:ext cx="2484584" cy="1661993"/>
            </a:xfrm>
            <a:prstGeom prst="rect">
              <a:avLst/>
            </a:prstGeom>
          </p:spPr>
          <p:txBody>
            <a:bodyPr wrap="square">
              <a:spAutoFit/>
            </a:bodyPr>
            <a:lstStyle/>
            <a:p>
              <a:r>
                <a:rPr lang="en-US" b="1" i="1">
                  <a:solidFill>
                    <a:schemeClr val="accent3">
                      <a:lumMod val="60000"/>
                      <a:lumOff val="40000"/>
                    </a:schemeClr>
                  </a:solidFill>
                  <a:latin typeface="Times New Roman" panose="02020603050405020304" pitchFamily="18" charset="0"/>
                  <a:ea typeface="Batang" pitchFamily="18" charset="-127"/>
                  <a:cs typeface="Times New Roman" panose="02020603050405020304" pitchFamily="18" charset="0"/>
                </a:rPr>
                <a:t>     KRATTA</a:t>
              </a:r>
            </a:p>
            <a:p>
              <a:r>
                <a:rPr lang="en-US" sz="1400" b="1">
                  <a:solidFill>
                    <a:schemeClr val="accent3">
                      <a:lumMod val="60000"/>
                      <a:lumOff val="40000"/>
                    </a:schemeClr>
                  </a:solidFill>
                  <a:latin typeface="Times New Roman" panose="02020603050405020304" pitchFamily="18" charset="0"/>
                  <a:ea typeface="Batang" pitchFamily="18" charset="-127"/>
                  <a:cs typeface="Times New Roman" panose="02020603050405020304" pitchFamily="18" charset="0"/>
                </a:rPr>
                <a:t>32 triple telescopes</a:t>
              </a:r>
            </a:p>
            <a:p>
              <a:r>
                <a:rPr lang="en-US" sz="1400" b="1">
                  <a:solidFill>
                    <a:schemeClr val="accent3">
                      <a:lumMod val="60000"/>
                      <a:lumOff val="40000"/>
                    </a:schemeClr>
                  </a:solidFill>
                  <a:latin typeface="Times New Roman" panose="02020603050405020304" pitchFamily="18" charset="0"/>
                  <a:ea typeface="Batang" pitchFamily="18" charset="-127"/>
                  <a:cs typeface="Times New Roman" panose="02020603050405020304" pitchFamily="18" charset="0"/>
                </a:rPr>
                <a:t> 40cm from  target</a:t>
              </a:r>
            </a:p>
            <a:p>
              <a:r>
                <a:rPr lang="en-US" sz="1400" b="1">
                  <a:solidFill>
                    <a:schemeClr val="accent3">
                      <a:lumMod val="60000"/>
                      <a:lumOff val="40000"/>
                    </a:schemeClr>
                  </a:solidFill>
                  <a:latin typeface="Times New Roman" panose="02020603050405020304" pitchFamily="18" charset="0"/>
                  <a:ea typeface="Batang" pitchFamily="18" charset="-127"/>
                  <a:cs typeface="Times New Roman" panose="02020603050405020304" pitchFamily="18" charset="0"/>
                </a:rPr>
                <a:t>    from </a:t>
              </a:r>
              <a:r>
                <a:rPr lang="en-US" sz="1400" b="1">
                  <a:solidFill>
                    <a:schemeClr val="accent3">
                      <a:lumMod val="60000"/>
                      <a:lumOff val="40000"/>
                    </a:schemeClr>
                  </a:solidFill>
                  <a:latin typeface="Times New Roman" panose="02020603050405020304" pitchFamily="18" charset="0"/>
                  <a:ea typeface="Batang" pitchFamily="18" charset="-127"/>
                  <a:cs typeface="Times New Roman" panose="02020603050405020304" pitchFamily="18" charset="0"/>
                  <a:sym typeface="Symbol" panose="05050102010706020507" pitchFamily="18" charset="2"/>
                </a:rPr>
                <a:t>6</a:t>
              </a:r>
              <a:r>
                <a:rPr lang="en-US" sz="1400" b="1">
                  <a:solidFill>
                    <a:schemeClr val="accent3">
                      <a:lumMod val="60000"/>
                      <a:lumOff val="40000"/>
                    </a:schemeClr>
                  </a:solidFill>
                  <a:latin typeface="Times New Roman" panose="02020603050405020304" pitchFamily="18" charset="0"/>
                  <a:ea typeface="Batang" pitchFamily="18" charset="-127"/>
                  <a:cs typeface="Times New Roman" panose="02020603050405020304" pitchFamily="18" charset="0"/>
                </a:rPr>
                <a:t>° to 18°</a:t>
              </a:r>
            </a:p>
            <a:p>
              <a:r>
                <a:rPr lang="en-US" sz="1400" b="1" i="1">
                  <a:solidFill>
                    <a:schemeClr val="accent3">
                      <a:lumMod val="60000"/>
                      <a:lumOff val="40000"/>
                    </a:schemeClr>
                  </a:solidFill>
                  <a:latin typeface="Times New Roman" panose="02020603050405020304" pitchFamily="18" charset="0"/>
                  <a:ea typeface="Batang" pitchFamily="18" charset="-127"/>
                  <a:cs typeface="Times New Roman" panose="02020603050405020304" pitchFamily="18" charset="0"/>
                  <a:sym typeface="Wingdings" panose="05000000000000000000" pitchFamily="2" charset="2"/>
                </a:rPr>
                <a:t>           </a:t>
              </a:r>
            </a:p>
            <a:p>
              <a:r>
                <a:rPr lang="en-US" sz="1400" b="1" i="1">
                  <a:solidFill>
                    <a:schemeClr val="accent3">
                      <a:lumMod val="60000"/>
                      <a:lumOff val="40000"/>
                    </a:schemeClr>
                  </a:solidFill>
                  <a:latin typeface="Times New Roman" panose="02020603050405020304" pitchFamily="18" charset="0"/>
                  <a:ea typeface="Batang" pitchFamily="18" charset="-127"/>
                  <a:cs typeface="Times New Roman" panose="02020603050405020304" pitchFamily="18" charset="0"/>
                  <a:sym typeface="Wingdings" panose="05000000000000000000" pitchFamily="2" charset="2"/>
                </a:rPr>
                <a:t>           E</a:t>
              </a:r>
              <a:r>
                <a:rPr lang="fr-FR" sz="1400" b="1" i="1" baseline="-25000">
                  <a:solidFill>
                    <a:schemeClr val="accent3">
                      <a:lumMod val="60000"/>
                      <a:lumOff val="40000"/>
                    </a:schemeClr>
                  </a:solidFill>
                  <a:latin typeface="Times New Roman" panose="02020603050405020304" pitchFamily="18" charset="0"/>
                  <a:cs typeface="Times New Roman" panose="02020603050405020304" pitchFamily="18" charset="0"/>
                  <a:sym typeface="Symbol" panose="05050102010706020507" pitchFamily="18" charset="2"/>
                </a:rPr>
                <a:t>p’ </a:t>
              </a:r>
              <a:r>
                <a:rPr lang="fr-FR" sz="1400" b="1" i="1">
                  <a:solidFill>
                    <a:schemeClr val="accent3">
                      <a:lumMod val="60000"/>
                      <a:lumOff val="40000"/>
                    </a:schemeClr>
                  </a:solidFill>
                  <a:latin typeface="Times New Roman" panose="02020603050405020304" pitchFamily="18" charset="0"/>
                  <a:ea typeface="Batang" pitchFamily="18" charset="-127"/>
                  <a:cs typeface="Times New Roman" panose="02020603050405020304" pitchFamily="18" charset="0"/>
                </a:rPr>
                <a:t>, </a:t>
              </a:r>
              <a:r>
                <a:rPr lang="fr-FR" sz="1400" b="1" i="1">
                  <a:solidFill>
                    <a:schemeClr val="accent3">
                      <a:lumMod val="60000"/>
                      <a:lumOff val="40000"/>
                    </a:schemeClr>
                  </a:solidFill>
                  <a:latin typeface="Times New Roman" panose="02020603050405020304" pitchFamily="18" charset="0"/>
                  <a:ea typeface="Batang" pitchFamily="18" charset="-127"/>
                  <a:cs typeface="Times New Roman" panose="02020603050405020304" pitchFamily="18" charset="0"/>
                  <a:sym typeface="Symbol" panose="05050102010706020507" pitchFamily="18" charset="2"/>
                </a:rPr>
                <a:t></a:t>
              </a:r>
              <a:r>
                <a:rPr lang="fr-FR" sz="1400" b="1" i="1" baseline="-25000">
                  <a:solidFill>
                    <a:schemeClr val="accent3">
                      <a:lumMod val="60000"/>
                      <a:lumOff val="40000"/>
                    </a:schemeClr>
                  </a:solidFill>
                  <a:latin typeface="Times New Roman" panose="02020603050405020304" pitchFamily="18" charset="0"/>
                  <a:cs typeface="Times New Roman" panose="02020603050405020304" pitchFamily="18" charset="0"/>
                  <a:sym typeface="Symbol" panose="05050102010706020507" pitchFamily="18" charset="2"/>
                </a:rPr>
                <a:t>p’ </a:t>
              </a:r>
              <a:r>
                <a:rPr lang="fr-FR" sz="1400" b="1" i="1">
                  <a:solidFill>
                    <a:schemeClr val="accent3">
                      <a:lumMod val="60000"/>
                      <a:lumOff val="40000"/>
                    </a:schemeClr>
                  </a:solidFill>
                  <a:latin typeface="Times New Roman" panose="02020603050405020304" pitchFamily="18" charset="0"/>
                  <a:ea typeface="Batang" pitchFamily="18" charset="-127"/>
                  <a:cs typeface="Times New Roman" panose="02020603050405020304" pitchFamily="18" charset="0"/>
                </a:rPr>
                <a:t> </a:t>
              </a:r>
              <a:endParaRPr lang="en-US" sz="1400" b="1" i="1">
                <a:solidFill>
                  <a:schemeClr val="accent3">
                    <a:lumMod val="60000"/>
                    <a:lumOff val="40000"/>
                  </a:schemeClr>
                </a:solidFill>
                <a:latin typeface="Times New Roman" panose="02020603050405020304" pitchFamily="18" charset="0"/>
                <a:ea typeface="Batang" pitchFamily="18" charset="-127"/>
                <a:cs typeface="Times New Roman" panose="02020603050405020304" pitchFamily="18" charset="0"/>
              </a:endParaRPr>
            </a:p>
            <a:p>
              <a:endParaRPr lang="en-US" sz="1400" b="1">
                <a:solidFill>
                  <a:schemeClr val="accent3">
                    <a:lumMod val="60000"/>
                    <a:lumOff val="40000"/>
                  </a:schemeClr>
                </a:solidFill>
                <a:latin typeface="Times New Roman" panose="02020603050405020304" pitchFamily="18" charset="0"/>
                <a:ea typeface="Batang" pitchFamily="18" charset="-127"/>
                <a:cs typeface="Times New Roman" panose="02020603050405020304" pitchFamily="18" charset="0"/>
              </a:endParaRPr>
            </a:p>
          </p:txBody>
        </p:sp>
        <p:cxnSp>
          <p:nvCxnSpPr>
            <p:cNvPr id="12" name="Connecteur droit avec flèche 11"/>
            <p:cNvCxnSpPr/>
            <p:nvPr/>
          </p:nvCxnSpPr>
          <p:spPr>
            <a:xfrm flipH="1" flipV="1">
              <a:off x="2360423" y="4365104"/>
              <a:ext cx="1310233" cy="610016"/>
            </a:xfrm>
            <a:prstGeom prst="straightConnector1">
              <a:avLst/>
            </a:prstGeom>
            <a:ln w="50800">
              <a:solidFill>
                <a:srgbClr val="339933"/>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flipV="1">
              <a:off x="5816547" y="3462319"/>
              <a:ext cx="670093" cy="464199"/>
            </a:xfrm>
            <a:prstGeom prst="straightConnector1">
              <a:avLst/>
            </a:prstGeom>
            <a:ln w="508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Rectangle 32"/>
                <p:cNvSpPr/>
                <p:nvPr/>
              </p:nvSpPr>
              <p:spPr>
                <a:xfrm>
                  <a:off x="5522236" y="5041441"/>
                  <a:ext cx="4387272" cy="1446550"/>
                </a:xfrm>
                <a:prstGeom prst="rect">
                  <a:avLst/>
                </a:prstGeom>
              </p:spPr>
              <p:txBody>
                <a:bodyPr wrap="square">
                  <a:spAutoFit/>
                </a:bodyPr>
                <a:lstStyle/>
                <a:p>
                  <a:r>
                    <a:rPr lang="en-US" b="1" i="1">
                      <a:solidFill>
                        <a:schemeClr val="accent6">
                          <a:lumMod val="75000"/>
                        </a:schemeClr>
                      </a:solidFill>
                      <a:latin typeface="Times New Roman" panose="02020603050405020304" pitchFamily="18" charset="0"/>
                      <a:ea typeface="Batang" pitchFamily="18" charset="-127"/>
                      <a:cs typeface="Times New Roman" panose="02020603050405020304" pitchFamily="18" charset="0"/>
                    </a:rPr>
                    <a:t>   Fission detectors</a:t>
                  </a:r>
                  <a:endParaRPr lang="fr-FR" b="1" i="1" baseline="-25000">
                    <a:solidFill>
                      <a:schemeClr val="accent6">
                        <a:lumMod val="75000"/>
                      </a:schemeClr>
                    </a:solidFill>
                    <a:latin typeface="Times New Roman" panose="02020603050405020304" pitchFamily="18" charset="0"/>
                    <a:cs typeface="Times New Roman" panose="02020603050405020304" pitchFamily="18" charset="0"/>
                    <a:sym typeface="Symbol" panose="05050102010706020507" pitchFamily="18" charset="2"/>
                  </a:endParaRPr>
                </a:p>
                <a:p>
                  <a:r>
                    <a:rPr lang="fr-FR" sz="1400" b="1" i="1" baseline="-25000">
                      <a:solidFill>
                        <a:schemeClr val="accent6">
                          <a:lumMod val="75000"/>
                        </a:schemeClr>
                      </a:solidFill>
                      <a:latin typeface="Times New Roman" panose="02020603050405020304" pitchFamily="18" charset="0"/>
                      <a:ea typeface="Batang" pitchFamily="18" charset="-127"/>
                      <a:cs typeface="Times New Roman" panose="02020603050405020304" pitchFamily="18" charset="0"/>
                      <a:sym typeface="Symbol" panose="05050102010706020507" pitchFamily="18" charset="2"/>
                    </a:rPr>
                    <a:t> </a:t>
                  </a:r>
                  <a:r>
                    <a:rPr lang="fr-FR" sz="1400" b="1" i="1">
                      <a:solidFill>
                        <a:schemeClr val="accent6">
                          <a:lumMod val="75000"/>
                        </a:schemeClr>
                      </a:solidFill>
                      <a:latin typeface="Times New Roman" panose="02020603050405020304" pitchFamily="18" charset="0"/>
                      <a:ea typeface="Batang" pitchFamily="18" charset="-127"/>
                      <a:cs typeface="Times New Roman" panose="02020603050405020304" pitchFamily="18" charset="0"/>
                      <a:sym typeface="Symbol" panose="05050102010706020507" pitchFamily="18" charset="2"/>
                    </a:rPr>
                    <a:t>     4 plastic scintillators </a:t>
                  </a:r>
                </a:p>
                <a:p>
                  <a:r>
                    <a:rPr lang="fr-FR" sz="1400" b="1" i="1">
                      <a:solidFill>
                        <a:schemeClr val="accent6">
                          <a:lumMod val="75000"/>
                        </a:schemeClr>
                      </a:solidFill>
                      <a:latin typeface="Times New Roman" panose="02020603050405020304" pitchFamily="18" charset="0"/>
                      <a:ea typeface="Batang" pitchFamily="18" charset="-127"/>
                      <a:cs typeface="Times New Roman" panose="02020603050405020304" pitchFamily="18" charset="0"/>
                      <a:sym typeface="Symbol" panose="05050102010706020507" pitchFamily="18" charset="2"/>
                    </a:rPr>
                    <a:t>       </a:t>
                  </a:r>
                  <a:r>
                    <a:rPr lang="en-US" sz="1400" b="1">
                      <a:solidFill>
                        <a:schemeClr val="accent6">
                          <a:lumMod val="75000"/>
                        </a:schemeClr>
                      </a:solidFill>
                      <a:latin typeface="Times New Roman" panose="02020603050405020304" pitchFamily="18" charset="0"/>
                      <a:ea typeface="Batang" pitchFamily="18" charset="-127"/>
                      <a:cs typeface="Times New Roman" panose="02020603050405020304" pitchFamily="18" charset="0"/>
                    </a:rPr>
                    <a:t>20cm from  target</a:t>
                  </a:r>
                </a:p>
                <a:p>
                  <a:r>
                    <a:rPr lang="en-US" sz="1400" b="1">
                      <a:solidFill>
                        <a:schemeClr val="accent6">
                          <a:lumMod val="75000"/>
                        </a:schemeClr>
                      </a:solidFill>
                      <a:latin typeface="Times New Roman" panose="02020603050405020304" pitchFamily="18" charset="0"/>
                      <a:ea typeface="Batang" pitchFamily="18" charset="-127"/>
                      <a:cs typeface="Times New Roman" panose="02020603050405020304" pitchFamily="18" charset="0"/>
                    </a:rPr>
                    <a:t>       @ </a:t>
                  </a:r>
                  <a:r>
                    <a:rPr lang="en-US" sz="1400" b="1">
                      <a:solidFill>
                        <a:schemeClr val="accent6">
                          <a:lumMod val="75000"/>
                        </a:schemeClr>
                      </a:solidFill>
                      <a:latin typeface="Times New Roman" panose="02020603050405020304" pitchFamily="18" charset="0"/>
                      <a:ea typeface="Batang" pitchFamily="18" charset="-127"/>
                      <a:cs typeface="Times New Roman" panose="02020603050405020304" pitchFamily="18" charset="0"/>
                      <a:sym typeface="Symbol" panose="05050102010706020507" pitchFamily="18" charset="2"/>
                    </a:rPr>
                    <a:t>30</a:t>
                  </a:r>
                  <a:r>
                    <a:rPr lang="en-US" sz="1400" b="1">
                      <a:solidFill>
                        <a:schemeClr val="accent6">
                          <a:lumMod val="75000"/>
                        </a:schemeClr>
                      </a:solidFill>
                      <a:latin typeface="Times New Roman" panose="02020603050405020304" pitchFamily="18" charset="0"/>
                      <a:ea typeface="Batang" pitchFamily="18" charset="-127"/>
                      <a:cs typeface="Times New Roman" panose="02020603050405020304" pitchFamily="18" charset="0"/>
                    </a:rPr>
                    <a:t>° and </a:t>
                  </a:r>
                  <a:r>
                    <a:rPr lang="en-US" sz="1400" b="1">
                      <a:solidFill>
                        <a:schemeClr val="accent6">
                          <a:lumMod val="75000"/>
                        </a:schemeClr>
                      </a:solidFill>
                      <a:latin typeface="Times New Roman" panose="02020603050405020304" pitchFamily="18" charset="0"/>
                      <a:ea typeface="Batang" pitchFamily="18" charset="-127"/>
                      <a:cs typeface="Times New Roman" panose="02020603050405020304" pitchFamily="18" charset="0"/>
                      <a:sym typeface="Symbol" panose="05050102010706020507" pitchFamily="18" charset="2"/>
                    </a:rPr>
                    <a:t></a:t>
                  </a:r>
                  <a:r>
                    <a:rPr lang="en-US" sz="1400" b="1">
                      <a:solidFill>
                        <a:schemeClr val="accent6">
                          <a:lumMod val="75000"/>
                        </a:schemeClr>
                      </a:solidFill>
                      <a:latin typeface="Times New Roman" panose="02020603050405020304" pitchFamily="18" charset="0"/>
                      <a:ea typeface="Batang" pitchFamily="18" charset="-127"/>
                      <a:cs typeface="Times New Roman" panose="02020603050405020304" pitchFamily="18" charset="0"/>
                    </a:rPr>
                    <a:t>150°</a:t>
                  </a:r>
                </a:p>
                <a:p>
                  <a:r>
                    <a:rPr lang="en-US" sz="1400" b="1" i="1">
                      <a:solidFill>
                        <a:schemeClr val="accent6">
                          <a:lumMod val="75000"/>
                        </a:schemeClr>
                      </a:solidFill>
                      <a:latin typeface="Times New Roman" panose="02020603050405020304" pitchFamily="18" charset="0"/>
                      <a:ea typeface="Batang" pitchFamily="18" charset="-127"/>
                      <a:cs typeface="Times New Roman" panose="02020603050405020304" pitchFamily="18" charset="0"/>
                      <a:sym typeface="Wingdings" panose="05000000000000000000" pitchFamily="2" charset="2"/>
                    </a:rPr>
                    <a:t>         </a:t>
                  </a:r>
                </a:p>
                <a:p>
                  <a:r>
                    <a:rPr lang="en-US" sz="1400" b="1" i="1">
                      <a:solidFill>
                        <a:schemeClr val="accent6">
                          <a:lumMod val="75000"/>
                        </a:schemeClr>
                      </a:solidFill>
                      <a:latin typeface="Times New Roman" panose="02020603050405020304" pitchFamily="18" charset="0"/>
                      <a:ea typeface="Batang" pitchFamily="18" charset="-127"/>
                      <a:cs typeface="Times New Roman" panose="02020603050405020304" pitchFamily="18" charset="0"/>
                      <a:sym typeface="Wingdings" panose="05000000000000000000" pitchFamily="2" charset="2"/>
                    </a:rPr>
                    <a:t>        </a:t>
                  </a:r>
                  <a:r>
                    <a:rPr lang="en-US" sz="1400" b="1" i="1">
                      <a:solidFill>
                        <a:schemeClr val="accent6">
                          <a:lumMod val="75000"/>
                        </a:schemeClr>
                      </a:solidFill>
                      <a:latin typeface="Times New Roman" panose="02020603050405020304" pitchFamily="18" charset="0"/>
                      <a:ea typeface="Batang" pitchFamily="18" charset="-127"/>
                      <a:cs typeface="Times New Roman" panose="02020603050405020304" pitchFamily="18" charset="0"/>
                    </a:rPr>
                    <a:t>A</a:t>
                  </a:r>
                  <a:r>
                    <a:rPr lang="fr-FR" sz="1400" b="1" i="1" baseline="-25000">
                      <a:solidFill>
                        <a:schemeClr val="accent6">
                          <a:lumMod val="75000"/>
                        </a:schemeClr>
                      </a:solidFill>
                      <a:latin typeface="Times New Roman" panose="02020603050405020304" pitchFamily="18" charset="0"/>
                      <a:cs typeface="Times New Roman" panose="02020603050405020304" pitchFamily="18" charset="0"/>
                      <a:sym typeface="Symbol" panose="05050102010706020507" pitchFamily="18" charset="2"/>
                    </a:rPr>
                    <a:t>ff </a:t>
                  </a:r>
                  <a:r>
                    <a:rPr lang="en-US" sz="1400" b="1" i="1" baseline="30000">
                      <a:solidFill>
                        <a:schemeClr val="accent6">
                          <a:lumMod val="75000"/>
                        </a:schemeClr>
                      </a:solidFill>
                      <a:latin typeface="Times New Roman" panose="02020603050405020304" pitchFamily="18" charset="0"/>
                      <a:ea typeface="Batang" pitchFamily="18" charset="-127"/>
                      <a:cs typeface="Times New Roman" panose="02020603050405020304" pitchFamily="18" charset="0"/>
                    </a:rPr>
                    <a:t>pre</a:t>
                  </a:r>
                  <a:r>
                    <a:rPr lang="en-US" sz="1400" b="1" i="1">
                      <a:solidFill>
                        <a:schemeClr val="accent6">
                          <a:lumMod val="75000"/>
                        </a:schemeClr>
                      </a:solidFill>
                      <a:latin typeface="Times New Roman" panose="02020603050405020304" pitchFamily="18" charset="0"/>
                      <a:ea typeface="Batang" pitchFamily="18" charset="-127"/>
                      <a:cs typeface="Times New Roman" panose="02020603050405020304" pitchFamily="18" charset="0"/>
                    </a:rPr>
                    <a:t>, </a:t>
                  </a:r>
                  <a14:m>
                    <m:oMath xmlns:m="http://schemas.openxmlformats.org/officeDocument/2006/math">
                      <m:acc>
                        <m:accPr>
                          <m:chr m:val="⃗"/>
                          <m:ctrlPr>
                            <a:rPr lang="en-US" sz="1400" b="1" i="1">
                              <a:solidFill>
                                <a:schemeClr val="accent6">
                                  <a:lumMod val="75000"/>
                                </a:schemeClr>
                              </a:solidFill>
                              <a:latin typeface="Cambria Math" panose="02040503050406030204" pitchFamily="18" charset="0"/>
                              <a:ea typeface="Cambria Math" panose="02040503050406030204" pitchFamily="18" charset="0"/>
                              <a:sym typeface="Symbol"/>
                            </a:rPr>
                          </m:ctrlPr>
                        </m:accPr>
                        <m:e>
                          <m:r>
                            <a:rPr lang="fr-FR" sz="1400" b="1" i="1">
                              <a:solidFill>
                                <a:schemeClr val="accent6">
                                  <a:lumMod val="75000"/>
                                </a:schemeClr>
                              </a:solidFill>
                              <a:latin typeface="Cambria Math" panose="02040503050406030204" pitchFamily="18" charset="0"/>
                              <a:ea typeface="Cambria Math" panose="02040503050406030204" pitchFamily="18" charset="0"/>
                              <a:sym typeface="Symbol"/>
                            </a:rPr>
                            <m:t>𝒗</m:t>
                          </m:r>
                        </m:e>
                      </m:acc>
                      <m:r>
                        <m:rPr>
                          <m:nor/>
                        </m:rPr>
                        <a:rPr lang="fr-FR" sz="1400" b="1" i="1" baseline="-25000">
                          <a:solidFill>
                            <a:schemeClr val="accent6">
                              <a:lumMod val="75000"/>
                            </a:schemeClr>
                          </a:solidFill>
                          <a:latin typeface="Times New Roman" panose="02020603050405020304" pitchFamily="18" charset="0"/>
                          <a:cs typeface="Times New Roman" panose="02020603050405020304" pitchFamily="18" charset="0"/>
                          <a:sym typeface="Symbol" panose="05050102010706020507" pitchFamily="18" charset="2"/>
                        </a:rPr>
                        <m:t>ff</m:t>
                      </m:r>
                      <m:r>
                        <m:rPr>
                          <m:nor/>
                        </m:rPr>
                        <a:rPr lang="fr-FR" sz="1400" b="1" i="1" baseline="-25000">
                          <a:solidFill>
                            <a:schemeClr val="accent6">
                              <a:lumMod val="75000"/>
                            </a:schemeClr>
                          </a:solidFill>
                          <a:latin typeface="Times New Roman" panose="02020603050405020304" pitchFamily="18" charset="0"/>
                          <a:cs typeface="Times New Roman" panose="02020603050405020304" pitchFamily="18" charset="0"/>
                          <a:sym typeface="Symbol" panose="05050102010706020507" pitchFamily="18" charset="2"/>
                        </a:rPr>
                        <m:t> </m:t>
                      </m:r>
                      <m:r>
                        <a:rPr lang="fr-FR" sz="1400" b="1" i="1">
                          <a:solidFill>
                            <a:schemeClr val="accent6">
                              <a:lumMod val="75000"/>
                            </a:schemeClr>
                          </a:solidFill>
                          <a:latin typeface="Cambria Math" panose="02040503050406030204" pitchFamily="18" charset="0"/>
                          <a:ea typeface="Cambria Math" panose="02040503050406030204" pitchFamily="18" charset="0"/>
                          <a:sym typeface="Symbol"/>
                        </a:rPr>
                        <m:t>, </m:t>
                      </m:r>
                      <m:r>
                        <a:rPr lang="fr-FR" sz="1400" b="1" i="1">
                          <a:solidFill>
                            <a:schemeClr val="accent6">
                              <a:lumMod val="75000"/>
                            </a:schemeClr>
                          </a:solidFill>
                          <a:latin typeface="Cambria Math" panose="02040503050406030204" pitchFamily="18" charset="0"/>
                          <a:ea typeface="Cambria Math" panose="02040503050406030204" pitchFamily="18" charset="0"/>
                          <a:sym typeface="Symbol"/>
                        </a:rPr>
                        <m:t>𝑻𝑲𝑬</m:t>
                      </m:r>
                    </m:oMath>
                  </a14:m>
                  <a:r>
                    <a:rPr lang="fr-FR" sz="1400" b="1" i="1" baseline="-25000">
                      <a:solidFill>
                        <a:schemeClr val="accent6">
                          <a:lumMod val="75000"/>
                        </a:schemeClr>
                      </a:solidFill>
                      <a:latin typeface="Times New Roman" panose="02020603050405020304" pitchFamily="18" charset="0"/>
                      <a:cs typeface="Times New Roman" panose="02020603050405020304" pitchFamily="18" charset="0"/>
                      <a:sym typeface="Symbol" panose="05050102010706020507" pitchFamily="18" charset="2"/>
                    </a:rPr>
                    <a:t>ff</a:t>
                  </a:r>
                  <a:endParaRPr lang="en-US" sz="1400" b="1">
                    <a:solidFill>
                      <a:schemeClr val="accent6">
                        <a:lumMod val="75000"/>
                      </a:schemeClr>
                    </a:solidFill>
                    <a:latin typeface="Times New Roman" panose="02020603050405020304" pitchFamily="18" charset="0"/>
                    <a:ea typeface="Batang" pitchFamily="18" charset="-127"/>
                    <a:cs typeface="Times New Roman" panose="02020603050405020304" pitchFamily="18"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5522236" y="5041441"/>
                  <a:ext cx="4387272" cy="1446550"/>
                </a:xfrm>
                <a:prstGeom prst="rect">
                  <a:avLst/>
                </a:prstGeom>
                <a:blipFill>
                  <a:blip r:embed="rId3"/>
                  <a:stretch>
                    <a:fillRect t="-2101" b="-3361"/>
                  </a:stretch>
                </a:blipFill>
              </p:spPr>
              <p:txBody>
                <a:bodyPr/>
                <a:lstStyle/>
                <a:p>
                  <a:r>
                    <a:rPr lang="fr-FR">
                      <a:noFill/>
                    </a:rPr>
                    <a:t> </a:t>
                  </a:r>
                </a:p>
              </p:txBody>
            </p:sp>
          </mc:Fallback>
        </mc:AlternateContent>
        <p:cxnSp>
          <p:nvCxnSpPr>
            <p:cNvPr id="34" name="Connecteur droit avec flèche 33"/>
            <p:cNvCxnSpPr/>
            <p:nvPr/>
          </p:nvCxnSpPr>
          <p:spPr>
            <a:xfrm>
              <a:off x="4918345" y="4944527"/>
              <a:ext cx="819915" cy="635053"/>
            </a:xfrm>
            <a:prstGeom prst="straightConnector1">
              <a:avLst/>
            </a:prstGeom>
            <a:ln w="508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Ellipse 20"/>
            <p:cNvSpPr/>
            <p:nvPr/>
          </p:nvSpPr>
          <p:spPr>
            <a:xfrm>
              <a:off x="745631" y="4468022"/>
              <a:ext cx="1614792" cy="573419"/>
            </a:xfrm>
            <a:prstGeom prst="ellipse">
              <a:avLst/>
            </a:prstGeom>
            <a:no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6799999" y="3701860"/>
              <a:ext cx="882477" cy="334113"/>
            </a:xfrm>
            <a:prstGeom prst="ellipse">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5778483" y="6192043"/>
              <a:ext cx="1614792" cy="320802"/>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2" name="Groupe 21"/>
          <p:cNvGrpSpPr/>
          <p:nvPr/>
        </p:nvGrpSpPr>
        <p:grpSpPr>
          <a:xfrm>
            <a:off x="1821378" y="1750260"/>
            <a:ext cx="4887841" cy="1296402"/>
            <a:chOff x="197212" y="4511345"/>
            <a:chExt cx="7372180" cy="2049262"/>
          </a:xfrm>
        </p:grpSpPr>
        <p:sp>
          <p:nvSpPr>
            <p:cNvPr id="23" name="Ellipse 22"/>
            <p:cNvSpPr/>
            <p:nvPr/>
          </p:nvSpPr>
          <p:spPr>
            <a:xfrm>
              <a:off x="1150528" y="5060521"/>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p:cNvSpPr/>
            <p:nvPr/>
          </p:nvSpPr>
          <p:spPr>
            <a:xfrm flipV="1">
              <a:off x="1835696" y="4608375"/>
              <a:ext cx="927720" cy="904292"/>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lèche droite 25"/>
            <p:cNvSpPr/>
            <p:nvPr/>
          </p:nvSpPr>
          <p:spPr>
            <a:xfrm>
              <a:off x="1385096" y="5042521"/>
              <a:ext cx="288032" cy="10800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 name="Connecteur droit avec flèche 26"/>
            <p:cNvCxnSpPr/>
            <p:nvPr/>
          </p:nvCxnSpPr>
          <p:spPr>
            <a:xfrm>
              <a:off x="1042336" y="4979345"/>
              <a:ext cx="252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Flèche droite 27"/>
            <p:cNvSpPr/>
            <p:nvPr/>
          </p:nvSpPr>
          <p:spPr>
            <a:xfrm rot="1800000">
              <a:off x="2909576" y="5458666"/>
              <a:ext cx="648000" cy="10800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lèche droite 29"/>
            <p:cNvSpPr/>
            <p:nvPr/>
          </p:nvSpPr>
          <p:spPr>
            <a:xfrm rot="-1800000">
              <a:off x="2950093" y="4646887"/>
              <a:ext cx="288032" cy="10800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p:cNvSpPr/>
            <p:nvPr/>
          </p:nvSpPr>
          <p:spPr>
            <a:xfrm>
              <a:off x="3346336" y="4511345"/>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p:cNvSpPr/>
            <p:nvPr/>
          </p:nvSpPr>
          <p:spPr>
            <a:xfrm flipV="1">
              <a:off x="3749680" y="5323286"/>
              <a:ext cx="927720" cy="904292"/>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Flèche droite 34"/>
            <p:cNvSpPr/>
            <p:nvPr/>
          </p:nvSpPr>
          <p:spPr>
            <a:xfrm>
              <a:off x="4970949" y="5721432"/>
              <a:ext cx="288032" cy="10800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6" name="Groupe 35"/>
            <p:cNvGrpSpPr/>
            <p:nvPr/>
          </p:nvGrpSpPr>
          <p:grpSpPr>
            <a:xfrm rot="-720000">
              <a:off x="3781348" y="5210902"/>
              <a:ext cx="944590" cy="965538"/>
              <a:chOff x="5914992" y="5544016"/>
              <a:chExt cx="944590" cy="965538"/>
            </a:xfrm>
          </p:grpSpPr>
          <p:sp>
            <p:nvSpPr>
              <p:cNvPr id="62" name="Arc 61"/>
              <p:cNvSpPr/>
              <p:nvPr/>
            </p:nvSpPr>
            <p:spPr>
              <a:xfrm>
                <a:off x="5945182" y="5544016"/>
                <a:ext cx="914400" cy="914400"/>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3" name="Arc 62"/>
              <p:cNvSpPr/>
              <p:nvPr/>
            </p:nvSpPr>
            <p:spPr>
              <a:xfrm>
                <a:off x="5914992" y="5595154"/>
                <a:ext cx="914400" cy="914400"/>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37" name="Groupe 36"/>
            <p:cNvGrpSpPr/>
            <p:nvPr/>
          </p:nvGrpSpPr>
          <p:grpSpPr>
            <a:xfrm rot="-7500000">
              <a:off x="3637348" y="5282886"/>
              <a:ext cx="944590" cy="965538"/>
              <a:chOff x="5240722" y="5552799"/>
              <a:chExt cx="944590" cy="965538"/>
            </a:xfrm>
          </p:grpSpPr>
          <p:sp>
            <p:nvSpPr>
              <p:cNvPr id="58" name="Arc 57"/>
              <p:cNvSpPr/>
              <p:nvPr/>
            </p:nvSpPr>
            <p:spPr>
              <a:xfrm>
                <a:off x="5270912" y="5552799"/>
                <a:ext cx="914400" cy="914400"/>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1" name="Arc 60"/>
              <p:cNvSpPr/>
              <p:nvPr/>
            </p:nvSpPr>
            <p:spPr>
              <a:xfrm>
                <a:off x="5240722" y="5603937"/>
                <a:ext cx="914400" cy="914400"/>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38" name="Ellipse 37"/>
            <p:cNvSpPr/>
            <p:nvPr/>
          </p:nvSpPr>
          <p:spPr>
            <a:xfrm flipV="1">
              <a:off x="5608823" y="5340972"/>
              <a:ext cx="476925" cy="44714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flipV="1">
              <a:off x="5769244" y="5721432"/>
              <a:ext cx="633007" cy="57861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2" name="Connecteur droit avec flèche 41"/>
            <p:cNvCxnSpPr/>
            <p:nvPr/>
          </p:nvCxnSpPr>
          <p:spPr>
            <a:xfrm flipV="1">
              <a:off x="6085748" y="5179553"/>
              <a:ext cx="144000" cy="161419"/>
            </a:xfrm>
            <a:prstGeom prst="straightConnector1">
              <a:avLst/>
            </a:prstGeom>
            <a:ln>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a:off x="6345370" y="6305233"/>
              <a:ext cx="144000" cy="144000"/>
            </a:xfrm>
            <a:prstGeom prst="straightConnector1">
              <a:avLst/>
            </a:prstGeom>
            <a:ln>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flipV="1">
              <a:off x="6402251" y="5638928"/>
              <a:ext cx="144000" cy="180000"/>
            </a:xfrm>
            <a:prstGeom prst="straightConnector1">
              <a:avLst/>
            </a:prstGeom>
            <a:ln>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flipV="1">
              <a:off x="6452592" y="6010741"/>
              <a:ext cx="279648" cy="2"/>
            </a:xfrm>
            <a:prstGeom prst="straightConnector1">
              <a:avLst/>
            </a:prstGeom>
            <a:ln>
              <a:solidFill>
                <a:srgbClr val="00206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7" name="Connecteur droit avec flèche 46"/>
            <p:cNvCxnSpPr/>
            <p:nvPr/>
          </p:nvCxnSpPr>
          <p:spPr>
            <a:xfrm flipH="1">
              <a:off x="5633250" y="6326275"/>
              <a:ext cx="236865" cy="234332"/>
            </a:xfrm>
            <a:prstGeom prst="straightConnector1">
              <a:avLst/>
            </a:prstGeom>
            <a:ln>
              <a:solidFill>
                <a:srgbClr val="00206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p:nvPr/>
          </p:nvCxnSpPr>
          <p:spPr>
            <a:xfrm flipH="1" flipV="1">
              <a:off x="5769244" y="4979345"/>
              <a:ext cx="20425" cy="276643"/>
            </a:xfrm>
            <a:prstGeom prst="straightConnector1">
              <a:avLst/>
            </a:prstGeom>
            <a:ln>
              <a:solidFill>
                <a:srgbClr val="00206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flipH="1">
              <a:off x="5403609" y="5718832"/>
              <a:ext cx="207383" cy="200192"/>
            </a:xfrm>
            <a:prstGeom prst="straightConnector1">
              <a:avLst/>
            </a:prstGeom>
            <a:ln>
              <a:solidFill>
                <a:srgbClr val="00206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flipH="1">
              <a:off x="5403609" y="6168578"/>
              <a:ext cx="295970" cy="208655"/>
            </a:xfrm>
            <a:prstGeom prst="straightConnector1">
              <a:avLst/>
            </a:prstGeom>
            <a:ln>
              <a:solidFill>
                <a:srgbClr val="00206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2" name="ZoneTexte 51"/>
            <p:cNvSpPr txBox="1"/>
            <p:nvPr/>
          </p:nvSpPr>
          <p:spPr>
            <a:xfrm>
              <a:off x="197212" y="4798458"/>
              <a:ext cx="4611230" cy="729768"/>
            </a:xfrm>
            <a:prstGeom prst="rect">
              <a:avLst/>
            </a:prstGeom>
            <a:noFill/>
          </p:spPr>
          <p:txBody>
            <a:bodyPr wrap="square" rtlCol="0">
              <a:spAutoFit/>
            </a:bodyPr>
            <a:lstStyle/>
            <a:p>
              <a:r>
                <a:rPr lang="en-US" sz="1200" b="1" baseline="30000">
                  <a:latin typeface="Times New Roman" panose="02020603050405020304" pitchFamily="18" charset="0"/>
                  <a:cs typeface="Times New Roman" panose="02020603050405020304" pitchFamily="18" charset="0"/>
                  <a:sym typeface="Symbol" panose="05050102010706020507" pitchFamily="18" charset="2"/>
                </a:rPr>
                <a:t>	</a:t>
              </a:r>
              <a:r>
                <a:rPr lang="en-US" sz="1200" b="1">
                  <a:latin typeface="Times New Roman" panose="02020603050405020304" pitchFamily="18" charset="0"/>
                  <a:cs typeface="Times New Roman" panose="02020603050405020304" pitchFamily="18" charset="0"/>
                  <a:sym typeface="Symbol" panose="05050102010706020507" pitchFamily="18" charset="2"/>
                </a:rPr>
                <a:t>     </a:t>
              </a:r>
              <a:r>
                <a:rPr lang="en-US" sz="1200" b="1" baseline="30000">
                  <a:latin typeface="Times New Roman" panose="02020603050405020304" pitchFamily="18" charset="0"/>
                  <a:cs typeface="Times New Roman" panose="02020603050405020304" pitchFamily="18" charset="0"/>
                  <a:sym typeface="Symbol" panose="05050102010706020507" pitchFamily="18" charset="2"/>
                </a:rPr>
                <a:t>232</a:t>
              </a:r>
              <a:r>
                <a:rPr lang="en-US" sz="12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Th</a:t>
              </a:r>
              <a:endParaRPr lang="fr-FR" sz="1200">
                <a:latin typeface="Batang" pitchFamily="18" charset="-127"/>
                <a:ea typeface="Batang" pitchFamily="18" charset="-127"/>
                <a:sym typeface="Wingdings 2"/>
              </a:endParaRPr>
            </a:p>
            <a:p>
              <a:r>
                <a:rPr lang="en-US" b="1" baseline="30000">
                  <a:latin typeface="Times New Roman" panose="02020603050405020304" pitchFamily="18" charset="0"/>
                  <a:cs typeface="Times New Roman" panose="02020603050405020304" pitchFamily="18" charset="0"/>
                  <a:sym typeface="Symbol" panose="05050102010706020507" pitchFamily="18" charset="2"/>
                </a:rPr>
                <a:t>              </a:t>
              </a:r>
              <a:r>
                <a:rPr lang="en-US" sz="1200" b="1" baseline="30000">
                  <a:latin typeface="Times New Roman" panose="02020603050405020304" pitchFamily="18" charset="0"/>
                  <a:cs typeface="Times New Roman" panose="02020603050405020304" pitchFamily="18" charset="0"/>
                  <a:sym typeface="Symbol" panose="05050102010706020507" pitchFamily="18" charset="2"/>
                </a:rPr>
                <a:t>p</a:t>
              </a:r>
            </a:p>
          </p:txBody>
        </p:sp>
        <p:sp>
          <p:nvSpPr>
            <p:cNvPr id="53" name="ZoneTexte 52"/>
            <p:cNvSpPr txBox="1"/>
            <p:nvPr/>
          </p:nvSpPr>
          <p:spPr>
            <a:xfrm>
              <a:off x="2044324" y="5569453"/>
              <a:ext cx="4611231" cy="437861"/>
            </a:xfrm>
            <a:prstGeom prst="rect">
              <a:avLst/>
            </a:prstGeom>
            <a:noFill/>
          </p:spPr>
          <p:txBody>
            <a:bodyPr wrap="square" rtlCol="0">
              <a:spAutoFit/>
            </a:bodyPr>
            <a:lstStyle/>
            <a:p>
              <a:r>
                <a:rPr lang="en-US" sz="1200" b="1" baseline="30000">
                  <a:latin typeface="Times New Roman" panose="02020603050405020304" pitchFamily="18" charset="0"/>
                  <a:cs typeface="Times New Roman" panose="02020603050405020304" pitchFamily="18" charset="0"/>
                  <a:sym typeface="Symbol" panose="05050102010706020507" pitchFamily="18" charset="2"/>
                </a:rPr>
                <a:t>	</a:t>
              </a:r>
              <a:r>
                <a:rPr lang="en-US" sz="1200" b="1">
                  <a:latin typeface="Times New Roman" panose="02020603050405020304" pitchFamily="18" charset="0"/>
                  <a:cs typeface="Times New Roman" panose="02020603050405020304" pitchFamily="18" charset="0"/>
                  <a:sym typeface="Symbol" panose="05050102010706020507" pitchFamily="18" charset="2"/>
                </a:rPr>
                <a:t>       </a:t>
              </a:r>
              <a:r>
                <a:rPr lang="en-US" sz="1200" b="1" baseline="30000">
                  <a:latin typeface="Times New Roman" panose="02020603050405020304" pitchFamily="18" charset="0"/>
                  <a:cs typeface="Times New Roman" panose="02020603050405020304" pitchFamily="18" charset="0"/>
                  <a:sym typeface="Symbol" panose="05050102010706020507" pitchFamily="18" charset="2"/>
                </a:rPr>
                <a:t>232</a:t>
              </a:r>
              <a:r>
                <a:rPr lang="en-US" sz="12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Th</a:t>
              </a:r>
              <a:r>
                <a:rPr lang="en-US" sz="1200" b="1" baseline="30000">
                  <a:latin typeface="Times New Roman" panose="02020603050405020304" pitchFamily="18" charset="0"/>
                  <a:cs typeface="Times New Roman" panose="02020603050405020304" pitchFamily="18" charset="0"/>
                  <a:sym typeface="Symbol" panose="05050102010706020507" pitchFamily="18" charset="2"/>
                </a:rPr>
                <a:t>*</a:t>
              </a:r>
              <a:endParaRPr lang="fr-FR" sz="1200">
                <a:latin typeface="Batang" pitchFamily="18" charset="-127"/>
                <a:ea typeface="Batang" pitchFamily="18" charset="-127"/>
                <a:sym typeface="Wingdings 2"/>
              </a:endParaRPr>
            </a:p>
          </p:txBody>
        </p:sp>
        <p:sp>
          <p:nvSpPr>
            <p:cNvPr id="54" name="ZoneTexte 53"/>
            <p:cNvSpPr txBox="1"/>
            <p:nvPr/>
          </p:nvSpPr>
          <p:spPr>
            <a:xfrm>
              <a:off x="5517618" y="4997495"/>
              <a:ext cx="1769263" cy="729768"/>
            </a:xfrm>
            <a:prstGeom prst="rect">
              <a:avLst/>
            </a:prstGeom>
            <a:noFill/>
          </p:spPr>
          <p:txBody>
            <a:bodyPr wrap="square" rtlCol="0">
              <a:spAutoFit/>
            </a:bodyPr>
            <a:lstStyle/>
            <a:p>
              <a:r>
                <a:rPr lang="en-US" sz="1200" b="1" baseline="30000">
                  <a:latin typeface="Times New Roman" panose="02020603050405020304" pitchFamily="18" charset="0"/>
                  <a:cs typeface="Times New Roman" panose="02020603050405020304" pitchFamily="18" charset="0"/>
                  <a:sym typeface="Symbol" panose="05050102010706020507" pitchFamily="18" charset="2"/>
                </a:rPr>
                <a:t>	</a:t>
              </a:r>
              <a:r>
                <a:rPr lang="en-US" sz="1200">
                  <a:latin typeface="Times New Roman" panose="02020603050405020304" pitchFamily="18" charset="0"/>
                  <a:cs typeface="Times New Roman" panose="02020603050405020304" pitchFamily="18" charset="0"/>
                  <a:sym typeface="Symbol" panose="05050102010706020507" pitchFamily="18" charset="2"/>
                </a:rPr>
                <a:t>        </a:t>
              </a:r>
            </a:p>
            <a:p>
              <a:r>
                <a:rPr lang="en-US" sz="12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Ff1</a:t>
              </a:r>
              <a:endParaRPr lang="fr-FR" sz="1200">
                <a:latin typeface="Batang" pitchFamily="18" charset="-127"/>
                <a:ea typeface="Batang" pitchFamily="18" charset="-127"/>
                <a:sym typeface="Wingdings 2"/>
              </a:endParaRPr>
            </a:p>
          </p:txBody>
        </p:sp>
        <p:sp>
          <p:nvSpPr>
            <p:cNvPr id="55" name="ZoneTexte 54"/>
            <p:cNvSpPr txBox="1"/>
            <p:nvPr/>
          </p:nvSpPr>
          <p:spPr>
            <a:xfrm>
              <a:off x="5800129" y="5774344"/>
              <a:ext cx="1769263" cy="437861"/>
            </a:xfrm>
            <a:prstGeom prst="rect">
              <a:avLst/>
            </a:prstGeom>
            <a:noFill/>
          </p:spPr>
          <p:txBody>
            <a:bodyPr wrap="square" rtlCol="0">
              <a:spAutoFit/>
            </a:bodyPr>
            <a:lstStyle/>
            <a:p>
              <a:r>
                <a:rPr lang="en-US" sz="12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Ff2</a:t>
              </a:r>
              <a:endParaRPr lang="fr-FR" sz="1200">
                <a:latin typeface="Batang" pitchFamily="18" charset="-127"/>
                <a:ea typeface="Batang" pitchFamily="18" charset="-127"/>
                <a:sym typeface="Wingdings 2"/>
              </a:endParaRPr>
            </a:p>
          </p:txBody>
        </p:sp>
        <p:sp>
          <p:nvSpPr>
            <p:cNvPr id="56" name="ZoneTexte 55"/>
            <p:cNvSpPr txBox="1"/>
            <p:nvPr/>
          </p:nvSpPr>
          <p:spPr>
            <a:xfrm>
              <a:off x="5551594" y="4632532"/>
              <a:ext cx="722244" cy="583815"/>
            </a:xfrm>
            <a:prstGeom prst="rect">
              <a:avLst/>
            </a:prstGeom>
            <a:noFill/>
          </p:spPr>
          <p:txBody>
            <a:bodyPr wrap="square" rtlCol="0">
              <a:spAutoFit/>
            </a:bodyPr>
            <a:lstStyle/>
            <a:p>
              <a:r>
                <a:rPr lang="en-US" b="1" baseline="30000">
                  <a:solidFill>
                    <a:srgbClr val="002060"/>
                  </a:solidFill>
                  <a:latin typeface="Times New Roman" panose="02020603050405020304" pitchFamily="18" charset="0"/>
                  <a:cs typeface="Times New Roman" panose="02020603050405020304" pitchFamily="18" charset="0"/>
                  <a:sym typeface="Symbol" panose="05050102010706020507" pitchFamily="18" charset="2"/>
                </a:rPr>
                <a:t>n</a:t>
              </a:r>
              <a:endParaRPr lang="fr-FR">
                <a:solidFill>
                  <a:srgbClr val="002060"/>
                </a:solidFill>
                <a:latin typeface="Batang" pitchFamily="18" charset="-127"/>
                <a:ea typeface="Batang" pitchFamily="18" charset="-127"/>
                <a:sym typeface="Wingdings 2"/>
              </a:endParaRPr>
            </a:p>
          </p:txBody>
        </p:sp>
        <p:sp>
          <p:nvSpPr>
            <p:cNvPr id="57" name="ZoneTexte 56"/>
            <p:cNvSpPr txBox="1"/>
            <p:nvPr/>
          </p:nvSpPr>
          <p:spPr>
            <a:xfrm>
              <a:off x="5845748" y="4773863"/>
              <a:ext cx="722244" cy="875721"/>
            </a:xfrm>
            <a:prstGeom prst="rect">
              <a:avLst/>
            </a:prstGeom>
            <a:noFill/>
          </p:spPr>
          <p:txBody>
            <a:bodyPr wrap="square" rtlCol="0">
              <a:spAutoFit/>
            </a:bodyPr>
            <a:lstStyle/>
            <a:p>
              <a:endParaRPr lang="fr-FR">
                <a:solidFill>
                  <a:srgbClr val="002060"/>
                </a:solidFill>
                <a:latin typeface="Batang" pitchFamily="18" charset="-127"/>
                <a:ea typeface="Batang" pitchFamily="18" charset="-127"/>
                <a:sym typeface="Wingdings 2"/>
              </a:endParaRPr>
            </a:p>
            <a:p>
              <a:r>
                <a:rPr lang="en-US" b="1" baseline="30000">
                  <a:solidFill>
                    <a:srgbClr val="002060"/>
                  </a:solidFill>
                  <a:latin typeface="Times New Roman" panose="02020603050405020304" pitchFamily="18" charset="0"/>
                  <a:cs typeface="Times New Roman" panose="02020603050405020304" pitchFamily="18" charset="0"/>
                  <a:sym typeface="Symbol" panose="05050102010706020507" pitchFamily="18" charset="2"/>
                </a:rPr>
                <a:t>     </a:t>
              </a:r>
              <a:r>
                <a:rPr lang="en-US" b="1" baseline="30000">
                  <a:solidFill>
                    <a:srgbClr val="990033"/>
                  </a:solidFill>
                  <a:latin typeface="Times New Roman" panose="02020603050405020304" pitchFamily="18" charset="0"/>
                  <a:cs typeface="Times New Roman" panose="02020603050405020304" pitchFamily="18" charset="0"/>
                  <a:sym typeface="Symbol" panose="05050102010706020507" pitchFamily="18" charset="2"/>
                </a:rPr>
                <a:t></a:t>
              </a:r>
            </a:p>
          </p:txBody>
        </p:sp>
      </p:grpSp>
      <p:sp>
        <p:nvSpPr>
          <p:cNvPr id="64" name="ZoneTexte 63"/>
          <p:cNvSpPr txBox="1"/>
          <p:nvPr/>
        </p:nvSpPr>
        <p:spPr>
          <a:xfrm>
            <a:off x="3470750" y="1496215"/>
            <a:ext cx="3057299" cy="461665"/>
          </a:xfrm>
          <a:prstGeom prst="rect">
            <a:avLst/>
          </a:prstGeom>
          <a:noFill/>
        </p:spPr>
        <p:txBody>
          <a:bodyPr wrap="square" rtlCol="0">
            <a:spAutoFit/>
          </a:bodyPr>
          <a:lstStyle/>
          <a:p>
            <a:r>
              <a:rPr lang="en-US" sz="1200" b="1" baseline="30000">
                <a:latin typeface="Times New Roman" panose="02020603050405020304" pitchFamily="18" charset="0"/>
                <a:cs typeface="Times New Roman" panose="02020603050405020304" pitchFamily="18" charset="0"/>
                <a:sym typeface="Symbol" panose="05050102010706020507" pitchFamily="18" charset="2"/>
              </a:rPr>
              <a:t>	</a:t>
            </a:r>
            <a:r>
              <a:rPr lang="en-US" sz="1200" b="1">
                <a:latin typeface="Times New Roman" panose="02020603050405020304" pitchFamily="18" charset="0"/>
                <a:cs typeface="Times New Roman" panose="02020603050405020304" pitchFamily="18" charset="0"/>
                <a:sym typeface="Symbol" panose="05050102010706020507" pitchFamily="18" charset="2"/>
              </a:rPr>
              <a:t>   </a:t>
            </a:r>
            <a:endParaRPr lang="fr-FR" sz="1200">
              <a:latin typeface="Batang" pitchFamily="18" charset="-127"/>
              <a:ea typeface="Batang" pitchFamily="18" charset="-127"/>
              <a:sym typeface="Wingdings 2"/>
            </a:endParaRPr>
          </a:p>
          <a:p>
            <a:r>
              <a:rPr lang="en-US" b="1" baseline="30000">
                <a:latin typeface="Times New Roman" panose="02020603050405020304" pitchFamily="18" charset="0"/>
                <a:cs typeface="Times New Roman" panose="02020603050405020304" pitchFamily="18" charset="0"/>
                <a:sym typeface="Symbol" panose="05050102010706020507" pitchFamily="18" charset="2"/>
              </a:rPr>
              <a:t>            </a:t>
            </a:r>
            <a:r>
              <a:rPr lang="en-US" sz="1200" b="1" baseline="30000">
                <a:latin typeface="Times New Roman" panose="02020603050405020304" pitchFamily="18" charset="0"/>
                <a:cs typeface="Times New Roman" panose="02020603050405020304" pitchFamily="18" charset="0"/>
                <a:sym typeface="Symbol" panose="05050102010706020507" pitchFamily="18" charset="2"/>
              </a:rPr>
              <a:t>p’</a:t>
            </a:r>
          </a:p>
        </p:txBody>
      </p:sp>
      <p:pic>
        <p:nvPicPr>
          <p:cNvPr id="65" name="Obraz 64">
            <a:extLst>
              <a:ext uri="{FF2B5EF4-FFF2-40B4-BE49-F238E27FC236}">
                <a16:creationId xmlns:a16="http://schemas.microsoft.com/office/drawing/2014/main" id="{D35E7A85-04B6-41A3-92AF-091847505388}"/>
              </a:ext>
            </a:extLst>
          </p:cNvPr>
          <p:cNvPicPr>
            <a:picLocks noChangeAspect="1"/>
          </p:cNvPicPr>
          <p:nvPr/>
        </p:nvPicPr>
        <p:blipFill>
          <a:blip r:embed="rId4"/>
          <a:stretch>
            <a:fillRect/>
          </a:stretch>
        </p:blipFill>
        <p:spPr>
          <a:xfrm>
            <a:off x="10723808" y="5400738"/>
            <a:ext cx="1468192" cy="1459149"/>
          </a:xfrm>
          <a:prstGeom prst="rect">
            <a:avLst/>
          </a:prstGeom>
        </p:spPr>
      </p:pic>
      <p:pic>
        <p:nvPicPr>
          <p:cNvPr id="66" name="Obraz 65">
            <a:extLst>
              <a:ext uri="{FF2B5EF4-FFF2-40B4-BE49-F238E27FC236}">
                <a16:creationId xmlns:a16="http://schemas.microsoft.com/office/drawing/2014/main" id="{B9347DEA-5B9E-463C-B988-6A9EEC3EBE2C}"/>
              </a:ext>
            </a:extLst>
          </p:cNvPr>
          <p:cNvPicPr>
            <a:picLocks noChangeAspect="1"/>
          </p:cNvPicPr>
          <p:nvPr/>
        </p:nvPicPr>
        <p:blipFill>
          <a:blip r:embed="rId5"/>
          <a:stretch>
            <a:fillRect/>
          </a:stretch>
        </p:blipFill>
        <p:spPr>
          <a:xfrm>
            <a:off x="0" y="5400738"/>
            <a:ext cx="1447000" cy="1457262"/>
          </a:xfrm>
          <a:prstGeom prst="rect">
            <a:avLst/>
          </a:prstGeom>
        </p:spPr>
      </p:pic>
    </p:spTree>
    <p:extLst>
      <p:ext uri="{BB962C8B-B14F-4D97-AF65-F5344CB8AC3E}">
        <p14:creationId xmlns:p14="http://schemas.microsoft.com/office/powerpoint/2010/main" val="381159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14D8CD4-BE7D-4179-9BE9-8F4260434D06}"/>
              </a:ext>
            </a:extLst>
          </p:cNvPr>
          <p:cNvSpPr>
            <a:spLocks noGrp="1"/>
          </p:cNvSpPr>
          <p:nvPr>
            <p:ph type="title"/>
          </p:nvPr>
        </p:nvSpPr>
        <p:spPr>
          <a:xfrm>
            <a:off x="696063" y="183966"/>
            <a:ext cx="11303104" cy="1450757"/>
          </a:xfrm>
        </p:spPr>
        <p:txBody>
          <a:bodyPr>
            <a:noAutofit/>
          </a:bodyPr>
          <a:lstStyle/>
          <a:p>
            <a:r>
              <a:rPr lang="pl-PL" sz="3600" dirty="0" err="1"/>
              <a:t>Accepted</a:t>
            </a:r>
            <a:r>
              <a:rPr lang="pl-PL" sz="3600" dirty="0"/>
              <a:t> (</a:t>
            </a:r>
            <a:r>
              <a:rPr lang="pl-PL" sz="3600" b="1" dirty="0"/>
              <a:t>2024</a:t>
            </a:r>
            <a:r>
              <a:rPr lang="pl-PL" sz="3600" dirty="0"/>
              <a:t>) </a:t>
            </a:r>
            <a:r>
              <a:rPr lang="pl-PL" sz="3600" dirty="0" err="1"/>
              <a:t>experiment</a:t>
            </a:r>
            <a:r>
              <a:rPr lang="pl-PL" sz="3600" dirty="0"/>
              <a:t> </a:t>
            </a:r>
            <a:r>
              <a:rPr lang="pl-PL" sz="3600" dirty="0" err="1"/>
              <a:t>at</a:t>
            </a:r>
            <a:r>
              <a:rPr lang="pl-PL" sz="3600" dirty="0"/>
              <a:t> CCB:</a:t>
            </a:r>
            <a:br>
              <a:rPr lang="pl-PL" sz="3600" dirty="0"/>
            </a:br>
            <a:r>
              <a:rPr lang="en-US" sz="3600" b="1" dirty="0"/>
              <a:t>Evolution of prompt fission </a:t>
            </a:r>
            <a:r>
              <a:rPr lang="pl-PL" sz="3600" b="1" dirty="0">
                <a:latin typeface="Symbol" panose="05050102010706020507" pitchFamily="18" charset="2"/>
              </a:rPr>
              <a:t>g</a:t>
            </a:r>
            <a:r>
              <a:rPr lang="en-US" sz="3600" b="1" dirty="0"/>
              <a:t>-ray emission with excitation energy and the Thorium anomalies</a:t>
            </a:r>
          </a:p>
        </p:txBody>
      </p:sp>
      <p:sp>
        <p:nvSpPr>
          <p:cNvPr id="3" name="Symbol zastępczy zawartości 2">
            <a:extLst>
              <a:ext uri="{FF2B5EF4-FFF2-40B4-BE49-F238E27FC236}">
                <a16:creationId xmlns:a16="http://schemas.microsoft.com/office/drawing/2014/main" id="{906591C4-5F1C-4171-A179-7FBEA4657AE6}"/>
              </a:ext>
            </a:extLst>
          </p:cNvPr>
          <p:cNvSpPr>
            <a:spLocks noGrp="1"/>
          </p:cNvSpPr>
          <p:nvPr>
            <p:ph idx="1"/>
          </p:nvPr>
        </p:nvSpPr>
        <p:spPr>
          <a:xfrm>
            <a:off x="1447000" y="1817741"/>
            <a:ext cx="10618858" cy="4387115"/>
          </a:xfrm>
        </p:spPr>
        <p:txBody>
          <a:bodyPr>
            <a:normAutofit/>
          </a:bodyPr>
          <a:lstStyle/>
          <a:p>
            <a:r>
              <a:rPr lang="pl-PL" dirty="0"/>
              <a:t>We </a:t>
            </a:r>
            <a:r>
              <a:rPr lang="pl-PL" dirty="0" err="1"/>
              <a:t>asked</a:t>
            </a:r>
            <a:r>
              <a:rPr lang="pl-PL" dirty="0"/>
              <a:t> for </a:t>
            </a:r>
            <a:r>
              <a:rPr lang="pl-PL" b="1" dirty="0"/>
              <a:t>38 UT </a:t>
            </a:r>
            <a:r>
              <a:rPr lang="pl-PL" dirty="0" err="1"/>
              <a:t>beam</a:t>
            </a:r>
            <a:r>
              <a:rPr lang="pl-PL" dirty="0"/>
              <a:t> </a:t>
            </a:r>
            <a:r>
              <a:rPr lang="pl-PL" dirty="0" err="1"/>
              <a:t>time</a:t>
            </a:r>
            <a:r>
              <a:rPr lang="pl-PL" dirty="0"/>
              <a:t> (160 </a:t>
            </a:r>
            <a:r>
              <a:rPr lang="pl-PL" dirty="0" err="1"/>
              <a:t>MeV</a:t>
            </a:r>
            <a:r>
              <a:rPr lang="pl-PL" dirty="0"/>
              <a:t> proton </a:t>
            </a:r>
            <a:r>
              <a:rPr lang="pl-PL" dirty="0" err="1"/>
              <a:t>energy</a:t>
            </a:r>
            <a:r>
              <a:rPr lang="pl-PL" dirty="0"/>
              <a:t>).</a:t>
            </a:r>
          </a:p>
          <a:p>
            <a:endParaRPr lang="pl-PL" dirty="0"/>
          </a:p>
          <a:p>
            <a:pPr algn="just"/>
            <a:r>
              <a:rPr lang="pl-PL" dirty="0" err="1"/>
              <a:t>Fragments</a:t>
            </a:r>
            <a:r>
              <a:rPr lang="pl-PL" dirty="0"/>
              <a:t> from the IAC </a:t>
            </a:r>
            <a:r>
              <a:rPr lang="pl-PL" dirty="0" err="1"/>
              <a:t>recomendation</a:t>
            </a:r>
            <a:r>
              <a:rPr lang="pl-PL" dirty="0"/>
              <a:t>: „</a:t>
            </a:r>
            <a:r>
              <a:rPr lang="en-US" dirty="0"/>
              <a:t>IAC </a:t>
            </a:r>
            <a:r>
              <a:rPr lang="en-US" dirty="0" err="1"/>
              <a:t>recognises</a:t>
            </a:r>
            <a:r>
              <a:rPr lang="en-US" dirty="0"/>
              <a:t> the importance of comprehensive studies of the fission</a:t>
            </a:r>
            <a:r>
              <a:rPr lang="pl-PL" dirty="0"/>
              <a:t> </a:t>
            </a:r>
            <a:r>
              <a:rPr lang="en-US" dirty="0"/>
              <a:t>reaction, for which many unknowns are not yet fully resolved, although</a:t>
            </a:r>
            <a:r>
              <a:rPr lang="pl-PL" dirty="0"/>
              <a:t> </a:t>
            </a:r>
            <a:r>
              <a:rPr lang="en-US" dirty="0"/>
              <a:t>the studies are conducted since decades. </a:t>
            </a:r>
            <a:r>
              <a:rPr lang="pl-PL" dirty="0"/>
              <a:t>[…] </a:t>
            </a:r>
            <a:r>
              <a:rPr lang="en-US" dirty="0"/>
              <a:t>In summary, IAC finds the proposal </a:t>
            </a:r>
            <a:r>
              <a:rPr lang="en-US" b="1" dirty="0"/>
              <a:t>highly interesting</a:t>
            </a:r>
            <a:r>
              <a:rPr lang="en-US" dirty="0"/>
              <a:t> and </a:t>
            </a:r>
            <a:r>
              <a:rPr lang="en-US" b="1" dirty="0"/>
              <a:t>important</a:t>
            </a:r>
            <a:r>
              <a:rPr lang="en-US" dirty="0"/>
              <a:t>,</a:t>
            </a:r>
            <a:r>
              <a:rPr lang="pl-PL" dirty="0"/>
              <a:t> </a:t>
            </a:r>
            <a:r>
              <a:rPr lang="en-US" dirty="0"/>
              <a:t>opening fission studies as a new experimental field at CCB, in</a:t>
            </a:r>
            <a:r>
              <a:rPr lang="pl-PL" dirty="0"/>
              <a:t> </a:t>
            </a:r>
            <a:r>
              <a:rPr lang="en-US" dirty="0"/>
              <a:t>conjecture with the COFFEE project.</a:t>
            </a:r>
            <a:r>
              <a:rPr lang="pl-PL" dirty="0"/>
              <a:t> […]„</a:t>
            </a:r>
          </a:p>
          <a:p>
            <a:endParaRPr lang="pl-PL" dirty="0"/>
          </a:p>
          <a:p>
            <a:r>
              <a:rPr lang="pl-PL" dirty="0"/>
              <a:t>We </a:t>
            </a:r>
            <a:r>
              <a:rPr lang="pl-PL" dirty="0" err="1"/>
              <a:t>were</a:t>
            </a:r>
            <a:r>
              <a:rPr lang="pl-PL" dirty="0"/>
              <a:t> </a:t>
            </a:r>
            <a:r>
              <a:rPr lang="pl-PL" dirty="0" err="1"/>
              <a:t>granted</a:t>
            </a:r>
            <a:r>
              <a:rPr lang="pl-PL" dirty="0"/>
              <a:t> with </a:t>
            </a:r>
            <a:r>
              <a:rPr lang="pl-PL" b="1" dirty="0"/>
              <a:t>19 UT </a:t>
            </a:r>
            <a:r>
              <a:rPr lang="pl-PL" dirty="0" err="1"/>
              <a:t>beam</a:t>
            </a:r>
            <a:r>
              <a:rPr lang="pl-PL" dirty="0"/>
              <a:t> </a:t>
            </a:r>
            <a:r>
              <a:rPr lang="pl-PL" dirty="0" err="1"/>
              <a:t>time</a:t>
            </a:r>
            <a:r>
              <a:rPr lang="pl-PL" dirty="0"/>
              <a:t> to </a:t>
            </a:r>
            <a:r>
              <a:rPr lang="pl-PL" dirty="0" err="1"/>
              <a:t>prove</a:t>
            </a:r>
            <a:r>
              <a:rPr lang="pl-PL" dirty="0"/>
              <a:t> </a:t>
            </a:r>
            <a:r>
              <a:rPr lang="pl-PL" dirty="0" err="1"/>
              <a:t>that</a:t>
            </a:r>
            <a:r>
              <a:rPr lang="pl-PL" dirty="0"/>
              <a:t> </a:t>
            </a:r>
            <a:r>
              <a:rPr lang="pl-PL" dirty="0" err="1"/>
              <a:t>experiment</a:t>
            </a:r>
            <a:r>
              <a:rPr lang="pl-PL" dirty="0"/>
              <a:t> </a:t>
            </a:r>
            <a:r>
              <a:rPr lang="pl-PL" dirty="0" err="1"/>
              <a:t>can</a:t>
            </a:r>
            <a:r>
              <a:rPr lang="pl-PL" dirty="0"/>
              <a:t> </a:t>
            </a:r>
            <a:r>
              <a:rPr lang="pl-PL" dirty="0" err="1"/>
              <a:t>provide</a:t>
            </a:r>
            <a:r>
              <a:rPr lang="pl-PL" dirty="0"/>
              <a:t> </a:t>
            </a:r>
            <a:r>
              <a:rPr lang="pl-PL" dirty="0" err="1"/>
              <a:t>results</a:t>
            </a:r>
            <a:r>
              <a:rPr lang="pl-PL" dirty="0"/>
              <a:t> </a:t>
            </a:r>
            <a:r>
              <a:rPr lang="pl-PL" dirty="0" err="1"/>
              <a:t>at</a:t>
            </a:r>
            <a:r>
              <a:rPr lang="pl-PL" dirty="0"/>
              <a:t> the CCB </a:t>
            </a:r>
            <a:r>
              <a:rPr lang="pl-PL" dirty="0" err="1"/>
              <a:t>facility</a:t>
            </a:r>
            <a:r>
              <a:rPr lang="pl-PL" dirty="0"/>
              <a:t>. </a:t>
            </a:r>
          </a:p>
          <a:p>
            <a:endParaRPr lang="en-US" dirty="0"/>
          </a:p>
        </p:txBody>
      </p:sp>
      <p:pic>
        <p:nvPicPr>
          <p:cNvPr id="5" name="Obraz 4">
            <a:extLst>
              <a:ext uri="{FF2B5EF4-FFF2-40B4-BE49-F238E27FC236}">
                <a16:creationId xmlns:a16="http://schemas.microsoft.com/office/drawing/2014/main" id="{10E72493-FA82-421A-8BDB-FC331951EA2B}"/>
              </a:ext>
            </a:extLst>
          </p:cNvPr>
          <p:cNvPicPr>
            <a:picLocks noChangeAspect="1"/>
          </p:cNvPicPr>
          <p:nvPr/>
        </p:nvPicPr>
        <p:blipFill>
          <a:blip r:embed="rId2"/>
          <a:stretch>
            <a:fillRect/>
          </a:stretch>
        </p:blipFill>
        <p:spPr>
          <a:xfrm>
            <a:off x="0" y="5398335"/>
            <a:ext cx="1447000" cy="1457262"/>
          </a:xfrm>
          <a:prstGeom prst="rect">
            <a:avLst/>
          </a:prstGeom>
        </p:spPr>
      </p:pic>
      <p:pic>
        <p:nvPicPr>
          <p:cNvPr id="6" name="Obraz 5">
            <a:extLst>
              <a:ext uri="{FF2B5EF4-FFF2-40B4-BE49-F238E27FC236}">
                <a16:creationId xmlns:a16="http://schemas.microsoft.com/office/drawing/2014/main" id="{22163F2D-5547-4106-A2CC-F4F4021F1A3E}"/>
              </a:ext>
            </a:extLst>
          </p:cNvPr>
          <p:cNvPicPr>
            <a:picLocks noChangeAspect="1"/>
          </p:cNvPicPr>
          <p:nvPr/>
        </p:nvPicPr>
        <p:blipFill>
          <a:blip r:embed="rId3"/>
          <a:stretch>
            <a:fillRect/>
          </a:stretch>
        </p:blipFill>
        <p:spPr>
          <a:xfrm>
            <a:off x="10723808" y="5400738"/>
            <a:ext cx="1468192" cy="1459149"/>
          </a:xfrm>
          <a:prstGeom prst="rect">
            <a:avLst/>
          </a:prstGeom>
        </p:spPr>
      </p:pic>
    </p:spTree>
    <p:extLst>
      <p:ext uri="{BB962C8B-B14F-4D97-AF65-F5344CB8AC3E}">
        <p14:creationId xmlns:p14="http://schemas.microsoft.com/office/powerpoint/2010/main" val="2346861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12F11C3-B206-41AD-8FB6-3E0C5AE27EC4}"/>
              </a:ext>
            </a:extLst>
          </p:cNvPr>
          <p:cNvSpPr>
            <a:spLocks noGrp="1"/>
          </p:cNvSpPr>
          <p:nvPr>
            <p:ph type="title"/>
          </p:nvPr>
        </p:nvSpPr>
        <p:spPr>
          <a:xfrm>
            <a:off x="201541" y="240452"/>
            <a:ext cx="10058400" cy="748454"/>
          </a:xfrm>
        </p:spPr>
        <p:txBody>
          <a:bodyPr/>
          <a:lstStyle/>
          <a:p>
            <a:r>
              <a:rPr lang="pl-PL" dirty="0"/>
              <a:t>Setup </a:t>
            </a:r>
            <a:r>
              <a:rPr lang="en-US" dirty="0"/>
              <a:t>at </a:t>
            </a:r>
            <a:r>
              <a:rPr lang="pl-PL" dirty="0"/>
              <a:t>CCB</a:t>
            </a:r>
            <a:endParaRPr lang="en-US" dirty="0"/>
          </a:p>
        </p:txBody>
      </p:sp>
      <p:pic>
        <p:nvPicPr>
          <p:cNvPr id="10" name="Symbol zastępczy zawartości 9">
            <a:extLst>
              <a:ext uri="{FF2B5EF4-FFF2-40B4-BE49-F238E27FC236}">
                <a16:creationId xmlns:a16="http://schemas.microsoft.com/office/drawing/2014/main" id="{2814A9D0-FFD3-48AE-AFE9-757980AA39B5}"/>
              </a:ext>
            </a:extLst>
          </p:cNvPr>
          <p:cNvPicPr>
            <a:picLocks noGrp="1" noChangeAspect="1"/>
          </p:cNvPicPr>
          <p:nvPr>
            <p:ph idx="1"/>
          </p:nvPr>
        </p:nvPicPr>
        <p:blipFill>
          <a:blip r:embed="rId2"/>
          <a:stretch>
            <a:fillRect/>
          </a:stretch>
        </p:blipFill>
        <p:spPr>
          <a:xfrm>
            <a:off x="5897702" y="4164930"/>
            <a:ext cx="4132707" cy="2693070"/>
          </a:xfrm>
          <a:prstGeom prst="rect">
            <a:avLst/>
          </a:prstGeom>
        </p:spPr>
      </p:pic>
      <p:pic>
        <p:nvPicPr>
          <p:cNvPr id="6" name="Obraz 5">
            <a:extLst>
              <a:ext uri="{FF2B5EF4-FFF2-40B4-BE49-F238E27FC236}">
                <a16:creationId xmlns:a16="http://schemas.microsoft.com/office/drawing/2014/main" id="{CF86468C-0073-41F3-9D27-DB9572156869}"/>
              </a:ext>
            </a:extLst>
          </p:cNvPr>
          <p:cNvPicPr>
            <a:picLocks noChangeAspect="1"/>
          </p:cNvPicPr>
          <p:nvPr/>
        </p:nvPicPr>
        <p:blipFill>
          <a:blip r:embed="rId3"/>
          <a:stretch>
            <a:fillRect/>
          </a:stretch>
        </p:blipFill>
        <p:spPr>
          <a:xfrm>
            <a:off x="0" y="5398335"/>
            <a:ext cx="1447000" cy="1457262"/>
          </a:xfrm>
          <a:prstGeom prst="rect">
            <a:avLst/>
          </a:prstGeom>
        </p:spPr>
      </p:pic>
      <p:pic>
        <p:nvPicPr>
          <p:cNvPr id="8" name="Obraz 7">
            <a:extLst>
              <a:ext uri="{FF2B5EF4-FFF2-40B4-BE49-F238E27FC236}">
                <a16:creationId xmlns:a16="http://schemas.microsoft.com/office/drawing/2014/main" id="{81910AB4-4A63-4E5E-9F25-DD63520B5148}"/>
              </a:ext>
            </a:extLst>
          </p:cNvPr>
          <p:cNvPicPr>
            <a:picLocks noChangeAspect="1"/>
          </p:cNvPicPr>
          <p:nvPr/>
        </p:nvPicPr>
        <p:blipFill>
          <a:blip r:embed="rId4"/>
          <a:stretch>
            <a:fillRect/>
          </a:stretch>
        </p:blipFill>
        <p:spPr>
          <a:xfrm>
            <a:off x="457814" y="1301825"/>
            <a:ext cx="3703639" cy="2723609"/>
          </a:xfrm>
          <a:prstGeom prst="rect">
            <a:avLst/>
          </a:prstGeom>
        </p:spPr>
      </p:pic>
      <p:pic>
        <p:nvPicPr>
          <p:cNvPr id="9" name="Image 13">
            <a:extLst>
              <a:ext uri="{FF2B5EF4-FFF2-40B4-BE49-F238E27FC236}">
                <a16:creationId xmlns:a16="http://schemas.microsoft.com/office/drawing/2014/main" id="{870A09D5-3539-402D-A044-163A8D99D8B9}"/>
              </a:ext>
            </a:extLst>
          </p:cNvPr>
          <p:cNvPicPr>
            <a:picLocks noChangeAspect="1"/>
          </p:cNvPicPr>
          <p:nvPr/>
        </p:nvPicPr>
        <p:blipFill>
          <a:blip r:embed="rId5"/>
          <a:stretch>
            <a:fillRect/>
          </a:stretch>
        </p:blipFill>
        <p:spPr>
          <a:xfrm>
            <a:off x="1447000" y="4091976"/>
            <a:ext cx="4001316" cy="2763621"/>
          </a:xfrm>
          <a:prstGeom prst="rect">
            <a:avLst/>
          </a:prstGeom>
        </p:spPr>
      </p:pic>
      <p:sp>
        <p:nvSpPr>
          <p:cNvPr id="11" name="Prostokąt 10">
            <a:extLst>
              <a:ext uri="{FF2B5EF4-FFF2-40B4-BE49-F238E27FC236}">
                <a16:creationId xmlns:a16="http://schemas.microsoft.com/office/drawing/2014/main" id="{D14702CE-502F-4B2E-BEC1-2CD1602BD0C2}"/>
              </a:ext>
            </a:extLst>
          </p:cNvPr>
          <p:cNvSpPr/>
          <p:nvPr/>
        </p:nvSpPr>
        <p:spPr>
          <a:xfrm>
            <a:off x="4553163" y="923355"/>
            <a:ext cx="6096000" cy="2985433"/>
          </a:xfrm>
          <a:prstGeom prst="rect">
            <a:avLst/>
          </a:prstGeom>
        </p:spPr>
        <p:txBody>
          <a:bodyPr>
            <a:spAutoFit/>
          </a:bodyPr>
          <a:lstStyle/>
          <a:p>
            <a:endParaRPr lang="en-US" sz="800" dirty="0">
              <a:solidFill>
                <a:srgbClr val="000000"/>
              </a:solidFill>
              <a:latin typeface="Calibri" panose="020F0502020204030204" pitchFamily="34" charset="0"/>
            </a:endParaRPr>
          </a:p>
          <a:p>
            <a:r>
              <a:rPr lang="en-US" b="1" dirty="0">
                <a:solidFill>
                  <a:srgbClr val="FF0000"/>
                </a:solidFill>
                <a:latin typeface="Calibri" panose="020F0502020204030204" pitchFamily="34" charset="0"/>
              </a:rPr>
              <a:t>Coincident measurement of scattered protons gamma rays and fission fragments</a:t>
            </a:r>
            <a:r>
              <a:rPr lang="pl-PL" b="1" dirty="0">
                <a:solidFill>
                  <a:srgbClr val="FF0000"/>
                </a:solidFill>
                <a:latin typeface="Calibri" panose="020F0502020204030204" pitchFamily="34" charset="0"/>
              </a:rPr>
              <a:t>.</a:t>
            </a:r>
          </a:p>
          <a:p>
            <a:endParaRPr lang="en-US" dirty="0"/>
          </a:p>
          <a:p>
            <a:r>
              <a:rPr lang="en-US" b="1" dirty="0"/>
              <a:t>Experimental setup</a:t>
            </a:r>
            <a:r>
              <a:rPr lang="pl-PL" b="1" dirty="0"/>
              <a:t> </a:t>
            </a:r>
            <a:r>
              <a:rPr lang="pl-PL" b="1" dirty="0" err="1"/>
              <a:t>equipped</a:t>
            </a:r>
            <a:r>
              <a:rPr lang="pl-PL" b="1" dirty="0"/>
              <a:t> with </a:t>
            </a:r>
            <a:r>
              <a:rPr lang="pl-PL" b="1" dirty="0" err="1"/>
              <a:t>detectors</a:t>
            </a:r>
            <a:r>
              <a:rPr lang="en-US" dirty="0"/>
              <a:t>:</a:t>
            </a:r>
          </a:p>
          <a:p>
            <a:r>
              <a:rPr lang="en-US" dirty="0"/>
              <a:t>• 32 </a:t>
            </a:r>
            <a:r>
              <a:rPr lang="en-US" b="1" dirty="0"/>
              <a:t>KRATTA</a:t>
            </a:r>
            <a:r>
              <a:rPr lang="pl-PL" b="1" dirty="0"/>
              <a:t> </a:t>
            </a:r>
            <a:r>
              <a:rPr lang="en-US" dirty="0"/>
              <a:t>telescopes </a:t>
            </a:r>
            <a:r>
              <a:rPr lang="en-US" b="1" dirty="0"/>
              <a:t>measurement of the angle</a:t>
            </a:r>
            <a:r>
              <a:rPr lang="pl-PL" b="1" dirty="0"/>
              <a:t> </a:t>
            </a:r>
            <a:r>
              <a:rPr lang="en-US" b="1" dirty="0"/>
              <a:t>and energy of scattered protons</a:t>
            </a:r>
            <a:r>
              <a:rPr lang="pl-PL" b="1" dirty="0"/>
              <a:t>,</a:t>
            </a:r>
            <a:endParaRPr lang="en-US" dirty="0"/>
          </a:p>
          <a:p>
            <a:r>
              <a:rPr lang="en-US" dirty="0"/>
              <a:t>• 4 large volume </a:t>
            </a:r>
            <a:r>
              <a:rPr lang="en-US" b="1" dirty="0"/>
              <a:t>LaBr3</a:t>
            </a:r>
            <a:r>
              <a:rPr lang="pl-PL" b="1" dirty="0"/>
              <a:t> </a:t>
            </a:r>
            <a:r>
              <a:rPr lang="en-US" dirty="0"/>
              <a:t>detectors(3.5”x8”)</a:t>
            </a:r>
            <a:r>
              <a:rPr lang="pl-PL" dirty="0"/>
              <a:t> and </a:t>
            </a:r>
            <a:endParaRPr lang="en-US" dirty="0"/>
          </a:p>
          <a:p>
            <a:r>
              <a:rPr lang="pl-PL" dirty="0" err="1"/>
              <a:t>at</a:t>
            </a:r>
            <a:r>
              <a:rPr lang="pl-PL" dirty="0"/>
              <a:t> </a:t>
            </a:r>
            <a:r>
              <a:rPr lang="pl-PL" dirty="0" err="1"/>
              <a:t>least</a:t>
            </a:r>
            <a:r>
              <a:rPr lang="pl-PL" dirty="0"/>
              <a:t> </a:t>
            </a:r>
            <a:r>
              <a:rPr lang="en-US" dirty="0"/>
              <a:t>2 </a:t>
            </a:r>
            <a:r>
              <a:rPr lang="en-US" b="1" dirty="0"/>
              <a:t>PARIS</a:t>
            </a:r>
            <a:r>
              <a:rPr lang="pl-PL" b="1" dirty="0"/>
              <a:t> </a:t>
            </a:r>
            <a:r>
              <a:rPr lang="en-US" dirty="0"/>
              <a:t>clusters</a:t>
            </a:r>
            <a:r>
              <a:rPr lang="pl-PL" dirty="0"/>
              <a:t> </a:t>
            </a:r>
            <a:r>
              <a:rPr lang="en-US" dirty="0"/>
              <a:t>+ 8 </a:t>
            </a:r>
            <a:r>
              <a:rPr lang="en-US" dirty="0" err="1"/>
              <a:t>phoswiches</a:t>
            </a:r>
            <a:r>
              <a:rPr lang="en-US" dirty="0"/>
              <a:t> (26 </a:t>
            </a:r>
            <a:r>
              <a:rPr lang="en-US" dirty="0" err="1"/>
              <a:t>phoswiches</a:t>
            </a:r>
            <a:r>
              <a:rPr lang="en-US" dirty="0"/>
              <a:t>)</a:t>
            </a:r>
            <a:r>
              <a:rPr lang="pl-PL" dirty="0"/>
              <a:t>,</a:t>
            </a:r>
            <a:endParaRPr lang="en-US" dirty="0"/>
          </a:p>
          <a:p>
            <a:r>
              <a:rPr lang="en-US" dirty="0"/>
              <a:t>•</a:t>
            </a:r>
            <a:r>
              <a:rPr lang="pl-PL" dirty="0"/>
              <a:t> </a:t>
            </a:r>
            <a:r>
              <a:rPr lang="pl-PL" b="1" dirty="0" err="1"/>
              <a:t>fission</a:t>
            </a:r>
            <a:r>
              <a:rPr lang="pl-PL" b="1" dirty="0"/>
              <a:t> fragment </a:t>
            </a:r>
            <a:r>
              <a:rPr lang="pl-PL" b="1" dirty="0" err="1"/>
              <a:t>detection</a:t>
            </a:r>
            <a:r>
              <a:rPr lang="pl-PL" b="1" dirty="0"/>
              <a:t> system </a:t>
            </a:r>
            <a:r>
              <a:rPr lang="pl-PL" dirty="0"/>
              <a:t>(</a:t>
            </a:r>
            <a:r>
              <a:rPr lang="pl-PL" b="1" dirty="0">
                <a:solidFill>
                  <a:srgbClr val="FF0000"/>
                </a:solidFill>
              </a:rPr>
              <a:t>to be </a:t>
            </a:r>
            <a:r>
              <a:rPr lang="pl-PL" b="1" dirty="0" err="1">
                <a:solidFill>
                  <a:srgbClr val="FF0000"/>
                </a:solidFill>
              </a:rPr>
              <a:t>added</a:t>
            </a:r>
            <a:r>
              <a:rPr lang="pl-PL" b="1" dirty="0">
                <a:solidFill>
                  <a:srgbClr val="FF0000"/>
                </a:solidFill>
              </a:rPr>
              <a:t> – </a:t>
            </a:r>
            <a:r>
              <a:rPr lang="pl-PL" b="1" dirty="0" err="1">
                <a:solidFill>
                  <a:srgbClr val="FF0000"/>
                </a:solidFill>
              </a:rPr>
              <a:t>under</a:t>
            </a:r>
            <a:r>
              <a:rPr lang="pl-PL" b="1" dirty="0">
                <a:solidFill>
                  <a:srgbClr val="FF0000"/>
                </a:solidFill>
              </a:rPr>
              <a:t> </a:t>
            </a:r>
            <a:r>
              <a:rPr lang="pl-PL" b="1" dirty="0" err="1">
                <a:solidFill>
                  <a:srgbClr val="FF0000"/>
                </a:solidFill>
              </a:rPr>
              <a:t>commisioning</a:t>
            </a:r>
            <a:r>
              <a:rPr lang="pl-PL" dirty="0"/>
              <a:t>)</a:t>
            </a:r>
            <a:endParaRPr lang="en-US" dirty="0"/>
          </a:p>
        </p:txBody>
      </p:sp>
      <p:pic>
        <p:nvPicPr>
          <p:cNvPr id="12" name="Obraz 11">
            <a:extLst>
              <a:ext uri="{FF2B5EF4-FFF2-40B4-BE49-F238E27FC236}">
                <a16:creationId xmlns:a16="http://schemas.microsoft.com/office/drawing/2014/main" id="{1589FF9C-570F-4C73-A140-F6A3161C6AC7}"/>
              </a:ext>
            </a:extLst>
          </p:cNvPr>
          <p:cNvPicPr>
            <a:picLocks noChangeAspect="1"/>
          </p:cNvPicPr>
          <p:nvPr/>
        </p:nvPicPr>
        <p:blipFill>
          <a:blip r:embed="rId6"/>
          <a:stretch>
            <a:fillRect/>
          </a:stretch>
        </p:blipFill>
        <p:spPr>
          <a:xfrm>
            <a:off x="10723808" y="5400738"/>
            <a:ext cx="1468192" cy="1459149"/>
          </a:xfrm>
          <a:prstGeom prst="rect">
            <a:avLst/>
          </a:prstGeom>
        </p:spPr>
      </p:pic>
    </p:spTree>
    <p:extLst>
      <p:ext uri="{BB962C8B-B14F-4D97-AF65-F5344CB8AC3E}">
        <p14:creationId xmlns:p14="http://schemas.microsoft.com/office/powerpoint/2010/main" val="3551420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5C8EC98-0D8A-4F19-96BB-5C30CAF24FE3}"/>
              </a:ext>
            </a:extLst>
          </p:cNvPr>
          <p:cNvSpPr>
            <a:spLocks noGrp="1"/>
          </p:cNvSpPr>
          <p:nvPr>
            <p:ph type="title"/>
          </p:nvPr>
        </p:nvSpPr>
        <p:spPr>
          <a:xfrm>
            <a:off x="817362" y="211958"/>
            <a:ext cx="10058400" cy="1450757"/>
          </a:xfrm>
        </p:spPr>
        <p:txBody>
          <a:bodyPr>
            <a:normAutofit fontScale="90000"/>
          </a:bodyPr>
          <a:lstStyle/>
          <a:p>
            <a:r>
              <a:rPr lang="pl-PL" dirty="0" err="1"/>
              <a:t>Fission</a:t>
            </a:r>
            <a:r>
              <a:rPr lang="pl-PL" dirty="0"/>
              <a:t> </a:t>
            </a:r>
            <a:r>
              <a:rPr lang="pl-PL" dirty="0" err="1"/>
              <a:t>detectors</a:t>
            </a:r>
            <a:r>
              <a:rPr lang="pl-PL" dirty="0"/>
              <a:t>, </a:t>
            </a:r>
            <a:r>
              <a:rPr lang="pl-PL" dirty="0" err="1"/>
              <a:t>requirements</a:t>
            </a:r>
            <a:r>
              <a:rPr lang="pl-PL" dirty="0"/>
              <a:t> and </a:t>
            </a:r>
            <a:r>
              <a:rPr lang="pl-PL" dirty="0" err="1"/>
              <a:t>progess</a:t>
            </a:r>
            <a:br>
              <a:rPr lang="en-US" dirty="0"/>
            </a:br>
            <a:endParaRPr lang="en-US" dirty="0"/>
          </a:p>
        </p:txBody>
      </p:sp>
      <p:sp>
        <p:nvSpPr>
          <p:cNvPr id="3" name="Symbol zastępczy zawartości 2">
            <a:extLst>
              <a:ext uri="{FF2B5EF4-FFF2-40B4-BE49-F238E27FC236}">
                <a16:creationId xmlns:a16="http://schemas.microsoft.com/office/drawing/2014/main" id="{FF3E3F51-9DC0-49A0-89AB-B041C46638BA}"/>
              </a:ext>
            </a:extLst>
          </p:cNvPr>
          <p:cNvSpPr>
            <a:spLocks noGrp="1"/>
          </p:cNvSpPr>
          <p:nvPr>
            <p:ph idx="1"/>
          </p:nvPr>
        </p:nvSpPr>
        <p:spPr>
          <a:xfrm>
            <a:off x="378682" y="1401303"/>
            <a:ext cx="8935481" cy="4725663"/>
          </a:xfrm>
        </p:spPr>
        <p:txBody>
          <a:bodyPr>
            <a:normAutofit/>
          </a:bodyPr>
          <a:lstStyle/>
          <a:p>
            <a:pPr marL="0" indent="0">
              <a:buNone/>
            </a:pPr>
            <a:endParaRPr lang="pl-PL" dirty="0"/>
          </a:p>
          <a:p>
            <a:pPr marL="0" indent="0">
              <a:buNone/>
            </a:pPr>
            <a:r>
              <a:rPr lang="en-US" dirty="0"/>
              <a:t>• </a:t>
            </a:r>
            <a:r>
              <a:rPr lang="pl-PL" dirty="0"/>
              <a:t>It </a:t>
            </a:r>
            <a:r>
              <a:rPr lang="pl-PL" dirty="0" err="1"/>
              <a:t>is</a:t>
            </a:r>
            <a:r>
              <a:rPr lang="pl-PL" dirty="0"/>
              <a:t> </a:t>
            </a:r>
            <a:r>
              <a:rPr lang="pl-PL" dirty="0" err="1"/>
              <a:t>necessary</a:t>
            </a:r>
            <a:r>
              <a:rPr lang="pl-PL" dirty="0"/>
              <a:t> to </a:t>
            </a:r>
            <a:r>
              <a:rPr lang="pl-PL" dirty="0" err="1"/>
              <a:t>use</a:t>
            </a:r>
            <a:r>
              <a:rPr lang="pl-PL" dirty="0"/>
              <a:t> </a:t>
            </a:r>
            <a:r>
              <a:rPr lang="pl-PL" dirty="0" err="1"/>
              <a:t>detectors</a:t>
            </a:r>
            <a:r>
              <a:rPr lang="pl-PL" dirty="0"/>
              <a:t> for </a:t>
            </a:r>
            <a:r>
              <a:rPr lang="pl-PL" dirty="0" err="1"/>
              <a:t>fission</a:t>
            </a:r>
            <a:r>
              <a:rPr lang="pl-PL" dirty="0"/>
              <a:t> </a:t>
            </a:r>
            <a:r>
              <a:rPr lang="pl-PL" dirty="0" err="1"/>
              <a:t>fragments</a:t>
            </a:r>
            <a:r>
              <a:rPr lang="pl-PL" dirty="0"/>
              <a:t> with </a:t>
            </a:r>
            <a:r>
              <a:rPr lang="pl-PL" dirty="0" err="1"/>
              <a:t>good</a:t>
            </a:r>
            <a:r>
              <a:rPr lang="pl-PL" dirty="0"/>
              <a:t> </a:t>
            </a:r>
            <a:r>
              <a:rPr lang="pl-PL" b="1" dirty="0" err="1"/>
              <a:t>time</a:t>
            </a:r>
            <a:r>
              <a:rPr lang="pl-PL" dirty="0"/>
              <a:t> (~ 1 </a:t>
            </a:r>
            <a:r>
              <a:rPr lang="pl-PL" dirty="0" err="1"/>
              <a:t>ns</a:t>
            </a:r>
            <a:r>
              <a:rPr lang="pl-PL" dirty="0"/>
              <a:t>) and </a:t>
            </a:r>
            <a:r>
              <a:rPr lang="pl-PL" b="1" dirty="0" err="1"/>
              <a:t>position</a:t>
            </a:r>
            <a:r>
              <a:rPr lang="pl-PL" dirty="0"/>
              <a:t> (~ 1 mm) resolution.</a:t>
            </a:r>
          </a:p>
          <a:p>
            <a:pPr marL="0" indent="0">
              <a:buNone/>
            </a:pPr>
            <a:r>
              <a:rPr lang="pl-PL" dirty="0"/>
              <a:t>We </a:t>
            </a:r>
            <a:r>
              <a:rPr lang="pl-PL" dirty="0" err="1"/>
              <a:t>started</a:t>
            </a:r>
            <a:r>
              <a:rPr lang="pl-PL" dirty="0"/>
              <a:t> </a:t>
            </a:r>
            <a:r>
              <a:rPr lang="pl-PL" dirty="0" err="1"/>
              <a:t>collaboration</a:t>
            </a:r>
            <a:r>
              <a:rPr lang="pl-PL" dirty="0"/>
              <a:t> with ELI-NP. </a:t>
            </a:r>
            <a:r>
              <a:rPr lang="pl-PL" dirty="0" err="1"/>
              <a:t>group</a:t>
            </a:r>
            <a:r>
              <a:rPr lang="pl-PL" dirty="0"/>
              <a:t>, D. </a:t>
            </a:r>
            <a:r>
              <a:rPr lang="pl-PL" dirty="0" err="1"/>
              <a:t>Balabanski</a:t>
            </a:r>
            <a:r>
              <a:rPr lang="pl-PL" dirty="0"/>
              <a:t>, A. </a:t>
            </a:r>
            <a:r>
              <a:rPr lang="pl-PL" dirty="0" err="1"/>
              <a:t>State</a:t>
            </a:r>
            <a:r>
              <a:rPr lang="pl-PL" dirty="0"/>
              <a:t>, </a:t>
            </a:r>
          </a:p>
          <a:p>
            <a:pPr marL="0" indent="0">
              <a:buNone/>
            </a:pPr>
            <a:r>
              <a:rPr lang="pl-PL" dirty="0" err="1"/>
              <a:t>which</a:t>
            </a:r>
            <a:r>
              <a:rPr lang="pl-PL" dirty="0"/>
              <a:t> </a:t>
            </a:r>
            <a:r>
              <a:rPr lang="pl-PL" dirty="0" err="1"/>
              <a:t>develop</a:t>
            </a:r>
            <a:r>
              <a:rPr lang="pl-PL" dirty="0"/>
              <a:t> </a:t>
            </a:r>
            <a:r>
              <a:rPr lang="pl-PL" b="1" dirty="0"/>
              <a:t>THGEM </a:t>
            </a:r>
            <a:r>
              <a:rPr lang="pl-PL" b="1" dirty="0" err="1"/>
              <a:t>detectors</a:t>
            </a:r>
            <a:r>
              <a:rPr lang="pl-PL" dirty="0"/>
              <a:t>. </a:t>
            </a:r>
          </a:p>
          <a:p>
            <a:pPr marL="0" indent="0">
              <a:buNone/>
            </a:pPr>
            <a:r>
              <a:rPr lang="en-US" dirty="0"/>
              <a:t>•</a:t>
            </a:r>
            <a:r>
              <a:rPr lang="pl-PL" dirty="0"/>
              <a:t>First </a:t>
            </a:r>
            <a:r>
              <a:rPr lang="pl-PL" dirty="0" err="1"/>
              <a:t>prototypes</a:t>
            </a:r>
            <a:r>
              <a:rPr lang="pl-PL" dirty="0"/>
              <a:t> </a:t>
            </a:r>
            <a:r>
              <a:rPr lang="pl-PL" dirty="0" err="1"/>
              <a:t>made</a:t>
            </a:r>
            <a:r>
              <a:rPr lang="pl-PL" dirty="0"/>
              <a:t> </a:t>
            </a:r>
            <a:r>
              <a:rPr lang="pl-PL" dirty="0" err="1"/>
              <a:t>at</a:t>
            </a:r>
            <a:r>
              <a:rPr lang="pl-PL" dirty="0"/>
              <a:t> ELI-NP, </a:t>
            </a:r>
            <a:r>
              <a:rPr lang="pl-PL" dirty="0" err="1"/>
              <a:t>preliminary</a:t>
            </a:r>
            <a:r>
              <a:rPr lang="pl-PL" dirty="0"/>
              <a:t> </a:t>
            </a:r>
            <a:r>
              <a:rPr lang="pl-PL" dirty="0" err="1"/>
              <a:t>tests</a:t>
            </a:r>
            <a:r>
              <a:rPr lang="pl-PL" dirty="0"/>
              <a:t> </a:t>
            </a:r>
            <a:r>
              <a:rPr lang="pl-PL" dirty="0" err="1"/>
              <a:t>performed</a:t>
            </a:r>
            <a:r>
              <a:rPr lang="pl-PL" dirty="0"/>
              <a:t>, </a:t>
            </a:r>
          </a:p>
          <a:p>
            <a:pPr marL="0" indent="0">
              <a:buNone/>
            </a:pPr>
            <a:r>
              <a:rPr lang="pl-PL" dirty="0" err="1"/>
              <a:t>visit</a:t>
            </a:r>
            <a:r>
              <a:rPr lang="pl-PL" dirty="0"/>
              <a:t> of M.C. and B. </a:t>
            </a:r>
            <a:r>
              <a:rPr lang="pl-PL" dirty="0" err="1"/>
              <a:t>Sowicki</a:t>
            </a:r>
            <a:r>
              <a:rPr lang="pl-PL" dirty="0"/>
              <a:t> in Romania in </a:t>
            </a:r>
            <a:r>
              <a:rPr lang="pl-PL" dirty="0" err="1"/>
              <a:t>June</a:t>
            </a:r>
            <a:r>
              <a:rPr lang="pl-PL" dirty="0"/>
              <a:t> 2025.</a:t>
            </a:r>
          </a:p>
          <a:p>
            <a:pPr marL="0" indent="0">
              <a:buNone/>
            </a:pPr>
            <a:r>
              <a:rPr lang="en-US" dirty="0"/>
              <a:t>•</a:t>
            </a:r>
            <a:r>
              <a:rPr lang="pl-PL" dirty="0" err="1"/>
              <a:t>Goal</a:t>
            </a:r>
            <a:r>
              <a:rPr lang="pl-PL" dirty="0"/>
              <a:t> to test THGEM </a:t>
            </a:r>
            <a:r>
              <a:rPr lang="pl-PL" dirty="0" err="1"/>
              <a:t>detector</a:t>
            </a:r>
            <a:r>
              <a:rPr lang="pl-PL" dirty="0"/>
              <a:t> </a:t>
            </a:r>
            <a:r>
              <a:rPr lang="pl-PL" dirty="0" err="1"/>
              <a:t>provided</a:t>
            </a:r>
            <a:r>
              <a:rPr lang="pl-PL" dirty="0"/>
              <a:t> by ELI-NP </a:t>
            </a:r>
            <a:r>
              <a:rPr lang="pl-PL" dirty="0" err="1"/>
              <a:t>at</a:t>
            </a:r>
            <a:r>
              <a:rPr lang="pl-PL" dirty="0"/>
              <a:t> IFJ PAN in 2025 with </a:t>
            </a:r>
            <a:r>
              <a:rPr lang="pl-PL" dirty="0" err="1"/>
              <a:t>use</a:t>
            </a:r>
            <a:r>
              <a:rPr lang="pl-PL" dirty="0"/>
              <a:t> of </a:t>
            </a:r>
            <a:r>
              <a:rPr lang="pl-PL" baseline="30000" dirty="0"/>
              <a:t>252</a:t>
            </a:r>
            <a:r>
              <a:rPr lang="pl-PL" dirty="0"/>
              <a:t>Cf.</a:t>
            </a:r>
          </a:p>
          <a:p>
            <a:pPr marL="0" indent="0">
              <a:buNone/>
            </a:pPr>
            <a:r>
              <a:rPr lang="en-US" dirty="0"/>
              <a:t>•</a:t>
            </a:r>
            <a:r>
              <a:rPr lang="pl-PL" dirty="0"/>
              <a:t> </a:t>
            </a:r>
            <a:r>
              <a:rPr lang="pl-PL" dirty="0" err="1"/>
              <a:t>Four</a:t>
            </a:r>
            <a:r>
              <a:rPr lang="pl-PL" dirty="0"/>
              <a:t> (</a:t>
            </a:r>
            <a:r>
              <a:rPr lang="pl-PL" dirty="0" err="1"/>
              <a:t>or</a:t>
            </a:r>
            <a:r>
              <a:rPr lang="pl-PL" dirty="0"/>
              <a:t> in the </a:t>
            </a:r>
            <a:r>
              <a:rPr lang="pl-PL" dirty="0" err="1"/>
              <a:t>best</a:t>
            </a:r>
            <a:r>
              <a:rPr lang="pl-PL" dirty="0"/>
              <a:t> </a:t>
            </a:r>
            <a:r>
              <a:rPr lang="pl-PL" dirty="0" err="1"/>
              <a:t>case</a:t>
            </a:r>
            <a:r>
              <a:rPr lang="pl-PL" dirty="0"/>
              <a:t> 8) </a:t>
            </a:r>
            <a:r>
              <a:rPr lang="pl-PL" dirty="0" err="1"/>
              <a:t>detectors</a:t>
            </a:r>
            <a:r>
              <a:rPr lang="pl-PL" dirty="0"/>
              <a:t> </a:t>
            </a:r>
            <a:r>
              <a:rPr lang="pl-PL" dirty="0" err="1"/>
              <a:t>may</a:t>
            </a:r>
            <a:r>
              <a:rPr lang="pl-PL" dirty="0"/>
              <a:t> be </a:t>
            </a:r>
            <a:r>
              <a:rPr lang="pl-PL" dirty="0" err="1"/>
              <a:t>ready</a:t>
            </a:r>
            <a:r>
              <a:rPr lang="pl-PL" dirty="0"/>
              <a:t> in 2026, </a:t>
            </a:r>
            <a:r>
              <a:rPr lang="pl-PL" dirty="0" err="1"/>
              <a:t>first</a:t>
            </a:r>
            <a:r>
              <a:rPr lang="pl-PL" dirty="0"/>
              <a:t> </a:t>
            </a:r>
            <a:r>
              <a:rPr lang="pl-PL" dirty="0" err="1"/>
              <a:t>checks</a:t>
            </a:r>
            <a:r>
              <a:rPr lang="pl-PL" dirty="0"/>
              <a:t> of the </a:t>
            </a:r>
            <a:r>
              <a:rPr lang="pl-PL" dirty="0" err="1"/>
              <a:t>possible</a:t>
            </a:r>
            <a:r>
              <a:rPr lang="pl-PL" dirty="0"/>
              <a:t>.</a:t>
            </a:r>
          </a:p>
        </p:txBody>
      </p:sp>
      <p:pic>
        <p:nvPicPr>
          <p:cNvPr id="5" name="Obraz 4">
            <a:extLst>
              <a:ext uri="{FF2B5EF4-FFF2-40B4-BE49-F238E27FC236}">
                <a16:creationId xmlns:a16="http://schemas.microsoft.com/office/drawing/2014/main" id="{FC50AB04-9FAE-4005-B2DB-D4B132AF0DAC}"/>
              </a:ext>
            </a:extLst>
          </p:cNvPr>
          <p:cNvPicPr>
            <a:picLocks noChangeAspect="1"/>
          </p:cNvPicPr>
          <p:nvPr/>
        </p:nvPicPr>
        <p:blipFill>
          <a:blip r:embed="rId2"/>
          <a:stretch>
            <a:fillRect/>
          </a:stretch>
        </p:blipFill>
        <p:spPr>
          <a:xfrm>
            <a:off x="9432512" y="1037693"/>
            <a:ext cx="2380806" cy="1688063"/>
          </a:xfrm>
          <a:prstGeom prst="rect">
            <a:avLst/>
          </a:prstGeom>
        </p:spPr>
      </p:pic>
      <p:pic>
        <p:nvPicPr>
          <p:cNvPr id="13" name="Obraz 12">
            <a:extLst>
              <a:ext uri="{FF2B5EF4-FFF2-40B4-BE49-F238E27FC236}">
                <a16:creationId xmlns:a16="http://schemas.microsoft.com/office/drawing/2014/main" id="{52FC48B0-9856-48FF-B20B-BFDB9EF7790D}"/>
              </a:ext>
            </a:extLst>
          </p:cNvPr>
          <p:cNvPicPr>
            <a:picLocks noChangeAspect="1"/>
          </p:cNvPicPr>
          <p:nvPr/>
        </p:nvPicPr>
        <p:blipFill>
          <a:blip r:embed="rId3"/>
          <a:stretch>
            <a:fillRect/>
          </a:stretch>
        </p:blipFill>
        <p:spPr>
          <a:xfrm>
            <a:off x="0" y="5398335"/>
            <a:ext cx="1447000" cy="1457262"/>
          </a:xfrm>
          <a:prstGeom prst="rect">
            <a:avLst/>
          </a:prstGeom>
        </p:spPr>
      </p:pic>
      <p:pic>
        <p:nvPicPr>
          <p:cNvPr id="8" name="Obraz 7">
            <a:extLst>
              <a:ext uri="{FF2B5EF4-FFF2-40B4-BE49-F238E27FC236}">
                <a16:creationId xmlns:a16="http://schemas.microsoft.com/office/drawing/2014/main" id="{875E88C0-C315-4ECA-BD23-022D9FB7A6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8484" y="2811242"/>
            <a:ext cx="2380805" cy="2279186"/>
          </a:xfrm>
          <a:prstGeom prst="rect">
            <a:avLst/>
          </a:prstGeom>
        </p:spPr>
      </p:pic>
      <p:sp>
        <p:nvSpPr>
          <p:cNvPr id="9" name="Prostokąt 8">
            <a:extLst>
              <a:ext uri="{FF2B5EF4-FFF2-40B4-BE49-F238E27FC236}">
                <a16:creationId xmlns:a16="http://schemas.microsoft.com/office/drawing/2014/main" id="{8FFEEBE7-BDD0-4A90-B025-0A0BB45ED866}"/>
              </a:ext>
            </a:extLst>
          </p:cNvPr>
          <p:cNvSpPr/>
          <p:nvPr/>
        </p:nvSpPr>
        <p:spPr>
          <a:xfrm>
            <a:off x="9432512" y="5175914"/>
            <a:ext cx="2667846" cy="646331"/>
          </a:xfrm>
          <a:prstGeom prst="rect">
            <a:avLst/>
          </a:prstGeom>
        </p:spPr>
        <p:txBody>
          <a:bodyPr wrap="none">
            <a:spAutoFit/>
          </a:bodyPr>
          <a:lstStyle/>
          <a:p>
            <a:r>
              <a:rPr lang="en-US" dirty="0"/>
              <a:t>300 µm spatial resolution </a:t>
            </a:r>
            <a:endParaRPr lang="pl-PL" dirty="0"/>
          </a:p>
          <a:p>
            <a:r>
              <a:rPr lang="en-US" dirty="0"/>
              <a:t>700 </a:t>
            </a:r>
            <a:r>
              <a:rPr lang="en-US" dirty="0" err="1"/>
              <a:t>ps</a:t>
            </a:r>
            <a:r>
              <a:rPr lang="en-US" dirty="0"/>
              <a:t> timing capabilities </a:t>
            </a:r>
          </a:p>
        </p:txBody>
      </p:sp>
      <p:pic>
        <p:nvPicPr>
          <p:cNvPr id="11" name="Obraz 10">
            <a:extLst>
              <a:ext uri="{FF2B5EF4-FFF2-40B4-BE49-F238E27FC236}">
                <a16:creationId xmlns:a16="http://schemas.microsoft.com/office/drawing/2014/main" id="{B34F0457-AB76-4E71-9287-4BFA5E6F9C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8581" y="5499079"/>
            <a:ext cx="1900609" cy="1605807"/>
          </a:xfrm>
          <a:prstGeom prst="rect">
            <a:avLst/>
          </a:prstGeom>
        </p:spPr>
      </p:pic>
      <p:sp>
        <p:nvSpPr>
          <p:cNvPr id="4" name="pole tekstowe 3">
            <a:extLst>
              <a:ext uri="{FF2B5EF4-FFF2-40B4-BE49-F238E27FC236}">
                <a16:creationId xmlns:a16="http://schemas.microsoft.com/office/drawing/2014/main" id="{3FE73433-0097-49C6-A7D5-F0D4FF3A448A}"/>
              </a:ext>
            </a:extLst>
          </p:cNvPr>
          <p:cNvSpPr txBox="1"/>
          <p:nvPr/>
        </p:nvSpPr>
        <p:spPr>
          <a:xfrm rot="20697554">
            <a:off x="1447000" y="3093098"/>
            <a:ext cx="8555415" cy="523220"/>
          </a:xfrm>
          <a:prstGeom prst="rect">
            <a:avLst/>
          </a:prstGeom>
          <a:solidFill>
            <a:schemeClr val="bg2"/>
          </a:solidFill>
        </p:spPr>
        <p:txBody>
          <a:bodyPr wrap="square" rtlCol="0">
            <a:spAutoFit/>
          </a:bodyPr>
          <a:lstStyle/>
          <a:p>
            <a:r>
              <a:rPr lang="pl-PL" sz="2800" b="1" dirty="0">
                <a:solidFill>
                  <a:srgbClr val="FF0000"/>
                </a:solidFill>
              </a:rPr>
              <a:t>First test  of one module </a:t>
            </a:r>
            <a:r>
              <a:rPr lang="pl-PL" sz="2800" b="1" dirty="0" err="1">
                <a:solidFill>
                  <a:srgbClr val="FF0000"/>
                </a:solidFill>
              </a:rPr>
              <a:t>at</a:t>
            </a:r>
            <a:r>
              <a:rPr lang="pl-PL" sz="2800" b="1" dirty="0">
                <a:solidFill>
                  <a:srgbClr val="FF0000"/>
                </a:solidFill>
              </a:rPr>
              <a:t> CCB – 24-25 </a:t>
            </a:r>
            <a:r>
              <a:rPr lang="pl-PL" sz="2800" b="1" dirty="0" err="1">
                <a:solidFill>
                  <a:srgbClr val="FF0000"/>
                </a:solidFill>
              </a:rPr>
              <a:t>November</a:t>
            </a:r>
            <a:r>
              <a:rPr lang="pl-PL" sz="2800" b="1" dirty="0">
                <a:solidFill>
                  <a:srgbClr val="FF0000"/>
                </a:solidFill>
              </a:rPr>
              <a:t> 2025</a:t>
            </a:r>
            <a:endParaRPr lang="en-US" sz="2800" b="1" dirty="0">
              <a:solidFill>
                <a:srgbClr val="FF0000"/>
              </a:solidFill>
            </a:endParaRPr>
          </a:p>
        </p:txBody>
      </p:sp>
    </p:spTree>
    <p:extLst>
      <p:ext uri="{BB962C8B-B14F-4D97-AF65-F5344CB8AC3E}">
        <p14:creationId xmlns:p14="http://schemas.microsoft.com/office/powerpoint/2010/main" val="427092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5C8EC98-0D8A-4F19-96BB-5C30CAF24FE3}"/>
              </a:ext>
            </a:extLst>
          </p:cNvPr>
          <p:cNvSpPr>
            <a:spLocks noGrp="1"/>
          </p:cNvSpPr>
          <p:nvPr>
            <p:ph type="title"/>
          </p:nvPr>
        </p:nvSpPr>
        <p:spPr>
          <a:xfrm>
            <a:off x="817362" y="211958"/>
            <a:ext cx="11147728" cy="1450757"/>
          </a:xfrm>
        </p:spPr>
        <p:txBody>
          <a:bodyPr>
            <a:normAutofit fontScale="90000"/>
          </a:bodyPr>
          <a:lstStyle/>
          <a:p>
            <a:r>
              <a:rPr lang="pl-PL" dirty="0" err="1"/>
              <a:t>Fission</a:t>
            </a:r>
            <a:r>
              <a:rPr lang="pl-PL" dirty="0"/>
              <a:t> </a:t>
            </a:r>
            <a:r>
              <a:rPr lang="pl-PL" dirty="0" err="1"/>
              <a:t>detectors</a:t>
            </a:r>
            <a:r>
              <a:rPr lang="pl-PL" dirty="0"/>
              <a:t>, </a:t>
            </a:r>
            <a:r>
              <a:rPr lang="pl-PL" baseline="30000" dirty="0"/>
              <a:t>252</a:t>
            </a:r>
            <a:r>
              <a:rPr lang="pl-PL" dirty="0"/>
              <a:t>Cf </a:t>
            </a:r>
            <a:r>
              <a:rPr lang="pl-PL" dirty="0" err="1"/>
              <a:t>source</a:t>
            </a:r>
            <a:r>
              <a:rPr lang="pl-PL" dirty="0"/>
              <a:t>, </a:t>
            </a:r>
            <a:r>
              <a:rPr lang="pl-PL" dirty="0" err="1"/>
              <a:t>electronic</a:t>
            </a:r>
            <a:r>
              <a:rPr lang="pl-PL" dirty="0"/>
              <a:t> </a:t>
            </a:r>
            <a:r>
              <a:rPr lang="pl-PL" dirty="0" err="1"/>
              <a:t>noises</a:t>
            </a:r>
            <a:br>
              <a:rPr lang="en-US" dirty="0"/>
            </a:br>
            <a:endParaRPr lang="en-US" dirty="0"/>
          </a:p>
        </p:txBody>
      </p:sp>
      <p:sp>
        <p:nvSpPr>
          <p:cNvPr id="3" name="Symbol zastępczy zawartości 2">
            <a:extLst>
              <a:ext uri="{FF2B5EF4-FFF2-40B4-BE49-F238E27FC236}">
                <a16:creationId xmlns:a16="http://schemas.microsoft.com/office/drawing/2014/main" id="{FF3E3F51-9DC0-49A0-89AB-B041C46638BA}"/>
              </a:ext>
            </a:extLst>
          </p:cNvPr>
          <p:cNvSpPr>
            <a:spLocks noGrp="1"/>
          </p:cNvSpPr>
          <p:nvPr>
            <p:ph idx="1"/>
          </p:nvPr>
        </p:nvSpPr>
        <p:spPr>
          <a:xfrm>
            <a:off x="180527" y="1313888"/>
            <a:ext cx="11784563" cy="4725663"/>
          </a:xfrm>
        </p:spPr>
        <p:txBody>
          <a:bodyPr>
            <a:normAutofit/>
          </a:bodyPr>
          <a:lstStyle/>
          <a:p>
            <a:pPr marL="0" indent="0">
              <a:buNone/>
            </a:pPr>
            <a:endParaRPr lang="pl-PL" dirty="0"/>
          </a:p>
          <a:p>
            <a:pPr marL="0" indent="0">
              <a:buNone/>
            </a:pPr>
            <a:endParaRPr lang="pl-PL" dirty="0"/>
          </a:p>
          <a:p>
            <a:pPr marL="0" indent="0">
              <a:buNone/>
            </a:pPr>
            <a:r>
              <a:rPr lang="en-US" dirty="0"/>
              <a:t>• For commissioning of the THGEM fission detectors, we need </a:t>
            </a:r>
            <a:r>
              <a:rPr lang="en-US" baseline="30000" dirty="0"/>
              <a:t>252</a:t>
            </a:r>
            <a:r>
              <a:rPr lang="en-US" dirty="0"/>
              <a:t>Cf source.</a:t>
            </a:r>
            <a:endParaRPr lang="pl-PL" dirty="0"/>
          </a:p>
          <a:p>
            <a:pPr marL="0" indent="0">
              <a:buNone/>
            </a:pPr>
            <a:r>
              <a:rPr lang="en-US" dirty="0"/>
              <a:t>• Available at IFJ PAN source was bought in 2001 with (100 kB) -&gt; now ~200 </a:t>
            </a:r>
            <a:r>
              <a:rPr lang="en-US" dirty="0" err="1"/>
              <a:t>Bq</a:t>
            </a:r>
            <a:r>
              <a:rPr lang="en-US" dirty="0"/>
              <a:t>. </a:t>
            </a:r>
            <a:endParaRPr lang="pl-PL" dirty="0"/>
          </a:p>
          <a:p>
            <a:pPr marL="0" indent="0">
              <a:buNone/>
            </a:pPr>
            <a:r>
              <a:rPr lang="en-US" dirty="0"/>
              <a:t>•  IFJ PAN bought new  (100 </a:t>
            </a:r>
            <a:r>
              <a:rPr lang="en-US" dirty="0" err="1"/>
              <a:t>kBq</a:t>
            </a:r>
            <a:r>
              <a:rPr lang="en-US" dirty="0"/>
              <a:t>) </a:t>
            </a:r>
            <a:r>
              <a:rPr lang="en-US" baseline="30000" dirty="0"/>
              <a:t>252</a:t>
            </a:r>
            <a:r>
              <a:rPr lang="en-US" dirty="0"/>
              <a:t>Cf source with delivery data before end of </a:t>
            </a:r>
            <a:r>
              <a:rPr lang="en-US" b="1" dirty="0"/>
              <a:t>September 2025</a:t>
            </a:r>
            <a:r>
              <a:rPr lang="en-US" dirty="0"/>
              <a:t>.</a:t>
            </a:r>
            <a:endParaRPr lang="pl-PL" dirty="0"/>
          </a:p>
          <a:p>
            <a:pPr marL="0" indent="0">
              <a:buNone/>
            </a:pPr>
            <a:endParaRPr lang="pl-PL" dirty="0"/>
          </a:p>
          <a:p>
            <a:pPr marL="0" indent="0">
              <a:buNone/>
            </a:pPr>
            <a:r>
              <a:rPr lang="en-US" dirty="0"/>
              <a:t>•  Ongoing process of finding sources of electronic noise </a:t>
            </a:r>
            <a:endParaRPr lang="pl-PL" dirty="0"/>
          </a:p>
          <a:p>
            <a:pPr marL="0" indent="0">
              <a:buNone/>
            </a:pPr>
            <a:r>
              <a:rPr lang="en-US" dirty="0"/>
              <a:t>in the CCB building with try to remove/reduce it.</a:t>
            </a:r>
          </a:p>
          <a:p>
            <a:pPr marL="0" indent="0">
              <a:buNone/>
            </a:pPr>
            <a:endParaRPr lang="en-US" dirty="0"/>
          </a:p>
          <a:p>
            <a:pPr marL="0" indent="0">
              <a:buNone/>
            </a:pPr>
            <a:endParaRPr lang="pl-PL" i="1" dirty="0"/>
          </a:p>
        </p:txBody>
      </p:sp>
      <p:pic>
        <p:nvPicPr>
          <p:cNvPr id="13" name="Obraz 12">
            <a:extLst>
              <a:ext uri="{FF2B5EF4-FFF2-40B4-BE49-F238E27FC236}">
                <a16:creationId xmlns:a16="http://schemas.microsoft.com/office/drawing/2014/main" id="{52FC48B0-9856-48FF-B20B-BFDB9EF7790D}"/>
              </a:ext>
            </a:extLst>
          </p:cNvPr>
          <p:cNvPicPr>
            <a:picLocks noChangeAspect="1"/>
          </p:cNvPicPr>
          <p:nvPr/>
        </p:nvPicPr>
        <p:blipFill>
          <a:blip r:embed="rId2"/>
          <a:stretch>
            <a:fillRect/>
          </a:stretch>
        </p:blipFill>
        <p:spPr>
          <a:xfrm>
            <a:off x="0" y="5398335"/>
            <a:ext cx="1447000" cy="1457262"/>
          </a:xfrm>
          <a:prstGeom prst="rect">
            <a:avLst/>
          </a:prstGeom>
        </p:spPr>
      </p:pic>
      <p:pic>
        <p:nvPicPr>
          <p:cNvPr id="7" name="Obraz 6">
            <a:extLst>
              <a:ext uri="{FF2B5EF4-FFF2-40B4-BE49-F238E27FC236}">
                <a16:creationId xmlns:a16="http://schemas.microsoft.com/office/drawing/2014/main" id="{D16ECEA8-D6F8-41D4-81F9-077F0673D90F}"/>
              </a:ext>
            </a:extLst>
          </p:cNvPr>
          <p:cNvPicPr>
            <a:picLocks noChangeAspect="1"/>
          </p:cNvPicPr>
          <p:nvPr/>
        </p:nvPicPr>
        <p:blipFill>
          <a:blip r:embed="rId3"/>
          <a:stretch>
            <a:fillRect/>
          </a:stretch>
        </p:blipFill>
        <p:spPr>
          <a:xfrm>
            <a:off x="5977812" y="3617827"/>
            <a:ext cx="4864359" cy="2829747"/>
          </a:xfrm>
          <a:prstGeom prst="rect">
            <a:avLst/>
          </a:prstGeom>
        </p:spPr>
      </p:pic>
      <p:pic>
        <p:nvPicPr>
          <p:cNvPr id="6" name="Obraz 5">
            <a:extLst>
              <a:ext uri="{FF2B5EF4-FFF2-40B4-BE49-F238E27FC236}">
                <a16:creationId xmlns:a16="http://schemas.microsoft.com/office/drawing/2014/main" id="{28666069-E8A8-476A-9E0C-826872AAE053}"/>
              </a:ext>
            </a:extLst>
          </p:cNvPr>
          <p:cNvPicPr>
            <a:picLocks noChangeAspect="1"/>
          </p:cNvPicPr>
          <p:nvPr/>
        </p:nvPicPr>
        <p:blipFill>
          <a:blip r:embed="rId4"/>
          <a:stretch>
            <a:fillRect/>
          </a:stretch>
        </p:blipFill>
        <p:spPr>
          <a:xfrm>
            <a:off x="10723808" y="5400738"/>
            <a:ext cx="1468192" cy="1459149"/>
          </a:xfrm>
          <a:prstGeom prst="rect">
            <a:avLst/>
          </a:prstGeom>
        </p:spPr>
      </p:pic>
    </p:spTree>
    <p:extLst>
      <p:ext uri="{BB962C8B-B14F-4D97-AF65-F5344CB8AC3E}">
        <p14:creationId xmlns:p14="http://schemas.microsoft.com/office/powerpoint/2010/main" val="1447335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CBF7C32-475C-4821-A691-5D2583A5BF31}"/>
              </a:ext>
            </a:extLst>
          </p:cNvPr>
          <p:cNvSpPr>
            <a:spLocks noGrp="1"/>
          </p:cNvSpPr>
          <p:nvPr>
            <p:ph type="title"/>
          </p:nvPr>
        </p:nvSpPr>
        <p:spPr/>
        <p:txBody>
          <a:bodyPr/>
          <a:lstStyle/>
          <a:p>
            <a:r>
              <a:rPr lang="pl-PL" dirty="0" err="1"/>
              <a:t>Targets</a:t>
            </a:r>
            <a:endParaRPr lang="en-US" dirty="0"/>
          </a:p>
        </p:txBody>
      </p:sp>
      <p:sp>
        <p:nvSpPr>
          <p:cNvPr id="3" name="Symbol zastępczy zawartości 2">
            <a:extLst>
              <a:ext uri="{FF2B5EF4-FFF2-40B4-BE49-F238E27FC236}">
                <a16:creationId xmlns:a16="http://schemas.microsoft.com/office/drawing/2014/main" id="{B7EFFD46-1372-4716-9923-32FA03A41DD6}"/>
              </a:ext>
            </a:extLst>
          </p:cNvPr>
          <p:cNvSpPr>
            <a:spLocks noGrp="1"/>
          </p:cNvSpPr>
          <p:nvPr>
            <p:ph idx="1"/>
          </p:nvPr>
        </p:nvSpPr>
        <p:spPr/>
        <p:txBody>
          <a:bodyPr>
            <a:normAutofit/>
          </a:bodyPr>
          <a:lstStyle/>
          <a:p>
            <a:pPr marL="0" indent="0">
              <a:buNone/>
            </a:pPr>
            <a:r>
              <a:rPr lang="en-US" dirty="0"/>
              <a:t>We need at least two </a:t>
            </a:r>
            <a:r>
              <a:rPr lang="en-US" b="1" dirty="0"/>
              <a:t>thin</a:t>
            </a:r>
            <a:r>
              <a:rPr lang="en-US" dirty="0"/>
              <a:t> Th targets, thickness of 500 – 1000 ug/cm</a:t>
            </a:r>
            <a:r>
              <a:rPr lang="en-US" baseline="30000" dirty="0"/>
              <a:t>2</a:t>
            </a:r>
            <a:endParaRPr lang="pl-PL" baseline="30000" dirty="0"/>
          </a:p>
          <a:p>
            <a:pPr marL="0" indent="0">
              <a:buNone/>
            </a:pPr>
            <a:endParaRPr lang="en-US" baseline="30000" dirty="0"/>
          </a:p>
          <a:p>
            <a:pPr marL="0" indent="0">
              <a:buNone/>
            </a:pPr>
            <a:r>
              <a:rPr lang="en-US" dirty="0"/>
              <a:t>Radioprotection service at </a:t>
            </a:r>
            <a:r>
              <a:rPr lang="en-US" dirty="0" err="1"/>
              <a:t>IJCLab</a:t>
            </a:r>
            <a:r>
              <a:rPr lang="en-US" dirty="0"/>
              <a:t> permitted its target lab to </a:t>
            </a:r>
            <a:r>
              <a:rPr lang="en-US" dirty="0" err="1"/>
              <a:t>proces</a:t>
            </a:r>
            <a:r>
              <a:rPr lang="en-US" dirty="0"/>
              <a:t> production. </a:t>
            </a:r>
            <a:r>
              <a:rPr lang="pl-PL" dirty="0" err="1"/>
              <a:t>Problems</a:t>
            </a:r>
            <a:r>
              <a:rPr lang="pl-PL" dirty="0"/>
              <a:t> of the target lab </a:t>
            </a:r>
            <a:r>
              <a:rPr lang="pl-PL" dirty="0" err="1"/>
              <a:t>solved</a:t>
            </a:r>
            <a:r>
              <a:rPr lang="pl-PL" dirty="0"/>
              <a:t> (</a:t>
            </a:r>
            <a:r>
              <a:rPr lang="pl-PL" dirty="0" err="1"/>
              <a:t>after</a:t>
            </a:r>
            <a:r>
              <a:rPr lang="pl-PL" dirty="0"/>
              <a:t> </a:t>
            </a:r>
            <a:r>
              <a:rPr lang="pl-PL" dirty="0" err="1"/>
              <a:t>flooding</a:t>
            </a:r>
            <a:r>
              <a:rPr lang="pl-PL" dirty="0"/>
              <a:t>) – </a:t>
            </a:r>
            <a:r>
              <a:rPr lang="pl-PL" b="1" dirty="0" err="1"/>
              <a:t>targets</a:t>
            </a:r>
            <a:r>
              <a:rPr lang="pl-PL" b="1" dirty="0"/>
              <a:t> (3 </a:t>
            </a:r>
            <a:r>
              <a:rPr lang="pl-PL" b="1" dirty="0" err="1"/>
              <a:t>items</a:t>
            </a:r>
            <a:r>
              <a:rPr lang="pl-PL" b="1" dirty="0"/>
              <a:t>) </a:t>
            </a:r>
            <a:r>
              <a:rPr lang="pl-PL" b="1" dirty="0" err="1"/>
              <a:t>will</a:t>
            </a:r>
            <a:r>
              <a:rPr lang="pl-PL" b="1" dirty="0"/>
              <a:t> be </a:t>
            </a:r>
            <a:r>
              <a:rPr lang="pl-PL" b="1" dirty="0" err="1"/>
              <a:t>made</a:t>
            </a:r>
            <a:r>
              <a:rPr lang="pl-PL" b="1" dirty="0"/>
              <a:t> in </a:t>
            </a:r>
            <a:r>
              <a:rPr lang="pl-PL" b="1" dirty="0" err="1"/>
              <a:t>December</a:t>
            </a:r>
            <a:r>
              <a:rPr lang="pl-PL" b="1" dirty="0"/>
              <a:t> 2025.</a:t>
            </a:r>
            <a:endParaRPr lang="en-US" b="1" dirty="0"/>
          </a:p>
          <a:p>
            <a:pPr marL="0" indent="0">
              <a:buNone/>
            </a:pPr>
            <a:endParaRPr lang="en-US" dirty="0"/>
          </a:p>
          <a:p>
            <a:pPr marL="0" indent="0">
              <a:buNone/>
            </a:pPr>
            <a:r>
              <a:rPr lang="en-US" dirty="0"/>
              <a:t>Possible other solutions</a:t>
            </a:r>
            <a:r>
              <a:rPr lang="pl-PL" dirty="0"/>
              <a:t> (backup </a:t>
            </a:r>
            <a:r>
              <a:rPr lang="pl-PL" dirty="0" err="1"/>
              <a:t>ones</a:t>
            </a:r>
            <a:r>
              <a:rPr lang="pl-PL" dirty="0"/>
              <a:t>)</a:t>
            </a:r>
            <a:r>
              <a:rPr lang="en-US" dirty="0"/>
              <a:t>:</a:t>
            </a:r>
          </a:p>
          <a:p>
            <a:pPr marL="0" indent="0">
              <a:buNone/>
            </a:pPr>
            <a:r>
              <a:rPr lang="en-US" strike="sngStrike" dirty="0"/>
              <a:t>• LNL </a:t>
            </a:r>
            <a:r>
              <a:rPr lang="en-US" strike="sngStrike" dirty="0" err="1"/>
              <a:t>Legnaro</a:t>
            </a:r>
            <a:r>
              <a:rPr lang="en-US" strike="sngStrike" dirty="0"/>
              <a:t> (&lt; 1 mg/cm</a:t>
            </a:r>
            <a:r>
              <a:rPr lang="en-US" strike="sngStrike" baseline="30000" dirty="0"/>
              <a:t>2</a:t>
            </a:r>
            <a:r>
              <a:rPr lang="en-US" strike="sngStrike" dirty="0"/>
              <a:t> thickness),</a:t>
            </a:r>
          </a:p>
          <a:p>
            <a:pPr marL="0" indent="0">
              <a:buNone/>
            </a:pPr>
            <a:r>
              <a:rPr lang="en-US" dirty="0"/>
              <a:t>• GSI/FAIR thorium fluoride (ThF4) target in stock with good thicknesses (300-500 ug/cm</a:t>
            </a:r>
            <a:r>
              <a:rPr lang="en-US" baseline="30000" dirty="0"/>
              <a:t>2</a:t>
            </a:r>
            <a:r>
              <a:rPr lang="en-US" dirty="0"/>
              <a:t>).</a:t>
            </a:r>
          </a:p>
        </p:txBody>
      </p:sp>
      <p:pic>
        <p:nvPicPr>
          <p:cNvPr id="4" name="Obraz 3">
            <a:extLst>
              <a:ext uri="{FF2B5EF4-FFF2-40B4-BE49-F238E27FC236}">
                <a16:creationId xmlns:a16="http://schemas.microsoft.com/office/drawing/2014/main" id="{DEB76AB2-C8CF-4A0B-ACA4-B04CAD583E70}"/>
              </a:ext>
            </a:extLst>
          </p:cNvPr>
          <p:cNvPicPr>
            <a:picLocks noChangeAspect="1"/>
          </p:cNvPicPr>
          <p:nvPr/>
        </p:nvPicPr>
        <p:blipFill>
          <a:blip r:embed="rId2"/>
          <a:stretch>
            <a:fillRect/>
          </a:stretch>
        </p:blipFill>
        <p:spPr>
          <a:xfrm>
            <a:off x="0" y="5398335"/>
            <a:ext cx="1447000" cy="1457262"/>
          </a:xfrm>
          <a:prstGeom prst="rect">
            <a:avLst/>
          </a:prstGeom>
        </p:spPr>
      </p:pic>
      <p:pic>
        <p:nvPicPr>
          <p:cNvPr id="5" name="Obraz 4">
            <a:extLst>
              <a:ext uri="{FF2B5EF4-FFF2-40B4-BE49-F238E27FC236}">
                <a16:creationId xmlns:a16="http://schemas.microsoft.com/office/drawing/2014/main" id="{959497AD-1261-4FF3-9E91-CAE59C4318C5}"/>
              </a:ext>
            </a:extLst>
          </p:cNvPr>
          <p:cNvPicPr>
            <a:picLocks noChangeAspect="1"/>
          </p:cNvPicPr>
          <p:nvPr/>
        </p:nvPicPr>
        <p:blipFill>
          <a:blip r:embed="rId3"/>
          <a:stretch>
            <a:fillRect/>
          </a:stretch>
        </p:blipFill>
        <p:spPr>
          <a:xfrm>
            <a:off x="10723808" y="5247893"/>
            <a:ext cx="1468192" cy="1459149"/>
          </a:xfrm>
          <a:prstGeom prst="rect">
            <a:avLst/>
          </a:prstGeom>
        </p:spPr>
      </p:pic>
    </p:spTree>
    <p:extLst>
      <p:ext uri="{BB962C8B-B14F-4D97-AF65-F5344CB8AC3E}">
        <p14:creationId xmlns:p14="http://schemas.microsoft.com/office/powerpoint/2010/main" val="817910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C14470AD-4BDC-4EFD-9137-F7A22E5731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4122" y="3127882"/>
            <a:ext cx="3167878" cy="3167878"/>
          </a:xfrm>
          <a:prstGeom prst="rect">
            <a:avLst/>
          </a:prstGeom>
        </p:spPr>
      </p:pic>
      <p:sp>
        <p:nvSpPr>
          <p:cNvPr id="2" name="Tytuł 1">
            <a:extLst>
              <a:ext uri="{FF2B5EF4-FFF2-40B4-BE49-F238E27FC236}">
                <a16:creationId xmlns:a16="http://schemas.microsoft.com/office/drawing/2014/main" id="{55C8EC98-0D8A-4F19-96BB-5C30CAF24FE3}"/>
              </a:ext>
            </a:extLst>
          </p:cNvPr>
          <p:cNvSpPr>
            <a:spLocks noGrp="1"/>
          </p:cNvSpPr>
          <p:nvPr>
            <p:ph type="title"/>
          </p:nvPr>
        </p:nvSpPr>
        <p:spPr>
          <a:xfrm>
            <a:off x="817362" y="211958"/>
            <a:ext cx="11147728" cy="1450757"/>
          </a:xfrm>
        </p:spPr>
        <p:txBody>
          <a:bodyPr>
            <a:normAutofit/>
          </a:bodyPr>
          <a:lstStyle/>
          <a:p>
            <a:r>
              <a:rPr lang="pl-PL" dirty="0"/>
              <a:t>DAQ, </a:t>
            </a:r>
            <a:r>
              <a:rPr lang="pl-PL" dirty="0" err="1"/>
              <a:t>improvements</a:t>
            </a:r>
            <a:br>
              <a:rPr lang="en-US" dirty="0"/>
            </a:br>
            <a:endParaRPr lang="en-US" dirty="0"/>
          </a:p>
        </p:txBody>
      </p:sp>
      <p:sp>
        <p:nvSpPr>
          <p:cNvPr id="3" name="Symbol zastępczy zawartości 2">
            <a:extLst>
              <a:ext uri="{FF2B5EF4-FFF2-40B4-BE49-F238E27FC236}">
                <a16:creationId xmlns:a16="http://schemas.microsoft.com/office/drawing/2014/main" id="{FF3E3F51-9DC0-49A0-89AB-B041C46638BA}"/>
              </a:ext>
            </a:extLst>
          </p:cNvPr>
          <p:cNvSpPr>
            <a:spLocks noGrp="1"/>
          </p:cNvSpPr>
          <p:nvPr>
            <p:ph idx="1"/>
          </p:nvPr>
        </p:nvSpPr>
        <p:spPr>
          <a:xfrm>
            <a:off x="180527" y="1313888"/>
            <a:ext cx="11784563" cy="4725663"/>
          </a:xfrm>
        </p:spPr>
        <p:txBody>
          <a:bodyPr>
            <a:normAutofit/>
          </a:bodyPr>
          <a:lstStyle/>
          <a:p>
            <a:pPr marL="0" indent="0">
              <a:buNone/>
            </a:pPr>
            <a:endParaRPr lang="en-US" dirty="0"/>
          </a:p>
          <a:p>
            <a:pPr marL="0" indent="0">
              <a:buNone/>
            </a:pPr>
            <a:r>
              <a:rPr lang="en-US" dirty="0"/>
              <a:t>• For the fission detector readout we can use existing DAQ (MBS based) with added TDC and use of V1730 digitizer channels.</a:t>
            </a:r>
          </a:p>
          <a:p>
            <a:pPr marL="0" indent="0">
              <a:buNone/>
            </a:pPr>
            <a:r>
              <a:rPr lang="en-US" dirty="0"/>
              <a:t>• </a:t>
            </a:r>
            <a:r>
              <a:rPr lang="pl-PL" dirty="0"/>
              <a:t>T</a:t>
            </a:r>
            <a:r>
              <a:rPr lang="en-US" dirty="0"/>
              <a:t>o optimize general DAQ performance we are working on:</a:t>
            </a:r>
          </a:p>
          <a:p>
            <a:pPr marL="457200" indent="-457200">
              <a:buAutoNum type="alphaLcParenR"/>
            </a:pPr>
            <a:r>
              <a:rPr lang="en-US" dirty="0"/>
              <a:t>use of PHA firmware for the KRATTA digitizers (V1724) -&gt; change from „oscilloscope” mode </a:t>
            </a:r>
          </a:p>
          <a:p>
            <a:pPr marL="457200" indent="-457200">
              <a:buAutoNum type="alphaLcParenR"/>
            </a:pPr>
            <a:r>
              <a:rPr lang="en-US" dirty="0"/>
              <a:t>change of the DAQ from MBS to </a:t>
            </a:r>
            <a:r>
              <a:rPr lang="en-US" dirty="0" err="1"/>
              <a:t>xDAQ</a:t>
            </a:r>
            <a:r>
              <a:rPr lang="en-US" dirty="0"/>
              <a:t> with fiber readout basing on CAEN</a:t>
            </a:r>
            <a:r>
              <a:rPr lang="en-US" b="1" dirty="0"/>
              <a:t> A5818</a:t>
            </a:r>
            <a:r>
              <a:rPr lang="en-US" dirty="0"/>
              <a:t>  modules</a:t>
            </a:r>
          </a:p>
          <a:p>
            <a:pPr marL="0" indent="0">
              <a:buNone/>
            </a:pPr>
            <a:r>
              <a:rPr lang="en-US" dirty="0"/>
              <a:t>(we apply to IFJ PAN director for the founding of </a:t>
            </a:r>
            <a:r>
              <a:rPr lang="pl-PL" dirty="0" err="1"/>
              <a:t>sourch</a:t>
            </a:r>
            <a:r>
              <a:rPr lang="en-US"/>
              <a:t> </a:t>
            </a:r>
            <a:r>
              <a:rPr lang="en-US" dirty="0"/>
              <a:t>readout cards).</a:t>
            </a:r>
          </a:p>
          <a:p>
            <a:pPr marL="0" indent="0">
              <a:buNone/>
            </a:pPr>
            <a:r>
              <a:rPr lang="en-US" dirty="0"/>
              <a:t>•  Electronic improvement possible if grant application </a:t>
            </a:r>
            <a:r>
              <a:rPr lang="pl-PL" dirty="0"/>
              <a:t>(M.C. as PI) </a:t>
            </a:r>
            <a:r>
              <a:rPr lang="en-US" dirty="0"/>
              <a:t>to polish institution NCN </a:t>
            </a:r>
          </a:p>
          <a:p>
            <a:pPr marL="0" indent="0">
              <a:buNone/>
            </a:pPr>
            <a:r>
              <a:rPr lang="en-US" dirty="0"/>
              <a:t>will be positively evaluated.</a:t>
            </a:r>
          </a:p>
          <a:p>
            <a:pPr marL="0" indent="0">
              <a:buNone/>
            </a:pPr>
            <a:endParaRPr lang="pl-PL" i="1" dirty="0"/>
          </a:p>
          <a:p>
            <a:pPr marL="0" indent="0">
              <a:buNone/>
            </a:pPr>
            <a:endParaRPr lang="pl-PL" i="1" dirty="0"/>
          </a:p>
        </p:txBody>
      </p:sp>
      <p:pic>
        <p:nvPicPr>
          <p:cNvPr id="13" name="Obraz 12">
            <a:extLst>
              <a:ext uri="{FF2B5EF4-FFF2-40B4-BE49-F238E27FC236}">
                <a16:creationId xmlns:a16="http://schemas.microsoft.com/office/drawing/2014/main" id="{52FC48B0-9856-48FF-B20B-BFDB9EF7790D}"/>
              </a:ext>
            </a:extLst>
          </p:cNvPr>
          <p:cNvPicPr>
            <a:picLocks noChangeAspect="1"/>
          </p:cNvPicPr>
          <p:nvPr/>
        </p:nvPicPr>
        <p:blipFill>
          <a:blip r:embed="rId3"/>
          <a:stretch>
            <a:fillRect/>
          </a:stretch>
        </p:blipFill>
        <p:spPr>
          <a:xfrm>
            <a:off x="0" y="5398335"/>
            <a:ext cx="1447000" cy="1457262"/>
          </a:xfrm>
          <a:prstGeom prst="rect">
            <a:avLst/>
          </a:prstGeom>
        </p:spPr>
      </p:pic>
      <p:pic>
        <p:nvPicPr>
          <p:cNvPr id="6" name="Obraz 5">
            <a:extLst>
              <a:ext uri="{FF2B5EF4-FFF2-40B4-BE49-F238E27FC236}">
                <a16:creationId xmlns:a16="http://schemas.microsoft.com/office/drawing/2014/main" id="{F802D47A-028C-464D-A4E8-99D9691BAA6C}"/>
              </a:ext>
            </a:extLst>
          </p:cNvPr>
          <p:cNvPicPr>
            <a:picLocks noChangeAspect="1"/>
          </p:cNvPicPr>
          <p:nvPr/>
        </p:nvPicPr>
        <p:blipFill>
          <a:blip r:embed="rId4"/>
          <a:stretch>
            <a:fillRect/>
          </a:stretch>
        </p:blipFill>
        <p:spPr>
          <a:xfrm>
            <a:off x="10723808" y="5400738"/>
            <a:ext cx="1468192" cy="1459149"/>
          </a:xfrm>
          <a:prstGeom prst="rect">
            <a:avLst/>
          </a:prstGeom>
        </p:spPr>
      </p:pic>
    </p:spTree>
    <p:extLst>
      <p:ext uri="{BB962C8B-B14F-4D97-AF65-F5344CB8AC3E}">
        <p14:creationId xmlns:p14="http://schemas.microsoft.com/office/powerpoint/2010/main" val="2101555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3CF03BA-CC90-471A-BA87-04849DDC5081}"/>
              </a:ext>
            </a:extLst>
          </p:cNvPr>
          <p:cNvSpPr>
            <a:spLocks noGrp="1"/>
          </p:cNvSpPr>
          <p:nvPr>
            <p:ph type="title"/>
          </p:nvPr>
        </p:nvSpPr>
        <p:spPr>
          <a:xfrm>
            <a:off x="145557" y="417774"/>
            <a:ext cx="10058400" cy="748454"/>
          </a:xfrm>
        </p:spPr>
        <p:txBody>
          <a:bodyPr/>
          <a:lstStyle/>
          <a:p>
            <a:r>
              <a:rPr lang="pl-PL" dirty="0" err="1"/>
              <a:t>HPGe</a:t>
            </a:r>
            <a:r>
              <a:rPr lang="pl-PL" dirty="0"/>
              <a:t> </a:t>
            </a:r>
            <a:r>
              <a:rPr lang="en-US" dirty="0"/>
              <a:t>at ALTO/IJC Lab</a:t>
            </a:r>
            <a:r>
              <a:rPr lang="pl-PL" dirty="0"/>
              <a:t> - status</a:t>
            </a:r>
            <a:endParaRPr lang="en-US" dirty="0"/>
          </a:p>
        </p:txBody>
      </p:sp>
      <p:sp>
        <p:nvSpPr>
          <p:cNvPr id="3" name="Symbol zastępczy zawartości 2">
            <a:extLst>
              <a:ext uri="{FF2B5EF4-FFF2-40B4-BE49-F238E27FC236}">
                <a16:creationId xmlns:a16="http://schemas.microsoft.com/office/drawing/2014/main" id="{CA7E0C3E-DD71-45E1-97CB-824D4AC80797}"/>
              </a:ext>
            </a:extLst>
          </p:cNvPr>
          <p:cNvSpPr>
            <a:spLocks noGrp="1"/>
          </p:cNvSpPr>
          <p:nvPr>
            <p:ph idx="1"/>
          </p:nvPr>
        </p:nvSpPr>
        <p:spPr>
          <a:xfrm>
            <a:off x="145557" y="1761759"/>
            <a:ext cx="10058400" cy="4023360"/>
          </a:xfrm>
        </p:spPr>
        <p:txBody>
          <a:bodyPr/>
          <a:lstStyle/>
          <a:p>
            <a:r>
              <a:rPr lang="en-US" b="1" dirty="0"/>
              <a:t>Loan Pool</a:t>
            </a:r>
          </a:p>
          <a:p>
            <a:r>
              <a:rPr lang="en-US" dirty="0"/>
              <a:t>10 working</a:t>
            </a:r>
          </a:p>
          <a:p>
            <a:r>
              <a:rPr lang="en-US" dirty="0">
                <a:solidFill>
                  <a:schemeClr val="accent5">
                    <a:lumMod val="50000"/>
                  </a:schemeClr>
                </a:solidFill>
              </a:rPr>
              <a:t>5 poor</a:t>
            </a:r>
            <a:r>
              <a:rPr lang="pl-PL" dirty="0">
                <a:solidFill>
                  <a:schemeClr val="accent5">
                    <a:lumMod val="50000"/>
                  </a:schemeClr>
                </a:solidFill>
              </a:rPr>
              <a:t> </a:t>
            </a:r>
            <a:r>
              <a:rPr lang="en-US" dirty="0">
                <a:solidFill>
                  <a:schemeClr val="accent5">
                    <a:lumMod val="50000"/>
                  </a:schemeClr>
                </a:solidFill>
              </a:rPr>
              <a:t>signals</a:t>
            </a:r>
            <a:r>
              <a:rPr lang="pl-PL" dirty="0">
                <a:solidFill>
                  <a:schemeClr val="accent5">
                    <a:lumMod val="50000"/>
                  </a:schemeClr>
                </a:solidFill>
              </a:rPr>
              <a:t> </a:t>
            </a:r>
            <a:r>
              <a:rPr lang="en-US" dirty="0">
                <a:solidFill>
                  <a:schemeClr val="accent5">
                    <a:lumMod val="50000"/>
                  </a:schemeClr>
                </a:solidFill>
              </a:rPr>
              <a:t>and currently</a:t>
            </a:r>
            <a:r>
              <a:rPr lang="pl-PL" dirty="0">
                <a:solidFill>
                  <a:schemeClr val="accent5">
                    <a:lumMod val="50000"/>
                  </a:schemeClr>
                </a:solidFill>
              </a:rPr>
              <a:t> </a:t>
            </a:r>
            <a:r>
              <a:rPr lang="en-US" dirty="0">
                <a:solidFill>
                  <a:schemeClr val="accent5">
                    <a:lumMod val="50000"/>
                  </a:schemeClr>
                </a:solidFill>
              </a:rPr>
              <a:t>unusable</a:t>
            </a:r>
          </a:p>
          <a:p>
            <a:r>
              <a:rPr lang="en-US" dirty="0">
                <a:solidFill>
                  <a:srgbClr val="FF0000"/>
                </a:solidFill>
              </a:rPr>
              <a:t>5 no signals</a:t>
            </a:r>
            <a:endParaRPr lang="pl-PL" dirty="0">
              <a:solidFill>
                <a:srgbClr val="FF0000"/>
              </a:solidFill>
            </a:endParaRPr>
          </a:p>
          <a:p>
            <a:r>
              <a:rPr lang="en-US" b="1" dirty="0" err="1"/>
              <a:t>Gammapool</a:t>
            </a:r>
            <a:endParaRPr lang="en-US" b="1" dirty="0"/>
          </a:p>
          <a:p>
            <a:r>
              <a:rPr lang="en-US" dirty="0">
                <a:solidFill>
                  <a:srgbClr val="FF0000"/>
                </a:solidFill>
              </a:rPr>
              <a:t>3 detectors requiring</a:t>
            </a:r>
            <a:r>
              <a:rPr lang="pl-PL" dirty="0">
                <a:solidFill>
                  <a:srgbClr val="FF0000"/>
                </a:solidFill>
              </a:rPr>
              <a:t> </a:t>
            </a:r>
            <a:r>
              <a:rPr lang="en-US" dirty="0">
                <a:solidFill>
                  <a:srgbClr val="FF0000"/>
                </a:solidFill>
              </a:rPr>
              <a:t>factory</a:t>
            </a:r>
            <a:r>
              <a:rPr lang="pl-PL" dirty="0">
                <a:solidFill>
                  <a:srgbClr val="FF0000"/>
                </a:solidFill>
              </a:rPr>
              <a:t> </a:t>
            </a:r>
            <a:r>
              <a:rPr lang="en-US" dirty="0">
                <a:solidFill>
                  <a:srgbClr val="FF0000"/>
                </a:solidFill>
              </a:rPr>
              <a:t>repair</a:t>
            </a:r>
          </a:p>
          <a:p>
            <a:r>
              <a:rPr lang="en-US" dirty="0"/>
              <a:t>Refurbishment</a:t>
            </a:r>
            <a:r>
              <a:rPr lang="pl-PL" dirty="0"/>
              <a:t> </a:t>
            </a:r>
            <a:r>
              <a:rPr lang="en-US" dirty="0"/>
              <a:t>needed</a:t>
            </a:r>
          </a:p>
          <a:p>
            <a:r>
              <a:rPr lang="pl-PL" b="1" dirty="0"/>
              <a:t>COFFEE </a:t>
            </a:r>
            <a:r>
              <a:rPr lang="pl-PL" b="1" dirty="0" err="1"/>
              <a:t>project</a:t>
            </a:r>
            <a:r>
              <a:rPr lang="pl-PL" b="1" dirty="0"/>
              <a:t> </a:t>
            </a:r>
            <a:r>
              <a:rPr lang="pl-PL" b="1" dirty="0" err="1"/>
              <a:t>at</a:t>
            </a:r>
            <a:r>
              <a:rPr lang="pl-PL" b="1" dirty="0"/>
              <a:t> </a:t>
            </a:r>
            <a:r>
              <a:rPr lang="pl-PL" b="1" dirty="0" err="1"/>
              <a:t>IJCLab</a:t>
            </a:r>
            <a:r>
              <a:rPr lang="pl-PL" b="1" dirty="0"/>
              <a:t> </a:t>
            </a:r>
            <a:r>
              <a:rPr lang="pl-PL" b="1" dirty="0" err="1"/>
              <a:t>require</a:t>
            </a:r>
            <a:r>
              <a:rPr lang="pl-PL" b="1" dirty="0"/>
              <a:t> </a:t>
            </a:r>
            <a:r>
              <a:rPr lang="en-US" b="1" dirty="0"/>
              <a:t>20 working</a:t>
            </a:r>
            <a:r>
              <a:rPr lang="pl-PL" b="1" dirty="0"/>
              <a:t> </a:t>
            </a:r>
            <a:r>
              <a:rPr lang="pl-PL" b="1" dirty="0" err="1"/>
              <a:t>HPGe</a:t>
            </a:r>
            <a:r>
              <a:rPr lang="pl-PL" b="1" dirty="0"/>
              <a:t> </a:t>
            </a:r>
            <a:r>
              <a:rPr lang="pl-PL" b="1" dirty="0" err="1"/>
              <a:t>detectors</a:t>
            </a:r>
            <a:endParaRPr lang="en-US" b="1" dirty="0"/>
          </a:p>
          <a:p>
            <a:r>
              <a:rPr lang="en-US" dirty="0"/>
              <a:t>Refurbishment</a:t>
            </a:r>
            <a:r>
              <a:rPr lang="pl-PL" dirty="0"/>
              <a:t> </a:t>
            </a:r>
            <a:r>
              <a:rPr lang="en-US" dirty="0"/>
              <a:t>cost</a:t>
            </a:r>
            <a:r>
              <a:rPr lang="pl-PL" dirty="0"/>
              <a:t> </a:t>
            </a:r>
            <a:r>
              <a:rPr lang="en-US" dirty="0"/>
              <a:t>estimated</a:t>
            </a:r>
            <a:r>
              <a:rPr lang="pl-PL" dirty="0"/>
              <a:t> </a:t>
            </a:r>
            <a:r>
              <a:rPr lang="en-US" dirty="0"/>
              <a:t>between</a:t>
            </a:r>
            <a:r>
              <a:rPr lang="pl-PL" dirty="0"/>
              <a:t> </a:t>
            </a:r>
            <a:r>
              <a:rPr lang="en-US" dirty="0"/>
              <a:t>40 and 100 k euros</a:t>
            </a:r>
            <a:r>
              <a:rPr lang="pl-PL" dirty="0"/>
              <a:t>.</a:t>
            </a:r>
            <a:endParaRPr lang="en-US" dirty="0">
              <a:solidFill>
                <a:srgbClr val="FF0000"/>
              </a:solidFill>
            </a:endParaRPr>
          </a:p>
        </p:txBody>
      </p:sp>
      <p:pic>
        <p:nvPicPr>
          <p:cNvPr id="4" name="Obraz 3">
            <a:extLst>
              <a:ext uri="{FF2B5EF4-FFF2-40B4-BE49-F238E27FC236}">
                <a16:creationId xmlns:a16="http://schemas.microsoft.com/office/drawing/2014/main" id="{B0C391CC-3DBD-4569-8A95-0623427EF852}"/>
              </a:ext>
            </a:extLst>
          </p:cNvPr>
          <p:cNvPicPr>
            <a:picLocks noChangeAspect="1"/>
          </p:cNvPicPr>
          <p:nvPr/>
        </p:nvPicPr>
        <p:blipFill>
          <a:blip r:embed="rId2"/>
          <a:stretch>
            <a:fillRect/>
          </a:stretch>
        </p:blipFill>
        <p:spPr>
          <a:xfrm>
            <a:off x="7092852" y="1761759"/>
            <a:ext cx="4047898" cy="3053602"/>
          </a:xfrm>
          <a:prstGeom prst="rect">
            <a:avLst/>
          </a:prstGeom>
        </p:spPr>
      </p:pic>
      <p:grpSp>
        <p:nvGrpSpPr>
          <p:cNvPr id="5" name="Grupa 4">
            <a:extLst>
              <a:ext uri="{FF2B5EF4-FFF2-40B4-BE49-F238E27FC236}">
                <a16:creationId xmlns:a16="http://schemas.microsoft.com/office/drawing/2014/main" id="{AD819200-6B69-4CFD-99FB-F947DBEFCF7B}"/>
              </a:ext>
            </a:extLst>
          </p:cNvPr>
          <p:cNvGrpSpPr/>
          <p:nvPr/>
        </p:nvGrpSpPr>
        <p:grpSpPr>
          <a:xfrm>
            <a:off x="0" y="5398335"/>
            <a:ext cx="12192000" cy="1459149"/>
            <a:chOff x="0" y="5400738"/>
            <a:chExt cx="12192000" cy="1459149"/>
          </a:xfrm>
        </p:grpSpPr>
        <p:pic>
          <p:nvPicPr>
            <p:cNvPr id="6" name="Obraz 5">
              <a:extLst>
                <a:ext uri="{FF2B5EF4-FFF2-40B4-BE49-F238E27FC236}">
                  <a16:creationId xmlns:a16="http://schemas.microsoft.com/office/drawing/2014/main" id="{696E5478-8812-439E-8DA8-93995570C423}"/>
                </a:ext>
              </a:extLst>
            </p:cNvPr>
            <p:cNvPicPr>
              <a:picLocks noChangeAspect="1"/>
            </p:cNvPicPr>
            <p:nvPr/>
          </p:nvPicPr>
          <p:blipFill>
            <a:blip r:embed="rId3"/>
            <a:stretch>
              <a:fillRect/>
            </a:stretch>
          </p:blipFill>
          <p:spPr>
            <a:xfrm>
              <a:off x="0" y="5400738"/>
              <a:ext cx="1447000" cy="1457262"/>
            </a:xfrm>
            <a:prstGeom prst="rect">
              <a:avLst/>
            </a:prstGeom>
          </p:spPr>
        </p:pic>
        <p:pic>
          <p:nvPicPr>
            <p:cNvPr id="7" name="Obraz 6">
              <a:extLst>
                <a:ext uri="{FF2B5EF4-FFF2-40B4-BE49-F238E27FC236}">
                  <a16:creationId xmlns:a16="http://schemas.microsoft.com/office/drawing/2014/main" id="{32E4B84D-923B-4954-BEC3-3B6B7A1E2DFE}"/>
                </a:ext>
              </a:extLst>
            </p:cNvPr>
            <p:cNvPicPr>
              <a:picLocks noChangeAspect="1"/>
            </p:cNvPicPr>
            <p:nvPr/>
          </p:nvPicPr>
          <p:blipFill>
            <a:blip r:embed="rId4"/>
            <a:stretch>
              <a:fillRect/>
            </a:stretch>
          </p:blipFill>
          <p:spPr>
            <a:xfrm>
              <a:off x="10723808" y="5400738"/>
              <a:ext cx="1468192" cy="1459149"/>
            </a:xfrm>
            <a:prstGeom prst="rect">
              <a:avLst/>
            </a:prstGeom>
          </p:spPr>
        </p:pic>
      </p:grpSp>
      <p:sp>
        <p:nvSpPr>
          <p:cNvPr id="8" name="pole tekstowe 7">
            <a:extLst>
              <a:ext uri="{FF2B5EF4-FFF2-40B4-BE49-F238E27FC236}">
                <a16:creationId xmlns:a16="http://schemas.microsoft.com/office/drawing/2014/main" id="{646034C4-37D2-4FA8-A2A2-6400E864050B}"/>
              </a:ext>
            </a:extLst>
          </p:cNvPr>
          <p:cNvSpPr txBox="1"/>
          <p:nvPr/>
        </p:nvSpPr>
        <p:spPr>
          <a:xfrm>
            <a:off x="1447000" y="3093098"/>
            <a:ext cx="8555415" cy="954107"/>
          </a:xfrm>
          <a:prstGeom prst="rect">
            <a:avLst/>
          </a:prstGeom>
          <a:solidFill>
            <a:schemeClr val="bg2"/>
          </a:solidFill>
        </p:spPr>
        <p:txBody>
          <a:bodyPr wrap="square" rtlCol="0">
            <a:spAutoFit/>
          </a:bodyPr>
          <a:lstStyle/>
          <a:p>
            <a:r>
              <a:rPr lang="pl-PL" sz="2800" b="1" dirty="0" err="1">
                <a:solidFill>
                  <a:srgbClr val="FF0000"/>
                </a:solidFill>
              </a:rPr>
              <a:t>Due</a:t>
            </a:r>
            <a:r>
              <a:rPr lang="pl-PL" sz="2800" b="1" dirty="0">
                <a:solidFill>
                  <a:srgbClr val="FF0000"/>
                </a:solidFill>
              </a:rPr>
              <a:t> to </a:t>
            </a:r>
            <a:r>
              <a:rPr lang="pl-PL" sz="2800" b="1" dirty="0" err="1">
                <a:solidFill>
                  <a:srgbClr val="FF0000"/>
                </a:solidFill>
              </a:rPr>
              <a:t>problems</a:t>
            </a:r>
            <a:r>
              <a:rPr lang="pl-PL" sz="2800" b="1" dirty="0">
                <a:solidFill>
                  <a:srgbClr val="FF0000"/>
                </a:solidFill>
              </a:rPr>
              <a:t> with </a:t>
            </a:r>
            <a:r>
              <a:rPr lang="pl-PL" sz="2800" b="1" dirty="0" err="1">
                <a:solidFill>
                  <a:srgbClr val="FF0000"/>
                </a:solidFill>
              </a:rPr>
              <a:t>finding</a:t>
            </a:r>
            <a:r>
              <a:rPr lang="pl-PL" sz="2800" b="1" dirty="0">
                <a:solidFill>
                  <a:srgbClr val="FF0000"/>
                </a:solidFill>
              </a:rPr>
              <a:t> </a:t>
            </a:r>
            <a:r>
              <a:rPr lang="pl-PL" sz="2800" b="1" dirty="0" err="1">
                <a:solidFill>
                  <a:srgbClr val="FF0000"/>
                </a:solidFill>
              </a:rPr>
              <a:t>solution</a:t>
            </a:r>
            <a:r>
              <a:rPr lang="pl-PL" sz="2800" b="1" dirty="0">
                <a:solidFill>
                  <a:srgbClr val="FF0000"/>
                </a:solidFill>
              </a:rPr>
              <a:t> to </a:t>
            </a:r>
            <a:r>
              <a:rPr lang="pl-PL" sz="2800" b="1" dirty="0" err="1">
                <a:solidFill>
                  <a:srgbClr val="FF0000"/>
                </a:solidFill>
              </a:rPr>
              <a:t>repair</a:t>
            </a:r>
            <a:r>
              <a:rPr lang="pl-PL" sz="2800" b="1" dirty="0">
                <a:solidFill>
                  <a:srgbClr val="FF0000"/>
                </a:solidFill>
              </a:rPr>
              <a:t> on </a:t>
            </a:r>
            <a:r>
              <a:rPr lang="pl-PL" sz="2800" b="1" dirty="0" err="1">
                <a:solidFill>
                  <a:srgbClr val="FF0000"/>
                </a:solidFill>
              </a:rPr>
              <a:t>site</a:t>
            </a:r>
            <a:r>
              <a:rPr lang="pl-PL" sz="2800" b="1" dirty="0">
                <a:solidFill>
                  <a:srgbClr val="FF0000"/>
                </a:solidFill>
              </a:rPr>
              <a:t> (</a:t>
            </a:r>
            <a:r>
              <a:rPr lang="pl-PL" sz="2800" b="1" dirty="0" err="1">
                <a:solidFill>
                  <a:srgbClr val="FF0000"/>
                </a:solidFill>
              </a:rPr>
              <a:t>IJCLab</a:t>
            </a:r>
            <a:r>
              <a:rPr lang="pl-PL" sz="2800" b="1" dirty="0">
                <a:solidFill>
                  <a:srgbClr val="FF0000"/>
                </a:solidFill>
              </a:rPr>
              <a:t>) </a:t>
            </a:r>
            <a:r>
              <a:rPr lang="pl-PL" sz="2800" b="1" dirty="0" err="1">
                <a:solidFill>
                  <a:srgbClr val="FF0000"/>
                </a:solidFill>
              </a:rPr>
              <a:t>other</a:t>
            </a:r>
            <a:r>
              <a:rPr lang="pl-PL" sz="2800" b="1" dirty="0">
                <a:solidFill>
                  <a:srgbClr val="FF0000"/>
                </a:solidFill>
              </a:rPr>
              <a:t> </a:t>
            </a:r>
            <a:r>
              <a:rPr lang="pl-PL" sz="2800" b="1" dirty="0" err="1">
                <a:solidFill>
                  <a:srgbClr val="FF0000"/>
                </a:solidFill>
              </a:rPr>
              <a:t>possibilites</a:t>
            </a:r>
            <a:r>
              <a:rPr lang="pl-PL" sz="2800" b="1" dirty="0">
                <a:solidFill>
                  <a:srgbClr val="FF0000"/>
                </a:solidFill>
              </a:rPr>
              <a:t> </a:t>
            </a:r>
            <a:r>
              <a:rPr lang="pl-PL" sz="2800" b="1" dirty="0" err="1">
                <a:solidFill>
                  <a:srgbClr val="FF0000"/>
                </a:solidFill>
              </a:rPr>
              <a:t>are</a:t>
            </a:r>
            <a:r>
              <a:rPr lang="pl-PL" sz="2800" b="1" dirty="0">
                <a:solidFill>
                  <a:srgbClr val="FF0000"/>
                </a:solidFill>
              </a:rPr>
              <a:t> </a:t>
            </a:r>
            <a:r>
              <a:rPr lang="pl-PL" sz="2800" b="1" dirty="0" err="1">
                <a:solidFill>
                  <a:srgbClr val="FF0000"/>
                </a:solidFill>
              </a:rPr>
              <a:t>taken</a:t>
            </a:r>
            <a:r>
              <a:rPr lang="pl-PL" sz="2800" b="1" dirty="0">
                <a:solidFill>
                  <a:srgbClr val="FF0000"/>
                </a:solidFill>
              </a:rPr>
              <a:t> </a:t>
            </a:r>
            <a:r>
              <a:rPr lang="pl-PL" sz="2800" b="1" dirty="0" err="1">
                <a:solidFill>
                  <a:srgbClr val="FF0000"/>
                </a:solidFill>
              </a:rPr>
              <a:t>into</a:t>
            </a:r>
            <a:r>
              <a:rPr lang="pl-PL" sz="2800" b="1" dirty="0">
                <a:solidFill>
                  <a:srgbClr val="FF0000"/>
                </a:solidFill>
              </a:rPr>
              <a:t> </a:t>
            </a:r>
            <a:r>
              <a:rPr lang="pl-PL" sz="2800" b="1" dirty="0" err="1">
                <a:solidFill>
                  <a:srgbClr val="FF0000"/>
                </a:solidFill>
              </a:rPr>
              <a:t>account</a:t>
            </a:r>
            <a:r>
              <a:rPr lang="pl-PL" sz="2800" b="1" dirty="0">
                <a:solidFill>
                  <a:srgbClr val="FF0000"/>
                </a:solidFill>
              </a:rPr>
              <a:t>.</a:t>
            </a:r>
            <a:endParaRPr lang="en-US" sz="2800" b="1" dirty="0">
              <a:solidFill>
                <a:srgbClr val="FF0000"/>
              </a:solidFill>
            </a:endParaRPr>
          </a:p>
        </p:txBody>
      </p:sp>
    </p:spTree>
    <p:extLst>
      <p:ext uri="{BB962C8B-B14F-4D97-AF65-F5344CB8AC3E}">
        <p14:creationId xmlns:p14="http://schemas.microsoft.com/office/powerpoint/2010/main" val="128555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C8138B-4D95-497C-AC5F-2DF94319BD70}"/>
              </a:ext>
            </a:extLst>
          </p:cNvPr>
          <p:cNvSpPr txBox="1"/>
          <p:nvPr/>
        </p:nvSpPr>
        <p:spPr>
          <a:xfrm>
            <a:off x="1043343" y="169221"/>
            <a:ext cx="10349797" cy="788806"/>
          </a:xfrm>
          <a:prstGeom prst="rect">
            <a:avLst/>
          </a:prstGeom>
          <a:noFill/>
        </p:spPr>
        <p:txBody>
          <a:bodyPr wrap="square">
            <a:spAutoFit/>
          </a:bodyPr>
          <a:lstStyle/>
          <a:p>
            <a:r>
              <a:rPr lang="pl-PL" sz="2263" dirty="0">
                <a:latin typeface="Arial" panose="020B0604020202020204" pitchFamily="34" charset="0"/>
                <a:cs typeface="Arial" panose="020B0604020202020204" pitchFamily="34" charset="0"/>
              </a:rPr>
              <a:t>J. Wilson et al., </a:t>
            </a:r>
            <a:r>
              <a:rPr lang="en-US" sz="2263" dirty="0">
                <a:latin typeface="Arial" panose="020B0604020202020204" pitchFamily="34" charset="0"/>
                <a:cs typeface="Arial" panose="020B0604020202020204" pitchFamily="34" charset="0"/>
              </a:rPr>
              <a:t>High resolution </a:t>
            </a:r>
            <a:r>
              <a:rPr lang="en-US" sz="2263" dirty="0">
                <a:latin typeface="Symbol" panose="05050102010706020507" pitchFamily="18" charset="2"/>
                <a:cs typeface="Arial" panose="020B0604020202020204" pitchFamily="34" charset="0"/>
              </a:rPr>
              <a:t>g</a:t>
            </a:r>
            <a:r>
              <a:rPr lang="en-US" sz="2263" dirty="0">
                <a:latin typeface="Arial" panose="020B0604020202020204" pitchFamily="34" charset="0"/>
                <a:cs typeface="Arial" panose="020B0604020202020204" pitchFamily="34" charset="0"/>
              </a:rPr>
              <a:t>-ray spectroscopy of fast-neutron induced fission of </a:t>
            </a:r>
            <a:r>
              <a:rPr lang="en-US" sz="2263" baseline="30000" dirty="0">
                <a:latin typeface="Arial" panose="020B0604020202020204" pitchFamily="34" charset="0"/>
                <a:cs typeface="Arial" panose="020B0604020202020204" pitchFamily="34" charset="0"/>
              </a:rPr>
              <a:t>232</a:t>
            </a:r>
            <a:r>
              <a:rPr lang="en-US" sz="2263" dirty="0">
                <a:latin typeface="Arial" panose="020B0604020202020204" pitchFamily="34" charset="0"/>
                <a:cs typeface="Arial" panose="020B0604020202020204" pitchFamily="34" charset="0"/>
              </a:rPr>
              <a:t>Th</a:t>
            </a:r>
            <a:endParaRPr lang="en-GB" sz="2037"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DD6CE91-7F82-4426-BD75-90E7DA8505E5}"/>
              </a:ext>
            </a:extLst>
          </p:cNvPr>
          <p:cNvSpPr txBox="1"/>
          <p:nvPr/>
        </p:nvSpPr>
        <p:spPr>
          <a:xfrm>
            <a:off x="3545632" y="1346772"/>
            <a:ext cx="5874813" cy="405817"/>
          </a:xfrm>
          <a:prstGeom prst="rect">
            <a:avLst/>
          </a:prstGeom>
          <a:noFill/>
        </p:spPr>
        <p:txBody>
          <a:bodyPr wrap="square">
            <a:spAutoFit/>
          </a:bodyPr>
          <a:lstStyle/>
          <a:p>
            <a:r>
              <a:rPr lang="fr-FR" sz="2037" b="1" dirty="0"/>
              <a:t>N</a:t>
            </a:r>
            <a:r>
              <a:rPr lang="en-GB" sz="2037" b="1" dirty="0"/>
              <a:t>FS/GANIL </a:t>
            </a:r>
            <a:r>
              <a:rPr lang="pl-PL" sz="2037" b="1" dirty="0"/>
              <a:t> </a:t>
            </a:r>
            <a:r>
              <a:rPr lang="pl-PL" sz="2037" b="1" dirty="0" err="1"/>
              <a:t>experiment</a:t>
            </a:r>
            <a:r>
              <a:rPr lang="pl-PL" sz="2037" b="1" dirty="0"/>
              <a:t> – to be </a:t>
            </a:r>
            <a:r>
              <a:rPr lang="pl-PL" sz="2037" b="1" dirty="0" err="1"/>
              <a:t>performed</a:t>
            </a:r>
            <a:r>
              <a:rPr lang="pl-PL" sz="2037" b="1" dirty="0"/>
              <a:t> in 2026</a:t>
            </a:r>
            <a:endParaRPr lang="en-GB" sz="2263" b="1" dirty="0"/>
          </a:p>
        </p:txBody>
      </p:sp>
      <p:sp>
        <p:nvSpPr>
          <p:cNvPr id="8" name="TextBox 7">
            <a:extLst>
              <a:ext uri="{FF2B5EF4-FFF2-40B4-BE49-F238E27FC236}">
                <a16:creationId xmlns:a16="http://schemas.microsoft.com/office/drawing/2014/main" id="{1AC50BE7-7E88-4EEB-9E3A-06D4091B8EA7}"/>
              </a:ext>
            </a:extLst>
          </p:cNvPr>
          <p:cNvSpPr txBox="1"/>
          <p:nvPr/>
        </p:nvSpPr>
        <p:spPr>
          <a:xfrm>
            <a:off x="4832464" y="1834929"/>
            <a:ext cx="2102773" cy="649537"/>
          </a:xfrm>
          <a:prstGeom prst="rect">
            <a:avLst/>
          </a:prstGeom>
          <a:noFill/>
        </p:spPr>
        <p:txBody>
          <a:bodyPr wrap="square">
            <a:spAutoFit/>
          </a:bodyPr>
          <a:lstStyle/>
          <a:p>
            <a:r>
              <a:rPr lang="en-GB" sz="3621" dirty="0">
                <a:solidFill>
                  <a:srgbClr val="0070C0"/>
                </a:solidFill>
                <a:highlight>
                  <a:srgbClr val="00FFFF"/>
                </a:highlight>
              </a:rPr>
              <a:t>E877_23 </a:t>
            </a:r>
            <a:endParaRPr lang="en-GB" sz="3621" dirty="0">
              <a:highlight>
                <a:srgbClr val="00FFFF"/>
              </a:highlight>
            </a:endParaRPr>
          </a:p>
        </p:txBody>
      </p:sp>
      <p:pic>
        <p:nvPicPr>
          <p:cNvPr id="9" name="Image 17">
            <a:extLst>
              <a:ext uri="{FF2B5EF4-FFF2-40B4-BE49-F238E27FC236}">
                <a16:creationId xmlns:a16="http://schemas.microsoft.com/office/drawing/2014/main" id="{D163900B-97C4-4543-86E0-651A561AC7D1}"/>
              </a:ext>
            </a:extLst>
          </p:cNvPr>
          <p:cNvPicPr>
            <a:picLocks noChangeAspect="1"/>
          </p:cNvPicPr>
          <p:nvPr/>
        </p:nvPicPr>
        <p:blipFill>
          <a:blip r:embed="rId2"/>
          <a:stretch>
            <a:fillRect/>
          </a:stretch>
        </p:blipFill>
        <p:spPr>
          <a:xfrm>
            <a:off x="-19987" y="3429001"/>
            <a:ext cx="2738080" cy="2145188"/>
          </a:xfrm>
          <a:prstGeom prst="rect">
            <a:avLst/>
          </a:prstGeom>
        </p:spPr>
      </p:pic>
      <p:pic>
        <p:nvPicPr>
          <p:cNvPr id="10" name="Image 14">
            <a:extLst>
              <a:ext uri="{FF2B5EF4-FFF2-40B4-BE49-F238E27FC236}">
                <a16:creationId xmlns:a16="http://schemas.microsoft.com/office/drawing/2014/main" id="{62F3B08C-494C-4F7D-83A8-A46DD939CCC3}"/>
              </a:ext>
            </a:extLst>
          </p:cNvPr>
          <p:cNvPicPr>
            <a:picLocks noChangeAspect="1"/>
          </p:cNvPicPr>
          <p:nvPr/>
        </p:nvPicPr>
        <p:blipFill>
          <a:blip r:embed="rId3"/>
          <a:stretch>
            <a:fillRect/>
          </a:stretch>
        </p:blipFill>
        <p:spPr>
          <a:xfrm>
            <a:off x="7047987" y="3184517"/>
            <a:ext cx="5144014" cy="2155229"/>
          </a:xfrm>
          <a:prstGeom prst="rect">
            <a:avLst/>
          </a:prstGeom>
        </p:spPr>
      </p:pic>
      <p:pic>
        <p:nvPicPr>
          <p:cNvPr id="13" name="Picture 12">
            <a:extLst>
              <a:ext uri="{FF2B5EF4-FFF2-40B4-BE49-F238E27FC236}">
                <a16:creationId xmlns:a16="http://schemas.microsoft.com/office/drawing/2014/main" id="{B8FF444A-C4EC-4CBD-931B-80A79C63E994}"/>
              </a:ext>
            </a:extLst>
          </p:cNvPr>
          <p:cNvPicPr>
            <a:picLocks noChangeAspect="1"/>
          </p:cNvPicPr>
          <p:nvPr/>
        </p:nvPicPr>
        <p:blipFill>
          <a:blip r:embed="rId4"/>
          <a:stretch>
            <a:fillRect/>
          </a:stretch>
        </p:blipFill>
        <p:spPr>
          <a:xfrm>
            <a:off x="2397494" y="2921959"/>
            <a:ext cx="4537743" cy="3284342"/>
          </a:xfrm>
          <a:prstGeom prst="rect">
            <a:avLst/>
          </a:prstGeom>
        </p:spPr>
      </p:pic>
      <p:sp>
        <p:nvSpPr>
          <p:cNvPr id="14" name="TextBox 13">
            <a:extLst>
              <a:ext uri="{FF2B5EF4-FFF2-40B4-BE49-F238E27FC236}">
                <a16:creationId xmlns:a16="http://schemas.microsoft.com/office/drawing/2014/main" id="{B04291F5-D458-4CBC-9C79-DF4A2FF45651}"/>
              </a:ext>
            </a:extLst>
          </p:cNvPr>
          <p:cNvSpPr txBox="1"/>
          <p:nvPr/>
        </p:nvSpPr>
        <p:spPr>
          <a:xfrm>
            <a:off x="554377" y="5710846"/>
            <a:ext cx="1153649" cy="405817"/>
          </a:xfrm>
          <a:prstGeom prst="rect">
            <a:avLst/>
          </a:prstGeom>
          <a:noFill/>
        </p:spPr>
        <p:txBody>
          <a:bodyPr wrap="none" rtlCol="0">
            <a:spAutoFit/>
          </a:bodyPr>
          <a:lstStyle/>
          <a:p>
            <a:r>
              <a:rPr lang="fr-FR" sz="2037" dirty="0"/>
              <a:t>EXOGAM</a:t>
            </a:r>
            <a:endParaRPr lang="en-GB" sz="2037" dirty="0"/>
          </a:p>
        </p:txBody>
      </p:sp>
      <p:sp>
        <p:nvSpPr>
          <p:cNvPr id="15" name="TextBox 14">
            <a:extLst>
              <a:ext uri="{FF2B5EF4-FFF2-40B4-BE49-F238E27FC236}">
                <a16:creationId xmlns:a16="http://schemas.microsoft.com/office/drawing/2014/main" id="{FA1BD441-C19F-4D2D-B9BB-F8E3C87F4FB9}"/>
              </a:ext>
            </a:extLst>
          </p:cNvPr>
          <p:cNvSpPr txBox="1"/>
          <p:nvPr/>
        </p:nvSpPr>
        <p:spPr>
          <a:xfrm>
            <a:off x="9352718" y="5710846"/>
            <a:ext cx="1344407" cy="405817"/>
          </a:xfrm>
          <a:prstGeom prst="rect">
            <a:avLst/>
          </a:prstGeom>
          <a:noFill/>
        </p:spPr>
        <p:txBody>
          <a:bodyPr wrap="none" rtlCol="0">
            <a:spAutoFit/>
          </a:bodyPr>
          <a:lstStyle/>
          <a:p>
            <a:r>
              <a:rPr lang="fr-FR" sz="2037" dirty="0"/>
              <a:t>NFS </a:t>
            </a:r>
            <a:r>
              <a:rPr lang="fr-FR" sz="2037" dirty="0" err="1"/>
              <a:t>facility</a:t>
            </a:r>
            <a:endParaRPr lang="en-GB" sz="2037" dirty="0"/>
          </a:p>
        </p:txBody>
      </p:sp>
    </p:spTree>
    <p:extLst>
      <p:ext uri="{BB962C8B-B14F-4D97-AF65-F5344CB8AC3E}">
        <p14:creationId xmlns:p14="http://schemas.microsoft.com/office/powerpoint/2010/main" val="3006334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23BAC43-D12F-465F-AC27-60EFB1F88099}"/>
              </a:ext>
            </a:extLst>
          </p:cNvPr>
          <p:cNvSpPr>
            <a:spLocks noGrp="1"/>
          </p:cNvSpPr>
          <p:nvPr>
            <p:ph type="title"/>
          </p:nvPr>
        </p:nvSpPr>
        <p:spPr/>
        <p:txBody>
          <a:bodyPr/>
          <a:lstStyle/>
          <a:p>
            <a:r>
              <a:rPr lang="pl-PL" dirty="0"/>
              <a:t>Presentation plan</a:t>
            </a:r>
            <a:endParaRPr lang="en-US" dirty="0"/>
          </a:p>
        </p:txBody>
      </p:sp>
      <p:sp>
        <p:nvSpPr>
          <p:cNvPr id="3" name="Symbol zastępczy zawartości 2">
            <a:extLst>
              <a:ext uri="{FF2B5EF4-FFF2-40B4-BE49-F238E27FC236}">
                <a16:creationId xmlns:a16="http://schemas.microsoft.com/office/drawing/2014/main" id="{AF73C512-B206-41B1-970C-4C5AF60FF92C}"/>
              </a:ext>
            </a:extLst>
          </p:cNvPr>
          <p:cNvSpPr>
            <a:spLocks noGrp="1"/>
          </p:cNvSpPr>
          <p:nvPr>
            <p:ph idx="1"/>
          </p:nvPr>
        </p:nvSpPr>
        <p:spPr/>
        <p:txBody>
          <a:bodyPr/>
          <a:lstStyle/>
          <a:p>
            <a:pPr marL="0" indent="0">
              <a:buNone/>
            </a:pPr>
            <a:r>
              <a:rPr lang="pl-PL" sz="2400" dirty="0"/>
              <a:t>COFFEE </a:t>
            </a:r>
            <a:r>
              <a:rPr lang="pl-PL" sz="2400" dirty="0" err="1"/>
              <a:t>project</a:t>
            </a:r>
            <a:r>
              <a:rPr lang="pl-PL" sz="2400" dirty="0"/>
              <a:t> </a:t>
            </a:r>
            <a:r>
              <a:rPr lang="pl-PL" sz="2400" dirty="0" err="1"/>
              <a:t>general</a:t>
            </a:r>
            <a:r>
              <a:rPr lang="pl-PL" sz="2400" dirty="0"/>
              <a:t> </a:t>
            </a:r>
            <a:r>
              <a:rPr lang="pl-PL" sz="2400" dirty="0" err="1"/>
              <a:t>information</a:t>
            </a:r>
            <a:r>
              <a:rPr lang="pl-PL" sz="2400" dirty="0"/>
              <a:t> and </a:t>
            </a:r>
            <a:r>
              <a:rPr lang="pl-PL" sz="2400" dirty="0" err="1"/>
              <a:t>goals</a:t>
            </a:r>
            <a:endParaRPr lang="pl-PL" sz="2400" dirty="0"/>
          </a:p>
          <a:p>
            <a:pPr marL="0" indent="0">
              <a:buNone/>
            </a:pPr>
            <a:r>
              <a:rPr lang="pl-PL" sz="2400" dirty="0"/>
              <a:t>Status of the </a:t>
            </a:r>
            <a:r>
              <a:rPr lang="pl-PL" sz="2400" dirty="0" err="1"/>
              <a:t>preparation</a:t>
            </a:r>
            <a:r>
              <a:rPr lang="pl-PL" sz="2400" dirty="0"/>
              <a:t> for the CCB IFJ PAN </a:t>
            </a:r>
            <a:r>
              <a:rPr lang="pl-PL" sz="2400" dirty="0" err="1"/>
              <a:t>experiment</a:t>
            </a:r>
            <a:r>
              <a:rPr lang="pl-PL" sz="2400" dirty="0"/>
              <a:t> of the proton </a:t>
            </a:r>
            <a:r>
              <a:rPr lang="pl-PL" sz="2400" dirty="0" err="1"/>
              <a:t>induced</a:t>
            </a:r>
            <a:r>
              <a:rPr lang="pl-PL" sz="2400" dirty="0"/>
              <a:t> </a:t>
            </a:r>
            <a:r>
              <a:rPr lang="pl-PL" sz="2400" dirty="0" err="1"/>
              <a:t>fission</a:t>
            </a:r>
            <a:r>
              <a:rPr lang="pl-PL" sz="2400" dirty="0"/>
              <a:t> of </a:t>
            </a:r>
            <a:r>
              <a:rPr lang="pl-PL" sz="2400" baseline="30000" dirty="0"/>
              <a:t>232</a:t>
            </a:r>
            <a:r>
              <a:rPr lang="pl-PL" sz="2400" dirty="0"/>
              <a:t>Th</a:t>
            </a:r>
          </a:p>
          <a:p>
            <a:pPr marL="0" indent="0">
              <a:buNone/>
            </a:pPr>
            <a:r>
              <a:rPr lang="pl-PL" sz="2400" dirty="0" err="1"/>
              <a:t>HPGe</a:t>
            </a:r>
            <a:r>
              <a:rPr lang="pl-PL" sz="2400" dirty="0"/>
              <a:t> </a:t>
            </a:r>
            <a:r>
              <a:rPr lang="en-US" sz="2400" dirty="0"/>
              <a:t>at ALTO/IJC Lab</a:t>
            </a:r>
            <a:r>
              <a:rPr lang="pl-PL" sz="2400" dirty="0"/>
              <a:t> – status</a:t>
            </a:r>
          </a:p>
          <a:p>
            <a:pPr marL="0" indent="0">
              <a:buNone/>
            </a:pPr>
            <a:r>
              <a:rPr lang="pl-PL" sz="2400" dirty="0" err="1"/>
              <a:t>IJCLab</a:t>
            </a:r>
            <a:r>
              <a:rPr lang="pl-PL" sz="2400" dirty="0"/>
              <a:t> </a:t>
            </a:r>
            <a:r>
              <a:rPr lang="pl-PL" sz="2400" dirty="0" err="1"/>
              <a:t>activity</a:t>
            </a:r>
            <a:r>
              <a:rPr lang="pl-PL" sz="2400" dirty="0"/>
              <a:t> in 2026 </a:t>
            </a:r>
            <a:r>
              <a:rPr lang="pl-PL" sz="2400" dirty="0" err="1"/>
              <a:t>planned</a:t>
            </a:r>
            <a:r>
              <a:rPr lang="pl-PL" sz="2400" dirty="0"/>
              <a:t> NFS/GANIL </a:t>
            </a:r>
            <a:r>
              <a:rPr lang="pl-PL" sz="2400" dirty="0" err="1"/>
              <a:t>experiment</a:t>
            </a:r>
            <a:r>
              <a:rPr lang="pl-PL" sz="2400" dirty="0"/>
              <a:t>: </a:t>
            </a:r>
            <a:r>
              <a:rPr lang="pl-PL" sz="2400" dirty="0" err="1"/>
              <a:t>fission</a:t>
            </a:r>
            <a:r>
              <a:rPr lang="pl-PL" sz="2400" dirty="0"/>
              <a:t> of </a:t>
            </a:r>
            <a:r>
              <a:rPr lang="pl-PL" sz="2400" baseline="30000" dirty="0"/>
              <a:t>232</a:t>
            </a:r>
            <a:r>
              <a:rPr lang="pl-PL" sz="2400" dirty="0"/>
              <a:t>Th</a:t>
            </a:r>
          </a:p>
          <a:p>
            <a:pPr marL="0" indent="0">
              <a:buNone/>
            </a:pPr>
            <a:r>
              <a:rPr lang="pl-PL" sz="2400" dirty="0"/>
              <a:t>COFFEE 2025 </a:t>
            </a:r>
            <a:r>
              <a:rPr lang="pl-PL" sz="2400" dirty="0" err="1"/>
              <a:t>requested</a:t>
            </a:r>
            <a:r>
              <a:rPr lang="pl-PL" sz="2400" dirty="0"/>
              <a:t> </a:t>
            </a:r>
            <a:r>
              <a:rPr lang="pl-PL" sz="2400" dirty="0" err="1"/>
              <a:t>founding</a:t>
            </a:r>
            <a:r>
              <a:rPr lang="pl-PL" sz="2400" dirty="0"/>
              <a:t>, and </a:t>
            </a:r>
            <a:r>
              <a:rPr lang="pl-PL" sz="2400" dirty="0" err="1"/>
              <a:t>used</a:t>
            </a:r>
            <a:r>
              <a:rPr lang="pl-PL" sz="2400" dirty="0"/>
              <a:t> one; </a:t>
            </a:r>
            <a:r>
              <a:rPr lang="pl-PL" sz="2400" dirty="0" err="1"/>
              <a:t>requested</a:t>
            </a:r>
            <a:r>
              <a:rPr lang="pl-PL" sz="2400" dirty="0"/>
              <a:t> </a:t>
            </a:r>
            <a:r>
              <a:rPr lang="pl-PL" sz="2400" dirty="0" err="1"/>
              <a:t>founding</a:t>
            </a:r>
            <a:r>
              <a:rPr lang="pl-PL" sz="2400" dirty="0"/>
              <a:t> for 2026</a:t>
            </a:r>
          </a:p>
          <a:p>
            <a:pPr marL="0" indent="0">
              <a:buNone/>
            </a:pPr>
            <a:r>
              <a:rPr lang="pl-PL" sz="2400" dirty="0" err="1"/>
              <a:t>Conclusions</a:t>
            </a:r>
            <a:endParaRPr lang="pl-PL" sz="2400" dirty="0"/>
          </a:p>
          <a:p>
            <a:pPr marL="0" indent="0">
              <a:buNone/>
            </a:pPr>
            <a:endParaRPr lang="pl-PL" dirty="0"/>
          </a:p>
          <a:p>
            <a:pPr marL="0" indent="0">
              <a:buNone/>
            </a:pPr>
            <a:endParaRPr lang="pl-PL" dirty="0"/>
          </a:p>
          <a:p>
            <a:endParaRPr lang="en-US" dirty="0"/>
          </a:p>
        </p:txBody>
      </p:sp>
    </p:spTree>
    <p:extLst>
      <p:ext uri="{BB962C8B-B14F-4D97-AF65-F5344CB8AC3E}">
        <p14:creationId xmlns:p14="http://schemas.microsoft.com/office/powerpoint/2010/main" val="3050259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197AE7-7E5C-47BB-9A32-9A42F034CDA6}"/>
              </a:ext>
            </a:extLst>
          </p:cNvPr>
          <p:cNvSpPr txBox="1"/>
          <p:nvPr/>
        </p:nvSpPr>
        <p:spPr>
          <a:xfrm>
            <a:off x="146904" y="984166"/>
            <a:ext cx="7449176" cy="5316520"/>
          </a:xfrm>
          <a:prstGeom prst="rect">
            <a:avLst/>
          </a:prstGeom>
          <a:noFill/>
        </p:spPr>
        <p:txBody>
          <a:bodyPr wrap="square">
            <a:spAutoFit/>
          </a:bodyPr>
          <a:lstStyle/>
          <a:p>
            <a:pPr algn="l"/>
            <a:r>
              <a:rPr lang="en-GB" sz="1358" b="1" dirty="0">
                <a:solidFill>
                  <a:srgbClr val="000000"/>
                </a:solidFill>
                <a:latin typeface="DejaVuSans-Bold"/>
              </a:rPr>
              <a:t>Al-</a:t>
            </a:r>
            <a:r>
              <a:rPr lang="en-GB" sz="1358" b="1" dirty="0" err="1">
                <a:solidFill>
                  <a:srgbClr val="000000"/>
                </a:solidFill>
                <a:latin typeface="DejaVuSans-Bold"/>
              </a:rPr>
              <a:t>Adili</a:t>
            </a:r>
            <a:r>
              <a:rPr lang="en-GB" sz="1358" b="1" dirty="0">
                <a:solidFill>
                  <a:srgbClr val="000000"/>
                </a:solidFill>
                <a:latin typeface="DejaVuSans-Bold"/>
              </a:rPr>
              <a:t> </a:t>
            </a:r>
            <a:r>
              <a:rPr lang="en-GB" sz="1358" dirty="0">
                <a:solidFill>
                  <a:srgbClr val="000000"/>
                </a:solidFill>
                <a:latin typeface="DejaVuSans"/>
              </a:rPr>
              <a:t>Ali (Uppsala University)</a:t>
            </a:r>
          </a:p>
          <a:p>
            <a:pPr algn="l"/>
            <a:r>
              <a:rPr lang="en-GB" sz="1358" b="1" dirty="0" err="1">
                <a:solidFill>
                  <a:srgbClr val="000000"/>
                </a:solidFill>
                <a:latin typeface="DejaVuSans-Bold"/>
              </a:rPr>
              <a:t>Algora</a:t>
            </a:r>
            <a:r>
              <a:rPr lang="en-GB" sz="1358" b="1" dirty="0">
                <a:solidFill>
                  <a:srgbClr val="000000"/>
                </a:solidFill>
                <a:latin typeface="DejaVuSans-Bold"/>
              </a:rPr>
              <a:t> </a:t>
            </a:r>
            <a:r>
              <a:rPr lang="en-GB" sz="1358" dirty="0">
                <a:solidFill>
                  <a:srgbClr val="000000"/>
                </a:solidFill>
                <a:latin typeface="DejaVuSans"/>
              </a:rPr>
              <a:t>Alejandro (IFIC (CSIC-Univ. of Valencia))</a:t>
            </a:r>
          </a:p>
          <a:p>
            <a:pPr algn="l"/>
            <a:r>
              <a:rPr lang="en-GB" sz="1358" b="1" dirty="0" err="1">
                <a:solidFill>
                  <a:srgbClr val="000000"/>
                </a:solidFill>
                <a:latin typeface="DejaVuSans-Bold"/>
              </a:rPr>
              <a:t>Benzoni</a:t>
            </a:r>
            <a:r>
              <a:rPr lang="en-GB" sz="1358" b="1" dirty="0">
                <a:solidFill>
                  <a:srgbClr val="000000"/>
                </a:solidFill>
                <a:latin typeface="DejaVuSans-Bold"/>
              </a:rPr>
              <a:t> </a:t>
            </a:r>
            <a:r>
              <a:rPr lang="en-GB" sz="1358" dirty="0">
                <a:solidFill>
                  <a:srgbClr val="000000"/>
                </a:solidFill>
                <a:latin typeface="DejaVuSans"/>
              </a:rPr>
              <a:t>Giovanna (INFN - Milano)</a:t>
            </a:r>
          </a:p>
          <a:p>
            <a:pPr algn="l"/>
            <a:r>
              <a:rPr lang="en-GB" sz="1358" b="1" dirty="0" err="1">
                <a:solidFill>
                  <a:srgbClr val="000000"/>
                </a:solidFill>
                <a:latin typeface="DejaVuSans-Bold"/>
              </a:rPr>
              <a:t>Blazhev</a:t>
            </a:r>
            <a:r>
              <a:rPr lang="en-GB" sz="1358" b="1" dirty="0">
                <a:solidFill>
                  <a:srgbClr val="000000"/>
                </a:solidFill>
                <a:latin typeface="DejaVuSans-Bold"/>
              </a:rPr>
              <a:t> </a:t>
            </a:r>
            <a:r>
              <a:rPr lang="en-GB" sz="1358" dirty="0">
                <a:solidFill>
                  <a:srgbClr val="000000"/>
                </a:solidFill>
                <a:latin typeface="DejaVuSans"/>
              </a:rPr>
              <a:t>Andrey (IKP, University of Cologne)</a:t>
            </a:r>
          </a:p>
          <a:p>
            <a:pPr algn="l"/>
            <a:r>
              <a:rPr lang="it-IT" sz="1358" b="1" dirty="0">
                <a:solidFill>
                  <a:srgbClr val="000000"/>
                </a:solidFill>
                <a:latin typeface="DejaVuSans-Bold"/>
              </a:rPr>
              <a:t>Bottoni </a:t>
            </a:r>
            <a:r>
              <a:rPr lang="it-IT" sz="1358" dirty="0">
                <a:solidFill>
                  <a:srgbClr val="000000"/>
                </a:solidFill>
                <a:latin typeface="DejaVuSans"/>
              </a:rPr>
              <a:t>Simone (Università degli Studi di Milano and INFN)</a:t>
            </a:r>
          </a:p>
          <a:p>
            <a:pPr algn="l"/>
            <a:r>
              <a:rPr lang="en-GB" sz="1358" b="1" dirty="0">
                <a:solidFill>
                  <a:srgbClr val="000000"/>
                </a:solidFill>
                <a:latin typeface="DejaVuSans-Bold"/>
              </a:rPr>
              <a:t>Bunce </a:t>
            </a:r>
            <a:r>
              <a:rPr lang="en-GB" sz="1358" dirty="0">
                <a:solidFill>
                  <a:srgbClr val="000000"/>
                </a:solidFill>
                <a:latin typeface="DejaVuSans"/>
              </a:rPr>
              <a:t>Michael (National Physical Laboratory)</a:t>
            </a:r>
          </a:p>
          <a:p>
            <a:pPr algn="l"/>
            <a:r>
              <a:rPr lang="en-GB" sz="1358" b="1" dirty="0" err="1">
                <a:solidFill>
                  <a:srgbClr val="000000"/>
                </a:solidFill>
                <a:latin typeface="DejaVuSans-Bold"/>
              </a:rPr>
              <a:t>Chatel</a:t>
            </a:r>
            <a:r>
              <a:rPr lang="en-GB" sz="1358" b="1" dirty="0">
                <a:solidFill>
                  <a:srgbClr val="000000"/>
                </a:solidFill>
                <a:latin typeface="DejaVuSans-Bold"/>
              </a:rPr>
              <a:t> </a:t>
            </a:r>
            <a:r>
              <a:rPr lang="en-GB" sz="1358" dirty="0">
                <a:solidFill>
                  <a:srgbClr val="000000"/>
                </a:solidFill>
                <a:latin typeface="DejaVuSans"/>
              </a:rPr>
              <a:t>Carole (TU Darmstadt, GSI)</a:t>
            </a:r>
          </a:p>
          <a:p>
            <a:pPr algn="l"/>
            <a:r>
              <a:rPr lang="en-GB" sz="1358" b="1" dirty="0" err="1">
                <a:solidFill>
                  <a:srgbClr val="000000"/>
                </a:solidFill>
                <a:latin typeface="DejaVuSans-Bold"/>
              </a:rPr>
              <a:t>Ciemała</a:t>
            </a:r>
            <a:r>
              <a:rPr lang="en-GB" sz="1358" b="1" dirty="0">
                <a:solidFill>
                  <a:srgbClr val="000000"/>
                </a:solidFill>
                <a:latin typeface="DejaVuSans-Bold"/>
              </a:rPr>
              <a:t> </a:t>
            </a:r>
            <a:r>
              <a:rPr lang="en-GB" sz="1358" dirty="0" err="1">
                <a:solidFill>
                  <a:srgbClr val="000000"/>
                </a:solidFill>
                <a:latin typeface="DejaVuSans"/>
              </a:rPr>
              <a:t>Michał</a:t>
            </a:r>
            <a:r>
              <a:rPr lang="en-GB" sz="1358" dirty="0">
                <a:solidFill>
                  <a:srgbClr val="000000"/>
                </a:solidFill>
                <a:latin typeface="DejaVuSans"/>
              </a:rPr>
              <a:t> (Institute of Nuclear Physics PAN, Krakow, Poland)</a:t>
            </a:r>
          </a:p>
          <a:p>
            <a:pPr algn="l"/>
            <a:r>
              <a:rPr lang="en-GB" sz="1358" b="1" dirty="0">
                <a:solidFill>
                  <a:srgbClr val="000000"/>
                </a:solidFill>
                <a:latin typeface="DejaVuSans-Bold"/>
              </a:rPr>
              <a:t>Clement </a:t>
            </a:r>
            <a:r>
              <a:rPr lang="en-GB" sz="1358" dirty="0">
                <a:solidFill>
                  <a:srgbClr val="000000"/>
                </a:solidFill>
                <a:latin typeface="DejaVuSans"/>
              </a:rPr>
              <a:t>Emmanuel (CNRS)</a:t>
            </a:r>
          </a:p>
          <a:p>
            <a:pPr algn="l"/>
            <a:r>
              <a:rPr lang="en-GB" sz="1358" b="1" dirty="0">
                <a:solidFill>
                  <a:srgbClr val="000000"/>
                </a:solidFill>
                <a:latin typeface="DejaVuSans-Bold"/>
              </a:rPr>
              <a:t>De France </a:t>
            </a:r>
            <a:r>
              <a:rPr lang="en-GB" sz="1358" dirty="0">
                <a:solidFill>
                  <a:srgbClr val="000000"/>
                </a:solidFill>
                <a:latin typeface="DejaVuSans"/>
              </a:rPr>
              <a:t>Gilles (GANIL)</a:t>
            </a:r>
          </a:p>
          <a:p>
            <a:pPr algn="l"/>
            <a:r>
              <a:rPr lang="en-GB" sz="1358" b="1" dirty="0" err="1">
                <a:solidFill>
                  <a:srgbClr val="000000"/>
                </a:solidFill>
                <a:latin typeface="DejaVuSans-Bold"/>
              </a:rPr>
              <a:t>Dessagne</a:t>
            </a:r>
            <a:r>
              <a:rPr lang="en-GB" sz="1358" b="1" dirty="0">
                <a:solidFill>
                  <a:srgbClr val="000000"/>
                </a:solidFill>
                <a:latin typeface="DejaVuSans-Bold"/>
              </a:rPr>
              <a:t> </a:t>
            </a:r>
            <a:r>
              <a:rPr lang="en-GB" sz="1358" dirty="0">
                <a:solidFill>
                  <a:srgbClr val="000000"/>
                </a:solidFill>
                <a:latin typeface="DejaVuSans"/>
              </a:rPr>
              <a:t>Philippe (CNRS)</a:t>
            </a:r>
          </a:p>
          <a:p>
            <a:pPr algn="l"/>
            <a:r>
              <a:rPr lang="en-GB" sz="1358" b="1" dirty="0" err="1">
                <a:solidFill>
                  <a:srgbClr val="000000"/>
                </a:solidFill>
                <a:latin typeface="DejaVuSans-Bold"/>
              </a:rPr>
              <a:t>Dragić</a:t>
            </a:r>
            <a:r>
              <a:rPr lang="en-GB" sz="1358" b="1" dirty="0">
                <a:solidFill>
                  <a:srgbClr val="000000"/>
                </a:solidFill>
                <a:latin typeface="DejaVuSans-Bold"/>
              </a:rPr>
              <a:t> </a:t>
            </a:r>
            <a:r>
              <a:rPr lang="en-GB" sz="1358" dirty="0">
                <a:solidFill>
                  <a:srgbClr val="000000"/>
                </a:solidFill>
                <a:latin typeface="DejaVuSans"/>
              </a:rPr>
              <a:t>Aleksandar (Institute of Physics, Belgrade) </a:t>
            </a:r>
            <a:endParaRPr lang="en-GB" sz="1358" dirty="0">
              <a:solidFill>
                <a:srgbClr val="FF0000"/>
              </a:solidFill>
              <a:latin typeface="DejaVuSans"/>
            </a:endParaRPr>
          </a:p>
          <a:p>
            <a:pPr algn="l"/>
            <a:r>
              <a:rPr lang="en-GB" sz="1358" b="1" dirty="0" err="1">
                <a:solidFill>
                  <a:srgbClr val="000000"/>
                </a:solidFill>
                <a:latin typeface="DejaVuSans-Bold"/>
              </a:rPr>
              <a:t>Fijalkowska</a:t>
            </a:r>
            <a:r>
              <a:rPr lang="en-GB" sz="1358" b="1" dirty="0">
                <a:solidFill>
                  <a:srgbClr val="000000"/>
                </a:solidFill>
                <a:latin typeface="DejaVuSans-Bold"/>
              </a:rPr>
              <a:t> </a:t>
            </a:r>
            <a:r>
              <a:rPr lang="en-GB" sz="1358" dirty="0">
                <a:solidFill>
                  <a:srgbClr val="000000"/>
                </a:solidFill>
                <a:latin typeface="DejaVuSans"/>
              </a:rPr>
              <a:t>Aleksandra (Faculty of Physics, University of Warsaw)</a:t>
            </a:r>
          </a:p>
          <a:p>
            <a:pPr algn="l"/>
            <a:r>
              <a:rPr lang="en-GB" sz="1358" b="1" dirty="0" err="1">
                <a:solidFill>
                  <a:srgbClr val="000000"/>
                </a:solidFill>
                <a:latin typeface="DejaVuSans-Bold"/>
              </a:rPr>
              <a:t>Fornal</a:t>
            </a:r>
            <a:r>
              <a:rPr lang="en-GB" sz="1358" b="1" dirty="0">
                <a:solidFill>
                  <a:srgbClr val="000000"/>
                </a:solidFill>
                <a:latin typeface="DejaVuSans-Bold"/>
              </a:rPr>
              <a:t> </a:t>
            </a:r>
            <a:r>
              <a:rPr lang="en-GB" sz="1358" dirty="0">
                <a:solidFill>
                  <a:srgbClr val="000000"/>
                </a:solidFill>
                <a:latin typeface="DejaVuSans"/>
              </a:rPr>
              <a:t>Bogdan (IFJ PAN, Krakow)</a:t>
            </a:r>
            <a:endParaRPr lang="en-GB" sz="1358" dirty="0">
              <a:solidFill>
                <a:srgbClr val="FF0000"/>
              </a:solidFill>
              <a:latin typeface="DejaVuSans"/>
            </a:endParaRPr>
          </a:p>
          <a:p>
            <a:pPr algn="l"/>
            <a:r>
              <a:rPr lang="es-ES" sz="1358" b="1" dirty="0">
                <a:solidFill>
                  <a:srgbClr val="000000"/>
                </a:solidFill>
                <a:latin typeface="DejaVuSans-Bold"/>
              </a:rPr>
              <a:t>Fraile </a:t>
            </a:r>
            <a:r>
              <a:rPr lang="es-ES" sz="1358" dirty="0">
                <a:solidFill>
                  <a:srgbClr val="000000"/>
                </a:solidFill>
                <a:latin typeface="DejaVuSans"/>
              </a:rPr>
              <a:t>Luis Mario (Universidad Complutense de Madrid) </a:t>
            </a:r>
            <a:endParaRPr lang="es-ES" sz="1358" dirty="0">
              <a:solidFill>
                <a:srgbClr val="FF0000"/>
              </a:solidFill>
              <a:latin typeface="DejaVuSans"/>
            </a:endParaRPr>
          </a:p>
          <a:p>
            <a:pPr algn="l"/>
            <a:r>
              <a:rPr lang="en-GB" sz="1358" b="1" dirty="0">
                <a:solidFill>
                  <a:srgbClr val="000000"/>
                </a:solidFill>
                <a:latin typeface="DejaVuSans-Bold"/>
              </a:rPr>
              <a:t>Gandolfo </a:t>
            </a:r>
            <a:r>
              <a:rPr lang="en-GB" sz="1358" dirty="0">
                <a:solidFill>
                  <a:srgbClr val="000000"/>
                </a:solidFill>
                <a:latin typeface="DejaVuSans"/>
              </a:rPr>
              <a:t>Elisa Maria (GSI)</a:t>
            </a:r>
          </a:p>
          <a:p>
            <a:pPr algn="l"/>
            <a:r>
              <a:rPr lang="en-GB" sz="1358" b="1" dirty="0" err="1">
                <a:solidFill>
                  <a:srgbClr val="000000"/>
                </a:solidFill>
                <a:latin typeface="DejaVuSans-Bold"/>
              </a:rPr>
              <a:t>Gjestvang</a:t>
            </a:r>
            <a:r>
              <a:rPr lang="en-GB" sz="1358" b="1" dirty="0">
                <a:solidFill>
                  <a:srgbClr val="000000"/>
                </a:solidFill>
                <a:latin typeface="DejaVuSans-Bold"/>
              </a:rPr>
              <a:t> </a:t>
            </a:r>
            <a:r>
              <a:rPr lang="en-GB" sz="1358" dirty="0" err="1">
                <a:solidFill>
                  <a:srgbClr val="000000"/>
                </a:solidFill>
                <a:latin typeface="DejaVuSans"/>
              </a:rPr>
              <a:t>Dorthea</a:t>
            </a:r>
            <a:r>
              <a:rPr lang="en-GB" sz="1358" dirty="0">
                <a:solidFill>
                  <a:srgbClr val="000000"/>
                </a:solidFill>
                <a:latin typeface="DejaVuSans"/>
              </a:rPr>
              <a:t> (University of Oslo)</a:t>
            </a:r>
          </a:p>
          <a:p>
            <a:pPr algn="l"/>
            <a:r>
              <a:rPr lang="en-GB" sz="1358" b="1" dirty="0" err="1">
                <a:solidFill>
                  <a:srgbClr val="000000"/>
                </a:solidFill>
                <a:latin typeface="DejaVuSans-Bold"/>
              </a:rPr>
              <a:t>Hadynska</a:t>
            </a:r>
            <a:r>
              <a:rPr lang="en-GB" sz="1358" b="1" dirty="0">
                <a:solidFill>
                  <a:srgbClr val="000000"/>
                </a:solidFill>
                <a:latin typeface="DejaVuSans-Bold"/>
              </a:rPr>
              <a:t> </a:t>
            </a:r>
            <a:r>
              <a:rPr lang="en-GB" sz="1358" b="1" dirty="0" err="1">
                <a:solidFill>
                  <a:srgbClr val="000000"/>
                </a:solidFill>
                <a:latin typeface="DejaVuSans-Bold"/>
              </a:rPr>
              <a:t>Klek</a:t>
            </a:r>
            <a:r>
              <a:rPr lang="en-GB" sz="1358" b="1" dirty="0">
                <a:solidFill>
                  <a:srgbClr val="000000"/>
                </a:solidFill>
                <a:latin typeface="DejaVuSans-Bold"/>
              </a:rPr>
              <a:t> </a:t>
            </a:r>
            <a:r>
              <a:rPr lang="en-GB" sz="1358" dirty="0">
                <a:solidFill>
                  <a:srgbClr val="000000"/>
                </a:solidFill>
                <a:latin typeface="DejaVuSans"/>
              </a:rPr>
              <a:t>Katarzyna (Heavy Ion Laboratory University of Warsaw)</a:t>
            </a:r>
          </a:p>
          <a:p>
            <a:pPr algn="l"/>
            <a:r>
              <a:rPr lang="en-GB" sz="1358" b="1" dirty="0" err="1">
                <a:solidFill>
                  <a:srgbClr val="000000"/>
                </a:solidFill>
                <a:latin typeface="DejaVuSans-Bold"/>
              </a:rPr>
              <a:t>Hauschild</a:t>
            </a:r>
            <a:r>
              <a:rPr lang="en-GB" sz="1358" b="1" dirty="0">
                <a:solidFill>
                  <a:srgbClr val="000000"/>
                </a:solidFill>
                <a:latin typeface="DejaVuSans-Bold"/>
              </a:rPr>
              <a:t> </a:t>
            </a:r>
            <a:r>
              <a:rPr lang="en-GB" sz="1358" dirty="0">
                <a:solidFill>
                  <a:srgbClr val="000000"/>
                </a:solidFill>
                <a:latin typeface="DejaVuSans"/>
              </a:rPr>
              <a:t>Karl (CSNSM)</a:t>
            </a:r>
          </a:p>
          <a:p>
            <a:pPr algn="l"/>
            <a:r>
              <a:rPr lang="en-GB" sz="1358" b="1" dirty="0">
                <a:solidFill>
                  <a:srgbClr val="000000"/>
                </a:solidFill>
                <a:latin typeface="DejaVuSans-Bold"/>
              </a:rPr>
              <a:t>Henning </a:t>
            </a:r>
            <a:r>
              <a:rPr lang="en-GB" sz="1358" dirty="0">
                <a:solidFill>
                  <a:srgbClr val="000000"/>
                </a:solidFill>
                <a:latin typeface="DejaVuSans"/>
              </a:rPr>
              <a:t>Greg (IPHC)</a:t>
            </a:r>
          </a:p>
          <a:p>
            <a:pPr algn="l"/>
            <a:r>
              <a:rPr lang="en-GB" sz="1358" b="1" dirty="0">
                <a:solidFill>
                  <a:srgbClr val="000000"/>
                </a:solidFill>
                <a:latin typeface="DejaVuSans-Bold"/>
              </a:rPr>
              <a:t>Henrich </a:t>
            </a:r>
            <a:r>
              <a:rPr lang="en-GB" sz="1358" dirty="0">
                <a:solidFill>
                  <a:srgbClr val="000000"/>
                </a:solidFill>
                <a:latin typeface="DejaVuSans"/>
              </a:rPr>
              <a:t>Corinna (TU Darmstadt)</a:t>
            </a:r>
          </a:p>
          <a:p>
            <a:pPr algn="l"/>
            <a:r>
              <a:rPr lang="en-GB" sz="1358" b="1" dirty="0">
                <a:solidFill>
                  <a:srgbClr val="000000"/>
                </a:solidFill>
                <a:latin typeface="DejaVuSans-Bold"/>
              </a:rPr>
              <a:t>Hiver </a:t>
            </a:r>
            <a:r>
              <a:rPr lang="en-GB" sz="1358" dirty="0" err="1">
                <a:solidFill>
                  <a:srgbClr val="000000"/>
                </a:solidFill>
                <a:latin typeface="DejaVuSans"/>
              </a:rPr>
              <a:t>Corentin</a:t>
            </a:r>
            <a:r>
              <a:rPr lang="en-GB" sz="1358" dirty="0">
                <a:solidFill>
                  <a:srgbClr val="000000"/>
                </a:solidFill>
                <a:latin typeface="DejaVuSans"/>
              </a:rPr>
              <a:t> (</a:t>
            </a:r>
            <a:r>
              <a:rPr lang="en-GB" sz="1358" dirty="0" err="1">
                <a:solidFill>
                  <a:srgbClr val="000000"/>
                </a:solidFill>
                <a:latin typeface="DejaVuSans"/>
              </a:rPr>
              <a:t>IJCLab</a:t>
            </a:r>
            <a:r>
              <a:rPr lang="en-GB" sz="1358" dirty="0">
                <a:solidFill>
                  <a:srgbClr val="000000"/>
                </a:solidFill>
                <a:latin typeface="DejaVuSans"/>
              </a:rPr>
              <a:t>)</a:t>
            </a:r>
          </a:p>
          <a:p>
            <a:pPr algn="l"/>
            <a:r>
              <a:rPr lang="en-GB" sz="1358" b="1" dirty="0" err="1">
                <a:solidFill>
                  <a:srgbClr val="000000"/>
                </a:solidFill>
                <a:latin typeface="DejaVuSans-Bold"/>
              </a:rPr>
              <a:t>Ilić</a:t>
            </a:r>
            <a:r>
              <a:rPr lang="en-GB" sz="1358" b="1" dirty="0">
                <a:solidFill>
                  <a:srgbClr val="000000"/>
                </a:solidFill>
                <a:latin typeface="DejaVuSans-Bold"/>
              </a:rPr>
              <a:t> </a:t>
            </a:r>
            <a:r>
              <a:rPr lang="en-GB" sz="1358" dirty="0" err="1">
                <a:solidFill>
                  <a:srgbClr val="000000"/>
                </a:solidFill>
                <a:latin typeface="DejaVuSans"/>
              </a:rPr>
              <a:t>Strahinja</a:t>
            </a:r>
            <a:r>
              <a:rPr lang="en-GB" sz="1358" dirty="0">
                <a:solidFill>
                  <a:srgbClr val="000000"/>
                </a:solidFill>
                <a:latin typeface="DejaVuSans"/>
              </a:rPr>
              <a:t> (University of Novi Sad)</a:t>
            </a:r>
          </a:p>
          <a:p>
            <a:pPr algn="l"/>
            <a:r>
              <a:rPr lang="en-GB" sz="1358" b="1" dirty="0" err="1">
                <a:solidFill>
                  <a:srgbClr val="000000"/>
                </a:solidFill>
                <a:latin typeface="DejaVuSans-Bold"/>
              </a:rPr>
              <a:t>Iskra</a:t>
            </a:r>
            <a:r>
              <a:rPr lang="en-GB" sz="1358" b="1" dirty="0">
                <a:solidFill>
                  <a:srgbClr val="000000"/>
                </a:solidFill>
                <a:latin typeface="DejaVuSans-Bold"/>
              </a:rPr>
              <a:t> </a:t>
            </a:r>
            <a:r>
              <a:rPr lang="en-GB" sz="1358" dirty="0">
                <a:solidFill>
                  <a:srgbClr val="000000"/>
                </a:solidFill>
                <a:latin typeface="DejaVuSans"/>
              </a:rPr>
              <a:t>Lukasz (Institute of Nuclear Physics PAN)</a:t>
            </a:r>
          </a:p>
          <a:p>
            <a:pPr algn="l"/>
            <a:r>
              <a:rPr lang="en-GB" sz="1358" b="1" dirty="0" err="1">
                <a:solidFill>
                  <a:srgbClr val="000000"/>
                </a:solidFill>
                <a:latin typeface="DejaVuSans-Bold"/>
              </a:rPr>
              <a:t>Jovancevic</a:t>
            </a:r>
            <a:r>
              <a:rPr lang="en-GB" sz="1358" b="1" dirty="0">
                <a:solidFill>
                  <a:srgbClr val="000000"/>
                </a:solidFill>
                <a:latin typeface="DejaVuSans-Bold"/>
              </a:rPr>
              <a:t> </a:t>
            </a:r>
            <a:r>
              <a:rPr lang="en-GB" sz="1358" dirty="0">
                <a:solidFill>
                  <a:srgbClr val="000000"/>
                </a:solidFill>
                <a:latin typeface="DejaVuSans"/>
              </a:rPr>
              <a:t>Nikola</a:t>
            </a:r>
          </a:p>
        </p:txBody>
      </p:sp>
      <p:sp>
        <p:nvSpPr>
          <p:cNvPr id="9" name="TextBox 8">
            <a:extLst>
              <a:ext uri="{FF2B5EF4-FFF2-40B4-BE49-F238E27FC236}">
                <a16:creationId xmlns:a16="http://schemas.microsoft.com/office/drawing/2014/main" id="{F402FC5D-A6B8-4D13-9F1C-0EF0A071D145}"/>
              </a:ext>
            </a:extLst>
          </p:cNvPr>
          <p:cNvSpPr txBox="1"/>
          <p:nvPr/>
        </p:nvSpPr>
        <p:spPr>
          <a:xfrm>
            <a:off x="5582835" y="1174328"/>
            <a:ext cx="6438064" cy="5107552"/>
          </a:xfrm>
          <a:prstGeom prst="rect">
            <a:avLst/>
          </a:prstGeom>
          <a:noFill/>
        </p:spPr>
        <p:txBody>
          <a:bodyPr wrap="square">
            <a:spAutoFit/>
          </a:bodyPr>
          <a:lstStyle/>
          <a:p>
            <a:pPr algn="l"/>
            <a:r>
              <a:rPr lang="en-GB" sz="1358" b="1" dirty="0" err="1">
                <a:solidFill>
                  <a:srgbClr val="000000"/>
                </a:solidFill>
                <a:latin typeface="DejaVuSans-Bold"/>
              </a:rPr>
              <a:t>Kerveno</a:t>
            </a:r>
            <a:r>
              <a:rPr lang="en-GB" sz="1358" b="1" dirty="0">
                <a:solidFill>
                  <a:srgbClr val="000000"/>
                </a:solidFill>
                <a:latin typeface="DejaVuSans-Bold"/>
              </a:rPr>
              <a:t> </a:t>
            </a:r>
            <a:r>
              <a:rPr lang="en-GB" sz="1358" dirty="0" err="1">
                <a:solidFill>
                  <a:srgbClr val="000000"/>
                </a:solidFill>
                <a:latin typeface="DejaVuSans"/>
              </a:rPr>
              <a:t>Maelle</a:t>
            </a:r>
            <a:r>
              <a:rPr lang="en-GB" sz="1358" dirty="0">
                <a:solidFill>
                  <a:srgbClr val="000000"/>
                </a:solidFill>
                <a:latin typeface="DejaVuSans"/>
              </a:rPr>
              <a:t> (CNRS/IPHC)</a:t>
            </a:r>
          </a:p>
          <a:p>
            <a:pPr algn="l"/>
            <a:r>
              <a:rPr lang="pl-PL" sz="1358" b="1" dirty="0">
                <a:solidFill>
                  <a:srgbClr val="000000"/>
                </a:solidFill>
                <a:latin typeface="DejaVuSans-Bold"/>
              </a:rPr>
              <a:t>Kmiecik </a:t>
            </a:r>
            <a:r>
              <a:rPr lang="pl-PL" sz="1358" dirty="0">
                <a:solidFill>
                  <a:srgbClr val="000000"/>
                </a:solidFill>
                <a:latin typeface="DejaVuSans"/>
              </a:rPr>
              <a:t>Maria (IFJ PAN Krakow)</a:t>
            </a:r>
          </a:p>
          <a:p>
            <a:pPr algn="l"/>
            <a:r>
              <a:rPr lang="en-GB" sz="1358" b="1" dirty="0" err="1">
                <a:solidFill>
                  <a:srgbClr val="000000"/>
                </a:solidFill>
                <a:latin typeface="DejaVuSans-Bold"/>
              </a:rPr>
              <a:t>Knežević</a:t>
            </a:r>
            <a:r>
              <a:rPr lang="en-GB" sz="1358" b="1" dirty="0">
                <a:solidFill>
                  <a:srgbClr val="000000"/>
                </a:solidFill>
                <a:latin typeface="DejaVuSans-Bold"/>
              </a:rPr>
              <a:t> </a:t>
            </a:r>
            <a:r>
              <a:rPr lang="en-GB" sz="1358" dirty="0">
                <a:solidFill>
                  <a:srgbClr val="000000"/>
                </a:solidFill>
                <a:latin typeface="DejaVuSans"/>
              </a:rPr>
              <a:t>David (TUM, FRM2, PGAA)</a:t>
            </a:r>
          </a:p>
          <a:p>
            <a:pPr algn="l"/>
            <a:r>
              <a:rPr lang="en-GB" sz="1358" b="1" dirty="0" err="1">
                <a:solidFill>
                  <a:srgbClr val="000000"/>
                </a:solidFill>
                <a:latin typeface="DejaVuSans-Bold"/>
              </a:rPr>
              <a:t>Korgul</a:t>
            </a:r>
            <a:r>
              <a:rPr lang="en-GB" sz="1358" b="1" dirty="0">
                <a:solidFill>
                  <a:srgbClr val="000000"/>
                </a:solidFill>
                <a:latin typeface="DejaVuSans-Bold"/>
              </a:rPr>
              <a:t> </a:t>
            </a:r>
            <a:r>
              <a:rPr lang="en-GB" sz="1358" dirty="0">
                <a:solidFill>
                  <a:srgbClr val="000000"/>
                </a:solidFill>
                <a:latin typeface="DejaVuSans"/>
              </a:rPr>
              <a:t>Agnieszka (Faculty of Physics, University of Warsaw)</a:t>
            </a:r>
            <a:endParaRPr lang="en-GB" sz="1358" dirty="0">
              <a:solidFill>
                <a:srgbClr val="FF0000"/>
              </a:solidFill>
              <a:latin typeface="DejaVuSans"/>
            </a:endParaRPr>
          </a:p>
          <a:p>
            <a:pPr algn="l"/>
            <a:r>
              <a:rPr lang="en-GB" sz="1358" b="1" dirty="0" err="1">
                <a:solidFill>
                  <a:srgbClr val="000000"/>
                </a:solidFill>
                <a:latin typeface="DejaVuSans-Bold"/>
              </a:rPr>
              <a:t>Kröll</a:t>
            </a:r>
            <a:r>
              <a:rPr lang="en-GB" sz="1358" b="1" dirty="0">
                <a:solidFill>
                  <a:srgbClr val="000000"/>
                </a:solidFill>
                <a:latin typeface="DejaVuSans-Bold"/>
              </a:rPr>
              <a:t> </a:t>
            </a:r>
            <a:r>
              <a:rPr lang="en-GB" sz="1358" dirty="0" err="1">
                <a:solidFill>
                  <a:srgbClr val="000000"/>
                </a:solidFill>
                <a:latin typeface="DejaVuSans"/>
              </a:rPr>
              <a:t>THorsten</a:t>
            </a:r>
            <a:r>
              <a:rPr lang="en-GB" sz="1358" dirty="0">
                <a:solidFill>
                  <a:srgbClr val="000000"/>
                </a:solidFill>
                <a:latin typeface="DejaVuSans"/>
              </a:rPr>
              <a:t> (TU Darmstadt)</a:t>
            </a:r>
          </a:p>
          <a:p>
            <a:pPr algn="l"/>
            <a:r>
              <a:rPr lang="en-GB" sz="1358" b="1" dirty="0">
                <a:solidFill>
                  <a:srgbClr val="000000"/>
                </a:solidFill>
                <a:latin typeface="DejaVuSans-Bold"/>
              </a:rPr>
              <a:t>LEDOUX </a:t>
            </a:r>
            <a:r>
              <a:rPr lang="en-GB" sz="1358" dirty="0">
                <a:solidFill>
                  <a:srgbClr val="000000"/>
                </a:solidFill>
                <a:latin typeface="DejaVuSans"/>
              </a:rPr>
              <a:t>XAVIER (GANIL)</a:t>
            </a:r>
          </a:p>
          <a:p>
            <a:pPr algn="l"/>
            <a:r>
              <a:rPr lang="en-GB" sz="1358" b="1" dirty="0">
                <a:solidFill>
                  <a:srgbClr val="000000"/>
                </a:solidFill>
                <a:latin typeface="DejaVuSans-Bold"/>
              </a:rPr>
              <a:t>Leoni </a:t>
            </a:r>
            <a:r>
              <a:rPr lang="en-GB" sz="1358" dirty="0">
                <a:solidFill>
                  <a:srgbClr val="000000"/>
                </a:solidFill>
                <a:latin typeface="DejaVuSans"/>
              </a:rPr>
              <a:t>Silvia (University of Milano and INFN)</a:t>
            </a:r>
          </a:p>
          <a:p>
            <a:pPr algn="l"/>
            <a:r>
              <a:rPr lang="en-GB" sz="1358" b="1" dirty="0" err="1">
                <a:solidFill>
                  <a:srgbClr val="000000"/>
                </a:solidFill>
                <a:latin typeface="DejaVuSans-Bold"/>
              </a:rPr>
              <a:t>Ljungvall</a:t>
            </a:r>
            <a:r>
              <a:rPr lang="en-GB" sz="1358" b="1" dirty="0">
                <a:solidFill>
                  <a:srgbClr val="000000"/>
                </a:solidFill>
                <a:latin typeface="DejaVuSans-Bold"/>
              </a:rPr>
              <a:t> </a:t>
            </a:r>
            <a:r>
              <a:rPr lang="en-GB" sz="1358" dirty="0" err="1">
                <a:solidFill>
                  <a:srgbClr val="000000"/>
                </a:solidFill>
                <a:latin typeface="DejaVuSans"/>
              </a:rPr>
              <a:t>Joa</a:t>
            </a:r>
            <a:r>
              <a:rPr lang="en-GB" sz="1358" dirty="0">
                <a:solidFill>
                  <a:srgbClr val="000000"/>
                </a:solidFill>
                <a:latin typeface="DejaVuSans"/>
              </a:rPr>
              <a:t> (IPHC)</a:t>
            </a:r>
          </a:p>
          <a:p>
            <a:pPr algn="l"/>
            <a:r>
              <a:rPr lang="en-GB" sz="1358" b="1" dirty="0">
                <a:solidFill>
                  <a:srgbClr val="000000"/>
                </a:solidFill>
                <a:latin typeface="DejaVuSans-Bold"/>
              </a:rPr>
              <a:t>Lopez-Martens </a:t>
            </a:r>
            <a:r>
              <a:rPr lang="en-GB" sz="1358" dirty="0">
                <a:solidFill>
                  <a:srgbClr val="000000"/>
                </a:solidFill>
                <a:latin typeface="DejaVuSans"/>
              </a:rPr>
              <a:t>Araceli (CSNSM)</a:t>
            </a:r>
          </a:p>
          <a:p>
            <a:pPr algn="l"/>
            <a:r>
              <a:rPr lang="pl-PL" sz="1358" b="1" dirty="0">
                <a:solidFill>
                  <a:srgbClr val="000000"/>
                </a:solidFill>
                <a:latin typeface="DejaVuSans-Bold"/>
              </a:rPr>
              <a:t>Maj </a:t>
            </a:r>
            <a:r>
              <a:rPr lang="pl-PL" sz="1358" dirty="0">
                <a:solidFill>
                  <a:srgbClr val="000000"/>
                </a:solidFill>
                <a:latin typeface="DejaVuSans"/>
              </a:rPr>
              <a:t>Adam (IFJ PAN Krakow)</a:t>
            </a:r>
          </a:p>
          <a:p>
            <a:pPr algn="l"/>
            <a:r>
              <a:rPr lang="en-GB" sz="1358" b="1" dirty="0" err="1">
                <a:solidFill>
                  <a:srgbClr val="000000"/>
                </a:solidFill>
                <a:latin typeface="DejaVuSans-Bold"/>
              </a:rPr>
              <a:t>Matea</a:t>
            </a:r>
            <a:r>
              <a:rPr lang="en-GB" sz="1358" b="1" dirty="0">
                <a:solidFill>
                  <a:srgbClr val="000000"/>
                </a:solidFill>
                <a:latin typeface="DejaVuSans-Bold"/>
              </a:rPr>
              <a:t> </a:t>
            </a:r>
            <a:r>
              <a:rPr lang="en-GB" sz="1358" dirty="0" err="1">
                <a:solidFill>
                  <a:srgbClr val="000000"/>
                </a:solidFill>
                <a:latin typeface="DejaVuSans"/>
              </a:rPr>
              <a:t>Iolanda</a:t>
            </a:r>
            <a:r>
              <a:rPr lang="en-GB" sz="1358" dirty="0">
                <a:solidFill>
                  <a:srgbClr val="000000"/>
                </a:solidFill>
                <a:latin typeface="DejaVuSans"/>
              </a:rPr>
              <a:t> (</a:t>
            </a:r>
            <a:r>
              <a:rPr lang="en-GB" sz="1358" dirty="0" err="1">
                <a:solidFill>
                  <a:srgbClr val="000000"/>
                </a:solidFill>
                <a:latin typeface="DejaVuSans"/>
              </a:rPr>
              <a:t>IJCLab</a:t>
            </a:r>
            <a:r>
              <a:rPr lang="en-GB" sz="1358" dirty="0">
                <a:solidFill>
                  <a:srgbClr val="000000"/>
                </a:solidFill>
                <a:latin typeface="DejaVuSans"/>
              </a:rPr>
              <a:t> Orsay)</a:t>
            </a:r>
          </a:p>
          <a:p>
            <a:pPr algn="l"/>
            <a:r>
              <a:rPr lang="en-GB" sz="1358" b="1" dirty="0" err="1">
                <a:solidFill>
                  <a:srgbClr val="000000"/>
                </a:solidFill>
                <a:latin typeface="DejaVuSans-Bold"/>
              </a:rPr>
              <a:t>Miernik</a:t>
            </a:r>
            <a:r>
              <a:rPr lang="en-GB" sz="1358" b="1" dirty="0">
                <a:solidFill>
                  <a:srgbClr val="000000"/>
                </a:solidFill>
                <a:latin typeface="DejaVuSans-Bold"/>
              </a:rPr>
              <a:t> </a:t>
            </a:r>
            <a:r>
              <a:rPr lang="en-GB" sz="1358" dirty="0">
                <a:solidFill>
                  <a:srgbClr val="000000"/>
                </a:solidFill>
                <a:latin typeface="DejaVuSans"/>
              </a:rPr>
              <a:t>Krzysztof (University of Warsaw)</a:t>
            </a:r>
          </a:p>
          <a:p>
            <a:pPr algn="l"/>
            <a:r>
              <a:rPr lang="en-GB" sz="1358" b="1" dirty="0" err="1">
                <a:solidFill>
                  <a:srgbClr val="000000"/>
                </a:solidFill>
                <a:latin typeface="DejaVuSans-Bold"/>
              </a:rPr>
              <a:t>Milanović</a:t>
            </a:r>
            <a:r>
              <a:rPr lang="en-GB" sz="1358" b="1" dirty="0">
                <a:solidFill>
                  <a:srgbClr val="000000"/>
                </a:solidFill>
                <a:latin typeface="DejaVuSans-Bold"/>
              </a:rPr>
              <a:t> </a:t>
            </a:r>
            <a:r>
              <a:rPr lang="en-GB" sz="1358" dirty="0">
                <a:solidFill>
                  <a:srgbClr val="000000"/>
                </a:solidFill>
                <a:latin typeface="DejaVuSans"/>
              </a:rPr>
              <a:t>Tamara (Institute of Nuclear Sciences "</a:t>
            </a:r>
            <a:r>
              <a:rPr lang="en-GB" sz="1358" dirty="0" err="1">
                <a:solidFill>
                  <a:srgbClr val="000000"/>
                </a:solidFill>
                <a:latin typeface="DejaVuSans"/>
              </a:rPr>
              <a:t>Vinča</a:t>
            </a:r>
            <a:r>
              <a:rPr lang="en-GB" sz="1358" dirty="0">
                <a:solidFill>
                  <a:srgbClr val="000000"/>
                </a:solidFill>
                <a:latin typeface="DejaVuSans"/>
              </a:rPr>
              <a:t>", University of Belgrade, Serbia)</a:t>
            </a:r>
          </a:p>
          <a:p>
            <a:pPr algn="l"/>
            <a:r>
              <a:rPr lang="en-GB" sz="1358" b="1" dirty="0" err="1">
                <a:solidFill>
                  <a:srgbClr val="000000"/>
                </a:solidFill>
                <a:latin typeface="DejaVuSans-Bold"/>
              </a:rPr>
              <a:t>Napiorkowski</a:t>
            </a:r>
            <a:r>
              <a:rPr lang="en-GB" sz="1358" b="1" dirty="0">
                <a:solidFill>
                  <a:srgbClr val="000000"/>
                </a:solidFill>
                <a:latin typeface="DejaVuSans-Bold"/>
              </a:rPr>
              <a:t> </a:t>
            </a:r>
            <a:r>
              <a:rPr lang="en-GB" sz="1358" dirty="0">
                <a:solidFill>
                  <a:srgbClr val="000000"/>
                </a:solidFill>
                <a:latin typeface="DejaVuSans"/>
              </a:rPr>
              <a:t>Pawel (University of Warsaw, Heavy Ion Laboratory)</a:t>
            </a:r>
          </a:p>
          <a:p>
            <a:pPr algn="l"/>
            <a:r>
              <a:rPr lang="en-GB" sz="1358" b="1" dirty="0" err="1">
                <a:solidFill>
                  <a:srgbClr val="000000"/>
                </a:solidFill>
                <a:latin typeface="DejaVuSans-Bold"/>
              </a:rPr>
              <a:t>Pascu</a:t>
            </a:r>
            <a:r>
              <a:rPr lang="en-GB" sz="1358" b="1" dirty="0">
                <a:solidFill>
                  <a:srgbClr val="000000"/>
                </a:solidFill>
                <a:latin typeface="DejaVuSans-Bold"/>
              </a:rPr>
              <a:t> </a:t>
            </a:r>
            <a:r>
              <a:rPr lang="en-GB" sz="1358" dirty="0">
                <a:solidFill>
                  <a:srgbClr val="000000"/>
                </a:solidFill>
                <a:latin typeface="DejaVuSans"/>
              </a:rPr>
              <a:t>Sorin (University of Surrey)</a:t>
            </a:r>
          </a:p>
          <a:p>
            <a:pPr algn="l"/>
            <a:r>
              <a:rPr lang="en-GB" sz="1358" b="1" dirty="0" err="1">
                <a:solidFill>
                  <a:srgbClr val="000000"/>
                </a:solidFill>
                <a:latin typeface="DejaVuSans-Bold"/>
              </a:rPr>
              <a:t>Pasqualato</a:t>
            </a:r>
            <a:r>
              <a:rPr lang="en-GB" sz="1358" b="1" dirty="0">
                <a:solidFill>
                  <a:srgbClr val="000000"/>
                </a:solidFill>
                <a:latin typeface="DejaVuSans-Bold"/>
              </a:rPr>
              <a:t> </a:t>
            </a:r>
            <a:r>
              <a:rPr lang="en-GB" sz="1358" dirty="0" err="1">
                <a:solidFill>
                  <a:srgbClr val="000000"/>
                </a:solidFill>
                <a:latin typeface="DejaVuSans"/>
              </a:rPr>
              <a:t>Giorgia</a:t>
            </a:r>
            <a:r>
              <a:rPr lang="en-GB" sz="1358" dirty="0">
                <a:solidFill>
                  <a:srgbClr val="000000"/>
                </a:solidFill>
                <a:latin typeface="DejaVuSans"/>
              </a:rPr>
              <a:t> (</a:t>
            </a:r>
            <a:r>
              <a:rPr lang="en-GB" sz="1358" dirty="0" err="1">
                <a:solidFill>
                  <a:srgbClr val="000000"/>
                </a:solidFill>
                <a:latin typeface="DejaVuSans"/>
              </a:rPr>
              <a:t>IJCLab</a:t>
            </a:r>
            <a:r>
              <a:rPr lang="en-GB" sz="1358" dirty="0">
                <a:solidFill>
                  <a:srgbClr val="000000"/>
                </a:solidFill>
                <a:latin typeface="DejaVuSans"/>
              </a:rPr>
              <a:t>)</a:t>
            </a:r>
          </a:p>
          <a:p>
            <a:pPr algn="l"/>
            <a:r>
              <a:rPr lang="en-GB" sz="1358" b="1" dirty="0">
                <a:solidFill>
                  <a:srgbClr val="000000"/>
                </a:solidFill>
                <a:latin typeface="DejaVuSans-Bold"/>
              </a:rPr>
              <a:t>REGAN </a:t>
            </a:r>
            <a:r>
              <a:rPr lang="en-GB" sz="1358" dirty="0">
                <a:solidFill>
                  <a:srgbClr val="000000"/>
                </a:solidFill>
                <a:latin typeface="DejaVuSans"/>
              </a:rPr>
              <a:t>PATRICK (University of Surrey)</a:t>
            </a:r>
          </a:p>
          <a:p>
            <a:pPr algn="l"/>
            <a:r>
              <a:rPr lang="en-GB" sz="1358" b="1" dirty="0" err="1">
                <a:solidFill>
                  <a:srgbClr val="000000"/>
                </a:solidFill>
                <a:latin typeface="DejaVuSans-Bold"/>
              </a:rPr>
              <a:t>Rezynkina</a:t>
            </a:r>
            <a:r>
              <a:rPr lang="en-GB" sz="1358" b="1" dirty="0">
                <a:solidFill>
                  <a:srgbClr val="000000"/>
                </a:solidFill>
                <a:latin typeface="DejaVuSans-Bold"/>
              </a:rPr>
              <a:t> </a:t>
            </a:r>
            <a:r>
              <a:rPr lang="en-GB" sz="1358" dirty="0" err="1">
                <a:solidFill>
                  <a:srgbClr val="000000"/>
                </a:solidFill>
                <a:latin typeface="DejaVuSans"/>
              </a:rPr>
              <a:t>Kseniia</a:t>
            </a:r>
            <a:r>
              <a:rPr lang="en-GB" sz="1358" dirty="0">
                <a:solidFill>
                  <a:srgbClr val="000000"/>
                </a:solidFill>
                <a:latin typeface="DejaVuSans"/>
              </a:rPr>
              <a:t> (ONFN-Padova)</a:t>
            </a:r>
          </a:p>
          <a:p>
            <a:pPr algn="l"/>
            <a:r>
              <a:rPr lang="en-GB" sz="1358" b="1" dirty="0">
                <a:solidFill>
                  <a:srgbClr val="000000"/>
                </a:solidFill>
                <a:latin typeface="DejaVuSans-Bold"/>
              </a:rPr>
              <a:t>Schmitt </a:t>
            </a:r>
            <a:r>
              <a:rPr lang="en-GB" sz="1358" dirty="0">
                <a:solidFill>
                  <a:srgbClr val="000000"/>
                </a:solidFill>
                <a:latin typeface="DejaVuSans"/>
              </a:rPr>
              <a:t>Christelle (IPHC Strasbourg)</a:t>
            </a:r>
          </a:p>
          <a:p>
            <a:pPr algn="l"/>
            <a:r>
              <a:rPr lang="en-GB" sz="1358" b="1" dirty="0" err="1">
                <a:solidFill>
                  <a:srgbClr val="000000"/>
                </a:solidFill>
                <a:latin typeface="DejaVuSans-Bold"/>
              </a:rPr>
              <a:t>Thisse</a:t>
            </a:r>
            <a:r>
              <a:rPr lang="en-GB" sz="1358" b="1" dirty="0">
                <a:solidFill>
                  <a:srgbClr val="000000"/>
                </a:solidFill>
                <a:latin typeface="DejaVuSans-Bold"/>
              </a:rPr>
              <a:t> </a:t>
            </a:r>
            <a:r>
              <a:rPr lang="en-GB" sz="1358" dirty="0">
                <a:solidFill>
                  <a:srgbClr val="000000"/>
                </a:solidFill>
                <a:latin typeface="DejaVuSans"/>
              </a:rPr>
              <a:t>Damien (</a:t>
            </a:r>
            <a:r>
              <a:rPr lang="en-GB" sz="1358" dirty="0" err="1">
                <a:solidFill>
                  <a:srgbClr val="000000"/>
                </a:solidFill>
                <a:latin typeface="DejaVuSans"/>
              </a:rPr>
              <a:t>Cea</a:t>
            </a:r>
            <a:r>
              <a:rPr lang="en-GB" sz="1358" dirty="0">
                <a:solidFill>
                  <a:srgbClr val="000000"/>
                </a:solidFill>
                <a:latin typeface="DejaVuSans"/>
              </a:rPr>
              <a:t> </a:t>
            </a:r>
            <a:r>
              <a:rPr lang="en-GB" sz="1358" dirty="0" err="1">
                <a:solidFill>
                  <a:srgbClr val="000000"/>
                </a:solidFill>
                <a:latin typeface="DejaVuSans"/>
              </a:rPr>
              <a:t>Saclay</a:t>
            </a:r>
            <a:r>
              <a:rPr lang="en-GB" sz="1358" dirty="0">
                <a:solidFill>
                  <a:srgbClr val="000000"/>
                </a:solidFill>
                <a:latin typeface="DejaVuSans"/>
              </a:rPr>
              <a:t>)</a:t>
            </a:r>
          </a:p>
          <a:p>
            <a:pPr algn="l"/>
            <a:r>
              <a:rPr lang="en-GB" sz="1358" b="1" dirty="0" err="1">
                <a:solidFill>
                  <a:srgbClr val="000000"/>
                </a:solidFill>
                <a:latin typeface="DejaVuSans-Bold"/>
              </a:rPr>
              <a:t>Vandebrouck</a:t>
            </a:r>
            <a:r>
              <a:rPr lang="en-GB" sz="1358" b="1" dirty="0">
                <a:solidFill>
                  <a:srgbClr val="000000"/>
                </a:solidFill>
                <a:latin typeface="DejaVuSans-Bold"/>
              </a:rPr>
              <a:t> </a:t>
            </a:r>
            <a:r>
              <a:rPr lang="en-GB" sz="1358" dirty="0">
                <a:solidFill>
                  <a:srgbClr val="000000"/>
                </a:solidFill>
                <a:latin typeface="DejaVuSans"/>
              </a:rPr>
              <a:t>Marine (CEA </a:t>
            </a:r>
            <a:r>
              <a:rPr lang="en-GB" sz="1358" dirty="0" err="1">
                <a:solidFill>
                  <a:srgbClr val="000000"/>
                </a:solidFill>
                <a:latin typeface="DejaVuSans"/>
              </a:rPr>
              <a:t>Saclay</a:t>
            </a:r>
            <a:r>
              <a:rPr lang="en-GB" sz="1358" dirty="0">
                <a:solidFill>
                  <a:srgbClr val="000000"/>
                </a:solidFill>
                <a:latin typeface="DejaVuSans"/>
              </a:rPr>
              <a:t> IRFU/</a:t>
            </a:r>
            <a:r>
              <a:rPr lang="en-GB" sz="1358" dirty="0" err="1">
                <a:solidFill>
                  <a:srgbClr val="000000"/>
                </a:solidFill>
                <a:latin typeface="DejaVuSans"/>
              </a:rPr>
              <a:t>DPhN</a:t>
            </a:r>
            <a:r>
              <a:rPr lang="en-GB" sz="1358" dirty="0">
                <a:solidFill>
                  <a:srgbClr val="000000"/>
                </a:solidFill>
                <a:latin typeface="DejaVuSans"/>
              </a:rPr>
              <a:t>)</a:t>
            </a:r>
          </a:p>
          <a:p>
            <a:pPr algn="l"/>
            <a:r>
              <a:rPr lang="fr-FR" sz="1358" b="1" dirty="0">
                <a:solidFill>
                  <a:srgbClr val="000000"/>
                </a:solidFill>
                <a:latin typeface="DejaVuSans-Bold"/>
              </a:rPr>
              <a:t>Verney </a:t>
            </a:r>
            <a:r>
              <a:rPr lang="fr-FR" sz="1358" dirty="0">
                <a:solidFill>
                  <a:srgbClr val="000000"/>
                </a:solidFill>
                <a:latin typeface="DejaVuSans"/>
              </a:rPr>
              <a:t>David (Institut de Physique Nucléaire d'Orsay)</a:t>
            </a:r>
          </a:p>
          <a:p>
            <a:pPr algn="l"/>
            <a:r>
              <a:rPr lang="en-GB" sz="1358" b="1" dirty="0">
                <a:solidFill>
                  <a:srgbClr val="000000"/>
                </a:solidFill>
                <a:latin typeface="DejaVuSans-Bold"/>
              </a:rPr>
              <a:t>Warr </a:t>
            </a:r>
            <a:r>
              <a:rPr lang="en-GB" sz="1358" dirty="0">
                <a:solidFill>
                  <a:srgbClr val="000000"/>
                </a:solidFill>
                <a:latin typeface="DejaVuSans"/>
              </a:rPr>
              <a:t>Nigel (Institute for Nuclear Physics, University of Cologne)</a:t>
            </a:r>
          </a:p>
          <a:p>
            <a:pPr algn="l"/>
            <a:r>
              <a:rPr lang="en-GB" sz="1358" b="1" dirty="0" err="1">
                <a:solidFill>
                  <a:srgbClr val="000000"/>
                </a:solidFill>
                <a:latin typeface="DejaVuSans-Bold"/>
              </a:rPr>
              <a:t>Wrzosek-Lipska</a:t>
            </a:r>
            <a:r>
              <a:rPr lang="en-GB" sz="1358" b="1" dirty="0">
                <a:solidFill>
                  <a:srgbClr val="000000"/>
                </a:solidFill>
                <a:latin typeface="DejaVuSans-Bold"/>
              </a:rPr>
              <a:t> </a:t>
            </a:r>
            <a:r>
              <a:rPr lang="en-GB" sz="1358" dirty="0">
                <a:solidFill>
                  <a:srgbClr val="000000"/>
                </a:solidFill>
                <a:latin typeface="DejaVuSans"/>
              </a:rPr>
              <a:t>Katarzyna (University of Warsaw, Heavy Ion Laboratory)</a:t>
            </a:r>
            <a:endParaRPr lang="en-GB" sz="1358" dirty="0"/>
          </a:p>
        </p:txBody>
      </p:sp>
      <p:sp>
        <p:nvSpPr>
          <p:cNvPr id="13" name="TextBox 12">
            <a:extLst>
              <a:ext uri="{FF2B5EF4-FFF2-40B4-BE49-F238E27FC236}">
                <a16:creationId xmlns:a16="http://schemas.microsoft.com/office/drawing/2014/main" id="{5968278C-C044-469D-B326-C9AFFBAAB7B5}"/>
              </a:ext>
            </a:extLst>
          </p:cNvPr>
          <p:cNvSpPr txBox="1"/>
          <p:nvPr/>
        </p:nvSpPr>
        <p:spPr>
          <a:xfrm>
            <a:off x="1124838" y="189917"/>
            <a:ext cx="10757269" cy="440570"/>
          </a:xfrm>
          <a:prstGeom prst="rect">
            <a:avLst/>
          </a:prstGeom>
          <a:noFill/>
        </p:spPr>
        <p:txBody>
          <a:bodyPr wrap="square">
            <a:spAutoFit/>
          </a:bodyPr>
          <a:lstStyle/>
          <a:p>
            <a:r>
              <a:rPr lang="en-US" sz="2263" dirty="0">
                <a:latin typeface="Arial" panose="020B0604020202020204" pitchFamily="34" charset="0"/>
                <a:cs typeface="Arial" panose="020B0604020202020204" pitchFamily="34" charset="0"/>
              </a:rPr>
              <a:t>The </a:t>
            </a:r>
            <a:r>
              <a:rPr lang="en-US" sz="2263" dirty="0">
                <a:latin typeface="Symbol" panose="05050102010706020507" pitchFamily="18" charset="2"/>
                <a:cs typeface="Arial" panose="020B0604020202020204" pitchFamily="34" charset="0"/>
              </a:rPr>
              <a:t>n</a:t>
            </a:r>
            <a:r>
              <a:rPr lang="en-US" sz="2263" dirty="0">
                <a:latin typeface="Arial" panose="020B0604020202020204" pitchFamily="34" charset="0"/>
                <a:cs typeface="Arial" panose="020B0604020202020204" pitchFamily="34" charset="0"/>
              </a:rPr>
              <a:t>-Ball collaboration</a:t>
            </a:r>
            <a:endParaRPr lang="en-GB" sz="2037"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196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8642894E-03C6-4202-B627-07EA213A5FFF}"/>
              </a:ext>
            </a:extLst>
          </p:cNvPr>
          <p:cNvSpPr>
            <a:spLocks noGrp="1"/>
          </p:cNvSpPr>
          <p:nvPr>
            <p:ph type="title"/>
          </p:nvPr>
        </p:nvSpPr>
        <p:spPr>
          <a:xfrm>
            <a:off x="1768962" y="152413"/>
            <a:ext cx="7994289" cy="488967"/>
          </a:xfrm>
        </p:spPr>
        <p:txBody>
          <a:bodyPr>
            <a:normAutofit/>
          </a:bodyPr>
          <a:lstStyle/>
          <a:p>
            <a:r>
              <a:rPr lang="fr-FR" sz="2263" b="0" dirty="0" err="1">
                <a:latin typeface="Arial" panose="020B0604020202020204" pitchFamily="34" charset="0"/>
                <a:cs typeface="Arial" panose="020B0604020202020204" pitchFamily="34" charset="0"/>
              </a:rPr>
              <a:t>Why</a:t>
            </a:r>
            <a:r>
              <a:rPr lang="fr-FR" sz="2263" b="0" dirty="0">
                <a:latin typeface="Arial" panose="020B0604020202020204" pitchFamily="34" charset="0"/>
                <a:cs typeface="Arial" panose="020B0604020202020204" pitchFamily="34" charset="0"/>
              </a:rPr>
              <a:t> do </a:t>
            </a:r>
            <a:r>
              <a:rPr lang="fr-FR" sz="2263" b="0" dirty="0" err="1">
                <a:latin typeface="Arial" panose="020B0604020202020204" pitchFamily="34" charset="0"/>
                <a:cs typeface="Arial" panose="020B0604020202020204" pitchFamily="34" charset="0"/>
              </a:rPr>
              <a:t>spectroscopy</a:t>
            </a:r>
            <a:r>
              <a:rPr lang="fr-FR" sz="2263" b="0" dirty="0">
                <a:latin typeface="Arial" panose="020B0604020202020204" pitchFamily="34" charset="0"/>
                <a:cs typeface="Arial" panose="020B0604020202020204" pitchFamily="34" charset="0"/>
              </a:rPr>
              <a:t> of fast neutron-</a:t>
            </a:r>
            <a:r>
              <a:rPr lang="fr-FR" sz="2263" b="0" dirty="0" err="1">
                <a:latin typeface="Arial" panose="020B0604020202020204" pitchFamily="34" charset="0"/>
                <a:cs typeface="Arial" panose="020B0604020202020204" pitchFamily="34" charset="0"/>
              </a:rPr>
              <a:t>induced</a:t>
            </a:r>
            <a:r>
              <a:rPr lang="fr-FR" sz="2263" b="0" dirty="0">
                <a:latin typeface="Arial" panose="020B0604020202020204" pitchFamily="34" charset="0"/>
                <a:cs typeface="Arial" panose="020B0604020202020204" pitchFamily="34" charset="0"/>
              </a:rPr>
              <a:t> fission?</a:t>
            </a:r>
          </a:p>
        </p:txBody>
      </p:sp>
      <p:pic>
        <p:nvPicPr>
          <p:cNvPr id="12" name="Image 11">
            <a:extLst>
              <a:ext uri="{FF2B5EF4-FFF2-40B4-BE49-F238E27FC236}">
                <a16:creationId xmlns:a16="http://schemas.microsoft.com/office/drawing/2014/main" id="{0EBA4D91-EFC9-4485-B51A-E706C4A1A5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4836" y="2504731"/>
            <a:ext cx="5855315" cy="4353158"/>
          </a:xfrm>
          <a:prstGeom prst="rect">
            <a:avLst/>
          </a:prstGeom>
        </p:spPr>
      </p:pic>
      <p:grpSp>
        <p:nvGrpSpPr>
          <p:cNvPr id="42" name="Groupe 41">
            <a:extLst>
              <a:ext uri="{FF2B5EF4-FFF2-40B4-BE49-F238E27FC236}">
                <a16:creationId xmlns:a16="http://schemas.microsoft.com/office/drawing/2014/main" id="{03789A84-9E7C-4779-BC12-3FD4D5548370}"/>
              </a:ext>
            </a:extLst>
          </p:cNvPr>
          <p:cNvGrpSpPr/>
          <p:nvPr/>
        </p:nvGrpSpPr>
        <p:grpSpPr>
          <a:xfrm>
            <a:off x="6849" y="2206583"/>
            <a:ext cx="5367987" cy="4651305"/>
            <a:chOff x="535904" y="392710"/>
            <a:chExt cx="6000751" cy="5666778"/>
          </a:xfrm>
        </p:grpSpPr>
        <p:pic>
          <p:nvPicPr>
            <p:cNvPr id="33" name="Image 32">
              <a:extLst>
                <a:ext uri="{FF2B5EF4-FFF2-40B4-BE49-F238E27FC236}">
                  <a16:creationId xmlns:a16="http://schemas.microsoft.com/office/drawing/2014/main" id="{08744A2D-5120-4E6D-AA34-D3A0319D0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04" y="392710"/>
              <a:ext cx="6000751" cy="5666778"/>
            </a:xfrm>
            <a:prstGeom prst="rect">
              <a:avLst/>
            </a:prstGeom>
          </p:spPr>
        </p:pic>
        <p:cxnSp>
          <p:nvCxnSpPr>
            <p:cNvPr id="34" name="Connecteur droit avec flèche 33">
              <a:extLst>
                <a:ext uri="{FF2B5EF4-FFF2-40B4-BE49-F238E27FC236}">
                  <a16:creationId xmlns:a16="http://schemas.microsoft.com/office/drawing/2014/main" id="{C0D2C85B-8330-4A7D-94AA-747D8D7EB894}"/>
                </a:ext>
              </a:extLst>
            </p:cNvPr>
            <p:cNvCxnSpPr>
              <a:cxnSpLocks/>
            </p:cNvCxnSpPr>
            <p:nvPr/>
          </p:nvCxnSpPr>
          <p:spPr>
            <a:xfrm flipH="1" flipV="1">
              <a:off x="2984176" y="1144806"/>
              <a:ext cx="2808312" cy="2736304"/>
            </a:xfrm>
            <a:prstGeom prst="straightConnector1">
              <a:avLst/>
            </a:prstGeom>
            <a:noFill/>
            <a:ln w="38100" cap="flat" cmpd="sng" algn="ctr">
              <a:solidFill>
                <a:srgbClr val="7030A0"/>
              </a:solidFill>
              <a:prstDash val="solid"/>
              <a:tailEnd type="arrow"/>
            </a:ln>
            <a:effectLst>
              <a:outerShdw blurRad="45000" dist="25000" dir="5400000" rotWithShape="0">
                <a:srgbClr val="000000">
                  <a:alpha val="38000"/>
                </a:srgbClr>
              </a:outerShdw>
            </a:effectLst>
          </p:spPr>
        </p:cxnSp>
        <p:sp>
          <p:nvSpPr>
            <p:cNvPr id="35" name="ZoneTexte 34">
              <a:extLst>
                <a:ext uri="{FF2B5EF4-FFF2-40B4-BE49-F238E27FC236}">
                  <a16:creationId xmlns:a16="http://schemas.microsoft.com/office/drawing/2014/main" id="{3EA328CE-58FF-465F-A8B3-69DD165802B1}"/>
                </a:ext>
              </a:extLst>
            </p:cNvPr>
            <p:cNvSpPr txBox="1"/>
            <p:nvPr/>
          </p:nvSpPr>
          <p:spPr>
            <a:xfrm>
              <a:off x="3776264" y="1576852"/>
              <a:ext cx="1650642" cy="409499"/>
            </a:xfrm>
            <a:prstGeom prst="rect">
              <a:avLst/>
            </a:prstGeom>
            <a:noFill/>
          </p:spPr>
          <p:txBody>
            <a:bodyPr wrap="square" rtlCol="0">
              <a:spAutoFit/>
            </a:bodyPr>
            <a:lstStyle/>
            <a:p>
              <a:pPr fontAlgn="base">
                <a:spcBef>
                  <a:spcPct val="0"/>
                </a:spcBef>
                <a:spcAft>
                  <a:spcPct val="0"/>
                </a:spcAft>
                <a:defRPr/>
              </a:pPr>
              <a:r>
                <a:rPr lang="fr-FR" sz="1584" b="1" kern="0" dirty="0" err="1">
                  <a:solidFill>
                    <a:srgbClr val="7030A0"/>
                  </a:solidFill>
                  <a:latin typeface="Arial" pitchFamily="34" charset="0"/>
                  <a:cs typeface="Arial" pitchFamily="34" charset="0"/>
                </a:rPr>
                <a:t>Exoticity</a:t>
              </a:r>
              <a:endParaRPr lang="fr-FR" sz="1584" b="1" kern="0" dirty="0">
                <a:solidFill>
                  <a:srgbClr val="7030A0"/>
                </a:solidFill>
                <a:latin typeface="Arial" pitchFamily="34" charset="0"/>
                <a:cs typeface="Arial" pitchFamily="34" charset="0"/>
              </a:endParaRPr>
            </a:p>
          </p:txBody>
        </p:sp>
        <p:sp>
          <p:nvSpPr>
            <p:cNvPr id="36" name="Ellipse 35">
              <a:extLst>
                <a:ext uri="{FF2B5EF4-FFF2-40B4-BE49-F238E27FC236}">
                  <a16:creationId xmlns:a16="http://schemas.microsoft.com/office/drawing/2014/main" id="{CF2CA313-F332-4295-86CC-87C6C0C17278}"/>
                </a:ext>
              </a:extLst>
            </p:cNvPr>
            <p:cNvSpPr/>
            <p:nvPr/>
          </p:nvSpPr>
          <p:spPr>
            <a:xfrm rot="19926564">
              <a:off x="3469444" y="2754876"/>
              <a:ext cx="504056" cy="1584176"/>
            </a:xfrm>
            <a:prstGeom prst="ellipse">
              <a:avLst/>
            </a:prstGeom>
            <a:noFill/>
            <a:ln w="28575" cap="rnd" cmpd="sng" algn="ctr">
              <a:solidFill>
                <a:srgbClr val="008000"/>
              </a:solidFill>
              <a:prstDash val="solid"/>
            </a:ln>
            <a:effectLst>
              <a:outerShdw blurRad="39000" dist="25400" dir="5400000" rotWithShape="0">
                <a:srgbClr val="000000">
                  <a:alpha val="38000"/>
                </a:srgbClr>
              </a:outerShdw>
            </a:effectLst>
          </p:spPr>
          <p:txBody>
            <a:bodyPr rtlCol="0" anchor="ctr"/>
            <a:lstStyle/>
            <a:p>
              <a:pPr algn="ctr" fontAlgn="base">
                <a:spcBef>
                  <a:spcPct val="0"/>
                </a:spcBef>
                <a:spcAft>
                  <a:spcPct val="0"/>
                </a:spcAft>
                <a:defRPr/>
              </a:pPr>
              <a:endParaRPr lang="fr-FR" sz="2037" kern="0">
                <a:solidFill>
                  <a:prstClr val="white"/>
                </a:solidFill>
                <a:latin typeface="Times New Roman"/>
              </a:endParaRPr>
            </a:p>
          </p:txBody>
        </p:sp>
        <p:sp>
          <p:nvSpPr>
            <p:cNvPr id="37" name="Ellipse 36">
              <a:extLst>
                <a:ext uri="{FF2B5EF4-FFF2-40B4-BE49-F238E27FC236}">
                  <a16:creationId xmlns:a16="http://schemas.microsoft.com/office/drawing/2014/main" id="{F8ED5A2B-2A52-4907-905C-8892A197BA99}"/>
                </a:ext>
              </a:extLst>
            </p:cNvPr>
            <p:cNvSpPr/>
            <p:nvPr/>
          </p:nvSpPr>
          <p:spPr>
            <a:xfrm rot="14800686">
              <a:off x="2713372" y="2922771"/>
              <a:ext cx="504056" cy="1078227"/>
            </a:xfrm>
            <a:prstGeom prst="ellipse">
              <a:avLst/>
            </a:prstGeom>
            <a:noFill/>
            <a:ln w="28575" cap="rnd" cmpd="sng" algn="ctr">
              <a:solidFill>
                <a:srgbClr val="0000FF"/>
              </a:solidFill>
              <a:prstDash val="solid"/>
            </a:ln>
            <a:effectLst>
              <a:outerShdw blurRad="39000" dist="25400" dir="5400000" rotWithShape="0">
                <a:srgbClr val="000000">
                  <a:alpha val="38000"/>
                </a:srgbClr>
              </a:outerShdw>
            </a:effectLst>
          </p:spPr>
          <p:txBody>
            <a:bodyPr rtlCol="0" anchor="ctr"/>
            <a:lstStyle/>
            <a:p>
              <a:pPr algn="ctr" fontAlgn="base">
                <a:spcBef>
                  <a:spcPct val="0"/>
                </a:spcBef>
                <a:spcAft>
                  <a:spcPct val="0"/>
                </a:spcAft>
                <a:defRPr/>
              </a:pPr>
              <a:endParaRPr lang="fr-FR" sz="2037" kern="0">
                <a:solidFill>
                  <a:prstClr val="white"/>
                </a:solidFill>
                <a:latin typeface="Times New Roman"/>
              </a:endParaRPr>
            </a:p>
          </p:txBody>
        </p:sp>
        <p:sp>
          <p:nvSpPr>
            <p:cNvPr id="38" name="Ellipse 37">
              <a:extLst>
                <a:ext uri="{FF2B5EF4-FFF2-40B4-BE49-F238E27FC236}">
                  <a16:creationId xmlns:a16="http://schemas.microsoft.com/office/drawing/2014/main" id="{FDBAF46F-F040-4437-A6C3-DF523432E198}"/>
                </a:ext>
              </a:extLst>
            </p:cNvPr>
            <p:cNvSpPr/>
            <p:nvPr/>
          </p:nvSpPr>
          <p:spPr>
            <a:xfrm rot="14800686">
              <a:off x="2390887" y="1626625"/>
              <a:ext cx="504056" cy="1078227"/>
            </a:xfrm>
            <a:prstGeom prst="ellipse">
              <a:avLst/>
            </a:prstGeom>
            <a:noFill/>
            <a:ln w="28575" cap="rnd" cmpd="sng" algn="ctr">
              <a:solidFill>
                <a:srgbClr val="FF0000"/>
              </a:solidFill>
              <a:prstDash val="solid"/>
            </a:ln>
            <a:effectLst>
              <a:outerShdw blurRad="39000" dist="25400" dir="5400000" rotWithShape="0">
                <a:srgbClr val="000000">
                  <a:alpha val="38000"/>
                </a:srgbClr>
              </a:outerShdw>
            </a:effectLst>
          </p:spPr>
          <p:txBody>
            <a:bodyPr rtlCol="0" anchor="ctr"/>
            <a:lstStyle/>
            <a:p>
              <a:pPr algn="ctr" fontAlgn="base">
                <a:spcBef>
                  <a:spcPct val="0"/>
                </a:spcBef>
                <a:spcAft>
                  <a:spcPct val="0"/>
                </a:spcAft>
                <a:defRPr/>
              </a:pPr>
              <a:endParaRPr lang="fr-FR" sz="2037" kern="0">
                <a:solidFill>
                  <a:prstClr val="white"/>
                </a:solidFill>
                <a:latin typeface="Times New Roman"/>
              </a:endParaRPr>
            </a:p>
          </p:txBody>
        </p:sp>
        <p:sp>
          <p:nvSpPr>
            <p:cNvPr id="39" name="Ellipse 38">
              <a:extLst>
                <a:ext uri="{FF2B5EF4-FFF2-40B4-BE49-F238E27FC236}">
                  <a16:creationId xmlns:a16="http://schemas.microsoft.com/office/drawing/2014/main" id="{867AC618-AED1-470C-B790-95243C3ABE70}"/>
                </a:ext>
              </a:extLst>
            </p:cNvPr>
            <p:cNvSpPr/>
            <p:nvPr/>
          </p:nvSpPr>
          <p:spPr>
            <a:xfrm rot="16200000">
              <a:off x="4945618" y="4270695"/>
              <a:ext cx="504056" cy="1078227"/>
            </a:xfrm>
            <a:prstGeom prst="ellipse">
              <a:avLst/>
            </a:prstGeom>
            <a:noFill/>
            <a:ln w="28575" cap="rnd" cmpd="sng" algn="ctr">
              <a:solidFill>
                <a:srgbClr val="7030A0"/>
              </a:solidFill>
              <a:prstDash val="solid"/>
            </a:ln>
            <a:effectLst>
              <a:outerShdw blurRad="39000" dist="25400" dir="5400000" rotWithShape="0">
                <a:srgbClr val="000000">
                  <a:alpha val="38000"/>
                </a:srgbClr>
              </a:outerShdw>
            </a:effectLst>
          </p:spPr>
          <p:txBody>
            <a:bodyPr rtlCol="0" anchor="ctr"/>
            <a:lstStyle/>
            <a:p>
              <a:pPr algn="ctr" fontAlgn="base">
                <a:spcBef>
                  <a:spcPct val="0"/>
                </a:spcBef>
                <a:spcAft>
                  <a:spcPct val="0"/>
                </a:spcAft>
                <a:defRPr/>
              </a:pPr>
              <a:endParaRPr lang="fr-FR" sz="2037" kern="0">
                <a:solidFill>
                  <a:prstClr val="white"/>
                </a:solidFill>
                <a:latin typeface="Times New Roman"/>
              </a:endParaRPr>
            </a:p>
          </p:txBody>
        </p:sp>
        <p:sp>
          <p:nvSpPr>
            <p:cNvPr id="40" name="ZoneTexte 39">
              <a:extLst>
                <a:ext uri="{FF2B5EF4-FFF2-40B4-BE49-F238E27FC236}">
                  <a16:creationId xmlns:a16="http://schemas.microsoft.com/office/drawing/2014/main" id="{44204396-2CB2-4669-B314-DBAE9AC5289F}"/>
                </a:ext>
              </a:extLst>
            </p:cNvPr>
            <p:cNvSpPr txBox="1"/>
            <p:nvPr/>
          </p:nvSpPr>
          <p:spPr>
            <a:xfrm>
              <a:off x="5039989" y="4177889"/>
              <a:ext cx="968854" cy="451996"/>
            </a:xfrm>
            <a:prstGeom prst="rect">
              <a:avLst/>
            </a:prstGeom>
            <a:noFill/>
          </p:spPr>
          <p:txBody>
            <a:bodyPr wrap="square" rtlCol="0">
              <a:spAutoFit/>
            </a:bodyPr>
            <a:lstStyle/>
            <a:p>
              <a:r>
                <a:rPr lang="fr-FR" sz="1358" dirty="0" err="1">
                  <a:solidFill>
                    <a:prstClr val="black"/>
                  </a:solidFill>
                </a:rPr>
                <a:t>Too</a:t>
              </a:r>
              <a:r>
                <a:rPr lang="fr-FR" sz="1358" dirty="0">
                  <a:solidFill>
                    <a:prstClr val="black"/>
                  </a:solidFill>
                </a:rPr>
                <a:t> hot</a:t>
              </a:r>
              <a:r>
                <a:rPr lang="fr-FR" sz="1811" dirty="0">
                  <a:solidFill>
                    <a:prstClr val="black"/>
                  </a:solidFill>
                </a:rPr>
                <a:t>!</a:t>
              </a:r>
            </a:p>
          </p:txBody>
        </p:sp>
      </p:grpSp>
      <p:sp>
        <p:nvSpPr>
          <p:cNvPr id="43" name="ZoneTexte 42">
            <a:extLst>
              <a:ext uri="{FF2B5EF4-FFF2-40B4-BE49-F238E27FC236}">
                <a16:creationId xmlns:a16="http://schemas.microsoft.com/office/drawing/2014/main" id="{2D271A62-E760-4BC4-A88F-FE56F3B2252C}"/>
              </a:ext>
            </a:extLst>
          </p:cNvPr>
          <p:cNvSpPr txBox="1"/>
          <p:nvPr/>
        </p:nvSpPr>
        <p:spPr>
          <a:xfrm>
            <a:off x="798860" y="995220"/>
            <a:ext cx="10517046" cy="1346266"/>
          </a:xfrm>
          <a:prstGeom prst="rect">
            <a:avLst/>
          </a:prstGeom>
          <a:noFill/>
        </p:spPr>
        <p:txBody>
          <a:bodyPr wrap="none" rtlCol="0">
            <a:spAutoFit/>
          </a:bodyPr>
          <a:lstStyle/>
          <a:p>
            <a:pPr marL="388060" indent="-388060">
              <a:buFont typeface="Arial" panose="020B0604020202020204" pitchFamily="34" charset="0"/>
              <a:buChar char="•"/>
            </a:pPr>
            <a:r>
              <a:rPr lang="fr-FR" sz="2037" dirty="0"/>
              <a:t>It </a:t>
            </a:r>
            <a:r>
              <a:rPr lang="fr-FR" sz="2037" dirty="0" err="1"/>
              <a:t>is</a:t>
            </a:r>
            <a:r>
              <a:rPr lang="fr-FR" sz="2037" dirty="0"/>
              <a:t> </a:t>
            </a:r>
            <a:r>
              <a:rPr lang="fr-FR" sz="2037" dirty="0" err="1"/>
              <a:t>useful</a:t>
            </a:r>
            <a:r>
              <a:rPr lang="fr-FR" sz="2037" dirty="0"/>
              <a:t> for </a:t>
            </a:r>
            <a:r>
              <a:rPr lang="fr-FR" sz="2037" dirty="0" err="1"/>
              <a:t>both</a:t>
            </a:r>
            <a:r>
              <a:rPr lang="fr-FR" sz="2037" dirty="0"/>
              <a:t> the </a:t>
            </a:r>
            <a:r>
              <a:rPr lang="fr-FR" sz="2037" dirty="0" err="1"/>
              <a:t>study</a:t>
            </a:r>
            <a:r>
              <a:rPr lang="fr-FR" sz="2037" dirty="0"/>
              <a:t> of </a:t>
            </a:r>
            <a:r>
              <a:rPr lang="fr-FR" sz="2037" b="1" dirty="0" err="1"/>
              <a:t>Nuclear</a:t>
            </a:r>
            <a:r>
              <a:rPr lang="fr-FR" sz="2037" b="1" dirty="0"/>
              <a:t> Structure </a:t>
            </a:r>
            <a:r>
              <a:rPr lang="fr-FR" sz="2037" dirty="0"/>
              <a:t>and the </a:t>
            </a:r>
            <a:r>
              <a:rPr lang="fr-FR" sz="2037" b="1" dirty="0" err="1"/>
              <a:t>Nuclear</a:t>
            </a:r>
            <a:r>
              <a:rPr lang="fr-FR" sz="2037" b="1" dirty="0"/>
              <a:t> Fission </a:t>
            </a:r>
            <a:r>
              <a:rPr lang="fr-FR" sz="2037" dirty="0"/>
              <a:t>process</a:t>
            </a:r>
          </a:p>
          <a:p>
            <a:pPr marL="388060" indent="-388060">
              <a:buFont typeface="Arial" panose="020B0604020202020204" pitchFamily="34" charset="0"/>
              <a:buChar char="•"/>
            </a:pPr>
            <a:r>
              <a:rPr lang="fr-FR" sz="2037" dirty="0" err="1"/>
              <a:t>We</a:t>
            </a:r>
            <a:r>
              <a:rPr lang="fr-FR" sz="2037" dirty="0"/>
              <a:t> can </a:t>
            </a:r>
            <a:r>
              <a:rPr lang="fr-FR" sz="2037" dirty="0" err="1"/>
              <a:t>access</a:t>
            </a:r>
            <a:r>
              <a:rPr lang="fr-FR" sz="2037" dirty="0"/>
              <a:t> the </a:t>
            </a:r>
            <a:r>
              <a:rPr lang="fr-FR" sz="2037" dirty="0" err="1"/>
              <a:t>most</a:t>
            </a:r>
            <a:r>
              <a:rPr lang="fr-FR" sz="2037" dirty="0"/>
              <a:t> neutron </a:t>
            </a:r>
            <a:r>
              <a:rPr lang="fr-FR" sz="2037" dirty="0" err="1"/>
              <a:t>rich</a:t>
            </a:r>
            <a:r>
              <a:rPr lang="fr-FR" sz="2037" dirty="0"/>
              <a:t> production </a:t>
            </a:r>
            <a:r>
              <a:rPr lang="fr-FR" sz="2037" dirty="0" err="1"/>
              <a:t>mechanisms</a:t>
            </a:r>
            <a:r>
              <a:rPr lang="fr-FR" sz="2037" dirty="0"/>
              <a:t> </a:t>
            </a:r>
            <a:r>
              <a:rPr lang="fr-FR" sz="2037" dirty="0" err="1"/>
              <a:t>available</a:t>
            </a:r>
            <a:r>
              <a:rPr lang="fr-FR" sz="2037" dirty="0"/>
              <a:t> </a:t>
            </a:r>
            <a:r>
              <a:rPr lang="fr-FR" sz="2037" baseline="30000" dirty="0"/>
              <a:t>232</a:t>
            </a:r>
            <a:r>
              <a:rPr lang="fr-FR" sz="2037" dirty="0"/>
              <a:t>Th(</a:t>
            </a:r>
            <a:r>
              <a:rPr lang="fr-FR" sz="2037" dirty="0" err="1"/>
              <a:t>n,f</a:t>
            </a:r>
            <a:r>
              <a:rPr lang="fr-FR" sz="2037" dirty="0"/>
              <a:t>) and </a:t>
            </a:r>
            <a:r>
              <a:rPr lang="fr-FR" sz="2037" baseline="30000" dirty="0"/>
              <a:t>238</a:t>
            </a:r>
            <a:r>
              <a:rPr lang="fr-FR" sz="2037" dirty="0"/>
              <a:t>U(</a:t>
            </a:r>
            <a:r>
              <a:rPr lang="fr-FR" sz="2037" dirty="0" err="1"/>
              <a:t>n,f</a:t>
            </a:r>
            <a:r>
              <a:rPr lang="fr-FR" sz="2037" dirty="0"/>
              <a:t>)</a:t>
            </a:r>
          </a:p>
          <a:p>
            <a:pPr marL="388060" indent="-388060">
              <a:buFont typeface="Arial" panose="020B0604020202020204" pitchFamily="34" charset="0"/>
              <a:buChar char="•"/>
            </a:pPr>
            <a:r>
              <a:rPr lang="fr-FR" sz="2037" dirty="0" err="1"/>
              <a:t>Since</a:t>
            </a:r>
            <a:r>
              <a:rPr lang="fr-FR" sz="2037" dirty="0"/>
              <a:t> the fragments stop in 1-2 </a:t>
            </a:r>
            <a:r>
              <a:rPr lang="fr-FR" sz="2037" dirty="0" err="1"/>
              <a:t>ps</a:t>
            </a:r>
            <a:r>
              <a:rPr lang="fr-FR" sz="2037" dirty="0"/>
              <a:t> </a:t>
            </a:r>
            <a:r>
              <a:rPr lang="fr-FR" sz="2037" dirty="0" err="1"/>
              <a:t>we</a:t>
            </a:r>
            <a:r>
              <a:rPr lang="fr-FR" sz="2037" dirty="0"/>
              <a:t> can </a:t>
            </a:r>
            <a:r>
              <a:rPr lang="fr-FR" sz="2037" dirty="0" err="1"/>
              <a:t>study</a:t>
            </a:r>
            <a:r>
              <a:rPr lang="fr-FR" sz="2037" dirty="0"/>
              <a:t> </a:t>
            </a:r>
            <a:r>
              <a:rPr lang="fr-FR" sz="2037" dirty="0" err="1"/>
              <a:t>with</a:t>
            </a:r>
            <a:r>
              <a:rPr lang="fr-FR" sz="2037" dirty="0"/>
              <a:t> </a:t>
            </a:r>
            <a:r>
              <a:rPr lang="fr-FR" sz="2037" i="1" u="sng" dirty="0"/>
              <a:t>direct </a:t>
            </a:r>
            <a:r>
              <a:rPr lang="fr-FR" sz="2037" i="1" u="sng" dirty="0" err="1"/>
              <a:t>kinematics</a:t>
            </a:r>
            <a:r>
              <a:rPr lang="fr-FR" sz="2037" i="1" u="sng" dirty="0"/>
              <a:t> </a:t>
            </a:r>
            <a:r>
              <a:rPr lang="fr-FR" sz="2037" dirty="0"/>
              <a:t>(v/c=0)</a:t>
            </a:r>
          </a:p>
          <a:p>
            <a:pPr marL="388060" indent="-388060">
              <a:buFont typeface="Arial" panose="020B0604020202020204" pitchFamily="34" charset="0"/>
              <a:buChar char="•"/>
            </a:pPr>
            <a:r>
              <a:rPr lang="fr-FR" sz="2037" dirty="0"/>
              <a:t>v/c = 0 </a:t>
            </a:r>
            <a:r>
              <a:rPr lang="fr-FR" sz="2037" dirty="0" err="1"/>
              <a:t>gives</a:t>
            </a:r>
            <a:r>
              <a:rPr lang="fr-FR" sz="2037" dirty="0"/>
              <a:t> the ultra-high </a:t>
            </a:r>
            <a:r>
              <a:rPr lang="fr-FR" sz="2037" dirty="0" err="1"/>
              <a:t>resolving</a:t>
            </a:r>
            <a:r>
              <a:rPr lang="fr-FR" sz="2037" dirty="0"/>
              <a:t> power of Ge </a:t>
            </a:r>
            <a:r>
              <a:rPr lang="fr-FR" sz="2037" dirty="0" err="1"/>
              <a:t>intrinsic</a:t>
            </a:r>
            <a:r>
              <a:rPr lang="fr-FR" sz="2037" dirty="0"/>
              <a:t> </a:t>
            </a:r>
            <a:r>
              <a:rPr lang="fr-FR" sz="2037" dirty="0" err="1"/>
              <a:t>resolution</a:t>
            </a:r>
            <a:endParaRPr lang="fr-FR" sz="2037" dirty="0"/>
          </a:p>
        </p:txBody>
      </p:sp>
      <mc:AlternateContent xmlns:mc="http://schemas.openxmlformats.org/markup-compatibility/2006" xmlns:a14="http://schemas.microsoft.com/office/drawing/2010/main">
        <mc:Choice Requires="a14">
          <p:sp>
            <p:nvSpPr>
              <p:cNvPr id="44" name="ZoneTexte 43">
                <a:extLst>
                  <a:ext uri="{FF2B5EF4-FFF2-40B4-BE49-F238E27FC236}">
                    <a16:creationId xmlns:a16="http://schemas.microsoft.com/office/drawing/2014/main" id="{CE3F837B-FD9F-4D14-898A-96F71CE656AA}"/>
                  </a:ext>
                </a:extLst>
              </p:cNvPr>
              <p:cNvSpPr txBox="1"/>
              <p:nvPr/>
            </p:nvSpPr>
            <p:spPr>
              <a:xfrm>
                <a:off x="10806540" y="1987462"/>
                <a:ext cx="1266874" cy="480901"/>
              </a:xfrm>
              <a:prstGeom prst="rect">
                <a:avLst/>
              </a:prstGeom>
              <a:noFill/>
              <a:ln>
                <a:solidFill>
                  <a:srgbClr val="7030A0"/>
                </a:solidFill>
              </a:ln>
            </p:spPr>
            <p:txBody>
              <a:bodyPr wrap="square" rtlCol="0">
                <a:spAutoFit/>
              </a:bodyPr>
              <a:lstStyle/>
              <a:p>
                <a14:m>
                  <m:oMath xmlns:m="http://schemas.openxmlformats.org/officeDocument/2006/math">
                    <m:r>
                      <a:rPr lang="fr-FR" sz="1811" i="1">
                        <a:latin typeface="Cambria Math" panose="02040503050406030204" pitchFamily="18" charset="0"/>
                      </a:rPr>
                      <m:t>𝑅</m:t>
                    </m:r>
                    <m:r>
                      <m:rPr>
                        <m:nor/>
                      </m:rPr>
                      <a:rPr lang="fr-FR" sz="1811" dirty="0"/>
                      <m:t>∝</m:t>
                    </m:r>
                  </m:oMath>
                </a14:m>
                <a:r>
                  <a:rPr lang="fr-FR" sz="1811" dirty="0"/>
                  <a:t> </a:t>
                </a:r>
                <a14:m>
                  <m:oMath xmlns:m="http://schemas.openxmlformats.org/officeDocument/2006/math">
                    <m:box>
                      <m:boxPr>
                        <m:ctrlPr>
                          <a:rPr lang="fr-FR" sz="2037" i="1" dirty="0">
                            <a:latin typeface="Cambria Math" panose="02040503050406030204" pitchFamily="18" charset="0"/>
                          </a:rPr>
                        </m:ctrlPr>
                      </m:boxPr>
                      <m:e>
                        <m:argPr>
                          <m:argSz m:val="-1"/>
                        </m:argPr>
                        <m:f>
                          <m:fPr>
                            <m:ctrlPr>
                              <a:rPr lang="fr-FR" sz="2037" i="1" dirty="0">
                                <a:latin typeface="Cambria Math" panose="02040503050406030204" pitchFamily="18" charset="0"/>
                              </a:rPr>
                            </m:ctrlPr>
                          </m:fPr>
                          <m:num>
                            <m:r>
                              <a:rPr lang="fr-FR" sz="2037" i="1" dirty="0">
                                <a:latin typeface="Cambria Math" panose="02040503050406030204" pitchFamily="18" charset="0"/>
                              </a:rPr>
                              <m:t>1</m:t>
                            </m:r>
                          </m:num>
                          <m:den>
                            <m:sSup>
                              <m:sSupPr>
                                <m:ctrlPr>
                                  <a:rPr lang="fr-FR" sz="2037" i="1" dirty="0">
                                    <a:latin typeface="Cambria Math" panose="02040503050406030204" pitchFamily="18" charset="0"/>
                                  </a:rPr>
                                </m:ctrlPr>
                              </m:sSupPr>
                              <m:e>
                                <m:r>
                                  <a:rPr lang="fr-FR" sz="2037" i="1" dirty="0">
                                    <a:latin typeface="Cambria Math" panose="02040503050406030204" pitchFamily="18" charset="0"/>
                                  </a:rPr>
                                  <m:t>(</m:t>
                                </m:r>
                                <m:r>
                                  <m:rPr>
                                    <m:sty m:val="p"/>
                                  </m:rPr>
                                  <a:rPr lang="el-GR" sz="2037" i="1" dirty="0">
                                    <a:latin typeface="Cambria Math" panose="02040503050406030204" pitchFamily="18" charset="0"/>
                                  </a:rPr>
                                  <m:t>Δ</m:t>
                                </m:r>
                                <m:r>
                                  <a:rPr lang="fr-FR" sz="2037" i="1" dirty="0">
                                    <a:latin typeface="Cambria Math" panose="02040503050406030204" pitchFamily="18" charset="0"/>
                                  </a:rPr>
                                  <m:t>𝐸</m:t>
                                </m:r>
                                <m:r>
                                  <a:rPr lang="fr-FR" sz="2037" i="1" dirty="0">
                                    <a:latin typeface="Cambria Math" panose="02040503050406030204" pitchFamily="18" charset="0"/>
                                  </a:rPr>
                                  <m:t>)</m:t>
                                </m:r>
                              </m:e>
                              <m:sup>
                                <m:r>
                                  <a:rPr lang="fr-FR" sz="2037" i="1" dirty="0">
                                    <a:latin typeface="Cambria Math" panose="02040503050406030204" pitchFamily="18" charset="0"/>
                                  </a:rPr>
                                  <m:t>3</m:t>
                                </m:r>
                              </m:sup>
                            </m:sSup>
                          </m:den>
                        </m:f>
                      </m:e>
                    </m:box>
                  </m:oMath>
                </a14:m>
                <a:endParaRPr lang="fr-FR" sz="2037" dirty="0"/>
              </a:p>
            </p:txBody>
          </p:sp>
        </mc:Choice>
        <mc:Fallback xmlns="">
          <p:sp>
            <p:nvSpPr>
              <p:cNvPr id="44" name="ZoneTexte 43">
                <a:extLst>
                  <a:ext uri="{FF2B5EF4-FFF2-40B4-BE49-F238E27FC236}">
                    <a16:creationId xmlns:a16="http://schemas.microsoft.com/office/drawing/2014/main" id="{CE3F837B-FD9F-4D14-898A-96F71CE656AA}"/>
                  </a:ext>
                </a:extLst>
              </p:cNvPr>
              <p:cNvSpPr txBox="1">
                <a:spLocks noRot="1" noChangeAspect="1" noMove="1" noResize="1" noEditPoints="1" noAdjustHandles="1" noChangeArrowheads="1" noChangeShapeType="1" noTextEdit="1"/>
              </p:cNvSpPr>
              <p:nvPr/>
            </p:nvSpPr>
            <p:spPr>
              <a:xfrm>
                <a:off x="10806540" y="1987462"/>
                <a:ext cx="1266874" cy="480901"/>
              </a:xfrm>
              <a:prstGeom prst="rect">
                <a:avLst/>
              </a:prstGeom>
              <a:blipFill>
                <a:blip r:embed="rId4"/>
                <a:stretch>
                  <a:fillRect b="-3704"/>
                </a:stretch>
              </a:blipFill>
              <a:ln>
                <a:solidFill>
                  <a:srgbClr val="7030A0"/>
                </a:solidFill>
              </a:ln>
            </p:spPr>
            <p:txBody>
              <a:bodyPr/>
              <a:lstStyle/>
              <a:p>
                <a:r>
                  <a:rPr lang="en-US">
                    <a:noFill/>
                  </a:rPr>
                  <a:t> </a:t>
                </a:r>
              </a:p>
            </p:txBody>
          </p:sp>
        </mc:Fallback>
      </mc:AlternateContent>
      <p:sp>
        <p:nvSpPr>
          <p:cNvPr id="45" name="ZoneTexte 44">
            <a:extLst>
              <a:ext uri="{FF2B5EF4-FFF2-40B4-BE49-F238E27FC236}">
                <a16:creationId xmlns:a16="http://schemas.microsoft.com/office/drawing/2014/main" id="{FCCA5043-2FE5-407B-B234-4DF63FD7EB22}"/>
              </a:ext>
            </a:extLst>
          </p:cNvPr>
          <p:cNvSpPr txBox="1"/>
          <p:nvPr/>
        </p:nvSpPr>
        <p:spPr>
          <a:xfrm>
            <a:off x="6040532" y="2880426"/>
            <a:ext cx="3530985" cy="719299"/>
          </a:xfrm>
          <a:prstGeom prst="rect">
            <a:avLst/>
          </a:prstGeom>
          <a:noFill/>
        </p:spPr>
        <p:txBody>
          <a:bodyPr wrap="square" rtlCol="0">
            <a:spAutoFit/>
          </a:bodyPr>
          <a:lstStyle/>
          <a:p>
            <a:r>
              <a:rPr lang="fr-FR" sz="2037" dirty="0">
                <a:solidFill>
                  <a:srgbClr val="FF0000"/>
                </a:solidFill>
              </a:rPr>
              <a:t>But all fragments </a:t>
            </a:r>
            <a:r>
              <a:rPr lang="fr-FR" sz="2037" dirty="0" err="1">
                <a:solidFill>
                  <a:srgbClr val="FF0000"/>
                </a:solidFill>
              </a:rPr>
              <a:t>produced</a:t>
            </a:r>
            <a:r>
              <a:rPr lang="fr-FR" sz="2037" dirty="0">
                <a:solidFill>
                  <a:srgbClr val="FF0000"/>
                </a:solidFill>
              </a:rPr>
              <a:t> </a:t>
            </a:r>
            <a:r>
              <a:rPr lang="fr-FR" sz="2037" dirty="0" err="1">
                <a:solidFill>
                  <a:srgbClr val="FF0000"/>
                </a:solidFill>
              </a:rPr>
              <a:t>together</a:t>
            </a:r>
            <a:endParaRPr lang="fr-FR" sz="2037" dirty="0">
              <a:solidFill>
                <a:srgbClr val="FF0000"/>
              </a:solidFill>
            </a:endParaRPr>
          </a:p>
        </p:txBody>
      </p:sp>
      <p:sp>
        <p:nvSpPr>
          <p:cNvPr id="46" name="ZoneTexte 45">
            <a:extLst>
              <a:ext uri="{FF2B5EF4-FFF2-40B4-BE49-F238E27FC236}">
                <a16:creationId xmlns:a16="http://schemas.microsoft.com/office/drawing/2014/main" id="{E9F11976-D2D2-4086-A7E5-2256E5FABC4C}"/>
              </a:ext>
            </a:extLst>
          </p:cNvPr>
          <p:cNvSpPr txBox="1"/>
          <p:nvPr/>
        </p:nvSpPr>
        <p:spPr>
          <a:xfrm>
            <a:off x="8093146" y="5257413"/>
            <a:ext cx="2621663" cy="1032783"/>
          </a:xfrm>
          <a:prstGeom prst="rect">
            <a:avLst/>
          </a:prstGeom>
          <a:noFill/>
        </p:spPr>
        <p:txBody>
          <a:bodyPr wrap="square" rtlCol="0">
            <a:spAutoFit/>
          </a:bodyPr>
          <a:lstStyle/>
          <a:p>
            <a:r>
              <a:rPr lang="fr-FR" sz="2037" i="1" u="sng" dirty="0" err="1"/>
              <a:t>Complementary</a:t>
            </a:r>
            <a:r>
              <a:rPr lang="fr-FR" sz="2037" dirty="0"/>
              <a:t> technique to inverse </a:t>
            </a:r>
            <a:r>
              <a:rPr lang="fr-FR" sz="2037" dirty="0" err="1"/>
              <a:t>kinematics</a:t>
            </a:r>
            <a:endParaRPr lang="fr-FR" sz="2037" dirty="0"/>
          </a:p>
        </p:txBody>
      </p:sp>
    </p:spTree>
    <p:extLst>
      <p:ext uri="{BB962C8B-B14F-4D97-AF65-F5344CB8AC3E}">
        <p14:creationId xmlns:p14="http://schemas.microsoft.com/office/powerpoint/2010/main" val="291426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a:xfrm>
            <a:off x="1841959" y="159082"/>
            <a:ext cx="7576209" cy="488967"/>
          </a:xfrm>
        </p:spPr>
        <p:txBody>
          <a:bodyPr>
            <a:noAutofit/>
          </a:bodyPr>
          <a:lstStyle/>
          <a:p>
            <a:br>
              <a:rPr lang="en-US" sz="2800" b="0" dirty="0">
                <a:latin typeface="Arial" panose="020B0604020202020204" pitchFamily="34" charset="0"/>
                <a:cs typeface="Arial" panose="020B0604020202020204" pitchFamily="34" charset="0"/>
              </a:rPr>
            </a:br>
            <a:r>
              <a:rPr lang="en-US" sz="2800" b="0" dirty="0">
                <a:latin typeface="Arial" panose="020B0604020202020204" pitchFamily="34" charset="0"/>
                <a:cs typeface="Arial" panose="020B0604020202020204" pitchFamily="34" charset="0"/>
              </a:rPr>
              <a:t>LICORNE/</a:t>
            </a:r>
            <a:r>
              <a:rPr lang="el-GR" sz="2800" b="0" dirty="0">
                <a:latin typeface="Arial" panose="020B0604020202020204" pitchFamily="34" charset="0"/>
                <a:cs typeface="Arial" panose="020B0604020202020204" pitchFamily="34" charset="0"/>
              </a:rPr>
              <a:t>ν-</a:t>
            </a:r>
            <a:r>
              <a:rPr lang="en-US" sz="2800" b="0" dirty="0">
                <a:latin typeface="Arial" panose="020B0604020202020204" pitchFamily="34" charset="0"/>
                <a:cs typeface="Arial" panose="020B0604020202020204" pitchFamily="34" charset="0"/>
              </a:rPr>
              <a:t>ball coupling principle at ALTO</a:t>
            </a:r>
            <a:br>
              <a:rPr lang="en-US" sz="2800" b="0" dirty="0">
                <a:latin typeface="Arial" panose="020B0604020202020204" pitchFamily="34" charset="0"/>
                <a:cs typeface="Arial" panose="020B0604020202020204" pitchFamily="34" charset="0"/>
              </a:rPr>
            </a:br>
            <a:endParaRPr lang="fr-FR" sz="2800" b="0" dirty="0">
              <a:latin typeface="Arial" panose="020B0604020202020204" pitchFamily="34" charset="0"/>
              <a:cs typeface="Arial" panose="020B0604020202020204" pitchFamily="34" charset="0"/>
            </a:endParaRPr>
          </a:p>
        </p:txBody>
      </p:sp>
      <p:pic>
        <p:nvPicPr>
          <p:cNvPr id="10" name="Picture 3" descr="C:\Users\$wilson\Desktop\CS in2p3\Fig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8960" y="708069"/>
            <a:ext cx="5434301" cy="40754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61238" y="1304494"/>
            <a:ext cx="4967510" cy="2797653"/>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721715" y="4275744"/>
            <a:ext cx="2381778" cy="1015663"/>
          </a:xfrm>
          <a:prstGeom prst="rect">
            <a:avLst/>
          </a:prstGeom>
          <a:noFill/>
        </p:spPr>
        <p:txBody>
          <a:bodyPr wrap="square" rtlCol="0">
            <a:spAutoFit/>
          </a:bodyPr>
          <a:lstStyle/>
          <a:p>
            <a:r>
              <a:rPr lang="fr-FR" sz="2000" dirty="0" err="1">
                <a:solidFill>
                  <a:prstClr val="black"/>
                </a:solidFill>
              </a:rPr>
              <a:t>Primary</a:t>
            </a:r>
            <a:r>
              <a:rPr lang="fr-FR" sz="2000" dirty="0">
                <a:solidFill>
                  <a:prstClr val="black"/>
                </a:solidFill>
              </a:rPr>
              <a:t> </a:t>
            </a:r>
            <a:r>
              <a:rPr lang="fr-FR" sz="2000" dirty="0" err="1">
                <a:solidFill>
                  <a:prstClr val="black"/>
                </a:solidFill>
              </a:rPr>
              <a:t>beam</a:t>
            </a:r>
            <a:r>
              <a:rPr lang="fr-FR" sz="2000" dirty="0">
                <a:solidFill>
                  <a:prstClr val="black"/>
                </a:solidFill>
              </a:rPr>
              <a:t> (400ns – </a:t>
            </a:r>
            <a:r>
              <a:rPr lang="fr-FR" sz="2000" dirty="0" err="1">
                <a:solidFill>
                  <a:prstClr val="black"/>
                </a:solidFill>
              </a:rPr>
              <a:t>pulsed</a:t>
            </a:r>
            <a:r>
              <a:rPr lang="fr-FR" sz="2000" dirty="0">
                <a:solidFill>
                  <a:prstClr val="black"/>
                </a:solidFill>
              </a:rPr>
              <a:t>)</a:t>
            </a:r>
          </a:p>
          <a:p>
            <a:r>
              <a:rPr lang="fr-FR" sz="2000" dirty="0">
                <a:solidFill>
                  <a:prstClr val="black"/>
                </a:solidFill>
              </a:rPr>
              <a:t>2 x 10</a:t>
            </a:r>
            <a:r>
              <a:rPr lang="fr-FR" sz="2000" baseline="30000" dirty="0">
                <a:solidFill>
                  <a:prstClr val="black"/>
                </a:solidFill>
              </a:rPr>
              <a:t>11</a:t>
            </a:r>
            <a:r>
              <a:rPr lang="fr-FR" sz="2000" dirty="0">
                <a:solidFill>
                  <a:prstClr val="black"/>
                </a:solidFill>
              </a:rPr>
              <a:t> /s</a:t>
            </a:r>
          </a:p>
        </p:txBody>
      </p:sp>
      <p:sp>
        <p:nvSpPr>
          <p:cNvPr id="14" name="Flèche droite 13"/>
          <p:cNvSpPr/>
          <p:nvPr/>
        </p:nvSpPr>
        <p:spPr>
          <a:xfrm>
            <a:off x="1081978" y="5091881"/>
            <a:ext cx="2390672" cy="1118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baseline="30000" dirty="0">
                <a:solidFill>
                  <a:prstClr val="white"/>
                </a:solidFill>
              </a:rPr>
              <a:t>7</a:t>
            </a:r>
            <a:r>
              <a:rPr lang="fr-FR" sz="2800" b="1" dirty="0">
                <a:solidFill>
                  <a:prstClr val="white"/>
                </a:solidFill>
              </a:rPr>
              <a:t>Li </a:t>
            </a:r>
            <a:r>
              <a:rPr lang="fr-FR" sz="2000" b="1" dirty="0">
                <a:solidFill>
                  <a:prstClr val="white"/>
                </a:solidFill>
              </a:rPr>
              <a:t>(16 MeV)</a:t>
            </a:r>
            <a:endParaRPr lang="fr-FR" sz="2800" b="1" dirty="0">
              <a:solidFill>
                <a:prstClr val="white"/>
              </a:solidFill>
            </a:endParaRPr>
          </a:p>
        </p:txBody>
      </p:sp>
      <p:sp>
        <p:nvSpPr>
          <p:cNvPr id="15" name="Rectangle 14"/>
          <p:cNvSpPr/>
          <p:nvPr/>
        </p:nvSpPr>
        <p:spPr>
          <a:xfrm>
            <a:off x="3991704" y="5398731"/>
            <a:ext cx="472950" cy="50437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prstClr val="white"/>
                </a:solidFill>
              </a:rPr>
              <a:t>H</a:t>
            </a:r>
            <a:r>
              <a:rPr lang="fr-FR" sz="2000" b="1" baseline="-25000" dirty="0">
                <a:solidFill>
                  <a:prstClr val="white"/>
                </a:solidFill>
              </a:rPr>
              <a:t>2</a:t>
            </a:r>
          </a:p>
        </p:txBody>
      </p:sp>
      <p:sp>
        <p:nvSpPr>
          <p:cNvPr id="16" name="Flèche droite 15"/>
          <p:cNvSpPr/>
          <p:nvPr/>
        </p:nvSpPr>
        <p:spPr>
          <a:xfrm>
            <a:off x="5116112" y="5392811"/>
            <a:ext cx="2486595" cy="516208"/>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prstClr val="white"/>
                </a:solidFill>
              </a:rPr>
              <a:t>1.5 MeV neutrons</a:t>
            </a:r>
          </a:p>
        </p:txBody>
      </p:sp>
      <p:sp>
        <p:nvSpPr>
          <p:cNvPr id="17" name="Rectangle 16"/>
          <p:cNvSpPr/>
          <p:nvPr/>
        </p:nvSpPr>
        <p:spPr>
          <a:xfrm>
            <a:off x="7800310" y="5428297"/>
            <a:ext cx="520245" cy="44523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prstClr val="white"/>
              </a:solidFill>
            </a:endParaRPr>
          </a:p>
        </p:txBody>
      </p:sp>
      <p:sp>
        <p:nvSpPr>
          <p:cNvPr id="18" name="ZoneTexte 17"/>
          <p:cNvSpPr txBox="1"/>
          <p:nvPr/>
        </p:nvSpPr>
        <p:spPr>
          <a:xfrm>
            <a:off x="5399568" y="4648530"/>
            <a:ext cx="1921488" cy="707886"/>
          </a:xfrm>
          <a:prstGeom prst="rect">
            <a:avLst/>
          </a:prstGeom>
          <a:noFill/>
        </p:spPr>
        <p:txBody>
          <a:bodyPr wrap="none" rtlCol="0">
            <a:spAutoFit/>
          </a:bodyPr>
          <a:lstStyle/>
          <a:p>
            <a:r>
              <a:rPr lang="fr-FR" sz="2000" dirty="0" err="1">
                <a:solidFill>
                  <a:prstClr val="black"/>
                </a:solidFill>
              </a:rPr>
              <a:t>Secondary</a:t>
            </a:r>
            <a:r>
              <a:rPr lang="fr-FR" sz="2000" dirty="0">
                <a:solidFill>
                  <a:prstClr val="black"/>
                </a:solidFill>
              </a:rPr>
              <a:t> </a:t>
            </a:r>
            <a:r>
              <a:rPr lang="fr-FR" sz="2000" dirty="0" err="1">
                <a:solidFill>
                  <a:prstClr val="black"/>
                </a:solidFill>
              </a:rPr>
              <a:t>beam</a:t>
            </a:r>
            <a:endParaRPr lang="fr-FR" sz="2000" dirty="0">
              <a:solidFill>
                <a:prstClr val="black"/>
              </a:solidFill>
            </a:endParaRPr>
          </a:p>
          <a:p>
            <a:r>
              <a:rPr lang="fr-FR" sz="2000" dirty="0">
                <a:solidFill>
                  <a:prstClr val="black"/>
                </a:solidFill>
              </a:rPr>
              <a:t>2 x 10</a:t>
            </a:r>
            <a:r>
              <a:rPr lang="fr-FR" sz="2000" baseline="30000" dirty="0">
                <a:solidFill>
                  <a:prstClr val="black"/>
                </a:solidFill>
              </a:rPr>
              <a:t>7</a:t>
            </a:r>
            <a:r>
              <a:rPr lang="fr-FR" sz="2000" dirty="0">
                <a:solidFill>
                  <a:prstClr val="black"/>
                </a:solidFill>
              </a:rPr>
              <a:t> /s</a:t>
            </a:r>
          </a:p>
        </p:txBody>
      </p:sp>
      <p:sp>
        <p:nvSpPr>
          <p:cNvPr id="19" name="ZoneTexte 18"/>
          <p:cNvSpPr txBox="1"/>
          <p:nvPr/>
        </p:nvSpPr>
        <p:spPr>
          <a:xfrm>
            <a:off x="3340794" y="5983112"/>
            <a:ext cx="2172518" cy="400110"/>
          </a:xfrm>
          <a:prstGeom prst="rect">
            <a:avLst/>
          </a:prstGeom>
          <a:noFill/>
        </p:spPr>
        <p:txBody>
          <a:bodyPr wrap="none" rtlCol="0">
            <a:spAutoFit/>
          </a:bodyPr>
          <a:lstStyle/>
          <a:p>
            <a:r>
              <a:rPr lang="fr-FR" sz="2000" dirty="0">
                <a:solidFill>
                  <a:prstClr val="black"/>
                </a:solidFill>
              </a:rPr>
              <a:t>3 x 10</a:t>
            </a:r>
            <a:r>
              <a:rPr lang="fr-FR" sz="2000" baseline="30000" dirty="0">
                <a:solidFill>
                  <a:prstClr val="black"/>
                </a:solidFill>
              </a:rPr>
              <a:t>20</a:t>
            </a:r>
            <a:r>
              <a:rPr lang="fr-FR" sz="2000" dirty="0">
                <a:solidFill>
                  <a:prstClr val="black"/>
                </a:solidFill>
              </a:rPr>
              <a:t> </a:t>
            </a:r>
            <a:r>
              <a:rPr lang="fr-FR" sz="2000" dirty="0" err="1">
                <a:solidFill>
                  <a:prstClr val="black"/>
                </a:solidFill>
              </a:rPr>
              <a:t>atoms</a:t>
            </a:r>
            <a:r>
              <a:rPr lang="fr-FR" sz="2000" dirty="0">
                <a:solidFill>
                  <a:prstClr val="black"/>
                </a:solidFill>
              </a:rPr>
              <a:t>/cm</a:t>
            </a:r>
            <a:r>
              <a:rPr lang="fr-FR" sz="2000" baseline="30000" dirty="0">
                <a:solidFill>
                  <a:prstClr val="black"/>
                </a:solidFill>
              </a:rPr>
              <a:t>2</a:t>
            </a:r>
          </a:p>
        </p:txBody>
      </p:sp>
      <p:sp>
        <p:nvSpPr>
          <p:cNvPr id="20" name="ZoneTexte 19"/>
          <p:cNvSpPr txBox="1"/>
          <p:nvPr/>
        </p:nvSpPr>
        <p:spPr>
          <a:xfrm>
            <a:off x="8372493" y="5268946"/>
            <a:ext cx="809837" cy="830997"/>
          </a:xfrm>
          <a:prstGeom prst="rect">
            <a:avLst/>
          </a:prstGeom>
          <a:noFill/>
        </p:spPr>
        <p:txBody>
          <a:bodyPr wrap="none" rtlCol="0">
            <a:spAutoFit/>
          </a:bodyPr>
          <a:lstStyle/>
          <a:p>
            <a:r>
              <a:rPr lang="fr-FR" sz="2400" baseline="30000" dirty="0">
                <a:solidFill>
                  <a:prstClr val="black"/>
                </a:solidFill>
              </a:rPr>
              <a:t>238</a:t>
            </a:r>
            <a:r>
              <a:rPr lang="fr-FR" sz="2400" dirty="0">
                <a:solidFill>
                  <a:prstClr val="black"/>
                </a:solidFill>
              </a:rPr>
              <a:t>U</a:t>
            </a:r>
          </a:p>
          <a:p>
            <a:r>
              <a:rPr lang="fr-FR" sz="2400" baseline="30000" dirty="0">
                <a:solidFill>
                  <a:prstClr val="black"/>
                </a:solidFill>
              </a:rPr>
              <a:t>232</a:t>
            </a:r>
            <a:r>
              <a:rPr lang="fr-FR" sz="2400" dirty="0">
                <a:solidFill>
                  <a:prstClr val="black"/>
                </a:solidFill>
              </a:rPr>
              <a:t>Th</a:t>
            </a:r>
          </a:p>
        </p:txBody>
      </p:sp>
      <p:sp>
        <p:nvSpPr>
          <p:cNvPr id="21" name="ZoneTexte 20"/>
          <p:cNvSpPr txBox="1"/>
          <p:nvPr/>
        </p:nvSpPr>
        <p:spPr>
          <a:xfrm>
            <a:off x="8448016" y="4470892"/>
            <a:ext cx="1055097" cy="400110"/>
          </a:xfrm>
          <a:prstGeom prst="rect">
            <a:avLst/>
          </a:prstGeom>
          <a:noFill/>
        </p:spPr>
        <p:txBody>
          <a:bodyPr wrap="none" rtlCol="0">
            <a:spAutoFit/>
          </a:bodyPr>
          <a:lstStyle/>
          <a:p>
            <a:r>
              <a:rPr lang="fr-FR" sz="2000" dirty="0" err="1">
                <a:solidFill>
                  <a:prstClr val="black"/>
                </a:solidFill>
              </a:rPr>
              <a:t>Samples</a:t>
            </a:r>
            <a:endParaRPr lang="fr-FR" sz="1600" dirty="0">
              <a:solidFill>
                <a:prstClr val="black"/>
              </a:solidFill>
            </a:endParaRPr>
          </a:p>
        </p:txBody>
      </p:sp>
      <p:sp>
        <p:nvSpPr>
          <p:cNvPr id="22" name="ZoneTexte 21"/>
          <p:cNvSpPr txBox="1"/>
          <p:nvPr/>
        </p:nvSpPr>
        <p:spPr>
          <a:xfrm>
            <a:off x="3612598" y="4868848"/>
            <a:ext cx="1253356" cy="400110"/>
          </a:xfrm>
          <a:prstGeom prst="rect">
            <a:avLst/>
          </a:prstGeom>
          <a:noFill/>
        </p:spPr>
        <p:txBody>
          <a:bodyPr wrap="none" rtlCol="0">
            <a:spAutoFit/>
          </a:bodyPr>
          <a:lstStyle/>
          <a:p>
            <a:r>
              <a:rPr lang="fr-FR" sz="2000" dirty="0" err="1">
                <a:solidFill>
                  <a:prstClr val="black"/>
                </a:solidFill>
              </a:rPr>
              <a:t>Gas</a:t>
            </a:r>
            <a:r>
              <a:rPr lang="fr-FR" sz="2000" dirty="0">
                <a:solidFill>
                  <a:prstClr val="black"/>
                </a:solidFill>
              </a:rPr>
              <a:t> </a:t>
            </a:r>
            <a:r>
              <a:rPr lang="fr-FR" sz="2000" dirty="0" err="1">
                <a:solidFill>
                  <a:prstClr val="black"/>
                </a:solidFill>
              </a:rPr>
              <a:t>target</a:t>
            </a:r>
            <a:endParaRPr lang="fr-FR" sz="2000" dirty="0">
              <a:solidFill>
                <a:prstClr val="black"/>
              </a:solidFill>
            </a:endParaRPr>
          </a:p>
        </p:txBody>
      </p:sp>
      <p:sp>
        <p:nvSpPr>
          <p:cNvPr id="23" name="ZoneTexte 22"/>
          <p:cNvSpPr txBox="1"/>
          <p:nvPr/>
        </p:nvSpPr>
        <p:spPr>
          <a:xfrm>
            <a:off x="8013926" y="4812418"/>
            <a:ext cx="2157001" cy="400110"/>
          </a:xfrm>
          <a:prstGeom prst="rect">
            <a:avLst/>
          </a:prstGeom>
          <a:noFill/>
        </p:spPr>
        <p:txBody>
          <a:bodyPr wrap="none" rtlCol="0">
            <a:spAutoFit/>
          </a:bodyPr>
          <a:lstStyle/>
          <a:p>
            <a:r>
              <a:rPr lang="fr-FR" sz="2000" dirty="0">
                <a:solidFill>
                  <a:prstClr val="black"/>
                </a:solidFill>
              </a:rPr>
              <a:t>up to 10</a:t>
            </a:r>
            <a:r>
              <a:rPr lang="fr-FR" sz="2000" baseline="30000" dirty="0">
                <a:solidFill>
                  <a:prstClr val="black"/>
                </a:solidFill>
              </a:rPr>
              <a:t>5</a:t>
            </a:r>
            <a:r>
              <a:rPr lang="fr-FR" sz="2000" dirty="0">
                <a:solidFill>
                  <a:prstClr val="black"/>
                </a:solidFill>
              </a:rPr>
              <a:t> fissions/s</a:t>
            </a:r>
          </a:p>
        </p:txBody>
      </p:sp>
      <p:sp>
        <p:nvSpPr>
          <p:cNvPr id="24" name="ZoneTexte 23"/>
          <p:cNvSpPr txBox="1"/>
          <p:nvPr/>
        </p:nvSpPr>
        <p:spPr>
          <a:xfrm>
            <a:off x="9019422" y="5504213"/>
            <a:ext cx="880369" cy="400110"/>
          </a:xfrm>
          <a:prstGeom prst="rect">
            <a:avLst/>
          </a:prstGeom>
          <a:noFill/>
        </p:spPr>
        <p:txBody>
          <a:bodyPr wrap="none" rtlCol="0">
            <a:spAutoFit/>
          </a:bodyPr>
          <a:lstStyle/>
          <a:p>
            <a:r>
              <a:rPr lang="fr-FR" sz="2000" dirty="0">
                <a:solidFill>
                  <a:prstClr val="black"/>
                </a:solidFill>
              </a:rPr>
              <a:t>~100 g</a:t>
            </a:r>
          </a:p>
        </p:txBody>
      </p:sp>
      <p:sp>
        <p:nvSpPr>
          <p:cNvPr id="2" name="ZoneTexte 1"/>
          <p:cNvSpPr txBox="1"/>
          <p:nvPr/>
        </p:nvSpPr>
        <p:spPr>
          <a:xfrm>
            <a:off x="1367913" y="5980745"/>
            <a:ext cx="915635" cy="400110"/>
          </a:xfrm>
          <a:prstGeom prst="rect">
            <a:avLst/>
          </a:prstGeom>
          <a:noFill/>
        </p:spPr>
        <p:txBody>
          <a:bodyPr wrap="none" rtlCol="0">
            <a:spAutoFit/>
          </a:bodyPr>
          <a:lstStyle/>
          <a:p>
            <a:r>
              <a:rPr lang="en-GB" sz="2000" dirty="0"/>
              <a:t>200 </a:t>
            </a:r>
            <a:r>
              <a:rPr lang="en-GB" sz="2000" dirty="0" err="1"/>
              <a:t>nA</a:t>
            </a:r>
            <a:endParaRPr lang="fr-FR" sz="2000" dirty="0"/>
          </a:p>
        </p:txBody>
      </p:sp>
      <p:sp>
        <p:nvSpPr>
          <p:cNvPr id="3" name="ZoneTexte 2"/>
          <p:cNvSpPr txBox="1"/>
          <p:nvPr/>
        </p:nvSpPr>
        <p:spPr>
          <a:xfrm>
            <a:off x="137984" y="1852826"/>
            <a:ext cx="2844707" cy="1569660"/>
          </a:xfrm>
          <a:prstGeom prst="rect">
            <a:avLst/>
          </a:prstGeom>
          <a:noFill/>
        </p:spPr>
        <p:txBody>
          <a:bodyPr wrap="square" rtlCol="0">
            <a:spAutoFit/>
          </a:bodyPr>
          <a:lstStyle/>
          <a:p>
            <a:r>
              <a:rPr lang="en-GB" sz="2400" dirty="0">
                <a:solidFill>
                  <a:srgbClr val="FF0000"/>
                </a:solidFill>
              </a:rPr>
              <a:t>LICORNE</a:t>
            </a:r>
            <a:r>
              <a:rPr lang="en-GB" sz="2400" dirty="0"/>
              <a:t>: The unique </a:t>
            </a:r>
            <a:r>
              <a:rPr lang="en-GB" sz="2400" u="sng" dirty="0"/>
              <a:t>inverse kinematics </a:t>
            </a:r>
            <a:r>
              <a:rPr lang="en-GB" sz="2400" dirty="0"/>
              <a:t>neutron source of the ALTO facility</a:t>
            </a:r>
            <a:endParaRPr lang="fr-FR" sz="2400" dirty="0"/>
          </a:p>
        </p:txBody>
      </p:sp>
    </p:spTree>
    <p:extLst>
      <p:ext uri="{BB962C8B-B14F-4D97-AF65-F5344CB8AC3E}">
        <p14:creationId xmlns:p14="http://schemas.microsoft.com/office/powerpoint/2010/main" val="2491019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EDAD8E-2538-4E24-B726-C9C7EA47978D}"/>
              </a:ext>
            </a:extLst>
          </p:cNvPr>
          <p:cNvSpPr>
            <a:spLocks noGrp="1"/>
          </p:cNvSpPr>
          <p:nvPr>
            <p:ph type="title"/>
          </p:nvPr>
        </p:nvSpPr>
        <p:spPr>
          <a:xfrm>
            <a:off x="2591738" y="169224"/>
            <a:ext cx="8475424" cy="488967"/>
          </a:xfrm>
        </p:spPr>
        <p:txBody>
          <a:bodyPr>
            <a:normAutofit fontScale="90000"/>
          </a:bodyPr>
          <a:lstStyle/>
          <a:p>
            <a:r>
              <a:rPr lang="fr-FR" b="0" dirty="0" err="1">
                <a:latin typeface="Arial" panose="020B0604020202020204" pitchFamily="34" charset="0"/>
                <a:cs typeface="Arial" panose="020B0604020202020204" pitchFamily="34" charset="0"/>
              </a:rPr>
              <a:t>Nuclei</a:t>
            </a:r>
            <a:r>
              <a:rPr lang="fr-FR" b="0" dirty="0">
                <a:latin typeface="Arial" panose="020B0604020202020204" pitchFamily="34" charset="0"/>
                <a:cs typeface="Arial" panose="020B0604020202020204" pitchFamily="34" charset="0"/>
              </a:rPr>
              <a:t> accessible via gamma </a:t>
            </a:r>
            <a:r>
              <a:rPr lang="fr-FR" b="0" dirty="0" err="1">
                <a:latin typeface="Arial" panose="020B0604020202020204" pitchFamily="34" charset="0"/>
                <a:cs typeface="Arial" panose="020B0604020202020204" pitchFamily="34" charset="0"/>
              </a:rPr>
              <a:t>spectroscopy</a:t>
            </a:r>
            <a:r>
              <a:rPr lang="fr-FR" b="0" dirty="0">
                <a:latin typeface="Arial" panose="020B0604020202020204" pitchFamily="34" charset="0"/>
                <a:cs typeface="Arial" panose="020B0604020202020204" pitchFamily="34" charset="0"/>
              </a:rPr>
              <a:t> in direct </a:t>
            </a:r>
            <a:r>
              <a:rPr lang="fr-FR" b="0" dirty="0" err="1">
                <a:latin typeface="Arial" panose="020B0604020202020204" pitchFamily="34" charset="0"/>
                <a:cs typeface="Arial" panose="020B0604020202020204" pitchFamily="34" charset="0"/>
              </a:rPr>
              <a:t>kinematics</a:t>
            </a:r>
            <a:endParaRPr lang="fr-FR" b="0" dirty="0">
              <a:latin typeface="Arial" panose="020B0604020202020204" pitchFamily="34" charset="0"/>
              <a:cs typeface="Arial" panose="020B0604020202020204" pitchFamily="34" charset="0"/>
            </a:endParaRPr>
          </a:p>
        </p:txBody>
      </p:sp>
      <p:pic>
        <p:nvPicPr>
          <p:cNvPr id="8" name="Espace réservé du contenu 7">
            <a:extLst>
              <a:ext uri="{FF2B5EF4-FFF2-40B4-BE49-F238E27FC236}">
                <a16:creationId xmlns:a16="http://schemas.microsoft.com/office/drawing/2014/main" id="{6439A7AC-6EED-408B-947F-AD7B0B54204B}"/>
              </a:ext>
            </a:extLst>
          </p:cNvPr>
          <p:cNvPicPr>
            <a:picLocks noGrp="1" noChangeAspect="1"/>
          </p:cNvPicPr>
          <p:nvPr>
            <p:ph sz="half" idx="2"/>
          </p:nvPr>
        </p:nvPicPr>
        <p:blipFill>
          <a:blip r:embed="rId2"/>
          <a:stretch>
            <a:fillRect/>
          </a:stretch>
        </p:blipFill>
        <p:spPr>
          <a:xfrm>
            <a:off x="1634723" y="902026"/>
            <a:ext cx="9015980" cy="5287513"/>
          </a:xfrm>
        </p:spPr>
      </p:pic>
      <p:sp>
        <p:nvSpPr>
          <p:cNvPr id="4" name="Rectangle 3">
            <a:extLst>
              <a:ext uri="{FF2B5EF4-FFF2-40B4-BE49-F238E27FC236}">
                <a16:creationId xmlns:a16="http://schemas.microsoft.com/office/drawing/2014/main" id="{91828218-1922-4CB2-8ACF-1040E9A128BF}"/>
              </a:ext>
            </a:extLst>
          </p:cNvPr>
          <p:cNvSpPr/>
          <p:nvPr/>
        </p:nvSpPr>
        <p:spPr>
          <a:xfrm>
            <a:off x="4955078" y="4253651"/>
            <a:ext cx="472941" cy="437148"/>
          </a:xfrm>
          <a:prstGeom prst="rect">
            <a:avLst/>
          </a:prstGeom>
          <a:noFill/>
          <a:ln w="444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2037"/>
          </a:p>
        </p:txBody>
      </p:sp>
      <p:sp>
        <p:nvSpPr>
          <p:cNvPr id="6" name="Rectangle 5">
            <a:extLst>
              <a:ext uri="{FF2B5EF4-FFF2-40B4-BE49-F238E27FC236}">
                <a16:creationId xmlns:a16="http://schemas.microsoft.com/office/drawing/2014/main" id="{C8182234-EE45-4CE1-B5DE-4B7E2BF29AAB}"/>
              </a:ext>
            </a:extLst>
          </p:cNvPr>
          <p:cNvSpPr/>
          <p:nvPr/>
        </p:nvSpPr>
        <p:spPr>
          <a:xfrm>
            <a:off x="4041677" y="4253651"/>
            <a:ext cx="484838" cy="437148"/>
          </a:xfrm>
          <a:prstGeom prst="rect">
            <a:avLst/>
          </a:prstGeom>
          <a:noFill/>
          <a:ln w="444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2037">
              <a:solidFill>
                <a:srgbClr val="FF0000"/>
              </a:solidFill>
            </a:endParaRPr>
          </a:p>
        </p:txBody>
      </p:sp>
    </p:spTree>
    <p:extLst>
      <p:ext uri="{BB962C8B-B14F-4D97-AF65-F5344CB8AC3E}">
        <p14:creationId xmlns:p14="http://schemas.microsoft.com/office/powerpoint/2010/main" val="122814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EDAD8E-2538-4E24-B726-C9C7EA47978D}"/>
              </a:ext>
            </a:extLst>
          </p:cNvPr>
          <p:cNvSpPr>
            <a:spLocks noGrp="1"/>
          </p:cNvSpPr>
          <p:nvPr>
            <p:ph type="title"/>
          </p:nvPr>
        </p:nvSpPr>
        <p:spPr>
          <a:xfrm>
            <a:off x="1613804" y="178849"/>
            <a:ext cx="10675775" cy="488967"/>
          </a:xfrm>
        </p:spPr>
        <p:txBody>
          <a:bodyPr>
            <a:normAutofit/>
          </a:bodyPr>
          <a:lstStyle/>
          <a:p>
            <a:r>
              <a:rPr lang="fr-FR" b="0" dirty="0">
                <a:latin typeface="Arial" panose="020B0604020202020204" pitchFamily="34" charset="0"/>
                <a:cs typeface="Arial" panose="020B0604020202020204" pitchFamily="34" charset="0"/>
              </a:rPr>
              <a:t>Fission </a:t>
            </a:r>
            <a:r>
              <a:rPr lang="fr-FR" b="0" dirty="0" err="1">
                <a:latin typeface="Arial" panose="020B0604020202020204" pitchFamily="34" charset="0"/>
                <a:cs typeface="Arial" panose="020B0604020202020204" pitchFamily="34" charset="0"/>
              </a:rPr>
              <a:t>studies</a:t>
            </a:r>
            <a:r>
              <a:rPr lang="fr-FR" b="0" dirty="0">
                <a:latin typeface="Arial" panose="020B0604020202020204" pitchFamily="34" charset="0"/>
                <a:cs typeface="Arial" panose="020B0604020202020204" pitchFamily="34" charset="0"/>
              </a:rPr>
              <a:t>: Evolution of fission </a:t>
            </a:r>
            <a:r>
              <a:rPr lang="fr-FR" b="0" dirty="0" err="1">
                <a:latin typeface="Arial" panose="020B0604020202020204" pitchFamily="34" charset="0"/>
                <a:cs typeface="Arial" panose="020B0604020202020204" pitchFamily="34" charset="0"/>
              </a:rPr>
              <a:t>yields</a:t>
            </a:r>
            <a:r>
              <a:rPr lang="fr-FR" b="0" dirty="0">
                <a:latin typeface="Arial" panose="020B0604020202020204" pitchFamily="34" charset="0"/>
                <a:cs typeface="Arial" panose="020B0604020202020204" pitchFamily="34" charset="0"/>
              </a:rPr>
              <a:t> </a:t>
            </a:r>
            <a:r>
              <a:rPr lang="fr-FR" b="0" dirty="0" err="1">
                <a:latin typeface="Arial" panose="020B0604020202020204" pitchFamily="34" charset="0"/>
                <a:cs typeface="Arial" panose="020B0604020202020204" pitchFamily="34" charset="0"/>
              </a:rPr>
              <a:t>with</a:t>
            </a:r>
            <a:r>
              <a:rPr lang="fr-FR" b="0" dirty="0">
                <a:latin typeface="Arial" panose="020B0604020202020204" pitchFamily="34" charset="0"/>
                <a:cs typeface="Arial" panose="020B0604020202020204" pitchFamily="34" charset="0"/>
              </a:rPr>
              <a:t> incident neutron </a:t>
            </a:r>
            <a:r>
              <a:rPr lang="fr-FR" b="0" dirty="0" err="1">
                <a:latin typeface="Arial" panose="020B0604020202020204" pitchFamily="34" charset="0"/>
                <a:cs typeface="Arial" panose="020B0604020202020204" pitchFamily="34" charset="0"/>
              </a:rPr>
              <a:t>energy</a:t>
            </a:r>
            <a:endParaRPr lang="fr-FR" b="0" dirty="0">
              <a:latin typeface="Arial" panose="020B0604020202020204" pitchFamily="34" charset="0"/>
              <a:cs typeface="Arial" panose="020B0604020202020204" pitchFamily="34" charset="0"/>
            </a:endParaRPr>
          </a:p>
        </p:txBody>
      </p:sp>
      <p:pic>
        <p:nvPicPr>
          <p:cNvPr id="4" name="Espace réservé du contenu 3">
            <a:extLst>
              <a:ext uri="{FF2B5EF4-FFF2-40B4-BE49-F238E27FC236}">
                <a16:creationId xmlns:a16="http://schemas.microsoft.com/office/drawing/2014/main" id="{C27A22E7-831E-40B3-9E2E-66C862867CCD}"/>
              </a:ext>
            </a:extLst>
          </p:cNvPr>
          <p:cNvPicPr>
            <a:picLocks noGrp="1" noChangeAspect="1"/>
          </p:cNvPicPr>
          <p:nvPr>
            <p:ph sz="half" idx="2"/>
          </p:nvPr>
        </p:nvPicPr>
        <p:blipFill>
          <a:blip r:embed="rId2"/>
          <a:stretch>
            <a:fillRect/>
          </a:stretch>
        </p:blipFill>
        <p:spPr>
          <a:xfrm>
            <a:off x="188584" y="987081"/>
            <a:ext cx="5166183" cy="5040898"/>
          </a:xfrm>
        </p:spPr>
      </p:pic>
      <p:cxnSp>
        <p:nvCxnSpPr>
          <p:cNvPr id="8" name="Connecteur droit avec flèche 7">
            <a:extLst>
              <a:ext uri="{FF2B5EF4-FFF2-40B4-BE49-F238E27FC236}">
                <a16:creationId xmlns:a16="http://schemas.microsoft.com/office/drawing/2014/main" id="{F1F18A75-298F-4B7C-A952-BC65A152A6C1}"/>
              </a:ext>
            </a:extLst>
          </p:cNvPr>
          <p:cNvCxnSpPr>
            <a:cxnSpLocks/>
            <a:stCxn id="13" idx="1"/>
          </p:cNvCxnSpPr>
          <p:nvPr/>
        </p:nvCxnSpPr>
        <p:spPr>
          <a:xfrm flipH="1">
            <a:off x="3488179" y="1433697"/>
            <a:ext cx="2427885" cy="272875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3" name="ZoneTexte 12">
            <a:extLst>
              <a:ext uri="{FF2B5EF4-FFF2-40B4-BE49-F238E27FC236}">
                <a16:creationId xmlns:a16="http://schemas.microsoft.com/office/drawing/2014/main" id="{E1714EB4-AFCC-444E-867B-711D2CCF5863}"/>
              </a:ext>
            </a:extLst>
          </p:cNvPr>
          <p:cNvSpPr txBox="1"/>
          <p:nvPr/>
        </p:nvSpPr>
        <p:spPr>
          <a:xfrm>
            <a:off x="5916064" y="917305"/>
            <a:ext cx="6047538" cy="1032783"/>
          </a:xfrm>
          <a:prstGeom prst="rect">
            <a:avLst/>
          </a:prstGeom>
          <a:noFill/>
        </p:spPr>
        <p:txBody>
          <a:bodyPr wrap="square" rtlCol="0">
            <a:spAutoFit/>
          </a:bodyPr>
          <a:lstStyle/>
          <a:p>
            <a:r>
              <a:rPr lang="fr-FR" sz="2037" dirty="0" err="1"/>
              <a:t>Detailed</a:t>
            </a:r>
            <a:r>
              <a:rPr lang="fr-FR" sz="2037" dirty="0"/>
              <a:t> </a:t>
            </a:r>
            <a:r>
              <a:rPr lang="fr-FR" sz="2037" dirty="0" err="1"/>
              <a:t>study</a:t>
            </a:r>
            <a:r>
              <a:rPr lang="fr-FR" sz="2037" dirty="0"/>
              <a:t> of the </a:t>
            </a:r>
            <a:r>
              <a:rPr lang="fr-FR" sz="2037" dirty="0" err="1"/>
              <a:t>ingrowth</a:t>
            </a:r>
            <a:r>
              <a:rPr lang="fr-FR" sz="2037" dirty="0"/>
              <a:t> of the </a:t>
            </a:r>
            <a:r>
              <a:rPr lang="fr-FR" sz="2037" dirty="0" err="1"/>
              <a:t>symmetric</a:t>
            </a:r>
            <a:r>
              <a:rPr lang="fr-FR" sz="2037" dirty="0"/>
              <a:t> fission mode </a:t>
            </a:r>
            <a:r>
              <a:rPr lang="fr-FR" sz="2037" dirty="0" err="1"/>
              <a:t>with</a:t>
            </a:r>
            <a:r>
              <a:rPr lang="fr-FR" sz="2037" dirty="0"/>
              <a:t> incident </a:t>
            </a:r>
            <a:r>
              <a:rPr lang="fr-FR" sz="2037" dirty="0" err="1"/>
              <a:t>energy</a:t>
            </a:r>
            <a:r>
              <a:rPr lang="fr-FR" sz="2037" dirty="0"/>
              <a:t>. </a:t>
            </a:r>
            <a:r>
              <a:rPr lang="fr-FR" sz="2037" dirty="0" err="1"/>
              <a:t>Measure</a:t>
            </a:r>
            <a:r>
              <a:rPr lang="fr-FR" sz="2037" dirty="0"/>
              <a:t> </a:t>
            </a:r>
            <a:r>
              <a:rPr lang="fr-FR" sz="2037" dirty="0" err="1"/>
              <a:t>evolution</a:t>
            </a:r>
            <a:r>
              <a:rPr lang="fr-FR" sz="2037" dirty="0"/>
              <a:t> of </a:t>
            </a:r>
            <a:r>
              <a:rPr lang="fr-FR" sz="2037" i="1" u="sng" dirty="0">
                <a:highlight>
                  <a:srgbClr val="00FFFF"/>
                </a:highlight>
              </a:rPr>
              <a:t>A/Z distributions</a:t>
            </a:r>
            <a:r>
              <a:rPr lang="fr-FR" sz="2037" dirty="0">
                <a:highlight>
                  <a:srgbClr val="00FFFF"/>
                </a:highlight>
              </a:rPr>
              <a:t>.</a:t>
            </a:r>
          </a:p>
        </p:txBody>
      </p:sp>
      <p:sp>
        <p:nvSpPr>
          <p:cNvPr id="6" name="ZoneTexte 5">
            <a:extLst>
              <a:ext uri="{FF2B5EF4-FFF2-40B4-BE49-F238E27FC236}">
                <a16:creationId xmlns:a16="http://schemas.microsoft.com/office/drawing/2014/main" id="{4A386CF0-24E5-4A90-B64D-F0C4C0D58934}"/>
              </a:ext>
            </a:extLst>
          </p:cNvPr>
          <p:cNvSpPr txBox="1"/>
          <p:nvPr/>
        </p:nvSpPr>
        <p:spPr>
          <a:xfrm>
            <a:off x="5611736" y="2113730"/>
            <a:ext cx="6193579" cy="1973232"/>
          </a:xfrm>
          <a:prstGeom prst="rect">
            <a:avLst/>
          </a:prstGeom>
          <a:noFill/>
        </p:spPr>
        <p:txBody>
          <a:bodyPr wrap="square" rtlCol="0">
            <a:spAutoFit/>
          </a:bodyPr>
          <a:lstStyle/>
          <a:p>
            <a:pPr marL="388060" indent="-388060">
              <a:buFont typeface="Arial" panose="020B0604020202020204" pitchFamily="34" charset="0"/>
              <a:buChar char="•"/>
            </a:pPr>
            <a:r>
              <a:rPr lang="fr-FR" sz="2037" dirty="0" err="1"/>
              <a:t>Yield</a:t>
            </a:r>
            <a:r>
              <a:rPr lang="fr-FR" sz="2037" dirty="0"/>
              <a:t> </a:t>
            </a:r>
            <a:r>
              <a:rPr lang="fr-FR" sz="2037" dirty="0" err="1"/>
              <a:t>measurements</a:t>
            </a:r>
            <a:r>
              <a:rPr lang="fr-FR" sz="2037" dirty="0"/>
              <a:t> </a:t>
            </a:r>
            <a:r>
              <a:rPr lang="fr-FR" sz="2037" dirty="0" err="1"/>
              <a:t>through</a:t>
            </a:r>
            <a:r>
              <a:rPr lang="fr-FR" sz="2037" dirty="0"/>
              <a:t> </a:t>
            </a:r>
            <a:r>
              <a:rPr lang="fr-FR" sz="2037" dirty="0" err="1"/>
              <a:t>determination</a:t>
            </a:r>
            <a:r>
              <a:rPr lang="fr-FR" sz="2037" dirty="0"/>
              <a:t> of the total </a:t>
            </a:r>
            <a:r>
              <a:rPr lang="fr-FR" sz="2037" dirty="0" err="1"/>
              <a:t>intensity</a:t>
            </a:r>
            <a:r>
              <a:rPr lang="fr-FR" sz="2037" dirty="0"/>
              <a:t> of </a:t>
            </a:r>
            <a:r>
              <a:rPr lang="fr-FR" sz="2037" dirty="0" err="1"/>
              <a:t>discrete</a:t>
            </a:r>
            <a:r>
              <a:rPr lang="fr-FR" sz="2037" dirty="0"/>
              <a:t> gamma rays </a:t>
            </a:r>
            <a:r>
              <a:rPr lang="fr-FR" sz="2037" dirty="0" err="1"/>
              <a:t>which</a:t>
            </a:r>
            <a:r>
              <a:rPr lang="fr-FR" sz="2037" dirty="0"/>
              <a:t> </a:t>
            </a:r>
            <a:r>
              <a:rPr lang="fr-FR" sz="2037" dirty="0" err="1"/>
              <a:t>feed</a:t>
            </a:r>
            <a:r>
              <a:rPr lang="fr-FR" sz="2037" dirty="0"/>
              <a:t> the first </a:t>
            </a:r>
            <a:r>
              <a:rPr lang="fr-FR" sz="2037" dirty="0" err="1"/>
              <a:t>excited</a:t>
            </a:r>
            <a:r>
              <a:rPr lang="fr-FR" sz="2037" dirty="0"/>
              <a:t> states (</a:t>
            </a:r>
            <a:r>
              <a:rPr lang="fr-FR" sz="2037" dirty="0" err="1"/>
              <a:t>even-even</a:t>
            </a:r>
            <a:r>
              <a:rPr lang="fr-FR" sz="2037" dirty="0"/>
              <a:t> </a:t>
            </a:r>
            <a:r>
              <a:rPr lang="fr-FR" sz="2037" dirty="0" err="1"/>
              <a:t>nuclei</a:t>
            </a:r>
            <a:r>
              <a:rPr lang="fr-FR" sz="2037" dirty="0"/>
              <a:t>). </a:t>
            </a:r>
            <a:r>
              <a:rPr lang="fr-FR" sz="2037" dirty="0" err="1"/>
              <a:t>Accuracy</a:t>
            </a:r>
            <a:r>
              <a:rPr lang="fr-FR" sz="2037" dirty="0"/>
              <a:t> 20-30%.</a:t>
            </a:r>
          </a:p>
          <a:p>
            <a:pPr marL="388060" indent="-388060">
              <a:buFont typeface="Arial" panose="020B0604020202020204" pitchFamily="34" charset="0"/>
              <a:buChar char="•"/>
            </a:pPr>
            <a:r>
              <a:rPr lang="fr-FR" sz="2037" dirty="0"/>
              <a:t>Benchmark </a:t>
            </a:r>
            <a:r>
              <a:rPr lang="fr-FR" sz="2037" dirty="0">
                <a:latin typeface="Symbol" panose="05050102010706020507" pitchFamily="18" charset="2"/>
              </a:rPr>
              <a:t>g-g</a:t>
            </a:r>
            <a:r>
              <a:rPr lang="fr-FR" sz="2037" dirty="0"/>
              <a:t> </a:t>
            </a:r>
            <a:r>
              <a:rPr lang="fr-FR" sz="2037" dirty="0" err="1"/>
              <a:t>coincidence</a:t>
            </a:r>
            <a:r>
              <a:rPr lang="fr-FR" sz="2037" dirty="0"/>
              <a:t> </a:t>
            </a:r>
            <a:r>
              <a:rPr lang="fr-FR" sz="2037" dirty="0" err="1"/>
              <a:t>intensities</a:t>
            </a:r>
            <a:r>
              <a:rPr lang="fr-FR" sz="2037" dirty="0"/>
              <a:t> </a:t>
            </a:r>
            <a:r>
              <a:rPr lang="fr-FR" sz="2037" dirty="0" err="1"/>
              <a:t>with</a:t>
            </a:r>
            <a:r>
              <a:rPr lang="fr-FR" sz="2037" dirty="0"/>
              <a:t> </a:t>
            </a:r>
            <a:r>
              <a:rPr lang="fr-FR" sz="2037" baseline="30000" dirty="0"/>
              <a:t>252</a:t>
            </a:r>
            <a:r>
              <a:rPr lang="fr-FR" sz="2037" dirty="0"/>
              <a:t>Cf source </a:t>
            </a:r>
            <a:r>
              <a:rPr lang="fr-FR" sz="2037" dirty="0" err="1"/>
              <a:t>measurement</a:t>
            </a:r>
            <a:r>
              <a:rPr lang="fr-FR" sz="2037" dirty="0"/>
              <a:t>.</a:t>
            </a:r>
          </a:p>
        </p:txBody>
      </p:sp>
      <p:sp>
        <p:nvSpPr>
          <p:cNvPr id="10" name="TextBox 9">
            <a:extLst>
              <a:ext uri="{FF2B5EF4-FFF2-40B4-BE49-F238E27FC236}">
                <a16:creationId xmlns:a16="http://schemas.microsoft.com/office/drawing/2014/main" id="{CAB4DA63-F1B3-45D1-84D6-D3F52F8CF0E5}"/>
              </a:ext>
            </a:extLst>
          </p:cNvPr>
          <p:cNvSpPr txBox="1"/>
          <p:nvPr/>
        </p:nvSpPr>
        <p:spPr>
          <a:xfrm>
            <a:off x="664560" y="5996340"/>
            <a:ext cx="4690207" cy="440570"/>
          </a:xfrm>
          <a:prstGeom prst="rect">
            <a:avLst/>
          </a:prstGeom>
          <a:noFill/>
        </p:spPr>
        <p:txBody>
          <a:bodyPr wrap="square">
            <a:spAutoFit/>
          </a:bodyPr>
          <a:lstStyle/>
          <a:p>
            <a:r>
              <a:rPr lang="en-GB" sz="2263" dirty="0">
                <a:solidFill>
                  <a:srgbClr val="000000"/>
                </a:solidFill>
                <a:latin typeface="Calibri" panose="020F0502020204030204" pitchFamily="34" charset="0"/>
              </a:rPr>
              <a:t>S. Nagy, </a:t>
            </a:r>
            <a:r>
              <a:rPr lang="en-GB" sz="2263" dirty="0">
                <a:solidFill>
                  <a:srgbClr val="00000A"/>
                </a:solidFill>
                <a:latin typeface="Calibri" panose="020F0502020204030204" pitchFamily="34" charset="0"/>
              </a:rPr>
              <a:t>Phys. Rev. C 17, 1 163 (1978)</a:t>
            </a:r>
            <a:endParaRPr lang="en-GB" sz="2037" dirty="0"/>
          </a:p>
        </p:txBody>
      </p:sp>
      <p:sp>
        <p:nvSpPr>
          <p:cNvPr id="9" name="Arrow: Down 8">
            <a:extLst>
              <a:ext uri="{FF2B5EF4-FFF2-40B4-BE49-F238E27FC236}">
                <a16:creationId xmlns:a16="http://schemas.microsoft.com/office/drawing/2014/main" id="{F57DF3F8-45CA-46C2-AD80-E64C2F8E2F6A}"/>
              </a:ext>
            </a:extLst>
          </p:cNvPr>
          <p:cNvSpPr/>
          <p:nvPr/>
        </p:nvSpPr>
        <p:spPr>
          <a:xfrm>
            <a:off x="6592884" y="4524538"/>
            <a:ext cx="482937" cy="9242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37"/>
          </a:p>
        </p:txBody>
      </p:sp>
      <p:sp>
        <p:nvSpPr>
          <p:cNvPr id="11" name="Rectangle 10">
            <a:extLst>
              <a:ext uri="{FF2B5EF4-FFF2-40B4-BE49-F238E27FC236}">
                <a16:creationId xmlns:a16="http://schemas.microsoft.com/office/drawing/2014/main" id="{F27BF45D-94A7-4DCC-8CA4-26B21AADD0BE}"/>
              </a:ext>
            </a:extLst>
          </p:cNvPr>
          <p:cNvSpPr/>
          <p:nvPr/>
        </p:nvSpPr>
        <p:spPr>
          <a:xfrm>
            <a:off x="6361329" y="5454523"/>
            <a:ext cx="977934" cy="5174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37"/>
          </a:p>
        </p:txBody>
      </p:sp>
      <p:sp>
        <p:nvSpPr>
          <p:cNvPr id="14" name="Rectangle 13">
            <a:extLst>
              <a:ext uri="{FF2B5EF4-FFF2-40B4-BE49-F238E27FC236}">
                <a16:creationId xmlns:a16="http://schemas.microsoft.com/office/drawing/2014/main" id="{4DC1CD79-95A0-4398-A671-C861D3642191}"/>
              </a:ext>
            </a:extLst>
          </p:cNvPr>
          <p:cNvSpPr/>
          <p:nvPr/>
        </p:nvSpPr>
        <p:spPr>
          <a:xfrm>
            <a:off x="6361329" y="6286246"/>
            <a:ext cx="977934" cy="5174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37"/>
          </a:p>
        </p:txBody>
      </p:sp>
      <p:sp>
        <p:nvSpPr>
          <p:cNvPr id="15" name="Rectangle 14">
            <a:extLst>
              <a:ext uri="{FF2B5EF4-FFF2-40B4-BE49-F238E27FC236}">
                <a16:creationId xmlns:a16="http://schemas.microsoft.com/office/drawing/2014/main" id="{CB4532E8-78EF-44E8-B963-1A6A05A78C9A}"/>
              </a:ext>
            </a:extLst>
          </p:cNvPr>
          <p:cNvSpPr/>
          <p:nvPr/>
        </p:nvSpPr>
        <p:spPr>
          <a:xfrm>
            <a:off x="6361329" y="4479240"/>
            <a:ext cx="977934" cy="5174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37"/>
          </a:p>
        </p:txBody>
      </p:sp>
      <p:sp>
        <p:nvSpPr>
          <p:cNvPr id="16" name="Arrow: Down 15">
            <a:extLst>
              <a:ext uri="{FF2B5EF4-FFF2-40B4-BE49-F238E27FC236}">
                <a16:creationId xmlns:a16="http://schemas.microsoft.com/office/drawing/2014/main" id="{06C5FEAC-BAA5-47AC-BEEE-ABF5EDD6841A}"/>
              </a:ext>
            </a:extLst>
          </p:cNvPr>
          <p:cNvSpPr/>
          <p:nvPr/>
        </p:nvSpPr>
        <p:spPr>
          <a:xfrm>
            <a:off x="6549122" y="5506265"/>
            <a:ext cx="627151" cy="7685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37"/>
          </a:p>
        </p:txBody>
      </p:sp>
      <p:sp>
        <p:nvSpPr>
          <p:cNvPr id="12" name="TextBox 11">
            <a:extLst>
              <a:ext uri="{FF2B5EF4-FFF2-40B4-BE49-F238E27FC236}">
                <a16:creationId xmlns:a16="http://schemas.microsoft.com/office/drawing/2014/main" id="{377E3238-4B03-4839-8178-087B931BA50A}"/>
              </a:ext>
            </a:extLst>
          </p:cNvPr>
          <p:cNvSpPr txBox="1"/>
          <p:nvPr/>
        </p:nvSpPr>
        <p:spPr>
          <a:xfrm>
            <a:off x="5822154" y="6085706"/>
            <a:ext cx="404278" cy="405817"/>
          </a:xfrm>
          <a:prstGeom prst="rect">
            <a:avLst/>
          </a:prstGeom>
          <a:noFill/>
        </p:spPr>
        <p:txBody>
          <a:bodyPr wrap="none" rtlCol="0">
            <a:spAutoFit/>
          </a:bodyPr>
          <a:lstStyle/>
          <a:p>
            <a:r>
              <a:rPr lang="fr-FR" sz="2037" dirty="0"/>
              <a:t>0</a:t>
            </a:r>
            <a:r>
              <a:rPr lang="fr-FR" sz="2037" baseline="30000" dirty="0"/>
              <a:t>+</a:t>
            </a:r>
            <a:endParaRPr lang="en-GB" sz="2037" baseline="30000" dirty="0"/>
          </a:p>
        </p:txBody>
      </p:sp>
      <p:sp>
        <p:nvSpPr>
          <p:cNvPr id="17" name="TextBox 16">
            <a:extLst>
              <a:ext uri="{FF2B5EF4-FFF2-40B4-BE49-F238E27FC236}">
                <a16:creationId xmlns:a16="http://schemas.microsoft.com/office/drawing/2014/main" id="{F223A7DA-7B3D-414D-BAE7-AB21640173D3}"/>
              </a:ext>
            </a:extLst>
          </p:cNvPr>
          <p:cNvSpPr txBox="1"/>
          <p:nvPr/>
        </p:nvSpPr>
        <p:spPr>
          <a:xfrm>
            <a:off x="5830998" y="5237520"/>
            <a:ext cx="404278" cy="405817"/>
          </a:xfrm>
          <a:prstGeom prst="rect">
            <a:avLst/>
          </a:prstGeom>
          <a:noFill/>
        </p:spPr>
        <p:txBody>
          <a:bodyPr wrap="none" rtlCol="0">
            <a:spAutoFit/>
          </a:bodyPr>
          <a:lstStyle/>
          <a:p>
            <a:r>
              <a:rPr lang="fr-FR" sz="2037" dirty="0"/>
              <a:t>2</a:t>
            </a:r>
            <a:r>
              <a:rPr lang="fr-FR" sz="2037" baseline="30000" dirty="0"/>
              <a:t>+</a:t>
            </a:r>
            <a:endParaRPr lang="en-GB" sz="2037" baseline="30000" dirty="0"/>
          </a:p>
        </p:txBody>
      </p:sp>
      <p:sp>
        <p:nvSpPr>
          <p:cNvPr id="18" name="TextBox 17">
            <a:extLst>
              <a:ext uri="{FF2B5EF4-FFF2-40B4-BE49-F238E27FC236}">
                <a16:creationId xmlns:a16="http://schemas.microsoft.com/office/drawing/2014/main" id="{4D536E1B-CDAB-447B-AFAA-D2755F61A39A}"/>
              </a:ext>
            </a:extLst>
          </p:cNvPr>
          <p:cNvSpPr txBox="1"/>
          <p:nvPr/>
        </p:nvSpPr>
        <p:spPr>
          <a:xfrm>
            <a:off x="5831518" y="4266746"/>
            <a:ext cx="404278" cy="405817"/>
          </a:xfrm>
          <a:prstGeom prst="rect">
            <a:avLst/>
          </a:prstGeom>
          <a:noFill/>
        </p:spPr>
        <p:txBody>
          <a:bodyPr wrap="none" rtlCol="0">
            <a:spAutoFit/>
          </a:bodyPr>
          <a:lstStyle/>
          <a:p>
            <a:r>
              <a:rPr lang="fr-FR" sz="2037" dirty="0"/>
              <a:t>4</a:t>
            </a:r>
            <a:r>
              <a:rPr lang="fr-FR" sz="2037" baseline="30000" dirty="0"/>
              <a:t>+</a:t>
            </a:r>
            <a:endParaRPr lang="en-GB" sz="2037" baseline="30000" dirty="0"/>
          </a:p>
        </p:txBody>
      </p:sp>
      <p:sp>
        <p:nvSpPr>
          <p:cNvPr id="19" name="Arrow: Left 18">
            <a:extLst>
              <a:ext uri="{FF2B5EF4-FFF2-40B4-BE49-F238E27FC236}">
                <a16:creationId xmlns:a16="http://schemas.microsoft.com/office/drawing/2014/main" id="{DF136269-77CE-4CFD-8EC7-D204009BB3DA}"/>
              </a:ext>
            </a:extLst>
          </p:cNvPr>
          <p:cNvSpPr/>
          <p:nvPr/>
        </p:nvSpPr>
        <p:spPr>
          <a:xfrm rot="19189771">
            <a:off x="7292656" y="5923038"/>
            <a:ext cx="1020652" cy="51742"/>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37"/>
          </a:p>
        </p:txBody>
      </p:sp>
      <p:sp>
        <p:nvSpPr>
          <p:cNvPr id="20" name="Arrow: Left 19">
            <a:extLst>
              <a:ext uri="{FF2B5EF4-FFF2-40B4-BE49-F238E27FC236}">
                <a16:creationId xmlns:a16="http://schemas.microsoft.com/office/drawing/2014/main" id="{00E679F5-3C0D-4D6F-9078-9150236C0FF6}"/>
              </a:ext>
            </a:extLst>
          </p:cNvPr>
          <p:cNvSpPr/>
          <p:nvPr/>
        </p:nvSpPr>
        <p:spPr>
          <a:xfrm rot="19189771">
            <a:off x="7304930" y="5043176"/>
            <a:ext cx="1020652" cy="154449"/>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37"/>
          </a:p>
        </p:txBody>
      </p:sp>
      <p:sp>
        <p:nvSpPr>
          <p:cNvPr id="21" name="TextBox 20">
            <a:extLst>
              <a:ext uri="{FF2B5EF4-FFF2-40B4-BE49-F238E27FC236}">
                <a16:creationId xmlns:a16="http://schemas.microsoft.com/office/drawing/2014/main" id="{039E8E8F-9A75-477A-90F7-DF607BA1A2B7}"/>
              </a:ext>
            </a:extLst>
          </p:cNvPr>
          <p:cNvSpPr txBox="1"/>
          <p:nvPr/>
        </p:nvSpPr>
        <p:spPr>
          <a:xfrm>
            <a:off x="8291250" y="4533852"/>
            <a:ext cx="1682705" cy="405817"/>
          </a:xfrm>
          <a:prstGeom prst="rect">
            <a:avLst/>
          </a:prstGeom>
          <a:noFill/>
        </p:spPr>
        <p:txBody>
          <a:bodyPr wrap="none" rtlCol="0">
            <a:spAutoFit/>
          </a:bodyPr>
          <a:lstStyle/>
          <a:p>
            <a:r>
              <a:rPr lang="fr-FR" sz="2037" dirty="0"/>
              <a:t>2</a:t>
            </a:r>
            <a:r>
              <a:rPr lang="fr-FR" sz="2037" baseline="30000" dirty="0"/>
              <a:t>+</a:t>
            </a:r>
            <a:r>
              <a:rPr lang="fr-FR" sz="2037" dirty="0"/>
              <a:t> </a:t>
            </a:r>
            <a:r>
              <a:rPr lang="fr-FR" sz="2037" dirty="0" err="1"/>
              <a:t>sidefeeding</a:t>
            </a:r>
            <a:endParaRPr lang="en-GB" sz="2037" dirty="0"/>
          </a:p>
        </p:txBody>
      </p:sp>
      <p:sp>
        <p:nvSpPr>
          <p:cNvPr id="23" name="TextBox 22">
            <a:extLst>
              <a:ext uri="{FF2B5EF4-FFF2-40B4-BE49-F238E27FC236}">
                <a16:creationId xmlns:a16="http://schemas.microsoft.com/office/drawing/2014/main" id="{1B7CF53F-66CB-4458-9760-9377263DF647}"/>
              </a:ext>
            </a:extLst>
          </p:cNvPr>
          <p:cNvSpPr txBox="1"/>
          <p:nvPr/>
        </p:nvSpPr>
        <p:spPr>
          <a:xfrm>
            <a:off x="8316487" y="5279855"/>
            <a:ext cx="2506192" cy="405817"/>
          </a:xfrm>
          <a:prstGeom prst="rect">
            <a:avLst/>
          </a:prstGeom>
          <a:noFill/>
        </p:spPr>
        <p:txBody>
          <a:bodyPr wrap="square">
            <a:spAutoFit/>
          </a:bodyPr>
          <a:lstStyle/>
          <a:p>
            <a:r>
              <a:rPr lang="fr-FR" sz="2037" dirty="0"/>
              <a:t>0</a:t>
            </a:r>
            <a:r>
              <a:rPr lang="fr-FR" sz="2037" baseline="30000" dirty="0"/>
              <a:t>+</a:t>
            </a:r>
            <a:r>
              <a:rPr lang="fr-FR" sz="2037" dirty="0"/>
              <a:t> </a:t>
            </a:r>
            <a:r>
              <a:rPr lang="fr-FR" sz="2037" dirty="0" err="1"/>
              <a:t>sidefeeding</a:t>
            </a:r>
            <a:endParaRPr lang="en-GB" sz="2037" dirty="0"/>
          </a:p>
        </p:txBody>
      </p:sp>
    </p:spTree>
    <p:extLst>
      <p:ext uri="{BB962C8B-B14F-4D97-AF65-F5344CB8AC3E}">
        <p14:creationId xmlns:p14="http://schemas.microsoft.com/office/powerpoint/2010/main" val="3009821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11">
            <a:extLst>
              <a:ext uri="{FF2B5EF4-FFF2-40B4-BE49-F238E27FC236}">
                <a16:creationId xmlns:a16="http://schemas.microsoft.com/office/drawing/2014/main" id="{511206CB-C70C-469C-A7D9-0F73B526794B}"/>
              </a:ext>
            </a:extLst>
          </p:cNvPr>
          <p:cNvPicPr>
            <a:picLocks noChangeAspect="1"/>
          </p:cNvPicPr>
          <p:nvPr/>
        </p:nvPicPr>
        <p:blipFill>
          <a:blip r:embed="rId2"/>
          <a:srcRect/>
          <a:stretch/>
        </p:blipFill>
        <p:spPr>
          <a:xfrm>
            <a:off x="6956093" y="2656127"/>
            <a:ext cx="5033770" cy="3643358"/>
          </a:xfrm>
          <a:prstGeom prst="rect">
            <a:avLst/>
          </a:prstGeom>
        </p:spPr>
      </p:pic>
      <p:sp>
        <p:nvSpPr>
          <p:cNvPr id="8" name="Arrow: Right 7">
            <a:extLst>
              <a:ext uri="{FF2B5EF4-FFF2-40B4-BE49-F238E27FC236}">
                <a16:creationId xmlns:a16="http://schemas.microsoft.com/office/drawing/2014/main" id="{E181B0AF-248C-43A0-8697-1615B5EA2159}"/>
              </a:ext>
            </a:extLst>
          </p:cNvPr>
          <p:cNvSpPr/>
          <p:nvPr/>
        </p:nvSpPr>
        <p:spPr>
          <a:xfrm rot="10800000">
            <a:off x="9417389" y="3261045"/>
            <a:ext cx="576213" cy="80321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37"/>
          </a:p>
        </p:txBody>
      </p:sp>
      <p:sp>
        <p:nvSpPr>
          <p:cNvPr id="10" name="TextBox 9">
            <a:extLst>
              <a:ext uri="{FF2B5EF4-FFF2-40B4-BE49-F238E27FC236}">
                <a16:creationId xmlns:a16="http://schemas.microsoft.com/office/drawing/2014/main" id="{EFEDBAFE-B9D7-4669-B1E3-48F7B4B4C55D}"/>
              </a:ext>
            </a:extLst>
          </p:cNvPr>
          <p:cNvSpPr txBox="1"/>
          <p:nvPr/>
        </p:nvSpPr>
        <p:spPr>
          <a:xfrm>
            <a:off x="1460841" y="188032"/>
            <a:ext cx="8532762" cy="405817"/>
          </a:xfrm>
          <a:prstGeom prst="rect">
            <a:avLst/>
          </a:prstGeom>
          <a:noFill/>
        </p:spPr>
        <p:txBody>
          <a:bodyPr wrap="square">
            <a:spAutoFit/>
          </a:bodyPr>
          <a:lstStyle/>
          <a:p>
            <a:r>
              <a:rPr lang="fr-FR" sz="2037" dirty="0">
                <a:solidFill>
                  <a:srgbClr val="00294B"/>
                </a:solidFill>
                <a:latin typeface="Arial" panose="020B0604020202020204" pitchFamily="34" charset="0"/>
                <a:cs typeface="Arial" panose="020B0604020202020204" pitchFamily="34" charset="0"/>
              </a:rPr>
              <a:t>Fission </a:t>
            </a:r>
            <a:r>
              <a:rPr lang="fr-FR" sz="2037" dirty="0" err="1">
                <a:solidFill>
                  <a:srgbClr val="00294B"/>
                </a:solidFill>
                <a:latin typeface="Arial" panose="020B0604020202020204" pitchFamily="34" charset="0"/>
                <a:cs typeface="Arial" panose="020B0604020202020204" pitchFamily="34" charset="0"/>
              </a:rPr>
              <a:t>studies</a:t>
            </a:r>
            <a:r>
              <a:rPr lang="fr-FR" sz="2037" dirty="0">
                <a:solidFill>
                  <a:srgbClr val="00294B"/>
                </a:solidFill>
                <a:latin typeface="Arial" panose="020B0604020202020204" pitchFamily="34" charset="0"/>
                <a:cs typeface="Arial" panose="020B0604020202020204" pitchFamily="34" charset="0"/>
              </a:rPr>
              <a:t>: Test of the fission </a:t>
            </a:r>
            <a:r>
              <a:rPr lang="fr-FR" sz="2037" dirty="0" err="1">
                <a:solidFill>
                  <a:srgbClr val="00294B"/>
                </a:solidFill>
                <a:latin typeface="Arial" panose="020B0604020202020204" pitchFamily="34" charset="0"/>
                <a:cs typeface="Arial" panose="020B0604020202020204" pitchFamily="34" charset="0"/>
              </a:rPr>
              <a:t>energy</a:t>
            </a:r>
            <a:r>
              <a:rPr lang="fr-FR" sz="2037" dirty="0">
                <a:solidFill>
                  <a:srgbClr val="00294B"/>
                </a:solidFill>
                <a:latin typeface="Arial" panose="020B0604020202020204" pitchFamily="34" charset="0"/>
                <a:cs typeface="Arial" panose="020B0604020202020204" pitchFamily="34" charset="0"/>
              </a:rPr>
              <a:t> </a:t>
            </a:r>
            <a:r>
              <a:rPr lang="fr-FR" sz="2037" dirty="0" err="1">
                <a:solidFill>
                  <a:srgbClr val="00294B"/>
                </a:solidFill>
                <a:latin typeface="Arial" panose="020B0604020202020204" pitchFamily="34" charset="0"/>
                <a:cs typeface="Arial" panose="020B0604020202020204" pitchFamily="34" charset="0"/>
              </a:rPr>
              <a:t>sorting</a:t>
            </a:r>
            <a:r>
              <a:rPr lang="fr-FR" sz="2037" dirty="0">
                <a:solidFill>
                  <a:srgbClr val="00294B"/>
                </a:solidFill>
                <a:latin typeface="Arial" panose="020B0604020202020204" pitchFamily="34" charset="0"/>
                <a:cs typeface="Arial" panose="020B0604020202020204" pitchFamily="34" charset="0"/>
              </a:rPr>
              <a:t> </a:t>
            </a:r>
            <a:r>
              <a:rPr lang="fr-FR" sz="2037" dirty="0" err="1">
                <a:solidFill>
                  <a:srgbClr val="00294B"/>
                </a:solidFill>
                <a:latin typeface="Arial" panose="020B0604020202020204" pitchFamily="34" charset="0"/>
                <a:cs typeface="Arial" panose="020B0604020202020204" pitchFamily="34" charset="0"/>
              </a:rPr>
              <a:t>mechanism</a:t>
            </a:r>
            <a:endParaRPr lang="fr-FR" sz="2037"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E9CAAEF9-9547-41A9-8986-BB1E9845F8F0}"/>
              </a:ext>
            </a:extLst>
          </p:cNvPr>
          <p:cNvPicPr>
            <a:picLocks noChangeAspect="1"/>
          </p:cNvPicPr>
          <p:nvPr/>
        </p:nvPicPr>
        <p:blipFill>
          <a:blip r:embed="rId3"/>
          <a:stretch>
            <a:fillRect/>
          </a:stretch>
        </p:blipFill>
        <p:spPr>
          <a:xfrm>
            <a:off x="506482" y="2622882"/>
            <a:ext cx="5033770" cy="3783510"/>
          </a:xfrm>
          <a:prstGeom prst="rect">
            <a:avLst/>
          </a:prstGeom>
        </p:spPr>
      </p:pic>
      <p:sp>
        <p:nvSpPr>
          <p:cNvPr id="13" name="TextBox 12">
            <a:extLst>
              <a:ext uri="{FF2B5EF4-FFF2-40B4-BE49-F238E27FC236}">
                <a16:creationId xmlns:a16="http://schemas.microsoft.com/office/drawing/2014/main" id="{EF1D1FFD-F18F-47F5-A090-2A703B224FB5}"/>
              </a:ext>
            </a:extLst>
          </p:cNvPr>
          <p:cNvSpPr txBox="1"/>
          <p:nvPr/>
        </p:nvSpPr>
        <p:spPr>
          <a:xfrm>
            <a:off x="388395" y="976226"/>
            <a:ext cx="5933740" cy="370999"/>
          </a:xfrm>
          <a:prstGeom prst="rect">
            <a:avLst/>
          </a:prstGeom>
          <a:noFill/>
        </p:spPr>
        <p:txBody>
          <a:bodyPr wrap="none" rtlCol="0">
            <a:spAutoFit/>
          </a:bodyPr>
          <a:lstStyle/>
          <a:p>
            <a:r>
              <a:rPr lang="fr-FR" sz="1811" dirty="0"/>
              <a:t>K-H. </a:t>
            </a:r>
            <a:r>
              <a:rPr lang="fr-FR" sz="1811" dirty="0" err="1"/>
              <a:t>Scmidt</a:t>
            </a:r>
            <a:r>
              <a:rPr lang="fr-FR" sz="1811" dirty="0"/>
              <a:t> and B. </a:t>
            </a:r>
            <a:r>
              <a:rPr lang="fr-FR" sz="1811" dirty="0" err="1"/>
              <a:t>Jurado</a:t>
            </a:r>
            <a:r>
              <a:rPr lang="fr-FR" sz="1811" dirty="0"/>
              <a:t>, Phys. </a:t>
            </a:r>
            <a:r>
              <a:rPr lang="fr-FR" sz="1811" dirty="0" err="1"/>
              <a:t>Rev</a:t>
            </a:r>
            <a:r>
              <a:rPr lang="fr-FR" sz="1811" dirty="0"/>
              <a:t>. </a:t>
            </a:r>
            <a:r>
              <a:rPr lang="fr-FR" sz="1811" dirty="0" err="1"/>
              <a:t>Lett</a:t>
            </a:r>
            <a:r>
              <a:rPr lang="fr-FR" sz="1811" dirty="0"/>
              <a:t>. 104 212501 (2010)</a:t>
            </a:r>
            <a:endParaRPr lang="en-GB" sz="1811" dirty="0"/>
          </a:p>
        </p:txBody>
      </p:sp>
      <p:sp>
        <p:nvSpPr>
          <p:cNvPr id="14" name="TextBox 13">
            <a:extLst>
              <a:ext uri="{FF2B5EF4-FFF2-40B4-BE49-F238E27FC236}">
                <a16:creationId xmlns:a16="http://schemas.microsoft.com/office/drawing/2014/main" id="{3EEBC0E4-1A98-490D-9468-30E6B97B152C}"/>
              </a:ext>
            </a:extLst>
          </p:cNvPr>
          <p:cNvSpPr txBox="1"/>
          <p:nvPr/>
        </p:nvSpPr>
        <p:spPr>
          <a:xfrm>
            <a:off x="3651167" y="3006038"/>
            <a:ext cx="755335" cy="405817"/>
          </a:xfrm>
          <a:prstGeom prst="rect">
            <a:avLst/>
          </a:prstGeom>
          <a:noFill/>
        </p:spPr>
        <p:txBody>
          <a:bodyPr wrap="none" rtlCol="0">
            <a:spAutoFit/>
          </a:bodyPr>
          <a:lstStyle/>
          <a:p>
            <a:r>
              <a:rPr lang="fr-FR" sz="2037" baseline="30000" dirty="0">
                <a:solidFill>
                  <a:srgbClr val="00B050"/>
                </a:solidFill>
              </a:rPr>
              <a:t>237</a:t>
            </a:r>
            <a:r>
              <a:rPr lang="fr-FR" sz="2037" dirty="0">
                <a:solidFill>
                  <a:srgbClr val="00B050"/>
                </a:solidFill>
              </a:rPr>
              <a:t>Np</a:t>
            </a:r>
            <a:endParaRPr lang="en-GB" sz="2037" dirty="0">
              <a:solidFill>
                <a:srgbClr val="00B050"/>
              </a:solidFill>
            </a:endParaRPr>
          </a:p>
        </p:txBody>
      </p:sp>
      <p:sp>
        <p:nvSpPr>
          <p:cNvPr id="16" name="TextBox 15">
            <a:extLst>
              <a:ext uri="{FF2B5EF4-FFF2-40B4-BE49-F238E27FC236}">
                <a16:creationId xmlns:a16="http://schemas.microsoft.com/office/drawing/2014/main" id="{4B1C4B83-9172-4951-8506-D2764123149A}"/>
              </a:ext>
            </a:extLst>
          </p:cNvPr>
          <p:cNvSpPr txBox="1"/>
          <p:nvPr/>
        </p:nvSpPr>
        <p:spPr>
          <a:xfrm>
            <a:off x="7188611" y="1611155"/>
            <a:ext cx="5033770" cy="1032783"/>
          </a:xfrm>
          <a:prstGeom prst="rect">
            <a:avLst/>
          </a:prstGeom>
          <a:noFill/>
        </p:spPr>
        <p:txBody>
          <a:bodyPr wrap="square" rtlCol="0">
            <a:spAutoFit/>
          </a:bodyPr>
          <a:lstStyle/>
          <a:p>
            <a:r>
              <a:rPr lang="fr-FR" sz="2037" dirty="0"/>
              <a:t>In </a:t>
            </a:r>
            <a:r>
              <a:rPr lang="fr-FR" sz="2037" dirty="0" err="1"/>
              <a:t>our</a:t>
            </a:r>
            <a:r>
              <a:rPr lang="fr-FR" sz="2037" dirty="0"/>
              <a:t> </a:t>
            </a:r>
            <a:r>
              <a:rPr lang="fr-FR" sz="2037" dirty="0" err="1"/>
              <a:t>proposed</a:t>
            </a:r>
            <a:r>
              <a:rPr lang="fr-FR" sz="2037" dirty="0"/>
              <a:t> </a:t>
            </a:r>
            <a:r>
              <a:rPr lang="fr-FR" sz="2037" dirty="0" err="1"/>
              <a:t>experiment</a:t>
            </a:r>
            <a:r>
              <a:rPr lang="fr-FR" sz="2037" dirty="0"/>
              <a:t>, </a:t>
            </a:r>
            <a:r>
              <a:rPr lang="fr-FR" sz="2037" dirty="0" err="1"/>
              <a:t>heavy</a:t>
            </a:r>
            <a:r>
              <a:rPr lang="fr-FR" sz="2037" dirty="0"/>
              <a:t> fragment </a:t>
            </a:r>
            <a:r>
              <a:rPr lang="fr-FR" sz="2037" dirty="0" err="1"/>
              <a:t>yields</a:t>
            </a:r>
            <a:r>
              <a:rPr lang="fr-FR" sz="2037" dirty="0"/>
              <a:t> </a:t>
            </a:r>
            <a:r>
              <a:rPr lang="fr-FR" sz="2037" dirty="0" err="1"/>
              <a:t>would</a:t>
            </a:r>
            <a:r>
              <a:rPr lang="fr-FR" sz="2037" dirty="0"/>
              <a:t> </a:t>
            </a:r>
            <a:r>
              <a:rPr lang="fr-FR" sz="2037" dirty="0" err="1"/>
              <a:t>be</a:t>
            </a:r>
            <a:r>
              <a:rPr lang="fr-FR" sz="2037" dirty="0"/>
              <a:t> </a:t>
            </a:r>
            <a:r>
              <a:rPr lang="fr-FR" sz="2037" dirty="0" err="1"/>
              <a:t>expected</a:t>
            </a:r>
            <a:r>
              <a:rPr lang="fr-FR" sz="2037" dirty="0"/>
              <a:t> to move </a:t>
            </a:r>
            <a:r>
              <a:rPr lang="fr-FR" sz="2037" dirty="0" err="1"/>
              <a:t>towards</a:t>
            </a:r>
            <a:r>
              <a:rPr lang="fr-FR" sz="2037" dirty="0"/>
              <a:t> </a:t>
            </a:r>
            <a:r>
              <a:rPr lang="fr-FR" sz="2037" dirty="0" err="1"/>
              <a:t>stability</a:t>
            </a:r>
            <a:r>
              <a:rPr lang="fr-FR" sz="2037" dirty="0"/>
              <a:t> </a:t>
            </a:r>
            <a:r>
              <a:rPr lang="fr-FR" sz="2037" dirty="0" err="1"/>
              <a:t>with</a:t>
            </a:r>
            <a:r>
              <a:rPr lang="fr-FR" sz="2037" dirty="0"/>
              <a:t> </a:t>
            </a:r>
            <a:r>
              <a:rPr lang="fr-FR" sz="2037" dirty="0" err="1"/>
              <a:t>increasing</a:t>
            </a:r>
            <a:r>
              <a:rPr lang="fr-FR" sz="2037" dirty="0"/>
              <a:t> E</a:t>
            </a:r>
            <a:r>
              <a:rPr lang="fr-FR" sz="2037" baseline="-25000" dirty="0"/>
              <a:t>n</a:t>
            </a:r>
            <a:endParaRPr lang="en-GB" sz="2037" baseline="-25000" dirty="0"/>
          </a:p>
        </p:txBody>
      </p:sp>
      <p:sp>
        <p:nvSpPr>
          <p:cNvPr id="18" name="TextBox 17">
            <a:extLst>
              <a:ext uri="{FF2B5EF4-FFF2-40B4-BE49-F238E27FC236}">
                <a16:creationId xmlns:a16="http://schemas.microsoft.com/office/drawing/2014/main" id="{A9AB4BB5-54C2-4D13-BED2-3FAC6C05847E}"/>
              </a:ext>
            </a:extLst>
          </p:cNvPr>
          <p:cNvSpPr txBox="1"/>
          <p:nvPr/>
        </p:nvSpPr>
        <p:spPr>
          <a:xfrm>
            <a:off x="635871" y="2272972"/>
            <a:ext cx="6300500" cy="370999"/>
          </a:xfrm>
          <a:prstGeom prst="rect">
            <a:avLst/>
          </a:prstGeom>
          <a:noFill/>
        </p:spPr>
        <p:txBody>
          <a:bodyPr wrap="square">
            <a:spAutoFit/>
          </a:bodyPr>
          <a:lstStyle/>
          <a:p>
            <a:r>
              <a:rPr lang="en-GB" sz="1811" dirty="0"/>
              <a:t>A. A. Naqvi et al., Phys. Rev. C 34 1 218 (1986)</a:t>
            </a:r>
          </a:p>
        </p:txBody>
      </p:sp>
      <p:sp>
        <p:nvSpPr>
          <p:cNvPr id="19" name="TextBox 18">
            <a:extLst>
              <a:ext uri="{FF2B5EF4-FFF2-40B4-BE49-F238E27FC236}">
                <a16:creationId xmlns:a16="http://schemas.microsoft.com/office/drawing/2014/main" id="{67B54206-8E4E-43CB-B64B-79B7CE3B895B}"/>
              </a:ext>
            </a:extLst>
          </p:cNvPr>
          <p:cNvSpPr txBox="1"/>
          <p:nvPr/>
        </p:nvSpPr>
        <p:spPr>
          <a:xfrm>
            <a:off x="388395" y="1414187"/>
            <a:ext cx="6758204" cy="719299"/>
          </a:xfrm>
          <a:prstGeom prst="rect">
            <a:avLst/>
          </a:prstGeom>
          <a:noFill/>
        </p:spPr>
        <p:txBody>
          <a:bodyPr wrap="square" rtlCol="0">
            <a:spAutoFit/>
          </a:bodyPr>
          <a:lstStyle/>
          <a:p>
            <a:r>
              <a:rPr lang="fr-FR" sz="2037" dirty="0"/>
              <a:t>Extra excitation </a:t>
            </a:r>
            <a:r>
              <a:rPr lang="fr-FR" sz="2037" dirty="0" err="1"/>
              <a:t>energy</a:t>
            </a:r>
            <a:r>
              <a:rPr lang="fr-FR" sz="2037" dirty="0"/>
              <a:t> </a:t>
            </a:r>
            <a:r>
              <a:rPr lang="fr-FR" sz="2037" dirty="0" err="1"/>
              <a:t>is</a:t>
            </a:r>
            <a:r>
              <a:rPr lang="fr-FR" sz="2037" dirty="0"/>
              <a:t> </a:t>
            </a:r>
            <a:r>
              <a:rPr lang="fr-FR" sz="2037" dirty="0" err="1"/>
              <a:t>expected</a:t>
            </a:r>
            <a:r>
              <a:rPr lang="fr-FR" sz="2037" dirty="0"/>
              <a:t> to flow </a:t>
            </a:r>
            <a:r>
              <a:rPr lang="fr-FR" sz="2037" dirty="0" err="1"/>
              <a:t>from</a:t>
            </a:r>
            <a:r>
              <a:rPr lang="fr-FR" sz="2037" dirty="0"/>
              <a:t> light to </a:t>
            </a:r>
            <a:r>
              <a:rPr lang="fr-FR" sz="2037" dirty="0" err="1"/>
              <a:t>heavy</a:t>
            </a:r>
            <a:r>
              <a:rPr lang="fr-FR" sz="2037" dirty="0"/>
              <a:t> fragment due to </a:t>
            </a:r>
            <a:r>
              <a:rPr lang="fr-FR" sz="2037" dirty="0" err="1"/>
              <a:t>differences</a:t>
            </a:r>
            <a:r>
              <a:rPr lang="fr-FR" sz="2037" dirty="0"/>
              <a:t> in </a:t>
            </a:r>
            <a:r>
              <a:rPr lang="fr-FR" sz="2037" dirty="0" err="1"/>
              <a:t>level</a:t>
            </a:r>
            <a:r>
              <a:rPr lang="fr-FR" sz="2037" dirty="0"/>
              <a:t> </a:t>
            </a:r>
            <a:r>
              <a:rPr lang="fr-FR" sz="2037" dirty="0" err="1"/>
              <a:t>densities</a:t>
            </a:r>
            <a:endParaRPr lang="en-GB" sz="2037" dirty="0"/>
          </a:p>
        </p:txBody>
      </p:sp>
    </p:spTree>
    <p:extLst>
      <p:ext uri="{BB962C8B-B14F-4D97-AF65-F5344CB8AC3E}">
        <p14:creationId xmlns:p14="http://schemas.microsoft.com/office/powerpoint/2010/main" val="3989802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22F6B9-BEBB-4D3B-B9A0-5FA44BD8DD1D}"/>
              </a:ext>
            </a:extLst>
          </p:cNvPr>
          <p:cNvPicPr>
            <a:picLocks noChangeAspect="1"/>
          </p:cNvPicPr>
          <p:nvPr/>
        </p:nvPicPr>
        <p:blipFill>
          <a:blip r:embed="rId2"/>
          <a:stretch>
            <a:fillRect/>
          </a:stretch>
        </p:blipFill>
        <p:spPr>
          <a:xfrm>
            <a:off x="7155429" y="984166"/>
            <a:ext cx="4581432" cy="5389920"/>
          </a:xfrm>
          <a:prstGeom prst="rect">
            <a:avLst/>
          </a:prstGeom>
        </p:spPr>
      </p:pic>
      <p:pic>
        <p:nvPicPr>
          <p:cNvPr id="4" name="Picture 3">
            <a:extLst>
              <a:ext uri="{FF2B5EF4-FFF2-40B4-BE49-F238E27FC236}">
                <a16:creationId xmlns:a16="http://schemas.microsoft.com/office/drawing/2014/main" id="{424ED0D1-691B-4844-BBD9-78F5358736DA}"/>
              </a:ext>
            </a:extLst>
          </p:cNvPr>
          <p:cNvPicPr>
            <a:picLocks noChangeAspect="1"/>
          </p:cNvPicPr>
          <p:nvPr/>
        </p:nvPicPr>
        <p:blipFill>
          <a:blip r:embed="rId3"/>
          <a:stretch>
            <a:fillRect/>
          </a:stretch>
        </p:blipFill>
        <p:spPr>
          <a:xfrm>
            <a:off x="1" y="1799111"/>
            <a:ext cx="5199560" cy="3816980"/>
          </a:xfrm>
          <a:prstGeom prst="rect">
            <a:avLst/>
          </a:prstGeom>
        </p:spPr>
      </p:pic>
      <p:sp>
        <p:nvSpPr>
          <p:cNvPr id="7" name="TextBox 6">
            <a:extLst>
              <a:ext uri="{FF2B5EF4-FFF2-40B4-BE49-F238E27FC236}">
                <a16:creationId xmlns:a16="http://schemas.microsoft.com/office/drawing/2014/main" id="{88325622-8528-463E-9B1B-AA0BEF1F4B06}"/>
              </a:ext>
            </a:extLst>
          </p:cNvPr>
          <p:cNvSpPr txBox="1"/>
          <p:nvPr/>
        </p:nvSpPr>
        <p:spPr>
          <a:xfrm>
            <a:off x="1695299" y="190004"/>
            <a:ext cx="8051884" cy="405817"/>
          </a:xfrm>
          <a:prstGeom prst="rect">
            <a:avLst/>
          </a:prstGeom>
          <a:noFill/>
        </p:spPr>
        <p:txBody>
          <a:bodyPr wrap="none" rtlCol="0">
            <a:spAutoFit/>
          </a:bodyPr>
          <a:lstStyle/>
          <a:p>
            <a:r>
              <a:rPr lang="fr-FR" sz="2037" dirty="0"/>
              <a:t>Evolution of gamma </a:t>
            </a:r>
            <a:r>
              <a:rPr lang="fr-FR" sz="2037" dirty="0" err="1"/>
              <a:t>multiplicities</a:t>
            </a:r>
            <a:r>
              <a:rPr lang="fr-FR" sz="2037" dirty="0"/>
              <a:t> </a:t>
            </a:r>
            <a:r>
              <a:rPr lang="fr-FR" sz="2037" dirty="0" err="1"/>
              <a:t>with</a:t>
            </a:r>
            <a:r>
              <a:rPr lang="fr-FR" sz="2037" dirty="0"/>
              <a:t> </a:t>
            </a:r>
            <a:r>
              <a:rPr lang="fr-FR" sz="2037" dirty="0" err="1"/>
              <a:t>energy</a:t>
            </a:r>
            <a:r>
              <a:rPr lang="fr-FR" sz="2037" dirty="0"/>
              <a:t>: </a:t>
            </a:r>
            <a:r>
              <a:rPr lang="fr-FR" sz="2037" dirty="0" err="1"/>
              <a:t>angular</a:t>
            </a:r>
            <a:r>
              <a:rPr lang="fr-FR" sz="2037" dirty="0"/>
              <a:t> </a:t>
            </a:r>
            <a:r>
              <a:rPr lang="fr-FR" sz="2037" dirty="0" err="1"/>
              <a:t>momentum</a:t>
            </a:r>
            <a:r>
              <a:rPr lang="fr-FR" sz="2037" dirty="0"/>
              <a:t> </a:t>
            </a:r>
            <a:r>
              <a:rPr lang="fr-FR" sz="2037" dirty="0" err="1"/>
              <a:t>effects</a:t>
            </a:r>
            <a:endParaRPr lang="en-GB" sz="2037" dirty="0"/>
          </a:p>
        </p:txBody>
      </p:sp>
      <p:sp>
        <p:nvSpPr>
          <p:cNvPr id="10" name="TextBox 9">
            <a:extLst>
              <a:ext uri="{FF2B5EF4-FFF2-40B4-BE49-F238E27FC236}">
                <a16:creationId xmlns:a16="http://schemas.microsoft.com/office/drawing/2014/main" id="{32FA024D-F0B0-4D7B-B3F1-D546863EDE4E}"/>
              </a:ext>
            </a:extLst>
          </p:cNvPr>
          <p:cNvSpPr txBox="1"/>
          <p:nvPr/>
        </p:nvSpPr>
        <p:spPr>
          <a:xfrm>
            <a:off x="455140" y="984166"/>
            <a:ext cx="6927030" cy="719299"/>
          </a:xfrm>
          <a:prstGeom prst="rect">
            <a:avLst/>
          </a:prstGeom>
          <a:noFill/>
        </p:spPr>
        <p:txBody>
          <a:bodyPr wrap="square" rtlCol="0">
            <a:spAutoFit/>
          </a:bodyPr>
          <a:lstStyle/>
          <a:p>
            <a:r>
              <a:rPr lang="fr-FR" sz="2037" dirty="0"/>
              <a:t>For cold fission single fragment gamma </a:t>
            </a:r>
            <a:r>
              <a:rPr lang="fr-FR" sz="2037" dirty="0" err="1"/>
              <a:t>multiplicities</a:t>
            </a:r>
            <a:r>
              <a:rPr lang="fr-FR" sz="2037" dirty="0"/>
              <a:t> and &lt;I&gt;, </a:t>
            </a:r>
            <a:r>
              <a:rPr lang="fr-FR" sz="2037" dirty="0" err="1"/>
              <a:t>sawtooth</a:t>
            </a:r>
            <a:r>
              <a:rPr lang="fr-FR" sz="2037" dirty="0"/>
              <a:t> patterns </a:t>
            </a:r>
            <a:r>
              <a:rPr lang="fr-FR" sz="2037" dirty="0" err="1"/>
              <a:t>recently</a:t>
            </a:r>
            <a:r>
              <a:rPr lang="fr-FR" sz="2037" dirty="0"/>
              <a:t> </a:t>
            </a:r>
            <a:r>
              <a:rPr lang="fr-FR" sz="2037" dirty="0" err="1"/>
              <a:t>observed</a:t>
            </a:r>
            <a:endParaRPr lang="en-GB" sz="2037" dirty="0"/>
          </a:p>
        </p:txBody>
      </p:sp>
      <p:sp>
        <p:nvSpPr>
          <p:cNvPr id="12" name="TextBox 11">
            <a:extLst>
              <a:ext uri="{FF2B5EF4-FFF2-40B4-BE49-F238E27FC236}">
                <a16:creationId xmlns:a16="http://schemas.microsoft.com/office/drawing/2014/main" id="{C944B73A-AE62-45F1-BAC5-4F2350A78895}"/>
              </a:ext>
            </a:extLst>
          </p:cNvPr>
          <p:cNvSpPr txBox="1"/>
          <p:nvPr/>
        </p:nvSpPr>
        <p:spPr>
          <a:xfrm>
            <a:off x="203009" y="5957432"/>
            <a:ext cx="6095048" cy="440570"/>
          </a:xfrm>
          <a:prstGeom prst="rect">
            <a:avLst/>
          </a:prstGeom>
          <a:noFill/>
        </p:spPr>
        <p:txBody>
          <a:bodyPr wrap="square">
            <a:spAutoFit/>
          </a:bodyPr>
          <a:lstStyle/>
          <a:p>
            <a:r>
              <a:rPr lang="da-DK" sz="2263" dirty="0">
                <a:solidFill>
                  <a:srgbClr val="00000A"/>
                </a:solidFill>
                <a:latin typeface="Calibri" panose="020F0502020204030204" pitchFamily="34" charset="0"/>
              </a:rPr>
              <a:t>J.N. Wilson et al., Nature 590, 566–570 (2021)</a:t>
            </a:r>
            <a:endParaRPr lang="en-GB" sz="2037" dirty="0"/>
          </a:p>
        </p:txBody>
      </p:sp>
      <p:sp>
        <p:nvSpPr>
          <p:cNvPr id="14" name="TextBox 13">
            <a:extLst>
              <a:ext uri="{FF2B5EF4-FFF2-40B4-BE49-F238E27FC236}">
                <a16:creationId xmlns:a16="http://schemas.microsoft.com/office/drawing/2014/main" id="{D8C4FAC7-B1CA-4D6E-BBF5-79D54D8C8E82}"/>
              </a:ext>
            </a:extLst>
          </p:cNvPr>
          <p:cNvSpPr txBox="1"/>
          <p:nvPr/>
        </p:nvSpPr>
        <p:spPr>
          <a:xfrm>
            <a:off x="203009" y="5616091"/>
            <a:ext cx="6095048" cy="440570"/>
          </a:xfrm>
          <a:prstGeom prst="rect">
            <a:avLst/>
          </a:prstGeom>
          <a:noFill/>
        </p:spPr>
        <p:txBody>
          <a:bodyPr wrap="square">
            <a:spAutoFit/>
          </a:bodyPr>
          <a:lstStyle/>
          <a:p>
            <a:r>
              <a:rPr lang="en-GB" sz="2263" dirty="0">
                <a:solidFill>
                  <a:srgbClr val="00000A"/>
                </a:solidFill>
                <a:latin typeface="Calibri" panose="020F0502020204030204" pitchFamily="34" charset="0"/>
              </a:rPr>
              <a:t>M. </a:t>
            </a:r>
            <a:r>
              <a:rPr lang="en-GB" sz="2263" dirty="0" err="1">
                <a:solidFill>
                  <a:srgbClr val="00000A"/>
                </a:solidFill>
                <a:latin typeface="Calibri" panose="020F0502020204030204" pitchFamily="34" charset="0"/>
              </a:rPr>
              <a:t>Travar</a:t>
            </a:r>
            <a:r>
              <a:rPr lang="en-GB" sz="2263" dirty="0">
                <a:solidFill>
                  <a:srgbClr val="00000A"/>
                </a:solidFill>
                <a:latin typeface="Calibri" panose="020F0502020204030204" pitchFamily="34" charset="0"/>
              </a:rPr>
              <a:t> et al., Phys. Lett. B817 136293 (2021)</a:t>
            </a:r>
            <a:endParaRPr lang="en-GB" sz="2037" dirty="0"/>
          </a:p>
        </p:txBody>
      </p:sp>
      <p:sp>
        <p:nvSpPr>
          <p:cNvPr id="17" name="TextBox 16">
            <a:extLst>
              <a:ext uri="{FF2B5EF4-FFF2-40B4-BE49-F238E27FC236}">
                <a16:creationId xmlns:a16="http://schemas.microsoft.com/office/drawing/2014/main" id="{B7967D69-E76F-41CE-AA05-71BE7743ADAA}"/>
              </a:ext>
            </a:extLst>
          </p:cNvPr>
          <p:cNvSpPr txBox="1"/>
          <p:nvPr/>
        </p:nvSpPr>
        <p:spPr>
          <a:xfrm>
            <a:off x="7807384" y="6428357"/>
            <a:ext cx="6095048" cy="370999"/>
          </a:xfrm>
          <a:prstGeom prst="rect">
            <a:avLst/>
          </a:prstGeom>
          <a:noFill/>
        </p:spPr>
        <p:txBody>
          <a:bodyPr wrap="square">
            <a:spAutoFit/>
          </a:bodyPr>
          <a:lstStyle/>
          <a:p>
            <a:r>
              <a:rPr lang="en-GB" sz="1811" dirty="0" err="1"/>
              <a:t>N.Ghia</a:t>
            </a:r>
            <a:r>
              <a:rPr lang="en-GB" sz="1811" dirty="0"/>
              <a:t> Phys. Rev. C 107, 014612</a:t>
            </a:r>
          </a:p>
        </p:txBody>
      </p:sp>
    </p:spTree>
    <p:extLst>
      <p:ext uri="{BB962C8B-B14F-4D97-AF65-F5344CB8AC3E}">
        <p14:creationId xmlns:p14="http://schemas.microsoft.com/office/powerpoint/2010/main" val="287211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3143F96B-9751-42DD-98B2-06CAF81C0597}"/>
              </a:ext>
            </a:extLst>
          </p:cNvPr>
          <p:cNvSpPr txBox="1"/>
          <p:nvPr/>
        </p:nvSpPr>
        <p:spPr>
          <a:xfrm>
            <a:off x="382058" y="1806204"/>
            <a:ext cx="11637624" cy="3540649"/>
          </a:xfrm>
          <a:prstGeom prst="rect">
            <a:avLst/>
          </a:prstGeom>
          <a:noFill/>
        </p:spPr>
        <p:txBody>
          <a:bodyPr wrap="square">
            <a:spAutoFit/>
          </a:bodyPr>
          <a:lstStyle/>
          <a:p>
            <a:pPr marL="388060" indent="-388060">
              <a:buFont typeface="Arial" panose="020B0604020202020204" pitchFamily="34" charset="0"/>
              <a:buChar char="•"/>
            </a:pPr>
            <a:r>
              <a:rPr lang="en-US" sz="2037" dirty="0"/>
              <a:t>How does the spin sawtooth pattern change with increasing excitation energy as the symmetric fission mode begins to dominate? </a:t>
            </a:r>
          </a:p>
          <a:p>
            <a:pPr marL="388060" indent="-388060">
              <a:buFont typeface="Arial" panose="020B0604020202020204" pitchFamily="34" charset="0"/>
              <a:buChar char="•"/>
            </a:pPr>
            <a:endParaRPr lang="en-US" sz="2037" dirty="0"/>
          </a:p>
          <a:p>
            <a:pPr marL="388060" indent="-388060">
              <a:buFont typeface="Arial" panose="020B0604020202020204" pitchFamily="34" charset="0"/>
              <a:buChar char="•"/>
            </a:pPr>
            <a:r>
              <a:rPr lang="en-US" sz="2037" dirty="0"/>
              <a:t>Is the intrinsic angular momentum generation mechanism for the symmetric fission mode the same as for the asymmetric? </a:t>
            </a:r>
          </a:p>
          <a:p>
            <a:pPr marL="388060" indent="-388060">
              <a:buFont typeface="Arial" panose="020B0604020202020204" pitchFamily="34" charset="0"/>
              <a:buChar char="•"/>
            </a:pPr>
            <a:endParaRPr lang="en-US" sz="2037" dirty="0"/>
          </a:p>
          <a:p>
            <a:pPr marL="388060" indent="-388060">
              <a:buFont typeface="Arial" panose="020B0604020202020204" pitchFamily="34" charset="0"/>
              <a:buChar char="•"/>
            </a:pPr>
            <a:r>
              <a:rPr lang="en-US" sz="2037" dirty="0"/>
              <a:t>Does some pre-scission spin feed through to the final fragments or does it go into the relative motion (orbital angular momentum)? </a:t>
            </a:r>
          </a:p>
          <a:p>
            <a:pPr marL="388060" indent="-388060">
              <a:buFont typeface="Arial" panose="020B0604020202020204" pitchFamily="34" charset="0"/>
              <a:buChar char="•"/>
            </a:pPr>
            <a:endParaRPr lang="en-US" sz="2037" dirty="0"/>
          </a:p>
          <a:p>
            <a:pPr marL="388060" indent="-388060">
              <a:buFont typeface="Arial" panose="020B0604020202020204" pitchFamily="34" charset="0"/>
              <a:buChar char="•"/>
            </a:pPr>
            <a:r>
              <a:rPr lang="en-US" sz="2037" dirty="0"/>
              <a:t>What happens to the correlation between partner fragment spins when there is a significant source of pre-scission angular momentum?</a:t>
            </a:r>
            <a:endParaRPr lang="fr-FR" sz="2037" dirty="0"/>
          </a:p>
        </p:txBody>
      </p:sp>
      <p:sp>
        <p:nvSpPr>
          <p:cNvPr id="10" name="ZoneTexte 9">
            <a:extLst>
              <a:ext uri="{FF2B5EF4-FFF2-40B4-BE49-F238E27FC236}">
                <a16:creationId xmlns:a16="http://schemas.microsoft.com/office/drawing/2014/main" id="{9842FCDD-4D96-4F51-973D-8A5408C5C341}"/>
              </a:ext>
            </a:extLst>
          </p:cNvPr>
          <p:cNvSpPr txBox="1"/>
          <p:nvPr/>
        </p:nvSpPr>
        <p:spPr>
          <a:xfrm>
            <a:off x="1450816" y="169222"/>
            <a:ext cx="9860830" cy="475515"/>
          </a:xfrm>
          <a:prstGeom prst="rect">
            <a:avLst/>
          </a:prstGeom>
          <a:noFill/>
        </p:spPr>
        <p:txBody>
          <a:bodyPr wrap="square">
            <a:spAutoFit/>
          </a:bodyPr>
          <a:lstStyle/>
          <a:p>
            <a:r>
              <a:rPr lang="fr-FR" sz="2490" kern="0" dirty="0">
                <a:solidFill>
                  <a:srgbClr val="00294B"/>
                </a:solidFill>
                <a:latin typeface="Arial" panose="020B0604020202020204" pitchFamily="34" charset="0"/>
                <a:cs typeface="Arial" panose="020B0604020202020204" pitchFamily="34" charset="0"/>
              </a:rPr>
              <a:t>Open questions on </a:t>
            </a:r>
            <a:r>
              <a:rPr lang="fr-FR" sz="2490" kern="0" dirty="0" err="1">
                <a:solidFill>
                  <a:srgbClr val="00294B"/>
                </a:solidFill>
                <a:latin typeface="Arial" panose="020B0604020202020204" pitchFamily="34" charset="0"/>
                <a:cs typeface="Arial" panose="020B0604020202020204" pitchFamily="34" charset="0"/>
              </a:rPr>
              <a:t>angular</a:t>
            </a:r>
            <a:r>
              <a:rPr lang="fr-FR" sz="2490" kern="0" dirty="0">
                <a:solidFill>
                  <a:srgbClr val="00294B"/>
                </a:solidFill>
                <a:latin typeface="Arial" panose="020B0604020202020204" pitchFamily="34" charset="0"/>
                <a:cs typeface="Arial" panose="020B0604020202020204" pitchFamily="34" charset="0"/>
              </a:rPr>
              <a:t> </a:t>
            </a:r>
            <a:r>
              <a:rPr lang="fr-FR" sz="2490" kern="0" dirty="0" err="1">
                <a:solidFill>
                  <a:srgbClr val="00294B"/>
                </a:solidFill>
                <a:latin typeface="Arial" panose="020B0604020202020204" pitchFamily="34" charset="0"/>
                <a:cs typeface="Arial" panose="020B0604020202020204" pitchFamily="34" charset="0"/>
              </a:rPr>
              <a:t>momentum</a:t>
            </a:r>
            <a:r>
              <a:rPr lang="fr-FR" sz="2490" kern="0" dirty="0">
                <a:solidFill>
                  <a:srgbClr val="00294B"/>
                </a:solidFill>
                <a:latin typeface="Arial" panose="020B0604020202020204" pitchFamily="34" charset="0"/>
                <a:cs typeface="Arial" panose="020B0604020202020204" pitchFamily="34" charset="0"/>
              </a:rPr>
              <a:t> </a:t>
            </a:r>
            <a:r>
              <a:rPr lang="fr-FR" sz="2490" kern="0" dirty="0" err="1">
                <a:solidFill>
                  <a:srgbClr val="00294B"/>
                </a:solidFill>
                <a:latin typeface="Arial" panose="020B0604020202020204" pitchFamily="34" charset="0"/>
                <a:cs typeface="Arial" panose="020B0604020202020204" pitchFamily="34" charset="0"/>
              </a:rPr>
              <a:t>effects</a:t>
            </a:r>
            <a:r>
              <a:rPr lang="fr-FR" sz="2490" kern="0" dirty="0">
                <a:solidFill>
                  <a:srgbClr val="00294B"/>
                </a:solidFill>
                <a:latin typeface="Arial" panose="020B0604020202020204" pitchFamily="34" charset="0"/>
                <a:cs typeface="Arial" panose="020B0604020202020204" pitchFamily="34" charset="0"/>
              </a:rPr>
              <a:t> </a:t>
            </a:r>
            <a:r>
              <a:rPr lang="fr-FR" sz="2490" kern="0" dirty="0" err="1">
                <a:solidFill>
                  <a:srgbClr val="00294B"/>
                </a:solidFill>
                <a:latin typeface="Arial" panose="020B0604020202020204" pitchFamily="34" charset="0"/>
                <a:cs typeface="Arial" panose="020B0604020202020204" pitchFamily="34" charset="0"/>
              </a:rPr>
              <a:t>we</a:t>
            </a:r>
            <a:r>
              <a:rPr lang="fr-FR" sz="2490" kern="0" dirty="0">
                <a:solidFill>
                  <a:srgbClr val="00294B"/>
                </a:solidFill>
                <a:latin typeface="Arial" panose="020B0604020202020204" pitchFamily="34" charset="0"/>
                <a:cs typeface="Arial" panose="020B0604020202020204" pitchFamily="34" charset="0"/>
              </a:rPr>
              <a:t> </a:t>
            </a:r>
            <a:r>
              <a:rPr lang="fr-FR" sz="2490" kern="0" dirty="0" err="1">
                <a:solidFill>
                  <a:srgbClr val="00294B"/>
                </a:solidFill>
                <a:latin typeface="Arial" panose="020B0604020202020204" pitchFamily="34" charset="0"/>
                <a:cs typeface="Arial" panose="020B0604020202020204" pitchFamily="34" charset="0"/>
              </a:rPr>
              <a:t>hope</a:t>
            </a:r>
            <a:r>
              <a:rPr lang="fr-FR" sz="2490" kern="0" dirty="0">
                <a:solidFill>
                  <a:srgbClr val="00294B"/>
                </a:solidFill>
                <a:latin typeface="Arial" panose="020B0604020202020204" pitchFamily="34" charset="0"/>
                <a:cs typeface="Arial" panose="020B0604020202020204" pitchFamily="34" charset="0"/>
              </a:rPr>
              <a:t> to </a:t>
            </a:r>
            <a:r>
              <a:rPr lang="fr-FR" sz="2490" kern="0" dirty="0" err="1">
                <a:solidFill>
                  <a:srgbClr val="00294B"/>
                </a:solidFill>
                <a:latin typeface="Arial" panose="020B0604020202020204" pitchFamily="34" charset="0"/>
                <a:cs typeface="Arial" panose="020B0604020202020204" pitchFamily="34" charset="0"/>
              </a:rPr>
              <a:t>address</a:t>
            </a:r>
            <a:endParaRPr lang="fr-FR" sz="2037"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215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84D3C68-7135-4FA9-A3ED-A77227BBF553}"/>
              </a:ext>
            </a:extLst>
          </p:cNvPr>
          <p:cNvSpPr>
            <a:spLocks noGrp="1"/>
          </p:cNvSpPr>
          <p:nvPr>
            <p:ph type="title"/>
          </p:nvPr>
        </p:nvSpPr>
        <p:spPr/>
        <p:txBody>
          <a:bodyPr/>
          <a:lstStyle/>
          <a:p>
            <a:r>
              <a:rPr lang="pl-PL" dirty="0"/>
              <a:t>COFFEE 2025 – </a:t>
            </a:r>
            <a:r>
              <a:rPr lang="pl-PL" dirty="0" err="1"/>
              <a:t>what</a:t>
            </a:r>
            <a:r>
              <a:rPr lang="pl-PL" dirty="0"/>
              <a:t> was </a:t>
            </a:r>
            <a:r>
              <a:rPr lang="pl-PL" dirty="0" err="1"/>
              <a:t>requested</a:t>
            </a:r>
            <a:endParaRPr lang="en-US" dirty="0"/>
          </a:p>
        </p:txBody>
      </p:sp>
      <p:sp>
        <p:nvSpPr>
          <p:cNvPr id="3" name="Symbol zastępczy zawartości 2">
            <a:extLst>
              <a:ext uri="{FF2B5EF4-FFF2-40B4-BE49-F238E27FC236}">
                <a16:creationId xmlns:a16="http://schemas.microsoft.com/office/drawing/2014/main" id="{E2384E3A-0E45-45BA-9605-92BBE024A823}"/>
              </a:ext>
            </a:extLst>
          </p:cNvPr>
          <p:cNvSpPr>
            <a:spLocks noGrp="1"/>
          </p:cNvSpPr>
          <p:nvPr>
            <p:ph idx="1"/>
          </p:nvPr>
        </p:nvSpPr>
        <p:spPr>
          <a:xfrm>
            <a:off x="167951" y="1845733"/>
            <a:ext cx="12024049" cy="4340463"/>
          </a:xfrm>
        </p:spPr>
        <p:txBody>
          <a:bodyPr>
            <a:normAutofit/>
          </a:bodyPr>
          <a:lstStyle/>
          <a:p>
            <a:r>
              <a:rPr lang="pl-PL" b="1" dirty="0"/>
              <a:t>For 2025 </a:t>
            </a:r>
            <a:r>
              <a:rPr lang="pl-PL" b="1" dirty="0" err="1"/>
              <a:t>at</a:t>
            </a:r>
            <a:r>
              <a:rPr lang="pl-PL" b="1" dirty="0"/>
              <a:t> IFJ CCB:</a:t>
            </a:r>
          </a:p>
          <a:p>
            <a:r>
              <a:rPr lang="en-US" dirty="0"/>
              <a:t>•</a:t>
            </a:r>
            <a:r>
              <a:rPr lang="pl-PL" dirty="0"/>
              <a:t> </a:t>
            </a:r>
            <a:r>
              <a:rPr lang="pl-PL" dirty="0" err="1"/>
              <a:t>electronic</a:t>
            </a:r>
            <a:r>
              <a:rPr lang="pl-PL" dirty="0"/>
              <a:t> </a:t>
            </a:r>
            <a:r>
              <a:rPr lang="pl-PL" dirty="0" err="1"/>
              <a:t>modules</a:t>
            </a:r>
            <a:r>
              <a:rPr lang="pl-PL" dirty="0"/>
              <a:t> to </a:t>
            </a:r>
            <a:r>
              <a:rPr lang="pl-PL" dirty="0" err="1"/>
              <a:t>connect</a:t>
            </a:r>
            <a:r>
              <a:rPr lang="pl-PL" dirty="0"/>
              <a:t> </a:t>
            </a:r>
            <a:r>
              <a:rPr lang="pl-PL" dirty="0" err="1"/>
              <a:t>fission</a:t>
            </a:r>
            <a:r>
              <a:rPr lang="pl-PL" dirty="0"/>
              <a:t> </a:t>
            </a:r>
            <a:r>
              <a:rPr lang="pl-PL" dirty="0" err="1"/>
              <a:t>detectors</a:t>
            </a:r>
            <a:r>
              <a:rPr lang="pl-PL" dirty="0"/>
              <a:t> </a:t>
            </a:r>
            <a:r>
              <a:rPr lang="pl-PL" dirty="0" err="1"/>
              <a:t>into</a:t>
            </a:r>
            <a:r>
              <a:rPr lang="pl-PL" dirty="0"/>
              <a:t> the </a:t>
            </a:r>
            <a:r>
              <a:rPr lang="pl-PL" dirty="0" err="1"/>
              <a:t>existing</a:t>
            </a:r>
            <a:r>
              <a:rPr lang="pl-PL" dirty="0"/>
              <a:t> setup, </a:t>
            </a:r>
            <a:r>
              <a:rPr lang="pl-PL" dirty="0" err="1"/>
              <a:t>estimated</a:t>
            </a:r>
            <a:r>
              <a:rPr lang="pl-PL" dirty="0"/>
              <a:t> 20 k EUR,</a:t>
            </a:r>
          </a:p>
          <a:p>
            <a:r>
              <a:rPr lang="en-US" dirty="0"/>
              <a:t>•</a:t>
            </a:r>
            <a:r>
              <a:rPr lang="pl-PL" dirty="0"/>
              <a:t> </a:t>
            </a:r>
            <a:r>
              <a:rPr lang="en-GB" dirty="0"/>
              <a:t>flanches</a:t>
            </a:r>
            <a:r>
              <a:rPr lang="pl-PL" dirty="0"/>
              <a:t>, cables and small </a:t>
            </a:r>
            <a:r>
              <a:rPr lang="pl-PL" dirty="0" err="1"/>
              <a:t>components</a:t>
            </a:r>
            <a:r>
              <a:rPr lang="pl-PL" dirty="0"/>
              <a:t>, </a:t>
            </a:r>
            <a:r>
              <a:rPr lang="pl-PL" dirty="0" err="1"/>
              <a:t>estimated</a:t>
            </a:r>
            <a:r>
              <a:rPr lang="pl-PL" dirty="0"/>
              <a:t> 2 k EUR.</a:t>
            </a:r>
          </a:p>
          <a:p>
            <a:pPr marL="0" indent="0">
              <a:buNone/>
            </a:pPr>
            <a:endParaRPr lang="pl-PL" dirty="0"/>
          </a:p>
          <a:p>
            <a:r>
              <a:rPr lang="pl-PL" b="1" dirty="0"/>
              <a:t>For 2025 </a:t>
            </a:r>
            <a:r>
              <a:rPr lang="pl-PL" b="1" dirty="0" err="1"/>
              <a:t>at</a:t>
            </a:r>
            <a:r>
              <a:rPr lang="pl-PL" b="1" dirty="0"/>
              <a:t> </a:t>
            </a:r>
            <a:r>
              <a:rPr lang="pl-PL" b="1" dirty="0" err="1"/>
              <a:t>IJCLab</a:t>
            </a:r>
            <a:r>
              <a:rPr lang="pl-PL" b="1" dirty="0"/>
              <a:t>:</a:t>
            </a:r>
          </a:p>
          <a:p>
            <a:r>
              <a:rPr lang="en-US" dirty="0"/>
              <a:t>•</a:t>
            </a:r>
            <a:r>
              <a:rPr lang="pl-PL" dirty="0"/>
              <a:t> </a:t>
            </a:r>
            <a:r>
              <a:rPr lang="pl-PL" dirty="0" err="1"/>
              <a:t>factory</a:t>
            </a:r>
            <a:r>
              <a:rPr lang="pl-PL" dirty="0"/>
              <a:t> </a:t>
            </a:r>
            <a:r>
              <a:rPr lang="pl-PL" dirty="0" err="1"/>
              <a:t>regeneration</a:t>
            </a:r>
            <a:r>
              <a:rPr lang="pl-PL" dirty="0"/>
              <a:t> of one </a:t>
            </a:r>
            <a:r>
              <a:rPr lang="pl-PL" dirty="0" err="1"/>
              <a:t>HPGe</a:t>
            </a:r>
            <a:r>
              <a:rPr lang="pl-PL" dirty="0"/>
              <a:t>, </a:t>
            </a:r>
            <a:r>
              <a:rPr lang="pl-PL" dirty="0" err="1"/>
              <a:t>estimated</a:t>
            </a:r>
            <a:r>
              <a:rPr lang="pl-PL" dirty="0"/>
              <a:t> 12 k EUR,</a:t>
            </a:r>
          </a:p>
          <a:p>
            <a:r>
              <a:rPr lang="en-US" dirty="0"/>
              <a:t>•</a:t>
            </a:r>
            <a:r>
              <a:rPr lang="pl-PL" dirty="0"/>
              <a:t> Th </a:t>
            </a:r>
            <a:r>
              <a:rPr lang="pl-PL" dirty="0" err="1"/>
              <a:t>targets</a:t>
            </a:r>
            <a:r>
              <a:rPr lang="pl-PL" dirty="0"/>
              <a:t> for CCB </a:t>
            </a:r>
            <a:r>
              <a:rPr lang="pl-PL" dirty="0" err="1"/>
              <a:t>experiment</a:t>
            </a:r>
            <a:r>
              <a:rPr lang="pl-PL" dirty="0"/>
              <a:t>, </a:t>
            </a:r>
            <a:r>
              <a:rPr lang="pl-PL" dirty="0" err="1"/>
              <a:t>estimated</a:t>
            </a:r>
            <a:r>
              <a:rPr lang="pl-PL" dirty="0"/>
              <a:t> 500-1000 EUR.</a:t>
            </a:r>
            <a:endParaRPr lang="en-US" dirty="0"/>
          </a:p>
          <a:p>
            <a:endParaRPr lang="en-US" dirty="0"/>
          </a:p>
        </p:txBody>
      </p:sp>
    </p:spTree>
    <p:extLst>
      <p:ext uri="{BB962C8B-B14F-4D97-AF65-F5344CB8AC3E}">
        <p14:creationId xmlns:p14="http://schemas.microsoft.com/office/powerpoint/2010/main" val="3904750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84D3C68-7135-4FA9-A3ED-A77227BBF553}"/>
              </a:ext>
            </a:extLst>
          </p:cNvPr>
          <p:cNvSpPr>
            <a:spLocks noGrp="1"/>
          </p:cNvSpPr>
          <p:nvPr>
            <p:ph type="title"/>
          </p:nvPr>
        </p:nvSpPr>
        <p:spPr/>
        <p:txBody>
          <a:bodyPr/>
          <a:lstStyle/>
          <a:p>
            <a:r>
              <a:rPr lang="pl-PL" dirty="0"/>
              <a:t>COFFEE 2025</a:t>
            </a:r>
            <a:endParaRPr lang="en-US" dirty="0"/>
          </a:p>
        </p:txBody>
      </p:sp>
      <p:sp>
        <p:nvSpPr>
          <p:cNvPr id="3" name="Symbol zastępczy zawartości 2">
            <a:extLst>
              <a:ext uri="{FF2B5EF4-FFF2-40B4-BE49-F238E27FC236}">
                <a16:creationId xmlns:a16="http://schemas.microsoft.com/office/drawing/2014/main" id="{E2384E3A-0E45-45BA-9605-92BBE024A823}"/>
              </a:ext>
            </a:extLst>
          </p:cNvPr>
          <p:cNvSpPr>
            <a:spLocks noGrp="1"/>
          </p:cNvSpPr>
          <p:nvPr>
            <p:ph idx="1"/>
          </p:nvPr>
        </p:nvSpPr>
        <p:spPr>
          <a:xfrm>
            <a:off x="167952" y="1845733"/>
            <a:ext cx="11924522" cy="4340463"/>
          </a:xfrm>
        </p:spPr>
        <p:txBody>
          <a:bodyPr>
            <a:normAutofit fontScale="77500" lnSpcReduction="20000"/>
          </a:bodyPr>
          <a:lstStyle/>
          <a:p>
            <a:r>
              <a:rPr lang="en-US" dirty="0"/>
              <a:t>M. </a:t>
            </a:r>
            <a:r>
              <a:rPr lang="en-US" dirty="0" err="1"/>
              <a:t>Ciemała</a:t>
            </a:r>
            <a:r>
              <a:rPr lang="en-US" dirty="0"/>
              <a:t>, on behalf of spokesperson Ch. Schmitt, M. </a:t>
            </a:r>
            <a:r>
              <a:rPr lang="en-US" dirty="0" err="1"/>
              <a:t>Ciemała</a:t>
            </a:r>
            <a:r>
              <a:rPr lang="en-US" dirty="0"/>
              <a:t>, and J. Wilson</a:t>
            </a:r>
            <a:r>
              <a:rPr lang="pl-PL" dirty="0"/>
              <a:t>, </a:t>
            </a:r>
            <a:r>
              <a:rPr lang="en-US" dirty="0"/>
              <a:t>28/09/2025 during the IFJ PAN CCB IAC meeting.</a:t>
            </a:r>
            <a:endParaRPr lang="pl-PL" dirty="0"/>
          </a:p>
          <a:p>
            <a:r>
              <a:rPr lang="en-US" dirty="0"/>
              <a:t>J.N. Wilson, presentation </a:t>
            </a:r>
            <a:r>
              <a:rPr lang="en-US" dirty="0" err="1"/>
              <a:t>invité</a:t>
            </a:r>
            <a:r>
              <a:rPr lang="en-US" dirty="0"/>
              <a:t> - Adam Maj Jubilee, 27/08/25</a:t>
            </a:r>
            <a:r>
              <a:rPr lang="pl-PL" dirty="0"/>
              <a:t>.</a:t>
            </a:r>
          </a:p>
          <a:p>
            <a:r>
              <a:rPr lang="en-US" dirty="0"/>
              <a:t>Successful application for IFJ PAN </a:t>
            </a:r>
            <a:r>
              <a:rPr lang="en-US" dirty="0" err="1"/>
              <a:t>Ph.D</a:t>
            </a:r>
            <a:r>
              <a:rPr lang="en-US" dirty="0"/>
              <a:t> (Kasia Gajewska) student "Bourse France Excellence </a:t>
            </a:r>
            <a:r>
              <a:rPr lang="en-US" dirty="0" err="1"/>
              <a:t>Doctorat</a:t>
            </a:r>
            <a:r>
              <a:rPr lang="en-US" dirty="0"/>
              <a:t> 2026" from the French Embassy. This will provide financing for her visits to IJC Lab of up to 4 months starting in 2026. She is supervised by Bogdan </a:t>
            </a:r>
            <a:r>
              <a:rPr lang="en-US" dirty="0" err="1"/>
              <a:t>Fornal</a:t>
            </a:r>
            <a:r>
              <a:rPr lang="en-US" dirty="0"/>
              <a:t> </a:t>
            </a:r>
            <a:r>
              <a:rPr lang="pl-PL" dirty="0"/>
              <a:t>and</a:t>
            </a:r>
            <a:r>
              <a:rPr lang="en-US" dirty="0"/>
              <a:t> Lukasz </a:t>
            </a:r>
            <a:r>
              <a:rPr lang="en-US" dirty="0" err="1"/>
              <a:t>Iskra</a:t>
            </a:r>
            <a:r>
              <a:rPr lang="en-US" dirty="0"/>
              <a:t> a</a:t>
            </a:r>
            <a:r>
              <a:rPr lang="pl-PL" dirty="0"/>
              <a:t>t</a:t>
            </a:r>
            <a:r>
              <a:rPr lang="en-US" dirty="0"/>
              <a:t> IFJ PAN.</a:t>
            </a:r>
          </a:p>
          <a:p>
            <a:r>
              <a:rPr lang="en-US" u="sng" dirty="0"/>
              <a:t>Funding and Expenses within the IFJ PAN – </a:t>
            </a:r>
            <a:r>
              <a:rPr lang="en-US" u="sng" dirty="0" err="1"/>
              <a:t>IJCLab</a:t>
            </a:r>
            <a:r>
              <a:rPr lang="en-US" u="sng" dirty="0"/>
              <a:t> Collaboration</a:t>
            </a:r>
            <a:r>
              <a:rPr lang="pl-PL" u="sng" dirty="0"/>
              <a:t>:</a:t>
            </a:r>
            <a:endParaRPr lang="en-US" u="sng" dirty="0"/>
          </a:p>
          <a:p>
            <a:r>
              <a:rPr lang="en-US" dirty="0"/>
              <a:t>a) Purchase of two CAEN A5818 cards, contract dated 17/10/2025, total cost €9,778.50 (gross), with delivery scheduled by 15/01/2026;</a:t>
            </a:r>
          </a:p>
          <a:p>
            <a:r>
              <a:rPr lang="en-US" dirty="0"/>
              <a:t>b) Minor mounting components required for the installation of THGEM detectors, with an estimated maximum cost of ~€500 (gross).</a:t>
            </a:r>
          </a:p>
          <a:p>
            <a:r>
              <a:rPr lang="pl-PL" dirty="0"/>
              <a:t>c) </a:t>
            </a:r>
            <a:r>
              <a:rPr lang="pl-PL" dirty="0" err="1"/>
              <a:t>IJCLab</a:t>
            </a:r>
            <a:r>
              <a:rPr lang="pl-PL" dirty="0"/>
              <a:t> </a:t>
            </a:r>
            <a:r>
              <a:rPr lang="pl-PL" dirty="0" err="1"/>
              <a:t>side</a:t>
            </a:r>
            <a:r>
              <a:rPr lang="pl-PL" dirty="0"/>
              <a:t> – </a:t>
            </a:r>
            <a:r>
              <a:rPr lang="pl-PL" dirty="0" err="1"/>
              <a:t>preparation</a:t>
            </a:r>
            <a:r>
              <a:rPr lang="pl-PL" dirty="0"/>
              <a:t> of the </a:t>
            </a:r>
            <a:r>
              <a:rPr lang="pl-PL" baseline="30000" dirty="0"/>
              <a:t>232</a:t>
            </a:r>
            <a:r>
              <a:rPr lang="pl-PL" dirty="0"/>
              <a:t>Th </a:t>
            </a:r>
            <a:r>
              <a:rPr lang="pl-PL" dirty="0" err="1"/>
              <a:t>targets</a:t>
            </a:r>
            <a:r>
              <a:rPr lang="pl-PL" dirty="0"/>
              <a:t> (</a:t>
            </a:r>
            <a:r>
              <a:rPr lang="pl-PL" dirty="0" err="1"/>
              <a:t>December</a:t>
            </a:r>
            <a:r>
              <a:rPr lang="pl-PL" dirty="0"/>
              <a:t> 2025)</a:t>
            </a:r>
            <a:endParaRPr lang="en-US" dirty="0"/>
          </a:p>
          <a:p>
            <a:r>
              <a:rPr lang="en-US" dirty="0"/>
              <a:t>Total costs: approximately €10,000</a:t>
            </a:r>
            <a:endParaRPr lang="pl-PL" dirty="0"/>
          </a:p>
          <a:p>
            <a:r>
              <a:rPr lang="pl-PL" u="sng" dirty="0" err="1"/>
              <a:t>Publication</a:t>
            </a:r>
            <a:r>
              <a:rPr lang="pl-PL" u="sng" dirty="0"/>
              <a:t>:</a:t>
            </a:r>
          </a:p>
          <a:p>
            <a:r>
              <a:rPr lang="en-US" dirty="0"/>
              <a:t>C. Hiver, J.N. Wilson et al., Acta </a:t>
            </a:r>
            <a:r>
              <a:rPr lang="en-US" dirty="0" err="1"/>
              <a:t>Physica</a:t>
            </a:r>
            <a:r>
              <a:rPr lang="en-US" dirty="0"/>
              <a:t> Polonica 18 2A-25 (2025)</a:t>
            </a:r>
          </a:p>
          <a:p>
            <a:r>
              <a:rPr lang="en-US" dirty="0"/>
              <a:t>High-resolution studies of isomeric states in 236U with the nu-Ball2 spectrometer</a:t>
            </a:r>
          </a:p>
        </p:txBody>
      </p:sp>
    </p:spTree>
    <p:extLst>
      <p:ext uri="{BB962C8B-B14F-4D97-AF65-F5344CB8AC3E}">
        <p14:creationId xmlns:p14="http://schemas.microsoft.com/office/powerpoint/2010/main" val="531805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2AC0562-C2D8-4FC8-AB17-A96C372A1685}"/>
              </a:ext>
            </a:extLst>
          </p:cNvPr>
          <p:cNvSpPr>
            <a:spLocks noGrp="1"/>
          </p:cNvSpPr>
          <p:nvPr>
            <p:ph type="title"/>
          </p:nvPr>
        </p:nvSpPr>
        <p:spPr>
          <a:xfrm>
            <a:off x="1097280" y="845471"/>
            <a:ext cx="10058400" cy="702302"/>
          </a:xfrm>
        </p:spPr>
        <p:txBody>
          <a:bodyPr>
            <a:normAutofit fontScale="90000"/>
          </a:bodyPr>
          <a:lstStyle/>
          <a:p>
            <a:br>
              <a:rPr lang="en-US" dirty="0"/>
            </a:br>
            <a:r>
              <a:rPr lang="pl-PL" b="1" dirty="0"/>
              <a:t>COFFEE </a:t>
            </a:r>
            <a:r>
              <a:rPr lang="en-US" dirty="0"/>
              <a:t>(Cracow-Orsay Fission Fragment Exclusive Experiments) </a:t>
            </a:r>
            <a:endParaRPr lang="en-US" b="1" dirty="0"/>
          </a:p>
        </p:txBody>
      </p:sp>
      <p:sp>
        <p:nvSpPr>
          <p:cNvPr id="3" name="Symbol zastępczy zawartości 2">
            <a:extLst>
              <a:ext uri="{FF2B5EF4-FFF2-40B4-BE49-F238E27FC236}">
                <a16:creationId xmlns:a16="http://schemas.microsoft.com/office/drawing/2014/main" id="{C2F624EB-6DC2-49C2-B282-9B67FA05F8E5}"/>
              </a:ext>
            </a:extLst>
          </p:cNvPr>
          <p:cNvSpPr>
            <a:spLocks noGrp="1"/>
          </p:cNvSpPr>
          <p:nvPr>
            <p:ph idx="1"/>
          </p:nvPr>
        </p:nvSpPr>
        <p:spPr/>
        <p:txBody>
          <a:bodyPr/>
          <a:lstStyle/>
          <a:p>
            <a:endParaRPr lang="pl-PL" dirty="0"/>
          </a:p>
          <a:p>
            <a:pPr marL="0" indent="0">
              <a:buNone/>
            </a:pPr>
            <a:r>
              <a:rPr lang="en-US" dirty="0"/>
              <a:t>COFFEE PROJECT GOALS</a:t>
            </a:r>
            <a:r>
              <a:rPr lang="pl-PL" dirty="0"/>
              <a:t>:</a:t>
            </a:r>
            <a:endParaRPr lang="en-US" dirty="0"/>
          </a:p>
          <a:p>
            <a:pPr marL="0" indent="0" algn="just">
              <a:buNone/>
            </a:pPr>
            <a:r>
              <a:rPr lang="en-US" dirty="0"/>
              <a:t>•Spectroscopic study nuclear fission using complimentary techniques at CCB and ALTO</a:t>
            </a:r>
            <a:r>
              <a:rPr lang="pl-PL" dirty="0"/>
              <a:t> </a:t>
            </a:r>
            <a:r>
              <a:rPr lang="pl-PL" dirty="0" err="1"/>
              <a:t>including</a:t>
            </a:r>
            <a:r>
              <a:rPr lang="pl-PL" dirty="0"/>
              <a:t> </a:t>
            </a:r>
            <a:r>
              <a:rPr lang="pl-PL" dirty="0" err="1"/>
              <a:t>IJCLab@GANIL</a:t>
            </a:r>
            <a:r>
              <a:rPr lang="pl-PL" dirty="0"/>
              <a:t> NFS: </a:t>
            </a:r>
            <a:r>
              <a:rPr lang="pl-PL" dirty="0">
                <a:cs typeface="Arial" panose="020B0604020202020204" pitchFamily="34" charset="0"/>
              </a:rPr>
              <a:t>S</a:t>
            </a:r>
            <a:r>
              <a:rPr lang="fr-FR" dirty="0">
                <a:cs typeface="Arial" panose="020B0604020202020204" pitchFamily="34" charset="0"/>
              </a:rPr>
              <a:t>pectroscopy of fast neutron-induced fission</a:t>
            </a:r>
            <a:r>
              <a:rPr lang="pl-PL" dirty="0">
                <a:cs typeface="Arial" panose="020B0604020202020204" pitchFamily="34" charset="0"/>
              </a:rPr>
              <a:t> </a:t>
            </a:r>
            <a:endParaRPr lang="en-US" dirty="0"/>
          </a:p>
          <a:p>
            <a:pPr marL="0" indent="0" algn="just">
              <a:buNone/>
            </a:pPr>
            <a:r>
              <a:rPr lang="en-US" dirty="0"/>
              <a:t>•CCB: high energy proton induced fission (control of compound nucleus excitation energy)</a:t>
            </a:r>
            <a:endParaRPr lang="pl-PL" dirty="0"/>
          </a:p>
          <a:p>
            <a:pPr marL="0" indent="0" algn="just">
              <a:buNone/>
            </a:pPr>
            <a:r>
              <a:rPr lang="en-US" dirty="0"/>
              <a:t>•ALTO: light charged particle, HI induced fission and spontaneous fission (FROZEN)</a:t>
            </a:r>
          </a:p>
          <a:p>
            <a:pPr marL="0" indent="0" algn="just">
              <a:buNone/>
            </a:pPr>
            <a:r>
              <a:rPr lang="en-US" dirty="0"/>
              <a:t>•To add value to existing setups/equipment/detectors and best exploit current common expertise</a:t>
            </a:r>
          </a:p>
          <a:p>
            <a:pPr algn="just"/>
            <a:endParaRPr lang="en-US" dirty="0"/>
          </a:p>
        </p:txBody>
      </p:sp>
      <p:grpSp>
        <p:nvGrpSpPr>
          <p:cNvPr id="6" name="Grupa 5">
            <a:extLst>
              <a:ext uri="{FF2B5EF4-FFF2-40B4-BE49-F238E27FC236}">
                <a16:creationId xmlns:a16="http://schemas.microsoft.com/office/drawing/2014/main" id="{63E30C72-4720-4DF2-BC09-439EE5EC947A}"/>
              </a:ext>
            </a:extLst>
          </p:cNvPr>
          <p:cNvGrpSpPr/>
          <p:nvPr/>
        </p:nvGrpSpPr>
        <p:grpSpPr>
          <a:xfrm>
            <a:off x="0" y="5400738"/>
            <a:ext cx="12192000" cy="1459149"/>
            <a:chOff x="0" y="5400738"/>
            <a:chExt cx="12192000" cy="1459149"/>
          </a:xfrm>
        </p:grpSpPr>
        <p:pic>
          <p:nvPicPr>
            <p:cNvPr id="4" name="Obraz 3">
              <a:extLst>
                <a:ext uri="{FF2B5EF4-FFF2-40B4-BE49-F238E27FC236}">
                  <a16:creationId xmlns:a16="http://schemas.microsoft.com/office/drawing/2014/main" id="{CC89567D-C7B2-4032-B0B0-7B2D299AF39A}"/>
                </a:ext>
              </a:extLst>
            </p:cNvPr>
            <p:cNvPicPr>
              <a:picLocks noChangeAspect="1"/>
            </p:cNvPicPr>
            <p:nvPr/>
          </p:nvPicPr>
          <p:blipFill>
            <a:blip r:embed="rId2"/>
            <a:stretch>
              <a:fillRect/>
            </a:stretch>
          </p:blipFill>
          <p:spPr>
            <a:xfrm>
              <a:off x="0" y="5400738"/>
              <a:ext cx="1447000" cy="1457262"/>
            </a:xfrm>
            <a:prstGeom prst="rect">
              <a:avLst/>
            </a:prstGeom>
          </p:spPr>
        </p:pic>
        <p:pic>
          <p:nvPicPr>
            <p:cNvPr id="5" name="Obraz 4">
              <a:extLst>
                <a:ext uri="{FF2B5EF4-FFF2-40B4-BE49-F238E27FC236}">
                  <a16:creationId xmlns:a16="http://schemas.microsoft.com/office/drawing/2014/main" id="{62431E12-9962-41BE-BF99-ED29F26EDCAE}"/>
                </a:ext>
              </a:extLst>
            </p:cNvPr>
            <p:cNvPicPr>
              <a:picLocks noChangeAspect="1"/>
            </p:cNvPicPr>
            <p:nvPr/>
          </p:nvPicPr>
          <p:blipFill>
            <a:blip r:embed="rId3"/>
            <a:stretch>
              <a:fillRect/>
            </a:stretch>
          </p:blipFill>
          <p:spPr>
            <a:xfrm>
              <a:off x="10723808" y="5400738"/>
              <a:ext cx="1468192" cy="1459149"/>
            </a:xfrm>
            <a:prstGeom prst="rect">
              <a:avLst/>
            </a:prstGeom>
          </p:spPr>
        </p:pic>
      </p:grpSp>
    </p:spTree>
    <p:extLst>
      <p:ext uri="{BB962C8B-B14F-4D97-AF65-F5344CB8AC3E}">
        <p14:creationId xmlns:p14="http://schemas.microsoft.com/office/powerpoint/2010/main" val="37407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84D3C68-7135-4FA9-A3ED-A77227BBF553}"/>
              </a:ext>
            </a:extLst>
          </p:cNvPr>
          <p:cNvSpPr>
            <a:spLocks noGrp="1"/>
          </p:cNvSpPr>
          <p:nvPr>
            <p:ph type="title"/>
          </p:nvPr>
        </p:nvSpPr>
        <p:spPr/>
        <p:txBody>
          <a:bodyPr/>
          <a:lstStyle/>
          <a:p>
            <a:r>
              <a:rPr lang="pl-PL" dirty="0"/>
              <a:t>COFFEE 2026 – </a:t>
            </a:r>
            <a:r>
              <a:rPr lang="pl-PL" dirty="0" err="1"/>
              <a:t>requested</a:t>
            </a:r>
            <a:r>
              <a:rPr lang="pl-PL" dirty="0"/>
              <a:t> </a:t>
            </a:r>
            <a:r>
              <a:rPr lang="pl-PL" dirty="0" err="1"/>
              <a:t>funding</a:t>
            </a:r>
            <a:endParaRPr lang="en-US" dirty="0"/>
          </a:p>
        </p:txBody>
      </p:sp>
      <p:sp>
        <p:nvSpPr>
          <p:cNvPr id="3" name="Symbol zastępczy zawartości 2">
            <a:extLst>
              <a:ext uri="{FF2B5EF4-FFF2-40B4-BE49-F238E27FC236}">
                <a16:creationId xmlns:a16="http://schemas.microsoft.com/office/drawing/2014/main" id="{E2384E3A-0E45-45BA-9605-92BBE024A823}"/>
              </a:ext>
            </a:extLst>
          </p:cNvPr>
          <p:cNvSpPr>
            <a:spLocks noGrp="1"/>
          </p:cNvSpPr>
          <p:nvPr>
            <p:ph idx="1"/>
          </p:nvPr>
        </p:nvSpPr>
        <p:spPr>
          <a:xfrm>
            <a:off x="177282" y="1845733"/>
            <a:ext cx="12024049" cy="4340463"/>
          </a:xfrm>
        </p:spPr>
        <p:txBody>
          <a:bodyPr>
            <a:normAutofit/>
          </a:bodyPr>
          <a:lstStyle/>
          <a:p>
            <a:r>
              <a:rPr lang="pl-PL" b="1" dirty="0"/>
              <a:t>For 2026 </a:t>
            </a:r>
            <a:r>
              <a:rPr lang="pl-PL" b="1" dirty="0" err="1"/>
              <a:t>at</a:t>
            </a:r>
            <a:r>
              <a:rPr lang="pl-PL" b="1" dirty="0"/>
              <a:t> IFJ CCB:</a:t>
            </a:r>
          </a:p>
          <a:p>
            <a:r>
              <a:rPr lang="en-US" dirty="0"/>
              <a:t>•</a:t>
            </a:r>
            <a:r>
              <a:rPr lang="pl-PL" dirty="0"/>
              <a:t> </a:t>
            </a:r>
            <a:r>
              <a:rPr lang="pl-PL" dirty="0" err="1"/>
              <a:t>electronic</a:t>
            </a:r>
            <a:r>
              <a:rPr lang="pl-PL" dirty="0"/>
              <a:t> module for the HV CAEN A7030DN (12 </a:t>
            </a:r>
            <a:r>
              <a:rPr lang="pl-PL" dirty="0" err="1"/>
              <a:t>channeels</a:t>
            </a:r>
            <a:r>
              <a:rPr lang="pl-PL" dirty="0"/>
              <a:t>), </a:t>
            </a:r>
            <a:r>
              <a:rPr lang="pl-PL" dirty="0" err="1"/>
              <a:t>cost</a:t>
            </a:r>
            <a:r>
              <a:rPr lang="pl-PL" dirty="0"/>
              <a:t> </a:t>
            </a:r>
            <a:r>
              <a:rPr lang="pl-PL" dirty="0" err="1"/>
              <a:t>around</a:t>
            </a:r>
            <a:r>
              <a:rPr lang="pl-PL" dirty="0"/>
              <a:t> 10000 EUR</a:t>
            </a:r>
          </a:p>
          <a:p>
            <a:r>
              <a:rPr lang="en-US" dirty="0"/>
              <a:t>•</a:t>
            </a:r>
            <a:r>
              <a:rPr lang="pl-PL" dirty="0"/>
              <a:t> </a:t>
            </a:r>
            <a:r>
              <a:rPr lang="pl-PL" dirty="0" err="1"/>
              <a:t>two</a:t>
            </a:r>
            <a:r>
              <a:rPr lang="pl-PL" dirty="0"/>
              <a:t> </a:t>
            </a:r>
            <a:r>
              <a:rPr lang="pl-PL" dirty="0" err="1"/>
              <a:t>week</a:t>
            </a:r>
            <a:r>
              <a:rPr lang="pl-PL" dirty="0"/>
              <a:t> </a:t>
            </a:r>
            <a:r>
              <a:rPr lang="pl-PL" dirty="0" err="1"/>
              <a:t>visit</a:t>
            </a:r>
            <a:r>
              <a:rPr lang="pl-PL" dirty="0"/>
              <a:t>(s), for </a:t>
            </a:r>
            <a:r>
              <a:rPr lang="pl-PL" dirty="0" err="1"/>
              <a:t>participation</a:t>
            </a:r>
            <a:r>
              <a:rPr lang="pl-PL" dirty="0"/>
              <a:t> in the </a:t>
            </a:r>
            <a:r>
              <a:rPr lang="pl-PL" dirty="0" err="1"/>
              <a:t>measurements</a:t>
            </a:r>
            <a:r>
              <a:rPr lang="pl-PL" dirty="0"/>
              <a:t> </a:t>
            </a:r>
            <a:r>
              <a:rPr lang="pl-PL" dirty="0" err="1"/>
              <a:t>during</a:t>
            </a:r>
            <a:r>
              <a:rPr lang="pl-PL" dirty="0"/>
              <a:t> 2026 </a:t>
            </a:r>
            <a:r>
              <a:rPr lang="pl-PL" dirty="0" err="1"/>
              <a:t>at</a:t>
            </a:r>
            <a:r>
              <a:rPr lang="pl-PL" dirty="0"/>
              <a:t> GANIL/NFS, </a:t>
            </a:r>
            <a:r>
              <a:rPr lang="pl-PL" dirty="0" err="1"/>
              <a:t>cost</a:t>
            </a:r>
            <a:r>
              <a:rPr lang="pl-PL" dirty="0"/>
              <a:t> </a:t>
            </a:r>
            <a:r>
              <a:rPr lang="pl-PL" dirty="0" err="1"/>
              <a:t>estimated</a:t>
            </a:r>
            <a:r>
              <a:rPr lang="pl-PL" dirty="0"/>
              <a:t> to 1900 EUR</a:t>
            </a:r>
          </a:p>
          <a:p>
            <a:pPr marL="0" indent="0">
              <a:buNone/>
            </a:pPr>
            <a:endParaRPr lang="pl-PL" dirty="0"/>
          </a:p>
          <a:p>
            <a:r>
              <a:rPr lang="pl-PL" b="1" dirty="0"/>
              <a:t>For 2026 </a:t>
            </a:r>
            <a:r>
              <a:rPr lang="pl-PL" b="1" dirty="0" err="1"/>
              <a:t>at</a:t>
            </a:r>
            <a:r>
              <a:rPr lang="pl-PL" b="1" dirty="0"/>
              <a:t> </a:t>
            </a:r>
            <a:r>
              <a:rPr lang="pl-PL" b="1" dirty="0" err="1"/>
              <a:t>IJCLab</a:t>
            </a:r>
            <a:r>
              <a:rPr lang="pl-PL" b="1" dirty="0"/>
              <a:t>:</a:t>
            </a:r>
          </a:p>
          <a:p>
            <a:r>
              <a:rPr lang="en-US" dirty="0"/>
              <a:t>•</a:t>
            </a:r>
            <a:r>
              <a:rPr lang="pl-PL" dirty="0" err="1"/>
              <a:t>two</a:t>
            </a:r>
            <a:r>
              <a:rPr lang="pl-PL" dirty="0"/>
              <a:t> </a:t>
            </a:r>
            <a:r>
              <a:rPr lang="pl-PL" dirty="0" err="1"/>
              <a:t>weeks</a:t>
            </a:r>
            <a:r>
              <a:rPr lang="pl-PL" dirty="0"/>
              <a:t> </a:t>
            </a:r>
            <a:r>
              <a:rPr lang="pl-PL" dirty="0" err="1"/>
              <a:t>visit</a:t>
            </a:r>
            <a:r>
              <a:rPr lang="pl-PL" dirty="0"/>
              <a:t>(s), for </a:t>
            </a:r>
            <a:r>
              <a:rPr lang="pl-PL" dirty="0" err="1"/>
              <a:t>participation</a:t>
            </a:r>
            <a:r>
              <a:rPr lang="pl-PL" dirty="0"/>
              <a:t> in the </a:t>
            </a:r>
            <a:r>
              <a:rPr lang="pl-PL" dirty="0" err="1"/>
              <a:t>measurements</a:t>
            </a:r>
            <a:r>
              <a:rPr lang="pl-PL" dirty="0"/>
              <a:t> </a:t>
            </a:r>
            <a:r>
              <a:rPr lang="pl-PL" dirty="0" err="1"/>
              <a:t>during</a:t>
            </a:r>
            <a:r>
              <a:rPr lang="pl-PL" dirty="0"/>
              <a:t> 2026 </a:t>
            </a:r>
            <a:r>
              <a:rPr lang="pl-PL" dirty="0" err="1"/>
              <a:t>at</a:t>
            </a:r>
            <a:r>
              <a:rPr lang="pl-PL" dirty="0"/>
              <a:t> CCB, </a:t>
            </a:r>
            <a:r>
              <a:rPr lang="pl-PL" dirty="0" err="1"/>
              <a:t>cost</a:t>
            </a:r>
            <a:r>
              <a:rPr lang="pl-PL" dirty="0"/>
              <a:t> </a:t>
            </a:r>
            <a:r>
              <a:rPr lang="pl-PL" dirty="0" err="1"/>
              <a:t>estimated</a:t>
            </a:r>
            <a:r>
              <a:rPr lang="pl-PL" dirty="0"/>
              <a:t> to 1900 EUR,</a:t>
            </a:r>
          </a:p>
          <a:p>
            <a:r>
              <a:rPr lang="en-US" dirty="0"/>
              <a:t>•</a:t>
            </a:r>
            <a:r>
              <a:rPr lang="pl-PL" dirty="0"/>
              <a:t> Th </a:t>
            </a:r>
            <a:r>
              <a:rPr lang="pl-PL" dirty="0" err="1"/>
              <a:t>targets</a:t>
            </a:r>
            <a:r>
              <a:rPr lang="pl-PL" dirty="0"/>
              <a:t> for CCB </a:t>
            </a:r>
            <a:r>
              <a:rPr lang="pl-PL" dirty="0" err="1"/>
              <a:t>experiment</a:t>
            </a:r>
            <a:r>
              <a:rPr lang="pl-PL" dirty="0"/>
              <a:t>, </a:t>
            </a:r>
            <a:r>
              <a:rPr lang="pl-PL" dirty="0" err="1"/>
              <a:t>estimated</a:t>
            </a:r>
            <a:r>
              <a:rPr lang="pl-PL" dirty="0"/>
              <a:t> 500-1000 EUR (in </a:t>
            </a:r>
            <a:r>
              <a:rPr lang="pl-PL" dirty="0" err="1"/>
              <a:t>case</a:t>
            </a:r>
            <a:r>
              <a:rPr lang="pl-PL" dirty="0"/>
              <a:t> not </a:t>
            </a:r>
            <a:r>
              <a:rPr lang="pl-PL" dirty="0" err="1"/>
              <a:t>made</a:t>
            </a:r>
            <a:r>
              <a:rPr lang="pl-PL" dirty="0"/>
              <a:t> in Dec 2025)</a:t>
            </a:r>
          </a:p>
          <a:p>
            <a:r>
              <a:rPr lang="en-US" dirty="0"/>
              <a:t>• </a:t>
            </a:r>
            <a:r>
              <a:rPr lang="pl-PL" dirty="0" err="1"/>
              <a:t>factory</a:t>
            </a:r>
            <a:r>
              <a:rPr lang="pl-PL" dirty="0"/>
              <a:t> </a:t>
            </a:r>
            <a:r>
              <a:rPr lang="pl-PL" dirty="0" err="1"/>
              <a:t>regeneration</a:t>
            </a:r>
            <a:r>
              <a:rPr lang="pl-PL" dirty="0"/>
              <a:t> of one </a:t>
            </a:r>
            <a:r>
              <a:rPr lang="pl-PL" dirty="0" err="1"/>
              <a:t>HPGe</a:t>
            </a:r>
            <a:r>
              <a:rPr lang="pl-PL" dirty="0"/>
              <a:t>, </a:t>
            </a:r>
            <a:r>
              <a:rPr lang="pl-PL" dirty="0" err="1"/>
              <a:t>estimated</a:t>
            </a:r>
            <a:r>
              <a:rPr lang="pl-PL" dirty="0"/>
              <a:t> 12 k EUR.</a:t>
            </a:r>
            <a:endParaRPr lang="en-US" dirty="0"/>
          </a:p>
          <a:p>
            <a:endParaRPr lang="en-US" dirty="0"/>
          </a:p>
        </p:txBody>
      </p:sp>
    </p:spTree>
    <p:extLst>
      <p:ext uri="{BB962C8B-B14F-4D97-AF65-F5344CB8AC3E}">
        <p14:creationId xmlns:p14="http://schemas.microsoft.com/office/powerpoint/2010/main" val="2424509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E2CDFA4-4A65-4966-8C7A-7B6F1EBE1BD8}"/>
              </a:ext>
            </a:extLst>
          </p:cNvPr>
          <p:cNvSpPr>
            <a:spLocks noGrp="1"/>
          </p:cNvSpPr>
          <p:nvPr>
            <p:ph type="title"/>
          </p:nvPr>
        </p:nvSpPr>
        <p:spPr/>
        <p:txBody>
          <a:bodyPr/>
          <a:lstStyle/>
          <a:p>
            <a:r>
              <a:rPr lang="pl-PL" dirty="0" err="1"/>
              <a:t>Conclusions</a:t>
            </a:r>
            <a:endParaRPr lang="en-US" dirty="0"/>
          </a:p>
        </p:txBody>
      </p:sp>
      <p:sp>
        <p:nvSpPr>
          <p:cNvPr id="3" name="Symbol zastępczy zawartości 2">
            <a:extLst>
              <a:ext uri="{FF2B5EF4-FFF2-40B4-BE49-F238E27FC236}">
                <a16:creationId xmlns:a16="http://schemas.microsoft.com/office/drawing/2014/main" id="{5C4A4797-D870-4A6E-BDB9-E7ABAFF527CD}"/>
              </a:ext>
            </a:extLst>
          </p:cNvPr>
          <p:cNvSpPr>
            <a:spLocks noGrp="1"/>
          </p:cNvSpPr>
          <p:nvPr>
            <p:ph idx="1"/>
          </p:nvPr>
        </p:nvSpPr>
        <p:spPr>
          <a:xfrm>
            <a:off x="1097280" y="1845734"/>
            <a:ext cx="10058400" cy="4527074"/>
          </a:xfrm>
        </p:spPr>
        <p:txBody>
          <a:bodyPr>
            <a:normAutofit/>
          </a:bodyPr>
          <a:lstStyle/>
          <a:p>
            <a:pPr marL="0" indent="0">
              <a:buNone/>
            </a:pPr>
            <a:r>
              <a:rPr lang="en-US" dirty="0"/>
              <a:t>Ongoing preparation for accepted by CCB IAC first COFFEE experiment in Krakow:</a:t>
            </a:r>
            <a:r>
              <a:rPr lang="en-US" b="1" dirty="0"/>
              <a:t> Evolution of prompt fission </a:t>
            </a:r>
            <a:r>
              <a:rPr lang="en-US" b="1" dirty="0">
                <a:latin typeface="Symbol" panose="05050102010706020507" pitchFamily="18" charset="2"/>
              </a:rPr>
              <a:t>g</a:t>
            </a:r>
            <a:r>
              <a:rPr lang="en-US" b="1" dirty="0"/>
              <a:t>-ray emission with excitation energy and the Thorium anomalies</a:t>
            </a:r>
            <a:r>
              <a:rPr lang="pl-PL" b="1" dirty="0"/>
              <a:t>.</a:t>
            </a:r>
            <a:r>
              <a:rPr lang="en-US" b="1" dirty="0"/>
              <a:t> </a:t>
            </a:r>
            <a:endParaRPr lang="pl-PL" b="1" dirty="0"/>
          </a:p>
          <a:p>
            <a:pPr marL="0" indent="0">
              <a:buNone/>
            </a:pPr>
            <a:endParaRPr lang="en-US" b="1" dirty="0"/>
          </a:p>
          <a:p>
            <a:pPr marL="0" indent="0">
              <a:buNone/>
            </a:pPr>
            <a:r>
              <a:rPr lang="en-US" b="1" dirty="0"/>
              <a:t>Depending on the checks of the THGEM detector at IFJ PAN environment we may be ready for the experiment </a:t>
            </a:r>
            <a:r>
              <a:rPr lang="pl-PL" b="1" dirty="0" err="1"/>
              <a:t>around</a:t>
            </a:r>
            <a:r>
              <a:rPr lang="en-US" b="1" dirty="0"/>
              <a:t> the middle of 2026.</a:t>
            </a:r>
            <a:r>
              <a:rPr lang="pl-PL" b="1" dirty="0"/>
              <a:t> DAQ </a:t>
            </a:r>
            <a:r>
              <a:rPr lang="pl-PL" b="1" dirty="0" err="1"/>
              <a:t>should</a:t>
            </a:r>
            <a:r>
              <a:rPr lang="pl-PL" b="1" dirty="0"/>
              <a:t> be </a:t>
            </a:r>
            <a:r>
              <a:rPr lang="pl-PL" b="1" dirty="0" err="1"/>
              <a:t>ready</a:t>
            </a:r>
            <a:r>
              <a:rPr lang="pl-PL" b="1" dirty="0"/>
              <a:t> as </a:t>
            </a:r>
            <a:r>
              <a:rPr lang="pl-PL" b="1" dirty="0" err="1"/>
              <a:t>well</a:t>
            </a:r>
            <a:r>
              <a:rPr lang="pl-PL" b="1" dirty="0"/>
              <a:t> as  </a:t>
            </a:r>
            <a:r>
              <a:rPr lang="pl-PL" b="1" dirty="0" err="1"/>
              <a:t>targets</a:t>
            </a:r>
            <a:r>
              <a:rPr lang="pl-PL" b="1" dirty="0"/>
              <a:t>, </a:t>
            </a:r>
            <a:r>
              <a:rPr lang="pl-PL" b="1" dirty="0" err="1"/>
              <a:t>other</a:t>
            </a:r>
            <a:r>
              <a:rPr lang="pl-PL" b="1" dirty="0"/>
              <a:t> </a:t>
            </a:r>
            <a:r>
              <a:rPr lang="pl-PL" b="1" dirty="0" err="1"/>
              <a:t>necessary</a:t>
            </a:r>
            <a:r>
              <a:rPr lang="pl-PL" b="1" dirty="0"/>
              <a:t> </a:t>
            </a:r>
            <a:r>
              <a:rPr lang="pl-PL" b="1" dirty="0" err="1"/>
              <a:t>improvements</a:t>
            </a:r>
            <a:r>
              <a:rPr lang="pl-PL" b="1" dirty="0"/>
              <a:t> of the setup </a:t>
            </a:r>
            <a:r>
              <a:rPr lang="pl-PL" b="1" dirty="0" err="1"/>
              <a:t>are</a:t>
            </a:r>
            <a:r>
              <a:rPr lang="pl-PL" b="1" dirty="0"/>
              <a:t> </a:t>
            </a:r>
            <a:r>
              <a:rPr lang="pl-PL" b="1" dirty="0" err="1"/>
              <a:t>being</a:t>
            </a:r>
            <a:r>
              <a:rPr lang="pl-PL" b="1" dirty="0"/>
              <a:t> </a:t>
            </a:r>
            <a:r>
              <a:rPr lang="pl-PL" b="1" dirty="0" err="1"/>
              <a:t>implemented</a:t>
            </a:r>
            <a:r>
              <a:rPr lang="pl-PL" b="1" dirty="0"/>
              <a:t>.</a:t>
            </a:r>
          </a:p>
          <a:p>
            <a:pPr marL="0" indent="0">
              <a:buNone/>
            </a:pPr>
            <a:endParaRPr lang="pl-PL" dirty="0"/>
          </a:p>
          <a:p>
            <a:pPr marL="0" indent="0">
              <a:buNone/>
            </a:pPr>
            <a:r>
              <a:rPr lang="pl-PL" dirty="0" err="1"/>
              <a:t>Due</a:t>
            </a:r>
            <a:r>
              <a:rPr lang="pl-PL" dirty="0"/>
              <a:t> to </a:t>
            </a:r>
            <a:r>
              <a:rPr lang="pl-PL" dirty="0" err="1"/>
              <a:t>problems</a:t>
            </a:r>
            <a:r>
              <a:rPr lang="pl-PL" dirty="0"/>
              <a:t> with </a:t>
            </a:r>
            <a:r>
              <a:rPr lang="pl-PL" dirty="0" err="1"/>
              <a:t>HPGe</a:t>
            </a:r>
            <a:r>
              <a:rPr lang="pl-PL" dirty="0"/>
              <a:t> </a:t>
            </a:r>
            <a:r>
              <a:rPr lang="pl-PL" dirty="0" err="1"/>
              <a:t>deteector</a:t>
            </a:r>
            <a:r>
              <a:rPr lang="pl-PL" dirty="0"/>
              <a:t> </a:t>
            </a:r>
            <a:r>
              <a:rPr lang="pl-PL" dirty="0" err="1"/>
              <a:t>renovation</a:t>
            </a:r>
            <a:r>
              <a:rPr lang="pl-PL" dirty="0"/>
              <a:t> </a:t>
            </a:r>
            <a:r>
              <a:rPr lang="pl-PL" dirty="0" err="1"/>
              <a:t>at</a:t>
            </a:r>
            <a:r>
              <a:rPr lang="pl-PL" dirty="0"/>
              <a:t> </a:t>
            </a:r>
            <a:r>
              <a:rPr lang="pl-PL" dirty="0" err="1"/>
              <a:t>IJCLab</a:t>
            </a:r>
            <a:r>
              <a:rPr lang="pl-PL" dirty="0"/>
              <a:t> </a:t>
            </a:r>
            <a:r>
              <a:rPr lang="pl-PL" dirty="0" err="1"/>
              <a:t>main</a:t>
            </a:r>
            <a:r>
              <a:rPr lang="pl-PL" dirty="0"/>
              <a:t> </a:t>
            </a:r>
            <a:r>
              <a:rPr lang="pl-PL" dirty="0" err="1"/>
              <a:t>activity</a:t>
            </a:r>
            <a:r>
              <a:rPr lang="pl-PL" dirty="0"/>
              <a:t> on the French </a:t>
            </a:r>
            <a:r>
              <a:rPr lang="pl-PL" dirty="0" err="1"/>
              <a:t>side</a:t>
            </a:r>
            <a:r>
              <a:rPr lang="pl-PL" dirty="0"/>
              <a:t> of the </a:t>
            </a:r>
            <a:r>
              <a:rPr lang="pl-PL" dirty="0" err="1"/>
              <a:t>project</a:t>
            </a:r>
            <a:r>
              <a:rPr lang="pl-PL" dirty="0"/>
              <a:t> </a:t>
            </a:r>
            <a:r>
              <a:rPr lang="pl-PL" dirty="0" err="1"/>
              <a:t>moved</a:t>
            </a:r>
            <a:r>
              <a:rPr lang="pl-PL" dirty="0"/>
              <a:t> to NFS@GANIL </a:t>
            </a:r>
            <a:r>
              <a:rPr lang="pl-PL" dirty="0" err="1"/>
              <a:t>experiment</a:t>
            </a:r>
            <a:r>
              <a:rPr lang="pl-PL" dirty="0"/>
              <a:t> </a:t>
            </a:r>
            <a:r>
              <a:rPr lang="pl-PL" dirty="0" err="1"/>
              <a:t>which</a:t>
            </a:r>
            <a:r>
              <a:rPr lang="pl-PL" dirty="0"/>
              <a:t> </a:t>
            </a:r>
            <a:r>
              <a:rPr lang="pl-PL" dirty="0" err="1"/>
              <a:t>should</a:t>
            </a:r>
            <a:r>
              <a:rPr lang="pl-PL" dirty="0"/>
              <a:t> be </a:t>
            </a:r>
            <a:r>
              <a:rPr lang="pl-PL" b="1" dirty="0" err="1"/>
              <a:t>performed</a:t>
            </a:r>
            <a:r>
              <a:rPr lang="pl-PL" b="1" dirty="0"/>
              <a:t> </a:t>
            </a:r>
            <a:r>
              <a:rPr lang="pl-PL" b="1" dirty="0" err="1"/>
              <a:t>during</a:t>
            </a:r>
            <a:r>
              <a:rPr lang="pl-PL" b="1" dirty="0"/>
              <a:t> </a:t>
            </a:r>
            <a:r>
              <a:rPr lang="pl-PL" b="1" dirty="0" err="1"/>
              <a:t>year</a:t>
            </a:r>
            <a:r>
              <a:rPr lang="pl-PL" b="1" dirty="0"/>
              <a:t> 2026.</a:t>
            </a:r>
          </a:p>
          <a:p>
            <a:pPr marL="0" indent="0">
              <a:buNone/>
            </a:pPr>
            <a:endParaRPr lang="en-US" dirty="0"/>
          </a:p>
          <a:p>
            <a:endParaRPr lang="en-US" dirty="0"/>
          </a:p>
        </p:txBody>
      </p:sp>
    </p:spTree>
    <p:extLst>
      <p:ext uri="{BB962C8B-B14F-4D97-AF65-F5344CB8AC3E}">
        <p14:creationId xmlns:p14="http://schemas.microsoft.com/office/powerpoint/2010/main" val="3140326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BA96E94-EE33-4A4C-8973-FD32BE73F138}"/>
              </a:ext>
            </a:extLst>
          </p:cNvPr>
          <p:cNvSpPr>
            <a:spLocks noGrp="1"/>
          </p:cNvSpPr>
          <p:nvPr>
            <p:ph type="title"/>
          </p:nvPr>
        </p:nvSpPr>
        <p:spPr>
          <a:xfrm>
            <a:off x="1066800" y="3113778"/>
            <a:ext cx="10058400" cy="1450757"/>
          </a:xfrm>
        </p:spPr>
        <p:txBody>
          <a:bodyPr/>
          <a:lstStyle/>
          <a:p>
            <a:pPr algn="ctr"/>
            <a:r>
              <a:rPr lang="pl-PL" b="1" dirty="0" err="1"/>
              <a:t>Thank</a:t>
            </a:r>
            <a:r>
              <a:rPr lang="pl-PL" b="1" dirty="0"/>
              <a:t> </a:t>
            </a:r>
            <a:r>
              <a:rPr lang="pl-PL" b="1" dirty="0" err="1"/>
              <a:t>you</a:t>
            </a:r>
            <a:r>
              <a:rPr lang="pl-PL" b="1" dirty="0"/>
              <a:t> for </a:t>
            </a:r>
            <a:r>
              <a:rPr lang="pl-PL" b="1" dirty="0" err="1"/>
              <a:t>your</a:t>
            </a:r>
            <a:r>
              <a:rPr lang="pl-PL" b="1" dirty="0"/>
              <a:t> </a:t>
            </a:r>
            <a:r>
              <a:rPr lang="pl-PL" b="1" dirty="0" err="1"/>
              <a:t>attention</a:t>
            </a:r>
            <a:r>
              <a:rPr lang="pl-PL" b="1" dirty="0"/>
              <a:t>!</a:t>
            </a:r>
            <a:endParaRPr lang="en-US" b="1" dirty="0"/>
          </a:p>
        </p:txBody>
      </p:sp>
    </p:spTree>
    <p:extLst>
      <p:ext uri="{BB962C8B-B14F-4D97-AF65-F5344CB8AC3E}">
        <p14:creationId xmlns:p14="http://schemas.microsoft.com/office/powerpoint/2010/main" val="1640959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2AC4F7D-9A7B-47DA-9D30-4EE28A0A295F}"/>
              </a:ext>
            </a:extLst>
          </p:cNvPr>
          <p:cNvSpPr>
            <a:spLocks noGrp="1"/>
          </p:cNvSpPr>
          <p:nvPr>
            <p:ph type="title"/>
          </p:nvPr>
        </p:nvSpPr>
        <p:spPr/>
        <p:txBody>
          <a:bodyPr/>
          <a:lstStyle/>
          <a:p>
            <a:r>
              <a:rPr lang="pl-PL" b="1" dirty="0"/>
              <a:t>COFFEE </a:t>
            </a:r>
            <a:r>
              <a:rPr lang="en-US" dirty="0"/>
              <a:t>(Cracow-Orsay Fission Fragment Exclusive Experiments)</a:t>
            </a:r>
          </a:p>
        </p:txBody>
      </p:sp>
      <p:sp>
        <p:nvSpPr>
          <p:cNvPr id="3" name="Symbol zastępczy zawartości 2">
            <a:extLst>
              <a:ext uri="{FF2B5EF4-FFF2-40B4-BE49-F238E27FC236}">
                <a16:creationId xmlns:a16="http://schemas.microsoft.com/office/drawing/2014/main" id="{FBBEE6C5-F740-4FF0-9335-2635D2360650}"/>
              </a:ext>
            </a:extLst>
          </p:cNvPr>
          <p:cNvSpPr>
            <a:spLocks noGrp="1"/>
          </p:cNvSpPr>
          <p:nvPr>
            <p:ph idx="1"/>
          </p:nvPr>
        </p:nvSpPr>
        <p:spPr/>
        <p:txBody>
          <a:bodyPr/>
          <a:lstStyle/>
          <a:p>
            <a:r>
              <a:rPr lang="en-US" dirty="0"/>
              <a:t>COFFEE PROJECT COMPLIMENTARITIES</a:t>
            </a:r>
          </a:p>
          <a:p>
            <a:pPr algn="just"/>
            <a:r>
              <a:rPr lang="en-US" dirty="0"/>
              <a:t>• Experience</a:t>
            </a:r>
            <a:r>
              <a:rPr lang="pl-PL" dirty="0"/>
              <a:t> </a:t>
            </a:r>
            <a:r>
              <a:rPr lang="en-US" dirty="0"/>
              <a:t>with development of hybrid spectroscopy systems</a:t>
            </a:r>
            <a:r>
              <a:rPr lang="pl-PL" dirty="0"/>
              <a:t> a</a:t>
            </a:r>
            <a:r>
              <a:rPr lang="en-US" dirty="0"/>
              <a:t>t CCB, ALTO (and Warsaw) we developed</a:t>
            </a:r>
            <a:r>
              <a:rPr lang="pl-PL" dirty="0"/>
              <a:t> </a:t>
            </a:r>
            <a:r>
              <a:rPr lang="en-US" dirty="0"/>
              <a:t>detection systems which exploit synergies between different types of detectors (Scintillators, Ge, Semiconductor, etc.). Easy integration only recently possible due to fully digital electronics. Scope for technical improvements. </a:t>
            </a:r>
          </a:p>
          <a:p>
            <a:pPr algn="just"/>
            <a:r>
              <a:rPr lang="en-US" dirty="0"/>
              <a:t>• Existing collaborative activities: Recent nu-Ball2 project at ALTO. The gamma decay from high-lying states and giant resonances excited in stable isotopes via (p, p’) and (</a:t>
            </a:r>
            <a:r>
              <a:rPr lang="en-US" dirty="0" err="1"/>
              <a:t>n,n</a:t>
            </a:r>
            <a:r>
              <a:rPr lang="en-US" dirty="0"/>
              <a:t>’) reactions. Evaluation of the nuclear theory virtual services Theo4Exp implemented at IFJ PAN. Development of the PARIS Array towards 4</a:t>
            </a:r>
            <a:r>
              <a:rPr lang="pl-PL" dirty="0">
                <a:latin typeface="Symbol" panose="05050102010706020507" pitchFamily="18" charset="2"/>
              </a:rPr>
              <a:t>p</a:t>
            </a:r>
            <a:r>
              <a:rPr lang="en-US" dirty="0"/>
              <a:t>. </a:t>
            </a:r>
          </a:p>
          <a:p>
            <a:pPr algn="just"/>
            <a:r>
              <a:rPr lang="en-US" dirty="0"/>
              <a:t>• </a:t>
            </a:r>
            <a:r>
              <a:rPr lang="en-US" dirty="0" err="1"/>
              <a:t>Mutualizable</a:t>
            </a:r>
            <a:r>
              <a:rPr lang="pl-PL" dirty="0"/>
              <a:t> </a:t>
            </a:r>
            <a:r>
              <a:rPr lang="en-US" dirty="0"/>
              <a:t>equipment: Ge detectors, PARIS 2pi, DSSD (Warsaw), fission fragment detectors, etc.</a:t>
            </a:r>
          </a:p>
          <a:p>
            <a:pPr marL="0" indent="0">
              <a:buNone/>
            </a:pPr>
            <a:endParaRPr lang="en-US" dirty="0"/>
          </a:p>
        </p:txBody>
      </p:sp>
      <p:grpSp>
        <p:nvGrpSpPr>
          <p:cNvPr id="4" name="Grupa 3">
            <a:extLst>
              <a:ext uri="{FF2B5EF4-FFF2-40B4-BE49-F238E27FC236}">
                <a16:creationId xmlns:a16="http://schemas.microsoft.com/office/drawing/2014/main" id="{C6405BCC-62EC-4FAC-BB18-C470A67AA145}"/>
              </a:ext>
            </a:extLst>
          </p:cNvPr>
          <p:cNvGrpSpPr/>
          <p:nvPr/>
        </p:nvGrpSpPr>
        <p:grpSpPr>
          <a:xfrm>
            <a:off x="0" y="5400738"/>
            <a:ext cx="12192000" cy="1459149"/>
            <a:chOff x="0" y="5400738"/>
            <a:chExt cx="12192000" cy="1459149"/>
          </a:xfrm>
        </p:grpSpPr>
        <p:pic>
          <p:nvPicPr>
            <p:cNvPr id="5" name="Obraz 4">
              <a:extLst>
                <a:ext uri="{FF2B5EF4-FFF2-40B4-BE49-F238E27FC236}">
                  <a16:creationId xmlns:a16="http://schemas.microsoft.com/office/drawing/2014/main" id="{76222115-504F-4EEE-AE9D-AFD7C17FC9E8}"/>
                </a:ext>
              </a:extLst>
            </p:cNvPr>
            <p:cNvPicPr>
              <a:picLocks noChangeAspect="1"/>
            </p:cNvPicPr>
            <p:nvPr/>
          </p:nvPicPr>
          <p:blipFill>
            <a:blip r:embed="rId2"/>
            <a:stretch>
              <a:fillRect/>
            </a:stretch>
          </p:blipFill>
          <p:spPr>
            <a:xfrm>
              <a:off x="0" y="5400738"/>
              <a:ext cx="1447000" cy="1457262"/>
            </a:xfrm>
            <a:prstGeom prst="rect">
              <a:avLst/>
            </a:prstGeom>
          </p:spPr>
        </p:pic>
        <p:pic>
          <p:nvPicPr>
            <p:cNvPr id="6" name="Obraz 5">
              <a:extLst>
                <a:ext uri="{FF2B5EF4-FFF2-40B4-BE49-F238E27FC236}">
                  <a16:creationId xmlns:a16="http://schemas.microsoft.com/office/drawing/2014/main" id="{072B8DD5-7339-4393-9385-BC6F4EF8F68C}"/>
                </a:ext>
              </a:extLst>
            </p:cNvPr>
            <p:cNvPicPr>
              <a:picLocks noChangeAspect="1"/>
            </p:cNvPicPr>
            <p:nvPr/>
          </p:nvPicPr>
          <p:blipFill>
            <a:blip r:embed="rId3"/>
            <a:stretch>
              <a:fillRect/>
            </a:stretch>
          </p:blipFill>
          <p:spPr>
            <a:xfrm>
              <a:off x="10723808" y="5400738"/>
              <a:ext cx="1468192" cy="1459149"/>
            </a:xfrm>
            <a:prstGeom prst="rect">
              <a:avLst/>
            </a:prstGeom>
          </p:spPr>
        </p:pic>
      </p:grpSp>
    </p:spTree>
    <p:extLst>
      <p:ext uri="{BB962C8B-B14F-4D97-AF65-F5344CB8AC3E}">
        <p14:creationId xmlns:p14="http://schemas.microsoft.com/office/powerpoint/2010/main" val="384194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p:cNvGrpSpPr/>
          <p:nvPr/>
        </p:nvGrpSpPr>
        <p:grpSpPr>
          <a:xfrm>
            <a:off x="2121656" y="1232738"/>
            <a:ext cx="3974344" cy="2387221"/>
            <a:chOff x="0" y="3525887"/>
            <a:chExt cx="5572495" cy="3024336"/>
          </a:xfrm>
        </p:grpSpPr>
        <p:grpSp>
          <p:nvGrpSpPr>
            <p:cNvPr id="21" name="Groupe 20"/>
            <p:cNvGrpSpPr/>
            <p:nvPr/>
          </p:nvGrpSpPr>
          <p:grpSpPr>
            <a:xfrm>
              <a:off x="0" y="3525887"/>
              <a:ext cx="4608511" cy="3024336"/>
              <a:chOff x="17980" y="1556793"/>
              <a:chExt cx="5888088" cy="4100772"/>
            </a:xfrm>
          </p:grpSpPr>
          <p:pic>
            <p:nvPicPr>
              <p:cNvPr id="25" name="Image 24"/>
              <p:cNvPicPr>
                <a:picLocks noChangeAspect="1"/>
              </p:cNvPicPr>
              <p:nvPr/>
            </p:nvPicPr>
            <p:blipFill rotWithShape="1">
              <a:blip r:embed="rId3">
                <a:extLst>
                  <a:ext uri="{28A0092B-C50C-407E-A947-70E740481C1C}">
                    <a14:useLocalDpi xmlns:a14="http://schemas.microsoft.com/office/drawing/2010/main" val="0"/>
                  </a:ext>
                </a:extLst>
              </a:blip>
              <a:srcRect l="-1809" r="1809" b="32624"/>
              <a:stretch/>
            </p:blipFill>
            <p:spPr>
              <a:xfrm>
                <a:off x="17980" y="1556793"/>
                <a:ext cx="5888088" cy="4100772"/>
              </a:xfrm>
              <a:prstGeom prst="rect">
                <a:avLst/>
              </a:prstGeom>
            </p:spPr>
          </p:pic>
          <p:sp>
            <p:nvSpPr>
              <p:cNvPr id="26" name="Forme libre 25"/>
              <p:cNvSpPr/>
              <p:nvPr/>
            </p:nvSpPr>
            <p:spPr>
              <a:xfrm>
                <a:off x="1652508" y="3001992"/>
                <a:ext cx="3508275" cy="1882075"/>
              </a:xfrm>
              <a:custGeom>
                <a:avLst/>
                <a:gdLst>
                  <a:gd name="connsiteX0" fmla="*/ 90028 w 3508275"/>
                  <a:gd name="connsiteY0" fmla="*/ 0 h 1882075"/>
                  <a:gd name="connsiteX1" fmla="*/ 55522 w 3508275"/>
                  <a:gd name="connsiteY1" fmla="*/ 86265 h 1882075"/>
                  <a:gd name="connsiteX2" fmla="*/ 38269 w 3508275"/>
                  <a:gd name="connsiteY2" fmla="*/ 189782 h 1882075"/>
                  <a:gd name="connsiteX3" fmla="*/ 55522 w 3508275"/>
                  <a:gd name="connsiteY3" fmla="*/ 103517 h 1882075"/>
                  <a:gd name="connsiteX4" fmla="*/ 3764 w 3508275"/>
                  <a:gd name="connsiteY4" fmla="*/ 86265 h 1882075"/>
                  <a:gd name="connsiteX5" fmla="*/ 124534 w 3508275"/>
                  <a:gd name="connsiteY5" fmla="*/ 86265 h 1882075"/>
                  <a:gd name="connsiteX6" fmla="*/ 262556 w 3508275"/>
                  <a:gd name="connsiteY6" fmla="*/ 51759 h 1882075"/>
                  <a:gd name="connsiteX7" fmla="*/ 348820 w 3508275"/>
                  <a:gd name="connsiteY7" fmla="*/ 155276 h 1882075"/>
                  <a:gd name="connsiteX8" fmla="*/ 400579 w 3508275"/>
                  <a:gd name="connsiteY8" fmla="*/ 172529 h 1882075"/>
                  <a:gd name="connsiteX9" fmla="*/ 452337 w 3508275"/>
                  <a:gd name="connsiteY9" fmla="*/ 207034 h 1882075"/>
                  <a:gd name="connsiteX10" fmla="*/ 486843 w 3508275"/>
                  <a:gd name="connsiteY10" fmla="*/ 258793 h 1882075"/>
                  <a:gd name="connsiteX11" fmla="*/ 555854 w 3508275"/>
                  <a:gd name="connsiteY11" fmla="*/ 241540 h 1882075"/>
                  <a:gd name="connsiteX12" fmla="*/ 504096 w 3508275"/>
                  <a:gd name="connsiteY12" fmla="*/ 414068 h 1882075"/>
                  <a:gd name="connsiteX13" fmla="*/ 452337 w 3508275"/>
                  <a:gd name="connsiteY13" fmla="*/ 379563 h 1882075"/>
                  <a:gd name="connsiteX14" fmla="*/ 521349 w 3508275"/>
                  <a:gd name="connsiteY14" fmla="*/ 241540 h 1882075"/>
                  <a:gd name="connsiteX15" fmla="*/ 659371 w 3508275"/>
                  <a:gd name="connsiteY15" fmla="*/ 155276 h 1882075"/>
                  <a:gd name="connsiteX16" fmla="*/ 659371 w 3508275"/>
                  <a:gd name="connsiteY16" fmla="*/ 172529 h 1882075"/>
                  <a:gd name="connsiteX17" fmla="*/ 590360 w 3508275"/>
                  <a:gd name="connsiteY17" fmla="*/ 69012 h 1882075"/>
                  <a:gd name="connsiteX18" fmla="*/ 521349 w 3508275"/>
                  <a:gd name="connsiteY18" fmla="*/ 172529 h 1882075"/>
                  <a:gd name="connsiteX19" fmla="*/ 538601 w 3508275"/>
                  <a:gd name="connsiteY19" fmla="*/ 224287 h 1882075"/>
                  <a:gd name="connsiteX20" fmla="*/ 676624 w 3508275"/>
                  <a:gd name="connsiteY20" fmla="*/ 276046 h 1882075"/>
                  <a:gd name="connsiteX21" fmla="*/ 831900 w 3508275"/>
                  <a:gd name="connsiteY21" fmla="*/ 310551 h 1882075"/>
                  <a:gd name="connsiteX22" fmla="*/ 1073439 w 3508275"/>
                  <a:gd name="connsiteY22" fmla="*/ 345057 h 1882075"/>
                  <a:gd name="connsiteX23" fmla="*/ 1038934 w 3508275"/>
                  <a:gd name="connsiteY23" fmla="*/ 465827 h 1882075"/>
                  <a:gd name="connsiteX24" fmla="*/ 1194209 w 3508275"/>
                  <a:gd name="connsiteY24" fmla="*/ 483080 h 1882075"/>
                  <a:gd name="connsiteX25" fmla="*/ 1245967 w 3508275"/>
                  <a:gd name="connsiteY25" fmla="*/ 534838 h 1882075"/>
                  <a:gd name="connsiteX26" fmla="*/ 1314979 w 3508275"/>
                  <a:gd name="connsiteY26" fmla="*/ 552091 h 1882075"/>
                  <a:gd name="connsiteX27" fmla="*/ 1366737 w 3508275"/>
                  <a:gd name="connsiteY27" fmla="*/ 569344 h 1882075"/>
                  <a:gd name="connsiteX28" fmla="*/ 1625530 w 3508275"/>
                  <a:gd name="connsiteY28" fmla="*/ 655608 h 1882075"/>
                  <a:gd name="connsiteX29" fmla="*/ 1677288 w 3508275"/>
                  <a:gd name="connsiteY29" fmla="*/ 690114 h 1882075"/>
                  <a:gd name="connsiteX30" fmla="*/ 1729047 w 3508275"/>
                  <a:gd name="connsiteY30" fmla="*/ 707366 h 1882075"/>
                  <a:gd name="connsiteX31" fmla="*/ 1763552 w 3508275"/>
                  <a:gd name="connsiteY31" fmla="*/ 759125 h 1882075"/>
                  <a:gd name="connsiteX32" fmla="*/ 1867069 w 3508275"/>
                  <a:gd name="connsiteY32" fmla="*/ 793631 h 1882075"/>
                  <a:gd name="connsiteX33" fmla="*/ 1918828 w 3508275"/>
                  <a:gd name="connsiteY33" fmla="*/ 845389 h 1882075"/>
                  <a:gd name="connsiteX34" fmla="*/ 1936081 w 3508275"/>
                  <a:gd name="connsiteY34" fmla="*/ 897148 h 1882075"/>
                  <a:gd name="connsiteX35" fmla="*/ 1987839 w 3508275"/>
                  <a:gd name="connsiteY35" fmla="*/ 931653 h 1882075"/>
                  <a:gd name="connsiteX36" fmla="*/ 2022345 w 3508275"/>
                  <a:gd name="connsiteY36" fmla="*/ 983412 h 1882075"/>
                  <a:gd name="connsiteX37" fmla="*/ 2074103 w 3508275"/>
                  <a:gd name="connsiteY37" fmla="*/ 1000665 h 1882075"/>
                  <a:gd name="connsiteX38" fmla="*/ 2125862 w 3508275"/>
                  <a:gd name="connsiteY38" fmla="*/ 1035170 h 1882075"/>
                  <a:gd name="connsiteX39" fmla="*/ 2229379 w 3508275"/>
                  <a:gd name="connsiteY39" fmla="*/ 1069676 h 1882075"/>
                  <a:gd name="connsiteX40" fmla="*/ 2281137 w 3508275"/>
                  <a:gd name="connsiteY40" fmla="*/ 1086929 h 1882075"/>
                  <a:gd name="connsiteX41" fmla="*/ 2332896 w 3508275"/>
                  <a:gd name="connsiteY41" fmla="*/ 1104182 h 1882075"/>
                  <a:gd name="connsiteX42" fmla="*/ 2436413 w 3508275"/>
                  <a:gd name="connsiteY42" fmla="*/ 1155940 h 1882075"/>
                  <a:gd name="connsiteX43" fmla="*/ 2522677 w 3508275"/>
                  <a:gd name="connsiteY43" fmla="*/ 1242204 h 1882075"/>
                  <a:gd name="connsiteX44" fmla="*/ 2626194 w 3508275"/>
                  <a:gd name="connsiteY44" fmla="*/ 1345721 h 1882075"/>
                  <a:gd name="connsiteX45" fmla="*/ 2729711 w 3508275"/>
                  <a:gd name="connsiteY45" fmla="*/ 1397480 h 1882075"/>
                  <a:gd name="connsiteX46" fmla="*/ 2833228 w 3508275"/>
                  <a:gd name="connsiteY46" fmla="*/ 1449238 h 1882075"/>
                  <a:gd name="connsiteX47" fmla="*/ 2884986 w 3508275"/>
                  <a:gd name="connsiteY47" fmla="*/ 1500997 h 1882075"/>
                  <a:gd name="connsiteX48" fmla="*/ 2988503 w 3508275"/>
                  <a:gd name="connsiteY48" fmla="*/ 1570008 h 1882075"/>
                  <a:gd name="connsiteX49" fmla="*/ 3040262 w 3508275"/>
                  <a:gd name="connsiteY49" fmla="*/ 1621766 h 1882075"/>
                  <a:gd name="connsiteX50" fmla="*/ 3161032 w 3508275"/>
                  <a:gd name="connsiteY50" fmla="*/ 1673525 h 1882075"/>
                  <a:gd name="connsiteX51" fmla="*/ 3264549 w 3508275"/>
                  <a:gd name="connsiteY51" fmla="*/ 1725283 h 1882075"/>
                  <a:gd name="connsiteX52" fmla="*/ 3316307 w 3508275"/>
                  <a:gd name="connsiteY52" fmla="*/ 1759789 h 1882075"/>
                  <a:gd name="connsiteX53" fmla="*/ 3488835 w 3508275"/>
                  <a:gd name="connsiteY53" fmla="*/ 1811548 h 1882075"/>
                  <a:gd name="connsiteX54" fmla="*/ 3471583 w 3508275"/>
                  <a:gd name="connsiteY54" fmla="*/ 1708031 h 1882075"/>
                  <a:gd name="connsiteX55" fmla="*/ 3488835 w 3508275"/>
                  <a:gd name="connsiteY55" fmla="*/ 1708031 h 1882075"/>
                  <a:gd name="connsiteX56" fmla="*/ 3506088 w 3508275"/>
                  <a:gd name="connsiteY56" fmla="*/ 1828800 h 1882075"/>
                  <a:gd name="connsiteX57" fmla="*/ 3454330 w 3508275"/>
                  <a:gd name="connsiteY57" fmla="*/ 1863306 h 1882075"/>
                  <a:gd name="connsiteX58" fmla="*/ 3316307 w 3508275"/>
                  <a:gd name="connsiteY58" fmla="*/ 1880559 h 188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508275" h="1882075">
                    <a:moveTo>
                      <a:pt x="90028" y="0"/>
                    </a:moveTo>
                    <a:cubicBezTo>
                      <a:pt x="78526" y="28755"/>
                      <a:pt x="63671" y="56386"/>
                      <a:pt x="55522" y="86265"/>
                    </a:cubicBezTo>
                    <a:cubicBezTo>
                      <a:pt x="46318" y="120014"/>
                      <a:pt x="38269" y="154800"/>
                      <a:pt x="38269" y="189782"/>
                    </a:cubicBezTo>
                    <a:cubicBezTo>
                      <a:pt x="38269" y="219106"/>
                      <a:pt x="49771" y="132272"/>
                      <a:pt x="55522" y="103517"/>
                    </a:cubicBezTo>
                    <a:cubicBezTo>
                      <a:pt x="38269" y="97766"/>
                      <a:pt x="-14422" y="86265"/>
                      <a:pt x="3764" y="86265"/>
                    </a:cubicBezTo>
                    <a:cubicBezTo>
                      <a:pt x="191357" y="86265"/>
                      <a:pt x="-27137" y="127630"/>
                      <a:pt x="124534" y="86265"/>
                    </a:cubicBezTo>
                    <a:cubicBezTo>
                      <a:pt x="170286" y="73787"/>
                      <a:pt x="262556" y="51759"/>
                      <a:pt x="262556" y="51759"/>
                    </a:cubicBezTo>
                    <a:cubicBezTo>
                      <a:pt x="409607" y="88522"/>
                      <a:pt x="265587" y="30428"/>
                      <a:pt x="348820" y="155276"/>
                    </a:cubicBezTo>
                    <a:cubicBezTo>
                      <a:pt x="358908" y="170408"/>
                      <a:pt x="384313" y="164396"/>
                      <a:pt x="400579" y="172529"/>
                    </a:cubicBezTo>
                    <a:cubicBezTo>
                      <a:pt x="419125" y="181802"/>
                      <a:pt x="435084" y="195532"/>
                      <a:pt x="452337" y="207034"/>
                    </a:cubicBezTo>
                    <a:cubicBezTo>
                      <a:pt x="463839" y="224287"/>
                      <a:pt x="467172" y="252236"/>
                      <a:pt x="486843" y="258793"/>
                    </a:cubicBezTo>
                    <a:cubicBezTo>
                      <a:pt x="509338" y="266291"/>
                      <a:pt x="545250" y="220332"/>
                      <a:pt x="555854" y="241540"/>
                    </a:cubicBezTo>
                    <a:cubicBezTo>
                      <a:pt x="587573" y="304979"/>
                      <a:pt x="534692" y="368173"/>
                      <a:pt x="504096" y="414068"/>
                    </a:cubicBezTo>
                    <a:cubicBezTo>
                      <a:pt x="486843" y="402566"/>
                      <a:pt x="456835" y="399805"/>
                      <a:pt x="452337" y="379563"/>
                    </a:cubicBezTo>
                    <a:cubicBezTo>
                      <a:pt x="424992" y="256513"/>
                      <a:pt x="452107" y="264621"/>
                      <a:pt x="521349" y="241540"/>
                    </a:cubicBezTo>
                    <a:cubicBezTo>
                      <a:pt x="587398" y="192004"/>
                      <a:pt x="585694" y="186852"/>
                      <a:pt x="659371" y="155276"/>
                    </a:cubicBezTo>
                    <a:cubicBezTo>
                      <a:pt x="759375" y="112417"/>
                      <a:pt x="693683" y="149654"/>
                      <a:pt x="659371" y="172529"/>
                    </a:cubicBezTo>
                    <a:cubicBezTo>
                      <a:pt x="636367" y="138023"/>
                      <a:pt x="613364" y="34506"/>
                      <a:pt x="590360" y="69012"/>
                    </a:cubicBezTo>
                    <a:lnTo>
                      <a:pt x="521349" y="172529"/>
                    </a:lnTo>
                    <a:cubicBezTo>
                      <a:pt x="527100" y="189782"/>
                      <a:pt x="527240" y="210086"/>
                      <a:pt x="538601" y="224287"/>
                    </a:cubicBezTo>
                    <a:cubicBezTo>
                      <a:pt x="573164" y="267491"/>
                      <a:pt x="628851" y="265430"/>
                      <a:pt x="676624" y="276046"/>
                    </a:cubicBezTo>
                    <a:cubicBezTo>
                      <a:pt x="801251" y="303741"/>
                      <a:pt x="688786" y="284531"/>
                      <a:pt x="831900" y="310551"/>
                    </a:cubicBezTo>
                    <a:cubicBezTo>
                      <a:pt x="941362" y="330453"/>
                      <a:pt x="953443" y="330057"/>
                      <a:pt x="1073439" y="345057"/>
                    </a:cubicBezTo>
                    <a:cubicBezTo>
                      <a:pt x="1042470" y="355380"/>
                      <a:pt x="914867" y="378980"/>
                      <a:pt x="1038934" y="465827"/>
                    </a:cubicBezTo>
                    <a:cubicBezTo>
                      <a:pt x="1081597" y="495691"/>
                      <a:pt x="1142451" y="477329"/>
                      <a:pt x="1194209" y="483080"/>
                    </a:cubicBezTo>
                    <a:cubicBezTo>
                      <a:pt x="1211462" y="500333"/>
                      <a:pt x="1224783" y="522733"/>
                      <a:pt x="1245967" y="534838"/>
                    </a:cubicBezTo>
                    <a:cubicBezTo>
                      <a:pt x="1266555" y="546602"/>
                      <a:pt x="1292179" y="545577"/>
                      <a:pt x="1314979" y="552091"/>
                    </a:cubicBezTo>
                    <a:cubicBezTo>
                      <a:pt x="1332465" y="557087"/>
                      <a:pt x="1350840" y="560512"/>
                      <a:pt x="1366737" y="569344"/>
                    </a:cubicBezTo>
                    <a:cubicBezTo>
                      <a:pt x="1550296" y="671321"/>
                      <a:pt x="1382937" y="628653"/>
                      <a:pt x="1625530" y="655608"/>
                    </a:cubicBezTo>
                    <a:cubicBezTo>
                      <a:pt x="1642783" y="667110"/>
                      <a:pt x="1658742" y="680841"/>
                      <a:pt x="1677288" y="690114"/>
                    </a:cubicBezTo>
                    <a:cubicBezTo>
                      <a:pt x="1693554" y="698247"/>
                      <a:pt x="1714846" y="696005"/>
                      <a:pt x="1729047" y="707366"/>
                    </a:cubicBezTo>
                    <a:cubicBezTo>
                      <a:pt x="1745239" y="720319"/>
                      <a:pt x="1745969" y="748135"/>
                      <a:pt x="1763552" y="759125"/>
                    </a:cubicBezTo>
                    <a:cubicBezTo>
                      <a:pt x="1794395" y="778402"/>
                      <a:pt x="1867069" y="793631"/>
                      <a:pt x="1867069" y="793631"/>
                    </a:cubicBezTo>
                    <a:cubicBezTo>
                      <a:pt x="1884322" y="810884"/>
                      <a:pt x="1905294" y="825088"/>
                      <a:pt x="1918828" y="845389"/>
                    </a:cubicBezTo>
                    <a:cubicBezTo>
                      <a:pt x="1928916" y="860521"/>
                      <a:pt x="1924720" y="882947"/>
                      <a:pt x="1936081" y="897148"/>
                    </a:cubicBezTo>
                    <a:cubicBezTo>
                      <a:pt x="1949034" y="913339"/>
                      <a:pt x="1970586" y="920151"/>
                      <a:pt x="1987839" y="931653"/>
                    </a:cubicBezTo>
                    <a:cubicBezTo>
                      <a:pt x="1999341" y="948906"/>
                      <a:pt x="2006153" y="970459"/>
                      <a:pt x="2022345" y="983412"/>
                    </a:cubicBezTo>
                    <a:cubicBezTo>
                      <a:pt x="2036546" y="994773"/>
                      <a:pt x="2057837" y="992532"/>
                      <a:pt x="2074103" y="1000665"/>
                    </a:cubicBezTo>
                    <a:cubicBezTo>
                      <a:pt x="2092649" y="1009938"/>
                      <a:pt x="2106914" y="1026749"/>
                      <a:pt x="2125862" y="1035170"/>
                    </a:cubicBezTo>
                    <a:cubicBezTo>
                      <a:pt x="2159099" y="1049942"/>
                      <a:pt x="2194873" y="1058174"/>
                      <a:pt x="2229379" y="1069676"/>
                    </a:cubicBezTo>
                    <a:lnTo>
                      <a:pt x="2281137" y="1086929"/>
                    </a:lnTo>
                    <a:cubicBezTo>
                      <a:pt x="2298390" y="1092680"/>
                      <a:pt x="2317764" y="1094094"/>
                      <a:pt x="2332896" y="1104182"/>
                    </a:cubicBezTo>
                    <a:cubicBezTo>
                      <a:pt x="2399786" y="1148775"/>
                      <a:pt x="2364983" y="1132130"/>
                      <a:pt x="2436413" y="1155940"/>
                    </a:cubicBezTo>
                    <a:cubicBezTo>
                      <a:pt x="2507514" y="1262595"/>
                      <a:pt x="2428570" y="1158554"/>
                      <a:pt x="2522677" y="1242204"/>
                    </a:cubicBezTo>
                    <a:cubicBezTo>
                      <a:pt x="2559149" y="1274624"/>
                      <a:pt x="2579900" y="1330289"/>
                      <a:pt x="2626194" y="1345721"/>
                    </a:cubicBezTo>
                    <a:cubicBezTo>
                      <a:pt x="2756288" y="1389087"/>
                      <a:pt x="2595931" y="1330589"/>
                      <a:pt x="2729711" y="1397480"/>
                    </a:cubicBezTo>
                    <a:cubicBezTo>
                      <a:pt x="2807518" y="1436384"/>
                      <a:pt x="2759065" y="1387436"/>
                      <a:pt x="2833228" y="1449238"/>
                    </a:cubicBezTo>
                    <a:cubicBezTo>
                      <a:pt x="2851972" y="1464858"/>
                      <a:pt x="2865726" y="1486017"/>
                      <a:pt x="2884986" y="1500997"/>
                    </a:cubicBezTo>
                    <a:cubicBezTo>
                      <a:pt x="2917721" y="1526458"/>
                      <a:pt x="2959179" y="1540684"/>
                      <a:pt x="2988503" y="1570008"/>
                    </a:cubicBezTo>
                    <a:cubicBezTo>
                      <a:pt x="3005756" y="1587261"/>
                      <a:pt x="3020408" y="1607584"/>
                      <a:pt x="3040262" y="1621766"/>
                    </a:cubicBezTo>
                    <a:cubicBezTo>
                      <a:pt x="3077573" y="1648416"/>
                      <a:pt x="3118792" y="1659445"/>
                      <a:pt x="3161032" y="1673525"/>
                    </a:cubicBezTo>
                    <a:cubicBezTo>
                      <a:pt x="3309363" y="1772414"/>
                      <a:pt x="3121690" y="1653854"/>
                      <a:pt x="3264549" y="1725283"/>
                    </a:cubicBezTo>
                    <a:cubicBezTo>
                      <a:pt x="3283095" y="1734556"/>
                      <a:pt x="3297359" y="1751368"/>
                      <a:pt x="3316307" y="1759789"/>
                    </a:cubicBezTo>
                    <a:cubicBezTo>
                      <a:pt x="3370311" y="1783791"/>
                      <a:pt x="3431481" y="1797209"/>
                      <a:pt x="3488835" y="1811548"/>
                    </a:cubicBezTo>
                    <a:cubicBezTo>
                      <a:pt x="3483084" y="1777042"/>
                      <a:pt x="3479171" y="1742180"/>
                      <a:pt x="3471583" y="1708031"/>
                    </a:cubicBezTo>
                    <a:cubicBezTo>
                      <a:pt x="3459679" y="1654460"/>
                      <a:pt x="3430668" y="1620778"/>
                      <a:pt x="3488835" y="1708031"/>
                    </a:cubicBezTo>
                    <a:cubicBezTo>
                      <a:pt x="3494586" y="1748287"/>
                      <a:pt x="3514909" y="1789103"/>
                      <a:pt x="3506088" y="1828800"/>
                    </a:cubicBezTo>
                    <a:cubicBezTo>
                      <a:pt x="3501590" y="1849041"/>
                      <a:pt x="3472876" y="1854033"/>
                      <a:pt x="3454330" y="1863306"/>
                    </a:cubicBezTo>
                    <a:cubicBezTo>
                      <a:pt x="3401638" y="1889652"/>
                      <a:pt x="3379100" y="1880559"/>
                      <a:pt x="3316307" y="1880559"/>
                    </a:cubicBezTo>
                  </a:path>
                </a:pathLst>
              </a:custGeom>
              <a:noFill/>
              <a:ln w="50800">
                <a:solidFill>
                  <a:srgbClr val="FFC00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orme libre 26"/>
              <p:cNvSpPr/>
              <p:nvPr/>
            </p:nvSpPr>
            <p:spPr>
              <a:xfrm>
                <a:off x="1639019" y="3036498"/>
                <a:ext cx="3916396" cy="1242204"/>
              </a:xfrm>
              <a:custGeom>
                <a:avLst/>
                <a:gdLst>
                  <a:gd name="connsiteX0" fmla="*/ 120770 w 3916396"/>
                  <a:gd name="connsiteY0" fmla="*/ 0 h 1242204"/>
                  <a:gd name="connsiteX1" fmla="*/ 51758 w 3916396"/>
                  <a:gd name="connsiteY1" fmla="*/ 120770 h 1242204"/>
                  <a:gd name="connsiteX2" fmla="*/ 0 w 3916396"/>
                  <a:gd name="connsiteY2" fmla="*/ 86264 h 1242204"/>
                  <a:gd name="connsiteX3" fmla="*/ 172528 w 3916396"/>
                  <a:gd name="connsiteY3" fmla="*/ 86264 h 1242204"/>
                  <a:gd name="connsiteX4" fmla="*/ 189781 w 3916396"/>
                  <a:gd name="connsiteY4" fmla="*/ 138023 h 1242204"/>
                  <a:gd name="connsiteX5" fmla="*/ 448573 w 3916396"/>
                  <a:gd name="connsiteY5" fmla="*/ 155276 h 1242204"/>
                  <a:gd name="connsiteX6" fmla="*/ 500332 w 3916396"/>
                  <a:gd name="connsiteY6" fmla="*/ 189781 h 1242204"/>
                  <a:gd name="connsiteX7" fmla="*/ 724619 w 3916396"/>
                  <a:gd name="connsiteY7" fmla="*/ 207034 h 1242204"/>
                  <a:gd name="connsiteX8" fmla="*/ 672860 w 3916396"/>
                  <a:gd name="connsiteY8" fmla="*/ 258793 h 1242204"/>
                  <a:gd name="connsiteX9" fmla="*/ 569343 w 3916396"/>
                  <a:gd name="connsiteY9" fmla="*/ 293298 h 1242204"/>
                  <a:gd name="connsiteX10" fmla="*/ 569343 w 3916396"/>
                  <a:gd name="connsiteY10" fmla="*/ 86264 h 1242204"/>
                  <a:gd name="connsiteX11" fmla="*/ 621102 w 3916396"/>
                  <a:gd name="connsiteY11" fmla="*/ 103517 h 1242204"/>
                  <a:gd name="connsiteX12" fmla="*/ 552090 w 3916396"/>
                  <a:gd name="connsiteY12" fmla="*/ 155276 h 1242204"/>
                  <a:gd name="connsiteX13" fmla="*/ 500332 w 3916396"/>
                  <a:gd name="connsiteY13" fmla="*/ 207034 h 1242204"/>
                  <a:gd name="connsiteX14" fmla="*/ 569343 w 3916396"/>
                  <a:gd name="connsiteY14" fmla="*/ 189781 h 1242204"/>
                  <a:gd name="connsiteX15" fmla="*/ 690113 w 3916396"/>
                  <a:gd name="connsiteY15" fmla="*/ 172528 h 1242204"/>
                  <a:gd name="connsiteX16" fmla="*/ 707366 w 3916396"/>
                  <a:gd name="connsiteY16" fmla="*/ 241540 h 1242204"/>
                  <a:gd name="connsiteX17" fmla="*/ 759124 w 3916396"/>
                  <a:gd name="connsiteY17" fmla="*/ 224287 h 1242204"/>
                  <a:gd name="connsiteX18" fmla="*/ 879894 w 3916396"/>
                  <a:gd name="connsiteY18" fmla="*/ 276045 h 1242204"/>
                  <a:gd name="connsiteX19" fmla="*/ 1000664 w 3916396"/>
                  <a:gd name="connsiteY19" fmla="*/ 258793 h 1242204"/>
                  <a:gd name="connsiteX20" fmla="*/ 1052423 w 3916396"/>
                  <a:gd name="connsiteY20" fmla="*/ 241540 h 1242204"/>
                  <a:gd name="connsiteX21" fmla="*/ 1155939 w 3916396"/>
                  <a:gd name="connsiteY21" fmla="*/ 258793 h 1242204"/>
                  <a:gd name="connsiteX22" fmla="*/ 1328468 w 3916396"/>
                  <a:gd name="connsiteY22" fmla="*/ 241540 h 1242204"/>
                  <a:gd name="connsiteX23" fmla="*/ 1380226 w 3916396"/>
                  <a:gd name="connsiteY23" fmla="*/ 207034 h 1242204"/>
                  <a:gd name="connsiteX24" fmla="*/ 1535502 w 3916396"/>
                  <a:gd name="connsiteY24" fmla="*/ 189781 h 1242204"/>
                  <a:gd name="connsiteX25" fmla="*/ 1466490 w 3916396"/>
                  <a:gd name="connsiteY25" fmla="*/ 51759 h 1242204"/>
                  <a:gd name="connsiteX26" fmla="*/ 1414732 w 3916396"/>
                  <a:gd name="connsiteY26" fmla="*/ 69011 h 1242204"/>
                  <a:gd name="connsiteX27" fmla="*/ 1362973 w 3916396"/>
                  <a:gd name="connsiteY27" fmla="*/ 224287 h 1242204"/>
                  <a:gd name="connsiteX28" fmla="*/ 1380226 w 3916396"/>
                  <a:gd name="connsiteY28" fmla="*/ 172528 h 1242204"/>
                  <a:gd name="connsiteX29" fmla="*/ 1397479 w 3916396"/>
                  <a:gd name="connsiteY29" fmla="*/ 103517 h 1242204"/>
                  <a:gd name="connsiteX30" fmla="*/ 1466490 w 3916396"/>
                  <a:gd name="connsiteY30" fmla="*/ 86264 h 1242204"/>
                  <a:gd name="connsiteX31" fmla="*/ 1483743 w 3916396"/>
                  <a:gd name="connsiteY31" fmla="*/ 138023 h 1242204"/>
                  <a:gd name="connsiteX32" fmla="*/ 1587260 w 3916396"/>
                  <a:gd name="connsiteY32" fmla="*/ 138023 h 1242204"/>
                  <a:gd name="connsiteX33" fmla="*/ 1639019 w 3916396"/>
                  <a:gd name="connsiteY33" fmla="*/ 120770 h 1242204"/>
                  <a:gd name="connsiteX34" fmla="*/ 1690777 w 3916396"/>
                  <a:gd name="connsiteY34" fmla="*/ 86264 h 1242204"/>
                  <a:gd name="connsiteX35" fmla="*/ 1794294 w 3916396"/>
                  <a:gd name="connsiteY35" fmla="*/ 51759 h 1242204"/>
                  <a:gd name="connsiteX36" fmla="*/ 1863306 w 3916396"/>
                  <a:gd name="connsiteY36" fmla="*/ 69011 h 1242204"/>
                  <a:gd name="connsiteX37" fmla="*/ 2018581 w 3916396"/>
                  <a:gd name="connsiteY37" fmla="*/ 207034 h 1242204"/>
                  <a:gd name="connsiteX38" fmla="*/ 2070339 w 3916396"/>
                  <a:gd name="connsiteY38" fmla="*/ 224287 h 1242204"/>
                  <a:gd name="connsiteX39" fmla="*/ 2122098 w 3916396"/>
                  <a:gd name="connsiteY39" fmla="*/ 276045 h 1242204"/>
                  <a:gd name="connsiteX40" fmla="*/ 2225615 w 3916396"/>
                  <a:gd name="connsiteY40" fmla="*/ 362310 h 1242204"/>
                  <a:gd name="connsiteX41" fmla="*/ 2363638 w 3916396"/>
                  <a:gd name="connsiteY41" fmla="*/ 483079 h 1242204"/>
                  <a:gd name="connsiteX42" fmla="*/ 2536166 w 3916396"/>
                  <a:gd name="connsiteY42" fmla="*/ 534838 h 1242204"/>
                  <a:gd name="connsiteX43" fmla="*/ 2587924 w 3916396"/>
                  <a:gd name="connsiteY43" fmla="*/ 552091 h 1242204"/>
                  <a:gd name="connsiteX44" fmla="*/ 2656936 w 3916396"/>
                  <a:gd name="connsiteY44" fmla="*/ 569344 h 1242204"/>
                  <a:gd name="connsiteX45" fmla="*/ 2812211 w 3916396"/>
                  <a:gd name="connsiteY45" fmla="*/ 621102 h 1242204"/>
                  <a:gd name="connsiteX46" fmla="*/ 2915728 w 3916396"/>
                  <a:gd name="connsiteY46" fmla="*/ 690113 h 1242204"/>
                  <a:gd name="connsiteX47" fmla="*/ 2967487 w 3916396"/>
                  <a:gd name="connsiteY47" fmla="*/ 724619 h 1242204"/>
                  <a:gd name="connsiteX48" fmla="*/ 3019245 w 3916396"/>
                  <a:gd name="connsiteY48" fmla="*/ 741872 h 1242204"/>
                  <a:gd name="connsiteX49" fmla="*/ 3122762 w 3916396"/>
                  <a:gd name="connsiteY49" fmla="*/ 793630 h 1242204"/>
                  <a:gd name="connsiteX50" fmla="*/ 3140015 w 3916396"/>
                  <a:gd name="connsiteY50" fmla="*/ 845389 h 1242204"/>
                  <a:gd name="connsiteX51" fmla="*/ 3226279 w 3916396"/>
                  <a:gd name="connsiteY51" fmla="*/ 948906 h 1242204"/>
                  <a:gd name="connsiteX52" fmla="*/ 3278038 w 3916396"/>
                  <a:gd name="connsiteY52" fmla="*/ 983411 h 1242204"/>
                  <a:gd name="connsiteX53" fmla="*/ 3450566 w 3916396"/>
                  <a:gd name="connsiteY53" fmla="*/ 1035170 h 1242204"/>
                  <a:gd name="connsiteX54" fmla="*/ 3502324 w 3916396"/>
                  <a:gd name="connsiteY54" fmla="*/ 1052423 h 1242204"/>
                  <a:gd name="connsiteX55" fmla="*/ 3640347 w 3916396"/>
                  <a:gd name="connsiteY55" fmla="*/ 1069676 h 1242204"/>
                  <a:gd name="connsiteX56" fmla="*/ 3743864 w 3916396"/>
                  <a:gd name="connsiteY56" fmla="*/ 1086928 h 1242204"/>
                  <a:gd name="connsiteX57" fmla="*/ 3916392 w 3916396"/>
                  <a:gd name="connsiteY57" fmla="*/ 1069676 h 1242204"/>
                  <a:gd name="connsiteX58" fmla="*/ 3864634 w 3916396"/>
                  <a:gd name="connsiteY58" fmla="*/ 1052423 h 1242204"/>
                  <a:gd name="connsiteX59" fmla="*/ 3916392 w 3916396"/>
                  <a:gd name="connsiteY59" fmla="*/ 1086928 h 1242204"/>
                  <a:gd name="connsiteX60" fmla="*/ 3830128 w 3916396"/>
                  <a:gd name="connsiteY60" fmla="*/ 1104181 h 1242204"/>
                  <a:gd name="connsiteX61" fmla="*/ 3726611 w 3916396"/>
                  <a:gd name="connsiteY61" fmla="*/ 1138687 h 1242204"/>
                  <a:gd name="connsiteX62" fmla="*/ 3623094 w 3916396"/>
                  <a:gd name="connsiteY62" fmla="*/ 1242204 h 124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916396" h="1242204">
                    <a:moveTo>
                      <a:pt x="120770" y="0"/>
                    </a:moveTo>
                    <a:cubicBezTo>
                      <a:pt x="113811" y="34795"/>
                      <a:pt x="117762" y="120770"/>
                      <a:pt x="51758" y="120770"/>
                    </a:cubicBezTo>
                    <a:cubicBezTo>
                      <a:pt x="31023" y="120770"/>
                      <a:pt x="17253" y="97766"/>
                      <a:pt x="0" y="86264"/>
                    </a:cubicBezTo>
                    <a:cubicBezTo>
                      <a:pt x="63739" y="65017"/>
                      <a:pt x="93229" y="46614"/>
                      <a:pt x="172528" y="86264"/>
                    </a:cubicBezTo>
                    <a:cubicBezTo>
                      <a:pt x="188794" y="94397"/>
                      <a:pt x="172138" y="133612"/>
                      <a:pt x="189781" y="138023"/>
                    </a:cubicBezTo>
                    <a:cubicBezTo>
                      <a:pt x="273655" y="158992"/>
                      <a:pt x="362309" y="149525"/>
                      <a:pt x="448573" y="155276"/>
                    </a:cubicBezTo>
                    <a:cubicBezTo>
                      <a:pt x="465826" y="166778"/>
                      <a:pt x="479952" y="185960"/>
                      <a:pt x="500332" y="189781"/>
                    </a:cubicBezTo>
                    <a:cubicBezTo>
                      <a:pt x="574031" y="203599"/>
                      <a:pt x="654999" y="179186"/>
                      <a:pt x="724619" y="207034"/>
                    </a:cubicBezTo>
                    <a:cubicBezTo>
                      <a:pt x="747273" y="216096"/>
                      <a:pt x="694189" y="246944"/>
                      <a:pt x="672860" y="258793"/>
                    </a:cubicBezTo>
                    <a:cubicBezTo>
                      <a:pt x="641065" y="276457"/>
                      <a:pt x="569343" y="293298"/>
                      <a:pt x="569343" y="293298"/>
                    </a:cubicBezTo>
                    <a:cubicBezTo>
                      <a:pt x="545038" y="220385"/>
                      <a:pt x="523116" y="178718"/>
                      <a:pt x="569343" y="86264"/>
                    </a:cubicBezTo>
                    <a:cubicBezTo>
                      <a:pt x="577476" y="69998"/>
                      <a:pt x="603849" y="97766"/>
                      <a:pt x="621102" y="103517"/>
                    </a:cubicBezTo>
                    <a:cubicBezTo>
                      <a:pt x="598098" y="120770"/>
                      <a:pt x="573922" y="136563"/>
                      <a:pt x="552090" y="155276"/>
                    </a:cubicBezTo>
                    <a:cubicBezTo>
                      <a:pt x="533565" y="171155"/>
                      <a:pt x="489420" y="185211"/>
                      <a:pt x="500332" y="207034"/>
                    </a:cubicBezTo>
                    <a:cubicBezTo>
                      <a:pt x="510936" y="228242"/>
                      <a:pt x="546339" y="195532"/>
                      <a:pt x="569343" y="189781"/>
                    </a:cubicBezTo>
                    <a:cubicBezTo>
                      <a:pt x="605757" y="165505"/>
                      <a:pt x="641094" y="123509"/>
                      <a:pt x="690113" y="172528"/>
                    </a:cubicBezTo>
                    <a:cubicBezTo>
                      <a:pt x="706880" y="189295"/>
                      <a:pt x="701615" y="218536"/>
                      <a:pt x="707366" y="241540"/>
                    </a:cubicBezTo>
                    <a:cubicBezTo>
                      <a:pt x="724619" y="235789"/>
                      <a:pt x="740938" y="224287"/>
                      <a:pt x="759124" y="224287"/>
                    </a:cubicBezTo>
                    <a:cubicBezTo>
                      <a:pt x="814829" y="224287"/>
                      <a:pt x="837634" y="247872"/>
                      <a:pt x="879894" y="276045"/>
                    </a:cubicBezTo>
                    <a:cubicBezTo>
                      <a:pt x="920151" y="270294"/>
                      <a:pt x="960788" y="266768"/>
                      <a:pt x="1000664" y="258793"/>
                    </a:cubicBezTo>
                    <a:cubicBezTo>
                      <a:pt x="1018497" y="255226"/>
                      <a:pt x="1034237" y="241540"/>
                      <a:pt x="1052423" y="241540"/>
                    </a:cubicBezTo>
                    <a:cubicBezTo>
                      <a:pt x="1087404" y="241540"/>
                      <a:pt x="1121434" y="253042"/>
                      <a:pt x="1155939" y="258793"/>
                    </a:cubicBezTo>
                    <a:cubicBezTo>
                      <a:pt x="1213449" y="253042"/>
                      <a:pt x="1272152" y="254536"/>
                      <a:pt x="1328468" y="241540"/>
                    </a:cubicBezTo>
                    <a:cubicBezTo>
                      <a:pt x="1348672" y="236877"/>
                      <a:pt x="1360110" y="212063"/>
                      <a:pt x="1380226" y="207034"/>
                    </a:cubicBezTo>
                    <a:cubicBezTo>
                      <a:pt x="1430748" y="194403"/>
                      <a:pt x="1483743" y="195532"/>
                      <a:pt x="1535502" y="189781"/>
                    </a:cubicBezTo>
                    <a:cubicBezTo>
                      <a:pt x="1525296" y="118337"/>
                      <a:pt x="1552526" y="51759"/>
                      <a:pt x="1466490" y="51759"/>
                    </a:cubicBezTo>
                    <a:cubicBezTo>
                      <a:pt x="1448304" y="51759"/>
                      <a:pt x="1431985" y="63260"/>
                      <a:pt x="1414732" y="69011"/>
                    </a:cubicBezTo>
                    <a:lnTo>
                      <a:pt x="1362973" y="224287"/>
                    </a:lnTo>
                    <a:cubicBezTo>
                      <a:pt x="1357222" y="241540"/>
                      <a:pt x="1375815" y="190171"/>
                      <a:pt x="1380226" y="172528"/>
                    </a:cubicBezTo>
                    <a:cubicBezTo>
                      <a:pt x="1385977" y="149524"/>
                      <a:pt x="1380712" y="120284"/>
                      <a:pt x="1397479" y="103517"/>
                    </a:cubicBezTo>
                    <a:cubicBezTo>
                      <a:pt x="1414246" y="86750"/>
                      <a:pt x="1443486" y="92015"/>
                      <a:pt x="1466490" y="86264"/>
                    </a:cubicBezTo>
                    <a:cubicBezTo>
                      <a:pt x="1472241" y="103517"/>
                      <a:pt x="1472382" y="123822"/>
                      <a:pt x="1483743" y="138023"/>
                    </a:cubicBezTo>
                    <a:cubicBezTo>
                      <a:pt x="1536323" y="203747"/>
                      <a:pt x="1534681" y="164312"/>
                      <a:pt x="1587260" y="138023"/>
                    </a:cubicBezTo>
                    <a:cubicBezTo>
                      <a:pt x="1603526" y="129890"/>
                      <a:pt x="1621766" y="126521"/>
                      <a:pt x="1639019" y="120770"/>
                    </a:cubicBezTo>
                    <a:cubicBezTo>
                      <a:pt x="1656272" y="109268"/>
                      <a:pt x="1671829" y="94685"/>
                      <a:pt x="1690777" y="86264"/>
                    </a:cubicBezTo>
                    <a:cubicBezTo>
                      <a:pt x="1724014" y="71492"/>
                      <a:pt x="1794294" y="51759"/>
                      <a:pt x="1794294" y="51759"/>
                    </a:cubicBezTo>
                    <a:cubicBezTo>
                      <a:pt x="1817298" y="57510"/>
                      <a:pt x="1843880" y="55413"/>
                      <a:pt x="1863306" y="69011"/>
                    </a:cubicBezTo>
                    <a:cubicBezTo>
                      <a:pt x="1977620" y="149030"/>
                      <a:pt x="1927863" y="161674"/>
                      <a:pt x="2018581" y="207034"/>
                    </a:cubicBezTo>
                    <a:cubicBezTo>
                      <a:pt x="2034847" y="215167"/>
                      <a:pt x="2053086" y="218536"/>
                      <a:pt x="2070339" y="224287"/>
                    </a:cubicBezTo>
                    <a:cubicBezTo>
                      <a:pt x="2087592" y="241540"/>
                      <a:pt x="2103354" y="260425"/>
                      <a:pt x="2122098" y="276045"/>
                    </a:cubicBezTo>
                    <a:cubicBezTo>
                      <a:pt x="2196122" y="337731"/>
                      <a:pt x="2156882" y="279832"/>
                      <a:pt x="2225615" y="362310"/>
                    </a:cubicBezTo>
                    <a:cubicBezTo>
                      <a:pt x="2279807" y="427339"/>
                      <a:pt x="2249505" y="445034"/>
                      <a:pt x="2363638" y="483079"/>
                    </a:cubicBezTo>
                    <a:cubicBezTo>
                      <a:pt x="2609646" y="565083"/>
                      <a:pt x="2353641" y="482687"/>
                      <a:pt x="2536166" y="534838"/>
                    </a:cubicBezTo>
                    <a:cubicBezTo>
                      <a:pt x="2553652" y="539834"/>
                      <a:pt x="2570438" y="547095"/>
                      <a:pt x="2587924" y="552091"/>
                    </a:cubicBezTo>
                    <a:cubicBezTo>
                      <a:pt x="2610724" y="558605"/>
                      <a:pt x="2634273" y="562371"/>
                      <a:pt x="2656936" y="569344"/>
                    </a:cubicBezTo>
                    <a:cubicBezTo>
                      <a:pt x="2709081" y="585389"/>
                      <a:pt x="2766816" y="590839"/>
                      <a:pt x="2812211" y="621102"/>
                    </a:cubicBezTo>
                    <a:lnTo>
                      <a:pt x="2915728" y="690113"/>
                    </a:lnTo>
                    <a:cubicBezTo>
                      <a:pt x="2932981" y="701615"/>
                      <a:pt x="2947816" y="718062"/>
                      <a:pt x="2967487" y="724619"/>
                    </a:cubicBezTo>
                    <a:cubicBezTo>
                      <a:pt x="2984740" y="730370"/>
                      <a:pt x="3002979" y="733739"/>
                      <a:pt x="3019245" y="741872"/>
                    </a:cubicBezTo>
                    <a:cubicBezTo>
                      <a:pt x="3153025" y="808761"/>
                      <a:pt x="2992667" y="750264"/>
                      <a:pt x="3122762" y="793630"/>
                    </a:cubicBezTo>
                    <a:cubicBezTo>
                      <a:pt x="3128513" y="810883"/>
                      <a:pt x="3131882" y="829123"/>
                      <a:pt x="3140015" y="845389"/>
                    </a:cubicBezTo>
                    <a:cubicBezTo>
                      <a:pt x="3159401" y="884161"/>
                      <a:pt x="3193577" y="921654"/>
                      <a:pt x="3226279" y="948906"/>
                    </a:cubicBezTo>
                    <a:cubicBezTo>
                      <a:pt x="3242208" y="962180"/>
                      <a:pt x="3259090" y="974990"/>
                      <a:pt x="3278038" y="983411"/>
                    </a:cubicBezTo>
                    <a:cubicBezTo>
                      <a:pt x="3351842" y="1016213"/>
                      <a:pt x="3380304" y="1015095"/>
                      <a:pt x="3450566" y="1035170"/>
                    </a:cubicBezTo>
                    <a:cubicBezTo>
                      <a:pt x="3468052" y="1040166"/>
                      <a:pt x="3484431" y="1049170"/>
                      <a:pt x="3502324" y="1052423"/>
                    </a:cubicBezTo>
                    <a:cubicBezTo>
                      <a:pt x="3547942" y="1060717"/>
                      <a:pt x="3594447" y="1063119"/>
                      <a:pt x="3640347" y="1069676"/>
                    </a:cubicBezTo>
                    <a:cubicBezTo>
                      <a:pt x="3674977" y="1074623"/>
                      <a:pt x="3709358" y="1081177"/>
                      <a:pt x="3743864" y="1086928"/>
                    </a:cubicBezTo>
                    <a:cubicBezTo>
                      <a:pt x="3801373" y="1081177"/>
                      <a:pt x="3880287" y="1114807"/>
                      <a:pt x="3916392" y="1069676"/>
                    </a:cubicBezTo>
                    <a:cubicBezTo>
                      <a:pt x="3917512" y="1068276"/>
                      <a:pt x="3710043" y="923597"/>
                      <a:pt x="3864634" y="1052423"/>
                    </a:cubicBezTo>
                    <a:cubicBezTo>
                      <a:pt x="3880563" y="1065697"/>
                      <a:pt x="3899139" y="1075426"/>
                      <a:pt x="3916392" y="1086928"/>
                    </a:cubicBezTo>
                    <a:cubicBezTo>
                      <a:pt x="3887637" y="1092679"/>
                      <a:pt x="3858419" y="1096465"/>
                      <a:pt x="3830128" y="1104181"/>
                    </a:cubicBezTo>
                    <a:cubicBezTo>
                      <a:pt x="3795037" y="1113751"/>
                      <a:pt x="3726611" y="1138687"/>
                      <a:pt x="3726611" y="1138687"/>
                    </a:cubicBezTo>
                    <a:cubicBezTo>
                      <a:pt x="3613524" y="1214078"/>
                      <a:pt x="3623094" y="1166227"/>
                      <a:pt x="3623094" y="1242204"/>
                    </a:cubicBezTo>
                  </a:path>
                </a:pathLst>
              </a:custGeom>
              <a:noFill/>
              <a:ln w="50800">
                <a:solidFill>
                  <a:schemeClr val="tx2">
                    <a:lumMod val="40000"/>
                    <a:lumOff val="60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2" name="ZoneTexte 21"/>
            <p:cNvSpPr txBox="1"/>
            <p:nvPr/>
          </p:nvSpPr>
          <p:spPr>
            <a:xfrm>
              <a:off x="4012563" y="5741329"/>
              <a:ext cx="1075905" cy="584877"/>
            </a:xfrm>
            <a:prstGeom prst="rect">
              <a:avLst/>
            </a:prstGeom>
            <a:noFill/>
          </p:spPr>
          <p:txBody>
            <a:bodyPr wrap="square" rtlCol="0">
              <a:spAutoFit/>
            </a:bodyPr>
            <a:lstStyle/>
            <a:p>
              <a:r>
                <a:rPr lang="en-US" sz="1200" b="1" i="1"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A, Z</a:t>
              </a:r>
              <a:r>
                <a:rPr lang="en-US" sz="1200" b="1" i="1" dirty="0">
                  <a:solidFill>
                    <a:schemeClr val="accent6">
                      <a:lumMod val="75000"/>
                    </a:schemeClr>
                  </a:solidFill>
                  <a:latin typeface="Times New Roman" panose="02020603050405020304" pitchFamily="18" charset="0"/>
                  <a:cs typeface="Times New Roman" panose="02020603050405020304" pitchFamily="18" charset="0"/>
                </a:rPr>
                <a:t>, v , </a:t>
              </a:r>
            </a:p>
            <a:p>
              <a:r>
                <a:rPr lang="en-US" sz="1200" b="1" i="1" dirty="0">
                  <a:solidFill>
                    <a:schemeClr val="accent6">
                      <a:lumMod val="75000"/>
                    </a:schemeClr>
                  </a:solidFill>
                  <a:latin typeface="Times New Roman" panose="02020603050405020304" pitchFamily="18" charset="0"/>
                  <a:cs typeface="Times New Roman" panose="02020603050405020304" pitchFamily="18" charset="0"/>
                </a:rPr>
                <a:t>E*, L</a:t>
              </a:r>
              <a:endParaRPr lang="en-US" sz="1200" i="1"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3" name="ZoneTexte 22"/>
            <p:cNvSpPr txBox="1"/>
            <p:nvPr/>
          </p:nvSpPr>
          <p:spPr>
            <a:xfrm>
              <a:off x="4334063" y="5205412"/>
              <a:ext cx="1238432" cy="584877"/>
            </a:xfrm>
            <a:prstGeom prst="rect">
              <a:avLst/>
            </a:prstGeom>
            <a:noFill/>
          </p:spPr>
          <p:txBody>
            <a:bodyPr wrap="square" rtlCol="0">
              <a:spAutoFit/>
            </a:bodyPr>
            <a:lstStyle/>
            <a:p>
              <a:r>
                <a:rPr lang="en-US" sz="1200" b="1" i="1" dirty="0">
                  <a:solidFill>
                    <a:srgbClr val="00B0F0"/>
                  </a:solidFill>
                  <a:latin typeface="Times New Roman" panose="02020603050405020304" pitchFamily="18" charset="0"/>
                  <a:cs typeface="Times New Roman" panose="02020603050405020304" pitchFamily="18" charset="0"/>
                  <a:sym typeface="Wingdings" panose="05000000000000000000" pitchFamily="2" charset="2"/>
                </a:rPr>
                <a:t>A’, Z’</a:t>
              </a:r>
              <a:r>
                <a:rPr lang="en-US" sz="1200" b="1" i="1" dirty="0">
                  <a:solidFill>
                    <a:srgbClr val="00B0F0"/>
                  </a:solidFill>
                  <a:latin typeface="Times New Roman" panose="02020603050405020304" pitchFamily="18" charset="0"/>
                  <a:cs typeface="Times New Roman" panose="02020603050405020304" pitchFamily="18" charset="0"/>
                </a:rPr>
                <a:t>, v’,</a:t>
              </a:r>
            </a:p>
            <a:p>
              <a:r>
                <a:rPr lang="en-US" sz="1200" b="1" i="1" dirty="0">
                  <a:solidFill>
                    <a:srgbClr val="00B0F0"/>
                  </a:solidFill>
                  <a:latin typeface="Times New Roman" panose="02020603050405020304" pitchFamily="18" charset="0"/>
                  <a:cs typeface="Times New Roman" panose="02020603050405020304" pitchFamily="18" charset="0"/>
                </a:rPr>
                <a:t> E*’, L’</a:t>
              </a:r>
              <a:endParaRPr lang="en-US" sz="1200" i="1" dirty="0">
                <a:solidFill>
                  <a:srgbClr val="00B0F0"/>
                </a:solidFill>
                <a:latin typeface="Times New Roman" panose="02020603050405020304" pitchFamily="18" charset="0"/>
                <a:cs typeface="Times New Roman" panose="02020603050405020304" pitchFamily="18" charset="0"/>
                <a:sym typeface="Wingdings" panose="05000000000000000000" pitchFamily="2" charset="2"/>
              </a:endParaRPr>
            </a:p>
          </p:txBody>
        </p:sp>
      </p:grpSp>
      <p:sp>
        <p:nvSpPr>
          <p:cNvPr id="29" name="ZoneTexte 28"/>
          <p:cNvSpPr txBox="1"/>
          <p:nvPr/>
        </p:nvSpPr>
        <p:spPr>
          <a:xfrm>
            <a:off x="561898" y="243547"/>
            <a:ext cx="8524664" cy="830997"/>
          </a:xfrm>
          <a:prstGeom prst="rect">
            <a:avLst/>
          </a:prstGeom>
          <a:noFill/>
        </p:spPr>
        <p:txBody>
          <a:bodyPr wrap="square" rtlCol="0">
            <a:spAutoFit/>
          </a:bodyPr>
          <a:lstStyle/>
          <a:p>
            <a:pPr algn="just"/>
            <a:r>
              <a:rPr lang="pl-PL" sz="4800" dirty="0" err="1">
                <a:solidFill>
                  <a:srgbClr val="000000"/>
                </a:solidFill>
                <a:latin typeface="+mj-lt"/>
                <a:cs typeface="Times New Roman" panose="02020603050405020304" pitchFamily="18" charset="0"/>
              </a:rPr>
              <a:t>Fission</a:t>
            </a:r>
            <a:r>
              <a:rPr lang="pl-PL" sz="4800" dirty="0">
                <a:solidFill>
                  <a:srgbClr val="000000"/>
                </a:solidFill>
                <a:latin typeface="+mj-lt"/>
                <a:cs typeface="Times New Roman" panose="02020603050405020304" pitchFamily="18" charset="0"/>
              </a:rPr>
              <a:t> - </a:t>
            </a:r>
            <a:r>
              <a:rPr lang="pl-PL" sz="4800" dirty="0" err="1">
                <a:solidFill>
                  <a:srgbClr val="000000"/>
                </a:solidFill>
                <a:latin typeface="+mj-lt"/>
                <a:cs typeface="Times New Roman" panose="02020603050405020304" pitchFamily="18" charset="0"/>
              </a:rPr>
              <a:t>motivation</a:t>
            </a:r>
            <a:endParaRPr lang="en-US" sz="4800" dirty="0">
              <a:solidFill>
                <a:srgbClr val="000000"/>
              </a:solidFill>
              <a:latin typeface="+mj-lt"/>
              <a:cs typeface="Times New Roman" panose="02020603050405020304" pitchFamily="18" charset="0"/>
            </a:endParaRPr>
          </a:p>
        </p:txBody>
      </p:sp>
      <p:sp>
        <p:nvSpPr>
          <p:cNvPr id="30" name="Rectangle 24"/>
          <p:cNvSpPr>
            <a:spLocks noChangeArrowheads="1"/>
          </p:cNvSpPr>
          <p:nvPr/>
        </p:nvSpPr>
        <p:spPr bwMode="auto">
          <a:xfrm>
            <a:off x="2136531" y="3390637"/>
            <a:ext cx="2295403" cy="246221"/>
          </a:xfrm>
          <a:prstGeom prst="rect">
            <a:avLst/>
          </a:prstGeom>
          <a:noFill/>
          <a:ln w="9525">
            <a:noFill/>
            <a:miter lim="800000"/>
            <a:headEnd/>
            <a:tailEnd/>
          </a:ln>
        </p:spPr>
        <p:txBody>
          <a:bodyPr wrap="square">
            <a:spAutoFit/>
          </a:bodyPr>
          <a:lstStyle/>
          <a:p>
            <a:pPr>
              <a:spcBef>
                <a:spcPts val="50"/>
              </a:spcBef>
              <a:defRPr/>
            </a:pPr>
            <a:r>
              <a:rPr lang="fr-FR" sz="1000" dirty="0">
                <a:latin typeface="Times New Roman" pitchFamily="18" charset="0"/>
                <a:cs typeface="Times New Roman" pitchFamily="18" charset="0"/>
              </a:rPr>
              <a:t>Ichikawa et al., PRC (2012)</a:t>
            </a:r>
          </a:p>
        </p:txBody>
      </p:sp>
      <p:grpSp>
        <p:nvGrpSpPr>
          <p:cNvPr id="7" name="Groupe 6"/>
          <p:cNvGrpSpPr/>
          <p:nvPr/>
        </p:nvGrpSpPr>
        <p:grpSpPr>
          <a:xfrm>
            <a:off x="2831054" y="4385015"/>
            <a:ext cx="8990850" cy="1302921"/>
            <a:chOff x="1289350" y="4484616"/>
            <a:chExt cx="8990850" cy="1302921"/>
          </a:xfrm>
        </p:grpSpPr>
        <p:sp>
          <p:nvSpPr>
            <p:cNvPr id="33" name="ZoneTexte 32"/>
            <p:cNvSpPr txBox="1"/>
            <p:nvPr/>
          </p:nvSpPr>
          <p:spPr>
            <a:xfrm>
              <a:off x="1289350" y="4484616"/>
              <a:ext cx="8990850" cy="1302921"/>
            </a:xfrm>
            <a:prstGeom prst="rect">
              <a:avLst/>
            </a:prstGeom>
            <a:noFill/>
          </p:spPr>
          <p:txBody>
            <a:bodyPr wrap="square" rtlCol="0">
              <a:spAutoFit/>
            </a:bodyPr>
            <a:lstStyle/>
            <a:p>
              <a:pPr algn="just"/>
              <a:r>
                <a:rPr lang="en-US" sz="2000" dirty="0">
                  <a:solidFill>
                    <a:srgbClr val="000000"/>
                  </a:solidFill>
                  <a:latin typeface="Times New Roman" panose="02020603050405020304" pitchFamily="18" charset="0"/>
                  <a:cs typeface="Times New Roman" panose="02020603050405020304" pitchFamily="18" charset="0"/>
                </a:rPr>
                <a:t>	</a:t>
              </a:r>
              <a:r>
                <a:rPr lang="en-US" sz="1600"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	                </a:t>
              </a:r>
              <a:r>
                <a:rPr lang="en-US" sz="1600" dirty="0">
                  <a:solidFill>
                    <a:srgbClr val="000000"/>
                  </a:solidFill>
                  <a:latin typeface="Times New Roman" panose="02020603050405020304" pitchFamily="18" charset="0"/>
                  <a:cs typeface="Times New Roman" panose="02020603050405020304" pitchFamily="18" charset="0"/>
                </a:rPr>
                <a:t>PES topography (system </a:t>
              </a:r>
              <a:r>
                <a:rPr lang="en-US" sz="1600" i="1" dirty="0">
                  <a:solidFill>
                    <a:srgbClr val="000000"/>
                  </a:solidFill>
                  <a:latin typeface="Times New Roman" panose="02020603050405020304" pitchFamily="18" charset="0"/>
                  <a:cs typeface="Times New Roman" panose="02020603050405020304" pitchFamily="18" charset="0"/>
                </a:rPr>
                <a:t>A</a:t>
              </a:r>
              <a:r>
                <a:rPr lang="en-US" sz="1600" dirty="0">
                  <a:solidFill>
                    <a:srgbClr val="000000"/>
                  </a:solidFill>
                  <a:latin typeface="Times New Roman" panose="02020603050405020304" pitchFamily="18" charset="0"/>
                  <a:cs typeface="Times New Roman" panose="02020603050405020304" pitchFamily="18" charset="0"/>
                </a:rPr>
                <a:t> and </a:t>
              </a:r>
              <a:r>
                <a:rPr lang="en-US" sz="1600" i="1" dirty="0">
                  <a:solidFill>
                    <a:srgbClr val="000000"/>
                  </a:solidFill>
                  <a:latin typeface="Times New Roman" panose="02020603050405020304" pitchFamily="18" charset="0"/>
                  <a:cs typeface="Times New Roman" panose="02020603050405020304" pitchFamily="18" charset="0"/>
                </a:rPr>
                <a:t>Z</a:t>
              </a:r>
              <a:r>
                <a:rPr lang="en-US" sz="1600" dirty="0">
                  <a:solidFill>
                    <a:srgbClr val="000000"/>
                  </a:solidFill>
                  <a:latin typeface="Times New Roman" panose="02020603050405020304" pitchFamily="18" charset="0"/>
                  <a:cs typeface="Times New Roman" panose="02020603050405020304" pitchFamily="18" charset="0"/>
                </a:rPr>
                <a:t>) and </a:t>
              </a:r>
              <a:r>
                <a:rPr lang="en-US" sz="1600" i="1" dirty="0">
                  <a:latin typeface="Times New Roman" panose="02020603050405020304" pitchFamily="18" charset="0"/>
                  <a:cs typeface="Times New Roman" panose="02020603050405020304" pitchFamily="18" charset="0"/>
                </a:rPr>
                <a:t>E*</a:t>
              </a:r>
              <a:r>
                <a:rPr lang="fr-FR" sz="1600" i="1" baseline="-25000" dirty="0">
                  <a:latin typeface="Times New Roman" panose="02020603050405020304" pitchFamily="18" charset="0"/>
                  <a:cs typeface="Times New Roman" panose="02020603050405020304" pitchFamily="18" charset="0"/>
                  <a:sym typeface="Symbol" panose="05050102010706020507" pitchFamily="18" charset="2"/>
                </a:rPr>
                <a:t>ini</a:t>
              </a:r>
            </a:p>
            <a:p>
              <a:pPr algn="just"/>
              <a:r>
                <a:rPr lang="fr-FR" sz="1600" i="1" baseline="-25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sz="1600" dirty="0">
                  <a:solidFill>
                    <a:srgbClr val="000000"/>
                  </a:solidFill>
                  <a:latin typeface="Times New Roman" panose="02020603050405020304" pitchFamily="18" charset="0"/>
                  <a:cs typeface="Times New Roman" panose="02020603050405020304" pitchFamily="18" charset="0"/>
                </a:rPr>
                <a:t>Outcome depends on: </a:t>
              </a:r>
              <a:r>
                <a:rPr lang="fr-FR" sz="1600" i="1" baseline="-25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sz="1600" dirty="0">
                  <a:solidFill>
                    <a:srgbClr val="000000"/>
                  </a:solidFill>
                  <a:latin typeface="Times New Roman" panose="02020603050405020304" pitchFamily="18" charset="0"/>
                  <a:cs typeface="Times New Roman" panose="02020603050405020304" pitchFamily="18" charset="0"/>
                </a:rPr>
                <a:t>Dynamics</a:t>
              </a:r>
            </a:p>
            <a:p>
              <a:pPr algn="just"/>
              <a:r>
                <a:rPr lang="en-US" sz="1600" i="1" baseline="-25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pl-PL" sz="1600" i="1" baseline="-25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sz="1600" i="1" baseline="-25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pl-PL" sz="1600" i="1" baseline="-25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sz="1600" dirty="0">
                  <a:solidFill>
                    <a:srgbClr val="000000"/>
                  </a:solidFill>
                  <a:latin typeface="Times New Roman" panose="02020603050405020304" pitchFamily="18" charset="0"/>
                  <a:cs typeface="Times New Roman" panose="02020603050405020304" pitchFamily="18" charset="0"/>
                </a:rPr>
                <a:t>Fragment entry point (</a:t>
              </a:r>
              <a:r>
                <a:rPr lang="en-US" sz="1600" i="1" dirty="0">
                  <a:latin typeface="Times New Roman" panose="02020603050405020304" pitchFamily="18" charset="0"/>
                  <a:cs typeface="Times New Roman" panose="02020603050405020304" pitchFamily="18" charset="0"/>
                </a:rPr>
                <a:t>E*, L)</a:t>
              </a:r>
            </a:p>
            <a:p>
              <a:pPr algn="just"/>
              <a:r>
                <a:rPr lang="en-US" sz="1600" i="1" baseline="-25000" dirty="0">
                  <a:latin typeface="Times New Roman" panose="02020603050405020304" pitchFamily="18" charset="0"/>
                  <a:cs typeface="Times New Roman" panose="02020603050405020304" pitchFamily="18" charset="0"/>
                  <a:sym typeface="Symbol" panose="05050102010706020507" pitchFamily="18" charset="2"/>
                </a:rPr>
                <a:t>				 </a:t>
              </a:r>
              <a:r>
                <a:rPr lang="pl-PL" sz="1600" i="1" baseline="-25000" dirty="0">
                  <a:latin typeface="Times New Roman" panose="02020603050405020304" pitchFamily="18" charset="0"/>
                  <a:cs typeface="Times New Roman" panose="02020603050405020304" pitchFamily="18" charset="0"/>
                  <a:sym typeface="Symbol" panose="05050102010706020507" pitchFamily="18" charset="2"/>
                </a:rPr>
                <a:t>                                        </a:t>
              </a:r>
              <a:r>
                <a:rPr lang="en-US" sz="1600" i="1" baseline="-25000" dirty="0">
                  <a:latin typeface="Times New Roman" panose="02020603050405020304" pitchFamily="18" charset="0"/>
                  <a:cs typeface="Times New Roman" panose="02020603050405020304" pitchFamily="18" charset="0"/>
                  <a:sym typeface="Symbol" panose="05050102010706020507" pitchFamily="18" charset="2"/>
                </a:rPr>
                <a:t> </a:t>
              </a:r>
              <a:r>
                <a:rPr lang="en-US" sz="1600" dirty="0">
                  <a:solidFill>
                    <a:srgbClr val="000000"/>
                  </a:solidFill>
                  <a:latin typeface="Times New Roman" panose="02020603050405020304" pitchFamily="18" charset="0"/>
                  <a:cs typeface="Times New Roman" panose="02020603050405020304" pitchFamily="18" charset="0"/>
                </a:rPr>
                <a:t>Fundamental nuclear properties</a:t>
              </a:r>
              <a:endParaRPr lang="en-US" sz="1600" i="1" dirty="0">
                <a:latin typeface="Times New Roman" panose="02020603050405020304" pitchFamily="18" charset="0"/>
                <a:cs typeface="Times New Roman" panose="02020603050405020304" pitchFamily="18" charset="0"/>
              </a:endParaRPr>
            </a:p>
            <a:p>
              <a:pPr algn="just"/>
              <a:endParaRPr lang="fr-FR" sz="1600" i="1" baseline="-25000"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38" name="Accolade fermante 37"/>
            <p:cNvSpPr/>
            <p:nvPr/>
          </p:nvSpPr>
          <p:spPr>
            <a:xfrm rot="10800000">
              <a:off x="4358629" y="4655663"/>
              <a:ext cx="86263" cy="792000"/>
            </a:xfrm>
            <a:prstGeom prst="righ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11" name="Groupe 10"/>
          <p:cNvGrpSpPr/>
          <p:nvPr/>
        </p:nvGrpSpPr>
        <p:grpSpPr>
          <a:xfrm>
            <a:off x="2001201" y="4734756"/>
            <a:ext cx="8990850" cy="1678882"/>
            <a:chOff x="-42459" y="4950485"/>
            <a:chExt cx="8990850" cy="1678882"/>
          </a:xfrm>
        </p:grpSpPr>
        <p:sp>
          <p:nvSpPr>
            <p:cNvPr id="39" name="ZoneTexte 38"/>
            <p:cNvSpPr txBox="1"/>
            <p:nvPr/>
          </p:nvSpPr>
          <p:spPr>
            <a:xfrm>
              <a:off x="-42459" y="5736815"/>
              <a:ext cx="8990850" cy="892552"/>
            </a:xfrm>
            <a:prstGeom prst="rect">
              <a:avLst/>
            </a:prstGeom>
            <a:noFill/>
          </p:spPr>
          <p:txBody>
            <a:bodyPr wrap="square" rtlCol="0">
              <a:spAutoFit/>
            </a:bodyPr>
            <a:lstStyle/>
            <a:p>
              <a:pPr algn="just"/>
              <a:r>
                <a:rPr lang="en-US" sz="2000" dirty="0">
                  <a:solidFill>
                    <a:srgbClr val="000000"/>
                  </a:solidFill>
                  <a:latin typeface="Times New Roman" panose="02020603050405020304" pitchFamily="18" charset="0"/>
                  <a:cs typeface="Times New Roman" panose="02020603050405020304" pitchFamily="18" charset="0"/>
                </a:rPr>
                <a:t>	</a:t>
              </a:r>
              <a:r>
                <a:rPr lang="en-US" sz="1600" dirty="0">
                  <a:solidFill>
                    <a:srgbClr val="000000"/>
                  </a:solidFill>
                  <a:latin typeface="Times New Roman" panose="02020603050405020304" pitchFamily="18" charset="0"/>
                  <a:cs typeface="Times New Roman" panose="02020603050405020304" pitchFamily="18" charset="0"/>
                </a:rPr>
                <a:t>                                                                       </a:t>
              </a:r>
              <a:r>
                <a:rPr lang="pl-PL" sz="1600" dirty="0">
                  <a:solidFill>
                    <a:srgbClr val="000000"/>
                  </a:solidFill>
                  <a:latin typeface="Times New Roman" panose="02020603050405020304" pitchFamily="18" charset="0"/>
                  <a:cs typeface="Times New Roman" panose="02020603050405020304" pitchFamily="18" charset="0"/>
                </a:rPr>
                <a:t>            </a:t>
              </a:r>
              <a:r>
                <a:rPr lang="en-US" sz="1600" dirty="0">
                  <a:solidFill>
                    <a:srgbClr val="000000"/>
                  </a:solidFill>
                  <a:latin typeface="Times New Roman" panose="02020603050405020304" pitchFamily="18" charset="0"/>
                  <a:cs typeface="Times New Roman" panose="02020603050405020304" pitchFamily="18" charset="0"/>
                </a:rPr>
                <a:t>Fragments </a:t>
              </a:r>
              <a:r>
                <a:rPr lang="en-US" sz="1600" i="1" dirty="0">
                  <a:solidFill>
                    <a:srgbClr val="000000"/>
                  </a:solidFill>
                  <a:latin typeface="Times New Roman" panose="02020603050405020304" pitchFamily="18" charset="0"/>
                  <a:cs typeface="Times New Roman" panose="02020603050405020304" pitchFamily="18" charset="0"/>
                </a:rPr>
                <a:t>A</a:t>
              </a:r>
              <a:r>
                <a:rPr lang="fr-FR" sz="1600" i="1" baseline="-25000" dirty="0">
                  <a:latin typeface="Times New Roman" panose="02020603050405020304" pitchFamily="18" charset="0"/>
                  <a:cs typeface="Times New Roman" panose="02020603050405020304" pitchFamily="18" charset="0"/>
                  <a:sym typeface="Symbol" panose="05050102010706020507" pitchFamily="18" charset="2"/>
                </a:rPr>
                <a:t>1,2 </a:t>
              </a:r>
              <a:r>
                <a:rPr lang="en-US" sz="1600" i="1" dirty="0">
                  <a:solidFill>
                    <a:srgbClr val="000000"/>
                  </a:solidFill>
                  <a:latin typeface="Times New Roman" panose="02020603050405020304" pitchFamily="18" charset="0"/>
                  <a:cs typeface="Times New Roman" panose="02020603050405020304" pitchFamily="18" charset="0"/>
                </a:rPr>
                <a:t>, Z</a:t>
              </a:r>
              <a:r>
                <a:rPr lang="fr-FR" sz="1600" i="1" baseline="-25000" dirty="0">
                  <a:latin typeface="Times New Roman" panose="02020603050405020304" pitchFamily="18" charset="0"/>
                  <a:cs typeface="Times New Roman" panose="02020603050405020304" pitchFamily="18" charset="0"/>
                  <a:sym typeface="Symbol" panose="05050102010706020507" pitchFamily="18" charset="2"/>
                </a:rPr>
                <a:t>1,2 </a:t>
              </a:r>
              <a:r>
                <a:rPr lang="en-US" sz="1600" i="1" dirty="0">
                  <a:solidFill>
                    <a:srgbClr val="000000"/>
                  </a:solidFill>
                  <a:latin typeface="Times New Roman" panose="02020603050405020304" pitchFamily="18" charset="0"/>
                  <a:cs typeface="Times New Roman" panose="02020603050405020304" pitchFamily="18" charset="0"/>
                </a:rPr>
                <a:t>, TKE=KE</a:t>
              </a:r>
              <a:r>
                <a:rPr lang="fr-FR" sz="1600" i="1" baseline="-25000" dirty="0">
                  <a:latin typeface="Times New Roman" panose="02020603050405020304" pitchFamily="18" charset="0"/>
                  <a:cs typeface="Times New Roman" panose="02020603050405020304" pitchFamily="18" charset="0"/>
                  <a:sym typeface="Symbol" panose="05050102010706020507" pitchFamily="18" charset="2"/>
                </a:rPr>
                <a:t>1</a:t>
              </a:r>
              <a:r>
                <a:rPr lang="en-US" sz="1600" i="1" dirty="0">
                  <a:solidFill>
                    <a:srgbClr val="000000"/>
                  </a:solidFill>
                  <a:latin typeface="Times New Roman" panose="02020603050405020304" pitchFamily="18" charset="0"/>
                  <a:cs typeface="Times New Roman" panose="02020603050405020304" pitchFamily="18" charset="0"/>
                </a:rPr>
                <a:t>+KE</a:t>
              </a:r>
              <a:r>
                <a:rPr lang="fr-FR" sz="1600" i="1" baseline="-25000" dirty="0">
                  <a:latin typeface="Times New Roman" panose="02020603050405020304" pitchFamily="18" charset="0"/>
                  <a:cs typeface="Times New Roman" panose="02020603050405020304" pitchFamily="18" charset="0"/>
                  <a:sym typeface="Symbol" panose="05050102010706020507" pitchFamily="18" charset="2"/>
                </a:rPr>
                <a:t>2 </a:t>
              </a:r>
              <a:endParaRPr lang="en-US" sz="1600" i="1" dirty="0">
                <a:solidFill>
                  <a:srgbClr val="000000"/>
                </a:solidFill>
                <a:latin typeface="Times New Roman" panose="02020603050405020304" pitchFamily="18" charset="0"/>
                <a:cs typeface="Times New Roman" panose="02020603050405020304" pitchFamily="18" charset="0"/>
              </a:endParaRPr>
            </a:p>
            <a:p>
              <a:pPr algn="just"/>
              <a:r>
                <a:rPr lang="en-US" sz="1600" dirty="0">
                  <a:solidFill>
                    <a:srgbClr val="000000"/>
                  </a:solidFill>
                  <a:latin typeface="Times New Roman" panose="02020603050405020304" pitchFamily="18" charset="0"/>
                  <a:cs typeface="Times New Roman" panose="02020603050405020304" pitchFamily="18" charset="0"/>
                </a:rPr>
                <a:t>	</a:t>
              </a:r>
              <a:r>
                <a:rPr lang="pl-PL" sz="1600" dirty="0">
                  <a:solidFill>
                    <a:srgbClr val="000000"/>
                  </a:solidFill>
                  <a:latin typeface="Times New Roman" panose="02020603050405020304" pitchFamily="18" charset="0"/>
                  <a:cs typeface="Times New Roman" panose="02020603050405020304" pitchFamily="18" charset="0"/>
                </a:rPr>
                <a:t>           </a:t>
              </a:r>
              <a:r>
                <a:rPr lang="en-US" sz="1600" dirty="0">
                  <a:solidFill>
                    <a:srgbClr val="000000"/>
                  </a:solidFill>
                  <a:latin typeface="Times New Roman" panose="02020603050405020304" pitchFamily="18" charset="0"/>
                  <a:cs typeface="Times New Roman" panose="02020603050405020304" pitchFamily="18" charset="0"/>
                </a:rPr>
                <a:t>Possible observables in experiment:          </a:t>
              </a:r>
              <a:r>
                <a:rPr lang="pl-PL" sz="1600" dirty="0">
                  <a:solidFill>
                    <a:srgbClr val="000000"/>
                  </a:solidFill>
                  <a:latin typeface="Times New Roman" panose="02020603050405020304" pitchFamily="18" charset="0"/>
                  <a:cs typeface="Times New Roman" panose="02020603050405020304" pitchFamily="18" charset="0"/>
                </a:rPr>
                <a:t>     </a:t>
              </a:r>
              <a:r>
                <a:rPr lang="en-US" sz="1600" dirty="0">
                  <a:solidFill>
                    <a:srgbClr val="000000"/>
                  </a:solidFill>
                  <a:latin typeface="Times New Roman" panose="02020603050405020304" pitchFamily="18" charset="0"/>
                  <a:cs typeface="Times New Roman" panose="02020603050405020304" pitchFamily="18" charset="0"/>
                </a:rPr>
                <a:t>Neutrons </a:t>
              </a:r>
              <a:r>
                <a:rPr lang="en-US" sz="1600" i="1" dirty="0">
                  <a:solidFill>
                    <a:srgbClr val="000000"/>
                  </a:solidFill>
                  <a:latin typeface="Times New Roman" panose="02020603050405020304" pitchFamily="18" charset="0"/>
                  <a:cs typeface="Times New Roman" panose="02020603050405020304" pitchFamily="18" charset="0"/>
                </a:rPr>
                <a:t>M</a:t>
              </a:r>
              <a:r>
                <a:rPr lang="fr-FR" sz="1600" i="1" baseline="-25000" dirty="0">
                  <a:latin typeface="Times New Roman" panose="02020603050405020304" pitchFamily="18" charset="0"/>
                  <a:cs typeface="Times New Roman" panose="02020603050405020304" pitchFamily="18" charset="0"/>
                  <a:sym typeface="Symbol" panose="05050102010706020507" pitchFamily="18" charset="2"/>
                </a:rPr>
                <a:t>n </a:t>
              </a:r>
              <a:r>
                <a:rPr lang="en-US" sz="1600" i="1" dirty="0">
                  <a:solidFill>
                    <a:srgbClr val="000000"/>
                  </a:solidFill>
                  <a:latin typeface="Times New Roman" panose="02020603050405020304" pitchFamily="18" charset="0"/>
                  <a:cs typeface="Times New Roman" panose="02020603050405020304" pitchFamily="18" charset="0"/>
                </a:rPr>
                <a:t>, E</a:t>
              </a:r>
              <a:r>
                <a:rPr lang="fr-FR" sz="1600" i="1" baseline="-25000" dirty="0">
                  <a:latin typeface="Times New Roman" panose="02020603050405020304" pitchFamily="18" charset="0"/>
                  <a:cs typeface="Times New Roman" panose="02020603050405020304" pitchFamily="18" charset="0"/>
                  <a:sym typeface="Symbol" panose="05050102010706020507" pitchFamily="18" charset="2"/>
                </a:rPr>
                <a:t>n</a:t>
              </a:r>
              <a:endParaRPr lang="en-US" sz="1600" i="1" dirty="0">
                <a:solidFill>
                  <a:srgbClr val="000000"/>
                </a:solidFill>
                <a:latin typeface="Times New Roman" panose="02020603050405020304" pitchFamily="18" charset="0"/>
                <a:cs typeface="Times New Roman" panose="02020603050405020304" pitchFamily="18" charset="0"/>
                <a:sym typeface="Symbol" panose="05050102010706020507" pitchFamily="18" charset="2"/>
              </a:endParaRPr>
            </a:p>
            <a:p>
              <a:pPr algn="just"/>
              <a:r>
                <a:rPr lang="en-US" sz="1600" dirty="0">
                  <a:solidFill>
                    <a:srgbClr val="000000"/>
                  </a:solidFill>
                  <a:latin typeface="Times New Roman" panose="02020603050405020304" pitchFamily="18" charset="0"/>
                  <a:cs typeface="Times New Roman" panose="02020603050405020304" pitchFamily="18" charset="0"/>
                </a:rPr>
                <a:t>				               </a:t>
              </a:r>
              <a:r>
                <a:rPr lang="pl-PL" sz="1600" dirty="0">
                  <a:solidFill>
                    <a:srgbClr val="000000"/>
                  </a:solidFill>
                  <a:latin typeface="Times New Roman" panose="02020603050405020304" pitchFamily="18" charset="0"/>
                  <a:cs typeface="Times New Roman" panose="02020603050405020304" pitchFamily="18" charset="0"/>
                </a:rPr>
                <a:t>                                       </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-rays</a:t>
              </a:r>
              <a:r>
                <a:rPr lang="en-US" sz="1600" dirty="0">
                  <a:solidFill>
                    <a:srgbClr val="000000"/>
                  </a:solidFill>
                  <a:latin typeface="Times New Roman" panose="02020603050405020304" pitchFamily="18" charset="0"/>
                  <a:cs typeface="Times New Roman" panose="02020603050405020304" pitchFamily="18" charset="0"/>
                </a:rPr>
                <a:t> </a:t>
              </a:r>
              <a:r>
                <a:rPr lang="en-US" sz="1600" i="1" dirty="0">
                  <a:solidFill>
                    <a:srgbClr val="000000"/>
                  </a:solidFill>
                  <a:latin typeface="Times New Roman" panose="02020603050405020304" pitchFamily="18" charset="0"/>
                  <a:cs typeface="Times New Roman" panose="02020603050405020304" pitchFamily="18" charset="0"/>
                </a:rPr>
                <a:t>M</a:t>
              </a:r>
              <a:r>
                <a:rPr lang="fr-FR" sz="1600" i="1" baseline="-25000" dirty="0">
                  <a:latin typeface="Times New Roman" panose="02020603050405020304" pitchFamily="18" charset="0"/>
                  <a:cs typeface="Times New Roman" panose="02020603050405020304" pitchFamily="18" charset="0"/>
                  <a:sym typeface="Symbol" panose="05050102010706020507" pitchFamily="18" charset="2"/>
                </a:rPr>
                <a:t> </a:t>
              </a:r>
              <a:r>
                <a:rPr lang="en-US" sz="1600" i="1" dirty="0">
                  <a:solidFill>
                    <a:srgbClr val="000000"/>
                  </a:solidFill>
                  <a:latin typeface="Times New Roman" panose="02020603050405020304" pitchFamily="18" charset="0"/>
                  <a:cs typeface="Times New Roman" panose="02020603050405020304" pitchFamily="18" charset="0"/>
                </a:rPr>
                <a:t>, E</a:t>
              </a:r>
              <a:r>
                <a:rPr lang="fr-FR" sz="1600" i="1" baseline="-25000" dirty="0">
                  <a:latin typeface="Times New Roman" panose="02020603050405020304" pitchFamily="18" charset="0"/>
                  <a:cs typeface="Times New Roman" panose="02020603050405020304" pitchFamily="18" charset="0"/>
                  <a:sym typeface="Symbol" panose="05050102010706020507" pitchFamily="18" charset="2"/>
                </a:rPr>
                <a:t></a:t>
              </a:r>
            </a:p>
          </p:txBody>
        </p:sp>
        <p:grpSp>
          <p:nvGrpSpPr>
            <p:cNvPr id="8" name="Groupe 7"/>
            <p:cNvGrpSpPr/>
            <p:nvPr/>
          </p:nvGrpSpPr>
          <p:grpSpPr>
            <a:xfrm>
              <a:off x="209080" y="4950485"/>
              <a:ext cx="8072486" cy="1678882"/>
              <a:chOff x="209080" y="4950485"/>
              <a:chExt cx="8072486" cy="1678882"/>
            </a:xfrm>
          </p:grpSpPr>
          <p:sp>
            <p:nvSpPr>
              <p:cNvPr id="44" name="Accolade fermante 43"/>
              <p:cNvSpPr/>
              <p:nvPr/>
            </p:nvSpPr>
            <p:spPr>
              <a:xfrm rot="10800000">
                <a:off x="4358629" y="5907438"/>
                <a:ext cx="108000" cy="612000"/>
              </a:xfrm>
              <a:prstGeom prst="righ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 name="Flèche courbée vers la gauche 3"/>
              <p:cNvSpPr/>
              <p:nvPr/>
            </p:nvSpPr>
            <p:spPr>
              <a:xfrm rot="10800000">
                <a:off x="209080" y="4950485"/>
                <a:ext cx="595786" cy="1452312"/>
              </a:xfrm>
              <a:prstGeom prst="curved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 name="Rectangle à coins arrondis 4"/>
              <p:cNvSpPr/>
              <p:nvPr/>
            </p:nvSpPr>
            <p:spPr>
              <a:xfrm>
                <a:off x="899592" y="5794513"/>
                <a:ext cx="7381974" cy="83485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45" name="Grupa 44">
            <a:extLst>
              <a:ext uri="{FF2B5EF4-FFF2-40B4-BE49-F238E27FC236}">
                <a16:creationId xmlns:a16="http://schemas.microsoft.com/office/drawing/2014/main" id="{6DA8F284-D863-4150-BB65-A5DFB7F02172}"/>
              </a:ext>
            </a:extLst>
          </p:cNvPr>
          <p:cNvGrpSpPr/>
          <p:nvPr/>
        </p:nvGrpSpPr>
        <p:grpSpPr>
          <a:xfrm>
            <a:off x="0" y="5400738"/>
            <a:ext cx="12192000" cy="1459149"/>
            <a:chOff x="0" y="5400738"/>
            <a:chExt cx="12192000" cy="1459149"/>
          </a:xfrm>
        </p:grpSpPr>
        <p:pic>
          <p:nvPicPr>
            <p:cNvPr id="46" name="Obraz 45">
              <a:extLst>
                <a:ext uri="{FF2B5EF4-FFF2-40B4-BE49-F238E27FC236}">
                  <a16:creationId xmlns:a16="http://schemas.microsoft.com/office/drawing/2014/main" id="{AA4746E4-53CE-4D31-8051-03849E7CD8CE}"/>
                </a:ext>
              </a:extLst>
            </p:cNvPr>
            <p:cNvPicPr>
              <a:picLocks noChangeAspect="1"/>
            </p:cNvPicPr>
            <p:nvPr/>
          </p:nvPicPr>
          <p:blipFill>
            <a:blip r:embed="rId4"/>
            <a:stretch>
              <a:fillRect/>
            </a:stretch>
          </p:blipFill>
          <p:spPr>
            <a:xfrm>
              <a:off x="0" y="5400738"/>
              <a:ext cx="1447000" cy="1457262"/>
            </a:xfrm>
            <a:prstGeom prst="rect">
              <a:avLst/>
            </a:prstGeom>
          </p:spPr>
        </p:pic>
        <p:pic>
          <p:nvPicPr>
            <p:cNvPr id="47" name="Obraz 46">
              <a:extLst>
                <a:ext uri="{FF2B5EF4-FFF2-40B4-BE49-F238E27FC236}">
                  <a16:creationId xmlns:a16="http://schemas.microsoft.com/office/drawing/2014/main" id="{687322CD-85BB-4781-8164-C208D92957F3}"/>
                </a:ext>
              </a:extLst>
            </p:cNvPr>
            <p:cNvPicPr>
              <a:picLocks noChangeAspect="1"/>
            </p:cNvPicPr>
            <p:nvPr/>
          </p:nvPicPr>
          <p:blipFill>
            <a:blip r:embed="rId5"/>
            <a:stretch>
              <a:fillRect/>
            </a:stretch>
          </p:blipFill>
          <p:spPr>
            <a:xfrm>
              <a:off x="10723808" y="5400738"/>
              <a:ext cx="1468192" cy="1459149"/>
            </a:xfrm>
            <a:prstGeom prst="rect">
              <a:avLst/>
            </a:prstGeom>
          </p:spPr>
        </p:pic>
      </p:grpSp>
      <p:pic>
        <p:nvPicPr>
          <p:cNvPr id="6" name="Obraz 5">
            <a:extLst>
              <a:ext uri="{FF2B5EF4-FFF2-40B4-BE49-F238E27FC236}">
                <a16:creationId xmlns:a16="http://schemas.microsoft.com/office/drawing/2014/main" id="{142C8220-8EF1-4214-9D7C-389011C5F7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9855" y="1175820"/>
            <a:ext cx="4185718" cy="2779909"/>
          </a:xfrm>
          <a:prstGeom prst="rect">
            <a:avLst/>
          </a:prstGeom>
        </p:spPr>
      </p:pic>
    </p:spTree>
    <p:extLst>
      <p:ext uri="{BB962C8B-B14F-4D97-AF65-F5344CB8AC3E}">
        <p14:creationId xmlns:p14="http://schemas.microsoft.com/office/powerpoint/2010/main" val="11024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ZoneTexte 28"/>
          <p:cNvSpPr txBox="1"/>
          <p:nvPr/>
        </p:nvSpPr>
        <p:spPr>
          <a:xfrm>
            <a:off x="335902" y="119795"/>
            <a:ext cx="12176449" cy="830997"/>
          </a:xfrm>
          <a:prstGeom prst="rect">
            <a:avLst/>
          </a:prstGeom>
          <a:noFill/>
        </p:spPr>
        <p:txBody>
          <a:bodyPr wrap="square" rtlCol="0">
            <a:spAutoFit/>
          </a:bodyPr>
          <a:lstStyle/>
          <a:p>
            <a:pPr algn="just"/>
            <a:r>
              <a:rPr lang="pl-PL" sz="4800" dirty="0" err="1">
                <a:solidFill>
                  <a:srgbClr val="000000"/>
                </a:solidFill>
                <a:latin typeface="+mj-lt"/>
                <a:cs typeface="Times New Roman" panose="02020603050405020304" pitchFamily="18" charset="0"/>
              </a:rPr>
              <a:t>Fission</a:t>
            </a:r>
            <a:r>
              <a:rPr lang="pl-PL" sz="4800" dirty="0">
                <a:solidFill>
                  <a:srgbClr val="000000"/>
                </a:solidFill>
                <a:latin typeface="+mj-lt"/>
                <a:cs typeface="Times New Roman" panose="02020603050405020304" pitchFamily="18" charset="0"/>
              </a:rPr>
              <a:t> - </a:t>
            </a:r>
            <a:r>
              <a:rPr lang="pl-PL" sz="4800" dirty="0" err="1">
                <a:solidFill>
                  <a:srgbClr val="000000"/>
                </a:solidFill>
                <a:latin typeface="+mj-lt"/>
                <a:cs typeface="Times New Roman" panose="02020603050405020304" pitchFamily="18" charset="0"/>
              </a:rPr>
              <a:t>motivation</a:t>
            </a:r>
            <a:endParaRPr lang="en-US" sz="4800" dirty="0">
              <a:solidFill>
                <a:srgbClr val="000000"/>
              </a:solidFill>
              <a:latin typeface="+mj-lt"/>
              <a:cs typeface="Times New Roman" panose="02020603050405020304" pitchFamily="18" charset="0"/>
            </a:endParaRPr>
          </a:p>
        </p:txBody>
      </p:sp>
      <p:grpSp>
        <p:nvGrpSpPr>
          <p:cNvPr id="14" name="Groupe 13"/>
          <p:cNvGrpSpPr/>
          <p:nvPr/>
        </p:nvGrpSpPr>
        <p:grpSpPr>
          <a:xfrm>
            <a:off x="4839413" y="803172"/>
            <a:ext cx="2436453" cy="3765580"/>
            <a:chOff x="2613627" y="867764"/>
            <a:chExt cx="2436453" cy="3765580"/>
          </a:xfrm>
        </p:grpSpPr>
        <p:grpSp>
          <p:nvGrpSpPr>
            <p:cNvPr id="54" name="Groupe 53"/>
            <p:cNvGrpSpPr/>
            <p:nvPr/>
          </p:nvGrpSpPr>
          <p:grpSpPr>
            <a:xfrm>
              <a:off x="2613627" y="867764"/>
              <a:ext cx="2436453" cy="3558601"/>
              <a:chOff x="6070439" y="1685840"/>
              <a:chExt cx="2436453" cy="3558601"/>
            </a:xfrm>
          </p:grpSpPr>
          <p:grpSp>
            <p:nvGrpSpPr>
              <p:cNvPr id="55" name="Groupe 54"/>
              <p:cNvGrpSpPr/>
              <p:nvPr/>
            </p:nvGrpSpPr>
            <p:grpSpPr>
              <a:xfrm>
                <a:off x="6070439" y="1685840"/>
                <a:ext cx="2436453" cy="3558601"/>
                <a:chOff x="6075433" y="1902299"/>
                <a:chExt cx="2436453" cy="3558601"/>
              </a:xfrm>
            </p:grpSpPr>
            <p:grpSp>
              <p:nvGrpSpPr>
                <p:cNvPr id="59" name="Groupe 58"/>
                <p:cNvGrpSpPr/>
                <p:nvPr/>
              </p:nvGrpSpPr>
              <p:grpSpPr>
                <a:xfrm>
                  <a:off x="6075433" y="1902299"/>
                  <a:ext cx="2436453" cy="3558601"/>
                  <a:chOff x="6095547" y="2489135"/>
                  <a:chExt cx="2436453" cy="3558601"/>
                </a:xfrm>
              </p:grpSpPr>
              <p:pic>
                <p:nvPicPr>
                  <p:cNvPr id="63" name="Image 62"/>
                  <p:cNvPicPr>
                    <a:picLocks noChangeAspect="1"/>
                  </p:cNvPicPr>
                  <p:nvPr/>
                </p:nvPicPr>
                <p:blipFill rotWithShape="1">
                  <a:blip r:embed="rId2">
                    <a:extLst>
                      <a:ext uri="{28A0092B-C50C-407E-A947-70E740481C1C}">
                        <a14:useLocalDpi xmlns:a14="http://schemas.microsoft.com/office/drawing/2010/main" val="0"/>
                      </a:ext>
                    </a:extLst>
                  </a:blip>
                  <a:srcRect t="33" r="908" b="19530"/>
                  <a:stretch/>
                </p:blipFill>
                <p:spPr>
                  <a:xfrm>
                    <a:off x="6105658" y="2489135"/>
                    <a:ext cx="2376000" cy="1332000"/>
                  </a:xfrm>
                  <a:prstGeom prst="rect">
                    <a:avLst/>
                  </a:prstGeom>
                </p:spPr>
              </p:pic>
              <p:pic>
                <p:nvPicPr>
                  <p:cNvPr id="64" name="Imag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547" y="3630768"/>
                    <a:ext cx="2407901" cy="1624843"/>
                  </a:xfrm>
                  <a:prstGeom prst="rect">
                    <a:avLst/>
                  </a:prstGeom>
                </p:spPr>
              </p:pic>
              <p:pic>
                <p:nvPicPr>
                  <p:cNvPr id="65" name="Image 64"/>
                  <p:cNvPicPr>
                    <a:picLocks noChangeAspect="1"/>
                  </p:cNvPicPr>
                  <p:nvPr/>
                </p:nvPicPr>
                <p:blipFill rotWithShape="1">
                  <a:blip r:embed="rId4">
                    <a:extLst>
                      <a:ext uri="{28A0092B-C50C-407E-A947-70E740481C1C}">
                        <a14:useLocalDpi xmlns:a14="http://schemas.microsoft.com/office/drawing/2010/main" val="0"/>
                      </a:ext>
                    </a:extLst>
                  </a:blip>
                  <a:srcRect b="18909"/>
                  <a:stretch/>
                </p:blipFill>
                <p:spPr>
                  <a:xfrm>
                    <a:off x="6120000" y="4751736"/>
                    <a:ext cx="2412000" cy="1296000"/>
                  </a:xfrm>
                  <a:prstGeom prst="rect">
                    <a:avLst/>
                  </a:prstGeom>
                </p:spPr>
              </p:pic>
              <p:sp>
                <p:nvSpPr>
                  <p:cNvPr id="66" name="Rectangle 65"/>
                  <p:cNvSpPr/>
                  <p:nvPr/>
                </p:nvSpPr>
                <p:spPr>
                  <a:xfrm>
                    <a:off x="7380311" y="2581796"/>
                    <a:ext cx="739075" cy="27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66"/>
                  <p:cNvSpPr/>
                  <p:nvPr/>
                </p:nvSpPr>
                <p:spPr>
                  <a:xfrm>
                    <a:off x="7378316" y="3681748"/>
                    <a:ext cx="739075" cy="27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p:cNvSpPr/>
                  <p:nvPr/>
                </p:nvSpPr>
                <p:spPr>
                  <a:xfrm>
                    <a:off x="7369797" y="4802716"/>
                    <a:ext cx="739075" cy="27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0" name="ZoneTexte 59"/>
                <p:cNvSpPr txBox="1"/>
                <p:nvPr/>
              </p:nvSpPr>
              <p:spPr>
                <a:xfrm>
                  <a:off x="6437017" y="1970999"/>
                  <a:ext cx="1092305" cy="461665"/>
                </a:xfrm>
                <a:prstGeom prst="rect">
                  <a:avLst/>
                </a:prstGeom>
                <a:noFill/>
              </p:spPr>
              <p:txBody>
                <a:bodyPr wrap="square" rtlCol="0">
                  <a:spAutoFit/>
                </a:bodyPr>
                <a:lstStyle/>
                <a:p>
                  <a:pPr algn="ctr"/>
                  <a:r>
                    <a:rPr lang="fr-FR" sz="1200" dirty="0" err="1">
                      <a:solidFill>
                        <a:srgbClr val="0070C0"/>
                      </a:solidFill>
                      <a:latin typeface="Times New Roman" panose="02020603050405020304" pitchFamily="18" charset="0"/>
                      <a:cs typeface="Times New Roman" panose="02020603050405020304" pitchFamily="18" charset="0"/>
                    </a:rPr>
                    <a:t>Expt</a:t>
                  </a:r>
                  <a:r>
                    <a:rPr lang="fr-FR" sz="1200" dirty="0">
                      <a:solidFill>
                        <a:srgbClr val="0070C0"/>
                      </a:solidFill>
                      <a:latin typeface="Times New Roman" panose="02020603050405020304" pitchFamily="18" charset="0"/>
                      <a:cs typeface="Times New Roman" panose="02020603050405020304" pitchFamily="18" charset="0"/>
                    </a:rPr>
                    <a:t> </a:t>
                  </a:r>
                  <a:r>
                    <a:rPr lang="en-US" sz="1200" b="1" baseline="30000" dirty="0">
                      <a:solidFill>
                        <a:srgbClr val="0070C0"/>
                      </a:solidFill>
                      <a:latin typeface="Times New Roman" panose="02020603050405020304" pitchFamily="18" charset="0"/>
                      <a:cs typeface="Times New Roman" panose="02020603050405020304" pitchFamily="18" charset="0"/>
                      <a:sym typeface="Symbol" panose="05050102010706020507" pitchFamily="18" charset="2"/>
                    </a:rPr>
                    <a:t>252</a:t>
                  </a:r>
                  <a:r>
                    <a:rPr lang="en-US" sz="1200" dirty="0">
                      <a:solidFill>
                        <a:srgbClr val="0070C0"/>
                      </a:solidFill>
                      <a:latin typeface="Times New Roman" panose="02020603050405020304" pitchFamily="18" charset="0"/>
                      <a:cs typeface="Times New Roman" panose="02020603050405020304" pitchFamily="18" charset="0"/>
                      <a:sym typeface="Symbol" panose="05050102010706020507" pitchFamily="18" charset="2"/>
                    </a:rPr>
                    <a:t>Cf</a:t>
                  </a:r>
                  <a:endParaRPr lang="fr-FR" sz="1200" dirty="0">
                    <a:solidFill>
                      <a:srgbClr val="0070C0"/>
                    </a:solidFill>
                    <a:latin typeface="Times New Roman" panose="02020603050405020304" pitchFamily="18" charset="0"/>
                    <a:cs typeface="Times New Roman" panose="02020603050405020304" pitchFamily="18" charset="0"/>
                  </a:endParaRPr>
                </a:p>
                <a:p>
                  <a:pPr algn="ctr"/>
                  <a:r>
                    <a:rPr lang="fr-FR" sz="1200">
                      <a:solidFill>
                        <a:srgbClr val="00B050"/>
                      </a:solidFill>
                      <a:latin typeface="Times New Roman" panose="02020603050405020304" pitchFamily="18" charset="0"/>
                      <a:cs typeface="Times New Roman" panose="02020603050405020304" pitchFamily="18" charset="0"/>
                    </a:rPr>
                    <a:t>Model </a:t>
                  </a:r>
                  <a:endParaRPr lang="fr-FR" sz="1200" dirty="0">
                    <a:solidFill>
                      <a:srgbClr val="00B050"/>
                    </a:solidFill>
                    <a:latin typeface="Times New Roman" panose="02020603050405020304" pitchFamily="18" charset="0"/>
                    <a:cs typeface="Times New Roman" panose="02020603050405020304" pitchFamily="18" charset="0"/>
                  </a:endParaRPr>
                </a:p>
              </p:txBody>
            </p:sp>
            <p:sp>
              <p:nvSpPr>
                <p:cNvPr id="61" name="ZoneTexte 60"/>
                <p:cNvSpPr txBox="1"/>
                <p:nvPr/>
              </p:nvSpPr>
              <p:spPr>
                <a:xfrm>
                  <a:off x="6308976" y="3060434"/>
                  <a:ext cx="1364362" cy="461665"/>
                </a:xfrm>
                <a:prstGeom prst="rect">
                  <a:avLst/>
                </a:prstGeom>
                <a:noFill/>
              </p:spPr>
              <p:txBody>
                <a:bodyPr wrap="square" rtlCol="0">
                  <a:spAutoFit/>
                </a:bodyPr>
                <a:lstStyle/>
                <a:p>
                  <a:pPr algn="ctr"/>
                  <a:r>
                    <a:rPr lang="fr-FR" sz="1200" dirty="0" err="1">
                      <a:solidFill>
                        <a:srgbClr val="0070C0"/>
                      </a:solidFill>
                      <a:latin typeface="Times New Roman" panose="02020603050405020304" pitchFamily="18" charset="0"/>
                      <a:cs typeface="Times New Roman" panose="02020603050405020304" pitchFamily="18" charset="0"/>
                    </a:rPr>
                    <a:t>Expt</a:t>
                  </a:r>
                  <a:r>
                    <a:rPr lang="fr-FR" sz="1200" dirty="0">
                      <a:solidFill>
                        <a:srgbClr val="0070C0"/>
                      </a:solidFill>
                      <a:latin typeface="Times New Roman" panose="02020603050405020304" pitchFamily="18" charset="0"/>
                      <a:cs typeface="Times New Roman" panose="02020603050405020304" pitchFamily="18" charset="0"/>
                    </a:rPr>
                    <a:t> </a:t>
                  </a:r>
                  <a:r>
                    <a:rPr lang="en-US" sz="1200" b="1" baseline="30000" dirty="0">
                      <a:solidFill>
                        <a:srgbClr val="0070C0"/>
                      </a:solidFill>
                      <a:latin typeface="Times New Roman" panose="02020603050405020304" pitchFamily="18" charset="0"/>
                      <a:cs typeface="Times New Roman" panose="02020603050405020304" pitchFamily="18" charset="0"/>
                      <a:sym typeface="Symbol" panose="05050102010706020507" pitchFamily="18" charset="2"/>
                    </a:rPr>
                    <a:t>252</a:t>
                  </a:r>
                  <a:r>
                    <a:rPr lang="en-US" sz="1200" dirty="0">
                      <a:solidFill>
                        <a:srgbClr val="0070C0"/>
                      </a:solidFill>
                      <a:latin typeface="Times New Roman" panose="02020603050405020304" pitchFamily="18" charset="0"/>
                      <a:cs typeface="Times New Roman" panose="02020603050405020304" pitchFamily="18" charset="0"/>
                      <a:sym typeface="Symbol" panose="05050102010706020507" pitchFamily="18" charset="2"/>
                    </a:rPr>
                    <a:t>Cf</a:t>
                  </a:r>
                  <a:endParaRPr lang="fr-FR" sz="1200" dirty="0">
                    <a:solidFill>
                      <a:srgbClr val="0070C0"/>
                    </a:solidFill>
                    <a:latin typeface="Times New Roman" panose="02020603050405020304" pitchFamily="18" charset="0"/>
                    <a:cs typeface="Times New Roman" panose="02020603050405020304" pitchFamily="18" charset="0"/>
                  </a:endParaRPr>
                </a:p>
                <a:p>
                  <a:pPr algn="ctr"/>
                  <a:r>
                    <a:rPr lang="fr-FR" sz="1200">
                      <a:solidFill>
                        <a:srgbClr val="00B050"/>
                      </a:solidFill>
                      <a:latin typeface="Times New Roman" panose="02020603050405020304" pitchFamily="18" charset="0"/>
                      <a:cs typeface="Times New Roman" panose="02020603050405020304" pitchFamily="18" charset="0"/>
                    </a:rPr>
                    <a:t>Model </a:t>
                  </a:r>
                  <a:endParaRPr lang="fr-FR" sz="1200" dirty="0">
                    <a:solidFill>
                      <a:srgbClr val="00B050"/>
                    </a:solidFill>
                    <a:latin typeface="Times New Roman" panose="02020603050405020304" pitchFamily="18" charset="0"/>
                    <a:cs typeface="Times New Roman" panose="02020603050405020304" pitchFamily="18" charset="0"/>
                  </a:endParaRPr>
                </a:p>
              </p:txBody>
            </p:sp>
            <p:sp>
              <p:nvSpPr>
                <p:cNvPr id="62" name="ZoneTexte 61"/>
                <p:cNvSpPr txBox="1"/>
                <p:nvPr/>
              </p:nvSpPr>
              <p:spPr>
                <a:xfrm>
                  <a:off x="6372939" y="4202067"/>
                  <a:ext cx="1220460" cy="461665"/>
                </a:xfrm>
                <a:prstGeom prst="rect">
                  <a:avLst/>
                </a:prstGeom>
                <a:noFill/>
              </p:spPr>
              <p:txBody>
                <a:bodyPr wrap="square" rtlCol="0">
                  <a:spAutoFit/>
                </a:bodyPr>
                <a:lstStyle/>
                <a:p>
                  <a:pPr algn="ctr"/>
                  <a:r>
                    <a:rPr lang="fr-FR" sz="1200" dirty="0" err="1">
                      <a:solidFill>
                        <a:srgbClr val="0070C0"/>
                      </a:solidFill>
                      <a:latin typeface="Times New Roman" panose="02020603050405020304" pitchFamily="18" charset="0"/>
                      <a:cs typeface="Times New Roman" panose="02020603050405020304" pitchFamily="18" charset="0"/>
                    </a:rPr>
                    <a:t>Expt</a:t>
                  </a:r>
                  <a:r>
                    <a:rPr lang="fr-FR" sz="1200" dirty="0">
                      <a:solidFill>
                        <a:srgbClr val="0070C0"/>
                      </a:solidFill>
                      <a:latin typeface="Times New Roman" panose="02020603050405020304" pitchFamily="18" charset="0"/>
                      <a:cs typeface="Times New Roman" panose="02020603050405020304" pitchFamily="18" charset="0"/>
                    </a:rPr>
                    <a:t> </a:t>
                  </a:r>
                  <a:r>
                    <a:rPr lang="en-US" sz="1200" b="1" baseline="30000" dirty="0">
                      <a:solidFill>
                        <a:srgbClr val="0070C0"/>
                      </a:solidFill>
                      <a:latin typeface="Times New Roman" panose="02020603050405020304" pitchFamily="18" charset="0"/>
                      <a:cs typeface="Times New Roman" panose="02020603050405020304" pitchFamily="18" charset="0"/>
                      <a:sym typeface="Symbol" panose="05050102010706020507" pitchFamily="18" charset="2"/>
                    </a:rPr>
                    <a:t>252</a:t>
                  </a:r>
                  <a:r>
                    <a:rPr lang="en-US" sz="1200" dirty="0">
                      <a:solidFill>
                        <a:srgbClr val="0070C0"/>
                      </a:solidFill>
                      <a:latin typeface="Times New Roman" panose="02020603050405020304" pitchFamily="18" charset="0"/>
                      <a:cs typeface="Times New Roman" panose="02020603050405020304" pitchFamily="18" charset="0"/>
                      <a:sym typeface="Symbol" panose="05050102010706020507" pitchFamily="18" charset="2"/>
                    </a:rPr>
                    <a:t>Cf</a:t>
                  </a:r>
                  <a:endParaRPr lang="fr-FR" sz="1200" dirty="0">
                    <a:solidFill>
                      <a:srgbClr val="0070C0"/>
                    </a:solidFill>
                    <a:latin typeface="Times New Roman" panose="02020603050405020304" pitchFamily="18" charset="0"/>
                    <a:cs typeface="Times New Roman" panose="02020603050405020304" pitchFamily="18" charset="0"/>
                  </a:endParaRPr>
                </a:p>
                <a:p>
                  <a:pPr algn="ctr"/>
                  <a:r>
                    <a:rPr lang="fr-FR" sz="1200">
                      <a:solidFill>
                        <a:srgbClr val="00B050"/>
                      </a:solidFill>
                      <a:latin typeface="Times New Roman" panose="02020603050405020304" pitchFamily="18" charset="0"/>
                      <a:cs typeface="Times New Roman" panose="02020603050405020304" pitchFamily="18" charset="0"/>
                    </a:rPr>
                    <a:t>Model </a:t>
                  </a:r>
                  <a:endParaRPr lang="fr-FR" sz="1200" dirty="0">
                    <a:solidFill>
                      <a:srgbClr val="00B050"/>
                    </a:solidFill>
                    <a:latin typeface="Times New Roman" panose="02020603050405020304" pitchFamily="18" charset="0"/>
                    <a:cs typeface="Times New Roman" panose="02020603050405020304" pitchFamily="18" charset="0"/>
                  </a:endParaRPr>
                </a:p>
              </p:txBody>
            </p:sp>
          </p:grpSp>
          <p:sp>
            <p:nvSpPr>
              <p:cNvPr id="56" name="ZoneTexte 55"/>
              <p:cNvSpPr txBox="1"/>
              <p:nvPr/>
            </p:nvSpPr>
            <p:spPr>
              <a:xfrm>
                <a:off x="6974705" y="2467748"/>
                <a:ext cx="1364362" cy="276999"/>
              </a:xfrm>
              <a:prstGeom prst="rect">
                <a:avLst/>
              </a:prstGeom>
              <a:noFill/>
            </p:spPr>
            <p:txBody>
              <a:bodyPr wrap="square" rtlCol="0">
                <a:spAutoFit/>
              </a:bodyPr>
              <a:lstStyle/>
              <a:p>
                <a:pPr algn="ctr"/>
                <a:r>
                  <a:rPr lang="fr-FR" sz="1200" i="1" dirty="0">
                    <a:solidFill>
                      <a:srgbClr val="000000"/>
                    </a:solidFill>
                    <a:latin typeface="Times New Roman" panose="02020603050405020304" pitchFamily="18" charset="0"/>
                    <a:cs typeface="Times New Roman" panose="02020603050405020304" pitchFamily="18" charset="0"/>
                  </a:rPr>
                  <a:t>85&lt;A&lt;123</a:t>
                </a:r>
              </a:p>
            </p:txBody>
          </p:sp>
          <p:sp>
            <p:nvSpPr>
              <p:cNvPr id="57" name="ZoneTexte 56"/>
              <p:cNvSpPr txBox="1"/>
              <p:nvPr/>
            </p:nvSpPr>
            <p:spPr>
              <a:xfrm>
                <a:off x="6958146" y="3634343"/>
                <a:ext cx="1364362" cy="276999"/>
              </a:xfrm>
              <a:prstGeom prst="rect">
                <a:avLst/>
              </a:prstGeom>
              <a:noFill/>
            </p:spPr>
            <p:txBody>
              <a:bodyPr wrap="square" rtlCol="0">
                <a:spAutoFit/>
              </a:bodyPr>
              <a:lstStyle/>
              <a:p>
                <a:pPr algn="ctr"/>
                <a:r>
                  <a:rPr lang="fr-FR" sz="1200" i="1" dirty="0">
                    <a:solidFill>
                      <a:srgbClr val="000000"/>
                    </a:solidFill>
                    <a:latin typeface="Times New Roman" panose="02020603050405020304" pitchFamily="18" charset="0"/>
                    <a:cs typeface="Times New Roman" panose="02020603050405020304" pitchFamily="18" charset="0"/>
                  </a:rPr>
                  <a:t>124&lt;A&lt;131</a:t>
                </a:r>
              </a:p>
            </p:txBody>
          </p:sp>
          <p:sp>
            <p:nvSpPr>
              <p:cNvPr id="58" name="ZoneTexte 57"/>
              <p:cNvSpPr txBox="1"/>
              <p:nvPr/>
            </p:nvSpPr>
            <p:spPr>
              <a:xfrm>
                <a:off x="6991258" y="4763246"/>
                <a:ext cx="1364362" cy="276999"/>
              </a:xfrm>
              <a:prstGeom prst="rect">
                <a:avLst/>
              </a:prstGeom>
              <a:noFill/>
            </p:spPr>
            <p:txBody>
              <a:bodyPr wrap="square" rtlCol="0">
                <a:spAutoFit/>
              </a:bodyPr>
              <a:lstStyle/>
              <a:p>
                <a:pPr algn="ctr"/>
                <a:r>
                  <a:rPr lang="fr-FR" sz="1200" i="1" dirty="0">
                    <a:solidFill>
                      <a:srgbClr val="000000"/>
                    </a:solidFill>
                    <a:latin typeface="Times New Roman" panose="02020603050405020304" pitchFamily="18" charset="0"/>
                    <a:cs typeface="Times New Roman" panose="02020603050405020304" pitchFamily="18" charset="0"/>
                  </a:rPr>
                  <a:t>132&lt;A&lt;166</a:t>
                </a:r>
              </a:p>
            </p:txBody>
          </p:sp>
        </p:grpSp>
        <p:sp>
          <p:nvSpPr>
            <p:cNvPr id="69" name="Rectangle 68"/>
            <p:cNvSpPr/>
            <p:nvPr/>
          </p:nvSpPr>
          <p:spPr>
            <a:xfrm>
              <a:off x="3266992" y="4387123"/>
              <a:ext cx="1454244" cy="246221"/>
            </a:xfrm>
            <a:prstGeom prst="rect">
              <a:avLst/>
            </a:prstGeom>
          </p:spPr>
          <p:txBody>
            <a:bodyPr wrap="none">
              <a:spAutoFit/>
            </a:bodyPr>
            <a:lstStyle/>
            <a:p>
              <a:pPr>
                <a:spcBef>
                  <a:spcPts val="50"/>
                </a:spcBef>
                <a:defRPr/>
              </a:pPr>
              <a:r>
                <a:rPr lang="fr-FR" sz="1000" dirty="0">
                  <a:latin typeface="Times New Roman" pitchFamily="18" charset="0"/>
                  <a:cs typeface="Times New Roman" pitchFamily="18" charset="0"/>
                </a:rPr>
                <a:t>Wang et al., PRC (2016)</a:t>
              </a:r>
            </a:p>
          </p:txBody>
        </p:sp>
      </p:grpSp>
      <p:grpSp>
        <p:nvGrpSpPr>
          <p:cNvPr id="16" name="Groupe 15"/>
          <p:cNvGrpSpPr/>
          <p:nvPr/>
        </p:nvGrpSpPr>
        <p:grpSpPr>
          <a:xfrm>
            <a:off x="2012804" y="944133"/>
            <a:ext cx="2102323" cy="3317865"/>
            <a:chOff x="196390" y="983443"/>
            <a:chExt cx="2102323" cy="3317865"/>
          </a:xfrm>
        </p:grpSpPr>
        <p:grpSp>
          <p:nvGrpSpPr>
            <p:cNvPr id="38" name="Groupe 37"/>
            <p:cNvGrpSpPr/>
            <p:nvPr/>
          </p:nvGrpSpPr>
          <p:grpSpPr>
            <a:xfrm>
              <a:off x="226518" y="983443"/>
              <a:ext cx="2072195" cy="3071940"/>
              <a:chOff x="3472014" y="2134347"/>
              <a:chExt cx="2072195" cy="3071940"/>
            </a:xfrm>
          </p:grpSpPr>
          <p:grpSp>
            <p:nvGrpSpPr>
              <p:cNvPr id="39" name="Groupe 38"/>
              <p:cNvGrpSpPr/>
              <p:nvPr/>
            </p:nvGrpSpPr>
            <p:grpSpPr>
              <a:xfrm>
                <a:off x="3472014" y="2163061"/>
                <a:ext cx="2072195" cy="3043226"/>
                <a:chOff x="3472013" y="2459249"/>
                <a:chExt cx="2072195" cy="3043226"/>
              </a:xfrm>
            </p:grpSpPr>
            <p:pic>
              <p:nvPicPr>
                <p:cNvPr id="50" name="Image 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2013" y="2459249"/>
                  <a:ext cx="2072195" cy="1446064"/>
                </a:xfrm>
                <a:prstGeom prst="rect">
                  <a:avLst/>
                </a:prstGeom>
              </p:spPr>
            </p:pic>
            <p:pic>
              <p:nvPicPr>
                <p:cNvPr id="51" name="Image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2013" y="4000995"/>
                  <a:ext cx="2072195" cy="1501480"/>
                </a:xfrm>
                <a:prstGeom prst="rect">
                  <a:avLst/>
                </a:prstGeom>
              </p:spPr>
            </p:pic>
            <p:sp>
              <p:nvSpPr>
                <p:cNvPr id="52" name="Rectangle 51"/>
                <p:cNvSpPr/>
                <p:nvPr/>
              </p:nvSpPr>
              <p:spPr>
                <a:xfrm>
                  <a:off x="3707903" y="2489135"/>
                  <a:ext cx="648073" cy="666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p:cNvSpPr/>
                <p:nvPr/>
              </p:nvSpPr>
              <p:spPr>
                <a:xfrm>
                  <a:off x="3707904" y="4070933"/>
                  <a:ext cx="787884" cy="38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4" name="ZoneTexte 43"/>
              <p:cNvSpPr txBox="1"/>
              <p:nvPr/>
            </p:nvSpPr>
            <p:spPr>
              <a:xfrm>
                <a:off x="3626920" y="2134347"/>
                <a:ext cx="1049828" cy="461665"/>
              </a:xfrm>
              <a:prstGeom prst="rect">
                <a:avLst/>
              </a:prstGeom>
              <a:noFill/>
            </p:spPr>
            <p:txBody>
              <a:bodyPr wrap="square" rtlCol="0">
                <a:spAutoFit/>
              </a:bodyPr>
              <a:lstStyle/>
              <a:p>
                <a:pPr algn="ctr"/>
                <a:r>
                  <a:rPr lang="fr-FR" sz="1200" dirty="0" err="1">
                    <a:latin typeface="Times New Roman" panose="02020603050405020304" pitchFamily="18" charset="0"/>
                    <a:cs typeface="Times New Roman" panose="02020603050405020304" pitchFamily="18" charset="0"/>
                  </a:rPr>
                  <a:t>Expt</a:t>
                </a:r>
                <a:r>
                  <a:rPr lang="fr-FR" sz="1200" dirty="0">
                    <a:latin typeface="Times New Roman" panose="02020603050405020304" pitchFamily="18" charset="0"/>
                    <a:cs typeface="Times New Roman" panose="02020603050405020304" pitchFamily="18" charset="0"/>
                  </a:rPr>
                  <a:t> </a:t>
                </a:r>
                <a:r>
                  <a:rPr lang="en-US" sz="1200" b="1" baseline="30000" dirty="0">
                    <a:latin typeface="Times New Roman" panose="02020603050405020304" pitchFamily="18" charset="0"/>
                    <a:cs typeface="Times New Roman" panose="02020603050405020304" pitchFamily="18" charset="0"/>
                    <a:sym typeface="Symbol" panose="05050102010706020507" pitchFamily="18" charset="2"/>
                  </a:rPr>
                  <a:t>252</a:t>
                </a:r>
                <a:r>
                  <a:rPr lang="en-US" sz="1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anose="05050102010706020507" pitchFamily="18" charset="2"/>
                  </a:rPr>
                  <a:t>Cf</a:t>
                </a:r>
                <a:endParaRPr lang="fr-FR" sz="1200" dirty="0">
                  <a:latin typeface="Times New Roman" panose="02020603050405020304" pitchFamily="18" charset="0"/>
                  <a:cs typeface="Times New Roman" panose="02020603050405020304" pitchFamily="18" charset="0"/>
                </a:endParaRPr>
              </a:p>
              <a:p>
                <a:pPr algn="ctr"/>
                <a:r>
                  <a:rPr lang="fr-FR" sz="1200">
                    <a:solidFill>
                      <a:srgbClr val="FF0000"/>
                    </a:solidFill>
                    <a:latin typeface="Times New Roman" panose="02020603050405020304" pitchFamily="18" charset="0"/>
                    <a:cs typeface="Times New Roman" panose="02020603050405020304" pitchFamily="18" charset="0"/>
                  </a:rPr>
                  <a:t>M</a:t>
                </a:r>
                <a:r>
                  <a:rPr lang="fr-FR" sz="1200">
                    <a:solidFill>
                      <a:srgbClr val="00B050"/>
                    </a:solidFill>
                    <a:latin typeface="Times New Roman" panose="02020603050405020304" pitchFamily="18" charset="0"/>
                    <a:cs typeface="Times New Roman" panose="02020603050405020304" pitchFamily="18" charset="0"/>
                  </a:rPr>
                  <a:t>o</a:t>
                </a:r>
                <a:r>
                  <a:rPr lang="fr-FR" sz="1200">
                    <a:solidFill>
                      <a:srgbClr val="0070C0"/>
                    </a:solidFill>
                    <a:latin typeface="Times New Roman" panose="02020603050405020304" pitchFamily="18" charset="0"/>
                    <a:cs typeface="Times New Roman" panose="02020603050405020304" pitchFamily="18" charset="0"/>
                  </a:rPr>
                  <a:t>d</a:t>
                </a:r>
                <a:r>
                  <a:rPr lang="fr-FR" sz="1200">
                    <a:solidFill>
                      <a:srgbClr val="FF0000"/>
                    </a:solidFill>
                    <a:latin typeface="Times New Roman" panose="02020603050405020304" pitchFamily="18" charset="0"/>
                    <a:cs typeface="Times New Roman" panose="02020603050405020304" pitchFamily="18" charset="0"/>
                  </a:rPr>
                  <a:t>e</a:t>
                </a:r>
                <a:r>
                  <a:rPr lang="fr-FR" sz="1200">
                    <a:solidFill>
                      <a:srgbClr val="00B050"/>
                    </a:solidFill>
                    <a:latin typeface="Times New Roman" panose="02020603050405020304" pitchFamily="18" charset="0"/>
                    <a:cs typeface="Times New Roman" panose="02020603050405020304" pitchFamily="18" charset="0"/>
                  </a:rPr>
                  <a:t>l</a:t>
                </a:r>
                <a:r>
                  <a:rPr lang="fr-FR" sz="1200">
                    <a:solidFill>
                      <a:srgbClr val="0070C0"/>
                    </a:solidFill>
                    <a:latin typeface="Times New Roman" panose="02020603050405020304" pitchFamily="18" charset="0"/>
                    <a:cs typeface="Times New Roman" panose="02020603050405020304" pitchFamily="18" charset="0"/>
                  </a:rPr>
                  <a:t>s</a:t>
                </a:r>
                <a:r>
                  <a:rPr lang="fr-FR" sz="1200">
                    <a:solidFill>
                      <a:srgbClr val="FF0000"/>
                    </a:solidFill>
                    <a:latin typeface="Times New Roman" panose="02020603050405020304" pitchFamily="18" charset="0"/>
                    <a:cs typeface="Times New Roman" panose="02020603050405020304" pitchFamily="18" charset="0"/>
                  </a:rPr>
                  <a:t> </a:t>
                </a:r>
                <a:endParaRPr lang="fr-FR" sz="1200" dirty="0">
                  <a:solidFill>
                    <a:srgbClr val="0070C0"/>
                  </a:solidFill>
                  <a:latin typeface="Times New Roman" panose="02020603050405020304" pitchFamily="18" charset="0"/>
                  <a:cs typeface="Times New Roman" panose="02020603050405020304" pitchFamily="18" charset="0"/>
                </a:endParaRPr>
              </a:p>
            </p:txBody>
          </p:sp>
          <p:sp>
            <p:nvSpPr>
              <p:cNvPr id="45" name="ZoneTexte 44"/>
              <p:cNvSpPr txBox="1"/>
              <p:nvPr/>
            </p:nvSpPr>
            <p:spPr>
              <a:xfrm>
                <a:off x="3647166" y="3710258"/>
                <a:ext cx="1009336" cy="461665"/>
              </a:xfrm>
              <a:prstGeom prst="rect">
                <a:avLst/>
              </a:prstGeom>
              <a:noFill/>
            </p:spPr>
            <p:txBody>
              <a:bodyPr wrap="square" rtlCol="0">
                <a:spAutoFit/>
              </a:bodyPr>
              <a:lstStyle/>
              <a:p>
                <a:pPr algn="ctr"/>
                <a:r>
                  <a:rPr lang="fr-FR" sz="1200" dirty="0" err="1">
                    <a:latin typeface="Times New Roman" panose="02020603050405020304" pitchFamily="18" charset="0"/>
                    <a:cs typeface="Times New Roman" panose="02020603050405020304" pitchFamily="18" charset="0"/>
                  </a:rPr>
                  <a:t>Expt</a:t>
                </a:r>
                <a:r>
                  <a:rPr lang="fr-FR" sz="1200" dirty="0">
                    <a:latin typeface="Times New Roman" panose="02020603050405020304" pitchFamily="18" charset="0"/>
                    <a:cs typeface="Times New Roman" panose="02020603050405020304" pitchFamily="18" charset="0"/>
                  </a:rPr>
                  <a:t> </a:t>
                </a:r>
                <a:r>
                  <a:rPr lang="en-US" sz="1200" b="1" baseline="30000" dirty="0">
                    <a:latin typeface="Times New Roman" panose="02020603050405020304" pitchFamily="18" charset="0"/>
                    <a:cs typeface="Times New Roman" panose="02020603050405020304" pitchFamily="18" charset="0"/>
                    <a:sym typeface="Symbol" panose="05050102010706020507" pitchFamily="18" charset="2"/>
                  </a:rPr>
                  <a:t>252</a:t>
                </a:r>
                <a:r>
                  <a:rPr lang="en-US" sz="1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anose="05050102010706020507" pitchFamily="18" charset="2"/>
                  </a:rPr>
                  <a:t>Cf</a:t>
                </a:r>
                <a:endParaRPr lang="fr-FR" sz="1200" dirty="0">
                  <a:latin typeface="Times New Roman" panose="02020603050405020304" pitchFamily="18" charset="0"/>
                  <a:cs typeface="Times New Roman" panose="02020603050405020304" pitchFamily="18" charset="0"/>
                </a:endParaRPr>
              </a:p>
              <a:p>
                <a:pPr algn="ctr"/>
                <a:r>
                  <a:rPr lang="fr-FR" sz="1200">
                    <a:solidFill>
                      <a:srgbClr val="FF0000"/>
                    </a:solidFill>
                    <a:latin typeface="Times New Roman" panose="02020603050405020304" pitchFamily="18" charset="0"/>
                    <a:cs typeface="Times New Roman" panose="02020603050405020304" pitchFamily="18" charset="0"/>
                  </a:rPr>
                  <a:t>M</a:t>
                </a:r>
                <a:r>
                  <a:rPr lang="fr-FR" sz="1200">
                    <a:solidFill>
                      <a:srgbClr val="00B050"/>
                    </a:solidFill>
                    <a:latin typeface="Times New Roman" panose="02020603050405020304" pitchFamily="18" charset="0"/>
                    <a:cs typeface="Times New Roman" panose="02020603050405020304" pitchFamily="18" charset="0"/>
                  </a:rPr>
                  <a:t>o</a:t>
                </a:r>
                <a:r>
                  <a:rPr lang="fr-FR" sz="1200">
                    <a:solidFill>
                      <a:srgbClr val="0070C0"/>
                    </a:solidFill>
                    <a:latin typeface="Times New Roman" panose="02020603050405020304" pitchFamily="18" charset="0"/>
                    <a:cs typeface="Times New Roman" panose="02020603050405020304" pitchFamily="18" charset="0"/>
                  </a:rPr>
                  <a:t>d</a:t>
                </a:r>
                <a:r>
                  <a:rPr lang="fr-FR" sz="1200">
                    <a:solidFill>
                      <a:srgbClr val="FF0000"/>
                    </a:solidFill>
                    <a:latin typeface="Times New Roman" panose="02020603050405020304" pitchFamily="18" charset="0"/>
                    <a:cs typeface="Times New Roman" panose="02020603050405020304" pitchFamily="18" charset="0"/>
                  </a:rPr>
                  <a:t>e</a:t>
                </a:r>
                <a:r>
                  <a:rPr lang="fr-FR" sz="1200">
                    <a:solidFill>
                      <a:srgbClr val="00B050"/>
                    </a:solidFill>
                    <a:latin typeface="Times New Roman" panose="02020603050405020304" pitchFamily="18" charset="0"/>
                    <a:cs typeface="Times New Roman" panose="02020603050405020304" pitchFamily="18" charset="0"/>
                  </a:rPr>
                  <a:t>l</a:t>
                </a:r>
                <a:r>
                  <a:rPr lang="fr-FR" sz="1200">
                    <a:solidFill>
                      <a:srgbClr val="0070C0"/>
                    </a:solidFill>
                    <a:latin typeface="Times New Roman" panose="02020603050405020304" pitchFamily="18" charset="0"/>
                    <a:cs typeface="Times New Roman" panose="02020603050405020304" pitchFamily="18" charset="0"/>
                  </a:rPr>
                  <a:t>s</a:t>
                </a:r>
                <a:r>
                  <a:rPr lang="fr-FR" sz="1200">
                    <a:solidFill>
                      <a:srgbClr val="FF0000"/>
                    </a:solidFill>
                    <a:latin typeface="Times New Roman" panose="02020603050405020304" pitchFamily="18" charset="0"/>
                    <a:cs typeface="Times New Roman" panose="02020603050405020304" pitchFamily="18" charset="0"/>
                  </a:rPr>
                  <a:t> </a:t>
                </a:r>
                <a:endParaRPr lang="fr-FR" sz="1200" dirty="0">
                  <a:solidFill>
                    <a:srgbClr val="0070C0"/>
                  </a:solidFill>
                  <a:latin typeface="Times New Roman" panose="02020603050405020304" pitchFamily="18" charset="0"/>
                  <a:cs typeface="Times New Roman" panose="02020603050405020304" pitchFamily="18" charset="0"/>
                </a:endParaRPr>
              </a:p>
            </p:txBody>
          </p:sp>
        </p:grpSp>
        <p:sp>
          <p:nvSpPr>
            <p:cNvPr id="70" name="Rectangle 69"/>
            <p:cNvSpPr/>
            <p:nvPr/>
          </p:nvSpPr>
          <p:spPr>
            <a:xfrm>
              <a:off x="196390" y="4055087"/>
              <a:ext cx="2097049" cy="246221"/>
            </a:xfrm>
            <a:prstGeom prst="rect">
              <a:avLst/>
            </a:prstGeom>
          </p:spPr>
          <p:txBody>
            <a:bodyPr wrap="none">
              <a:spAutoFit/>
            </a:bodyPr>
            <a:lstStyle/>
            <a:p>
              <a:pPr>
                <a:spcBef>
                  <a:spcPts val="50"/>
                </a:spcBef>
                <a:defRPr/>
              </a:pPr>
              <a:r>
                <a:rPr lang="fr-FR" sz="1000" dirty="0" err="1">
                  <a:latin typeface="Times New Roman" pitchFamily="18" charset="0"/>
                  <a:cs typeface="Times New Roman" pitchFamily="18" charset="0"/>
                </a:rPr>
                <a:t>Thulliez</a:t>
              </a:r>
              <a:r>
                <a:rPr lang="fr-FR" sz="1000" dirty="0">
                  <a:latin typeface="Times New Roman" pitchFamily="18" charset="0"/>
                  <a:cs typeface="Times New Roman" pitchFamily="18" charset="0"/>
                </a:rPr>
                <a:t> et al., EPJ Web </a:t>
              </a:r>
              <a:r>
                <a:rPr lang="fr-FR" sz="1000" dirty="0" err="1">
                  <a:latin typeface="Times New Roman" pitchFamily="18" charset="0"/>
                  <a:cs typeface="Times New Roman" pitchFamily="18" charset="0"/>
                </a:rPr>
                <a:t>Conf</a:t>
              </a:r>
              <a:r>
                <a:rPr lang="fr-FR" sz="1000" dirty="0">
                  <a:latin typeface="Times New Roman" pitchFamily="18" charset="0"/>
                  <a:cs typeface="Times New Roman" pitchFamily="18" charset="0"/>
                </a:rPr>
                <a:t> (2016)</a:t>
              </a:r>
            </a:p>
          </p:txBody>
        </p:sp>
      </p:grpSp>
      <p:grpSp>
        <p:nvGrpSpPr>
          <p:cNvPr id="13" name="Groupe 12"/>
          <p:cNvGrpSpPr/>
          <p:nvPr/>
        </p:nvGrpSpPr>
        <p:grpSpPr>
          <a:xfrm>
            <a:off x="7881933" y="693658"/>
            <a:ext cx="2512406" cy="4038019"/>
            <a:chOff x="5201087" y="725630"/>
            <a:chExt cx="2683281" cy="4497462"/>
          </a:xfrm>
        </p:grpSpPr>
        <p:sp>
          <p:nvSpPr>
            <p:cNvPr id="77" name="Rectangle 76"/>
            <p:cNvSpPr/>
            <p:nvPr/>
          </p:nvSpPr>
          <p:spPr>
            <a:xfrm>
              <a:off x="6221217" y="4947600"/>
              <a:ext cx="681597" cy="274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12691" y="725630"/>
              <a:ext cx="2298655" cy="1353176"/>
            </a:xfrm>
            <a:prstGeom prst="rect">
              <a:avLst/>
            </a:prstGeom>
          </p:spPr>
        </p:pic>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1898" y="2161421"/>
              <a:ext cx="2160239" cy="1360095"/>
            </a:xfrm>
            <a:prstGeom prst="rect">
              <a:avLst/>
            </a:prstGeom>
          </p:spPr>
        </p:pic>
        <p:pic>
          <p:nvPicPr>
            <p:cNvPr id="3" name="Imag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12691" y="3577994"/>
              <a:ext cx="2471677" cy="1406878"/>
            </a:xfrm>
            <a:prstGeom prst="rect">
              <a:avLst/>
            </a:prstGeom>
          </p:spPr>
        </p:pic>
        <p:sp>
          <p:nvSpPr>
            <p:cNvPr id="71" name="Rectangle 70"/>
            <p:cNvSpPr/>
            <p:nvPr/>
          </p:nvSpPr>
          <p:spPr>
            <a:xfrm>
              <a:off x="5800079" y="3584495"/>
              <a:ext cx="1094327" cy="459917"/>
            </a:xfrm>
            <a:prstGeom prst="rect">
              <a:avLst/>
            </a:prstGeom>
          </p:spPr>
          <p:txBody>
            <a:bodyPr wrap="none">
              <a:spAutoFit/>
            </a:bodyPr>
            <a:lstStyle/>
            <a:p>
              <a:pPr>
                <a:spcBef>
                  <a:spcPts val="50"/>
                </a:spcBef>
                <a:defRPr/>
              </a:pPr>
              <a:r>
                <a:rPr lang="fr-FR" sz="1000">
                  <a:latin typeface="Times New Roman" pitchFamily="18" charset="0"/>
                  <a:cs typeface="Times New Roman" pitchFamily="18" charset="0"/>
                </a:rPr>
                <a:t>Gjestvang </a:t>
              </a:r>
              <a:r>
                <a:rPr lang="fr-FR" sz="1000" dirty="0">
                  <a:latin typeface="Times New Roman" pitchFamily="18" charset="0"/>
                  <a:cs typeface="Times New Roman" pitchFamily="18" charset="0"/>
                </a:rPr>
                <a:t>et </a:t>
              </a:r>
              <a:r>
                <a:rPr lang="fr-FR" sz="1000">
                  <a:latin typeface="Times New Roman" pitchFamily="18" charset="0"/>
                  <a:cs typeface="Times New Roman" pitchFamily="18" charset="0"/>
                </a:rPr>
                <a:t>al.,</a:t>
              </a:r>
            </a:p>
            <a:p>
              <a:pPr>
                <a:spcBef>
                  <a:spcPts val="50"/>
                </a:spcBef>
                <a:defRPr/>
              </a:pPr>
              <a:r>
                <a:rPr lang="fr-FR" sz="1000">
                  <a:latin typeface="Times New Roman" pitchFamily="18" charset="0"/>
                  <a:cs typeface="Times New Roman" pitchFamily="18" charset="0"/>
                </a:rPr>
                <a:t>       PRC (2021)</a:t>
              </a:r>
              <a:endParaRPr lang="fr-FR" sz="1000" dirty="0">
                <a:latin typeface="Times New Roman" pitchFamily="18" charset="0"/>
                <a:cs typeface="Times New Roman" pitchFamily="18" charset="0"/>
              </a:endParaRPr>
            </a:p>
          </p:txBody>
        </p:sp>
        <p:sp>
          <p:nvSpPr>
            <p:cNvPr id="72" name="Rectangle 71"/>
            <p:cNvSpPr/>
            <p:nvPr/>
          </p:nvSpPr>
          <p:spPr>
            <a:xfrm>
              <a:off x="5605725" y="2941841"/>
              <a:ext cx="1053239" cy="459917"/>
            </a:xfrm>
            <a:prstGeom prst="rect">
              <a:avLst/>
            </a:prstGeom>
          </p:spPr>
          <p:txBody>
            <a:bodyPr wrap="none">
              <a:spAutoFit/>
            </a:bodyPr>
            <a:lstStyle/>
            <a:p>
              <a:pPr>
                <a:spcBef>
                  <a:spcPts val="50"/>
                </a:spcBef>
                <a:defRPr/>
              </a:pPr>
              <a:r>
                <a:rPr lang="fr-FR" sz="1000">
                  <a:latin typeface="Times New Roman" pitchFamily="18" charset="0"/>
                  <a:cs typeface="Times New Roman" pitchFamily="18" charset="0"/>
                </a:rPr>
                <a:t>Chzyh </a:t>
              </a:r>
              <a:r>
                <a:rPr lang="fr-FR" sz="1000" dirty="0">
                  <a:latin typeface="Times New Roman" pitchFamily="18" charset="0"/>
                  <a:cs typeface="Times New Roman" pitchFamily="18" charset="0"/>
                </a:rPr>
                <a:t>et al</a:t>
              </a:r>
              <a:r>
                <a:rPr lang="fr-FR" sz="1000">
                  <a:latin typeface="Times New Roman" pitchFamily="18" charset="0"/>
                  <a:cs typeface="Times New Roman" pitchFamily="18" charset="0"/>
                </a:rPr>
                <a:t>., </a:t>
              </a:r>
            </a:p>
            <a:p>
              <a:pPr>
                <a:spcBef>
                  <a:spcPts val="50"/>
                </a:spcBef>
                <a:defRPr/>
              </a:pPr>
              <a:r>
                <a:rPr lang="fr-FR" sz="1000">
                  <a:latin typeface="Times New Roman" pitchFamily="18" charset="0"/>
                  <a:cs typeface="Times New Roman" pitchFamily="18" charset="0"/>
                </a:rPr>
                <a:t>      PLB (2018)</a:t>
              </a:r>
              <a:endParaRPr lang="fr-FR" sz="1000" dirty="0">
                <a:latin typeface="Times New Roman" pitchFamily="18" charset="0"/>
                <a:cs typeface="Times New Roman" pitchFamily="18" charset="0"/>
              </a:endParaRPr>
            </a:p>
          </p:txBody>
        </p:sp>
        <p:sp>
          <p:nvSpPr>
            <p:cNvPr id="73" name="Rectangle 72"/>
            <p:cNvSpPr/>
            <p:nvPr/>
          </p:nvSpPr>
          <p:spPr>
            <a:xfrm>
              <a:off x="5868144" y="776442"/>
              <a:ext cx="1128569" cy="459917"/>
            </a:xfrm>
            <a:prstGeom prst="rect">
              <a:avLst/>
            </a:prstGeom>
          </p:spPr>
          <p:txBody>
            <a:bodyPr wrap="none">
              <a:spAutoFit/>
            </a:bodyPr>
            <a:lstStyle/>
            <a:p>
              <a:pPr>
                <a:spcBef>
                  <a:spcPts val="50"/>
                </a:spcBef>
                <a:defRPr/>
              </a:pPr>
              <a:r>
                <a:rPr lang="fr-FR" sz="1000">
                  <a:latin typeface="Times New Roman" pitchFamily="18" charset="0"/>
                  <a:cs typeface="Times New Roman" pitchFamily="18" charset="0"/>
                </a:rPr>
                <a:t>Oberstedt </a:t>
              </a:r>
              <a:r>
                <a:rPr lang="fr-FR" sz="1000" dirty="0">
                  <a:latin typeface="Times New Roman" pitchFamily="18" charset="0"/>
                  <a:cs typeface="Times New Roman" pitchFamily="18" charset="0"/>
                </a:rPr>
                <a:t>et al</a:t>
              </a:r>
              <a:r>
                <a:rPr lang="fr-FR" sz="1000">
                  <a:latin typeface="Times New Roman" pitchFamily="18" charset="0"/>
                  <a:cs typeface="Times New Roman" pitchFamily="18" charset="0"/>
                </a:rPr>
                <a:t>., </a:t>
              </a:r>
            </a:p>
            <a:p>
              <a:pPr>
                <a:spcBef>
                  <a:spcPts val="50"/>
                </a:spcBef>
                <a:defRPr/>
              </a:pPr>
              <a:r>
                <a:rPr lang="fr-FR" sz="1000">
                  <a:latin typeface="Times New Roman" pitchFamily="18" charset="0"/>
                  <a:cs typeface="Times New Roman" pitchFamily="18" charset="0"/>
                </a:rPr>
                <a:t>        PRC (2013)</a:t>
              </a:r>
              <a:endParaRPr lang="fr-FR" sz="1000" dirty="0">
                <a:latin typeface="Times New Roman" pitchFamily="18" charset="0"/>
                <a:cs typeface="Times New Roman" pitchFamily="18" charset="0"/>
              </a:endParaRPr>
            </a:p>
          </p:txBody>
        </p:sp>
        <p:sp>
          <p:nvSpPr>
            <p:cNvPr id="7" name="Rectangle 6"/>
            <p:cNvSpPr/>
            <p:nvPr/>
          </p:nvSpPr>
          <p:spPr>
            <a:xfrm>
              <a:off x="7283464" y="2339151"/>
              <a:ext cx="168856" cy="148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 name="Groupe 10"/>
            <p:cNvGrpSpPr/>
            <p:nvPr/>
          </p:nvGrpSpPr>
          <p:grpSpPr>
            <a:xfrm rot="-5400000">
              <a:off x="4458923" y="2733379"/>
              <a:ext cx="1747296" cy="262967"/>
              <a:chOff x="8304868" y="4207784"/>
              <a:chExt cx="1747296" cy="262967"/>
            </a:xfrm>
          </p:grpSpPr>
          <p:sp>
            <p:nvSpPr>
              <p:cNvPr id="78" name="Rectangle 77"/>
              <p:cNvSpPr/>
              <p:nvPr/>
            </p:nvSpPr>
            <p:spPr>
              <a:xfrm>
                <a:off x="8351655" y="4213478"/>
                <a:ext cx="1700509" cy="236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p:cNvSpPr/>
              <p:nvPr/>
            </p:nvSpPr>
            <p:spPr>
              <a:xfrm>
                <a:off x="8304868" y="4207784"/>
                <a:ext cx="1662556" cy="262967"/>
              </a:xfrm>
              <a:prstGeom prst="rect">
                <a:avLst/>
              </a:prstGeom>
            </p:spPr>
            <p:txBody>
              <a:bodyPr wrap="none">
                <a:spAutoFit/>
              </a:bodyPr>
              <a:lstStyle/>
              <a:p>
                <a:pPr>
                  <a:spcBef>
                    <a:spcPts val="50"/>
                  </a:spcBef>
                  <a:defRPr/>
                </a:pPr>
                <a:r>
                  <a:rPr lang="fr-FR" sz="1000">
                    <a:latin typeface="Times New Roman" pitchFamily="18" charset="0"/>
                    <a:cs typeface="Times New Roman" pitchFamily="18" charset="0"/>
                  </a:rPr>
                  <a:t>Normalized </a:t>
                </a:r>
                <a:r>
                  <a:rPr lang="fr-FR" sz="1000">
                    <a:latin typeface="Times New Roman" pitchFamily="18" charset="0"/>
                    <a:cs typeface="Times New Roman" pitchFamily="18" charset="0"/>
                    <a:sym typeface="Symbol" panose="05050102010706020507" pitchFamily="18" charset="2"/>
                  </a:rPr>
                  <a:t> yield/</a:t>
                </a:r>
                <a:r>
                  <a:rPr lang="fr-FR" sz="1000">
                    <a:latin typeface="Times New Roman" pitchFamily="18" charset="0"/>
                    <a:cs typeface="Times New Roman" pitchFamily="18" charset="0"/>
                  </a:rPr>
                  <a:t>fision</a:t>
                </a:r>
                <a:endParaRPr lang="fr-FR" sz="1000" dirty="0">
                  <a:latin typeface="Times New Roman" pitchFamily="18" charset="0"/>
                  <a:cs typeface="Times New Roman" pitchFamily="18" charset="0"/>
                </a:endParaRPr>
              </a:p>
            </p:txBody>
          </p:sp>
        </p:grpSp>
        <p:sp>
          <p:nvSpPr>
            <p:cNvPr id="75" name="Rectangle 74"/>
            <p:cNvSpPr/>
            <p:nvPr/>
          </p:nvSpPr>
          <p:spPr>
            <a:xfrm>
              <a:off x="6209771" y="4948856"/>
              <a:ext cx="727954" cy="274236"/>
            </a:xfrm>
            <a:prstGeom prst="rect">
              <a:avLst/>
            </a:prstGeom>
          </p:spPr>
          <p:txBody>
            <a:bodyPr wrap="none">
              <a:spAutoFit/>
            </a:bodyPr>
            <a:lstStyle/>
            <a:p>
              <a:pPr>
                <a:spcBef>
                  <a:spcPts val="50"/>
                </a:spcBef>
                <a:defRPr/>
              </a:pPr>
              <a:r>
                <a:rPr lang="en-US" sz="1000" i="1">
                  <a:solidFill>
                    <a:srgbClr val="000000"/>
                  </a:solidFill>
                  <a:latin typeface="Times New Roman" panose="02020603050405020304" pitchFamily="18" charset="0"/>
                  <a:cs typeface="Times New Roman" panose="02020603050405020304" pitchFamily="18" charset="0"/>
                </a:rPr>
                <a:t>E</a:t>
              </a:r>
              <a:r>
                <a:rPr lang="fr-FR" sz="1000" i="1" baseline="-25000">
                  <a:latin typeface="Times New Roman" panose="02020603050405020304" pitchFamily="18" charset="0"/>
                  <a:cs typeface="Times New Roman" panose="02020603050405020304" pitchFamily="18" charset="0"/>
                  <a:sym typeface="Symbol" panose="05050102010706020507" pitchFamily="18" charset="2"/>
                </a:rPr>
                <a:t></a:t>
              </a:r>
              <a:r>
                <a:rPr lang="fr-FR" sz="1000">
                  <a:latin typeface="Times New Roman" pitchFamily="18" charset="0"/>
                  <a:cs typeface="Times New Roman" pitchFamily="18" charset="0"/>
                  <a:sym typeface="Symbol" panose="05050102010706020507" pitchFamily="18" charset="2"/>
                </a:rPr>
                <a:t> (MeV)</a:t>
              </a:r>
              <a:endParaRPr lang="fr-FR" sz="1000" dirty="0">
                <a:latin typeface="Times New Roman" pitchFamily="18" charset="0"/>
                <a:cs typeface="Times New Roman" pitchFamily="18" charset="0"/>
              </a:endParaRPr>
            </a:p>
          </p:txBody>
        </p:sp>
        <p:sp>
          <p:nvSpPr>
            <p:cNvPr id="80" name="Rectangle 79"/>
            <p:cNvSpPr/>
            <p:nvPr/>
          </p:nvSpPr>
          <p:spPr>
            <a:xfrm>
              <a:off x="7312394" y="3622424"/>
              <a:ext cx="168856" cy="225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ZoneTexte 78"/>
            <p:cNvSpPr txBox="1"/>
            <p:nvPr/>
          </p:nvSpPr>
          <p:spPr>
            <a:xfrm>
              <a:off x="6704850" y="3665090"/>
              <a:ext cx="924932" cy="257096"/>
            </a:xfrm>
            <a:prstGeom prst="rect">
              <a:avLst/>
            </a:prstGeom>
            <a:noFill/>
          </p:spPr>
          <p:txBody>
            <a:bodyPr wrap="square" rtlCol="0">
              <a:spAutoFit/>
            </a:bodyPr>
            <a:lstStyle/>
            <a:p>
              <a:pPr algn="ctr"/>
              <a:r>
                <a:rPr lang="en-US" sz="900" b="1" baseline="30000">
                  <a:latin typeface="Times New Roman" panose="02020603050405020304" pitchFamily="18" charset="0"/>
                  <a:cs typeface="Times New Roman" panose="02020603050405020304" pitchFamily="18" charset="0"/>
                  <a:sym typeface="Symbol" panose="05050102010706020507" pitchFamily="18" charset="2"/>
                </a:rPr>
                <a:t>240</a:t>
              </a:r>
              <a:r>
                <a:rPr lang="en-US" sz="9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Pu(d,p)f</a:t>
              </a:r>
              <a:endParaRPr lang="fr-FR" sz="900" dirty="0">
                <a:solidFill>
                  <a:srgbClr val="0070C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902814" y="3662653"/>
              <a:ext cx="576064" cy="22309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 name="Groupe 16"/>
          <p:cNvGrpSpPr/>
          <p:nvPr/>
        </p:nvGrpSpPr>
        <p:grpSpPr>
          <a:xfrm>
            <a:off x="195032" y="4509033"/>
            <a:ext cx="11776410" cy="1882459"/>
            <a:chOff x="-834447" y="4863592"/>
            <a:chExt cx="11776410" cy="1882459"/>
          </a:xfrm>
        </p:grpSpPr>
        <p:grpSp>
          <p:nvGrpSpPr>
            <p:cNvPr id="6" name="Groupe 5"/>
            <p:cNvGrpSpPr/>
            <p:nvPr/>
          </p:nvGrpSpPr>
          <p:grpSpPr>
            <a:xfrm>
              <a:off x="1038921" y="4863592"/>
              <a:ext cx="9903042" cy="1769221"/>
              <a:chOff x="1042048" y="3827357"/>
              <a:chExt cx="9903042" cy="1769221"/>
            </a:xfrm>
          </p:grpSpPr>
          <p:sp>
            <p:nvSpPr>
              <p:cNvPr id="46" name="ZoneTexte 45"/>
              <p:cNvSpPr txBox="1"/>
              <p:nvPr/>
            </p:nvSpPr>
            <p:spPr>
              <a:xfrm>
                <a:off x="1042048" y="4273139"/>
                <a:ext cx="8146509" cy="1323439"/>
              </a:xfrm>
              <a:prstGeom prst="rect">
                <a:avLst/>
              </a:prstGeom>
              <a:noFill/>
            </p:spPr>
            <p:txBody>
              <a:bodyPr wrap="square" rtlCol="0">
                <a:spAutoFit/>
              </a:bodyPr>
              <a:lstStyle/>
              <a:p>
                <a:pPr algn="just"/>
                <a:r>
                  <a:rPr lang="en-US" sz="1600" b="1" dirty="0">
                    <a:solidFill>
                      <a:srgbClr val="000000"/>
                    </a:solidFill>
                    <a:latin typeface="Times New Roman" panose="02020603050405020304" pitchFamily="18" charset="0"/>
                    <a:cs typeface="Times New Roman" panose="02020603050405020304" pitchFamily="18" charset="0"/>
                  </a:rPr>
                  <a:t>Many open questions…</a:t>
                </a:r>
                <a:endParaRPr lang="en-US" sz="1600"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Wingdings 3" panose="05040102010807070707" pitchFamily="18" charset="2"/>
                  <a:buChar char="["/>
                </a:pPr>
                <a:r>
                  <a:rPr lang="en-US" sz="1600" b="1" dirty="0">
                    <a:solidFill>
                      <a:srgbClr val="000000"/>
                    </a:solidFill>
                    <a:latin typeface="Times New Roman" panose="02020603050405020304" pitchFamily="18" charset="0"/>
                    <a:cs typeface="Times New Roman" panose="02020603050405020304" pitchFamily="18" charset="0"/>
                  </a:rPr>
                  <a:t>Generation of </a:t>
                </a:r>
                <a:r>
                  <a:rPr lang="en-US" sz="1600" b="1" i="1" dirty="0">
                    <a:solidFill>
                      <a:srgbClr val="000000"/>
                    </a:solidFill>
                    <a:latin typeface="Times New Roman" panose="02020603050405020304" pitchFamily="18" charset="0"/>
                    <a:cs typeface="Times New Roman" panose="02020603050405020304" pitchFamily="18" charset="0"/>
                  </a:rPr>
                  <a:t>E*</a:t>
                </a:r>
                <a:r>
                  <a:rPr lang="en-US" sz="1600" b="1" dirty="0">
                    <a:solidFill>
                      <a:srgbClr val="000000"/>
                    </a:solidFill>
                    <a:latin typeface="Times New Roman" panose="02020603050405020304" pitchFamily="18" charset="0"/>
                    <a:cs typeface="Times New Roman" panose="02020603050405020304" pitchFamily="18" charset="0"/>
                  </a:rPr>
                  <a:t> and </a:t>
                </a:r>
                <a:r>
                  <a:rPr lang="en-US" sz="1600" b="1" i="1" dirty="0">
                    <a:solidFill>
                      <a:srgbClr val="000000"/>
                    </a:solidFill>
                    <a:latin typeface="Times New Roman" panose="02020603050405020304" pitchFamily="18" charset="0"/>
                    <a:cs typeface="Times New Roman" panose="02020603050405020304" pitchFamily="18" charset="0"/>
                  </a:rPr>
                  <a:t>L</a:t>
                </a:r>
                <a:r>
                  <a:rPr lang="en-US" sz="1600" dirty="0">
                    <a:solidFill>
                      <a:srgbClr val="000000"/>
                    </a:solidFill>
                    <a:latin typeface="Times New Roman" panose="02020603050405020304" pitchFamily="18" charset="0"/>
                    <a:cs typeface="Times New Roman" panose="02020603050405020304" pitchFamily="18" charset="0"/>
                  </a:rPr>
                  <a:t>, and </a:t>
                </a:r>
                <a:r>
                  <a:rPr lang="en-US" sz="1600" b="1" dirty="0">
                    <a:solidFill>
                      <a:srgbClr val="000000"/>
                    </a:solidFill>
                    <a:latin typeface="Times New Roman" panose="02020603050405020304" pitchFamily="18" charset="0"/>
                    <a:cs typeface="Times New Roman" panose="02020603050405020304" pitchFamily="18" charset="0"/>
                  </a:rPr>
                  <a:t>sharing</a:t>
                </a:r>
                <a:r>
                  <a:rPr lang="en-US" sz="1600" dirty="0">
                    <a:solidFill>
                      <a:srgbClr val="000000"/>
                    </a:solidFill>
                    <a:latin typeface="Times New Roman" panose="02020603050405020304" pitchFamily="18" charset="0"/>
                    <a:cs typeface="Times New Roman" panose="02020603050405020304" pitchFamily="18" charset="0"/>
                  </a:rPr>
                  <a:t>  between the </a:t>
                </a:r>
                <a:r>
                  <a:rPr lang="pl-PL" sz="1600" dirty="0" err="1">
                    <a:solidFill>
                      <a:srgbClr val="000000"/>
                    </a:solidFill>
                    <a:latin typeface="Times New Roman" panose="02020603050405020304" pitchFamily="18" charset="0"/>
                    <a:cs typeface="Times New Roman" panose="02020603050405020304" pitchFamily="18" charset="0"/>
                  </a:rPr>
                  <a:t>fiss</a:t>
                </a:r>
                <a:r>
                  <a:rPr lang="pl-PL" sz="1600" dirty="0">
                    <a:solidFill>
                      <a:srgbClr val="000000"/>
                    </a:solidFill>
                    <a:latin typeface="Times New Roman" panose="02020603050405020304" pitchFamily="18" charset="0"/>
                    <a:cs typeface="Times New Roman" panose="02020603050405020304" pitchFamily="18" charset="0"/>
                  </a:rPr>
                  <a:t>. </a:t>
                </a:r>
                <a:r>
                  <a:rPr lang="pl-PL" sz="1600" dirty="0" err="1">
                    <a:solidFill>
                      <a:srgbClr val="000000"/>
                    </a:solidFill>
                    <a:latin typeface="Times New Roman" panose="02020603050405020304" pitchFamily="18" charset="0"/>
                    <a:cs typeface="Times New Roman" panose="02020603050405020304" pitchFamily="18" charset="0"/>
                  </a:rPr>
                  <a:t>Frag</a:t>
                </a:r>
                <a:r>
                  <a:rPr lang="pl-PL" sz="1600" dirty="0">
                    <a:solidFill>
                      <a:srgbClr val="000000"/>
                    </a:solidFill>
                    <a:latin typeface="Times New Roman" panose="02020603050405020304" pitchFamily="18" charset="0"/>
                    <a:cs typeface="Times New Roman" panose="02020603050405020304" pitchFamily="18" charset="0"/>
                  </a:rPr>
                  <a:t>.</a:t>
                </a:r>
                <a:r>
                  <a:rPr lang="en-US" sz="1600" dirty="0">
                    <a:solidFill>
                      <a:srgbClr val="000000"/>
                    </a:solidFill>
                    <a:latin typeface="Times New Roman" panose="02020603050405020304" pitchFamily="18" charset="0"/>
                    <a:cs typeface="Times New Roman" panose="02020603050405020304" pitchFamily="18" charset="0"/>
                  </a:rPr>
                  <a:t> at scission</a:t>
                </a:r>
              </a:p>
              <a:p>
                <a:pPr marL="285750" indent="-285750" algn="just">
                  <a:buFont typeface="Wingdings 3" panose="05040102010807070707" pitchFamily="18" charset="2"/>
                  <a:buChar char="["/>
                </a:pPr>
                <a:r>
                  <a:rPr lang="en-US" sz="1600" dirty="0">
                    <a:solidFill>
                      <a:srgbClr val="000000"/>
                    </a:solidFill>
                    <a:latin typeface="Times New Roman" panose="02020603050405020304" pitchFamily="18" charset="0"/>
                    <a:cs typeface="Times New Roman" panose="02020603050405020304" pitchFamily="18" charset="0"/>
                  </a:rPr>
                  <a:t>Nuclear binding energy and </a:t>
                </a:r>
                <a:r>
                  <a:rPr lang="en-US" sz="1600" b="1" dirty="0">
                    <a:solidFill>
                      <a:srgbClr val="000000"/>
                    </a:solidFill>
                    <a:latin typeface="Times New Roman" panose="02020603050405020304" pitchFamily="18" charset="0"/>
                    <a:cs typeface="Times New Roman" panose="02020603050405020304" pitchFamily="18" charset="0"/>
                  </a:rPr>
                  <a:t>shell effects</a:t>
                </a:r>
              </a:p>
              <a:p>
                <a:pPr marL="285750" indent="-285750" algn="just">
                  <a:buFont typeface="Wingdings 3" panose="05040102010807070707" pitchFamily="18" charset="2"/>
                  <a:buChar char="["/>
                </a:pPr>
                <a:r>
                  <a:rPr lang="en-US" sz="1600" dirty="0">
                    <a:solidFill>
                      <a:srgbClr val="000000"/>
                    </a:solidFill>
                    <a:latin typeface="Times New Roman" panose="02020603050405020304" pitchFamily="18" charset="0"/>
                    <a:cs typeface="Times New Roman" panose="02020603050405020304" pitchFamily="18" charset="0"/>
                  </a:rPr>
                  <a:t>Nuclear </a:t>
                </a:r>
                <a:r>
                  <a:rPr lang="en-US" sz="1600" b="1" dirty="0">
                    <a:solidFill>
                      <a:srgbClr val="000000"/>
                    </a:solidFill>
                    <a:latin typeface="Times New Roman" panose="02020603050405020304" pitchFamily="18" charset="0"/>
                    <a:cs typeface="Times New Roman" panose="02020603050405020304" pitchFamily="18" charset="0"/>
                  </a:rPr>
                  <a:t>level density</a:t>
                </a:r>
              </a:p>
              <a:p>
                <a:pPr marL="285750" indent="-285750" algn="just">
                  <a:buFont typeface="Wingdings 3" panose="05040102010807070707" pitchFamily="18" charset="2"/>
                  <a:buChar char="["/>
                </a:pPr>
                <a:r>
                  <a:rPr lang="en-US" sz="1600" b="1"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sz="1600" b="1" dirty="0">
                    <a:solidFill>
                      <a:srgbClr val="000000"/>
                    </a:solidFill>
                    <a:latin typeface="Times New Roman" panose="02020603050405020304" pitchFamily="18" charset="0"/>
                    <a:cs typeface="Times New Roman" panose="02020603050405020304" pitchFamily="18" charset="0"/>
                  </a:rPr>
                  <a:t>ray strength function</a:t>
                </a:r>
              </a:p>
            </p:txBody>
          </p:sp>
          <p:sp>
            <p:nvSpPr>
              <p:cNvPr id="49" name="ZoneTexte 48"/>
              <p:cNvSpPr txBox="1"/>
              <p:nvPr/>
            </p:nvSpPr>
            <p:spPr>
              <a:xfrm>
                <a:off x="8351071" y="3827357"/>
                <a:ext cx="2594019" cy="923330"/>
              </a:xfrm>
              <a:prstGeom prst="rect">
                <a:avLst/>
              </a:prstGeom>
              <a:noFill/>
            </p:spPr>
            <p:txBody>
              <a:bodyPr wrap="square" rtlCol="0">
                <a:spAutoFit/>
              </a:bodyPr>
              <a:lstStyle/>
              <a:p>
                <a:pPr algn="ctr"/>
                <a:r>
                  <a:rPr lang="en-US" b="1" i="1" dirty="0">
                    <a:solidFill>
                      <a:srgbClr val="00B0F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Fission physics and</a:t>
                </a:r>
              </a:p>
              <a:p>
                <a:pPr algn="ctr"/>
                <a:r>
                  <a:rPr lang="en-US" b="1" i="1" dirty="0">
                    <a:solidFill>
                      <a:srgbClr val="00B0F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general nuclear</a:t>
                </a:r>
              </a:p>
              <a:p>
                <a:pPr algn="ctr"/>
                <a:r>
                  <a:rPr lang="en-US" b="1" i="1" dirty="0">
                    <a:solidFill>
                      <a:srgbClr val="00B0F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properties</a:t>
                </a:r>
              </a:p>
            </p:txBody>
          </p:sp>
        </p:grpSp>
        <p:sp>
          <p:nvSpPr>
            <p:cNvPr id="81" name="ZoneTexte 80"/>
            <p:cNvSpPr txBox="1"/>
            <p:nvPr/>
          </p:nvSpPr>
          <p:spPr>
            <a:xfrm>
              <a:off x="-834447" y="4867637"/>
              <a:ext cx="8972149" cy="338554"/>
            </a:xfrm>
            <a:prstGeom prst="rect">
              <a:avLst/>
            </a:prstGeom>
            <a:noFill/>
          </p:spPr>
          <p:txBody>
            <a:bodyPr wrap="square" rtlCol="0">
              <a:spAutoFit/>
            </a:bodyPr>
            <a:lstStyle/>
            <a:p>
              <a:r>
                <a:rPr lang="fr-FR" sz="1600" dirty="0">
                  <a:latin typeface="Times New Roman" panose="02020603050405020304" pitchFamily="18" charset="0"/>
                  <a:cs typeface="Times New Roman" panose="02020603050405020304" pitchFamily="18" charset="0"/>
                </a:rPr>
                <a:t>Complex and possibly </a:t>
              </a:r>
              <a:r>
                <a:rPr lang="fr-FR" sz="1600" dirty="0">
                  <a:latin typeface="Times New Roman" panose="02020603050405020304" pitchFamily="18" charset="0"/>
                  <a:cs typeface="Times New Roman" panose="02020603050405020304" pitchFamily="18" charset="0"/>
                  <a:sym typeface="Wingdings" panose="05000000000000000000" pitchFamily="2" charset="2"/>
                </a:rPr>
                <a:t>« perverse » interplay between the plenty of aspects affecting fission</a:t>
              </a:r>
            </a:p>
          </p:txBody>
        </p:sp>
        <p:sp>
          <p:nvSpPr>
            <p:cNvPr id="82" name="Rectangle à coins arrondis 81"/>
            <p:cNvSpPr/>
            <p:nvPr/>
          </p:nvSpPr>
          <p:spPr>
            <a:xfrm>
              <a:off x="740127" y="5378686"/>
              <a:ext cx="7185493" cy="136736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6" name="Grupa 75">
            <a:extLst>
              <a:ext uri="{FF2B5EF4-FFF2-40B4-BE49-F238E27FC236}">
                <a16:creationId xmlns:a16="http://schemas.microsoft.com/office/drawing/2014/main" id="{9805215F-6DB8-427F-9C2F-41B74F203F7F}"/>
              </a:ext>
            </a:extLst>
          </p:cNvPr>
          <p:cNvGrpSpPr/>
          <p:nvPr/>
        </p:nvGrpSpPr>
        <p:grpSpPr>
          <a:xfrm>
            <a:off x="0" y="5398335"/>
            <a:ext cx="12192000" cy="1459149"/>
            <a:chOff x="0" y="5400738"/>
            <a:chExt cx="12192000" cy="1459149"/>
          </a:xfrm>
        </p:grpSpPr>
        <p:pic>
          <p:nvPicPr>
            <p:cNvPr id="83" name="Obraz 82">
              <a:extLst>
                <a:ext uri="{FF2B5EF4-FFF2-40B4-BE49-F238E27FC236}">
                  <a16:creationId xmlns:a16="http://schemas.microsoft.com/office/drawing/2014/main" id="{EC531ECF-DA5E-4BFD-AA5D-A64A4B842782}"/>
                </a:ext>
              </a:extLst>
            </p:cNvPr>
            <p:cNvPicPr>
              <a:picLocks noChangeAspect="1"/>
            </p:cNvPicPr>
            <p:nvPr/>
          </p:nvPicPr>
          <p:blipFill>
            <a:blip r:embed="rId10"/>
            <a:stretch>
              <a:fillRect/>
            </a:stretch>
          </p:blipFill>
          <p:spPr>
            <a:xfrm>
              <a:off x="0" y="5400738"/>
              <a:ext cx="1447000" cy="1457262"/>
            </a:xfrm>
            <a:prstGeom prst="rect">
              <a:avLst/>
            </a:prstGeom>
          </p:spPr>
        </p:pic>
        <p:pic>
          <p:nvPicPr>
            <p:cNvPr id="84" name="Obraz 83">
              <a:extLst>
                <a:ext uri="{FF2B5EF4-FFF2-40B4-BE49-F238E27FC236}">
                  <a16:creationId xmlns:a16="http://schemas.microsoft.com/office/drawing/2014/main" id="{80A2032E-3E9E-44C7-8B05-96ED64B187F5}"/>
                </a:ext>
              </a:extLst>
            </p:cNvPr>
            <p:cNvPicPr>
              <a:picLocks noChangeAspect="1"/>
            </p:cNvPicPr>
            <p:nvPr/>
          </p:nvPicPr>
          <p:blipFill>
            <a:blip r:embed="rId11"/>
            <a:stretch>
              <a:fillRect/>
            </a:stretch>
          </p:blipFill>
          <p:spPr>
            <a:xfrm>
              <a:off x="10723808" y="5400738"/>
              <a:ext cx="1468192" cy="1459149"/>
            </a:xfrm>
            <a:prstGeom prst="rect">
              <a:avLst/>
            </a:prstGeom>
          </p:spPr>
        </p:pic>
      </p:grpSp>
      <p:pic>
        <p:nvPicPr>
          <p:cNvPr id="8" name="Obraz 7">
            <a:extLst>
              <a:ext uri="{FF2B5EF4-FFF2-40B4-BE49-F238E27FC236}">
                <a16:creationId xmlns:a16="http://schemas.microsoft.com/office/drawing/2014/main" id="{E5B2913E-43C3-4DDD-A322-7645AA0879E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12583" y="859609"/>
            <a:ext cx="2193960" cy="1531397"/>
          </a:xfrm>
          <a:prstGeom prst="rect">
            <a:avLst/>
          </a:prstGeom>
        </p:spPr>
      </p:pic>
      <p:sp>
        <p:nvSpPr>
          <p:cNvPr id="9" name="Prostokąt 8">
            <a:extLst>
              <a:ext uri="{FF2B5EF4-FFF2-40B4-BE49-F238E27FC236}">
                <a16:creationId xmlns:a16="http://schemas.microsoft.com/office/drawing/2014/main" id="{4E672363-F5C0-44F5-A2BC-433CC0ACDD78}"/>
              </a:ext>
            </a:extLst>
          </p:cNvPr>
          <p:cNvSpPr/>
          <p:nvPr/>
        </p:nvSpPr>
        <p:spPr>
          <a:xfrm>
            <a:off x="1926003" y="2329796"/>
            <a:ext cx="2847254" cy="261610"/>
          </a:xfrm>
          <a:prstGeom prst="rect">
            <a:avLst/>
          </a:prstGeom>
        </p:spPr>
        <p:txBody>
          <a:bodyPr wrap="none">
            <a:spAutoFit/>
          </a:bodyPr>
          <a:lstStyle/>
          <a:p>
            <a:r>
              <a:rPr lang="fr-FR" sz="1100" dirty="0"/>
              <a:t>V. Piau et al., Phys. Lett. B 837, 137648 (2023) </a:t>
            </a:r>
            <a:endParaRPr lang="en-US" sz="1100" dirty="0"/>
          </a:p>
        </p:txBody>
      </p:sp>
    </p:spTree>
    <p:extLst>
      <p:ext uri="{BB962C8B-B14F-4D97-AF65-F5344CB8AC3E}">
        <p14:creationId xmlns:p14="http://schemas.microsoft.com/office/powerpoint/2010/main" val="170942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AF4144C-43A0-4A52-915B-0AA94A9DC41C}"/>
              </a:ext>
            </a:extLst>
          </p:cNvPr>
          <p:cNvSpPr>
            <a:spLocks noGrp="1"/>
          </p:cNvSpPr>
          <p:nvPr>
            <p:ph type="title"/>
          </p:nvPr>
        </p:nvSpPr>
        <p:spPr/>
        <p:txBody>
          <a:bodyPr/>
          <a:lstStyle/>
          <a:p>
            <a:r>
              <a:rPr lang="en-US" dirty="0"/>
              <a:t>Scientific Program</a:t>
            </a:r>
          </a:p>
        </p:txBody>
      </p:sp>
      <p:sp>
        <p:nvSpPr>
          <p:cNvPr id="3" name="Symbol zastępczy zawartości 2">
            <a:extLst>
              <a:ext uri="{FF2B5EF4-FFF2-40B4-BE49-F238E27FC236}">
                <a16:creationId xmlns:a16="http://schemas.microsoft.com/office/drawing/2014/main" id="{1EC0E553-EFEA-4E9E-9F69-1FE9473CA7B2}"/>
              </a:ext>
            </a:extLst>
          </p:cNvPr>
          <p:cNvSpPr>
            <a:spLocks noGrp="1"/>
          </p:cNvSpPr>
          <p:nvPr>
            <p:ph idx="1"/>
          </p:nvPr>
        </p:nvSpPr>
        <p:spPr>
          <a:xfrm>
            <a:off x="1293223" y="1737360"/>
            <a:ext cx="10058400" cy="4023360"/>
          </a:xfrm>
        </p:spPr>
        <p:txBody>
          <a:bodyPr>
            <a:normAutofit fontScale="92500" lnSpcReduction="10000"/>
          </a:bodyPr>
          <a:lstStyle/>
          <a:p>
            <a:pPr algn="just"/>
            <a:r>
              <a:rPr lang="en-US" b="1" dirty="0">
                <a:solidFill>
                  <a:schemeClr val="tx1"/>
                </a:solidFill>
              </a:rPr>
              <a:t>Fission studies at CCB</a:t>
            </a:r>
            <a:endParaRPr lang="pl-PL" b="1" dirty="0">
              <a:solidFill>
                <a:schemeClr val="tx1"/>
              </a:solidFill>
            </a:endParaRPr>
          </a:p>
          <a:p>
            <a:pPr algn="just"/>
            <a:r>
              <a:rPr lang="en-US" dirty="0">
                <a:solidFill>
                  <a:schemeClr val="tx1"/>
                </a:solidFill>
              </a:rPr>
              <a:t>Use of (</a:t>
            </a:r>
            <a:r>
              <a:rPr lang="en-US" dirty="0" err="1">
                <a:solidFill>
                  <a:schemeClr val="tx1"/>
                </a:solidFill>
              </a:rPr>
              <a:t>p,p</a:t>
            </a:r>
            <a:r>
              <a:rPr lang="en-US" dirty="0">
                <a:solidFill>
                  <a:schemeClr val="tx1"/>
                </a:solidFill>
              </a:rPr>
              <a:t>’) reactions at around 200 MeV to induce fission and detect outgoing protons in the KRATTA detectors. Control the excitation energy of the compound nuclear system up to several tens of MeV. With the addition of plastic scintillators to detect fission fragments the</a:t>
            </a:r>
            <a:r>
              <a:rPr lang="pl-PL" dirty="0">
                <a:solidFill>
                  <a:schemeClr val="tx1"/>
                </a:solidFill>
              </a:rPr>
              <a:t> </a:t>
            </a:r>
            <a:r>
              <a:rPr lang="en-US" dirty="0">
                <a:solidFill>
                  <a:schemeClr val="tx1"/>
                </a:solidFill>
              </a:rPr>
              <a:t>following questions can be addressed:</a:t>
            </a:r>
          </a:p>
          <a:p>
            <a:pPr algn="just"/>
            <a:r>
              <a:rPr lang="en-US" dirty="0">
                <a:solidFill>
                  <a:schemeClr val="tx1"/>
                </a:solidFill>
              </a:rPr>
              <a:t>• Study of the transition from asymmetric to symmetric fission modes as a function of excitation </a:t>
            </a:r>
            <a:r>
              <a:rPr lang="pl-PL" dirty="0">
                <a:solidFill>
                  <a:schemeClr val="tx1"/>
                </a:solidFill>
              </a:rPr>
              <a:t>e</a:t>
            </a:r>
            <a:r>
              <a:rPr lang="en-US" dirty="0" err="1">
                <a:solidFill>
                  <a:schemeClr val="tx1"/>
                </a:solidFill>
              </a:rPr>
              <a:t>nergy</a:t>
            </a:r>
            <a:r>
              <a:rPr lang="pl-PL" dirty="0">
                <a:solidFill>
                  <a:schemeClr val="tx1"/>
                </a:solidFill>
              </a:rPr>
              <a:t>, i</a:t>
            </a:r>
            <a:r>
              <a:rPr lang="fr-FR" dirty="0">
                <a:solidFill>
                  <a:schemeClr val="tx1"/>
                </a:solidFill>
              </a:rPr>
              <a:t>n a region complementary to </a:t>
            </a:r>
            <a:r>
              <a:rPr lang="pl-PL" dirty="0" err="1">
                <a:solidFill>
                  <a:schemeClr val="tx1"/>
                </a:solidFill>
              </a:rPr>
              <a:t>IJCLab</a:t>
            </a:r>
            <a:r>
              <a:rPr lang="pl-PL" dirty="0">
                <a:solidFill>
                  <a:schemeClr val="tx1"/>
                </a:solidFill>
              </a:rPr>
              <a:t> </a:t>
            </a:r>
            <a:r>
              <a:rPr lang="pl-PL" dirty="0" err="1">
                <a:solidFill>
                  <a:schemeClr val="tx1"/>
                </a:solidFill>
              </a:rPr>
              <a:t>or</a:t>
            </a:r>
            <a:r>
              <a:rPr lang="pl-PL" dirty="0">
                <a:solidFill>
                  <a:schemeClr val="tx1"/>
                </a:solidFill>
              </a:rPr>
              <a:t> </a:t>
            </a:r>
            <a:r>
              <a:rPr lang="fr-FR" dirty="0">
                <a:solidFill>
                  <a:schemeClr val="tx1"/>
                </a:solidFill>
              </a:rPr>
              <a:t>GANIL / NFS</a:t>
            </a:r>
            <a:r>
              <a:rPr lang="pl-PL" dirty="0">
                <a:solidFill>
                  <a:schemeClr val="tx1"/>
                </a:solidFill>
              </a:rPr>
              <a:t>;</a:t>
            </a:r>
            <a:endParaRPr lang="fr-FR" dirty="0">
              <a:solidFill>
                <a:schemeClr val="tx1"/>
              </a:solidFill>
            </a:endParaRPr>
          </a:p>
          <a:p>
            <a:pPr algn="just"/>
            <a:r>
              <a:rPr lang="en-US" dirty="0">
                <a:solidFill>
                  <a:schemeClr val="tx1"/>
                </a:solidFill>
              </a:rPr>
              <a:t>• </a:t>
            </a:r>
            <a:r>
              <a:rPr lang="fr-FR" dirty="0">
                <a:solidFill>
                  <a:schemeClr val="tx1"/>
                </a:solidFill>
              </a:rPr>
              <a:t>First information on the PFGS in region </a:t>
            </a:r>
            <a:r>
              <a:rPr lang="pl-PL" dirty="0">
                <a:solidFill>
                  <a:schemeClr val="tx1"/>
                </a:solidFill>
                <a:sym typeface="Wingdings" panose="05000000000000000000" pitchFamily="2" charset="2"/>
              </a:rPr>
              <a:t>-&gt;</a:t>
            </a:r>
            <a:r>
              <a:rPr lang="fr-FR" dirty="0">
                <a:solidFill>
                  <a:schemeClr val="tx1"/>
                </a:solidFill>
                <a:sym typeface="Wingdings" panose="05000000000000000000" pitchFamily="2" charset="2"/>
              </a:rPr>
              <a:t> </a:t>
            </a:r>
            <a:r>
              <a:rPr lang="fr-FR" dirty="0">
                <a:solidFill>
                  <a:schemeClr val="tx1"/>
                </a:solidFill>
              </a:rPr>
              <a:t>possible new signature of the « thorium » anomaly</a:t>
            </a:r>
            <a:r>
              <a:rPr lang="pl-PL" dirty="0">
                <a:solidFill>
                  <a:schemeClr val="tx1"/>
                </a:solidFill>
              </a:rPr>
              <a:t>;</a:t>
            </a:r>
            <a:endParaRPr lang="en-US" strike="sngStrike" dirty="0">
              <a:solidFill>
                <a:schemeClr val="tx1"/>
              </a:solidFill>
            </a:endParaRPr>
          </a:p>
          <a:p>
            <a:pPr algn="just"/>
            <a:r>
              <a:rPr lang="en-US" dirty="0">
                <a:solidFill>
                  <a:schemeClr val="tx1"/>
                </a:solidFill>
              </a:rPr>
              <a:t>• Study of possible collective excitations (PDR, GDR) in fission fragments</a:t>
            </a:r>
            <a:r>
              <a:rPr lang="pl-PL" dirty="0">
                <a:solidFill>
                  <a:schemeClr val="tx1"/>
                </a:solidFill>
              </a:rPr>
              <a:t>;</a:t>
            </a:r>
            <a:endParaRPr lang="en-US" strike="sngStrike" dirty="0">
              <a:solidFill>
                <a:schemeClr val="tx1"/>
              </a:solidFill>
            </a:endParaRPr>
          </a:p>
          <a:p>
            <a:pPr algn="just"/>
            <a:r>
              <a:rPr lang="en-US" dirty="0">
                <a:solidFill>
                  <a:schemeClr val="tx1"/>
                </a:solidFill>
              </a:rPr>
              <a:t>• The high excitation energies at CCB will allow study of the fission of </a:t>
            </a:r>
            <a:r>
              <a:rPr lang="en-US" baseline="30000" dirty="0">
                <a:solidFill>
                  <a:schemeClr val="tx1"/>
                </a:solidFill>
              </a:rPr>
              <a:t>232</a:t>
            </a:r>
            <a:r>
              <a:rPr lang="en-US" dirty="0">
                <a:solidFill>
                  <a:schemeClr val="tx1"/>
                </a:solidFill>
              </a:rPr>
              <a:t>Th as well as of </a:t>
            </a:r>
            <a:r>
              <a:rPr lang="en-US" i="1" dirty="0">
                <a:solidFill>
                  <a:schemeClr val="tx1"/>
                </a:solidFill>
              </a:rPr>
              <a:t>sub-actinide</a:t>
            </a:r>
            <a:r>
              <a:rPr lang="pl-PL" i="1" dirty="0">
                <a:solidFill>
                  <a:schemeClr val="tx1"/>
                </a:solidFill>
              </a:rPr>
              <a:t> </a:t>
            </a:r>
            <a:r>
              <a:rPr lang="en-US" dirty="0">
                <a:solidFill>
                  <a:schemeClr val="tx1"/>
                </a:solidFill>
              </a:rPr>
              <a:t>nuclei such as </a:t>
            </a:r>
            <a:r>
              <a:rPr lang="en-US" baseline="30000" dirty="0">
                <a:solidFill>
                  <a:schemeClr val="tx1"/>
                </a:solidFill>
              </a:rPr>
              <a:t>208</a:t>
            </a:r>
            <a:r>
              <a:rPr lang="en-US" dirty="0">
                <a:solidFill>
                  <a:schemeClr val="tx1"/>
                </a:solidFill>
              </a:rPr>
              <a:t>Pb, </a:t>
            </a:r>
            <a:r>
              <a:rPr lang="en-US" baseline="30000" dirty="0">
                <a:solidFill>
                  <a:schemeClr val="tx1"/>
                </a:solidFill>
              </a:rPr>
              <a:t>197</a:t>
            </a:r>
            <a:r>
              <a:rPr lang="en-US" dirty="0">
                <a:solidFill>
                  <a:schemeClr val="tx1"/>
                </a:solidFill>
              </a:rPr>
              <a:t>Au, </a:t>
            </a:r>
            <a:r>
              <a:rPr lang="en-US" baseline="30000" dirty="0">
                <a:solidFill>
                  <a:schemeClr val="tx1"/>
                </a:solidFill>
              </a:rPr>
              <a:t>196</a:t>
            </a:r>
            <a:r>
              <a:rPr lang="en-US" dirty="0">
                <a:solidFill>
                  <a:schemeClr val="tx1"/>
                </a:solidFill>
              </a:rPr>
              <a:t>Pt, </a:t>
            </a:r>
            <a:r>
              <a:rPr lang="en-US" baseline="30000" dirty="0">
                <a:solidFill>
                  <a:schemeClr val="tx1"/>
                </a:solidFill>
              </a:rPr>
              <a:t>186</a:t>
            </a:r>
            <a:r>
              <a:rPr lang="en-US" dirty="0">
                <a:solidFill>
                  <a:schemeClr val="tx1"/>
                </a:solidFill>
              </a:rPr>
              <a:t>W, etc. where fission barrier heights are around 25-30 MeV. Measure Prompt Fission Gamma-ray spectra as a function A and E* for each system</a:t>
            </a:r>
            <a:r>
              <a:rPr lang="pl-PL" dirty="0">
                <a:solidFill>
                  <a:schemeClr val="tx1"/>
                </a:solidFill>
              </a:rPr>
              <a:t>.</a:t>
            </a:r>
            <a:endParaRPr lang="en-US" dirty="0">
              <a:solidFill>
                <a:schemeClr val="tx1"/>
              </a:solidFill>
            </a:endParaRPr>
          </a:p>
          <a:p>
            <a:endParaRPr lang="en-US" dirty="0"/>
          </a:p>
        </p:txBody>
      </p:sp>
      <p:pic>
        <p:nvPicPr>
          <p:cNvPr id="5" name="Obraz 4">
            <a:extLst>
              <a:ext uri="{FF2B5EF4-FFF2-40B4-BE49-F238E27FC236}">
                <a16:creationId xmlns:a16="http://schemas.microsoft.com/office/drawing/2014/main" id="{4BC0B313-AF2B-4444-883C-FEE487BE9D67}"/>
              </a:ext>
            </a:extLst>
          </p:cNvPr>
          <p:cNvPicPr>
            <a:picLocks noChangeAspect="1"/>
          </p:cNvPicPr>
          <p:nvPr/>
        </p:nvPicPr>
        <p:blipFill>
          <a:blip r:embed="rId2"/>
          <a:stretch>
            <a:fillRect/>
          </a:stretch>
        </p:blipFill>
        <p:spPr>
          <a:xfrm>
            <a:off x="0" y="5398335"/>
            <a:ext cx="1447000" cy="1457262"/>
          </a:xfrm>
          <a:prstGeom prst="rect">
            <a:avLst/>
          </a:prstGeom>
        </p:spPr>
      </p:pic>
      <p:pic>
        <p:nvPicPr>
          <p:cNvPr id="6" name="Obraz 5">
            <a:extLst>
              <a:ext uri="{FF2B5EF4-FFF2-40B4-BE49-F238E27FC236}">
                <a16:creationId xmlns:a16="http://schemas.microsoft.com/office/drawing/2014/main" id="{8DD50C74-5D3B-4C17-AA71-AFE2FC72E03D}"/>
              </a:ext>
            </a:extLst>
          </p:cNvPr>
          <p:cNvPicPr>
            <a:picLocks noChangeAspect="1"/>
          </p:cNvPicPr>
          <p:nvPr/>
        </p:nvPicPr>
        <p:blipFill>
          <a:blip r:embed="rId3"/>
          <a:stretch>
            <a:fillRect/>
          </a:stretch>
        </p:blipFill>
        <p:spPr>
          <a:xfrm>
            <a:off x="10723808" y="5400738"/>
            <a:ext cx="1468192" cy="1459149"/>
          </a:xfrm>
          <a:prstGeom prst="rect">
            <a:avLst/>
          </a:prstGeom>
        </p:spPr>
      </p:pic>
    </p:spTree>
    <p:extLst>
      <p:ext uri="{BB962C8B-B14F-4D97-AF65-F5344CB8AC3E}">
        <p14:creationId xmlns:p14="http://schemas.microsoft.com/office/powerpoint/2010/main" val="3801220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14D8CD4-BE7D-4179-9BE9-8F4260434D06}"/>
              </a:ext>
            </a:extLst>
          </p:cNvPr>
          <p:cNvSpPr>
            <a:spLocks noGrp="1"/>
          </p:cNvSpPr>
          <p:nvPr>
            <p:ph type="title"/>
          </p:nvPr>
        </p:nvSpPr>
        <p:spPr>
          <a:xfrm>
            <a:off x="696063" y="183966"/>
            <a:ext cx="11303104" cy="1450757"/>
          </a:xfrm>
        </p:spPr>
        <p:txBody>
          <a:bodyPr>
            <a:noAutofit/>
          </a:bodyPr>
          <a:lstStyle/>
          <a:p>
            <a:r>
              <a:rPr lang="pl-PL" sz="3600" dirty="0" err="1"/>
              <a:t>Accepted</a:t>
            </a:r>
            <a:r>
              <a:rPr lang="pl-PL" sz="3600" dirty="0"/>
              <a:t> (</a:t>
            </a:r>
            <a:r>
              <a:rPr lang="pl-PL" sz="3600" b="1" dirty="0"/>
              <a:t>2024</a:t>
            </a:r>
            <a:r>
              <a:rPr lang="pl-PL" sz="3600" dirty="0"/>
              <a:t>) </a:t>
            </a:r>
            <a:r>
              <a:rPr lang="pl-PL" sz="3600" dirty="0" err="1"/>
              <a:t>experiment</a:t>
            </a:r>
            <a:r>
              <a:rPr lang="pl-PL" sz="3600" dirty="0"/>
              <a:t> </a:t>
            </a:r>
            <a:r>
              <a:rPr lang="pl-PL" sz="3600" dirty="0" err="1"/>
              <a:t>at</a:t>
            </a:r>
            <a:r>
              <a:rPr lang="pl-PL" sz="3600" dirty="0"/>
              <a:t> CCB:</a:t>
            </a:r>
            <a:br>
              <a:rPr lang="pl-PL" sz="3600" dirty="0"/>
            </a:br>
            <a:r>
              <a:rPr lang="en-US" sz="3600" b="1" dirty="0"/>
              <a:t>Evolution of prompt fission </a:t>
            </a:r>
            <a:r>
              <a:rPr lang="pl-PL" sz="3600" b="1" dirty="0">
                <a:latin typeface="Symbol" panose="05050102010706020507" pitchFamily="18" charset="2"/>
              </a:rPr>
              <a:t>g</a:t>
            </a:r>
            <a:r>
              <a:rPr lang="en-US" sz="3600" b="1" dirty="0"/>
              <a:t>-ray emission with excitation energy and the Thorium anomalies</a:t>
            </a:r>
          </a:p>
        </p:txBody>
      </p:sp>
      <p:sp>
        <p:nvSpPr>
          <p:cNvPr id="3" name="Symbol zastępczy zawartości 2">
            <a:extLst>
              <a:ext uri="{FF2B5EF4-FFF2-40B4-BE49-F238E27FC236}">
                <a16:creationId xmlns:a16="http://schemas.microsoft.com/office/drawing/2014/main" id="{906591C4-5F1C-4171-A179-7FBEA4657AE6}"/>
              </a:ext>
            </a:extLst>
          </p:cNvPr>
          <p:cNvSpPr>
            <a:spLocks noGrp="1"/>
          </p:cNvSpPr>
          <p:nvPr>
            <p:ph idx="1"/>
          </p:nvPr>
        </p:nvSpPr>
        <p:spPr>
          <a:xfrm>
            <a:off x="1573142" y="1799080"/>
            <a:ext cx="10618858" cy="4387115"/>
          </a:xfrm>
        </p:spPr>
        <p:txBody>
          <a:bodyPr>
            <a:normAutofit fontScale="77500" lnSpcReduction="20000"/>
          </a:bodyPr>
          <a:lstStyle/>
          <a:p>
            <a:pPr marL="0" indent="0">
              <a:buNone/>
            </a:pPr>
            <a:r>
              <a:rPr lang="en-US" dirty="0"/>
              <a:t>IFJ PAN Krakow (Poland):</a:t>
            </a:r>
            <a:r>
              <a:rPr lang="pl-PL" dirty="0"/>
              <a:t> </a:t>
            </a:r>
            <a:r>
              <a:rPr lang="en-US" b="1" dirty="0"/>
              <a:t>C. Schmitt</a:t>
            </a:r>
            <a:r>
              <a:rPr lang="pl-PL" dirty="0"/>
              <a:t>,</a:t>
            </a:r>
            <a:r>
              <a:rPr lang="en-US" dirty="0"/>
              <a:t> </a:t>
            </a:r>
            <a:r>
              <a:rPr lang="en-US" b="1" dirty="0"/>
              <a:t>M. </a:t>
            </a:r>
            <a:r>
              <a:rPr lang="en-US" b="1" dirty="0" err="1"/>
              <a:t>Ciemała</a:t>
            </a:r>
            <a:r>
              <a:rPr lang="en-US" dirty="0"/>
              <a:t>, M. Kmiecik, A. Maj, B. </a:t>
            </a:r>
            <a:r>
              <a:rPr lang="en-US" dirty="0" err="1"/>
              <a:t>Fornal</a:t>
            </a:r>
            <a:r>
              <a:rPr lang="en-US" dirty="0"/>
              <a:t>, P. </a:t>
            </a:r>
            <a:r>
              <a:rPr lang="en-US" dirty="0" err="1"/>
              <a:t>Bednarczyk</a:t>
            </a:r>
            <a:r>
              <a:rPr lang="en-US" dirty="0"/>
              <a:t>, N. </a:t>
            </a:r>
            <a:r>
              <a:rPr lang="en-US" dirty="0" err="1"/>
              <a:t>Cieplicka-Orynczak</a:t>
            </a:r>
            <a:r>
              <a:rPr lang="en-US" dirty="0"/>
              <a:t>, M. </a:t>
            </a:r>
            <a:r>
              <a:rPr lang="en-US" dirty="0" err="1"/>
              <a:t>Matejska-Minda</a:t>
            </a:r>
            <a:r>
              <a:rPr lang="en-US" dirty="0"/>
              <a:t>, L. </a:t>
            </a:r>
            <a:r>
              <a:rPr lang="en-US" dirty="0" err="1"/>
              <a:t>Iskra</a:t>
            </a:r>
            <a:r>
              <a:rPr lang="en-US" dirty="0"/>
              <a:t>, M. </a:t>
            </a:r>
            <a:r>
              <a:rPr lang="en-US" dirty="0" err="1"/>
              <a:t>Ziębliński</a:t>
            </a:r>
            <a:r>
              <a:rPr lang="en-US" dirty="0"/>
              <a:t>, J. </a:t>
            </a:r>
            <a:r>
              <a:rPr lang="en-US" dirty="0" err="1"/>
              <a:t>Łukasik</a:t>
            </a:r>
            <a:r>
              <a:rPr lang="en-US" dirty="0"/>
              <a:t>, </a:t>
            </a:r>
            <a:r>
              <a:rPr lang="pl-PL" dirty="0"/>
              <a:t>P. </a:t>
            </a:r>
            <a:r>
              <a:rPr lang="pl-PL" dirty="0" err="1"/>
              <a:t>Kulessa</a:t>
            </a:r>
            <a:r>
              <a:rPr lang="pl-PL" dirty="0"/>
              <a:t>, </a:t>
            </a:r>
            <a:r>
              <a:rPr lang="en-US" dirty="0"/>
              <a:t>P. </a:t>
            </a:r>
            <a:r>
              <a:rPr lang="en-US" dirty="0" err="1"/>
              <a:t>Pawłowski</a:t>
            </a:r>
            <a:r>
              <a:rPr lang="en-US" dirty="0"/>
              <a:t>, J. </a:t>
            </a:r>
            <a:r>
              <a:rPr lang="en-US" dirty="0" err="1"/>
              <a:t>Grębosz</a:t>
            </a:r>
            <a:r>
              <a:rPr lang="en-US" dirty="0"/>
              <a:t>, K. Mazurek, I. </a:t>
            </a:r>
            <a:r>
              <a:rPr lang="en-US" dirty="0" err="1"/>
              <a:t>Dedes</a:t>
            </a:r>
            <a:r>
              <a:rPr lang="en-US" dirty="0"/>
              <a:t>,</a:t>
            </a:r>
            <a:r>
              <a:rPr lang="pl-PL" dirty="0"/>
              <a:t> B. </a:t>
            </a:r>
            <a:r>
              <a:rPr lang="pl-PL" dirty="0" err="1"/>
              <a:t>Sowicki</a:t>
            </a:r>
            <a:r>
              <a:rPr lang="pl-PL" dirty="0"/>
              <a:t>, et al.</a:t>
            </a:r>
            <a:endParaRPr lang="en-US" dirty="0"/>
          </a:p>
          <a:p>
            <a:pPr marL="0" indent="0">
              <a:buNone/>
            </a:pPr>
            <a:r>
              <a:rPr lang="en-US" dirty="0" err="1"/>
              <a:t>IJCLab</a:t>
            </a:r>
            <a:r>
              <a:rPr lang="en-US" dirty="0"/>
              <a:t> Orsay (France): </a:t>
            </a:r>
            <a:r>
              <a:rPr lang="en-US" b="1" dirty="0"/>
              <a:t>J.N. Wilson</a:t>
            </a:r>
            <a:r>
              <a:rPr lang="en-US" dirty="0"/>
              <a:t>, M. </a:t>
            </a:r>
            <a:r>
              <a:rPr lang="en-US" dirty="0" err="1"/>
              <a:t>Lebois</a:t>
            </a:r>
            <a:r>
              <a:rPr lang="en-US" dirty="0"/>
              <a:t>, I. </a:t>
            </a:r>
            <a:r>
              <a:rPr lang="en-US" dirty="0" err="1"/>
              <a:t>Matea</a:t>
            </a:r>
            <a:r>
              <a:rPr lang="pl-PL" dirty="0"/>
              <a:t>, et al.</a:t>
            </a:r>
            <a:endParaRPr lang="en-US" dirty="0"/>
          </a:p>
          <a:p>
            <a:pPr marL="0" indent="0">
              <a:buNone/>
            </a:pPr>
            <a:r>
              <a:rPr lang="en-US" dirty="0"/>
              <a:t>IPHC Strasbourg (France): </a:t>
            </a:r>
            <a:r>
              <a:rPr lang="en-US" b="1" dirty="0"/>
              <a:t>C. Schmitt, </a:t>
            </a:r>
            <a:r>
              <a:rPr lang="en-US" dirty="0"/>
              <a:t>D. </a:t>
            </a:r>
            <a:r>
              <a:rPr lang="en-US" dirty="0" err="1"/>
              <a:t>Curien</a:t>
            </a:r>
            <a:r>
              <a:rPr lang="en-US" dirty="0"/>
              <a:t>, F. </a:t>
            </a:r>
            <a:r>
              <a:rPr lang="en-US" dirty="0" err="1"/>
              <a:t>Didierjean</a:t>
            </a:r>
            <a:r>
              <a:rPr lang="en-US" dirty="0"/>
              <a:t>, O. </a:t>
            </a:r>
            <a:r>
              <a:rPr lang="en-US" dirty="0" err="1"/>
              <a:t>Dorvaux</a:t>
            </a:r>
            <a:r>
              <a:rPr lang="en-US" dirty="0"/>
              <a:t>, G. </a:t>
            </a:r>
            <a:r>
              <a:rPr lang="en-US" dirty="0" err="1"/>
              <a:t>Duchêne</a:t>
            </a:r>
            <a:r>
              <a:rPr lang="en-US" dirty="0"/>
              <a:t>, J. Dudek, N. Kumar, M. </a:t>
            </a:r>
            <a:r>
              <a:rPr lang="en-US" dirty="0" err="1"/>
              <a:t>Moukaddam</a:t>
            </a:r>
            <a:r>
              <a:rPr lang="en-US" dirty="0"/>
              <a:t>, L. </a:t>
            </a:r>
            <a:r>
              <a:rPr lang="en-US" dirty="0" err="1"/>
              <a:t>Stuttgé</a:t>
            </a:r>
            <a:r>
              <a:rPr lang="en-US" dirty="0"/>
              <a:t> </a:t>
            </a:r>
          </a:p>
          <a:p>
            <a:pPr marL="0" indent="0">
              <a:buNone/>
            </a:pPr>
            <a:r>
              <a:rPr lang="pl-PL" dirty="0"/>
              <a:t>ELI-NP (Romania): D. </a:t>
            </a:r>
            <a:r>
              <a:rPr lang="pl-PL" dirty="0" err="1"/>
              <a:t>Balabanski</a:t>
            </a:r>
            <a:r>
              <a:rPr lang="pl-PL" dirty="0"/>
              <a:t>, A. </a:t>
            </a:r>
            <a:r>
              <a:rPr lang="pl-PL" dirty="0" err="1"/>
              <a:t>State</a:t>
            </a:r>
            <a:r>
              <a:rPr lang="pl-PL" dirty="0"/>
              <a:t>, et al.</a:t>
            </a:r>
          </a:p>
          <a:p>
            <a:pPr marL="0" indent="0">
              <a:buNone/>
            </a:pPr>
            <a:r>
              <a:rPr lang="en-US" dirty="0"/>
              <a:t>GANIL Caen (France) : M. </a:t>
            </a:r>
            <a:r>
              <a:rPr lang="en-US" dirty="0" err="1"/>
              <a:t>Lewitowicz</a:t>
            </a:r>
            <a:r>
              <a:rPr lang="en-US" dirty="0"/>
              <a:t>, A. </a:t>
            </a:r>
            <a:r>
              <a:rPr lang="en-US" dirty="0" err="1"/>
              <a:t>Lemasson</a:t>
            </a:r>
            <a:r>
              <a:rPr lang="en-US" dirty="0"/>
              <a:t>, D. Ramos </a:t>
            </a:r>
          </a:p>
          <a:p>
            <a:pPr marL="0" indent="0">
              <a:buNone/>
            </a:pPr>
            <a:r>
              <a:rPr lang="en-US" dirty="0"/>
              <a:t>USC (Spain) : M. </a:t>
            </a:r>
            <a:r>
              <a:rPr lang="en-US" dirty="0" err="1"/>
              <a:t>Caamano</a:t>
            </a:r>
            <a:r>
              <a:rPr lang="en-US" dirty="0"/>
              <a:t> </a:t>
            </a:r>
          </a:p>
          <a:p>
            <a:pPr marL="0" indent="0">
              <a:buNone/>
            </a:pPr>
            <a:r>
              <a:rPr lang="it-IT" dirty="0"/>
              <a:t>INFN and U. Milano (Italy): A. Bracco, G. Benzoni, F. Camera, A. Giaz, S. Leoni, O. Wieland </a:t>
            </a:r>
          </a:p>
          <a:p>
            <a:pPr marL="0" indent="0">
              <a:buNone/>
            </a:pPr>
            <a:r>
              <a:rPr lang="fr-FR" dirty="0"/>
              <a:t>CEA Cadarache (France): O. Litaize </a:t>
            </a:r>
          </a:p>
          <a:p>
            <a:pPr marL="0" indent="0">
              <a:buNone/>
            </a:pPr>
            <a:r>
              <a:rPr lang="pt-BR" dirty="0"/>
              <a:t>TIFR Mumbai (India): V. Nanal, I. Mazumdar </a:t>
            </a:r>
          </a:p>
          <a:p>
            <a:pPr marL="0" indent="0">
              <a:buNone/>
            </a:pPr>
            <a:r>
              <a:rPr lang="en-US" dirty="0"/>
              <a:t>NIPNE Bucharest (Romania): M. </a:t>
            </a:r>
            <a:r>
              <a:rPr lang="en-US" dirty="0" err="1"/>
              <a:t>Stanoui</a:t>
            </a:r>
            <a:r>
              <a:rPr lang="en-US" dirty="0"/>
              <a:t>, F. </a:t>
            </a:r>
            <a:r>
              <a:rPr lang="en-US" dirty="0" err="1"/>
              <a:t>Rotaru</a:t>
            </a:r>
            <a:r>
              <a:rPr lang="en-US" dirty="0"/>
              <a:t>, C. </a:t>
            </a:r>
            <a:r>
              <a:rPr lang="en-US" dirty="0" err="1"/>
              <a:t>Petrone</a:t>
            </a:r>
            <a:r>
              <a:rPr lang="en-US" dirty="0"/>
              <a:t>, S. </a:t>
            </a:r>
            <a:r>
              <a:rPr lang="en-US" dirty="0" err="1"/>
              <a:t>Calinescu</a:t>
            </a:r>
            <a:r>
              <a:rPr lang="en-US" dirty="0"/>
              <a:t>, S. Ise</a:t>
            </a:r>
            <a:r>
              <a:rPr lang="pl-PL" dirty="0"/>
              <a:t> </a:t>
            </a:r>
            <a:endParaRPr lang="en-US" dirty="0"/>
          </a:p>
          <a:p>
            <a:pPr marL="0" indent="0">
              <a:buNone/>
            </a:pPr>
            <a:r>
              <a:rPr lang="en-US" dirty="0"/>
              <a:t>University of York (UK): D. Jenkins, R. Wu 	</a:t>
            </a:r>
          </a:p>
          <a:p>
            <a:endParaRPr lang="en-US" dirty="0"/>
          </a:p>
        </p:txBody>
      </p:sp>
      <p:pic>
        <p:nvPicPr>
          <p:cNvPr id="5" name="Obraz 4">
            <a:extLst>
              <a:ext uri="{FF2B5EF4-FFF2-40B4-BE49-F238E27FC236}">
                <a16:creationId xmlns:a16="http://schemas.microsoft.com/office/drawing/2014/main" id="{10E72493-FA82-421A-8BDB-FC331951EA2B}"/>
              </a:ext>
            </a:extLst>
          </p:cNvPr>
          <p:cNvPicPr>
            <a:picLocks noChangeAspect="1"/>
          </p:cNvPicPr>
          <p:nvPr/>
        </p:nvPicPr>
        <p:blipFill>
          <a:blip r:embed="rId2"/>
          <a:stretch>
            <a:fillRect/>
          </a:stretch>
        </p:blipFill>
        <p:spPr>
          <a:xfrm>
            <a:off x="0" y="5398335"/>
            <a:ext cx="1447000" cy="1457262"/>
          </a:xfrm>
          <a:prstGeom prst="rect">
            <a:avLst/>
          </a:prstGeom>
        </p:spPr>
      </p:pic>
      <p:pic>
        <p:nvPicPr>
          <p:cNvPr id="6" name="Obraz 5">
            <a:extLst>
              <a:ext uri="{FF2B5EF4-FFF2-40B4-BE49-F238E27FC236}">
                <a16:creationId xmlns:a16="http://schemas.microsoft.com/office/drawing/2014/main" id="{92E5AF81-A43B-481E-AC36-AB089E195C84}"/>
              </a:ext>
            </a:extLst>
          </p:cNvPr>
          <p:cNvPicPr>
            <a:picLocks noChangeAspect="1"/>
          </p:cNvPicPr>
          <p:nvPr/>
        </p:nvPicPr>
        <p:blipFill>
          <a:blip r:embed="rId3"/>
          <a:stretch>
            <a:fillRect/>
          </a:stretch>
        </p:blipFill>
        <p:spPr>
          <a:xfrm>
            <a:off x="10723808" y="5400738"/>
            <a:ext cx="1468192" cy="1459149"/>
          </a:xfrm>
          <a:prstGeom prst="rect">
            <a:avLst/>
          </a:prstGeom>
        </p:spPr>
      </p:pic>
    </p:spTree>
    <p:extLst>
      <p:ext uri="{BB962C8B-B14F-4D97-AF65-F5344CB8AC3E}">
        <p14:creationId xmlns:p14="http://schemas.microsoft.com/office/powerpoint/2010/main" val="3578215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963201" y="3816001"/>
            <a:ext cx="9417633" cy="646331"/>
          </a:xfrm>
          <a:prstGeom prst="rect">
            <a:avLst/>
          </a:prstGeom>
          <a:noFill/>
        </p:spPr>
        <p:txBody>
          <a:bodyPr wrap="square" rtlCol="0">
            <a:spAutoFit/>
          </a:bodyPr>
          <a:lstStyle/>
          <a:p>
            <a:r>
              <a:rPr lang="fr-FR" b="1">
                <a:solidFill>
                  <a:srgbClr val="00B0F0"/>
                </a:solidFill>
                <a:latin typeface="Algerian" panose="04020705040A02060702" pitchFamily="82" charset="0"/>
                <a:cs typeface="Times New Roman" panose="02020603050405020304" pitchFamily="18" charset="0"/>
              </a:rPr>
              <a:t>TOOL                 </a:t>
            </a:r>
            <a:r>
              <a:rPr lang="fr-FR">
                <a:latin typeface="Times New Roman" panose="02020603050405020304" pitchFamily="18" charset="0"/>
                <a:cs typeface="Times New Roman" panose="02020603050405020304" pitchFamily="18" charset="0"/>
              </a:rPr>
              <a:t>I</a:t>
            </a:r>
            <a:r>
              <a:rPr lang="en-US">
                <a:solidFill>
                  <a:srgbClr val="000000"/>
                </a:solidFill>
                <a:latin typeface="Times New Roman" panose="02020603050405020304" pitchFamily="18" charset="0"/>
                <a:cs typeface="Times New Roman" panose="02020603050405020304" pitchFamily="18" charset="0"/>
              </a:rPr>
              <a:t>nnovative experimental setup combining PARIS, KRATTA, and plastic </a:t>
            </a:r>
          </a:p>
          <a:p>
            <a:r>
              <a:rPr lang="en-US">
                <a:solidFill>
                  <a:srgbClr val="000000"/>
                </a:solidFill>
                <a:latin typeface="Times New Roman" panose="02020603050405020304" pitchFamily="18" charset="0"/>
                <a:cs typeface="Times New Roman" panose="02020603050405020304" pitchFamily="18" charset="0"/>
              </a:rPr>
              <a:t>                           scintillators at CCB</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14" name="ZoneTexte 13"/>
          <p:cNvSpPr txBox="1"/>
          <p:nvPr/>
        </p:nvSpPr>
        <p:spPr>
          <a:xfrm>
            <a:off x="1963892" y="622268"/>
            <a:ext cx="8794711" cy="923330"/>
          </a:xfrm>
          <a:prstGeom prst="rect">
            <a:avLst/>
          </a:prstGeom>
          <a:noFill/>
        </p:spPr>
        <p:txBody>
          <a:bodyPr wrap="square" rtlCol="0">
            <a:spAutoFit/>
          </a:bodyPr>
          <a:lstStyle/>
          <a:p>
            <a:pPr algn="just"/>
            <a:r>
              <a:rPr lang="fr-FR" b="1">
                <a:solidFill>
                  <a:srgbClr val="00B0F0"/>
                </a:solidFill>
                <a:latin typeface="Algerian" panose="04020705040A02060702" pitchFamily="82" charset="0"/>
                <a:cs typeface="Times New Roman" panose="02020603050405020304" pitchFamily="18" charset="0"/>
              </a:rPr>
              <a:t>GOAL               </a:t>
            </a:r>
            <a:r>
              <a:rPr lang="fr-FR">
                <a:latin typeface="Times New Roman" panose="02020603050405020304" pitchFamily="18" charset="0"/>
                <a:cs typeface="Times New Roman" panose="02020603050405020304" pitchFamily="18" charset="0"/>
              </a:rPr>
              <a:t>Improve the knowledge on fission and fundamental nuclear properties</a:t>
            </a:r>
          </a:p>
          <a:p>
            <a:pPr algn="just"/>
            <a:r>
              <a:rPr lang="fr-FR">
                <a:latin typeface="Times New Roman" panose="02020603050405020304" pitchFamily="18" charset="0"/>
                <a:cs typeface="Times New Roman" panose="02020603050405020304" pitchFamily="18" charset="0"/>
              </a:rPr>
              <a:t>		</a:t>
            </a:r>
            <a:r>
              <a:rPr lang="fr-FR">
                <a:latin typeface="Times New Roman" panose="02020603050405020304" pitchFamily="18" charset="0"/>
                <a:cs typeface="Times New Roman" panose="02020603050405020304" pitchFamily="18" charset="0"/>
                <a:sym typeface="Wingdings 3" panose="05040102010807070707" pitchFamily="18" charset="2"/>
              </a:rPr>
              <a:t> Energetics of fission (</a:t>
            </a:r>
            <a:r>
              <a:rPr lang="fr-FR" i="1">
                <a:latin typeface="Times New Roman" panose="02020603050405020304" pitchFamily="18" charset="0"/>
                <a:cs typeface="Times New Roman" panose="02020603050405020304" pitchFamily="18" charset="0"/>
                <a:sym typeface="Wingdings 3" panose="05040102010807070707" pitchFamily="18" charset="2"/>
              </a:rPr>
              <a:t>viz.</a:t>
            </a:r>
            <a:r>
              <a:rPr lang="fr-FR">
                <a:latin typeface="Times New Roman" panose="02020603050405020304" pitchFamily="18" charset="0"/>
                <a:cs typeface="Times New Roman" panose="02020603050405020304" pitchFamily="18" charset="0"/>
                <a:sym typeface="Wingdings 3" panose="05040102010807070707" pitchFamily="18" charset="2"/>
              </a:rPr>
              <a:t> generation and sharing of </a:t>
            </a:r>
            <a:r>
              <a:rPr lang="fr-FR" i="1">
                <a:latin typeface="Times New Roman" panose="02020603050405020304" pitchFamily="18" charset="0"/>
                <a:cs typeface="Times New Roman" panose="02020603050405020304" pitchFamily="18" charset="0"/>
                <a:sym typeface="Wingdings 3" panose="05040102010807070707" pitchFamily="18" charset="2"/>
              </a:rPr>
              <a:t>E*</a:t>
            </a:r>
            <a:r>
              <a:rPr lang="fr-FR">
                <a:latin typeface="Times New Roman" panose="02020603050405020304" pitchFamily="18" charset="0"/>
                <a:cs typeface="Times New Roman" panose="02020603050405020304" pitchFamily="18" charset="0"/>
                <a:sym typeface="Wingdings 3" panose="05040102010807070707" pitchFamily="18" charset="2"/>
              </a:rPr>
              <a:t> and </a:t>
            </a:r>
            <a:r>
              <a:rPr lang="fr-FR" i="1">
                <a:latin typeface="Times New Roman" panose="02020603050405020304" pitchFamily="18" charset="0"/>
                <a:cs typeface="Times New Roman" panose="02020603050405020304" pitchFamily="18" charset="0"/>
                <a:sym typeface="Wingdings 3" panose="05040102010807070707" pitchFamily="18" charset="2"/>
              </a:rPr>
              <a:t>L</a:t>
            </a:r>
            <a:r>
              <a:rPr lang="fr-FR">
                <a:latin typeface="Times New Roman" panose="02020603050405020304" pitchFamily="18" charset="0"/>
                <a:cs typeface="Times New Roman" panose="02020603050405020304" pitchFamily="18" charset="0"/>
                <a:sym typeface="Wingdings 3" panose="05040102010807070707" pitchFamily="18" charset="2"/>
              </a:rPr>
              <a:t>)</a:t>
            </a:r>
          </a:p>
          <a:p>
            <a:pPr algn="just"/>
            <a:r>
              <a:rPr lang="fr-FR">
                <a:latin typeface="Times New Roman" panose="02020603050405020304" pitchFamily="18" charset="0"/>
                <a:cs typeface="Times New Roman" panose="02020603050405020304" pitchFamily="18" charset="0"/>
                <a:sym typeface="Wingdings 3" panose="05040102010807070707" pitchFamily="18" charset="2"/>
              </a:rPr>
              <a:t>                                 Origin of the « thorium anomaly »</a:t>
            </a:r>
          </a:p>
        </p:txBody>
      </p:sp>
      <p:sp>
        <p:nvSpPr>
          <p:cNvPr id="15" name="ZoneTexte 14"/>
          <p:cNvSpPr txBox="1"/>
          <p:nvPr/>
        </p:nvSpPr>
        <p:spPr>
          <a:xfrm>
            <a:off x="1946954" y="1816404"/>
            <a:ext cx="8828585" cy="646331"/>
          </a:xfrm>
          <a:prstGeom prst="rect">
            <a:avLst/>
          </a:prstGeom>
          <a:noFill/>
        </p:spPr>
        <p:txBody>
          <a:bodyPr wrap="square" rtlCol="0">
            <a:spAutoFit/>
          </a:bodyPr>
          <a:lstStyle/>
          <a:p>
            <a:r>
              <a:rPr lang="fr-FR" b="1">
                <a:solidFill>
                  <a:srgbClr val="00B0F0"/>
                </a:solidFill>
                <a:latin typeface="Algerian" panose="04020705040A02060702" pitchFamily="82" charset="0"/>
                <a:cs typeface="Times New Roman" panose="02020603050405020304" pitchFamily="18" charset="0"/>
              </a:rPr>
              <a:t>PROBE             </a:t>
            </a:r>
            <a:r>
              <a:rPr lang="fr-FR">
                <a:latin typeface="Times New Roman" panose="02020603050405020304" pitchFamily="18" charset="0"/>
                <a:cs typeface="Times New Roman" panose="02020603050405020304" pitchFamily="18" charset="0"/>
              </a:rPr>
              <a:t>High-fold coincidences between </a:t>
            </a:r>
            <a:r>
              <a:rPr lang="en-US">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solidFill>
                  <a:srgbClr val="000000"/>
                </a:solidFill>
                <a:latin typeface="Times New Roman" panose="02020603050405020304" pitchFamily="18" charset="0"/>
                <a:cs typeface="Times New Roman" panose="02020603050405020304" pitchFamily="18" charset="0"/>
              </a:rPr>
              <a:t>rays and “standard” fission observables:</a:t>
            </a:r>
          </a:p>
          <a:p>
            <a:r>
              <a:rPr lang="en-US">
                <a:solidFill>
                  <a:srgbClr val="000000"/>
                </a:solidFill>
                <a:latin typeface="Times New Roman" panose="02020603050405020304" pitchFamily="18" charset="0"/>
                <a:cs typeface="Times New Roman" panose="02020603050405020304" pitchFamily="18" charset="0"/>
              </a:rPr>
              <a:t>                         fragment mass, kinetic energy,</a:t>
            </a:r>
            <a:r>
              <a:rPr lang="en-US" i="1">
                <a:solidFill>
                  <a:srgbClr val="000000"/>
                </a:solidFill>
                <a:latin typeface="Times New Roman" panose="02020603050405020304" pitchFamily="18" charset="0"/>
                <a:cs typeface="Times New Roman" panose="02020603050405020304" pitchFamily="18" charset="0"/>
              </a:rPr>
              <a:t> </a:t>
            </a:r>
            <a:r>
              <a:rPr lang="en-US">
                <a:solidFill>
                  <a:srgbClr val="000000"/>
                </a:solidFill>
                <a:latin typeface="Times New Roman" panose="02020603050405020304" pitchFamily="18" charset="0"/>
                <a:cs typeface="Times New Roman" panose="02020603050405020304" pitchFamily="18" charset="0"/>
              </a:rPr>
              <a:t>and neutron evaporation</a:t>
            </a:r>
            <a:endParaRPr lang="fr-FR">
              <a:latin typeface="Algerian" panose="04020705040A02060702" pitchFamily="82" charset="0"/>
              <a:cs typeface="Times New Roman" panose="02020603050405020304" pitchFamily="18" charset="0"/>
            </a:endParaRPr>
          </a:p>
        </p:txBody>
      </p:sp>
      <p:sp>
        <p:nvSpPr>
          <p:cNvPr id="16" name="ZoneTexte 15"/>
          <p:cNvSpPr txBox="1"/>
          <p:nvPr/>
        </p:nvSpPr>
        <p:spPr>
          <a:xfrm>
            <a:off x="1963201" y="2880652"/>
            <a:ext cx="8828585" cy="646331"/>
          </a:xfrm>
          <a:prstGeom prst="rect">
            <a:avLst/>
          </a:prstGeom>
          <a:noFill/>
        </p:spPr>
        <p:txBody>
          <a:bodyPr wrap="square" rtlCol="0">
            <a:spAutoFit/>
          </a:bodyPr>
          <a:lstStyle/>
          <a:p>
            <a:r>
              <a:rPr lang="fr-FR" b="1">
                <a:solidFill>
                  <a:srgbClr val="00B0F0"/>
                </a:solidFill>
                <a:latin typeface="Algerian" panose="04020705040A02060702" pitchFamily="82" charset="0"/>
                <a:cs typeface="Times New Roman" panose="02020603050405020304" pitchFamily="18" charset="0"/>
              </a:rPr>
              <a:t>METHOD           </a:t>
            </a:r>
            <a:r>
              <a:rPr lang="fr-FR">
                <a:latin typeface="Times New Roman" panose="02020603050405020304" pitchFamily="18" charset="0"/>
                <a:cs typeface="Times New Roman" panose="02020603050405020304" pitchFamily="18" charset="0"/>
              </a:rPr>
              <a:t>Inelastic proton scattering on a special actinide: </a:t>
            </a:r>
            <a:r>
              <a:rPr lang="en-US" baseline="30000">
                <a:latin typeface="Times New Roman" panose="02020603050405020304" pitchFamily="18" charset="0"/>
                <a:cs typeface="Times New Roman" panose="02020603050405020304" pitchFamily="18" charset="0"/>
                <a:sym typeface="Symbol" panose="05050102010706020507" pitchFamily="18" charset="2"/>
              </a:rPr>
              <a:t> 232</a:t>
            </a:r>
            <a:r>
              <a:rPr lang="en-US">
                <a:solidFill>
                  <a:srgbClr val="000000"/>
                </a:solidFill>
                <a:latin typeface="Times New Roman" panose="02020603050405020304" pitchFamily="18" charset="0"/>
                <a:cs typeface="Times New Roman" panose="02020603050405020304" pitchFamily="18" charset="0"/>
                <a:sym typeface="Symbol" panose="05050102010706020507" pitchFamily="18" charset="2"/>
              </a:rPr>
              <a:t>Th (</a:t>
            </a:r>
            <a:r>
              <a:rPr lang="en-US"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p, p</a:t>
            </a:r>
            <a:r>
              <a:rPr lang="en-US" baseline="30000">
                <a:latin typeface="Times New Roman" panose="02020603050405020304" pitchFamily="18" charset="0"/>
                <a:cs typeface="Times New Roman" panose="02020603050405020304" pitchFamily="18" charset="0"/>
                <a:sym typeface="Symbol" panose="05050102010706020507" pitchFamily="18" charset="2"/>
              </a:rPr>
              <a:t>’</a:t>
            </a:r>
            <a:r>
              <a:rPr lang="en-US">
                <a:solidFill>
                  <a:srgbClr val="000000"/>
                </a:solidFill>
                <a:latin typeface="Times New Roman" panose="02020603050405020304" pitchFamily="18" charset="0"/>
                <a:cs typeface="Times New Roman" panose="02020603050405020304" pitchFamily="18" charset="0"/>
                <a:sym typeface="Symbol" panose="05050102010706020507" pitchFamily="18" charset="2"/>
              </a:rPr>
              <a:t>)f</a:t>
            </a:r>
          </a:p>
          <a:p>
            <a:r>
              <a:rPr lang="fr-FR">
                <a:latin typeface="Times New Roman" panose="02020603050405020304" pitchFamily="18" charset="0"/>
                <a:cs typeface="Times New Roman" panose="02020603050405020304" pitchFamily="18" charset="0"/>
              </a:rPr>
              <a:t> 		</a:t>
            </a:r>
            <a:r>
              <a:rPr lang="fr-FR">
                <a:latin typeface="Times New Roman" panose="02020603050405020304" pitchFamily="18" charset="0"/>
                <a:cs typeface="Times New Roman" panose="02020603050405020304" pitchFamily="18" charset="0"/>
                <a:sym typeface="Wingdings 3" panose="05040102010807070707" pitchFamily="18" charset="2"/>
              </a:rPr>
              <a:t> system of </a:t>
            </a:r>
            <a:r>
              <a:rPr lang="fr-FR">
                <a:latin typeface="Times New Roman" panose="02020603050405020304" pitchFamily="18" charset="0"/>
                <a:cs typeface="Times New Roman" panose="02020603050405020304" pitchFamily="18" charset="0"/>
              </a:rPr>
              <a:t>« anomalous » behavior and crucial for the Th-U cycle </a:t>
            </a:r>
            <a:endParaRPr lang="fr-FR">
              <a:latin typeface="Algerian" panose="04020705040A02060702" pitchFamily="82" charset="0"/>
              <a:cs typeface="Times New Roman" panose="02020603050405020304" pitchFamily="18" charset="0"/>
            </a:endParaRPr>
          </a:p>
        </p:txBody>
      </p:sp>
      <p:sp>
        <p:nvSpPr>
          <p:cNvPr id="12" name="ZoneTexte 11"/>
          <p:cNvSpPr txBox="1"/>
          <p:nvPr/>
        </p:nvSpPr>
        <p:spPr>
          <a:xfrm>
            <a:off x="1963200" y="4752001"/>
            <a:ext cx="8548060" cy="646331"/>
          </a:xfrm>
          <a:prstGeom prst="rect">
            <a:avLst/>
          </a:prstGeom>
          <a:noFill/>
        </p:spPr>
        <p:txBody>
          <a:bodyPr wrap="square" rtlCol="0">
            <a:spAutoFit/>
          </a:bodyPr>
          <a:lstStyle/>
          <a:p>
            <a:r>
              <a:rPr lang="fr-FR" b="1">
                <a:solidFill>
                  <a:srgbClr val="00B0F0"/>
                </a:solidFill>
                <a:latin typeface="Algerian" panose="04020705040A02060702" pitchFamily="82" charset="0"/>
                <a:cs typeface="Times New Roman" panose="02020603050405020304" pitchFamily="18" charset="0"/>
              </a:rPr>
              <a:t>RELEVANCE    </a:t>
            </a:r>
            <a:r>
              <a:rPr lang="en-US">
                <a:solidFill>
                  <a:srgbClr val="000000"/>
                </a:solidFill>
                <a:latin typeface="Times New Roman" panose="02020603050405020304" pitchFamily="18" charset="0"/>
                <a:cs typeface="Times New Roman" panose="02020603050405020304" pitchFamily="18" charset="0"/>
              </a:rPr>
              <a:t>Unique data set with Prompt Fission Gamma Spectrum sorted according                                           </a:t>
            </a:r>
          </a:p>
          <a:p>
            <a:r>
              <a:rPr lang="en-US">
                <a:solidFill>
                  <a:srgbClr val="000000"/>
                </a:solidFill>
                <a:latin typeface="Times New Roman" panose="02020603050405020304" pitchFamily="18" charset="0"/>
                <a:cs typeface="Times New Roman" panose="02020603050405020304" pitchFamily="18" charset="0"/>
              </a:rPr>
              <a:t>                           to the fission channel and excitation energy in a poorly understood region</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13" name="ZoneTexte 12"/>
          <p:cNvSpPr txBox="1"/>
          <p:nvPr/>
        </p:nvSpPr>
        <p:spPr>
          <a:xfrm>
            <a:off x="1963892" y="5724000"/>
            <a:ext cx="8146509" cy="369332"/>
          </a:xfrm>
          <a:prstGeom prst="rect">
            <a:avLst/>
          </a:prstGeom>
          <a:noFill/>
        </p:spPr>
        <p:txBody>
          <a:bodyPr wrap="square" rtlCol="0">
            <a:spAutoFit/>
          </a:bodyPr>
          <a:lstStyle/>
          <a:p>
            <a:pPr algn="just"/>
            <a:r>
              <a:rPr lang="fr-FR" b="1">
                <a:solidFill>
                  <a:srgbClr val="00B0F0"/>
                </a:solidFill>
                <a:latin typeface="Algerian" panose="04020705040A02060702" pitchFamily="82" charset="0"/>
                <a:cs typeface="Times New Roman" panose="02020603050405020304" pitchFamily="18" charset="0"/>
              </a:rPr>
              <a:t>IMPACT            </a:t>
            </a:r>
            <a:r>
              <a:rPr lang="en-US">
                <a:solidFill>
                  <a:srgbClr val="000000"/>
                </a:solidFill>
                <a:latin typeface="Times New Roman" panose="02020603050405020304" pitchFamily="18" charset="0"/>
                <a:cs typeface="Times New Roman" panose="02020603050405020304" pitchFamily="18" charset="0"/>
              </a:rPr>
              <a:t>Enlarge the physics case of the Cracow facility</a:t>
            </a:r>
          </a:p>
        </p:txBody>
      </p:sp>
      <p:pic>
        <p:nvPicPr>
          <p:cNvPr id="8" name="Obraz 7">
            <a:extLst>
              <a:ext uri="{FF2B5EF4-FFF2-40B4-BE49-F238E27FC236}">
                <a16:creationId xmlns:a16="http://schemas.microsoft.com/office/drawing/2014/main" id="{3E732B8E-B718-47EF-972C-D745A7809A8A}"/>
              </a:ext>
            </a:extLst>
          </p:cNvPr>
          <p:cNvPicPr>
            <a:picLocks noChangeAspect="1"/>
          </p:cNvPicPr>
          <p:nvPr/>
        </p:nvPicPr>
        <p:blipFill>
          <a:blip r:embed="rId2"/>
          <a:stretch>
            <a:fillRect/>
          </a:stretch>
        </p:blipFill>
        <p:spPr>
          <a:xfrm>
            <a:off x="10723808" y="5400738"/>
            <a:ext cx="1468192" cy="1459149"/>
          </a:xfrm>
          <a:prstGeom prst="rect">
            <a:avLst/>
          </a:prstGeom>
        </p:spPr>
      </p:pic>
    </p:spTree>
    <p:extLst>
      <p:ext uri="{BB962C8B-B14F-4D97-AF65-F5344CB8AC3E}">
        <p14:creationId xmlns:p14="http://schemas.microsoft.com/office/powerpoint/2010/main" val="376420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2" grpId="0"/>
      <p:bldP spid="13" grpId="0"/>
    </p:bldLst>
  </p:timing>
</p:sld>
</file>

<file path=ppt/theme/theme1.xml><?xml version="1.0" encoding="utf-8"?>
<a:theme xmlns:a="http://schemas.openxmlformats.org/drawingml/2006/main" name="Retrospekcja">
  <a:themeElements>
    <a:clrScheme name="Retrospekcja">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kcj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cj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1771</TotalTime>
  <Words>3645</Words>
  <Application>Microsoft Office PowerPoint</Application>
  <PresentationFormat>Panoramiczny</PresentationFormat>
  <Paragraphs>369</Paragraphs>
  <Slides>32</Slides>
  <Notes>2</Notes>
  <HiddenSlides>0</HiddenSlides>
  <MMClips>0</MMClips>
  <ScaleCrop>false</ScaleCrop>
  <HeadingPairs>
    <vt:vector size="6" baseType="variant">
      <vt:variant>
        <vt:lpstr>Używane czcionki</vt:lpstr>
      </vt:variant>
      <vt:variant>
        <vt:i4>14</vt:i4>
      </vt:variant>
      <vt:variant>
        <vt:lpstr>Motyw</vt:lpstr>
      </vt:variant>
      <vt:variant>
        <vt:i4>1</vt:i4>
      </vt:variant>
      <vt:variant>
        <vt:lpstr>Tytuły slajdów</vt:lpstr>
      </vt:variant>
      <vt:variant>
        <vt:i4>32</vt:i4>
      </vt:variant>
    </vt:vector>
  </HeadingPairs>
  <TitlesOfParts>
    <vt:vector size="47" baseType="lpstr">
      <vt:lpstr>Batang</vt:lpstr>
      <vt:lpstr>AGA Arabesque</vt:lpstr>
      <vt:lpstr>Algerian</vt:lpstr>
      <vt:lpstr>Arial</vt:lpstr>
      <vt:lpstr>Calibri</vt:lpstr>
      <vt:lpstr>Calibri Light</vt:lpstr>
      <vt:lpstr>Cambria Math</vt:lpstr>
      <vt:lpstr>DejaVuSans</vt:lpstr>
      <vt:lpstr>DejaVuSans-Bold</vt:lpstr>
      <vt:lpstr>Symbol</vt:lpstr>
      <vt:lpstr>Times New Roman</vt:lpstr>
      <vt:lpstr>Wingdings</vt:lpstr>
      <vt:lpstr>Wingdings 2</vt:lpstr>
      <vt:lpstr>Wingdings 3</vt:lpstr>
      <vt:lpstr>Retrospekcja</vt:lpstr>
      <vt:lpstr>COFFEE  (Cracow-Orsay Fission Fragment Exclusive Experiments) project</vt:lpstr>
      <vt:lpstr>Presentation plan</vt:lpstr>
      <vt:lpstr> COFFEE (Cracow-Orsay Fission Fragment Exclusive Experiments) </vt:lpstr>
      <vt:lpstr>COFFEE (Cracow-Orsay Fission Fragment Exclusive Experiments)</vt:lpstr>
      <vt:lpstr>Prezentacja programu PowerPoint</vt:lpstr>
      <vt:lpstr>Prezentacja programu PowerPoint</vt:lpstr>
      <vt:lpstr>Scientific Program</vt:lpstr>
      <vt:lpstr>Accepted (2024) experiment at CCB: Evolution of prompt fission g-ray emission with excitation energy and the Thorium anomalies</vt:lpstr>
      <vt:lpstr>Prezentacja programu PowerPoint</vt:lpstr>
      <vt:lpstr>Prezentacja programu PowerPoint</vt:lpstr>
      <vt:lpstr>Prezentacja programu PowerPoint</vt:lpstr>
      <vt:lpstr>Accepted (2024) experiment at CCB: Evolution of prompt fission g-ray emission with excitation energy and the Thorium anomalies</vt:lpstr>
      <vt:lpstr>Setup at CCB</vt:lpstr>
      <vt:lpstr>Fission detectors, requirements and progess </vt:lpstr>
      <vt:lpstr>Fission detectors, 252Cf source, electronic noises </vt:lpstr>
      <vt:lpstr>Targets</vt:lpstr>
      <vt:lpstr>DAQ, improvements </vt:lpstr>
      <vt:lpstr>HPGe at ALTO/IJC Lab - status</vt:lpstr>
      <vt:lpstr>Prezentacja programu PowerPoint</vt:lpstr>
      <vt:lpstr>Prezentacja programu PowerPoint</vt:lpstr>
      <vt:lpstr>Why do spectroscopy of fast neutron-induced fission?</vt:lpstr>
      <vt:lpstr> LICORNE/ν-ball coupling principle at ALTO </vt:lpstr>
      <vt:lpstr>Nuclei accessible via gamma spectroscopy in direct kinematics</vt:lpstr>
      <vt:lpstr>Fission studies: Evolution of fission yields with incident neutron energy</vt:lpstr>
      <vt:lpstr>Prezentacja programu PowerPoint</vt:lpstr>
      <vt:lpstr>Prezentacja programu PowerPoint</vt:lpstr>
      <vt:lpstr>Prezentacja programu PowerPoint</vt:lpstr>
      <vt:lpstr>COFFEE 2025 – what was requested</vt:lpstr>
      <vt:lpstr>COFFEE 2025</vt:lpstr>
      <vt:lpstr>COFFEE 2026 – requested funding</vt:lpstr>
      <vt:lpstr>Conclusions</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COFFEE Cracow-Orsay Fission Fragment Exclusive Experiments)</dc:title>
  <dc:creator>User</dc:creator>
  <cp:lastModifiedBy>User</cp:lastModifiedBy>
  <cp:revision>103</cp:revision>
  <dcterms:created xsi:type="dcterms:W3CDTF">2023-11-25T16:15:43Z</dcterms:created>
  <dcterms:modified xsi:type="dcterms:W3CDTF">2025-11-17T09:41:55Z</dcterms:modified>
</cp:coreProperties>
</file>