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9" r:id="rId14"/>
    <p:sldId id="268" r:id="rId15"/>
    <p:sldId id="272" r:id="rId16"/>
    <p:sldId id="270" r:id="rId17"/>
    <p:sldId id="271" r:id="rId18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723" autoAdjust="0"/>
  </p:normalViewPr>
  <p:slideViewPr>
    <p:cSldViewPr>
      <p:cViewPr varScale="1">
        <p:scale>
          <a:sx n="66" d="100"/>
          <a:sy n="66" d="100"/>
        </p:scale>
        <p:origin x="-160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A3C70061-91CC-4B0D-899B-883EAD8C71D0}" type="datetimeFigureOut">
              <a:rPr lang="fr-FR" smtClean="0"/>
              <a:pPr/>
              <a:t>27/09/2010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3E284F2C-D962-42F6-A0A8-341F2B4819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I am going to present briefly</a:t>
            </a:r>
            <a:r>
              <a:rPr lang="en-US" baseline="0" noProof="0" dirty="0" smtClean="0"/>
              <a:t> the JEM-EUSO project and try to explain in which context the </a:t>
            </a:r>
            <a:r>
              <a:rPr lang="en-US" baseline="0" noProof="0" dirty="0" err="1" smtClean="0"/>
              <a:t>SimInOle</a:t>
            </a:r>
            <a:r>
              <a:rPr lang="en-US" baseline="0" noProof="0" dirty="0" smtClean="0"/>
              <a:t> ANR</a:t>
            </a:r>
          </a:p>
          <a:p>
            <a:r>
              <a:rPr lang="en-US" baseline="0" noProof="0" dirty="0" smtClean="0"/>
              <a:t>is very useful. It is a large UV camera foreseen to be installed over the ISS by an International collaboration leaded by JAPAN.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84F2C-D962-42F6-A0A8-341F2B48199E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Each</a:t>
            </a:r>
            <a:r>
              <a:rPr lang="en-US" baseline="0" noProof="0" dirty="0" smtClean="0"/>
              <a:t> of these square consist in a matrix of 48 x48 pixels.</a:t>
            </a:r>
            <a:endParaRPr lang="en-US" noProof="0" dirty="0" smtClean="0"/>
          </a:p>
          <a:p>
            <a:r>
              <a:rPr lang="en-US" noProof="0" dirty="0" smtClean="0"/>
              <a:t>They may include</a:t>
            </a:r>
            <a:r>
              <a:rPr lang="en-US" baseline="0" noProof="0" dirty="0" smtClean="0"/>
              <a:t> a sizeable fraction of a shower.</a:t>
            </a:r>
            <a:endParaRPr lang="en-US" noProof="0" dirty="0" smtClean="0"/>
          </a:p>
          <a:p>
            <a:r>
              <a:rPr lang="en-US" noProof="0" dirty="0" smtClean="0"/>
              <a:t>A programmable hardware device called a DSP for digital processor handles ON-LINE the local triggers issued</a:t>
            </a:r>
            <a:r>
              <a:rPr lang="en-US" baseline="0" noProof="0" dirty="0" smtClean="0"/>
              <a:t> from some of eight squares called the PDM.</a:t>
            </a:r>
          </a:p>
          <a:p>
            <a:r>
              <a:rPr lang="en-US" baseline="0" noProof="0" dirty="0" smtClean="0"/>
              <a:t>It tries to match pieces of Air Showers coincident in space and time with neighboring PDM.</a:t>
            </a:r>
          </a:p>
          <a:p>
            <a:r>
              <a:rPr lang="en-US" baseline="0" noProof="0" dirty="0" smtClean="0"/>
              <a:t>The input rate is tuned to be 60 Hz per DSP. The output rate must be kept below 5x 10^-3 Hz.</a:t>
            </a:r>
          </a:p>
          <a:p>
            <a:r>
              <a:rPr lang="en-US" baseline="0" noProof="0" dirty="0" smtClean="0"/>
              <a:t>The rejection factor has to be 10^4.</a:t>
            </a:r>
          </a:p>
          <a:p>
            <a:r>
              <a:rPr lang="en-US" baseline="0" noProof="0" dirty="0" smtClean="0"/>
              <a:t> 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84F2C-D962-42F6-A0A8-341F2B48199E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This is a nice picture</a:t>
            </a:r>
            <a:r>
              <a:rPr lang="en-US" baseline="0" noProof="0" dirty="0" smtClean="0"/>
              <a:t> showing the principle by which one can calculate the incident angle of a Shower in Auger.</a:t>
            </a:r>
          </a:p>
          <a:p>
            <a:r>
              <a:rPr lang="en-US" baseline="0" noProof="0" dirty="0" smtClean="0"/>
              <a:t>The geometrical reconstruction is based by the measurement of the arrival time of the signal in the pixels.</a:t>
            </a:r>
          </a:p>
          <a:p>
            <a:r>
              <a:rPr lang="en-US" baseline="0" noProof="0" dirty="0" smtClean="0"/>
              <a:t>The relation between this time and the pixel angles is given by this formula or shown on this plot.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JEM-EUSO reconstruction is similar excepts the </a:t>
            </a:r>
            <a:r>
              <a:rPr lang="en-US" baseline="0" noProof="0" dirty="0" err="1" smtClean="0"/>
              <a:t>Rp</a:t>
            </a:r>
            <a:r>
              <a:rPr lang="en-US" baseline="0" noProof="0" dirty="0" smtClean="0"/>
              <a:t> parameter is about 10 time larger.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84F2C-D962-42F6-A0A8-341F2B48199E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A07827-23F1-409E-90BD-74BF8EDFA2DF}" type="slidenum">
              <a:rPr lang="en-US"/>
              <a:pPr/>
              <a:t>12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noProof="0" dirty="0" smtClean="0"/>
              <a:t>This sketch shows how one can deduce the zenith angle of a shower by</a:t>
            </a:r>
          </a:p>
          <a:p>
            <a:pPr>
              <a:buFontTx/>
              <a:buNone/>
            </a:pPr>
            <a:r>
              <a:rPr lang="en-US" noProof="0" dirty="0" smtClean="0"/>
              <a:t>measuring the speed of the spot as it moves from one pixel to the</a:t>
            </a:r>
            <a:r>
              <a:rPr lang="en-US" baseline="0" noProof="0" dirty="0" smtClean="0"/>
              <a:t> next pixel.</a:t>
            </a:r>
          </a:p>
          <a:p>
            <a:pPr>
              <a:buFontTx/>
              <a:buNone/>
            </a:pPr>
            <a:r>
              <a:rPr lang="en-US" baseline="0" noProof="0" dirty="0" smtClean="0"/>
              <a:t>This plot show the angular speed of this spot normalized to the one of an horizontal shower.</a:t>
            </a:r>
          </a:p>
          <a:p>
            <a:pPr>
              <a:buFontTx/>
              <a:buNone/>
            </a:pPr>
            <a:r>
              <a:rPr lang="en-US" baseline="0" noProof="0" dirty="0" smtClean="0"/>
              <a:t>By this angular speed, one can extract the zenith angle.</a:t>
            </a:r>
          </a:p>
          <a:p>
            <a:pPr>
              <a:buFontTx/>
              <a:buNone/>
            </a:pPr>
            <a:r>
              <a:rPr lang="en-US" baseline="0" noProof="0" dirty="0" smtClean="0"/>
              <a:t>It 1 for theta=90° and turn to zero for theta-&gt; 0°.</a:t>
            </a:r>
          </a:p>
          <a:p>
            <a:pPr>
              <a:buFontTx/>
              <a:buNone/>
            </a:pPr>
            <a:r>
              <a:rPr lang="en-US" baseline="0" noProof="0" dirty="0" smtClean="0"/>
              <a:t>It depends very slightly of the altitude of the shower development. </a:t>
            </a:r>
            <a:endParaRPr lang="en-US" noProof="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576728-865F-4E14-ADC3-4E30A911BB1B}" type="slidenum">
              <a:rPr lang="en-US"/>
              <a:pPr/>
              <a:t>13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noProof="0" dirty="0" smtClean="0"/>
              <a:t>The problem with JEM-EUSO is the sky coverage by the clouds.</a:t>
            </a:r>
          </a:p>
          <a:p>
            <a:pPr>
              <a:buFontTx/>
              <a:buNone/>
            </a:pPr>
            <a:r>
              <a:rPr lang="en-US" noProof="0" dirty="0" smtClean="0"/>
              <a:t>It</a:t>
            </a:r>
            <a:r>
              <a:rPr lang="en-US" baseline="0" noProof="0" dirty="0" smtClean="0"/>
              <a:t> is estimated, JEM-EUSO will get clear sky only 30% of its exposure time.</a:t>
            </a:r>
          </a:p>
          <a:p>
            <a:pPr>
              <a:buFontTx/>
              <a:buNone/>
            </a:pPr>
            <a:r>
              <a:rPr lang="en-US" baseline="0" noProof="0" dirty="0" smtClean="0"/>
              <a:t>In other cases the view is partially masked.</a:t>
            </a:r>
          </a:p>
          <a:p>
            <a:pPr>
              <a:buFontTx/>
              <a:buNone/>
            </a:pPr>
            <a:r>
              <a:rPr lang="en-US" baseline="0" noProof="0" dirty="0" smtClean="0"/>
              <a:t>Showers can be reconstructed if their maximum is above the cloud ceiling.</a:t>
            </a:r>
          </a:p>
          <a:p>
            <a:pPr>
              <a:buFontTx/>
              <a:buNone/>
            </a:pPr>
            <a:endParaRPr lang="en-US" baseline="0" dirty="0" smtClean="0"/>
          </a:p>
          <a:p>
            <a:pPr>
              <a:buFontTx/>
              <a:buNone/>
            </a:pPr>
            <a:r>
              <a:rPr lang="en-US" baseline="0" dirty="0" smtClean="0"/>
              <a:t> I think one must include some modeling about the meteorology, the clouds physics</a:t>
            </a:r>
          </a:p>
          <a:p>
            <a:pPr>
              <a:buFontTx/>
              <a:buNone/>
            </a:pPr>
            <a:r>
              <a:rPr lang="en-US" baseline="0" dirty="0" smtClean="0"/>
              <a:t>Inside the 3</a:t>
            </a:r>
            <a:r>
              <a:rPr lang="en-US" baseline="30000" dirty="0" smtClean="0"/>
              <a:t>rd</a:t>
            </a:r>
            <a:r>
              <a:rPr lang="en-US" baseline="0" dirty="0" smtClean="0"/>
              <a:t> level Trigger will be useful.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54A581-7493-4D7B-B441-20A0AB5AE2CB}" type="slidenum">
              <a:rPr lang="en-US"/>
              <a:pPr/>
              <a:t>14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This picture illustrates the clouds</a:t>
            </a:r>
            <a:r>
              <a:rPr lang="en-US" baseline="0" noProof="0" dirty="0" smtClean="0"/>
              <a:t> problem. The detector is like a </a:t>
            </a:r>
            <a:r>
              <a:rPr lang="en-US" baseline="0" noProof="0" dirty="0" err="1" smtClean="0"/>
              <a:t>gruyère</a:t>
            </a:r>
            <a:r>
              <a:rPr lang="en-US" baseline="0" noProof="0" dirty="0" smtClean="0"/>
              <a:t> cheese with many holes.</a:t>
            </a:r>
          </a:p>
          <a:p>
            <a:r>
              <a:rPr lang="en-US" baseline="0" noProof="0" dirty="0" smtClean="0"/>
              <a:t>Continuous sky Monitoring will be performed.</a:t>
            </a:r>
          </a:p>
          <a:p>
            <a:r>
              <a:rPr lang="en-US" baseline="0" noProof="0" dirty="0" smtClean="0"/>
              <a:t>This may be useful to acquire the knowledge about the weather depending on where the  ISS </a:t>
            </a:r>
          </a:p>
          <a:p>
            <a:r>
              <a:rPr lang="en-US" baseline="0" noProof="0" dirty="0" smtClean="0"/>
              <a:t>Is on its orbit.</a:t>
            </a:r>
            <a:endParaRPr lang="en-US" noProof="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plan</a:t>
            </a:r>
            <a:r>
              <a:rPr lang="en-US" baseline="0" dirty="0" smtClean="0"/>
              <a:t> to build a pre-space flight little EUSO experiment which will fly </a:t>
            </a:r>
            <a:r>
              <a:rPr lang="en-US" baseline="0" dirty="0" smtClean="0"/>
              <a:t>2 </a:t>
            </a:r>
            <a:r>
              <a:rPr lang="en-US" baseline="0" dirty="0" smtClean="0"/>
              <a:t>years before </a:t>
            </a:r>
            <a:r>
              <a:rPr lang="en-US" baseline="0" smtClean="0"/>
              <a:t>JAXA </a:t>
            </a:r>
            <a:r>
              <a:rPr lang="en-US" baseline="0" smtClean="0"/>
              <a:t>rocket lauch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It will be the opportunity to learn a lot about the sky background and to test the</a:t>
            </a:r>
          </a:p>
          <a:p>
            <a:r>
              <a:rPr lang="en-US" baseline="0" dirty="0" smtClean="0"/>
              <a:t>Triggers level L1 &amp; L2 in realistic background conditions.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84F2C-D962-42F6-A0A8-341F2B48199E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noProof="0" dirty="0" smtClean="0"/>
              <a:t>The goal is to observe the hugest Air Showers that develops in the troposphere.</a:t>
            </a:r>
          </a:p>
          <a:p>
            <a:r>
              <a:rPr lang="en-US" baseline="0" noProof="0" dirty="0" smtClean="0"/>
              <a:t>Those giant Air Showers are induced by the arrival of the most energetic cosmic rays coming from</a:t>
            </a:r>
          </a:p>
          <a:p>
            <a:r>
              <a:rPr lang="en-US" baseline="0" noProof="0" dirty="0" smtClean="0"/>
              <a:t>Galaxies further from our local galaxy cluster.</a:t>
            </a:r>
          </a:p>
          <a:p>
            <a:endParaRPr lang="fr-FR" baseline="0" dirty="0" smtClean="0"/>
          </a:p>
          <a:p>
            <a:endParaRPr lang="fr-FR" baseline="0" dirty="0" smtClean="0"/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8FDE3-0DD3-4760-8536-2E836727CC94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The current scientific knowledge on the cosmic rays can be summarized on this</a:t>
            </a:r>
            <a:r>
              <a:rPr lang="en-US" baseline="0" noProof="0" dirty="0" smtClean="0"/>
              <a:t> plots giving</a:t>
            </a:r>
          </a:p>
          <a:p>
            <a:r>
              <a:rPr lang="en-US" baseline="0" noProof="0" dirty="0" smtClean="0"/>
              <a:t>The spectrum, that is to say the Flux or </a:t>
            </a:r>
            <a:r>
              <a:rPr lang="en-US" baseline="0" noProof="0" dirty="0" err="1" smtClean="0"/>
              <a:t>nb</a:t>
            </a:r>
            <a:r>
              <a:rPr lang="en-US" baseline="0" noProof="0" dirty="0" smtClean="0"/>
              <a:t> of CR per surface unit, solid angle unit, time and energy units versus its energy.</a:t>
            </a:r>
          </a:p>
          <a:p>
            <a:r>
              <a:rPr lang="en-US" baseline="0" noProof="0" dirty="0" smtClean="0"/>
              <a:t>It is amazing that the flux ranges over 32 orders or magnitude and the energy over 11 </a:t>
            </a:r>
            <a:r>
              <a:rPr lang="en-US" baseline="0" noProof="0" dirty="0" smtClean="0"/>
              <a:t>orders </a:t>
            </a:r>
            <a:r>
              <a:rPr lang="en-US" baseline="0" noProof="0" dirty="0" smtClean="0"/>
              <a:t>of </a:t>
            </a:r>
            <a:r>
              <a:rPr lang="en-US" baseline="0" noProof="0" dirty="0" smtClean="0"/>
              <a:t>magnitude.</a:t>
            </a:r>
            <a:endParaRPr lang="en-US" baseline="0" noProof="0" dirty="0" smtClean="0"/>
          </a:p>
          <a:p>
            <a:r>
              <a:rPr lang="en-US" baseline="0" noProof="0" dirty="0" smtClean="0"/>
              <a:t>Such large range is quite unusual in physics.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What is the more puzzling is the shape of the spectrum at the end, at energies above 10^20 </a:t>
            </a:r>
            <a:r>
              <a:rPr lang="en-US" baseline="0" noProof="0" dirty="0" err="1" smtClean="0"/>
              <a:t>eV</a:t>
            </a:r>
            <a:r>
              <a:rPr lang="en-US" baseline="0" noProof="0" dirty="0" smtClean="0"/>
              <a:t>.</a:t>
            </a:r>
          </a:p>
          <a:p>
            <a:r>
              <a:rPr lang="en-US" baseline="0" noProof="0" dirty="0" smtClean="0"/>
              <a:t>Its existence is now established but its details poorly known due to the lack of statistics.</a:t>
            </a:r>
          </a:p>
          <a:p>
            <a:r>
              <a:rPr lang="en-US" baseline="0" noProof="0" dirty="0" smtClean="0"/>
              <a:t>More statistics would provide powerful hints on the source location (extreme CR engine) in the universe, the acceleration mechanism</a:t>
            </a:r>
          </a:p>
          <a:p>
            <a:r>
              <a:rPr lang="en-US" baseline="0" noProof="0" dirty="0" smtClean="0"/>
              <a:t>Involved inside.  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84F2C-D962-42F6-A0A8-341F2B48199E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noProof="0" dirty="0" smtClean="0"/>
              <a:t>The largest cosmic rays observatory ever built is the Pierre Auger Observatory.</a:t>
            </a:r>
          </a:p>
          <a:p>
            <a:r>
              <a:rPr lang="en-US" baseline="0" noProof="0" dirty="0" smtClean="0"/>
              <a:t>It covers a surface at ground of 3000 km^2.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It runs since 2004 and at recorded up to now no more than 2 events above 10^20 </a:t>
            </a:r>
            <a:r>
              <a:rPr lang="en-US" baseline="0" noProof="0" dirty="0" err="1" smtClean="0"/>
              <a:t>eV</a:t>
            </a:r>
            <a:r>
              <a:rPr lang="en-US" baseline="0" noProof="0" dirty="0" smtClean="0"/>
              <a:t>.</a:t>
            </a:r>
          </a:p>
          <a:p>
            <a:r>
              <a:rPr lang="en-US" baseline="0" noProof="0" dirty="0" smtClean="0"/>
              <a:t>It is not sufficient to understand the famous GZK cutoff.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The idea is to go in space, to cover a surface 100 greater by increasing its distance by a factor 10.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Calculation gives a possible increase of statistics by a factor </a:t>
            </a:r>
            <a:r>
              <a:rPr lang="en-US" baseline="0" noProof="0" dirty="0" smtClean="0"/>
              <a:t>15-50 depending on the tilt angle.</a:t>
            </a:r>
            <a:endParaRPr lang="en-US" baseline="0" noProof="0" dirty="0" smtClean="0"/>
          </a:p>
          <a:p>
            <a:r>
              <a:rPr lang="en-US" baseline="0" noProof="0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8FDE3-0DD3-4760-8536-2E836727CC94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 if one want to do only cosmic ray physics, other atmospheric phenomena will occur frequently in our data.</a:t>
            </a:r>
          </a:p>
          <a:p>
            <a:r>
              <a:rPr lang="en-US" dirty="0" smtClean="0"/>
              <a:t>We can consider them either as slow but usually luminous background or as other interesting</a:t>
            </a:r>
            <a:r>
              <a:rPr lang="en-US" baseline="0" dirty="0" smtClean="0"/>
              <a:t> physics subjects.</a:t>
            </a:r>
          </a:p>
          <a:p>
            <a:endParaRPr lang="en-US" dirty="0" smtClean="0"/>
          </a:p>
          <a:p>
            <a:r>
              <a:rPr lang="en-US" dirty="0" smtClean="0"/>
              <a:t>It is the case of meteors crossing the filed of view of JEM-EUSO or the strange lightning effects in the upper atmosphere.</a:t>
            </a:r>
          </a:p>
          <a:p>
            <a:endParaRPr lang="en-US" dirty="0" smtClean="0"/>
          </a:p>
          <a:p>
            <a:r>
              <a:rPr lang="en-US" dirty="0" smtClean="0"/>
              <a:t>It could be fascinating if we could prove that cosmic rays may induce such strange things.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8FDE3-0DD3-4760-8536-2E836727CC94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F26A0B-6F23-491A-96E1-1CBC7ED0C23B}" type="slidenum">
              <a:rPr lang="en-US"/>
              <a:pPr/>
              <a:t>6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In brief, here is the split</a:t>
            </a:r>
            <a:r>
              <a:rPr lang="en-US" baseline="0" noProof="0" dirty="0" smtClean="0"/>
              <a:t> view of the Instrument.</a:t>
            </a:r>
          </a:p>
          <a:p>
            <a:r>
              <a:rPr lang="en-US" baseline="0" noProof="0" dirty="0" smtClean="0"/>
              <a:t>This camera consists in a set of 3 plastic lenses which focus the UV rays on a focal surface which electronics details</a:t>
            </a:r>
          </a:p>
          <a:p>
            <a:r>
              <a:rPr lang="en-US" baseline="0" noProof="0" dirty="0" smtClean="0"/>
              <a:t>are not presented in this talk.</a:t>
            </a:r>
          </a:p>
          <a:p>
            <a:endParaRPr lang="fr-FR" baseline="0" dirty="0" smtClean="0"/>
          </a:p>
          <a:p>
            <a:r>
              <a:rPr lang="en-US" baseline="0" noProof="0" dirty="0" smtClean="0"/>
              <a:t>Look at the actual focal surface, which shows the Air Shower imprints.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296CD3-7D0A-4867-BA1B-89EBD5B2D2EC}" type="slidenum">
              <a:rPr lang="en-US"/>
              <a:pPr/>
              <a:t>7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the left you can see the imprint of an air shower in the focal plane.</a:t>
            </a:r>
          </a:p>
          <a:p>
            <a:r>
              <a:rPr lang="en-US" dirty="0"/>
              <a:t>On the right, by measuring the photon arrival time, the shower is seen in 3D.</a:t>
            </a:r>
          </a:p>
          <a:p>
            <a:r>
              <a:rPr lang="en-US" dirty="0"/>
              <a:t>Due to the shower-telescope distance, JEM-EUSO see almost a factor 1000 less photons than Auger.</a:t>
            </a:r>
          </a:p>
          <a:p>
            <a:endParaRPr lang="en-US" dirty="0"/>
          </a:p>
          <a:p>
            <a:r>
              <a:rPr lang="en-US" dirty="0"/>
              <a:t>This picture shows the shower profile showing the photon detection efficiency after lenses, after the</a:t>
            </a:r>
          </a:p>
          <a:p>
            <a:r>
              <a:rPr lang="en-US" dirty="0" err="1"/>
              <a:t>photodetection</a:t>
            </a:r>
            <a:r>
              <a:rPr lang="en-US" dirty="0"/>
              <a:t> on the focal surface.</a:t>
            </a:r>
          </a:p>
          <a:p>
            <a:r>
              <a:rPr lang="en-US" dirty="0"/>
              <a:t>These numbers for JEM-EUSO  have been improved since the old </a:t>
            </a:r>
            <a:r>
              <a:rPr lang="en-US" dirty="0" err="1"/>
              <a:t>Euso</a:t>
            </a:r>
            <a:r>
              <a:rPr lang="en-US" dirty="0"/>
              <a:t> time by a factor between 5-10.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77006-DF20-4F31-A763-E6EDF9776A35}" type="slidenum">
              <a:rPr lang="en-US"/>
              <a:pPr/>
              <a:t>8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expect irreducible sky background inside JEM-EUSO of many different origins which can vary at the second or minute time scale, but negligibly at the</a:t>
            </a:r>
          </a:p>
          <a:p>
            <a:r>
              <a:rPr lang="en-US" dirty="0"/>
              <a:t>event time </a:t>
            </a:r>
            <a:r>
              <a:rPr lang="en-US" dirty="0" smtClean="0"/>
              <a:t>scale.</a:t>
            </a:r>
            <a:endParaRPr lang="en-US" dirty="0"/>
          </a:p>
          <a:p>
            <a:r>
              <a:rPr lang="en-US" dirty="0"/>
              <a:t>It  translated into JEM-EUSO numbers as 40 MHz per pixel or 1.5 photoelectron per pixel per GTU.</a:t>
            </a:r>
          </a:p>
          <a:p>
            <a:r>
              <a:rPr lang="en-US" dirty="0"/>
              <a:t>Inside this background , the trigger system has to identify faint shower imprint.</a:t>
            </a:r>
          </a:p>
          <a:p>
            <a:r>
              <a:rPr lang="en-US" dirty="0"/>
              <a:t>A high level rejection and selective </a:t>
            </a:r>
            <a:r>
              <a:rPr lang="en-US" dirty="0" smtClean="0"/>
              <a:t>trigger </a:t>
            </a:r>
            <a:r>
              <a:rPr lang="en-US" dirty="0"/>
              <a:t>is needed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100783-574C-4730-B5B9-F1C53F275B63}" type="slidenum">
              <a:rPr lang="en-US"/>
              <a:pPr/>
              <a:t>9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electronic channels produce 3x10</a:t>
            </a:r>
            <a:r>
              <a:rPr lang="en-US" baseline="30000" dirty="0" smtClean="0"/>
              <a:t>5 </a:t>
            </a:r>
            <a:r>
              <a:rPr lang="en-US" baseline="0" dirty="0" smtClean="0"/>
              <a:t> numbers every 2.5 microseconds.</a:t>
            </a:r>
          </a:p>
          <a:p>
            <a:r>
              <a:rPr lang="en-US" baseline="0" dirty="0" smtClean="0"/>
              <a:t>This huge amount of data has to be reduced strongly to recognize real Air shower</a:t>
            </a:r>
          </a:p>
          <a:p>
            <a:r>
              <a:rPr lang="en-US" baseline="0" dirty="0" smtClean="0"/>
              <a:t>Which rate is estimated to occur at a rate of 10</a:t>
            </a:r>
            <a:r>
              <a:rPr lang="en-US" baseline="30000" dirty="0" smtClean="0"/>
              <a:t>-3</a:t>
            </a:r>
            <a:r>
              <a:rPr lang="en-US" baseline="0" dirty="0" smtClean="0"/>
              <a:t> Hz.</a:t>
            </a:r>
          </a:p>
          <a:p>
            <a:endParaRPr lang="en-US" baseline="30000" dirty="0" smtClean="0"/>
          </a:p>
          <a:p>
            <a:r>
              <a:rPr lang="en-US" dirty="0" smtClean="0"/>
              <a:t>For this strong</a:t>
            </a:r>
            <a:r>
              <a:rPr lang="en-US" baseline="0" dirty="0" smtClean="0"/>
              <a:t> on-line filtering, the detector </a:t>
            </a:r>
            <a:r>
              <a:rPr lang="en-US" baseline="0" dirty="0" smtClean="0"/>
              <a:t>includes </a:t>
            </a:r>
            <a:r>
              <a:rPr lang="en-US" baseline="0" dirty="0" smtClean="0"/>
              <a:t>a hierarchical triggering system consisting in</a:t>
            </a:r>
          </a:p>
          <a:p>
            <a:r>
              <a:rPr lang="en-US" baseline="0" dirty="0" smtClean="0"/>
              <a:t>Three levels.</a:t>
            </a:r>
          </a:p>
          <a:p>
            <a:r>
              <a:rPr lang="en-US" baseline="0" dirty="0" smtClean="0"/>
              <a:t>The first and second level will be hardcoded in an digital device called a FPGA.</a:t>
            </a:r>
          </a:p>
          <a:p>
            <a:r>
              <a:rPr lang="en-US" baseline="0" dirty="0" smtClean="0"/>
              <a:t>The last filtering system will validate the data recording after operating the final</a:t>
            </a:r>
          </a:p>
          <a:p>
            <a:r>
              <a:rPr lang="en-US" baseline="0" dirty="0" smtClean="0"/>
              <a:t> event selection.</a:t>
            </a:r>
          </a:p>
          <a:p>
            <a:r>
              <a:rPr lang="en-US" baseline="0" dirty="0" smtClean="0"/>
              <a:t>It will be implemented in a programmable device called a DSP.</a:t>
            </a:r>
          </a:p>
          <a:p>
            <a:endParaRPr lang="en-US" dirty="0" smtClean="0"/>
          </a:p>
          <a:p>
            <a:r>
              <a:rPr lang="en-US" dirty="0" smtClean="0"/>
              <a:t>In the SIMINOLE project, we</a:t>
            </a:r>
            <a:r>
              <a:rPr lang="en-US" baseline="0" dirty="0" smtClean="0"/>
              <a:t> wish to design it using the </a:t>
            </a:r>
          </a:p>
          <a:p>
            <a:r>
              <a:rPr lang="en-US" baseline="0" dirty="0" smtClean="0"/>
              <a:t>State of the art statistical algorithms that include the knowledge</a:t>
            </a:r>
          </a:p>
          <a:p>
            <a:r>
              <a:rPr lang="en-US" baseline="0" dirty="0" smtClean="0"/>
              <a:t>From simulations.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CB3D-4A48-4C61-A967-D767FE558F75}" type="datetime1">
              <a:rPr lang="fr-FR" smtClean="0"/>
              <a:pPr/>
              <a:t>27/09/2010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SIMINOLE kick-off meeting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743B-3046-47F3-B8AB-1FA3505CC5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1147-FFDE-47A5-A55F-19D24A21D066}" type="datetime1">
              <a:rPr lang="fr-FR" smtClean="0"/>
              <a:pPr/>
              <a:t>27/09/2010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SIMINOLE kick-off meeting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743B-3046-47F3-B8AB-1FA3505CC5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51AF-2727-4676-B2EA-1ABC58ADB46A}" type="datetime1">
              <a:rPr lang="fr-FR" smtClean="0"/>
              <a:pPr/>
              <a:t>27/09/2010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SIMINOLE kick-off meeting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743B-3046-47F3-B8AB-1FA3505CC5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E1AE-F60E-4983-9239-47AB0C92F74F}" type="datetime1">
              <a:rPr lang="fr-FR" smtClean="0"/>
              <a:pPr/>
              <a:t>27/09/2010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SIMINOLE kick-off meeting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743B-3046-47F3-B8AB-1FA3505CC5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25F-2453-4F29-88E2-A3E6D01032A4}" type="datetime1">
              <a:rPr lang="fr-FR" smtClean="0"/>
              <a:pPr/>
              <a:t>27/09/2010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SIMINOLE kick-off meeting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743B-3046-47F3-B8AB-1FA3505CC5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9D40-2267-4137-AA9C-FC0E3CA00AD8}" type="datetime1">
              <a:rPr lang="fr-FR" smtClean="0"/>
              <a:pPr/>
              <a:t>27/09/2010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SIMINOLE kick-off meeting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743B-3046-47F3-B8AB-1FA3505CC5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F7CA-E597-4D77-A45D-8FA05288F9A8}" type="datetime1">
              <a:rPr lang="fr-FR" smtClean="0"/>
              <a:pPr/>
              <a:t>27/09/2010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SIMINOLE kick-off meeting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743B-3046-47F3-B8AB-1FA3505CC5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F57A-CE82-4F5B-A730-F58B9A303FC6}" type="datetime1">
              <a:rPr lang="fr-FR" smtClean="0"/>
              <a:pPr/>
              <a:t>27/09/2010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SIMINOLE kick-off meeting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743B-3046-47F3-B8AB-1FA3505CC5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13D6-F964-4124-BA55-835241779401}" type="datetime1">
              <a:rPr lang="fr-FR" smtClean="0"/>
              <a:pPr/>
              <a:t>27/09/2010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SIMINOLE kick-off meeting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743B-3046-47F3-B8AB-1FA3505CC5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FC5C-4C88-4E4E-997B-F02B34E00EDD}" type="datetime1">
              <a:rPr lang="fr-FR" smtClean="0"/>
              <a:pPr/>
              <a:t>27/09/2010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SIMINOLE kick-off meeting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743B-3046-47F3-B8AB-1FA3505CC5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91CF-61AA-4EBF-B8C1-0CFAA5509E4E}" type="datetime1">
              <a:rPr lang="fr-FR" smtClean="0"/>
              <a:pPr/>
              <a:t>27/09/2010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SIMINOLE kick-off meeting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743B-3046-47F3-B8AB-1FA3505CC5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12A92-DD0E-4DA4-9024-3C046EEF8666}" type="datetime1">
              <a:rPr lang="fr-FR" smtClean="0"/>
              <a:pPr/>
              <a:t>27/09/2010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SIMINOLE kick-off meeting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D743B-3046-47F3-B8AB-1FA3505CC5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Mes%20nouveaux%20documents\Physique\JEM-EUSO\Movie\iss_EUSO_100318.wm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telescope2"/>
          <p:cNvPicPr>
            <a:picLocks noChangeAspect="1" noChangeArrowheads="1"/>
          </p:cNvPicPr>
          <p:nvPr/>
        </p:nvPicPr>
        <p:blipFill>
          <a:blip r:embed="rId3" cstate="print">
            <a:lum bright="12000" contrast="-3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noFill/>
          <a:ln w="34925">
            <a:solidFill>
              <a:srgbClr val="FF0000"/>
            </a:solidFill>
          </a:ln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COSMIC RAYS IN SPACE WITH JEM-EUSO TELESCOPE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Sylvie </a:t>
            </a:r>
            <a:r>
              <a:rPr lang="fr-FR" dirty="0" err="1" smtClean="0">
                <a:solidFill>
                  <a:srgbClr val="FF0000"/>
                </a:solidFill>
              </a:rPr>
              <a:t>Dagoret</a:t>
            </a:r>
            <a:r>
              <a:rPr lang="fr-FR" dirty="0" smtClean="0">
                <a:solidFill>
                  <a:srgbClr val="FF0000"/>
                </a:solidFill>
              </a:rPr>
              <a:t>-Campagne</a:t>
            </a:r>
          </a:p>
          <a:p>
            <a:r>
              <a:rPr lang="fr-FR" dirty="0" err="1" smtClean="0">
                <a:solidFill>
                  <a:srgbClr val="FF0000"/>
                </a:solidFill>
              </a:rPr>
              <a:t>Physicist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LAL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0768"/>
            <a:ext cx="1643032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6072206"/>
            <a:ext cx="17144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5585-B08D-43CE-9230-48283997B6FA}" type="datetime1">
              <a:rPr lang="fr-FR" smtClean="0"/>
              <a:pPr/>
              <a:t>27/09/2010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743B-3046-47F3-B8AB-1FA3505CC5FF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SIMINOLE kick-off meeting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Connecteur droit 8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76456" cy="652934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Trigger Algorithm to be developed in SIMINOLE framework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99395-9353-426F-8322-F5446C418B24}" type="datetime1">
              <a:rPr lang="fr-FR" smtClean="0"/>
              <a:pPr/>
              <a:t>27/09/2010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SIMINOLE kick-off meeting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E9AC-30D0-4E2F-BBCD-3C0E6DB9D287}" type="slidenum">
              <a:rPr lang="fr-FR" smtClean="0"/>
              <a:pPr/>
              <a:t>10</a:t>
            </a:fld>
            <a:endParaRPr lang="fr-FR"/>
          </a:p>
        </p:txBody>
      </p:sp>
      <p:grpSp>
        <p:nvGrpSpPr>
          <p:cNvPr id="7" name="Espace réservé du contenu 10"/>
          <p:cNvGrpSpPr>
            <a:grpSpLocks noGrp="1"/>
          </p:cNvGrpSpPr>
          <p:nvPr>
            <p:ph sz="quarter" idx="2"/>
          </p:nvPr>
        </p:nvGrpSpPr>
        <p:grpSpPr>
          <a:xfrm>
            <a:off x="3714744" y="1071546"/>
            <a:ext cx="4968881" cy="4985238"/>
            <a:chOff x="1600200" y="476250"/>
            <a:chExt cx="5943600" cy="5905500"/>
          </a:xfrm>
        </p:grpSpPr>
        <p:pic>
          <p:nvPicPr>
            <p:cNvPr id="12" name="Picture 1026" descr="C:\Documents and Settings\marco\Desktop\Clipboard0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0200" y="476250"/>
              <a:ext cx="5943600" cy="590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033"/>
            <p:cNvSpPr>
              <a:spLocks noChangeArrowheads="1"/>
            </p:cNvSpPr>
            <p:nvPr/>
          </p:nvSpPr>
          <p:spPr bwMode="auto">
            <a:xfrm>
              <a:off x="3733800" y="3048000"/>
              <a:ext cx="381000" cy="381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034"/>
            <p:cNvSpPr>
              <a:spLocks noChangeArrowheads="1"/>
            </p:cNvSpPr>
            <p:nvPr/>
          </p:nvSpPr>
          <p:spPr bwMode="auto">
            <a:xfrm>
              <a:off x="3733800" y="3505200"/>
              <a:ext cx="381000" cy="381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036"/>
            <p:cNvSpPr>
              <a:spLocks noChangeArrowheads="1"/>
            </p:cNvSpPr>
            <p:nvPr/>
          </p:nvSpPr>
          <p:spPr bwMode="auto">
            <a:xfrm>
              <a:off x="3352800" y="4267200"/>
              <a:ext cx="381000" cy="381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037"/>
            <p:cNvSpPr>
              <a:spLocks noChangeArrowheads="1"/>
            </p:cNvSpPr>
            <p:nvPr/>
          </p:nvSpPr>
          <p:spPr bwMode="auto">
            <a:xfrm>
              <a:off x="3352800" y="4724400"/>
              <a:ext cx="381000" cy="381000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038"/>
            <p:cNvSpPr>
              <a:spLocks noChangeArrowheads="1"/>
            </p:cNvSpPr>
            <p:nvPr/>
          </p:nvSpPr>
          <p:spPr bwMode="auto">
            <a:xfrm>
              <a:off x="3733800" y="4724400"/>
              <a:ext cx="381000" cy="381000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039"/>
            <p:cNvSpPr>
              <a:spLocks noChangeArrowheads="1"/>
            </p:cNvSpPr>
            <p:nvPr/>
          </p:nvSpPr>
          <p:spPr bwMode="auto">
            <a:xfrm>
              <a:off x="3733800" y="4267200"/>
              <a:ext cx="381000" cy="381000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040"/>
            <p:cNvSpPr>
              <a:spLocks noChangeArrowheads="1"/>
            </p:cNvSpPr>
            <p:nvPr/>
          </p:nvSpPr>
          <p:spPr bwMode="auto">
            <a:xfrm>
              <a:off x="3810000" y="3886200"/>
              <a:ext cx="381000" cy="381000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041"/>
            <p:cNvSpPr>
              <a:spLocks noChangeArrowheads="1"/>
            </p:cNvSpPr>
            <p:nvPr/>
          </p:nvSpPr>
          <p:spPr bwMode="auto">
            <a:xfrm>
              <a:off x="4191000" y="3886200"/>
              <a:ext cx="381000" cy="381000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042"/>
            <p:cNvSpPr>
              <a:spLocks noChangeArrowheads="1"/>
            </p:cNvSpPr>
            <p:nvPr/>
          </p:nvSpPr>
          <p:spPr bwMode="auto">
            <a:xfrm>
              <a:off x="3352800" y="3505200"/>
              <a:ext cx="381000" cy="381000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1043"/>
            <p:cNvSpPr>
              <a:spLocks noChangeArrowheads="1"/>
            </p:cNvSpPr>
            <p:nvPr/>
          </p:nvSpPr>
          <p:spPr bwMode="auto">
            <a:xfrm>
              <a:off x="3352800" y="3124200"/>
              <a:ext cx="381000" cy="381000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1044"/>
            <p:cNvSpPr>
              <a:spLocks noChangeArrowheads="1"/>
            </p:cNvSpPr>
            <p:nvPr/>
          </p:nvSpPr>
          <p:spPr bwMode="auto">
            <a:xfrm>
              <a:off x="3352800" y="2743200"/>
              <a:ext cx="381000" cy="381000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1045"/>
            <p:cNvSpPr>
              <a:spLocks noChangeArrowheads="1"/>
            </p:cNvSpPr>
            <p:nvPr/>
          </p:nvSpPr>
          <p:spPr bwMode="auto">
            <a:xfrm>
              <a:off x="2971800" y="4724400"/>
              <a:ext cx="381000" cy="381000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1046"/>
            <p:cNvSpPr>
              <a:spLocks noChangeArrowheads="1"/>
            </p:cNvSpPr>
            <p:nvPr/>
          </p:nvSpPr>
          <p:spPr bwMode="auto">
            <a:xfrm>
              <a:off x="2971800" y="4343400"/>
              <a:ext cx="381000" cy="381000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1047"/>
            <p:cNvSpPr>
              <a:spLocks noChangeArrowheads="1"/>
            </p:cNvSpPr>
            <p:nvPr/>
          </p:nvSpPr>
          <p:spPr bwMode="auto">
            <a:xfrm>
              <a:off x="2971800" y="3962400"/>
              <a:ext cx="381000" cy="381000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1048"/>
            <p:cNvSpPr>
              <a:spLocks noChangeArrowheads="1"/>
            </p:cNvSpPr>
            <p:nvPr/>
          </p:nvSpPr>
          <p:spPr bwMode="auto">
            <a:xfrm>
              <a:off x="2971800" y="3505200"/>
              <a:ext cx="381000" cy="381000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1049"/>
            <p:cNvSpPr>
              <a:spLocks noChangeArrowheads="1"/>
            </p:cNvSpPr>
            <p:nvPr/>
          </p:nvSpPr>
          <p:spPr bwMode="auto">
            <a:xfrm>
              <a:off x="4191000" y="3505200"/>
              <a:ext cx="381000" cy="381000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1050"/>
            <p:cNvSpPr>
              <a:spLocks noChangeArrowheads="1"/>
            </p:cNvSpPr>
            <p:nvPr/>
          </p:nvSpPr>
          <p:spPr bwMode="auto">
            <a:xfrm>
              <a:off x="4191000" y="3124200"/>
              <a:ext cx="381000" cy="381000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1051"/>
            <p:cNvSpPr>
              <a:spLocks noChangeArrowheads="1"/>
            </p:cNvSpPr>
            <p:nvPr/>
          </p:nvSpPr>
          <p:spPr bwMode="auto">
            <a:xfrm>
              <a:off x="3733800" y="2743200"/>
              <a:ext cx="381000" cy="381000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1052"/>
            <p:cNvSpPr>
              <a:spLocks noChangeArrowheads="1"/>
            </p:cNvSpPr>
            <p:nvPr/>
          </p:nvSpPr>
          <p:spPr bwMode="auto">
            <a:xfrm>
              <a:off x="4191000" y="2743200"/>
              <a:ext cx="381000" cy="381000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1061"/>
            <p:cNvSpPr>
              <a:spLocks noChangeArrowheads="1"/>
            </p:cNvSpPr>
            <p:nvPr/>
          </p:nvSpPr>
          <p:spPr bwMode="auto">
            <a:xfrm>
              <a:off x="5486400" y="4724400"/>
              <a:ext cx="381000" cy="381000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1062"/>
            <p:cNvSpPr>
              <a:spLocks noChangeArrowheads="1"/>
            </p:cNvSpPr>
            <p:nvPr/>
          </p:nvSpPr>
          <p:spPr bwMode="auto">
            <a:xfrm>
              <a:off x="5867400" y="4724400"/>
              <a:ext cx="381000" cy="381000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1063"/>
            <p:cNvSpPr>
              <a:spLocks noChangeArrowheads="1"/>
            </p:cNvSpPr>
            <p:nvPr/>
          </p:nvSpPr>
          <p:spPr bwMode="auto">
            <a:xfrm>
              <a:off x="5486400" y="4267200"/>
              <a:ext cx="381000" cy="381000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1064"/>
            <p:cNvSpPr>
              <a:spLocks noChangeArrowheads="1"/>
            </p:cNvSpPr>
            <p:nvPr/>
          </p:nvSpPr>
          <p:spPr bwMode="auto">
            <a:xfrm>
              <a:off x="5486400" y="3886200"/>
              <a:ext cx="381000" cy="381000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1065"/>
            <p:cNvSpPr>
              <a:spLocks noChangeArrowheads="1"/>
            </p:cNvSpPr>
            <p:nvPr/>
          </p:nvSpPr>
          <p:spPr bwMode="auto">
            <a:xfrm>
              <a:off x="6248400" y="4267200"/>
              <a:ext cx="381000" cy="381000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1066"/>
            <p:cNvSpPr>
              <a:spLocks noChangeArrowheads="1"/>
            </p:cNvSpPr>
            <p:nvPr/>
          </p:nvSpPr>
          <p:spPr bwMode="auto">
            <a:xfrm>
              <a:off x="6248400" y="4724400"/>
              <a:ext cx="381000" cy="381000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1068"/>
            <p:cNvSpPr>
              <a:spLocks noChangeArrowheads="1"/>
            </p:cNvSpPr>
            <p:nvPr/>
          </p:nvSpPr>
          <p:spPr bwMode="auto">
            <a:xfrm>
              <a:off x="6629400" y="4267200"/>
              <a:ext cx="381000" cy="381000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1069"/>
            <p:cNvSpPr>
              <a:spLocks noChangeArrowheads="1"/>
            </p:cNvSpPr>
            <p:nvPr/>
          </p:nvSpPr>
          <p:spPr bwMode="auto">
            <a:xfrm>
              <a:off x="6629400" y="3886200"/>
              <a:ext cx="381000" cy="381000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1070"/>
            <p:cNvSpPr>
              <a:spLocks noChangeArrowheads="1"/>
            </p:cNvSpPr>
            <p:nvPr/>
          </p:nvSpPr>
          <p:spPr bwMode="auto">
            <a:xfrm>
              <a:off x="6629400" y="3505200"/>
              <a:ext cx="381000" cy="381000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1071"/>
            <p:cNvSpPr>
              <a:spLocks noChangeArrowheads="1"/>
            </p:cNvSpPr>
            <p:nvPr/>
          </p:nvSpPr>
          <p:spPr bwMode="auto">
            <a:xfrm>
              <a:off x="6248400" y="3505200"/>
              <a:ext cx="381000" cy="381000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1072"/>
            <p:cNvSpPr>
              <a:spLocks noChangeArrowheads="1"/>
            </p:cNvSpPr>
            <p:nvPr/>
          </p:nvSpPr>
          <p:spPr bwMode="auto">
            <a:xfrm>
              <a:off x="5867400" y="3505200"/>
              <a:ext cx="381000" cy="381000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1074"/>
            <p:cNvSpPr>
              <a:spLocks noChangeArrowheads="1"/>
            </p:cNvSpPr>
            <p:nvPr/>
          </p:nvSpPr>
          <p:spPr bwMode="auto">
            <a:xfrm>
              <a:off x="6248400" y="3886200"/>
              <a:ext cx="381000" cy="381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" name="Rectangle 1075"/>
            <p:cNvSpPr>
              <a:spLocks noChangeArrowheads="1"/>
            </p:cNvSpPr>
            <p:nvPr/>
          </p:nvSpPr>
          <p:spPr bwMode="auto">
            <a:xfrm>
              <a:off x="5867400" y="4267200"/>
              <a:ext cx="381000" cy="381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1053"/>
          <p:cNvSpPr>
            <a:spLocks noChangeArrowheads="1"/>
          </p:cNvSpPr>
          <p:nvPr/>
        </p:nvSpPr>
        <p:spPr bwMode="auto">
          <a:xfrm>
            <a:off x="683568" y="4725144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1055"/>
          <p:cNvSpPr>
            <a:spLocks noChangeArrowheads="1"/>
          </p:cNvSpPr>
          <p:nvPr/>
        </p:nvSpPr>
        <p:spPr bwMode="auto">
          <a:xfrm>
            <a:off x="683568" y="5445224"/>
            <a:ext cx="381000" cy="38100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ZoneTexte 46"/>
          <p:cNvSpPr txBox="1"/>
          <p:nvPr/>
        </p:nvSpPr>
        <p:spPr>
          <a:xfrm>
            <a:off x="1214414" y="4714884"/>
            <a:ext cx="2202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L2 Triggered PDM</a:t>
            </a:r>
            <a:endParaRPr lang="en-US" dirty="0"/>
          </a:p>
        </p:txBody>
      </p:sp>
      <p:sp>
        <p:nvSpPr>
          <p:cNvPr id="48" name="ZoneTexte 47"/>
          <p:cNvSpPr txBox="1"/>
          <p:nvPr/>
        </p:nvSpPr>
        <p:spPr>
          <a:xfrm>
            <a:off x="1214414" y="5429264"/>
            <a:ext cx="2964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Boundary of a Triggered PDM</a:t>
            </a:r>
            <a:endParaRPr lang="en-US" dirty="0"/>
          </a:p>
        </p:txBody>
      </p:sp>
      <p:sp>
        <p:nvSpPr>
          <p:cNvPr id="49" name="ZoneTexte 48"/>
          <p:cNvSpPr txBox="1"/>
          <p:nvPr/>
        </p:nvSpPr>
        <p:spPr>
          <a:xfrm>
            <a:off x="285720" y="1214422"/>
            <a:ext cx="36433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A  </a:t>
            </a:r>
            <a:r>
              <a:rPr lang="en-US" sz="2000" b="1" dirty="0" smtClean="0">
                <a:solidFill>
                  <a:srgbClr val="002060"/>
                </a:solidFill>
              </a:rPr>
              <a:t>digital processor (DSP) </a:t>
            </a:r>
            <a:r>
              <a:rPr lang="en-US" sz="2000" dirty="0" smtClean="0">
                <a:solidFill>
                  <a:srgbClr val="002060"/>
                </a:solidFill>
              </a:rPr>
              <a:t>handles 8 PDM (a square of 48 x 48 pixels) for the trigger (kind of pattern recognition in space and time)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 Input rate : 56 Hz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Output rate : 5x 10 </a:t>
            </a:r>
            <a:r>
              <a:rPr lang="en-US" sz="2000" b="1" baseline="30000" dirty="0" smtClean="0">
                <a:solidFill>
                  <a:srgbClr val="002060"/>
                </a:solidFill>
              </a:rPr>
              <a:t>-3</a:t>
            </a:r>
            <a:r>
              <a:rPr lang="en-US" sz="2000" b="1" dirty="0" smtClean="0">
                <a:solidFill>
                  <a:srgbClr val="002060"/>
                </a:solidFill>
              </a:rPr>
              <a:t> Hz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 background rejection : 10 </a:t>
            </a:r>
            <a:r>
              <a:rPr lang="en-US" sz="2000" b="1" baseline="30000" dirty="0" smtClean="0">
                <a:solidFill>
                  <a:srgbClr val="002060"/>
                </a:solidFill>
              </a:rPr>
              <a:t>4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 selection efficiency ~ 100% above 5 10</a:t>
            </a:r>
            <a:r>
              <a:rPr lang="en-US" sz="2000" baseline="30000" dirty="0" smtClean="0">
                <a:solidFill>
                  <a:srgbClr val="002060"/>
                </a:solidFill>
              </a:rPr>
              <a:t>19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eV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055E-C54B-43F2-9BDB-E8A1324544D6}" type="datetime1">
              <a:rPr lang="fr-FR" smtClean="0"/>
              <a:pPr/>
              <a:t>27/09/2010</a:t>
            </a:fld>
            <a:endParaRPr lang="en-US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EBD7-8ED8-42F1-B0A6-1BF75D095654}" type="slidenum">
              <a:rPr lang="en-US"/>
              <a:pPr/>
              <a:t>11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712968" cy="633412"/>
          </a:xfrm>
          <a:noFill/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Geometrical Reconstruction </a:t>
            </a:r>
            <a:r>
              <a:rPr lang="en-US" sz="2800" dirty="0" smtClean="0">
                <a:solidFill>
                  <a:srgbClr val="FF0000"/>
                </a:solidFill>
              </a:rPr>
              <a:t>similar to that in </a:t>
            </a:r>
            <a:r>
              <a:rPr lang="en-US" sz="2800" dirty="0">
                <a:solidFill>
                  <a:srgbClr val="FF0000"/>
                </a:solidFill>
              </a:rPr>
              <a:t>Auger in mono</a:t>
            </a:r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2413" y="1052513"/>
            <a:ext cx="3671887" cy="2663825"/>
          </a:xfrm>
          <a:noFill/>
          <a:ln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57338"/>
            <a:ext cx="347980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 descr="monosimufluoauger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875" y="4005263"/>
            <a:ext cx="8604250" cy="2492375"/>
          </a:xfrm>
          <a:prstGeom prst="rect">
            <a:avLst/>
          </a:prstGeom>
          <a:noFill/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840288" y="1073150"/>
            <a:ext cx="3459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 unknown parameters t</a:t>
            </a:r>
            <a:r>
              <a:rPr lang="en-US" baseline="-25000"/>
              <a:t>0</a:t>
            </a:r>
            <a:r>
              <a:rPr lang="en-US"/>
              <a:t>, R</a:t>
            </a:r>
            <a:r>
              <a:rPr lang="en-US" baseline="-25000"/>
              <a:t>p</a:t>
            </a:r>
            <a:r>
              <a:rPr lang="en-US"/>
              <a:t>, </a:t>
            </a:r>
            <a:r>
              <a:rPr lang="el-GR">
                <a:cs typeface="Arial" charset="0"/>
              </a:rPr>
              <a:t>Χ</a:t>
            </a:r>
            <a:r>
              <a:rPr lang="fr-FR" baseline="-25000">
                <a:cs typeface="Arial" charset="0"/>
              </a:rPr>
              <a:t>0</a:t>
            </a:r>
            <a:endParaRPr lang="el-GR" baseline="-25000">
              <a:cs typeface="Arial" charset="0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932363" y="2276475"/>
            <a:ext cx="33337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In monocular , need to see the </a:t>
            </a:r>
          </a:p>
          <a:p>
            <a:r>
              <a:rPr lang="en-US"/>
              <a:t>non-linearity of the tan function</a:t>
            </a:r>
          </a:p>
          <a:p>
            <a:r>
              <a:rPr lang="en-US"/>
              <a:t>(sufficient number of pixels)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695825" y="3665538"/>
            <a:ext cx="386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Measurement of the angular velocity</a:t>
            </a: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SIMINOLE kick-off meeting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BBA6-7EEE-4BDC-87F4-376CCA2BB71A}" type="datetime1">
              <a:rPr lang="fr-FR" smtClean="0"/>
              <a:pPr/>
              <a:t>27/09/2010</a:t>
            </a:fld>
            <a:endParaRPr lang="en-US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D1C1-918B-435C-8775-D4DF420BBCD8}" type="slidenum">
              <a:rPr lang="en-US"/>
              <a:pPr/>
              <a:t>12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Geometrical reconstruction in JEM-EUSO : </a:t>
            </a:r>
            <a:r>
              <a:rPr lang="en-US" sz="2200" dirty="0" smtClean="0">
                <a:solidFill>
                  <a:srgbClr val="FF0000"/>
                </a:solidFill>
              </a:rPr>
              <a:t>Measurement </a:t>
            </a:r>
            <a:r>
              <a:rPr lang="en-US" sz="2200" dirty="0">
                <a:solidFill>
                  <a:srgbClr val="FF0000"/>
                </a:solidFill>
              </a:rPr>
              <a:t>of the zenithal angle by the angular velocity in the shower detector plane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248" name="Picture 8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1628775"/>
            <a:ext cx="5364163" cy="4941888"/>
          </a:xfrm>
          <a:noFill/>
          <a:ln/>
        </p:spPr>
      </p:pic>
      <p:graphicFrame>
        <p:nvGraphicFramePr>
          <p:cNvPr id="10251" name="Object 11"/>
          <p:cNvGraphicFramePr>
            <a:graphicFrameLocks noChangeAspect="1"/>
          </p:cNvGraphicFramePr>
          <p:nvPr>
            <p:ph idx="1"/>
          </p:nvPr>
        </p:nvGraphicFramePr>
        <p:xfrm>
          <a:off x="5219700" y="1773238"/>
          <a:ext cx="3455988" cy="1384300"/>
        </p:xfrm>
        <a:graphic>
          <a:graphicData uri="http://schemas.openxmlformats.org/presentationml/2006/ole">
            <p:oleObj spid="_x0000_s1026" name="Equation" r:id="rId5" imgW="1396800" imgH="634680" progId="Equation.3">
              <p:embed/>
            </p:oleObj>
          </a:graphicData>
        </a:graphic>
      </p:graphicFrame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5345113" y="3135313"/>
            <a:ext cx="3729037" cy="2835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l-GR" sz="2000">
                <a:cs typeface="Arial" charset="0"/>
              </a:rPr>
              <a:t>ω</a:t>
            </a:r>
            <a:r>
              <a:rPr lang="fr-FR" sz="2000">
                <a:cs typeface="Arial" charset="0"/>
              </a:rPr>
              <a:t> angular speed at maximum</a:t>
            </a:r>
          </a:p>
          <a:p>
            <a:r>
              <a:rPr lang="fr-FR" sz="2000">
                <a:cs typeface="Arial" charset="0"/>
              </a:rPr>
              <a:t>(number of pixel crossed </a:t>
            </a:r>
          </a:p>
          <a:p>
            <a:r>
              <a:rPr lang="fr-FR" sz="2000">
                <a:cs typeface="Arial" charset="0"/>
              </a:rPr>
              <a:t>during a time unit)</a:t>
            </a:r>
          </a:p>
          <a:p>
            <a:endParaRPr lang="fr-FR" sz="2000">
              <a:cs typeface="Arial" charset="0"/>
            </a:endParaRPr>
          </a:p>
          <a:p>
            <a:r>
              <a:rPr lang="el-GR" sz="2000">
                <a:cs typeface="Arial" charset="0"/>
              </a:rPr>
              <a:t>ω</a:t>
            </a:r>
            <a:r>
              <a:rPr lang="fr-FR" sz="2000" baseline="-25000">
                <a:cs typeface="Arial" charset="0"/>
              </a:rPr>
              <a:t>0</a:t>
            </a:r>
            <a:r>
              <a:rPr lang="fr-FR" sz="2000">
                <a:cs typeface="Arial" charset="0"/>
              </a:rPr>
              <a:t> idem for a horizontal shower</a:t>
            </a:r>
          </a:p>
          <a:p>
            <a:endParaRPr lang="fr-FR" sz="2000">
              <a:cs typeface="Arial" charset="0"/>
            </a:endParaRPr>
          </a:p>
          <a:p>
            <a:r>
              <a:rPr lang="fr-FR" sz="2000">
                <a:cs typeface="Arial" charset="0"/>
              </a:rPr>
              <a:t>h</a:t>
            </a:r>
            <a:r>
              <a:rPr lang="fr-FR" sz="2000" baseline="-25000">
                <a:cs typeface="Arial" charset="0"/>
              </a:rPr>
              <a:t>max</a:t>
            </a:r>
            <a:r>
              <a:rPr lang="fr-FR" sz="2000">
                <a:cs typeface="Arial" charset="0"/>
              </a:rPr>
              <a:t> altitude of shower max</a:t>
            </a:r>
          </a:p>
          <a:p>
            <a:endParaRPr lang="fr-FR" sz="2000">
              <a:cs typeface="Arial" charset="0"/>
            </a:endParaRPr>
          </a:p>
          <a:p>
            <a:r>
              <a:rPr lang="fr-FR" sz="2000">
                <a:cs typeface="Arial" charset="0"/>
              </a:rPr>
              <a:t>h</a:t>
            </a:r>
            <a:r>
              <a:rPr lang="fr-FR" sz="2000" baseline="-25000">
                <a:cs typeface="Arial" charset="0"/>
              </a:rPr>
              <a:t>jem</a:t>
            </a:r>
            <a:r>
              <a:rPr lang="fr-FR" sz="2000">
                <a:cs typeface="Arial" charset="0"/>
              </a:rPr>
              <a:t> altitude of JEM-EUSO</a:t>
            </a:r>
            <a:endParaRPr lang="el-GR" sz="2000">
              <a:cs typeface="Arial" charset="0"/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SIMINOLE kick-off meeting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7553-4573-4467-8E31-652FAC6661FC}" type="datetime1">
              <a:rPr lang="fr-FR" smtClean="0"/>
              <a:pPr/>
              <a:t>27/09/2010</a:t>
            </a:fld>
            <a:endParaRPr lang="en-US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2E2B-FB8B-452E-B966-AB4FE6FFF2BB}" type="slidenum">
              <a:rPr lang="en-US"/>
              <a:pPr/>
              <a:t>13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noFill/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The acceptance problem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44900"/>
            <a:ext cx="4056063" cy="298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83977" name="Picture 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87900" y="1052513"/>
            <a:ext cx="4105275" cy="2592387"/>
          </a:xfrm>
          <a:noFill/>
          <a:ln/>
        </p:spPr>
      </p:pic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323850" y="1196975"/>
            <a:ext cx="4248150" cy="2378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>
                <a:solidFill>
                  <a:srgbClr val="0000FF"/>
                </a:solidFill>
              </a:rPr>
              <a:t>Clear sky coverage for JEM-EUSO ~30%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>
                <a:solidFill>
                  <a:srgbClr val="0000FF"/>
                </a:solidFill>
              </a:rPr>
              <a:t>Shower maximum must be above cloud top height,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>
                <a:solidFill>
                  <a:srgbClr val="0000FF"/>
                </a:solidFill>
              </a:rPr>
              <a:t>Clouds reduce the acceptance.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>
                <a:solidFill>
                  <a:srgbClr val="0000FF"/>
                </a:solidFill>
              </a:rPr>
              <a:t>Cloud monitoring is mandatory</a:t>
            </a:r>
          </a:p>
        </p:txBody>
      </p:sp>
      <p:pic>
        <p:nvPicPr>
          <p:cNvPr id="83979" name="Picture 11" descr="PurpleBook_English_ver3_Page_118_Image_0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3644900"/>
            <a:ext cx="3816350" cy="2963863"/>
          </a:xfrm>
          <a:prstGeom prst="rect">
            <a:avLst/>
          </a:prstGeom>
          <a:noFill/>
        </p:spPr>
      </p:pic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971550" y="3789363"/>
            <a:ext cx="23812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shower max altitude</a:t>
            </a:r>
          </a:p>
          <a:p>
            <a:r>
              <a:rPr lang="en-US" b="1"/>
              <a:t>vs zenith angle</a:t>
            </a: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SIMINOLE kick-off meeting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4D94-D672-4A97-B304-5173128EC58F}" type="datetime1">
              <a:rPr lang="fr-FR" smtClean="0"/>
              <a:pPr/>
              <a:t>27/09/2010</a:t>
            </a:fld>
            <a:endParaRPr lang="en-US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A8F6-9E57-4222-BC42-0707A96E51FD}" type="slidenum">
              <a:rPr lang="en-US"/>
              <a:pPr/>
              <a:t>14</a:t>
            </a:fld>
            <a:endParaRPr lang="en-US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8208962" cy="6119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6732588" y="1341438"/>
            <a:ext cx="792162" cy="10795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164388" y="1341438"/>
            <a:ext cx="933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625 km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4572000" y="2276475"/>
            <a:ext cx="576263" cy="431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105275" y="1989138"/>
            <a:ext cx="933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430 km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427984" y="4725144"/>
            <a:ext cx="410445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Infra red picture every 30 sec in 1/ FOV</a:t>
            </a:r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Lidar</a:t>
            </a:r>
            <a:r>
              <a:rPr lang="en-US" sz="2400" b="1" dirty="0" smtClean="0">
                <a:solidFill>
                  <a:srgbClr val="FF0000"/>
                </a:solidFill>
              </a:rPr>
              <a:t> shot every 10 sec (3-5 directions)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SIMINOLE kick-off meeting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ib2769,lacher-dernier-ballon-stratospherique-surpressurise-lors-campagne-vorcore-mcmur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692696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EUSO-BALLOON ~</a:t>
            </a:r>
            <a:r>
              <a:rPr lang="fr-FR" dirty="0" smtClean="0">
                <a:solidFill>
                  <a:srgbClr val="FF0000"/>
                </a:solidFill>
              </a:rPr>
              <a:t>2013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8620-7DCD-4EF9-B7EB-A0DF7F3D8123}" type="datetime1">
              <a:rPr lang="fr-FR" smtClean="0"/>
              <a:pPr/>
              <a:t>27/09/2010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SIMINOLE kick-off meeting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E9AC-30D0-4E2F-BBCD-3C0E6DB9D287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71406" y="1142984"/>
            <a:ext cx="3714776" cy="4937348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b="1" dirty="0" smtClean="0"/>
              <a:t>Flight a 4-PDM (144 MAPMTs, ~10000 pixels in 2013)</a:t>
            </a:r>
          </a:p>
          <a:p>
            <a:r>
              <a:rPr lang="en-US" b="1" dirty="0" smtClean="0"/>
              <a:t>40 km altitude</a:t>
            </a:r>
          </a:p>
          <a:p>
            <a:r>
              <a:rPr lang="en-US" b="1" dirty="0" smtClean="0"/>
              <a:t>FOV ~ 20° half angle</a:t>
            </a:r>
          </a:p>
          <a:p>
            <a:pPr lvl="1"/>
            <a:r>
              <a:rPr lang="en-US" b="1" dirty="0" smtClean="0"/>
              <a:t>1pixel has 0.4° and see 280 m</a:t>
            </a:r>
          </a:p>
          <a:p>
            <a:r>
              <a:rPr lang="en-US" b="1" dirty="0" smtClean="0"/>
              <a:t>Short flight (few hours) in </a:t>
            </a:r>
            <a:r>
              <a:rPr lang="en-US" b="1" dirty="0" err="1" smtClean="0"/>
              <a:t>Golfe</a:t>
            </a:r>
            <a:r>
              <a:rPr lang="en-US" b="1" dirty="0" smtClean="0"/>
              <a:t> de </a:t>
            </a:r>
            <a:r>
              <a:rPr lang="en-US" b="1" dirty="0" err="1" smtClean="0"/>
              <a:t>Gascogne</a:t>
            </a:r>
            <a:r>
              <a:rPr lang="en-US" b="1" dirty="0" smtClean="0"/>
              <a:t> or over Mediterranean See</a:t>
            </a:r>
          </a:p>
          <a:p>
            <a:r>
              <a:rPr lang="en-US" b="1" dirty="0" smtClean="0"/>
              <a:t>Long flight at </a:t>
            </a:r>
            <a:r>
              <a:rPr lang="en-US" b="1" dirty="0" err="1" smtClean="0"/>
              <a:t>Kiruna</a:t>
            </a:r>
            <a:r>
              <a:rPr lang="en-US" b="1" dirty="0" smtClean="0"/>
              <a:t>/Sweden</a:t>
            </a:r>
          </a:p>
          <a:p>
            <a:endParaRPr lang="fr-FR" dirty="0" smtClean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4"/>
          </p:nvPr>
        </p:nvSpPr>
        <p:spPr>
          <a:xfrm>
            <a:off x="5029232" y="1142984"/>
            <a:ext cx="3971924" cy="4937348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b="1" dirty="0" smtClean="0"/>
              <a:t>Goals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/>
              <a:t>Test of the embarked electronics : PMT + ASIC +FPGA (trigger)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/>
              <a:t>Works in hard conditions of temperature, pressure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/>
              <a:t>Background measurements (Airglow)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/>
              <a:t>Signal tests with a </a:t>
            </a:r>
            <a:r>
              <a:rPr lang="en-US" b="1" dirty="0" err="1" smtClean="0"/>
              <a:t>Lidar</a:t>
            </a:r>
            <a:endParaRPr lang="en-US" b="1" dirty="0" smtClean="0"/>
          </a:p>
          <a:p>
            <a:pPr marL="514350" indent="-514350">
              <a:buFont typeface="+mj-lt"/>
              <a:buAutoNum type="arabicParenR"/>
            </a:pPr>
            <a:r>
              <a:rPr lang="fr-FR" b="1" dirty="0" smtClean="0"/>
              <a:t>Trigger Tests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Conclusion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JEM-EUSO need application of utilities that are the subject of SIMINOLE project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</a:rPr>
              <a:t>3</a:t>
            </a:r>
            <a:r>
              <a:rPr lang="en-US" sz="2400" b="1" baseline="30000" dirty="0" smtClean="0">
                <a:solidFill>
                  <a:srgbClr val="002060"/>
                </a:solidFill>
              </a:rPr>
              <a:t>rd</a:t>
            </a:r>
            <a:r>
              <a:rPr lang="en-US" sz="2400" b="1" dirty="0" smtClean="0">
                <a:solidFill>
                  <a:srgbClr val="002060"/>
                </a:solidFill>
              </a:rPr>
              <a:t> level Trigger (on-line)</a:t>
            </a:r>
          </a:p>
          <a:p>
            <a:pPr marL="914400" lvl="1" indent="-514350"/>
            <a:r>
              <a:rPr lang="en-US" sz="2400" dirty="0" smtClean="0">
                <a:solidFill>
                  <a:srgbClr val="002060"/>
                </a:solidFill>
              </a:rPr>
              <a:t>The background rejection and selection algorithm</a:t>
            </a:r>
          </a:p>
          <a:p>
            <a:pPr marL="914400" lvl="1" indent="-514350"/>
            <a:r>
              <a:rPr lang="en-US" sz="2400" dirty="0" smtClean="0">
                <a:solidFill>
                  <a:srgbClr val="002060"/>
                </a:solidFill>
              </a:rPr>
              <a:t>Shower modeling and atmosphere/clouds modeling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</a:rPr>
              <a:t>Air shower reconstruction (off-line)</a:t>
            </a:r>
          </a:p>
          <a:p>
            <a:pPr marL="914400" lvl="1" indent="-514350"/>
            <a:r>
              <a:rPr lang="en-US" sz="2400" dirty="0" smtClean="0">
                <a:solidFill>
                  <a:srgbClr val="002060"/>
                </a:solidFill>
              </a:rPr>
              <a:t>Shower modeling as well as atmosphere , clouds &amp; aerosols modeling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</a:rPr>
              <a:t>Atmosphere &amp; detector simulations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</a:rPr>
              <a:t>Pre-flight balloon experiment for tuning algorithms</a:t>
            </a:r>
          </a:p>
          <a:p>
            <a:pPr marL="914400" lvl="1" indent="-514350"/>
            <a:r>
              <a:rPr lang="en-US" sz="2000" dirty="0" smtClean="0">
                <a:solidFill>
                  <a:srgbClr val="002060"/>
                </a:solidFill>
              </a:rPr>
              <a:t>Simulation must </a:t>
            </a:r>
            <a:r>
              <a:rPr lang="en-US" sz="2000" smtClean="0">
                <a:solidFill>
                  <a:srgbClr val="002060"/>
                </a:solidFill>
              </a:rPr>
              <a:t>start now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8EC6-021A-4CF3-8E77-A21FC0B72A07}" type="datetime1">
              <a:rPr lang="fr-FR" smtClean="0"/>
              <a:pPr/>
              <a:t>27/09/2010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SIMINOLE kick-off meeting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743B-3046-47F3-B8AB-1FA3505CC5FF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JEM-EUSO </a:t>
            </a:r>
            <a:r>
              <a:rPr lang="en-US" sz="2800" smtClean="0">
                <a:solidFill>
                  <a:srgbClr val="FF0000"/>
                </a:solidFill>
              </a:rPr>
              <a:t>accomodation on the ISS</a:t>
            </a:r>
            <a:br>
              <a:rPr lang="en-US" sz="280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(~2015-2017)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iss_EUSO_100318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556792"/>
            <a:ext cx="7632848" cy="4968552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72B6-B2D0-4974-893B-E592ADD70AEE}" type="datetime1">
              <a:rPr lang="fr-FR" smtClean="0"/>
              <a:pPr/>
              <a:t>27/09/2010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E9AC-30D0-4E2F-BBCD-3C0E6DB9D287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SIMINOLE kick-off meeting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654032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physics Theme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A3E52-C9C4-464D-9CA7-281F8FDC8A57}" type="datetime1">
              <a:rPr lang="fr-FR" smtClean="0"/>
              <a:pPr/>
              <a:t>27/09/2010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SIMINOLE kick-off meeting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E9AC-30D0-4E2F-BBCD-3C0E6DB9D287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1026" name="Picture 2" descr="F:\Mes nouveaux documents\Mes images\JEM-EUSO\top_euso_img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071546"/>
            <a:ext cx="6956846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57158" y="60324"/>
            <a:ext cx="8229600" cy="72547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SCIENTIFIC KNOWLEDGE ON COSMIC RAYS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948-0B43-4544-894A-9709AAEC8493}" type="datetime1">
              <a:rPr lang="fr-FR" smtClean="0"/>
              <a:pPr/>
              <a:t>27/09/2010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SIMINOLE kick-off meeting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743B-3046-47F3-B8AB-1FA3505CC5FF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8" name="Image 7" descr="spectrum1Sm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71546"/>
            <a:ext cx="4714876" cy="5610225"/>
          </a:xfrm>
          <a:prstGeom prst="rect">
            <a:avLst/>
          </a:prstGeom>
        </p:spPr>
      </p:pic>
      <p:pic>
        <p:nvPicPr>
          <p:cNvPr id="9" name="Image 8" descr="e3j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1928802"/>
            <a:ext cx="4714876" cy="365284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286248" y="857232"/>
            <a:ext cx="4643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End of Spectrum measurement</a:t>
            </a:r>
          </a:p>
          <a:p>
            <a:r>
              <a:rPr lang="en-US" dirty="0" smtClean="0"/>
              <a:t>(J : defined by </a:t>
            </a:r>
            <a:r>
              <a:rPr lang="en-US" dirty="0" err="1" smtClean="0"/>
              <a:t>nb</a:t>
            </a:r>
            <a:r>
              <a:rPr lang="en-US" dirty="0" smtClean="0"/>
              <a:t> of CR per surface, solid angle, </a:t>
            </a:r>
            <a:r>
              <a:rPr lang="en-US" dirty="0" err="1" smtClean="0"/>
              <a:t>time,energy</a:t>
            </a:r>
            <a:r>
              <a:rPr lang="en-US" dirty="0" smtClean="0"/>
              <a:t> unit )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5143504" y="4143380"/>
            <a:ext cx="1184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At</a:t>
            </a:r>
            <a:r>
              <a:rPr lang="fr-FR" b="1" dirty="0" smtClean="0"/>
              <a:t> the end</a:t>
            </a:r>
          </a:p>
          <a:p>
            <a:r>
              <a:rPr lang="fr-FR" b="1" dirty="0" smtClean="0"/>
              <a:t>E</a:t>
            </a:r>
            <a:r>
              <a:rPr lang="fr-FR" b="1" baseline="30000" dirty="0" smtClean="0"/>
              <a:t>3</a:t>
            </a:r>
            <a:r>
              <a:rPr lang="fr-FR" b="1" dirty="0" smtClean="0"/>
              <a:t> x J</a:t>
            </a:r>
            <a:endParaRPr lang="fr-FR" b="1" dirty="0"/>
          </a:p>
        </p:txBody>
      </p:sp>
      <p:cxnSp>
        <p:nvCxnSpPr>
          <p:cNvPr id="13" name="Connecteur droit avec flèche 12"/>
          <p:cNvCxnSpPr/>
          <p:nvPr/>
        </p:nvCxnSpPr>
        <p:spPr>
          <a:xfrm rot="5400000">
            <a:off x="3929058" y="4714884"/>
            <a:ext cx="928694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642910" y="364331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Flux : J </a:t>
            </a:r>
            <a:endParaRPr lang="fr-FR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6000760" y="5786454"/>
            <a:ext cx="228197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Cutoff «  GZK»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Main physical interest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rot="5400000" flipH="1" flipV="1">
            <a:off x="7108049" y="5250669"/>
            <a:ext cx="150019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1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582594"/>
          </a:xfrm>
          <a:noFill/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Why Going in Space : the size of the observatory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0ED4-5F6E-458D-AE7F-FA7EBDEB85A3}" type="datetime1">
              <a:rPr lang="fr-FR" smtClean="0"/>
              <a:pPr/>
              <a:t>27/09/2010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SIMINOLE kick-off meeting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E9AC-30D0-4E2F-BBCD-3C0E6DB9D287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10" name="Picture 4" descr="PurpleBook_English_ver3_Page_036_Image_00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3438" y="1000108"/>
            <a:ext cx="4320480" cy="457203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ZoneTexte 10"/>
          <p:cNvSpPr txBox="1"/>
          <p:nvPr/>
        </p:nvSpPr>
        <p:spPr>
          <a:xfrm>
            <a:off x="3635896" y="191683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7 km/s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3347864" y="2060848"/>
            <a:ext cx="288032" cy="1588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0" descr="bestanim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000108"/>
            <a:ext cx="428628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6"/>
          <p:cNvSpPr txBox="1"/>
          <p:nvPr/>
        </p:nvSpPr>
        <p:spPr>
          <a:xfrm>
            <a:off x="642910" y="5715016"/>
            <a:ext cx="3701847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</a:rPr>
              <a:t>P. </a:t>
            </a:r>
            <a:r>
              <a:rPr lang="en-US" sz="2000" b="1" dirty="0" smtClean="0">
                <a:solidFill>
                  <a:srgbClr val="002060"/>
                </a:solidFill>
              </a:rPr>
              <a:t>Auger Observatory  at ground: 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Surface of 3000 km</a:t>
            </a:r>
            <a:r>
              <a:rPr lang="en-US" sz="2000" b="1" baseline="30000" dirty="0" smtClean="0">
                <a:solidFill>
                  <a:srgbClr val="002060"/>
                </a:solidFill>
              </a:rPr>
              <a:t>2</a:t>
            </a:r>
            <a:endParaRPr lang="en-US" sz="2000" b="1" baseline="30000" dirty="0">
              <a:solidFill>
                <a:srgbClr val="00206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214942" y="5786454"/>
            <a:ext cx="3006272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JEM-EUSO  in Space : 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Surface 5.2 10</a:t>
            </a:r>
            <a:r>
              <a:rPr lang="en-US" b="1" baseline="30000" dirty="0" smtClean="0">
                <a:solidFill>
                  <a:srgbClr val="002060"/>
                </a:solidFill>
              </a:rPr>
              <a:t>5</a:t>
            </a:r>
            <a:r>
              <a:rPr lang="en-US" b="1" dirty="0" smtClean="0">
                <a:solidFill>
                  <a:srgbClr val="002060"/>
                </a:solidFill>
              </a:rPr>
              <a:t> – 1.2 10</a:t>
            </a:r>
            <a:r>
              <a:rPr lang="en-US" b="1" baseline="30000" dirty="0" smtClean="0">
                <a:solidFill>
                  <a:srgbClr val="002060"/>
                </a:solidFill>
              </a:rPr>
              <a:t>6</a:t>
            </a:r>
            <a:r>
              <a:rPr lang="en-US" b="1" dirty="0" smtClean="0">
                <a:solidFill>
                  <a:srgbClr val="002060"/>
                </a:solidFill>
              </a:rPr>
              <a:t> km</a:t>
            </a:r>
            <a:r>
              <a:rPr lang="en-US" b="1" baseline="30000" dirty="0" smtClean="0">
                <a:solidFill>
                  <a:srgbClr val="002060"/>
                </a:solidFill>
              </a:rPr>
              <a:t>2</a:t>
            </a:r>
            <a:endParaRPr lang="en-US" b="1" baseline="30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cteur droit 1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580926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Lower priority physics : Non cosmic rays studies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CBD8-07B0-482C-98C7-CBA94C1B7256}" type="datetime1">
              <a:rPr lang="fr-FR" smtClean="0"/>
              <a:pPr/>
              <a:t>27/09/2010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SIMINOLE kick-off meeting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E9AC-30D0-4E2F-BBCD-3C0E6DB9D287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10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20888"/>
            <a:ext cx="410445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16016" y="2492896"/>
            <a:ext cx="4032448" cy="3443129"/>
          </a:xfrm>
          <a:noFill/>
          <a:ln/>
        </p:spPr>
      </p:pic>
      <p:sp>
        <p:nvSpPr>
          <p:cNvPr id="12" name="ZoneTexte 11"/>
          <p:cNvSpPr txBox="1"/>
          <p:nvPr/>
        </p:nvSpPr>
        <p:spPr>
          <a:xfrm>
            <a:off x="395536" y="1209526"/>
            <a:ext cx="396044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Meteor detection</a:t>
            </a:r>
            <a:r>
              <a:rPr lang="en-US" dirty="0" smtClean="0">
                <a:solidFill>
                  <a:srgbClr val="002060"/>
                </a:solidFill>
              </a:rPr>
              <a:t> down to the micro-gram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Bright luminosity in the UV range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Statistic poorly known at low mass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572000" y="1196752"/>
            <a:ext cx="4104456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Bright atmospheric phenomena-lightning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Huge light background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 opportunity to correlate them with CR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195736" y="76470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Slow phenomena !, large timescale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SIMINOLE kick-off meeting</a:t>
            </a:r>
            <a:endParaRPr lang="en-US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DE78-6A9B-47C3-989F-E1D6FF23E528}" type="slidenum">
              <a:rPr lang="en-US"/>
              <a:pPr/>
              <a:t>6</a:t>
            </a:fld>
            <a:endParaRPr lang="en-US"/>
          </a:p>
        </p:txBody>
      </p:sp>
      <p:pic>
        <p:nvPicPr>
          <p:cNvPr id="17413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59113" y="1052513"/>
            <a:ext cx="5715000" cy="3689350"/>
          </a:xfrm>
          <a:noFill/>
          <a:ln/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23528" y="1340768"/>
            <a:ext cx="3419475" cy="4524315"/>
          </a:xfrm>
          <a:prstGeom prst="rect">
            <a:avLst/>
          </a:prstGeom>
          <a:noFill/>
          <a:ln w="3175">
            <a:noFill/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88900" algn="l"/>
              </a:tabLst>
            </a:pPr>
            <a:r>
              <a:rPr lang="en-US" sz="2400" u="sng" dirty="0"/>
              <a:t>Collection surface</a:t>
            </a:r>
            <a:r>
              <a:rPr lang="en-US" sz="2400" dirty="0"/>
              <a:t>:</a:t>
            </a:r>
          </a:p>
          <a:p>
            <a:pPr>
              <a:tabLst>
                <a:tab pos="88900" algn="l"/>
              </a:tabLst>
            </a:pPr>
            <a:r>
              <a:rPr lang="en-US" sz="2400" dirty="0" err="1"/>
              <a:t>S</a:t>
            </a:r>
            <a:r>
              <a:rPr lang="en-US" sz="2400" baseline="-25000" dirty="0" err="1"/>
              <a:t>coll</a:t>
            </a:r>
            <a:r>
              <a:rPr lang="en-US" sz="2400" dirty="0"/>
              <a:t> = 5m</a:t>
            </a:r>
            <a:r>
              <a:rPr lang="en-US" sz="2400" baseline="30000" dirty="0"/>
              <a:t>2 </a:t>
            </a:r>
            <a:r>
              <a:rPr lang="en-US" sz="2400" dirty="0"/>
              <a:t>(2m x 2.6m)</a:t>
            </a:r>
          </a:p>
          <a:p>
            <a:pPr>
              <a:tabLst>
                <a:tab pos="88900" algn="l"/>
              </a:tabLst>
            </a:pPr>
            <a:endParaRPr lang="en-US" sz="2400" dirty="0"/>
          </a:p>
          <a:p>
            <a:pPr>
              <a:tabLst>
                <a:tab pos="88900" algn="l"/>
              </a:tabLst>
            </a:pPr>
            <a:r>
              <a:rPr lang="en-US" sz="2400" u="sng" dirty="0"/>
              <a:t>Field of View</a:t>
            </a:r>
            <a:r>
              <a:rPr lang="en-US" sz="2400" dirty="0"/>
              <a:t>:</a:t>
            </a:r>
          </a:p>
          <a:p>
            <a:pPr>
              <a:tabLst>
                <a:tab pos="88900" algn="l"/>
              </a:tabLst>
            </a:pPr>
            <a:r>
              <a:rPr lang="en-US" sz="2400" dirty="0"/>
              <a:t>FOV ~ </a:t>
            </a:r>
            <a:r>
              <a:rPr lang="en-US" sz="2400" dirty="0">
                <a:cs typeface="Arial" charset="0"/>
              </a:rPr>
              <a:t>±30° x ±30°</a:t>
            </a:r>
          </a:p>
          <a:p>
            <a:pPr>
              <a:tabLst>
                <a:tab pos="88900" algn="l"/>
              </a:tabLst>
            </a:pPr>
            <a:endParaRPr lang="en-US" sz="2400" dirty="0">
              <a:cs typeface="Arial" charset="0"/>
            </a:endParaRPr>
          </a:p>
          <a:p>
            <a:pPr>
              <a:tabLst>
                <a:tab pos="88900" algn="l"/>
              </a:tabLst>
            </a:pPr>
            <a:r>
              <a:rPr lang="en-US" sz="2400" u="sng" dirty="0">
                <a:cs typeface="Arial" charset="0"/>
              </a:rPr>
              <a:t>Pixels:</a:t>
            </a:r>
          </a:p>
          <a:p>
            <a:pPr>
              <a:tabLst>
                <a:tab pos="88900" algn="l"/>
              </a:tabLst>
            </a:pPr>
            <a:r>
              <a:rPr lang="en-US" sz="2400" dirty="0">
                <a:cs typeface="Arial" charset="0"/>
              </a:rPr>
              <a:t>~ 3.5 x 10</a:t>
            </a:r>
            <a:r>
              <a:rPr lang="en-US" sz="2400" baseline="30000" dirty="0">
                <a:cs typeface="Arial" charset="0"/>
              </a:rPr>
              <a:t>5 </a:t>
            </a:r>
            <a:r>
              <a:rPr lang="en-US" sz="2400" dirty="0">
                <a:cs typeface="Arial" charset="0"/>
              </a:rPr>
              <a:t>pixels</a:t>
            </a:r>
          </a:p>
          <a:p>
            <a:pPr>
              <a:tabLst>
                <a:tab pos="88900" algn="l"/>
              </a:tabLst>
            </a:pPr>
            <a:r>
              <a:rPr lang="fr-FR" sz="2400" dirty="0">
                <a:cs typeface="Arial" charset="0"/>
              </a:rPr>
              <a:t>FOV(pixel) =</a:t>
            </a:r>
            <a:r>
              <a:rPr lang="en-US" sz="2400" dirty="0">
                <a:cs typeface="Arial" charset="0"/>
              </a:rPr>
              <a:t>0.1° (~700 m)</a:t>
            </a:r>
          </a:p>
          <a:p>
            <a:pPr>
              <a:tabLst>
                <a:tab pos="88900" algn="l"/>
              </a:tabLst>
            </a:pPr>
            <a:endParaRPr lang="en-US" sz="2400" dirty="0">
              <a:cs typeface="Arial" charset="0"/>
            </a:endParaRPr>
          </a:p>
          <a:p>
            <a:pPr>
              <a:tabLst>
                <a:tab pos="88900" algn="l"/>
              </a:tabLst>
            </a:pPr>
            <a:r>
              <a:rPr lang="en-US" sz="2400" u="sng" dirty="0">
                <a:cs typeface="Arial" charset="0"/>
              </a:rPr>
              <a:t>Collection time sampling</a:t>
            </a:r>
            <a:r>
              <a:rPr lang="en-US" sz="2400" dirty="0">
                <a:cs typeface="Arial" charset="0"/>
              </a:rPr>
              <a:t>:</a:t>
            </a:r>
          </a:p>
          <a:p>
            <a:pPr>
              <a:tabLst>
                <a:tab pos="88900" algn="l"/>
              </a:tabLst>
            </a:pPr>
            <a:r>
              <a:rPr lang="el-GR" sz="2400" dirty="0">
                <a:cs typeface="Arial" charset="0"/>
              </a:rPr>
              <a:t>τ</a:t>
            </a:r>
            <a:r>
              <a:rPr lang="en-US" sz="2400" baseline="-25000" dirty="0" err="1">
                <a:cs typeface="Arial" charset="0"/>
              </a:rPr>
              <a:t>coll</a:t>
            </a:r>
            <a:r>
              <a:rPr lang="en-US" sz="2400" dirty="0">
                <a:cs typeface="Arial" charset="0"/>
              </a:rPr>
              <a:t>= 2.5 </a:t>
            </a:r>
            <a:r>
              <a:rPr lang="el-GR" sz="2400" dirty="0">
                <a:cs typeface="Arial" charset="0"/>
              </a:rPr>
              <a:t>μ</a:t>
            </a:r>
            <a:r>
              <a:rPr lang="fr-FR" sz="2400" dirty="0">
                <a:cs typeface="Arial" charset="0"/>
              </a:rPr>
              <a:t>s (~700 m)</a:t>
            </a:r>
            <a:endParaRPr lang="el-GR" sz="2400" dirty="0">
              <a:cs typeface="Arial" charset="0"/>
            </a:endParaRP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4437063"/>
            <a:ext cx="2665412" cy="187166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427538" y="5589588"/>
            <a:ext cx="18145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0"/>
              <a:t>Actual Focal surface shape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noFill/>
          <a:ln>
            <a:solidFill>
              <a:srgbClr val="FF3300"/>
            </a:solidFill>
          </a:ln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FF3300"/>
                </a:solidFill>
              </a:rPr>
              <a:t>The </a:t>
            </a:r>
            <a:r>
              <a:rPr lang="en-US" sz="3200" dirty="0">
                <a:solidFill>
                  <a:srgbClr val="FF3300"/>
                </a:solidFill>
              </a:rPr>
              <a:t>Instrument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50385-769F-480D-9759-F79A5BD34DCF}" type="datetime1">
              <a:rPr lang="fr-FR" smtClean="0"/>
              <a:pPr/>
              <a:t>27/09/2010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cteur droit 2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SIMINOLE kick-off meeting</a:t>
            </a:r>
            <a:endParaRPr lang="en-US"/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D32D-4C9B-4188-BC54-D04E2EB855F4}" type="slidenum">
              <a:rPr lang="en-US"/>
              <a:pPr/>
              <a:t>7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713787" cy="634132"/>
          </a:xfrm>
          <a:noFill/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How an Air Shower Event looks like in our detector 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7500" y="1125538"/>
            <a:ext cx="8507413" cy="3382962"/>
          </a:xfrm>
          <a:noFill/>
          <a:ln/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900113" y="4437063"/>
            <a:ext cx="2800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/>
              <a:t>Event view in Focal Plane</a:t>
            </a:r>
          </a:p>
          <a:p>
            <a:pPr>
              <a:buFontTx/>
              <a:buChar char="•"/>
            </a:pPr>
            <a:r>
              <a:rPr lang="en-US" b="0"/>
              <a:t> pixel size </a:t>
            </a:r>
            <a:r>
              <a:rPr lang="el-GR" b="0">
                <a:cs typeface="Arial" charset="0"/>
              </a:rPr>
              <a:t>δ</a:t>
            </a:r>
            <a:r>
              <a:rPr lang="fr-FR" b="0">
                <a:cs typeface="Arial" charset="0"/>
              </a:rPr>
              <a:t>=0.1°</a:t>
            </a:r>
            <a:endParaRPr lang="el-GR" b="0">
              <a:cs typeface="Arial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859338" y="4437063"/>
            <a:ext cx="3997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/>
              <a:t>3D view of an Air Shower</a:t>
            </a:r>
          </a:p>
          <a:p>
            <a:pPr>
              <a:buFontTx/>
              <a:buChar char="•"/>
            </a:pPr>
            <a:r>
              <a:rPr lang="en-US" b="0"/>
              <a:t> </a:t>
            </a:r>
            <a:r>
              <a:rPr lang="el-GR" b="0">
                <a:cs typeface="Arial" charset="0"/>
              </a:rPr>
              <a:t>δτ</a:t>
            </a:r>
            <a:r>
              <a:rPr lang="fr-FR" b="0">
                <a:cs typeface="Arial" charset="0"/>
              </a:rPr>
              <a:t> =2.5 </a:t>
            </a:r>
            <a:r>
              <a:rPr lang="el-GR" b="0">
                <a:cs typeface="Arial" charset="0"/>
              </a:rPr>
              <a:t>μ</a:t>
            </a:r>
            <a:r>
              <a:rPr lang="fr-FR" b="0">
                <a:cs typeface="Arial" charset="0"/>
              </a:rPr>
              <a:t>s (GTU for Gate Time Unit)</a:t>
            </a:r>
            <a:endParaRPr lang="el-GR" b="0">
              <a:cs typeface="Arial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7740650" y="1125538"/>
            <a:ext cx="10874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Nb photo</a:t>
            </a:r>
          </a:p>
          <a:p>
            <a:r>
              <a:rPr lang="en-US" sz="1600"/>
              <a:t>electrons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68313" y="2970213"/>
            <a:ext cx="7292975" cy="3887787"/>
            <a:chOff x="295" y="1752"/>
            <a:chExt cx="4594" cy="2449"/>
          </a:xfrm>
        </p:grpSpPr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295" y="1752"/>
              <a:ext cx="4594" cy="2449"/>
              <a:chOff x="295" y="1752"/>
              <a:chExt cx="4594" cy="2449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295" y="1752"/>
                <a:ext cx="4594" cy="2449"/>
                <a:chOff x="282" y="1752"/>
                <a:chExt cx="4594" cy="2449"/>
              </a:xfrm>
            </p:grpSpPr>
            <p:grpSp>
              <p:nvGrpSpPr>
                <p:cNvPr id="5" name="Group 8"/>
                <p:cNvGrpSpPr>
                  <a:grpSpLocks/>
                </p:cNvGrpSpPr>
                <p:nvPr/>
              </p:nvGrpSpPr>
              <p:grpSpPr bwMode="auto">
                <a:xfrm>
                  <a:off x="282" y="1752"/>
                  <a:ext cx="4594" cy="2449"/>
                  <a:chOff x="282" y="1752"/>
                  <a:chExt cx="4594" cy="2449"/>
                </a:xfrm>
              </p:grpSpPr>
              <p:pic>
                <p:nvPicPr>
                  <p:cNvPr id="19465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245" y="1752"/>
                    <a:ext cx="2631" cy="2449"/>
                  </a:xfrm>
                  <a:prstGeom prst="rect">
                    <a:avLst/>
                  </a:prstGeom>
                  <a:noFill/>
                  <a:ln w="3175">
                    <a:noFill/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19466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2" y="3306"/>
                    <a:ext cx="1772" cy="404"/>
                  </a:xfrm>
                  <a:prstGeom prst="rect">
                    <a:avLst/>
                  </a:prstGeom>
                  <a:noFill/>
                  <a:ln w="3175">
                    <a:noFill/>
                    <a:prstDash val="dash"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0"/>
                      <a:t>Number of photoelectrons</a:t>
                    </a:r>
                  </a:p>
                  <a:p>
                    <a:r>
                      <a:rPr lang="en-US" b="0"/>
                      <a:t>Detected versus time</a:t>
                    </a:r>
                  </a:p>
                </p:txBody>
              </p:sp>
            </p:grpSp>
            <p:grpSp>
              <p:nvGrpSpPr>
                <p:cNvPr id="6" name="Group 11"/>
                <p:cNvGrpSpPr>
                  <a:grpSpLocks/>
                </p:cNvGrpSpPr>
                <p:nvPr/>
              </p:nvGrpSpPr>
              <p:grpSpPr bwMode="auto">
                <a:xfrm>
                  <a:off x="2744" y="3896"/>
                  <a:ext cx="1406" cy="231"/>
                  <a:chOff x="2744" y="3896"/>
                  <a:chExt cx="1406" cy="231"/>
                </a:xfrm>
              </p:grpSpPr>
              <p:sp>
                <p:nvSpPr>
                  <p:cNvPr id="19468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744" y="3929"/>
                    <a:ext cx="140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dash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469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03" y="3896"/>
                    <a:ext cx="1023" cy="231"/>
                  </a:xfrm>
                  <a:prstGeom prst="rect">
                    <a:avLst/>
                  </a:prstGeom>
                  <a:noFill/>
                  <a:ln w="3175">
                    <a:noFill/>
                    <a:prstDash val="dash"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b="0"/>
                      <a:t>80 </a:t>
                    </a:r>
                    <a:r>
                      <a:rPr lang="el-GR" b="0">
                        <a:cs typeface="Arial" charset="0"/>
                      </a:rPr>
                      <a:t>μ</a:t>
                    </a:r>
                    <a:r>
                      <a:rPr lang="fr-FR" b="0">
                        <a:cs typeface="Arial" charset="0"/>
                      </a:rPr>
                      <a:t>s – 20 km</a:t>
                    </a:r>
                    <a:endParaRPr lang="el-GR" b="0">
                      <a:cs typeface="Arial" charset="0"/>
                    </a:endParaRPr>
                  </a:p>
                </p:txBody>
              </p:sp>
            </p:grpSp>
          </p:grpSp>
          <p:sp>
            <p:nvSpPr>
              <p:cNvPr id="19470" name="Text Box 14"/>
              <p:cNvSpPr txBox="1">
                <a:spLocks noChangeArrowheads="1"/>
              </p:cNvSpPr>
              <p:nvPr/>
            </p:nvSpPr>
            <p:spPr bwMode="auto">
              <a:xfrm>
                <a:off x="3243" y="2354"/>
                <a:ext cx="79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33CC33"/>
                    </a:solidFill>
                  </a:rPr>
                  <a:t>7%</a:t>
                </a:r>
                <a:r>
                  <a:rPr lang="en-US">
                    <a:solidFill>
                      <a:srgbClr val="33CC33"/>
                    </a:solidFill>
                    <a:sym typeface="Wingdings" pitchFamily="2" charset="2"/>
                  </a:rPr>
                  <a:t> 30%</a:t>
                </a:r>
                <a:endParaRPr lang="en-US">
                  <a:solidFill>
                    <a:srgbClr val="33CC33"/>
                  </a:solidFill>
                </a:endParaRPr>
              </a:p>
            </p:txBody>
          </p:sp>
          <p:sp>
            <p:nvSpPr>
              <p:cNvPr id="19471" name="Text Box 15"/>
              <p:cNvSpPr txBox="1">
                <a:spLocks noChangeArrowheads="1"/>
              </p:cNvSpPr>
              <p:nvPr/>
            </p:nvSpPr>
            <p:spPr bwMode="auto">
              <a:xfrm>
                <a:off x="3243" y="2201"/>
                <a:ext cx="87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3300"/>
                    </a:solidFill>
                  </a:rPr>
                  <a:t>70%</a:t>
                </a:r>
                <a:r>
                  <a:rPr lang="en-US">
                    <a:solidFill>
                      <a:srgbClr val="FF3300"/>
                    </a:solidFill>
                    <a:sym typeface="Wingdings" pitchFamily="2" charset="2"/>
                  </a:rPr>
                  <a:t> 93%</a:t>
                </a:r>
                <a:endParaRPr lang="en-US">
                  <a:solidFill>
                    <a:srgbClr val="FF3300"/>
                  </a:solidFill>
                </a:endParaRPr>
              </a:p>
            </p:txBody>
          </p:sp>
        </p:grpSp>
        <p:sp>
          <p:nvSpPr>
            <p:cNvPr id="19473" name="Line 17"/>
            <p:cNvSpPr>
              <a:spLocks noChangeShapeType="1"/>
            </p:cNvSpPr>
            <p:nvPr/>
          </p:nvSpPr>
          <p:spPr bwMode="auto">
            <a:xfrm>
              <a:off x="2109" y="3430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</p:grp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1042988" y="1052513"/>
            <a:ext cx="6624637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JEM-EUSO sees a factor 10</a:t>
            </a:r>
            <a:r>
              <a:rPr lang="en-US" sz="1600" baseline="30000" dirty="0">
                <a:solidFill>
                  <a:srgbClr val="0000FF"/>
                </a:solidFill>
              </a:rPr>
              <a:t>-3</a:t>
            </a:r>
            <a:r>
              <a:rPr lang="en-US" sz="1600" dirty="0">
                <a:solidFill>
                  <a:srgbClr val="0000FF"/>
                </a:solidFill>
              </a:rPr>
              <a:t> photons less  </a:t>
            </a:r>
            <a:r>
              <a:rPr lang="en-US" sz="1600" dirty="0" smtClean="0">
                <a:solidFill>
                  <a:srgbClr val="0000FF"/>
                </a:solidFill>
              </a:rPr>
              <a:t>than in Auger </a:t>
            </a:r>
            <a:r>
              <a:rPr lang="en-US" sz="1600" dirty="0">
                <a:solidFill>
                  <a:srgbClr val="0000FF"/>
                </a:solidFill>
              </a:rPr>
              <a:t>telescopes !</a:t>
            </a:r>
          </a:p>
        </p:txBody>
      </p:sp>
      <p:sp>
        <p:nvSpPr>
          <p:cNvPr id="23" name="Espace réservé de la date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1464-0365-4424-B71C-8B3C99126461}" type="datetime1">
              <a:rPr lang="fr-FR" smtClean="0"/>
              <a:pPr/>
              <a:t>27/09/2010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204864"/>
            <a:ext cx="3312368" cy="25206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cxnSp>
        <p:nvCxnSpPr>
          <p:cNvPr id="16" name="Connecteur droit 1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SIMINOLE kick-off meeting</a:t>
            </a:r>
            <a:endParaRPr lang="en-US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45E6-7C2E-425B-A437-E08C4BA919C2}" type="slidenum">
              <a:rPr lang="en-US"/>
              <a:pPr/>
              <a:t>8</a:t>
            </a:fld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noFill/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Main </a:t>
            </a:r>
            <a:r>
              <a:rPr lang="en-US" sz="2800" dirty="0">
                <a:solidFill>
                  <a:srgbClr val="FF0000"/>
                </a:solidFill>
              </a:rPr>
              <a:t>night Background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8144" y="908720"/>
            <a:ext cx="2735263" cy="1584176"/>
          </a:xfrm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b="1" u="sng" dirty="0">
                <a:solidFill>
                  <a:srgbClr val="0000FF"/>
                </a:solidFill>
              </a:rPr>
              <a:t>Sky background</a:t>
            </a:r>
            <a:r>
              <a:rPr lang="en-US" sz="2000" b="1" dirty="0">
                <a:solidFill>
                  <a:srgbClr val="0000FF"/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Nightglow</a:t>
            </a:r>
            <a:r>
              <a:rPr lang="en-US" sz="2000" dirty="0">
                <a:solidFill>
                  <a:srgbClr val="0000FF"/>
                </a:solidFill>
              </a:rPr>
              <a:t>,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0000FF"/>
                </a:solidFill>
              </a:rPr>
              <a:t>Zodiacal light,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0000FF"/>
                </a:solidFill>
              </a:rPr>
              <a:t>Stars, planets,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0000FF"/>
                </a:solidFill>
              </a:rPr>
              <a:t>Moon,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0000FF"/>
                </a:solidFill>
              </a:rPr>
              <a:t>Cities,</a:t>
            </a:r>
          </a:p>
          <a:p>
            <a:pPr lvl="1">
              <a:lnSpc>
                <a:spcPct val="80000"/>
              </a:lnSpc>
            </a:pP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4" y="980728"/>
            <a:ext cx="3817119" cy="48965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1173163" y="5876925"/>
            <a:ext cx="5812658" cy="40229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Need a trigger with high background rejection factor </a:t>
            </a:r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5940152" y="4653136"/>
            <a:ext cx="2806700" cy="12025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dirty="0"/>
              <a:t>Irreducible background:</a:t>
            </a:r>
          </a:p>
          <a:p>
            <a:r>
              <a:rPr lang="en-US" dirty="0"/>
              <a:t>40 MHz/pixel</a:t>
            </a:r>
          </a:p>
          <a:p>
            <a:r>
              <a:rPr lang="en-US" dirty="0"/>
              <a:t>100 </a:t>
            </a:r>
            <a:r>
              <a:rPr lang="en-US" dirty="0" err="1"/>
              <a:t>pe</a:t>
            </a:r>
            <a:r>
              <a:rPr lang="en-US" dirty="0"/>
              <a:t>/PMT/GTU</a:t>
            </a:r>
          </a:p>
          <a:p>
            <a:r>
              <a:rPr lang="en-US" dirty="0"/>
              <a:t>1.5 </a:t>
            </a:r>
            <a:r>
              <a:rPr lang="en-US" dirty="0" err="1"/>
              <a:t>pe</a:t>
            </a:r>
            <a:r>
              <a:rPr lang="en-US" dirty="0"/>
              <a:t>/pixel/GTU</a:t>
            </a:r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67F5-2182-4A58-A59E-74F88ABDEDB8}" type="datetime1">
              <a:rPr lang="fr-FR" smtClean="0"/>
              <a:pPr/>
              <a:t>27/09/2010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cteur droit 2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SIMINOLE kick-off meeting</a:t>
            </a:r>
            <a:endParaRPr lang="en-US"/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FCDB9-13B1-4CD7-9693-0F91F333E85E}" type="slidenum">
              <a:rPr lang="en-US"/>
              <a:pPr/>
              <a:t>9</a:t>
            </a:fld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noFill/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Trigger hierarchy to filter out the background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9091" name="Line 3"/>
          <p:cNvSpPr>
            <a:spLocks noChangeShapeType="1"/>
          </p:cNvSpPr>
          <p:nvPr/>
        </p:nvSpPr>
        <p:spPr bwMode="auto">
          <a:xfrm flipH="1">
            <a:off x="2627313" y="2420938"/>
            <a:ext cx="1587" cy="431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692275" y="1341438"/>
            <a:ext cx="2152650" cy="954087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1 to 2 pe per pixel</a:t>
            </a:r>
          </a:p>
          <a:p>
            <a:r>
              <a:rPr lang="en-US">
                <a:solidFill>
                  <a:srgbClr val="0000FF"/>
                </a:solidFill>
              </a:rPr>
              <a:t>per GTU</a:t>
            </a:r>
          </a:p>
          <a:p>
            <a:r>
              <a:rPr lang="en-US">
                <a:solidFill>
                  <a:srgbClr val="0000FF"/>
                </a:solidFill>
              </a:rPr>
              <a:t>400 kHz/channel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4486275" y="1484313"/>
            <a:ext cx="2050818" cy="92333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Sky background,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LAL ASIC </a:t>
            </a:r>
            <a:r>
              <a:rPr lang="en-US" b="1" dirty="0">
                <a:solidFill>
                  <a:srgbClr val="FF0000"/>
                </a:solidFill>
              </a:rPr>
              <a:t>SPACIROC</a:t>
            </a:r>
          </a:p>
          <a:p>
            <a:r>
              <a:rPr lang="en-US" dirty="0">
                <a:solidFill>
                  <a:srgbClr val="FF0000"/>
                </a:solidFill>
              </a:rPr>
              <a:t>output</a:t>
            </a: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158750" y="1576388"/>
            <a:ext cx="958850" cy="36671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Level 0</a:t>
            </a: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107950" y="3244850"/>
            <a:ext cx="1250950" cy="366713"/>
          </a:xfrm>
          <a:prstGeom prst="rect">
            <a:avLst/>
          </a:prstGeom>
          <a:noFill/>
          <a:ln w="3175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Level 1&amp;2</a:t>
            </a:r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1546225" y="2968625"/>
            <a:ext cx="2754313" cy="954088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7Hz/PDM</a:t>
            </a:r>
          </a:p>
          <a:p>
            <a:r>
              <a:rPr lang="en-US">
                <a:solidFill>
                  <a:srgbClr val="0000FF"/>
                </a:solidFill>
              </a:rPr>
              <a:t>(3. 10</a:t>
            </a:r>
            <a:r>
              <a:rPr lang="en-US" baseline="30000">
                <a:solidFill>
                  <a:srgbClr val="0000FF"/>
                </a:solidFill>
              </a:rPr>
              <a:t>-3</a:t>
            </a:r>
            <a:r>
              <a:rPr lang="en-US">
                <a:solidFill>
                  <a:srgbClr val="0000FF"/>
                </a:solidFill>
              </a:rPr>
              <a:t> Hz/channel)</a:t>
            </a:r>
          </a:p>
          <a:p>
            <a:r>
              <a:rPr lang="en-US">
                <a:solidFill>
                  <a:srgbClr val="0000FF"/>
                </a:solidFill>
              </a:rPr>
              <a:t>BG Rejection factor 10</a:t>
            </a:r>
            <a:r>
              <a:rPr lang="en-US" baseline="3000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4500563" y="2565400"/>
            <a:ext cx="2592387" cy="1465263"/>
          </a:xfrm>
          <a:prstGeom prst="rect">
            <a:avLst/>
          </a:prstGeom>
          <a:noFill/>
          <a:ln w="3175">
            <a:noFill/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</a:rPr>
              <a:t>FPGA/PDM Logic</a:t>
            </a:r>
            <a:endParaRPr lang="en-US" b="0" dirty="0">
              <a:solidFill>
                <a:srgbClr val="FF0000"/>
              </a:solidFill>
            </a:endParaRPr>
          </a:p>
          <a:p>
            <a:r>
              <a:rPr lang="en-US" b="0" dirty="0">
                <a:solidFill>
                  <a:srgbClr val="FF0000"/>
                </a:solidFill>
              </a:rPr>
              <a:t>Track search</a:t>
            </a:r>
          </a:p>
          <a:p>
            <a:r>
              <a:rPr lang="en-US" b="0" dirty="0">
                <a:solidFill>
                  <a:srgbClr val="FF0000"/>
                </a:solidFill>
              </a:rPr>
              <a:t>Algorithm over</a:t>
            </a:r>
          </a:p>
          <a:p>
            <a:r>
              <a:rPr lang="en-US" b="0" dirty="0">
                <a:solidFill>
                  <a:srgbClr val="FF0000"/>
                </a:solidFill>
              </a:rPr>
              <a:t>2300 pixels during 9 GTU (EWHA/Italy)</a:t>
            </a:r>
          </a:p>
        </p:txBody>
      </p:sp>
      <p:sp>
        <p:nvSpPr>
          <p:cNvPr id="89098" name="Line 10"/>
          <p:cNvSpPr>
            <a:spLocks noChangeShapeType="1"/>
          </p:cNvSpPr>
          <p:nvPr/>
        </p:nvSpPr>
        <p:spPr bwMode="auto">
          <a:xfrm flipH="1">
            <a:off x="2627313" y="4076700"/>
            <a:ext cx="1587" cy="431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9099" name="Text Box 11"/>
          <p:cNvSpPr txBox="1">
            <a:spLocks noChangeArrowheads="1"/>
          </p:cNvSpPr>
          <p:nvPr/>
        </p:nvSpPr>
        <p:spPr bwMode="auto">
          <a:xfrm>
            <a:off x="179388" y="4797425"/>
            <a:ext cx="958850" cy="366713"/>
          </a:xfrm>
          <a:prstGeom prst="rect">
            <a:avLst/>
          </a:prstGeom>
          <a:noFill/>
          <a:ln w="3175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Level 3</a:t>
            </a:r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4211638" y="4221163"/>
            <a:ext cx="2736850" cy="1739900"/>
          </a:xfrm>
          <a:prstGeom prst="rect">
            <a:avLst/>
          </a:prstGeom>
          <a:noFill/>
          <a:ln w="3175">
            <a:noFill/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DAQ</a:t>
            </a:r>
          </a:p>
          <a:p>
            <a:r>
              <a:rPr lang="en-US" b="1" dirty="0">
                <a:solidFill>
                  <a:srgbClr val="FF0000"/>
                </a:solidFill>
              </a:rPr>
              <a:t>Shower Pattern </a:t>
            </a:r>
          </a:p>
          <a:p>
            <a:r>
              <a:rPr lang="en-US" b="1" dirty="0">
                <a:solidFill>
                  <a:srgbClr val="FF0000"/>
                </a:solidFill>
              </a:rPr>
              <a:t>recognition </a:t>
            </a:r>
          </a:p>
          <a:p>
            <a:r>
              <a:rPr lang="en-US" b="1" dirty="0">
                <a:solidFill>
                  <a:srgbClr val="FF0000"/>
                </a:solidFill>
              </a:rPr>
              <a:t>based on</a:t>
            </a:r>
          </a:p>
          <a:p>
            <a:r>
              <a:rPr lang="en-US" b="1" dirty="0">
                <a:solidFill>
                  <a:srgbClr val="FF0000"/>
                </a:solidFill>
              </a:rPr>
              <a:t>Statistical algorithm</a:t>
            </a:r>
          </a:p>
          <a:p>
            <a:r>
              <a:rPr lang="en-US" b="1" dirty="0">
                <a:solidFill>
                  <a:srgbClr val="FF0000"/>
                </a:solidFill>
              </a:rPr>
              <a:t> (</a:t>
            </a:r>
            <a:r>
              <a:rPr lang="en-US" b="1" dirty="0" err="1">
                <a:solidFill>
                  <a:srgbClr val="FF0000"/>
                </a:solidFill>
              </a:rPr>
              <a:t>LAL</a:t>
            </a:r>
            <a:r>
              <a:rPr lang="en-US" dirty="0" err="1">
                <a:solidFill>
                  <a:srgbClr val="FF0000"/>
                </a:solidFill>
              </a:rPr>
              <a:t>,Germany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89101" name="Text Box 13"/>
          <p:cNvSpPr txBox="1">
            <a:spLocks noChangeArrowheads="1"/>
          </p:cNvSpPr>
          <p:nvPr/>
        </p:nvSpPr>
        <p:spPr bwMode="auto">
          <a:xfrm>
            <a:off x="1619250" y="4581525"/>
            <a:ext cx="2072747" cy="1200329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0.1 Hz/Full detector</a:t>
            </a:r>
          </a:p>
          <a:p>
            <a:r>
              <a:rPr lang="en-US" b="1" dirty="0">
                <a:solidFill>
                  <a:srgbClr val="0000FF"/>
                </a:solidFill>
              </a:rPr>
              <a:t>6 </a:t>
            </a:r>
            <a:r>
              <a:rPr lang="en-US" b="1" dirty="0" smtClean="0">
                <a:solidFill>
                  <a:srgbClr val="0000FF"/>
                </a:solidFill>
              </a:rPr>
              <a:t>10</a:t>
            </a:r>
            <a:r>
              <a:rPr lang="en-US" b="1" baseline="30000" dirty="0" smtClean="0">
                <a:solidFill>
                  <a:srgbClr val="0000FF"/>
                </a:solidFill>
              </a:rPr>
              <a:t>-4</a:t>
            </a:r>
            <a:r>
              <a:rPr lang="en-US" b="1" dirty="0" smtClean="0">
                <a:solidFill>
                  <a:srgbClr val="0000FF"/>
                </a:solidFill>
              </a:rPr>
              <a:t> Hz/PDM</a:t>
            </a:r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BG rejection factor </a:t>
            </a:r>
          </a:p>
          <a:p>
            <a:r>
              <a:rPr lang="en-US" b="1" dirty="0">
                <a:solidFill>
                  <a:srgbClr val="0000FF"/>
                </a:solidFill>
              </a:rPr>
              <a:t>~ </a:t>
            </a:r>
            <a:r>
              <a:rPr lang="en-US" b="1" dirty="0" smtClean="0">
                <a:solidFill>
                  <a:srgbClr val="0000FF"/>
                </a:solidFill>
              </a:rPr>
              <a:t>10000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8910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1341438"/>
            <a:ext cx="18859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3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4092575"/>
            <a:ext cx="20558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1350963" y="5949950"/>
            <a:ext cx="3191813" cy="46384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2400" b="1" dirty="0"/>
              <a:t>Air Shower rate 10 </a:t>
            </a:r>
            <a:r>
              <a:rPr lang="en-US" sz="2400" b="1" baseline="30000" dirty="0"/>
              <a:t>-3  </a:t>
            </a:r>
            <a:r>
              <a:rPr lang="en-US" sz="2400" b="1" dirty="0"/>
              <a:t>Hz</a:t>
            </a:r>
          </a:p>
        </p:txBody>
      </p:sp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6899-CFB3-4F73-B054-BFC2AC6C1904}" type="datetime1">
              <a:rPr lang="fr-FR" smtClean="0"/>
              <a:pPr/>
              <a:t>27/09/2010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2038</Words>
  <Application>Microsoft Office PowerPoint</Application>
  <PresentationFormat>Affichage à l'écran (4:3)</PresentationFormat>
  <Paragraphs>317</Paragraphs>
  <Slides>17</Slides>
  <Notes>15</Notes>
  <HiddenSlides>0</HiddenSlides>
  <MMClips>1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9" baseType="lpstr">
      <vt:lpstr>Thème Office</vt:lpstr>
      <vt:lpstr>Equation</vt:lpstr>
      <vt:lpstr>COSMIC RAYS IN SPACE WITH JEM-EUSO TELESCOPE</vt:lpstr>
      <vt:lpstr>The physics Theme</vt:lpstr>
      <vt:lpstr>SCIENTIFIC KNOWLEDGE ON COSMIC RAYS</vt:lpstr>
      <vt:lpstr>Why Going in Space : the size of the observatory</vt:lpstr>
      <vt:lpstr>Lower priority physics : Non cosmic rays studies</vt:lpstr>
      <vt:lpstr>The Instrument</vt:lpstr>
      <vt:lpstr>How an Air Shower Event looks like in our detector ?</vt:lpstr>
      <vt:lpstr>Main night Background</vt:lpstr>
      <vt:lpstr>Trigger hierarchy to filter out the background</vt:lpstr>
      <vt:lpstr>Trigger Algorithm to be developed in SIMINOLE framework</vt:lpstr>
      <vt:lpstr>Geometrical Reconstruction similar to that in Auger in mono</vt:lpstr>
      <vt:lpstr>Geometrical reconstruction in JEM-EUSO : Measurement of the zenithal angle by the angular velocity in the shower detector plane</vt:lpstr>
      <vt:lpstr>The acceptance problem </vt:lpstr>
      <vt:lpstr>Diapositive 14</vt:lpstr>
      <vt:lpstr>EUSO-BALLOON ~2013</vt:lpstr>
      <vt:lpstr>Conclusion</vt:lpstr>
      <vt:lpstr>JEM-EUSO accomodation on the ISS (~2015-2017)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JEM-EUSO</dc:title>
  <dc:creator>Sylvie Dagoret-Campagne</dc:creator>
  <cp:lastModifiedBy>dagoret</cp:lastModifiedBy>
  <cp:revision>145</cp:revision>
  <dcterms:created xsi:type="dcterms:W3CDTF">2010-09-24T13:14:18Z</dcterms:created>
  <dcterms:modified xsi:type="dcterms:W3CDTF">2010-09-27T11:43:33Z</dcterms:modified>
</cp:coreProperties>
</file>