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8" r:id="rId1"/>
    <p:sldMasterId id="2147483703" r:id="rId2"/>
    <p:sldMasterId id="2147483760" r:id="rId3"/>
    <p:sldMasterId id="2147483828" r:id="rId4"/>
    <p:sldMasterId id="2147483839" r:id="rId5"/>
  </p:sldMasterIdLst>
  <p:notesMasterIdLst>
    <p:notesMasterId r:id="rId23"/>
  </p:notesMasterIdLst>
  <p:sldIdLst>
    <p:sldId id="1674" r:id="rId6"/>
    <p:sldId id="1715" r:id="rId7"/>
    <p:sldId id="1739" r:id="rId8"/>
    <p:sldId id="1720" r:id="rId9"/>
    <p:sldId id="1724" r:id="rId10"/>
    <p:sldId id="1723" r:id="rId11"/>
    <p:sldId id="1735" r:id="rId12"/>
    <p:sldId id="1733" r:id="rId13"/>
    <p:sldId id="1721" r:id="rId14"/>
    <p:sldId id="1737" r:id="rId15"/>
    <p:sldId id="1722" r:id="rId16"/>
    <p:sldId id="1726" r:id="rId17"/>
    <p:sldId id="1740" r:id="rId18"/>
    <p:sldId id="1741" r:id="rId19"/>
    <p:sldId id="1742" r:id="rId20"/>
    <p:sldId id="1743" r:id="rId21"/>
    <p:sldId id="172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D40"/>
    <a:srgbClr val="ED7D31"/>
    <a:srgbClr val="FF6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90" autoAdjust="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C16D9-E41D-4D69-9C72-080F6E0C5369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A5331-1E35-4D91-8478-851230482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855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F9A5331-1E35-4D91-8478-85123048234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92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1166612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174B79-1EF4-4BFA-A914-7151BC620E16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9008556" y="544889"/>
            <a:ext cx="488966" cy="21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92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274705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 marL="0" indent="0">
              <a:buNone/>
              <a:defRPr sz="3621"/>
            </a:lvl1pPr>
            <a:lvl2pPr marL="517413" indent="0">
              <a:buNone/>
              <a:defRPr sz="3169"/>
            </a:lvl2pPr>
            <a:lvl3pPr marL="1034826" indent="0">
              <a:buNone/>
              <a:defRPr sz="2716"/>
            </a:lvl3pPr>
            <a:lvl4pPr marL="1552240" indent="0">
              <a:buNone/>
              <a:defRPr sz="2263"/>
            </a:lvl4pPr>
            <a:lvl5pPr marL="2069653" indent="0">
              <a:buNone/>
              <a:defRPr sz="2263"/>
            </a:lvl5pPr>
            <a:lvl6pPr marL="2587066" indent="0">
              <a:buNone/>
              <a:defRPr sz="2263"/>
            </a:lvl6pPr>
            <a:lvl7pPr marL="3104479" indent="0">
              <a:buNone/>
              <a:defRPr sz="2263"/>
            </a:lvl7pPr>
            <a:lvl8pPr marL="3621893" indent="0">
              <a:buNone/>
              <a:defRPr sz="2263"/>
            </a:lvl8pPr>
            <a:lvl9pPr marL="4139306" indent="0">
              <a:buNone/>
              <a:defRPr sz="2263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AA65A-52A5-48B2-A991-96D42F83C7DD}" type="datetime1">
              <a:rPr lang="en-GB" smtClean="0"/>
              <a:t>08/08/2025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Séminaire Inter-pôles111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046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505C0-7E52-46C2-94EE-DC30013D9DED}" type="datetime1">
              <a:rPr lang="en-GB" smtClean="0"/>
              <a:t>08/08/2025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Séminaire Inter-pôles111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330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485" y="364731"/>
            <a:ext cx="2628485" cy="581232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9032" y="364731"/>
            <a:ext cx="7712976" cy="581232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AA40-280D-4E20-A8D6-4C1554BD0E6C}" type="datetime1">
              <a:rPr lang="en-GB" smtClean="0"/>
              <a:t>08/08/2025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Séminaire Inter-pôles111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797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52A656-FC2F-45A6-A4A4-0DB739CA2AA4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287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47F41-DF9F-48B4-92D4-3C8ABEFF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EF65B3-C713-4D06-AC15-0C11549D7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DF893A-5A3D-4CEF-A04B-FD812FD6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C16AE-3A2B-47CC-8967-C7DF8E9AF089}" type="datetime1">
              <a:rPr lang="en-GB" smtClean="0"/>
              <a:t>08/08/2025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4F2008-47C0-49AE-8FC9-8AA51BDB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Séminaire Inter-pôles111</a:t>
            </a:r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F1AFF-E3A5-4CA1-BB41-54ACFDD3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287-29A8-4670-A74C-9285214E6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2255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1166612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46CB40-65B8-4330-8C68-AB6C8B227F9E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Séminaire Inter-pôles111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9008556" y="544889"/>
            <a:ext cx="488966" cy="21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92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590911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AD0472-7734-4E05-BBDE-B2868C20BD88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Séminaire Inter-pôles111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595397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48F456-9B01-4955-A266-27FFD8027563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Séminaire Inter-pôles111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34411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9008556" y="544889"/>
            <a:ext cx="488966" cy="21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92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B9CDD7-AE32-45C8-ABBC-73DCB5AD0A72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Séminaire Inter-pôles111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522868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239131-89C4-4E79-938A-DFD7BFB765E2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Séminaire Inter-pôles111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802161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05C371-7BCE-4DE9-85A2-ED5B1753B2F9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35017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9012DD-81FD-4458-B756-11B117121911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Séminaire Inter-pôles111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62809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9D52-888B-4E6E-9C59-83B47792F528}" type="datetime1">
              <a:rPr lang="en-GB" smtClean="0"/>
              <a:t>08/08/2025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Inter-pôles111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309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48D4A-5F95-4FA0-9ADF-0410BCD68C55}" type="datetime1">
              <a:rPr lang="en-GB" smtClean="0"/>
              <a:t>08/08/2025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Inter-pôles111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664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>
              <a:defRPr sz="3621"/>
            </a:lvl1pPr>
            <a:lvl2pPr>
              <a:defRPr sz="3169"/>
            </a:lvl2pPr>
            <a:lvl3pPr>
              <a:defRPr sz="2716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50E2-1332-45B9-8208-1B0701D46593}" type="datetime1">
              <a:rPr lang="en-GB" smtClean="0"/>
              <a:t>08/08/2025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Inter-pôles111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948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 marL="0" indent="0">
              <a:buNone/>
              <a:defRPr sz="3621"/>
            </a:lvl1pPr>
            <a:lvl2pPr marL="517413" indent="0">
              <a:buNone/>
              <a:defRPr sz="3169"/>
            </a:lvl2pPr>
            <a:lvl3pPr marL="1034826" indent="0">
              <a:buNone/>
              <a:defRPr sz="2716"/>
            </a:lvl3pPr>
            <a:lvl4pPr marL="1552240" indent="0">
              <a:buNone/>
              <a:defRPr sz="2263"/>
            </a:lvl4pPr>
            <a:lvl5pPr marL="2069653" indent="0">
              <a:buNone/>
              <a:defRPr sz="2263"/>
            </a:lvl5pPr>
            <a:lvl6pPr marL="2587066" indent="0">
              <a:buNone/>
              <a:defRPr sz="2263"/>
            </a:lvl6pPr>
            <a:lvl7pPr marL="3104479" indent="0">
              <a:buNone/>
              <a:defRPr sz="2263"/>
            </a:lvl7pPr>
            <a:lvl8pPr marL="3621893" indent="0">
              <a:buNone/>
              <a:defRPr sz="2263"/>
            </a:lvl8pPr>
            <a:lvl9pPr marL="4139306" indent="0">
              <a:buNone/>
              <a:defRPr sz="2263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91539-42B7-4B78-90F0-E572A823F032}" type="datetime1">
              <a:rPr lang="en-GB" smtClean="0"/>
              <a:t>08/08/2025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Inter-pôles111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726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5320-27E1-4F19-AF10-387423F41ECA}" type="datetime1">
              <a:rPr lang="en-GB" smtClean="0"/>
              <a:t>08/08/2025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Inter-pôles111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734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485" y="364731"/>
            <a:ext cx="2628485" cy="581232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9032" y="364731"/>
            <a:ext cx="7712976" cy="581232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3FB8-49BE-4B11-8391-E116E5AE53E7}" type="datetime1">
              <a:rPr lang="en-GB" smtClean="0"/>
              <a:t>08/08/2025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Inter-pôles111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5427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140F181-0D77-4078-8BF5-637173DDD662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152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47F41-DF9F-48B4-92D4-3C8ABEFF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EF65B3-C713-4D06-AC15-0C11549D7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DF893A-5A3D-4CEF-A04B-FD812FD6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22751-D0A9-4E2F-B9B6-709145DCCF7D}" type="datetime1">
              <a:rPr lang="en-GB" smtClean="0"/>
              <a:t>08/08/2025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4F2008-47C0-49AE-8FC9-8AA51BDB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Séminaire Inter-pôles111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F1AFF-E3A5-4CA1-BB41-54ACFDD3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287-29A8-4670-A74C-9285214E6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42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A49E7F-3C43-437B-8C1D-B302DECD335F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637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D1F4CE-98F3-49ED-9B25-F88AB1901454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4935452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054708E-9F98-4023-915D-8E986FB37436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36214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9290368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720799-3D9E-4BD3-BC08-CA77DDC7119F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07766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4B1CDC-8A1B-485B-A555-382F5E881739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586573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A30613-4B89-4DB3-98FA-AFD07C7E2D06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02051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622E65-B7E4-478D-9122-F797DB37BCA4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17807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19E5E2-E28D-45E0-A288-7DEDB9A820D8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213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44F700-8716-431B-8C09-C70B7EBE9D5D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37198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8C3EAB-C65D-4998-AEEE-A353FA59EE94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84651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9D508B-44CB-4F68-8934-9276304BFD17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164755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741157-86CD-470C-BFED-1179E7977848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180973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9008556" y="544889"/>
            <a:ext cx="488966" cy="21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92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DF57FB-FBBC-4272-B3FE-5178200814E0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6671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AE8A9C-26D2-411A-88DC-D7E34C29A511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64046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9DCCEE4-BED9-4201-B294-30CF354FA4CF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9431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9290368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6CC17FB-CB73-4DB8-9049-D69A79A69985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751364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919094-FC66-4004-92E0-D684779F3963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040515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05B340-A2A7-45C7-B231-F7F2559C8C76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4868184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A150732-D1E5-4DB9-8307-B9D5C9CD2CD7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145453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E024F2-DF10-467A-9A7A-D3E7BB299B50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31725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2C7981-6574-4451-BF6C-D037BD4A2B0B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47613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D7267D7-B8EA-4871-BC6B-76E70A2A25B4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02391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6CB19CB-64A1-4CC1-9E1B-BA9825F63E33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721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B26789B-2799-4DBD-9088-38056705DA25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95625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0F41E0-49A3-4ABC-9ED0-877FE24A8BDB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939619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A324EFF-5B7E-4603-8194-3F820E3464AE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122828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E725C-F359-4119-B4BB-C90938D3487F}" type="datetime1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Séminaire Inter-pôles111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05931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835AB-E958-4D61-A165-B38ABE87B0F2}" type="datetime1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Séminaire Inter-pôles111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0159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F8F2-E8BC-499B-8F75-2C46EAC594C8}" type="datetime1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Séminaire Inter-pôles111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0043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22E77A-6449-4A00-A4E3-98557F4D32D8}" type="datetime1">
              <a:rPr lang="en-GB" smtClean="0"/>
              <a:t>08/08/2025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Séminaire Inter-pôles111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361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B9810-EB4C-4399-97CF-12A14396FDC4}" type="datetime1">
              <a:rPr lang="en-GB" smtClean="0"/>
              <a:t>08/08/2025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Séminaire Inter-pôles111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05696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AD0A2-4E9E-4D7E-B049-FAA50C7CBA03}" type="datetime1">
              <a:rPr lang="en-GB" smtClean="0"/>
              <a:t>08/08/2025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Séminaire Inter-pôles111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8149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9472-2554-47CD-B6DC-7076764B9456}" type="datetime1">
              <a:rPr lang="en-GB" smtClean="0"/>
              <a:t>08/08/2025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Séminaire Inter-pôles111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547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F416663-B2D0-4044-98AF-A05672528D7B}" type="datetime1">
              <a:rPr lang="en-GB" smtClean="0"/>
              <a:t>08/08/2025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Séminaire Inter-pôles111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893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E10AD2-F75C-43A6-AC4E-34D71DA07D42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0722367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CA298-A8D7-425C-BD54-F6E49ED61FE8}" type="datetime1">
              <a:rPr lang="en-GB" smtClean="0"/>
              <a:t>08/08/2025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Séminaire Inter-pôles111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547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86B32-D792-42BB-B171-3536718924AD}" type="datetime1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Séminaire Inter-pôles111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771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5B982-E358-40E8-9EF9-20682B21620C}" type="datetime1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Séminaire Inter-pôles111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738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6F07C3D-5D2B-4E85-8358-9DE11422DB08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8853016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8678D1-5526-43FF-940E-04F27BB0FB3A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551137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7BE5B-4494-432A-AE52-F5418FADC869}" type="datetime1">
              <a:rPr lang="en-GB" smtClean="0"/>
              <a:t>08/08/2025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Séminaire Inter-pôles111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741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594AF-1747-4E97-ACF1-27FF08B68E22}" type="datetime1">
              <a:rPr lang="en-GB" smtClean="0"/>
              <a:t>08/08/2025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Séminaire Inter-pôles111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6504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>
              <a:defRPr sz="3621"/>
            </a:lvl1pPr>
            <a:lvl2pPr>
              <a:defRPr sz="3169"/>
            </a:lvl2pPr>
            <a:lvl3pPr>
              <a:defRPr sz="2716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8D8F1-06FD-45C9-B9EF-C9CBABA9B396}" type="datetime1">
              <a:rPr lang="en-GB" smtClean="0"/>
              <a:t>08/08/2025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Séminaire Inter-pôles111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3288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72405-3363-4B13-AE46-6BAC37BEE723}" type="datetime1">
              <a:rPr lang="en-GB" smtClean="0"/>
              <a:t>08/08/2025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Séminaire Inter-pôles111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685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hf hdr="0" ft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26B85-9508-47E0-BA01-D4507542E29B}" type="datetime1">
              <a:rPr lang="en-GB" smtClean="0"/>
              <a:t>08/08/2025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Séminaire Inter-pôles111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617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hf hdr="0" ft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35502-C4E0-43DA-92F4-A7B72D27016E}" type="datetime1">
              <a:rPr lang="en-GB" smtClean="0"/>
              <a:t>08/08/2025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387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hf hdr="0" ft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9BB1B-29E0-48B6-896E-3A8A5003223B}" type="datetime1">
              <a:rPr lang="en-GB" smtClean="0"/>
              <a:t>08/08/2025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Séminaire Inter-pôles111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143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51" r:id="rId11"/>
    <p:sldLayoutId id="2147483672" r:id="rId12"/>
  </p:sldLayoutIdLst>
  <p:hf hdr="0" ft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B60C15B-A9B6-41D6-8E9D-D791D5099407}" type="datetime1">
              <a:rPr lang="en-GB" smtClean="0"/>
              <a:t>08/08/2025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Séminaire Inter-pôles111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5B87991-5532-424B-8F10-5650532CDC5A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63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66" r:id="rId12"/>
    <p:sldLayoutId id="2147483867" r:id="rId13"/>
  </p:sldLayoutIdLst>
  <p:hf hdr="0" ft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8">
            <a:extLst>
              <a:ext uri="{FF2B5EF4-FFF2-40B4-BE49-F238E27FC236}">
                <a16:creationId xmlns:a16="http://schemas.microsoft.com/office/drawing/2014/main" id="{575663ED-4D64-4C15-995E-04D42184BAF4}"/>
              </a:ext>
            </a:extLst>
          </p:cNvPr>
          <p:cNvSpPr txBox="1"/>
          <p:nvPr/>
        </p:nvSpPr>
        <p:spPr>
          <a:xfrm>
            <a:off x="1501127" y="2044722"/>
            <a:ext cx="9189745" cy="23991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of quadrupoles on opera </a:t>
            </a:r>
            <a:endParaRPr lang="en-GB" sz="2500" b="1" dirty="0">
              <a:solidFill>
                <a:srgbClr val="4F81B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  <a:defRPr/>
            </a:pP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32DAE-6C81-423F-83F8-50554BCE00D6}"/>
              </a:ext>
            </a:extLst>
          </p:cNvPr>
          <p:cNvSpPr txBox="1"/>
          <p:nvPr/>
        </p:nvSpPr>
        <p:spPr>
          <a:xfrm>
            <a:off x="139696" y="5474512"/>
            <a:ext cx="5799467" cy="84279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Jana </a:t>
            </a:r>
            <a:r>
              <a:rPr lang="en-GB" sz="2200" b="1" dirty="0" err="1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Souyani</a:t>
            </a:r>
            <a:r>
              <a:rPr lang="en-GB" sz="22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GB" sz="2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1034826" rtl="0" eaLnBrk="1" fontAlgn="auto" latinLnBrk="0" hangingPunct="1">
              <a:lnSpc>
                <a:spcPct val="90000"/>
              </a:lnSpc>
              <a:spcBef>
                <a:spcPts val="1133"/>
              </a:spcBef>
              <a:spcAft>
                <a:spcPts val="0"/>
              </a:spcAft>
              <a:buClr>
                <a:srgbClr val="FF6700"/>
              </a:buClr>
              <a:buSzTx/>
              <a:buFontTx/>
              <a:buNone/>
              <a:tabLst/>
              <a:defRPr/>
            </a:pPr>
            <a:r>
              <a:rPr kumimoji="0" lang="en-GB" sz="22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Supervision: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Hadil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ABUALROB </a:t>
            </a:r>
            <a:endParaRPr lang="en-GB" sz="2200" b="1" dirty="0">
              <a:solidFill>
                <a:srgbClr val="4F81B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A7FF617-FB61-437E-AD06-7D74D2CBC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7962" y="5998727"/>
            <a:ext cx="1094342" cy="7542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EBBD9FC-D911-8062-EC7B-3636A754F2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1674" y="702849"/>
            <a:ext cx="1310326" cy="13046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5A629-DB61-A504-591E-F2AA95D16E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28399" y="6467912"/>
            <a:ext cx="2844739" cy="498495"/>
          </a:xfrm>
        </p:spPr>
        <p:txBody>
          <a:bodyPr/>
          <a:lstStyle/>
          <a:p>
            <a:fld id="{220515EB-5431-4007-932F-211CF9046C94}" type="datetime1">
              <a:rPr lang="en-GB" sz="1200" smtClean="0"/>
              <a:t>08/08/2025</a:t>
            </a:fld>
            <a:endParaRPr lang="fr-FR" sz="12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D3509-9B06-FA8D-62C8-214BF884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z="1200" smtClean="0"/>
              <a:pPr/>
              <a:t>1</a:t>
            </a:fld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9750729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3C441-08BA-D80F-923C-2A6287DA5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Third design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45568D-2F94-0428-BB78-77879A96A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8D1-5526-43FF-940E-04F27BB0FB3A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4C3E4-5DCC-23EA-A899-162B129CC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416E70-3769-480D-68E8-DDEB045BDE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254" r="19913"/>
          <a:stretch>
            <a:fillRect/>
          </a:stretch>
        </p:blipFill>
        <p:spPr>
          <a:xfrm>
            <a:off x="913767" y="1371952"/>
            <a:ext cx="4563206" cy="4114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5889C4-A40C-4171-81A7-D8767CB0E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315"/>
            <a:ext cx="1097375" cy="5832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551F32-2D69-0E0D-B4AF-A65962B7A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511" y="2084449"/>
            <a:ext cx="3929832" cy="292362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7A2E4C2-9485-EE10-5B50-2CD23C93DD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917196"/>
              </p:ext>
            </p:extLst>
          </p:nvPr>
        </p:nvGraphicFramePr>
        <p:xfrm>
          <a:off x="9029801" y="2168895"/>
          <a:ext cx="3165444" cy="3357216"/>
        </p:xfrm>
        <a:graphic>
          <a:graphicData uri="http://schemas.openxmlformats.org/drawingml/2006/table">
            <a:tbl>
              <a:tblPr/>
              <a:tblGrid>
                <a:gridCol w="1566061">
                  <a:extLst>
                    <a:ext uri="{9D8B030D-6E8A-4147-A177-3AD203B41FA5}">
                      <a16:colId xmlns:a16="http://schemas.microsoft.com/office/drawing/2014/main" val="190408745"/>
                    </a:ext>
                  </a:extLst>
                </a:gridCol>
                <a:gridCol w="793977">
                  <a:extLst>
                    <a:ext uri="{9D8B030D-6E8A-4147-A177-3AD203B41FA5}">
                      <a16:colId xmlns:a16="http://schemas.microsoft.com/office/drawing/2014/main" val="118275216"/>
                    </a:ext>
                  </a:extLst>
                </a:gridCol>
                <a:gridCol w="805406">
                  <a:extLst>
                    <a:ext uri="{9D8B030D-6E8A-4147-A177-3AD203B41FA5}">
                      <a16:colId xmlns:a16="http://schemas.microsoft.com/office/drawing/2014/main" val="874362770"/>
                    </a:ext>
                  </a:extLst>
                </a:gridCol>
              </a:tblGrid>
              <a:tr h="34880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175352"/>
                  </a:ext>
                </a:extLst>
              </a:tr>
              <a:tr h="34880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Gradient (G)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-2.86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T/m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54803934"/>
                  </a:ext>
                </a:extLst>
              </a:tr>
              <a:tr h="34880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 for quadrupole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7896.8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A.turn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606536"/>
                  </a:ext>
                </a:extLst>
              </a:tr>
              <a:tr h="34880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(for quadrupole)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5644302"/>
                  </a:ext>
                </a:extLst>
              </a:tr>
              <a:tr h="34880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(for one coil)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648136"/>
                  </a:ext>
                </a:extLst>
              </a:tr>
              <a:tr h="34880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(for quadrupole)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41.129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316311"/>
                  </a:ext>
                </a:extLst>
              </a:tr>
              <a:tr h="4214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(for coil)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  <a:r>
                        <a:rPr lang="en-GB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6269479"/>
                  </a:ext>
                </a:extLst>
              </a:tr>
              <a:tr h="4214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density (J)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</a:t>
                      </a:r>
                      <a:r>
                        <a:rPr lang="en-GB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7550286"/>
                  </a:ext>
                </a:extLst>
              </a:tr>
              <a:tr h="4214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(for conducter)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  <a:r>
                        <a:rPr lang="en-GB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409177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0F9384E-C345-859B-A2E7-882C7B0C5291}"/>
              </a:ext>
            </a:extLst>
          </p:cNvPr>
          <p:cNvSpPr txBox="1"/>
          <p:nvPr/>
        </p:nvSpPr>
        <p:spPr>
          <a:xfrm>
            <a:off x="3994609" y="885704"/>
            <a:ext cx="6103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/>
              <a:t>Required to be achieved is </a:t>
            </a:r>
            <a:r>
              <a:rPr lang="en-ID" b="1" dirty="0" err="1"/>
              <a:t>Gradiant</a:t>
            </a:r>
            <a:r>
              <a:rPr lang="en-ID" b="1" dirty="0"/>
              <a:t> =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-2.5 T/m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97047F-FF5B-7740-0D3B-5FCE5655F393}"/>
              </a:ext>
            </a:extLst>
          </p:cNvPr>
          <p:cNvSpPr txBox="1"/>
          <p:nvPr/>
        </p:nvSpPr>
        <p:spPr>
          <a:xfrm>
            <a:off x="3663102" y="3506114"/>
            <a:ext cx="6103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Z</a:t>
            </a:r>
            <a:endParaRPr lang="en-GB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A6654F-D689-E020-E7FA-D196512BE063}"/>
              </a:ext>
            </a:extLst>
          </p:cNvPr>
          <p:cNvSpPr txBox="1"/>
          <p:nvPr/>
        </p:nvSpPr>
        <p:spPr>
          <a:xfrm>
            <a:off x="942682" y="3283178"/>
            <a:ext cx="6103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X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775321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FD472-750C-9373-DFE1-0C85E3908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Model of 3 quadrupoles (cross talk) first study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F1CF72-5E86-0D0F-92B3-AC00E28F2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D280A-D810-4339-A4CD-179026DB6047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91BD3-6EF9-9BB6-34C2-6D2BE53A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E89622-40C1-8656-0D09-8D7AD88DE2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0393" t="30917" r="32836" b="28358"/>
          <a:stretch>
            <a:fillRect/>
          </a:stretch>
        </p:blipFill>
        <p:spPr>
          <a:xfrm>
            <a:off x="7438146" y="2928491"/>
            <a:ext cx="4753854" cy="1923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C03B44-4D6D-8BEF-3BAF-3FDD2D619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659117"/>
            <a:ext cx="6825006" cy="47322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D7BCA91-61B4-ED0F-4132-FA804808D9A0}"/>
              </a:ext>
            </a:extLst>
          </p:cNvPr>
          <p:cNvCxnSpPr/>
          <p:nvPr/>
        </p:nvCxnSpPr>
        <p:spPr>
          <a:xfrm flipV="1">
            <a:off x="5363852" y="1508289"/>
            <a:ext cx="0" cy="458142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1684B1-1338-400F-7442-F0770FE4870C}"/>
              </a:ext>
            </a:extLst>
          </p:cNvPr>
          <p:cNvCxnSpPr/>
          <p:nvPr/>
        </p:nvCxnSpPr>
        <p:spPr>
          <a:xfrm flipV="1">
            <a:off x="5742495" y="1508289"/>
            <a:ext cx="0" cy="458142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AF34AF-746A-09B8-45A6-0650FDF7B7D1}"/>
              </a:ext>
            </a:extLst>
          </p:cNvPr>
          <p:cNvCxnSpPr/>
          <p:nvPr/>
        </p:nvCxnSpPr>
        <p:spPr>
          <a:xfrm flipV="1">
            <a:off x="3325189" y="1508289"/>
            <a:ext cx="0" cy="458142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B90340-A743-B73C-9F6E-FF7D802F3D83}"/>
              </a:ext>
            </a:extLst>
          </p:cNvPr>
          <p:cNvCxnSpPr/>
          <p:nvPr/>
        </p:nvCxnSpPr>
        <p:spPr>
          <a:xfrm flipV="1">
            <a:off x="3781720" y="1508289"/>
            <a:ext cx="0" cy="458142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1EA98A5-1210-0C62-733F-2F84A52BF468}"/>
              </a:ext>
            </a:extLst>
          </p:cNvPr>
          <p:cNvCxnSpPr>
            <a:cxnSpLocks/>
          </p:cNvCxnSpPr>
          <p:nvPr/>
        </p:nvCxnSpPr>
        <p:spPr>
          <a:xfrm flipV="1">
            <a:off x="1752484" y="1508289"/>
            <a:ext cx="0" cy="458142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63465D-3C5C-F8D2-AAA6-22C3F08C9662}"/>
              </a:ext>
            </a:extLst>
          </p:cNvPr>
          <p:cNvCxnSpPr/>
          <p:nvPr/>
        </p:nvCxnSpPr>
        <p:spPr>
          <a:xfrm flipV="1">
            <a:off x="2157836" y="1508289"/>
            <a:ext cx="0" cy="4581426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B4452D-E611-8B91-F983-F3CF602AB031}"/>
              </a:ext>
            </a:extLst>
          </p:cNvPr>
          <p:cNvCxnSpPr/>
          <p:nvPr/>
        </p:nvCxnSpPr>
        <p:spPr>
          <a:xfrm>
            <a:off x="1752484" y="1508289"/>
            <a:ext cx="40535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126258-ED2A-1FCE-7913-68AAFEC34870}"/>
              </a:ext>
            </a:extLst>
          </p:cNvPr>
          <p:cNvCxnSpPr/>
          <p:nvPr/>
        </p:nvCxnSpPr>
        <p:spPr>
          <a:xfrm>
            <a:off x="3325189" y="1508289"/>
            <a:ext cx="40535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072725B-CD5A-6155-4A6C-96064C2B58DE}"/>
              </a:ext>
            </a:extLst>
          </p:cNvPr>
          <p:cNvCxnSpPr/>
          <p:nvPr/>
        </p:nvCxnSpPr>
        <p:spPr>
          <a:xfrm>
            <a:off x="5363852" y="1528714"/>
            <a:ext cx="40535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DB2B8FE-D555-7758-DB23-1077AA215825}"/>
              </a:ext>
            </a:extLst>
          </p:cNvPr>
          <p:cNvSpPr txBox="1"/>
          <p:nvPr/>
        </p:nvSpPr>
        <p:spPr>
          <a:xfrm rot="16200000">
            <a:off x="-400294" y="3381162"/>
            <a:ext cx="9803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 err="1"/>
              <a:t>Bx</a:t>
            </a:r>
            <a:r>
              <a:rPr lang="en-ID" sz="1400" dirty="0"/>
              <a:t>(T)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522D53-C203-FA68-AD7D-D66AD52A64B4}"/>
              </a:ext>
            </a:extLst>
          </p:cNvPr>
          <p:cNvSpPr txBox="1"/>
          <p:nvPr/>
        </p:nvSpPr>
        <p:spPr>
          <a:xfrm>
            <a:off x="1134305" y="909655"/>
            <a:ext cx="1837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1400" dirty="0"/>
              <a:t>Physical dimension of com.In.Quad.10</a:t>
            </a:r>
            <a:endParaRPr lang="en-GB" sz="1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528F32-4714-52E1-E090-C2A6ABE927BD}"/>
              </a:ext>
            </a:extLst>
          </p:cNvPr>
          <p:cNvSpPr txBox="1"/>
          <p:nvPr/>
        </p:nvSpPr>
        <p:spPr>
          <a:xfrm>
            <a:off x="2884341" y="1035915"/>
            <a:ext cx="21008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Physical dimension of com.In.Quad.20</a:t>
            </a:r>
            <a:endParaRPr lang="en-GB" sz="14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0C25334-3974-908B-39F6-E03B590832E3}"/>
              </a:ext>
            </a:extLst>
          </p:cNvPr>
          <p:cNvSpPr txBox="1"/>
          <p:nvPr/>
        </p:nvSpPr>
        <p:spPr>
          <a:xfrm>
            <a:off x="4896246" y="1035915"/>
            <a:ext cx="1745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Physical dimension of com.In.Quad.30</a:t>
            </a:r>
            <a:endParaRPr lang="en-GB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718E10-CD34-85C0-009C-426D3FE215C1}"/>
              </a:ext>
            </a:extLst>
          </p:cNvPr>
          <p:cNvSpPr txBox="1"/>
          <p:nvPr/>
        </p:nvSpPr>
        <p:spPr>
          <a:xfrm>
            <a:off x="7473376" y="2906392"/>
            <a:ext cx="17609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com.In.Quad.10 is off</a:t>
            </a:r>
            <a:endParaRPr lang="en-GB" sz="14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EA06D3A-692C-62F8-6ACF-19B49F40579E}"/>
              </a:ext>
            </a:extLst>
          </p:cNvPr>
          <p:cNvSpPr txBox="1"/>
          <p:nvPr/>
        </p:nvSpPr>
        <p:spPr>
          <a:xfrm>
            <a:off x="8922712" y="2593558"/>
            <a:ext cx="1784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com.In.Quad.20 is off</a:t>
            </a:r>
            <a:endParaRPr lang="en-GB" sz="14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1704EC-23BC-B826-ED11-7DCA30F535E5}"/>
              </a:ext>
            </a:extLst>
          </p:cNvPr>
          <p:cNvSpPr txBox="1"/>
          <p:nvPr/>
        </p:nvSpPr>
        <p:spPr>
          <a:xfrm>
            <a:off x="10372625" y="2876671"/>
            <a:ext cx="219880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com.In.Quad.30 is on</a:t>
            </a:r>
            <a:endParaRPr lang="en-GB" sz="1400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79A40DC-65B7-4A37-44D8-B229721174C0}"/>
              </a:ext>
            </a:extLst>
          </p:cNvPr>
          <p:cNvCxnSpPr/>
          <p:nvPr/>
        </p:nvCxnSpPr>
        <p:spPr>
          <a:xfrm>
            <a:off x="8606672" y="6650278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181486E2-391D-9F32-67D3-C57467D4AC11}"/>
              </a:ext>
            </a:extLst>
          </p:cNvPr>
          <p:cNvSpPr txBox="1"/>
          <p:nvPr/>
        </p:nvSpPr>
        <p:spPr>
          <a:xfrm>
            <a:off x="7203649" y="3705524"/>
            <a:ext cx="6315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800" dirty="0"/>
              <a:t>z</a:t>
            </a:r>
            <a:endParaRPr lang="en-GB" sz="18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F8DB3C-B9AB-82AA-0E9A-345BAAB26495}"/>
              </a:ext>
            </a:extLst>
          </p:cNvPr>
          <p:cNvSpPr txBox="1"/>
          <p:nvPr/>
        </p:nvSpPr>
        <p:spPr>
          <a:xfrm>
            <a:off x="9624767" y="2738768"/>
            <a:ext cx="2351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Y</a:t>
            </a:r>
            <a:endParaRPr lang="en-GB" sz="1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B38A763-BA6E-0AB0-3303-BB90A9EDF49A}"/>
              </a:ext>
            </a:extLst>
          </p:cNvPr>
          <p:cNvSpPr txBox="1"/>
          <p:nvPr/>
        </p:nvSpPr>
        <p:spPr>
          <a:xfrm>
            <a:off x="9624767" y="3705524"/>
            <a:ext cx="601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X</a:t>
            </a:r>
            <a:endParaRPr lang="en-GB" sz="18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451D63-E02D-70CA-2B6E-F760532EAB84}"/>
              </a:ext>
            </a:extLst>
          </p:cNvPr>
          <p:cNvSpPr txBox="1"/>
          <p:nvPr/>
        </p:nvSpPr>
        <p:spPr>
          <a:xfrm>
            <a:off x="3243800" y="6114689"/>
            <a:ext cx="6796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Z(mm)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0665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19D8-F600-1FE6-F8BA-2AAA32DB9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Magnetic flux density in the yoke &amp; center of quad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D3A1F8-5B84-8896-F79E-AE7500FA3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8D1-5526-43FF-940E-04F27BB0FB3A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4E0CC-F380-972E-7F2A-3CEFC2C54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37628D-33DB-51A7-CD97-0F9C6F0A47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20250"/>
          <a:stretch>
            <a:fillRect/>
          </a:stretch>
        </p:blipFill>
        <p:spPr>
          <a:xfrm rot="21447376">
            <a:off x="917564" y="1261473"/>
            <a:ext cx="4953735" cy="3880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CED9A1-5599-B346-E550-E9FE28B40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1806"/>
            <a:ext cx="1170533" cy="5816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7CF5E4-5698-8F19-CB60-BB41235DE9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164" y="738664"/>
            <a:ext cx="3828836" cy="35976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A0991D-08D4-1806-E6F9-99695C84D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824" y="3802143"/>
            <a:ext cx="3361977" cy="25536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54D7C5-9D0F-3765-BF48-22C2D7E03BC5}"/>
              </a:ext>
            </a:extLst>
          </p:cNvPr>
          <p:cNvSpPr txBox="1"/>
          <p:nvPr/>
        </p:nvSpPr>
        <p:spPr>
          <a:xfrm>
            <a:off x="9029801" y="4755783"/>
            <a:ext cx="3187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 Gradient for com.In.Quad.30 =4.81 T as alone !!! 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8968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12A41-63EA-CF15-9762-F1D7EA453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Second study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044F3-C182-DB57-B9B4-DC277AE4C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8D1-5526-43FF-940E-04F27BB0FB3A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52E89C-6368-EDF4-4B0C-558C647FA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284485-9093-C188-805A-4E2396BB21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08" t="19793" r="5361" b="7355"/>
          <a:stretch>
            <a:fillRect/>
          </a:stretch>
        </p:blipFill>
        <p:spPr>
          <a:xfrm>
            <a:off x="-1" y="1366887"/>
            <a:ext cx="7454027" cy="510102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243C6A3-8F25-D1FC-BEDB-54A9904F1DD0}"/>
              </a:ext>
            </a:extLst>
          </p:cNvPr>
          <p:cNvCxnSpPr>
            <a:cxnSpLocks/>
          </p:cNvCxnSpPr>
          <p:nvPr/>
        </p:nvCxnSpPr>
        <p:spPr>
          <a:xfrm flipV="1">
            <a:off x="3600138" y="1282045"/>
            <a:ext cx="0" cy="48642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EE3082A-9876-CECF-0EC3-D5EB71A60EA5}"/>
              </a:ext>
            </a:extLst>
          </p:cNvPr>
          <p:cNvCxnSpPr>
            <a:cxnSpLocks/>
          </p:cNvCxnSpPr>
          <p:nvPr/>
        </p:nvCxnSpPr>
        <p:spPr>
          <a:xfrm flipV="1">
            <a:off x="4129610" y="1282045"/>
            <a:ext cx="0" cy="48642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2FDC9C-D237-CA05-9E8A-3AD98629460F}"/>
              </a:ext>
            </a:extLst>
          </p:cNvPr>
          <p:cNvCxnSpPr>
            <a:cxnSpLocks/>
          </p:cNvCxnSpPr>
          <p:nvPr/>
        </p:nvCxnSpPr>
        <p:spPr>
          <a:xfrm flipV="1">
            <a:off x="5810769" y="1282043"/>
            <a:ext cx="0" cy="48642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EB6B99-9643-C8E9-B87E-CA60304811C5}"/>
              </a:ext>
            </a:extLst>
          </p:cNvPr>
          <p:cNvCxnSpPr>
            <a:cxnSpLocks/>
          </p:cNvCxnSpPr>
          <p:nvPr/>
        </p:nvCxnSpPr>
        <p:spPr>
          <a:xfrm flipV="1">
            <a:off x="6355907" y="1282044"/>
            <a:ext cx="0" cy="48642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8E82713-E2B9-C52B-F1A8-67C969DE4C52}"/>
              </a:ext>
            </a:extLst>
          </p:cNvPr>
          <p:cNvCxnSpPr>
            <a:cxnSpLocks/>
          </p:cNvCxnSpPr>
          <p:nvPr/>
        </p:nvCxnSpPr>
        <p:spPr>
          <a:xfrm flipV="1">
            <a:off x="1915882" y="1282043"/>
            <a:ext cx="0" cy="48642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15B6258-87B9-8559-5D3C-CF8606D0B867}"/>
              </a:ext>
            </a:extLst>
          </p:cNvPr>
          <p:cNvCxnSpPr>
            <a:cxnSpLocks/>
          </p:cNvCxnSpPr>
          <p:nvPr/>
        </p:nvCxnSpPr>
        <p:spPr>
          <a:xfrm flipV="1">
            <a:off x="2387222" y="1282042"/>
            <a:ext cx="0" cy="4864231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59EE35F-B12D-CF84-8FCB-CD27D343C3EA}"/>
              </a:ext>
            </a:extLst>
          </p:cNvPr>
          <p:cNvCxnSpPr>
            <a:cxnSpLocks/>
          </p:cNvCxnSpPr>
          <p:nvPr/>
        </p:nvCxnSpPr>
        <p:spPr>
          <a:xfrm>
            <a:off x="1915882" y="1282042"/>
            <a:ext cx="47134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2D9B9A-08D1-4DEC-A3C0-4A7640B19172}"/>
              </a:ext>
            </a:extLst>
          </p:cNvPr>
          <p:cNvCxnSpPr>
            <a:cxnSpLocks/>
          </p:cNvCxnSpPr>
          <p:nvPr/>
        </p:nvCxnSpPr>
        <p:spPr>
          <a:xfrm>
            <a:off x="3600138" y="1282042"/>
            <a:ext cx="52947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DB476FC-4E69-592A-C52E-2D3D3091DADB}"/>
              </a:ext>
            </a:extLst>
          </p:cNvPr>
          <p:cNvCxnSpPr>
            <a:cxnSpLocks/>
          </p:cNvCxnSpPr>
          <p:nvPr/>
        </p:nvCxnSpPr>
        <p:spPr>
          <a:xfrm>
            <a:off x="5860330" y="1293037"/>
            <a:ext cx="47134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9368F69-4875-E3FE-9A65-5523F573981C}"/>
              </a:ext>
            </a:extLst>
          </p:cNvPr>
          <p:cNvSpPr txBox="1"/>
          <p:nvPr/>
        </p:nvSpPr>
        <p:spPr>
          <a:xfrm>
            <a:off x="1373841" y="801245"/>
            <a:ext cx="1827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Physical dimension of com.In.Quad.10</a:t>
            </a:r>
            <a:endParaRPr lang="en-GB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AF4152-8154-7DF4-0F45-9F99E7FFBEF2}"/>
              </a:ext>
            </a:extLst>
          </p:cNvPr>
          <p:cNvSpPr txBox="1"/>
          <p:nvPr/>
        </p:nvSpPr>
        <p:spPr>
          <a:xfrm>
            <a:off x="3106614" y="783639"/>
            <a:ext cx="1827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Physical dimension of com.In.Quad.20</a:t>
            </a:r>
            <a:endParaRPr lang="en-GB" sz="1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4BD6EC-5C79-2A41-1EA0-06EF2C22AE08}"/>
              </a:ext>
            </a:extLst>
          </p:cNvPr>
          <p:cNvSpPr txBox="1"/>
          <p:nvPr/>
        </p:nvSpPr>
        <p:spPr>
          <a:xfrm>
            <a:off x="5133628" y="783639"/>
            <a:ext cx="1827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Physical dimension of com.In.Quad.30</a:t>
            </a:r>
            <a:endParaRPr lang="en-GB" sz="1400" dirty="0"/>
          </a:p>
        </p:txBody>
      </p:sp>
      <p:pic>
        <p:nvPicPr>
          <p:cNvPr id="25" name="Content Placeholder 6">
            <a:extLst>
              <a:ext uri="{FF2B5EF4-FFF2-40B4-BE49-F238E27FC236}">
                <a16:creationId xmlns:a16="http://schemas.microsoft.com/office/drawing/2014/main" id="{5C21424F-8561-2C26-9B95-DF8B496411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83" t="30917" r="34923" b="28358"/>
          <a:stretch>
            <a:fillRect/>
          </a:stretch>
        </p:blipFill>
        <p:spPr>
          <a:xfrm>
            <a:off x="7763921" y="3062529"/>
            <a:ext cx="4356016" cy="19233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E5416E5A-B915-F8DA-A5A3-700928CBC897}"/>
              </a:ext>
            </a:extLst>
          </p:cNvPr>
          <p:cNvSpPr txBox="1"/>
          <p:nvPr/>
        </p:nvSpPr>
        <p:spPr>
          <a:xfrm>
            <a:off x="7763921" y="2908641"/>
            <a:ext cx="17609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com.In.Quad.10 is off</a:t>
            </a:r>
            <a:endParaRPr lang="en-GB" sz="14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0DE36A-8A94-779F-CF17-7033B3F493BA}"/>
              </a:ext>
            </a:extLst>
          </p:cNvPr>
          <p:cNvSpPr txBox="1"/>
          <p:nvPr/>
        </p:nvSpPr>
        <p:spPr>
          <a:xfrm>
            <a:off x="9078528" y="2600864"/>
            <a:ext cx="1784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com.In.Quad.20 is on</a:t>
            </a:r>
            <a:endParaRPr lang="en-GB" sz="14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786535-75DB-2300-AAC8-E7D8B685A479}"/>
              </a:ext>
            </a:extLst>
          </p:cNvPr>
          <p:cNvSpPr txBox="1"/>
          <p:nvPr/>
        </p:nvSpPr>
        <p:spPr>
          <a:xfrm>
            <a:off x="10332775" y="2995519"/>
            <a:ext cx="1787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400" dirty="0"/>
              <a:t>com.In.Quad.30 is on</a:t>
            </a:r>
            <a:endParaRPr lang="en-GB" sz="14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E5E7C0-8793-5FAE-98EB-634D1905BA87}"/>
              </a:ext>
            </a:extLst>
          </p:cNvPr>
          <p:cNvSpPr txBox="1"/>
          <p:nvPr/>
        </p:nvSpPr>
        <p:spPr>
          <a:xfrm>
            <a:off x="3727012" y="6196308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800" dirty="0"/>
              <a:t>Z(mm)</a:t>
            </a:r>
            <a:endParaRPr lang="en-GB" sz="1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A7521AC-1156-1BE6-3933-8DD50C58B188}"/>
              </a:ext>
            </a:extLst>
          </p:cNvPr>
          <p:cNvSpPr txBox="1"/>
          <p:nvPr/>
        </p:nvSpPr>
        <p:spPr>
          <a:xfrm rot="16200000">
            <a:off x="-771156" y="2877863"/>
            <a:ext cx="17557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 err="1"/>
              <a:t>Bx</a:t>
            </a:r>
            <a:r>
              <a:rPr lang="en-ID" dirty="0"/>
              <a:t>(T)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11354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05CA0-147C-D861-A1EC-5DC6C2076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Magnetic flux density in the yoke &amp; Gradient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84C911-6DCF-BBCD-C0FC-2A82CFBF9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8D1-5526-43FF-940E-04F27BB0FB3A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D300A-78BB-21F9-2DEF-0482C86B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80D6D10-F28C-973C-9FD5-E0D25BF60BE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2275" t="22940" r="39308" b="25347"/>
          <a:stretch>
            <a:fillRect/>
          </a:stretch>
        </p:blipFill>
        <p:spPr>
          <a:xfrm>
            <a:off x="1051062" y="1235561"/>
            <a:ext cx="4917702" cy="37235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2EABB3-EABE-71D4-2301-05A475630A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" t="19932" r="94350" b="16013"/>
          <a:stretch>
            <a:fillRect/>
          </a:stretch>
        </p:blipFill>
        <p:spPr>
          <a:xfrm>
            <a:off x="0" y="658099"/>
            <a:ext cx="923827" cy="58098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316C482-BEA9-F255-5AE1-0BF64E63A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18999"/>
            <a:ext cx="3014331" cy="2383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9C26A3-B4A4-F3EF-3F6C-BBFB59A12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555897"/>
            <a:ext cx="3479057" cy="280650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A7B794C-0818-C540-54D0-13314964FD2B}"/>
              </a:ext>
            </a:extLst>
          </p:cNvPr>
          <p:cNvSpPr txBox="1"/>
          <p:nvPr/>
        </p:nvSpPr>
        <p:spPr>
          <a:xfrm>
            <a:off x="7471528" y="813489"/>
            <a:ext cx="4720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800" dirty="0"/>
              <a:t>Gradient for com.In.Quad.30 =4.81 T as alon</a:t>
            </a:r>
            <a:r>
              <a:rPr lang="en-ID" dirty="0"/>
              <a:t>e !!!</a:t>
            </a:r>
            <a:r>
              <a:rPr lang="en-ID" sz="1800" dirty="0"/>
              <a:t> 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610AD13-2FD6-8AA9-DF8D-2064F6B2F358}"/>
              </a:ext>
            </a:extLst>
          </p:cNvPr>
          <p:cNvSpPr txBox="1"/>
          <p:nvPr/>
        </p:nvSpPr>
        <p:spPr>
          <a:xfrm>
            <a:off x="7471528" y="3555897"/>
            <a:ext cx="48100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1800" dirty="0"/>
              <a:t>Gradient for com.In.Quad.20 =</a:t>
            </a:r>
            <a:r>
              <a:rPr lang="en-ID" dirty="0"/>
              <a:t>-2.86</a:t>
            </a:r>
            <a:r>
              <a:rPr lang="en-ID" sz="1800" dirty="0"/>
              <a:t> T as alon</a:t>
            </a:r>
            <a:r>
              <a:rPr lang="en-ID" dirty="0"/>
              <a:t>e !!!</a:t>
            </a:r>
            <a:r>
              <a:rPr lang="en-ID" sz="1800" dirty="0"/>
              <a:t> </a:t>
            </a:r>
            <a:endParaRPr lang="en-GB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D0B58C-270E-61D6-CBFE-D7D1A1B7008D}"/>
              </a:ext>
            </a:extLst>
          </p:cNvPr>
          <p:cNvSpPr txBox="1"/>
          <p:nvPr/>
        </p:nvSpPr>
        <p:spPr>
          <a:xfrm rot="20693407">
            <a:off x="10168310" y="4640441"/>
            <a:ext cx="19452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b="1" dirty="0"/>
              <a:t>Good job Jana!!!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308566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7C415-68AE-1BBA-3020-3ECE1B917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0377-2920-AFFD-8184-5527421BA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Third  study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C263E6-069D-C947-0214-38AEEB8E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78D1-5526-43FF-940E-04F27BB0FB3A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08/08/2025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CC35C-8754-E744-0722-21A7B50E6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1783F0-04D8-6C97-BCD7-A353C8099C26}"/>
              </a:ext>
            </a:extLst>
          </p:cNvPr>
          <p:cNvCxnSpPr>
            <a:cxnSpLocks/>
          </p:cNvCxnSpPr>
          <p:nvPr/>
        </p:nvCxnSpPr>
        <p:spPr>
          <a:xfrm>
            <a:off x="1593028" y="1421097"/>
            <a:ext cx="388173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BCDB550-CB9B-F28E-0C5D-B4D6C6DB6A0A}"/>
              </a:ext>
            </a:extLst>
          </p:cNvPr>
          <p:cNvCxnSpPr>
            <a:cxnSpLocks/>
          </p:cNvCxnSpPr>
          <p:nvPr/>
        </p:nvCxnSpPr>
        <p:spPr>
          <a:xfrm>
            <a:off x="3797431" y="1402240"/>
            <a:ext cx="529472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EE642D4-B55E-F902-0ED0-CE6834F14741}"/>
              </a:ext>
            </a:extLst>
          </p:cNvPr>
          <p:cNvCxnSpPr>
            <a:cxnSpLocks/>
          </p:cNvCxnSpPr>
          <p:nvPr/>
        </p:nvCxnSpPr>
        <p:spPr>
          <a:xfrm>
            <a:off x="6096000" y="1402240"/>
            <a:ext cx="47134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CBA0494-CED1-F0FF-1AF4-7A8736585228}"/>
              </a:ext>
            </a:extLst>
          </p:cNvPr>
          <p:cNvSpPr txBox="1"/>
          <p:nvPr/>
        </p:nvSpPr>
        <p:spPr>
          <a:xfrm>
            <a:off x="1129926" y="883734"/>
            <a:ext cx="1827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dimension of com.In.Quad.10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2DA3E2-E3D0-5BE1-EA07-D003164C06F0}"/>
              </a:ext>
            </a:extLst>
          </p:cNvPr>
          <p:cNvSpPr txBox="1"/>
          <p:nvPr/>
        </p:nvSpPr>
        <p:spPr>
          <a:xfrm>
            <a:off x="3341201" y="864877"/>
            <a:ext cx="1827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dimension of com.In.Quad.20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15C16A-B8C2-F93E-AF90-09AAA9157769}"/>
              </a:ext>
            </a:extLst>
          </p:cNvPr>
          <p:cNvSpPr txBox="1"/>
          <p:nvPr/>
        </p:nvSpPr>
        <p:spPr>
          <a:xfrm>
            <a:off x="5552476" y="855479"/>
            <a:ext cx="18277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dimension of com.In.Quad.30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Content Placeholder 6">
            <a:extLst>
              <a:ext uri="{FF2B5EF4-FFF2-40B4-BE49-F238E27FC236}">
                <a16:creationId xmlns:a16="http://schemas.microsoft.com/office/drawing/2014/main" id="{2308D1E0-B5B4-D552-E8AA-197C9C118C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83" t="30917" r="34923" b="28358"/>
          <a:stretch>
            <a:fillRect/>
          </a:stretch>
        </p:blipFill>
        <p:spPr>
          <a:xfrm>
            <a:off x="7763921" y="3062529"/>
            <a:ext cx="4356016" cy="19233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E3460B5-BF68-775F-25A1-EF9FAFD89604}"/>
              </a:ext>
            </a:extLst>
          </p:cNvPr>
          <p:cNvSpPr txBox="1"/>
          <p:nvPr/>
        </p:nvSpPr>
        <p:spPr>
          <a:xfrm>
            <a:off x="7763921" y="2908641"/>
            <a:ext cx="17609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com.In.Quad.10 is 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01FB9B-FB75-2EDA-04E0-DA30CCEE6DEA}"/>
              </a:ext>
            </a:extLst>
          </p:cNvPr>
          <p:cNvSpPr txBox="1"/>
          <p:nvPr/>
        </p:nvSpPr>
        <p:spPr>
          <a:xfrm>
            <a:off x="9078528" y="2600864"/>
            <a:ext cx="17847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com.In.Quad.20 is 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68C8C45-87A6-FD7D-0C6B-DFC3060231E2}"/>
              </a:ext>
            </a:extLst>
          </p:cNvPr>
          <p:cNvSpPr txBox="1"/>
          <p:nvPr/>
        </p:nvSpPr>
        <p:spPr>
          <a:xfrm>
            <a:off x="10332775" y="2995519"/>
            <a:ext cx="17871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com.In.Quad.30 is on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ED8F26-ACE5-C49C-7034-60902048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08" t="19570" r="5283" b="7176"/>
          <a:stretch>
            <a:fillRect/>
          </a:stretch>
        </p:blipFill>
        <p:spPr>
          <a:xfrm>
            <a:off x="-1" y="1430528"/>
            <a:ext cx="7763921" cy="488543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71D08E1-739B-E097-7A7E-40CD5A8E3FC9}"/>
              </a:ext>
            </a:extLst>
          </p:cNvPr>
          <p:cNvCxnSpPr/>
          <p:nvPr/>
        </p:nvCxnSpPr>
        <p:spPr>
          <a:xfrm>
            <a:off x="1593028" y="1430527"/>
            <a:ext cx="0" cy="46379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E5A19A7-285E-709D-1FAD-E475B624B53E}"/>
              </a:ext>
            </a:extLst>
          </p:cNvPr>
          <p:cNvCxnSpPr/>
          <p:nvPr/>
        </p:nvCxnSpPr>
        <p:spPr>
          <a:xfrm>
            <a:off x="1981201" y="1430527"/>
            <a:ext cx="0" cy="46379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F9BD655-6C2A-31B2-C9D4-AB7211DD8B57}"/>
              </a:ext>
            </a:extLst>
          </p:cNvPr>
          <p:cNvCxnSpPr/>
          <p:nvPr/>
        </p:nvCxnSpPr>
        <p:spPr>
          <a:xfrm>
            <a:off x="3751869" y="1430527"/>
            <a:ext cx="0" cy="46379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E97EE20-E94C-7317-C2C2-3D4E11191DCC}"/>
              </a:ext>
            </a:extLst>
          </p:cNvPr>
          <p:cNvCxnSpPr/>
          <p:nvPr/>
        </p:nvCxnSpPr>
        <p:spPr>
          <a:xfrm>
            <a:off x="4326903" y="1430527"/>
            <a:ext cx="0" cy="46379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EB3CE23-D45D-00B3-DFBC-C96A9DDE094A}"/>
              </a:ext>
            </a:extLst>
          </p:cNvPr>
          <p:cNvCxnSpPr/>
          <p:nvPr/>
        </p:nvCxnSpPr>
        <p:spPr>
          <a:xfrm>
            <a:off x="6096000" y="1430527"/>
            <a:ext cx="0" cy="46379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7EA4E98-4072-3E85-155A-9E8F9E1BAB2B}"/>
              </a:ext>
            </a:extLst>
          </p:cNvPr>
          <p:cNvCxnSpPr/>
          <p:nvPr/>
        </p:nvCxnSpPr>
        <p:spPr>
          <a:xfrm>
            <a:off x="6561056" y="1430527"/>
            <a:ext cx="0" cy="4637988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28F1630-ECD9-988D-BEAD-8952E198FDDC}"/>
              </a:ext>
            </a:extLst>
          </p:cNvPr>
          <p:cNvSpPr txBox="1"/>
          <p:nvPr/>
        </p:nvSpPr>
        <p:spPr>
          <a:xfrm rot="16200000">
            <a:off x="-306885" y="3633189"/>
            <a:ext cx="801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 err="1"/>
              <a:t>Bx</a:t>
            </a:r>
            <a:r>
              <a:rPr lang="en-ID" dirty="0"/>
              <a:t>(T)</a:t>
            </a:r>
            <a:endParaRPr lang="en-GB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783D72-66DA-569F-D4A4-C9951FA94225}"/>
              </a:ext>
            </a:extLst>
          </p:cNvPr>
          <p:cNvSpPr txBox="1"/>
          <p:nvPr/>
        </p:nvSpPr>
        <p:spPr>
          <a:xfrm>
            <a:off x="3618758" y="6077945"/>
            <a:ext cx="127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/>
              <a:t>Z(mm)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654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30EE0-C025-68AB-1990-215082209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F08C-0A03-FC49-ADA8-71B88680F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Magnetic flux density in the yoke &amp; Gradient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F83B53-69DE-6A77-77C9-556A1592C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678D1-5526-43FF-940E-04F27BB0FB3A}" type="datetime1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08/08/2025</a:t>
            </a:fld>
            <a:endParaRPr kumimoji="0" lang="fr-FR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BD9D3D-D8F5-B17F-EC93-8A7D6904C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05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53BBC7-DEF2-9ECF-2CA8-8D256AAFF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4343" y="1298793"/>
            <a:ext cx="2533938" cy="20033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6D7B6DE-194A-3D95-5E4B-58ABEF39C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801" y="4130184"/>
            <a:ext cx="2580102" cy="20813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AA95B0-5E1C-6BC4-E059-311BAC6EB3AE}"/>
              </a:ext>
            </a:extLst>
          </p:cNvPr>
          <p:cNvSpPr txBox="1"/>
          <p:nvPr/>
        </p:nvSpPr>
        <p:spPr>
          <a:xfrm>
            <a:off x="8611385" y="809403"/>
            <a:ext cx="3689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Gradient for com.In.Quad.30 =4.81 T as alone !!!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CC29FF-4C7D-256D-59A8-8BF411918E62}"/>
              </a:ext>
            </a:extLst>
          </p:cNvPr>
          <p:cNvSpPr txBox="1"/>
          <p:nvPr/>
        </p:nvSpPr>
        <p:spPr>
          <a:xfrm>
            <a:off x="8574464" y="3550621"/>
            <a:ext cx="376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Gradient for com.In.Quad.20 =-2.87 T</a:t>
            </a:r>
            <a:r>
              <a:rPr lang="en-ID" dirty="0">
                <a:solidFill>
                  <a:prstClr val="black"/>
                </a:solidFill>
                <a:latin typeface="Calibri" panose="020F0502020204030204"/>
              </a:rPr>
              <a:t>,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alone is 2.86 !!!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818591-7C6F-12CE-9DA6-87DAA379458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21550" t="32130" r="34717" b="22790"/>
          <a:stretch>
            <a:fillRect/>
          </a:stretch>
        </p:blipFill>
        <p:spPr>
          <a:xfrm>
            <a:off x="533417" y="2293891"/>
            <a:ext cx="4961827" cy="28769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FEA177-8CD1-A017-ED3F-ECA57240D2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931" r="94124" b="16151"/>
          <a:stretch>
            <a:fillRect/>
          </a:stretch>
        </p:blipFill>
        <p:spPr>
          <a:xfrm>
            <a:off x="-1" y="658100"/>
            <a:ext cx="980389" cy="57332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71B20A4-7133-ABCE-7DC1-657B57F285BB}"/>
              </a:ext>
            </a:extLst>
          </p:cNvPr>
          <p:cNvSpPr txBox="1"/>
          <p:nvPr/>
        </p:nvSpPr>
        <p:spPr>
          <a:xfrm>
            <a:off x="5380697" y="2068681"/>
            <a:ext cx="37636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Gradient for com.In.Quad.10 =</a:t>
            </a:r>
            <a:r>
              <a:rPr lang="en-ID" dirty="0">
                <a:solidFill>
                  <a:prstClr val="black"/>
                </a:solidFill>
                <a:latin typeface="Calibri" panose="020F0502020204030204"/>
              </a:rPr>
              <a:t>3.27</a:t>
            </a:r>
            <a:r>
              <a:rPr kumimoji="0" lang="en-ID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 as alone !!!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8AA506-50FD-69EC-8C09-C5CF4A6C3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668" y="2715012"/>
            <a:ext cx="2629128" cy="203471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473D60-7740-4F50-FD2A-1F983D0606AF}"/>
              </a:ext>
            </a:extLst>
          </p:cNvPr>
          <p:cNvSpPr txBox="1"/>
          <p:nvPr/>
        </p:nvSpPr>
        <p:spPr>
          <a:xfrm>
            <a:off x="2567800" y="1912608"/>
            <a:ext cx="1225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/>
              <a:t>Y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F82193-6657-4905-6C03-DF7566144B5C}"/>
              </a:ext>
            </a:extLst>
          </p:cNvPr>
          <p:cNvSpPr txBox="1"/>
          <p:nvPr/>
        </p:nvSpPr>
        <p:spPr>
          <a:xfrm rot="20841520">
            <a:off x="3248028" y="1012348"/>
            <a:ext cx="267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/>
              <a:t>Excellent work !!!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15084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A4C88-4450-25EF-CA85-931FA477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47" y="1302023"/>
            <a:ext cx="6438063" cy="488983"/>
          </a:xfrm>
        </p:spPr>
        <p:txBody>
          <a:bodyPr/>
          <a:lstStyle/>
          <a:p>
            <a:r>
              <a:rPr lang="en-ID" dirty="0"/>
              <a:t>Future work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C6D38-2D7E-4B9C-9A06-0FFFF663B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DD5B6-1A48-4004-8F49-E2766A320F7A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807152-FC34-7A53-CDA3-586F825E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90978-579F-E3D4-EF75-9A9742001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932" y="896764"/>
            <a:ext cx="11666121" cy="5287040"/>
          </a:xfrm>
        </p:spPr>
        <p:txBody>
          <a:bodyPr/>
          <a:lstStyle/>
          <a:p>
            <a:pPr marL="0" indent="0">
              <a:buNone/>
            </a:pPr>
            <a:r>
              <a:rPr lang="en-ID" dirty="0"/>
              <a:t>According to the 3 Studes the quadrupoles design approximately acceptable </a:t>
            </a:r>
            <a:endParaRPr lang="en-GB" dirty="0"/>
          </a:p>
          <a:p>
            <a:pPr marL="0" indent="0">
              <a:buNone/>
            </a:pPr>
            <a:r>
              <a:rPr lang="en-ID" dirty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/>
              <a:t>finish model of 3 quads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/>
              <a:t>Design dipole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067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483DC-E5D0-4447-A830-05CB86EB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Outline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74A50F-A99D-4551-9BCB-265EFCA97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7874E7-8C7E-48C5-8923-AB464F7F3C31}" type="datetime1">
              <a:rPr kumimoji="0" lang="en-GB" sz="1358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08/08/2025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F8C522-D433-446A-8BAD-99660D2DA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E71596-5F9D-49C5-9701-16B3CA54319D}" type="slidenum">
              <a:rPr kumimoji="0" lang="fr-FR" sz="1358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35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208CCA-A0FC-0CC6-3270-2B6A24165A14}"/>
              </a:ext>
            </a:extLst>
          </p:cNvPr>
          <p:cNvSpPr txBox="1"/>
          <p:nvPr/>
        </p:nvSpPr>
        <p:spPr>
          <a:xfrm>
            <a:off x="586618" y="1036948"/>
            <a:ext cx="51281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D" dirty="0">
                <a:solidFill>
                  <a:srgbClr val="ED7D31"/>
                </a:solidFill>
              </a:rPr>
              <a:t>Collaboration in PERLE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D" dirty="0">
                <a:solidFill>
                  <a:srgbClr val="ED7D31"/>
                </a:solidFill>
              </a:rPr>
              <a:t>PERLE Lattice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D" dirty="0">
                <a:solidFill>
                  <a:srgbClr val="ED7D31"/>
                </a:solidFill>
              </a:rPr>
              <a:t>What is PERLE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D" dirty="0">
                <a:solidFill>
                  <a:srgbClr val="ED7D31"/>
                </a:solidFill>
              </a:rPr>
              <a:t>My 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D" dirty="0">
                <a:solidFill>
                  <a:srgbClr val="ED7D31"/>
                </a:solidFill>
              </a:rPr>
              <a:t>Future work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24022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55EB2-90E1-68E1-1379-E3167773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BD2546-E1D6-6DA2-F163-2180FAE54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8D1-5526-43FF-940E-04F27BB0FB3A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70EDC6-C7AB-D9A6-86B0-333BDBAC9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41078D-4E81-F19E-1863-1FE17889745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0910" y="1384872"/>
            <a:ext cx="11685106" cy="3616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869E9-C7A8-ACEB-39FF-0C781C782905}"/>
              </a:ext>
            </a:extLst>
          </p:cNvPr>
          <p:cNvSpPr txBox="1"/>
          <p:nvPr/>
        </p:nvSpPr>
        <p:spPr>
          <a:xfrm>
            <a:off x="4189358" y="3733014"/>
            <a:ext cx="1268761" cy="1190902"/>
          </a:xfrm>
          <a:prstGeom prst="rect">
            <a:avLst/>
          </a:prstGeom>
          <a:noFill/>
          <a:ln w="76200">
            <a:solidFill>
              <a:srgbClr val="ED7D31"/>
            </a:solidFill>
          </a:ln>
        </p:spPr>
        <p:txBody>
          <a:bodyPr wrap="square" rtlCol="0">
            <a:spAutoFit/>
          </a:bodyPr>
          <a:lstStyle/>
          <a:p>
            <a:endParaRPr lang="en-ID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807DFDB-DD0F-1965-DE62-112E57FE3702}"/>
              </a:ext>
            </a:extLst>
          </p:cNvPr>
          <p:cNvCxnSpPr/>
          <p:nvPr/>
        </p:nvCxnSpPr>
        <p:spPr>
          <a:xfrm flipV="1">
            <a:off x="3789575" y="4923916"/>
            <a:ext cx="584462" cy="5247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A83559D-E68C-61D5-1791-2E814420BBF2}"/>
              </a:ext>
            </a:extLst>
          </p:cNvPr>
          <p:cNvSpPr txBox="1"/>
          <p:nvPr/>
        </p:nvSpPr>
        <p:spPr>
          <a:xfrm>
            <a:off x="2384981" y="5359226"/>
            <a:ext cx="2271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/>
              <a:t>My lovely university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EB187-9337-105B-D3E8-AFE444B6D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261" y="3733014"/>
            <a:ext cx="1178954" cy="11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26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7D9B7-3482-C7AA-BC4F-7D4F2DB1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PERLE </a:t>
            </a:r>
            <a:r>
              <a:rPr lang="fr-FR" dirty="0" err="1"/>
              <a:t>Lattice</a:t>
            </a:r>
            <a:r>
              <a:rPr lang="fr-FR" dirty="0"/>
              <a:t> 250 MeV version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5480D-FAB7-33D2-DD5A-C571DFD97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DDB65-598B-4840-A5BE-851D20E5BFBB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925CF-762A-5116-23B0-A93338F17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30C8A8-22AD-BC1A-FB0E-04B960FA30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r="1945" b="6349"/>
          <a:stretch>
            <a:fillRect/>
          </a:stretch>
        </p:blipFill>
        <p:spPr>
          <a:xfrm>
            <a:off x="228399" y="749045"/>
            <a:ext cx="11815760" cy="56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61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A3DA5-365E-EE50-C600-B2A178337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6324" y="413607"/>
            <a:ext cx="6438063" cy="488983"/>
          </a:xfrm>
        </p:spPr>
        <p:txBody>
          <a:bodyPr>
            <a:normAutofit fontScale="90000"/>
          </a:bodyPr>
          <a:lstStyle/>
          <a:p>
            <a:r>
              <a:rPr lang="en-ID" dirty="0">
                <a:solidFill>
                  <a:schemeClr val="tx1"/>
                </a:solidFill>
              </a:rPr>
              <a:t>What is PERLE ?</a:t>
            </a:r>
            <a:br>
              <a:rPr lang="en-ID" dirty="0">
                <a:solidFill>
                  <a:srgbClr val="ED7D31"/>
                </a:solidFill>
              </a:rPr>
            </a:b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61B0B2-9A4B-454B-EE72-C03760A5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1B776-4CFA-42DB-BF0F-69088D6180FB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D46113-137B-3D1D-3A5A-A05B144EC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37ACD7-DAA2-CE6E-9F8D-E8456E70EC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5984" y="1289089"/>
            <a:ext cx="11666121" cy="5287040"/>
          </a:xfrm>
        </p:spPr>
        <p:txBody>
          <a:bodyPr/>
          <a:lstStyle/>
          <a:p>
            <a:r>
              <a:rPr lang="en-ID" dirty="0"/>
              <a:t>PERLE (Powerful Energy Recovery LINAC for Experiments): is an accelerator with 3 turns ,after 3 turns the maximum beam energy will be 250 MeV   </a:t>
            </a:r>
            <a:endParaRPr lang="en-GB" dirty="0"/>
          </a:p>
          <a:p>
            <a:endParaRPr lang="en-ID" dirty="0"/>
          </a:p>
          <a:p>
            <a:endParaRPr lang="en-ID" dirty="0"/>
          </a:p>
          <a:p>
            <a:pPr>
              <a:buFont typeface="Wingdings" panose="05000000000000000000" pitchFamily="2" charset="2"/>
              <a:buChar char="Ø"/>
            </a:pPr>
            <a:r>
              <a:rPr lang="en-ID" dirty="0">
                <a:solidFill>
                  <a:srgbClr val="ED7D31"/>
                </a:solidFill>
              </a:rPr>
              <a:t>Quadrupoles focus the beam in one plane and defocus it in the other plane </a:t>
            </a:r>
          </a:p>
          <a:p>
            <a:r>
              <a:rPr lang="en-ID" dirty="0">
                <a:solidFill>
                  <a:srgbClr val="ED7D31"/>
                </a:solidFill>
              </a:rPr>
              <a:t>To achieve focusing in both planes need series of quadrupoles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ID" dirty="0">
                <a:solidFill>
                  <a:srgbClr val="ED7D31"/>
                </a:solidFill>
              </a:rPr>
              <a:t>Dipoles used to bend the beam (control the direction )</a:t>
            </a:r>
            <a:endParaRPr lang="en-GB" dirty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915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28D4C-7A5C-90EE-65E7-8C2029458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My work where is it ?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885849-27FD-6FEB-26CD-A3BE81B42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9D064-F3A7-4B02-AF2B-A4B993B1E3FB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368BD5-C878-0BC2-1597-689CE51A8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ADF9248-D929-60F1-AE99-F9C3D8D3FF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40014" y="1823817"/>
            <a:ext cx="8047417" cy="30116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C57BEB-C0E6-7346-6B0A-8EDC08B82977}"/>
              </a:ext>
            </a:extLst>
          </p:cNvPr>
          <p:cNvSpPr txBox="1"/>
          <p:nvPr/>
        </p:nvSpPr>
        <p:spPr>
          <a:xfrm>
            <a:off x="277975" y="1567990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Length of quads =5 cm </a:t>
            </a:r>
          </a:p>
          <a:p>
            <a:r>
              <a:rPr lang="en-GB" dirty="0"/>
              <a:t>Number (24)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BA71B-9F48-3D11-EC12-0265FB7DD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876" y="2558670"/>
            <a:ext cx="1280271" cy="12497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54A0A3-A812-CED6-8A25-37C0A15D9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0013" y="3429000"/>
            <a:ext cx="1280271" cy="125588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11FFFF7-F821-2D40-A246-4347A82A777D}"/>
              </a:ext>
            </a:extLst>
          </p:cNvPr>
          <p:cNvCxnSpPr/>
          <p:nvPr/>
        </p:nvCxnSpPr>
        <p:spPr>
          <a:xfrm>
            <a:off x="1593028" y="2121031"/>
            <a:ext cx="424308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5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87ACF-1C68-813F-ACD2-16BA9F60A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24C19-8CC5-79F7-CC63-0E4222A15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8D1-5526-43FF-940E-04F27BB0FB3A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8F6CD1-AA1C-6FEE-CBF3-AA584BB6C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1CA9AE-060E-9AF0-2F67-B9D7C997A4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0" y="1043992"/>
            <a:ext cx="11666121" cy="1878317"/>
          </a:xfrm>
        </p:spPr>
        <p:txBody>
          <a:bodyPr/>
          <a:lstStyle/>
          <a:p>
            <a:pPr algn="ctr"/>
            <a:r>
              <a:rPr lang="en-GB" sz="3600" dirty="0"/>
              <a:t>3 Quadrupoles (cross talk study)</a:t>
            </a:r>
          </a:p>
          <a:p>
            <a:pPr algn="ctr"/>
            <a:r>
              <a:rPr lang="en-GB" sz="3600" dirty="0"/>
              <a:t>APERTURE =76 mm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3B6D92-BBBC-BDE1-FC50-98AE59A0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1400" y="2922309"/>
            <a:ext cx="8047417" cy="30116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16E48F-7D57-946A-1874-7163A24AA894}"/>
              </a:ext>
            </a:extLst>
          </p:cNvPr>
          <p:cNvSpPr txBox="1"/>
          <p:nvPr/>
        </p:nvSpPr>
        <p:spPr>
          <a:xfrm rot="2075905">
            <a:off x="3389569" y="3429847"/>
            <a:ext cx="522083" cy="300585"/>
          </a:xfrm>
          <a:prstGeom prst="rect">
            <a:avLst/>
          </a:prstGeom>
          <a:noFill/>
          <a:ln w="38100">
            <a:solidFill>
              <a:srgbClr val="FF8D40"/>
            </a:solidFill>
          </a:ln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4BE4B4-E5E9-41F1-9D1B-8FCF5EDF7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3028" y="3607812"/>
            <a:ext cx="1280271" cy="1249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1EA0DB-E1E0-ACE2-EBDF-0303BBB2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0123" y="4532622"/>
            <a:ext cx="1280271" cy="1249788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8CD1F84-9176-0049-B488-B0BC17690D22}"/>
              </a:ext>
            </a:extLst>
          </p:cNvPr>
          <p:cNvCxnSpPr/>
          <p:nvPr/>
        </p:nvCxnSpPr>
        <p:spPr>
          <a:xfrm flipH="1">
            <a:off x="3751868" y="2828041"/>
            <a:ext cx="499621" cy="600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182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4736-EB64-CD4F-1E55-679F28D21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First design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BE02F3-8B68-B101-AD43-28CA148C0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678D1-5526-43FF-940E-04F27BB0FB3A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FE5050-9B39-4E78-CF6B-0334C7557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E4476E-B2EE-6728-E83F-9479C8F8D0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829" r="12609"/>
          <a:stretch>
            <a:fillRect/>
          </a:stretch>
        </p:blipFill>
        <p:spPr>
          <a:xfrm>
            <a:off x="489553" y="1392518"/>
            <a:ext cx="4936210" cy="4119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EC3487-F48B-71FD-468A-3C549A8C3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5036"/>
            <a:ext cx="886119" cy="5778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BF8488-4FE2-B8C5-B960-AD7C3D2C41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11" t="4295"/>
          <a:stretch>
            <a:fillRect/>
          </a:stretch>
        </p:blipFill>
        <p:spPr>
          <a:xfrm>
            <a:off x="5072549" y="2473060"/>
            <a:ext cx="3671361" cy="278709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6F9F99D-722F-88B6-3DB6-E1CEEC9A6F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3898610"/>
              </p:ext>
            </p:extLst>
          </p:nvPr>
        </p:nvGraphicFramePr>
        <p:xfrm>
          <a:off x="8936611" y="2318994"/>
          <a:ext cx="3161957" cy="3291501"/>
        </p:xfrm>
        <a:graphic>
          <a:graphicData uri="http://schemas.openxmlformats.org/drawingml/2006/table">
            <a:tbl>
              <a:tblPr/>
              <a:tblGrid>
                <a:gridCol w="1568091">
                  <a:extLst>
                    <a:ext uri="{9D8B030D-6E8A-4147-A177-3AD203B41FA5}">
                      <a16:colId xmlns:a16="http://schemas.microsoft.com/office/drawing/2014/main" val="2585358725"/>
                    </a:ext>
                  </a:extLst>
                </a:gridCol>
                <a:gridCol w="796933">
                  <a:extLst>
                    <a:ext uri="{9D8B030D-6E8A-4147-A177-3AD203B41FA5}">
                      <a16:colId xmlns:a16="http://schemas.microsoft.com/office/drawing/2014/main" val="1141121940"/>
                    </a:ext>
                  </a:extLst>
                </a:gridCol>
                <a:gridCol w="796933">
                  <a:extLst>
                    <a:ext uri="{9D8B030D-6E8A-4147-A177-3AD203B41FA5}">
                      <a16:colId xmlns:a16="http://schemas.microsoft.com/office/drawing/2014/main" val="605415935"/>
                    </a:ext>
                  </a:extLst>
                </a:gridCol>
              </a:tblGrid>
              <a:tr h="24097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788161"/>
                  </a:ext>
                </a:extLst>
              </a:tr>
              <a:tr h="24097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Gradient (G)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.81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T/m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073757"/>
                  </a:ext>
                </a:extLst>
              </a:tr>
              <a:tr h="3265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 for quadrupole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1171.65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A.turn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9161985"/>
                  </a:ext>
                </a:extLst>
              </a:tr>
              <a:tr h="3265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(for quadrupole)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358439"/>
                  </a:ext>
                </a:extLst>
              </a:tr>
              <a:tr h="24097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(for one coil)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781402"/>
                  </a:ext>
                </a:extLst>
              </a:tr>
              <a:tr h="3265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(for quadrupole)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7729596"/>
                  </a:ext>
                </a:extLst>
              </a:tr>
              <a:tr h="24097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(for coil)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  <a:r>
                        <a:rPr lang="en-GB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3576233"/>
                  </a:ext>
                </a:extLst>
              </a:tr>
              <a:tr h="3265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density (J)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,512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</a:t>
                      </a:r>
                      <a:r>
                        <a:rPr lang="en-GB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5715178"/>
                  </a:ext>
                </a:extLst>
              </a:tr>
              <a:tr h="3265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(for conducter)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  <a:r>
                        <a:rPr lang="en-GB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11961"/>
                  </a:ext>
                </a:extLst>
              </a:tr>
              <a:tr h="3265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Resistance ®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   0.952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m</a:t>
                      </a:r>
                      <a:r>
                        <a:rPr lang="el-G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Ω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5560"/>
                  </a:ext>
                </a:extLst>
              </a:tr>
              <a:tr h="3265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power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  3.4822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3729907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E2FE8F2-3143-F1A9-7B35-E3E4155956E0}"/>
              </a:ext>
            </a:extLst>
          </p:cNvPr>
          <p:cNvSpPr txBox="1"/>
          <p:nvPr/>
        </p:nvSpPr>
        <p:spPr>
          <a:xfrm>
            <a:off x="3857920" y="951507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/>
              <a:t>Required to be achieved is </a:t>
            </a:r>
            <a:r>
              <a:rPr lang="en-ID" b="1" dirty="0" err="1"/>
              <a:t>Gradiant</a:t>
            </a:r>
            <a:r>
              <a:rPr lang="en-ID" b="1" dirty="0"/>
              <a:t> =</a:t>
            </a:r>
            <a:r>
              <a:rPr lang="en-GB" b="1" dirty="0">
                <a:latin typeface="Calibri" panose="020F0502020204030204" pitchFamily="34" charset="0"/>
              </a:rPr>
              <a:t>4.5 T/m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EF3B13-566D-4EE1-D93A-E8909867B509}"/>
              </a:ext>
            </a:extLst>
          </p:cNvPr>
          <p:cNvSpPr txBox="1"/>
          <p:nvPr/>
        </p:nvSpPr>
        <p:spPr>
          <a:xfrm>
            <a:off x="2722307" y="3141309"/>
            <a:ext cx="433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400" dirty="0"/>
              <a:t>z</a:t>
            </a:r>
            <a:endParaRPr lang="en-GB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88B19-9AD6-A5D6-4061-64462F733CF4}"/>
              </a:ext>
            </a:extLst>
          </p:cNvPr>
          <p:cNvSpPr txBox="1"/>
          <p:nvPr/>
        </p:nvSpPr>
        <p:spPr>
          <a:xfrm>
            <a:off x="4828881" y="3233518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X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03838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C3F30-E23B-4499-BCFA-0FFCC3F0A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 Second Design of </a:t>
            </a:r>
            <a:r>
              <a:rPr lang="en-US" sz="2800" dirty="0"/>
              <a:t>quadrupole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5B812F-012B-2668-FBAB-DA00631D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4CD08-AEC7-464F-9757-C0BAB5AEB7C7}" type="datetime1">
              <a:rPr lang="en-GB" smtClean="0"/>
              <a:t>08/08/2025</a:t>
            </a:fld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BB54B-4032-4168-17E7-58E24295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93FC1B-1C16-CCA1-49EC-CE5D904737BB}"/>
              </a:ext>
            </a:extLst>
          </p:cNvPr>
          <p:cNvSpPr txBox="1"/>
          <p:nvPr/>
        </p:nvSpPr>
        <p:spPr>
          <a:xfrm>
            <a:off x="8531258" y="2185081"/>
            <a:ext cx="3444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dirty="0"/>
              <a:t> 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B68751-1CC7-6AB6-A829-6D78ADF4F0D8}"/>
              </a:ext>
            </a:extLst>
          </p:cNvPr>
          <p:cNvSpPr txBox="1"/>
          <p:nvPr/>
        </p:nvSpPr>
        <p:spPr>
          <a:xfrm rot="21082703">
            <a:off x="6516722" y="5301999"/>
            <a:ext cx="263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D" sz="2800" dirty="0"/>
              <a:t>It’s great !!!</a:t>
            </a:r>
            <a:endParaRPr lang="en-GB" sz="2800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CC19C06-3908-54DD-E911-48A706EC383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3168" r="19875"/>
          <a:stretch>
            <a:fillRect/>
          </a:stretch>
        </p:blipFill>
        <p:spPr>
          <a:xfrm>
            <a:off x="772999" y="1469322"/>
            <a:ext cx="4741682" cy="4328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C35952-505A-A3F0-77FA-98CAC6614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26"/>
            <a:ext cx="1097375" cy="58985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999FE8A-139E-038E-A588-9831D94ED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468" y="2451901"/>
            <a:ext cx="3550379" cy="2453887"/>
          </a:xfrm>
          <a:prstGeom prst="rect">
            <a:avLst/>
          </a:prstGeom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2AF49199-086A-3FE7-6736-ADF256C75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9941461"/>
              </p:ext>
            </p:extLst>
          </p:nvPr>
        </p:nvGraphicFramePr>
        <p:xfrm>
          <a:off x="9029801" y="2321506"/>
          <a:ext cx="3141830" cy="3269081"/>
        </p:xfrm>
        <a:graphic>
          <a:graphicData uri="http://schemas.openxmlformats.org/drawingml/2006/table">
            <a:tbl>
              <a:tblPr/>
              <a:tblGrid>
                <a:gridCol w="1554379">
                  <a:extLst>
                    <a:ext uri="{9D8B030D-6E8A-4147-A177-3AD203B41FA5}">
                      <a16:colId xmlns:a16="http://schemas.microsoft.com/office/drawing/2014/main" val="4091968341"/>
                    </a:ext>
                  </a:extLst>
                </a:gridCol>
                <a:gridCol w="788053">
                  <a:extLst>
                    <a:ext uri="{9D8B030D-6E8A-4147-A177-3AD203B41FA5}">
                      <a16:colId xmlns:a16="http://schemas.microsoft.com/office/drawing/2014/main" val="3373803538"/>
                    </a:ext>
                  </a:extLst>
                </a:gridCol>
                <a:gridCol w="799398">
                  <a:extLst>
                    <a:ext uri="{9D8B030D-6E8A-4147-A177-3AD203B41FA5}">
                      <a16:colId xmlns:a16="http://schemas.microsoft.com/office/drawing/2014/main" val="815683135"/>
                    </a:ext>
                  </a:extLst>
                </a:gridCol>
              </a:tblGrid>
              <a:tr h="32159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Parameter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1271096"/>
                  </a:ext>
                </a:extLst>
              </a:tr>
              <a:tr h="32159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Gradient (G)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3.27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T/m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328559"/>
                  </a:ext>
                </a:extLst>
              </a:tr>
              <a:tr h="32159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 for quadrupole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7896.8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A.turn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0926455"/>
                  </a:ext>
                </a:extLst>
              </a:tr>
              <a:tr h="464423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(for quadrupole)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958397"/>
                  </a:ext>
                </a:extLst>
              </a:tr>
              <a:tr h="32159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 (for one coil)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turns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55287496"/>
                  </a:ext>
                </a:extLst>
              </a:tr>
              <a:tr h="321598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 (for quadrupole)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41.129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8059548"/>
                  </a:ext>
                </a:extLst>
              </a:tr>
              <a:tr h="3885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(for coil)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  <a:r>
                        <a:rPr lang="en-GB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0831354"/>
                  </a:ext>
                </a:extLst>
              </a:tr>
              <a:tr h="3885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current density (J)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.028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A/mm</a:t>
                      </a:r>
                      <a:r>
                        <a:rPr lang="en-GB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9290258"/>
                  </a:ext>
                </a:extLst>
              </a:tr>
              <a:tr h="3885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 (for conducter)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mm</a:t>
                      </a:r>
                      <a:r>
                        <a:rPr lang="en-GB" sz="16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GB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92337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11E41C45-847A-24EB-D5D1-C316A4B3848A}"/>
              </a:ext>
            </a:extLst>
          </p:cNvPr>
          <p:cNvSpPr txBox="1"/>
          <p:nvPr/>
        </p:nvSpPr>
        <p:spPr>
          <a:xfrm>
            <a:off x="4300812" y="1034015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b="1" dirty="0"/>
              <a:t>Required to be achieved is </a:t>
            </a:r>
            <a:r>
              <a:rPr lang="en-ID" b="1" dirty="0" err="1"/>
              <a:t>Gradiant</a:t>
            </a:r>
            <a:r>
              <a:rPr lang="en-ID" b="1" dirty="0"/>
              <a:t> =</a:t>
            </a:r>
            <a:r>
              <a:rPr lang="en-GB" b="1" dirty="0">
                <a:solidFill>
                  <a:srgbClr val="000000"/>
                </a:solidFill>
                <a:latin typeface="Calibri" panose="020F0502020204030204" pitchFamily="34" charset="0"/>
              </a:rPr>
              <a:t>3 T/m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BA168B-FBAC-AC14-28AF-034DE8FE5979}"/>
              </a:ext>
            </a:extLst>
          </p:cNvPr>
          <p:cNvSpPr txBox="1"/>
          <p:nvPr/>
        </p:nvSpPr>
        <p:spPr>
          <a:xfrm>
            <a:off x="2956335" y="3545434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Z</a:t>
            </a:r>
            <a:endParaRPr lang="en-GB" sz="1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30F8F2-34B7-62EE-11B5-8CCB93CCD525}"/>
              </a:ext>
            </a:extLst>
          </p:cNvPr>
          <p:cNvSpPr txBox="1"/>
          <p:nvPr/>
        </p:nvSpPr>
        <p:spPr>
          <a:xfrm>
            <a:off x="928542" y="3611409"/>
            <a:ext cx="60944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X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99354707"/>
      </p:ext>
    </p:extLst>
  </p:cSld>
  <p:clrMapOvr>
    <a:masterClrMapping/>
  </p:clrMapOvr>
</p:sld>
</file>

<file path=ppt/theme/theme1.xml><?xml version="1.0" encoding="utf-8"?>
<a:theme xmlns:a="http://schemas.openxmlformats.org/drawingml/2006/main" name="1_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Retrospec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17716</TotalTime>
  <Words>780</Words>
  <Application>Microsoft Office PowerPoint</Application>
  <PresentationFormat>Widescreen</PresentationFormat>
  <Paragraphs>209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1_Masque IJCLab standard</vt:lpstr>
      <vt:lpstr>Masque IJCLab standard</vt:lpstr>
      <vt:lpstr>1_modele-IJCLAb-powerpoint</vt:lpstr>
      <vt:lpstr>3_modele-IJCLAb-powerpoint</vt:lpstr>
      <vt:lpstr>Retrospect</vt:lpstr>
      <vt:lpstr>PowerPoint Presentation</vt:lpstr>
      <vt:lpstr>Outline</vt:lpstr>
      <vt:lpstr>PowerPoint Presentation</vt:lpstr>
      <vt:lpstr>PERLE Lattice 250 MeV version</vt:lpstr>
      <vt:lpstr>What is PERLE ? </vt:lpstr>
      <vt:lpstr>My work where is it ? </vt:lpstr>
      <vt:lpstr>PowerPoint Presentation</vt:lpstr>
      <vt:lpstr>First design</vt:lpstr>
      <vt:lpstr> Second Design of quadrupole </vt:lpstr>
      <vt:lpstr>Third design </vt:lpstr>
      <vt:lpstr>Model of 3 quadrupoles (cross talk) first study </vt:lpstr>
      <vt:lpstr>Magnetic flux density in the yoke &amp; center of quad</vt:lpstr>
      <vt:lpstr>Second study</vt:lpstr>
      <vt:lpstr>Magnetic flux density in the yoke &amp; Gradient</vt:lpstr>
      <vt:lpstr>Third  study</vt:lpstr>
      <vt:lpstr>Magnetic flux density in the yoke &amp; Gradient</vt:lpstr>
      <vt:lpstr>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rasha abukeshek</dc:creator>
  <cp:lastModifiedBy>Gamers Zone</cp:lastModifiedBy>
  <cp:revision>275</cp:revision>
  <dcterms:created xsi:type="dcterms:W3CDTF">2023-12-12T16:50:55Z</dcterms:created>
  <dcterms:modified xsi:type="dcterms:W3CDTF">2025-08-08T09:00:36Z</dcterms:modified>
</cp:coreProperties>
</file>