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7"/>
  </p:notesMasterIdLst>
  <p:sldIdLst>
    <p:sldId id="302" r:id="rId2"/>
    <p:sldId id="307" r:id="rId3"/>
    <p:sldId id="303" r:id="rId4"/>
    <p:sldId id="305" r:id="rId5"/>
    <p:sldId id="304" r:id="rId6"/>
    <p:sldId id="286" r:id="rId7"/>
    <p:sldId id="284" r:id="rId8"/>
    <p:sldId id="283" r:id="rId9"/>
    <p:sldId id="289" r:id="rId10"/>
    <p:sldId id="290" r:id="rId11"/>
    <p:sldId id="291" r:id="rId12"/>
    <p:sldId id="293" r:id="rId13"/>
    <p:sldId id="282" r:id="rId14"/>
    <p:sldId id="287" r:id="rId15"/>
    <p:sldId id="288" r:id="rId16"/>
    <p:sldId id="292" r:id="rId17"/>
    <p:sldId id="295" r:id="rId18"/>
    <p:sldId id="296" r:id="rId19"/>
    <p:sldId id="257" r:id="rId20"/>
    <p:sldId id="261" r:id="rId21"/>
    <p:sldId id="308" r:id="rId22"/>
    <p:sldId id="298" r:id="rId23"/>
    <p:sldId id="306" r:id="rId24"/>
    <p:sldId id="271" r:id="rId25"/>
    <p:sldId id="269" r:id="rId26"/>
    <p:sldId id="300" r:id="rId27"/>
    <p:sldId id="270" r:id="rId28"/>
    <p:sldId id="299" r:id="rId29"/>
    <p:sldId id="275" r:id="rId30"/>
    <p:sldId id="276" r:id="rId31"/>
    <p:sldId id="272" r:id="rId32"/>
    <p:sldId id="277" r:id="rId33"/>
    <p:sldId id="273" r:id="rId34"/>
    <p:sldId id="274" r:id="rId35"/>
    <p:sldId id="309" r:id="rId36"/>
  </p:sldIdLst>
  <p:sldSz cx="9144000" cy="5143500" type="screen16x9"/>
  <p:notesSz cx="6858000" cy="9144000"/>
  <p:embeddedFontLst>
    <p:embeddedFont>
      <p:font typeface="Atkinson Hyperlegible" panose="020B0604020202020204" charset="0"/>
      <p:regular r:id="rId38"/>
      <p:bold r:id="rId39"/>
      <p:italic r:id="rId40"/>
      <p:boldItalic r:id="rId41"/>
    </p:embeddedFont>
    <p:embeddedFont>
      <p:font typeface="Funnel Display" panose="020B0604020202020204" charset="0"/>
      <p:regular r:id="rId42"/>
    </p:embeddedFont>
    <p:embeddedFont>
      <p:font typeface="Prompt" panose="00000500000000000000" pitchFamily="2" charset="-34"/>
      <p:regular r:id="rId43"/>
      <p:bold r:id="rId44"/>
      <p:italic r:id="rId45"/>
      <p:boldItalic r:id="rId46"/>
    </p:embeddedFont>
    <p:embeddedFont>
      <p:font typeface="Roboto Condensed Light" panose="02000000000000000000" pitchFamily="2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8CABBA-196F-4244-95CA-F8F514DFF5B2}">
  <a:tblStyle styleId="{3D8CABBA-196F-4244-95CA-F8F514DFF5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9" autoAdjust="0"/>
  </p:normalViewPr>
  <p:slideViewPr>
    <p:cSldViewPr snapToGrid="0">
      <p:cViewPr varScale="1">
        <p:scale>
          <a:sx n="100" d="100"/>
          <a:sy n="100" d="100"/>
        </p:scale>
        <p:origin x="946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/>
              <a:t>Particle Physics Goal:</a:t>
            </a:r>
            <a:br>
              <a:rPr lang="en-GB" sz="1100" dirty="0"/>
            </a:br>
            <a:r>
              <a:rPr lang="en-GB" sz="1100" dirty="0"/>
              <a:t>Study the fundamental building blocks of matter and forces by smashing particles at high energy.</a:t>
            </a:r>
          </a:p>
          <a:p>
            <a:endParaRPr lang="en-GB" dirty="0"/>
          </a:p>
          <a:p>
            <a:r>
              <a:rPr lang="en-GB" sz="1600" b="1" dirty="0"/>
              <a:t>Large Hadron Collider (LHC):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World’s largest particle accelerator at CERN.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Collides protons at near light speed, creating new particles.</a:t>
            </a:r>
          </a:p>
          <a:p>
            <a:endParaRPr lang="en-GB" dirty="0"/>
          </a:p>
          <a:p>
            <a:r>
              <a:rPr lang="en-GB" sz="1600" b="1" dirty="0"/>
              <a:t>ATLAS Detector in CERN: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One of the main LHC experiments detecting collision products.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Measures energies, momenta, and types of particles emerging from collisions.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Produces huge datasets (~millions of events), each with many features.</a:t>
            </a:r>
          </a:p>
          <a:p>
            <a:endParaRPr lang="en-GB" dirty="0"/>
          </a:p>
          <a:p>
            <a:r>
              <a:rPr lang="en-GB" sz="1600" b="1" dirty="0"/>
              <a:t>The Higgs Boson: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 fundamental particle linked to the mechanism giving mass to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Discovered in 2012, confirming a key part of the Standard Model.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>
          <a:extLst>
            <a:ext uri="{FF2B5EF4-FFF2-40B4-BE49-F238E27FC236}">
              <a16:creationId xmlns:a16="http://schemas.microsoft.com/office/drawing/2014/main" id="{60C8135B-BFC0-DD22-B73C-44E09A7A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100c1b3b862_1_18:notes">
            <a:extLst>
              <a:ext uri="{FF2B5EF4-FFF2-40B4-BE49-F238E27FC236}">
                <a16:creationId xmlns:a16="http://schemas.microsoft.com/office/drawing/2014/main" id="{58C6A51C-2741-5FAA-F4C0-2D3C31D9C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100c1b3b862_1_18:notes">
            <a:extLst>
              <a:ext uri="{FF2B5EF4-FFF2-40B4-BE49-F238E27FC236}">
                <a16:creationId xmlns:a16="http://schemas.microsoft.com/office/drawing/2014/main" id="{DE5A5760-C18F-3EE1-6D00-E0F4B1EC9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🟡 Bias</a:t>
            </a:r>
          </a:p>
          <a:p>
            <a:r>
              <a:rPr lang="en-GB" dirty="0"/>
              <a:t>How far off your model's </a:t>
            </a:r>
            <a:r>
              <a:rPr lang="en-GB" b="1" dirty="0"/>
              <a:t>average predictions</a:t>
            </a:r>
            <a:r>
              <a:rPr lang="en-GB" dirty="0"/>
              <a:t> are from the </a:t>
            </a:r>
            <a:r>
              <a:rPr lang="en-GB" b="1" dirty="0"/>
              <a:t>true outcomes</a:t>
            </a:r>
            <a:r>
              <a:rPr lang="en-GB" dirty="0"/>
              <a:t>.</a:t>
            </a:r>
          </a:p>
          <a:p>
            <a:r>
              <a:rPr lang="en-GB" dirty="0"/>
              <a:t>High bias = </a:t>
            </a:r>
            <a:r>
              <a:rPr lang="en-GB" b="1" dirty="0"/>
              <a:t>underfitting</a:t>
            </a:r>
            <a:r>
              <a:rPr lang="en-GB" dirty="0"/>
              <a:t>: model is too simple, can’t capture patterns</a:t>
            </a:r>
          </a:p>
          <a:p>
            <a:r>
              <a:rPr lang="en-GB" dirty="0"/>
              <a:t>Example: predicting 0.5 for every event, even when many are true signal</a:t>
            </a:r>
          </a:p>
          <a:p>
            <a:r>
              <a:rPr lang="en-GB" b="1" dirty="0"/>
              <a:t>🔵 Variance</a:t>
            </a:r>
          </a:p>
          <a:p>
            <a:r>
              <a:rPr lang="en-GB" dirty="0"/>
              <a:t>How much your model’s predictions </a:t>
            </a:r>
            <a:r>
              <a:rPr lang="en-GB" b="1" dirty="0"/>
              <a:t>fluctuate</a:t>
            </a:r>
            <a:r>
              <a:rPr lang="en-GB" dirty="0"/>
              <a:t> between different datasets or training runs.</a:t>
            </a:r>
          </a:p>
          <a:p>
            <a:r>
              <a:rPr lang="en-GB" dirty="0"/>
              <a:t>High variance = </a:t>
            </a:r>
            <a:r>
              <a:rPr lang="en-GB" b="1" dirty="0"/>
              <a:t>overfitting</a:t>
            </a:r>
            <a:r>
              <a:rPr lang="en-GB" dirty="0"/>
              <a:t>: model captures noise, not general patterns</a:t>
            </a:r>
          </a:p>
          <a:p>
            <a:r>
              <a:rPr lang="en-GB" dirty="0"/>
              <a:t>Example: great on training, poor on validation/holdout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3. Residual Plots (from calibration curves)</a:t>
            </a:r>
          </a:p>
          <a:p>
            <a:r>
              <a:rPr lang="en-GB" b="1" dirty="0"/>
              <a:t>🚨 High Bias:</a:t>
            </a:r>
          </a:p>
          <a:p>
            <a:r>
              <a:rPr lang="en-GB" dirty="0"/>
              <a:t>Residuals stay above or below zero in many bins</a:t>
            </a:r>
            <a:br>
              <a:rPr lang="en-GB" dirty="0"/>
            </a:br>
            <a:r>
              <a:rPr lang="en-GB" dirty="0"/>
              <a:t>→ Systematic miscalibration</a:t>
            </a:r>
          </a:p>
          <a:p>
            <a:r>
              <a:rPr lang="en-GB" b="1" dirty="0"/>
              <a:t>🚨 High Variance:</a:t>
            </a:r>
          </a:p>
          <a:p>
            <a:r>
              <a:rPr lang="en-GB" dirty="0"/>
              <a:t>Residuals are </a:t>
            </a:r>
            <a:r>
              <a:rPr lang="en-GB" b="1" dirty="0"/>
              <a:t>noisy</a:t>
            </a:r>
            <a:r>
              <a:rPr lang="en-GB" dirty="0"/>
              <a:t>, inconsistent between train and holdout</a:t>
            </a:r>
            <a:br>
              <a:rPr lang="en-GB" dirty="0"/>
            </a:br>
            <a:r>
              <a:rPr lang="en-GB" dirty="0"/>
              <a:t>→ Model predictions change too much depending on the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>
          <a:extLst>
            <a:ext uri="{FF2B5EF4-FFF2-40B4-BE49-F238E27FC236}">
              <a16:creationId xmlns:a16="http://schemas.microsoft.com/office/drawing/2014/main" id="{E45093D4-80FB-8A19-F154-7AADA32D8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100c1b3b862_1_18:notes">
            <a:extLst>
              <a:ext uri="{FF2B5EF4-FFF2-40B4-BE49-F238E27FC236}">
                <a16:creationId xmlns:a16="http://schemas.microsoft.com/office/drawing/2014/main" id="{06FBF196-B458-0A63-0760-2489BA439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100c1b3b862_1_18:notes">
            <a:extLst>
              <a:ext uri="{FF2B5EF4-FFF2-40B4-BE49-F238E27FC236}">
                <a16:creationId xmlns:a16="http://schemas.microsoft.com/office/drawing/2014/main" id="{3CC479CA-1A30-EA5C-45BD-7D0B0A3C0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Case: Good in Middle (0.4–0.7), Bad at Edges (0–0.3 and 0.8–1.0)</a:t>
            </a:r>
          </a:p>
          <a:p>
            <a:r>
              <a:rPr lang="en-GB" b="1" dirty="0"/>
              <a:t>Common. Happens due to:</a:t>
            </a:r>
            <a:endParaRPr lang="en-GB" dirty="0"/>
          </a:p>
          <a:p>
            <a:r>
              <a:rPr lang="en-GB" b="1" dirty="0"/>
              <a:t>Class imbalance</a:t>
            </a:r>
            <a:r>
              <a:rPr lang="en-GB" dirty="0"/>
              <a:t>: not many events in extreme probability regions</a:t>
            </a:r>
          </a:p>
          <a:p>
            <a:r>
              <a:rPr lang="en-GB" b="1" dirty="0"/>
              <a:t>Model overconfidence</a:t>
            </a:r>
            <a:r>
              <a:rPr lang="en-GB" dirty="0"/>
              <a:t>: tends to push outputs to 0 or 1 when unsure</a:t>
            </a:r>
          </a:p>
          <a:p>
            <a:r>
              <a:rPr lang="en-GB" b="1" dirty="0"/>
              <a:t>Regularization issues</a:t>
            </a:r>
            <a:r>
              <a:rPr lang="en-GB" dirty="0"/>
              <a:t> (e.g., dropout) increasing bias</a:t>
            </a:r>
          </a:p>
          <a:p>
            <a:r>
              <a:rPr lang="en-GB" b="1" dirty="0"/>
              <a:t>Limited representation</a:t>
            </a:r>
            <a:r>
              <a:rPr lang="en-GB" dirty="0"/>
              <a:t> in tails (rare physics signals live there!)</a:t>
            </a:r>
          </a:p>
          <a:p>
            <a:r>
              <a:rPr lang="en-GB" dirty="0"/>
              <a:t>This is problematic for </a:t>
            </a:r>
            <a:r>
              <a:rPr lang="en-GB" b="1" dirty="0"/>
              <a:t>μ̂</a:t>
            </a:r>
            <a:r>
              <a:rPr lang="en-GB" dirty="0"/>
              <a:t>, because:</a:t>
            </a:r>
          </a:p>
          <a:p>
            <a:r>
              <a:rPr lang="en-GB" dirty="0"/>
              <a:t>You may </a:t>
            </a:r>
            <a:r>
              <a:rPr lang="en-GB" b="1" dirty="0"/>
              <a:t>overcount false positives</a:t>
            </a:r>
            <a:r>
              <a:rPr lang="en-GB" dirty="0"/>
              <a:t> at high scores</a:t>
            </a:r>
          </a:p>
          <a:p>
            <a:r>
              <a:rPr lang="en-GB" dirty="0"/>
              <a:t>Or </a:t>
            </a:r>
            <a:r>
              <a:rPr lang="en-GB" b="1" dirty="0"/>
              <a:t>undercount true signals</a:t>
            </a:r>
            <a:r>
              <a:rPr lang="en-GB" dirty="0"/>
              <a:t> at low-confidence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GB" b="1" dirty="0"/>
              <a:t>🚩 Calibration poor everywhere</a:t>
            </a:r>
          </a:p>
          <a:p>
            <a:r>
              <a:rPr lang="en-GB" dirty="0"/>
              <a:t>Model fundamentally mismatched (e.g., wrong architecture, poor feature selection)</a:t>
            </a:r>
          </a:p>
          <a:p>
            <a:r>
              <a:rPr lang="en-GB" dirty="0"/>
              <a:t>Model never learned meaningful uncertainty → all predictions are misleading</a:t>
            </a:r>
          </a:p>
          <a:p>
            <a:r>
              <a:rPr lang="en-GB" dirty="0"/>
              <a:t>Would show </a:t>
            </a:r>
            <a:r>
              <a:rPr lang="en-GB" b="1" dirty="0"/>
              <a:t>off-diagonal</a:t>
            </a:r>
            <a:r>
              <a:rPr lang="en-GB" dirty="0"/>
              <a:t> curve with </a:t>
            </a:r>
            <a:r>
              <a:rPr lang="en-GB" b="1" dirty="0"/>
              <a:t>high residuals</a:t>
            </a:r>
            <a:r>
              <a:rPr lang="en-GB" dirty="0"/>
              <a:t> throughout</a:t>
            </a:r>
          </a:p>
          <a:p>
            <a:r>
              <a:rPr lang="en-GB" b="1" dirty="0"/>
              <a:t>🟨 Calibration perfect in training but bad in holdout</a:t>
            </a:r>
          </a:p>
          <a:p>
            <a:r>
              <a:rPr lang="en-GB" b="1" dirty="0"/>
              <a:t>Overfitting</a:t>
            </a:r>
            <a:endParaRPr lang="en-GB" dirty="0"/>
          </a:p>
          <a:p>
            <a:r>
              <a:rPr lang="en-GB" dirty="0"/>
              <a:t>Model learned training-specific quirks, not generalizable patterns</a:t>
            </a:r>
          </a:p>
          <a:p>
            <a:r>
              <a:rPr lang="en-GB" dirty="0"/>
              <a:t>You'd see a good calibration curve in blue (train), but not in orange (holdout)</a:t>
            </a:r>
          </a:p>
          <a:p>
            <a:r>
              <a:rPr lang="en-GB" b="1" dirty="0"/>
              <a:t>🟩 Calibration good in “minus” but bad in “plus”</a:t>
            </a:r>
          </a:p>
          <a:p>
            <a:r>
              <a:rPr lang="en-GB" dirty="0"/>
              <a:t>That specific systematic </a:t>
            </a:r>
            <a:r>
              <a:rPr lang="en-GB" b="1" dirty="0"/>
              <a:t>strongly affects signal/background separation</a:t>
            </a:r>
            <a:endParaRPr lang="en-GB" dirty="0"/>
          </a:p>
          <a:p>
            <a:r>
              <a:rPr lang="en-GB" dirty="0"/>
              <a:t>Possibly your model is </a:t>
            </a:r>
            <a:r>
              <a:rPr lang="en-GB" b="1" dirty="0"/>
              <a:t>fragile to shifts in energy scale, resolution, etc.</a:t>
            </a:r>
          </a:p>
          <a:p>
            <a:r>
              <a:rPr lang="en-GB" dirty="0"/>
              <a:t>You may need:</a:t>
            </a:r>
          </a:p>
          <a:p>
            <a:r>
              <a:rPr lang="en-GB" dirty="0"/>
              <a:t>Data augmentation (simulate more systematics)</a:t>
            </a:r>
          </a:p>
          <a:p>
            <a:r>
              <a:rPr lang="en-GB" dirty="0"/>
              <a:t>Smoother model (no dropout, better calibration layer)</a:t>
            </a:r>
          </a:p>
          <a:p>
            <a:r>
              <a:rPr lang="en-GB" dirty="0"/>
              <a:t>Robust features (less sensitive to systematics)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54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>
          <a:extLst>
            <a:ext uri="{FF2B5EF4-FFF2-40B4-BE49-F238E27FC236}">
              <a16:creationId xmlns:a16="http://schemas.microsoft.com/office/drawing/2014/main" id="{B8221512-BB31-8713-7E92-5DC881E4F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100c1b3b862_1_18:notes">
            <a:extLst>
              <a:ext uri="{FF2B5EF4-FFF2-40B4-BE49-F238E27FC236}">
                <a16:creationId xmlns:a16="http://schemas.microsoft.com/office/drawing/2014/main" id="{EDF0F398-A732-B4DE-35EC-52E917117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100c1b3b862_1_18:notes">
            <a:extLst>
              <a:ext uri="{FF2B5EF4-FFF2-40B4-BE49-F238E27FC236}">
                <a16:creationId xmlns:a16="http://schemas.microsoft.com/office/drawing/2014/main" id="{3AABE22E-81E0-5AFE-1B55-1C2EF83A0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2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Develops large-scale AI platforms and benchmarks for high-energy physics and cosmology.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building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uncertainty-aware AI models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are robust to detector systematics.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Hosts the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HiggsML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Uncertainty Challenge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aimed at improving Higgs boson detection under systematic variations.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7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80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4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10061d53f3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10061d53f3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The </a:t>
            </a:r>
            <a:r>
              <a:rPr lang="en-GB" b="1" dirty="0"/>
              <a:t>ROC curve</a:t>
            </a:r>
            <a:r>
              <a:rPr lang="en-GB" dirty="0"/>
              <a:t> plots the </a:t>
            </a:r>
            <a:r>
              <a:rPr lang="en-GB" b="1" dirty="0"/>
              <a:t>True Positive Rate (TPR)</a:t>
            </a:r>
            <a:r>
              <a:rPr lang="en-GB" dirty="0"/>
              <a:t> against the </a:t>
            </a:r>
            <a:r>
              <a:rPr lang="en-GB" b="1" dirty="0"/>
              <a:t>False Positive Rate (FPR)</a:t>
            </a:r>
            <a:r>
              <a:rPr lang="en-GB" dirty="0"/>
              <a:t> at different threshold settings.</a:t>
            </a:r>
          </a:p>
          <a:p>
            <a:r>
              <a:rPr lang="en-GB" b="1" dirty="0"/>
              <a:t>TPR (Sensitivity / Recall)</a:t>
            </a:r>
            <a:r>
              <a:rPr lang="en-GB" dirty="0"/>
              <a:t>: Proportion of actual positives correctly predicted.</a:t>
            </a:r>
          </a:p>
          <a:p>
            <a:r>
              <a:rPr lang="en-GB" b="1" dirty="0"/>
              <a:t>FPR</a:t>
            </a:r>
            <a:r>
              <a:rPr lang="en-GB" dirty="0"/>
              <a:t>: Proportion of actual negatives wrongly predicted as positive.</a:t>
            </a:r>
          </a:p>
          <a:p>
            <a:r>
              <a:rPr lang="en-GB" dirty="0"/>
              <a:t>The </a:t>
            </a:r>
            <a:r>
              <a:rPr lang="en-GB" b="1" dirty="0"/>
              <a:t>ROC curve</a:t>
            </a:r>
            <a:r>
              <a:rPr lang="en-GB" dirty="0"/>
              <a:t> plots the </a:t>
            </a:r>
            <a:r>
              <a:rPr lang="en-GB" b="1" dirty="0"/>
              <a:t>True Positive Rate (TPR)</a:t>
            </a:r>
            <a:r>
              <a:rPr lang="en-GB" dirty="0"/>
              <a:t> against the </a:t>
            </a:r>
            <a:r>
              <a:rPr lang="en-GB" b="1" dirty="0"/>
              <a:t>False Positive Rate (FPR)</a:t>
            </a:r>
            <a:r>
              <a:rPr lang="en-GB" dirty="0"/>
              <a:t> at different threshold settings.</a:t>
            </a:r>
          </a:p>
          <a:p>
            <a:r>
              <a:rPr lang="en-GB" b="1" dirty="0"/>
              <a:t>TPR (Sensitivity / Recall)</a:t>
            </a:r>
            <a:r>
              <a:rPr lang="en-GB" dirty="0"/>
              <a:t>: Proportion of actual positives correctly predicted.</a:t>
            </a:r>
          </a:p>
          <a:p>
            <a:r>
              <a:rPr lang="en-GB" b="1" dirty="0"/>
              <a:t>FPR</a:t>
            </a:r>
            <a:r>
              <a:rPr lang="en-GB" dirty="0"/>
              <a:t>: Proportion of actual negatives wrongly predicted as positive.</a:t>
            </a:r>
          </a:p>
          <a:p>
            <a:endParaRPr lang="en-GB" dirty="0"/>
          </a:p>
          <a:p>
            <a:r>
              <a:rPr lang="en-GB" dirty="0"/>
              <a:t>------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calibration curve</a:t>
            </a:r>
            <a:r>
              <a:rPr lang="en-GB" dirty="0"/>
              <a:t> evaluates how well a model’s predicted probabilities match the </a:t>
            </a:r>
            <a:r>
              <a:rPr lang="en-GB" b="1" dirty="0"/>
              <a:t>true likelihood</a:t>
            </a:r>
            <a:r>
              <a:rPr lang="en-GB" dirty="0"/>
              <a:t> of an event.</a:t>
            </a:r>
          </a:p>
          <a:p>
            <a:r>
              <a:rPr lang="en-GB" dirty="0"/>
              <a:t>In other words, if your model says:</a:t>
            </a:r>
          </a:p>
          <a:p>
            <a:r>
              <a:rPr lang="en-GB" dirty="0"/>
              <a:t>"This event has a 70% chance of being a Higgs signal"</a:t>
            </a:r>
          </a:p>
          <a:p>
            <a:r>
              <a:rPr lang="en-GB" dirty="0"/>
              <a:t>... then, over many such predictions, about 70% of those events </a:t>
            </a:r>
            <a:r>
              <a:rPr lang="en-GB" b="1" dirty="0"/>
              <a:t>should actually</a:t>
            </a:r>
            <a:r>
              <a:rPr lang="en-GB" dirty="0"/>
              <a:t> be Higgs signals. </a:t>
            </a:r>
            <a:r>
              <a:rPr lang="en-GB" b="1" dirty="0"/>
              <a:t>That's calibration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Top: Probability Ratio vs. Predicted Score</a:t>
            </a:r>
          </a:p>
          <a:p>
            <a:r>
              <a:rPr lang="en-GB" dirty="0"/>
              <a:t>Y-axis = </a:t>
            </a:r>
            <a:r>
              <a:rPr lang="en-GB" b="1" dirty="0"/>
              <a:t>Empirical probability / Predicted probability</a:t>
            </a:r>
            <a:br>
              <a:rPr lang="en-GB" dirty="0"/>
            </a:br>
            <a:r>
              <a:rPr lang="en-GB" dirty="0"/>
              <a:t>(i.e., how close predictions are to reality)</a:t>
            </a:r>
          </a:p>
          <a:p>
            <a:r>
              <a:rPr lang="en-GB" dirty="0"/>
              <a:t>Green diagonal = </a:t>
            </a:r>
            <a:r>
              <a:rPr lang="en-GB" b="1" dirty="0"/>
              <a:t>Perfect calibration</a:t>
            </a:r>
            <a:endParaRPr lang="en-GB" dirty="0"/>
          </a:p>
          <a:p>
            <a:r>
              <a:rPr lang="en-GB" dirty="0"/>
              <a:t>Bars = </a:t>
            </a:r>
            <a:r>
              <a:rPr lang="en-GB" b="1" dirty="0"/>
              <a:t>Uncertainty (error bars) per bin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Bottom: Residual Plot (True − Predicted)</a:t>
            </a:r>
          </a:p>
          <a:p>
            <a:r>
              <a:rPr lang="en-GB" dirty="0"/>
              <a:t>Shows where your model is </a:t>
            </a:r>
            <a:r>
              <a:rPr lang="en-GB" b="1" dirty="0"/>
              <a:t>systematically biased</a:t>
            </a:r>
            <a:endParaRPr lang="en-GB" dirty="0"/>
          </a:p>
          <a:p>
            <a:r>
              <a:rPr lang="en-GB" dirty="0"/>
              <a:t>Ideally, points should hover around zero</a:t>
            </a:r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10061d53f3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10061d53f3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>
          <a:extLst>
            <a:ext uri="{FF2B5EF4-FFF2-40B4-BE49-F238E27FC236}">
              <a16:creationId xmlns:a16="http://schemas.microsoft.com/office/drawing/2014/main" id="{4E5CFF98-7317-807C-2961-8CB9C755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10061d53f30_0_331:notes">
            <a:extLst>
              <a:ext uri="{FF2B5EF4-FFF2-40B4-BE49-F238E27FC236}">
                <a16:creationId xmlns:a16="http://schemas.microsoft.com/office/drawing/2014/main" id="{5EBE123E-7EF8-4477-D716-8CE879EF6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10061d53f30_0_331:notes">
            <a:extLst>
              <a:ext uri="{FF2B5EF4-FFF2-40B4-BE49-F238E27FC236}">
                <a16:creationId xmlns:a16="http://schemas.microsoft.com/office/drawing/2014/main" id="{D7772ED5-2CFA-C15F-A831-444BB39E4F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16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57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>
          <a:extLst>
            <a:ext uri="{FF2B5EF4-FFF2-40B4-BE49-F238E27FC236}">
              <a16:creationId xmlns:a16="http://schemas.microsoft.com/office/drawing/2014/main" id="{E4C74B41-6F51-ACA5-F420-262C4C64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100c1b3b862_1_18:notes">
            <a:extLst>
              <a:ext uri="{FF2B5EF4-FFF2-40B4-BE49-F238E27FC236}">
                <a16:creationId xmlns:a16="http://schemas.microsoft.com/office/drawing/2014/main" id="{A0E09BC4-E1AB-D95C-2403-7BD1030B3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100c1b3b862_1_18:notes">
            <a:extLst>
              <a:ext uri="{FF2B5EF4-FFF2-40B4-BE49-F238E27FC236}">
                <a16:creationId xmlns:a16="http://schemas.microsoft.com/office/drawing/2014/main" id="{C08E9CA3-0D51-BC62-3520-59D3D07C0A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📈 Why Do You Have a Calibration Curve for “Plus” and “Minus”?</a:t>
            </a:r>
          </a:p>
          <a:p>
            <a:r>
              <a:rPr lang="en-GB" dirty="0"/>
              <a:t>Because the core question is:</a:t>
            </a:r>
          </a:p>
          <a:p>
            <a:r>
              <a:rPr lang="en-GB" i="1" dirty="0"/>
              <a:t>Does my model still make reliable predictions even when systematic uncertainties shift the data?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r>
              <a:rPr lang="en-GB" b="1" dirty="0"/>
              <a:t>Case: Good in Middle (0.4–0.7), Bad at Edges (0–0.3 and 0.8–1.0)</a:t>
            </a:r>
          </a:p>
          <a:p>
            <a:r>
              <a:rPr lang="en-GB" b="1" dirty="0"/>
              <a:t>Common. Happens due to:</a:t>
            </a:r>
            <a:endParaRPr lang="en-GB" dirty="0"/>
          </a:p>
          <a:p>
            <a:r>
              <a:rPr lang="en-GB" b="1" dirty="0"/>
              <a:t>Class imbalance</a:t>
            </a:r>
            <a:r>
              <a:rPr lang="en-GB" dirty="0"/>
              <a:t>: not many events in extreme probability regions</a:t>
            </a:r>
          </a:p>
          <a:p>
            <a:r>
              <a:rPr lang="en-GB" b="1" dirty="0"/>
              <a:t>Model overconfidence</a:t>
            </a:r>
            <a:r>
              <a:rPr lang="en-GB" dirty="0"/>
              <a:t>: tends to push outputs to 0 or 1 when unsure</a:t>
            </a:r>
          </a:p>
          <a:p>
            <a:r>
              <a:rPr lang="en-GB" b="1" dirty="0"/>
              <a:t>Regularization issues</a:t>
            </a:r>
            <a:r>
              <a:rPr lang="en-GB" dirty="0"/>
              <a:t> (e.g., dropout) increasing bias</a:t>
            </a:r>
          </a:p>
          <a:p>
            <a:r>
              <a:rPr lang="en-GB" b="1" dirty="0"/>
              <a:t>Limited representation</a:t>
            </a:r>
            <a:r>
              <a:rPr lang="en-GB" dirty="0"/>
              <a:t> in tails (rare physics signals live there!)</a:t>
            </a:r>
          </a:p>
          <a:p>
            <a:r>
              <a:rPr lang="en-GB" dirty="0"/>
              <a:t>This is problematic for </a:t>
            </a:r>
            <a:r>
              <a:rPr lang="en-GB" b="1" dirty="0"/>
              <a:t>μ̂</a:t>
            </a:r>
            <a:r>
              <a:rPr lang="en-GB" dirty="0"/>
              <a:t>, because:</a:t>
            </a:r>
          </a:p>
          <a:p>
            <a:r>
              <a:rPr lang="en-GB" dirty="0"/>
              <a:t>You may </a:t>
            </a:r>
            <a:r>
              <a:rPr lang="en-GB" b="1" dirty="0"/>
              <a:t>overcount false positives</a:t>
            </a:r>
            <a:r>
              <a:rPr lang="en-GB" dirty="0"/>
              <a:t> at high scores</a:t>
            </a:r>
          </a:p>
          <a:p>
            <a:r>
              <a:rPr lang="en-GB" dirty="0"/>
              <a:t>Or </a:t>
            </a:r>
            <a:r>
              <a:rPr lang="en-GB" b="1" dirty="0"/>
              <a:t>undercount true signals</a:t>
            </a:r>
            <a:r>
              <a:rPr lang="en-GB" dirty="0"/>
              <a:t> at low-confidence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GB" b="1" dirty="0"/>
              <a:t>🚩 Calibration poor everywhere</a:t>
            </a:r>
          </a:p>
          <a:p>
            <a:r>
              <a:rPr lang="en-GB" dirty="0"/>
              <a:t>Model fundamentally mismatched (e.g., wrong architecture, poor feature selection)</a:t>
            </a:r>
          </a:p>
          <a:p>
            <a:r>
              <a:rPr lang="en-GB" dirty="0"/>
              <a:t>Model never learned meaningful uncertainty → all predictions are misleading</a:t>
            </a:r>
          </a:p>
          <a:p>
            <a:r>
              <a:rPr lang="en-GB" dirty="0"/>
              <a:t>Would show </a:t>
            </a:r>
            <a:r>
              <a:rPr lang="en-GB" b="1" dirty="0"/>
              <a:t>off-diagonal</a:t>
            </a:r>
            <a:r>
              <a:rPr lang="en-GB" dirty="0"/>
              <a:t> curve with </a:t>
            </a:r>
            <a:r>
              <a:rPr lang="en-GB" b="1" dirty="0"/>
              <a:t>high residuals</a:t>
            </a:r>
            <a:r>
              <a:rPr lang="en-GB" dirty="0"/>
              <a:t> throughout</a:t>
            </a:r>
          </a:p>
          <a:p>
            <a:r>
              <a:rPr lang="en-GB" b="1" dirty="0"/>
              <a:t>🟨 Calibration perfect in training but bad in holdout</a:t>
            </a:r>
          </a:p>
          <a:p>
            <a:r>
              <a:rPr lang="en-GB" b="1" dirty="0"/>
              <a:t>Overfitting</a:t>
            </a:r>
            <a:endParaRPr lang="en-GB" dirty="0"/>
          </a:p>
          <a:p>
            <a:r>
              <a:rPr lang="en-GB" dirty="0"/>
              <a:t>Model learned training-specific quirks, not generalizable patterns</a:t>
            </a:r>
          </a:p>
          <a:p>
            <a:r>
              <a:rPr lang="en-GB" dirty="0"/>
              <a:t>You'd see a good calibration curve in blue (train), but not in orange (holdout)</a:t>
            </a:r>
          </a:p>
          <a:p>
            <a:r>
              <a:rPr lang="en-GB" b="1" dirty="0"/>
              <a:t>🟩 Calibration good in “minus” but bad in “plus”</a:t>
            </a:r>
          </a:p>
          <a:p>
            <a:r>
              <a:rPr lang="en-GB" dirty="0"/>
              <a:t>That specific systematic </a:t>
            </a:r>
            <a:r>
              <a:rPr lang="en-GB" b="1" dirty="0"/>
              <a:t>strongly affects signal/background separation</a:t>
            </a:r>
            <a:endParaRPr lang="en-GB" dirty="0"/>
          </a:p>
          <a:p>
            <a:r>
              <a:rPr lang="en-GB" dirty="0"/>
              <a:t>Possibly your model is </a:t>
            </a:r>
            <a:r>
              <a:rPr lang="en-GB" b="1" dirty="0"/>
              <a:t>fragile to shifts in energy scale, resolution, etc.</a:t>
            </a:r>
          </a:p>
          <a:p>
            <a:r>
              <a:rPr lang="en-GB" dirty="0"/>
              <a:t>You may need:</a:t>
            </a:r>
          </a:p>
          <a:p>
            <a:r>
              <a:rPr lang="en-GB" dirty="0"/>
              <a:t>Data augmentation (simulate more systematics)</a:t>
            </a:r>
          </a:p>
          <a:p>
            <a:r>
              <a:rPr lang="en-GB" dirty="0"/>
              <a:t>Smoother model (no dropout, better calibration layer)</a:t>
            </a:r>
          </a:p>
          <a:p>
            <a:r>
              <a:rPr lang="en-GB" dirty="0"/>
              <a:t>Robust features (less sensitive to systematics)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30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4"/>
          <p:cNvGrpSpPr/>
          <p:nvPr/>
        </p:nvGrpSpPr>
        <p:grpSpPr>
          <a:xfrm>
            <a:off x="-9960500" y="-903128"/>
            <a:ext cx="31035575" cy="7301100"/>
            <a:chOff x="-9960500" y="-903128"/>
            <a:chExt cx="31035575" cy="7301100"/>
          </a:xfrm>
        </p:grpSpPr>
        <p:cxnSp>
          <p:nvCxnSpPr>
            <p:cNvPr id="339" name="Google Shape;339;p4"/>
            <p:cNvCxnSpPr/>
            <p:nvPr/>
          </p:nvCxnSpPr>
          <p:spPr>
            <a:xfrm>
              <a:off x="-99605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0" name="Google Shape;340;p4"/>
            <p:cNvCxnSpPr/>
            <p:nvPr/>
          </p:nvCxnSpPr>
          <p:spPr>
            <a:xfrm>
              <a:off x="-93672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1" name="Google Shape;341;p4"/>
            <p:cNvCxnSpPr/>
            <p:nvPr/>
          </p:nvCxnSpPr>
          <p:spPr>
            <a:xfrm>
              <a:off x="-87740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2" name="Google Shape;342;p4"/>
            <p:cNvCxnSpPr/>
            <p:nvPr/>
          </p:nvCxnSpPr>
          <p:spPr>
            <a:xfrm>
              <a:off x="-81808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3" name="Google Shape;343;p4"/>
            <p:cNvCxnSpPr/>
            <p:nvPr/>
          </p:nvCxnSpPr>
          <p:spPr>
            <a:xfrm>
              <a:off x="-75876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4" name="Google Shape;344;p4"/>
            <p:cNvCxnSpPr/>
            <p:nvPr/>
          </p:nvCxnSpPr>
          <p:spPr>
            <a:xfrm>
              <a:off x="-69943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5" name="Google Shape;345;p4"/>
            <p:cNvCxnSpPr/>
            <p:nvPr/>
          </p:nvCxnSpPr>
          <p:spPr>
            <a:xfrm>
              <a:off x="-64011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6" name="Google Shape;346;p4"/>
            <p:cNvCxnSpPr/>
            <p:nvPr/>
          </p:nvCxnSpPr>
          <p:spPr>
            <a:xfrm>
              <a:off x="-58079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7" name="Google Shape;347;p4"/>
            <p:cNvCxnSpPr/>
            <p:nvPr/>
          </p:nvCxnSpPr>
          <p:spPr>
            <a:xfrm>
              <a:off x="-52147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8" name="Google Shape;348;p4"/>
            <p:cNvCxnSpPr/>
            <p:nvPr/>
          </p:nvCxnSpPr>
          <p:spPr>
            <a:xfrm>
              <a:off x="-4621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49" name="Google Shape;349;p4"/>
            <p:cNvCxnSpPr/>
            <p:nvPr/>
          </p:nvCxnSpPr>
          <p:spPr>
            <a:xfrm>
              <a:off x="-4028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0" name="Google Shape;350;p4"/>
            <p:cNvCxnSpPr/>
            <p:nvPr/>
          </p:nvCxnSpPr>
          <p:spPr>
            <a:xfrm>
              <a:off x="-3435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1" name="Google Shape;351;p4"/>
            <p:cNvCxnSpPr/>
            <p:nvPr/>
          </p:nvCxnSpPr>
          <p:spPr>
            <a:xfrm>
              <a:off x="-2841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2" name="Google Shape;352;p4"/>
            <p:cNvCxnSpPr/>
            <p:nvPr/>
          </p:nvCxnSpPr>
          <p:spPr>
            <a:xfrm>
              <a:off x="-2248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3" name="Google Shape;353;p4"/>
            <p:cNvCxnSpPr/>
            <p:nvPr/>
          </p:nvCxnSpPr>
          <p:spPr>
            <a:xfrm>
              <a:off x="-1655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4" name="Google Shape;354;p4"/>
            <p:cNvCxnSpPr/>
            <p:nvPr/>
          </p:nvCxnSpPr>
          <p:spPr>
            <a:xfrm>
              <a:off x="-1062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5" name="Google Shape;355;p4"/>
            <p:cNvCxnSpPr/>
            <p:nvPr/>
          </p:nvCxnSpPr>
          <p:spPr>
            <a:xfrm>
              <a:off x="-468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6" name="Google Shape;356;p4"/>
            <p:cNvCxnSpPr/>
            <p:nvPr/>
          </p:nvCxnSpPr>
          <p:spPr>
            <a:xfrm>
              <a:off x="1243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7" name="Google Shape;357;p4"/>
            <p:cNvCxnSpPr/>
            <p:nvPr/>
          </p:nvCxnSpPr>
          <p:spPr>
            <a:xfrm>
              <a:off x="7175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8" name="Google Shape;358;p4"/>
            <p:cNvCxnSpPr/>
            <p:nvPr/>
          </p:nvCxnSpPr>
          <p:spPr>
            <a:xfrm>
              <a:off x="13107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59" name="Google Shape;359;p4"/>
            <p:cNvCxnSpPr/>
            <p:nvPr/>
          </p:nvCxnSpPr>
          <p:spPr>
            <a:xfrm>
              <a:off x="19040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0" name="Google Shape;360;p4"/>
            <p:cNvCxnSpPr/>
            <p:nvPr/>
          </p:nvCxnSpPr>
          <p:spPr>
            <a:xfrm>
              <a:off x="24972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1" name="Google Shape;361;p4"/>
            <p:cNvCxnSpPr/>
            <p:nvPr/>
          </p:nvCxnSpPr>
          <p:spPr>
            <a:xfrm>
              <a:off x="30904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2" name="Google Shape;362;p4"/>
            <p:cNvCxnSpPr/>
            <p:nvPr/>
          </p:nvCxnSpPr>
          <p:spPr>
            <a:xfrm>
              <a:off x="36836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3" name="Google Shape;363;p4"/>
            <p:cNvCxnSpPr/>
            <p:nvPr/>
          </p:nvCxnSpPr>
          <p:spPr>
            <a:xfrm>
              <a:off x="4276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4" name="Google Shape;364;p4"/>
            <p:cNvCxnSpPr/>
            <p:nvPr/>
          </p:nvCxnSpPr>
          <p:spPr>
            <a:xfrm>
              <a:off x="4870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5" name="Google Shape;365;p4"/>
            <p:cNvCxnSpPr/>
            <p:nvPr/>
          </p:nvCxnSpPr>
          <p:spPr>
            <a:xfrm>
              <a:off x="5463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6" name="Google Shape;366;p4"/>
            <p:cNvCxnSpPr/>
            <p:nvPr/>
          </p:nvCxnSpPr>
          <p:spPr>
            <a:xfrm>
              <a:off x="6056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7" name="Google Shape;367;p4"/>
            <p:cNvCxnSpPr/>
            <p:nvPr/>
          </p:nvCxnSpPr>
          <p:spPr>
            <a:xfrm>
              <a:off x="6649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8" name="Google Shape;368;p4"/>
            <p:cNvCxnSpPr/>
            <p:nvPr/>
          </p:nvCxnSpPr>
          <p:spPr>
            <a:xfrm>
              <a:off x="7243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69" name="Google Shape;369;p4"/>
            <p:cNvCxnSpPr/>
            <p:nvPr/>
          </p:nvCxnSpPr>
          <p:spPr>
            <a:xfrm>
              <a:off x="7836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370" name="Google Shape;370;p4"/>
            <p:cNvCxnSpPr/>
            <p:nvPr/>
          </p:nvCxnSpPr>
          <p:spPr>
            <a:xfrm>
              <a:off x="8429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</p:grpSp>
      <p:sp>
        <p:nvSpPr>
          <p:cNvPr id="371" name="Google Shape;37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4"/>
          <p:cNvGrpSpPr/>
          <p:nvPr/>
        </p:nvGrpSpPr>
        <p:grpSpPr>
          <a:xfrm>
            <a:off x="8419900" y="4074375"/>
            <a:ext cx="571696" cy="916720"/>
            <a:chOff x="639950" y="244475"/>
            <a:chExt cx="571696" cy="916720"/>
          </a:xfrm>
        </p:grpSpPr>
        <p:sp>
          <p:nvSpPr>
            <p:cNvPr id="374" name="Google Shape;374;p4"/>
            <p:cNvSpPr/>
            <p:nvPr/>
          </p:nvSpPr>
          <p:spPr>
            <a:xfrm>
              <a:off x="639950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01615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963281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1124946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639950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801615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963281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1124946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639950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801615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63281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1124946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639950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01615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963281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1124946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39950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01615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963281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1124946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4"/>
          <p:cNvSpPr/>
          <p:nvPr/>
        </p:nvSpPr>
        <p:spPr>
          <a:xfrm>
            <a:off x="8196400" y="152800"/>
            <a:ext cx="764400" cy="764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4"/>
          <p:cNvGrpSpPr/>
          <p:nvPr/>
        </p:nvGrpSpPr>
        <p:grpSpPr>
          <a:xfrm>
            <a:off x="-1793625" y="-1519100"/>
            <a:ext cx="2608200" cy="2608200"/>
            <a:chOff x="2581400" y="136625"/>
            <a:chExt cx="2608200" cy="2608200"/>
          </a:xfrm>
        </p:grpSpPr>
        <p:sp>
          <p:nvSpPr>
            <p:cNvPr id="396" name="Google Shape;396;p4"/>
            <p:cNvSpPr/>
            <p:nvPr/>
          </p:nvSpPr>
          <p:spPr>
            <a:xfrm>
              <a:off x="25814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28712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31610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34508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37406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0304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3202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6100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899800" y="136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5814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28712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31610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34508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37406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0304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3202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6100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899800" y="426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25814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8712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31610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34508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7406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0304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43202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6100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4899800" y="716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25814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28712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31610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34508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37406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40304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3202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6100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899800" y="1006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25814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28712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31610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34508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37406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40304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43202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46100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4899800" y="12958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5814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28712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31610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34508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37406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40304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43202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46100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4899800" y="15856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25814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28712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31610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34508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7406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40304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43202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46100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4899800" y="18754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25814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28712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1610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508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7406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40304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43202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46100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4899800" y="21652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25814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28712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1610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508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7406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40304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43202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46100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4899800" y="2455025"/>
              <a:ext cx="289800" cy="289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4"/>
          <p:cNvSpPr/>
          <p:nvPr/>
        </p:nvSpPr>
        <p:spPr>
          <a:xfrm>
            <a:off x="186250" y="4492800"/>
            <a:ext cx="498300" cy="4983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11"/>
          <p:cNvGrpSpPr/>
          <p:nvPr/>
        </p:nvGrpSpPr>
        <p:grpSpPr>
          <a:xfrm>
            <a:off x="-9960500" y="-903128"/>
            <a:ext cx="31035575" cy="7301100"/>
            <a:chOff x="-9960500" y="-903128"/>
            <a:chExt cx="31035575" cy="7301100"/>
          </a:xfrm>
        </p:grpSpPr>
        <p:cxnSp>
          <p:nvCxnSpPr>
            <p:cNvPr id="990" name="Google Shape;990;p11"/>
            <p:cNvCxnSpPr/>
            <p:nvPr/>
          </p:nvCxnSpPr>
          <p:spPr>
            <a:xfrm>
              <a:off x="-99605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1" name="Google Shape;991;p11"/>
            <p:cNvCxnSpPr/>
            <p:nvPr/>
          </p:nvCxnSpPr>
          <p:spPr>
            <a:xfrm>
              <a:off x="-93672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2" name="Google Shape;992;p11"/>
            <p:cNvCxnSpPr/>
            <p:nvPr/>
          </p:nvCxnSpPr>
          <p:spPr>
            <a:xfrm>
              <a:off x="-87740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3" name="Google Shape;993;p11"/>
            <p:cNvCxnSpPr/>
            <p:nvPr/>
          </p:nvCxnSpPr>
          <p:spPr>
            <a:xfrm>
              <a:off x="-81808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4" name="Google Shape;994;p11"/>
            <p:cNvCxnSpPr/>
            <p:nvPr/>
          </p:nvCxnSpPr>
          <p:spPr>
            <a:xfrm>
              <a:off x="-75876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5" name="Google Shape;995;p11"/>
            <p:cNvCxnSpPr/>
            <p:nvPr/>
          </p:nvCxnSpPr>
          <p:spPr>
            <a:xfrm>
              <a:off x="-69943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6" name="Google Shape;996;p11"/>
            <p:cNvCxnSpPr/>
            <p:nvPr/>
          </p:nvCxnSpPr>
          <p:spPr>
            <a:xfrm>
              <a:off x="-64011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7" name="Google Shape;997;p11"/>
            <p:cNvCxnSpPr/>
            <p:nvPr/>
          </p:nvCxnSpPr>
          <p:spPr>
            <a:xfrm>
              <a:off x="-58079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8" name="Google Shape;998;p11"/>
            <p:cNvCxnSpPr/>
            <p:nvPr/>
          </p:nvCxnSpPr>
          <p:spPr>
            <a:xfrm>
              <a:off x="-52147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999" name="Google Shape;999;p11"/>
            <p:cNvCxnSpPr/>
            <p:nvPr/>
          </p:nvCxnSpPr>
          <p:spPr>
            <a:xfrm>
              <a:off x="-4621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0" name="Google Shape;1000;p11"/>
            <p:cNvCxnSpPr/>
            <p:nvPr/>
          </p:nvCxnSpPr>
          <p:spPr>
            <a:xfrm>
              <a:off x="-4028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1" name="Google Shape;1001;p11"/>
            <p:cNvCxnSpPr/>
            <p:nvPr/>
          </p:nvCxnSpPr>
          <p:spPr>
            <a:xfrm>
              <a:off x="-3435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2" name="Google Shape;1002;p11"/>
            <p:cNvCxnSpPr/>
            <p:nvPr/>
          </p:nvCxnSpPr>
          <p:spPr>
            <a:xfrm>
              <a:off x="-2841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3" name="Google Shape;1003;p11"/>
            <p:cNvCxnSpPr/>
            <p:nvPr/>
          </p:nvCxnSpPr>
          <p:spPr>
            <a:xfrm>
              <a:off x="-2248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4" name="Google Shape;1004;p11"/>
            <p:cNvCxnSpPr/>
            <p:nvPr/>
          </p:nvCxnSpPr>
          <p:spPr>
            <a:xfrm>
              <a:off x="-1655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5" name="Google Shape;1005;p11"/>
            <p:cNvCxnSpPr/>
            <p:nvPr/>
          </p:nvCxnSpPr>
          <p:spPr>
            <a:xfrm>
              <a:off x="-1062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6" name="Google Shape;1006;p11"/>
            <p:cNvCxnSpPr/>
            <p:nvPr/>
          </p:nvCxnSpPr>
          <p:spPr>
            <a:xfrm>
              <a:off x="-468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7" name="Google Shape;1007;p11"/>
            <p:cNvCxnSpPr/>
            <p:nvPr/>
          </p:nvCxnSpPr>
          <p:spPr>
            <a:xfrm>
              <a:off x="1243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8" name="Google Shape;1008;p11"/>
            <p:cNvCxnSpPr/>
            <p:nvPr/>
          </p:nvCxnSpPr>
          <p:spPr>
            <a:xfrm>
              <a:off x="7175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09" name="Google Shape;1009;p11"/>
            <p:cNvCxnSpPr/>
            <p:nvPr/>
          </p:nvCxnSpPr>
          <p:spPr>
            <a:xfrm>
              <a:off x="13107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0" name="Google Shape;1010;p11"/>
            <p:cNvCxnSpPr/>
            <p:nvPr/>
          </p:nvCxnSpPr>
          <p:spPr>
            <a:xfrm>
              <a:off x="19040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1" name="Google Shape;1011;p11"/>
            <p:cNvCxnSpPr/>
            <p:nvPr/>
          </p:nvCxnSpPr>
          <p:spPr>
            <a:xfrm>
              <a:off x="24972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2" name="Google Shape;1012;p11"/>
            <p:cNvCxnSpPr/>
            <p:nvPr/>
          </p:nvCxnSpPr>
          <p:spPr>
            <a:xfrm>
              <a:off x="30904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3" name="Google Shape;1013;p11"/>
            <p:cNvCxnSpPr/>
            <p:nvPr/>
          </p:nvCxnSpPr>
          <p:spPr>
            <a:xfrm>
              <a:off x="36836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4" name="Google Shape;1014;p11"/>
            <p:cNvCxnSpPr/>
            <p:nvPr/>
          </p:nvCxnSpPr>
          <p:spPr>
            <a:xfrm>
              <a:off x="4276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5" name="Google Shape;1015;p11"/>
            <p:cNvCxnSpPr/>
            <p:nvPr/>
          </p:nvCxnSpPr>
          <p:spPr>
            <a:xfrm>
              <a:off x="4870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6" name="Google Shape;1016;p11"/>
            <p:cNvCxnSpPr/>
            <p:nvPr/>
          </p:nvCxnSpPr>
          <p:spPr>
            <a:xfrm>
              <a:off x="5463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7" name="Google Shape;1017;p11"/>
            <p:cNvCxnSpPr/>
            <p:nvPr/>
          </p:nvCxnSpPr>
          <p:spPr>
            <a:xfrm>
              <a:off x="6056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8" name="Google Shape;1018;p11"/>
            <p:cNvCxnSpPr/>
            <p:nvPr/>
          </p:nvCxnSpPr>
          <p:spPr>
            <a:xfrm>
              <a:off x="6649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19" name="Google Shape;1019;p11"/>
            <p:cNvCxnSpPr/>
            <p:nvPr/>
          </p:nvCxnSpPr>
          <p:spPr>
            <a:xfrm>
              <a:off x="7243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20" name="Google Shape;1020;p11"/>
            <p:cNvCxnSpPr/>
            <p:nvPr/>
          </p:nvCxnSpPr>
          <p:spPr>
            <a:xfrm>
              <a:off x="7836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1021" name="Google Shape;1021;p11"/>
            <p:cNvCxnSpPr/>
            <p:nvPr/>
          </p:nvCxnSpPr>
          <p:spPr>
            <a:xfrm>
              <a:off x="8429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</p:grpSp>
      <p:sp>
        <p:nvSpPr>
          <p:cNvPr id="1022" name="Google Shape;1022;p11"/>
          <p:cNvSpPr txBox="1">
            <a:spLocks noGrp="1"/>
          </p:cNvSpPr>
          <p:nvPr>
            <p:ph type="title" hasCustomPrompt="1"/>
          </p:nvPr>
        </p:nvSpPr>
        <p:spPr>
          <a:xfrm>
            <a:off x="2660700" y="1459475"/>
            <a:ext cx="3822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3" name="Google Shape;1023;p11"/>
          <p:cNvSpPr txBox="1">
            <a:spLocks noGrp="1"/>
          </p:cNvSpPr>
          <p:nvPr>
            <p:ph type="subTitle" idx="1"/>
          </p:nvPr>
        </p:nvSpPr>
        <p:spPr>
          <a:xfrm>
            <a:off x="2660675" y="2970625"/>
            <a:ext cx="3822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4" name="Google Shape;1024;p11"/>
          <p:cNvSpPr/>
          <p:nvPr/>
        </p:nvSpPr>
        <p:spPr>
          <a:xfrm>
            <a:off x="421550" y="241450"/>
            <a:ext cx="587100" cy="5871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1"/>
          <p:cNvGrpSpPr/>
          <p:nvPr/>
        </p:nvGrpSpPr>
        <p:grpSpPr>
          <a:xfrm>
            <a:off x="7960853" y="3960360"/>
            <a:ext cx="802152" cy="802152"/>
            <a:chOff x="7050800" y="3603825"/>
            <a:chExt cx="1050900" cy="1050900"/>
          </a:xfrm>
        </p:grpSpPr>
        <p:sp>
          <p:nvSpPr>
            <p:cNvPr id="1026" name="Google Shape;1026;p11"/>
            <p:cNvSpPr/>
            <p:nvPr/>
          </p:nvSpPr>
          <p:spPr>
            <a:xfrm>
              <a:off x="7050800" y="36038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7889300" y="36038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7470050" y="36038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7050800" y="402307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89300" y="402307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470050" y="402307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050800" y="44423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89300" y="44423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70050" y="4442325"/>
              <a:ext cx="212400" cy="21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3" name="Google Shape;2393;p25"/>
          <p:cNvGrpSpPr/>
          <p:nvPr/>
        </p:nvGrpSpPr>
        <p:grpSpPr>
          <a:xfrm>
            <a:off x="-9960500" y="-903128"/>
            <a:ext cx="31035575" cy="7301100"/>
            <a:chOff x="-9960500" y="-903128"/>
            <a:chExt cx="31035575" cy="7301100"/>
          </a:xfrm>
        </p:grpSpPr>
        <p:cxnSp>
          <p:nvCxnSpPr>
            <p:cNvPr id="2394" name="Google Shape;2394;p25"/>
            <p:cNvCxnSpPr/>
            <p:nvPr/>
          </p:nvCxnSpPr>
          <p:spPr>
            <a:xfrm>
              <a:off x="-99605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395" name="Google Shape;2395;p25"/>
            <p:cNvCxnSpPr/>
            <p:nvPr/>
          </p:nvCxnSpPr>
          <p:spPr>
            <a:xfrm>
              <a:off x="-93672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396" name="Google Shape;2396;p25"/>
            <p:cNvCxnSpPr/>
            <p:nvPr/>
          </p:nvCxnSpPr>
          <p:spPr>
            <a:xfrm>
              <a:off x="-87740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397" name="Google Shape;2397;p25"/>
            <p:cNvCxnSpPr/>
            <p:nvPr/>
          </p:nvCxnSpPr>
          <p:spPr>
            <a:xfrm>
              <a:off x="-81808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398" name="Google Shape;2398;p25"/>
            <p:cNvCxnSpPr/>
            <p:nvPr/>
          </p:nvCxnSpPr>
          <p:spPr>
            <a:xfrm>
              <a:off x="-75876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399" name="Google Shape;2399;p25"/>
            <p:cNvCxnSpPr/>
            <p:nvPr/>
          </p:nvCxnSpPr>
          <p:spPr>
            <a:xfrm>
              <a:off x="-69943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0" name="Google Shape;2400;p25"/>
            <p:cNvCxnSpPr/>
            <p:nvPr/>
          </p:nvCxnSpPr>
          <p:spPr>
            <a:xfrm>
              <a:off x="-64011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1" name="Google Shape;2401;p25"/>
            <p:cNvCxnSpPr/>
            <p:nvPr/>
          </p:nvCxnSpPr>
          <p:spPr>
            <a:xfrm>
              <a:off x="-58079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2" name="Google Shape;2402;p25"/>
            <p:cNvCxnSpPr/>
            <p:nvPr/>
          </p:nvCxnSpPr>
          <p:spPr>
            <a:xfrm>
              <a:off x="-52147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3" name="Google Shape;2403;p25"/>
            <p:cNvCxnSpPr/>
            <p:nvPr/>
          </p:nvCxnSpPr>
          <p:spPr>
            <a:xfrm>
              <a:off x="-4621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4" name="Google Shape;2404;p25"/>
            <p:cNvCxnSpPr/>
            <p:nvPr/>
          </p:nvCxnSpPr>
          <p:spPr>
            <a:xfrm>
              <a:off x="-4028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5" name="Google Shape;2405;p25"/>
            <p:cNvCxnSpPr/>
            <p:nvPr/>
          </p:nvCxnSpPr>
          <p:spPr>
            <a:xfrm>
              <a:off x="-3435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6" name="Google Shape;2406;p25"/>
            <p:cNvCxnSpPr/>
            <p:nvPr/>
          </p:nvCxnSpPr>
          <p:spPr>
            <a:xfrm>
              <a:off x="-2841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7" name="Google Shape;2407;p25"/>
            <p:cNvCxnSpPr/>
            <p:nvPr/>
          </p:nvCxnSpPr>
          <p:spPr>
            <a:xfrm>
              <a:off x="-2248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8" name="Google Shape;2408;p25"/>
            <p:cNvCxnSpPr/>
            <p:nvPr/>
          </p:nvCxnSpPr>
          <p:spPr>
            <a:xfrm>
              <a:off x="-1655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09" name="Google Shape;2409;p25"/>
            <p:cNvCxnSpPr/>
            <p:nvPr/>
          </p:nvCxnSpPr>
          <p:spPr>
            <a:xfrm>
              <a:off x="-1062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0" name="Google Shape;2410;p25"/>
            <p:cNvCxnSpPr/>
            <p:nvPr/>
          </p:nvCxnSpPr>
          <p:spPr>
            <a:xfrm>
              <a:off x="-468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1" name="Google Shape;2411;p25"/>
            <p:cNvCxnSpPr/>
            <p:nvPr/>
          </p:nvCxnSpPr>
          <p:spPr>
            <a:xfrm>
              <a:off x="1243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2" name="Google Shape;2412;p25"/>
            <p:cNvCxnSpPr/>
            <p:nvPr/>
          </p:nvCxnSpPr>
          <p:spPr>
            <a:xfrm>
              <a:off x="7175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3" name="Google Shape;2413;p25"/>
            <p:cNvCxnSpPr/>
            <p:nvPr/>
          </p:nvCxnSpPr>
          <p:spPr>
            <a:xfrm>
              <a:off x="13107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4" name="Google Shape;2414;p25"/>
            <p:cNvCxnSpPr/>
            <p:nvPr/>
          </p:nvCxnSpPr>
          <p:spPr>
            <a:xfrm>
              <a:off x="19040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5" name="Google Shape;2415;p25"/>
            <p:cNvCxnSpPr/>
            <p:nvPr/>
          </p:nvCxnSpPr>
          <p:spPr>
            <a:xfrm>
              <a:off x="24972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6" name="Google Shape;2416;p25"/>
            <p:cNvCxnSpPr/>
            <p:nvPr/>
          </p:nvCxnSpPr>
          <p:spPr>
            <a:xfrm>
              <a:off x="30904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7" name="Google Shape;2417;p25"/>
            <p:cNvCxnSpPr/>
            <p:nvPr/>
          </p:nvCxnSpPr>
          <p:spPr>
            <a:xfrm>
              <a:off x="36836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8" name="Google Shape;2418;p25"/>
            <p:cNvCxnSpPr/>
            <p:nvPr/>
          </p:nvCxnSpPr>
          <p:spPr>
            <a:xfrm>
              <a:off x="4276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19" name="Google Shape;2419;p25"/>
            <p:cNvCxnSpPr/>
            <p:nvPr/>
          </p:nvCxnSpPr>
          <p:spPr>
            <a:xfrm>
              <a:off x="4870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0" name="Google Shape;2420;p25"/>
            <p:cNvCxnSpPr/>
            <p:nvPr/>
          </p:nvCxnSpPr>
          <p:spPr>
            <a:xfrm>
              <a:off x="5463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1" name="Google Shape;2421;p25"/>
            <p:cNvCxnSpPr/>
            <p:nvPr/>
          </p:nvCxnSpPr>
          <p:spPr>
            <a:xfrm>
              <a:off x="6056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2" name="Google Shape;2422;p25"/>
            <p:cNvCxnSpPr/>
            <p:nvPr/>
          </p:nvCxnSpPr>
          <p:spPr>
            <a:xfrm>
              <a:off x="6649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3" name="Google Shape;2423;p25"/>
            <p:cNvCxnSpPr/>
            <p:nvPr/>
          </p:nvCxnSpPr>
          <p:spPr>
            <a:xfrm>
              <a:off x="7243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4" name="Google Shape;2424;p25"/>
            <p:cNvCxnSpPr/>
            <p:nvPr/>
          </p:nvCxnSpPr>
          <p:spPr>
            <a:xfrm>
              <a:off x="7836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425" name="Google Shape;2425;p25"/>
            <p:cNvCxnSpPr/>
            <p:nvPr/>
          </p:nvCxnSpPr>
          <p:spPr>
            <a:xfrm>
              <a:off x="8429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</p:grpSp>
      <p:sp>
        <p:nvSpPr>
          <p:cNvPr id="2426" name="Google Shape;2426;p25"/>
          <p:cNvSpPr txBox="1">
            <a:spLocks noGrp="1"/>
          </p:cNvSpPr>
          <p:nvPr>
            <p:ph type="title"/>
          </p:nvPr>
        </p:nvSpPr>
        <p:spPr>
          <a:xfrm>
            <a:off x="1474088" y="1581725"/>
            <a:ext cx="2465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7" name="Google Shape;2427;p25"/>
          <p:cNvSpPr txBox="1">
            <a:spLocks noGrp="1"/>
          </p:cNvSpPr>
          <p:nvPr>
            <p:ph type="subTitle" idx="1"/>
          </p:nvPr>
        </p:nvSpPr>
        <p:spPr>
          <a:xfrm>
            <a:off x="1474098" y="2109425"/>
            <a:ext cx="24657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8" name="Google Shape;2428;p25"/>
          <p:cNvSpPr txBox="1">
            <a:spLocks noGrp="1"/>
          </p:cNvSpPr>
          <p:nvPr>
            <p:ph type="title" idx="2"/>
          </p:nvPr>
        </p:nvSpPr>
        <p:spPr>
          <a:xfrm>
            <a:off x="5204212" y="1581725"/>
            <a:ext cx="2465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9" name="Google Shape;2429;p25"/>
          <p:cNvSpPr txBox="1">
            <a:spLocks noGrp="1"/>
          </p:cNvSpPr>
          <p:nvPr>
            <p:ph type="subTitle" idx="3"/>
          </p:nvPr>
        </p:nvSpPr>
        <p:spPr>
          <a:xfrm>
            <a:off x="5204220" y="2109425"/>
            <a:ext cx="24657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0" name="Google Shape;2430;p25"/>
          <p:cNvSpPr txBox="1">
            <a:spLocks noGrp="1"/>
          </p:cNvSpPr>
          <p:nvPr>
            <p:ph type="title" idx="4"/>
          </p:nvPr>
        </p:nvSpPr>
        <p:spPr>
          <a:xfrm>
            <a:off x="1474088" y="3116250"/>
            <a:ext cx="2465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31" name="Google Shape;2431;p25"/>
          <p:cNvSpPr txBox="1">
            <a:spLocks noGrp="1"/>
          </p:cNvSpPr>
          <p:nvPr>
            <p:ph type="subTitle" idx="5"/>
          </p:nvPr>
        </p:nvSpPr>
        <p:spPr>
          <a:xfrm>
            <a:off x="1474098" y="3643950"/>
            <a:ext cx="24657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2" name="Google Shape;2432;p25"/>
          <p:cNvSpPr txBox="1">
            <a:spLocks noGrp="1"/>
          </p:cNvSpPr>
          <p:nvPr>
            <p:ph type="title" idx="6"/>
          </p:nvPr>
        </p:nvSpPr>
        <p:spPr>
          <a:xfrm>
            <a:off x="5204212" y="3116250"/>
            <a:ext cx="2465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33" name="Google Shape;2433;p25"/>
          <p:cNvSpPr txBox="1">
            <a:spLocks noGrp="1"/>
          </p:cNvSpPr>
          <p:nvPr>
            <p:ph type="subTitle" idx="7"/>
          </p:nvPr>
        </p:nvSpPr>
        <p:spPr>
          <a:xfrm>
            <a:off x="5204220" y="3643950"/>
            <a:ext cx="24657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4" name="Google Shape;2434;p2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5" name="Google Shape;2435;p25"/>
          <p:cNvSpPr/>
          <p:nvPr/>
        </p:nvSpPr>
        <p:spPr>
          <a:xfrm>
            <a:off x="-388850" y="-495350"/>
            <a:ext cx="2060700" cy="206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5"/>
          <p:cNvSpPr/>
          <p:nvPr/>
        </p:nvSpPr>
        <p:spPr>
          <a:xfrm>
            <a:off x="201394" y="94894"/>
            <a:ext cx="880200" cy="88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7" name="Google Shape;2437;p25"/>
          <p:cNvGrpSpPr/>
          <p:nvPr/>
        </p:nvGrpSpPr>
        <p:grpSpPr>
          <a:xfrm>
            <a:off x="8267500" y="3921975"/>
            <a:ext cx="571696" cy="916720"/>
            <a:chOff x="639950" y="244475"/>
            <a:chExt cx="571696" cy="916720"/>
          </a:xfrm>
        </p:grpSpPr>
        <p:sp>
          <p:nvSpPr>
            <p:cNvPr id="2438" name="Google Shape;2438;p25"/>
            <p:cNvSpPr/>
            <p:nvPr/>
          </p:nvSpPr>
          <p:spPr>
            <a:xfrm>
              <a:off x="639950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801615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963281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1124946" y="24447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639950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801615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963281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1124946" y="45198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639950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801615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963281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1124946" y="65948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639950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801615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963281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1124946" y="866990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639950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801615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963281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1124946" y="1074495"/>
              <a:ext cx="86700" cy="8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8" name="Google Shape;2458;p25"/>
          <p:cNvSpPr/>
          <p:nvPr/>
        </p:nvSpPr>
        <p:spPr>
          <a:xfrm>
            <a:off x="465650" y="4339800"/>
            <a:ext cx="498900" cy="4989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5"/>
          <p:cNvSpPr/>
          <p:nvPr/>
        </p:nvSpPr>
        <p:spPr>
          <a:xfrm>
            <a:off x="8142850" y="-540746"/>
            <a:ext cx="1654800" cy="16548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1" name="Google Shape;2861;p29"/>
          <p:cNvGrpSpPr/>
          <p:nvPr/>
        </p:nvGrpSpPr>
        <p:grpSpPr>
          <a:xfrm>
            <a:off x="-9960500" y="-903128"/>
            <a:ext cx="31035575" cy="7301100"/>
            <a:chOff x="-9960500" y="-903128"/>
            <a:chExt cx="31035575" cy="7301100"/>
          </a:xfrm>
        </p:grpSpPr>
        <p:cxnSp>
          <p:nvCxnSpPr>
            <p:cNvPr id="2862" name="Google Shape;2862;p29"/>
            <p:cNvCxnSpPr/>
            <p:nvPr/>
          </p:nvCxnSpPr>
          <p:spPr>
            <a:xfrm>
              <a:off x="-99605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3" name="Google Shape;2863;p29"/>
            <p:cNvCxnSpPr/>
            <p:nvPr/>
          </p:nvCxnSpPr>
          <p:spPr>
            <a:xfrm>
              <a:off x="-93672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4" name="Google Shape;2864;p29"/>
            <p:cNvCxnSpPr/>
            <p:nvPr/>
          </p:nvCxnSpPr>
          <p:spPr>
            <a:xfrm>
              <a:off x="-87740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5" name="Google Shape;2865;p29"/>
            <p:cNvCxnSpPr/>
            <p:nvPr/>
          </p:nvCxnSpPr>
          <p:spPr>
            <a:xfrm>
              <a:off x="-81808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6" name="Google Shape;2866;p29"/>
            <p:cNvCxnSpPr/>
            <p:nvPr/>
          </p:nvCxnSpPr>
          <p:spPr>
            <a:xfrm>
              <a:off x="-75876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7" name="Google Shape;2867;p29"/>
            <p:cNvCxnSpPr/>
            <p:nvPr/>
          </p:nvCxnSpPr>
          <p:spPr>
            <a:xfrm>
              <a:off x="-69943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8" name="Google Shape;2868;p29"/>
            <p:cNvCxnSpPr/>
            <p:nvPr/>
          </p:nvCxnSpPr>
          <p:spPr>
            <a:xfrm>
              <a:off x="-64011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69" name="Google Shape;2869;p29"/>
            <p:cNvCxnSpPr/>
            <p:nvPr/>
          </p:nvCxnSpPr>
          <p:spPr>
            <a:xfrm>
              <a:off x="-58079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0" name="Google Shape;2870;p29"/>
            <p:cNvCxnSpPr/>
            <p:nvPr/>
          </p:nvCxnSpPr>
          <p:spPr>
            <a:xfrm>
              <a:off x="-52147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1" name="Google Shape;2871;p29"/>
            <p:cNvCxnSpPr/>
            <p:nvPr/>
          </p:nvCxnSpPr>
          <p:spPr>
            <a:xfrm>
              <a:off x="-4621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2" name="Google Shape;2872;p29"/>
            <p:cNvCxnSpPr/>
            <p:nvPr/>
          </p:nvCxnSpPr>
          <p:spPr>
            <a:xfrm>
              <a:off x="-4028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3" name="Google Shape;2873;p29"/>
            <p:cNvCxnSpPr/>
            <p:nvPr/>
          </p:nvCxnSpPr>
          <p:spPr>
            <a:xfrm>
              <a:off x="-3435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4" name="Google Shape;2874;p29"/>
            <p:cNvCxnSpPr/>
            <p:nvPr/>
          </p:nvCxnSpPr>
          <p:spPr>
            <a:xfrm>
              <a:off x="-2841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5" name="Google Shape;2875;p29"/>
            <p:cNvCxnSpPr/>
            <p:nvPr/>
          </p:nvCxnSpPr>
          <p:spPr>
            <a:xfrm>
              <a:off x="-2248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6" name="Google Shape;2876;p29"/>
            <p:cNvCxnSpPr/>
            <p:nvPr/>
          </p:nvCxnSpPr>
          <p:spPr>
            <a:xfrm>
              <a:off x="-1655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7" name="Google Shape;2877;p29"/>
            <p:cNvCxnSpPr/>
            <p:nvPr/>
          </p:nvCxnSpPr>
          <p:spPr>
            <a:xfrm>
              <a:off x="-1062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8" name="Google Shape;2878;p29"/>
            <p:cNvCxnSpPr/>
            <p:nvPr/>
          </p:nvCxnSpPr>
          <p:spPr>
            <a:xfrm>
              <a:off x="-468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79" name="Google Shape;2879;p29"/>
            <p:cNvCxnSpPr/>
            <p:nvPr/>
          </p:nvCxnSpPr>
          <p:spPr>
            <a:xfrm>
              <a:off x="1243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0" name="Google Shape;2880;p29"/>
            <p:cNvCxnSpPr/>
            <p:nvPr/>
          </p:nvCxnSpPr>
          <p:spPr>
            <a:xfrm>
              <a:off x="7175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1" name="Google Shape;2881;p29"/>
            <p:cNvCxnSpPr/>
            <p:nvPr/>
          </p:nvCxnSpPr>
          <p:spPr>
            <a:xfrm>
              <a:off x="13107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2" name="Google Shape;2882;p29"/>
            <p:cNvCxnSpPr/>
            <p:nvPr/>
          </p:nvCxnSpPr>
          <p:spPr>
            <a:xfrm>
              <a:off x="19040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3" name="Google Shape;2883;p29"/>
            <p:cNvCxnSpPr/>
            <p:nvPr/>
          </p:nvCxnSpPr>
          <p:spPr>
            <a:xfrm>
              <a:off x="24972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4" name="Google Shape;2884;p29"/>
            <p:cNvCxnSpPr/>
            <p:nvPr/>
          </p:nvCxnSpPr>
          <p:spPr>
            <a:xfrm>
              <a:off x="30904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5" name="Google Shape;2885;p29"/>
            <p:cNvCxnSpPr/>
            <p:nvPr/>
          </p:nvCxnSpPr>
          <p:spPr>
            <a:xfrm>
              <a:off x="36836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6" name="Google Shape;2886;p29"/>
            <p:cNvCxnSpPr/>
            <p:nvPr/>
          </p:nvCxnSpPr>
          <p:spPr>
            <a:xfrm>
              <a:off x="42769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7" name="Google Shape;2887;p29"/>
            <p:cNvCxnSpPr/>
            <p:nvPr/>
          </p:nvCxnSpPr>
          <p:spPr>
            <a:xfrm>
              <a:off x="48701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8" name="Google Shape;2888;p29"/>
            <p:cNvCxnSpPr/>
            <p:nvPr/>
          </p:nvCxnSpPr>
          <p:spPr>
            <a:xfrm>
              <a:off x="54633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89" name="Google Shape;2889;p29"/>
            <p:cNvCxnSpPr/>
            <p:nvPr/>
          </p:nvCxnSpPr>
          <p:spPr>
            <a:xfrm>
              <a:off x="60565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90" name="Google Shape;2890;p29"/>
            <p:cNvCxnSpPr/>
            <p:nvPr/>
          </p:nvCxnSpPr>
          <p:spPr>
            <a:xfrm>
              <a:off x="664980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91" name="Google Shape;2891;p29"/>
            <p:cNvCxnSpPr/>
            <p:nvPr/>
          </p:nvCxnSpPr>
          <p:spPr>
            <a:xfrm>
              <a:off x="724302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92" name="Google Shape;2892;p29"/>
            <p:cNvCxnSpPr/>
            <p:nvPr/>
          </p:nvCxnSpPr>
          <p:spPr>
            <a:xfrm>
              <a:off x="7836250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  <p:cxnSp>
          <p:nvCxnSpPr>
            <p:cNvPr id="2893" name="Google Shape;2893;p29"/>
            <p:cNvCxnSpPr/>
            <p:nvPr/>
          </p:nvCxnSpPr>
          <p:spPr>
            <a:xfrm>
              <a:off x="8429475" y="-903128"/>
              <a:ext cx="12645600" cy="730110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mpt"/>
              <a:buNone/>
              <a:defRPr sz="35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71" r:id="rId3"/>
    <p:sldLayoutId id="214748367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5.xml"/><Relationship Id="rId7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3">
            <a:extLst>
              <a:ext uri="{FF2B5EF4-FFF2-40B4-BE49-F238E27FC236}">
                <a16:creationId xmlns:a16="http://schemas.microsoft.com/office/drawing/2014/main" id="{88FD674D-438D-0E01-5916-6AF4C9A4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3" y="251063"/>
            <a:ext cx="1607972" cy="1215039"/>
          </a:xfrm>
          <a:prstGeom prst="rect">
            <a:avLst/>
          </a:prstGeom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id="{1FFB299F-AECE-8AC0-6035-F3518B37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17" y="336617"/>
            <a:ext cx="1983880" cy="1043931"/>
          </a:xfrm>
          <a:prstGeom prst="rect">
            <a:avLst/>
          </a:prstGeom>
        </p:spPr>
      </p:pic>
      <p:pic>
        <p:nvPicPr>
          <p:cNvPr id="13" name="Picture 12" descr="A logo of an university&#10;&#10;AI-generated content may be incorrect.">
            <a:extLst>
              <a:ext uri="{FF2B5EF4-FFF2-40B4-BE49-F238E27FC236}">
                <a16:creationId xmlns:a16="http://schemas.microsoft.com/office/drawing/2014/main" id="{9761B3FA-BA29-45D2-E062-0E13C2C32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035" y="62608"/>
            <a:ext cx="1470651" cy="1470651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F1A72-B85F-3C88-F930-16DA7A48AA3E}"/>
              </a:ext>
            </a:extLst>
          </p:cNvPr>
          <p:cNvSpPr txBox="1"/>
          <p:nvPr/>
        </p:nvSpPr>
        <p:spPr>
          <a:xfrm>
            <a:off x="-437670" y="2068830"/>
            <a:ext cx="9652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lt2"/>
                </a:solidFill>
                <a:highlight>
                  <a:schemeClr val="dk2"/>
                </a:highlight>
                <a:latin typeface="Prompt"/>
                <a:cs typeface="Prompt"/>
              </a:rPr>
              <a:t>Uncertainty-Aware AI Models for Systematic Uncertainty </a:t>
            </a:r>
            <a:r>
              <a:rPr lang="en-GB" sz="2800" b="1" dirty="0" err="1">
                <a:solidFill>
                  <a:schemeClr val="lt2"/>
                </a:solidFill>
                <a:highlight>
                  <a:schemeClr val="dk2"/>
                </a:highlight>
                <a:latin typeface="Prompt"/>
                <a:cs typeface="Prompt"/>
                <a:sym typeface="Prompt"/>
              </a:rPr>
              <a:t>Modeling</a:t>
            </a:r>
            <a:r>
              <a:rPr lang="en-GB" sz="2800" b="1" dirty="0">
                <a:solidFill>
                  <a:schemeClr val="lt2"/>
                </a:solidFill>
                <a:highlight>
                  <a:schemeClr val="dk2"/>
                </a:highlight>
                <a:latin typeface="Prompt"/>
                <a:cs typeface="Prompt"/>
                <a:sym typeface="Prompt"/>
              </a:rPr>
              <a:t> and Robust Higgs Boson Detection within the FAIR Universe – HiggsML Uncertainty Challenge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624088-1336-B899-6B4A-93043B7AF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2665" y="336617"/>
            <a:ext cx="2647390" cy="1129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63DF51-365E-56FA-0FA8-E96ABEC3572A}"/>
              </a:ext>
            </a:extLst>
          </p:cNvPr>
          <p:cNvSpPr txBox="1"/>
          <p:nvPr/>
        </p:nvSpPr>
        <p:spPr>
          <a:xfrm>
            <a:off x="2863035" y="4118108"/>
            <a:ext cx="3051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Supervised by 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ROUSSEAU David and CHAKKAPPAI Ragansu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4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E33C-8B57-1765-E609-E2ABF6D5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00" y="0"/>
            <a:ext cx="7704000" cy="572700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Boosted Decision Tree (BDT)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DF1276-2D73-6E8E-4E90-50C5F051C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5533" y="579833"/>
            <a:ext cx="889846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What is a Decision Tree?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A decision tree splits data by testing features at each node, creating branches, and assigning class labels at the leaves to classify samples step-by-step.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BDT combines many simple decision trees into an ensemble that improves classification by focusing on previous errors (boosting).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XGBoost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eXtreme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Gradient Boosting), a high-performance library.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Automatically handles missing values and feature importance.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Fast and scalable (used in many Kaggle-winning solutions).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tuning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compared to NNs.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Scales features using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StandardScaler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Trains using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XGBClassifier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sample weights.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Tuning (optional)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tune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n_estimators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max_depth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learning_rate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etc.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Default settings already perform well for most tasks.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74346B9-EE45-349F-2EF1-34C74E8F66CA}"/>
              </a:ext>
            </a:extLst>
          </p:cNvPr>
          <p:cNvSpPr/>
          <p:nvPr/>
        </p:nvSpPr>
        <p:spPr>
          <a:xfrm>
            <a:off x="8644467" y="4745698"/>
            <a:ext cx="330200" cy="3173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956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5A636-DC21-DA8F-E87C-D0919B56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A155-3E72-3474-46BC-6054CAEC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00" y="0"/>
            <a:ext cx="7704000" cy="5727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Neural Network (NN)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490CC0-F710-F481-BA2D-96A16FD8D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3" y="464978"/>
            <a:ext cx="869526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neural network mimics the human brain by using layers of interconnected neurons that learn complex, non-linear patterns.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Architecture in This Project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 hidden layers of varying size: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[64, 64, 32, 32, 16, 16]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solidFill>
                  <a:schemeClr val="tx1"/>
                </a:solidFill>
                <a:latin typeface="Arial Unicode MS"/>
              </a:rPr>
              <a:t>30 epochs , </a:t>
            </a:r>
            <a:r>
              <a:rPr lang="en-US" altLang="en-US" dirty="0" err="1">
                <a:solidFill>
                  <a:schemeClr val="tx1"/>
                </a:solidFill>
                <a:latin typeface="Arial Unicode MS"/>
              </a:rPr>
              <a:t>batsh_size</a:t>
            </a:r>
            <a:r>
              <a:rPr lang="en-US" altLang="en-US" dirty="0">
                <a:solidFill>
                  <a:schemeClr val="tx1"/>
                </a:solidFill>
                <a:latin typeface="Arial Unicode MS"/>
              </a:rPr>
              <a:t> = 32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action="ppaction://hlinksldjump"/>
              </a:rPr>
              <a:t>Dropout [0.3 , 0.3]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+ Batch Normalization.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Output layer: 1 node with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sigmoid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activation (for binary classification).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Scales features using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StandardScaler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Adam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optimizer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binary_crossentropy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loss.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Includes:</a:t>
            </a:r>
          </a:p>
          <a:p>
            <a:pPr marL="914400" marR="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stopping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(avoid overfitting)</a:t>
            </a:r>
          </a:p>
          <a:p>
            <a:pPr marL="914400" marR="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rate scheduler</a:t>
            </a:r>
          </a:p>
          <a:p>
            <a:pPr marL="914400" marR="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Tuning Options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(for performance optimization):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Layer depth &amp; width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number of hidden layers and neurons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Dropout rates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prevent overfitting</a:t>
            </a: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Activation functions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relu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tanh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Batch size &amp; epochs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Optimizer &amp; learning rate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Regularization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L1/L2 penalties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6" name="Picture 4" descr="What is a Neural Network &amp; How Does It Work? AI Guide">
            <a:extLst>
              <a:ext uri="{FF2B5EF4-FFF2-40B4-BE49-F238E27FC236}">
                <a16:creationId xmlns:a16="http://schemas.microsoft.com/office/drawing/2014/main" id="{F3FF34C7-D4F1-F478-153A-24F0E2CD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97" y="2571750"/>
            <a:ext cx="3212570" cy="2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8BB8FABE-C477-0BBB-398C-7F12027EDD2B}"/>
              </a:ext>
            </a:extLst>
          </p:cNvPr>
          <p:cNvSpPr/>
          <p:nvPr/>
        </p:nvSpPr>
        <p:spPr>
          <a:xfrm>
            <a:off x="8415867" y="4672825"/>
            <a:ext cx="613833" cy="3173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194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4CFE-7A86-5896-DBA8-8EEFEAB3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 regularization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C6901-BD02-2328-4971-6C657840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00" y="1111420"/>
            <a:ext cx="6341199" cy="3693411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10D3BEB-7132-4293-951E-04F2DF415016}"/>
              </a:ext>
            </a:extLst>
          </p:cNvPr>
          <p:cNvSpPr/>
          <p:nvPr/>
        </p:nvSpPr>
        <p:spPr>
          <a:xfrm>
            <a:off x="8424000" y="4705413"/>
            <a:ext cx="559133" cy="3173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72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8D75-4660-E172-DA50-62955A01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0" y="574625"/>
            <a:ext cx="7704000" cy="572700"/>
          </a:xfrm>
        </p:spPr>
        <p:txBody>
          <a:bodyPr/>
          <a:lstStyle/>
          <a:p>
            <a:r>
              <a:rPr lang="en-GB" dirty="0"/>
              <a:t>Dataset Summary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9856F-3C36-C147-7B48-F4BC3466DAD7}"/>
              </a:ext>
            </a:extLst>
          </p:cNvPr>
          <p:cNvSpPr txBox="1"/>
          <p:nvPr/>
        </p:nvSpPr>
        <p:spPr>
          <a:xfrm>
            <a:off x="171031" y="1196018"/>
            <a:ext cx="82172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2,000,000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31 physics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PRI_* → Primary measurements - Measurements directly from the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DER_* → High-level physics features Derived/calculated from primary inputs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Labels (Binary class labels): 1 = Signal , 0 = Background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rgbClr val="002060"/>
                </a:solidFill>
              </a:rPr>
              <a:t>Detailed_labels</a:t>
            </a:r>
            <a:r>
              <a:rPr lang="en-GB" sz="1800" dirty="0">
                <a:solidFill>
                  <a:srgbClr val="002060"/>
                </a:solidFill>
              </a:rPr>
              <a:t>: Multiclass category: 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	</a:t>
            </a:r>
            <a:r>
              <a:rPr lang="en-GB" sz="1800" dirty="0" err="1">
                <a:solidFill>
                  <a:srgbClr val="002060"/>
                </a:solidFill>
              </a:rPr>
              <a:t>ztautau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(Background)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	</a:t>
            </a:r>
            <a:r>
              <a:rPr lang="en-GB" sz="1800" dirty="0" err="1">
                <a:solidFill>
                  <a:srgbClr val="002060"/>
                </a:solidFill>
              </a:rPr>
              <a:t>diboson</a:t>
            </a:r>
            <a:r>
              <a:rPr lang="en-GB" sz="1800" dirty="0">
                <a:solidFill>
                  <a:srgbClr val="002060"/>
                </a:solidFill>
              </a:rPr>
              <a:t> (</a:t>
            </a:r>
            <a:r>
              <a:rPr lang="en-GB" dirty="0">
                <a:solidFill>
                  <a:srgbClr val="002060"/>
                </a:solidFill>
              </a:rPr>
              <a:t>Background)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	ttbar </a:t>
            </a:r>
            <a:r>
              <a:rPr lang="en-GB" dirty="0">
                <a:solidFill>
                  <a:srgbClr val="002060"/>
                </a:solidFill>
              </a:rPr>
              <a:t> (Background)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</a:rPr>
              <a:t>	</a:t>
            </a:r>
            <a:r>
              <a:rPr lang="en-GB" sz="1800" dirty="0" err="1">
                <a:solidFill>
                  <a:srgbClr val="002060"/>
                </a:solidFill>
              </a:rPr>
              <a:t>htautau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(Signal)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Weights: Event weights for accounting for simulation/statistical effects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6AE16423-09BA-B7C1-E373-7FA8057FEF29}"/>
              </a:ext>
            </a:extLst>
          </p:cNvPr>
          <p:cNvSpPr/>
          <p:nvPr/>
        </p:nvSpPr>
        <p:spPr>
          <a:xfrm>
            <a:off x="8388323" y="4661031"/>
            <a:ext cx="611298" cy="402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8" name="Flowchart: Decision 7">
            <a:hlinkClick r:id="rId3" action="ppaction://hlinksldjump"/>
            <a:extLst>
              <a:ext uri="{FF2B5EF4-FFF2-40B4-BE49-F238E27FC236}">
                <a16:creationId xmlns:a16="http://schemas.microsoft.com/office/drawing/2014/main" id="{40613C09-4E02-7327-557E-74DF3EBC7A8B}"/>
              </a:ext>
            </a:extLst>
          </p:cNvPr>
          <p:cNvSpPr/>
          <p:nvPr/>
        </p:nvSpPr>
        <p:spPr>
          <a:xfrm>
            <a:off x="8369592" y="2195061"/>
            <a:ext cx="269235" cy="26873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9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3FEDE-CD83-4B2D-DADB-D72F2EC5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2747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▶️ Primary Physics Inputs (PRI)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Measurements directly from the detector: (16)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PRI_lep_pt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PRI_lep_eta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PRI_lep_phi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Lepton momentum and direction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PRI_had_pt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PRI_had_eta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PRI_had_phi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Hadronic tau candidate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PRI_jet_leading_pt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PRI_jet_leading_eta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PRI_jet_leading_phi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Leading jet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PRI_jet_subleading_pt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PRI_jet_subleading_eta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PRI_jet_subleading_phi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Subleading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jet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PRI_n_jets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Number of jets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PRI_jet_all_pt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Total jet transverse momentum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PRI_met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PRI_met_phi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Missing transverse energy (MET)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E11A6-4C72-F61C-CB30-2E2F705B8642}"/>
              </a:ext>
            </a:extLst>
          </p:cNvPr>
          <p:cNvSpPr txBox="1"/>
          <p:nvPr/>
        </p:nvSpPr>
        <p:spPr>
          <a:xfrm>
            <a:off x="0" y="2034957"/>
            <a:ext cx="69840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📈 Derived Features (DER)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High-level physics features calculated from primary inputs: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(12)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DER_mass_transverse_met_lep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DER_mass_vis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DER_pt_h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DER_deltaeta_jet_jet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DER_mass_jet_jet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DER_prodeta_jet_jet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DER_deltar_had_lep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DER_pt_tot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DER_sum_pt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DER_pt_ratio_lep_had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DER_met_phi_centrality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DER_lep_eta_centrality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6FD16B82-4A41-6B55-6499-1F9CB5F12AAB}"/>
              </a:ext>
            </a:extLst>
          </p:cNvPr>
          <p:cNvSpPr/>
          <p:nvPr/>
        </p:nvSpPr>
        <p:spPr>
          <a:xfrm>
            <a:off x="8388323" y="4661031"/>
            <a:ext cx="611298" cy="402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3305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rstanding Train, Test, and Validation Split in Simple Quick Terms | by  Rahul Chavan | Medium">
            <a:extLst>
              <a:ext uri="{FF2B5EF4-FFF2-40B4-BE49-F238E27FC236}">
                <a16:creationId xmlns:a16="http://schemas.microsoft.com/office/drawing/2014/main" id="{9EE4C51E-7E3E-F203-4D80-5490E2593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1350" r="9847" b="39843"/>
          <a:stretch>
            <a:fillRect/>
          </a:stretch>
        </p:blipFill>
        <p:spPr bwMode="auto">
          <a:xfrm>
            <a:off x="3276325" y="204321"/>
            <a:ext cx="5232948" cy="18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Actually Use Train, Validation and Test Sets">
            <a:extLst>
              <a:ext uri="{FF2B5EF4-FFF2-40B4-BE49-F238E27FC236}">
                <a16:creationId xmlns:a16="http://schemas.microsoft.com/office/drawing/2014/main" id="{364E045F-A014-FC60-6FDF-6095D903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2096874"/>
            <a:ext cx="6011333" cy="29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B6EED9-4E8E-21F4-7164-E52A6E7744C8}"/>
              </a:ext>
            </a:extLst>
          </p:cNvPr>
          <p:cNvSpPr txBox="1">
            <a:spLocks/>
          </p:cNvSpPr>
          <p:nvPr/>
        </p:nvSpPr>
        <p:spPr>
          <a:xfrm>
            <a:off x="216010" y="532292"/>
            <a:ext cx="245099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/>
              <a:t>Dataset Splits: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8094A5F-2867-5706-CD13-F96DE4CE2CB1}"/>
              </a:ext>
            </a:extLst>
          </p:cNvPr>
          <p:cNvSpPr/>
          <p:nvPr/>
        </p:nvSpPr>
        <p:spPr>
          <a:xfrm>
            <a:off x="141790" y="4660194"/>
            <a:ext cx="611298" cy="402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1124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2197-E830-9C4D-95C1-01FA8EA3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32" y="0"/>
            <a:ext cx="7704000" cy="572700"/>
          </a:xfrm>
        </p:spPr>
        <p:txBody>
          <a:bodyPr/>
          <a:lstStyle/>
          <a:p>
            <a:r>
              <a:rPr lang="en-US" sz="3600" dirty="0"/>
              <a:t>ROC curves 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B9EB6-3D70-A1A6-CEEB-4B0BBC30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4448062"/>
            <a:ext cx="719983" cy="695438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09FFF68E-A815-ED8A-9B1B-816781CB7C75}"/>
              </a:ext>
            </a:extLst>
          </p:cNvPr>
          <p:cNvSpPr/>
          <p:nvPr/>
        </p:nvSpPr>
        <p:spPr>
          <a:xfrm>
            <a:off x="0" y="4885267"/>
            <a:ext cx="414867" cy="2582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C8FD0A-0078-739D-1BE5-8D0246229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1" y="562117"/>
            <a:ext cx="429259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ROC (Receiver Operating Characteristic) curve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shows the trade-off between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 Positive Rate (Sensitivity)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False Positive Rate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various threshold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 Under the Curve (AUC)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quantifies the overall ability to discriminate signal from background.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higher AUC (close to 1) means better performance.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 to compare different models and tune thresholds.</a:t>
            </a:r>
          </a:p>
        </p:txBody>
      </p:sp>
      <p:pic>
        <p:nvPicPr>
          <p:cNvPr id="9219" name="Picture 3" descr="ROC And AUC Curves In ML Made Simple &amp; How To Tutorial">
            <a:extLst>
              <a:ext uri="{FF2B5EF4-FFF2-40B4-BE49-F238E27FC236}">
                <a16:creationId xmlns:a16="http://schemas.microsoft.com/office/drawing/2014/main" id="{60DCE94D-4F78-CFCC-50BB-D4CF128BE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r="22870"/>
          <a:stretch>
            <a:fillRect/>
          </a:stretch>
        </p:blipFill>
        <p:spPr bwMode="auto">
          <a:xfrm>
            <a:off x="5435597" y="1312115"/>
            <a:ext cx="3708403" cy="38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2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C94E0-7E32-8A45-4CD2-F799C06EF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0C7C-EE8F-C807-9323-C100B7F0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32" y="0"/>
            <a:ext cx="7704000" cy="572700"/>
          </a:xfrm>
        </p:spPr>
        <p:txBody>
          <a:bodyPr/>
          <a:lstStyle/>
          <a:p>
            <a:r>
              <a:rPr lang="en-GB" sz="3600" dirty="0"/>
              <a:t>Calibration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A99E4-751E-5178-DF2C-AD39E861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4448062"/>
            <a:ext cx="719983" cy="69543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32F15B1-200E-4B49-49F9-CCEB4832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34" y="619185"/>
            <a:ext cx="353059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Shows how well predicted probabilities match actual outcomes.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A perfectly calibrated model’s curve lies on the diagonal </a:t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(predicted = observed).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Helps identify if the model is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overconfident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underconfident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Important for physics applications where probability interpretation matters.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600" dirty="0"/>
              <a:t>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It compares the predicted probability from your ML model (like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XGBoost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 or NN) against the true fraction of signal events in bins of those predicted scores.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 a normalized χ2 per degree of freedom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uased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 to summarize calibration quality.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E33290-BDD7-EEFC-F3A8-239F80F0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1199681"/>
            <a:ext cx="5367314" cy="359610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704A84BC-2E6C-EBE1-409D-136BBA4DCCEA}"/>
              </a:ext>
            </a:extLst>
          </p:cNvPr>
          <p:cNvSpPr/>
          <p:nvPr/>
        </p:nvSpPr>
        <p:spPr>
          <a:xfrm>
            <a:off x="8682232" y="4840524"/>
            <a:ext cx="414867" cy="2582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9118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2C2AC8-037A-DF86-B864-8A5FE9CC5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D2A3-E74E-443C-F27A-7242A268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32" y="0"/>
            <a:ext cx="7704000" cy="572700"/>
          </a:xfrm>
        </p:spPr>
        <p:txBody>
          <a:bodyPr/>
          <a:lstStyle/>
          <a:p>
            <a:r>
              <a:rPr lang="en-GB" sz="3600" dirty="0"/>
              <a:t>Score Distributions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9E1A5-5149-5902-66D9-8879797B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4448062"/>
            <a:ext cx="719983" cy="69543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114071A-581B-FDF7-4364-F3828CDD7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173153"/>
            <a:ext cx="328453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Histograms show predicted scores for signal and background.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Stacked histograms break down background by detailed labels (e.g., ttbar,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diboson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separation between classes indicates strong classification power.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to visualize how well the model distinguishes events.</a:t>
            </a:r>
          </a:p>
        </p:txBody>
      </p:sp>
    </p:spTree>
    <p:extLst>
      <p:ext uri="{BB962C8B-B14F-4D97-AF65-F5344CB8AC3E}">
        <p14:creationId xmlns:p14="http://schemas.microsoft.com/office/powerpoint/2010/main" val="12880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highlight>
                  <a:schemeClr val="dk2"/>
                </a:highlight>
              </a:rPr>
              <a:t>CONTENTS OF</a:t>
            </a:r>
            <a:r>
              <a:rPr lang="en" dirty="0">
                <a:solidFill>
                  <a:schemeClr val="dk2"/>
                </a:solidFill>
              </a:rPr>
              <a:t> the internship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6" name="Shape 1">
            <a:extLst>
              <a:ext uri="{FF2B5EF4-FFF2-40B4-BE49-F238E27FC236}">
                <a16:creationId xmlns:a16="http://schemas.microsoft.com/office/drawing/2014/main" id="{9D318631-6FB6-ADDD-A354-94600A375F9B}"/>
              </a:ext>
            </a:extLst>
          </p:cNvPr>
          <p:cNvSpPr/>
          <p:nvPr/>
        </p:nvSpPr>
        <p:spPr>
          <a:xfrm>
            <a:off x="4088607" y="1058625"/>
            <a:ext cx="45719" cy="2810946"/>
          </a:xfrm>
          <a:prstGeom prst="roundRect">
            <a:avLst>
              <a:gd name="adj" fmla="val 384832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37" name="Shape 2">
            <a:extLst>
              <a:ext uri="{FF2B5EF4-FFF2-40B4-BE49-F238E27FC236}">
                <a16:creationId xmlns:a16="http://schemas.microsoft.com/office/drawing/2014/main" id="{AC50A308-AF1F-7321-1FAB-9C5062E6191E}"/>
              </a:ext>
            </a:extLst>
          </p:cNvPr>
          <p:cNvSpPr/>
          <p:nvPr/>
        </p:nvSpPr>
        <p:spPr>
          <a:xfrm>
            <a:off x="3258981" y="1282819"/>
            <a:ext cx="628293" cy="22860"/>
          </a:xfrm>
          <a:prstGeom prst="roundRect">
            <a:avLst>
              <a:gd name="adj" fmla="val 384832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38" name="Shape 3">
            <a:extLst>
              <a:ext uri="{FF2B5EF4-FFF2-40B4-BE49-F238E27FC236}">
                <a16:creationId xmlns:a16="http://schemas.microsoft.com/office/drawing/2014/main" id="{1B486BC1-28EE-F133-C547-A4D86C13063E}"/>
              </a:ext>
            </a:extLst>
          </p:cNvPr>
          <p:cNvSpPr/>
          <p:nvPr/>
        </p:nvSpPr>
        <p:spPr>
          <a:xfrm>
            <a:off x="3864413" y="1058624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AF5EB"/>
          </a:solidFill>
          <a:ln w="762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GB" sz="1000"/>
          </a:p>
        </p:txBody>
      </p:sp>
      <p:sp>
        <p:nvSpPr>
          <p:cNvPr id="39" name="Text 4">
            <a:extLst>
              <a:ext uri="{FF2B5EF4-FFF2-40B4-BE49-F238E27FC236}">
                <a16:creationId xmlns:a16="http://schemas.microsoft.com/office/drawing/2014/main" id="{5CB0B1A3-0AD8-9081-E696-7309AB137723}"/>
              </a:ext>
            </a:extLst>
          </p:cNvPr>
          <p:cNvSpPr/>
          <p:nvPr/>
        </p:nvSpPr>
        <p:spPr>
          <a:xfrm>
            <a:off x="3952222" y="1109464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1</a:t>
            </a:r>
            <a:endParaRPr lang="en-US" dirty="0"/>
          </a:p>
        </p:txBody>
      </p:sp>
      <p:sp>
        <p:nvSpPr>
          <p:cNvPr id="40" name="Text 5">
            <a:extLst>
              <a:ext uri="{FF2B5EF4-FFF2-40B4-BE49-F238E27FC236}">
                <a16:creationId xmlns:a16="http://schemas.microsoft.com/office/drawing/2014/main" id="{A6F532A4-8175-C74B-0745-564F9B9F017A}"/>
              </a:ext>
            </a:extLst>
          </p:cNvPr>
          <p:cNvSpPr/>
          <p:nvPr/>
        </p:nvSpPr>
        <p:spPr>
          <a:xfrm>
            <a:off x="588647" y="113053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2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Week 1–2</a:t>
            </a:r>
            <a:endParaRPr lang="en-US" sz="1200" dirty="0"/>
          </a:p>
        </p:txBody>
      </p:sp>
      <p:sp>
        <p:nvSpPr>
          <p:cNvPr id="42" name="Shape 7">
            <a:extLst>
              <a:ext uri="{FF2B5EF4-FFF2-40B4-BE49-F238E27FC236}">
                <a16:creationId xmlns:a16="http://schemas.microsoft.com/office/drawing/2014/main" id="{F4D2E1BA-EA06-1D15-B595-EB46B658C27A}"/>
              </a:ext>
            </a:extLst>
          </p:cNvPr>
          <p:cNvSpPr/>
          <p:nvPr/>
        </p:nvSpPr>
        <p:spPr>
          <a:xfrm>
            <a:off x="4312803" y="2539404"/>
            <a:ext cx="628293" cy="22860"/>
          </a:xfrm>
          <a:prstGeom prst="roundRect">
            <a:avLst>
              <a:gd name="adj" fmla="val 384832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43" name="Shape 8">
            <a:extLst>
              <a:ext uri="{FF2B5EF4-FFF2-40B4-BE49-F238E27FC236}">
                <a16:creationId xmlns:a16="http://schemas.microsoft.com/office/drawing/2014/main" id="{AF5A4F0C-8189-20E1-D5F5-CBD548B79130}"/>
              </a:ext>
            </a:extLst>
          </p:cNvPr>
          <p:cNvSpPr/>
          <p:nvPr/>
        </p:nvSpPr>
        <p:spPr>
          <a:xfrm>
            <a:off x="3864413" y="2315209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AF5EB"/>
          </a:solidFill>
          <a:ln w="762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GB" sz="1000"/>
          </a:p>
        </p:txBody>
      </p:sp>
      <p:sp>
        <p:nvSpPr>
          <p:cNvPr id="44" name="Text 9">
            <a:extLst>
              <a:ext uri="{FF2B5EF4-FFF2-40B4-BE49-F238E27FC236}">
                <a16:creationId xmlns:a16="http://schemas.microsoft.com/office/drawing/2014/main" id="{17DDD51B-B860-C5ED-65DE-1ED7DB67CFA8}"/>
              </a:ext>
            </a:extLst>
          </p:cNvPr>
          <p:cNvSpPr/>
          <p:nvPr/>
        </p:nvSpPr>
        <p:spPr>
          <a:xfrm>
            <a:off x="3952222" y="2366049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2</a:t>
            </a:r>
            <a:endParaRPr lang="en-US" dirty="0"/>
          </a:p>
        </p:txBody>
      </p:sp>
      <p:sp>
        <p:nvSpPr>
          <p:cNvPr id="45" name="Text 10">
            <a:extLst>
              <a:ext uri="{FF2B5EF4-FFF2-40B4-BE49-F238E27FC236}">
                <a16:creationId xmlns:a16="http://schemas.microsoft.com/office/drawing/2014/main" id="{F1CBECF2-68B8-FB11-9F85-6CBC2CB80513}"/>
              </a:ext>
            </a:extLst>
          </p:cNvPr>
          <p:cNvSpPr/>
          <p:nvPr/>
        </p:nvSpPr>
        <p:spPr>
          <a:xfrm>
            <a:off x="5147312" y="2387123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2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Week 3</a:t>
            </a:r>
            <a:endParaRPr lang="en-US" sz="1200" dirty="0"/>
          </a:p>
        </p:txBody>
      </p:sp>
      <p:sp>
        <p:nvSpPr>
          <p:cNvPr id="47" name="Shape 12">
            <a:extLst>
              <a:ext uri="{FF2B5EF4-FFF2-40B4-BE49-F238E27FC236}">
                <a16:creationId xmlns:a16="http://schemas.microsoft.com/office/drawing/2014/main" id="{0D652BCB-9F8E-053D-0486-D4AFC01D1754}"/>
              </a:ext>
            </a:extLst>
          </p:cNvPr>
          <p:cNvSpPr/>
          <p:nvPr/>
        </p:nvSpPr>
        <p:spPr>
          <a:xfrm>
            <a:off x="3258981" y="3622516"/>
            <a:ext cx="628293" cy="22860"/>
          </a:xfrm>
          <a:prstGeom prst="roundRect">
            <a:avLst>
              <a:gd name="adj" fmla="val 384832"/>
            </a:avLst>
          </a:prstGeom>
          <a:solidFill>
            <a:srgbClr val="D5CDBE"/>
          </a:solidFill>
          <a:ln/>
        </p:spPr>
        <p:txBody>
          <a:bodyPr/>
          <a:lstStyle/>
          <a:p>
            <a:endParaRPr lang="en-GB" sz="1000"/>
          </a:p>
        </p:txBody>
      </p:sp>
      <p:sp>
        <p:nvSpPr>
          <p:cNvPr id="48" name="Shape 13">
            <a:extLst>
              <a:ext uri="{FF2B5EF4-FFF2-40B4-BE49-F238E27FC236}">
                <a16:creationId xmlns:a16="http://schemas.microsoft.com/office/drawing/2014/main" id="{C23A6F32-C683-BE83-1632-283550EFB30F}"/>
              </a:ext>
            </a:extLst>
          </p:cNvPr>
          <p:cNvSpPr/>
          <p:nvPr/>
        </p:nvSpPr>
        <p:spPr>
          <a:xfrm>
            <a:off x="3864413" y="3398321"/>
            <a:ext cx="471249" cy="471249"/>
          </a:xfrm>
          <a:prstGeom prst="roundRect">
            <a:avLst>
              <a:gd name="adj" fmla="val 18668"/>
            </a:avLst>
          </a:prstGeom>
          <a:solidFill>
            <a:srgbClr val="FAF5EB"/>
          </a:solidFill>
          <a:ln w="7620">
            <a:solidFill>
              <a:srgbClr val="D5CDBE"/>
            </a:solidFill>
            <a:prstDash val="solid"/>
          </a:ln>
        </p:spPr>
        <p:txBody>
          <a:bodyPr/>
          <a:lstStyle/>
          <a:p>
            <a:endParaRPr lang="en-GB" sz="1000"/>
          </a:p>
        </p:txBody>
      </p:sp>
      <p:sp>
        <p:nvSpPr>
          <p:cNvPr id="49" name="Text 14">
            <a:extLst>
              <a:ext uri="{FF2B5EF4-FFF2-40B4-BE49-F238E27FC236}">
                <a16:creationId xmlns:a16="http://schemas.microsoft.com/office/drawing/2014/main" id="{28C2DDD5-27CE-B0B8-21DB-25DDDE8F554C}"/>
              </a:ext>
            </a:extLst>
          </p:cNvPr>
          <p:cNvSpPr/>
          <p:nvPr/>
        </p:nvSpPr>
        <p:spPr>
          <a:xfrm>
            <a:off x="3952222" y="3449161"/>
            <a:ext cx="295632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3</a:t>
            </a:r>
            <a:endParaRPr lang="en-US" dirty="0"/>
          </a:p>
        </p:txBody>
      </p:sp>
      <p:sp>
        <p:nvSpPr>
          <p:cNvPr id="50" name="Text 15">
            <a:extLst>
              <a:ext uri="{FF2B5EF4-FFF2-40B4-BE49-F238E27FC236}">
                <a16:creationId xmlns:a16="http://schemas.microsoft.com/office/drawing/2014/main" id="{474997A9-36A3-0733-5CF4-D74A60AA5ABA}"/>
              </a:ext>
            </a:extLst>
          </p:cNvPr>
          <p:cNvSpPr/>
          <p:nvPr/>
        </p:nvSpPr>
        <p:spPr>
          <a:xfrm>
            <a:off x="588647" y="3470235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2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Week 4</a:t>
            </a:r>
            <a:endParaRPr lang="en-US" sz="1200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E166A792-2C57-B990-9F0F-FC46AD9D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4" y="1466473"/>
            <a:ext cx="39613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Understood the project goals and data structure.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Visited CERN for exposure to current physics research.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Integrated </a:t>
            </a:r>
            <a:r>
              <a:rPr kumimoji="0" lang="en-US" altLang="en-US" sz="105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MLflow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for experiment tracking and version control.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Began modifying the model and logging key metrics.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97A64B85-C1C0-FB6C-5DFF-A98704F9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471" y="2750378"/>
            <a:ext cx="44910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Started Optimizing and cleaning the codebase.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Introduced and began coding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ROC curves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calibration graphs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for performance evaluation.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Started planning for systematic uncertainty modeling.</a:t>
            </a: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A3C855F2-D78A-116F-2871-7A5E1258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05" y="3982130"/>
            <a:ext cx="49875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Trained and improved the model’s predictive performance.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Conducted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feature analysis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to identify impactful variables.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Improved code structure and added clear documentation.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1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</a:rPr>
              <a:t>Solving logical issues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07C61E-B7F7-B960-A9BD-88872079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1" y="189291"/>
            <a:ext cx="7704000" cy="572700"/>
          </a:xfrm>
        </p:spPr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1F40FC8-2B5A-843D-08DD-E23C547FD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90" y="853291"/>
            <a:ext cx="82441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action="ppaction://hlinksldjump"/>
              </a:rPr>
              <a:t>Introduction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Particle Physics, Higgs Boson, and the ATLAS Experiment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Overview of the FAIR Universe Project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action="ppaction://hlinksldjump"/>
              </a:rPr>
              <a:t>Challenges in Particle Detection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Systematic Uncertainties: TES, JES, MET,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action="ppaction://hlinksldjump"/>
              </a:rPr>
              <a:t>My Project Overview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(Contains all project components and details)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action="ppaction://hlinksldjump"/>
              </a:rPr>
              <a:t>Internship Weekly Activities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What I Did Each Week: Tasks, Learning, and Progress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action="ppaction://hlinksldjump"/>
              </a:rPr>
              <a:t>Data Visualizations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Key Visual Results: Histograms, ROC, Calibration, Loss Curves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action="ppaction://hlinksldjump"/>
              </a:rPr>
              <a:t>Results and Conclusions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 - Summary of Findings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hlinkClick r:id="rId8" action="ppaction://hlinksldjump"/>
              </a:rPr>
              <a:t>Upcoming Work Plan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8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38">
            <a:extLst>
              <a:ext uri="{FF2B5EF4-FFF2-40B4-BE49-F238E27FC236}">
                <a16:creationId xmlns:a16="http://schemas.microsoft.com/office/drawing/2014/main" id="{070F5670-3490-4995-3B95-0C6245C11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6495" y="840188"/>
            <a:ext cx="69110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3500"/>
            </a:pPr>
            <a:r>
              <a:rPr lang="en" sz="4400" dirty="0">
                <a:solidFill>
                  <a:schemeClr val="lt2"/>
                </a:solidFill>
                <a:highlight>
                  <a:schemeClr val="dk2"/>
                </a:highlight>
              </a:rPr>
              <a:t>Current progress</a:t>
            </a:r>
            <a:endParaRPr sz="4400" dirty="0">
              <a:solidFill>
                <a:schemeClr val="lt2"/>
              </a:solidFill>
              <a:highlight>
                <a:schemeClr val="dk2"/>
              </a:highlight>
            </a:endParaRPr>
          </a:p>
        </p:txBody>
      </p:sp>
      <p:sp>
        <p:nvSpPr>
          <p:cNvPr id="3006" name="Google Shape;3006;p38">
            <a:extLst>
              <a:ext uri="{FF2B5EF4-FFF2-40B4-BE49-F238E27FC236}">
                <a16:creationId xmlns:a16="http://schemas.microsoft.com/office/drawing/2014/main" id="{5C47750A-A3E5-9FE3-6D4B-7FFA23698A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7965" y="1558868"/>
            <a:ext cx="4973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</a:t>
            </a:r>
            <a:r>
              <a:rPr lang="en" dirty="0"/>
              <a:t>eeks 5-6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E1C876-24CA-0D28-E85F-B2B86024A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" y="1884908"/>
            <a:ext cx="7825740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Resolved a critical bug in systematic variation plotting, leading to more accurate evaluation.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neural network calibration and began incorporating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Brier Score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 new evaluation metric.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Transitioned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LCG computing environments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SSH and SLURM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started using Linux tools in the workflow.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Gained hands-on experience in debugging, remote computing, and model evaluation techniques.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Faced and solved challenges related to plotting logic and software compatibility.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the foundation for deeper calibration analysis, regularization studies, and further systematic modeling enhancements.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>
          <a:extLst>
            <a:ext uri="{FF2B5EF4-FFF2-40B4-BE49-F238E27FC236}">
              <a16:creationId xmlns:a16="http://schemas.microsoft.com/office/drawing/2014/main" id="{C44E5F81-BFF2-AF05-18B9-9D718D42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38">
            <a:extLst>
              <a:ext uri="{FF2B5EF4-FFF2-40B4-BE49-F238E27FC236}">
                <a16:creationId xmlns:a16="http://schemas.microsoft.com/office/drawing/2014/main" id="{2EE4D042-B4D5-F599-3753-E520D10E8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7935" y="2249888"/>
            <a:ext cx="69110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3500"/>
            </a:pPr>
            <a:r>
              <a:rPr lang="en" sz="4800" dirty="0">
                <a:solidFill>
                  <a:schemeClr val="lt2"/>
                </a:solidFill>
                <a:highlight>
                  <a:schemeClr val="dk2"/>
                </a:highlight>
              </a:rPr>
              <a:t>Data visualizations</a:t>
            </a:r>
            <a:endParaRPr sz="4800" dirty="0">
              <a:solidFill>
                <a:schemeClr val="lt2"/>
              </a:solidFill>
              <a:highlight>
                <a:schemeClr val="dk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09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D5200-4572-9E79-FF3D-2B2F8766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8" y="418441"/>
            <a:ext cx="7049484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5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621D-65FC-73BA-EAB5-6FDA8A64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980" y="1930790"/>
            <a:ext cx="5774640" cy="1511100"/>
          </a:xfrm>
        </p:spPr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5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5F8CF2-B57D-9610-1C8E-F6B810407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874" y="1751425"/>
            <a:ext cx="6361406" cy="713400"/>
          </a:xfrm>
        </p:spPr>
        <p:txBody>
          <a:bodyPr/>
          <a:lstStyle/>
          <a:p>
            <a:pPr algn="l"/>
            <a:r>
              <a:rPr lang="en-GB" sz="3200" dirty="0"/>
              <a:t>Running main classifier on BDT and systematics models also</a:t>
            </a:r>
          </a:p>
        </p:txBody>
      </p:sp>
    </p:spTree>
    <p:extLst>
      <p:ext uri="{BB962C8B-B14F-4D97-AF65-F5344CB8AC3E}">
        <p14:creationId xmlns:p14="http://schemas.microsoft.com/office/powerpoint/2010/main" val="282807457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>
          <a:extLst>
            <a:ext uri="{FF2B5EF4-FFF2-40B4-BE49-F238E27FC236}">
              <a16:creationId xmlns:a16="http://schemas.microsoft.com/office/drawing/2014/main" id="{E08622C9-84CA-1D5B-A81D-00E27AF5C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6">
            <a:extLst>
              <a:ext uri="{FF2B5EF4-FFF2-40B4-BE49-F238E27FC236}">
                <a16:creationId xmlns:a16="http://schemas.microsoft.com/office/drawing/2014/main" id="{52D67733-9D33-F053-A032-810C680C46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0700" y="0"/>
            <a:ext cx="3822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MINUS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73E701-B77F-6648-0050-2D196EAC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713400"/>
            <a:ext cx="6469380" cy="433448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1216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57291-F752-3FD2-7327-B7E7DB51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26" y="0"/>
            <a:ext cx="58983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>
          <a:extLst>
            <a:ext uri="{FF2B5EF4-FFF2-40B4-BE49-F238E27FC236}">
              <a16:creationId xmlns:a16="http://schemas.microsoft.com/office/drawing/2014/main" id="{EA902076-113E-0655-094A-30851F3CE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6">
            <a:extLst>
              <a:ext uri="{FF2B5EF4-FFF2-40B4-BE49-F238E27FC236}">
                <a16:creationId xmlns:a16="http://schemas.microsoft.com/office/drawing/2014/main" id="{0D0F376A-8348-FDE1-0ED8-020171E606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0699" y="166168"/>
            <a:ext cx="3822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PLUS</a:t>
            </a: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5D9338-D597-8DCA-0ED1-0ABA3186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99" y="713400"/>
            <a:ext cx="6385401" cy="427629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3807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FC543-904F-FD2B-5B45-5CF00F37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25" y="0"/>
            <a:ext cx="59233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6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ignal&#10;&#10;AI-generated content may be incorrect.">
            <a:extLst>
              <a:ext uri="{FF2B5EF4-FFF2-40B4-BE49-F238E27FC236}">
                <a16:creationId xmlns:a16="http://schemas.microsoft.com/office/drawing/2014/main" id="{6F15B485-1ED7-347B-81E0-ABA1EB16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75" y="0"/>
            <a:ext cx="58920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2B0A-AAC0-B979-5D8E-C7F2453C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1" y="189291"/>
            <a:ext cx="7704000" cy="572700"/>
          </a:xfrm>
        </p:spPr>
        <p:txBody>
          <a:bodyPr/>
          <a:lstStyle/>
          <a:p>
            <a:r>
              <a:rPr lang="en-GB" dirty="0"/>
              <a:t>Particle Physics, Higgs Boson, ATLAS Experiment &amp; FAIR Universe Project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8CBAC41-F596-FFFB-0766-5E20313E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29" y="1077001"/>
            <a:ext cx="91778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Particle Physics Overview: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Study of fundamental particles and forces by colliding protons at CERN’s Large Hadron Collider (LHC).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ATLAS Detector: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of the LHC’s main experiments recording billions of collision events.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Measures energy, momentum, and type of particles produced in collisions.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F5448-1DD2-20C9-56F9-8953C26FC170}"/>
              </a:ext>
            </a:extLst>
          </p:cNvPr>
          <p:cNvSpPr txBox="1"/>
          <p:nvPr/>
        </p:nvSpPr>
        <p:spPr>
          <a:xfrm>
            <a:off x="122929" y="2647759"/>
            <a:ext cx="85058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🌀 What Happens in a Collision?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Particles collide → new particles created → detectors (like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ATLAS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record their movement.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event generates a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huge amount of 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(momentum, angles, energies, etc.).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44BE4F-55AA-B46C-8E26-69A915E3DB5D}"/>
              </a:ext>
            </a:extLst>
          </p:cNvPr>
          <p:cNvSpPr/>
          <p:nvPr/>
        </p:nvSpPr>
        <p:spPr>
          <a:xfrm>
            <a:off x="1804736" y="3991939"/>
            <a:ext cx="5109410" cy="1151561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C6B829-5DBE-59DF-5992-48C3E7570FB0}"/>
              </a:ext>
            </a:extLst>
          </p:cNvPr>
          <p:cNvSpPr/>
          <p:nvPr/>
        </p:nvSpPr>
        <p:spPr>
          <a:xfrm>
            <a:off x="6713619" y="4367193"/>
            <a:ext cx="336884" cy="3501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41841C-2378-3326-8B43-D6EAA70D4FB9}"/>
              </a:ext>
            </a:extLst>
          </p:cNvPr>
          <p:cNvSpPr/>
          <p:nvPr/>
        </p:nvSpPr>
        <p:spPr>
          <a:xfrm>
            <a:off x="1636294" y="4367194"/>
            <a:ext cx="336884" cy="3501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42C7AA-3884-6C6B-98C0-3A9A7C334166}"/>
              </a:ext>
            </a:extLst>
          </p:cNvPr>
          <p:cNvSpPr/>
          <p:nvPr/>
        </p:nvSpPr>
        <p:spPr>
          <a:xfrm>
            <a:off x="4307303" y="3757048"/>
            <a:ext cx="128337" cy="112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C9FDBC-E872-E0B1-C7D2-65868A5A8148}"/>
              </a:ext>
            </a:extLst>
          </p:cNvPr>
          <p:cNvSpPr/>
          <p:nvPr/>
        </p:nvSpPr>
        <p:spPr>
          <a:xfrm>
            <a:off x="4102764" y="4053600"/>
            <a:ext cx="128337" cy="112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7F294-8E56-2F58-A45F-A1AD2A3E1656}"/>
              </a:ext>
            </a:extLst>
          </p:cNvPr>
          <p:cNvSpPr/>
          <p:nvPr/>
        </p:nvSpPr>
        <p:spPr>
          <a:xfrm>
            <a:off x="4018546" y="3750357"/>
            <a:ext cx="128337" cy="1122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11C7F-2453-089C-84E5-0C2CBFA85359}"/>
              </a:ext>
            </a:extLst>
          </p:cNvPr>
          <p:cNvSpPr txBox="1"/>
          <p:nvPr/>
        </p:nvSpPr>
        <p:spPr>
          <a:xfrm>
            <a:off x="4082715" y="4339848"/>
            <a:ext cx="425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 err="1">
                <a:effectLst/>
              </a:rPr>
              <a:t>lep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C44A5-104B-EC92-32BA-496CC4C127D6}"/>
              </a:ext>
            </a:extLst>
          </p:cNvPr>
          <p:cNvSpPr txBox="1"/>
          <p:nvPr/>
        </p:nvSpPr>
        <p:spPr>
          <a:xfrm>
            <a:off x="4571999" y="3417457"/>
            <a:ext cx="425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Jet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6981B-4AEE-8F0B-65FC-4616EEF45FF7}"/>
              </a:ext>
            </a:extLst>
          </p:cNvPr>
          <p:cNvSpPr txBox="1"/>
          <p:nvPr/>
        </p:nvSpPr>
        <p:spPr>
          <a:xfrm>
            <a:off x="3414960" y="3485569"/>
            <a:ext cx="489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had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424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43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462 L 0.00173 -0.00432 L 0.01041 -0.02037 L 0.01215 -0.02345 L 0.01562 -0.02962 C 0.01597 -0.03117 0.01597 -0.03302 0.01649 -0.03425 C 0.01875 -0.03919 0.01996 -0.03888 0.02274 -0.04074 C 0.02413 -0.04166 0.02569 -0.04259 0.02708 -0.04382 C 0.02795 -0.04444 0.02864 -0.04629 0.02968 -0.04691 C 0.03194 -0.04814 0.03437 -0.04876 0.0368 -0.05 C 0.03784 -0.0503 0.03906 -0.05061 0.04027 -0.05154 C 0.04166 -0.05246 0.04305 -0.05401 0.04461 -0.05462 C 0.04774 -0.05617 0.05642 -0.0574 0.05868 -0.05771 C 0.05989 -0.05833 0.06093 -0.05864 0.06215 -0.05925 C 0.06302 -0.05987 0.06388 -0.06049 0.06475 -0.0608 C 0.06649 -0.06142 0.0684 -0.06172 0.07013 -0.06234 C 0.07204 -0.06327 0.07413 -0.06481 0.07621 -0.06543 C 0.07882 -0.06635 0.08142 -0.06666 0.08402 -0.06697 C 0.08489 -0.06759 0.08576 -0.06821 0.0868 -0.06851 C 0.09218 -0.07037 0.09809 -0.07006 0.10347 -0.07314 C 0.10885 -0.07654 0.10503 -0.07469 0.11475 -0.07808 C 0.11632 -0.07839 0.1177 -0.07901 0.11909 -0.07962 C 0.121 -0.07993 0.12274 -0.08024 0.12448 -0.08117 C 0.12621 -0.08179 0.12795 -0.08333 0.12968 -0.08425 C 0.13263 -0.08549 0.13559 -0.08611 0.13854 -0.08734 C 0.14253 -0.08919 0.14583 -0.09074 0.14982 -0.09197 C 0.15347 -0.09321 0.15954 -0.09444 0.16302 -0.09506 C 0.16961 -0.09814 0.17517 -0.10092 0.18229 -0.10123 L 0.21041 -0.10277 C 0.2184 -0.10648 0.2118 -0.10401 0.22708 -0.10586 C 0.2302 -0.10648 0.2335 -0.10709 0.23663 -0.1074 C 0.23993 -0.10709 0.24323 -0.10679 0.24635 -0.10586 C 0.2493 -0.10524 0.2552 -0.10277 0.2552 -0.10246 " pathEditMode="relative" rAng="0" ptsTypes="AAAAAAAAAAAAAAAAAAAAAAAAA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5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43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55 L 0.00174 0.00186 C -0.00034 -0.00339 -0.00329 -0.00709 -0.00451 -0.01265 C -0.00572 -0.0179 -0.00468 -0.02407 -0.00538 -0.02962 C -0.00572 -0.0324 -0.00659 -0.03487 -0.00711 -0.03765 C -0.00746 -0.0395 -0.00729 -0.04197 -0.00798 -0.04382 C -0.01093 -0.05092 -0.01336 -0.05 -0.0177 -0.05308 C -0.03229 -0.06358 -0.00868 -0.04876 -0.02552 -0.05771 C -0.02708 -0.05864 -0.02847 -0.06018 -0.02986 -0.0608 C -0.03246 -0.06172 -0.03524 -0.06172 -0.03784 -0.06234 C -0.05295 -0.06604 -0.02934 -0.06172 -0.05277 -0.06543 C -0.05972 -0.06975 -0.05503 -0.06728 -0.06944 -0.06851 C -0.1052 -0.07191 -0.07395 -0.06851 -0.10191 -0.07191 C -0.10642 -0.07283 -0.10885 -0.07345 -0.11319 -0.075 C -0.11475 -0.0753 -0.11614 -0.07592 -0.1177 -0.07654 C -0.12031 -0.07716 -0.12291 -0.07746 -0.12552 -0.07808 C -0.13576 -0.08703 -0.12343 -0.07685 -0.14843 -0.0858 C -0.15104 -0.08672 -0.1552 -0.08827 -0.15798 -0.08888 C -0.16701 -0.09074 -0.17413 -0.09104 -0.1835 -0.09197 C -0.21388 -0.09537 -0.17673 -0.09135 -0.2151 -0.0966 C -0.22031 -0.09753 -0.22552 -0.09783 -0.23072 -0.09814 C -0.23941 -0.10061 -0.23541 -0.1 -0.24739 -0.10123 C -0.25937 -0.10277 -0.26597 -0.10339 -0.27812 -0.10432 L -0.28072 -0.10586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55 L -0.00035 -0.00124 C 0.00191 -0.00494 0.00399 -0.00834 0.0066 -0.01111 C 0.00764 -0.01204 0.00903 -0.01173 0.01007 -0.01266 C 0.01129 -0.01327 0.01233 -0.01482 0.01354 -0.01574 C 0.01962 -0.02037 0.01597 -0.01759 0.02153 -0.02037 C 0.0257 -0.02253 0.02691 -0.02408 0.03108 -0.025 C 0.03229 -0.02531 0.03351 -0.025 0.03472 -0.025 " pathEditMode="relative" rAng="0" ptsTypes="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117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339 L -0.00209 0.0037 C 0.00069 0.00493 0.00382 0.00586 0.00659 0.00802 C 0.00954 0.00987 0.01215 0.01419 0.01545 0.01574 C 0.01649 0.01604 0.0177 0.01635 0.01892 0.01728 C 0.02031 0.0179 0.0217 0.01944 0.02326 0.02037 C 0.03385 0.02469 0.02725 0.01913 0.03211 0.02345 " pathEditMode="relative" rAng="0" ptsTypes="AA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9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309 L -0.00225 0.0034 C -0.00468 0.00031 -0.00711 -0.00185 -0.00937 -0.00493 C -0.01232 -0.00864 -0.01458 -0.01512 -0.01805 -0.01728 C -0.01892 -0.0179 -0.01979 -0.01821 -0.02066 -0.01882 C -0.02187 -0.01975 -0.02291 -0.02129 -0.02413 -0.02191 C -0.02638 -0.02345 -0.02812 -0.02314 -0.0302 -0.025 C -0.03072 -0.02561 -0.0309 -0.02623 -0.03107 -0.02654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CE1A-AEC7-F7A5-86F7-625E635D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CC8E4CD3-7B90-8108-E9D7-DE4B6BA2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69" y="0"/>
            <a:ext cx="58994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99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78C12-1EDC-7AF8-97B8-C3E94C1A4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2073D-CF8F-BF20-482B-64FBAF23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874" y="1751425"/>
            <a:ext cx="6361406" cy="713400"/>
          </a:xfrm>
        </p:spPr>
        <p:txBody>
          <a:bodyPr/>
          <a:lstStyle/>
          <a:p>
            <a:pPr algn="l"/>
            <a:r>
              <a:rPr lang="en-GB" sz="3200" dirty="0"/>
              <a:t>Running main classifier on NN and systematics models also</a:t>
            </a:r>
          </a:p>
        </p:txBody>
      </p:sp>
    </p:spTree>
    <p:extLst>
      <p:ext uri="{BB962C8B-B14F-4D97-AF65-F5344CB8AC3E}">
        <p14:creationId xmlns:p14="http://schemas.microsoft.com/office/powerpoint/2010/main" val="9525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121C8-ADB6-1C41-EB10-164763EF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5" y="1141885"/>
            <a:ext cx="5656775" cy="3454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AC318-D0C0-1C8A-B55A-02453E3A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05" y="866910"/>
            <a:ext cx="3053390" cy="3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>
          <a:extLst>
            <a:ext uri="{FF2B5EF4-FFF2-40B4-BE49-F238E27FC236}">
              <a16:creationId xmlns:a16="http://schemas.microsoft.com/office/drawing/2014/main" id="{86E12A5D-0F95-7132-10A9-320AD679F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6">
            <a:extLst>
              <a:ext uri="{FF2B5EF4-FFF2-40B4-BE49-F238E27FC236}">
                <a16:creationId xmlns:a16="http://schemas.microsoft.com/office/drawing/2014/main" id="{6DE40164-EE88-0152-F4A0-69D21FDCC3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0700" y="133503"/>
            <a:ext cx="3822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MINUS</a:t>
            </a: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DDA17A-CE2F-808D-64F2-FCD9E2B5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19" y="713400"/>
            <a:ext cx="6415721" cy="429659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479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>
          <a:extLst>
            <a:ext uri="{FF2B5EF4-FFF2-40B4-BE49-F238E27FC236}">
              <a16:creationId xmlns:a16="http://schemas.microsoft.com/office/drawing/2014/main" id="{DFD3557E-1902-73A1-13FB-F32B1C3F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6">
            <a:extLst>
              <a:ext uri="{FF2B5EF4-FFF2-40B4-BE49-F238E27FC236}">
                <a16:creationId xmlns:a16="http://schemas.microsoft.com/office/drawing/2014/main" id="{9B80FF73-1EB6-BD40-4E3D-CDFB2BE638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0700" y="117447"/>
            <a:ext cx="3822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/>
              <a:t>PLUS</a:t>
            </a:r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365764-B4A2-7DAB-D94F-1A7D3002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00" y="687853"/>
            <a:ext cx="6537800" cy="437835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1412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0788-815E-1AE8-B5EB-BE29FBA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86" y="664984"/>
            <a:ext cx="7704000" cy="572700"/>
          </a:xfrm>
        </p:spPr>
        <p:txBody>
          <a:bodyPr/>
          <a:lstStyle/>
          <a:p>
            <a:r>
              <a:rPr lang="en-US" dirty="0"/>
              <a:t>What is the upcoming work plan ?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8FD2B62-363D-0AC0-FEB8-3D02EDE4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12" y="1443603"/>
            <a:ext cx="799254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 deeper analysis of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calibration curve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focusing on bias and variance in model predictions.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Study and experiment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dropout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regularization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other techniques to control overfitting and improve calibration.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Investigate how these techniques affect shifts in calibration and model performance graphs.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 and analyze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Brier Score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an evaluation metric, studying its correlation with calibration quality.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 learning and applying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Linux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improve workflow efficiency.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improving the model’s handling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 uncertainties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both technically (code) and conceptually (methodology).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 steady progress on refining uncertainty-aware AI models in the coming weeks.</a:t>
            </a:r>
          </a:p>
        </p:txBody>
      </p:sp>
    </p:spTree>
    <p:extLst>
      <p:ext uri="{BB962C8B-B14F-4D97-AF65-F5344CB8AC3E}">
        <p14:creationId xmlns:p14="http://schemas.microsoft.com/office/powerpoint/2010/main" val="184597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38D802-0194-19A8-CBC3-2A2900AFCA1B}"/>
              </a:ext>
            </a:extLst>
          </p:cNvPr>
          <p:cNvSpPr txBox="1"/>
          <p:nvPr/>
        </p:nvSpPr>
        <p:spPr>
          <a:xfrm>
            <a:off x="114224" y="2201067"/>
            <a:ext cx="82078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b="1" dirty="0"/>
              <a:t>FAIR Universe Overview: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Collaborative project between major research institutions (LBNL, Université Paris-Saclay, UW, </a:t>
            </a:r>
            <a:r>
              <a:rPr lang="en-GB" sz="1600" dirty="0" err="1"/>
              <a:t>ChaLearn</a:t>
            </a:r>
            <a:r>
              <a:rPr lang="en-GB" sz="1600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Builds large-scale AI platforms for high-energy physics and cosmology.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/>
              <a:t>Challenge Goal: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Develop AI models that are robust to systematic uncertainties.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Improve trustworthiness of physics insights from machine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/>
              <a:t>HiggsML Uncertainty Challenge: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Focused on Higgs boson detection with realistic detector uncertainty </a:t>
            </a:r>
            <a:r>
              <a:rPr lang="en-GB" sz="1600" dirty="0" err="1"/>
              <a:t>modeling</a:t>
            </a:r>
            <a:r>
              <a:rPr lang="en-GB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Encourages innovation in systematic-aware ML algorithms.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693C80-45F6-BE70-7A68-CEDF76ECA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3264" y="91440"/>
            <a:ext cx="2815252" cy="1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A8F8D-9123-AC33-CE48-A675945E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B0B6-6D5E-4DBE-1E01-01752ADA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0" y="128136"/>
            <a:ext cx="7704000" cy="572700"/>
          </a:xfrm>
        </p:spPr>
        <p:txBody>
          <a:bodyPr/>
          <a:lstStyle/>
          <a:p>
            <a:r>
              <a:rPr lang="en-GB" sz="2800" dirty="0"/>
              <a:t>Challenges in Particle Detection: Systematic Uncertainties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B3B2-D239-25D2-D0FE-5155FBAF0006}"/>
              </a:ext>
            </a:extLst>
          </p:cNvPr>
          <p:cNvSpPr txBox="1"/>
          <p:nvPr/>
        </p:nvSpPr>
        <p:spPr>
          <a:xfrm>
            <a:off x="133350" y="1019562"/>
            <a:ext cx="9010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What are Systematic Uncertainties?</a:t>
            </a:r>
            <a:br>
              <a:rPr lang="en-GB" sz="1600" dirty="0"/>
            </a:br>
            <a:r>
              <a:rPr lang="en-GB" sz="1600" dirty="0"/>
              <a:t>Systematic uncertainties (or systematics) are biases or errors inherent to the measurement process that consistently affect data in a predictable way. </a:t>
            </a:r>
            <a:endParaRPr lang="en-GB" sz="1600" b="1" dirty="0"/>
          </a:p>
          <a:p>
            <a:r>
              <a:rPr lang="en-GB" sz="1600" b="1" dirty="0"/>
              <a:t>Measurement Errors &amp; Biases:</a:t>
            </a:r>
            <a:br>
              <a:rPr lang="en-GB" sz="1600" dirty="0"/>
            </a:br>
            <a:r>
              <a:rPr lang="en-GB" sz="1600" dirty="0"/>
              <a:t>Detector imperfections cause uncertainties in measurements (energy, momentum). From calibration, detector resolution, and environmental effects during experiments.</a:t>
            </a:r>
          </a:p>
          <a:p>
            <a:r>
              <a:rPr lang="en-GB" sz="1600" b="1" dirty="0"/>
              <a:t>Key Systematics:</a:t>
            </a:r>
            <a:endParaRPr lang="en-GB" sz="1600" dirty="0"/>
          </a:p>
          <a:p>
            <a:pPr lvl="1"/>
            <a:r>
              <a:rPr lang="en-GB" sz="1600" dirty="0"/>
              <a:t>TES (Tau Energy Scale): Uncertainty in measuring the energy of tau leptons. </a:t>
            </a:r>
          </a:p>
          <a:p>
            <a:pPr lvl="1"/>
            <a:r>
              <a:rPr lang="en-GB" sz="1600" dirty="0"/>
              <a:t>JES (Jet Energy Scale): Uncertainty in the measured energy of particle jets. </a:t>
            </a:r>
          </a:p>
          <a:p>
            <a:pPr lvl="1"/>
            <a:r>
              <a:rPr lang="en-GB" sz="1600" dirty="0"/>
              <a:t>MET (Missing Transverse Energy): Uncertainties due to detector noise and mismeasurements affecting invisible particles’ energy.</a:t>
            </a:r>
          </a:p>
          <a:p>
            <a:r>
              <a:rPr lang="en-GB" sz="1600" b="1" dirty="0"/>
              <a:t>Impact:</a:t>
            </a:r>
            <a:br>
              <a:rPr lang="en-GB" sz="1600" dirty="0"/>
            </a:br>
            <a:r>
              <a:rPr lang="en-GB" sz="1600" dirty="0"/>
              <a:t>Systematic uncertainties can bias physics results if not properly accounted for, leading to false conclusions.</a:t>
            </a:r>
          </a:p>
        </p:txBody>
      </p:sp>
    </p:spTree>
    <p:extLst>
      <p:ext uri="{BB962C8B-B14F-4D97-AF65-F5344CB8AC3E}">
        <p14:creationId xmlns:p14="http://schemas.microsoft.com/office/powerpoint/2010/main" val="88602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7BF2-4923-EDBB-0A01-1B7A460805FC}"/>
              </a:ext>
            </a:extLst>
          </p:cNvPr>
          <p:cNvSpPr txBox="1">
            <a:spLocks/>
          </p:cNvSpPr>
          <p:nvPr/>
        </p:nvSpPr>
        <p:spPr>
          <a:xfrm>
            <a:off x="567600" y="-32958"/>
            <a:ext cx="77040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3500"/>
            </a:pPr>
            <a:r>
              <a:rPr lang="en-US" sz="2400" b="1" dirty="0">
                <a:solidFill>
                  <a:schemeClr val="dk2"/>
                </a:solidFill>
                <a:latin typeface="Prompt"/>
                <a:cs typeface="Prompt"/>
                <a:sym typeface="Prompt"/>
              </a:rPr>
              <a:t>My </a:t>
            </a:r>
            <a:r>
              <a:rPr lang="en-GB" sz="2400" b="1" dirty="0">
                <a:solidFill>
                  <a:schemeClr val="dk2"/>
                </a:solidFill>
                <a:latin typeface="Prompt"/>
                <a:cs typeface="Prompt"/>
                <a:sym typeface="Prompt"/>
              </a:rPr>
              <a:t>Project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D242A-A3C9-E0F4-2CE5-A3A1D15AD083}"/>
              </a:ext>
            </a:extLst>
          </p:cNvPr>
          <p:cNvSpPr txBox="1"/>
          <p:nvPr/>
        </p:nvSpPr>
        <p:spPr>
          <a:xfrm>
            <a:off x="0" y="320884"/>
            <a:ext cx="91520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Build a machine learning pipeline to classify events from particle physics experiments into: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✅ Signal → Higgs boson decays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❌ Background → Other processes (e.g., ttbar, </a:t>
            </a:r>
            <a:r>
              <a:rPr lang="en-GB" dirty="0" err="1"/>
              <a:t>ztautau</a:t>
            </a:r>
            <a:r>
              <a:rPr lang="en-GB" dirty="0"/>
              <a:t>, </a:t>
            </a:r>
            <a:r>
              <a:rPr lang="en-GB" dirty="0" err="1"/>
              <a:t>diboson</a:t>
            </a:r>
            <a:r>
              <a:rPr lang="en-GB" dirty="0"/>
              <a:t>)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Project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training on physics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Handling systematic uncertainties </a:t>
            </a:r>
          </a:p>
          <a:p>
            <a:pPr lvl="1"/>
            <a:r>
              <a:rPr lang="en-GB" dirty="0"/>
              <a:t>	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Train </a:t>
            </a:r>
            <a:r>
              <a:rPr lang="en-GB" dirty="0" err="1"/>
              <a:t>SystModel</a:t>
            </a:r>
            <a:r>
              <a:rPr lang="en-GB" dirty="0"/>
              <a:t> for each systematic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tunning </a:t>
            </a:r>
          </a:p>
          <a:p>
            <a:r>
              <a:rPr lang="en-GB" dirty="0">
                <a:sym typeface="Wingdings" panose="05000000000000000000" pitchFamily="2" charset="2"/>
              </a:rPr>
              <a:t>	 Adjust model settings to improve performance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Testing 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Analyse robustness and calibration 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ROC curves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Calibration curves 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Feature distributions,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Score </a:t>
            </a:r>
            <a:r>
              <a:rPr lang="en-GB" dirty="0"/>
              <a:t>distributions (histograms and stacked histograms)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</a:t>
            </a:r>
            <a:r>
              <a:rPr lang="en-GB" dirty="0"/>
              <a:t>Neural net loss curves (if using NN)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	- models tracking and comparisons  (using MLFLOW)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Generating physics-aware metrics: </a:t>
            </a:r>
          </a:p>
          <a:p>
            <a:pPr lvl="2"/>
            <a:r>
              <a:rPr lang="en-GB" dirty="0"/>
              <a:t>	- gamma (γ) and beta (β), used to compute </a:t>
            </a:r>
            <a:r>
              <a:rPr lang="el-GR" dirty="0"/>
              <a:t>μ̂ (</a:t>
            </a:r>
            <a:r>
              <a:rPr lang="en-GB" dirty="0"/>
              <a:t>mu hat) and </a:t>
            </a:r>
            <a:r>
              <a:rPr lang="el-GR" dirty="0"/>
              <a:t>Δμ̂ (</a:t>
            </a:r>
            <a:r>
              <a:rPr lang="en-GB" dirty="0"/>
              <a:t>uncertainty in mu)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Logs everything using </a:t>
            </a:r>
            <a:r>
              <a:rPr lang="en-GB" dirty="0" err="1"/>
              <a:t>MLflow</a:t>
            </a:r>
            <a:r>
              <a:rPr lang="en-GB" dirty="0"/>
              <a:t> for tracking experiments.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F67283-B46A-72FF-0CDB-16530EFB233F}"/>
              </a:ext>
            </a:extLst>
          </p:cNvPr>
          <p:cNvSpPr/>
          <p:nvPr/>
        </p:nvSpPr>
        <p:spPr>
          <a:xfrm>
            <a:off x="5960946" y="923209"/>
            <a:ext cx="21563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classification in ML 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87E51F-C22E-2E8F-9E76-474F4CFBBC55}"/>
              </a:ext>
            </a:extLst>
          </p:cNvPr>
          <p:cNvGrpSpPr/>
          <p:nvPr/>
        </p:nvGrpSpPr>
        <p:grpSpPr>
          <a:xfrm>
            <a:off x="4572000" y="1247398"/>
            <a:ext cx="4507830" cy="461665"/>
            <a:chOff x="4315328" y="1760135"/>
            <a:chExt cx="4507830" cy="461665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06F0D00-26D6-7DBF-AB3A-6DFA013D7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328" y="1760135"/>
              <a:ext cx="4507830" cy="46166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Classification means teaching a computer model how to tell the difference between different categories</a:t>
              </a:r>
            </a:p>
          </p:txBody>
        </p:sp>
        <p:sp>
          <p:nvSpPr>
            <p:cNvPr id="15" name="Rectangle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67E561FC-AA06-F311-8EA8-83DD8ACF1DCE}"/>
                </a:ext>
              </a:extLst>
            </p:cNvPr>
            <p:cNvSpPr/>
            <p:nvPr/>
          </p:nvSpPr>
          <p:spPr>
            <a:xfrm>
              <a:off x="7154780" y="2010600"/>
              <a:ext cx="193308" cy="1666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7592CC8C-3DD8-B0B0-DD46-D8822A1CC279}"/>
              </a:ext>
            </a:extLst>
          </p:cNvPr>
          <p:cNvSpPr/>
          <p:nvPr/>
        </p:nvSpPr>
        <p:spPr>
          <a:xfrm>
            <a:off x="4148664" y="2062905"/>
            <a:ext cx="240456" cy="185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4C9FBA5-F2EC-354F-A153-EFB448D3D14E}"/>
              </a:ext>
            </a:extLst>
          </p:cNvPr>
          <p:cNvCxnSpPr>
            <a:cxnSpLocks/>
          </p:cNvCxnSpPr>
          <p:nvPr/>
        </p:nvCxnSpPr>
        <p:spPr>
          <a:xfrm>
            <a:off x="7251032" y="481318"/>
            <a:ext cx="802105" cy="605646"/>
          </a:xfrm>
          <a:prstGeom prst="bentConnector3">
            <a:avLst>
              <a:gd name="adj1" fmla="val 123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D86BFD08-A1BF-85DC-AE2C-CE4C05DE1D49}"/>
              </a:ext>
            </a:extLst>
          </p:cNvPr>
          <p:cNvSpPr/>
          <p:nvPr/>
        </p:nvSpPr>
        <p:spPr>
          <a:xfrm>
            <a:off x="2921889" y="1664558"/>
            <a:ext cx="179452" cy="1851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0B9AC0C3-92D5-F800-7B02-D4801BAC05D1}"/>
              </a:ext>
            </a:extLst>
          </p:cNvPr>
          <p:cNvSpPr/>
          <p:nvPr/>
        </p:nvSpPr>
        <p:spPr>
          <a:xfrm>
            <a:off x="2201332" y="2741317"/>
            <a:ext cx="220136" cy="179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Rectangle 30">
            <a:hlinkClick r:id="rId7" action="ppaction://hlinksldjump"/>
            <a:extLst>
              <a:ext uri="{FF2B5EF4-FFF2-40B4-BE49-F238E27FC236}">
                <a16:creationId xmlns:a16="http://schemas.microsoft.com/office/drawing/2014/main" id="{F0286250-89AD-E4E4-3DDB-DAE68E81AD0D}"/>
              </a:ext>
            </a:extLst>
          </p:cNvPr>
          <p:cNvSpPr/>
          <p:nvPr/>
        </p:nvSpPr>
        <p:spPr>
          <a:xfrm>
            <a:off x="1557863" y="2309620"/>
            <a:ext cx="225217" cy="1973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Rectangle 31">
            <a:hlinkClick r:id="rId8" action="ppaction://hlinksldjump"/>
            <a:extLst>
              <a:ext uri="{FF2B5EF4-FFF2-40B4-BE49-F238E27FC236}">
                <a16:creationId xmlns:a16="http://schemas.microsoft.com/office/drawing/2014/main" id="{EA60F98E-3B2D-8CF9-E5E1-42A2B6C2D730}"/>
              </a:ext>
            </a:extLst>
          </p:cNvPr>
          <p:cNvSpPr/>
          <p:nvPr/>
        </p:nvSpPr>
        <p:spPr>
          <a:xfrm>
            <a:off x="2167467" y="3167573"/>
            <a:ext cx="220136" cy="179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3" name="Rectangle 32">
            <a:hlinkClick r:id="rId9" action="ppaction://hlinksldjump"/>
            <a:extLst>
              <a:ext uri="{FF2B5EF4-FFF2-40B4-BE49-F238E27FC236}">
                <a16:creationId xmlns:a16="http://schemas.microsoft.com/office/drawing/2014/main" id="{1E7E8E38-A177-DDFE-2909-7BB1E043B0DB}"/>
              </a:ext>
            </a:extLst>
          </p:cNvPr>
          <p:cNvSpPr/>
          <p:nvPr/>
        </p:nvSpPr>
        <p:spPr>
          <a:xfrm>
            <a:off x="2588257" y="3400597"/>
            <a:ext cx="220136" cy="1796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2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D1233-B526-6168-9102-D405F7F8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4" y="747694"/>
            <a:ext cx="9046724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Classification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type of machine learning task where the goal is to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assign a label to input data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based on patterns it learns.</a:t>
            </a: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Simple 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you show a model pictures of: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🐱 Cats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🐴 </a:t>
            </a:r>
            <a:r>
              <a:rPr lang="en-US" altLang="en-US" sz="17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orses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...it learns to tell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whether a new picture is a cat or a horse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called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binary classification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because there are two options.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C95D6D-91FC-99C4-5739-20AB2A1E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2A99C-B2D7-7BD1-4D3D-0B8BF733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7" y="3007472"/>
            <a:ext cx="873829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🎯 Our Case: Physics Classification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our project, we want the model to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classify collision events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particle physics into: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Events that may contain a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Higgs boson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❌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All the other events (like ttbar, </a:t>
            </a:r>
            <a:r>
              <a:rPr kumimoji="0" lang="en-US" altLang="en-US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ztautau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etc.)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Just like the cat vs dog example —</a:t>
            </a:r>
            <a:b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Here it's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Higgs vs non-Higgs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8C1A-8840-6D53-CCA8-D128F348C171}"/>
              </a:ext>
            </a:extLst>
          </p:cNvPr>
          <p:cNvSpPr txBox="1"/>
          <p:nvPr/>
        </p:nvSpPr>
        <p:spPr>
          <a:xfrm>
            <a:off x="1700012" y="265082"/>
            <a:ext cx="5594940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Classification in Machine Learning?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CA17B80A-CB80-8137-F401-85B5141FEB58}"/>
              </a:ext>
            </a:extLst>
          </p:cNvPr>
          <p:cNvSpPr/>
          <p:nvPr/>
        </p:nvSpPr>
        <p:spPr>
          <a:xfrm>
            <a:off x="7046299" y="4677074"/>
            <a:ext cx="1969364" cy="402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 to summary</a:t>
            </a:r>
            <a:endParaRPr lang="en-GB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7517AC-100A-4D47-63B6-8AA6F4B2C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36260"/>
              </p:ext>
            </p:extLst>
          </p:nvPr>
        </p:nvGraphicFramePr>
        <p:xfrm>
          <a:off x="4108116" y="1191794"/>
          <a:ext cx="4477084" cy="1143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19271">
                  <a:extLst>
                    <a:ext uri="{9D8B030D-6E8A-4147-A177-3AD203B41FA5}">
                      <a16:colId xmlns:a16="http://schemas.microsoft.com/office/drawing/2014/main" val="2845956948"/>
                    </a:ext>
                  </a:extLst>
                </a:gridCol>
                <a:gridCol w="1119271">
                  <a:extLst>
                    <a:ext uri="{9D8B030D-6E8A-4147-A177-3AD203B41FA5}">
                      <a16:colId xmlns:a16="http://schemas.microsoft.com/office/drawing/2014/main" val="857475634"/>
                    </a:ext>
                  </a:extLst>
                </a:gridCol>
                <a:gridCol w="1119271">
                  <a:extLst>
                    <a:ext uri="{9D8B030D-6E8A-4147-A177-3AD203B41FA5}">
                      <a16:colId xmlns:a16="http://schemas.microsoft.com/office/drawing/2014/main" val="4112823187"/>
                    </a:ext>
                  </a:extLst>
                </a:gridCol>
                <a:gridCol w="1119271">
                  <a:extLst>
                    <a:ext uri="{9D8B030D-6E8A-4147-A177-3AD203B41FA5}">
                      <a16:colId xmlns:a16="http://schemas.microsoft.com/office/drawing/2014/main" val="1702938890"/>
                    </a:ext>
                  </a:extLst>
                </a:gridCol>
              </a:tblGrid>
              <a:tr h="194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🐾 Ear Shape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🐎 Has Mane?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🐾 Tail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Label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38796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🐱 Cat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364774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Rounded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🐴 Horse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859235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🐱 Cat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03096"/>
                  </a:ext>
                </a:extLst>
              </a:tr>
              <a:tr h="1949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Rounded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900" dirty="0"/>
                        <a:t>🐴 Horse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82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51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B8B057A-7B25-8447-BA00-AB79F68B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001923"/>
            <a:ext cx="847825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 uncertainties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Non-random, structured errors.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🔍 Example: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a detector consistently overestimates particle energy → both signal and background are mismeasured in a biased way.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600" dirty="0">
                <a:solidFill>
                  <a:srgbClr val="C00000"/>
                </a:solidFill>
              </a:rPr>
              <a:t>It's a </a:t>
            </a:r>
            <a:r>
              <a:rPr lang="en-GB" sz="1600" b="1" dirty="0">
                <a:solidFill>
                  <a:srgbClr val="C00000"/>
                </a:solidFill>
              </a:rPr>
              <a:t>data transformation utility</a:t>
            </a:r>
            <a:r>
              <a:rPr lang="en-GB" sz="1600" dirty="0">
                <a:solidFill>
                  <a:srgbClr val="C00000"/>
                </a:solidFill>
              </a:rPr>
              <a:t> that simulates </a:t>
            </a:r>
            <a:r>
              <a:rPr lang="en-GB" sz="1600" b="1" dirty="0">
                <a:solidFill>
                  <a:srgbClr val="C00000"/>
                </a:solidFill>
              </a:rPr>
              <a:t>real-world measurement uncertainties</a:t>
            </a:r>
            <a:r>
              <a:rPr lang="en-GB" sz="1600" dirty="0">
                <a:solidFill>
                  <a:srgbClr val="C00000"/>
                </a:solidFill>
              </a:rPr>
              <a:t> in high-energy physics — like when a detector mismeasures the energy of a tau or a jet.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it matters: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model may perform well on ideal data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But in real conditions (with systematics), its performance may shift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1CA00-584E-F067-D82C-C4466D6CF947}"/>
              </a:ext>
            </a:extLst>
          </p:cNvPr>
          <p:cNvSpPr txBox="1"/>
          <p:nvPr/>
        </p:nvSpPr>
        <p:spPr>
          <a:xfrm>
            <a:off x="2479507" y="295754"/>
            <a:ext cx="4738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14400" eaLnBrk="0" fontAlgn="base" latinLnBrk="0" hangingPunct="0">
              <a:buClr>
                <a:schemeClr val="dk2"/>
              </a:buClr>
              <a:buSzPts val="3500"/>
              <a:tabLst/>
            </a:pPr>
            <a:r>
              <a:rPr lang="en-US" altLang="en-US" sz="3000" b="1" dirty="0">
                <a:solidFill>
                  <a:schemeClr val="dk2"/>
                </a:solidFill>
                <a:latin typeface="Prompt"/>
                <a:cs typeface="Prompt"/>
                <a:sym typeface="Prompt"/>
              </a:rPr>
              <a:t>What Are Systematics?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F39C3-4EED-7491-59CB-9FEE46AC5A05}"/>
              </a:ext>
            </a:extLst>
          </p:cNvPr>
          <p:cNvSpPr txBox="1"/>
          <p:nvPr/>
        </p:nvSpPr>
        <p:spPr>
          <a:xfrm>
            <a:off x="1425741" y="3726783"/>
            <a:ext cx="6035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So, we train two models per systematic uncertainty: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One with +10% variation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One with −10% variation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A7B92581-15D6-E49D-28DD-8F5FAFC63552}"/>
              </a:ext>
            </a:extLst>
          </p:cNvPr>
          <p:cNvSpPr/>
          <p:nvPr/>
        </p:nvSpPr>
        <p:spPr>
          <a:xfrm>
            <a:off x="7030257" y="4661031"/>
            <a:ext cx="1969364" cy="402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 to summary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547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6D32-D10B-8048-C2F7-CD19EBB5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6420"/>
            <a:ext cx="7704000" cy="572700"/>
          </a:xfrm>
        </p:spPr>
        <p:txBody>
          <a:bodyPr/>
          <a:lstStyle/>
          <a:p>
            <a:r>
              <a:rPr lang="en-GB" dirty="0"/>
              <a:t>Model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B430-38DB-D321-5F98-6F782C7A7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ctr">
              <a:buNone/>
            </a:pPr>
            <a:r>
              <a:rPr lang="en-GB" sz="1600" b="1" dirty="0"/>
              <a:t>In this project, I used </a:t>
            </a:r>
          </a:p>
          <a:p>
            <a:pPr marL="152400" indent="0" algn="ctr">
              <a:buNone/>
            </a:pPr>
            <a:r>
              <a:rPr lang="en-GB" sz="1600" b="1" dirty="0">
                <a:solidFill>
                  <a:srgbClr val="C00000"/>
                </a:solidFill>
              </a:rPr>
              <a:t>Neural Networks (NN) and Boosted Decision Trees (BDT)</a:t>
            </a:r>
          </a:p>
          <a:p>
            <a:pPr marL="152400" indent="0" algn="ctr">
              <a:buNone/>
            </a:pPr>
            <a:r>
              <a:rPr lang="en-GB" sz="1600" dirty="0"/>
              <a:t>Both used to train the </a:t>
            </a:r>
            <a:r>
              <a:rPr lang="en-GB" sz="1600" b="1" dirty="0"/>
              <a:t>main model</a:t>
            </a:r>
            <a:r>
              <a:rPr lang="en-GB" sz="1600" dirty="0"/>
              <a:t> that classifies Signal vs Background events.</a:t>
            </a:r>
          </a:p>
          <a:p>
            <a:pPr marL="152400" indent="0" algn="ctr">
              <a:buNone/>
            </a:pPr>
            <a:r>
              <a:rPr lang="en-GB" sz="1600" dirty="0"/>
              <a:t>Also used to train separate </a:t>
            </a:r>
            <a:r>
              <a:rPr lang="en-GB" sz="1600" b="1" dirty="0"/>
              <a:t>systematics models</a:t>
            </a:r>
            <a:r>
              <a:rPr lang="en-GB" sz="1600" dirty="0"/>
              <a:t> to handle detector uncertainties.</a:t>
            </a:r>
          </a:p>
          <a:p>
            <a:pPr marL="152400" indent="0">
              <a:buNone/>
            </a:pPr>
            <a:endParaRPr lang="en-GB" sz="1600" dirty="0"/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6538BFA-F3ED-D710-800C-9DFF8DB4FE4B}"/>
              </a:ext>
            </a:extLst>
          </p:cNvPr>
          <p:cNvSpPr/>
          <p:nvPr/>
        </p:nvSpPr>
        <p:spPr>
          <a:xfrm>
            <a:off x="1289473" y="3058845"/>
            <a:ext cx="2322407" cy="9321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BDT</a:t>
            </a:r>
            <a:r>
              <a:rPr lang="en-GB" sz="4000" dirty="0"/>
              <a:t>🌲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ADC7FA39-FCFB-7F42-0D2D-84ADD6DFB0EB}"/>
              </a:ext>
            </a:extLst>
          </p:cNvPr>
          <p:cNvSpPr/>
          <p:nvPr/>
        </p:nvSpPr>
        <p:spPr>
          <a:xfrm>
            <a:off x="5180753" y="3056990"/>
            <a:ext cx="2322407" cy="93218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NN</a:t>
            </a:r>
            <a:r>
              <a:rPr lang="en-GB" sz="4000" dirty="0"/>
              <a:t>🧬</a:t>
            </a:r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065F06DF-7768-D203-43C8-6A1FBE361B11}"/>
              </a:ext>
            </a:extLst>
          </p:cNvPr>
          <p:cNvSpPr/>
          <p:nvPr/>
        </p:nvSpPr>
        <p:spPr>
          <a:xfrm>
            <a:off x="8424000" y="4661031"/>
            <a:ext cx="578838" cy="3258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30586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ist CV by Slidesgo">
  <a:themeElements>
    <a:clrScheme name="Simple Light">
      <a:dk1>
        <a:srgbClr val="212958"/>
      </a:dk1>
      <a:lt1>
        <a:srgbClr val="FFFFFF"/>
      </a:lt1>
      <a:dk2>
        <a:srgbClr val="253483"/>
      </a:dk2>
      <a:lt2>
        <a:srgbClr val="E8E9EB"/>
      </a:lt2>
      <a:accent1>
        <a:srgbClr val="9A7720"/>
      </a:accent1>
      <a:accent2>
        <a:srgbClr val="E2AA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739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3158</Words>
  <Application>Microsoft Office PowerPoint</Application>
  <PresentationFormat>On-screen Show (16:9)</PresentationFormat>
  <Paragraphs>363</Paragraphs>
  <Slides>35</Slides>
  <Notes>13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Wingdings</vt:lpstr>
      <vt:lpstr>Atkinson Hyperlegible</vt:lpstr>
      <vt:lpstr>Arial Unicode MS</vt:lpstr>
      <vt:lpstr>Prompt</vt:lpstr>
      <vt:lpstr>Funnel Display</vt:lpstr>
      <vt:lpstr>Roboto Condensed Light</vt:lpstr>
      <vt:lpstr>Physicist CV by Slidesgo</vt:lpstr>
      <vt:lpstr>PowerPoint Presentation</vt:lpstr>
      <vt:lpstr>Table of Contents</vt:lpstr>
      <vt:lpstr>Particle Physics, Higgs Boson, ATLAS Experiment &amp; FAIR Universe Project</vt:lpstr>
      <vt:lpstr>PowerPoint Presentation</vt:lpstr>
      <vt:lpstr>Challenges in Particle Detection: Systematic Uncertainties</vt:lpstr>
      <vt:lpstr>PowerPoint Presentation</vt:lpstr>
      <vt:lpstr>PowerPoint Presentation</vt:lpstr>
      <vt:lpstr>PowerPoint Presentation</vt:lpstr>
      <vt:lpstr>Model Types</vt:lpstr>
      <vt:lpstr>Boosted Decision Tree (BDT)</vt:lpstr>
      <vt:lpstr>Neural Network (NN)</vt:lpstr>
      <vt:lpstr>Dropout regularization</vt:lpstr>
      <vt:lpstr>Dataset Summary </vt:lpstr>
      <vt:lpstr>PowerPoint Presentation</vt:lpstr>
      <vt:lpstr>PowerPoint Presentation</vt:lpstr>
      <vt:lpstr>ROC curves </vt:lpstr>
      <vt:lpstr>Calibration Curve</vt:lpstr>
      <vt:lpstr>Score Distributions</vt:lpstr>
      <vt:lpstr>CONTENTS OF the internship</vt:lpstr>
      <vt:lpstr>Current progress</vt:lpstr>
      <vt:lpstr>Data visualizations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upcoming work plan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Abdullah Alhareem</cp:lastModifiedBy>
  <cp:revision>55</cp:revision>
  <dcterms:modified xsi:type="dcterms:W3CDTF">2025-08-11T12:48:37Z</dcterms:modified>
</cp:coreProperties>
</file>