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691" r:id="rId2"/>
    <p:sldMasterId id="2147483754" r:id="rId3"/>
  </p:sldMasterIdLst>
  <p:notesMasterIdLst>
    <p:notesMasterId r:id="rId42"/>
  </p:notesMasterIdLst>
  <p:sldIdLst>
    <p:sldId id="256" r:id="rId4"/>
    <p:sldId id="305" r:id="rId5"/>
    <p:sldId id="322" r:id="rId6"/>
    <p:sldId id="323" r:id="rId7"/>
    <p:sldId id="324" r:id="rId8"/>
    <p:sldId id="325" r:id="rId9"/>
    <p:sldId id="290" r:id="rId10"/>
    <p:sldId id="279" r:id="rId11"/>
    <p:sldId id="277" r:id="rId12"/>
    <p:sldId id="276" r:id="rId13"/>
    <p:sldId id="263" r:id="rId14"/>
    <p:sldId id="291" r:id="rId15"/>
    <p:sldId id="267" r:id="rId16"/>
    <p:sldId id="266" r:id="rId17"/>
    <p:sldId id="269" r:id="rId18"/>
    <p:sldId id="292" r:id="rId19"/>
    <p:sldId id="273" r:id="rId20"/>
    <p:sldId id="274" r:id="rId21"/>
    <p:sldId id="297" r:id="rId22"/>
    <p:sldId id="287" r:id="rId23"/>
    <p:sldId id="306" r:id="rId24"/>
    <p:sldId id="307" r:id="rId25"/>
    <p:sldId id="321" r:id="rId26"/>
    <p:sldId id="310" r:id="rId27"/>
    <p:sldId id="312" r:id="rId28"/>
    <p:sldId id="313" r:id="rId29"/>
    <p:sldId id="314" r:id="rId30"/>
    <p:sldId id="317" r:id="rId31"/>
    <p:sldId id="318" r:id="rId32"/>
    <p:sldId id="320" r:id="rId33"/>
    <p:sldId id="278" r:id="rId34"/>
    <p:sldId id="300" r:id="rId35"/>
    <p:sldId id="326" r:id="rId36"/>
    <p:sldId id="328" r:id="rId37"/>
    <p:sldId id="327" r:id="rId38"/>
    <p:sldId id="329" r:id="rId39"/>
    <p:sldId id="285" r:id="rId40"/>
    <p:sldId id="257" r:id="rId41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0DC08"/>
    <a:srgbClr val="3F6BAE"/>
    <a:srgbClr val="4F81BD"/>
    <a:srgbClr val="FFFF00"/>
    <a:srgbClr val="FFCC00"/>
    <a:srgbClr val="FC9804"/>
    <a:srgbClr val="EFE125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6" autoAdjust="0"/>
    <p:restoredTop sz="86156" autoAdjust="0"/>
  </p:normalViewPr>
  <p:slideViewPr>
    <p:cSldViewPr snapToGrid="0">
      <p:cViewPr varScale="1">
        <p:scale>
          <a:sx n="111" d="100"/>
          <a:sy n="111" d="100"/>
        </p:scale>
        <p:origin x="145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C8EF9-FBBC-45AD-B8A0-9ED66A2BA004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90A729D-7D92-43C1-8A9C-5CC776AC6EBD}">
      <dgm:prSet phldrT="[Texte]" phldr="0"/>
      <dgm:spPr>
        <a:solidFill>
          <a:srgbClr val="FF0000"/>
        </a:solidFill>
      </dgm:spPr>
      <dgm:t>
        <a:bodyPr/>
        <a:lstStyle/>
        <a:p>
          <a:r>
            <a:rPr lang="en-GB" dirty="0"/>
            <a:t>Software</a:t>
          </a:r>
        </a:p>
      </dgm:t>
    </dgm:pt>
    <dgm:pt modelId="{9606C72D-1C97-458D-9D5A-12CB2895810F}" type="parTrans" cxnId="{8344BEA4-0AD4-4E79-9A99-FF13D4ACB314}">
      <dgm:prSet/>
      <dgm:spPr/>
      <dgm:t>
        <a:bodyPr/>
        <a:lstStyle/>
        <a:p>
          <a:endParaRPr lang="en-GB"/>
        </a:p>
      </dgm:t>
    </dgm:pt>
    <dgm:pt modelId="{01AA01EF-5D70-4824-8EBA-42A98E85F324}" type="sibTrans" cxnId="{8344BEA4-0AD4-4E79-9A99-FF13D4ACB314}">
      <dgm:prSet/>
      <dgm:spPr/>
      <dgm:t>
        <a:bodyPr/>
        <a:lstStyle/>
        <a:p>
          <a:endParaRPr lang="en-GB"/>
        </a:p>
      </dgm:t>
    </dgm:pt>
    <dgm:pt modelId="{A1ABE347-4182-4D29-AA87-D80A7F647CBD}">
      <dgm:prSet phldrT="[Texte]" phldr="0"/>
      <dgm:spPr>
        <a:solidFill>
          <a:srgbClr val="FFC000"/>
        </a:solidFill>
      </dgm:spPr>
      <dgm:t>
        <a:bodyPr/>
        <a:lstStyle/>
        <a:p>
          <a:r>
            <a:rPr lang="en-GB" dirty="0"/>
            <a:t>Human errors</a:t>
          </a:r>
        </a:p>
      </dgm:t>
    </dgm:pt>
    <dgm:pt modelId="{03DE5CB5-2139-43B2-8183-D2A63D51201B}" type="parTrans" cxnId="{2157BEED-5DA2-4C86-AB82-6343D255ABF7}">
      <dgm:prSet/>
      <dgm:spPr/>
      <dgm:t>
        <a:bodyPr/>
        <a:lstStyle/>
        <a:p>
          <a:endParaRPr lang="en-GB"/>
        </a:p>
      </dgm:t>
    </dgm:pt>
    <dgm:pt modelId="{743CE801-D7C3-43BD-A2C7-EA0122CEF5E5}" type="sibTrans" cxnId="{2157BEED-5DA2-4C86-AB82-6343D255ABF7}">
      <dgm:prSet/>
      <dgm:spPr/>
      <dgm:t>
        <a:bodyPr/>
        <a:lstStyle/>
        <a:p>
          <a:endParaRPr lang="en-GB"/>
        </a:p>
      </dgm:t>
    </dgm:pt>
    <dgm:pt modelId="{0CB0128A-5CB0-4EE6-8594-A80CBF823956}">
      <dgm:prSet phldrT="[Texte]" phldr="0"/>
      <dgm:spPr>
        <a:solidFill>
          <a:srgbClr val="00B050"/>
        </a:solidFill>
      </dgm:spPr>
      <dgm:t>
        <a:bodyPr/>
        <a:lstStyle/>
        <a:p>
          <a:r>
            <a:rPr lang="en-GB" dirty="0"/>
            <a:t>Hardware</a:t>
          </a:r>
        </a:p>
      </dgm:t>
    </dgm:pt>
    <dgm:pt modelId="{6C8C9103-848B-4479-AE3D-62A08E24310B}" type="parTrans" cxnId="{2165F6AF-DC06-44DB-8830-1C3355F5392E}">
      <dgm:prSet/>
      <dgm:spPr/>
      <dgm:t>
        <a:bodyPr/>
        <a:lstStyle/>
        <a:p>
          <a:endParaRPr lang="en-GB"/>
        </a:p>
      </dgm:t>
    </dgm:pt>
    <dgm:pt modelId="{163B6271-CFC8-48BD-A712-CA412421E990}" type="sibTrans" cxnId="{2165F6AF-DC06-44DB-8830-1C3355F5392E}">
      <dgm:prSet/>
      <dgm:spPr/>
      <dgm:t>
        <a:bodyPr/>
        <a:lstStyle/>
        <a:p>
          <a:endParaRPr lang="en-GB"/>
        </a:p>
      </dgm:t>
    </dgm:pt>
    <dgm:pt modelId="{05828E03-558D-4F8C-A455-7CF8DE7FC973}" type="pres">
      <dgm:prSet presAssocID="{961C8EF9-FBBC-45AD-B8A0-9ED66A2BA004}" presName="Name0" presStyleCnt="0">
        <dgm:presLayoutVars>
          <dgm:dir/>
          <dgm:animLvl val="lvl"/>
          <dgm:resizeHandles val="exact"/>
        </dgm:presLayoutVars>
      </dgm:prSet>
      <dgm:spPr/>
    </dgm:pt>
    <dgm:pt modelId="{714D32F6-C700-45F2-B5CD-A774E644BA29}" type="pres">
      <dgm:prSet presAssocID="{190A729D-7D92-43C1-8A9C-5CC776AC6EBD}" presName="Name8" presStyleCnt="0"/>
      <dgm:spPr/>
    </dgm:pt>
    <dgm:pt modelId="{CF1F8AAF-49EB-4EDF-B0C5-F8A543B10F7C}" type="pres">
      <dgm:prSet presAssocID="{190A729D-7D92-43C1-8A9C-5CC776AC6EBD}" presName="level" presStyleLbl="node1" presStyleIdx="0" presStyleCnt="3">
        <dgm:presLayoutVars>
          <dgm:chMax val="1"/>
          <dgm:bulletEnabled val="1"/>
        </dgm:presLayoutVars>
      </dgm:prSet>
      <dgm:spPr/>
    </dgm:pt>
    <dgm:pt modelId="{8773E785-81C7-478F-B39E-2A262E00F858}" type="pres">
      <dgm:prSet presAssocID="{190A729D-7D92-43C1-8A9C-5CC776AC6E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A1FFD7F-78FE-480A-9B8E-7DF1D08CC046}" type="pres">
      <dgm:prSet presAssocID="{A1ABE347-4182-4D29-AA87-D80A7F647CBD}" presName="Name8" presStyleCnt="0"/>
      <dgm:spPr/>
    </dgm:pt>
    <dgm:pt modelId="{2BC7824B-7653-41E0-8CE9-73E6FB71A573}" type="pres">
      <dgm:prSet presAssocID="{A1ABE347-4182-4D29-AA87-D80A7F647CBD}" presName="level" presStyleLbl="node1" presStyleIdx="1" presStyleCnt="3">
        <dgm:presLayoutVars>
          <dgm:chMax val="1"/>
          <dgm:bulletEnabled val="1"/>
        </dgm:presLayoutVars>
      </dgm:prSet>
      <dgm:spPr/>
    </dgm:pt>
    <dgm:pt modelId="{C69C7E3B-92C2-4AEF-8FAB-02CBA722FA92}" type="pres">
      <dgm:prSet presAssocID="{A1ABE347-4182-4D29-AA87-D80A7F647C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ABA21F9-27F5-4884-8A69-6C985EEBB632}" type="pres">
      <dgm:prSet presAssocID="{0CB0128A-5CB0-4EE6-8594-A80CBF823956}" presName="Name8" presStyleCnt="0"/>
      <dgm:spPr/>
    </dgm:pt>
    <dgm:pt modelId="{D1F5ACE0-3A05-4CC2-9F45-AC67002E8FE0}" type="pres">
      <dgm:prSet presAssocID="{0CB0128A-5CB0-4EE6-8594-A80CBF823956}" presName="level" presStyleLbl="node1" presStyleIdx="2" presStyleCnt="3">
        <dgm:presLayoutVars>
          <dgm:chMax val="1"/>
          <dgm:bulletEnabled val="1"/>
        </dgm:presLayoutVars>
      </dgm:prSet>
      <dgm:spPr/>
    </dgm:pt>
    <dgm:pt modelId="{331C53C5-AC07-4D90-B6ED-F3BF65153060}" type="pres">
      <dgm:prSet presAssocID="{0CB0128A-5CB0-4EE6-8594-A80CBF82395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8A07004-EE4A-4D27-867B-1E9DB1C413EC}" type="presOf" srcId="{A1ABE347-4182-4D29-AA87-D80A7F647CBD}" destId="{2BC7824B-7653-41E0-8CE9-73E6FB71A573}" srcOrd="0" destOrd="0" presId="urn:microsoft.com/office/officeart/2005/8/layout/pyramid3"/>
    <dgm:cxn modelId="{CFD29B2B-2AF8-44A1-96F0-167FBAA1AFAA}" type="presOf" srcId="{A1ABE347-4182-4D29-AA87-D80A7F647CBD}" destId="{C69C7E3B-92C2-4AEF-8FAB-02CBA722FA92}" srcOrd="1" destOrd="0" presId="urn:microsoft.com/office/officeart/2005/8/layout/pyramid3"/>
    <dgm:cxn modelId="{B2A5AD31-5AB7-4DAB-B7E4-BF20570D768F}" type="presOf" srcId="{0CB0128A-5CB0-4EE6-8594-A80CBF823956}" destId="{D1F5ACE0-3A05-4CC2-9F45-AC67002E8FE0}" srcOrd="0" destOrd="0" presId="urn:microsoft.com/office/officeart/2005/8/layout/pyramid3"/>
    <dgm:cxn modelId="{6A09E233-BA32-4F91-B17F-AF636A50F8AB}" type="presOf" srcId="{0CB0128A-5CB0-4EE6-8594-A80CBF823956}" destId="{331C53C5-AC07-4D90-B6ED-F3BF65153060}" srcOrd="1" destOrd="0" presId="urn:microsoft.com/office/officeart/2005/8/layout/pyramid3"/>
    <dgm:cxn modelId="{8344BEA4-0AD4-4E79-9A99-FF13D4ACB314}" srcId="{961C8EF9-FBBC-45AD-B8A0-9ED66A2BA004}" destId="{190A729D-7D92-43C1-8A9C-5CC776AC6EBD}" srcOrd="0" destOrd="0" parTransId="{9606C72D-1C97-458D-9D5A-12CB2895810F}" sibTransId="{01AA01EF-5D70-4824-8EBA-42A98E85F324}"/>
    <dgm:cxn modelId="{2165F6AF-DC06-44DB-8830-1C3355F5392E}" srcId="{961C8EF9-FBBC-45AD-B8A0-9ED66A2BA004}" destId="{0CB0128A-5CB0-4EE6-8594-A80CBF823956}" srcOrd="2" destOrd="0" parTransId="{6C8C9103-848B-4479-AE3D-62A08E24310B}" sibTransId="{163B6271-CFC8-48BD-A712-CA412421E990}"/>
    <dgm:cxn modelId="{16B004CE-B7F3-4F6B-A117-731B2DE28C00}" type="presOf" srcId="{190A729D-7D92-43C1-8A9C-5CC776AC6EBD}" destId="{8773E785-81C7-478F-B39E-2A262E00F858}" srcOrd="1" destOrd="0" presId="urn:microsoft.com/office/officeart/2005/8/layout/pyramid3"/>
    <dgm:cxn modelId="{F26FABE1-C4F7-46C5-9177-05CBBB287450}" type="presOf" srcId="{961C8EF9-FBBC-45AD-B8A0-9ED66A2BA004}" destId="{05828E03-558D-4F8C-A455-7CF8DE7FC973}" srcOrd="0" destOrd="0" presId="urn:microsoft.com/office/officeart/2005/8/layout/pyramid3"/>
    <dgm:cxn modelId="{0D72A5ED-C2A1-4850-9DC1-CDCF25E60045}" type="presOf" srcId="{190A729D-7D92-43C1-8A9C-5CC776AC6EBD}" destId="{CF1F8AAF-49EB-4EDF-B0C5-F8A543B10F7C}" srcOrd="0" destOrd="0" presId="urn:microsoft.com/office/officeart/2005/8/layout/pyramid3"/>
    <dgm:cxn modelId="{2157BEED-5DA2-4C86-AB82-6343D255ABF7}" srcId="{961C8EF9-FBBC-45AD-B8A0-9ED66A2BA004}" destId="{A1ABE347-4182-4D29-AA87-D80A7F647CBD}" srcOrd="1" destOrd="0" parTransId="{03DE5CB5-2139-43B2-8183-D2A63D51201B}" sibTransId="{743CE801-D7C3-43BD-A2C7-EA0122CEF5E5}"/>
    <dgm:cxn modelId="{122E6C83-5655-466E-88A7-2DD0E8E8E2E8}" type="presParOf" srcId="{05828E03-558D-4F8C-A455-7CF8DE7FC973}" destId="{714D32F6-C700-45F2-B5CD-A774E644BA29}" srcOrd="0" destOrd="0" presId="urn:microsoft.com/office/officeart/2005/8/layout/pyramid3"/>
    <dgm:cxn modelId="{6D374C0F-754B-436A-8FF8-6B551247AD8E}" type="presParOf" srcId="{714D32F6-C700-45F2-B5CD-A774E644BA29}" destId="{CF1F8AAF-49EB-4EDF-B0C5-F8A543B10F7C}" srcOrd="0" destOrd="0" presId="urn:microsoft.com/office/officeart/2005/8/layout/pyramid3"/>
    <dgm:cxn modelId="{314A787E-B17F-4A21-8EBD-8E1170754862}" type="presParOf" srcId="{714D32F6-C700-45F2-B5CD-A774E644BA29}" destId="{8773E785-81C7-478F-B39E-2A262E00F858}" srcOrd="1" destOrd="0" presId="urn:microsoft.com/office/officeart/2005/8/layout/pyramid3"/>
    <dgm:cxn modelId="{F608DF00-6F11-4020-9F73-D000F8CB33B7}" type="presParOf" srcId="{05828E03-558D-4F8C-A455-7CF8DE7FC973}" destId="{0A1FFD7F-78FE-480A-9B8E-7DF1D08CC046}" srcOrd="1" destOrd="0" presId="urn:microsoft.com/office/officeart/2005/8/layout/pyramid3"/>
    <dgm:cxn modelId="{BCB89869-9113-4795-A9E2-2C95EF20F640}" type="presParOf" srcId="{0A1FFD7F-78FE-480A-9B8E-7DF1D08CC046}" destId="{2BC7824B-7653-41E0-8CE9-73E6FB71A573}" srcOrd="0" destOrd="0" presId="urn:microsoft.com/office/officeart/2005/8/layout/pyramid3"/>
    <dgm:cxn modelId="{B39340C5-1E29-47EC-BA34-C932AD47B6E3}" type="presParOf" srcId="{0A1FFD7F-78FE-480A-9B8E-7DF1D08CC046}" destId="{C69C7E3B-92C2-4AEF-8FAB-02CBA722FA92}" srcOrd="1" destOrd="0" presId="urn:microsoft.com/office/officeart/2005/8/layout/pyramid3"/>
    <dgm:cxn modelId="{E5A8430B-7CED-46D1-B4B4-42A422FA25EE}" type="presParOf" srcId="{05828E03-558D-4F8C-A455-7CF8DE7FC973}" destId="{DABA21F9-27F5-4884-8A69-6C985EEBB632}" srcOrd="2" destOrd="0" presId="urn:microsoft.com/office/officeart/2005/8/layout/pyramid3"/>
    <dgm:cxn modelId="{B8DB52DF-FE2D-4F61-8DCE-E26D048D6117}" type="presParOf" srcId="{DABA21F9-27F5-4884-8A69-6C985EEBB632}" destId="{D1F5ACE0-3A05-4CC2-9F45-AC67002E8FE0}" srcOrd="0" destOrd="0" presId="urn:microsoft.com/office/officeart/2005/8/layout/pyramid3"/>
    <dgm:cxn modelId="{9EA60502-5BE0-4253-97FD-F0624B47B061}" type="presParOf" srcId="{DABA21F9-27F5-4884-8A69-6C985EEBB632}" destId="{331C53C5-AC07-4D90-B6ED-F3BF65153060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F8AAF-49EB-4EDF-B0C5-F8A543B10F7C}">
      <dsp:nvSpPr>
        <dsp:cNvPr id="0" name=""/>
        <dsp:cNvSpPr/>
      </dsp:nvSpPr>
      <dsp:spPr>
        <a:xfrm rot="10800000">
          <a:off x="0" y="0"/>
          <a:ext cx="6096000" cy="1354666"/>
        </a:xfrm>
        <a:prstGeom prst="trapezoid">
          <a:avLst>
            <a:gd name="adj" fmla="val 75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Software</a:t>
          </a:r>
        </a:p>
      </dsp:txBody>
      <dsp:txXfrm rot="-10800000">
        <a:off x="1066799" y="0"/>
        <a:ext cx="3962400" cy="1354666"/>
      </dsp:txXfrm>
    </dsp:sp>
    <dsp:sp modelId="{2BC7824B-7653-41E0-8CE9-73E6FB71A573}">
      <dsp:nvSpPr>
        <dsp:cNvPr id="0" name=""/>
        <dsp:cNvSpPr/>
      </dsp:nvSpPr>
      <dsp:spPr>
        <a:xfrm rot="10800000">
          <a:off x="1015999" y="1354666"/>
          <a:ext cx="4064000" cy="1354666"/>
        </a:xfrm>
        <a:prstGeom prst="trapezoid">
          <a:avLst>
            <a:gd name="adj" fmla="val 75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Human errors</a:t>
          </a:r>
        </a:p>
      </dsp:txBody>
      <dsp:txXfrm rot="-10800000">
        <a:off x="1727199" y="1354666"/>
        <a:ext cx="2641600" cy="1354666"/>
      </dsp:txXfrm>
    </dsp:sp>
    <dsp:sp modelId="{D1F5ACE0-3A05-4CC2-9F45-AC67002E8FE0}">
      <dsp:nvSpPr>
        <dsp:cNvPr id="0" name=""/>
        <dsp:cNvSpPr/>
      </dsp:nvSpPr>
      <dsp:spPr>
        <a:xfrm rot="10800000">
          <a:off x="2032000" y="2709333"/>
          <a:ext cx="2032000" cy="1354666"/>
        </a:xfrm>
        <a:prstGeom prst="trapezoid">
          <a:avLst>
            <a:gd name="adj" fmla="val 75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Hardware</a:t>
          </a:r>
        </a:p>
      </dsp:txBody>
      <dsp:txXfrm rot="-10800000">
        <a:off x="2032000" y="2709333"/>
        <a:ext cx="2032000" cy="1354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2F002-206D-4184-B39E-C7D93CBC59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00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138800" cy="11430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68595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EIL - fond blanc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90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1691680" y="743602"/>
            <a:ext cx="7452326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46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9" y="3880120"/>
            <a:ext cx="7391633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799" y="4523979"/>
            <a:ext cx="7391633" cy="490465"/>
          </a:xfrm>
          <a:prstGeom prst="rect">
            <a:avLst/>
          </a:prstGeom>
        </p:spPr>
        <p:txBody>
          <a:bodyPr/>
          <a:lstStyle>
            <a:lvl1pPr marL="8100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7220359" y="1"/>
            <a:ext cx="1996157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7758354" y="13222"/>
            <a:ext cx="1326115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9" y="3880120"/>
            <a:ext cx="7391633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799" y="4523979"/>
            <a:ext cx="7391633" cy="490465"/>
          </a:xfrm>
          <a:prstGeom prst="rect">
            <a:avLst/>
          </a:prstGeom>
        </p:spPr>
        <p:txBody>
          <a:bodyPr/>
          <a:lstStyle>
            <a:lvl1pPr marL="8100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7220359" y="1"/>
            <a:ext cx="1996157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7758354" y="13222"/>
            <a:ext cx="1326115" cy="9925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362B829-21D7-8F9B-D78D-FF4C57F2B2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36188" y="5782962"/>
            <a:ext cx="1370447" cy="1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4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>
            <a:off x="2483767" y="4523636"/>
            <a:ext cx="6665653" cy="1065604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EDE12"/>
              </a:solidFill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 flipH="1">
            <a:off x="2484351" y="5275833"/>
            <a:ext cx="6659653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1570906" y="4227562"/>
            <a:ext cx="7488832" cy="147002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1691680" y="4492805"/>
            <a:ext cx="7452320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1691680" y="5301208"/>
            <a:ext cx="7452321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696" y="4689711"/>
            <a:ext cx="72108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1135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21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1691680" y="743602"/>
            <a:ext cx="7452326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12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466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1691680" y="743602"/>
            <a:ext cx="7452326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41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 flipH="1">
            <a:off x="1691680" y="743602"/>
            <a:ext cx="7452326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66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" y="613186"/>
            <a:ext cx="6737130" cy="6248144"/>
          </a:xfrm>
          <a:prstGeom prst="rect">
            <a:avLst/>
          </a:prstGeom>
        </p:spPr>
      </p:pic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1748011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89038" y="6381328"/>
            <a:ext cx="665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7" name="Picture 2" descr="C:\Users\corona\Desktop\TODO\general\images-png\soleilq [Converti].png">
            <a:extLst>
              <a:ext uri="{FF2B5EF4-FFF2-40B4-BE49-F238E27FC236}">
                <a16:creationId xmlns:a16="http://schemas.microsoft.com/office/drawing/2014/main" id="{ED3AFCCC-51E4-474A-B764-70A4274738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7" y="199824"/>
            <a:ext cx="1217101" cy="6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32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2" r:id="rId2"/>
  </p:sldLayoutIdLst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91680" y="194400"/>
            <a:ext cx="7247120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1425" y="1259999"/>
            <a:ext cx="8244488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83568" y="6356350"/>
            <a:ext cx="82523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6" name="Picture 2" descr="C:\Users\corona\Desktop\TODO\general\images-png\soleilq [Converti].png">
            <a:extLst>
              <a:ext uri="{FF2B5EF4-FFF2-40B4-BE49-F238E27FC236}">
                <a16:creationId xmlns:a16="http://schemas.microsoft.com/office/drawing/2014/main" id="{EE81B7EB-8137-467B-A1E1-EB5132263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7" y="199824"/>
            <a:ext cx="1217101" cy="6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4" r:id="rId2"/>
    <p:sldLayoutId id="2147483693" r:id="rId3"/>
    <p:sldLayoutId id="2147483705" r:id="rId4"/>
    <p:sldLayoutId id="2147483694" r:id="rId5"/>
    <p:sldLayoutId id="2147483706" r:id="rId6"/>
    <p:sldLayoutId id="2147483695" r:id="rId7"/>
    <p:sldLayoutId id="2147483707" r:id="rId8"/>
    <p:sldLayoutId id="2147483734" r:id="rId9"/>
    <p:sldLayoutId id="2147483753" r:id="rId10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9151188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8" y="5552402"/>
            <a:ext cx="421214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06161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061610" y="3992422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02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hf hdr="0" dt="0"/>
  <p:txStyles>
    <p:titleStyle>
      <a:lvl1pPr marL="81000" algn="l" defTabSz="685800" rtl="0" eaLnBrk="1" latinLnBrk="0" hangingPunct="1"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476862" y="4376691"/>
            <a:ext cx="6667138" cy="996526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SOLEIL Timing and </a:t>
            </a:r>
            <a:r>
              <a:rPr lang="fr-FR" sz="2400" dirty="0" err="1"/>
              <a:t>synchronization</a:t>
            </a:r>
            <a:r>
              <a:rPr lang="fr-FR" sz="2400" dirty="0"/>
              <a:t> System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CE603FC1-4AFB-45DA-961F-FFB811D9DE22}"/>
              </a:ext>
            </a:extLst>
          </p:cNvPr>
          <p:cNvSpPr txBox="1">
            <a:spLocks/>
          </p:cNvSpPr>
          <p:nvPr/>
        </p:nvSpPr>
        <p:spPr>
          <a:xfrm>
            <a:off x="8043174" y="5266680"/>
            <a:ext cx="1233991" cy="348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FR" sz="1400" dirty="0"/>
              <a:t>2025-12-17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58A9523-4A43-F2A5-CF74-8DA08304FD28}"/>
              </a:ext>
            </a:extLst>
          </p:cNvPr>
          <p:cNvSpPr txBox="1"/>
          <p:nvPr/>
        </p:nvSpPr>
        <p:spPr>
          <a:xfrm>
            <a:off x="6383547" y="414068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AI-DIA-PST-I-2168</a:t>
            </a:r>
          </a:p>
        </p:txBody>
      </p:sp>
    </p:spTree>
    <p:extLst>
      <p:ext uri="{BB962C8B-B14F-4D97-AF65-F5344CB8AC3E}">
        <p14:creationId xmlns:p14="http://schemas.microsoft.com/office/powerpoint/2010/main" val="166427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 timing system</a:t>
            </a: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35DC927D-E1DE-C8BA-81A2-67B387D29E82}"/>
              </a:ext>
            </a:extLst>
          </p:cNvPr>
          <p:cNvGrpSpPr>
            <a:grpSpLocks/>
          </p:cNvGrpSpPr>
          <p:nvPr/>
        </p:nvGrpSpPr>
        <p:grpSpPr bwMode="auto">
          <a:xfrm>
            <a:off x="649963" y="2061714"/>
            <a:ext cx="6847799" cy="2387252"/>
            <a:chOff x="738" y="1493"/>
            <a:chExt cx="3686" cy="1285"/>
          </a:xfrm>
        </p:grpSpPr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68CEA0C9-6D63-941A-5FC6-EF7BF6CB5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0" y="1493"/>
              <a:ext cx="2546" cy="247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Ø"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742950" indent="-28575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1143000" indent="-22860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600200" indent="-22860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–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2057400" indent="-22860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5146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9718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4290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8862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 typeface="Wingdings 2" panose="05020102010507070707" pitchFamily="18" charset="2"/>
                <a:buNone/>
              </a:pPr>
              <a:r>
                <a:rPr lang="fr-FR" altLang="fr-FR" sz="1800">
                  <a:latin typeface="Arial" panose="020B0604020202020204" pitchFamily="34" charset="0"/>
                </a:rPr>
                <a:t>Machine synchronization system</a:t>
              </a:r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CB261E62-926E-1F7B-A3B5-0B5A034616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" y="2531"/>
              <a:ext cx="2546" cy="247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Ø"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742950" indent="-28575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1143000" indent="-22860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600200" indent="-22860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–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2057400" indent="-22860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5146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9718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4290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8862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 typeface="Wingdings 2" panose="05020102010507070707" pitchFamily="18" charset="2"/>
                <a:buNone/>
              </a:pPr>
              <a:r>
                <a:rPr lang="fr-FR" altLang="fr-FR" sz="1800">
                  <a:latin typeface="Arial" panose="020B0604020202020204" pitchFamily="34" charset="0"/>
                </a:rPr>
                <a:t>Beam lines synchronization system</a:t>
              </a: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E7CF8C47-4250-F299-6227-054FE44C1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" y="1974"/>
              <a:ext cx="324" cy="32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Ø"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–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 typeface="Wingdings 2" panose="05020102010507070707" pitchFamily="18" charset="2"/>
                <a:buChar char="Ë"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7AC18862-1CC4-A1D5-0CAC-02F144B71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" y="2024"/>
              <a:ext cx="3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Ø"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742950" indent="-28575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1143000" indent="-22860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600200" indent="-22860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–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2057400" indent="-228600" algn="l" defTabSz="1905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5146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9718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4290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886200" indent="-228600" algn="l" defTabSz="1905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 typeface="Wingdings 2" panose="05020102010507070707" pitchFamily="18" charset="2"/>
                <a:buNone/>
              </a:pPr>
              <a:r>
                <a:rPr lang="fr-FR" altLang="fr-FR" sz="1800" dirty="0">
                  <a:latin typeface="Arial" panose="020B0604020202020204" pitchFamily="34" charset="0"/>
                </a:rPr>
                <a:t>RF</a:t>
              </a: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BAF7EE1F-5320-C936-3301-77D90E9CB4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8" y="2136"/>
              <a:ext cx="3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3F0DC865-348E-652C-9948-2750A94326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8" y="1614"/>
              <a:ext cx="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EB89CB5A-09EF-6D8C-9D4A-3045DFE0FE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4" y="1614"/>
              <a:ext cx="4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5D4DEF63-6AE7-0BF6-588D-48A2FFDBD3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8" y="2136"/>
              <a:ext cx="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763647AE-EB21-7E27-2E8F-953E0B9EB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4" y="2664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DCF0124E-4EFC-B204-406F-6EABA9FC6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6" y="1740"/>
              <a:ext cx="0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buFont typeface="Wingdings 2" panose="05020102010507070707" pitchFamily="18" charset="2"/>
                <a:buChar char="Ë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41372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timing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BAF5F-0B34-4E53-A950-8A5F47E4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45" y="775682"/>
            <a:ext cx="3267955" cy="401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31650" y="1050685"/>
            <a:ext cx="6106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system</a:t>
            </a:r>
          </a:p>
          <a:p>
            <a:pPr lvl="1">
              <a:spcBef>
                <a:spcPct val="20000"/>
              </a:spcBef>
            </a:pPr>
            <a:r>
              <a:rPr lang="en-GB" sz="2000" dirty="0">
                <a:solidFill>
                  <a:srgbClr val="595959"/>
                </a:solidFill>
              </a:rPr>
              <a:t>The current system is based on master/slaves event architecture developed by subcontractor for SOLEIL.</a:t>
            </a:r>
          </a:p>
          <a:p>
            <a:pPr lvl="1">
              <a:spcBef>
                <a:spcPct val="20000"/>
              </a:spcBef>
            </a:pPr>
            <a:r>
              <a:rPr lang="en-GB" sz="2000" dirty="0">
                <a:solidFill>
                  <a:srgbClr val="595959"/>
                </a:solidFill>
              </a:rPr>
              <a:t>It has been very reliable since 2006.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6770AE-E0C6-4187-AB1B-AC02B1A484BB}"/>
              </a:ext>
            </a:extLst>
          </p:cNvPr>
          <p:cNvSpPr txBox="1"/>
          <p:nvPr/>
        </p:nvSpPr>
        <p:spPr>
          <a:xfrm>
            <a:off x="0" y="4760582"/>
            <a:ext cx="89378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 of the machine’s timing system of Soleil: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trigger all devices (LINAC, Kicker, Septum, etc.) needed to bring electrons from the LINAC to the storage ring.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fill the storage ring with a specific pattern defined by users.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manage the top-up mode.</a:t>
            </a:r>
          </a:p>
        </p:txBody>
      </p:sp>
    </p:spTree>
    <p:extLst>
      <p:ext uri="{BB962C8B-B14F-4D97-AF65-F5344CB8AC3E}">
        <p14:creationId xmlns:p14="http://schemas.microsoft.com/office/powerpoint/2010/main" val="1764920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timing system</a:t>
            </a:r>
          </a:p>
        </p:txBody>
      </p:sp>
      <p:grpSp>
        <p:nvGrpSpPr>
          <p:cNvPr id="1140" name="Groupe 1139">
            <a:extLst>
              <a:ext uri="{FF2B5EF4-FFF2-40B4-BE49-F238E27FC236}">
                <a16:creationId xmlns:a16="http://schemas.microsoft.com/office/drawing/2014/main" id="{35BC2EF7-4455-4D83-8B36-53BA931BC4CF}"/>
              </a:ext>
            </a:extLst>
          </p:cNvPr>
          <p:cNvGrpSpPr/>
          <p:nvPr/>
        </p:nvGrpSpPr>
        <p:grpSpPr>
          <a:xfrm>
            <a:off x="467544" y="1196752"/>
            <a:ext cx="8229004" cy="5310395"/>
            <a:chOff x="467544" y="1196752"/>
            <a:chExt cx="8229004" cy="531039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6DCE278-4EDE-45EB-A658-0664B0D6A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146" y="4264744"/>
              <a:ext cx="5445312" cy="503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8E5AC67B-DF9A-46FD-9DC9-88D62AE7D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8776" y="3554008"/>
              <a:ext cx="1671242" cy="396691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7313D155-5225-4209-AFC7-E08577DCC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4972" y="3605430"/>
              <a:ext cx="4616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TIMPO II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dirty="0">
                  <a:solidFill>
                    <a:srgbClr val="000000"/>
                  </a:solidFill>
                </a:rPr>
                <a:t>2.94 Hz</a:t>
              </a:r>
              <a:endParaRPr kumimoji="0" lang="fr-FR" altLang="fr-F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09C1EE3F-9CEB-492E-8A60-A05D7E9AD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74398" y="3950698"/>
              <a:ext cx="0" cy="3911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EE07C2E-2853-44FC-86B0-BC2E8912F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176" y="4334532"/>
              <a:ext cx="62442" cy="89989"/>
            </a:xfrm>
            <a:custGeom>
              <a:avLst/>
              <a:gdLst>
                <a:gd name="T0" fmla="*/ 34 w 34"/>
                <a:gd name="T1" fmla="*/ 0 h 49"/>
                <a:gd name="T2" fmla="*/ 17 w 34"/>
                <a:gd name="T3" fmla="*/ 49 h 49"/>
                <a:gd name="T4" fmla="*/ 0 w 34"/>
                <a:gd name="T5" fmla="*/ 0 h 49"/>
                <a:gd name="T6" fmla="*/ 34 w 34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34" y="0"/>
                  </a:moveTo>
                  <a:lnTo>
                    <a:pt x="17" y="49"/>
                  </a:ln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2E1CE9F5-4060-4A0B-9B1A-045497FE3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930" y="5188519"/>
              <a:ext cx="1494936" cy="396691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C4A892C6-0847-4D54-A03C-46F10D4B3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354" y="5226639"/>
              <a:ext cx="534086" cy="320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RF_DIV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dirty="0">
                  <a:solidFill>
                    <a:srgbClr val="000000"/>
                  </a:solidFill>
                </a:rPr>
                <a:t>176 MHz</a:t>
              </a:r>
              <a:endParaRPr kumimoji="0" lang="fr-FR" altLang="fr-FR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48FC6E8F-2420-4BB3-81B0-52D415DD5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4398" y="4744079"/>
              <a:ext cx="0" cy="4444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68D439A4-15DF-40B4-A94C-D0EAE9A83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176" y="4661435"/>
              <a:ext cx="62442" cy="89989"/>
            </a:xfrm>
            <a:custGeom>
              <a:avLst/>
              <a:gdLst>
                <a:gd name="T0" fmla="*/ 0 w 34"/>
                <a:gd name="T1" fmla="*/ 49 h 49"/>
                <a:gd name="T2" fmla="*/ 17 w 34"/>
                <a:gd name="T3" fmla="*/ 0 h 49"/>
                <a:gd name="T4" fmla="*/ 34 w 34"/>
                <a:gd name="T5" fmla="*/ 49 h 49"/>
                <a:gd name="T6" fmla="*/ 0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0" y="49"/>
                  </a:moveTo>
                  <a:lnTo>
                    <a:pt x="17" y="0"/>
                  </a:lnTo>
                  <a:lnTo>
                    <a:pt x="34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F269BFCD-94A7-4B7F-8731-D5B2F23DE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930" y="6112294"/>
              <a:ext cx="1494936" cy="39485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59DD5E85-BED8-46B3-9787-375BCC3D8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087" y="6149495"/>
              <a:ext cx="756621" cy="320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CLK-RF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dirty="0">
                  <a:solidFill>
                    <a:srgbClr val="000000"/>
                  </a:solidFill>
                </a:rPr>
                <a:t>352.202MHz</a:t>
              </a:r>
              <a:endParaRPr kumimoji="0" lang="fr-FR" altLang="fr-F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2BC0C59F-227E-418D-96A2-F686E6A96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8888" y="5667853"/>
              <a:ext cx="0" cy="4444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710E8A7-E9C8-4E7F-BE7A-31127E05E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30" y="5585210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FA7FC42F-E915-4155-A503-5B5A8C176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7799" y="2499839"/>
              <a:ext cx="1114774" cy="39485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2EE0B4BA-7D13-4872-8B7C-0F87B1123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875" y="2617377"/>
              <a:ext cx="718084" cy="18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REP_OPT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4" name="Rectangle 27">
              <a:extLst>
                <a:ext uri="{FF2B5EF4-FFF2-40B4-BE49-F238E27FC236}">
                  <a16:creationId xmlns:a16="http://schemas.microsoft.com/office/drawing/2014/main" id="{D2A93E44-A7E8-42BC-95B7-38A0C129D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370" y="3554008"/>
              <a:ext cx="1114774" cy="39485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5" name="Rectangle 28">
              <a:extLst>
                <a:ext uri="{FF2B5EF4-FFF2-40B4-BE49-F238E27FC236}">
                  <a16:creationId xmlns:a16="http://schemas.microsoft.com/office/drawing/2014/main" id="{2680DDB2-155D-4AB3-A7AB-B1EA0C83E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446" y="3671546"/>
              <a:ext cx="718084" cy="18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REP_OPT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7" name="Freeform 29">
              <a:extLst>
                <a:ext uri="{FF2B5EF4-FFF2-40B4-BE49-F238E27FC236}">
                  <a16:creationId xmlns:a16="http://schemas.microsoft.com/office/drawing/2014/main" id="{BB15CD1A-231A-4B47-BB14-669314DEE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877" y="4661435"/>
              <a:ext cx="558305" cy="527084"/>
            </a:xfrm>
            <a:custGeom>
              <a:avLst/>
              <a:gdLst>
                <a:gd name="T0" fmla="*/ 303 w 304"/>
                <a:gd name="T1" fmla="*/ 129 h 287"/>
                <a:gd name="T2" fmla="*/ 299 w 304"/>
                <a:gd name="T3" fmla="*/ 108 h 287"/>
                <a:gd name="T4" fmla="*/ 292 w 304"/>
                <a:gd name="T5" fmla="*/ 88 h 287"/>
                <a:gd name="T6" fmla="*/ 282 w 304"/>
                <a:gd name="T7" fmla="*/ 69 h 287"/>
                <a:gd name="T8" fmla="*/ 269 w 304"/>
                <a:gd name="T9" fmla="*/ 52 h 287"/>
                <a:gd name="T10" fmla="*/ 254 w 304"/>
                <a:gd name="T11" fmla="*/ 37 h 287"/>
                <a:gd name="T12" fmla="*/ 237 w 304"/>
                <a:gd name="T13" fmla="*/ 25 h 287"/>
                <a:gd name="T14" fmla="*/ 217 w 304"/>
                <a:gd name="T15" fmla="*/ 14 h 287"/>
                <a:gd name="T16" fmla="*/ 197 w 304"/>
                <a:gd name="T17" fmla="*/ 6 h 287"/>
                <a:gd name="T18" fmla="*/ 175 w 304"/>
                <a:gd name="T19" fmla="*/ 2 h 287"/>
                <a:gd name="T20" fmla="*/ 152 w 304"/>
                <a:gd name="T21" fmla="*/ 0 h 287"/>
                <a:gd name="T22" fmla="*/ 129 w 304"/>
                <a:gd name="T23" fmla="*/ 2 h 287"/>
                <a:gd name="T24" fmla="*/ 107 w 304"/>
                <a:gd name="T25" fmla="*/ 6 h 287"/>
                <a:gd name="T26" fmla="*/ 86 w 304"/>
                <a:gd name="T27" fmla="*/ 14 h 287"/>
                <a:gd name="T28" fmla="*/ 67 w 304"/>
                <a:gd name="T29" fmla="*/ 25 h 287"/>
                <a:gd name="T30" fmla="*/ 50 w 304"/>
                <a:gd name="T31" fmla="*/ 37 h 287"/>
                <a:gd name="T32" fmla="*/ 35 w 304"/>
                <a:gd name="T33" fmla="*/ 52 h 287"/>
                <a:gd name="T34" fmla="*/ 22 w 304"/>
                <a:gd name="T35" fmla="*/ 69 h 287"/>
                <a:gd name="T36" fmla="*/ 12 w 304"/>
                <a:gd name="T37" fmla="*/ 88 h 287"/>
                <a:gd name="T38" fmla="*/ 5 w 304"/>
                <a:gd name="T39" fmla="*/ 108 h 287"/>
                <a:gd name="T40" fmla="*/ 1 w 304"/>
                <a:gd name="T41" fmla="*/ 129 h 287"/>
                <a:gd name="T42" fmla="*/ 0 w 304"/>
                <a:gd name="T43" fmla="*/ 151 h 287"/>
                <a:gd name="T44" fmla="*/ 3 w 304"/>
                <a:gd name="T45" fmla="*/ 173 h 287"/>
                <a:gd name="T46" fmla="*/ 9 w 304"/>
                <a:gd name="T47" fmla="*/ 193 h 287"/>
                <a:gd name="T48" fmla="*/ 18 w 304"/>
                <a:gd name="T49" fmla="*/ 212 h 287"/>
                <a:gd name="T50" fmla="*/ 30 w 304"/>
                <a:gd name="T51" fmla="*/ 229 h 287"/>
                <a:gd name="T52" fmla="*/ 45 w 304"/>
                <a:gd name="T53" fmla="*/ 245 h 287"/>
                <a:gd name="T54" fmla="*/ 61 w 304"/>
                <a:gd name="T55" fmla="*/ 259 h 287"/>
                <a:gd name="T56" fmla="*/ 79 w 304"/>
                <a:gd name="T57" fmla="*/ 270 h 287"/>
                <a:gd name="T58" fmla="*/ 100 w 304"/>
                <a:gd name="T59" fmla="*/ 278 h 287"/>
                <a:gd name="T60" fmla="*/ 121 w 304"/>
                <a:gd name="T61" fmla="*/ 284 h 287"/>
                <a:gd name="T62" fmla="*/ 144 w 304"/>
                <a:gd name="T63" fmla="*/ 287 h 287"/>
                <a:gd name="T64" fmla="*/ 167 w 304"/>
                <a:gd name="T65" fmla="*/ 286 h 287"/>
                <a:gd name="T66" fmla="*/ 190 w 304"/>
                <a:gd name="T67" fmla="*/ 283 h 287"/>
                <a:gd name="T68" fmla="*/ 211 w 304"/>
                <a:gd name="T69" fmla="*/ 276 h 287"/>
                <a:gd name="T70" fmla="*/ 231 w 304"/>
                <a:gd name="T71" fmla="*/ 266 h 287"/>
                <a:gd name="T72" fmla="*/ 248 w 304"/>
                <a:gd name="T73" fmla="*/ 254 h 287"/>
                <a:gd name="T74" fmla="*/ 264 w 304"/>
                <a:gd name="T75" fmla="*/ 240 h 287"/>
                <a:gd name="T76" fmla="*/ 278 w 304"/>
                <a:gd name="T77" fmla="*/ 224 h 287"/>
                <a:gd name="T78" fmla="*/ 289 w 304"/>
                <a:gd name="T79" fmla="*/ 206 h 287"/>
                <a:gd name="T80" fmla="*/ 297 w 304"/>
                <a:gd name="T81" fmla="*/ 186 h 287"/>
                <a:gd name="T82" fmla="*/ 302 w 304"/>
                <a:gd name="T83" fmla="*/ 165 h 287"/>
                <a:gd name="T84" fmla="*/ 304 w 304"/>
                <a:gd name="T85" fmla="*/ 14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4" h="287">
                  <a:moveTo>
                    <a:pt x="304" y="144"/>
                  </a:moveTo>
                  <a:lnTo>
                    <a:pt x="303" y="136"/>
                  </a:lnTo>
                  <a:lnTo>
                    <a:pt x="303" y="129"/>
                  </a:lnTo>
                  <a:lnTo>
                    <a:pt x="302" y="122"/>
                  </a:lnTo>
                  <a:lnTo>
                    <a:pt x="300" y="115"/>
                  </a:lnTo>
                  <a:lnTo>
                    <a:pt x="299" y="108"/>
                  </a:lnTo>
                  <a:lnTo>
                    <a:pt x="297" y="101"/>
                  </a:lnTo>
                  <a:lnTo>
                    <a:pt x="294" y="94"/>
                  </a:lnTo>
                  <a:lnTo>
                    <a:pt x="292" y="88"/>
                  </a:lnTo>
                  <a:lnTo>
                    <a:pt x="289" y="81"/>
                  </a:lnTo>
                  <a:lnTo>
                    <a:pt x="285" y="75"/>
                  </a:lnTo>
                  <a:lnTo>
                    <a:pt x="282" y="69"/>
                  </a:lnTo>
                  <a:lnTo>
                    <a:pt x="278" y="63"/>
                  </a:lnTo>
                  <a:lnTo>
                    <a:pt x="274" y="58"/>
                  </a:lnTo>
                  <a:lnTo>
                    <a:pt x="269" y="52"/>
                  </a:lnTo>
                  <a:lnTo>
                    <a:pt x="264" y="47"/>
                  </a:lnTo>
                  <a:lnTo>
                    <a:pt x="259" y="42"/>
                  </a:lnTo>
                  <a:lnTo>
                    <a:pt x="254" y="37"/>
                  </a:lnTo>
                  <a:lnTo>
                    <a:pt x="248" y="33"/>
                  </a:lnTo>
                  <a:lnTo>
                    <a:pt x="243" y="28"/>
                  </a:lnTo>
                  <a:lnTo>
                    <a:pt x="237" y="25"/>
                  </a:lnTo>
                  <a:lnTo>
                    <a:pt x="231" y="21"/>
                  </a:lnTo>
                  <a:lnTo>
                    <a:pt x="224" y="17"/>
                  </a:lnTo>
                  <a:lnTo>
                    <a:pt x="217" y="14"/>
                  </a:lnTo>
                  <a:lnTo>
                    <a:pt x="211" y="11"/>
                  </a:lnTo>
                  <a:lnTo>
                    <a:pt x="204" y="9"/>
                  </a:lnTo>
                  <a:lnTo>
                    <a:pt x="197" y="6"/>
                  </a:lnTo>
                  <a:lnTo>
                    <a:pt x="190" y="5"/>
                  </a:lnTo>
                  <a:lnTo>
                    <a:pt x="183" y="3"/>
                  </a:lnTo>
                  <a:lnTo>
                    <a:pt x="175" y="2"/>
                  </a:lnTo>
                  <a:lnTo>
                    <a:pt x="167" y="1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7" y="1"/>
                  </a:lnTo>
                  <a:lnTo>
                    <a:pt x="129" y="2"/>
                  </a:lnTo>
                  <a:lnTo>
                    <a:pt x="121" y="3"/>
                  </a:lnTo>
                  <a:lnTo>
                    <a:pt x="114" y="5"/>
                  </a:lnTo>
                  <a:lnTo>
                    <a:pt x="107" y="6"/>
                  </a:lnTo>
                  <a:lnTo>
                    <a:pt x="100" y="9"/>
                  </a:lnTo>
                  <a:lnTo>
                    <a:pt x="93" y="11"/>
                  </a:lnTo>
                  <a:lnTo>
                    <a:pt x="86" y="14"/>
                  </a:lnTo>
                  <a:lnTo>
                    <a:pt x="79" y="17"/>
                  </a:lnTo>
                  <a:lnTo>
                    <a:pt x="73" y="21"/>
                  </a:lnTo>
                  <a:lnTo>
                    <a:pt x="67" y="25"/>
                  </a:lnTo>
                  <a:lnTo>
                    <a:pt x="61" y="28"/>
                  </a:lnTo>
                  <a:lnTo>
                    <a:pt x="55" y="33"/>
                  </a:lnTo>
                  <a:lnTo>
                    <a:pt x="50" y="37"/>
                  </a:lnTo>
                  <a:lnTo>
                    <a:pt x="45" y="42"/>
                  </a:lnTo>
                  <a:lnTo>
                    <a:pt x="40" y="47"/>
                  </a:lnTo>
                  <a:lnTo>
                    <a:pt x="35" y="52"/>
                  </a:lnTo>
                  <a:lnTo>
                    <a:pt x="30" y="58"/>
                  </a:lnTo>
                  <a:lnTo>
                    <a:pt x="26" y="63"/>
                  </a:lnTo>
                  <a:lnTo>
                    <a:pt x="22" y="69"/>
                  </a:lnTo>
                  <a:lnTo>
                    <a:pt x="18" y="75"/>
                  </a:lnTo>
                  <a:lnTo>
                    <a:pt x="15" y="81"/>
                  </a:lnTo>
                  <a:lnTo>
                    <a:pt x="12" y="88"/>
                  </a:lnTo>
                  <a:lnTo>
                    <a:pt x="9" y="94"/>
                  </a:lnTo>
                  <a:lnTo>
                    <a:pt x="7" y="101"/>
                  </a:lnTo>
                  <a:lnTo>
                    <a:pt x="5" y="108"/>
                  </a:lnTo>
                  <a:lnTo>
                    <a:pt x="3" y="115"/>
                  </a:lnTo>
                  <a:lnTo>
                    <a:pt x="2" y="122"/>
                  </a:lnTo>
                  <a:lnTo>
                    <a:pt x="1" y="129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1"/>
                  </a:lnTo>
                  <a:lnTo>
                    <a:pt x="1" y="158"/>
                  </a:lnTo>
                  <a:lnTo>
                    <a:pt x="2" y="165"/>
                  </a:lnTo>
                  <a:lnTo>
                    <a:pt x="3" y="173"/>
                  </a:lnTo>
                  <a:lnTo>
                    <a:pt x="5" y="180"/>
                  </a:lnTo>
                  <a:lnTo>
                    <a:pt x="7" y="186"/>
                  </a:lnTo>
                  <a:lnTo>
                    <a:pt x="9" y="193"/>
                  </a:lnTo>
                  <a:lnTo>
                    <a:pt x="12" y="199"/>
                  </a:lnTo>
                  <a:lnTo>
                    <a:pt x="15" y="206"/>
                  </a:lnTo>
                  <a:lnTo>
                    <a:pt x="18" y="212"/>
                  </a:lnTo>
                  <a:lnTo>
                    <a:pt x="22" y="218"/>
                  </a:lnTo>
                  <a:lnTo>
                    <a:pt x="26" y="224"/>
                  </a:lnTo>
                  <a:lnTo>
                    <a:pt x="30" y="229"/>
                  </a:lnTo>
                  <a:lnTo>
                    <a:pt x="35" y="235"/>
                  </a:lnTo>
                  <a:lnTo>
                    <a:pt x="40" y="240"/>
                  </a:lnTo>
                  <a:lnTo>
                    <a:pt x="45" y="245"/>
                  </a:lnTo>
                  <a:lnTo>
                    <a:pt x="50" y="250"/>
                  </a:lnTo>
                  <a:lnTo>
                    <a:pt x="55" y="254"/>
                  </a:lnTo>
                  <a:lnTo>
                    <a:pt x="61" y="259"/>
                  </a:lnTo>
                  <a:lnTo>
                    <a:pt x="67" y="262"/>
                  </a:lnTo>
                  <a:lnTo>
                    <a:pt x="73" y="266"/>
                  </a:lnTo>
                  <a:lnTo>
                    <a:pt x="79" y="270"/>
                  </a:lnTo>
                  <a:lnTo>
                    <a:pt x="86" y="273"/>
                  </a:lnTo>
                  <a:lnTo>
                    <a:pt x="93" y="276"/>
                  </a:lnTo>
                  <a:lnTo>
                    <a:pt x="100" y="278"/>
                  </a:lnTo>
                  <a:lnTo>
                    <a:pt x="107" y="281"/>
                  </a:lnTo>
                  <a:lnTo>
                    <a:pt x="114" y="283"/>
                  </a:lnTo>
                  <a:lnTo>
                    <a:pt x="121" y="284"/>
                  </a:lnTo>
                  <a:lnTo>
                    <a:pt x="129" y="285"/>
                  </a:lnTo>
                  <a:lnTo>
                    <a:pt x="137" y="286"/>
                  </a:lnTo>
                  <a:lnTo>
                    <a:pt x="144" y="287"/>
                  </a:lnTo>
                  <a:lnTo>
                    <a:pt x="152" y="287"/>
                  </a:lnTo>
                  <a:lnTo>
                    <a:pt x="160" y="287"/>
                  </a:lnTo>
                  <a:lnTo>
                    <a:pt x="167" y="286"/>
                  </a:lnTo>
                  <a:lnTo>
                    <a:pt x="175" y="285"/>
                  </a:lnTo>
                  <a:lnTo>
                    <a:pt x="183" y="284"/>
                  </a:lnTo>
                  <a:lnTo>
                    <a:pt x="190" y="283"/>
                  </a:lnTo>
                  <a:lnTo>
                    <a:pt x="197" y="281"/>
                  </a:lnTo>
                  <a:lnTo>
                    <a:pt x="204" y="278"/>
                  </a:lnTo>
                  <a:lnTo>
                    <a:pt x="211" y="276"/>
                  </a:lnTo>
                  <a:lnTo>
                    <a:pt x="217" y="273"/>
                  </a:lnTo>
                  <a:lnTo>
                    <a:pt x="224" y="270"/>
                  </a:lnTo>
                  <a:lnTo>
                    <a:pt x="231" y="266"/>
                  </a:lnTo>
                  <a:lnTo>
                    <a:pt x="237" y="262"/>
                  </a:lnTo>
                  <a:lnTo>
                    <a:pt x="243" y="259"/>
                  </a:lnTo>
                  <a:lnTo>
                    <a:pt x="248" y="254"/>
                  </a:lnTo>
                  <a:lnTo>
                    <a:pt x="254" y="250"/>
                  </a:lnTo>
                  <a:lnTo>
                    <a:pt x="259" y="245"/>
                  </a:lnTo>
                  <a:lnTo>
                    <a:pt x="264" y="240"/>
                  </a:lnTo>
                  <a:lnTo>
                    <a:pt x="269" y="235"/>
                  </a:lnTo>
                  <a:lnTo>
                    <a:pt x="274" y="229"/>
                  </a:lnTo>
                  <a:lnTo>
                    <a:pt x="278" y="224"/>
                  </a:lnTo>
                  <a:lnTo>
                    <a:pt x="282" y="218"/>
                  </a:lnTo>
                  <a:lnTo>
                    <a:pt x="285" y="212"/>
                  </a:lnTo>
                  <a:lnTo>
                    <a:pt x="289" y="206"/>
                  </a:lnTo>
                  <a:lnTo>
                    <a:pt x="292" y="199"/>
                  </a:lnTo>
                  <a:lnTo>
                    <a:pt x="294" y="193"/>
                  </a:lnTo>
                  <a:lnTo>
                    <a:pt x="297" y="186"/>
                  </a:lnTo>
                  <a:lnTo>
                    <a:pt x="299" y="180"/>
                  </a:lnTo>
                  <a:lnTo>
                    <a:pt x="300" y="173"/>
                  </a:lnTo>
                  <a:lnTo>
                    <a:pt x="302" y="165"/>
                  </a:lnTo>
                  <a:lnTo>
                    <a:pt x="303" y="158"/>
                  </a:lnTo>
                  <a:lnTo>
                    <a:pt x="303" y="151"/>
                  </a:lnTo>
                  <a:lnTo>
                    <a:pt x="304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1" name="Freeform 32">
              <a:extLst>
                <a:ext uri="{FF2B5EF4-FFF2-40B4-BE49-F238E27FC236}">
                  <a16:creationId xmlns:a16="http://schemas.microsoft.com/office/drawing/2014/main" id="{878F4157-88D9-478D-BE38-289B2A4EC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675" y="4134351"/>
              <a:ext cx="1393927" cy="290172"/>
            </a:xfrm>
            <a:custGeom>
              <a:avLst/>
              <a:gdLst>
                <a:gd name="T0" fmla="*/ 759 w 759"/>
                <a:gd name="T1" fmla="*/ 158 h 158"/>
                <a:gd name="T2" fmla="*/ 759 w 759"/>
                <a:gd name="T3" fmla="*/ 0 h 158"/>
                <a:gd name="T4" fmla="*/ 0 w 759"/>
                <a:gd name="T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9" h="158">
                  <a:moveTo>
                    <a:pt x="759" y="158"/>
                  </a:moveTo>
                  <a:lnTo>
                    <a:pt x="759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2" name="Line 33">
              <a:extLst>
                <a:ext uri="{FF2B5EF4-FFF2-40B4-BE49-F238E27FC236}">
                  <a16:creationId xmlns:a16="http://schemas.microsoft.com/office/drawing/2014/main" id="{F857763B-0B6E-4ABB-93BE-BC7D0BFF82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8675" y="4033341"/>
              <a:ext cx="0" cy="101009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3" name="Freeform 34">
              <a:extLst>
                <a:ext uri="{FF2B5EF4-FFF2-40B4-BE49-F238E27FC236}">
                  <a16:creationId xmlns:a16="http://schemas.microsoft.com/office/drawing/2014/main" id="{8493BFD2-43A6-4562-B83F-1F9683B02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5618" y="3948861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4" name="Line 35">
              <a:extLst>
                <a:ext uri="{FF2B5EF4-FFF2-40B4-BE49-F238E27FC236}">
                  <a16:creationId xmlns:a16="http://schemas.microsoft.com/office/drawing/2014/main" id="{4731FE5C-BE8E-41F5-B3EF-B756B06F76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8675" y="3166499"/>
              <a:ext cx="0" cy="387507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5" name="Line 36">
              <a:extLst>
                <a:ext uri="{FF2B5EF4-FFF2-40B4-BE49-F238E27FC236}">
                  <a16:creationId xmlns:a16="http://schemas.microsoft.com/office/drawing/2014/main" id="{52DBC42F-FB97-44DA-908E-42ADA78300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7262" y="3166499"/>
              <a:ext cx="0" cy="387507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6" name="Line 37">
              <a:extLst>
                <a:ext uri="{FF2B5EF4-FFF2-40B4-BE49-F238E27FC236}">
                  <a16:creationId xmlns:a16="http://schemas.microsoft.com/office/drawing/2014/main" id="{86255028-D96C-4A9B-A1FE-822A0BEE93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7685" y="3289547"/>
              <a:ext cx="0" cy="26446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7" name="Line 38">
              <a:extLst>
                <a:ext uri="{FF2B5EF4-FFF2-40B4-BE49-F238E27FC236}">
                  <a16:creationId xmlns:a16="http://schemas.microsoft.com/office/drawing/2014/main" id="{F656A823-948B-45E4-8F27-044E91872B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6414" y="3289547"/>
              <a:ext cx="0" cy="26446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8" name="Line 39">
              <a:extLst>
                <a:ext uri="{FF2B5EF4-FFF2-40B4-BE49-F238E27FC236}">
                  <a16:creationId xmlns:a16="http://schemas.microsoft.com/office/drawing/2014/main" id="{96BCAB3F-5ACD-4F08-9635-28069A5B0E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46104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9" name="Freeform 40">
              <a:extLst>
                <a:ext uri="{FF2B5EF4-FFF2-40B4-BE49-F238E27FC236}">
                  <a16:creationId xmlns:a16="http://schemas.microsoft.com/office/drawing/2014/main" id="{BBBF5857-96FF-4D0D-B4C1-D42085F76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4883" y="2237215"/>
              <a:ext cx="62442" cy="88153"/>
            </a:xfrm>
            <a:custGeom>
              <a:avLst/>
              <a:gdLst>
                <a:gd name="T0" fmla="*/ 0 w 34"/>
                <a:gd name="T1" fmla="*/ 48 h 48"/>
                <a:gd name="T2" fmla="*/ 17 w 34"/>
                <a:gd name="T3" fmla="*/ 0 h 48"/>
                <a:gd name="T4" fmla="*/ 34 w 34"/>
                <a:gd name="T5" fmla="*/ 48 h 48"/>
                <a:gd name="T6" fmla="*/ 0 w 34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8">
                  <a:moveTo>
                    <a:pt x="0" y="48"/>
                  </a:moveTo>
                  <a:lnTo>
                    <a:pt x="17" y="0"/>
                  </a:lnTo>
                  <a:lnTo>
                    <a:pt x="3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0" name="Line 41">
              <a:extLst>
                <a:ext uri="{FF2B5EF4-FFF2-40B4-BE49-F238E27FC236}">
                  <a16:creationId xmlns:a16="http://schemas.microsoft.com/office/drawing/2014/main" id="{8841CA8C-0AD6-4C6D-8BDD-5F1D12E14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06528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1" name="Freeform 42">
              <a:extLst>
                <a:ext uri="{FF2B5EF4-FFF2-40B4-BE49-F238E27FC236}">
                  <a16:creationId xmlns:a16="http://schemas.microsoft.com/office/drawing/2014/main" id="{F768D55B-C426-41D2-A914-B5D0A1B15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470" y="2237215"/>
              <a:ext cx="64279" cy="88153"/>
            </a:xfrm>
            <a:custGeom>
              <a:avLst/>
              <a:gdLst>
                <a:gd name="T0" fmla="*/ 0 w 35"/>
                <a:gd name="T1" fmla="*/ 48 h 48"/>
                <a:gd name="T2" fmla="*/ 18 w 35"/>
                <a:gd name="T3" fmla="*/ 0 h 48"/>
                <a:gd name="T4" fmla="*/ 35 w 35"/>
                <a:gd name="T5" fmla="*/ 48 h 48"/>
                <a:gd name="T6" fmla="*/ 0 w 35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8">
                  <a:moveTo>
                    <a:pt x="0" y="48"/>
                  </a:moveTo>
                  <a:lnTo>
                    <a:pt x="18" y="0"/>
                  </a:lnTo>
                  <a:lnTo>
                    <a:pt x="35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2" name="Line 43">
              <a:extLst>
                <a:ext uri="{FF2B5EF4-FFF2-40B4-BE49-F238E27FC236}">
                  <a16:creationId xmlns:a16="http://schemas.microsoft.com/office/drawing/2014/main" id="{1C379AB7-CBA8-4D86-BBE0-C864AFD7FC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66952" y="2332714"/>
              <a:ext cx="0" cy="167124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3" name="Freeform 44">
              <a:extLst>
                <a:ext uri="{FF2B5EF4-FFF2-40B4-BE49-F238E27FC236}">
                  <a16:creationId xmlns:a16="http://schemas.microsoft.com/office/drawing/2014/main" id="{9BDD886C-981D-49DA-BC81-04C8EDF57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94" y="2250071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4" name="Line 45">
              <a:extLst>
                <a:ext uri="{FF2B5EF4-FFF2-40B4-BE49-F238E27FC236}">
                  <a16:creationId xmlns:a16="http://schemas.microsoft.com/office/drawing/2014/main" id="{46D36043-BCB9-44A5-BB47-5A50F4669D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5680" y="2325368"/>
              <a:ext cx="0" cy="17447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5" name="Freeform 46">
              <a:extLst>
                <a:ext uri="{FF2B5EF4-FFF2-40B4-BE49-F238E27FC236}">
                  <a16:creationId xmlns:a16="http://schemas.microsoft.com/office/drawing/2014/main" id="{E809BED3-B408-4ABC-8594-E3558CC4A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623" y="2242725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6" name="Line 47">
              <a:extLst>
                <a:ext uri="{FF2B5EF4-FFF2-40B4-BE49-F238E27FC236}">
                  <a16:creationId xmlns:a16="http://schemas.microsoft.com/office/drawing/2014/main" id="{848DC49A-19C3-4372-B79B-3200AE5602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25257" y="1771899"/>
              <a:ext cx="0" cy="727939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8" name="Rectangle 49">
              <a:extLst>
                <a:ext uri="{FF2B5EF4-FFF2-40B4-BE49-F238E27FC236}">
                  <a16:creationId xmlns:a16="http://schemas.microsoft.com/office/drawing/2014/main" id="{42609995-0D2A-4400-BF4A-D63311657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4018" y="1996630"/>
              <a:ext cx="92233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Vers cartes LOCAL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5" name="Line 56">
              <a:extLst>
                <a:ext uri="{FF2B5EF4-FFF2-40B4-BE49-F238E27FC236}">
                  <a16:creationId xmlns:a16="http://schemas.microsoft.com/office/drawing/2014/main" id="{11233178-95D6-430A-8B78-791B8909EC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019" y="4718368"/>
              <a:ext cx="0" cy="41689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6" name="Freeform 57">
              <a:extLst>
                <a:ext uri="{FF2B5EF4-FFF2-40B4-BE49-F238E27FC236}">
                  <a16:creationId xmlns:a16="http://schemas.microsoft.com/office/drawing/2014/main" id="{23F75C46-20D2-4DC8-9FA3-4787097F6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962" y="4633887"/>
              <a:ext cx="64279" cy="91827"/>
            </a:xfrm>
            <a:custGeom>
              <a:avLst/>
              <a:gdLst>
                <a:gd name="T0" fmla="*/ 0 w 35"/>
                <a:gd name="T1" fmla="*/ 50 h 50"/>
                <a:gd name="T2" fmla="*/ 18 w 35"/>
                <a:gd name="T3" fmla="*/ 0 h 50"/>
                <a:gd name="T4" fmla="*/ 35 w 35"/>
                <a:gd name="T5" fmla="*/ 50 h 50"/>
                <a:gd name="T6" fmla="*/ 0 w 35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0">
                  <a:moveTo>
                    <a:pt x="0" y="50"/>
                  </a:moveTo>
                  <a:lnTo>
                    <a:pt x="18" y="0"/>
                  </a:lnTo>
                  <a:lnTo>
                    <a:pt x="35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7" name="Line 58">
              <a:extLst>
                <a:ext uri="{FF2B5EF4-FFF2-40B4-BE49-F238E27FC236}">
                  <a16:creationId xmlns:a16="http://schemas.microsoft.com/office/drawing/2014/main" id="{46027D37-E065-4A6B-8DF9-E7A564018B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5444" y="5135260"/>
              <a:ext cx="33057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8" name="Freeform 59">
              <a:extLst>
                <a:ext uri="{FF2B5EF4-FFF2-40B4-BE49-F238E27FC236}">
                  <a16:creationId xmlns:a16="http://schemas.microsoft.com/office/drawing/2014/main" id="{FBA862E6-A1E8-4C43-BD73-76F678B13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291" y="5105875"/>
              <a:ext cx="95500" cy="60605"/>
            </a:xfrm>
            <a:custGeom>
              <a:avLst/>
              <a:gdLst>
                <a:gd name="T0" fmla="*/ 52 w 52"/>
                <a:gd name="T1" fmla="*/ 33 h 33"/>
                <a:gd name="T2" fmla="*/ 0 w 52"/>
                <a:gd name="T3" fmla="*/ 16 h 33"/>
                <a:gd name="T4" fmla="*/ 52 w 52"/>
                <a:gd name="T5" fmla="*/ 0 h 33"/>
                <a:gd name="T6" fmla="*/ 52 w 52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3">
                  <a:moveTo>
                    <a:pt x="52" y="33"/>
                  </a:moveTo>
                  <a:lnTo>
                    <a:pt x="0" y="16"/>
                  </a:lnTo>
                  <a:lnTo>
                    <a:pt x="52" y="0"/>
                  </a:lnTo>
                  <a:lnTo>
                    <a:pt x="5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2" name="Rectangle 63">
              <a:extLst>
                <a:ext uri="{FF2B5EF4-FFF2-40B4-BE49-F238E27FC236}">
                  <a16:creationId xmlns:a16="http://schemas.microsoft.com/office/drawing/2014/main" id="{27D1FCC4-2A65-48EB-8BF2-86C346FA7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562" y="4610012"/>
              <a:ext cx="418729" cy="105416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3" name="Rectangle 64">
              <a:extLst>
                <a:ext uri="{FF2B5EF4-FFF2-40B4-BE49-F238E27FC236}">
                  <a16:creationId xmlns:a16="http://schemas.microsoft.com/office/drawing/2014/main" id="{B00EF0B8-72C4-4782-9CF4-956723132F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08138" y="5190355"/>
              <a:ext cx="168961" cy="18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4" name="Rectangle 65">
              <a:extLst>
                <a:ext uri="{FF2B5EF4-FFF2-40B4-BE49-F238E27FC236}">
                  <a16:creationId xmlns:a16="http://schemas.microsoft.com/office/drawing/2014/main" id="{09156394-C9BA-4746-85AE-C903CF8EA7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20994" y="5107712"/>
              <a:ext cx="143249" cy="18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é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5" name="Rectangle 66">
              <a:extLst>
                <a:ext uri="{FF2B5EF4-FFF2-40B4-BE49-F238E27FC236}">
                  <a16:creationId xmlns:a16="http://schemas.microsoft.com/office/drawing/2014/main" id="{C5618292-86C6-4E55-8352-48C496EBA6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20994" y="5036087"/>
              <a:ext cx="143249" cy="18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6" name="Rectangle 67">
              <a:extLst>
                <a:ext uri="{FF2B5EF4-FFF2-40B4-BE49-F238E27FC236}">
                  <a16:creationId xmlns:a16="http://schemas.microsoft.com/office/drawing/2014/main" id="{F0BCEE2B-C0E7-442B-A7A9-B363A889CD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20994" y="4962626"/>
              <a:ext cx="143249" cy="18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7" name="Rectangle 68">
              <a:extLst>
                <a:ext uri="{FF2B5EF4-FFF2-40B4-BE49-F238E27FC236}">
                  <a16:creationId xmlns:a16="http://schemas.microsoft.com/office/drawing/2014/main" id="{91CE845C-1BC7-4D4E-A37D-BC30D26348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20994" y="4891002"/>
              <a:ext cx="143249" cy="18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8" name="Rectangle 69">
              <a:extLst>
                <a:ext uri="{FF2B5EF4-FFF2-40B4-BE49-F238E27FC236}">
                  <a16:creationId xmlns:a16="http://schemas.microsoft.com/office/drawing/2014/main" id="{DC639B5D-5B53-4778-86F8-91128D5F05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17321" y="4813867"/>
              <a:ext cx="150595" cy="18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9" name="Rectangle 70">
              <a:extLst>
                <a:ext uri="{FF2B5EF4-FFF2-40B4-BE49-F238E27FC236}">
                  <a16:creationId xmlns:a16="http://schemas.microsoft.com/office/drawing/2014/main" id="{F1D72C12-A962-4157-840A-A3C74F0AE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4720" y="2499839"/>
              <a:ext cx="1116610" cy="39485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0" name="Rectangle 71">
              <a:extLst>
                <a:ext uri="{FF2B5EF4-FFF2-40B4-BE49-F238E27FC236}">
                  <a16:creationId xmlns:a16="http://schemas.microsoft.com/office/drawing/2014/main" id="{F45740F1-E0BB-4BED-B748-15A131C6E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632" y="2617377"/>
              <a:ext cx="718084" cy="18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REP_OPT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1" name="Line 72">
              <a:extLst>
                <a:ext uri="{FF2B5EF4-FFF2-40B4-BE49-F238E27FC236}">
                  <a16:creationId xmlns:a16="http://schemas.microsoft.com/office/drawing/2014/main" id="{168CAE36-5AC6-4197-BD4B-F2AB9C709F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73025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2" name="Freeform 73">
              <a:extLst>
                <a:ext uri="{FF2B5EF4-FFF2-40B4-BE49-F238E27FC236}">
                  <a16:creationId xmlns:a16="http://schemas.microsoft.com/office/drawing/2014/main" id="{A3EF633A-DF73-4737-86BC-5A165A3A9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804" y="2237215"/>
              <a:ext cx="62442" cy="88153"/>
            </a:xfrm>
            <a:custGeom>
              <a:avLst/>
              <a:gdLst>
                <a:gd name="T0" fmla="*/ 0 w 34"/>
                <a:gd name="T1" fmla="*/ 48 h 48"/>
                <a:gd name="T2" fmla="*/ 17 w 34"/>
                <a:gd name="T3" fmla="*/ 0 h 48"/>
                <a:gd name="T4" fmla="*/ 34 w 34"/>
                <a:gd name="T5" fmla="*/ 48 h 48"/>
                <a:gd name="T6" fmla="*/ 0 w 34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8">
                  <a:moveTo>
                    <a:pt x="0" y="48"/>
                  </a:moveTo>
                  <a:lnTo>
                    <a:pt x="17" y="0"/>
                  </a:lnTo>
                  <a:lnTo>
                    <a:pt x="3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3" name="Line 74">
              <a:extLst>
                <a:ext uri="{FF2B5EF4-FFF2-40B4-BE49-F238E27FC236}">
                  <a16:creationId xmlns:a16="http://schemas.microsoft.com/office/drawing/2014/main" id="{81E58FD5-9C2A-47A0-8448-8CFC0E9FF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3448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4" name="Freeform 75">
              <a:extLst>
                <a:ext uri="{FF2B5EF4-FFF2-40B4-BE49-F238E27FC236}">
                  <a16:creationId xmlns:a16="http://schemas.microsoft.com/office/drawing/2014/main" id="{3769EA5C-BCCA-455A-B5E5-8AC8E25C9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8" y="2237215"/>
              <a:ext cx="62442" cy="88153"/>
            </a:xfrm>
            <a:custGeom>
              <a:avLst/>
              <a:gdLst>
                <a:gd name="T0" fmla="*/ 0 w 34"/>
                <a:gd name="T1" fmla="*/ 48 h 48"/>
                <a:gd name="T2" fmla="*/ 17 w 34"/>
                <a:gd name="T3" fmla="*/ 0 h 48"/>
                <a:gd name="T4" fmla="*/ 34 w 34"/>
                <a:gd name="T5" fmla="*/ 48 h 48"/>
                <a:gd name="T6" fmla="*/ 0 w 34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8">
                  <a:moveTo>
                    <a:pt x="0" y="48"/>
                  </a:moveTo>
                  <a:lnTo>
                    <a:pt x="17" y="0"/>
                  </a:lnTo>
                  <a:lnTo>
                    <a:pt x="3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5" name="Line 76">
              <a:extLst>
                <a:ext uri="{FF2B5EF4-FFF2-40B4-BE49-F238E27FC236}">
                  <a16:creationId xmlns:a16="http://schemas.microsoft.com/office/drawing/2014/main" id="{5EF60C03-E85D-4C76-BC0B-395A3213BA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3872" y="2332714"/>
              <a:ext cx="0" cy="167124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6" name="Freeform 77">
              <a:extLst>
                <a:ext uri="{FF2B5EF4-FFF2-40B4-BE49-F238E27FC236}">
                  <a16:creationId xmlns:a16="http://schemas.microsoft.com/office/drawing/2014/main" id="{9E50937A-2E55-4799-AD99-DE64C1589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0815" y="2248234"/>
              <a:ext cx="64279" cy="91827"/>
            </a:xfrm>
            <a:custGeom>
              <a:avLst/>
              <a:gdLst>
                <a:gd name="T0" fmla="*/ 0 w 35"/>
                <a:gd name="T1" fmla="*/ 50 h 50"/>
                <a:gd name="T2" fmla="*/ 18 w 35"/>
                <a:gd name="T3" fmla="*/ 0 h 50"/>
                <a:gd name="T4" fmla="*/ 35 w 35"/>
                <a:gd name="T5" fmla="*/ 50 h 50"/>
                <a:gd name="T6" fmla="*/ 0 w 35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0">
                  <a:moveTo>
                    <a:pt x="0" y="50"/>
                  </a:moveTo>
                  <a:lnTo>
                    <a:pt x="18" y="0"/>
                  </a:lnTo>
                  <a:lnTo>
                    <a:pt x="35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7" name="Line 78">
              <a:extLst>
                <a:ext uri="{FF2B5EF4-FFF2-40B4-BE49-F238E27FC236}">
                  <a16:creationId xmlns:a16="http://schemas.microsoft.com/office/drawing/2014/main" id="{6C817BC0-0155-4188-A19D-1123BCB1B6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12601" y="2325368"/>
              <a:ext cx="0" cy="17447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8" name="Freeform 79">
              <a:extLst>
                <a:ext uri="{FF2B5EF4-FFF2-40B4-BE49-F238E27FC236}">
                  <a16:creationId xmlns:a16="http://schemas.microsoft.com/office/drawing/2014/main" id="{DADD0F0E-E5E7-43BB-9275-9E1296948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543" y="2242725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9" name="Line 80">
              <a:extLst>
                <a:ext uri="{FF2B5EF4-FFF2-40B4-BE49-F238E27FC236}">
                  <a16:creationId xmlns:a16="http://schemas.microsoft.com/office/drawing/2014/main" id="{67F72E32-7A56-4437-B63D-F50355ED39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0341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0" name="Freeform 81">
              <a:extLst>
                <a:ext uri="{FF2B5EF4-FFF2-40B4-BE49-F238E27FC236}">
                  <a16:creationId xmlns:a16="http://schemas.microsoft.com/office/drawing/2014/main" id="{F054FEE2-7313-4186-A167-1FF3D4EF8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120" y="2237215"/>
              <a:ext cx="64279" cy="88153"/>
            </a:xfrm>
            <a:custGeom>
              <a:avLst/>
              <a:gdLst>
                <a:gd name="T0" fmla="*/ 0 w 35"/>
                <a:gd name="T1" fmla="*/ 48 h 48"/>
                <a:gd name="T2" fmla="*/ 17 w 35"/>
                <a:gd name="T3" fmla="*/ 0 h 48"/>
                <a:gd name="T4" fmla="*/ 35 w 35"/>
                <a:gd name="T5" fmla="*/ 48 h 48"/>
                <a:gd name="T6" fmla="*/ 0 w 35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8">
                  <a:moveTo>
                    <a:pt x="0" y="48"/>
                  </a:moveTo>
                  <a:lnTo>
                    <a:pt x="17" y="0"/>
                  </a:lnTo>
                  <a:lnTo>
                    <a:pt x="35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2" name="Rectangle 83">
              <a:extLst>
                <a:ext uri="{FF2B5EF4-FFF2-40B4-BE49-F238E27FC236}">
                  <a16:creationId xmlns:a16="http://schemas.microsoft.com/office/drawing/2014/main" id="{EE21DD39-455B-4DE9-B1C4-F4B9FEE57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641" y="2499839"/>
              <a:ext cx="1114774" cy="39485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3" name="Rectangle 84">
              <a:extLst>
                <a:ext uri="{FF2B5EF4-FFF2-40B4-BE49-F238E27FC236}">
                  <a16:creationId xmlns:a16="http://schemas.microsoft.com/office/drawing/2014/main" id="{D382C1E3-2FA0-4AF8-8D13-2DC283B0E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553" y="2617377"/>
              <a:ext cx="718084" cy="18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REP_OPT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4" name="Line 85">
              <a:extLst>
                <a:ext uri="{FF2B5EF4-FFF2-40B4-BE49-F238E27FC236}">
                  <a16:creationId xmlns:a16="http://schemas.microsoft.com/office/drawing/2014/main" id="{A9CF88E4-B697-4DE2-A332-1B762FDEF9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9946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5" name="Freeform 86">
              <a:extLst>
                <a:ext uri="{FF2B5EF4-FFF2-40B4-BE49-F238E27FC236}">
                  <a16:creationId xmlns:a16="http://schemas.microsoft.com/office/drawing/2014/main" id="{F1635B53-F099-4838-99C8-20404BFD1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6889" y="2235379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6" name="Line 87">
              <a:extLst>
                <a:ext uri="{FF2B5EF4-FFF2-40B4-BE49-F238E27FC236}">
                  <a16:creationId xmlns:a16="http://schemas.microsoft.com/office/drawing/2014/main" id="{672838E6-BD48-442F-844F-7B5F640FAC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0370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7" name="Freeform 88">
              <a:extLst>
                <a:ext uri="{FF2B5EF4-FFF2-40B4-BE49-F238E27FC236}">
                  <a16:creationId xmlns:a16="http://schemas.microsoft.com/office/drawing/2014/main" id="{8A294635-453D-446E-B6FB-CA5DBE25F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148" y="2235379"/>
              <a:ext cx="62442" cy="89989"/>
            </a:xfrm>
            <a:custGeom>
              <a:avLst/>
              <a:gdLst>
                <a:gd name="T0" fmla="*/ 0 w 34"/>
                <a:gd name="T1" fmla="*/ 49 h 49"/>
                <a:gd name="T2" fmla="*/ 17 w 34"/>
                <a:gd name="T3" fmla="*/ 0 h 49"/>
                <a:gd name="T4" fmla="*/ 34 w 34"/>
                <a:gd name="T5" fmla="*/ 49 h 49"/>
                <a:gd name="T6" fmla="*/ 0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0" y="49"/>
                  </a:moveTo>
                  <a:lnTo>
                    <a:pt x="17" y="0"/>
                  </a:lnTo>
                  <a:lnTo>
                    <a:pt x="34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8" name="Line 89">
              <a:extLst>
                <a:ext uri="{FF2B5EF4-FFF2-40B4-BE49-F238E27FC236}">
                  <a16:creationId xmlns:a16="http://schemas.microsoft.com/office/drawing/2014/main" id="{D7D40B76-A235-4472-9238-54575AA2FC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0794" y="2332714"/>
              <a:ext cx="0" cy="167124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9" name="Freeform 90">
              <a:extLst>
                <a:ext uri="{FF2B5EF4-FFF2-40B4-BE49-F238E27FC236}">
                  <a16:creationId xmlns:a16="http://schemas.microsoft.com/office/drawing/2014/main" id="{E3B00B80-7D10-4A80-AA43-6FAE02717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572" y="2248234"/>
              <a:ext cx="62442" cy="91827"/>
            </a:xfrm>
            <a:custGeom>
              <a:avLst/>
              <a:gdLst>
                <a:gd name="T0" fmla="*/ 0 w 34"/>
                <a:gd name="T1" fmla="*/ 50 h 50"/>
                <a:gd name="T2" fmla="*/ 17 w 34"/>
                <a:gd name="T3" fmla="*/ 0 h 50"/>
                <a:gd name="T4" fmla="*/ 34 w 34"/>
                <a:gd name="T5" fmla="*/ 50 h 50"/>
                <a:gd name="T6" fmla="*/ 0 w 3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0">
                  <a:moveTo>
                    <a:pt x="0" y="50"/>
                  </a:moveTo>
                  <a:lnTo>
                    <a:pt x="17" y="0"/>
                  </a:lnTo>
                  <a:lnTo>
                    <a:pt x="34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0" name="Line 91">
              <a:extLst>
                <a:ext uri="{FF2B5EF4-FFF2-40B4-BE49-F238E27FC236}">
                  <a16:creationId xmlns:a16="http://schemas.microsoft.com/office/drawing/2014/main" id="{C4B7F1B5-4436-469B-B54E-EE1A4B7B22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7685" y="2325368"/>
              <a:ext cx="0" cy="17447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1" name="Freeform 92">
              <a:extLst>
                <a:ext uri="{FF2B5EF4-FFF2-40B4-BE49-F238E27FC236}">
                  <a16:creationId xmlns:a16="http://schemas.microsoft.com/office/drawing/2014/main" id="{3DDBE174-C09D-4629-9966-EAD29BE2F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465" y="2242725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7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7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2" name="Line 93">
              <a:extLst>
                <a:ext uri="{FF2B5EF4-FFF2-40B4-BE49-F238E27FC236}">
                  <a16:creationId xmlns:a16="http://schemas.microsoft.com/office/drawing/2014/main" id="{AC1E8E54-FE5E-468D-8BFC-D97599E36A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7262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3" name="Freeform 94">
              <a:extLst>
                <a:ext uri="{FF2B5EF4-FFF2-40B4-BE49-F238E27FC236}">
                  <a16:creationId xmlns:a16="http://schemas.microsoft.com/office/drawing/2014/main" id="{020A6A00-E6A5-4D45-93C8-48187EAA1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041" y="2235379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7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7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5" name="Rectangle 96">
              <a:extLst>
                <a:ext uri="{FF2B5EF4-FFF2-40B4-BE49-F238E27FC236}">
                  <a16:creationId xmlns:a16="http://schemas.microsoft.com/office/drawing/2014/main" id="{6B28DD3B-98D1-4CE4-A8F8-03A65A749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562" y="2499839"/>
              <a:ext cx="1114774" cy="39485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6" name="Rectangle 97">
              <a:extLst>
                <a:ext uri="{FF2B5EF4-FFF2-40B4-BE49-F238E27FC236}">
                  <a16:creationId xmlns:a16="http://schemas.microsoft.com/office/drawing/2014/main" id="{3D7FF396-5FA8-4583-8B9B-53AC6927C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475" y="2617377"/>
              <a:ext cx="718084" cy="185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REP_OPT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7" name="Line 98">
              <a:extLst>
                <a:ext uri="{FF2B5EF4-FFF2-40B4-BE49-F238E27FC236}">
                  <a16:creationId xmlns:a16="http://schemas.microsoft.com/office/drawing/2014/main" id="{AA60E55E-A6BF-4043-8BC2-3F9D1A5A51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5031" y="2295065"/>
              <a:ext cx="0" cy="204773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8" name="Freeform 99">
              <a:extLst>
                <a:ext uri="{FF2B5EF4-FFF2-40B4-BE49-F238E27FC236}">
                  <a16:creationId xmlns:a16="http://schemas.microsoft.com/office/drawing/2014/main" id="{CB978270-74B3-4ABB-8A5A-2CA9A302D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809" y="2236726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7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7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9" name="Line 100">
              <a:extLst>
                <a:ext uri="{FF2B5EF4-FFF2-40B4-BE49-F238E27FC236}">
                  <a16:creationId xmlns:a16="http://schemas.microsoft.com/office/drawing/2014/main" id="{9E4574FF-3952-4B84-B7D5-2311A7B8B0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87291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0" name="Freeform 101">
              <a:extLst>
                <a:ext uri="{FF2B5EF4-FFF2-40B4-BE49-F238E27FC236}">
                  <a16:creationId xmlns:a16="http://schemas.microsoft.com/office/drawing/2014/main" id="{1801FE9C-4332-4213-834B-FA440C025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233" y="2235379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1" name="Line 102">
              <a:extLst>
                <a:ext uri="{FF2B5EF4-FFF2-40B4-BE49-F238E27FC236}">
                  <a16:creationId xmlns:a16="http://schemas.microsoft.com/office/drawing/2014/main" id="{BC4D2689-3141-46CE-AF85-13B14B626C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47714" y="1835675"/>
              <a:ext cx="0" cy="664163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3" name="Line 104">
              <a:extLst>
                <a:ext uri="{FF2B5EF4-FFF2-40B4-BE49-F238E27FC236}">
                  <a16:creationId xmlns:a16="http://schemas.microsoft.com/office/drawing/2014/main" id="{2E98ACE9-1255-4BD9-BFC2-7411C8C21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6443" y="2325368"/>
              <a:ext cx="0" cy="17447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4" name="Freeform 105">
              <a:extLst>
                <a:ext uri="{FF2B5EF4-FFF2-40B4-BE49-F238E27FC236}">
                  <a16:creationId xmlns:a16="http://schemas.microsoft.com/office/drawing/2014/main" id="{4C5F0178-33C1-47C7-BD7A-EFB87BD03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386" y="2242725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5" name="Line 106">
              <a:extLst>
                <a:ext uri="{FF2B5EF4-FFF2-40B4-BE49-F238E27FC236}">
                  <a16:creationId xmlns:a16="http://schemas.microsoft.com/office/drawing/2014/main" id="{D01C07A2-C884-4BD1-8236-170913911C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6019" y="2318022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6" name="Freeform 107">
              <a:extLst>
                <a:ext uri="{FF2B5EF4-FFF2-40B4-BE49-F238E27FC236}">
                  <a16:creationId xmlns:a16="http://schemas.microsoft.com/office/drawing/2014/main" id="{B82DA341-3B95-4295-9AE2-C36716D1E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962" y="2235379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8" name="Line 109">
              <a:extLst>
                <a:ext uri="{FF2B5EF4-FFF2-40B4-BE49-F238E27FC236}">
                  <a16:creationId xmlns:a16="http://schemas.microsoft.com/office/drawing/2014/main" id="{D309E35E-5EC8-4B26-9F9C-751F73655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6414" y="3291383"/>
              <a:ext cx="2789690" cy="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9" name="Line 110">
              <a:extLst>
                <a:ext uri="{FF2B5EF4-FFF2-40B4-BE49-F238E27FC236}">
                  <a16:creationId xmlns:a16="http://schemas.microsoft.com/office/drawing/2014/main" id="{B852FF56-4C9B-4489-8227-EA01C32B59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8675" y="3159153"/>
              <a:ext cx="1254351" cy="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0" name="Line 111">
              <a:extLst>
                <a:ext uri="{FF2B5EF4-FFF2-40B4-BE49-F238E27FC236}">
                  <a16:creationId xmlns:a16="http://schemas.microsoft.com/office/drawing/2014/main" id="{7581F2CB-295F-48B3-957D-BE45E04C40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0763" y="3166499"/>
              <a:ext cx="286499" cy="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1" name="Line 112">
              <a:extLst>
                <a:ext uri="{FF2B5EF4-FFF2-40B4-BE49-F238E27FC236}">
                  <a16:creationId xmlns:a16="http://schemas.microsoft.com/office/drawing/2014/main" id="{642F6FB6-BEC9-4310-BB39-48D5247D92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5031" y="3289547"/>
              <a:ext cx="1812656" cy="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2" name="Line 113">
              <a:extLst>
                <a:ext uri="{FF2B5EF4-FFF2-40B4-BE49-F238E27FC236}">
                  <a16:creationId xmlns:a16="http://schemas.microsoft.com/office/drawing/2014/main" id="{7D74F6AF-1307-4354-ACE2-CA6DA70D3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9946" y="2986519"/>
              <a:ext cx="0" cy="17998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3" name="Freeform 114">
              <a:extLst>
                <a:ext uri="{FF2B5EF4-FFF2-40B4-BE49-F238E27FC236}">
                  <a16:creationId xmlns:a16="http://schemas.microsoft.com/office/drawing/2014/main" id="{EBEDF4FD-5D70-41AB-A4DF-F929D8FD0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6889" y="2903876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4" name="Line 115">
              <a:extLst>
                <a:ext uri="{FF2B5EF4-FFF2-40B4-BE49-F238E27FC236}">
                  <a16:creationId xmlns:a16="http://schemas.microsoft.com/office/drawing/2014/main" id="{F26748D7-CCA4-47DB-9136-E3FC9762A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76698" y="2977337"/>
              <a:ext cx="0" cy="181816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5" name="Freeform 116">
              <a:extLst>
                <a:ext uri="{FF2B5EF4-FFF2-40B4-BE49-F238E27FC236}">
                  <a16:creationId xmlns:a16="http://schemas.microsoft.com/office/drawing/2014/main" id="{406C6803-EAA3-43D0-B63C-D7C69E7F4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477" y="2894693"/>
              <a:ext cx="62442" cy="89989"/>
            </a:xfrm>
            <a:custGeom>
              <a:avLst/>
              <a:gdLst>
                <a:gd name="T0" fmla="*/ 0 w 34"/>
                <a:gd name="T1" fmla="*/ 49 h 49"/>
                <a:gd name="T2" fmla="*/ 17 w 34"/>
                <a:gd name="T3" fmla="*/ 0 h 49"/>
                <a:gd name="T4" fmla="*/ 34 w 34"/>
                <a:gd name="T5" fmla="*/ 49 h 49"/>
                <a:gd name="T6" fmla="*/ 0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0" y="49"/>
                  </a:moveTo>
                  <a:lnTo>
                    <a:pt x="17" y="0"/>
                  </a:lnTo>
                  <a:lnTo>
                    <a:pt x="34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6" name="Line 117">
              <a:extLst>
                <a:ext uri="{FF2B5EF4-FFF2-40B4-BE49-F238E27FC236}">
                  <a16:creationId xmlns:a16="http://schemas.microsoft.com/office/drawing/2014/main" id="{FC080E34-4B59-4352-A993-BB18FDC3A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46104" y="2977337"/>
              <a:ext cx="0" cy="308537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7" name="Freeform 118">
              <a:extLst>
                <a:ext uri="{FF2B5EF4-FFF2-40B4-BE49-F238E27FC236}">
                  <a16:creationId xmlns:a16="http://schemas.microsoft.com/office/drawing/2014/main" id="{DAA7AD2A-A9F3-4B06-B987-8589119FC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4883" y="2894693"/>
              <a:ext cx="62442" cy="89989"/>
            </a:xfrm>
            <a:custGeom>
              <a:avLst/>
              <a:gdLst>
                <a:gd name="T0" fmla="*/ 0 w 34"/>
                <a:gd name="T1" fmla="*/ 49 h 49"/>
                <a:gd name="T2" fmla="*/ 17 w 34"/>
                <a:gd name="T3" fmla="*/ 0 h 49"/>
                <a:gd name="T4" fmla="*/ 34 w 34"/>
                <a:gd name="T5" fmla="*/ 49 h 49"/>
                <a:gd name="T6" fmla="*/ 0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0" y="49"/>
                  </a:moveTo>
                  <a:lnTo>
                    <a:pt x="17" y="0"/>
                  </a:lnTo>
                  <a:lnTo>
                    <a:pt x="34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8" name="Line 119">
              <a:extLst>
                <a:ext uri="{FF2B5EF4-FFF2-40B4-BE49-F238E27FC236}">
                  <a16:creationId xmlns:a16="http://schemas.microsoft.com/office/drawing/2014/main" id="{85089914-F683-4573-8967-D4DFDF17D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5031" y="2986519"/>
              <a:ext cx="0" cy="293845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9" name="Freeform 120">
              <a:extLst>
                <a:ext uri="{FF2B5EF4-FFF2-40B4-BE49-F238E27FC236}">
                  <a16:creationId xmlns:a16="http://schemas.microsoft.com/office/drawing/2014/main" id="{68729FBF-914E-41B9-ACF9-93A0D58F8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809" y="2903876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7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7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0" name="Rectangle 121">
              <a:extLst>
                <a:ext uri="{FF2B5EF4-FFF2-40B4-BE49-F238E27FC236}">
                  <a16:creationId xmlns:a16="http://schemas.microsoft.com/office/drawing/2014/main" id="{60C67F3F-E271-40A0-8149-869E2229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215" y="3129769"/>
              <a:ext cx="786035" cy="157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>
                  <a:ln>
                    <a:noFill/>
                  </a:ln>
                  <a:solidFill>
                    <a:srgbClr val="FFCC00"/>
                  </a:solidFill>
                  <a:effectLst/>
                  <a:latin typeface="Arial" panose="020B0604020202020204" pitchFamily="34" charset="0"/>
                </a:rPr>
                <a:t>Fibre optique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5" name="Rectangle 126">
              <a:extLst>
                <a:ext uri="{FF2B5EF4-FFF2-40B4-BE49-F238E27FC236}">
                  <a16:creationId xmlns:a16="http://schemas.microsoft.com/office/drawing/2014/main" id="{3760A037-9E66-4240-B4AC-9E8C07BA3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3832" y="3618560"/>
              <a:ext cx="311550" cy="28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dirty="0">
                  <a:solidFill>
                    <a:srgbClr val="000000"/>
                  </a:solidFill>
                </a:rPr>
                <a:t>230V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 Hz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6" name="Freeform 127">
              <a:extLst>
                <a:ext uri="{FF2B5EF4-FFF2-40B4-BE49-F238E27FC236}">
                  <a16:creationId xmlns:a16="http://schemas.microsoft.com/office/drawing/2014/main" id="{CBB2E958-65EB-4D9E-940F-84BD663D2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422" y="3456118"/>
              <a:ext cx="652369" cy="609728"/>
            </a:xfrm>
            <a:custGeom>
              <a:avLst/>
              <a:gdLst>
                <a:gd name="T0" fmla="*/ 152 w 153"/>
                <a:gd name="T1" fmla="*/ 64 h 143"/>
                <a:gd name="T2" fmla="*/ 150 w 153"/>
                <a:gd name="T3" fmla="*/ 53 h 143"/>
                <a:gd name="T4" fmla="*/ 146 w 153"/>
                <a:gd name="T5" fmla="*/ 43 h 143"/>
                <a:gd name="T6" fmla="*/ 141 w 153"/>
                <a:gd name="T7" fmla="*/ 34 h 143"/>
                <a:gd name="T8" fmla="*/ 135 w 153"/>
                <a:gd name="T9" fmla="*/ 26 h 143"/>
                <a:gd name="T10" fmla="*/ 127 w 153"/>
                <a:gd name="T11" fmla="*/ 18 h 143"/>
                <a:gd name="T12" fmla="*/ 119 w 153"/>
                <a:gd name="T13" fmla="*/ 12 h 143"/>
                <a:gd name="T14" fmla="*/ 109 w 153"/>
                <a:gd name="T15" fmla="*/ 6 h 143"/>
                <a:gd name="T16" fmla="*/ 99 w 153"/>
                <a:gd name="T17" fmla="*/ 3 h 143"/>
                <a:gd name="T18" fmla="*/ 88 w 153"/>
                <a:gd name="T19" fmla="*/ 0 h 143"/>
                <a:gd name="T20" fmla="*/ 76 w 153"/>
                <a:gd name="T21" fmla="*/ 0 h 143"/>
                <a:gd name="T22" fmla="*/ 65 w 153"/>
                <a:gd name="T23" fmla="*/ 0 h 143"/>
                <a:gd name="T24" fmla="*/ 54 w 153"/>
                <a:gd name="T25" fmla="*/ 3 h 143"/>
                <a:gd name="T26" fmla="*/ 43 w 153"/>
                <a:gd name="T27" fmla="*/ 6 h 143"/>
                <a:gd name="T28" fmla="*/ 34 w 153"/>
                <a:gd name="T29" fmla="*/ 12 h 143"/>
                <a:gd name="T30" fmla="*/ 25 w 153"/>
                <a:gd name="T31" fmla="*/ 18 h 143"/>
                <a:gd name="T32" fmla="*/ 18 w 153"/>
                <a:gd name="T33" fmla="*/ 26 h 143"/>
                <a:gd name="T34" fmla="*/ 11 w 153"/>
                <a:gd name="T35" fmla="*/ 34 h 143"/>
                <a:gd name="T36" fmla="*/ 6 w 153"/>
                <a:gd name="T37" fmla="*/ 43 h 143"/>
                <a:gd name="T38" fmla="*/ 3 w 153"/>
                <a:gd name="T39" fmla="*/ 53 h 143"/>
                <a:gd name="T40" fmla="*/ 1 w 153"/>
                <a:gd name="T41" fmla="*/ 64 h 143"/>
                <a:gd name="T42" fmla="*/ 0 w 153"/>
                <a:gd name="T43" fmla="*/ 75 h 143"/>
                <a:gd name="T44" fmla="*/ 2 w 153"/>
                <a:gd name="T45" fmla="*/ 86 h 143"/>
                <a:gd name="T46" fmla="*/ 5 w 153"/>
                <a:gd name="T47" fmla="*/ 96 h 143"/>
                <a:gd name="T48" fmla="*/ 9 w 153"/>
                <a:gd name="T49" fmla="*/ 105 h 143"/>
                <a:gd name="T50" fmla="*/ 16 w 153"/>
                <a:gd name="T51" fmla="*/ 114 h 143"/>
                <a:gd name="T52" fmla="*/ 23 w 153"/>
                <a:gd name="T53" fmla="*/ 122 h 143"/>
                <a:gd name="T54" fmla="*/ 31 w 153"/>
                <a:gd name="T55" fmla="*/ 129 h 143"/>
                <a:gd name="T56" fmla="*/ 40 w 153"/>
                <a:gd name="T57" fmla="*/ 134 h 143"/>
                <a:gd name="T58" fmla="*/ 50 w 153"/>
                <a:gd name="T59" fmla="*/ 138 h 143"/>
                <a:gd name="T60" fmla="*/ 61 w 153"/>
                <a:gd name="T61" fmla="*/ 141 h 143"/>
                <a:gd name="T62" fmla="*/ 73 w 153"/>
                <a:gd name="T63" fmla="*/ 143 h 143"/>
                <a:gd name="T64" fmla="*/ 84 w 153"/>
                <a:gd name="T65" fmla="*/ 143 h 143"/>
                <a:gd name="T66" fmla="*/ 95 w 153"/>
                <a:gd name="T67" fmla="*/ 141 h 143"/>
                <a:gd name="T68" fmla="*/ 106 w 153"/>
                <a:gd name="T69" fmla="*/ 138 h 143"/>
                <a:gd name="T70" fmla="*/ 116 w 153"/>
                <a:gd name="T71" fmla="*/ 133 h 143"/>
                <a:gd name="T72" fmla="*/ 125 w 153"/>
                <a:gd name="T73" fmla="*/ 127 h 143"/>
                <a:gd name="T74" fmla="*/ 132 w 153"/>
                <a:gd name="T75" fmla="*/ 119 h 143"/>
                <a:gd name="T76" fmla="*/ 139 w 153"/>
                <a:gd name="T77" fmla="*/ 111 h 143"/>
                <a:gd name="T78" fmla="*/ 145 w 153"/>
                <a:gd name="T79" fmla="*/ 103 h 143"/>
                <a:gd name="T80" fmla="*/ 149 w 153"/>
                <a:gd name="T81" fmla="*/ 93 h 143"/>
                <a:gd name="T82" fmla="*/ 152 w 153"/>
                <a:gd name="T83" fmla="*/ 82 h 143"/>
                <a:gd name="T84" fmla="*/ 153 w 153"/>
                <a:gd name="T85" fmla="*/ 7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3" h="143">
                  <a:moveTo>
                    <a:pt x="153" y="71"/>
                  </a:moveTo>
                  <a:lnTo>
                    <a:pt x="152" y="68"/>
                  </a:lnTo>
                  <a:lnTo>
                    <a:pt x="152" y="64"/>
                  </a:lnTo>
                  <a:lnTo>
                    <a:pt x="152" y="60"/>
                  </a:lnTo>
                  <a:lnTo>
                    <a:pt x="151" y="57"/>
                  </a:lnTo>
                  <a:lnTo>
                    <a:pt x="150" y="53"/>
                  </a:lnTo>
                  <a:lnTo>
                    <a:pt x="149" y="50"/>
                  </a:lnTo>
                  <a:lnTo>
                    <a:pt x="147" y="47"/>
                  </a:lnTo>
                  <a:lnTo>
                    <a:pt x="146" y="43"/>
                  </a:lnTo>
                  <a:lnTo>
                    <a:pt x="145" y="40"/>
                  </a:lnTo>
                  <a:lnTo>
                    <a:pt x="143" y="37"/>
                  </a:lnTo>
                  <a:lnTo>
                    <a:pt x="141" y="34"/>
                  </a:lnTo>
                  <a:lnTo>
                    <a:pt x="139" y="31"/>
                  </a:lnTo>
                  <a:lnTo>
                    <a:pt x="137" y="28"/>
                  </a:lnTo>
                  <a:lnTo>
                    <a:pt x="135" y="26"/>
                  </a:lnTo>
                  <a:lnTo>
                    <a:pt x="132" y="23"/>
                  </a:lnTo>
                  <a:lnTo>
                    <a:pt x="130" y="20"/>
                  </a:lnTo>
                  <a:lnTo>
                    <a:pt x="127" y="18"/>
                  </a:lnTo>
                  <a:lnTo>
                    <a:pt x="125" y="16"/>
                  </a:lnTo>
                  <a:lnTo>
                    <a:pt x="122" y="14"/>
                  </a:lnTo>
                  <a:lnTo>
                    <a:pt x="119" y="12"/>
                  </a:lnTo>
                  <a:lnTo>
                    <a:pt x="116" y="10"/>
                  </a:lnTo>
                  <a:lnTo>
                    <a:pt x="113" y="8"/>
                  </a:lnTo>
                  <a:lnTo>
                    <a:pt x="109" y="6"/>
                  </a:lnTo>
                  <a:lnTo>
                    <a:pt x="106" y="5"/>
                  </a:lnTo>
                  <a:lnTo>
                    <a:pt x="102" y="4"/>
                  </a:lnTo>
                  <a:lnTo>
                    <a:pt x="99" y="3"/>
                  </a:lnTo>
                  <a:lnTo>
                    <a:pt x="95" y="2"/>
                  </a:lnTo>
                  <a:lnTo>
                    <a:pt x="92" y="1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1" y="1"/>
                  </a:lnTo>
                  <a:lnTo>
                    <a:pt x="57" y="2"/>
                  </a:lnTo>
                  <a:lnTo>
                    <a:pt x="54" y="3"/>
                  </a:lnTo>
                  <a:lnTo>
                    <a:pt x="50" y="4"/>
                  </a:lnTo>
                  <a:lnTo>
                    <a:pt x="47" y="5"/>
                  </a:lnTo>
                  <a:lnTo>
                    <a:pt x="43" y="6"/>
                  </a:lnTo>
                  <a:lnTo>
                    <a:pt x="40" y="8"/>
                  </a:lnTo>
                  <a:lnTo>
                    <a:pt x="37" y="10"/>
                  </a:lnTo>
                  <a:lnTo>
                    <a:pt x="34" y="12"/>
                  </a:lnTo>
                  <a:lnTo>
                    <a:pt x="31" y="14"/>
                  </a:lnTo>
                  <a:lnTo>
                    <a:pt x="28" y="16"/>
                  </a:lnTo>
                  <a:lnTo>
                    <a:pt x="25" y="18"/>
                  </a:lnTo>
                  <a:lnTo>
                    <a:pt x="23" y="20"/>
                  </a:lnTo>
                  <a:lnTo>
                    <a:pt x="20" y="23"/>
                  </a:lnTo>
                  <a:lnTo>
                    <a:pt x="18" y="26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1" y="34"/>
                  </a:lnTo>
                  <a:lnTo>
                    <a:pt x="9" y="37"/>
                  </a:lnTo>
                  <a:lnTo>
                    <a:pt x="8" y="40"/>
                  </a:lnTo>
                  <a:lnTo>
                    <a:pt x="6" y="43"/>
                  </a:lnTo>
                  <a:lnTo>
                    <a:pt x="5" y="47"/>
                  </a:lnTo>
                  <a:lnTo>
                    <a:pt x="4" y="50"/>
                  </a:lnTo>
                  <a:lnTo>
                    <a:pt x="3" y="53"/>
                  </a:lnTo>
                  <a:lnTo>
                    <a:pt x="2" y="57"/>
                  </a:lnTo>
                  <a:lnTo>
                    <a:pt x="1" y="60"/>
                  </a:lnTo>
                  <a:lnTo>
                    <a:pt x="1" y="64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1" y="79"/>
                  </a:lnTo>
                  <a:lnTo>
                    <a:pt x="1" y="82"/>
                  </a:lnTo>
                  <a:lnTo>
                    <a:pt x="2" y="86"/>
                  </a:lnTo>
                  <a:lnTo>
                    <a:pt x="3" y="89"/>
                  </a:lnTo>
                  <a:lnTo>
                    <a:pt x="4" y="93"/>
                  </a:lnTo>
                  <a:lnTo>
                    <a:pt x="5" y="96"/>
                  </a:lnTo>
                  <a:lnTo>
                    <a:pt x="6" y="99"/>
                  </a:lnTo>
                  <a:lnTo>
                    <a:pt x="8" y="103"/>
                  </a:lnTo>
                  <a:lnTo>
                    <a:pt x="9" y="105"/>
                  </a:lnTo>
                  <a:lnTo>
                    <a:pt x="11" y="108"/>
                  </a:lnTo>
                  <a:lnTo>
                    <a:pt x="13" y="111"/>
                  </a:lnTo>
                  <a:lnTo>
                    <a:pt x="16" y="114"/>
                  </a:lnTo>
                  <a:lnTo>
                    <a:pt x="18" y="117"/>
                  </a:lnTo>
                  <a:lnTo>
                    <a:pt x="20" y="119"/>
                  </a:lnTo>
                  <a:lnTo>
                    <a:pt x="23" y="122"/>
                  </a:lnTo>
                  <a:lnTo>
                    <a:pt x="25" y="125"/>
                  </a:lnTo>
                  <a:lnTo>
                    <a:pt x="28" y="127"/>
                  </a:lnTo>
                  <a:lnTo>
                    <a:pt x="31" y="129"/>
                  </a:lnTo>
                  <a:lnTo>
                    <a:pt x="34" y="131"/>
                  </a:lnTo>
                  <a:lnTo>
                    <a:pt x="37" y="133"/>
                  </a:lnTo>
                  <a:lnTo>
                    <a:pt x="40" y="134"/>
                  </a:lnTo>
                  <a:lnTo>
                    <a:pt x="43" y="136"/>
                  </a:lnTo>
                  <a:lnTo>
                    <a:pt x="47" y="138"/>
                  </a:lnTo>
                  <a:lnTo>
                    <a:pt x="50" y="138"/>
                  </a:lnTo>
                  <a:lnTo>
                    <a:pt x="54" y="140"/>
                  </a:lnTo>
                  <a:lnTo>
                    <a:pt x="57" y="141"/>
                  </a:lnTo>
                  <a:lnTo>
                    <a:pt x="61" y="141"/>
                  </a:lnTo>
                  <a:lnTo>
                    <a:pt x="65" y="142"/>
                  </a:lnTo>
                  <a:lnTo>
                    <a:pt x="69" y="143"/>
                  </a:lnTo>
                  <a:lnTo>
                    <a:pt x="73" y="143"/>
                  </a:lnTo>
                  <a:lnTo>
                    <a:pt x="76" y="143"/>
                  </a:lnTo>
                  <a:lnTo>
                    <a:pt x="80" y="143"/>
                  </a:lnTo>
                  <a:lnTo>
                    <a:pt x="84" y="143"/>
                  </a:lnTo>
                  <a:lnTo>
                    <a:pt x="88" y="142"/>
                  </a:lnTo>
                  <a:lnTo>
                    <a:pt x="92" y="141"/>
                  </a:lnTo>
                  <a:lnTo>
                    <a:pt x="95" y="141"/>
                  </a:lnTo>
                  <a:lnTo>
                    <a:pt x="99" y="140"/>
                  </a:lnTo>
                  <a:lnTo>
                    <a:pt x="102" y="138"/>
                  </a:lnTo>
                  <a:lnTo>
                    <a:pt x="106" y="138"/>
                  </a:lnTo>
                  <a:lnTo>
                    <a:pt x="109" y="136"/>
                  </a:lnTo>
                  <a:lnTo>
                    <a:pt x="113" y="134"/>
                  </a:lnTo>
                  <a:lnTo>
                    <a:pt x="116" y="133"/>
                  </a:lnTo>
                  <a:lnTo>
                    <a:pt x="119" y="131"/>
                  </a:lnTo>
                  <a:lnTo>
                    <a:pt x="122" y="129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30" y="122"/>
                  </a:lnTo>
                  <a:lnTo>
                    <a:pt x="132" y="119"/>
                  </a:lnTo>
                  <a:lnTo>
                    <a:pt x="135" y="117"/>
                  </a:lnTo>
                  <a:lnTo>
                    <a:pt x="137" y="114"/>
                  </a:lnTo>
                  <a:lnTo>
                    <a:pt x="139" y="111"/>
                  </a:lnTo>
                  <a:lnTo>
                    <a:pt x="141" y="108"/>
                  </a:lnTo>
                  <a:lnTo>
                    <a:pt x="143" y="105"/>
                  </a:lnTo>
                  <a:lnTo>
                    <a:pt x="145" y="103"/>
                  </a:lnTo>
                  <a:lnTo>
                    <a:pt x="146" y="99"/>
                  </a:lnTo>
                  <a:lnTo>
                    <a:pt x="147" y="96"/>
                  </a:lnTo>
                  <a:lnTo>
                    <a:pt x="149" y="93"/>
                  </a:lnTo>
                  <a:lnTo>
                    <a:pt x="150" y="89"/>
                  </a:lnTo>
                  <a:lnTo>
                    <a:pt x="151" y="86"/>
                  </a:lnTo>
                  <a:lnTo>
                    <a:pt x="152" y="82"/>
                  </a:lnTo>
                  <a:lnTo>
                    <a:pt x="152" y="79"/>
                  </a:lnTo>
                  <a:lnTo>
                    <a:pt x="152" y="75"/>
                  </a:lnTo>
                  <a:lnTo>
                    <a:pt x="153" y="7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7" name="Line 128">
              <a:extLst>
                <a:ext uri="{FF2B5EF4-FFF2-40B4-BE49-F238E27FC236}">
                  <a16:creationId xmlns:a16="http://schemas.microsoft.com/office/drawing/2014/main" id="{FB807EED-6219-4B25-8DB0-E163573BCB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59605" y="3749597"/>
              <a:ext cx="37097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8" name="Freeform 129">
              <a:extLst>
                <a:ext uri="{FF2B5EF4-FFF2-40B4-BE49-F238E27FC236}">
                  <a16:creationId xmlns:a16="http://schemas.microsoft.com/office/drawing/2014/main" id="{805DF68A-7F66-493D-8C3A-201702441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6" y="3720213"/>
              <a:ext cx="95500" cy="60605"/>
            </a:xfrm>
            <a:custGeom>
              <a:avLst/>
              <a:gdLst>
                <a:gd name="T0" fmla="*/ 52 w 52"/>
                <a:gd name="T1" fmla="*/ 0 h 33"/>
                <a:gd name="T2" fmla="*/ 0 w 52"/>
                <a:gd name="T3" fmla="*/ 16 h 33"/>
                <a:gd name="T4" fmla="*/ 52 w 52"/>
                <a:gd name="T5" fmla="*/ 33 h 33"/>
                <a:gd name="T6" fmla="*/ 52 w 52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33">
                  <a:moveTo>
                    <a:pt x="52" y="0"/>
                  </a:moveTo>
                  <a:lnTo>
                    <a:pt x="0" y="16"/>
                  </a:lnTo>
                  <a:lnTo>
                    <a:pt x="52" y="3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Rectangle 26">
              <a:extLst>
                <a:ext uri="{FF2B5EF4-FFF2-40B4-BE49-F238E27FC236}">
                  <a16:creationId xmlns:a16="http://schemas.microsoft.com/office/drawing/2014/main" id="{D7DB8AB1-80AA-4EBE-96C5-EC1BF629D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1570" y="1196752"/>
              <a:ext cx="904978" cy="16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b="1" dirty="0">
                  <a:solidFill>
                    <a:srgbClr val="000000"/>
                  </a:solidFill>
                </a:rPr>
                <a:t>LOCAL LINAC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97">
              <a:extLst>
                <a:ext uri="{FF2B5EF4-FFF2-40B4-BE49-F238E27FC236}">
                  <a16:creationId xmlns:a16="http://schemas.microsoft.com/office/drawing/2014/main" id="{189B2866-D5BB-4FCE-9E54-6B66146D1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44" y="1196752"/>
              <a:ext cx="459908" cy="16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900" b="1" dirty="0">
                  <a:solidFill>
                    <a:srgbClr val="000000"/>
                  </a:solidFill>
                </a:rPr>
                <a:t>LOCAL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137" name="Image 1136">
              <a:extLst>
                <a:ext uri="{FF2B5EF4-FFF2-40B4-BE49-F238E27FC236}">
                  <a16:creationId xmlns:a16="http://schemas.microsoft.com/office/drawing/2014/main" id="{711C402B-98FD-4A5C-B3E3-22631D258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13426" y="1367934"/>
              <a:ext cx="328051" cy="2290392"/>
            </a:xfrm>
            <a:prstGeom prst="rect">
              <a:avLst/>
            </a:prstGeom>
          </p:spPr>
        </p:pic>
        <p:pic>
          <p:nvPicPr>
            <p:cNvPr id="1138" name="Image 1137">
              <a:extLst>
                <a:ext uri="{FF2B5EF4-FFF2-40B4-BE49-F238E27FC236}">
                  <a16:creationId xmlns:a16="http://schemas.microsoft.com/office/drawing/2014/main" id="{92FD32FD-4A77-4A8F-BBDF-5AF4BB91B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87480" y="1376973"/>
              <a:ext cx="313158" cy="2283558"/>
            </a:xfrm>
            <a:prstGeom prst="rect">
              <a:avLst/>
            </a:prstGeom>
          </p:spPr>
        </p:pic>
        <p:sp>
          <p:nvSpPr>
            <p:cNvPr id="162" name="Freeform 101">
              <a:extLst>
                <a:ext uri="{FF2B5EF4-FFF2-40B4-BE49-F238E27FC236}">
                  <a16:creationId xmlns:a16="http://schemas.microsoft.com/office/drawing/2014/main" id="{76D8398F-869F-4834-95A4-01E26132E84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12643" y="1790680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Line 112">
              <a:extLst>
                <a:ext uri="{FF2B5EF4-FFF2-40B4-BE49-F238E27FC236}">
                  <a16:creationId xmlns:a16="http://schemas.microsoft.com/office/drawing/2014/main" id="{776F5908-7BCA-4868-8A33-ACEA64F22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477" y="1835674"/>
              <a:ext cx="806237" cy="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Freeform 101">
              <a:extLst>
                <a:ext uri="{FF2B5EF4-FFF2-40B4-BE49-F238E27FC236}">
                  <a16:creationId xmlns:a16="http://schemas.microsoft.com/office/drawing/2014/main" id="{5C1E9524-E922-429A-907A-34D2E278F1E9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8038365" y="1729399"/>
              <a:ext cx="64279" cy="89989"/>
            </a:xfrm>
            <a:custGeom>
              <a:avLst/>
              <a:gdLst>
                <a:gd name="T0" fmla="*/ 0 w 35"/>
                <a:gd name="T1" fmla="*/ 49 h 49"/>
                <a:gd name="T2" fmla="*/ 18 w 35"/>
                <a:gd name="T3" fmla="*/ 0 h 49"/>
                <a:gd name="T4" fmla="*/ 35 w 35"/>
                <a:gd name="T5" fmla="*/ 49 h 49"/>
                <a:gd name="T6" fmla="*/ 0 w 35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9">
                  <a:moveTo>
                    <a:pt x="0" y="49"/>
                  </a:moveTo>
                  <a:lnTo>
                    <a:pt x="18" y="0"/>
                  </a:lnTo>
                  <a:lnTo>
                    <a:pt x="35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Line 112">
              <a:extLst>
                <a:ext uri="{FF2B5EF4-FFF2-40B4-BE49-F238E27FC236}">
                  <a16:creationId xmlns:a16="http://schemas.microsoft.com/office/drawing/2014/main" id="{E9FA1A66-5B49-420B-9720-3D72F4299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5257" y="1771899"/>
              <a:ext cx="806237" cy="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" name="Rectangle 49">
              <a:extLst>
                <a:ext uri="{FF2B5EF4-FFF2-40B4-BE49-F238E27FC236}">
                  <a16:creationId xmlns:a16="http://schemas.microsoft.com/office/drawing/2014/main" id="{119723EE-8E57-458E-8E7A-6A2C73F6C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6793" y="1996630"/>
              <a:ext cx="92233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Vers cartes LOCAL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8" name="Rectangle 49">
              <a:extLst>
                <a:ext uri="{FF2B5EF4-FFF2-40B4-BE49-F238E27FC236}">
                  <a16:creationId xmlns:a16="http://schemas.microsoft.com/office/drawing/2014/main" id="{E2FF0AF0-9851-4446-A5CA-342BA4461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8988" y="1996630"/>
              <a:ext cx="92233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Vers cartes LOCAL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9" name="Rectangle 49">
              <a:extLst>
                <a:ext uri="{FF2B5EF4-FFF2-40B4-BE49-F238E27FC236}">
                  <a16:creationId xmlns:a16="http://schemas.microsoft.com/office/drawing/2014/main" id="{23923C50-3E15-4FEF-8306-54635A838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0862" y="1996630"/>
              <a:ext cx="92233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Vers cartes LOCAL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41" name="Rectangle 1140">
            <a:extLst>
              <a:ext uri="{FF2B5EF4-FFF2-40B4-BE49-F238E27FC236}">
                <a16:creationId xmlns:a16="http://schemas.microsoft.com/office/drawing/2014/main" id="{657AA188-67C6-4151-8703-FF4E519166AA}"/>
              </a:ext>
            </a:extLst>
          </p:cNvPr>
          <p:cNvSpPr/>
          <p:nvPr/>
        </p:nvSpPr>
        <p:spPr>
          <a:xfrm>
            <a:off x="3404696" y="948272"/>
            <a:ext cx="2698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595959"/>
                </a:solidFill>
              </a:rPr>
              <a:t>Machine Timing System </a:t>
            </a:r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6E49DE-7291-457E-804D-6F3FA17F9B1B}"/>
              </a:ext>
            </a:extLst>
          </p:cNvPr>
          <p:cNvSpPr txBox="1"/>
          <p:nvPr/>
        </p:nvSpPr>
        <p:spPr>
          <a:xfrm>
            <a:off x="7350668" y="4379526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val="74662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timing system</a:t>
            </a:r>
          </a:p>
        </p:txBody>
      </p:sp>
      <p:sp>
        <p:nvSpPr>
          <p:cNvPr id="1141" name="Rectangle 1140">
            <a:extLst>
              <a:ext uri="{FF2B5EF4-FFF2-40B4-BE49-F238E27FC236}">
                <a16:creationId xmlns:a16="http://schemas.microsoft.com/office/drawing/2014/main" id="{657AA188-67C6-4151-8703-FF4E519166AA}"/>
              </a:ext>
            </a:extLst>
          </p:cNvPr>
          <p:cNvSpPr/>
          <p:nvPr/>
        </p:nvSpPr>
        <p:spPr>
          <a:xfrm>
            <a:off x="2982002" y="1431351"/>
            <a:ext cx="3335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595959"/>
                </a:solidFill>
              </a:rPr>
              <a:t>Greenfield Technology system </a:t>
            </a:r>
            <a:endParaRPr lang="en-GB" dirty="0"/>
          </a:p>
        </p:txBody>
      </p:sp>
      <p:pic>
        <p:nvPicPr>
          <p:cNvPr id="4" name="Picture 6" descr="soleil3">
            <a:extLst>
              <a:ext uri="{FF2B5EF4-FFF2-40B4-BE49-F238E27FC236}">
                <a16:creationId xmlns:a16="http://schemas.microsoft.com/office/drawing/2014/main" id="{157A0B10-46F1-A28D-260C-21C68226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8" y="1140304"/>
            <a:ext cx="715327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330FBF5-F0AF-D185-493B-2F9FD8DA13FA}"/>
              </a:ext>
            </a:extLst>
          </p:cNvPr>
          <p:cNvGrpSpPr>
            <a:grpSpLocks/>
          </p:cNvGrpSpPr>
          <p:nvPr/>
        </p:nvGrpSpPr>
        <p:grpSpPr bwMode="auto">
          <a:xfrm>
            <a:off x="3852720" y="2340460"/>
            <a:ext cx="619126" cy="381001"/>
            <a:chOff x="2496" y="1368"/>
            <a:chExt cx="390" cy="240"/>
          </a:xfrm>
        </p:grpSpPr>
        <p:sp>
          <p:nvSpPr>
            <p:cNvPr id="1139" name="Text Box 9">
              <a:extLst>
                <a:ext uri="{FF2B5EF4-FFF2-40B4-BE49-F238E27FC236}">
                  <a16:creationId xmlns:a16="http://schemas.microsoft.com/office/drawing/2014/main" id="{FC8EF047-EA6B-610F-0DEC-7E413AB57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8" y="1421"/>
              <a:ext cx="32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Ø"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–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800">
                  <a:solidFill>
                    <a:srgbClr val="0070C0"/>
                  </a:solidFill>
                </a:rPr>
                <a:t>LOCAL</a:t>
              </a: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C76046A0-007A-EF25-C8B4-7B6CE3D0B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68"/>
              <a:ext cx="390" cy="240"/>
            </a:xfrm>
            <a:prstGeom prst="rect">
              <a:avLst/>
            </a:prstGeom>
            <a:noFill/>
            <a:ln w="19050">
              <a:solidFill>
                <a:srgbClr val="3F6BA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Ø"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–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 typeface="Wingdings 2" panose="05020102010507070707" pitchFamily="18" charset="2"/>
                <a:buChar char="Ë"/>
              </a:pPr>
              <a:endParaRPr lang="fr-FR" altLang="fr-FR" sz="180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Oval 11">
            <a:extLst>
              <a:ext uri="{FF2B5EF4-FFF2-40B4-BE49-F238E27FC236}">
                <a16:creationId xmlns:a16="http://schemas.microsoft.com/office/drawing/2014/main" id="{6EC724F3-C965-CC0D-F918-8F021B66B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338" y="3064354"/>
            <a:ext cx="504825" cy="438150"/>
          </a:xfrm>
          <a:prstGeom prst="ellipse">
            <a:avLst/>
          </a:prstGeom>
          <a:noFill/>
          <a:ln w="19050">
            <a:solidFill>
              <a:srgbClr val="3F6BA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2" panose="05020102010507070707" pitchFamily="18" charset="2"/>
              <a:buChar char="Ë"/>
            </a:pPr>
            <a:endParaRPr lang="fr-FR" altLang="fr-FR" sz="18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14C8C640-114F-5478-FE5E-F29929A54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138" y="3693004"/>
            <a:ext cx="666750" cy="590550"/>
          </a:xfrm>
          <a:prstGeom prst="ellipse">
            <a:avLst/>
          </a:prstGeom>
          <a:noFill/>
          <a:ln w="19050">
            <a:solidFill>
              <a:srgbClr val="3F6BA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2" panose="05020102010507070707" pitchFamily="18" charset="2"/>
              <a:buChar char="Ë"/>
            </a:pPr>
            <a:endParaRPr lang="fr-FR" altLang="fr-FR" sz="18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74949547-C077-1A6C-E0BF-C2BC4C530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101" y="5502754"/>
            <a:ext cx="666750" cy="59055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2" panose="05020102010507070707" pitchFamily="18" charset="2"/>
              <a:buChar char="Ë"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BBEFC86A-F497-7679-BD99-E6614839F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613" y="5312254"/>
            <a:ext cx="666750" cy="59055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/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13D5FCD3-E151-F7E9-1230-4E5FAE2DE1EA}"/>
              </a:ext>
            </a:extLst>
          </p:cNvPr>
          <p:cNvGrpSpPr>
            <a:grpSpLocks/>
          </p:cNvGrpSpPr>
          <p:nvPr/>
        </p:nvGrpSpPr>
        <p:grpSpPr bwMode="auto">
          <a:xfrm>
            <a:off x="3795570" y="4759810"/>
            <a:ext cx="619126" cy="381001"/>
            <a:chOff x="2496" y="1368"/>
            <a:chExt cx="390" cy="240"/>
          </a:xfrm>
        </p:grpSpPr>
        <p:sp>
          <p:nvSpPr>
            <p:cNvPr id="1135" name="Text Box 16">
              <a:extLst>
                <a:ext uri="{FF2B5EF4-FFF2-40B4-BE49-F238E27FC236}">
                  <a16:creationId xmlns:a16="http://schemas.microsoft.com/office/drawing/2014/main" id="{A1181FB8-69C3-70BC-91A4-7133AD4A1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8" y="1421"/>
              <a:ext cx="32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Ø"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–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800">
                  <a:solidFill>
                    <a:srgbClr val="FF3300"/>
                  </a:solidFill>
                </a:rPr>
                <a:t>LOCAL</a:t>
              </a: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D387DBAD-2F64-349D-EA7D-479FD3920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68"/>
              <a:ext cx="390" cy="240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Ø"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ü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–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 2" panose="05020102010507070707" pitchFamily="18" charset="2"/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2400">
                <a:solidFill>
                  <a:srgbClr val="FF3300"/>
                </a:solidFill>
              </a:endParaRPr>
            </a:p>
          </p:txBody>
        </p:sp>
      </p:grpSp>
      <p:sp>
        <p:nvSpPr>
          <p:cNvPr id="14" name="Line 18">
            <a:extLst>
              <a:ext uri="{FF2B5EF4-FFF2-40B4-BE49-F238E27FC236}">
                <a16:creationId xmlns:a16="http://schemas.microsoft.com/office/drawing/2014/main" id="{BDEAA81F-3066-F6C2-0B7C-C1D129EEB9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6013" y="2711929"/>
            <a:ext cx="409575" cy="409575"/>
          </a:xfrm>
          <a:prstGeom prst="line">
            <a:avLst/>
          </a:prstGeom>
          <a:noFill/>
          <a:ln w="19050">
            <a:solidFill>
              <a:srgbClr val="3F6BA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00501DDA-7378-D0DE-7F6A-5230DF0F1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7988" y="2721454"/>
            <a:ext cx="28575" cy="971550"/>
          </a:xfrm>
          <a:prstGeom prst="line">
            <a:avLst/>
          </a:prstGeom>
          <a:noFill/>
          <a:ln w="19050">
            <a:solidFill>
              <a:srgbClr val="3F6BA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33E16662-954F-0B89-144B-0B22AB9FB9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95538" y="5131279"/>
            <a:ext cx="381000" cy="2476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7" name="Line 21">
            <a:extLst>
              <a:ext uri="{FF2B5EF4-FFF2-40B4-BE49-F238E27FC236}">
                <a16:creationId xmlns:a16="http://schemas.microsoft.com/office/drawing/2014/main" id="{B3B31A09-4D20-46A5-FEB5-D9218382C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5613" y="5140804"/>
            <a:ext cx="685800" cy="36671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8" name="Text Box 22">
            <a:extLst>
              <a:ext uri="{FF2B5EF4-FFF2-40B4-BE49-F238E27FC236}">
                <a16:creationId xmlns:a16="http://schemas.microsoft.com/office/drawing/2014/main" id="{95DDB185-388B-94B4-017E-3FD7DF626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063" y="3515204"/>
            <a:ext cx="7699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000">
                <a:solidFill>
                  <a:srgbClr val="008000"/>
                </a:solidFill>
              </a:rPr>
              <a:t>CENTRAL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9CFCF5-8CF8-5801-F284-E5B9ECD6E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213" y="3331054"/>
            <a:ext cx="885825" cy="609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2" panose="05020102010507070707" pitchFamily="18" charset="2"/>
              <a:buChar char="Ë"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121" name="Line 24">
            <a:extLst>
              <a:ext uri="{FF2B5EF4-FFF2-40B4-BE49-F238E27FC236}">
                <a16:creationId xmlns:a16="http://schemas.microsoft.com/office/drawing/2014/main" id="{323F6C14-A4C3-AAD2-1936-24BC648B25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71838" y="2502379"/>
            <a:ext cx="12192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22" name="Line 25">
            <a:extLst>
              <a:ext uri="{FF2B5EF4-FFF2-40B4-BE49-F238E27FC236}">
                <a16:creationId xmlns:a16="http://schemas.microsoft.com/office/drawing/2014/main" id="{94290627-2B5C-20BB-02C2-2F9B715815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4688" y="4912204"/>
            <a:ext cx="127635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23" name="Text Box 26">
            <a:extLst>
              <a:ext uri="{FF2B5EF4-FFF2-40B4-BE49-F238E27FC236}">
                <a16:creationId xmlns:a16="http://schemas.microsoft.com/office/drawing/2014/main" id="{E5457B3A-D67D-D829-7AA2-2FE6B0DE2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4669" y="3018646"/>
            <a:ext cx="850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000" dirty="0" err="1">
                <a:solidFill>
                  <a:srgbClr val="0070C0"/>
                </a:solidFill>
              </a:rPr>
              <a:t>Tinj</a:t>
            </a:r>
            <a:r>
              <a:rPr lang="fr-FR" altLang="fr-FR" sz="1000" dirty="0">
                <a:solidFill>
                  <a:srgbClr val="0070C0"/>
                </a:solidFill>
              </a:rPr>
              <a:t> (#20ms)</a:t>
            </a:r>
          </a:p>
        </p:txBody>
      </p:sp>
      <p:sp>
        <p:nvSpPr>
          <p:cNvPr id="1124" name="Text Box 27">
            <a:extLst>
              <a:ext uri="{FF2B5EF4-FFF2-40B4-BE49-F238E27FC236}">
                <a16:creationId xmlns:a16="http://schemas.microsoft.com/office/drawing/2014/main" id="{AF08B1D4-1AC7-E776-F2CC-F04EFD7C3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042" y="3023022"/>
            <a:ext cx="936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000" dirty="0" err="1">
                <a:solidFill>
                  <a:srgbClr val="FF3300"/>
                </a:solidFill>
              </a:rPr>
              <a:t>Text</a:t>
            </a:r>
            <a:r>
              <a:rPr lang="fr-FR" altLang="fr-FR" sz="1000" dirty="0">
                <a:solidFill>
                  <a:srgbClr val="FF3300"/>
                </a:solidFill>
              </a:rPr>
              <a:t> (#170ms)</a:t>
            </a:r>
          </a:p>
        </p:txBody>
      </p:sp>
      <p:sp>
        <p:nvSpPr>
          <p:cNvPr id="1129" name="Text Box 28">
            <a:extLst>
              <a:ext uri="{FF2B5EF4-FFF2-40B4-BE49-F238E27FC236}">
                <a16:creationId xmlns:a16="http://schemas.microsoft.com/office/drawing/2014/main" id="{AF7D3397-A84D-8DA2-6326-4852AF12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763" y="2734154"/>
            <a:ext cx="593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000">
                <a:solidFill>
                  <a:srgbClr val="0070C0"/>
                </a:solidFill>
              </a:rPr>
              <a:t>Tinj + 0</a:t>
            </a:r>
          </a:p>
        </p:txBody>
      </p:sp>
      <p:sp>
        <p:nvSpPr>
          <p:cNvPr id="1130" name="Text Box 29">
            <a:extLst>
              <a:ext uri="{FF2B5EF4-FFF2-40B4-BE49-F238E27FC236}">
                <a16:creationId xmlns:a16="http://schemas.microsoft.com/office/drawing/2014/main" id="{3C6DD8D3-C98D-0CF8-1F72-E1D525B8B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598" y="3048479"/>
            <a:ext cx="801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000">
                <a:solidFill>
                  <a:srgbClr val="0070C0"/>
                </a:solidFill>
              </a:rPr>
              <a:t>Tinj + 96 ns</a:t>
            </a:r>
          </a:p>
        </p:txBody>
      </p:sp>
      <p:sp>
        <p:nvSpPr>
          <p:cNvPr id="1131" name="Text Box 30">
            <a:extLst>
              <a:ext uri="{FF2B5EF4-FFF2-40B4-BE49-F238E27FC236}">
                <a16:creationId xmlns:a16="http://schemas.microsoft.com/office/drawing/2014/main" id="{8F82697A-C324-828C-409F-AEF75A6FF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38" y="5934554"/>
            <a:ext cx="877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000" b="1">
                <a:solidFill>
                  <a:srgbClr val="FF3300"/>
                </a:solidFill>
              </a:rPr>
              <a:t>Text + 133ns</a:t>
            </a:r>
          </a:p>
        </p:txBody>
      </p:sp>
      <p:sp>
        <p:nvSpPr>
          <p:cNvPr id="1132" name="Text Box 31">
            <a:extLst>
              <a:ext uri="{FF2B5EF4-FFF2-40B4-BE49-F238E27FC236}">
                <a16:creationId xmlns:a16="http://schemas.microsoft.com/office/drawing/2014/main" id="{C050F17B-BA7A-B88F-3CE5-AEB17E0A0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151" y="5201129"/>
            <a:ext cx="631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000" b="1">
                <a:solidFill>
                  <a:srgbClr val="FF3300"/>
                </a:solidFill>
              </a:rPr>
              <a:t>Text + 0</a:t>
            </a:r>
          </a:p>
        </p:txBody>
      </p:sp>
      <p:sp>
        <p:nvSpPr>
          <p:cNvPr id="1133" name="Line 32">
            <a:extLst>
              <a:ext uri="{FF2B5EF4-FFF2-40B4-BE49-F238E27FC236}">
                <a16:creationId xmlns:a16="http://schemas.microsoft.com/office/drawing/2014/main" id="{F1BEBF8C-2036-3601-57C2-2705370C31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1513" y="2502379"/>
            <a:ext cx="0" cy="24003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34" name="Line 33">
            <a:extLst>
              <a:ext uri="{FF2B5EF4-FFF2-40B4-BE49-F238E27FC236}">
                <a16:creationId xmlns:a16="http://schemas.microsoft.com/office/drawing/2014/main" id="{0304B5C0-0470-251C-81BB-475A31146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1513" y="3645379"/>
            <a:ext cx="1781175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43" name="Rectangle 1142">
            <a:extLst>
              <a:ext uri="{FF2B5EF4-FFF2-40B4-BE49-F238E27FC236}">
                <a16:creationId xmlns:a16="http://schemas.microsoft.com/office/drawing/2014/main" id="{AE4321B5-42C2-0705-132C-4C180C071F01}"/>
              </a:ext>
            </a:extLst>
          </p:cNvPr>
          <p:cNvSpPr/>
          <p:nvPr/>
        </p:nvSpPr>
        <p:spPr>
          <a:xfrm>
            <a:off x="325066" y="1034536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595959"/>
                </a:solidFill>
              </a:rPr>
              <a:t>Dual delay system: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3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 animBg="1"/>
      <p:bldP spid="19" grpId="0" animBg="1"/>
      <p:bldP spid="24" grpId="0" animBg="1"/>
      <p:bldP spid="27" grpId="0" animBg="1"/>
      <p:bldP spid="1123" grpId="0"/>
      <p:bldP spid="1124" grpId="0"/>
      <p:bldP spid="1129" grpId="0"/>
      <p:bldP spid="1130" grpId="0"/>
      <p:bldP spid="1131" grpId="0"/>
      <p:bldP spid="11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timing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237818" y="1700808"/>
            <a:ext cx="87986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system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Broadcast the events (pre-charge, injection, extraction, continuous trigger, software on demand).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Broadcast the clocks (booster, storage ring).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Manage the injection / extraction cycle.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User configurable delay for events (steps of 1/CLK-BOO #522 ns)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256 events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6A2E1B-2448-1EC2-A468-37542491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52" y="4834778"/>
            <a:ext cx="786874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62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soleil3">
            <a:extLst>
              <a:ext uri="{FF2B5EF4-FFF2-40B4-BE49-F238E27FC236}">
                <a16:creationId xmlns:a16="http://schemas.microsoft.com/office/drawing/2014/main" id="{8F2EEA28-6015-43AA-A16D-9D489955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74" y="2548519"/>
            <a:ext cx="5539716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205579"/>
            <a:ext cx="7247120" cy="565200"/>
          </a:xfrm>
        </p:spPr>
        <p:txBody>
          <a:bodyPr/>
          <a:lstStyle/>
          <a:p>
            <a:r>
              <a:rPr lang="en-GB" dirty="0"/>
              <a:t>Machine timing system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7005B305-ADD2-4626-B996-40E62A0C1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078800"/>
              </p:ext>
            </p:extLst>
          </p:nvPr>
        </p:nvGraphicFramePr>
        <p:xfrm>
          <a:off x="2407976" y="1465017"/>
          <a:ext cx="2108200" cy="2041812"/>
        </p:xfrm>
        <a:graphic>
          <a:graphicData uri="http://schemas.openxmlformats.org/drawingml/2006/table">
            <a:tbl>
              <a:tblPr firstRow="1" bandRow="1"/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5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SR injection</a:t>
                      </a:r>
                    </a:p>
                    <a:p>
                      <a:pPr algn="ctr"/>
                      <a:r>
                        <a:rPr lang="fr-FR" sz="1400" dirty="0"/>
                        <a:t>Delay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fr-FR" sz="1400" dirty="0"/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51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¼ SR</a:t>
                      </a:r>
                    </a:p>
                  </a:txBody>
                  <a:tcPr marL="91482" marR="91482" marT="45691" marB="456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</a:rPr>
                        <a:t>bunch</a:t>
                      </a: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82" marR="91482" marT="45691" marB="456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725834"/>
                  </a:ext>
                </a:extLst>
              </a:tr>
              <a:tr h="304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50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12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1027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595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66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14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50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32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Text Box 24">
            <a:extLst>
              <a:ext uri="{FF2B5EF4-FFF2-40B4-BE49-F238E27FC236}">
                <a16:creationId xmlns:a16="http://schemas.microsoft.com/office/drawing/2014/main" id="{130514BE-F0BB-4546-9261-9BAFF7F85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784" y="1026897"/>
            <a:ext cx="1441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600" b="1" dirty="0">
                <a:solidFill>
                  <a:srgbClr val="000000"/>
                </a:solidFill>
                <a:latin typeface="Arial" panose="020B0604020202020204" pitchFamily="34" charset="0"/>
              </a:rPr>
              <a:t>CENTRAL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CE3D1B0-1A40-4490-8600-ECC9F639D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252295"/>
              </p:ext>
            </p:extLst>
          </p:nvPr>
        </p:nvGraphicFramePr>
        <p:xfrm>
          <a:off x="2519191" y="5917720"/>
          <a:ext cx="1636596" cy="753141"/>
        </p:xfrm>
        <a:graphic>
          <a:graphicData uri="http://schemas.openxmlformats.org/drawingml/2006/table">
            <a:tbl>
              <a:tblPr firstRow="1" bandRow="1"/>
              <a:tblGrid>
                <a:gridCol w="1636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 err="1"/>
                        <a:t>bunch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delay</a:t>
                      </a:r>
                      <a:endParaRPr lang="fr-FR" sz="1400" dirty="0"/>
                    </a:p>
                  </a:txBody>
                  <a:tcPr marL="91523" marR="91523" marT="45780" marB="457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12 ; 595 ; 14 ; …</a:t>
                      </a:r>
                    </a:p>
                  </a:txBody>
                  <a:tcPr marL="91523" marR="91523" marT="45780" marB="457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5" name="Connecteur droit avec flèche 12">
            <a:extLst>
              <a:ext uri="{FF2B5EF4-FFF2-40B4-BE49-F238E27FC236}">
                <a16:creationId xmlns:a16="http://schemas.microsoft.com/office/drawing/2014/main" id="{8C73F6AA-6A7C-4533-83DA-995038C2C1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02599" y="2233957"/>
            <a:ext cx="0" cy="1282700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tangle 14">
            <a:extLst>
              <a:ext uri="{FF2B5EF4-FFF2-40B4-BE49-F238E27FC236}">
                <a16:creationId xmlns:a16="http://schemas.microsoft.com/office/drawing/2014/main" id="{68E7D77F-D6EC-436B-A079-AE5FC065B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862" y="2627657"/>
            <a:ext cx="569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 typeface="Wingdings 2" panose="05020102010507070707" pitchFamily="18" charset="2"/>
              <a:buNone/>
            </a:pPr>
            <a:r>
              <a:rPr lang="fr-FR" altLang="fr-FR" sz="1800">
                <a:solidFill>
                  <a:srgbClr val="000000"/>
                </a:solidFill>
                <a:latin typeface="Arial" panose="020B0604020202020204" pitchFamily="34" charset="0"/>
              </a:rPr>
              <a:t>416</a:t>
            </a:r>
          </a:p>
        </p:txBody>
      </p:sp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6619ED1D-36E5-4284-AB33-01E2F2E44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480249"/>
              </p:ext>
            </p:extLst>
          </p:nvPr>
        </p:nvGraphicFramePr>
        <p:xfrm>
          <a:off x="35687" y="1465017"/>
          <a:ext cx="2376876" cy="822844"/>
        </p:xfrm>
        <a:graphic>
          <a:graphicData uri="http://schemas.openxmlformats.org/drawingml/2006/table">
            <a:tbl>
              <a:tblPr firstRow="1" bandRow="1"/>
              <a:tblGrid>
                <a:gridCol w="1007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9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Pre charge Delay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BOO injection Delay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00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fr-FR" sz="1400" dirty="0"/>
                        <a:t>20</a:t>
                      </a:r>
                    </a:p>
                  </a:txBody>
                  <a:tcPr marL="91482" marR="91482" marT="45691" marB="4569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C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Text Box 24">
            <a:extLst>
              <a:ext uri="{FF2B5EF4-FFF2-40B4-BE49-F238E27FC236}">
                <a16:creationId xmlns:a16="http://schemas.microsoft.com/office/drawing/2014/main" id="{CF8A37D9-2FD8-4CA1-A428-4430F5059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764" y="5546818"/>
            <a:ext cx="1441450" cy="37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LOCAL LINAC</a:t>
            </a:r>
            <a:endParaRPr lang="fr-FR" altLang="fr-FR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Arc plein 36">
            <a:extLst>
              <a:ext uri="{FF2B5EF4-FFF2-40B4-BE49-F238E27FC236}">
                <a16:creationId xmlns:a16="http://schemas.microsoft.com/office/drawing/2014/main" id="{5C6297D5-7B02-43E2-86A1-1942E84AD3F4}"/>
              </a:ext>
            </a:extLst>
          </p:cNvPr>
          <p:cNvSpPr/>
          <p:nvPr/>
        </p:nvSpPr>
        <p:spPr>
          <a:xfrm flipV="1">
            <a:off x="4533425" y="2806770"/>
            <a:ext cx="3539597" cy="3574558"/>
          </a:xfrm>
          <a:prstGeom prst="blockArc">
            <a:avLst>
              <a:gd name="adj1" fmla="val 10800000"/>
              <a:gd name="adj2" fmla="val 16279568"/>
              <a:gd name="adj3" fmla="val 8286"/>
            </a:avLst>
          </a:prstGeom>
          <a:solidFill>
            <a:srgbClr val="4F81BD">
              <a:alpha val="58039"/>
            </a:srgbClr>
          </a:solidFill>
          <a:ln>
            <a:solidFill>
              <a:srgbClr val="385D8A">
                <a:alpha val="2902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Arc plein 37">
            <a:extLst>
              <a:ext uri="{FF2B5EF4-FFF2-40B4-BE49-F238E27FC236}">
                <a16:creationId xmlns:a16="http://schemas.microsoft.com/office/drawing/2014/main" id="{C29E7EBB-F8EE-485B-984B-EB86D23E0901}"/>
              </a:ext>
            </a:extLst>
          </p:cNvPr>
          <p:cNvSpPr/>
          <p:nvPr/>
        </p:nvSpPr>
        <p:spPr>
          <a:xfrm>
            <a:off x="4533424" y="2785527"/>
            <a:ext cx="3539597" cy="3574558"/>
          </a:xfrm>
          <a:prstGeom prst="blockArc">
            <a:avLst>
              <a:gd name="adj1" fmla="val 10800000"/>
              <a:gd name="adj2" fmla="val 16279568"/>
              <a:gd name="adj3" fmla="val 8286"/>
            </a:avLst>
          </a:prstGeom>
          <a:solidFill>
            <a:srgbClr val="FC9804">
              <a:alpha val="58039"/>
            </a:srgbClr>
          </a:solidFill>
          <a:ln>
            <a:solidFill>
              <a:srgbClr val="385D8A">
                <a:alpha val="2902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Arc plein 38">
            <a:extLst>
              <a:ext uri="{FF2B5EF4-FFF2-40B4-BE49-F238E27FC236}">
                <a16:creationId xmlns:a16="http://schemas.microsoft.com/office/drawing/2014/main" id="{4BF733CD-14F9-434C-8E24-4B5022DDFEB5}"/>
              </a:ext>
            </a:extLst>
          </p:cNvPr>
          <p:cNvSpPr/>
          <p:nvPr/>
        </p:nvSpPr>
        <p:spPr>
          <a:xfrm flipH="1">
            <a:off x="4300043" y="2785527"/>
            <a:ext cx="4124744" cy="3574558"/>
          </a:xfrm>
          <a:prstGeom prst="blockArc">
            <a:avLst>
              <a:gd name="adj1" fmla="val 10800000"/>
              <a:gd name="adj2" fmla="val 16279568"/>
              <a:gd name="adj3" fmla="val 8286"/>
            </a:avLst>
          </a:prstGeom>
          <a:solidFill>
            <a:srgbClr val="00B050">
              <a:alpha val="58039"/>
            </a:srgbClr>
          </a:solidFill>
          <a:ln>
            <a:solidFill>
              <a:srgbClr val="385D8A">
                <a:alpha val="2902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Arc plein 39">
            <a:extLst>
              <a:ext uri="{FF2B5EF4-FFF2-40B4-BE49-F238E27FC236}">
                <a16:creationId xmlns:a16="http://schemas.microsoft.com/office/drawing/2014/main" id="{2499334F-3162-4EC3-AA58-0E1A7907925E}"/>
              </a:ext>
            </a:extLst>
          </p:cNvPr>
          <p:cNvSpPr/>
          <p:nvPr/>
        </p:nvSpPr>
        <p:spPr>
          <a:xfrm flipH="1" flipV="1">
            <a:off x="4309605" y="2806624"/>
            <a:ext cx="4097934" cy="3564081"/>
          </a:xfrm>
          <a:prstGeom prst="blockArc">
            <a:avLst>
              <a:gd name="adj1" fmla="val 10800000"/>
              <a:gd name="adj2" fmla="val 16279568"/>
              <a:gd name="adj3" fmla="val 8286"/>
            </a:avLst>
          </a:prstGeom>
          <a:solidFill>
            <a:srgbClr val="EFE125">
              <a:alpha val="58039"/>
            </a:srgbClr>
          </a:solidFill>
          <a:ln>
            <a:solidFill>
              <a:srgbClr val="385D8A">
                <a:alpha val="2902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FFDEFCB-26C7-461A-8B66-1FB45D809D86}"/>
              </a:ext>
            </a:extLst>
          </p:cNvPr>
          <p:cNvCxnSpPr>
            <a:cxnSpLocks/>
            <a:stCxn id="120" idx="3"/>
          </p:cNvCxnSpPr>
          <p:nvPr/>
        </p:nvCxnSpPr>
        <p:spPr>
          <a:xfrm flipV="1">
            <a:off x="4276044" y="4995953"/>
            <a:ext cx="295956" cy="1157522"/>
          </a:xfrm>
          <a:prstGeom prst="straightConnector1">
            <a:avLst/>
          </a:prstGeom>
          <a:ln w="28575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5B595BF2-A56F-42D5-B3BD-1441B8B321D4}"/>
              </a:ext>
            </a:extLst>
          </p:cNvPr>
          <p:cNvCxnSpPr>
            <a:cxnSpLocks/>
            <a:stCxn id="120" idx="3"/>
          </p:cNvCxnSpPr>
          <p:nvPr/>
        </p:nvCxnSpPr>
        <p:spPr>
          <a:xfrm flipV="1">
            <a:off x="4276044" y="5477481"/>
            <a:ext cx="439972" cy="6759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D77338A-6A6B-49F8-9EEF-E7F868A0E988}"/>
              </a:ext>
            </a:extLst>
          </p:cNvPr>
          <p:cNvCxnSpPr>
            <a:cxnSpLocks/>
            <a:stCxn id="120" idx="3"/>
          </p:cNvCxnSpPr>
          <p:nvPr/>
        </p:nvCxnSpPr>
        <p:spPr>
          <a:xfrm>
            <a:off x="4276044" y="6153475"/>
            <a:ext cx="1264986" cy="2369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5B3F975-3E35-402E-BEB1-234D192F976D}"/>
              </a:ext>
            </a:extLst>
          </p:cNvPr>
          <p:cNvCxnSpPr>
            <a:cxnSpLocks/>
            <a:stCxn id="120" idx="3"/>
          </p:cNvCxnSpPr>
          <p:nvPr/>
        </p:nvCxnSpPr>
        <p:spPr>
          <a:xfrm flipV="1">
            <a:off x="4276044" y="5920110"/>
            <a:ext cx="801381" cy="23336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BC157058-2621-4463-B959-35C17585A7DA}"/>
              </a:ext>
            </a:extLst>
          </p:cNvPr>
          <p:cNvSpPr/>
          <p:nvPr/>
        </p:nvSpPr>
        <p:spPr>
          <a:xfrm>
            <a:off x="5089514" y="1144687"/>
            <a:ext cx="4018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95959"/>
                </a:solidFill>
              </a:rPr>
              <a:t>Selection of the bunch inside ¼ of the storage ring with the fine delay inside CENTRAL (and the LOCAL LINAC)</a:t>
            </a:r>
            <a:endParaRPr lang="en-GB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D076F83D-0828-4750-BE96-EBEB6D9A149E}"/>
              </a:ext>
            </a:extLst>
          </p:cNvPr>
          <p:cNvSpPr/>
          <p:nvPr/>
        </p:nvSpPr>
        <p:spPr>
          <a:xfrm>
            <a:off x="4602599" y="4748320"/>
            <a:ext cx="207750" cy="20775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4A3988A-034E-4247-8B3D-EC9506665B4D}"/>
              </a:ext>
            </a:extLst>
          </p:cNvPr>
          <p:cNvSpPr/>
          <p:nvPr/>
        </p:nvSpPr>
        <p:spPr>
          <a:xfrm>
            <a:off x="4769977" y="5306980"/>
            <a:ext cx="207750" cy="207750"/>
          </a:xfrm>
          <a:prstGeom prst="ellipse">
            <a:avLst/>
          </a:prstGeom>
          <a:solidFill>
            <a:srgbClr val="3F6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A82CC6C-366A-471B-84C5-E2A0E0039ABF}"/>
              </a:ext>
            </a:extLst>
          </p:cNvPr>
          <p:cNvSpPr/>
          <p:nvPr/>
        </p:nvSpPr>
        <p:spPr>
          <a:xfrm>
            <a:off x="5125949" y="5734682"/>
            <a:ext cx="207750" cy="2077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FC7195B2-A8C6-494B-AB8A-0B2F8F00BC42}"/>
              </a:ext>
            </a:extLst>
          </p:cNvPr>
          <p:cNvSpPr/>
          <p:nvPr/>
        </p:nvSpPr>
        <p:spPr>
          <a:xfrm>
            <a:off x="5689204" y="6053770"/>
            <a:ext cx="207750" cy="207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Text Box 24">
            <a:extLst>
              <a:ext uri="{FF2B5EF4-FFF2-40B4-BE49-F238E27FC236}">
                <a16:creationId xmlns:a16="http://schemas.microsoft.com/office/drawing/2014/main" id="{96F74E7D-4A68-40A3-84A0-8E77863A7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37" y="4863980"/>
            <a:ext cx="2108200" cy="5784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Storage ring injection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LOCALs</a:t>
            </a:r>
            <a:endParaRPr lang="fr-FR" altLang="fr-FR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70D21664-FF23-4BE8-95B7-B3EE8B339DD5}"/>
              </a:ext>
            </a:extLst>
          </p:cNvPr>
          <p:cNvCxnSpPr>
            <a:cxnSpLocks/>
          </p:cNvCxnSpPr>
          <p:nvPr/>
        </p:nvCxnSpPr>
        <p:spPr>
          <a:xfrm>
            <a:off x="3025410" y="3495034"/>
            <a:ext cx="0" cy="583223"/>
          </a:xfrm>
          <a:prstGeom prst="straightConnector1">
            <a:avLst/>
          </a:prstGeom>
          <a:ln w="28575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CAFDA313-7C07-468E-AB86-18FBA46ED084}"/>
              </a:ext>
            </a:extLst>
          </p:cNvPr>
          <p:cNvSpPr txBox="1"/>
          <p:nvPr/>
        </p:nvSpPr>
        <p:spPr>
          <a:xfrm>
            <a:off x="2522036" y="4032154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B0F0"/>
                </a:solidFill>
              </a:rPr>
              <a:t>Extraction</a:t>
            </a:r>
          </a:p>
          <a:p>
            <a:pPr algn="ctr"/>
            <a:r>
              <a:rPr lang="en-GB" sz="1400" dirty="0">
                <a:solidFill>
                  <a:srgbClr val="00B0F0"/>
                </a:solidFill>
              </a:rPr>
              <a:t>event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CC3C1354-0BA5-49BF-8BC3-A3D19F8F6EEE}"/>
              </a:ext>
            </a:extLst>
          </p:cNvPr>
          <p:cNvCxnSpPr>
            <a:cxnSpLocks/>
          </p:cNvCxnSpPr>
          <p:nvPr/>
        </p:nvCxnSpPr>
        <p:spPr>
          <a:xfrm>
            <a:off x="3025410" y="4533385"/>
            <a:ext cx="0" cy="318810"/>
          </a:xfrm>
          <a:prstGeom prst="straightConnector1">
            <a:avLst/>
          </a:prstGeom>
          <a:ln w="28575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Box 24">
            <a:extLst>
              <a:ext uri="{FF2B5EF4-FFF2-40B4-BE49-F238E27FC236}">
                <a16:creationId xmlns:a16="http://schemas.microsoft.com/office/drawing/2014/main" id="{D8E59626-6187-469D-B67D-954E239B5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5" y="3897639"/>
            <a:ext cx="1134435" cy="5832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Pre charge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LOCALs</a:t>
            </a:r>
            <a:endParaRPr lang="fr-FR" altLang="fr-FR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1998E0F1-2CE7-4438-9927-A99C491C838E}"/>
              </a:ext>
            </a:extLst>
          </p:cNvPr>
          <p:cNvCxnSpPr>
            <a:cxnSpLocks/>
          </p:cNvCxnSpPr>
          <p:nvPr/>
        </p:nvCxnSpPr>
        <p:spPr>
          <a:xfrm>
            <a:off x="609093" y="2276065"/>
            <a:ext cx="0" cy="583223"/>
          </a:xfrm>
          <a:prstGeom prst="straightConnector1">
            <a:avLst/>
          </a:prstGeom>
          <a:ln w="28575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0477FFA3-F4BA-4CEC-AC1E-98ECF13DA00B}"/>
              </a:ext>
            </a:extLst>
          </p:cNvPr>
          <p:cNvSpPr txBox="1"/>
          <p:nvPr/>
        </p:nvSpPr>
        <p:spPr>
          <a:xfrm>
            <a:off x="65686" y="2823033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B0F0"/>
                </a:solidFill>
              </a:rPr>
              <a:t>Pre charge</a:t>
            </a:r>
          </a:p>
          <a:p>
            <a:pPr algn="ctr"/>
            <a:r>
              <a:rPr lang="en-GB" sz="1400" dirty="0">
                <a:solidFill>
                  <a:srgbClr val="00B0F0"/>
                </a:solidFill>
              </a:rPr>
              <a:t>event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F0C593C7-8F74-495D-B852-87A3D245D864}"/>
              </a:ext>
            </a:extLst>
          </p:cNvPr>
          <p:cNvCxnSpPr>
            <a:cxnSpLocks/>
          </p:cNvCxnSpPr>
          <p:nvPr/>
        </p:nvCxnSpPr>
        <p:spPr>
          <a:xfrm>
            <a:off x="609093" y="3314416"/>
            <a:ext cx="0" cy="583223"/>
          </a:xfrm>
          <a:prstGeom prst="straightConnector1">
            <a:avLst/>
          </a:prstGeom>
          <a:ln w="28575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 Box 24">
            <a:extLst>
              <a:ext uri="{FF2B5EF4-FFF2-40B4-BE49-F238E27FC236}">
                <a16:creationId xmlns:a16="http://schemas.microsoft.com/office/drawing/2014/main" id="{FD075931-505A-4C07-8DFC-0A44A32DF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488" y="3897639"/>
            <a:ext cx="1134435" cy="5832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Injection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LOCALs</a:t>
            </a:r>
            <a:endParaRPr lang="fr-FR" altLang="fr-FR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380D26B3-9357-43D6-AF09-35F4B24C370B}"/>
              </a:ext>
            </a:extLst>
          </p:cNvPr>
          <p:cNvCxnSpPr>
            <a:cxnSpLocks/>
          </p:cNvCxnSpPr>
          <p:nvPr/>
        </p:nvCxnSpPr>
        <p:spPr>
          <a:xfrm>
            <a:off x="1892706" y="2276065"/>
            <a:ext cx="0" cy="583223"/>
          </a:xfrm>
          <a:prstGeom prst="straightConnector1">
            <a:avLst/>
          </a:prstGeom>
          <a:ln w="28575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B79391B-A101-4C11-8F33-54793CFAD111}"/>
              </a:ext>
            </a:extLst>
          </p:cNvPr>
          <p:cNvSpPr txBox="1"/>
          <p:nvPr/>
        </p:nvSpPr>
        <p:spPr>
          <a:xfrm>
            <a:off x="1511057" y="2841102"/>
            <a:ext cx="7553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rgbClr val="00B0F0"/>
                </a:solidFill>
              </a:rPr>
              <a:t>Injection</a:t>
            </a:r>
          </a:p>
          <a:p>
            <a:pPr algn="ctr"/>
            <a:r>
              <a:rPr lang="en-GB" sz="1400" dirty="0">
                <a:solidFill>
                  <a:srgbClr val="00B0F0"/>
                </a:solidFill>
              </a:rPr>
              <a:t>event</a:t>
            </a: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F0CB1B9A-FBBA-48A5-87A9-F7FC12AA5519}"/>
              </a:ext>
            </a:extLst>
          </p:cNvPr>
          <p:cNvCxnSpPr>
            <a:cxnSpLocks/>
          </p:cNvCxnSpPr>
          <p:nvPr/>
        </p:nvCxnSpPr>
        <p:spPr>
          <a:xfrm>
            <a:off x="1892706" y="3314416"/>
            <a:ext cx="0" cy="583223"/>
          </a:xfrm>
          <a:prstGeom prst="straightConnector1">
            <a:avLst/>
          </a:prstGeom>
          <a:ln w="28575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3597C0D4-45C3-4517-A8AA-1A5743488630}"/>
              </a:ext>
            </a:extLst>
          </p:cNvPr>
          <p:cNvCxnSpPr>
            <a:cxnSpLocks/>
          </p:cNvCxnSpPr>
          <p:nvPr/>
        </p:nvCxnSpPr>
        <p:spPr>
          <a:xfrm>
            <a:off x="3851920" y="4555374"/>
            <a:ext cx="0" cy="1021032"/>
          </a:xfrm>
          <a:prstGeom prst="straightConnector1">
            <a:avLst/>
          </a:prstGeom>
          <a:ln w="28575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1356C75-E3DE-40A2-BF0F-6001DB325E07}"/>
              </a:ext>
            </a:extLst>
          </p:cNvPr>
          <p:cNvSpPr/>
          <p:nvPr/>
        </p:nvSpPr>
        <p:spPr>
          <a:xfrm>
            <a:off x="2388509" y="5574063"/>
            <a:ext cx="1887535" cy="115882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E74A0291-B42A-46A1-B028-75F1A04DAD7E}"/>
              </a:ext>
            </a:extLst>
          </p:cNvPr>
          <p:cNvCxnSpPr>
            <a:cxnSpLocks/>
          </p:cNvCxnSpPr>
          <p:nvPr/>
        </p:nvCxnSpPr>
        <p:spPr>
          <a:xfrm>
            <a:off x="3226838" y="4365104"/>
            <a:ext cx="409058" cy="0"/>
          </a:xfrm>
          <a:prstGeom prst="straightConnector1">
            <a:avLst/>
          </a:prstGeom>
          <a:ln w="28575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1E8E06F7-3E32-4106-AEEE-3093033E7C51}"/>
              </a:ext>
            </a:extLst>
          </p:cNvPr>
          <p:cNvCxnSpPr>
            <a:cxnSpLocks/>
          </p:cNvCxnSpPr>
          <p:nvPr/>
        </p:nvCxnSpPr>
        <p:spPr>
          <a:xfrm>
            <a:off x="3851920" y="3495034"/>
            <a:ext cx="0" cy="583223"/>
          </a:xfrm>
          <a:prstGeom prst="straightConnector1">
            <a:avLst/>
          </a:prstGeom>
          <a:ln w="28575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B60BACC8-3EE1-4BA1-8549-1D1AD2E7B0FF}"/>
              </a:ext>
            </a:extLst>
          </p:cNvPr>
          <p:cNvSpPr txBox="1"/>
          <p:nvPr/>
        </p:nvSpPr>
        <p:spPr>
          <a:xfrm>
            <a:off x="3503395" y="4027708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B0F0"/>
                </a:solidFill>
              </a:rPr>
              <a:t>Bunch</a:t>
            </a:r>
          </a:p>
          <a:p>
            <a:pPr algn="ctr"/>
            <a:r>
              <a:rPr lang="en-GB" sz="1400" dirty="0">
                <a:solidFill>
                  <a:srgbClr val="00B0F0"/>
                </a:solidFill>
              </a:rPr>
              <a:t>delay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42E9D1-5339-CC5F-E596-807B8B36A840}"/>
              </a:ext>
            </a:extLst>
          </p:cNvPr>
          <p:cNvSpPr txBox="1"/>
          <p:nvPr/>
        </p:nvSpPr>
        <p:spPr>
          <a:xfrm>
            <a:off x="0" y="4985211"/>
            <a:ext cx="1314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b="1" dirty="0" err="1">
                <a:solidFill>
                  <a:srgbClr val="00B050"/>
                </a:solidFill>
                <a:latin typeface="Arial" panose="020B0604020202020204" pitchFamily="34" charset="0"/>
              </a:rPr>
              <a:t>e</a:t>
            </a:r>
            <a:r>
              <a:rPr lang="fr-FR" altLang="fr-FR" sz="1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vent</a:t>
            </a:r>
            <a:r>
              <a:rPr lang="fr-FR" altLang="fr-FR" sz="1800" b="1" dirty="0">
                <a:solidFill>
                  <a:srgbClr val="00B050"/>
                </a:solidFill>
                <a:latin typeface="Arial" panose="020B0604020202020204" pitchFamily="34" charset="0"/>
              </a:rPr>
              <a:t> 3</a:t>
            </a:r>
            <a:endParaRPr lang="fr-FR" altLang="fr-FR" sz="18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7DE379-4A7F-1964-8026-36BEF3EA9E91}"/>
              </a:ext>
            </a:extLst>
          </p:cNvPr>
          <p:cNvSpPr txBox="1"/>
          <p:nvPr/>
        </p:nvSpPr>
        <p:spPr>
          <a:xfrm>
            <a:off x="1266092" y="6057873"/>
            <a:ext cx="1314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b="1" dirty="0" err="1">
                <a:solidFill>
                  <a:srgbClr val="00B050"/>
                </a:solidFill>
                <a:latin typeface="Arial" panose="020B0604020202020204" pitchFamily="34" charset="0"/>
              </a:rPr>
              <a:t>e</a:t>
            </a:r>
            <a:r>
              <a:rPr lang="fr-FR" altLang="fr-FR" sz="1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vent</a:t>
            </a:r>
            <a:r>
              <a:rPr lang="fr-FR" altLang="fr-FR" sz="1800" b="1" dirty="0">
                <a:solidFill>
                  <a:srgbClr val="00B050"/>
                </a:solidFill>
                <a:latin typeface="Arial" panose="020B0604020202020204" pitchFamily="34" charset="0"/>
              </a:rPr>
              <a:t> 2</a:t>
            </a:r>
            <a:endParaRPr lang="fr-FR" altLang="fr-FR" sz="18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5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timing system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C7F1EB-ECAD-46DF-95D6-1707D75B87A6}"/>
              </a:ext>
            </a:extLst>
          </p:cNvPr>
          <p:cNvSpPr txBox="1"/>
          <p:nvPr/>
        </p:nvSpPr>
        <p:spPr>
          <a:xfrm>
            <a:off x="1339351" y="4339733"/>
            <a:ext cx="1659429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¼ SR delay(1)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96DEE7B-74ED-4789-8199-5FD5DEFEFEF7}"/>
              </a:ext>
            </a:extLst>
          </p:cNvPr>
          <p:cNvCxnSpPr/>
          <p:nvPr/>
        </p:nvCxnSpPr>
        <p:spPr>
          <a:xfrm>
            <a:off x="2169066" y="3187605"/>
            <a:ext cx="0" cy="11521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5EDCF2F2-EAE4-453C-9D86-49C050245743}"/>
              </a:ext>
            </a:extLst>
          </p:cNvPr>
          <p:cNvSpPr txBox="1"/>
          <p:nvPr/>
        </p:nvSpPr>
        <p:spPr>
          <a:xfrm>
            <a:off x="3899670" y="4339733"/>
            <a:ext cx="1659429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¼ SR delay(2)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5BA49B3-FACA-4AE8-B8F4-E75E0A789002}"/>
              </a:ext>
            </a:extLst>
          </p:cNvPr>
          <p:cNvCxnSpPr/>
          <p:nvPr/>
        </p:nvCxnSpPr>
        <p:spPr>
          <a:xfrm>
            <a:off x="4729386" y="3187605"/>
            <a:ext cx="0" cy="11521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B351B5E2-BA5E-4903-9B4C-B20FF7C1AB91}"/>
              </a:ext>
            </a:extLst>
          </p:cNvPr>
          <p:cNvSpPr txBox="1"/>
          <p:nvPr/>
        </p:nvSpPr>
        <p:spPr>
          <a:xfrm>
            <a:off x="7093975" y="4339733"/>
            <a:ext cx="1659429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¼ SR delay(3)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8725833-CA1F-4B4C-9F1C-BB70E4F026AA}"/>
              </a:ext>
            </a:extLst>
          </p:cNvPr>
          <p:cNvCxnSpPr/>
          <p:nvPr/>
        </p:nvCxnSpPr>
        <p:spPr>
          <a:xfrm>
            <a:off x="7923690" y="3187605"/>
            <a:ext cx="0" cy="11521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B2AAAE1-18F2-4FE7-B7CA-9E026E10B0A2}"/>
              </a:ext>
            </a:extLst>
          </p:cNvPr>
          <p:cNvSpPr/>
          <p:nvPr/>
        </p:nvSpPr>
        <p:spPr>
          <a:xfrm>
            <a:off x="509363" y="5654877"/>
            <a:ext cx="4805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95959"/>
                </a:solidFill>
              </a:rPr>
              <a:t>Coherency between ¼ SR delay and bunch delay is warranty by having both of them inside the CENTRAL system</a:t>
            </a:r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383E7A1-8B41-A0A7-C555-DD561DD4599A}"/>
              </a:ext>
            </a:extLst>
          </p:cNvPr>
          <p:cNvGrpSpPr/>
          <p:nvPr/>
        </p:nvGrpSpPr>
        <p:grpSpPr>
          <a:xfrm>
            <a:off x="149225" y="1074420"/>
            <a:ext cx="8845550" cy="2928938"/>
            <a:chOff x="149225" y="2133600"/>
            <a:chExt cx="8845550" cy="2928938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28DBB462-9A9A-C177-FF40-6F86C7A9907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225" y="2133600"/>
              <a:ext cx="8845550" cy="2911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8A3F1627-34FC-13D4-7F10-C57456904E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6725" y="3501805"/>
              <a:ext cx="28892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157B3EA9-18E3-7F81-D903-47B0E49588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6725" y="3501805"/>
              <a:ext cx="28892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Line 7">
              <a:extLst>
                <a:ext uri="{FF2B5EF4-FFF2-40B4-BE49-F238E27FC236}">
                  <a16:creationId xmlns:a16="http://schemas.microsoft.com/office/drawing/2014/main" id="{C6304ACA-153A-930C-D448-68CC7F4583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0900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BD7148F0-A8C9-C0BE-7F01-6579BE5976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3588" y="3034690"/>
              <a:ext cx="87313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9">
              <a:extLst>
                <a:ext uri="{FF2B5EF4-FFF2-40B4-BE49-F238E27FC236}">
                  <a16:creationId xmlns:a16="http://schemas.microsoft.com/office/drawing/2014/main" id="{785CB115-EB28-9D8B-E6DA-1BC7946CA6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650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Line 10">
              <a:extLst>
                <a:ext uri="{FF2B5EF4-FFF2-40B4-BE49-F238E27FC236}">
                  <a16:creationId xmlns:a16="http://schemas.microsoft.com/office/drawing/2014/main" id="{015B1BCF-B86E-26AE-97FA-916BFDBAD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7138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Line 11">
              <a:extLst>
                <a:ext uri="{FF2B5EF4-FFF2-40B4-BE49-F238E27FC236}">
                  <a16:creationId xmlns:a16="http://schemas.microsoft.com/office/drawing/2014/main" id="{0DEC0BC8-6375-A42E-13A6-4D31751474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1413" y="3034690"/>
              <a:ext cx="8572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12">
              <a:extLst>
                <a:ext uri="{FF2B5EF4-FFF2-40B4-BE49-F238E27FC236}">
                  <a16:creationId xmlns:a16="http://schemas.microsoft.com/office/drawing/2014/main" id="{75455B8E-1FED-DA70-2036-8D8C825F4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3475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FEE983D8-7DA8-59C5-F5F5-09921BE19D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3775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Line 14">
              <a:extLst>
                <a:ext uri="{FF2B5EF4-FFF2-40B4-BE49-F238E27FC236}">
                  <a16:creationId xmlns:a16="http://schemas.microsoft.com/office/drawing/2014/main" id="{41791B9B-E553-029D-6A21-DBC00CA323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8050" y="3034690"/>
              <a:ext cx="8572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Line 15">
              <a:extLst>
                <a:ext uri="{FF2B5EF4-FFF2-40B4-BE49-F238E27FC236}">
                  <a16:creationId xmlns:a16="http://schemas.microsoft.com/office/drawing/2014/main" id="{7169FEBC-E9AE-3358-28CD-18A2B94F7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0113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043B31FA-382C-B054-29AD-0B8868DE97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0900" y="3501805"/>
              <a:ext cx="28257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Line 17">
              <a:extLst>
                <a:ext uri="{FF2B5EF4-FFF2-40B4-BE49-F238E27FC236}">
                  <a16:creationId xmlns:a16="http://schemas.microsoft.com/office/drawing/2014/main" id="{487FCE14-846B-81DF-B9AC-37C8FABE38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5075" y="3501805"/>
              <a:ext cx="927100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Line 18">
              <a:extLst>
                <a:ext uri="{FF2B5EF4-FFF2-40B4-BE49-F238E27FC236}">
                  <a16:creationId xmlns:a16="http://schemas.microsoft.com/office/drawing/2014/main" id="{DB8AB9F5-FED3-73E7-6DF7-21B5A92338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79650" y="3501805"/>
              <a:ext cx="927100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C7356628-2713-BE2B-10BC-5D21F1E3AA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6750" y="3501805"/>
              <a:ext cx="290513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Line 20">
              <a:extLst>
                <a:ext uri="{FF2B5EF4-FFF2-40B4-BE49-F238E27FC236}">
                  <a16:creationId xmlns:a16="http://schemas.microsoft.com/office/drawing/2014/main" id="{99DE4752-B9D9-E52A-6B89-BCE80D292D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6750" y="3501805"/>
              <a:ext cx="290513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Line 21">
              <a:extLst>
                <a:ext uri="{FF2B5EF4-FFF2-40B4-BE49-F238E27FC236}">
                  <a16:creationId xmlns:a16="http://schemas.microsoft.com/office/drawing/2014/main" id="{2A568F4D-0397-CB4B-EFBD-69FDBCBFF0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0925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0C5817CB-FCFF-81E5-35A2-5AB5C2A4DD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5200" y="3034690"/>
              <a:ext cx="8572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9E2EC3AB-004C-EE4A-8926-61F5546FE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7263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Line 24">
              <a:extLst>
                <a:ext uri="{FF2B5EF4-FFF2-40B4-BE49-F238E27FC236}">
                  <a16:creationId xmlns:a16="http://schemas.microsoft.com/office/drawing/2014/main" id="{377E30FC-701B-BCE3-6937-4481B79469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8750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Line 25">
              <a:extLst>
                <a:ext uri="{FF2B5EF4-FFF2-40B4-BE49-F238E27FC236}">
                  <a16:creationId xmlns:a16="http://schemas.microsoft.com/office/drawing/2014/main" id="{1A0F939B-0A4E-8834-F7AF-343C076B2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1438" y="3034690"/>
              <a:ext cx="87313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Line 26">
              <a:extLst>
                <a:ext uri="{FF2B5EF4-FFF2-40B4-BE49-F238E27FC236}">
                  <a16:creationId xmlns:a16="http://schemas.microsoft.com/office/drawing/2014/main" id="{4D3D71EE-1CCD-7D09-6D2B-7ADB35117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3500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Line 27">
              <a:extLst>
                <a:ext uri="{FF2B5EF4-FFF2-40B4-BE49-F238E27FC236}">
                  <a16:creationId xmlns:a16="http://schemas.microsoft.com/office/drawing/2014/main" id="{DE1CF470-5E70-C29A-D623-63A0ECECB8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8538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169EA8E2-F27F-BD89-1988-D27DA0565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22813" y="3034690"/>
              <a:ext cx="8572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Line 29">
              <a:extLst>
                <a:ext uri="{FF2B5EF4-FFF2-40B4-BE49-F238E27FC236}">
                  <a16:creationId xmlns:a16="http://schemas.microsoft.com/office/drawing/2014/main" id="{241234CE-1B57-BF20-95DC-B2AAB579DB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4875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980A6200-D6FB-F798-D64C-CF6A045163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90925" y="3501805"/>
              <a:ext cx="28257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Line 31">
              <a:extLst>
                <a:ext uri="{FF2B5EF4-FFF2-40B4-BE49-F238E27FC236}">
                  <a16:creationId xmlns:a16="http://schemas.microsoft.com/office/drawing/2014/main" id="{F8B760CF-0794-27EB-CCD9-C97A46D95D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76688" y="3501805"/>
              <a:ext cx="730250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Line 32">
              <a:extLst>
                <a:ext uri="{FF2B5EF4-FFF2-40B4-BE49-F238E27FC236}">
                  <a16:creationId xmlns:a16="http://schemas.microsoft.com/office/drawing/2014/main" id="{A57A87C1-9ED5-9B67-BB71-37C762EAFF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24413" y="3501805"/>
              <a:ext cx="110807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Line 33">
              <a:extLst>
                <a:ext uri="{FF2B5EF4-FFF2-40B4-BE49-F238E27FC236}">
                  <a16:creationId xmlns:a16="http://schemas.microsoft.com/office/drawing/2014/main" id="{A4DC17F7-5664-5941-C8D3-4B4C1D93DC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32488" y="3501805"/>
              <a:ext cx="290513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Line 34">
              <a:extLst>
                <a:ext uri="{FF2B5EF4-FFF2-40B4-BE49-F238E27FC236}">
                  <a16:creationId xmlns:a16="http://schemas.microsoft.com/office/drawing/2014/main" id="{39ABB93C-2739-5880-7D0F-C5225DDC09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32488" y="3501805"/>
              <a:ext cx="290513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Line 35">
              <a:extLst>
                <a:ext uri="{FF2B5EF4-FFF2-40B4-BE49-F238E27FC236}">
                  <a16:creationId xmlns:a16="http://schemas.microsoft.com/office/drawing/2014/main" id="{D08B2B9A-CDB2-6C59-D5B2-C0CC00371A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16663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36">
              <a:extLst>
                <a:ext uri="{FF2B5EF4-FFF2-40B4-BE49-F238E27FC236}">
                  <a16:creationId xmlns:a16="http://schemas.microsoft.com/office/drawing/2014/main" id="{983F7FEA-9806-CA87-E430-F20F7622DC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30938" y="3034690"/>
              <a:ext cx="8572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Line 37">
              <a:extLst>
                <a:ext uri="{FF2B5EF4-FFF2-40B4-BE49-F238E27FC236}">
                  <a16:creationId xmlns:a16="http://schemas.microsoft.com/office/drawing/2014/main" id="{77F323EE-D1AA-537A-48DC-2CF2A142F9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3000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Line 38">
              <a:extLst>
                <a:ext uri="{FF2B5EF4-FFF2-40B4-BE49-F238E27FC236}">
                  <a16:creationId xmlns:a16="http://schemas.microsoft.com/office/drawing/2014/main" id="{0A7C9FA2-3E20-C5F1-1ACA-2E5024FB07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94488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Line 39">
              <a:extLst>
                <a:ext uri="{FF2B5EF4-FFF2-40B4-BE49-F238E27FC236}">
                  <a16:creationId xmlns:a16="http://schemas.microsoft.com/office/drawing/2014/main" id="{69705013-BB81-72DF-0801-51E3924657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08763" y="3034690"/>
              <a:ext cx="8572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Line 40">
              <a:extLst>
                <a:ext uri="{FF2B5EF4-FFF2-40B4-BE49-F238E27FC236}">
                  <a16:creationId xmlns:a16="http://schemas.microsoft.com/office/drawing/2014/main" id="{1545B9C4-A577-CDEE-4C45-D02CA0E3D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00825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Line 41">
              <a:extLst>
                <a:ext uri="{FF2B5EF4-FFF2-40B4-BE49-F238E27FC236}">
                  <a16:creationId xmlns:a16="http://schemas.microsoft.com/office/drawing/2014/main" id="{C9634E8A-3412-D7C4-62E8-7B5982C0CE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18250" y="3501805"/>
              <a:ext cx="28257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Line 42">
              <a:extLst>
                <a:ext uri="{FF2B5EF4-FFF2-40B4-BE49-F238E27FC236}">
                  <a16:creationId xmlns:a16="http://schemas.microsoft.com/office/drawing/2014/main" id="{1B52656B-8237-D641-9A52-B0E1206005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2425" y="3501805"/>
              <a:ext cx="120967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1A9AB64A-15F1-88D1-134B-6B08187B12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713" y="2649636"/>
              <a:ext cx="17463" cy="2281920"/>
            </a:xfrm>
            <a:custGeom>
              <a:avLst/>
              <a:gdLst>
                <a:gd name="T0" fmla="*/ 20 w 24"/>
                <a:gd name="T1" fmla="*/ 196 h 2893"/>
                <a:gd name="T2" fmla="*/ 6 w 24"/>
                <a:gd name="T3" fmla="*/ 200 h 2893"/>
                <a:gd name="T4" fmla="*/ 0 w 24"/>
                <a:gd name="T5" fmla="*/ 12 h 2893"/>
                <a:gd name="T6" fmla="*/ 10 w 24"/>
                <a:gd name="T7" fmla="*/ 0 h 2893"/>
                <a:gd name="T8" fmla="*/ 24 w 24"/>
                <a:gd name="T9" fmla="*/ 8 h 2893"/>
                <a:gd name="T10" fmla="*/ 24 w 24"/>
                <a:gd name="T11" fmla="*/ 490 h 2893"/>
                <a:gd name="T12" fmla="*/ 14 w 24"/>
                <a:gd name="T13" fmla="*/ 502 h 2893"/>
                <a:gd name="T14" fmla="*/ 0 w 24"/>
                <a:gd name="T15" fmla="*/ 494 h 2893"/>
                <a:gd name="T16" fmla="*/ 0 w 24"/>
                <a:gd name="T17" fmla="*/ 308 h 2893"/>
                <a:gd name="T18" fmla="*/ 14 w 24"/>
                <a:gd name="T19" fmla="*/ 301 h 2893"/>
                <a:gd name="T20" fmla="*/ 24 w 24"/>
                <a:gd name="T21" fmla="*/ 314 h 2893"/>
                <a:gd name="T22" fmla="*/ 24 w 24"/>
                <a:gd name="T23" fmla="*/ 796 h 2893"/>
                <a:gd name="T24" fmla="*/ 10 w 24"/>
                <a:gd name="T25" fmla="*/ 802 h 2893"/>
                <a:gd name="T26" fmla="*/ 0 w 24"/>
                <a:gd name="T27" fmla="*/ 790 h 2893"/>
                <a:gd name="T28" fmla="*/ 6 w 24"/>
                <a:gd name="T29" fmla="*/ 603 h 2893"/>
                <a:gd name="T30" fmla="*/ 20 w 24"/>
                <a:gd name="T31" fmla="*/ 607 h 2893"/>
                <a:gd name="T32" fmla="*/ 24 w 24"/>
                <a:gd name="T33" fmla="*/ 917 h 2893"/>
                <a:gd name="T34" fmla="*/ 16 w 24"/>
                <a:gd name="T35" fmla="*/ 1104 h 2893"/>
                <a:gd name="T36" fmla="*/ 2 w 24"/>
                <a:gd name="T37" fmla="*/ 1100 h 2893"/>
                <a:gd name="T38" fmla="*/ 0 w 24"/>
                <a:gd name="T39" fmla="*/ 913 h 2893"/>
                <a:gd name="T40" fmla="*/ 12 w 24"/>
                <a:gd name="T41" fmla="*/ 903 h 2893"/>
                <a:gd name="T42" fmla="*/ 24 w 24"/>
                <a:gd name="T43" fmla="*/ 913 h 2893"/>
                <a:gd name="T44" fmla="*/ 24 w 24"/>
                <a:gd name="T45" fmla="*/ 1396 h 2893"/>
                <a:gd name="T46" fmla="*/ 12 w 24"/>
                <a:gd name="T47" fmla="*/ 1406 h 2893"/>
                <a:gd name="T48" fmla="*/ 0 w 24"/>
                <a:gd name="T49" fmla="*/ 1396 h 2893"/>
                <a:gd name="T50" fmla="*/ 2 w 24"/>
                <a:gd name="T51" fmla="*/ 1209 h 2893"/>
                <a:gd name="T52" fmla="*/ 16 w 24"/>
                <a:gd name="T53" fmla="*/ 1205 h 2893"/>
                <a:gd name="T54" fmla="*/ 24 w 24"/>
                <a:gd name="T55" fmla="*/ 1217 h 2893"/>
                <a:gd name="T56" fmla="*/ 20 w 24"/>
                <a:gd name="T57" fmla="*/ 1702 h 2893"/>
                <a:gd name="T58" fmla="*/ 6 w 24"/>
                <a:gd name="T59" fmla="*/ 1706 h 2893"/>
                <a:gd name="T60" fmla="*/ 0 w 24"/>
                <a:gd name="T61" fmla="*/ 1519 h 2893"/>
                <a:gd name="T62" fmla="*/ 10 w 24"/>
                <a:gd name="T63" fmla="*/ 1507 h 2893"/>
                <a:gd name="T64" fmla="*/ 24 w 24"/>
                <a:gd name="T65" fmla="*/ 1515 h 2893"/>
                <a:gd name="T66" fmla="*/ 24 w 24"/>
                <a:gd name="T67" fmla="*/ 1997 h 2893"/>
                <a:gd name="T68" fmla="*/ 14 w 24"/>
                <a:gd name="T69" fmla="*/ 2008 h 2893"/>
                <a:gd name="T70" fmla="*/ 0 w 24"/>
                <a:gd name="T71" fmla="*/ 2000 h 2893"/>
                <a:gd name="T72" fmla="*/ 0 w 24"/>
                <a:gd name="T73" fmla="*/ 1815 h 2893"/>
                <a:gd name="T74" fmla="*/ 14 w 24"/>
                <a:gd name="T75" fmla="*/ 1807 h 2893"/>
                <a:gd name="T76" fmla="*/ 24 w 24"/>
                <a:gd name="T77" fmla="*/ 1821 h 2893"/>
                <a:gd name="T78" fmla="*/ 24 w 24"/>
                <a:gd name="T79" fmla="*/ 2303 h 2893"/>
                <a:gd name="T80" fmla="*/ 10 w 24"/>
                <a:gd name="T81" fmla="*/ 2308 h 2893"/>
                <a:gd name="T82" fmla="*/ 0 w 24"/>
                <a:gd name="T83" fmla="*/ 2297 h 2893"/>
                <a:gd name="T84" fmla="*/ 6 w 24"/>
                <a:gd name="T85" fmla="*/ 2109 h 2893"/>
                <a:gd name="T86" fmla="*/ 20 w 24"/>
                <a:gd name="T87" fmla="*/ 2113 h 2893"/>
                <a:gd name="T88" fmla="*/ 24 w 24"/>
                <a:gd name="T89" fmla="*/ 2423 h 2893"/>
                <a:gd name="T90" fmla="*/ 16 w 24"/>
                <a:gd name="T91" fmla="*/ 2611 h 2893"/>
                <a:gd name="T92" fmla="*/ 2 w 24"/>
                <a:gd name="T93" fmla="*/ 2607 h 2893"/>
                <a:gd name="T94" fmla="*/ 0 w 24"/>
                <a:gd name="T95" fmla="*/ 2419 h 2893"/>
                <a:gd name="T96" fmla="*/ 12 w 24"/>
                <a:gd name="T97" fmla="*/ 2409 h 2893"/>
                <a:gd name="T98" fmla="*/ 24 w 24"/>
                <a:gd name="T99" fmla="*/ 2419 h 2893"/>
                <a:gd name="T100" fmla="*/ 24 w 24"/>
                <a:gd name="T101" fmla="*/ 2883 h 2893"/>
                <a:gd name="T102" fmla="*/ 12 w 24"/>
                <a:gd name="T103" fmla="*/ 2893 h 2893"/>
                <a:gd name="T104" fmla="*/ 0 w 24"/>
                <a:gd name="T105" fmla="*/ 2883 h 2893"/>
                <a:gd name="T106" fmla="*/ 2 w 24"/>
                <a:gd name="T107" fmla="*/ 2715 h 2893"/>
                <a:gd name="T108" fmla="*/ 16 w 24"/>
                <a:gd name="T109" fmla="*/ 2711 h 2893"/>
                <a:gd name="T110" fmla="*/ 24 w 24"/>
                <a:gd name="T111" fmla="*/ 2723 h 2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" h="2893">
                  <a:moveTo>
                    <a:pt x="24" y="12"/>
                  </a:moveTo>
                  <a:lnTo>
                    <a:pt x="24" y="188"/>
                  </a:lnTo>
                  <a:lnTo>
                    <a:pt x="24" y="190"/>
                  </a:lnTo>
                  <a:lnTo>
                    <a:pt x="24" y="192"/>
                  </a:lnTo>
                  <a:lnTo>
                    <a:pt x="20" y="196"/>
                  </a:lnTo>
                  <a:lnTo>
                    <a:pt x="16" y="200"/>
                  </a:lnTo>
                  <a:lnTo>
                    <a:pt x="14" y="200"/>
                  </a:lnTo>
                  <a:lnTo>
                    <a:pt x="12" y="200"/>
                  </a:lnTo>
                  <a:lnTo>
                    <a:pt x="10" y="200"/>
                  </a:lnTo>
                  <a:lnTo>
                    <a:pt x="6" y="200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0" y="18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4" y="12"/>
                  </a:lnTo>
                  <a:close/>
                  <a:moveTo>
                    <a:pt x="24" y="314"/>
                  </a:moveTo>
                  <a:lnTo>
                    <a:pt x="24" y="490"/>
                  </a:lnTo>
                  <a:lnTo>
                    <a:pt x="24" y="492"/>
                  </a:lnTo>
                  <a:lnTo>
                    <a:pt x="24" y="494"/>
                  </a:lnTo>
                  <a:lnTo>
                    <a:pt x="20" y="498"/>
                  </a:lnTo>
                  <a:lnTo>
                    <a:pt x="16" y="500"/>
                  </a:lnTo>
                  <a:lnTo>
                    <a:pt x="14" y="502"/>
                  </a:lnTo>
                  <a:lnTo>
                    <a:pt x="12" y="502"/>
                  </a:lnTo>
                  <a:lnTo>
                    <a:pt x="10" y="502"/>
                  </a:lnTo>
                  <a:lnTo>
                    <a:pt x="6" y="500"/>
                  </a:lnTo>
                  <a:lnTo>
                    <a:pt x="2" y="498"/>
                  </a:lnTo>
                  <a:lnTo>
                    <a:pt x="0" y="494"/>
                  </a:lnTo>
                  <a:lnTo>
                    <a:pt x="0" y="492"/>
                  </a:lnTo>
                  <a:lnTo>
                    <a:pt x="0" y="490"/>
                  </a:lnTo>
                  <a:lnTo>
                    <a:pt x="0" y="314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2" y="305"/>
                  </a:lnTo>
                  <a:lnTo>
                    <a:pt x="6" y="303"/>
                  </a:lnTo>
                  <a:lnTo>
                    <a:pt x="10" y="301"/>
                  </a:lnTo>
                  <a:lnTo>
                    <a:pt x="12" y="301"/>
                  </a:lnTo>
                  <a:lnTo>
                    <a:pt x="14" y="301"/>
                  </a:lnTo>
                  <a:lnTo>
                    <a:pt x="16" y="303"/>
                  </a:lnTo>
                  <a:lnTo>
                    <a:pt x="20" y="305"/>
                  </a:lnTo>
                  <a:lnTo>
                    <a:pt x="24" y="308"/>
                  </a:lnTo>
                  <a:lnTo>
                    <a:pt x="24" y="310"/>
                  </a:lnTo>
                  <a:lnTo>
                    <a:pt x="24" y="314"/>
                  </a:lnTo>
                  <a:lnTo>
                    <a:pt x="24" y="314"/>
                  </a:lnTo>
                  <a:close/>
                  <a:moveTo>
                    <a:pt x="24" y="615"/>
                  </a:moveTo>
                  <a:lnTo>
                    <a:pt x="24" y="790"/>
                  </a:lnTo>
                  <a:lnTo>
                    <a:pt x="24" y="792"/>
                  </a:lnTo>
                  <a:lnTo>
                    <a:pt x="24" y="796"/>
                  </a:lnTo>
                  <a:lnTo>
                    <a:pt x="20" y="800"/>
                  </a:lnTo>
                  <a:lnTo>
                    <a:pt x="16" y="802"/>
                  </a:lnTo>
                  <a:lnTo>
                    <a:pt x="14" y="802"/>
                  </a:lnTo>
                  <a:lnTo>
                    <a:pt x="12" y="804"/>
                  </a:lnTo>
                  <a:lnTo>
                    <a:pt x="10" y="802"/>
                  </a:lnTo>
                  <a:lnTo>
                    <a:pt x="6" y="802"/>
                  </a:lnTo>
                  <a:lnTo>
                    <a:pt x="2" y="800"/>
                  </a:lnTo>
                  <a:lnTo>
                    <a:pt x="0" y="796"/>
                  </a:lnTo>
                  <a:lnTo>
                    <a:pt x="0" y="792"/>
                  </a:lnTo>
                  <a:lnTo>
                    <a:pt x="0" y="790"/>
                  </a:lnTo>
                  <a:lnTo>
                    <a:pt x="0" y="615"/>
                  </a:lnTo>
                  <a:lnTo>
                    <a:pt x="0" y="613"/>
                  </a:lnTo>
                  <a:lnTo>
                    <a:pt x="0" y="611"/>
                  </a:lnTo>
                  <a:lnTo>
                    <a:pt x="2" y="607"/>
                  </a:lnTo>
                  <a:lnTo>
                    <a:pt x="6" y="603"/>
                  </a:lnTo>
                  <a:lnTo>
                    <a:pt x="10" y="603"/>
                  </a:lnTo>
                  <a:lnTo>
                    <a:pt x="12" y="603"/>
                  </a:lnTo>
                  <a:lnTo>
                    <a:pt x="14" y="603"/>
                  </a:lnTo>
                  <a:lnTo>
                    <a:pt x="16" y="603"/>
                  </a:lnTo>
                  <a:lnTo>
                    <a:pt x="20" y="607"/>
                  </a:lnTo>
                  <a:lnTo>
                    <a:pt x="24" y="611"/>
                  </a:lnTo>
                  <a:lnTo>
                    <a:pt x="24" y="613"/>
                  </a:lnTo>
                  <a:lnTo>
                    <a:pt x="24" y="615"/>
                  </a:lnTo>
                  <a:lnTo>
                    <a:pt x="24" y="615"/>
                  </a:lnTo>
                  <a:close/>
                  <a:moveTo>
                    <a:pt x="24" y="917"/>
                  </a:moveTo>
                  <a:lnTo>
                    <a:pt x="24" y="1092"/>
                  </a:lnTo>
                  <a:lnTo>
                    <a:pt x="24" y="1094"/>
                  </a:lnTo>
                  <a:lnTo>
                    <a:pt x="24" y="1096"/>
                  </a:lnTo>
                  <a:lnTo>
                    <a:pt x="20" y="1100"/>
                  </a:lnTo>
                  <a:lnTo>
                    <a:pt x="16" y="1104"/>
                  </a:lnTo>
                  <a:lnTo>
                    <a:pt x="14" y="1104"/>
                  </a:lnTo>
                  <a:lnTo>
                    <a:pt x="12" y="1104"/>
                  </a:lnTo>
                  <a:lnTo>
                    <a:pt x="10" y="1104"/>
                  </a:lnTo>
                  <a:lnTo>
                    <a:pt x="6" y="1104"/>
                  </a:lnTo>
                  <a:lnTo>
                    <a:pt x="2" y="1100"/>
                  </a:lnTo>
                  <a:lnTo>
                    <a:pt x="0" y="1096"/>
                  </a:lnTo>
                  <a:lnTo>
                    <a:pt x="0" y="1094"/>
                  </a:lnTo>
                  <a:lnTo>
                    <a:pt x="0" y="1092"/>
                  </a:lnTo>
                  <a:lnTo>
                    <a:pt x="0" y="917"/>
                  </a:lnTo>
                  <a:lnTo>
                    <a:pt x="0" y="913"/>
                  </a:lnTo>
                  <a:lnTo>
                    <a:pt x="0" y="911"/>
                  </a:lnTo>
                  <a:lnTo>
                    <a:pt x="2" y="907"/>
                  </a:lnTo>
                  <a:lnTo>
                    <a:pt x="6" y="905"/>
                  </a:lnTo>
                  <a:lnTo>
                    <a:pt x="10" y="905"/>
                  </a:lnTo>
                  <a:lnTo>
                    <a:pt x="12" y="903"/>
                  </a:lnTo>
                  <a:lnTo>
                    <a:pt x="14" y="905"/>
                  </a:lnTo>
                  <a:lnTo>
                    <a:pt x="16" y="905"/>
                  </a:lnTo>
                  <a:lnTo>
                    <a:pt x="20" y="907"/>
                  </a:lnTo>
                  <a:lnTo>
                    <a:pt x="24" y="911"/>
                  </a:lnTo>
                  <a:lnTo>
                    <a:pt x="24" y="913"/>
                  </a:lnTo>
                  <a:lnTo>
                    <a:pt x="24" y="917"/>
                  </a:lnTo>
                  <a:lnTo>
                    <a:pt x="24" y="917"/>
                  </a:lnTo>
                  <a:close/>
                  <a:moveTo>
                    <a:pt x="24" y="1217"/>
                  </a:moveTo>
                  <a:lnTo>
                    <a:pt x="24" y="1392"/>
                  </a:lnTo>
                  <a:lnTo>
                    <a:pt x="24" y="1396"/>
                  </a:lnTo>
                  <a:lnTo>
                    <a:pt x="24" y="1398"/>
                  </a:lnTo>
                  <a:lnTo>
                    <a:pt x="20" y="1402"/>
                  </a:lnTo>
                  <a:lnTo>
                    <a:pt x="16" y="1404"/>
                  </a:lnTo>
                  <a:lnTo>
                    <a:pt x="14" y="1406"/>
                  </a:lnTo>
                  <a:lnTo>
                    <a:pt x="12" y="1406"/>
                  </a:lnTo>
                  <a:lnTo>
                    <a:pt x="10" y="1406"/>
                  </a:lnTo>
                  <a:lnTo>
                    <a:pt x="6" y="1404"/>
                  </a:lnTo>
                  <a:lnTo>
                    <a:pt x="2" y="1402"/>
                  </a:lnTo>
                  <a:lnTo>
                    <a:pt x="0" y="1398"/>
                  </a:lnTo>
                  <a:lnTo>
                    <a:pt x="0" y="1396"/>
                  </a:lnTo>
                  <a:lnTo>
                    <a:pt x="0" y="1392"/>
                  </a:lnTo>
                  <a:lnTo>
                    <a:pt x="0" y="1217"/>
                  </a:lnTo>
                  <a:lnTo>
                    <a:pt x="0" y="1215"/>
                  </a:lnTo>
                  <a:lnTo>
                    <a:pt x="0" y="1213"/>
                  </a:lnTo>
                  <a:lnTo>
                    <a:pt x="2" y="1209"/>
                  </a:lnTo>
                  <a:lnTo>
                    <a:pt x="6" y="1205"/>
                  </a:lnTo>
                  <a:lnTo>
                    <a:pt x="10" y="1205"/>
                  </a:lnTo>
                  <a:lnTo>
                    <a:pt x="12" y="1205"/>
                  </a:lnTo>
                  <a:lnTo>
                    <a:pt x="14" y="1205"/>
                  </a:lnTo>
                  <a:lnTo>
                    <a:pt x="16" y="1205"/>
                  </a:lnTo>
                  <a:lnTo>
                    <a:pt x="20" y="1209"/>
                  </a:lnTo>
                  <a:lnTo>
                    <a:pt x="24" y="1213"/>
                  </a:lnTo>
                  <a:lnTo>
                    <a:pt x="24" y="1215"/>
                  </a:lnTo>
                  <a:lnTo>
                    <a:pt x="24" y="1217"/>
                  </a:lnTo>
                  <a:lnTo>
                    <a:pt x="24" y="1217"/>
                  </a:lnTo>
                  <a:close/>
                  <a:moveTo>
                    <a:pt x="24" y="1519"/>
                  </a:moveTo>
                  <a:lnTo>
                    <a:pt x="24" y="1694"/>
                  </a:lnTo>
                  <a:lnTo>
                    <a:pt x="24" y="1696"/>
                  </a:lnTo>
                  <a:lnTo>
                    <a:pt x="24" y="1698"/>
                  </a:lnTo>
                  <a:lnTo>
                    <a:pt x="20" y="1702"/>
                  </a:lnTo>
                  <a:lnTo>
                    <a:pt x="16" y="1706"/>
                  </a:lnTo>
                  <a:lnTo>
                    <a:pt x="14" y="1706"/>
                  </a:lnTo>
                  <a:lnTo>
                    <a:pt x="12" y="1706"/>
                  </a:lnTo>
                  <a:lnTo>
                    <a:pt x="10" y="1706"/>
                  </a:lnTo>
                  <a:lnTo>
                    <a:pt x="6" y="1706"/>
                  </a:lnTo>
                  <a:lnTo>
                    <a:pt x="2" y="1702"/>
                  </a:lnTo>
                  <a:lnTo>
                    <a:pt x="0" y="1698"/>
                  </a:lnTo>
                  <a:lnTo>
                    <a:pt x="0" y="1696"/>
                  </a:lnTo>
                  <a:lnTo>
                    <a:pt x="0" y="1694"/>
                  </a:lnTo>
                  <a:lnTo>
                    <a:pt x="0" y="1519"/>
                  </a:lnTo>
                  <a:lnTo>
                    <a:pt x="0" y="1517"/>
                  </a:lnTo>
                  <a:lnTo>
                    <a:pt x="0" y="1515"/>
                  </a:lnTo>
                  <a:lnTo>
                    <a:pt x="2" y="1509"/>
                  </a:lnTo>
                  <a:lnTo>
                    <a:pt x="6" y="1507"/>
                  </a:lnTo>
                  <a:lnTo>
                    <a:pt x="10" y="1507"/>
                  </a:lnTo>
                  <a:lnTo>
                    <a:pt x="12" y="1507"/>
                  </a:lnTo>
                  <a:lnTo>
                    <a:pt x="14" y="1507"/>
                  </a:lnTo>
                  <a:lnTo>
                    <a:pt x="16" y="1507"/>
                  </a:lnTo>
                  <a:lnTo>
                    <a:pt x="20" y="1509"/>
                  </a:lnTo>
                  <a:lnTo>
                    <a:pt x="24" y="1515"/>
                  </a:lnTo>
                  <a:lnTo>
                    <a:pt x="24" y="1517"/>
                  </a:lnTo>
                  <a:lnTo>
                    <a:pt x="24" y="1519"/>
                  </a:lnTo>
                  <a:lnTo>
                    <a:pt x="24" y="1519"/>
                  </a:lnTo>
                  <a:close/>
                  <a:moveTo>
                    <a:pt x="24" y="1821"/>
                  </a:moveTo>
                  <a:lnTo>
                    <a:pt x="24" y="1997"/>
                  </a:lnTo>
                  <a:lnTo>
                    <a:pt x="24" y="1999"/>
                  </a:lnTo>
                  <a:lnTo>
                    <a:pt x="24" y="2000"/>
                  </a:lnTo>
                  <a:lnTo>
                    <a:pt x="20" y="2004"/>
                  </a:lnTo>
                  <a:lnTo>
                    <a:pt x="16" y="2006"/>
                  </a:lnTo>
                  <a:lnTo>
                    <a:pt x="14" y="2008"/>
                  </a:lnTo>
                  <a:lnTo>
                    <a:pt x="12" y="2008"/>
                  </a:lnTo>
                  <a:lnTo>
                    <a:pt x="10" y="2008"/>
                  </a:lnTo>
                  <a:lnTo>
                    <a:pt x="6" y="2006"/>
                  </a:lnTo>
                  <a:lnTo>
                    <a:pt x="2" y="2004"/>
                  </a:lnTo>
                  <a:lnTo>
                    <a:pt x="0" y="2000"/>
                  </a:lnTo>
                  <a:lnTo>
                    <a:pt x="0" y="1999"/>
                  </a:lnTo>
                  <a:lnTo>
                    <a:pt x="0" y="1997"/>
                  </a:lnTo>
                  <a:lnTo>
                    <a:pt x="0" y="1821"/>
                  </a:lnTo>
                  <a:lnTo>
                    <a:pt x="0" y="1817"/>
                  </a:lnTo>
                  <a:lnTo>
                    <a:pt x="0" y="1815"/>
                  </a:lnTo>
                  <a:lnTo>
                    <a:pt x="2" y="1811"/>
                  </a:lnTo>
                  <a:lnTo>
                    <a:pt x="6" y="1809"/>
                  </a:lnTo>
                  <a:lnTo>
                    <a:pt x="10" y="1807"/>
                  </a:lnTo>
                  <a:lnTo>
                    <a:pt x="12" y="1807"/>
                  </a:lnTo>
                  <a:lnTo>
                    <a:pt x="14" y="1807"/>
                  </a:lnTo>
                  <a:lnTo>
                    <a:pt x="16" y="1809"/>
                  </a:lnTo>
                  <a:lnTo>
                    <a:pt x="20" y="1811"/>
                  </a:lnTo>
                  <a:lnTo>
                    <a:pt x="24" y="1815"/>
                  </a:lnTo>
                  <a:lnTo>
                    <a:pt x="24" y="1817"/>
                  </a:lnTo>
                  <a:lnTo>
                    <a:pt x="24" y="1821"/>
                  </a:lnTo>
                  <a:lnTo>
                    <a:pt x="24" y="1821"/>
                  </a:lnTo>
                  <a:close/>
                  <a:moveTo>
                    <a:pt x="24" y="2121"/>
                  </a:moveTo>
                  <a:lnTo>
                    <a:pt x="24" y="2297"/>
                  </a:lnTo>
                  <a:lnTo>
                    <a:pt x="24" y="2299"/>
                  </a:lnTo>
                  <a:lnTo>
                    <a:pt x="24" y="2303"/>
                  </a:lnTo>
                  <a:lnTo>
                    <a:pt x="20" y="2307"/>
                  </a:lnTo>
                  <a:lnTo>
                    <a:pt x="16" y="2308"/>
                  </a:lnTo>
                  <a:lnTo>
                    <a:pt x="14" y="2308"/>
                  </a:lnTo>
                  <a:lnTo>
                    <a:pt x="12" y="2310"/>
                  </a:lnTo>
                  <a:lnTo>
                    <a:pt x="10" y="2308"/>
                  </a:lnTo>
                  <a:lnTo>
                    <a:pt x="6" y="2308"/>
                  </a:lnTo>
                  <a:lnTo>
                    <a:pt x="2" y="2307"/>
                  </a:lnTo>
                  <a:lnTo>
                    <a:pt x="0" y="2303"/>
                  </a:lnTo>
                  <a:lnTo>
                    <a:pt x="0" y="2299"/>
                  </a:lnTo>
                  <a:lnTo>
                    <a:pt x="0" y="2297"/>
                  </a:lnTo>
                  <a:lnTo>
                    <a:pt x="0" y="2121"/>
                  </a:lnTo>
                  <a:lnTo>
                    <a:pt x="0" y="2119"/>
                  </a:lnTo>
                  <a:lnTo>
                    <a:pt x="0" y="2117"/>
                  </a:lnTo>
                  <a:lnTo>
                    <a:pt x="2" y="2113"/>
                  </a:lnTo>
                  <a:lnTo>
                    <a:pt x="6" y="2109"/>
                  </a:lnTo>
                  <a:lnTo>
                    <a:pt x="10" y="2109"/>
                  </a:lnTo>
                  <a:lnTo>
                    <a:pt x="12" y="2109"/>
                  </a:lnTo>
                  <a:lnTo>
                    <a:pt x="14" y="2109"/>
                  </a:lnTo>
                  <a:lnTo>
                    <a:pt x="16" y="2109"/>
                  </a:lnTo>
                  <a:lnTo>
                    <a:pt x="20" y="2113"/>
                  </a:lnTo>
                  <a:lnTo>
                    <a:pt x="24" y="2117"/>
                  </a:lnTo>
                  <a:lnTo>
                    <a:pt x="24" y="2119"/>
                  </a:lnTo>
                  <a:lnTo>
                    <a:pt x="24" y="2121"/>
                  </a:lnTo>
                  <a:lnTo>
                    <a:pt x="24" y="2121"/>
                  </a:lnTo>
                  <a:close/>
                  <a:moveTo>
                    <a:pt x="24" y="2423"/>
                  </a:moveTo>
                  <a:lnTo>
                    <a:pt x="24" y="2599"/>
                  </a:lnTo>
                  <a:lnTo>
                    <a:pt x="24" y="2601"/>
                  </a:lnTo>
                  <a:lnTo>
                    <a:pt x="24" y="2603"/>
                  </a:lnTo>
                  <a:lnTo>
                    <a:pt x="20" y="2607"/>
                  </a:lnTo>
                  <a:lnTo>
                    <a:pt x="16" y="2611"/>
                  </a:lnTo>
                  <a:lnTo>
                    <a:pt x="14" y="2611"/>
                  </a:lnTo>
                  <a:lnTo>
                    <a:pt x="12" y="2611"/>
                  </a:lnTo>
                  <a:lnTo>
                    <a:pt x="10" y="2611"/>
                  </a:lnTo>
                  <a:lnTo>
                    <a:pt x="6" y="2611"/>
                  </a:lnTo>
                  <a:lnTo>
                    <a:pt x="2" y="2607"/>
                  </a:lnTo>
                  <a:lnTo>
                    <a:pt x="0" y="2603"/>
                  </a:lnTo>
                  <a:lnTo>
                    <a:pt x="0" y="2601"/>
                  </a:lnTo>
                  <a:lnTo>
                    <a:pt x="0" y="2599"/>
                  </a:lnTo>
                  <a:lnTo>
                    <a:pt x="0" y="2423"/>
                  </a:lnTo>
                  <a:lnTo>
                    <a:pt x="0" y="2419"/>
                  </a:lnTo>
                  <a:lnTo>
                    <a:pt x="0" y="2417"/>
                  </a:lnTo>
                  <a:lnTo>
                    <a:pt x="2" y="2413"/>
                  </a:lnTo>
                  <a:lnTo>
                    <a:pt x="6" y="2411"/>
                  </a:lnTo>
                  <a:lnTo>
                    <a:pt x="10" y="2409"/>
                  </a:lnTo>
                  <a:lnTo>
                    <a:pt x="12" y="2409"/>
                  </a:lnTo>
                  <a:lnTo>
                    <a:pt x="14" y="2409"/>
                  </a:lnTo>
                  <a:lnTo>
                    <a:pt x="16" y="2411"/>
                  </a:lnTo>
                  <a:lnTo>
                    <a:pt x="20" y="2413"/>
                  </a:lnTo>
                  <a:lnTo>
                    <a:pt x="24" y="2417"/>
                  </a:lnTo>
                  <a:lnTo>
                    <a:pt x="24" y="2419"/>
                  </a:lnTo>
                  <a:lnTo>
                    <a:pt x="24" y="2423"/>
                  </a:lnTo>
                  <a:lnTo>
                    <a:pt x="24" y="2423"/>
                  </a:lnTo>
                  <a:close/>
                  <a:moveTo>
                    <a:pt x="24" y="2723"/>
                  </a:moveTo>
                  <a:lnTo>
                    <a:pt x="24" y="2881"/>
                  </a:lnTo>
                  <a:lnTo>
                    <a:pt x="24" y="2883"/>
                  </a:lnTo>
                  <a:lnTo>
                    <a:pt x="24" y="2887"/>
                  </a:lnTo>
                  <a:lnTo>
                    <a:pt x="20" y="2891"/>
                  </a:lnTo>
                  <a:lnTo>
                    <a:pt x="16" y="2893"/>
                  </a:lnTo>
                  <a:lnTo>
                    <a:pt x="14" y="2893"/>
                  </a:lnTo>
                  <a:lnTo>
                    <a:pt x="12" y="2893"/>
                  </a:lnTo>
                  <a:lnTo>
                    <a:pt x="10" y="2893"/>
                  </a:lnTo>
                  <a:lnTo>
                    <a:pt x="6" y="2893"/>
                  </a:lnTo>
                  <a:lnTo>
                    <a:pt x="2" y="2891"/>
                  </a:lnTo>
                  <a:lnTo>
                    <a:pt x="0" y="2887"/>
                  </a:lnTo>
                  <a:lnTo>
                    <a:pt x="0" y="2883"/>
                  </a:lnTo>
                  <a:lnTo>
                    <a:pt x="0" y="2881"/>
                  </a:lnTo>
                  <a:lnTo>
                    <a:pt x="0" y="2723"/>
                  </a:lnTo>
                  <a:lnTo>
                    <a:pt x="0" y="2721"/>
                  </a:lnTo>
                  <a:lnTo>
                    <a:pt x="0" y="2719"/>
                  </a:lnTo>
                  <a:lnTo>
                    <a:pt x="2" y="2715"/>
                  </a:lnTo>
                  <a:lnTo>
                    <a:pt x="6" y="2711"/>
                  </a:lnTo>
                  <a:lnTo>
                    <a:pt x="10" y="2711"/>
                  </a:lnTo>
                  <a:lnTo>
                    <a:pt x="12" y="2711"/>
                  </a:lnTo>
                  <a:lnTo>
                    <a:pt x="14" y="2711"/>
                  </a:lnTo>
                  <a:lnTo>
                    <a:pt x="16" y="2711"/>
                  </a:lnTo>
                  <a:lnTo>
                    <a:pt x="20" y="2715"/>
                  </a:lnTo>
                  <a:lnTo>
                    <a:pt x="24" y="2719"/>
                  </a:lnTo>
                  <a:lnTo>
                    <a:pt x="24" y="2721"/>
                  </a:lnTo>
                  <a:lnTo>
                    <a:pt x="24" y="2723"/>
                  </a:lnTo>
                  <a:lnTo>
                    <a:pt x="24" y="272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Line 44">
              <a:extLst>
                <a:ext uri="{FF2B5EF4-FFF2-40B4-BE49-F238E27FC236}">
                  <a16:creationId xmlns:a16="http://schemas.microsoft.com/office/drawing/2014/main" id="{392F5879-F7FA-29B0-DA2C-5038C012EB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9575" y="3501805"/>
              <a:ext cx="635000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Line 45">
              <a:extLst>
                <a:ext uri="{FF2B5EF4-FFF2-40B4-BE49-F238E27FC236}">
                  <a16:creationId xmlns:a16="http://schemas.microsoft.com/office/drawing/2014/main" id="{75DB1E5A-8920-3A71-0AAE-74C96CA06A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64575" y="3501805"/>
              <a:ext cx="292100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Line 46">
              <a:extLst>
                <a:ext uri="{FF2B5EF4-FFF2-40B4-BE49-F238E27FC236}">
                  <a16:creationId xmlns:a16="http://schemas.microsoft.com/office/drawing/2014/main" id="{5121E2D9-3A39-50A7-816E-4FEFFB3011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13700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Line 47">
              <a:extLst>
                <a:ext uri="{FF2B5EF4-FFF2-40B4-BE49-F238E27FC236}">
                  <a16:creationId xmlns:a16="http://schemas.microsoft.com/office/drawing/2014/main" id="{10165E7B-CF11-A9B2-CA6F-E49F3B6486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27975" y="3034690"/>
              <a:ext cx="85725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Line 48">
              <a:extLst>
                <a:ext uri="{FF2B5EF4-FFF2-40B4-BE49-F238E27FC236}">
                  <a16:creationId xmlns:a16="http://schemas.microsoft.com/office/drawing/2014/main" id="{57377145-E52E-97A1-33C6-9FC6A55F21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20038" y="3034690"/>
              <a:ext cx="0" cy="467115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367E0C77-CA63-1A0E-1834-5EFFBFA8CD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9800" y="2649636"/>
              <a:ext cx="19050" cy="2283499"/>
            </a:xfrm>
            <a:custGeom>
              <a:avLst/>
              <a:gdLst>
                <a:gd name="T0" fmla="*/ 22 w 24"/>
                <a:gd name="T1" fmla="*/ 198 h 2895"/>
                <a:gd name="T2" fmla="*/ 8 w 24"/>
                <a:gd name="T3" fmla="*/ 200 h 2895"/>
                <a:gd name="T4" fmla="*/ 0 w 24"/>
                <a:gd name="T5" fmla="*/ 12 h 2895"/>
                <a:gd name="T6" fmla="*/ 10 w 24"/>
                <a:gd name="T7" fmla="*/ 0 h 2895"/>
                <a:gd name="T8" fmla="*/ 24 w 24"/>
                <a:gd name="T9" fmla="*/ 8 h 2895"/>
                <a:gd name="T10" fmla="*/ 24 w 24"/>
                <a:gd name="T11" fmla="*/ 490 h 2895"/>
                <a:gd name="T12" fmla="*/ 14 w 24"/>
                <a:gd name="T13" fmla="*/ 502 h 2895"/>
                <a:gd name="T14" fmla="*/ 0 w 24"/>
                <a:gd name="T15" fmla="*/ 494 h 2895"/>
                <a:gd name="T16" fmla="*/ 0 w 24"/>
                <a:gd name="T17" fmla="*/ 308 h 2895"/>
                <a:gd name="T18" fmla="*/ 14 w 24"/>
                <a:gd name="T19" fmla="*/ 301 h 2895"/>
                <a:gd name="T20" fmla="*/ 24 w 24"/>
                <a:gd name="T21" fmla="*/ 314 h 2895"/>
                <a:gd name="T22" fmla="*/ 24 w 24"/>
                <a:gd name="T23" fmla="*/ 796 h 2895"/>
                <a:gd name="T24" fmla="*/ 10 w 24"/>
                <a:gd name="T25" fmla="*/ 802 h 2895"/>
                <a:gd name="T26" fmla="*/ 0 w 24"/>
                <a:gd name="T27" fmla="*/ 790 h 2895"/>
                <a:gd name="T28" fmla="*/ 8 w 24"/>
                <a:gd name="T29" fmla="*/ 603 h 2895"/>
                <a:gd name="T30" fmla="*/ 22 w 24"/>
                <a:gd name="T31" fmla="*/ 607 h 2895"/>
                <a:gd name="T32" fmla="*/ 24 w 24"/>
                <a:gd name="T33" fmla="*/ 917 h 2895"/>
                <a:gd name="T34" fmla="*/ 18 w 24"/>
                <a:gd name="T35" fmla="*/ 1104 h 2895"/>
                <a:gd name="T36" fmla="*/ 4 w 24"/>
                <a:gd name="T37" fmla="*/ 1100 h 2895"/>
                <a:gd name="T38" fmla="*/ 0 w 24"/>
                <a:gd name="T39" fmla="*/ 913 h 2895"/>
                <a:gd name="T40" fmla="*/ 12 w 24"/>
                <a:gd name="T41" fmla="*/ 903 h 2895"/>
                <a:gd name="T42" fmla="*/ 24 w 24"/>
                <a:gd name="T43" fmla="*/ 913 h 2895"/>
                <a:gd name="T44" fmla="*/ 24 w 24"/>
                <a:gd name="T45" fmla="*/ 1396 h 2895"/>
                <a:gd name="T46" fmla="*/ 12 w 24"/>
                <a:gd name="T47" fmla="*/ 1406 h 2895"/>
                <a:gd name="T48" fmla="*/ 0 w 24"/>
                <a:gd name="T49" fmla="*/ 1396 h 2895"/>
                <a:gd name="T50" fmla="*/ 4 w 24"/>
                <a:gd name="T51" fmla="*/ 1209 h 2895"/>
                <a:gd name="T52" fmla="*/ 18 w 24"/>
                <a:gd name="T53" fmla="*/ 1207 h 2895"/>
                <a:gd name="T54" fmla="*/ 24 w 24"/>
                <a:gd name="T55" fmla="*/ 1217 h 2895"/>
                <a:gd name="T56" fmla="*/ 22 w 24"/>
                <a:gd name="T57" fmla="*/ 1704 h 2895"/>
                <a:gd name="T58" fmla="*/ 8 w 24"/>
                <a:gd name="T59" fmla="*/ 1706 h 2895"/>
                <a:gd name="T60" fmla="*/ 0 w 24"/>
                <a:gd name="T61" fmla="*/ 1519 h 2895"/>
                <a:gd name="T62" fmla="*/ 10 w 24"/>
                <a:gd name="T63" fmla="*/ 1507 h 2895"/>
                <a:gd name="T64" fmla="*/ 24 w 24"/>
                <a:gd name="T65" fmla="*/ 1513 h 2895"/>
                <a:gd name="T66" fmla="*/ 24 w 24"/>
                <a:gd name="T67" fmla="*/ 1997 h 2895"/>
                <a:gd name="T68" fmla="*/ 14 w 24"/>
                <a:gd name="T69" fmla="*/ 2008 h 2895"/>
                <a:gd name="T70" fmla="*/ 0 w 24"/>
                <a:gd name="T71" fmla="*/ 2000 h 2895"/>
                <a:gd name="T72" fmla="*/ 0 w 24"/>
                <a:gd name="T73" fmla="*/ 1815 h 2895"/>
                <a:gd name="T74" fmla="*/ 14 w 24"/>
                <a:gd name="T75" fmla="*/ 1807 h 2895"/>
                <a:gd name="T76" fmla="*/ 24 w 24"/>
                <a:gd name="T77" fmla="*/ 1821 h 2895"/>
                <a:gd name="T78" fmla="*/ 24 w 24"/>
                <a:gd name="T79" fmla="*/ 2303 h 2895"/>
                <a:gd name="T80" fmla="*/ 10 w 24"/>
                <a:gd name="T81" fmla="*/ 2308 h 2895"/>
                <a:gd name="T82" fmla="*/ 0 w 24"/>
                <a:gd name="T83" fmla="*/ 2297 h 2895"/>
                <a:gd name="T84" fmla="*/ 8 w 24"/>
                <a:gd name="T85" fmla="*/ 2109 h 2895"/>
                <a:gd name="T86" fmla="*/ 22 w 24"/>
                <a:gd name="T87" fmla="*/ 2113 h 2895"/>
                <a:gd name="T88" fmla="*/ 24 w 24"/>
                <a:gd name="T89" fmla="*/ 2423 h 2895"/>
                <a:gd name="T90" fmla="*/ 18 w 24"/>
                <a:gd name="T91" fmla="*/ 2611 h 2895"/>
                <a:gd name="T92" fmla="*/ 4 w 24"/>
                <a:gd name="T93" fmla="*/ 2607 h 2895"/>
                <a:gd name="T94" fmla="*/ 0 w 24"/>
                <a:gd name="T95" fmla="*/ 2419 h 2895"/>
                <a:gd name="T96" fmla="*/ 12 w 24"/>
                <a:gd name="T97" fmla="*/ 2409 h 2895"/>
                <a:gd name="T98" fmla="*/ 24 w 24"/>
                <a:gd name="T99" fmla="*/ 2419 h 2895"/>
                <a:gd name="T100" fmla="*/ 24 w 24"/>
                <a:gd name="T101" fmla="*/ 2883 h 2895"/>
                <a:gd name="T102" fmla="*/ 12 w 24"/>
                <a:gd name="T103" fmla="*/ 2895 h 2895"/>
                <a:gd name="T104" fmla="*/ 0 w 24"/>
                <a:gd name="T105" fmla="*/ 2883 h 2895"/>
                <a:gd name="T106" fmla="*/ 4 w 24"/>
                <a:gd name="T107" fmla="*/ 2715 h 2895"/>
                <a:gd name="T108" fmla="*/ 18 w 24"/>
                <a:gd name="T109" fmla="*/ 2713 h 2895"/>
                <a:gd name="T110" fmla="*/ 24 w 24"/>
                <a:gd name="T111" fmla="*/ 2723 h 2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" h="2895">
                  <a:moveTo>
                    <a:pt x="24" y="12"/>
                  </a:moveTo>
                  <a:lnTo>
                    <a:pt x="24" y="188"/>
                  </a:lnTo>
                  <a:lnTo>
                    <a:pt x="24" y="190"/>
                  </a:lnTo>
                  <a:lnTo>
                    <a:pt x="24" y="192"/>
                  </a:lnTo>
                  <a:lnTo>
                    <a:pt x="22" y="198"/>
                  </a:lnTo>
                  <a:lnTo>
                    <a:pt x="18" y="200"/>
                  </a:lnTo>
                  <a:lnTo>
                    <a:pt x="14" y="200"/>
                  </a:lnTo>
                  <a:lnTo>
                    <a:pt x="12" y="200"/>
                  </a:lnTo>
                  <a:lnTo>
                    <a:pt x="10" y="200"/>
                  </a:lnTo>
                  <a:lnTo>
                    <a:pt x="8" y="200"/>
                  </a:lnTo>
                  <a:lnTo>
                    <a:pt x="4" y="198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0" y="18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4" y="12"/>
                  </a:lnTo>
                  <a:close/>
                  <a:moveTo>
                    <a:pt x="24" y="314"/>
                  </a:moveTo>
                  <a:lnTo>
                    <a:pt x="24" y="490"/>
                  </a:lnTo>
                  <a:lnTo>
                    <a:pt x="24" y="492"/>
                  </a:lnTo>
                  <a:lnTo>
                    <a:pt x="24" y="494"/>
                  </a:lnTo>
                  <a:lnTo>
                    <a:pt x="22" y="498"/>
                  </a:lnTo>
                  <a:lnTo>
                    <a:pt x="18" y="502"/>
                  </a:lnTo>
                  <a:lnTo>
                    <a:pt x="14" y="502"/>
                  </a:lnTo>
                  <a:lnTo>
                    <a:pt x="12" y="502"/>
                  </a:lnTo>
                  <a:lnTo>
                    <a:pt x="10" y="502"/>
                  </a:lnTo>
                  <a:lnTo>
                    <a:pt x="8" y="502"/>
                  </a:lnTo>
                  <a:lnTo>
                    <a:pt x="4" y="498"/>
                  </a:lnTo>
                  <a:lnTo>
                    <a:pt x="0" y="494"/>
                  </a:lnTo>
                  <a:lnTo>
                    <a:pt x="0" y="492"/>
                  </a:lnTo>
                  <a:lnTo>
                    <a:pt x="0" y="490"/>
                  </a:lnTo>
                  <a:lnTo>
                    <a:pt x="0" y="314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4" y="305"/>
                  </a:lnTo>
                  <a:lnTo>
                    <a:pt x="8" y="303"/>
                  </a:lnTo>
                  <a:lnTo>
                    <a:pt x="10" y="301"/>
                  </a:lnTo>
                  <a:lnTo>
                    <a:pt x="12" y="301"/>
                  </a:lnTo>
                  <a:lnTo>
                    <a:pt x="14" y="301"/>
                  </a:lnTo>
                  <a:lnTo>
                    <a:pt x="18" y="303"/>
                  </a:lnTo>
                  <a:lnTo>
                    <a:pt x="22" y="305"/>
                  </a:lnTo>
                  <a:lnTo>
                    <a:pt x="24" y="308"/>
                  </a:lnTo>
                  <a:lnTo>
                    <a:pt x="24" y="310"/>
                  </a:lnTo>
                  <a:lnTo>
                    <a:pt x="24" y="314"/>
                  </a:lnTo>
                  <a:lnTo>
                    <a:pt x="24" y="314"/>
                  </a:lnTo>
                  <a:close/>
                  <a:moveTo>
                    <a:pt x="24" y="615"/>
                  </a:moveTo>
                  <a:lnTo>
                    <a:pt x="24" y="790"/>
                  </a:lnTo>
                  <a:lnTo>
                    <a:pt x="24" y="792"/>
                  </a:lnTo>
                  <a:lnTo>
                    <a:pt x="24" y="796"/>
                  </a:lnTo>
                  <a:lnTo>
                    <a:pt x="22" y="800"/>
                  </a:lnTo>
                  <a:lnTo>
                    <a:pt x="18" y="802"/>
                  </a:lnTo>
                  <a:lnTo>
                    <a:pt x="14" y="802"/>
                  </a:lnTo>
                  <a:lnTo>
                    <a:pt x="12" y="804"/>
                  </a:lnTo>
                  <a:lnTo>
                    <a:pt x="10" y="802"/>
                  </a:lnTo>
                  <a:lnTo>
                    <a:pt x="8" y="802"/>
                  </a:lnTo>
                  <a:lnTo>
                    <a:pt x="4" y="800"/>
                  </a:lnTo>
                  <a:lnTo>
                    <a:pt x="0" y="796"/>
                  </a:lnTo>
                  <a:lnTo>
                    <a:pt x="0" y="792"/>
                  </a:lnTo>
                  <a:lnTo>
                    <a:pt x="0" y="790"/>
                  </a:lnTo>
                  <a:lnTo>
                    <a:pt x="0" y="615"/>
                  </a:lnTo>
                  <a:lnTo>
                    <a:pt x="0" y="613"/>
                  </a:lnTo>
                  <a:lnTo>
                    <a:pt x="0" y="611"/>
                  </a:lnTo>
                  <a:lnTo>
                    <a:pt x="4" y="607"/>
                  </a:lnTo>
                  <a:lnTo>
                    <a:pt x="8" y="603"/>
                  </a:lnTo>
                  <a:lnTo>
                    <a:pt x="10" y="603"/>
                  </a:lnTo>
                  <a:lnTo>
                    <a:pt x="12" y="603"/>
                  </a:lnTo>
                  <a:lnTo>
                    <a:pt x="14" y="603"/>
                  </a:lnTo>
                  <a:lnTo>
                    <a:pt x="18" y="603"/>
                  </a:lnTo>
                  <a:lnTo>
                    <a:pt x="22" y="607"/>
                  </a:lnTo>
                  <a:lnTo>
                    <a:pt x="24" y="611"/>
                  </a:lnTo>
                  <a:lnTo>
                    <a:pt x="24" y="613"/>
                  </a:lnTo>
                  <a:lnTo>
                    <a:pt x="24" y="615"/>
                  </a:lnTo>
                  <a:lnTo>
                    <a:pt x="24" y="615"/>
                  </a:lnTo>
                  <a:close/>
                  <a:moveTo>
                    <a:pt x="24" y="917"/>
                  </a:moveTo>
                  <a:lnTo>
                    <a:pt x="24" y="1092"/>
                  </a:lnTo>
                  <a:lnTo>
                    <a:pt x="24" y="1094"/>
                  </a:lnTo>
                  <a:lnTo>
                    <a:pt x="24" y="1096"/>
                  </a:lnTo>
                  <a:lnTo>
                    <a:pt x="22" y="1100"/>
                  </a:lnTo>
                  <a:lnTo>
                    <a:pt x="18" y="1104"/>
                  </a:lnTo>
                  <a:lnTo>
                    <a:pt x="14" y="1104"/>
                  </a:lnTo>
                  <a:lnTo>
                    <a:pt x="12" y="1104"/>
                  </a:lnTo>
                  <a:lnTo>
                    <a:pt x="10" y="1104"/>
                  </a:lnTo>
                  <a:lnTo>
                    <a:pt x="8" y="1104"/>
                  </a:lnTo>
                  <a:lnTo>
                    <a:pt x="4" y="1100"/>
                  </a:lnTo>
                  <a:lnTo>
                    <a:pt x="0" y="1096"/>
                  </a:lnTo>
                  <a:lnTo>
                    <a:pt x="0" y="1094"/>
                  </a:lnTo>
                  <a:lnTo>
                    <a:pt x="0" y="1092"/>
                  </a:lnTo>
                  <a:lnTo>
                    <a:pt x="0" y="917"/>
                  </a:lnTo>
                  <a:lnTo>
                    <a:pt x="0" y="913"/>
                  </a:lnTo>
                  <a:lnTo>
                    <a:pt x="0" y="911"/>
                  </a:lnTo>
                  <a:lnTo>
                    <a:pt x="4" y="907"/>
                  </a:lnTo>
                  <a:lnTo>
                    <a:pt x="8" y="905"/>
                  </a:lnTo>
                  <a:lnTo>
                    <a:pt x="10" y="905"/>
                  </a:lnTo>
                  <a:lnTo>
                    <a:pt x="12" y="903"/>
                  </a:lnTo>
                  <a:lnTo>
                    <a:pt x="14" y="905"/>
                  </a:lnTo>
                  <a:lnTo>
                    <a:pt x="18" y="905"/>
                  </a:lnTo>
                  <a:lnTo>
                    <a:pt x="22" y="907"/>
                  </a:lnTo>
                  <a:lnTo>
                    <a:pt x="24" y="911"/>
                  </a:lnTo>
                  <a:lnTo>
                    <a:pt x="24" y="913"/>
                  </a:lnTo>
                  <a:lnTo>
                    <a:pt x="24" y="917"/>
                  </a:lnTo>
                  <a:lnTo>
                    <a:pt x="24" y="917"/>
                  </a:lnTo>
                  <a:close/>
                  <a:moveTo>
                    <a:pt x="24" y="1217"/>
                  </a:moveTo>
                  <a:lnTo>
                    <a:pt x="24" y="1392"/>
                  </a:lnTo>
                  <a:lnTo>
                    <a:pt x="24" y="1396"/>
                  </a:lnTo>
                  <a:lnTo>
                    <a:pt x="24" y="1398"/>
                  </a:lnTo>
                  <a:lnTo>
                    <a:pt x="22" y="1402"/>
                  </a:lnTo>
                  <a:lnTo>
                    <a:pt x="18" y="1404"/>
                  </a:lnTo>
                  <a:lnTo>
                    <a:pt x="14" y="1406"/>
                  </a:lnTo>
                  <a:lnTo>
                    <a:pt x="12" y="1406"/>
                  </a:lnTo>
                  <a:lnTo>
                    <a:pt x="10" y="1406"/>
                  </a:lnTo>
                  <a:lnTo>
                    <a:pt x="8" y="1404"/>
                  </a:lnTo>
                  <a:lnTo>
                    <a:pt x="4" y="1402"/>
                  </a:lnTo>
                  <a:lnTo>
                    <a:pt x="0" y="1398"/>
                  </a:lnTo>
                  <a:lnTo>
                    <a:pt x="0" y="1396"/>
                  </a:lnTo>
                  <a:lnTo>
                    <a:pt x="0" y="1392"/>
                  </a:lnTo>
                  <a:lnTo>
                    <a:pt x="0" y="1217"/>
                  </a:lnTo>
                  <a:lnTo>
                    <a:pt x="0" y="1215"/>
                  </a:lnTo>
                  <a:lnTo>
                    <a:pt x="0" y="1213"/>
                  </a:lnTo>
                  <a:lnTo>
                    <a:pt x="4" y="1209"/>
                  </a:lnTo>
                  <a:lnTo>
                    <a:pt x="8" y="1207"/>
                  </a:lnTo>
                  <a:lnTo>
                    <a:pt x="10" y="1205"/>
                  </a:lnTo>
                  <a:lnTo>
                    <a:pt x="12" y="1205"/>
                  </a:lnTo>
                  <a:lnTo>
                    <a:pt x="14" y="1205"/>
                  </a:lnTo>
                  <a:lnTo>
                    <a:pt x="18" y="1207"/>
                  </a:lnTo>
                  <a:lnTo>
                    <a:pt x="22" y="1209"/>
                  </a:lnTo>
                  <a:lnTo>
                    <a:pt x="24" y="1213"/>
                  </a:lnTo>
                  <a:lnTo>
                    <a:pt x="24" y="1215"/>
                  </a:lnTo>
                  <a:lnTo>
                    <a:pt x="24" y="1217"/>
                  </a:lnTo>
                  <a:lnTo>
                    <a:pt x="24" y="1217"/>
                  </a:lnTo>
                  <a:close/>
                  <a:moveTo>
                    <a:pt x="24" y="1519"/>
                  </a:moveTo>
                  <a:lnTo>
                    <a:pt x="24" y="1694"/>
                  </a:lnTo>
                  <a:lnTo>
                    <a:pt x="24" y="1696"/>
                  </a:lnTo>
                  <a:lnTo>
                    <a:pt x="24" y="1698"/>
                  </a:lnTo>
                  <a:lnTo>
                    <a:pt x="22" y="1704"/>
                  </a:lnTo>
                  <a:lnTo>
                    <a:pt x="18" y="1706"/>
                  </a:lnTo>
                  <a:lnTo>
                    <a:pt x="14" y="1706"/>
                  </a:lnTo>
                  <a:lnTo>
                    <a:pt x="12" y="1706"/>
                  </a:lnTo>
                  <a:lnTo>
                    <a:pt x="10" y="1706"/>
                  </a:lnTo>
                  <a:lnTo>
                    <a:pt x="8" y="1706"/>
                  </a:lnTo>
                  <a:lnTo>
                    <a:pt x="4" y="1704"/>
                  </a:lnTo>
                  <a:lnTo>
                    <a:pt x="0" y="1698"/>
                  </a:lnTo>
                  <a:lnTo>
                    <a:pt x="0" y="1696"/>
                  </a:lnTo>
                  <a:lnTo>
                    <a:pt x="0" y="1694"/>
                  </a:lnTo>
                  <a:lnTo>
                    <a:pt x="0" y="1519"/>
                  </a:lnTo>
                  <a:lnTo>
                    <a:pt x="0" y="1517"/>
                  </a:lnTo>
                  <a:lnTo>
                    <a:pt x="0" y="1513"/>
                  </a:lnTo>
                  <a:lnTo>
                    <a:pt x="4" y="1509"/>
                  </a:lnTo>
                  <a:lnTo>
                    <a:pt x="8" y="1507"/>
                  </a:lnTo>
                  <a:lnTo>
                    <a:pt x="10" y="1507"/>
                  </a:lnTo>
                  <a:lnTo>
                    <a:pt x="12" y="1507"/>
                  </a:lnTo>
                  <a:lnTo>
                    <a:pt x="14" y="1507"/>
                  </a:lnTo>
                  <a:lnTo>
                    <a:pt x="18" y="1507"/>
                  </a:lnTo>
                  <a:lnTo>
                    <a:pt x="22" y="1509"/>
                  </a:lnTo>
                  <a:lnTo>
                    <a:pt x="24" y="1513"/>
                  </a:lnTo>
                  <a:lnTo>
                    <a:pt x="24" y="1517"/>
                  </a:lnTo>
                  <a:lnTo>
                    <a:pt x="24" y="1519"/>
                  </a:lnTo>
                  <a:lnTo>
                    <a:pt x="24" y="1519"/>
                  </a:lnTo>
                  <a:close/>
                  <a:moveTo>
                    <a:pt x="24" y="1821"/>
                  </a:moveTo>
                  <a:lnTo>
                    <a:pt x="24" y="1997"/>
                  </a:lnTo>
                  <a:lnTo>
                    <a:pt x="24" y="1999"/>
                  </a:lnTo>
                  <a:lnTo>
                    <a:pt x="24" y="2000"/>
                  </a:lnTo>
                  <a:lnTo>
                    <a:pt x="22" y="2004"/>
                  </a:lnTo>
                  <a:lnTo>
                    <a:pt x="18" y="2006"/>
                  </a:lnTo>
                  <a:lnTo>
                    <a:pt x="14" y="2008"/>
                  </a:lnTo>
                  <a:lnTo>
                    <a:pt x="12" y="2008"/>
                  </a:lnTo>
                  <a:lnTo>
                    <a:pt x="10" y="2008"/>
                  </a:lnTo>
                  <a:lnTo>
                    <a:pt x="8" y="2006"/>
                  </a:lnTo>
                  <a:lnTo>
                    <a:pt x="4" y="2004"/>
                  </a:lnTo>
                  <a:lnTo>
                    <a:pt x="0" y="2000"/>
                  </a:lnTo>
                  <a:lnTo>
                    <a:pt x="0" y="1999"/>
                  </a:lnTo>
                  <a:lnTo>
                    <a:pt x="0" y="1997"/>
                  </a:lnTo>
                  <a:lnTo>
                    <a:pt x="0" y="1821"/>
                  </a:lnTo>
                  <a:lnTo>
                    <a:pt x="0" y="1817"/>
                  </a:lnTo>
                  <a:lnTo>
                    <a:pt x="0" y="1815"/>
                  </a:lnTo>
                  <a:lnTo>
                    <a:pt x="4" y="1811"/>
                  </a:lnTo>
                  <a:lnTo>
                    <a:pt x="8" y="1809"/>
                  </a:lnTo>
                  <a:lnTo>
                    <a:pt x="10" y="1807"/>
                  </a:lnTo>
                  <a:lnTo>
                    <a:pt x="12" y="1807"/>
                  </a:lnTo>
                  <a:lnTo>
                    <a:pt x="14" y="1807"/>
                  </a:lnTo>
                  <a:lnTo>
                    <a:pt x="18" y="1809"/>
                  </a:lnTo>
                  <a:lnTo>
                    <a:pt x="22" y="1811"/>
                  </a:lnTo>
                  <a:lnTo>
                    <a:pt x="24" y="1815"/>
                  </a:lnTo>
                  <a:lnTo>
                    <a:pt x="24" y="1817"/>
                  </a:lnTo>
                  <a:lnTo>
                    <a:pt x="24" y="1821"/>
                  </a:lnTo>
                  <a:lnTo>
                    <a:pt x="24" y="1821"/>
                  </a:lnTo>
                  <a:close/>
                  <a:moveTo>
                    <a:pt x="24" y="2121"/>
                  </a:moveTo>
                  <a:lnTo>
                    <a:pt x="24" y="2297"/>
                  </a:lnTo>
                  <a:lnTo>
                    <a:pt x="24" y="2299"/>
                  </a:lnTo>
                  <a:lnTo>
                    <a:pt x="24" y="2303"/>
                  </a:lnTo>
                  <a:lnTo>
                    <a:pt x="22" y="2307"/>
                  </a:lnTo>
                  <a:lnTo>
                    <a:pt x="18" y="2308"/>
                  </a:lnTo>
                  <a:lnTo>
                    <a:pt x="14" y="2308"/>
                  </a:lnTo>
                  <a:lnTo>
                    <a:pt x="12" y="2310"/>
                  </a:lnTo>
                  <a:lnTo>
                    <a:pt x="10" y="2308"/>
                  </a:lnTo>
                  <a:lnTo>
                    <a:pt x="8" y="2308"/>
                  </a:lnTo>
                  <a:lnTo>
                    <a:pt x="4" y="2307"/>
                  </a:lnTo>
                  <a:lnTo>
                    <a:pt x="0" y="2303"/>
                  </a:lnTo>
                  <a:lnTo>
                    <a:pt x="0" y="2299"/>
                  </a:lnTo>
                  <a:lnTo>
                    <a:pt x="0" y="2297"/>
                  </a:lnTo>
                  <a:lnTo>
                    <a:pt x="0" y="2121"/>
                  </a:lnTo>
                  <a:lnTo>
                    <a:pt x="0" y="2119"/>
                  </a:lnTo>
                  <a:lnTo>
                    <a:pt x="0" y="2117"/>
                  </a:lnTo>
                  <a:lnTo>
                    <a:pt x="4" y="2113"/>
                  </a:lnTo>
                  <a:lnTo>
                    <a:pt x="8" y="2109"/>
                  </a:lnTo>
                  <a:lnTo>
                    <a:pt x="10" y="2109"/>
                  </a:lnTo>
                  <a:lnTo>
                    <a:pt x="12" y="2109"/>
                  </a:lnTo>
                  <a:lnTo>
                    <a:pt x="14" y="2109"/>
                  </a:lnTo>
                  <a:lnTo>
                    <a:pt x="18" y="2109"/>
                  </a:lnTo>
                  <a:lnTo>
                    <a:pt x="22" y="2113"/>
                  </a:lnTo>
                  <a:lnTo>
                    <a:pt x="24" y="2117"/>
                  </a:lnTo>
                  <a:lnTo>
                    <a:pt x="24" y="2119"/>
                  </a:lnTo>
                  <a:lnTo>
                    <a:pt x="24" y="2121"/>
                  </a:lnTo>
                  <a:lnTo>
                    <a:pt x="24" y="2121"/>
                  </a:lnTo>
                  <a:close/>
                  <a:moveTo>
                    <a:pt x="24" y="2423"/>
                  </a:moveTo>
                  <a:lnTo>
                    <a:pt x="24" y="2599"/>
                  </a:lnTo>
                  <a:lnTo>
                    <a:pt x="24" y="2601"/>
                  </a:lnTo>
                  <a:lnTo>
                    <a:pt x="24" y="2603"/>
                  </a:lnTo>
                  <a:lnTo>
                    <a:pt x="22" y="2607"/>
                  </a:lnTo>
                  <a:lnTo>
                    <a:pt x="18" y="2611"/>
                  </a:lnTo>
                  <a:lnTo>
                    <a:pt x="14" y="2611"/>
                  </a:lnTo>
                  <a:lnTo>
                    <a:pt x="12" y="2611"/>
                  </a:lnTo>
                  <a:lnTo>
                    <a:pt x="10" y="2611"/>
                  </a:lnTo>
                  <a:lnTo>
                    <a:pt x="8" y="2611"/>
                  </a:lnTo>
                  <a:lnTo>
                    <a:pt x="4" y="2607"/>
                  </a:lnTo>
                  <a:lnTo>
                    <a:pt x="0" y="2603"/>
                  </a:lnTo>
                  <a:lnTo>
                    <a:pt x="0" y="2601"/>
                  </a:lnTo>
                  <a:lnTo>
                    <a:pt x="0" y="2599"/>
                  </a:lnTo>
                  <a:lnTo>
                    <a:pt x="0" y="2423"/>
                  </a:lnTo>
                  <a:lnTo>
                    <a:pt x="0" y="2419"/>
                  </a:lnTo>
                  <a:lnTo>
                    <a:pt x="0" y="2417"/>
                  </a:lnTo>
                  <a:lnTo>
                    <a:pt x="4" y="2413"/>
                  </a:lnTo>
                  <a:lnTo>
                    <a:pt x="8" y="2411"/>
                  </a:lnTo>
                  <a:lnTo>
                    <a:pt x="10" y="2411"/>
                  </a:lnTo>
                  <a:lnTo>
                    <a:pt x="12" y="2409"/>
                  </a:lnTo>
                  <a:lnTo>
                    <a:pt x="14" y="2411"/>
                  </a:lnTo>
                  <a:lnTo>
                    <a:pt x="18" y="2411"/>
                  </a:lnTo>
                  <a:lnTo>
                    <a:pt x="22" y="2413"/>
                  </a:lnTo>
                  <a:lnTo>
                    <a:pt x="24" y="2417"/>
                  </a:lnTo>
                  <a:lnTo>
                    <a:pt x="24" y="2419"/>
                  </a:lnTo>
                  <a:lnTo>
                    <a:pt x="24" y="2423"/>
                  </a:lnTo>
                  <a:lnTo>
                    <a:pt x="24" y="2423"/>
                  </a:lnTo>
                  <a:close/>
                  <a:moveTo>
                    <a:pt x="24" y="2723"/>
                  </a:moveTo>
                  <a:lnTo>
                    <a:pt x="24" y="2881"/>
                  </a:lnTo>
                  <a:lnTo>
                    <a:pt x="24" y="2883"/>
                  </a:lnTo>
                  <a:lnTo>
                    <a:pt x="24" y="2887"/>
                  </a:lnTo>
                  <a:lnTo>
                    <a:pt x="22" y="2891"/>
                  </a:lnTo>
                  <a:lnTo>
                    <a:pt x="18" y="2893"/>
                  </a:lnTo>
                  <a:lnTo>
                    <a:pt x="14" y="2893"/>
                  </a:lnTo>
                  <a:lnTo>
                    <a:pt x="12" y="2895"/>
                  </a:lnTo>
                  <a:lnTo>
                    <a:pt x="10" y="2893"/>
                  </a:lnTo>
                  <a:lnTo>
                    <a:pt x="8" y="2893"/>
                  </a:lnTo>
                  <a:lnTo>
                    <a:pt x="4" y="2891"/>
                  </a:lnTo>
                  <a:lnTo>
                    <a:pt x="0" y="2887"/>
                  </a:lnTo>
                  <a:lnTo>
                    <a:pt x="0" y="2883"/>
                  </a:lnTo>
                  <a:lnTo>
                    <a:pt x="0" y="2881"/>
                  </a:lnTo>
                  <a:lnTo>
                    <a:pt x="0" y="2723"/>
                  </a:lnTo>
                  <a:lnTo>
                    <a:pt x="0" y="2721"/>
                  </a:lnTo>
                  <a:lnTo>
                    <a:pt x="0" y="2719"/>
                  </a:lnTo>
                  <a:lnTo>
                    <a:pt x="4" y="2715"/>
                  </a:lnTo>
                  <a:lnTo>
                    <a:pt x="8" y="2713"/>
                  </a:lnTo>
                  <a:lnTo>
                    <a:pt x="10" y="2711"/>
                  </a:lnTo>
                  <a:lnTo>
                    <a:pt x="12" y="2711"/>
                  </a:lnTo>
                  <a:lnTo>
                    <a:pt x="14" y="2711"/>
                  </a:lnTo>
                  <a:lnTo>
                    <a:pt x="18" y="2713"/>
                  </a:lnTo>
                  <a:lnTo>
                    <a:pt x="22" y="2715"/>
                  </a:lnTo>
                  <a:lnTo>
                    <a:pt x="24" y="2719"/>
                  </a:lnTo>
                  <a:lnTo>
                    <a:pt x="24" y="2721"/>
                  </a:lnTo>
                  <a:lnTo>
                    <a:pt x="24" y="2723"/>
                  </a:lnTo>
                  <a:lnTo>
                    <a:pt x="24" y="272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A84D69D4-9817-0693-76DB-4459CE481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3475" y="2649636"/>
              <a:ext cx="20638" cy="2283499"/>
            </a:xfrm>
            <a:custGeom>
              <a:avLst/>
              <a:gdLst>
                <a:gd name="T0" fmla="*/ 21 w 25"/>
                <a:gd name="T1" fmla="*/ 198 h 2895"/>
                <a:gd name="T2" fmla="*/ 7 w 25"/>
                <a:gd name="T3" fmla="*/ 200 h 2895"/>
                <a:gd name="T4" fmla="*/ 0 w 25"/>
                <a:gd name="T5" fmla="*/ 12 h 2895"/>
                <a:gd name="T6" fmla="*/ 9 w 25"/>
                <a:gd name="T7" fmla="*/ 0 h 2895"/>
                <a:gd name="T8" fmla="*/ 23 w 25"/>
                <a:gd name="T9" fmla="*/ 8 h 2895"/>
                <a:gd name="T10" fmla="*/ 25 w 25"/>
                <a:gd name="T11" fmla="*/ 490 h 2895"/>
                <a:gd name="T12" fmla="*/ 15 w 25"/>
                <a:gd name="T13" fmla="*/ 502 h 2895"/>
                <a:gd name="T14" fmla="*/ 0 w 25"/>
                <a:gd name="T15" fmla="*/ 494 h 2895"/>
                <a:gd name="T16" fmla="*/ 0 w 25"/>
                <a:gd name="T17" fmla="*/ 308 h 2895"/>
                <a:gd name="T18" fmla="*/ 15 w 25"/>
                <a:gd name="T19" fmla="*/ 301 h 2895"/>
                <a:gd name="T20" fmla="*/ 25 w 25"/>
                <a:gd name="T21" fmla="*/ 314 h 2895"/>
                <a:gd name="T22" fmla="*/ 23 w 25"/>
                <a:gd name="T23" fmla="*/ 796 h 2895"/>
                <a:gd name="T24" fmla="*/ 9 w 25"/>
                <a:gd name="T25" fmla="*/ 802 h 2895"/>
                <a:gd name="T26" fmla="*/ 0 w 25"/>
                <a:gd name="T27" fmla="*/ 790 h 2895"/>
                <a:gd name="T28" fmla="*/ 7 w 25"/>
                <a:gd name="T29" fmla="*/ 603 h 2895"/>
                <a:gd name="T30" fmla="*/ 21 w 25"/>
                <a:gd name="T31" fmla="*/ 607 h 2895"/>
                <a:gd name="T32" fmla="*/ 25 w 25"/>
                <a:gd name="T33" fmla="*/ 917 h 2895"/>
                <a:gd name="T34" fmla="*/ 17 w 25"/>
                <a:gd name="T35" fmla="*/ 1104 h 2895"/>
                <a:gd name="T36" fmla="*/ 3 w 25"/>
                <a:gd name="T37" fmla="*/ 1100 h 2895"/>
                <a:gd name="T38" fmla="*/ 0 w 25"/>
                <a:gd name="T39" fmla="*/ 913 h 2895"/>
                <a:gd name="T40" fmla="*/ 11 w 25"/>
                <a:gd name="T41" fmla="*/ 903 h 2895"/>
                <a:gd name="T42" fmla="*/ 25 w 25"/>
                <a:gd name="T43" fmla="*/ 913 h 2895"/>
                <a:gd name="T44" fmla="*/ 25 w 25"/>
                <a:gd name="T45" fmla="*/ 1396 h 2895"/>
                <a:gd name="T46" fmla="*/ 11 w 25"/>
                <a:gd name="T47" fmla="*/ 1406 h 2895"/>
                <a:gd name="T48" fmla="*/ 0 w 25"/>
                <a:gd name="T49" fmla="*/ 1396 h 2895"/>
                <a:gd name="T50" fmla="*/ 3 w 25"/>
                <a:gd name="T51" fmla="*/ 1209 h 2895"/>
                <a:gd name="T52" fmla="*/ 17 w 25"/>
                <a:gd name="T53" fmla="*/ 1207 h 2895"/>
                <a:gd name="T54" fmla="*/ 25 w 25"/>
                <a:gd name="T55" fmla="*/ 1217 h 2895"/>
                <a:gd name="T56" fmla="*/ 21 w 25"/>
                <a:gd name="T57" fmla="*/ 1704 h 2895"/>
                <a:gd name="T58" fmla="*/ 7 w 25"/>
                <a:gd name="T59" fmla="*/ 1706 h 2895"/>
                <a:gd name="T60" fmla="*/ 0 w 25"/>
                <a:gd name="T61" fmla="*/ 1519 h 2895"/>
                <a:gd name="T62" fmla="*/ 9 w 25"/>
                <a:gd name="T63" fmla="*/ 1507 h 2895"/>
                <a:gd name="T64" fmla="*/ 23 w 25"/>
                <a:gd name="T65" fmla="*/ 1513 h 2895"/>
                <a:gd name="T66" fmla="*/ 25 w 25"/>
                <a:gd name="T67" fmla="*/ 1997 h 2895"/>
                <a:gd name="T68" fmla="*/ 15 w 25"/>
                <a:gd name="T69" fmla="*/ 2008 h 2895"/>
                <a:gd name="T70" fmla="*/ 0 w 25"/>
                <a:gd name="T71" fmla="*/ 2000 h 2895"/>
                <a:gd name="T72" fmla="*/ 0 w 25"/>
                <a:gd name="T73" fmla="*/ 1815 h 2895"/>
                <a:gd name="T74" fmla="*/ 15 w 25"/>
                <a:gd name="T75" fmla="*/ 1807 h 2895"/>
                <a:gd name="T76" fmla="*/ 25 w 25"/>
                <a:gd name="T77" fmla="*/ 1821 h 2895"/>
                <a:gd name="T78" fmla="*/ 23 w 25"/>
                <a:gd name="T79" fmla="*/ 2303 h 2895"/>
                <a:gd name="T80" fmla="*/ 9 w 25"/>
                <a:gd name="T81" fmla="*/ 2308 h 2895"/>
                <a:gd name="T82" fmla="*/ 0 w 25"/>
                <a:gd name="T83" fmla="*/ 2297 h 2895"/>
                <a:gd name="T84" fmla="*/ 7 w 25"/>
                <a:gd name="T85" fmla="*/ 2109 h 2895"/>
                <a:gd name="T86" fmla="*/ 21 w 25"/>
                <a:gd name="T87" fmla="*/ 2113 h 2895"/>
                <a:gd name="T88" fmla="*/ 25 w 25"/>
                <a:gd name="T89" fmla="*/ 2423 h 2895"/>
                <a:gd name="T90" fmla="*/ 17 w 25"/>
                <a:gd name="T91" fmla="*/ 2611 h 2895"/>
                <a:gd name="T92" fmla="*/ 3 w 25"/>
                <a:gd name="T93" fmla="*/ 2607 h 2895"/>
                <a:gd name="T94" fmla="*/ 0 w 25"/>
                <a:gd name="T95" fmla="*/ 2419 h 2895"/>
                <a:gd name="T96" fmla="*/ 11 w 25"/>
                <a:gd name="T97" fmla="*/ 2409 h 2895"/>
                <a:gd name="T98" fmla="*/ 25 w 25"/>
                <a:gd name="T99" fmla="*/ 2419 h 2895"/>
                <a:gd name="T100" fmla="*/ 25 w 25"/>
                <a:gd name="T101" fmla="*/ 2883 h 2895"/>
                <a:gd name="T102" fmla="*/ 11 w 25"/>
                <a:gd name="T103" fmla="*/ 2895 h 2895"/>
                <a:gd name="T104" fmla="*/ 0 w 25"/>
                <a:gd name="T105" fmla="*/ 2883 h 2895"/>
                <a:gd name="T106" fmla="*/ 3 w 25"/>
                <a:gd name="T107" fmla="*/ 2715 h 2895"/>
                <a:gd name="T108" fmla="*/ 17 w 25"/>
                <a:gd name="T109" fmla="*/ 2713 h 2895"/>
                <a:gd name="T110" fmla="*/ 25 w 25"/>
                <a:gd name="T111" fmla="*/ 2723 h 2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" h="2895">
                  <a:moveTo>
                    <a:pt x="25" y="12"/>
                  </a:moveTo>
                  <a:lnTo>
                    <a:pt x="25" y="188"/>
                  </a:lnTo>
                  <a:lnTo>
                    <a:pt x="25" y="190"/>
                  </a:lnTo>
                  <a:lnTo>
                    <a:pt x="23" y="192"/>
                  </a:lnTo>
                  <a:lnTo>
                    <a:pt x="21" y="198"/>
                  </a:lnTo>
                  <a:lnTo>
                    <a:pt x="17" y="200"/>
                  </a:lnTo>
                  <a:lnTo>
                    <a:pt x="15" y="200"/>
                  </a:lnTo>
                  <a:lnTo>
                    <a:pt x="11" y="200"/>
                  </a:lnTo>
                  <a:lnTo>
                    <a:pt x="9" y="200"/>
                  </a:lnTo>
                  <a:lnTo>
                    <a:pt x="7" y="200"/>
                  </a:lnTo>
                  <a:lnTo>
                    <a:pt x="3" y="198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0" y="18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4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5" y="12"/>
                  </a:lnTo>
                  <a:close/>
                  <a:moveTo>
                    <a:pt x="25" y="314"/>
                  </a:moveTo>
                  <a:lnTo>
                    <a:pt x="25" y="490"/>
                  </a:lnTo>
                  <a:lnTo>
                    <a:pt x="25" y="492"/>
                  </a:lnTo>
                  <a:lnTo>
                    <a:pt x="23" y="494"/>
                  </a:lnTo>
                  <a:lnTo>
                    <a:pt x="21" y="498"/>
                  </a:lnTo>
                  <a:lnTo>
                    <a:pt x="17" y="502"/>
                  </a:lnTo>
                  <a:lnTo>
                    <a:pt x="15" y="502"/>
                  </a:lnTo>
                  <a:lnTo>
                    <a:pt x="11" y="502"/>
                  </a:lnTo>
                  <a:lnTo>
                    <a:pt x="9" y="502"/>
                  </a:lnTo>
                  <a:lnTo>
                    <a:pt x="7" y="502"/>
                  </a:lnTo>
                  <a:lnTo>
                    <a:pt x="3" y="498"/>
                  </a:lnTo>
                  <a:lnTo>
                    <a:pt x="0" y="494"/>
                  </a:lnTo>
                  <a:lnTo>
                    <a:pt x="0" y="492"/>
                  </a:lnTo>
                  <a:lnTo>
                    <a:pt x="0" y="490"/>
                  </a:lnTo>
                  <a:lnTo>
                    <a:pt x="0" y="314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3" y="305"/>
                  </a:lnTo>
                  <a:lnTo>
                    <a:pt x="7" y="303"/>
                  </a:lnTo>
                  <a:lnTo>
                    <a:pt x="9" y="301"/>
                  </a:lnTo>
                  <a:lnTo>
                    <a:pt x="11" y="301"/>
                  </a:lnTo>
                  <a:lnTo>
                    <a:pt x="15" y="301"/>
                  </a:lnTo>
                  <a:lnTo>
                    <a:pt x="17" y="303"/>
                  </a:lnTo>
                  <a:lnTo>
                    <a:pt x="21" y="305"/>
                  </a:lnTo>
                  <a:lnTo>
                    <a:pt x="23" y="308"/>
                  </a:lnTo>
                  <a:lnTo>
                    <a:pt x="25" y="310"/>
                  </a:lnTo>
                  <a:lnTo>
                    <a:pt x="25" y="314"/>
                  </a:lnTo>
                  <a:lnTo>
                    <a:pt x="25" y="314"/>
                  </a:lnTo>
                  <a:close/>
                  <a:moveTo>
                    <a:pt x="25" y="615"/>
                  </a:moveTo>
                  <a:lnTo>
                    <a:pt x="25" y="790"/>
                  </a:lnTo>
                  <a:lnTo>
                    <a:pt x="25" y="792"/>
                  </a:lnTo>
                  <a:lnTo>
                    <a:pt x="23" y="796"/>
                  </a:lnTo>
                  <a:lnTo>
                    <a:pt x="21" y="800"/>
                  </a:lnTo>
                  <a:lnTo>
                    <a:pt x="17" y="802"/>
                  </a:lnTo>
                  <a:lnTo>
                    <a:pt x="15" y="802"/>
                  </a:lnTo>
                  <a:lnTo>
                    <a:pt x="11" y="804"/>
                  </a:lnTo>
                  <a:lnTo>
                    <a:pt x="9" y="802"/>
                  </a:lnTo>
                  <a:lnTo>
                    <a:pt x="7" y="802"/>
                  </a:lnTo>
                  <a:lnTo>
                    <a:pt x="3" y="800"/>
                  </a:lnTo>
                  <a:lnTo>
                    <a:pt x="0" y="796"/>
                  </a:lnTo>
                  <a:lnTo>
                    <a:pt x="0" y="792"/>
                  </a:lnTo>
                  <a:lnTo>
                    <a:pt x="0" y="790"/>
                  </a:lnTo>
                  <a:lnTo>
                    <a:pt x="0" y="615"/>
                  </a:lnTo>
                  <a:lnTo>
                    <a:pt x="0" y="613"/>
                  </a:lnTo>
                  <a:lnTo>
                    <a:pt x="0" y="611"/>
                  </a:lnTo>
                  <a:lnTo>
                    <a:pt x="3" y="607"/>
                  </a:lnTo>
                  <a:lnTo>
                    <a:pt x="7" y="603"/>
                  </a:lnTo>
                  <a:lnTo>
                    <a:pt x="9" y="603"/>
                  </a:lnTo>
                  <a:lnTo>
                    <a:pt x="11" y="603"/>
                  </a:lnTo>
                  <a:lnTo>
                    <a:pt x="15" y="603"/>
                  </a:lnTo>
                  <a:lnTo>
                    <a:pt x="17" y="603"/>
                  </a:lnTo>
                  <a:lnTo>
                    <a:pt x="21" y="607"/>
                  </a:lnTo>
                  <a:lnTo>
                    <a:pt x="23" y="611"/>
                  </a:lnTo>
                  <a:lnTo>
                    <a:pt x="25" y="613"/>
                  </a:lnTo>
                  <a:lnTo>
                    <a:pt x="25" y="615"/>
                  </a:lnTo>
                  <a:lnTo>
                    <a:pt x="25" y="615"/>
                  </a:lnTo>
                  <a:close/>
                  <a:moveTo>
                    <a:pt x="25" y="917"/>
                  </a:moveTo>
                  <a:lnTo>
                    <a:pt x="25" y="1092"/>
                  </a:lnTo>
                  <a:lnTo>
                    <a:pt x="25" y="1094"/>
                  </a:lnTo>
                  <a:lnTo>
                    <a:pt x="23" y="1096"/>
                  </a:lnTo>
                  <a:lnTo>
                    <a:pt x="21" y="1100"/>
                  </a:lnTo>
                  <a:lnTo>
                    <a:pt x="17" y="1104"/>
                  </a:lnTo>
                  <a:lnTo>
                    <a:pt x="15" y="1104"/>
                  </a:lnTo>
                  <a:lnTo>
                    <a:pt x="11" y="1104"/>
                  </a:lnTo>
                  <a:lnTo>
                    <a:pt x="9" y="1104"/>
                  </a:lnTo>
                  <a:lnTo>
                    <a:pt x="7" y="1104"/>
                  </a:lnTo>
                  <a:lnTo>
                    <a:pt x="3" y="1100"/>
                  </a:lnTo>
                  <a:lnTo>
                    <a:pt x="0" y="1096"/>
                  </a:lnTo>
                  <a:lnTo>
                    <a:pt x="0" y="1094"/>
                  </a:lnTo>
                  <a:lnTo>
                    <a:pt x="0" y="1092"/>
                  </a:lnTo>
                  <a:lnTo>
                    <a:pt x="0" y="917"/>
                  </a:lnTo>
                  <a:lnTo>
                    <a:pt x="0" y="913"/>
                  </a:lnTo>
                  <a:lnTo>
                    <a:pt x="0" y="911"/>
                  </a:lnTo>
                  <a:lnTo>
                    <a:pt x="3" y="907"/>
                  </a:lnTo>
                  <a:lnTo>
                    <a:pt x="7" y="905"/>
                  </a:lnTo>
                  <a:lnTo>
                    <a:pt x="9" y="905"/>
                  </a:lnTo>
                  <a:lnTo>
                    <a:pt x="11" y="903"/>
                  </a:lnTo>
                  <a:lnTo>
                    <a:pt x="15" y="905"/>
                  </a:lnTo>
                  <a:lnTo>
                    <a:pt x="17" y="905"/>
                  </a:lnTo>
                  <a:lnTo>
                    <a:pt x="21" y="907"/>
                  </a:lnTo>
                  <a:lnTo>
                    <a:pt x="23" y="911"/>
                  </a:lnTo>
                  <a:lnTo>
                    <a:pt x="25" y="913"/>
                  </a:lnTo>
                  <a:lnTo>
                    <a:pt x="25" y="917"/>
                  </a:lnTo>
                  <a:lnTo>
                    <a:pt x="25" y="917"/>
                  </a:lnTo>
                  <a:close/>
                  <a:moveTo>
                    <a:pt x="25" y="1217"/>
                  </a:moveTo>
                  <a:lnTo>
                    <a:pt x="25" y="1392"/>
                  </a:lnTo>
                  <a:lnTo>
                    <a:pt x="25" y="1396"/>
                  </a:lnTo>
                  <a:lnTo>
                    <a:pt x="23" y="1398"/>
                  </a:lnTo>
                  <a:lnTo>
                    <a:pt x="21" y="1402"/>
                  </a:lnTo>
                  <a:lnTo>
                    <a:pt x="17" y="1404"/>
                  </a:lnTo>
                  <a:lnTo>
                    <a:pt x="15" y="1406"/>
                  </a:lnTo>
                  <a:lnTo>
                    <a:pt x="11" y="1406"/>
                  </a:lnTo>
                  <a:lnTo>
                    <a:pt x="9" y="1406"/>
                  </a:lnTo>
                  <a:lnTo>
                    <a:pt x="7" y="1404"/>
                  </a:lnTo>
                  <a:lnTo>
                    <a:pt x="3" y="1402"/>
                  </a:lnTo>
                  <a:lnTo>
                    <a:pt x="0" y="1398"/>
                  </a:lnTo>
                  <a:lnTo>
                    <a:pt x="0" y="1396"/>
                  </a:lnTo>
                  <a:lnTo>
                    <a:pt x="0" y="1392"/>
                  </a:lnTo>
                  <a:lnTo>
                    <a:pt x="0" y="1217"/>
                  </a:lnTo>
                  <a:lnTo>
                    <a:pt x="0" y="1215"/>
                  </a:lnTo>
                  <a:lnTo>
                    <a:pt x="0" y="1213"/>
                  </a:lnTo>
                  <a:lnTo>
                    <a:pt x="3" y="1209"/>
                  </a:lnTo>
                  <a:lnTo>
                    <a:pt x="7" y="1207"/>
                  </a:lnTo>
                  <a:lnTo>
                    <a:pt x="9" y="1205"/>
                  </a:lnTo>
                  <a:lnTo>
                    <a:pt x="11" y="1205"/>
                  </a:lnTo>
                  <a:lnTo>
                    <a:pt x="15" y="1205"/>
                  </a:lnTo>
                  <a:lnTo>
                    <a:pt x="17" y="1207"/>
                  </a:lnTo>
                  <a:lnTo>
                    <a:pt x="21" y="1209"/>
                  </a:lnTo>
                  <a:lnTo>
                    <a:pt x="23" y="1213"/>
                  </a:lnTo>
                  <a:lnTo>
                    <a:pt x="25" y="1215"/>
                  </a:lnTo>
                  <a:lnTo>
                    <a:pt x="25" y="1217"/>
                  </a:lnTo>
                  <a:lnTo>
                    <a:pt x="25" y="1217"/>
                  </a:lnTo>
                  <a:close/>
                  <a:moveTo>
                    <a:pt x="25" y="1519"/>
                  </a:moveTo>
                  <a:lnTo>
                    <a:pt x="25" y="1694"/>
                  </a:lnTo>
                  <a:lnTo>
                    <a:pt x="25" y="1696"/>
                  </a:lnTo>
                  <a:lnTo>
                    <a:pt x="23" y="1698"/>
                  </a:lnTo>
                  <a:lnTo>
                    <a:pt x="21" y="1704"/>
                  </a:lnTo>
                  <a:lnTo>
                    <a:pt x="17" y="1706"/>
                  </a:lnTo>
                  <a:lnTo>
                    <a:pt x="15" y="1706"/>
                  </a:lnTo>
                  <a:lnTo>
                    <a:pt x="11" y="1706"/>
                  </a:lnTo>
                  <a:lnTo>
                    <a:pt x="9" y="1706"/>
                  </a:lnTo>
                  <a:lnTo>
                    <a:pt x="7" y="1706"/>
                  </a:lnTo>
                  <a:lnTo>
                    <a:pt x="3" y="1704"/>
                  </a:lnTo>
                  <a:lnTo>
                    <a:pt x="0" y="1698"/>
                  </a:lnTo>
                  <a:lnTo>
                    <a:pt x="0" y="1696"/>
                  </a:lnTo>
                  <a:lnTo>
                    <a:pt x="0" y="1694"/>
                  </a:lnTo>
                  <a:lnTo>
                    <a:pt x="0" y="1519"/>
                  </a:lnTo>
                  <a:lnTo>
                    <a:pt x="0" y="1517"/>
                  </a:lnTo>
                  <a:lnTo>
                    <a:pt x="0" y="1513"/>
                  </a:lnTo>
                  <a:lnTo>
                    <a:pt x="3" y="1509"/>
                  </a:lnTo>
                  <a:lnTo>
                    <a:pt x="7" y="1507"/>
                  </a:lnTo>
                  <a:lnTo>
                    <a:pt x="9" y="1507"/>
                  </a:lnTo>
                  <a:lnTo>
                    <a:pt x="11" y="1507"/>
                  </a:lnTo>
                  <a:lnTo>
                    <a:pt x="15" y="1507"/>
                  </a:lnTo>
                  <a:lnTo>
                    <a:pt x="17" y="1507"/>
                  </a:lnTo>
                  <a:lnTo>
                    <a:pt x="21" y="1509"/>
                  </a:lnTo>
                  <a:lnTo>
                    <a:pt x="23" y="1513"/>
                  </a:lnTo>
                  <a:lnTo>
                    <a:pt x="25" y="1517"/>
                  </a:lnTo>
                  <a:lnTo>
                    <a:pt x="25" y="1519"/>
                  </a:lnTo>
                  <a:lnTo>
                    <a:pt x="25" y="1519"/>
                  </a:lnTo>
                  <a:close/>
                  <a:moveTo>
                    <a:pt x="25" y="1821"/>
                  </a:moveTo>
                  <a:lnTo>
                    <a:pt x="25" y="1997"/>
                  </a:lnTo>
                  <a:lnTo>
                    <a:pt x="25" y="1999"/>
                  </a:lnTo>
                  <a:lnTo>
                    <a:pt x="23" y="2000"/>
                  </a:lnTo>
                  <a:lnTo>
                    <a:pt x="21" y="2004"/>
                  </a:lnTo>
                  <a:lnTo>
                    <a:pt x="17" y="2006"/>
                  </a:lnTo>
                  <a:lnTo>
                    <a:pt x="15" y="2008"/>
                  </a:lnTo>
                  <a:lnTo>
                    <a:pt x="11" y="2008"/>
                  </a:lnTo>
                  <a:lnTo>
                    <a:pt x="9" y="2008"/>
                  </a:lnTo>
                  <a:lnTo>
                    <a:pt x="7" y="2006"/>
                  </a:lnTo>
                  <a:lnTo>
                    <a:pt x="3" y="2004"/>
                  </a:lnTo>
                  <a:lnTo>
                    <a:pt x="0" y="2000"/>
                  </a:lnTo>
                  <a:lnTo>
                    <a:pt x="0" y="1999"/>
                  </a:lnTo>
                  <a:lnTo>
                    <a:pt x="0" y="1997"/>
                  </a:lnTo>
                  <a:lnTo>
                    <a:pt x="0" y="1821"/>
                  </a:lnTo>
                  <a:lnTo>
                    <a:pt x="0" y="1817"/>
                  </a:lnTo>
                  <a:lnTo>
                    <a:pt x="0" y="1815"/>
                  </a:lnTo>
                  <a:lnTo>
                    <a:pt x="3" y="1811"/>
                  </a:lnTo>
                  <a:lnTo>
                    <a:pt x="7" y="1809"/>
                  </a:lnTo>
                  <a:lnTo>
                    <a:pt x="9" y="1807"/>
                  </a:lnTo>
                  <a:lnTo>
                    <a:pt x="11" y="1807"/>
                  </a:lnTo>
                  <a:lnTo>
                    <a:pt x="15" y="1807"/>
                  </a:lnTo>
                  <a:lnTo>
                    <a:pt x="17" y="1809"/>
                  </a:lnTo>
                  <a:lnTo>
                    <a:pt x="21" y="1811"/>
                  </a:lnTo>
                  <a:lnTo>
                    <a:pt x="23" y="1815"/>
                  </a:lnTo>
                  <a:lnTo>
                    <a:pt x="25" y="1817"/>
                  </a:lnTo>
                  <a:lnTo>
                    <a:pt x="25" y="1821"/>
                  </a:lnTo>
                  <a:lnTo>
                    <a:pt x="25" y="1821"/>
                  </a:lnTo>
                  <a:close/>
                  <a:moveTo>
                    <a:pt x="25" y="2121"/>
                  </a:moveTo>
                  <a:lnTo>
                    <a:pt x="25" y="2297"/>
                  </a:lnTo>
                  <a:lnTo>
                    <a:pt x="25" y="2299"/>
                  </a:lnTo>
                  <a:lnTo>
                    <a:pt x="23" y="2303"/>
                  </a:lnTo>
                  <a:lnTo>
                    <a:pt x="21" y="2307"/>
                  </a:lnTo>
                  <a:lnTo>
                    <a:pt x="17" y="2308"/>
                  </a:lnTo>
                  <a:lnTo>
                    <a:pt x="15" y="2308"/>
                  </a:lnTo>
                  <a:lnTo>
                    <a:pt x="11" y="2310"/>
                  </a:lnTo>
                  <a:lnTo>
                    <a:pt x="9" y="2308"/>
                  </a:lnTo>
                  <a:lnTo>
                    <a:pt x="7" y="2308"/>
                  </a:lnTo>
                  <a:lnTo>
                    <a:pt x="3" y="2307"/>
                  </a:lnTo>
                  <a:lnTo>
                    <a:pt x="0" y="2303"/>
                  </a:lnTo>
                  <a:lnTo>
                    <a:pt x="0" y="2299"/>
                  </a:lnTo>
                  <a:lnTo>
                    <a:pt x="0" y="2297"/>
                  </a:lnTo>
                  <a:lnTo>
                    <a:pt x="0" y="2121"/>
                  </a:lnTo>
                  <a:lnTo>
                    <a:pt x="0" y="2119"/>
                  </a:lnTo>
                  <a:lnTo>
                    <a:pt x="0" y="2117"/>
                  </a:lnTo>
                  <a:lnTo>
                    <a:pt x="3" y="2113"/>
                  </a:lnTo>
                  <a:lnTo>
                    <a:pt x="7" y="2109"/>
                  </a:lnTo>
                  <a:lnTo>
                    <a:pt x="9" y="2109"/>
                  </a:lnTo>
                  <a:lnTo>
                    <a:pt x="11" y="2109"/>
                  </a:lnTo>
                  <a:lnTo>
                    <a:pt x="15" y="2109"/>
                  </a:lnTo>
                  <a:lnTo>
                    <a:pt x="17" y="2109"/>
                  </a:lnTo>
                  <a:lnTo>
                    <a:pt x="21" y="2113"/>
                  </a:lnTo>
                  <a:lnTo>
                    <a:pt x="23" y="2117"/>
                  </a:lnTo>
                  <a:lnTo>
                    <a:pt x="25" y="2119"/>
                  </a:lnTo>
                  <a:lnTo>
                    <a:pt x="25" y="2121"/>
                  </a:lnTo>
                  <a:lnTo>
                    <a:pt x="25" y="2121"/>
                  </a:lnTo>
                  <a:close/>
                  <a:moveTo>
                    <a:pt x="25" y="2423"/>
                  </a:moveTo>
                  <a:lnTo>
                    <a:pt x="25" y="2599"/>
                  </a:lnTo>
                  <a:lnTo>
                    <a:pt x="25" y="2601"/>
                  </a:lnTo>
                  <a:lnTo>
                    <a:pt x="23" y="2603"/>
                  </a:lnTo>
                  <a:lnTo>
                    <a:pt x="21" y="2607"/>
                  </a:lnTo>
                  <a:lnTo>
                    <a:pt x="17" y="2611"/>
                  </a:lnTo>
                  <a:lnTo>
                    <a:pt x="15" y="2611"/>
                  </a:lnTo>
                  <a:lnTo>
                    <a:pt x="11" y="2611"/>
                  </a:lnTo>
                  <a:lnTo>
                    <a:pt x="9" y="2611"/>
                  </a:lnTo>
                  <a:lnTo>
                    <a:pt x="7" y="2611"/>
                  </a:lnTo>
                  <a:lnTo>
                    <a:pt x="3" y="2607"/>
                  </a:lnTo>
                  <a:lnTo>
                    <a:pt x="0" y="2603"/>
                  </a:lnTo>
                  <a:lnTo>
                    <a:pt x="0" y="2601"/>
                  </a:lnTo>
                  <a:lnTo>
                    <a:pt x="0" y="2599"/>
                  </a:lnTo>
                  <a:lnTo>
                    <a:pt x="0" y="2423"/>
                  </a:lnTo>
                  <a:lnTo>
                    <a:pt x="0" y="2419"/>
                  </a:lnTo>
                  <a:lnTo>
                    <a:pt x="0" y="2417"/>
                  </a:lnTo>
                  <a:lnTo>
                    <a:pt x="3" y="2413"/>
                  </a:lnTo>
                  <a:lnTo>
                    <a:pt x="7" y="2411"/>
                  </a:lnTo>
                  <a:lnTo>
                    <a:pt x="9" y="2411"/>
                  </a:lnTo>
                  <a:lnTo>
                    <a:pt x="11" y="2409"/>
                  </a:lnTo>
                  <a:lnTo>
                    <a:pt x="15" y="2411"/>
                  </a:lnTo>
                  <a:lnTo>
                    <a:pt x="17" y="2411"/>
                  </a:lnTo>
                  <a:lnTo>
                    <a:pt x="21" y="2413"/>
                  </a:lnTo>
                  <a:lnTo>
                    <a:pt x="23" y="2417"/>
                  </a:lnTo>
                  <a:lnTo>
                    <a:pt x="25" y="2419"/>
                  </a:lnTo>
                  <a:lnTo>
                    <a:pt x="25" y="2423"/>
                  </a:lnTo>
                  <a:lnTo>
                    <a:pt x="25" y="2423"/>
                  </a:lnTo>
                  <a:close/>
                  <a:moveTo>
                    <a:pt x="25" y="2723"/>
                  </a:moveTo>
                  <a:lnTo>
                    <a:pt x="25" y="2881"/>
                  </a:lnTo>
                  <a:lnTo>
                    <a:pt x="25" y="2883"/>
                  </a:lnTo>
                  <a:lnTo>
                    <a:pt x="23" y="2887"/>
                  </a:lnTo>
                  <a:lnTo>
                    <a:pt x="21" y="2891"/>
                  </a:lnTo>
                  <a:lnTo>
                    <a:pt x="17" y="2893"/>
                  </a:lnTo>
                  <a:lnTo>
                    <a:pt x="15" y="2893"/>
                  </a:lnTo>
                  <a:lnTo>
                    <a:pt x="11" y="2895"/>
                  </a:lnTo>
                  <a:lnTo>
                    <a:pt x="9" y="2893"/>
                  </a:lnTo>
                  <a:lnTo>
                    <a:pt x="7" y="2893"/>
                  </a:lnTo>
                  <a:lnTo>
                    <a:pt x="3" y="2891"/>
                  </a:lnTo>
                  <a:lnTo>
                    <a:pt x="0" y="2887"/>
                  </a:lnTo>
                  <a:lnTo>
                    <a:pt x="0" y="2883"/>
                  </a:lnTo>
                  <a:lnTo>
                    <a:pt x="0" y="2881"/>
                  </a:lnTo>
                  <a:lnTo>
                    <a:pt x="0" y="2723"/>
                  </a:lnTo>
                  <a:lnTo>
                    <a:pt x="0" y="2721"/>
                  </a:lnTo>
                  <a:lnTo>
                    <a:pt x="0" y="2719"/>
                  </a:lnTo>
                  <a:lnTo>
                    <a:pt x="3" y="2715"/>
                  </a:lnTo>
                  <a:lnTo>
                    <a:pt x="7" y="2713"/>
                  </a:lnTo>
                  <a:lnTo>
                    <a:pt x="9" y="2711"/>
                  </a:lnTo>
                  <a:lnTo>
                    <a:pt x="11" y="2711"/>
                  </a:lnTo>
                  <a:lnTo>
                    <a:pt x="15" y="2711"/>
                  </a:lnTo>
                  <a:lnTo>
                    <a:pt x="17" y="2713"/>
                  </a:lnTo>
                  <a:lnTo>
                    <a:pt x="21" y="2715"/>
                  </a:lnTo>
                  <a:lnTo>
                    <a:pt x="23" y="2719"/>
                  </a:lnTo>
                  <a:lnTo>
                    <a:pt x="25" y="2721"/>
                  </a:lnTo>
                  <a:lnTo>
                    <a:pt x="25" y="2723"/>
                  </a:lnTo>
                  <a:lnTo>
                    <a:pt x="25" y="272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002C6AE3-EB09-66EC-0799-C0672B7BD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3763" y="2652792"/>
              <a:ext cx="12700" cy="1603341"/>
            </a:xfrm>
            <a:custGeom>
              <a:avLst/>
              <a:gdLst>
                <a:gd name="T0" fmla="*/ 14 w 16"/>
                <a:gd name="T1" fmla="*/ 119 h 2034"/>
                <a:gd name="T2" fmla="*/ 2 w 16"/>
                <a:gd name="T3" fmla="*/ 119 h 2034"/>
                <a:gd name="T4" fmla="*/ 2 w 16"/>
                <a:gd name="T5" fmla="*/ 6 h 2034"/>
                <a:gd name="T6" fmla="*/ 10 w 16"/>
                <a:gd name="T7" fmla="*/ 0 h 2034"/>
                <a:gd name="T8" fmla="*/ 16 w 16"/>
                <a:gd name="T9" fmla="*/ 8 h 2034"/>
                <a:gd name="T10" fmla="*/ 14 w 16"/>
                <a:gd name="T11" fmla="*/ 301 h 2034"/>
                <a:gd name="T12" fmla="*/ 2 w 16"/>
                <a:gd name="T13" fmla="*/ 301 h 2034"/>
                <a:gd name="T14" fmla="*/ 2 w 16"/>
                <a:gd name="T15" fmla="*/ 186 h 2034"/>
                <a:gd name="T16" fmla="*/ 10 w 16"/>
                <a:gd name="T17" fmla="*/ 182 h 2034"/>
                <a:gd name="T18" fmla="*/ 16 w 16"/>
                <a:gd name="T19" fmla="*/ 190 h 2034"/>
                <a:gd name="T20" fmla="*/ 14 w 16"/>
                <a:gd name="T21" fmla="*/ 480 h 2034"/>
                <a:gd name="T22" fmla="*/ 2 w 16"/>
                <a:gd name="T23" fmla="*/ 480 h 2034"/>
                <a:gd name="T24" fmla="*/ 2 w 16"/>
                <a:gd name="T25" fmla="*/ 368 h 2034"/>
                <a:gd name="T26" fmla="*/ 10 w 16"/>
                <a:gd name="T27" fmla="*/ 364 h 2034"/>
                <a:gd name="T28" fmla="*/ 16 w 16"/>
                <a:gd name="T29" fmla="*/ 370 h 2034"/>
                <a:gd name="T30" fmla="*/ 14 w 16"/>
                <a:gd name="T31" fmla="*/ 662 h 2034"/>
                <a:gd name="T32" fmla="*/ 2 w 16"/>
                <a:gd name="T33" fmla="*/ 662 h 2034"/>
                <a:gd name="T34" fmla="*/ 2 w 16"/>
                <a:gd name="T35" fmla="*/ 547 h 2034"/>
                <a:gd name="T36" fmla="*/ 10 w 16"/>
                <a:gd name="T37" fmla="*/ 543 h 2034"/>
                <a:gd name="T38" fmla="*/ 16 w 16"/>
                <a:gd name="T39" fmla="*/ 551 h 2034"/>
                <a:gd name="T40" fmla="*/ 14 w 16"/>
                <a:gd name="T41" fmla="*/ 842 h 2034"/>
                <a:gd name="T42" fmla="*/ 2 w 16"/>
                <a:gd name="T43" fmla="*/ 842 h 2034"/>
                <a:gd name="T44" fmla="*/ 2 w 16"/>
                <a:gd name="T45" fmla="*/ 729 h 2034"/>
                <a:gd name="T46" fmla="*/ 10 w 16"/>
                <a:gd name="T47" fmla="*/ 725 h 2034"/>
                <a:gd name="T48" fmla="*/ 16 w 16"/>
                <a:gd name="T49" fmla="*/ 731 h 2034"/>
                <a:gd name="T50" fmla="*/ 14 w 16"/>
                <a:gd name="T51" fmla="*/ 1023 h 2034"/>
                <a:gd name="T52" fmla="*/ 2 w 16"/>
                <a:gd name="T53" fmla="*/ 1023 h 2034"/>
                <a:gd name="T54" fmla="*/ 2 w 16"/>
                <a:gd name="T55" fmla="*/ 909 h 2034"/>
                <a:gd name="T56" fmla="*/ 10 w 16"/>
                <a:gd name="T57" fmla="*/ 905 h 2034"/>
                <a:gd name="T58" fmla="*/ 16 w 16"/>
                <a:gd name="T59" fmla="*/ 913 h 2034"/>
                <a:gd name="T60" fmla="*/ 14 w 16"/>
                <a:gd name="T61" fmla="*/ 1203 h 2034"/>
                <a:gd name="T62" fmla="*/ 2 w 16"/>
                <a:gd name="T63" fmla="*/ 1203 h 2034"/>
                <a:gd name="T64" fmla="*/ 2 w 16"/>
                <a:gd name="T65" fmla="*/ 1090 h 2034"/>
                <a:gd name="T66" fmla="*/ 10 w 16"/>
                <a:gd name="T67" fmla="*/ 1086 h 2034"/>
                <a:gd name="T68" fmla="*/ 16 w 16"/>
                <a:gd name="T69" fmla="*/ 1092 h 2034"/>
                <a:gd name="T70" fmla="*/ 14 w 16"/>
                <a:gd name="T71" fmla="*/ 1384 h 2034"/>
                <a:gd name="T72" fmla="*/ 2 w 16"/>
                <a:gd name="T73" fmla="*/ 1384 h 2034"/>
                <a:gd name="T74" fmla="*/ 2 w 16"/>
                <a:gd name="T75" fmla="*/ 1270 h 2034"/>
                <a:gd name="T76" fmla="*/ 10 w 16"/>
                <a:gd name="T77" fmla="*/ 1266 h 2034"/>
                <a:gd name="T78" fmla="*/ 16 w 16"/>
                <a:gd name="T79" fmla="*/ 1274 h 2034"/>
                <a:gd name="T80" fmla="*/ 14 w 16"/>
                <a:gd name="T81" fmla="*/ 1566 h 2034"/>
                <a:gd name="T82" fmla="*/ 2 w 16"/>
                <a:gd name="T83" fmla="*/ 1566 h 2034"/>
                <a:gd name="T84" fmla="*/ 2 w 16"/>
                <a:gd name="T85" fmla="*/ 1452 h 2034"/>
                <a:gd name="T86" fmla="*/ 10 w 16"/>
                <a:gd name="T87" fmla="*/ 1448 h 2034"/>
                <a:gd name="T88" fmla="*/ 16 w 16"/>
                <a:gd name="T89" fmla="*/ 1454 h 2034"/>
                <a:gd name="T90" fmla="*/ 14 w 16"/>
                <a:gd name="T91" fmla="*/ 1746 h 2034"/>
                <a:gd name="T92" fmla="*/ 2 w 16"/>
                <a:gd name="T93" fmla="*/ 1746 h 2034"/>
                <a:gd name="T94" fmla="*/ 2 w 16"/>
                <a:gd name="T95" fmla="*/ 1633 h 2034"/>
                <a:gd name="T96" fmla="*/ 10 w 16"/>
                <a:gd name="T97" fmla="*/ 1627 h 2034"/>
                <a:gd name="T98" fmla="*/ 16 w 16"/>
                <a:gd name="T99" fmla="*/ 1635 h 2034"/>
                <a:gd name="T100" fmla="*/ 14 w 16"/>
                <a:gd name="T101" fmla="*/ 1927 h 2034"/>
                <a:gd name="T102" fmla="*/ 2 w 16"/>
                <a:gd name="T103" fmla="*/ 1927 h 2034"/>
                <a:gd name="T104" fmla="*/ 2 w 16"/>
                <a:gd name="T105" fmla="*/ 1813 h 2034"/>
                <a:gd name="T106" fmla="*/ 10 w 16"/>
                <a:gd name="T107" fmla="*/ 1809 h 2034"/>
                <a:gd name="T108" fmla="*/ 16 w 16"/>
                <a:gd name="T109" fmla="*/ 1817 h 2034"/>
                <a:gd name="T110" fmla="*/ 14 w 16"/>
                <a:gd name="T111" fmla="*/ 2032 h 2034"/>
                <a:gd name="T112" fmla="*/ 2 w 16"/>
                <a:gd name="T113" fmla="*/ 2032 h 2034"/>
                <a:gd name="T114" fmla="*/ 2 w 16"/>
                <a:gd name="T115" fmla="*/ 1995 h 2034"/>
                <a:gd name="T116" fmla="*/ 10 w 16"/>
                <a:gd name="T117" fmla="*/ 1991 h 2034"/>
                <a:gd name="T118" fmla="*/ 16 w 16"/>
                <a:gd name="T119" fmla="*/ 1996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" h="2034">
                  <a:moveTo>
                    <a:pt x="16" y="8"/>
                  </a:moveTo>
                  <a:lnTo>
                    <a:pt x="16" y="113"/>
                  </a:lnTo>
                  <a:lnTo>
                    <a:pt x="16" y="117"/>
                  </a:lnTo>
                  <a:lnTo>
                    <a:pt x="14" y="119"/>
                  </a:lnTo>
                  <a:lnTo>
                    <a:pt x="10" y="121"/>
                  </a:lnTo>
                  <a:lnTo>
                    <a:pt x="8" y="121"/>
                  </a:lnTo>
                  <a:lnTo>
                    <a:pt x="6" y="121"/>
                  </a:lnTo>
                  <a:lnTo>
                    <a:pt x="2" y="119"/>
                  </a:lnTo>
                  <a:lnTo>
                    <a:pt x="2" y="117"/>
                  </a:lnTo>
                  <a:lnTo>
                    <a:pt x="0" y="113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close/>
                  <a:moveTo>
                    <a:pt x="16" y="190"/>
                  </a:moveTo>
                  <a:lnTo>
                    <a:pt x="16" y="295"/>
                  </a:lnTo>
                  <a:lnTo>
                    <a:pt x="16" y="297"/>
                  </a:lnTo>
                  <a:lnTo>
                    <a:pt x="14" y="301"/>
                  </a:lnTo>
                  <a:lnTo>
                    <a:pt x="10" y="301"/>
                  </a:lnTo>
                  <a:lnTo>
                    <a:pt x="8" y="303"/>
                  </a:lnTo>
                  <a:lnTo>
                    <a:pt x="6" y="301"/>
                  </a:lnTo>
                  <a:lnTo>
                    <a:pt x="2" y="301"/>
                  </a:lnTo>
                  <a:lnTo>
                    <a:pt x="2" y="297"/>
                  </a:lnTo>
                  <a:lnTo>
                    <a:pt x="0" y="295"/>
                  </a:lnTo>
                  <a:lnTo>
                    <a:pt x="0" y="190"/>
                  </a:lnTo>
                  <a:lnTo>
                    <a:pt x="2" y="186"/>
                  </a:lnTo>
                  <a:lnTo>
                    <a:pt x="2" y="184"/>
                  </a:lnTo>
                  <a:lnTo>
                    <a:pt x="6" y="182"/>
                  </a:lnTo>
                  <a:lnTo>
                    <a:pt x="8" y="182"/>
                  </a:lnTo>
                  <a:lnTo>
                    <a:pt x="10" y="182"/>
                  </a:lnTo>
                  <a:lnTo>
                    <a:pt x="14" y="184"/>
                  </a:lnTo>
                  <a:lnTo>
                    <a:pt x="16" y="186"/>
                  </a:lnTo>
                  <a:lnTo>
                    <a:pt x="16" y="190"/>
                  </a:lnTo>
                  <a:lnTo>
                    <a:pt x="16" y="190"/>
                  </a:lnTo>
                  <a:close/>
                  <a:moveTo>
                    <a:pt x="16" y="370"/>
                  </a:moveTo>
                  <a:lnTo>
                    <a:pt x="16" y="476"/>
                  </a:lnTo>
                  <a:lnTo>
                    <a:pt x="16" y="478"/>
                  </a:lnTo>
                  <a:lnTo>
                    <a:pt x="14" y="480"/>
                  </a:lnTo>
                  <a:lnTo>
                    <a:pt x="10" y="482"/>
                  </a:lnTo>
                  <a:lnTo>
                    <a:pt x="8" y="482"/>
                  </a:lnTo>
                  <a:lnTo>
                    <a:pt x="6" y="482"/>
                  </a:lnTo>
                  <a:lnTo>
                    <a:pt x="2" y="480"/>
                  </a:lnTo>
                  <a:lnTo>
                    <a:pt x="2" y="478"/>
                  </a:lnTo>
                  <a:lnTo>
                    <a:pt x="0" y="476"/>
                  </a:lnTo>
                  <a:lnTo>
                    <a:pt x="0" y="370"/>
                  </a:lnTo>
                  <a:lnTo>
                    <a:pt x="2" y="368"/>
                  </a:lnTo>
                  <a:lnTo>
                    <a:pt x="2" y="364"/>
                  </a:lnTo>
                  <a:lnTo>
                    <a:pt x="6" y="364"/>
                  </a:lnTo>
                  <a:lnTo>
                    <a:pt x="8" y="362"/>
                  </a:lnTo>
                  <a:lnTo>
                    <a:pt x="10" y="364"/>
                  </a:lnTo>
                  <a:lnTo>
                    <a:pt x="14" y="364"/>
                  </a:lnTo>
                  <a:lnTo>
                    <a:pt x="16" y="368"/>
                  </a:lnTo>
                  <a:lnTo>
                    <a:pt x="16" y="370"/>
                  </a:lnTo>
                  <a:lnTo>
                    <a:pt x="16" y="370"/>
                  </a:lnTo>
                  <a:close/>
                  <a:moveTo>
                    <a:pt x="16" y="551"/>
                  </a:moveTo>
                  <a:lnTo>
                    <a:pt x="16" y="656"/>
                  </a:lnTo>
                  <a:lnTo>
                    <a:pt x="16" y="660"/>
                  </a:lnTo>
                  <a:lnTo>
                    <a:pt x="14" y="662"/>
                  </a:lnTo>
                  <a:lnTo>
                    <a:pt x="10" y="664"/>
                  </a:lnTo>
                  <a:lnTo>
                    <a:pt x="8" y="664"/>
                  </a:lnTo>
                  <a:lnTo>
                    <a:pt x="6" y="664"/>
                  </a:lnTo>
                  <a:lnTo>
                    <a:pt x="2" y="662"/>
                  </a:lnTo>
                  <a:lnTo>
                    <a:pt x="2" y="660"/>
                  </a:lnTo>
                  <a:lnTo>
                    <a:pt x="0" y="656"/>
                  </a:lnTo>
                  <a:lnTo>
                    <a:pt x="0" y="551"/>
                  </a:lnTo>
                  <a:lnTo>
                    <a:pt x="2" y="547"/>
                  </a:lnTo>
                  <a:lnTo>
                    <a:pt x="2" y="545"/>
                  </a:lnTo>
                  <a:lnTo>
                    <a:pt x="6" y="543"/>
                  </a:lnTo>
                  <a:lnTo>
                    <a:pt x="8" y="543"/>
                  </a:lnTo>
                  <a:lnTo>
                    <a:pt x="10" y="543"/>
                  </a:lnTo>
                  <a:lnTo>
                    <a:pt x="14" y="545"/>
                  </a:lnTo>
                  <a:lnTo>
                    <a:pt x="16" y="547"/>
                  </a:lnTo>
                  <a:lnTo>
                    <a:pt x="16" y="551"/>
                  </a:lnTo>
                  <a:lnTo>
                    <a:pt x="16" y="551"/>
                  </a:lnTo>
                  <a:close/>
                  <a:moveTo>
                    <a:pt x="16" y="731"/>
                  </a:moveTo>
                  <a:lnTo>
                    <a:pt x="16" y="838"/>
                  </a:lnTo>
                  <a:lnTo>
                    <a:pt x="16" y="840"/>
                  </a:lnTo>
                  <a:lnTo>
                    <a:pt x="14" y="842"/>
                  </a:lnTo>
                  <a:lnTo>
                    <a:pt x="10" y="843"/>
                  </a:lnTo>
                  <a:lnTo>
                    <a:pt x="8" y="843"/>
                  </a:lnTo>
                  <a:lnTo>
                    <a:pt x="6" y="843"/>
                  </a:lnTo>
                  <a:lnTo>
                    <a:pt x="2" y="842"/>
                  </a:lnTo>
                  <a:lnTo>
                    <a:pt x="2" y="840"/>
                  </a:lnTo>
                  <a:lnTo>
                    <a:pt x="0" y="838"/>
                  </a:lnTo>
                  <a:lnTo>
                    <a:pt x="0" y="731"/>
                  </a:lnTo>
                  <a:lnTo>
                    <a:pt x="2" y="729"/>
                  </a:lnTo>
                  <a:lnTo>
                    <a:pt x="2" y="727"/>
                  </a:lnTo>
                  <a:lnTo>
                    <a:pt x="6" y="725"/>
                  </a:lnTo>
                  <a:lnTo>
                    <a:pt x="8" y="723"/>
                  </a:lnTo>
                  <a:lnTo>
                    <a:pt x="10" y="725"/>
                  </a:lnTo>
                  <a:lnTo>
                    <a:pt x="14" y="727"/>
                  </a:lnTo>
                  <a:lnTo>
                    <a:pt x="16" y="729"/>
                  </a:lnTo>
                  <a:lnTo>
                    <a:pt x="16" y="731"/>
                  </a:lnTo>
                  <a:lnTo>
                    <a:pt x="16" y="731"/>
                  </a:lnTo>
                  <a:close/>
                  <a:moveTo>
                    <a:pt x="16" y="913"/>
                  </a:moveTo>
                  <a:lnTo>
                    <a:pt x="16" y="1017"/>
                  </a:lnTo>
                  <a:lnTo>
                    <a:pt x="16" y="1021"/>
                  </a:lnTo>
                  <a:lnTo>
                    <a:pt x="14" y="1023"/>
                  </a:lnTo>
                  <a:lnTo>
                    <a:pt x="10" y="1025"/>
                  </a:lnTo>
                  <a:lnTo>
                    <a:pt x="8" y="1025"/>
                  </a:lnTo>
                  <a:lnTo>
                    <a:pt x="6" y="1025"/>
                  </a:lnTo>
                  <a:lnTo>
                    <a:pt x="2" y="1023"/>
                  </a:lnTo>
                  <a:lnTo>
                    <a:pt x="2" y="1021"/>
                  </a:lnTo>
                  <a:lnTo>
                    <a:pt x="0" y="1017"/>
                  </a:lnTo>
                  <a:lnTo>
                    <a:pt x="0" y="913"/>
                  </a:lnTo>
                  <a:lnTo>
                    <a:pt x="2" y="909"/>
                  </a:lnTo>
                  <a:lnTo>
                    <a:pt x="2" y="907"/>
                  </a:lnTo>
                  <a:lnTo>
                    <a:pt x="6" y="905"/>
                  </a:lnTo>
                  <a:lnTo>
                    <a:pt x="8" y="905"/>
                  </a:lnTo>
                  <a:lnTo>
                    <a:pt x="10" y="905"/>
                  </a:lnTo>
                  <a:lnTo>
                    <a:pt x="14" y="907"/>
                  </a:lnTo>
                  <a:lnTo>
                    <a:pt x="16" y="909"/>
                  </a:lnTo>
                  <a:lnTo>
                    <a:pt x="16" y="913"/>
                  </a:lnTo>
                  <a:lnTo>
                    <a:pt x="16" y="913"/>
                  </a:lnTo>
                  <a:close/>
                  <a:moveTo>
                    <a:pt x="16" y="1092"/>
                  </a:moveTo>
                  <a:lnTo>
                    <a:pt x="16" y="1199"/>
                  </a:lnTo>
                  <a:lnTo>
                    <a:pt x="16" y="1201"/>
                  </a:lnTo>
                  <a:lnTo>
                    <a:pt x="14" y="1203"/>
                  </a:lnTo>
                  <a:lnTo>
                    <a:pt x="10" y="1205"/>
                  </a:lnTo>
                  <a:lnTo>
                    <a:pt x="8" y="1207"/>
                  </a:lnTo>
                  <a:lnTo>
                    <a:pt x="6" y="1205"/>
                  </a:lnTo>
                  <a:lnTo>
                    <a:pt x="2" y="1203"/>
                  </a:lnTo>
                  <a:lnTo>
                    <a:pt x="2" y="1201"/>
                  </a:lnTo>
                  <a:lnTo>
                    <a:pt x="0" y="1199"/>
                  </a:lnTo>
                  <a:lnTo>
                    <a:pt x="0" y="1092"/>
                  </a:lnTo>
                  <a:lnTo>
                    <a:pt x="2" y="1090"/>
                  </a:lnTo>
                  <a:lnTo>
                    <a:pt x="2" y="1088"/>
                  </a:lnTo>
                  <a:lnTo>
                    <a:pt x="6" y="1086"/>
                  </a:lnTo>
                  <a:lnTo>
                    <a:pt x="8" y="1086"/>
                  </a:lnTo>
                  <a:lnTo>
                    <a:pt x="10" y="1086"/>
                  </a:lnTo>
                  <a:lnTo>
                    <a:pt x="14" y="1088"/>
                  </a:lnTo>
                  <a:lnTo>
                    <a:pt x="16" y="1090"/>
                  </a:lnTo>
                  <a:lnTo>
                    <a:pt x="16" y="1092"/>
                  </a:lnTo>
                  <a:lnTo>
                    <a:pt x="16" y="1092"/>
                  </a:lnTo>
                  <a:close/>
                  <a:moveTo>
                    <a:pt x="16" y="1274"/>
                  </a:moveTo>
                  <a:lnTo>
                    <a:pt x="16" y="1379"/>
                  </a:lnTo>
                  <a:lnTo>
                    <a:pt x="16" y="1382"/>
                  </a:lnTo>
                  <a:lnTo>
                    <a:pt x="14" y="1384"/>
                  </a:lnTo>
                  <a:lnTo>
                    <a:pt x="10" y="1386"/>
                  </a:lnTo>
                  <a:lnTo>
                    <a:pt x="8" y="1386"/>
                  </a:lnTo>
                  <a:lnTo>
                    <a:pt x="6" y="1386"/>
                  </a:lnTo>
                  <a:lnTo>
                    <a:pt x="2" y="1384"/>
                  </a:lnTo>
                  <a:lnTo>
                    <a:pt x="2" y="1382"/>
                  </a:lnTo>
                  <a:lnTo>
                    <a:pt x="0" y="1379"/>
                  </a:lnTo>
                  <a:lnTo>
                    <a:pt x="0" y="1274"/>
                  </a:lnTo>
                  <a:lnTo>
                    <a:pt x="2" y="1270"/>
                  </a:lnTo>
                  <a:lnTo>
                    <a:pt x="2" y="1268"/>
                  </a:lnTo>
                  <a:lnTo>
                    <a:pt x="6" y="1266"/>
                  </a:lnTo>
                  <a:lnTo>
                    <a:pt x="8" y="1266"/>
                  </a:lnTo>
                  <a:lnTo>
                    <a:pt x="10" y="1266"/>
                  </a:lnTo>
                  <a:lnTo>
                    <a:pt x="14" y="1268"/>
                  </a:lnTo>
                  <a:lnTo>
                    <a:pt x="16" y="1270"/>
                  </a:lnTo>
                  <a:lnTo>
                    <a:pt x="16" y="1274"/>
                  </a:lnTo>
                  <a:lnTo>
                    <a:pt x="16" y="1274"/>
                  </a:lnTo>
                  <a:close/>
                  <a:moveTo>
                    <a:pt x="16" y="1454"/>
                  </a:moveTo>
                  <a:lnTo>
                    <a:pt x="16" y="1560"/>
                  </a:lnTo>
                  <a:lnTo>
                    <a:pt x="16" y="1562"/>
                  </a:lnTo>
                  <a:lnTo>
                    <a:pt x="14" y="1566"/>
                  </a:lnTo>
                  <a:lnTo>
                    <a:pt x="10" y="1566"/>
                  </a:lnTo>
                  <a:lnTo>
                    <a:pt x="8" y="1568"/>
                  </a:lnTo>
                  <a:lnTo>
                    <a:pt x="6" y="1566"/>
                  </a:lnTo>
                  <a:lnTo>
                    <a:pt x="2" y="1566"/>
                  </a:lnTo>
                  <a:lnTo>
                    <a:pt x="2" y="1562"/>
                  </a:lnTo>
                  <a:lnTo>
                    <a:pt x="0" y="1560"/>
                  </a:lnTo>
                  <a:lnTo>
                    <a:pt x="0" y="1454"/>
                  </a:lnTo>
                  <a:lnTo>
                    <a:pt x="2" y="1452"/>
                  </a:lnTo>
                  <a:lnTo>
                    <a:pt x="2" y="1450"/>
                  </a:lnTo>
                  <a:lnTo>
                    <a:pt x="6" y="1448"/>
                  </a:lnTo>
                  <a:lnTo>
                    <a:pt x="8" y="1448"/>
                  </a:lnTo>
                  <a:lnTo>
                    <a:pt x="10" y="1448"/>
                  </a:lnTo>
                  <a:lnTo>
                    <a:pt x="14" y="1450"/>
                  </a:lnTo>
                  <a:lnTo>
                    <a:pt x="16" y="1452"/>
                  </a:lnTo>
                  <a:lnTo>
                    <a:pt x="16" y="1454"/>
                  </a:lnTo>
                  <a:lnTo>
                    <a:pt x="16" y="1454"/>
                  </a:lnTo>
                  <a:close/>
                  <a:moveTo>
                    <a:pt x="16" y="1635"/>
                  </a:moveTo>
                  <a:lnTo>
                    <a:pt x="16" y="1740"/>
                  </a:lnTo>
                  <a:lnTo>
                    <a:pt x="16" y="1744"/>
                  </a:lnTo>
                  <a:lnTo>
                    <a:pt x="14" y="1746"/>
                  </a:lnTo>
                  <a:lnTo>
                    <a:pt x="10" y="1748"/>
                  </a:lnTo>
                  <a:lnTo>
                    <a:pt x="8" y="1748"/>
                  </a:lnTo>
                  <a:lnTo>
                    <a:pt x="6" y="1748"/>
                  </a:lnTo>
                  <a:lnTo>
                    <a:pt x="2" y="1746"/>
                  </a:lnTo>
                  <a:lnTo>
                    <a:pt x="2" y="1744"/>
                  </a:lnTo>
                  <a:lnTo>
                    <a:pt x="0" y="1740"/>
                  </a:lnTo>
                  <a:lnTo>
                    <a:pt x="0" y="1635"/>
                  </a:lnTo>
                  <a:lnTo>
                    <a:pt x="2" y="1633"/>
                  </a:lnTo>
                  <a:lnTo>
                    <a:pt x="2" y="1629"/>
                  </a:lnTo>
                  <a:lnTo>
                    <a:pt x="6" y="1627"/>
                  </a:lnTo>
                  <a:lnTo>
                    <a:pt x="8" y="1627"/>
                  </a:lnTo>
                  <a:lnTo>
                    <a:pt x="10" y="1627"/>
                  </a:lnTo>
                  <a:lnTo>
                    <a:pt x="14" y="1629"/>
                  </a:lnTo>
                  <a:lnTo>
                    <a:pt x="16" y="1633"/>
                  </a:lnTo>
                  <a:lnTo>
                    <a:pt x="16" y="1635"/>
                  </a:lnTo>
                  <a:lnTo>
                    <a:pt x="16" y="1635"/>
                  </a:lnTo>
                  <a:close/>
                  <a:moveTo>
                    <a:pt x="16" y="1817"/>
                  </a:moveTo>
                  <a:lnTo>
                    <a:pt x="16" y="1921"/>
                  </a:lnTo>
                  <a:lnTo>
                    <a:pt x="16" y="1923"/>
                  </a:lnTo>
                  <a:lnTo>
                    <a:pt x="14" y="1927"/>
                  </a:lnTo>
                  <a:lnTo>
                    <a:pt x="10" y="1927"/>
                  </a:lnTo>
                  <a:lnTo>
                    <a:pt x="8" y="1929"/>
                  </a:lnTo>
                  <a:lnTo>
                    <a:pt x="6" y="1927"/>
                  </a:lnTo>
                  <a:lnTo>
                    <a:pt x="2" y="1927"/>
                  </a:lnTo>
                  <a:lnTo>
                    <a:pt x="2" y="1923"/>
                  </a:lnTo>
                  <a:lnTo>
                    <a:pt x="0" y="1921"/>
                  </a:lnTo>
                  <a:lnTo>
                    <a:pt x="0" y="1817"/>
                  </a:lnTo>
                  <a:lnTo>
                    <a:pt x="2" y="1813"/>
                  </a:lnTo>
                  <a:lnTo>
                    <a:pt x="2" y="1811"/>
                  </a:lnTo>
                  <a:lnTo>
                    <a:pt x="6" y="1809"/>
                  </a:lnTo>
                  <a:lnTo>
                    <a:pt x="8" y="1809"/>
                  </a:lnTo>
                  <a:lnTo>
                    <a:pt x="10" y="1809"/>
                  </a:lnTo>
                  <a:lnTo>
                    <a:pt x="14" y="1811"/>
                  </a:lnTo>
                  <a:lnTo>
                    <a:pt x="16" y="1813"/>
                  </a:lnTo>
                  <a:lnTo>
                    <a:pt x="16" y="1817"/>
                  </a:lnTo>
                  <a:lnTo>
                    <a:pt x="16" y="1817"/>
                  </a:lnTo>
                  <a:close/>
                  <a:moveTo>
                    <a:pt x="16" y="1996"/>
                  </a:moveTo>
                  <a:lnTo>
                    <a:pt x="16" y="2026"/>
                  </a:lnTo>
                  <a:lnTo>
                    <a:pt x="16" y="2030"/>
                  </a:lnTo>
                  <a:lnTo>
                    <a:pt x="14" y="2032"/>
                  </a:lnTo>
                  <a:lnTo>
                    <a:pt x="10" y="2034"/>
                  </a:lnTo>
                  <a:lnTo>
                    <a:pt x="8" y="2034"/>
                  </a:lnTo>
                  <a:lnTo>
                    <a:pt x="6" y="2034"/>
                  </a:lnTo>
                  <a:lnTo>
                    <a:pt x="2" y="2032"/>
                  </a:lnTo>
                  <a:lnTo>
                    <a:pt x="2" y="2030"/>
                  </a:lnTo>
                  <a:lnTo>
                    <a:pt x="0" y="2026"/>
                  </a:lnTo>
                  <a:lnTo>
                    <a:pt x="0" y="1996"/>
                  </a:lnTo>
                  <a:lnTo>
                    <a:pt x="2" y="1995"/>
                  </a:lnTo>
                  <a:lnTo>
                    <a:pt x="2" y="1991"/>
                  </a:lnTo>
                  <a:lnTo>
                    <a:pt x="6" y="1991"/>
                  </a:lnTo>
                  <a:lnTo>
                    <a:pt x="8" y="1989"/>
                  </a:lnTo>
                  <a:lnTo>
                    <a:pt x="10" y="1991"/>
                  </a:lnTo>
                  <a:lnTo>
                    <a:pt x="14" y="1991"/>
                  </a:lnTo>
                  <a:lnTo>
                    <a:pt x="16" y="1995"/>
                  </a:lnTo>
                  <a:lnTo>
                    <a:pt x="16" y="1996"/>
                  </a:lnTo>
                  <a:lnTo>
                    <a:pt x="16" y="199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E31E98D7-E446-7D47-3693-539C0E1280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8525" y="2652792"/>
              <a:ext cx="12700" cy="1603341"/>
            </a:xfrm>
            <a:custGeom>
              <a:avLst/>
              <a:gdLst>
                <a:gd name="T0" fmla="*/ 14 w 16"/>
                <a:gd name="T1" fmla="*/ 119 h 2034"/>
                <a:gd name="T2" fmla="*/ 2 w 16"/>
                <a:gd name="T3" fmla="*/ 119 h 2034"/>
                <a:gd name="T4" fmla="*/ 2 w 16"/>
                <a:gd name="T5" fmla="*/ 6 h 2034"/>
                <a:gd name="T6" fmla="*/ 12 w 16"/>
                <a:gd name="T7" fmla="*/ 0 h 2034"/>
                <a:gd name="T8" fmla="*/ 16 w 16"/>
                <a:gd name="T9" fmla="*/ 8 h 2034"/>
                <a:gd name="T10" fmla="*/ 14 w 16"/>
                <a:gd name="T11" fmla="*/ 301 h 2034"/>
                <a:gd name="T12" fmla="*/ 2 w 16"/>
                <a:gd name="T13" fmla="*/ 301 h 2034"/>
                <a:gd name="T14" fmla="*/ 2 w 16"/>
                <a:gd name="T15" fmla="*/ 186 h 2034"/>
                <a:gd name="T16" fmla="*/ 12 w 16"/>
                <a:gd name="T17" fmla="*/ 182 h 2034"/>
                <a:gd name="T18" fmla="*/ 16 w 16"/>
                <a:gd name="T19" fmla="*/ 190 h 2034"/>
                <a:gd name="T20" fmla="*/ 14 w 16"/>
                <a:gd name="T21" fmla="*/ 480 h 2034"/>
                <a:gd name="T22" fmla="*/ 2 w 16"/>
                <a:gd name="T23" fmla="*/ 480 h 2034"/>
                <a:gd name="T24" fmla="*/ 2 w 16"/>
                <a:gd name="T25" fmla="*/ 368 h 2034"/>
                <a:gd name="T26" fmla="*/ 12 w 16"/>
                <a:gd name="T27" fmla="*/ 364 h 2034"/>
                <a:gd name="T28" fmla="*/ 16 w 16"/>
                <a:gd name="T29" fmla="*/ 370 h 2034"/>
                <a:gd name="T30" fmla="*/ 14 w 16"/>
                <a:gd name="T31" fmla="*/ 662 h 2034"/>
                <a:gd name="T32" fmla="*/ 2 w 16"/>
                <a:gd name="T33" fmla="*/ 662 h 2034"/>
                <a:gd name="T34" fmla="*/ 2 w 16"/>
                <a:gd name="T35" fmla="*/ 547 h 2034"/>
                <a:gd name="T36" fmla="*/ 12 w 16"/>
                <a:gd name="T37" fmla="*/ 543 h 2034"/>
                <a:gd name="T38" fmla="*/ 16 w 16"/>
                <a:gd name="T39" fmla="*/ 551 h 2034"/>
                <a:gd name="T40" fmla="*/ 14 w 16"/>
                <a:gd name="T41" fmla="*/ 842 h 2034"/>
                <a:gd name="T42" fmla="*/ 2 w 16"/>
                <a:gd name="T43" fmla="*/ 842 h 2034"/>
                <a:gd name="T44" fmla="*/ 2 w 16"/>
                <a:gd name="T45" fmla="*/ 729 h 2034"/>
                <a:gd name="T46" fmla="*/ 12 w 16"/>
                <a:gd name="T47" fmla="*/ 725 h 2034"/>
                <a:gd name="T48" fmla="*/ 16 w 16"/>
                <a:gd name="T49" fmla="*/ 731 h 2034"/>
                <a:gd name="T50" fmla="*/ 14 w 16"/>
                <a:gd name="T51" fmla="*/ 1023 h 2034"/>
                <a:gd name="T52" fmla="*/ 2 w 16"/>
                <a:gd name="T53" fmla="*/ 1023 h 2034"/>
                <a:gd name="T54" fmla="*/ 2 w 16"/>
                <a:gd name="T55" fmla="*/ 909 h 2034"/>
                <a:gd name="T56" fmla="*/ 12 w 16"/>
                <a:gd name="T57" fmla="*/ 905 h 2034"/>
                <a:gd name="T58" fmla="*/ 16 w 16"/>
                <a:gd name="T59" fmla="*/ 913 h 2034"/>
                <a:gd name="T60" fmla="*/ 14 w 16"/>
                <a:gd name="T61" fmla="*/ 1203 h 2034"/>
                <a:gd name="T62" fmla="*/ 2 w 16"/>
                <a:gd name="T63" fmla="*/ 1203 h 2034"/>
                <a:gd name="T64" fmla="*/ 2 w 16"/>
                <a:gd name="T65" fmla="*/ 1090 h 2034"/>
                <a:gd name="T66" fmla="*/ 12 w 16"/>
                <a:gd name="T67" fmla="*/ 1086 h 2034"/>
                <a:gd name="T68" fmla="*/ 16 w 16"/>
                <a:gd name="T69" fmla="*/ 1092 h 2034"/>
                <a:gd name="T70" fmla="*/ 14 w 16"/>
                <a:gd name="T71" fmla="*/ 1384 h 2034"/>
                <a:gd name="T72" fmla="*/ 2 w 16"/>
                <a:gd name="T73" fmla="*/ 1384 h 2034"/>
                <a:gd name="T74" fmla="*/ 2 w 16"/>
                <a:gd name="T75" fmla="*/ 1270 h 2034"/>
                <a:gd name="T76" fmla="*/ 12 w 16"/>
                <a:gd name="T77" fmla="*/ 1266 h 2034"/>
                <a:gd name="T78" fmla="*/ 16 w 16"/>
                <a:gd name="T79" fmla="*/ 1274 h 2034"/>
                <a:gd name="T80" fmla="*/ 14 w 16"/>
                <a:gd name="T81" fmla="*/ 1566 h 2034"/>
                <a:gd name="T82" fmla="*/ 2 w 16"/>
                <a:gd name="T83" fmla="*/ 1566 h 2034"/>
                <a:gd name="T84" fmla="*/ 2 w 16"/>
                <a:gd name="T85" fmla="*/ 1452 h 2034"/>
                <a:gd name="T86" fmla="*/ 12 w 16"/>
                <a:gd name="T87" fmla="*/ 1448 h 2034"/>
                <a:gd name="T88" fmla="*/ 16 w 16"/>
                <a:gd name="T89" fmla="*/ 1454 h 2034"/>
                <a:gd name="T90" fmla="*/ 14 w 16"/>
                <a:gd name="T91" fmla="*/ 1746 h 2034"/>
                <a:gd name="T92" fmla="*/ 2 w 16"/>
                <a:gd name="T93" fmla="*/ 1746 h 2034"/>
                <a:gd name="T94" fmla="*/ 2 w 16"/>
                <a:gd name="T95" fmla="*/ 1633 h 2034"/>
                <a:gd name="T96" fmla="*/ 12 w 16"/>
                <a:gd name="T97" fmla="*/ 1627 h 2034"/>
                <a:gd name="T98" fmla="*/ 16 w 16"/>
                <a:gd name="T99" fmla="*/ 1635 h 2034"/>
                <a:gd name="T100" fmla="*/ 14 w 16"/>
                <a:gd name="T101" fmla="*/ 1927 h 2034"/>
                <a:gd name="T102" fmla="*/ 2 w 16"/>
                <a:gd name="T103" fmla="*/ 1927 h 2034"/>
                <a:gd name="T104" fmla="*/ 2 w 16"/>
                <a:gd name="T105" fmla="*/ 1813 h 2034"/>
                <a:gd name="T106" fmla="*/ 12 w 16"/>
                <a:gd name="T107" fmla="*/ 1809 h 2034"/>
                <a:gd name="T108" fmla="*/ 16 w 16"/>
                <a:gd name="T109" fmla="*/ 1817 h 2034"/>
                <a:gd name="T110" fmla="*/ 14 w 16"/>
                <a:gd name="T111" fmla="*/ 2032 h 2034"/>
                <a:gd name="T112" fmla="*/ 2 w 16"/>
                <a:gd name="T113" fmla="*/ 2032 h 2034"/>
                <a:gd name="T114" fmla="*/ 2 w 16"/>
                <a:gd name="T115" fmla="*/ 1995 h 2034"/>
                <a:gd name="T116" fmla="*/ 12 w 16"/>
                <a:gd name="T117" fmla="*/ 1991 h 2034"/>
                <a:gd name="T118" fmla="*/ 16 w 16"/>
                <a:gd name="T119" fmla="*/ 1996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" h="2034">
                  <a:moveTo>
                    <a:pt x="16" y="8"/>
                  </a:moveTo>
                  <a:lnTo>
                    <a:pt x="16" y="113"/>
                  </a:lnTo>
                  <a:lnTo>
                    <a:pt x="16" y="117"/>
                  </a:lnTo>
                  <a:lnTo>
                    <a:pt x="14" y="119"/>
                  </a:lnTo>
                  <a:lnTo>
                    <a:pt x="12" y="121"/>
                  </a:lnTo>
                  <a:lnTo>
                    <a:pt x="8" y="121"/>
                  </a:lnTo>
                  <a:lnTo>
                    <a:pt x="6" y="121"/>
                  </a:lnTo>
                  <a:lnTo>
                    <a:pt x="2" y="119"/>
                  </a:lnTo>
                  <a:lnTo>
                    <a:pt x="2" y="117"/>
                  </a:lnTo>
                  <a:lnTo>
                    <a:pt x="0" y="113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close/>
                  <a:moveTo>
                    <a:pt x="16" y="190"/>
                  </a:moveTo>
                  <a:lnTo>
                    <a:pt x="16" y="295"/>
                  </a:lnTo>
                  <a:lnTo>
                    <a:pt x="16" y="297"/>
                  </a:lnTo>
                  <a:lnTo>
                    <a:pt x="14" y="301"/>
                  </a:lnTo>
                  <a:lnTo>
                    <a:pt x="12" y="301"/>
                  </a:lnTo>
                  <a:lnTo>
                    <a:pt x="8" y="303"/>
                  </a:lnTo>
                  <a:lnTo>
                    <a:pt x="6" y="301"/>
                  </a:lnTo>
                  <a:lnTo>
                    <a:pt x="2" y="301"/>
                  </a:lnTo>
                  <a:lnTo>
                    <a:pt x="2" y="297"/>
                  </a:lnTo>
                  <a:lnTo>
                    <a:pt x="0" y="295"/>
                  </a:lnTo>
                  <a:lnTo>
                    <a:pt x="0" y="190"/>
                  </a:lnTo>
                  <a:lnTo>
                    <a:pt x="2" y="186"/>
                  </a:lnTo>
                  <a:lnTo>
                    <a:pt x="2" y="184"/>
                  </a:lnTo>
                  <a:lnTo>
                    <a:pt x="6" y="182"/>
                  </a:lnTo>
                  <a:lnTo>
                    <a:pt x="8" y="182"/>
                  </a:lnTo>
                  <a:lnTo>
                    <a:pt x="12" y="182"/>
                  </a:lnTo>
                  <a:lnTo>
                    <a:pt x="14" y="184"/>
                  </a:lnTo>
                  <a:lnTo>
                    <a:pt x="16" y="186"/>
                  </a:lnTo>
                  <a:lnTo>
                    <a:pt x="16" y="190"/>
                  </a:lnTo>
                  <a:lnTo>
                    <a:pt x="16" y="190"/>
                  </a:lnTo>
                  <a:close/>
                  <a:moveTo>
                    <a:pt x="16" y="370"/>
                  </a:moveTo>
                  <a:lnTo>
                    <a:pt x="16" y="476"/>
                  </a:lnTo>
                  <a:lnTo>
                    <a:pt x="16" y="478"/>
                  </a:lnTo>
                  <a:lnTo>
                    <a:pt x="14" y="480"/>
                  </a:lnTo>
                  <a:lnTo>
                    <a:pt x="12" y="482"/>
                  </a:lnTo>
                  <a:lnTo>
                    <a:pt x="8" y="482"/>
                  </a:lnTo>
                  <a:lnTo>
                    <a:pt x="6" y="482"/>
                  </a:lnTo>
                  <a:lnTo>
                    <a:pt x="2" y="480"/>
                  </a:lnTo>
                  <a:lnTo>
                    <a:pt x="2" y="478"/>
                  </a:lnTo>
                  <a:lnTo>
                    <a:pt x="0" y="476"/>
                  </a:lnTo>
                  <a:lnTo>
                    <a:pt x="0" y="370"/>
                  </a:lnTo>
                  <a:lnTo>
                    <a:pt x="2" y="368"/>
                  </a:lnTo>
                  <a:lnTo>
                    <a:pt x="2" y="364"/>
                  </a:lnTo>
                  <a:lnTo>
                    <a:pt x="6" y="364"/>
                  </a:lnTo>
                  <a:lnTo>
                    <a:pt x="8" y="362"/>
                  </a:lnTo>
                  <a:lnTo>
                    <a:pt x="12" y="364"/>
                  </a:lnTo>
                  <a:lnTo>
                    <a:pt x="14" y="364"/>
                  </a:lnTo>
                  <a:lnTo>
                    <a:pt x="16" y="368"/>
                  </a:lnTo>
                  <a:lnTo>
                    <a:pt x="16" y="370"/>
                  </a:lnTo>
                  <a:lnTo>
                    <a:pt x="16" y="370"/>
                  </a:lnTo>
                  <a:close/>
                  <a:moveTo>
                    <a:pt x="16" y="551"/>
                  </a:moveTo>
                  <a:lnTo>
                    <a:pt x="16" y="656"/>
                  </a:lnTo>
                  <a:lnTo>
                    <a:pt x="16" y="660"/>
                  </a:lnTo>
                  <a:lnTo>
                    <a:pt x="14" y="662"/>
                  </a:lnTo>
                  <a:lnTo>
                    <a:pt x="12" y="664"/>
                  </a:lnTo>
                  <a:lnTo>
                    <a:pt x="8" y="664"/>
                  </a:lnTo>
                  <a:lnTo>
                    <a:pt x="6" y="664"/>
                  </a:lnTo>
                  <a:lnTo>
                    <a:pt x="2" y="662"/>
                  </a:lnTo>
                  <a:lnTo>
                    <a:pt x="2" y="660"/>
                  </a:lnTo>
                  <a:lnTo>
                    <a:pt x="0" y="656"/>
                  </a:lnTo>
                  <a:lnTo>
                    <a:pt x="0" y="551"/>
                  </a:lnTo>
                  <a:lnTo>
                    <a:pt x="2" y="547"/>
                  </a:lnTo>
                  <a:lnTo>
                    <a:pt x="2" y="545"/>
                  </a:lnTo>
                  <a:lnTo>
                    <a:pt x="6" y="543"/>
                  </a:lnTo>
                  <a:lnTo>
                    <a:pt x="8" y="543"/>
                  </a:lnTo>
                  <a:lnTo>
                    <a:pt x="12" y="543"/>
                  </a:lnTo>
                  <a:lnTo>
                    <a:pt x="14" y="545"/>
                  </a:lnTo>
                  <a:lnTo>
                    <a:pt x="16" y="547"/>
                  </a:lnTo>
                  <a:lnTo>
                    <a:pt x="16" y="551"/>
                  </a:lnTo>
                  <a:lnTo>
                    <a:pt x="16" y="551"/>
                  </a:lnTo>
                  <a:close/>
                  <a:moveTo>
                    <a:pt x="16" y="731"/>
                  </a:moveTo>
                  <a:lnTo>
                    <a:pt x="16" y="838"/>
                  </a:lnTo>
                  <a:lnTo>
                    <a:pt x="16" y="840"/>
                  </a:lnTo>
                  <a:lnTo>
                    <a:pt x="14" y="842"/>
                  </a:lnTo>
                  <a:lnTo>
                    <a:pt x="12" y="843"/>
                  </a:lnTo>
                  <a:lnTo>
                    <a:pt x="8" y="843"/>
                  </a:lnTo>
                  <a:lnTo>
                    <a:pt x="6" y="843"/>
                  </a:lnTo>
                  <a:lnTo>
                    <a:pt x="2" y="842"/>
                  </a:lnTo>
                  <a:lnTo>
                    <a:pt x="2" y="840"/>
                  </a:lnTo>
                  <a:lnTo>
                    <a:pt x="0" y="838"/>
                  </a:lnTo>
                  <a:lnTo>
                    <a:pt x="0" y="731"/>
                  </a:lnTo>
                  <a:lnTo>
                    <a:pt x="2" y="729"/>
                  </a:lnTo>
                  <a:lnTo>
                    <a:pt x="2" y="727"/>
                  </a:lnTo>
                  <a:lnTo>
                    <a:pt x="6" y="725"/>
                  </a:lnTo>
                  <a:lnTo>
                    <a:pt x="8" y="723"/>
                  </a:lnTo>
                  <a:lnTo>
                    <a:pt x="12" y="725"/>
                  </a:lnTo>
                  <a:lnTo>
                    <a:pt x="14" y="727"/>
                  </a:lnTo>
                  <a:lnTo>
                    <a:pt x="16" y="729"/>
                  </a:lnTo>
                  <a:lnTo>
                    <a:pt x="16" y="731"/>
                  </a:lnTo>
                  <a:lnTo>
                    <a:pt x="16" y="731"/>
                  </a:lnTo>
                  <a:close/>
                  <a:moveTo>
                    <a:pt x="16" y="913"/>
                  </a:moveTo>
                  <a:lnTo>
                    <a:pt x="16" y="1017"/>
                  </a:lnTo>
                  <a:lnTo>
                    <a:pt x="16" y="1021"/>
                  </a:lnTo>
                  <a:lnTo>
                    <a:pt x="14" y="1023"/>
                  </a:lnTo>
                  <a:lnTo>
                    <a:pt x="12" y="1025"/>
                  </a:lnTo>
                  <a:lnTo>
                    <a:pt x="8" y="1025"/>
                  </a:lnTo>
                  <a:lnTo>
                    <a:pt x="6" y="1025"/>
                  </a:lnTo>
                  <a:lnTo>
                    <a:pt x="2" y="1023"/>
                  </a:lnTo>
                  <a:lnTo>
                    <a:pt x="2" y="1021"/>
                  </a:lnTo>
                  <a:lnTo>
                    <a:pt x="0" y="1017"/>
                  </a:lnTo>
                  <a:lnTo>
                    <a:pt x="0" y="913"/>
                  </a:lnTo>
                  <a:lnTo>
                    <a:pt x="2" y="909"/>
                  </a:lnTo>
                  <a:lnTo>
                    <a:pt x="2" y="907"/>
                  </a:lnTo>
                  <a:lnTo>
                    <a:pt x="6" y="905"/>
                  </a:lnTo>
                  <a:lnTo>
                    <a:pt x="8" y="905"/>
                  </a:lnTo>
                  <a:lnTo>
                    <a:pt x="12" y="905"/>
                  </a:lnTo>
                  <a:lnTo>
                    <a:pt x="14" y="907"/>
                  </a:lnTo>
                  <a:lnTo>
                    <a:pt x="16" y="909"/>
                  </a:lnTo>
                  <a:lnTo>
                    <a:pt x="16" y="913"/>
                  </a:lnTo>
                  <a:lnTo>
                    <a:pt x="16" y="913"/>
                  </a:lnTo>
                  <a:close/>
                  <a:moveTo>
                    <a:pt x="16" y="1092"/>
                  </a:moveTo>
                  <a:lnTo>
                    <a:pt x="16" y="1199"/>
                  </a:lnTo>
                  <a:lnTo>
                    <a:pt x="16" y="1201"/>
                  </a:lnTo>
                  <a:lnTo>
                    <a:pt x="14" y="1203"/>
                  </a:lnTo>
                  <a:lnTo>
                    <a:pt x="12" y="1205"/>
                  </a:lnTo>
                  <a:lnTo>
                    <a:pt x="8" y="1207"/>
                  </a:lnTo>
                  <a:lnTo>
                    <a:pt x="6" y="1205"/>
                  </a:lnTo>
                  <a:lnTo>
                    <a:pt x="2" y="1203"/>
                  </a:lnTo>
                  <a:lnTo>
                    <a:pt x="2" y="1201"/>
                  </a:lnTo>
                  <a:lnTo>
                    <a:pt x="0" y="1199"/>
                  </a:lnTo>
                  <a:lnTo>
                    <a:pt x="0" y="1092"/>
                  </a:lnTo>
                  <a:lnTo>
                    <a:pt x="2" y="1090"/>
                  </a:lnTo>
                  <a:lnTo>
                    <a:pt x="2" y="1088"/>
                  </a:lnTo>
                  <a:lnTo>
                    <a:pt x="6" y="1086"/>
                  </a:lnTo>
                  <a:lnTo>
                    <a:pt x="8" y="1086"/>
                  </a:lnTo>
                  <a:lnTo>
                    <a:pt x="12" y="1086"/>
                  </a:lnTo>
                  <a:lnTo>
                    <a:pt x="14" y="1088"/>
                  </a:lnTo>
                  <a:lnTo>
                    <a:pt x="16" y="1090"/>
                  </a:lnTo>
                  <a:lnTo>
                    <a:pt x="16" y="1092"/>
                  </a:lnTo>
                  <a:lnTo>
                    <a:pt x="16" y="1092"/>
                  </a:lnTo>
                  <a:close/>
                  <a:moveTo>
                    <a:pt x="16" y="1274"/>
                  </a:moveTo>
                  <a:lnTo>
                    <a:pt x="16" y="1379"/>
                  </a:lnTo>
                  <a:lnTo>
                    <a:pt x="16" y="1382"/>
                  </a:lnTo>
                  <a:lnTo>
                    <a:pt x="14" y="1384"/>
                  </a:lnTo>
                  <a:lnTo>
                    <a:pt x="12" y="1386"/>
                  </a:lnTo>
                  <a:lnTo>
                    <a:pt x="8" y="1386"/>
                  </a:lnTo>
                  <a:lnTo>
                    <a:pt x="6" y="1386"/>
                  </a:lnTo>
                  <a:lnTo>
                    <a:pt x="2" y="1384"/>
                  </a:lnTo>
                  <a:lnTo>
                    <a:pt x="2" y="1382"/>
                  </a:lnTo>
                  <a:lnTo>
                    <a:pt x="0" y="1379"/>
                  </a:lnTo>
                  <a:lnTo>
                    <a:pt x="0" y="1274"/>
                  </a:lnTo>
                  <a:lnTo>
                    <a:pt x="2" y="1270"/>
                  </a:lnTo>
                  <a:lnTo>
                    <a:pt x="2" y="1268"/>
                  </a:lnTo>
                  <a:lnTo>
                    <a:pt x="6" y="1266"/>
                  </a:lnTo>
                  <a:lnTo>
                    <a:pt x="8" y="1266"/>
                  </a:lnTo>
                  <a:lnTo>
                    <a:pt x="12" y="1266"/>
                  </a:lnTo>
                  <a:lnTo>
                    <a:pt x="14" y="1268"/>
                  </a:lnTo>
                  <a:lnTo>
                    <a:pt x="16" y="1270"/>
                  </a:lnTo>
                  <a:lnTo>
                    <a:pt x="16" y="1274"/>
                  </a:lnTo>
                  <a:lnTo>
                    <a:pt x="16" y="1274"/>
                  </a:lnTo>
                  <a:close/>
                  <a:moveTo>
                    <a:pt x="16" y="1454"/>
                  </a:moveTo>
                  <a:lnTo>
                    <a:pt x="16" y="1560"/>
                  </a:lnTo>
                  <a:lnTo>
                    <a:pt x="16" y="1562"/>
                  </a:lnTo>
                  <a:lnTo>
                    <a:pt x="14" y="1566"/>
                  </a:lnTo>
                  <a:lnTo>
                    <a:pt x="12" y="1566"/>
                  </a:lnTo>
                  <a:lnTo>
                    <a:pt x="8" y="1568"/>
                  </a:lnTo>
                  <a:lnTo>
                    <a:pt x="6" y="1566"/>
                  </a:lnTo>
                  <a:lnTo>
                    <a:pt x="2" y="1566"/>
                  </a:lnTo>
                  <a:lnTo>
                    <a:pt x="2" y="1562"/>
                  </a:lnTo>
                  <a:lnTo>
                    <a:pt x="0" y="1560"/>
                  </a:lnTo>
                  <a:lnTo>
                    <a:pt x="0" y="1454"/>
                  </a:lnTo>
                  <a:lnTo>
                    <a:pt x="2" y="1452"/>
                  </a:lnTo>
                  <a:lnTo>
                    <a:pt x="2" y="1450"/>
                  </a:lnTo>
                  <a:lnTo>
                    <a:pt x="6" y="1448"/>
                  </a:lnTo>
                  <a:lnTo>
                    <a:pt x="8" y="1448"/>
                  </a:lnTo>
                  <a:lnTo>
                    <a:pt x="12" y="1448"/>
                  </a:lnTo>
                  <a:lnTo>
                    <a:pt x="14" y="1450"/>
                  </a:lnTo>
                  <a:lnTo>
                    <a:pt x="16" y="1452"/>
                  </a:lnTo>
                  <a:lnTo>
                    <a:pt x="16" y="1454"/>
                  </a:lnTo>
                  <a:lnTo>
                    <a:pt x="16" y="1454"/>
                  </a:lnTo>
                  <a:close/>
                  <a:moveTo>
                    <a:pt x="16" y="1635"/>
                  </a:moveTo>
                  <a:lnTo>
                    <a:pt x="16" y="1740"/>
                  </a:lnTo>
                  <a:lnTo>
                    <a:pt x="16" y="1744"/>
                  </a:lnTo>
                  <a:lnTo>
                    <a:pt x="14" y="1746"/>
                  </a:lnTo>
                  <a:lnTo>
                    <a:pt x="12" y="1748"/>
                  </a:lnTo>
                  <a:lnTo>
                    <a:pt x="8" y="1748"/>
                  </a:lnTo>
                  <a:lnTo>
                    <a:pt x="6" y="1748"/>
                  </a:lnTo>
                  <a:lnTo>
                    <a:pt x="2" y="1746"/>
                  </a:lnTo>
                  <a:lnTo>
                    <a:pt x="2" y="1744"/>
                  </a:lnTo>
                  <a:lnTo>
                    <a:pt x="0" y="1740"/>
                  </a:lnTo>
                  <a:lnTo>
                    <a:pt x="0" y="1635"/>
                  </a:lnTo>
                  <a:lnTo>
                    <a:pt x="2" y="1633"/>
                  </a:lnTo>
                  <a:lnTo>
                    <a:pt x="2" y="1629"/>
                  </a:lnTo>
                  <a:lnTo>
                    <a:pt x="6" y="1627"/>
                  </a:lnTo>
                  <a:lnTo>
                    <a:pt x="8" y="1627"/>
                  </a:lnTo>
                  <a:lnTo>
                    <a:pt x="12" y="1627"/>
                  </a:lnTo>
                  <a:lnTo>
                    <a:pt x="14" y="1629"/>
                  </a:lnTo>
                  <a:lnTo>
                    <a:pt x="16" y="1633"/>
                  </a:lnTo>
                  <a:lnTo>
                    <a:pt x="16" y="1635"/>
                  </a:lnTo>
                  <a:lnTo>
                    <a:pt x="16" y="1635"/>
                  </a:lnTo>
                  <a:close/>
                  <a:moveTo>
                    <a:pt x="16" y="1817"/>
                  </a:moveTo>
                  <a:lnTo>
                    <a:pt x="16" y="1921"/>
                  </a:lnTo>
                  <a:lnTo>
                    <a:pt x="16" y="1923"/>
                  </a:lnTo>
                  <a:lnTo>
                    <a:pt x="14" y="1927"/>
                  </a:lnTo>
                  <a:lnTo>
                    <a:pt x="12" y="1927"/>
                  </a:lnTo>
                  <a:lnTo>
                    <a:pt x="8" y="1929"/>
                  </a:lnTo>
                  <a:lnTo>
                    <a:pt x="6" y="1927"/>
                  </a:lnTo>
                  <a:lnTo>
                    <a:pt x="2" y="1927"/>
                  </a:lnTo>
                  <a:lnTo>
                    <a:pt x="2" y="1923"/>
                  </a:lnTo>
                  <a:lnTo>
                    <a:pt x="0" y="1921"/>
                  </a:lnTo>
                  <a:lnTo>
                    <a:pt x="0" y="1817"/>
                  </a:lnTo>
                  <a:lnTo>
                    <a:pt x="2" y="1813"/>
                  </a:lnTo>
                  <a:lnTo>
                    <a:pt x="2" y="1811"/>
                  </a:lnTo>
                  <a:lnTo>
                    <a:pt x="6" y="1809"/>
                  </a:lnTo>
                  <a:lnTo>
                    <a:pt x="8" y="1809"/>
                  </a:lnTo>
                  <a:lnTo>
                    <a:pt x="12" y="1809"/>
                  </a:lnTo>
                  <a:lnTo>
                    <a:pt x="14" y="1811"/>
                  </a:lnTo>
                  <a:lnTo>
                    <a:pt x="16" y="1813"/>
                  </a:lnTo>
                  <a:lnTo>
                    <a:pt x="16" y="1817"/>
                  </a:lnTo>
                  <a:lnTo>
                    <a:pt x="16" y="1817"/>
                  </a:lnTo>
                  <a:close/>
                  <a:moveTo>
                    <a:pt x="16" y="1996"/>
                  </a:moveTo>
                  <a:lnTo>
                    <a:pt x="16" y="2026"/>
                  </a:lnTo>
                  <a:lnTo>
                    <a:pt x="16" y="2030"/>
                  </a:lnTo>
                  <a:lnTo>
                    <a:pt x="14" y="2032"/>
                  </a:lnTo>
                  <a:lnTo>
                    <a:pt x="12" y="2034"/>
                  </a:lnTo>
                  <a:lnTo>
                    <a:pt x="8" y="2034"/>
                  </a:lnTo>
                  <a:lnTo>
                    <a:pt x="6" y="2034"/>
                  </a:lnTo>
                  <a:lnTo>
                    <a:pt x="2" y="2032"/>
                  </a:lnTo>
                  <a:lnTo>
                    <a:pt x="2" y="2030"/>
                  </a:lnTo>
                  <a:lnTo>
                    <a:pt x="0" y="2026"/>
                  </a:lnTo>
                  <a:lnTo>
                    <a:pt x="0" y="1996"/>
                  </a:lnTo>
                  <a:lnTo>
                    <a:pt x="2" y="1995"/>
                  </a:lnTo>
                  <a:lnTo>
                    <a:pt x="2" y="1991"/>
                  </a:lnTo>
                  <a:lnTo>
                    <a:pt x="6" y="1991"/>
                  </a:lnTo>
                  <a:lnTo>
                    <a:pt x="8" y="1989"/>
                  </a:lnTo>
                  <a:lnTo>
                    <a:pt x="12" y="1991"/>
                  </a:lnTo>
                  <a:lnTo>
                    <a:pt x="14" y="1991"/>
                  </a:lnTo>
                  <a:lnTo>
                    <a:pt x="16" y="1995"/>
                  </a:lnTo>
                  <a:lnTo>
                    <a:pt x="16" y="1996"/>
                  </a:lnTo>
                  <a:lnTo>
                    <a:pt x="16" y="199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B6BAB23F-A048-7747-23D2-09CB39AB5B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3688" y="2652792"/>
              <a:ext cx="12700" cy="1603341"/>
            </a:xfrm>
            <a:custGeom>
              <a:avLst/>
              <a:gdLst>
                <a:gd name="T0" fmla="*/ 12 w 16"/>
                <a:gd name="T1" fmla="*/ 119 h 2034"/>
                <a:gd name="T2" fmla="*/ 2 w 16"/>
                <a:gd name="T3" fmla="*/ 119 h 2034"/>
                <a:gd name="T4" fmla="*/ 0 w 16"/>
                <a:gd name="T5" fmla="*/ 6 h 2034"/>
                <a:gd name="T6" fmla="*/ 10 w 16"/>
                <a:gd name="T7" fmla="*/ 2 h 2034"/>
                <a:gd name="T8" fmla="*/ 16 w 16"/>
                <a:gd name="T9" fmla="*/ 8 h 2034"/>
                <a:gd name="T10" fmla="*/ 12 w 16"/>
                <a:gd name="T11" fmla="*/ 301 h 2034"/>
                <a:gd name="T12" fmla="*/ 2 w 16"/>
                <a:gd name="T13" fmla="*/ 301 h 2034"/>
                <a:gd name="T14" fmla="*/ 0 w 16"/>
                <a:gd name="T15" fmla="*/ 186 h 2034"/>
                <a:gd name="T16" fmla="*/ 10 w 16"/>
                <a:gd name="T17" fmla="*/ 182 h 2034"/>
                <a:gd name="T18" fmla="*/ 16 w 16"/>
                <a:gd name="T19" fmla="*/ 190 h 2034"/>
                <a:gd name="T20" fmla="*/ 12 w 16"/>
                <a:gd name="T21" fmla="*/ 480 h 2034"/>
                <a:gd name="T22" fmla="*/ 2 w 16"/>
                <a:gd name="T23" fmla="*/ 480 h 2034"/>
                <a:gd name="T24" fmla="*/ 0 w 16"/>
                <a:gd name="T25" fmla="*/ 368 h 2034"/>
                <a:gd name="T26" fmla="*/ 10 w 16"/>
                <a:gd name="T27" fmla="*/ 364 h 2034"/>
                <a:gd name="T28" fmla="*/ 16 w 16"/>
                <a:gd name="T29" fmla="*/ 370 h 2034"/>
                <a:gd name="T30" fmla="*/ 12 w 16"/>
                <a:gd name="T31" fmla="*/ 662 h 2034"/>
                <a:gd name="T32" fmla="*/ 2 w 16"/>
                <a:gd name="T33" fmla="*/ 662 h 2034"/>
                <a:gd name="T34" fmla="*/ 0 w 16"/>
                <a:gd name="T35" fmla="*/ 547 h 2034"/>
                <a:gd name="T36" fmla="*/ 10 w 16"/>
                <a:gd name="T37" fmla="*/ 543 h 2034"/>
                <a:gd name="T38" fmla="*/ 16 w 16"/>
                <a:gd name="T39" fmla="*/ 551 h 2034"/>
                <a:gd name="T40" fmla="*/ 12 w 16"/>
                <a:gd name="T41" fmla="*/ 842 h 2034"/>
                <a:gd name="T42" fmla="*/ 2 w 16"/>
                <a:gd name="T43" fmla="*/ 842 h 2034"/>
                <a:gd name="T44" fmla="*/ 0 w 16"/>
                <a:gd name="T45" fmla="*/ 729 h 2034"/>
                <a:gd name="T46" fmla="*/ 10 w 16"/>
                <a:gd name="T47" fmla="*/ 725 h 2034"/>
                <a:gd name="T48" fmla="*/ 16 w 16"/>
                <a:gd name="T49" fmla="*/ 731 h 2034"/>
                <a:gd name="T50" fmla="*/ 12 w 16"/>
                <a:gd name="T51" fmla="*/ 1023 h 2034"/>
                <a:gd name="T52" fmla="*/ 2 w 16"/>
                <a:gd name="T53" fmla="*/ 1023 h 2034"/>
                <a:gd name="T54" fmla="*/ 0 w 16"/>
                <a:gd name="T55" fmla="*/ 909 h 2034"/>
                <a:gd name="T56" fmla="*/ 10 w 16"/>
                <a:gd name="T57" fmla="*/ 905 h 2034"/>
                <a:gd name="T58" fmla="*/ 16 w 16"/>
                <a:gd name="T59" fmla="*/ 913 h 2034"/>
                <a:gd name="T60" fmla="*/ 12 w 16"/>
                <a:gd name="T61" fmla="*/ 1203 h 2034"/>
                <a:gd name="T62" fmla="*/ 2 w 16"/>
                <a:gd name="T63" fmla="*/ 1203 h 2034"/>
                <a:gd name="T64" fmla="*/ 0 w 16"/>
                <a:gd name="T65" fmla="*/ 1090 h 2034"/>
                <a:gd name="T66" fmla="*/ 10 w 16"/>
                <a:gd name="T67" fmla="*/ 1086 h 2034"/>
                <a:gd name="T68" fmla="*/ 16 w 16"/>
                <a:gd name="T69" fmla="*/ 1094 h 2034"/>
                <a:gd name="T70" fmla="*/ 12 w 16"/>
                <a:gd name="T71" fmla="*/ 1384 h 2034"/>
                <a:gd name="T72" fmla="*/ 2 w 16"/>
                <a:gd name="T73" fmla="*/ 1384 h 2034"/>
                <a:gd name="T74" fmla="*/ 0 w 16"/>
                <a:gd name="T75" fmla="*/ 1270 h 2034"/>
                <a:gd name="T76" fmla="*/ 10 w 16"/>
                <a:gd name="T77" fmla="*/ 1266 h 2034"/>
                <a:gd name="T78" fmla="*/ 16 w 16"/>
                <a:gd name="T79" fmla="*/ 1274 h 2034"/>
                <a:gd name="T80" fmla="*/ 12 w 16"/>
                <a:gd name="T81" fmla="*/ 1566 h 2034"/>
                <a:gd name="T82" fmla="*/ 2 w 16"/>
                <a:gd name="T83" fmla="*/ 1566 h 2034"/>
                <a:gd name="T84" fmla="*/ 0 w 16"/>
                <a:gd name="T85" fmla="*/ 1452 h 2034"/>
                <a:gd name="T86" fmla="*/ 10 w 16"/>
                <a:gd name="T87" fmla="*/ 1448 h 2034"/>
                <a:gd name="T88" fmla="*/ 16 w 16"/>
                <a:gd name="T89" fmla="*/ 1456 h 2034"/>
                <a:gd name="T90" fmla="*/ 12 w 16"/>
                <a:gd name="T91" fmla="*/ 1746 h 2034"/>
                <a:gd name="T92" fmla="*/ 2 w 16"/>
                <a:gd name="T93" fmla="*/ 1746 h 2034"/>
                <a:gd name="T94" fmla="*/ 0 w 16"/>
                <a:gd name="T95" fmla="*/ 1633 h 2034"/>
                <a:gd name="T96" fmla="*/ 10 w 16"/>
                <a:gd name="T97" fmla="*/ 1629 h 2034"/>
                <a:gd name="T98" fmla="*/ 16 w 16"/>
                <a:gd name="T99" fmla="*/ 1635 h 2034"/>
                <a:gd name="T100" fmla="*/ 12 w 16"/>
                <a:gd name="T101" fmla="*/ 1927 h 2034"/>
                <a:gd name="T102" fmla="*/ 2 w 16"/>
                <a:gd name="T103" fmla="*/ 1927 h 2034"/>
                <a:gd name="T104" fmla="*/ 0 w 16"/>
                <a:gd name="T105" fmla="*/ 1813 h 2034"/>
                <a:gd name="T106" fmla="*/ 10 w 16"/>
                <a:gd name="T107" fmla="*/ 1809 h 2034"/>
                <a:gd name="T108" fmla="*/ 16 w 16"/>
                <a:gd name="T109" fmla="*/ 1817 h 2034"/>
                <a:gd name="T110" fmla="*/ 12 w 16"/>
                <a:gd name="T111" fmla="*/ 2032 h 2034"/>
                <a:gd name="T112" fmla="*/ 2 w 16"/>
                <a:gd name="T113" fmla="*/ 2032 h 2034"/>
                <a:gd name="T114" fmla="*/ 0 w 16"/>
                <a:gd name="T115" fmla="*/ 1995 h 2034"/>
                <a:gd name="T116" fmla="*/ 10 w 16"/>
                <a:gd name="T117" fmla="*/ 1991 h 2034"/>
                <a:gd name="T118" fmla="*/ 16 w 16"/>
                <a:gd name="T119" fmla="*/ 1996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" h="2034">
                  <a:moveTo>
                    <a:pt x="16" y="8"/>
                  </a:moveTo>
                  <a:lnTo>
                    <a:pt x="16" y="115"/>
                  </a:lnTo>
                  <a:lnTo>
                    <a:pt x="14" y="117"/>
                  </a:lnTo>
                  <a:lnTo>
                    <a:pt x="12" y="119"/>
                  </a:lnTo>
                  <a:lnTo>
                    <a:pt x="10" y="121"/>
                  </a:lnTo>
                  <a:lnTo>
                    <a:pt x="8" y="121"/>
                  </a:lnTo>
                  <a:lnTo>
                    <a:pt x="4" y="121"/>
                  </a:lnTo>
                  <a:lnTo>
                    <a:pt x="2" y="119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6" y="8"/>
                  </a:lnTo>
                  <a:close/>
                  <a:moveTo>
                    <a:pt x="16" y="190"/>
                  </a:moveTo>
                  <a:lnTo>
                    <a:pt x="16" y="295"/>
                  </a:lnTo>
                  <a:lnTo>
                    <a:pt x="14" y="297"/>
                  </a:lnTo>
                  <a:lnTo>
                    <a:pt x="12" y="301"/>
                  </a:lnTo>
                  <a:lnTo>
                    <a:pt x="10" y="301"/>
                  </a:lnTo>
                  <a:lnTo>
                    <a:pt x="8" y="303"/>
                  </a:lnTo>
                  <a:lnTo>
                    <a:pt x="4" y="301"/>
                  </a:lnTo>
                  <a:lnTo>
                    <a:pt x="2" y="301"/>
                  </a:lnTo>
                  <a:lnTo>
                    <a:pt x="0" y="297"/>
                  </a:lnTo>
                  <a:lnTo>
                    <a:pt x="0" y="295"/>
                  </a:lnTo>
                  <a:lnTo>
                    <a:pt x="0" y="190"/>
                  </a:lnTo>
                  <a:lnTo>
                    <a:pt x="0" y="186"/>
                  </a:lnTo>
                  <a:lnTo>
                    <a:pt x="2" y="184"/>
                  </a:lnTo>
                  <a:lnTo>
                    <a:pt x="4" y="182"/>
                  </a:lnTo>
                  <a:lnTo>
                    <a:pt x="8" y="182"/>
                  </a:lnTo>
                  <a:lnTo>
                    <a:pt x="10" y="182"/>
                  </a:lnTo>
                  <a:lnTo>
                    <a:pt x="12" y="184"/>
                  </a:lnTo>
                  <a:lnTo>
                    <a:pt x="14" y="186"/>
                  </a:lnTo>
                  <a:lnTo>
                    <a:pt x="16" y="190"/>
                  </a:lnTo>
                  <a:lnTo>
                    <a:pt x="16" y="190"/>
                  </a:lnTo>
                  <a:close/>
                  <a:moveTo>
                    <a:pt x="16" y="370"/>
                  </a:moveTo>
                  <a:lnTo>
                    <a:pt x="16" y="476"/>
                  </a:lnTo>
                  <a:lnTo>
                    <a:pt x="14" y="478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4"/>
                  </a:lnTo>
                  <a:lnTo>
                    <a:pt x="4" y="482"/>
                  </a:lnTo>
                  <a:lnTo>
                    <a:pt x="2" y="480"/>
                  </a:lnTo>
                  <a:lnTo>
                    <a:pt x="0" y="478"/>
                  </a:lnTo>
                  <a:lnTo>
                    <a:pt x="0" y="476"/>
                  </a:lnTo>
                  <a:lnTo>
                    <a:pt x="0" y="370"/>
                  </a:lnTo>
                  <a:lnTo>
                    <a:pt x="0" y="368"/>
                  </a:lnTo>
                  <a:lnTo>
                    <a:pt x="2" y="364"/>
                  </a:lnTo>
                  <a:lnTo>
                    <a:pt x="4" y="364"/>
                  </a:lnTo>
                  <a:lnTo>
                    <a:pt x="8" y="362"/>
                  </a:lnTo>
                  <a:lnTo>
                    <a:pt x="10" y="364"/>
                  </a:lnTo>
                  <a:lnTo>
                    <a:pt x="12" y="364"/>
                  </a:lnTo>
                  <a:lnTo>
                    <a:pt x="14" y="368"/>
                  </a:lnTo>
                  <a:lnTo>
                    <a:pt x="16" y="370"/>
                  </a:lnTo>
                  <a:lnTo>
                    <a:pt x="16" y="370"/>
                  </a:lnTo>
                  <a:close/>
                  <a:moveTo>
                    <a:pt x="16" y="551"/>
                  </a:moveTo>
                  <a:lnTo>
                    <a:pt x="16" y="656"/>
                  </a:lnTo>
                  <a:lnTo>
                    <a:pt x="14" y="660"/>
                  </a:lnTo>
                  <a:lnTo>
                    <a:pt x="12" y="662"/>
                  </a:lnTo>
                  <a:lnTo>
                    <a:pt x="10" y="664"/>
                  </a:lnTo>
                  <a:lnTo>
                    <a:pt x="8" y="664"/>
                  </a:lnTo>
                  <a:lnTo>
                    <a:pt x="4" y="664"/>
                  </a:lnTo>
                  <a:lnTo>
                    <a:pt x="2" y="662"/>
                  </a:lnTo>
                  <a:lnTo>
                    <a:pt x="0" y="660"/>
                  </a:lnTo>
                  <a:lnTo>
                    <a:pt x="0" y="656"/>
                  </a:lnTo>
                  <a:lnTo>
                    <a:pt x="0" y="551"/>
                  </a:lnTo>
                  <a:lnTo>
                    <a:pt x="0" y="547"/>
                  </a:lnTo>
                  <a:lnTo>
                    <a:pt x="2" y="545"/>
                  </a:lnTo>
                  <a:lnTo>
                    <a:pt x="4" y="543"/>
                  </a:lnTo>
                  <a:lnTo>
                    <a:pt x="8" y="543"/>
                  </a:lnTo>
                  <a:lnTo>
                    <a:pt x="10" y="543"/>
                  </a:lnTo>
                  <a:lnTo>
                    <a:pt x="12" y="545"/>
                  </a:lnTo>
                  <a:lnTo>
                    <a:pt x="14" y="547"/>
                  </a:lnTo>
                  <a:lnTo>
                    <a:pt x="16" y="551"/>
                  </a:lnTo>
                  <a:lnTo>
                    <a:pt x="16" y="551"/>
                  </a:lnTo>
                  <a:close/>
                  <a:moveTo>
                    <a:pt x="16" y="731"/>
                  </a:moveTo>
                  <a:lnTo>
                    <a:pt x="16" y="838"/>
                  </a:lnTo>
                  <a:lnTo>
                    <a:pt x="14" y="840"/>
                  </a:lnTo>
                  <a:lnTo>
                    <a:pt x="12" y="842"/>
                  </a:lnTo>
                  <a:lnTo>
                    <a:pt x="10" y="843"/>
                  </a:lnTo>
                  <a:lnTo>
                    <a:pt x="8" y="845"/>
                  </a:lnTo>
                  <a:lnTo>
                    <a:pt x="4" y="843"/>
                  </a:lnTo>
                  <a:lnTo>
                    <a:pt x="2" y="842"/>
                  </a:lnTo>
                  <a:lnTo>
                    <a:pt x="0" y="840"/>
                  </a:lnTo>
                  <a:lnTo>
                    <a:pt x="0" y="838"/>
                  </a:lnTo>
                  <a:lnTo>
                    <a:pt x="0" y="731"/>
                  </a:lnTo>
                  <a:lnTo>
                    <a:pt x="0" y="729"/>
                  </a:lnTo>
                  <a:lnTo>
                    <a:pt x="2" y="727"/>
                  </a:lnTo>
                  <a:lnTo>
                    <a:pt x="4" y="725"/>
                  </a:lnTo>
                  <a:lnTo>
                    <a:pt x="8" y="725"/>
                  </a:lnTo>
                  <a:lnTo>
                    <a:pt x="10" y="725"/>
                  </a:lnTo>
                  <a:lnTo>
                    <a:pt x="12" y="727"/>
                  </a:lnTo>
                  <a:lnTo>
                    <a:pt x="14" y="729"/>
                  </a:lnTo>
                  <a:lnTo>
                    <a:pt x="16" y="731"/>
                  </a:lnTo>
                  <a:lnTo>
                    <a:pt x="16" y="731"/>
                  </a:lnTo>
                  <a:close/>
                  <a:moveTo>
                    <a:pt x="16" y="913"/>
                  </a:moveTo>
                  <a:lnTo>
                    <a:pt x="16" y="1017"/>
                  </a:lnTo>
                  <a:lnTo>
                    <a:pt x="14" y="1021"/>
                  </a:lnTo>
                  <a:lnTo>
                    <a:pt x="12" y="1023"/>
                  </a:lnTo>
                  <a:lnTo>
                    <a:pt x="10" y="1025"/>
                  </a:lnTo>
                  <a:lnTo>
                    <a:pt x="8" y="1025"/>
                  </a:lnTo>
                  <a:lnTo>
                    <a:pt x="4" y="1025"/>
                  </a:lnTo>
                  <a:lnTo>
                    <a:pt x="2" y="1023"/>
                  </a:lnTo>
                  <a:lnTo>
                    <a:pt x="0" y="1021"/>
                  </a:lnTo>
                  <a:lnTo>
                    <a:pt x="0" y="1017"/>
                  </a:lnTo>
                  <a:lnTo>
                    <a:pt x="0" y="913"/>
                  </a:lnTo>
                  <a:lnTo>
                    <a:pt x="0" y="909"/>
                  </a:lnTo>
                  <a:lnTo>
                    <a:pt x="2" y="907"/>
                  </a:lnTo>
                  <a:lnTo>
                    <a:pt x="4" y="905"/>
                  </a:lnTo>
                  <a:lnTo>
                    <a:pt x="8" y="905"/>
                  </a:lnTo>
                  <a:lnTo>
                    <a:pt x="10" y="905"/>
                  </a:lnTo>
                  <a:lnTo>
                    <a:pt x="12" y="907"/>
                  </a:lnTo>
                  <a:lnTo>
                    <a:pt x="14" y="909"/>
                  </a:lnTo>
                  <a:lnTo>
                    <a:pt x="16" y="913"/>
                  </a:lnTo>
                  <a:lnTo>
                    <a:pt x="16" y="913"/>
                  </a:lnTo>
                  <a:close/>
                  <a:moveTo>
                    <a:pt x="16" y="1094"/>
                  </a:moveTo>
                  <a:lnTo>
                    <a:pt x="16" y="1199"/>
                  </a:lnTo>
                  <a:lnTo>
                    <a:pt x="14" y="1201"/>
                  </a:lnTo>
                  <a:lnTo>
                    <a:pt x="12" y="1203"/>
                  </a:lnTo>
                  <a:lnTo>
                    <a:pt x="10" y="1205"/>
                  </a:lnTo>
                  <a:lnTo>
                    <a:pt x="8" y="1207"/>
                  </a:lnTo>
                  <a:lnTo>
                    <a:pt x="4" y="1205"/>
                  </a:lnTo>
                  <a:lnTo>
                    <a:pt x="2" y="1203"/>
                  </a:lnTo>
                  <a:lnTo>
                    <a:pt x="0" y="1201"/>
                  </a:lnTo>
                  <a:lnTo>
                    <a:pt x="0" y="1199"/>
                  </a:lnTo>
                  <a:lnTo>
                    <a:pt x="0" y="1094"/>
                  </a:lnTo>
                  <a:lnTo>
                    <a:pt x="0" y="1090"/>
                  </a:lnTo>
                  <a:lnTo>
                    <a:pt x="2" y="1088"/>
                  </a:lnTo>
                  <a:lnTo>
                    <a:pt x="4" y="1086"/>
                  </a:lnTo>
                  <a:lnTo>
                    <a:pt x="8" y="1086"/>
                  </a:lnTo>
                  <a:lnTo>
                    <a:pt x="10" y="1086"/>
                  </a:lnTo>
                  <a:lnTo>
                    <a:pt x="12" y="1088"/>
                  </a:lnTo>
                  <a:lnTo>
                    <a:pt x="14" y="1090"/>
                  </a:lnTo>
                  <a:lnTo>
                    <a:pt x="16" y="1094"/>
                  </a:lnTo>
                  <a:lnTo>
                    <a:pt x="16" y="1094"/>
                  </a:lnTo>
                  <a:close/>
                  <a:moveTo>
                    <a:pt x="16" y="1274"/>
                  </a:moveTo>
                  <a:lnTo>
                    <a:pt x="16" y="1379"/>
                  </a:lnTo>
                  <a:lnTo>
                    <a:pt x="14" y="1382"/>
                  </a:lnTo>
                  <a:lnTo>
                    <a:pt x="12" y="1384"/>
                  </a:lnTo>
                  <a:lnTo>
                    <a:pt x="10" y="1386"/>
                  </a:lnTo>
                  <a:lnTo>
                    <a:pt x="8" y="1386"/>
                  </a:lnTo>
                  <a:lnTo>
                    <a:pt x="4" y="1386"/>
                  </a:lnTo>
                  <a:lnTo>
                    <a:pt x="2" y="1384"/>
                  </a:lnTo>
                  <a:lnTo>
                    <a:pt x="0" y="1382"/>
                  </a:lnTo>
                  <a:lnTo>
                    <a:pt x="0" y="1379"/>
                  </a:lnTo>
                  <a:lnTo>
                    <a:pt x="0" y="1274"/>
                  </a:lnTo>
                  <a:lnTo>
                    <a:pt x="0" y="1270"/>
                  </a:lnTo>
                  <a:lnTo>
                    <a:pt x="2" y="1268"/>
                  </a:lnTo>
                  <a:lnTo>
                    <a:pt x="4" y="1266"/>
                  </a:lnTo>
                  <a:lnTo>
                    <a:pt x="8" y="1266"/>
                  </a:lnTo>
                  <a:lnTo>
                    <a:pt x="10" y="1266"/>
                  </a:lnTo>
                  <a:lnTo>
                    <a:pt x="12" y="1268"/>
                  </a:lnTo>
                  <a:lnTo>
                    <a:pt x="14" y="1270"/>
                  </a:lnTo>
                  <a:lnTo>
                    <a:pt x="16" y="1274"/>
                  </a:lnTo>
                  <a:lnTo>
                    <a:pt x="16" y="1274"/>
                  </a:lnTo>
                  <a:close/>
                  <a:moveTo>
                    <a:pt x="16" y="1456"/>
                  </a:moveTo>
                  <a:lnTo>
                    <a:pt x="16" y="1560"/>
                  </a:lnTo>
                  <a:lnTo>
                    <a:pt x="14" y="1562"/>
                  </a:lnTo>
                  <a:lnTo>
                    <a:pt x="12" y="1566"/>
                  </a:lnTo>
                  <a:lnTo>
                    <a:pt x="10" y="1566"/>
                  </a:lnTo>
                  <a:lnTo>
                    <a:pt x="8" y="1568"/>
                  </a:lnTo>
                  <a:lnTo>
                    <a:pt x="4" y="1566"/>
                  </a:lnTo>
                  <a:lnTo>
                    <a:pt x="2" y="1566"/>
                  </a:lnTo>
                  <a:lnTo>
                    <a:pt x="0" y="1562"/>
                  </a:lnTo>
                  <a:lnTo>
                    <a:pt x="0" y="1560"/>
                  </a:lnTo>
                  <a:lnTo>
                    <a:pt x="0" y="1456"/>
                  </a:lnTo>
                  <a:lnTo>
                    <a:pt x="0" y="1452"/>
                  </a:lnTo>
                  <a:lnTo>
                    <a:pt x="2" y="1450"/>
                  </a:lnTo>
                  <a:lnTo>
                    <a:pt x="4" y="1448"/>
                  </a:lnTo>
                  <a:lnTo>
                    <a:pt x="8" y="1448"/>
                  </a:lnTo>
                  <a:lnTo>
                    <a:pt x="10" y="1448"/>
                  </a:lnTo>
                  <a:lnTo>
                    <a:pt x="12" y="1450"/>
                  </a:lnTo>
                  <a:lnTo>
                    <a:pt x="14" y="1452"/>
                  </a:lnTo>
                  <a:lnTo>
                    <a:pt x="16" y="1456"/>
                  </a:lnTo>
                  <a:lnTo>
                    <a:pt x="16" y="1456"/>
                  </a:lnTo>
                  <a:close/>
                  <a:moveTo>
                    <a:pt x="16" y="1635"/>
                  </a:moveTo>
                  <a:lnTo>
                    <a:pt x="16" y="1742"/>
                  </a:lnTo>
                  <a:lnTo>
                    <a:pt x="14" y="1744"/>
                  </a:lnTo>
                  <a:lnTo>
                    <a:pt x="12" y="1746"/>
                  </a:lnTo>
                  <a:lnTo>
                    <a:pt x="10" y="1748"/>
                  </a:lnTo>
                  <a:lnTo>
                    <a:pt x="8" y="1748"/>
                  </a:lnTo>
                  <a:lnTo>
                    <a:pt x="4" y="1748"/>
                  </a:lnTo>
                  <a:lnTo>
                    <a:pt x="2" y="1746"/>
                  </a:lnTo>
                  <a:lnTo>
                    <a:pt x="0" y="1744"/>
                  </a:lnTo>
                  <a:lnTo>
                    <a:pt x="0" y="1742"/>
                  </a:lnTo>
                  <a:lnTo>
                    <a:pt x="0" y="1635"/>
                  </a:lnTo>
                  <a:lnTo>
                    <a:pt x="0" y="1633"/>
                  </a:lnTo>
                  <a:lnTo>
                    <a:pt x="2" y="1629"/>
                  </a:lnTo>
                  <a:lnTo>
                    <a:pt x="4" y="1629"/>
                  </a:lnTo>
                  <a:lnTo>
                    <a:pt x="8" y="1627"/>
                  </a:lnTo>
                  <a:lnTo>
                    <a:pt x="10" y="1629"/>
                  </a:lnTo>
                  <a:lnTo>
                    <a:pt x="12" y="1629"/>
                  </a:lnTo>
                  <a:lnTo>
                    <a:pt x="14" y="1633"/>
                  </a:lnTo>
                  <a:lnTo>
                    <a:pt x="16" y="1635"/>
                  </a:lnTo>
                  <a:lnTo>
                    <a:pt x="16" y="1635"/>
                  </a:lnTo>
                  <a:close/>
                  <a:moveTo>
                    <a:pt x="16" y="1817"/>
                  </a:moveTo>
                  <a:lnTo>
                    <a:pt x="16" y="1921"/>
                  </a:lnTo>
                  <a:lnTo>
                    <a:pt x="14" y="1923"/>
                  </a:lnTo>
                  <a:lnTo>
                    <a:pt x="12" y="1927"/>
                  </a:lnTo>
                  <a:lnTo>
                    <a:pt x="10" y="1927"/>
                  </a:lnTo>
                  <a:lnTo>
                    <a:pt x="8" y="1929"/>
                  </a:lnTo>
                  <a:lnTo>
                    <a:pt x="4" y="1927"/>
                  </a:lnTo>
                  <a:lnTo>
                    <a:pt x="2" y="1927"/>
                  </a:lnTo>
                  <a:lnTo>
                    <a:pt x="0" y="1923"/>
                  </a:lnTo>
                  <a:lnTo>
                    <a:pt x="0" y="1921"/>
                  </a:lnTo>
                  <a:lnTo>
                    <a:pt x="0" y="1817"/>
                  </a:lnTo>
                  <a:lnTo>
                    <a:pt x="0" y="1813"/>
                  </a:lnTo>
                  <a:lnTo>
                    <a:pt x="2" y="1811"/>
                  </a:lnTo>
                  <a:lnTo>
                    <a:pt x="4" y="1809"/>
                  </a:lnTo>
                  <a:lnTo>
                    <a:pt x="8" y="1809"/>
                  </a:lnTo>
                  <a:lnTo>
                    <a:pt x="10" y="1809"/>
                  </a:lnTo>
                  <a:lnTo>
                    <a:pt x="12" y="1811"/>
                  </a:lnTo>
                  <a:lnTo>
                    <a:pt x="14" y="1813"/>
                  </a:lnTo>
                  <a:lnTo>
                    <a:pt x="16" y="1817"/>
                  </a:lnTo>
                  <a:lnTo>
                    <a:pt x="16" y="1817"/>
                  </a:lnTo>
                  <a:close/>
                  <a:moveTo>
                    <a:pt x="16" y="1996"/>
                  </a:moveTo>
                  <a:lnTo>
                    <a:pt x="16" y="2026"/>
                  </a:lnTo>
                  <a:lnTo>
                    <a:pt x="14" y="2030"/>
                  </a:lnTo>
                  <a:lnTo>
                    <a:pt x="12" y="2032"/>
                  </a:lnTo>
                  <a:lnTo>
                    <a:pt x="10" y="2034"/>
                  </a:lnTo>
                  <a:lnTo>
                    <a:pt x="8" y="2034"/>
                  </a:lnTo>
                  <a:lnTo>
                    <a:pt x="4" y="2034"/>
                  </a:lnTo>
                  <a:lnTo>
                    <a:pt x="2" y="2032"/>
                  </a:lnTo>
                  <a:lnTo>
                    <a:pt x="0" y="2030"/>
                  </a:lnTo>
                  <a:lnTo>
                    <a:pt x="0" y="2026"/>
                  </a:lnTo>
                  <a:lnTo>
                    <a:pt x="0" y="1996"/>
                  </a:lnTo>
                  <a:lnTo>
                    <a:pt x="0" y="1995"/>
                  </a:lnTo>
                  <a:lnTo>
                    <a:pt x="2" y="1991"/>
                  </a:lnTo>
                  <a:lnTo>
                    <a:pt x="4" y="1991"/>
                  </a:lnTo>
                  <a:lnTo>
                    <a:pt x="8" y="1989"/>
                  </a:lnTo>
                  <a:lnTo>
                    <a:pt x="10" y="1991"/>
                  </a:lnTo>
                  <a:lnTo>
                    <a:pt x="12" y="1991"/>
                  </a:lnTo>
                  <a:lnTo>
                    <a:pt x="14" y="1995"/>
                  </a:lnTo>
                  <a:lnTo>
                    <a:pt x="16" y="1996"/>
                  </a:lnTo>
                  <a:lnTo>
                    <a:pt x="16" y="199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EB2184F0-B99B-F670-924C-04F9363DC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125" y="2652792"/>
              <a:ext cx="12700" cy="1237224"/>
            </a:xfrm>
            <a:custGeom>
              <a:avLst/>
              <a:gdLst>
                <a:gd name="T0" fmla="*/ 16 w 16"/>
                <a:gd name="T1" fmla="*/ 117 h 1568"/>
                <a:gd name="T2" fmla="*/ 8 w 16"/>
                <a:gd name="T3" fmla="*/ 121 h 1568"/>
                <a:gd name="T4" fmla="*/ 2 w 16"/>
                <a:gd name="T5" fmla="*/ 117 h 1568"/>
                <a:gd name="T6" fmla="*/ 2 w 16"/>
                <a:gd name="T7" fmla="*/ 6 h 1568"/>
                <a:gd name="T8" fmla="*/ 8 w 16"/>
                <a:gd name="T9" fmla="*/ 0 h 1568"/>
                <a:gd name="T10" fmla="*/ 16 w 16"/>
                <a:gd name="T11" fmla="*/ 6 h 1568"/>
                <a:gd name="T12" fmla="*/ 16 w 16"/>
                <a:gd name="T13" fmla="*/ 190 h 1568"/>
                <a:gd name="T14" fmla="*/ 14 w 16"/>
                <a:gd name="T15" fmla="*/ 301 h 1568"/>
                <a:gd name="T16" fmla="*/ 6 w 16"/>
                <a:gd name="T17" fmla="*/ 301 h 1568"/>
                <a:gd name="T18" fmla="*/ 0 w 16"/>
                <a:gd name="T19" fmla="*/ 295 h 1568"/>
                <a:gd name="T20" fmla="*/ 2 w 16"/>
                <a:gd name="T21" fmla="*/ 184 h 1568"/>
                <a:gd name="T22" fmla="*/ 12 w 16"/>
                <a:gd name="T23" fmla="*/ 182 h 1568"/>
                <a:gd name="T24" fmla="*/ 16 w 16"/>
                <a:gd name="T25" fmla="*/ 190 h 1568"/>
                <a:gd name="T26" fmla="*/ 16 w 16"/>
                <a:gd name="T27" fmla="*/ 476 h 1568"/>
                <a:gd name="T28" fmla="*/ 12 w 16"/>
                <a:gd name="T29" fmla="*/ 482 h 1568"/>
                <a:gd name="T30" fmla="*/ 2 w 16"/>
                <a:gd name="T31" fmla="*/ 480 h 1568"/>
                <a:gd name="T32" fmla="*/ 0 w 16"/>
                <a:gd name="T33" fmla="*/ 370 h 1568"/>
                <a:gd name="T34" fmla="*/ 6 w 16"/>
                <a:gd name="T35" fmla="*/ 364 h 1568"/>
                <a:gd name="T36" fmla="*/ 14 w 16"/>
                <a:gd name="T37" fmla="*/ 364 h 1568"/>
                <a:gd name="T38" fmla="*/ 16 w 16"/>
                <a:gd name="T39" fmla="*/ 370 h 1568"/>
                <a:gd name="T40" fmla="*/ 16 w 16"/>
                <a:gd name="T41" fmla="*/ 660 h 1568"/>
                <a:gd name="T42" fmla="*/ 8 w 16"/>
                <a:gd name="T43" fmla="*/ 664 h 1568"/>
                <a:gd name="T44" fmla="*/ 2 w 16"/>
                <a:gd name="T45" fmla="*/ 660 h 1568"/>
                <a:gd name="T46" fmla="*/ 2 w 16"/>
                <a:gd name="T47" fmla="*/ 547 h 1568"/>
                <a:gd name="T48" fmla="*/ 8 w 16"/>
                <a:gd name="T49" fmla="*/ 543 h 1568"/>
                <a:gd name="T50" fmla="*/ 16 w 16"/>
                <a:gd name="T51" fmla="*/ 547 h 1568"/>
                <a:gd name="T52" fmla="*/ 16 w 16"/>
                <a:gd name="T53" fmla="*/ 731 h 1568"/>
                <a:gd name="T54" fmla="*/ 14 w 16"/>
                <a:gd name="T55" fmla="*/ 842 h 1568"/>
                <a:gd name="T56" fmla="*/ 6 w 16"/>
                <a:gd name="T57" fmla="*/ 843 h 1568"/>
                <a:gd name="T58" fmla="*/ 0 w 16"/>
                <a:gd name="T59" fmla="*/ 838 h 1568"/>
                <a:gd name="T60" fmla="*/ 2 w 16"/>
                <a:gd name="T61" fmla="*/ 727 h 1568"/>
                <a:gd name="T62" fmla="*/ 12 w 16"/>
                <a:gd name="T63" fmla="*/ 725 h 1568"/>
                <a:gd name="T64" fmla="*/ 16 w 16"/>
                <a:gd name="T65" fmla="*/ 731 h 1568"/>
                <a:gd name="T66" fmla="*/ 16 w 16"/>
                <a:gd name="T67" fmla="*/ 1017 h 1568"/>
                <a:gd name="T68" fmla="*/ 12 w 16"/>
                <a:gd name="T69" fmla="*/ 1025 h 1568"/>
                <a:gd name="T70" fmla="*/ 2 w 16"/>
                <a:gd name="T71" fmla="*/ 1023 h 1568"/>
                <a:gd name="T72" fmla="*/ 0 w 16"/>
                <a:gd name="T73" fmla="*/ 913 h 1568"/>
                <a:gd name="T74" fmla="*/ 6 w 16"/>
                <a:gd name="T75" fmla="*/ 905 h 1568"/>
                <a:gd name="T76" fmla="*/ 14 w 16"/>
                <a:gd name="T77" fmla="*/ 907 h 1568"/>
                <a:gd name="T78" fmla="*/ 16 w 16"/>
                <a:gd name="T79" fmla="*/ 913 h 1568"/>
                <a:gd name="T80" fmla="*/ 16 w 16"/>
                <a:gd name="T81" fmla="*/ 1201 h 1568"/>
                <a:gd name="T82" fmla="*/ 8 w 16"/>
                <a:gd name="T83" fmla="*/ 1207 h 1568"/>
                <a:gd name="T84" fmla="*/ 2 w 16"/>
                <a:gd name="T85" fmla="*/ 1201 h 1568"/>
                <a:gd name="T86" fmla="*/ 2 w 16"/>
                <a:gd name="T87" fmla="*/ 1090 h 1568"/>
                <a:gd name="T88" fmla="*/ 8 w 16"/>
                <a:gd name="T89" fmla="*/ 1086 h 1568"/>
                <a:gd name="T90" fmla="*/ 16 w 16"/>
                <a:gd name="T91" fmla="*/ 1090 h 1568"/>
                <a:gd name="T92" fmla="*/ 16 w 16"/>
                <a:gd name="T93" fmla="*/ 1274 h 1568"/>
                <a:gd name="T94" fmla="*/ 14 w 16"/>
                <a:gd name="T95" fmla="*/ 1384 h 1568"/>
                <a:gd name="T96" fmla="*/ 6 w 16"/>
                <a:gd name="T97" fmla="*/ 1386 h 1568"/>
                <a:gd name="T98" fmla="*/ 0 w 16"/>
                <a:gd name="T99" fmla="*/ 1379 h 1568"/>
                <a:gd name="T100" fmla="*/ 2 w 16"/>
                <a:gd name="T101" fmla="*/ 1268 h 1568"/>
                <a:gd name="T102" fmla="*/ 12 w 16"/>
                <a:gd name="T103" fmla="*/ 1266 h 1568"/>
                <a:gd name="T104" fmla="*/ 16 w 16"/>
                <a:gd name="T105" fmla="*/ 1274 h 1568"/>
                <a:gd name="T106" fmla="*/ 16 w 16"/>
                <a:gd name="T107" fmla="*/ 1560 h 1568"/>
                <a:gd name="T108" fmla="*/ 12 w 16"/>
                <a:gd name="T109" fmla="*/ 1566 h 1568"/>
                <a:gd name="T110" fmla="*/ 2 w 16"/>
                <a:gd name="T111" fmla="*/ 1566 h 1568"/>
                <a:gd name="T112" fmla="*/ 0 w 16"/>
                <a:gd name="T113" fmla="*/ 1454 h 1568"/>
                <a:gd name="T114" fmla="*/ 6 w 16"/>
                <a:gd name="T115" fmla="*/ 1448 h 1568"/>
                <a:gd name="T116" fmla="*/ 14 w 16"/>
                <a:gd name="T117" fmla="*/ 1450 h 1568"/>
                <a:gd name="T118" fmla="*/ 16 w 16"/>
                <a:gd name="T119" fmla="*/ 1454 h 1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" h="1568">
                  <a:moveTo>
                    <a:pt x="16" y="8"/>
                  </a:moveTo>
                  <a:lnTo>
                    <a:pt x="16" y="113"/>
                  </a:lnTo>
                  <a:lnTo>
                    <a:pt x="16" y="117"/>
                  </a:lnTo>
                  <a:lnTo>
                    <a:pt x="14" y="119"/>
                  </a:lnTo>
                  <a:lnTo>
                    <a:pt x="12" y="121"/>
                  </a:lnTo>
                  <a:lnTo>
                    <a:pt x="8" y="121"/>
                  </a:lnTo>
                  <a:lnTo>
                    <a:pt x="6" y="121"/>
                  </a:lnTo>
                  <a:lnTo>
                    <a:pt x="2" y="119"/>
                  </a:lnTo>
                  <a:lnTo>
                    <a:pt x="2" y="117"/>
                  </a:lnTo>
                  <a:lnTo>
                    <a:pt x="0" y="113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close/>
                  <a:moveTo>
                    <a:pt x="16" y="190"/>
                  </a:moveTo>
                  <a:lnTo>
                    <a:pt x="16" y="295"/>
                  </a:lnTo>
                  <a:lnTo>
                    <a:pt x="16" y="297"/>
                  </a:lnTo>
                  <a:lnTo>
                    <a:pt x="14" y="301"/>
                  </a:lnTo>
                  <a:lnTo>
                    <a:pt x="12" y="301"/>
                  </a:lnTo>
                  <a:lnTo>
                    <a:pt x="8" y="303"/>
                  </a:lnTo>
                  <a:lnTo>
                    <a:pt x="6" y="301"/>
                  </a:lnTo>
                  <a:lnTo>
                    <a:pt x="2" y="301"/>
                  </a:lnTo>
                  <a:lnTo>
                    <a:pt x="2" y="297"/>
                  </a:lnTo>
                  <a:lnTo>
                    <a:pt x="0" y="295"/>
                  </a:lnTo>
                  <a:lnTo>
                    <a:pt x="0" y="190"/>
                  </a:lnTo>
                  <a:lnTo>
                    <a:pt x="2" y="186"/>
                  </a:lnTo>
                  <a:lnTo>
                    <a:pt x="2" y="184"/>
                  </a:lnTo>
                  <a:lnTo>
                    <a:pt x="6" y="182"/>
                  </a:lnTo>
                  <a:lnTo>
                    <a:pt x="8" y="182"/>
                  </a:lnTo>
                  <a:lnTo>
                    <a:pt x="12" y="182"/>
                  </a:lnTo>
                  <a:lnTo>
                    <a:pt x="14" y="184"/>
                  </a:lnTo>
                  <a:lnTo>
                    <a:pt x="16" y="186"/>
                  </a:lnTo>
                  <a:lnTo>
                    <a:pt x="16" y="190"/>
                  </a:lnTo>
                  <a:lnTo>
                    <a:pt x="16" y="190"/>
                  </a:lnTo>
                  <a:close/>
                  <a:moveTo>
                    <a:pt x="16" y="370"/>
                  </a:moveTo>
                  <a:lnTo>
                    <a:pt x="16" y="476"/>
                  </a:lnTo>
                  <a:lnTo>
                    <a:pt x="16" y="478"/>
                  </a:lnTo>
                  <a:lnTo>
                    <a:pt x="14" y="480"/>
                  </a:lnTo>
                  <a:lnTo>
                    <a:pt x="12" y="482"/>
                  </a:lnTo>
                  <a:lnTo>
                    <a:pt x="8" y="482"/>
                  </a:lnTo>
                  <a:lnTo>
                    <a:pt x="6" y="482"/>
                  </a:lnTo>
                  <a:lnTo>
                    <a:pt x="2" y="480"/>
                  </a:lnTo>
                  <a:lnTo>
                    <a:pt x="2" y="478"/>
                  </a:lnTo>
                  <a:lnTo>
                    <a:pt x="0" y="476"/>
                  </a:lnTo>
                  <a:lnTo>
                    <a:pt x="0" y="370"/>
                  </a:lnTo>
                  <a:lnTo>
                    <a:pt x="2" y="368"/>
                  </a:lnTo>
                  <a:lnTo>
                    <a:pt x="2" y="364"/>
                  </a:lnTo>
                  <a:lnTo>
                    <a:pt x="6" y="364"/>
                  </a:lnTo>
                  <a:lnTo>
                    <a:pt x="8" y="362"/>
                  </a:lnTo>
                  <a:lnTo>
                    <a:pt x="12" y="364"/>
                  </a:lnTo>
                  <a:lnTo>
                    <a:pt x="14" y="364"/>
                  </a:lnTo>
                  <a:lnTo>
                    <a:pt x="16" y="368"/>
                  </a:lnTo>
                  <a:lnTo>
                    <a:pt x="16" y="370"/>
                  </a:lnTo>
                  <a:lnTo>
                    <a:pt x="16" y="370"/>
                  </a:lnTo>
                  <a:close/>
                  <a:moveTo>
                    <a:pt x="16" y="551"/>
                  </a:moveTo>
                  <a:lnTo>
                    <a:pt x="16" y="656"/>
                  </a:lnTo>
                  <a:lnTo>
                    <a:pt x="16" y="660"/>
                  </a:lnTo>
                  <a:lnTo>
                    <a:pt x="14" y="662"/>
                  </a:lnTo>
                  <a:lnTo>
                    <a:pt x="12" y="664"/>
                  </a:lnTo>
                  <a:lnTo>
                    <a:pt x="8" y="664"/>
                  </a:lnTo>
                  <a:lnTo>
                    <a:pt x="6" y="664"/>
                  </a:lnTo>
                  <a:lnTo>
                    <a:pt x="2" y="662"/>
                  </a:lnTo>
                  <a:lnTo>
                    <a:pt x="2" y="660"/>
                  </a:lnTo>
                  <a:lnTo>
                    <a:pt x="0" y="656"/>
                  </a:lnTo>
                  <a:lnTo>
                    <a:pt x="0" y="551"/>
                  </a:lnTo>
                  <a:lnTo>
                    <a:pt x="2" y="547"/>
                  </a:lnTo>
                  <a:lnTo>
                    <a:pt x="2" y="545"/>
                  </a:lnTo>
                  <a:lnTo>
                    <a:pt x="6" y="543"/>
                  </a:lnTo>
                  <a:lnTo>
                    <a:pt x="8" y="543"/>
                  </a:lnTo>
                  <a:lnTo>
                    <a:pt x="12" y="543"/>
                  </a:lnTo>
                  <a:lnTo>
                    <a:pt x="14" y="545"/>
                  </a:lnTo>
                  <a:lnTo>
                    <a:pt x="16" y="547"/>
                  </a:lnTo>
                  <a:lnTo>
                    <a:pt x="16" y="551"/>
                  </a:lnTo>
                  <a:lnTo>
                    <a:pt x="16" y="551"/>
                  </a:lnTo>
                  <a:close/>
                  <a:moveTo>
                    <a:pt x="16" y="731"/>
                  </a:moveTo>
                  <a:lnTo>
                    <a:pt x="16" y="838"/>
                  </a:lnTo>
                  <a:lnTo>
                    <a:pt x="16" y="840"/>
                  </a:lnTo>
                  <a:lnTo>
                    <a:pt x="14" y="842"/>
                  </a:lnTo>
                  <a:lnTo>
                    <a:pt x="12" y="843"/>
                  </a:lnTo>
                  <a:lnTo>
                    <a:pt x="8" y="843"/>
                  </a:lnTo>
                  <a:lnTo>
                    <a:pt x="6" y="843"/>
                  </a:lnTo>
                  <a:lnTo>
                    <a:pt x="2" y="842"/>
                  </a:lnTo>
                  <a:lnTo>
                    <a:pt x="2" y="840"/>
                  </a:lnTo>
                  <a:lnTo>
                    <a:pt x="0" y="838"/>
                  </a:lnTo>
                  <a:lnTo>
                    <a:pt x="0" y="731"/>
                  </a:lnTo>
                  <a:lnTo>
                    <a:pt x="2" y="729"/>
                  </a:lnTo>
                  <a:lnTo>
                    <a:pt x="2" y="727"/>
                  </a:lnTo>
                  <a:lnTo>
                    <a:pt x="6" y="725"/>
                  </a:lnTo>
                  <a:lnTo>
                    <a:pt x="8" y="723"/>
                  </a:lnTo>
                  <a:lnTo>
                    <a:pt x="12" y="725"/>
                  </a:lnTo>
                  <a:lnTo>
                    <a:pt x="14" y="727"/>
                  </a:lnTo>
                  <a:lnTo>
                    <a:pt x="16" y="729"/>
                  </a:lnTo>
                  <a:lnTo>
                    <a:pt x="16" y="731"/>
                  </a:lnTo>
                  <a:lnTo>
                    <a:pt x="16" y="731"/>
                  </a:lnTo>
                  <a:close/>
                  <a:moveTo>
                    <a:pt x="16" y="913"/>
                  </a:moveTo>
                  <a:lnTo>
                    <a:pt x="16" y="1017"/>
                  </a:lnTo>
                  <a:lnTo>
                    <a:pt x="16" y="1021"/>
                  </a:lnTo>
                  <a:lnTo>
                    <a:pt x="14" y="1023"/>
                  </a:lnTo>
                  <a:lnTo>
                    <a:pt x="12" y="1025"/>
                  </a:lnTo>
                  <a:lnTo>
                    <a:pt x="8" y="1025"/>
                  </a:lnTo>
                  <a:lnTo>
                    <a:pt x="6" y="1025"/>
                  </a:lnTo>
                  <a:lnTo>
                    <a:pt x="2" y="1023"/>
                  </a:lnTo>
                  <a:lnTo>
                    <a:pt x="2" y="1021"/>
                  </a:lnTo>
                  <a:lnTo>
                    <a:pt x="0" y="1017"/>
                  </a:lnTo>
                  <a:lnTo>
                    <a:pt x="0" y="913"/>
                  </a:lnTo>
                  <a:lnTo>
                    <a:pt x="2" y="909"/>
                  </a:lnTo>
                  <a:lnTo>
                    <a:pt x="2" y="907"/>
                  </a:lnTo>
                  <a:lnTo>
                    <a:pt x="6" y="905"/>
                  </a:lnTo>
                  <a:lnTo>
                    <a:pt x="8" y="905"/>
                  </a:lnTo>
                  <a:lnTo>
                    <a:pt x="12" y="905"/>
                  </a:lnTo>
                  <a:lnTo>
                    <a:pt x="14" y="907"/>
                  </a:lnTo>
                  <a:lnTo>
                    <a:pt x="16" y="909"/>
                  </a:lnTo>
                  <a:lnTo>
                    <a:pt x="16" y="913"/>
                  </a:lnTo>
                  <a:lnTo>
                    <a:pt x="16" y="913"/>
                  </a:lnTo>
                  <a:close/>
                  <a:moveTo>
                    <a:pt x="16" y="1092"/>
                  </a:moveTo>
                  <a:lnTo>
                    <a:pt x="16" y="1199"/>
                  </a:lnTo>
                  <a:lnTo>
                    <a:pt x="16" y="1201"/>
                  </a:lnTo>
                  <a:lnTo>
                    <a:pt x="14" y="1203"/>
                  </a:lnTo>
                  <a:lnTo>
                    <a:pt x="12" y="1205"/>
                  </a:lnTo>
                  <a:lnTo>
                    <a:pt x="8" y="1207"/>
                  </a:lnTo>
                  <a:lnTo>
                    <a:pt x="6" y="1205"/>
                  </a:lnTo>
                  <a:lnTo>
                    <a:pt x="2" y="1203"/>
                  </a:lnTo>
                  <a:lnTo>
                    <a:pt x="2" y="1201"/>
                  </a:lnTo>
                  <a:lnTo>
                    <a:pt x="0" y="1199"/>
                  </a:lnTo>
                  <a:lnTo>
                    <a:pt x="0" y="1092"/>
                  </a:lnTo>
                  <a:lnTo>
                    <a:pt x="2" y="1090"/>
                  </a:lnTo>
                  <a:lnTo>
                    <a:pt x="2" y="1088"/>
                  </a:lnTo>
                  <a:lnTo>
                    <a:pt x="6" y="1086"/>
                  </a:lnTo>
                  <a:lnTo>
                    <a:pt x="8" y="1086"/>
                  </a:lnTo>
                  <a:lnTo>
                    <a:pt x="12" y="1086"/>
                  </a:lnTo>
                  <a:lnTo>
                    <a:pt x="14" y="1088"/>
                  </a:lnTo>
                  <a:lnTo>
                    <a:pt x="16" y="1090"/>
                  </a:lnTo>
                  <a:lnTo>
                    <a:pt x="16" y="1092"/>
                  </a:lnTo>
                  <a:lnTo>
                    <a:pt x="16" y="1092"/>
                  </a:lnTo>
                  <a:close/>
                  <a:moveTo>
                    <a:pt x="16" y="1274"/>
                  </a:moveTo>
                  <a:lnTo>
                    <a:pt x="16" y="1379"/>
                  </a:lnTo>
                  <a:lnTo>
                    <a:pt x="16" y="1382"/>
                  </a:lnTo>
                  <a:lnTo>
                    <a:pt x="14" y="1384"/>
                  </a:lnTo>
                  <a:lnTo>
                    <a:pt x="12" y="1386"/>
                  </a:lnTo>
                  <a:lnTo>
                    <a:pt x="8" y="1386"/>
                  </a:lnTo>
                  <a:lnTo>
                    <a:pt x="6" y="1386"/>
                  </a:lnTo>
                  <a:lnTo>
                    <a:pt x="2" y="1384"/>
                  </a:lnTo>
                  <a:lnTo>
                    <a:pt x="2" y="1382"/>
                  </a:lnTo>
                  <a:lnTo>
                    <a:pt x="0" y="1379"/>
                  </a:lnTo>
                  <a:lnTo>
                    <a:pt x="0" y="1274"/>
                  </a:lnTo>
                  <a:lnTo>
                    <a:pt x="2" y="1270"/>
                  </a:lnTo>
                  <a:lnTo>
                    <a:pt x="2" y="1268"/>
                  </a:lnTo>
                  <a:lnTo>
                    <a:pt x="6" y="1266"/>
                  </a:lnTo>
                  <a:lnTo>
                    <a:pt x="8" y="1266"/>
                  </a:lnTo>
                  <a:lnTo>
                    <a:pt x="12" y="1266"/>
                  </a:lnTo>
                  <a:lnTo>
                    <a:pt x="14" y="1268"/>
                  </a:lnTo>
                  <a:lnTo>
                    <a:pt x="16" y="1270"/>
                  </a:lnTo>
                  <a:lnTo>
                    <a:pt x="16" y="1274"/>
                  </a:lnTo>
                  <a:lnTo>
                    <a:pt x="16" y="1274"/>
                  </a:lnTo>
                  <a:close/>
                  <a:moveTo>
                    <a:pt x="16" y="1454"/>
                  </a:moveTo>
                  <a:lnTo>
                    <a:pt x="16" y="1560"/>
                  </a:lnTo>
                  <a:lnTo>
                    <a:pt x="16" y="1562"/>
                  </a:lnTo>
                  <a:lnTo>
                    <a:pt x="14" y="1566"/>
                  </a:lnTo>
                  <a:lnTo>
                    <a:pt x="12" y="1566"/>
                  </a:lnTo>
                  <a:lnTo>
                    <a:pt x="8" y="1568"/>
                  </a:lnTo>
                  <a:lnTo>
                    <a:pt x="6" y="1566"/>
                  </a:lnTo>
                  <a:lnTo>
                    <a:pt x="2" y="1566"/>
                  </a:lnTo>
                  <a:lnTo>
                    <a:pt x="2" y="1562"/>
                  </a:lnTo>
                  <a:lnTo>
                    <a:pt x="0" y="1560"/>
                  </a:lnTo>
                  <a:lnTo>
                    <a:pt x="0" y="1454"/>
                  </a:lnTo>
                  <a:lnTo>
                    <a:pt x="2" y="1452"/>
                  </a:lnTo>
                  <a:lnTo>
                    <a:pt x="2" y="1450"/>
                  </a:lnTo>
                  <a:lnTo>
                    <a:pt x="6" y="1448"/>
                  </a:lnTo>
                  <a:lnTo>
                    <a:pt x="8" y="1448"/>
                  </a:lnTo>
                  <a:lnTo>
                    <a:pt x="12" y="1448"/>
                  </a:lnTo>
                  <a:lnTo>
                    <a:pt x="14" y="1450"/>
                  </a:lnTo>
                  <a:lnTo>
                    <a:pt x="16" y="1452"/>
                  </a:lnTo>
                  <a:lnTo>
                    <a:pt x="16" y="1454"/>
                  </a:lnTo>
                  <a:lnTo>
                    <a:pt x="16" y="145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6183F91E-5852-EA5D-A40F-F6C4BA55A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800" y="2652792"/>
              <a:ext cx="11113" cy="1237224"/>
            </a:xfrm>
            <a:custGeom>
              <a:avLst/>
              <a:gdLst>
                <a:gd name="T0" fmla="*/ 13 w 13"/>
                <a:gd name="T1" fmla="*/ 117 h 1568"/>
                <a:gd name="T2" fmla="*/ 6 w 13"/>
                <a:gd name="T3" fmla="*/ 121 h 1568"/>
                <a:gd name="T4" fmla="*/ 0 w 13"/>
                <a:gd name="T5" fmla="*/ 117 h 1568"/>
                <a:gd name="T6" fmla="*/ 0 w 13"/>
                <a:gd name="T7" fmla="*/ 6 h 1568"/>
                <a:gd name="T8" fmla="*/ 6 w 13"/>
                <a:gd name="T9" fmla="*/ 0 h 1568"/>
                <a:gd name="T10" fmla="*/ 13 w 13"/>
                <a:gd name="T11" fmla="*/ 6 h 1568"/>
                <a:gd name="T12" fmla="*/ 13 w 13"/>
                <a:gd name="T13" fmla="*/ 190 h 1568"/>
                <a:gd name="T14" fmla="*/ 11 w 13"/>
                <a:gd name="T15" fmla="*/ 301 h 1568"/>
                <a:gd name="T16" fmla="*/ 4 w 13"/>
                <a:gd name="T17" fmla="*/ 301 h 1568"/>
                <a:gd name="T18" fmla="*/ 0 w 13"/>
                <a:gd name="T19" fmla="*/ 295 h 1568"/>
                <a:gd name="T20" fmla="*/ 2 w 13"/>
                <a:gd name="T21" fmla="*/ 184 h 1568"/>
                <a:gd name="T22" fmla="*/ 9 w 13"/>
                <a:gd name="T23" fmla="*/ 182 h 1568"/>
                <a:gd name="T24" fmla="*/ 13 w 13"/>
                <a:gd name="T25" fmla="*/ 190 h 1568"/>
                <a:gd name="T26" fmla="*/ 13 w 13"/>
                <a:gd name="T27" fmla="*/ 476 h 1568"/>
                <a:gd name="T28" fmla="*/ 9 w 13"/>
                <a:gd name="T29" fmla="*/ 482 h 1568"/>
                <a:gd name="T30" fmla="*/ 2 w 13"/>
                <a:gd name="T31" fmla="*/ 480 h 1568"/>
                <a:gd name="T32" fmla="*/ 0 w 13"/>
                <a:gd name="T33" fmla="*/ 370 h 1568"/>
                <a:gd name="T34" fmla="*/ 4 w 13"/>
                <a:gd name="T35" fmla="*/ 364 h 1568"/>
                <a:gd name="T36" fmla="*/ 11 w 13"/>
                <a:gd name="T37" fmla="*/ 364 h 1568"/>
                <a:gd name="T38" fmla="*/ 13 w 13"/>
                <a:gd name="T39" fmla="*/ 370 h 1568"/>
                <a:gd name="T40" fmla="*/ 13 w 13"/>
                <a:gd name="T41" fmla="*/ 660 h 1568"/>
                <a:gd name="T42" fmla="*/ 6 w 13"/>
                <a:gd name="T43" fmla="*/ 664 h 1568"/>
                <a:gd name="T44" fmla="*/ 0 w 13"/>
                <a:gd name="T45" fmla="*/ 660 h 1568"/>
                <a:gd name="T46" fmla="*/ 0 w 13"/>
                <a:gd name="T47" fmla="*/ 547 h 1568"/>
                <a:gd name="T48" fmla="*/ 6 w 13"/>
                <a:gd name="T49" fmla="*/ 543 h 1568"/>
                <a:gd name="T50" fmla="*/ 13 w 13"/>
                <a:gd name="T51" fmla="*/ 547 h 1568"/>
                <a:gd name="T52" fmla="*/ 13 w 13"/>
                <a:gd name="T53" fmla="*/ 731 h 1568"/>
                <a:gd name="T54" fmla="*/ 11 w 13"/>
                <a:gd name="T55" fmla="*/ 842 h 1568"/>
                <a:gd name="T56" fmla="*/ 4 w 13"/>
                <a:gd name="T57" fmla="*/ 843 h 1568"/>
                <a:gd name="T58" fmla="*/ 0 w 13"/>
                <a:gd name="T59" fmla="*/ 838 h 1568"/>
                <a:gd name="T60" fmla="*/ 2 w 13"/>
                <a:gd name="T61" fmla="*/ 727 h 1568"/>
                <a:gd name="T62" fmla="*/ 9 w 13"/>
                <a:gd name="T63" fmla="*/ 725 h 1568"/>
                <a:gd name="T64" fmla="*/ 13 w 13"/>
                <a:gd name="T65" fmla="*/ 731 h 1568"/>
                <a:gd name="T66" fmla="*/ 13 w 13"/>
                <a:gd name="T67" fmla="*/ 1017 h 1568"/>
                <a:gd name="T68" fmla="*/ 9 w 13"/>
                <a:gd name="T69" fmla="*/ 1025 h 1568"/>
                <a:gd name="T70" fmla="*/ 2 w 13"/>
                <a:gd name="T71" fmla="*/ 1023 h 1568"/>
                <a:gd name="T72" fmla="*/ 0 w 13"/>
                <a:gd name="T73" fmla="*/ 913 h 1568"/>
                <a:gd name="T74" fmla="*/ 4 w 13"/>
                <a:gd name="T75" fmla="*/ 905 h 1568"/>
                <a:gd name="T76" fmla="*/ 11 w 13"/>
                <a:gd name="T77" fmla="*/ 907 h 1568"/>
                <a:gd name="T78" fmla="*/ 13 w 13"/>
                <a:gd name="T79" fmla="*/ 913 h 1568"/>
                <a:gd name="T80" fmla="*/ 13 w 13"/>
                <a:gd name="T81" fmla="*/ 1201 h 1568"/>
                <a:gd name="T82" fmla="*/ 6 w 13"/>
                <a:gd name="T83" fmla="*/ 1207 h 1568"/>
                <a:gd name="T84" fmla="*/ 0 w 13"/>
                <a:gd name="T85" fmla="*/ 1201 h 1568"/>
                <a:gd name="T86" fmla="*/ 0 w 13"/>
                <a:gd name="T87" fmla="*/ 1090 h 1568"/>
                <a:gd name="T88" fmla="*/ 6 w 13"/>
                <a:gd name="T89" fmla="*/ 1086 h 1568"/>
                <a:gd name="T90" fmla="*/ 13 w 13"/>
                <a:gd name="T91" fmla="*/ 1090 h 1568"/>
                <a:gd name="T92" fmla="*/ 13 w 13"/>
                <a:gd name="T93" fmla="*/ 1274 h 1568"/>
                <a:gd name="T94" fmla="*/ 11 w 13"/>
                <a:gd name="T95" fmla="*/ 1384 h 1568"/>
                <a:gd name="T96" fmla="*/ 4 w 13"/>
                <a:gd name="T97" fmla="*/ 1386 h 1568"/>
                <a:gd name="T98" fmla="*/ 0 w 13"/>
                <a:gd name="T99" fmla="*/ 1379 h 1568"/>
                <a:gd name="T100" fmla="*/ 2 w 13"/>
                <a:gd name="T101" fmla="*/ 1268 h 1568"/>
                <a:gd name="T102" fmla="*/ 9 w 13"/>
                <a:gd name="T103" fmla="*/ 1266 h 1568"/>
                <a:gd name="T104" fmla="*/ 13 w 13"/>
                <a:gd name="T105" fmla="*/ 1274 h 1568"/>
                <a:gd name="T106" fmla="*/ 13 w 13"/>
                <a:gd name="T107" fmla="*/ 1560 h 1568"/>
                <a:gd name="T108" fmla="*/ 9 w 13"/>
                <a:gd name="T109" fmla="*/ 1566 h 1568"/>
                <a:gd name="T110" fmla="*/ 2 w 13"/>
                <a:gd name="T111" fmla="*/ 1566 h 1568"/>
                <a:gd name="T112" fmla="*/ 0 w 13"/>
                <a:gd name="T113" fmla="*/ 1454 h 1568"/>
                <a:gd name="T114" fmla="*/ 4 w 13"/>
                <a:gd name="T115" fmla="*/ 1448 h 1568"/>
                <a:gd name="T116" fmla="*/ 11 w 13"/>
                <a:gd name="T117" fmla="*/ 1450 h 1568"/>
                <a:gd name="T118" fmla="*/ 13 w 13"/>
                <a:gd name="T119" fmla="*/ 1454 h 1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" h="1568">
                  <a:moveTo>
                    <a:pt x="13" y="8"/>
                  </a:moveTo>
                  <a:lnTo>
                    <a:pt x="13" y="113"/>
                  </a:lnTo>
                  <a:lnTo>
                    <a:pt x="13" y="117"/>
                  </a:lnTo>
                  <a:lnTo>
                    <a:pt x="11" y="119"/>
                  </a:lnTo>
                  <a:lnTo>
                    <a:pt x="9" y="121"/>
                  </a:lnTo>
                  <a:lnTo>
                    <a:pt x="6" y="121"/>
                  </a:lnTo>
                  <a:lnTo>
                    <a:pt x="4" y="121"/>
                  </a:lnTo>
                  <a:lnTo>
                    <a:pt x="2" y="119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8"/>
                  </a:lnTo>
                  <a:close/>
                  <a:moveTo>
                    <a:pt x="13" y="190"/>
                  </a:moveTo>
                  <a:lnTo>
                    <a:pt x="13" y="295"/>
                  </a:lnTo>
                  <a:lnTo>
                    <a:pt x="13" y="297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6" y="303"/>
                  </a:lnTo>
                  <a:lnTo>
                    <a:pt x="4" y="301"/>
                  </a:lnTo>
                  <a:lnTo>
                    <a:pt x="2" y="301"/>
                  </a:lnTo>
                  <a:lnTo>
                    <a:pt x="0" y="297"/>
                  </a:lnTo>
                  <a:lnTo>
                    <a:pt x="0" y="295"/>
                  </a:lnTo>
                  <a:lnTo>
                    <a:pt x="0" y="190"/>
                  </a:lnTo>
                  <a:lnTo>
                    <a:pt x="0" y="186"/>
                  </a:lnTo>
                  <a:lnTo>
                    <a:pt x="2" y="184"/>
                  </a:lnTo>
                  <a:lnTo>
                    <a:pt x="4" y="182"/>
                  </a:lnTo>
                  <a:lnTo>
                    <a:pt x="6" y="182"/>
                  </a:lnTo>
                  <a:lnTo>
                    <a:pt x="9" y="182"/>
                  </a:lnTo>
                  <a:lnTo>
                    <a:pt x="11" y="184"/>
                  </a:lnTo>
                  <a:lnTo>
                    <a:pt x="13" y="186"/>
                  </a:lnTo>
                  <a:lnTo>
                    <a:pt x="13" y="190"/>
                  </a:lnTo>
                  <a:lnTo>
                    <a:pt x="13" y="190"/>
                  </a:lnTo>
                  <a:close/>
                  <a:moveTo>
                    <a:pt x="13" y="370"/>
                  </a:moveTo>
                  <a:lnTo>
                    <a:pt x="13" y="476"/>
                  </a:lnTo>
                  <a:lnTo>
                    <a:pt x="13" y="478"/>
                  </a:lnTo>
                  <a:lnTo>
                    <a:pt x="11" y="480"/>
                  </a:lnTo>
                  <a:lnTo>
                    <a:pt x="9" y="482"/>
                  </a:lnTo>
                  <a:lnTo>
                    <a:pt x="6" y="482"/>
                  </a:lnTo>
                  <a:lnTo>
                    <a:pt x="4" y="482"/>
                  </a:lnTo>
                  <a:lnTo>
                    <a:pt x="2" y="480"/>
                  </a:lnTo>
                  <a:lnTo>
                    <a:pt x="0" y="478"/>
                  </a:lnTo>
                  <a:lnTo>
                    <a:pt x="0" y="476"/>
                  </a:lnTo>
                  <a:lnTo>
                    <a:pt x="0" y="370"/>
                  </a:lnTo>
                  <a:lnTo>
                    <a:pt x="0" y="368"/>
                  </a:lnTo>
                  <a:lnTo>
                    <a:pt x="2" y="364"/>
                  </a:lnTo>
                  <a:lnTo>
                    <a:pt x="4" y="364"/>
                  </a:lnTo>
                  <a:lnTo>
                    <a:pt x="6" y="362"/>
                  </a:lnTo>
                  <a:lnTo>
                    <a:pt x="9" y="364"/>
                  </a:lnTo>
                  <a:lnTo>
                    <a:pt x="11" y="364"/>
                  </a:lnTo>
                  <a:lnTo>
                    <a:pt x="13" y="368"/>
                  </a:lnTo>
                  <a:lnTo>
                    <a:pt x="13" y="370"/>
                  </a:lnTo>
                  <a:lnTo>
                    <a:pt x="13" y="370"/>
                  </a:lnTo>
                  <a:close/>
                  <a:moveTo>
                    <a:pt x="13" y="551"/>
                  </a:moveTo>
                  <a:lnTo>
                    <a:pt x="13" y="656"/>
                  </a:lnTo>
                  <a:lnTo>
                    <a:pt x="13" y="660"/>
                  </a:lnTo>
                  <a:lnTo>
                    <a:pt x="11" y="662"/>
                  </a:lnTo>
                  <a:lnTo>
                    <a:pt x="9" y="664"/>
                  </a:lnTo>
                  <a:lnTo>
                    <a:pt x="6" y="664"/>
                  </a:lnTo>
                  <a:lnTo>
                    <a:pt x="4" y="664"/>
                  </a:lnTo>
                  <a:lnTo>
                    <a:pt x="2" y="662"/>
                  </a:lnTo>
                  <a:lnTo>
                    <a:pt x="0" y="660"/>
                  </a:lnTo>
                  <a:lnTo>
                    <a:pt x="0" y="656"/>
                  </a:lnTo>
                  <a:lnTo>
                    <a:pt x="0" y="551"/>
                  </a:lnTo>
                  <a:lnTo>
                    <a:pt x="0" y="547"/>
                  </a:lnTo>
                  <a:lnTo>
                    <a:pt x="2" y="545"/>
                  </a:lnTo>
                  <a:lnTo>
                    <a:pt x="4" y="543"/>
                  </a:lnTo>
                  <a:lnTo>
                    <a:pt x="6" y="543"/>
                  </a:lnTo>
                  <a:lnTo>
                    <a:pt x="9" y="543"/>
                  </a:lnTo>
                  <a:lnTo>
                    <a:pt x="11" y="545"/>
                  </a:lnTo>
                  <a:lnTo>
                    <a:pt x="13" y="547"/>
                  </a:lnTo>
                  <a:lnTo>
                    <a:pt x="13" y="551"/>
                  </a:lnTo>
                  <a:lnTo>
                    <a:pt x="13" y="551"/>
                  </a:lnTo>
                  <a:close/>
                  <a:moveTo>
                    <a:pt x="13" y="731"/>
                  </a:moveTo>
                  <a:lnTo>
                    <a:pt x="13" y="838"/>
                  </a:lnTo>
                  <a:lnTo>
                    <a:pt x="13" y="840"/>
                  </a:lnTo>
                  <a:lnTo>
                    <a:pt x="11" y="842"/>
                  </a:lnTo>
                  <a:lnTo>
                    <a:pt x="9" y="843"/>
                  </a:lnTo>
                  <a:lnTo>
                    <a:pt x="6" y="843"/>
                  </a:lnTo>
                  <a:lnTo>
                    <a:pt x="4" y="843"/>
                  </a:lnTo>
                  <a:lnTo>
                    <a:pt x="2" y="842"/>
                  </a:lnTo>
                  <a:lnTo>
                    <a:pt x="0" y="840"/>
                  </a:lnTo>
                  <a:lnTo>
                    <a:pt x="0" y="838"/>
                  </a:lnTo>
                  <a:lnTo>
                    <a:pt x="0" y="731"/>
                  </a:lnTo>
                  <a:lnTo>
                    <a:pt x="0" y="729"/>
                  </a:lnTo>
                  <a:lnTo>
                    <a:pt x="2" y="727"/>
                  </a:lnTo>
                  <a:lnTo>
                    <a:pt x="4" y="725"/>
                  </a:lnTo>
                  <a:lnTo>
                    <a:pt x="6" y="723"/>
                  </a:lnTo>
                  <a:lnTo>
                    <a:pt x="9" y="725"/>
                  </a:lnTo>
                  <a:lnTo>
                    <a:pt x="11" y="727"/>
                  </a:lnTo>
                  <a:lnTo>
                    <a:pt x="13" y="729"/>
                  </a:lnTo>
                  <a:lnTo>
                    <a:pt x="13" y="731"/>
                  </a:lnTo>
                  <a:lnTo>
                    <a:pt x="13" y="731"/>
                  </a:lnTo>
                  <a:close/>
                  <a:moveTo>
                    <a:pt x="13" y="913"/>
                  </a:moveTo>
                  <a:lnTo>
                    <a:pt x="13" y="1017"/>
                  </a:lnTo>
                  <a:lnTo>
                    <a:pt x="13" y="1021"/>
                  </a:lnTo>
                  <a:lnTo>
                    <a:pt x="11" y="1023"/>
                  </a:lnTo>
                  <a:lnTo>
                    <a:pt x="9" y="1025"/>
                  </a:lnTo>
                  <a:lnTo>
                    <a:pt x="6" y="1025"/>
                  </a:lnTo>
                  <a:lnTo>
                    <a:pt x="4" y="1025"/>
                  </a:lnTo>
                  <a:lnTo>
                    <a:pt x="2" y="1023"/>
                  </a:lnTo>
                  <a:lnTo>
                    <a:pt x="0" y="1021"/>
                  </a:lnTo>
                  <a:lnTo>
                    <a:pt x="0" y="1017"/>
                  </a:lnTo>
                  <a:lnTo>
                    <a:pt x="0" y="913"/>
                  </a:lnTo>
                  <a:lnTo>
                    <a:pt x="0" y="909"/>
                  </a:lnTo>
                  <a:lnTo>
                    <a:pt x="2" y="907"/>
                  </a:lnTo>
                  <a:lnTo>
                    <a:pt x="4" y="905"/>
                  </a:lnTo>
                  <a:lnTo>
                    <a:pt x="6" y="905"/>
                  </a:lnTo>
                  <a:lnTo>
                    <a:pt x="9" y="905"/>
                  </a:lnTo>
                  <a:lnTo>
                    <a:pt x="11" y="907"/>
                  </a:lnTo>
                  <a:lnTo>
                    <a:pt x="13" y="909"/>
                  </a:lnTo>
                  <a:lnTo>
                    <a:pt x="13" y="913"/>
                  </a:lnTo>
                  <a:lnTo>
                    <a:pt x="13" y="913"/>
                  </a:lnTo>
                  <a:close/>
                  <a:moveTo>
                    <a:pt x="13" y="1092"/>
                  </a:moveTo>
                  <a:lnTo>
                    <a:pt x="13" y="1199"/>
                  </a:lnTo>
                  <a:lnTo>
                    <a:pt x="13" y="1201"/>
                  </a:lnTo>
                  <a:lnTo>
                    <a:pt x="11" y="1203"/>
                  </a:lnTo>
                  <a:lnTo>
                    <a:pt x="9" y="1205"/>
                  </a:lnTo>
                  <a:lnTo>
                    <a:pt x="6" y="1207"/>
                  </a:lnTo>
                  <a:lnTo>
                    <a:pt x="4" y="1205"/>
                  </a:lnTo>
                  <a:lnTo>
                    <a:pt x="2" y="1203"/>
                  </a:lnTo>
                  <a:lnTo>
                    <a:pt x="0" y="1201"/>
                  </a:lnTo>
                  <a:lnTo>
                    <a:pt x="0" y="1199"/>
                  </a:lnTo>
                  <a:lnTo>
                    <a:pt x="0" y="1092"/>
                  </a:lnTo>
                  <a:lnTo>
                    <a:pt x="0" y="1090"/>
                  </a:lnTo>
                  <a:lnTo>
                    <a:pt x="2" y="1088"/>
                  </a:lnTo>
                  <a:lnTo>
                    <a:pt x="4" y="1086"/>
                  </a:lnTo>
                  <a:lnTo>
                    <a:pt x="6" y="1086"/>
                  </a:lnTo>
                  <a:lnTo>
                    <a:pt x="9" y="1086"/>
                  </a:lnTo>
                  <a:lnTo>
                    <a:pt x="11" y="1088"/>
                  </a:lnTo>
                  <a:lnTo>
                    <a:pt x="13" y="1090"/>
                  </a:lnTo>
                  <a:lnTo>
                    <a:pt x="13" y="1092"/>
                  </a:lnTo>
                  <a:lnTo>
                    <a:pt x="13" y="1092"/>
                  </a:lnTo>
                  <a:close/>
                  <a:moveTo>
                    <a:pt x="13" y="1274"/>
                  </a:moveTo>
                  <a:lnTo>
                    <a:pt x="13" y="1379"/>
                  </a:lnTo>
                  <a:lnTo>
                    <a:pt x="13" y="1382"/>
                  </a:lnTo>
                  <a:lnTo>
                    <a:pt x="11" y="1384"/>
                  </a:lnTo>
                  <a:lnTo>
                    <a:pt x="9" y="1386"/>
                  </a:lnTo>
                  <a:lnTo>
                    <a:pt x="6" y="1386"/>
                  </a:lnTo>
                  <a:lnTo>
                    <a:pt x="4" y="1386"/>
                  </a:lnTo>
                  <a:lnTo>
                    <a:pt x="2" y="1384"/>
                  </a:lnTo>
                  <a:lnTo>
                    <a:pt x="0" y="1382"/>
                  </a:lnTo>
                  <a:lnTo>
                    <a:pt x="0" y="1379"/>
                  </a:lnTo>
                  <a:lnTo>
                    <a:pt x="0" y="1274"/>
                  </a:lnTo>
                  <a:lnTo>
                    <a:pt x="0" y="1270"/>
                  </a:lnTo>
                  <a:lnTo>
                    <a:pt x="2" y="1268"/>
                  </a:lnTo>
                  <a:lnTo>
                    <a:pt x="4" y="1266"/>
                  </a:lnTo>
                  <a:lnTo>
                    <a:pt x="6" y="1266"/>
                  </a:lnTo>
                  <a:lnTo>
                    <a:pt x="9" y="1266"/>
                  </a:lnTo>
                  <a:lnTo>
                    <a:pt x="11" y="1268"/>
                  </a:lnTo>
                  <a:lnTo>
                    <a:pt x="13" y="1270"/>
                  </a:lnTo>
                  <a:lnTo>
                    <a:pt x="13" y="1274"/>
                  </a:lnTo>
                  <a:lnTo>
                    <a:pt x="13" y="1274"/>
                  </a:lnTo>
                  <a:close/>
                  <a:moveTo>
                    <a:pt x="13" y="1454"/>
                  </a:moveTo>
                  <a:lnTo>
                    <a:pt x="13" y="1560"/>
                  </a:lnTo>
                  <a:lnTo>
                    <a:pt x="13" y="1562"/>
                  </a:lnTo>
                  <a:lnTo>
                    <a:pt x="11" y="1566"/>
                  </a:lnTo>
                  <a:lnTo>
                    <a:pt x="9" y="1566"/>
                  </a:lnTo>
                  <a:lnTo>
                    <a:pt x="6" y="1568"/>
                  </a:lnTo>
                  <a:lnTo>
                    <a:pt x="4" y="1566"/>
                  </a:lnTo>
                  <a:lnTo>
                    <a:pt x="2" y="1566"/>
                  </a:lnTo>
                  <a:lnTo>
                    <a:pt x="0" y="1562"/>
                  </a:lnTo>
                  <a:lnTo>
                    <a:pt x="0" y="1560"/>
                  </a:lnTo>
                  <a:lnTo>
                    <a:pt x="0" y="1454"/>
                  </a:lnTo>
                  <a:lnTo>
                    <a:pt x="0" y="1452"/>
                  </a:lnTo>
                  <a:lnTo>
                    <a:pt x="2" y="1450"/>
                  </a:lnTo>
                  <a:lnTo>
                    <a:pt x="4" y="1448"/>
                  </a:lnTo>
                  <a:lnTo>
                    <a:pt x="6" y="1448"/>
                  </a:lnTo>
                  <a:lnTo>
                    <a:pt x="9" y="1448"/>
                  </a:lnTo>
                  <a:lnTo>
                    <a:pt x="11" y="1450"/>
                  </a:lnTo>
                  <a:lnTo>
                    <a:pt x="13" y="1452"/>
                  </a:lnTo>
                  <a:lnTo>
                    <a:pt x="13" y="1454"/>
                  </a:lnTo>
                  <a:lnTo>
                    <a:pt x="13" y="145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77244FDE-BB04-81C1-607D-DF747F14F9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4475" y="2652792"/>
              <a:ext cx="12700" cy="1237224"/>
            </a:xfrm>
            <a:custGeom>
              <a:avLst/>
              <a:gdLst>
                <a:gd name="T0" fmla="*/ 14 w 16"/>
                <a:gd name="T1" fmla="*/ 117 h 1568"/>
                <a:gd name="T2" fmla="*/ 8 w 16"/>
                <a:gd name="T3" fmla="*/ 121 h 1568"/>
                <a:gd name="T4" fmla="*/ 0 w 16"/>
                <a:gd name="T5" fmla="*/ 117 h 1568"/>
                <a:gd name="T6" fmla="*/ 0 w 16"/>
                <a:gd name="T7" fmla="*/ 6 h 1568"/>
                <a:gd name="T8" fmla="*/ 8 w 16"/>
                <a:gd name="T9" fmla="*/ 0 h 1568"/>
                <a:gd name="T10" fmla="*/ 14 w 16"/>
                <a:gd name="T11" fmla="*/ 6 h 1568"/>
                <a:gd name="T12" fmla="*/ 16 w 16"/>
                <a:gd name="T13" fmla="*/ 190 h 1568"/>
                <a:gd name="T14" fmla="*/ 12 w 16"/>
                <a:gd name="T15" fmla="*/ 301 h 1568"/>
                <a:gd name="T16" fmla="*/ 4 w 16"/>
                <a:gd name="T17" fmla="*/ 301 h 1568"/>
                <a:gd name="T18" fmla="*/ 0 w 16"/>
                <a:gd name="T19" fmla="*/ 295 h 1568"/>
                <a:gd name="T20" fmla="*/ 2 w 16"/>
                <a:gd name="T21" fmla="*/ 184 h 1568"/>
                <a:gd name="T22" fmla="*/ 10 w 16"/>
                <a:gd name="T23" fmla="*/ 182 h 1568"/>
                <a:gd name="T24" fmla="*/ 16 w 16"/>
                <a:gd name="T25" fmla="*/ 190 h 1568"/>
                <a:gd name="T26" fmla="*/ 16 w 16"/>
                <a:gd name="T27" fmla="*/ 476 h 1568"/>
                <a:gd name="T28" fmla="*/ 10 w 16"/>
                <a:gd name="T29" fmla="*/ 482 h 1568"/>
                <a:gd name="T30" fmla="*/ 2 w 16"/>
                <a:gd name="T31" fmla="*/ 480 h 1568"/>
                <a:gd name="T32" fmla="*/ 0 w 16"/>
                <a:gd name="T33" fmla="*/ 370 h 1568"/>
                <a:gd name="T34" fmla="*/ 4 w 16"/>
                <a:gd name="T35" fmla="*/ 364 h 1568"/>
                <a:gd name="T36" fmla="*/ 12 w 16"/>
                <a:gd name="T37" fmla="*/ 364 h 1568"/>
                <a:gd name="T38" fmla="*/ 16 w 16"/>
                <a:gd name="T39" fmla="*/ 370 h 1568"/>
                <a:gd name="T40" fmla="*/ 14 w 16"/>
                <a:gd name="T41" fmla="*/ 660 h 1568"/>
                <a:gd name="T42" fmla="*/ 8 w 16"/>
                <a:gd name="T43" fmla="*/ 664 h 1568"/>
                <a:gd name="T44" fmla="*/ 0 w 16"/>
                <a:gd name="T45" fmla="*/ 660 h 1568"/>
                <a:gd name="T46" fmla="*/ 0 w 16"/>
                <a:gd name="T47" fmla="*/ 547 h 1568"/>
                <a:gd name="T48" fmla="*/ 8 w 16"/>
                <a:gd name="T49" fmla="*/ 543 h 1568"/>
                <a:gd name="T50" fmla="*/ 14 w 16"/>
                <a:gd name="T51" fmla="*/ 547 h 1568"/>
                <a:gd name="T52" fmla="*/ 16 w 16"/>
                <a:gd name="T53" fmla="*/ 731 h 1568"/>
                <a:gd name="T54" fmla="*/ 12 w 16"/>
                <a:gd name="T55" fmla="*/ 842 h 1568"/>
                <a:gd name="T56" fmla="*/ 4 w 16"/>
                <a:gd name="T57" fmla="*/ 843 h 1568"/>
                <a:gd name="T58" fmla="*/ 0 w 16"/>
                <a:gd name="T59" fmla="*/ 838 h 1568"/>
                <a:gd name="T60" fmla="*/ 2 w 16"/>
                <a:gd name="T61" fmla="*/ 727 h 1568"/>
                <a:gd name="T62" fmla="*/ 10 w 16"/>
                <a:gd name="T63" fmla="*/ 725 h 1568"/>
                <a:gd name="T64" fmla="*/ 16 w 16"/>
                <a:gd name="T65" fmla="*/ 731 h 1568"/>
                <a:gd name="T66" fmla="*/ 16 w 16"/>
                <a:gd name="T67" fmla="*/ 1017 h 1568"/>
                <a:gd name="T68" fmla="*/ 10 w 16"/>
                <a:gd name="T69" fmla="*/ 1025 h 1568"/>
                <a:gd name="T70" fmla="*/ 2 w 16"/>
                <a:gd name="T71" fmla="*/ 1023 h 1568"/>
                <a:gd name="T72" fmla="*/ 0 w 16"/>
                <a:gd name="T73" fmla="*/ 913 h 1568"/>
                <a:gd name="T74" fmla="*/ 4 w 16"/>
                <a:gd name="T75" fmla="*/ 905 h 1568"/>
                <a:gd name="T76" fmla="*/ 12 w 16"/>
                <a:gd name="T77" fmla="*/ 907 h 1568"/>
                <a:gd name="T78" fmla="*/ 16 w 16"/>
                <a:gd name="T79" fmla="*/ 913 h 1568"/>
                <a:gd name="T80" fmla="*/ 14 w 16"/>
                <a:gd name="T81" fmla="*/ 1201 h 1568"/>
                <a:gd name="T82" fmla="*/ 8 w 16"/>
                <a:gd name="T83" fmla="*/ 1207 h 1568"/>
                <a:gd name="T84" fmla="*/ 0 w 16"/>
                <a:gd name="T85" fmla="*/ 1201 h 1568"/>
                <a:gd name="T86" fmla="*/ 0 w 16"/>
                <a:gd name="T87" fmla="*/ 1090 h 1568"/>
                <a:gd name="T88" fmla="*/ 8 w 16"/>
                <a:gd name="T89" fmla="*/ 1086 h 1568"/>
                <a:gd name="T90" fmla="*/ 14 w 16"/>
                <a:gd name="T91" fmla="*/ 1090 h 1568"/>
                <a:gd name="T92" fmla="*/ 16 w 16"/>
                <a:gd name="T93" fmla="*/ 1274 h 1568"/>
                <a:gd name="T94" fmla="*/ 12 w 16"/>
                <a:gd name="T95" fmla="*/ 1384 h 1568"/>
                <a:gd name="T96" fmla="*/ 4 w 16"/>
                <a:gd name="T97" fmla="*/ 1386 h 1568"/>
                <a:gd name="T98" fmla="*/ 0 w 16"/>
                <a:gd name="T99" fmla="*/ 1379 h 1568"/>
                <a:gd name="T100" fmla="*/ 2 w 16"/>
                <a:gd name="T101" fmla="*/ 1268 h 1568"/>
                <a:gd name="T102" fmla="*/ 10 w 16"/>
                <a:gd name="T103" fmla="*/ 1266 h 1568"/>
                <a:gd name="T104" fmla="*/ 16 w 16"/>
                <a:gd name="T105" fmla="*/ 1274 h 1568"/>
                <a:gd name="T106" fmla="*/ 16 w 16"/>
                <a:gd name="T107" fmla="*/ 1560 h 1568"/>
                <a:gd name="T108" fmla="*/ 10 w 16"/>
                <a:gd name="T109" fmla="*/ 1566 h 1568"/>
                <a:gd name="T110" fmla="*/ 2 w 16"/>
                <a:gd name="T111" fmla="*/ 1566 h 1568"/>
                <a:gd name="T112" fmla="*/ 0 w 16"/>
                <a:gd name="T113" fmla="*/ 1456 h 1568"/>
                <a:gd name="T114" fmla="*/ 4 w 16"/>
                <a:gd name="T115" fmla="*/ 1448 h 1568"/>
                <a:gd name="T116" fmla="*/ 12 w 16"/>
                <a:gd name="T117" fmla="*/ 1450 h 1568"/>
                <a:gd name="T118" fmla="*/ 16 w 16"/>
                <a:gd name="T119" fmla="*/ 1456 h 1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" h="1568">
                  <a:moveTo>
                    <a:pt x="16" y="8"/>
                  </a:moveTo>
                  <a:lnTo>
                    <a:pt x="16" y="115"/>
                  </a:lnTo>
                  <a:lnTo>
                    <a:pt x="14" y="117"/>
                  </a:lnTo>
                  <a:lnTo>
                    <a:pt x="12" y="119"/>
                  </a:lnTo>
                  <a:lnTo>
                    <a:pt x="10" y="121"/>
                  </a:lnTo>
                  <a:lnTo>
                    <a:pt x="8" y="121"/>
                  </a:lnTo>
                  <a:lnTo>
                    <a:pt x="4" y="121"/>
                  </a:lnTo>
                  <a:lnTo>
                    <a:pt x="2" y="119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6" y="8"/>
                  </a:lnTo>
                  <a:close/>
                  <a:moveTo>
                    <a:pt x="16" y="190"/>
                  </a:moveTo>
                  <a:lnTo>
                    <a:pt x="16" y="295"/>
                  </a:lnTo>
                  <a:lnTo>
                    <a:pt x="14" y="297"/>
                  </a:lnTo>
                  <a:lnTo>
                    <a:pt x="12" y="301"/>
                  </a:lnTo>
                  <a:lnTo>
                    <a:pt x="10" y="301"/>
                  </a:lnTo>
                  <a:lnTo>
                    <a:pt x="8" y="303"/>
                  </a:lnTo>
                  <a:lnTo>
                    <a:pt x="4" y="301"/>
                  </a:lnTo>
                  <a:lnTo>
                    <a:pt x="2" y="301"/>
                  </a:lnTo>
                  <a:lnTo>
                    <a:pt x="0" y="297"/>
                  </a:lnTo>
                  <a:lnTo>
                    <a:pt x="0" y="295"/>
                  </a:lnTo>
                  <a:lnTo>
                    <a:pt x="0" y="190"/>
                  </a:lnTo>
                  <a:lnTo>
                    <a:pt x="0" y="186"/>
                  </a:lnTo>
                  <a:lnTo>
                    <a:pt x="2" y="184"/>
                  </a:lnTo>
                  <a:lnTo>
                    <a:pt x="4" y="182"/>
                  </a:lnTo>
                  <a:lnTo>
                    <a:pt x="8" y="182"/>
                  </a:lnTo>
                  <a:lnTo>
                    <a:pt x="10" y="182"/>
                  </a:lnTo>
                  <a:lnTo>
                    <a:pt x="12" y="184"/>
                  </a:lnTo>
                  <a:lnTo>
                    <a:pt x="14" y="186"/>
                  </a:lnTo>
                  <a:lnTo>
                    <a:pt x="16" y="190"/>
                  </a:lnTo>
                  <a:lnTo>
                    <a:pt x="16" y="190"/>
                  </a:lnTo>
                  <a:close/>
                  <a:moveTo>
                    <a:pt x="16" y="370"/>
                  </a:moveTo>
                  <a:lnTo>
                    <a:pt x="16" y="476"/>
                  </a:lnTo>
                  <a:lnTo>
                    <a:pt x="14" y="478"/>
                  </a:lnTo>
                  <a:lnTo>
                    <a:pt x="12" y="480"/>
                  </a:lnTo>
                  <a:lnTo>
                    <a:pt x="10" y="482"/>
                  </a:lnTo>
                  <a:lnTo>
                    <a:pt x="8" y="484"/>
                  </a:lnTo>
                  <a:lnTo>
                    <a:pt x="4" y="482"/>
                  </a:lnTo>
                  <a:lnTo>
                    <a:pt x="2" y="480"/>
                  </a:lnTo>
                  <a:lnTo>
                    <a:pt x="0" y="478"/>
                  </a:lnTo>
                  <a:lnTo>
                    <a:pt x="0" y="476"/>
                  </a:lnTo>
                  <a:lnTo>
                    <a:pt x="0" y="370"/>
                  </a:lnTo>
                  <a:lnTo>
                    <a:pt x="0" y="368"/>
                  </a:lnTo>
                  <a:lnTo>
                    <a:pt x="2" y="364"/>
                  </a:lnTo>
                  <a:lnTo>
                    <a:pt x="4" y="364"/>
                  </a:lnTo>
                  <a:lnTo>
                    <a:pt x="8" y="362"/>
                  </a:lnTo>
                  <a:lnTo>
                    <a:pt x="10" y="364"/>
                  </a:lnTo>
                  <a:lnTo>
                    <a:pt x="12" y="364"/>
                  </a:lnTo>
                  <a:lnTo>
                    <a:pt x="14" y="368"/>
                  </a:lnTo>
                  <a:lnTo>
                    <a:pt x="16" y="370"/>
                  </a:lnTo>
                  <a:lnTo>
                    <a:pt x="16" y="370"/>
                  </a:lnTo>
                  <a:close/>
                  <a:moveTo>
                    <a:pt x="16" y="551"/>
                  </a:moveTo>
                  <a:lnTo>
                    <a:pt x="16" y="656"/>
                  </a:lnTo>
                  <a:lnTo>
                    <a:pt x="14" y="660"/>
                  </a:lnTo>
                  <a:lnTo>
                    <a:pt x="12" y="662"/>
                  </a:lnTo>
                  <a:lnTo>
                    <a:pt x="10" y="664"/>
                  </a:lnTo>
                  <a:lnTo>
                    <a:pt x="8" y="664"/>
                  </a:lnTo>
                  <a:lnTo>
                    <a:pt x="4" y="664"/>
                  </a:lnTo>
                  <a:lnTo>
                    <a:pt x="2" y="662"/>
                  </a:lnTo>
                  <a:lnTo>
                    <a:pt x="0" y="660"/>
                  </a:lnTo>
                  <a:lnTo>
                    <a:pt x="0" y="656"/>
                  </a:lnTo>
                  <a:lnTo>
                    <a:pt x="0" y="551"/>
                  </a:lnTo>
                  <a:lnTo>
                    <a:pt x="0" y="547"/>
                  </a:lnTo>
                  <a:lnTo>
                    <a:pt x="2" y="545"/>
                  </a:lnTo>
                  <a:lnTo>
                    <a:pt x="4" y="543"/>
                  </a:lnTo>
                  <a:lnTo>
                    <a:pt x="8" y="543"/>
                  </a:lnTo>
                  <a:lnTo>
                    <a:pt x="10" y="543"/>
                  </a:lnTo>
                  <a:lnTo>
                    <a:pt x="12" y="545"/>
                  </a:lnTo>
                  <a:lnTo>
                    <a:pt x="14" y="547"/>
                  </a:lnTo>
                  <a:lnTo>
                    <a:pt x="16" y="551"/>
                  </a:lnTo>
                  <a:lnTo>
                    <a:pt x="16" y="551"/>
                  </a:lnTo>
                  <a:close/>
                  <a:moveTo>
                    <a:pt x="16" y="731"/>
                  </a:moveTo>
                  <a:lnTo>
                    <a:pt x="16" y="838"/>
                  </a:lnTo>
                  <a:lnTo>
                    <a:pt x="14" y="840"/>
                  </a:lnTo>
                  <a:lnTo>
                    <a:pt x="12" y="842"/>
                  </a:lnTo>
                  <a:lnTo>
                    <a:pt x="10" y="843"/>
                  </a:lnTo>
                  <a:lnTo>
                    <a:pt x="8" y="845"/>
                  </a:lnTo>
                  <a:lnTo>
                    <a:pt x="4" y="843"/>
                  </a:lnTo>
                  <a:lnTo>
                    <a:pt x="2" y="842"/>
                  </a:lnTo>
                  <a:lnTo>
                    <a:pt x="0" y="840"/>
                  </a:lnTo>
                  <a:lnTo>
                    <a:pt x="0" y="838"/>
                  </a:lnTo>
                  <a:lnTo>
                    <a:pt x="0" y="731"/>
                  </a:lnTo>
                  <a:lnTo>
                    <a:pt x="0" y="729"/>
                  </a:lnTo>
                  <a:lnTo>
                    <a:pt x="2" y="727"/>
                  </a:lnTo>
                  <a:lnTo>
                    <a:pt x="4" y="725"/>
                  </a:lnTo>
                  <a:lnTo>
                    <a:pt x="8" y="725"/>
                  </a:lnTo>
                  <a:lnTo>
                    <a:pt x="10" y="725"/>
                  </a:lnTo>
                  <a:lnTo>
                    <a:pt x="12" y="727"/>
                  </a:lnTo>
                  <a:lnTo>
                    <a:pt x="14" y="729"/>
                  </a:lnTo>
                  <a:lnTo>
                    <a:pt x="16" y="731"/>
                  </a:lnTo>
                  <a:lnTo>
                    <a:pt x="16" y="731"/>
                  </a:lnTo>
                  <a:close/>
                  <a:moveTo>
                    <a:pt x="16" y="913"/>
                  </a:moveTo>
                  <a:lnTo>
                    <a:pt x="16" y="1017"/>
                  </a:lnTo>
                  <a:lnTo>
                    <a:pt x="14" y="1021"/>
                  </a:lnTo>
                  <a:lnTo>
                    <a:pt x="12" y="1023"/>
                  </a:lnTo>
                  <a:lnTo>
                    <a:pt x="10" y="1025"/>
                  </a:lnTo>
                  <a:lnTo>
                    <a:pt x="8" y="1025"/>
                  </a:lnTo>
                  <a:lnTo>
                    <a:pt x="4" y="1025"/>
                  </a:lnTo>
                  <a:lnTo>
                    <a:pt x="2" y="1023"/>
                  </a:lnTo>
                  <a:lnTo>
                    <a:pt x="0" y="1021"/>
                  </a:lnTo>
                  <a:lnTo>
                    <a:pt x="0" y="1017"/>
                  </a:lnTo>
                  <a:lnTo>
                    <a:pt x="0" y="913"/>
                  </a:lnTo>
                  <a:lnTo>
                    <a:pt x="0" y="909"/>
                  </a:lnTo>
                  <a:lnTo>
                    <a:pt x="2" y="907"/>
                  </a:lnTo>
                  <a:lnTo>
                    <a:pt x="4" y="905"/>
                  </a:lnTo>
                  <a:lnTo>
                    <a:pt x="8" y="905"/>
                  </a:lnTo>
                  <a:lnTo>
                    <a:pt x="10" y="905"/>
                  </a:lnTo>
                  <a:lnTo>
                    <a:pt x="12" y="907"/>
                  </a:lnTo>
                  <a:lnTo>
                    <a:pt x="14" y="909"/>
                  </a:lnTo>
                  <a:lnTo>
                    <a:pt x="16" y="913"/>
                  </a:lnTo>
                  <a:lnTo>
                    <a:pt x="16" y="913"/>
                  </a:lnTo>
                  <a:close/>
                  <a:moveTo>
                    <a:pt x="16" y="1094"/>
                  </a:moveTo>
                  <a:lnTo>
                    <a:pt x="16" y="1199"/>
                  </a:lnTo>
                  <a:lnTo>
                    <a:pt x="14" y="1201"/>
                  </a:lnTo>
                  <a:lnTo>
                    <a:pt x="12" y="1203"/>
                  </a:lnTo>
                  <a:lnTo>
                    <a:pt x="10" y="1205"/>
                  </a:lnTo>
                  <a:lnTo>
                    <a:pt x="8" y="1207"/>
                  </a:lnTo>
                  <a:lnTo>
                    <a:pt x="4" y="1205"/>
                  </a:lnTo>
                  <a:lnTo>
                    <a:pt x="2" y="1203"/>
                  </a:lnTo>
                  <a:lnTo>
                    <a:pt x="0" y="1201"/>
                  </a:lnTo>
                  <a:lnTo>
                    <a:pt x="0" y="1199"/>
                  </a:lnTo>
                  <a:lnTo>
                    <a:pt x="0" y="1094"/>
                  </a:lnTo>
                  <a:lnTo>
                    <a:pt x="0" y="1090"/>
                  </a:lnTo>
                  <a:lnTo>
                    <a:pt x="2" y="1088"/>
                  </a:lnTo>
                  <a:lnTo>
                    <a:pt x="4" y="1086"/>
                  </a:lnTo>
                  <a:lnTo>
                    <a:pt x="8" y="1086"/>
                  </a:lnTo>
                  <a:lnTo>
                    <a:pt x="10" y="1086"/>
                  </a:lnTo>
                  <a:lnTo>
                    <a:pt x="12" y="1088"/>
                  </a:lnTo>
                  <a:lnTo>
                    <a:pt x="14" y="1090"/>
                  </a:lnTo>
                  <a:lnTo>
                    <a:pt x="16" y="1094"/>
                  </a:lnTo>
                  <a:lnTo>
                    <a:pt x="16" y="1094"/>
                  </a:lnTo>
                  <a:close/>
                  <a:moveTo>
                    <a:pt x="16" y="1274"/>
                  </a:moveTo>
                  <a:lnTo>
                    <a:pt x="16" y="1379"/>
                  </a:lnTo>
                  <a:lnTo>
                    <a:pt x="14" y="1382"/>
                  </a:lnTo>
                  <a:lnTo>
                    <a:pt x="12" y="1384"/>
                  </a:lnTo>
                  <a:lnTo>
                    <a:pt x="10" y="1386"/>
                  </a:lnTo>
                  <a:lnTo>
                    <a:pt x="8" y="1386"/>
                  </a:lnTo>
                  <a:lnTo>
                    <a:pt x="4" y="1386"/>
                  </a:lnTo>
                  <a:lnTo>
                    <a:pt x="2" y="1384"/>
                  </a:lnTo>
                  <a:lnTo>
                    <a:pt x="0" y="1382"/>
                  </a:lnTo>
                  <a:lnTo>
                    <a:pt x="0" y="1379"/>
                  </a:lnTo>
                  <a:lnTo>
                    <a:pt x="0" y="1274"/>
                  </a:lnTo>
                  <a:lnTo>
                    <a:pt x="0" y="1270"/>
                  </a:lnTo>
                  <a:lnTo>
                    <a:pt x="2" y="1268"/>
                  </a:lnTo>
                  <a:lnTo>
                    <a:pt x="4" y="1266"/>
                  </a:lnTo>
                  <a:lnTo>
                    <a:pt x="8" y="1266"/>
                  </a:lnTo>
                  <a:lnTo>
                    <a:pt x="10" y="1266"/>
                  </a:lnTo>
                  <a:lnTo>
                    <a:pt x="12" y="1268"/>
                  </a:lnTo>
                  <a:lnTo>
                    <a:pt x="14" y="1270"/>
                  </a:lnTo>
                  <a:lnTo>
                    <a:pt x="16" y="1274"/>
                  </a:lnTo>
                  <a:lnTo>
                    <a:pt x="16" y="1274"/>
                  </a:lnTo>
                  <a:close/>
                  <a:moveTo>
                    <a:pt x="16" y="1456"/>
                  </a:moveTo>
                  <a:lnTo>
                    <a:pt x="16" y="1560"/>
                  </a:lnTo>
                  <a:lnTo>
                    <a:pt x="14" y="1562"/>
                  </a:lnTo>
                  <a:lnTo>
                    <a:pt x="12" y="1566"/>
                  </a:lnTo>
                  <a:lnTo>
                    <a:pt x="10" y="1566"/>
                  </a:lnTo>
                  <a:lnTo>
                    <a:pt x="8" y="1568"/>
                  </a:lnTo>
                  <a:lnTo>
                    <a:pt x="4" y="1566"/>
                  </a:lnTo>
                  <a:lnTo>
                    <a:pt x="2" y="1566"/>
                  </a:lnTo>
                  <a:lnTo>
                    <a:pt x="0" y="1562"/>
                  </a:lnTo>
                  <a:lnTo>
                    <a:pt x="0" y="1560"/>
                  </a:lnTo>
                  <a:lnTo>
                    <a:pt x="0" y="1456"/>
                  </a:lnTo>
                  <a:lnTo>
                    <a:pt x="0" y="1452"/>
                  </a:lnTo>
                  <a:lnTo>
                    <a:pt x="2" y="1450"/>
                  </a:lnTo>
                  <a:lnTo>
                    <a:pt x="4" y="1448"/>
                  </a:lnTo>
                  <a:lnTo>
                    <a:pt x="8" y="1448"/>
                  </a:lnTo>
                  <a:lnTo>
                    <a:pt x="10" y="1448"/>
                  </a:lnTo>
                  <a:lnTo>
                    <a:pt x="12" y="1450"/>
                  </a:lnTo>
                  <a:lnTo>
                    <a:pt x="14" y="1452"/>
                  </a:lnTo>
                  <a:lnTo>
                    <a:pt x="16" y="1456"/>
                  </a:lnTo>
                  <a:lnTo>
                    <a:pt x="16" y="145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57">
              <a:extLst>
                <a:ext uri="{FF2B5EF4-FFF2-40B4-BE49-F238E27FC236}">
                  <a16:creationId xmlns:a16="http://schemas.microsoft.com/office/drawing/2014/main" id="{F2F885DC-F09E-872A-61C8-7DCAD16421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650" y="3688020"/>
              <a:ext cx="1254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79C7D82F-C8BA-CE53-9B6A-AFFC8CD3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3643834"/>
              <a:ext cx="138113" cy="91529"/>
            </a:xfrm>
            <a:custGeom>
              <a:avLst/>
              <a:gdLst>
                <a:gd name="T0" fmla="*/ 174 w 174"/>
                <a:gd name="T1" fmla="*/ 117 h 117"/>
                <a:gd name="T2" fmla="*/ 0 w 174"/>
                <a:gd name="T3" fmla="*/ 57 h 117"/>
                <a:gd name="T4" fmla="*/ 174 w 174"/>
                <a:gd name="T5" fmla="*/ 0 h 117"/>
                <a:gd name="T6" fmla="*/ 174 w 174"/>
                <a:gd name="T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7">
                  <a:moveTo>
                    <a:pt x="174" y="117"/>
                  </a:moveTo>
                  <a:lnTo>
                    <a:pt x="0" y="57"/>
                  </a:lnTo>
                  <a:lnTo>
                    <a:pt x="174" y="0"/>
                  </a:lnTo>
                  <a:lnTo>
                    <a:pt x="174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29065922-8029-2652-FD1D-CDB68D844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3" y="3643834"/>
              <a:ext cx="138113" cy="91529"/>
            </a:xfrm>
            <a:custGeom>
              <a:avLst/>
              <a:gdLst>
                <a:gd name="T0" fmla="*/ 0 w 174"/>
                <a:gd name="T1" fmla="*/ 0 h 117"/>
                <a:gd name="T2" fmla="*/ 174 w 174"/>
                <a:gd name="T3" fmla="*/ 57 h 117"/>
                <a:gd name="T4" fmla="*/ 0 w 174"/>
                <a:gd name="T5" fmla="*/ 117 h 117"/>
                <a:gd name="T6" fmla="*/ 0 w 174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7">
                  <a:moveTo>
                    <a:pt x="0" y="0"/>
                  </a:moveTo>
                  <a:lnTo>
                    <a:pt x="174" y="57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Line 60">
              <a:extLst>
                <a:ext uri="{FF2B5EF4-FFF2-40B4-BE49-F238E27FC236}">
                  <a16:creationId xmlns:a16="http://schemas.microsoft.com/office/drawing/2014/main" id="{29F689C2-CA9A-8667-F34F-ADD2F5E0F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650" y="4063606"/>
              <a:ext cx="1162050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C0BC9051-0401-0D04-E988-69E6F109E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4017841"/>
              <a:ext cx="138113" cy="91529"/>
            </a:xfrm>
            <a:custGeom>
              <a:avLst/>
              <a:gdLst>
                <a:gd name="T0" fmla="*/ 174 w 174"/>
                <a:gd name="T1" fmla="*/ 114 h 114"/>
                <a:gd name="T2" fmla="*/ 0 w 174"/>
                <a:gd name="T3" fmla="*/ 57 h 114"/>
                <a:gd name="T4" fmla="*/ 174 w 174"/>
                <a:gd name="T5" fmla="*/ 0 h 114"/>
                <a:gd name="T6" fmla="*/ 174 w 174"/>
                <a:gd name="T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4">
                  <a:moveTo>
                    <a:pt x="174" y="114"/>
                  </a:moveTo>
                  <a:lnTo>
                    <a:pt x="0" y="57"/>
                  </a:lnTo>
                  <a:lnTo>
                    <a:pt x="174" y="0"/>
                  </a:lnTo>
                  <a:lnTo>
                    <a:pt x="174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7ED8F015-5C2B-0D44-9FC8-781F60251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17841"/>
              <a:ext cx="138113" cy="91529"/>
            </a:xfrm>
            <a:custGeom>
              <a:avLst/>
              <a:gdLst>
                <a:gd name="T0" fmla="*/ 0 w 174"/>
                <a:gd name="T1" fmla="*/ 0 h 114"/>
                <a:gd name="T2" fmla="*/ 174 w 174"/>
                <a:gd name="T3" fmla="*/ 57 h 114"/>
                <a:gd name="T4" fmla="*/ 0 w 174"/>
                <a:gd name="T5" fmla="*/ 114 h 114"/>
                <a:gd name="T6" fmla="*/ 0 w 174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4">
                  <a:moveTo>
                    <a:pt x="0" y="0"/>
                  </a:moveTo>
                  <a:lnTo>
                    <a:pt x="174" y="57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63">
              <a:extLst>
                <a:ext uri="{FF2B5EF4-FFF2-40B4-BE49-F238E27FC236}">
                  <a16:creationId xmlns:a16="http://schemas.microsoft.com/office/drawing/2014/main" id="{A3857341-FED8-6A72-2C31-6F20B64D63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650" y="4437614"/>
              <a:ext cx="2457450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262A8D58-F166-68E6-610E-9DD8343B4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4391849"/>
              <a:ext cx="138113" cy="93107"/>
            </a:xfrm>
            <a:custGeom>
              <a:avLst/>
              <a:gdLst>
                <a:gd name="T0" fmla="*/ 174 w 174"/>
                <a:gd name="T1" fmla="*/ 116 h 116"/>
                <a:gd name="T2" fmla="*/ 0 w 174"/>
                <a:gd name="T3" fmla="*/ 57 h 116"/>
                <a:gd name="T4" fmla="*/ 174 w 174"/>
                <a:gd name="T5" fmla="*/ 0 h 116"/>
                <a:gd name="T6" fmla="*/ 174 w 174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6">
                  <a:moveTo>
                    <a:pt x="174" y="116"/>
                  </a:moveTo>
                  <a:lnTo>
                    <a:pt x="0" y="57"/>
                  </a:lnTo>
                  <a:lnTo>
                    <a:pt x="174" y="0"/>
                  </a:lnTo>
                  <a:lnTo>
                    <a:pt x="174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F4308BD2-2B1B-7C7C-B569-E74E75AF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400" y="4391849"/>
              <a:ext cx="138113" cy="93107"/>
            </a:xfrm>
            <a:custGeom>
              <a:avLst/>
              <a:gdLst>
                <a:gd name="T0" fmla="*/ 0 w 174"/>
                <a:gd name="T1" fmla="*/ 0 h 116"/>
                <a:gd name="T2" fmla="*/ 174 w 174"/>
                <a:gd name="T3" fmla="*/ 57 h 116"/>
                <a:gd name="T4" fmla="*/ 0 w 174"/>
                <a:gd name="T5" fmla="*/ 116 h 116"/>
                <a:gd name="T6" fmla="*/ 0 w 174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6">
                  <a:moveTo>
                    <a:pt x="0" y="0"/>
                  </a:moveTo>
                  <a:lnTo>
                    <a:pt x="174" y="57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Line 66">
              <a:extLst>
                <a:ext uri="{FF2B5EF4-FFF2-40B4-BE49-F238E27FC236}">
                  <a16:creationId xmlns:a16="http://schemas.microsoft.com/office/drawing/2014/main" id="{55A73DE8-CD47-BC85-4469-F880F9C0F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6325" y="4437614"/>
              <a:ext cx="2457450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502EC187-7F64-7D40-A0DE-6A5E697CC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325" y="4391849"/>
              <a:ext cx="138113" cy="93107"/>
            </a:xfrm>
            <a:custGeom>
              <a:avLst/>
              <a:gdLst>
                <a:gd name="T0" fmla="*/ 174 w 174"/>
                <a:gd name="T1" fmla="*/ 116 h 116"/>
                <a:gd name="T2" fmla="*/ 0 w 174"/>
                <a:gd name="T3" fmla="*/ 57 h 116"/>
                <a:gd name="T4" fmla="*/ 174 w 174"/>
                <a:gd name="T5" fmla="*/ 0 h 116"/>
                <a:gd name="T6" fmla="*/ 174 w 174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6">
                  <a:moveTo>
                    <a:pt x="174" y="116"/>
                  </a:moveTo>
                  <a:lnTo>
                    <a:pt x="0" y="57"/>
                  </a:lnTo>
                  <a:lnTo>
                    <a:pt x="174" y="0"/>
                  </a:lnTo>
                  <a:lnTo>
                    <a:pt x="174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5244835E-A0FC-7C82-3799-4814FA37E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4391849"/>
              <a:ext cx="136525" cy="93107"/>
            </a:xfrm>
            <a:custGeom>
              <a:avLst/>
              <a:gdLst>
                <a:gd name="T0" fmla="*/ 0 w 172"/>
                <a:gd name="T1" fmla="*/ 0 h 116"/>
                <a:gd name="T2" fmla="*/ 172 w 172"/>
                <a:gd name="T3" fmla="*/ 57 h 116"/>
                <a:gd name="T4" fmla="*/ 0 w 172"/>
                <a:gd name="T5" fmla="*/ 116 h 116"/>
                <a:gd name="T6" fmla="*/ 0 w 172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16">
                  <a:moveTo>
                    <a:pt x="0" y="0"/>
                  </a:moveTo>
                  <a:lnTo>
                    <a:pt x="172" y="57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69">
              <a:extLst>
                <a:ext uri="{FF2B5EF4-FFF2-40B4-BE49-F238E27FC236}">
                  <a16:creationId xmlns:a16="http://schemas.microsoft.com/office/drawing/2014/main" id="{32831FB5-E316-70CD-2C33-BE6602EA5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0000" y="4439192"/>
              <a:ext cx="245586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70">
              <a:extLst>
                <a:ext uri="{FF2B5EF4-FFF2-40B4-BE49-F238E27FC236}">
                  <a16:creationId xmlns:a16="http://schemas.microsoft.com/office/drawing/2014/main" id="{AC665504-668A-473B-0F9F-3BC2FBDE7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4391849"/>
              <a:ext cx="138113" cy="93107"/>
            </a:xfrm>
            <a:custGeom>
              <a:avLst/>
              <a:gdLst>
                <a:gd name="T0" fmla="*/ 174 w 174"/>
                <a:gd name="T1" fmla="*/ 116 h 116"/>
                <a:gd name="T2" fmla="*/ 0 w 174"/>
                <a:gd name="T3" fmla="*/ 57 h 116"/>
                <a:gd name="T4" fmla="*/ 174 w 174"/>
                <a:gd name="T5" fmla="*/ 0 h 116"/>
                <a:gd name="T6" fmla="*/ 174 w 174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6">
                  <a:moveTo>
                    <a:pt x="174" y="116"/>
                  </a:moveTo>
                  <a:lnTo>
                    <a:pt x="0" y="57"/>
                  </a:lnTo>
                  <a:lnTo>
                    <a:pt x="174" y="0"/>
                  </a:lnTo>
                  <a:lnTo>
                    <a:pt x="174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96234CFF-6AC6-CA5D-C18F-1274F6AA0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0" y="4391849"/>
              <a:ext cx="138113" cy="93107"/>
            </a:xfrm>
            <a:custGeom>
              <a:avLst/>
              <a:gdLst>
                <a:gd name="T0" fmla="*/ 0 w 174"/>
                <a:gd name="T1" fmla="*/ 0 h 116"/>
                <a:gd name="T2" fmla="*/ 174 w 174"/>
                <a:gd name="T3" fmla="*/ 59 h 116"/>
                <a:gd name="T4" fmla="*/ 0 w 174"/>
                <a:gd name="T5" fmla="*/ 116 h 116"/>
                <a:gd name="T6" fmla="*/ 0 w 174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6">
                  <a:moveTo>
                    <a:pt x="0" y="0"/>
                  </a:moveTo>
                  <a:lnTo>
                    <a:pt x="174" y="59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9F5BBCB9-B545-B554-F884-A76C93CFC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5563" y="2649636"/>
              <a:ext cx="20638" cy="2283499"/>
            </a:xfrm>
            <a:custGeom>
              <a:avLst/>
              <a:gdLst>
                <a:gd name="T0" fmla="*/ 21 w 25"/>
                <a:gd name="T1" fmla="*/ 198 h 2895"/>
                <a:gd name="T2" fmla="*/ 8 w 25"/>
                <a:gd name="T3" fmla="*/ 200 h 2895"/>
                <a:gd name="T4" fmla="*/ 0 w 25"/>
                <a:gd name="T5" fmla="*/ 12 h 2895"/>
                <a:gd name="T6" fmla="*/ 10 w 25"/>
                <a:gd name="T7" fmla="*/ 0 h 2895"/>
                <a:gd name="T8" fmla="*/ 23 w 25"/>
                <a:gd name="T9" fmla="*/ 8 h 2895"/>
                <a:gd name="T10" fmla="*/ 25 w 25"/>
                <a:gd name="T11" fmla="*/ 490 h 2895"/>
                <a:gd name="T12" fmla="*/ 16 w 25"/>
                <a:gd name="T13" fmla="*/ 502 h 2895"/>
                <a:gd name="T14" fmla="*/ 2 w 25"/>
                <a:gd name="T15" fmla="*/ 494 h 2895"/>
                <a:gd name="T16" fmla="*/ 2 w 25"/>
                <a:gd name="T17" fmla="*/ 308 h 2895"/>
                <a:gd name="T18" fmla="*/ 16 w 25"/>
                <a:gd name="T19" fmla="*/ 301 h 2895"/>
                <a:gd name="T20" fmla="*/ 25 w 25"/>
                <a:gd name="T21" fmla="*/ 314 h 2895"/>
                <a:gd name="T22" fmla="*/ 23 w 25"/>
                <a:gd name="T23" fmla="*/ 796 h 2895"/>
                <a:gd name="T24" fmla="*/ 10 w 25"/>
                <a:gd name="T25" fmla="*/ 802 h 2895"/>
                <a:gd name="T26" fmla="*/ 0 w 25"/>
                <a:gd name="T27" fmla="*/ 790 h 2895"/>
                <a:gd name="T28" fmla="*/ 8 w 25"/>
                <a:gd name="T29" fmla="*/ 603 h 2895"/>
                <a:gd name="T30" fmla="*/ 21 w 25"/>
                <a:gd name="T31" fmla="*/ 607 h 2895"/>
                <a:gd name="T32" fmla="*/ 25 w 25"/>
                <a:gd name="T33" fmla="*/ 917 h 2895"/>
                <a:gd name="T34" fmla="*/ 18 w 25"/>
                <a:gd name="T35" fmla="*/ 1104 h 2895"/>
                <a:gd name="T36" fmla="*/ 4 w 25"/>
                <a:gd name="T37" fmla="*/ 1100 h 2895"/>
                <a:gd name="T38" fmla="*/ 0 w 25"/>
                <a:gd name="T39" fmla="*/ 913 h 2895"/>
                <a:gd name="T40" fmla="*/ 14 w 25"/>
                <a:gd name="T41" fmla="*/ 905 h 2895"/>
                <a:gd name="T42" fmla="*/ 25 w 25"/>
                <a:gd name="T43" fmla="*/ 913 h 2895"/>
                <a:gd name="T44" fmla="*/ 25 w 25"/>
                <a:gd name="T45" fmla="*/ 1396 h 2895"/>
                <a:gd name="T46" fmla="*/ 14 w 25"/>
                <a:gd name="T47" fmla="*/ 1406 h 2895"/>
                <a:gd name="T48" fmla="*/ 0 w 25"/>
                <a:gd name="T49" fmla="*/ 1396 h 2895"/>
                <a:gd name="T50" fmla="*/ 4 w 25"/>
                <a:gd name="T51" fmla="*/ 1209 h 2895"/>
                <a:gd name="T52" fmla="*/ 18 w 25"/>
                <a:gd name="T53" fmla="*/ 1207 h 2895"/>
                <a:gd name="T54" fmla="*/ 25 w 25"/>
                <a:gd name="T55" fmla="*/ 1219 h 2895"/>
                <a:gd name="T56" fmla="*/ 21 w 25"/>
                <a:gd name="T57" fmla="*/ 1704 h 2895"/>
                <a:gd name="T58" fmla="*/ 8 w 25"/>
                <a:gd name="T59" fmla="*/ 1706 h 2895"/>
                <a:gd name="T60" fmla="*/ 0 w 25"/>
                <a:gd name="T61" fmla="*/ 1519 h 2895"/>
                <a:gd name="T62" fmla="*/ 10 w 25"/>
                <a:gd name="T63" fmla="*/ 1507 h 2895"/>
                <a:gd name="T64" fmla="*/ 23 w 25"/>
                <a:gd name="T65" fmla="*/ 1515 h 2895"/>
                <a:gd name="T66" fmla="*/ 25 w 25"/>
                <a:gd name="T67" fmla="*/ 1997 h 2895"/>
                <a:gd name="T68" fmla="*/ 16 w 25"/>
                <a:gd name="T69" fmla="*/ 2008 h 2895"/>
                <a:gd name="T70" fmla="*/ 2 w 25"/>
                <a:gd name="T71" fmla="*/ 2000 h 2895"/>
                <a:gd name="T72" fmla="*/ 2 w 25"/>
                <a:gd name="T73" fmla="*/ 1815 h 2895"/>
                <a:gd name="T74" fmla="*/ 16 w 25"/>
                <a:gd name="T75" fmla="*/ 1807 h 2895"/>
                <a:gd name="T76" fmla="*/ 25 w 25"/>
                <a:gd name="T77" fmla="*/ 1821 h 2895"/>
                <a:gd name="T78" fmla="*/ 23 w 25"/>
                <a:gd name="T79" fmla="*/ 2303 h 2895"/>
                <a:gd name="T80" fmla="*/ 10 w 25"/>
                <a:gd name="T81" fmla="*/ 2308 h 2895"/>
                <a:gd name="T82" fmla="*/ 0 w 25"/>
                <a:gd name="T83" fmla="*/ 2297 h 2895"/>
                <a:gd name="T84" fmla="*/ 8 w 25"/>
                <a:gd name="T85" fmla="*/ 2109 h 2895"/>
                <a:gd name="T86" fmla="*/ 21 w 25"/>
                <a:gd name="T87" fmla="*/ 2113 h 2895"/>
                <a:gd name="T88" fmla="*/ 25 w 25"/>
                <a:gd name="T89" fmla="*/ 2423 h 2895"/>
                <a:gd name="T90" fmla="*/ 18 w 25"/>
                <a:gd name="T91" fmla="*/ 2611 h 2895"/>
                <a:gd name="T92" fmla="*/ 4 w 25"/>
                <a:gd name="T93" fmla="*/ 2607 h 2895"/>
                <a:gd name="T94" fmla="*/ 0 w 25"/>
                <a:gd name="T95" fmla="*/ 2419 h 2895"/>
                <a:gd name="T96" fmla="*/ 14 w 25"/>
                <a:gd name="T97" fmla="*/ 2411 h 2895"/>
                <a:gd name="T98" fmla="*/ 25 w 25"/>
                <a:gd name="T99" fmla="*/ 2419 h 2895"/>
                <a:gd name="T100" fmla="*/ 25 w 25"/>
                <a:gd name="T101" fmla="*/ 2885 h 2895"/>
                <a:gd name="T102" fmla="*/ 14 w 25"/>
                <a:gd name="T103" fmla="*/ 2895 h 2895"/>
                <a:gd name="T104" fmla="*/ 0 w 25"/>
                <a:gd name="T105" fmla="*/ 2885 h 2895"/>
                <a:gd name="T106" fmla="*/ 4 w 25"/>
                <a:gd name="T107" fmla="*/ 2715 h 2895"/>
                <a:gd name="T108" fmla="*/ 18 w 25"/>
                <a:gd name="T109" fmla="*/ 2713 h 2895"/>
                <a:gd name="T110" fmla="*/ 25 w 25"/>
                <a:gd name="T111" fmla="*/ 2725 h 2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" h="2895">
                  <a:moveTo>
                    <a:pt x="25" y="12"/>
                  </a:moveTo>
                  <a:lnTo>
                    <a:pt x="25" y="188"/>
                  </a:lnTo>
                  <a:lnTo>
                    <a:pt x="25" y="190"/>
                  </a:lnTo>
                  <a:lnTo>
                    <a:pt x="23" y="194"/>
                  </a:lnTo>
                  <a:lnTo>
                    <a:pt x="21" y="198"/>
                  </a:lnTo>
                  <a:lnTo>
                    <a:pt x="18" y="200"/>
                  </a:lnTo>
                  <a:lnTo>
                    <a:pt x="16" y="200"/>
                  </a:lnTo>
                  <a:lnTo>
                    <a:pt x="14" y="202"/>
                  </a:lnTo>
                  <a:lnTo>
                    <a:pt x="10" y="200"/>
                  </a:lnTo>
                  <a:lnTo>
                    <a:pt x="8" y="200"/>
                  </a:lnTo>
                  <a:lnTo>
                    <a:pt x="4" y="198"/>
                  </a:lnTo>
                  <a:lnTo>
                    <a:pt x="2" y="194"/>
                  </a:lnTo>
                  <a:lnTo>
                    <a:pt x="0" y="190"/>
                  </a:lnTo>
                  <a:lnTo>
                    <a:pt x="0" y="18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5" y="12"/>
                  </a:lnTo>
                  <a:close/>
                  <a:moveTo>
                    <a:pt x="25" y="314"/>
                  </a:moveTo>
                  <a:lnTo>
                    <a:pt x="25" y="490"/>
                  </a:lnTo>
                  <a:lnTo>
                    <a:pt x="25" y="492"/>
                  </a:lnTo>
                  <a:lnTo>
                    <a:pt x="23" y="494"/>
                  </a:lnTo>
                  <a:lnTo>
                    <a:pt x="21" y="498"/>
                  </a:lnTo>
                  <a:lnTo>
                    <a:pt x="18" y="502"/>
                  </a:lnTo>
                  <a:lnTo>
                    <a:pt x="16" y="502"/>
                  </a:lnTo>
                  <a:lnTo>
                    <a:pt x="14" y="502"/>
                  </a:lnTo>
                  <a:lnTo>
                    <a:pt x="10" y="502"/>
                  </a:lnTo>
                  <a:lnTo>
                    <a:pt x="8" y="502"/>
                  </a:lnTo>
                  <a:lnTo>
                    <a:pt x="4" y="498"/>
                  </a:lnTo>
                  <a:lnTo>
                    <a:pt x="2" y="494"/>
                  </a:lnTo>
                  <a:lnTo>
                    <a:pt x="0" y="492"/>
                  </a:lnTo>
                  <a:lnTo>
                    <a:pt x="0" y="490"/>
                  </a:lnTo>
                  <a:lnTo>
                    <a:pt x="0" y="314"/>
                  </a:lnTo>
                  <a:lnTo>
                    <a:pt x="0" y="310"/>
                  </a:lnTo>
                  <a:lnTo>
                    <a:pt x="2" y="308"/>
                  </a:lnTo>
                  <a:lnTo>
                    <a:pt x="4" y="305"/>
                  </a:lnTo>
                  <a:lnTo>
                    <a:pt x="8" y="303"/>
                  </a:lnTo>
                  <a:lnTo>
                    <a:pt x="10" y="301"/>
                  </a:lnTo>
                  <a:lnTo>
                    <a:pt x="14" y="301"/>
                  </a:lnTo>
                  <a:lnTo>
                    <a:pt x="16" y="301"/>
                  </a:lnTo>
                  <a:lnTo>
                    <a:pt x="18" y="303"/>
                  </a:lnTo>
                  <a:lnTo>
                    <a:pt x="21" y="305"/>
                  </a:lnTo>
                  <a:lnTo>
                    <a:pt x="23" y="308"/>
                  </a:lnTo>
                  <a:lnTo>
                    <a:pt x="25" y="310"/>
                  </a:lnTo>
                  <a:lnTo>
                    <a:pt x="25" y="314"/>
                  </a:lnTo>
                  <a:lnTo>
                    <a:pt x="25" y="314"/>
                  </a:lnTo>
                  <a:close/>
                  <a:moveTo>
                    <a:pt x="25" y="615"/>
                  </a:moveTo>
                  <a:lnTo>
                    <a:pt x="25" y="790"/>
                  </a:lnTo>
                  <a:lnTo>
                    <a:pt x="25" y="794"/>
                  </a:lnTo>
                  <a:lnTo>
                    <a:pt x="23" y="796"/>
                  </a:lnTo>
                  <a:lnTo>
                    <a:pt x="21" y="800"/>
                  </a:lnTo>
                  <a:lnTo>
                    <a:pt x="18" y="802"/>
                  </a:lnTo>
                  <a:lnTo>
                    <a:pt x="16" y="802"/>
                  </a:lnTo>
                  <a:lnTo>
                    <a:pt x="14" y="804"/>
                  </a:lnTo>
                  <a:lnTo>
                    <a:pt x="10" y="802"/>
                  </a:lnTo>
                  <a:lnTo>
                    <a:pt x="8" y="802"/>
                  </a:lnTo>
                  <a:lnTo>
                    <a:pt x="4" y="800"/>
                  </a:lnTo>
                  <a:lnTo>
                    <a:pt x="2" y="796"/>
                  </a:lnTo>
                  <a:lnTo>
                    <a:pt x="0" y="794"/>
                  </a:lnTo>
                  <a:lnTo>
                    <a:pt x="0" y="790"/>
                  </a:lnTo>
                  <a:lnTo>
                    <a:pt x="0" y="615"/>
                  </a:lnTo>
                  <a:lnTo>
                    <a:pt x="0" y="613"/>
                  </a:lnTo>
                  <a:lnTo>
                    <a:pt x="2" y="611"/>
                  </a:lnTo>
                  <a:lnTo>
                    <a:pt x="4" y="607"/>
                  </a:lnTo>
                  <a:lnTo>
                    <a:pt x="8" y="603"/>
                  </a:lnTo>
                  <a:lnTo>
                    <a:pt x="10" y="603"/>
                  </a:lnTo>
                  <a:lnTo>
                    <a:pt x="14" y="603"/>
                  </a:lnTo>
                  <a:lnTo>
                    <a:pt x="16" y="603"/>
                  </a:lnTo>
                  <a:lnTo>
                    <a:pt x="18" y="603"/>
                  </a:lnTo>
                  <a:lnTo>
                    <a:pt x="21" y="607"/>
                  </a:lnTo>
                  <a:lnTo>
                    <a:pt x="23" y="611"/>
                  </a:lnTo>
                  <a:lnTo>
                    <a:pt x="25" y="613"/>
                  </a:lnTo>
                  <a:lnTo>
                    <a:pt x="25" y="615"/>
                  </a:lnTo>
                  <a:lnTo>
                    <a:pt x="25" y="615"/>
                  </a:lnTo>
                  <a:close/>
                  <a:moveTo>
                    <a:pt x="25" y="917"/>
                  </a:moveTo>
                  <a:lnTo>
                    <a:pt x="25" y="1092"/>
                  </a:lnTo>
                  <a:lnTo>
                    <a:pt x="25" y="1094"/>
                  </a:lnTo>
                  <a:lnTo>
                    <a:pt x="23" y="1096"/>
                  </a:lnTo>
                  <a:lnTo>
                    <a:pt x="21" y="1100"/>
                  </a:lnTo>
                  <a:lnTo>
                    <a:pt x="18" y="1104"/>
                  </a:lnTo>
                  <a:lnTo>
                    <a:pt x="16" y="1104"/>
                  </a:lnTo>
                  <a:lnTo>
                    <a:pt x="14" y="1104"/>
                  </a:lnTo>
                  <a:lnTo>
                    <a:pt x="10" y="1104"/>
                  </a:lnTo>
                  <a:lnTo>
                    <a:pt x="8" y="1104"/>
                  </a:lnTo>
                  <a:lnTo>
                    <a:pt x="4" y="1100"/>
                  </a:lnTo>
                  <a:lnTo>
                    <a:pt x="2" y="1096"/>
                  </a:lnTo>
                  <a:lnTo>
                    <a:pt x="0" y="1094"/>
                  </a:lnTo>
                  <a:lnTo>
                    <a:pt x="0" y="1092"/>
                  </a:lnTo>
                  <a:lnTo>
                    <a:pt x="0" y="917"/>
                  </a:lnTo>
                  <a:lnTo>
                    <a:pt x="0" y="913"/>
                  </a:lnTo>
                  <a:lnTo>
                    <a:pt x="2" y="911"/>
                  </a:lnTo>
                  <a:lnTo>
                    <a:pt x="4" y="907"/>
                  </a:lnTo>
                  <a:lnTo>
                    <a:pt x="8" y="905"/>
                  </a:lnTo>
                  <a:lnTo>
                    <a:pt x="10" y="905"/>
                  </a:lnTo>
                  <a:lnTo>
                    <a:pt x="14" y="905"/>
                  </a:lnTo>
                  <a:lnTo>
                    <a:pt x="16" y="905"/>
                  </a:lnTo>
                  <a:lnTo>
                    <a:pt x="18" y="905"/>
                  </a:lnTo>
                  <a:lnTo>
                    <a:pt x="21" y="907"/>
                  </a:lnTo>
                  <a:lnTo>
                    <a:pt x="23" y="911"/>
                  </a:lnTo>
                  <a:lnTo>
                    <a:pt x="25" y="913"/>
                  </a:lnTo>
                  <a:lnTo>
                    <a:pt x="25" y="917"/>
                  </a:lnTo>
                  <a:lnTo>
                    <a:pt x="25" y="917"/>
                  </a:lnTo>
                  <a:close/>
                  <a:moveTo>
                    <a:pt x="25" y="1219"/>
                  </a:moveTo>
                  <a:lnTo>
                    <a:pt x="25" y="1394"/>
                  </a:lnTo>
                  <a:lnTo>
                    <a:pt x="25" y="1396"/>
                  </a:lnTo>
                  <a:lnTo>
                    <a:pt x="23" y="1398"/>
                  </a:lnTo>
                  <a:lnTo>
                    <a:pt x="21" y="1402"/>
                  </a:lnTo>
                  <a:lnTo>
                    <a:pt x="18" y="1404"/>
                  </a:lnTo>
                  <a:lnTo>
                    <a:pt x="16" y="1406"/>
                  </a:lnTo>
                  <a:lnTo>
                    <a:pt x="14" y="1406"/>
                  </a:lnTo>
                  <a:lnTo>
                    <a:pt x="10" y="1406"/>
                  </a:lnTo>
                  <a:lnTo>
                    <a:pt x="8" y="1404"/>
                  </a:lnTo>
                  <a:lnTo>
                    <a:pt x="4" y="1402"/>
                  </a:lnTo>
                  <a:lnTo>
                    <a:pt x="2" y="1398"/>
                  </a:lnTo>
                  <a:lnTo>
                    <a:pt x="0" y="1396"/>
                  </a:lnTo>
                  <a:lnTo>
                    <a:pt x="0" y="1394"/>
                  </a:lnTo>
                  <a:lnTo>
                    <a:pt x="0" y="1219"/>
                  </a:lnTo>
                  <a:lnTo>
                    <a:pt x="0" y="1215"/>
                  </a:lnTo>
                  <a:lnTo>
                    <a:pt x="2" y="1213"/>
                  </a:lnTo>
                  <a:lnTo>
                    <a:pt x="4" y="1209"/>
                  </a:lnTo>
                  <a:lnTo>
                    <a:pt x="8" y="1207"/>
                  </a:lnTo>
                  <a:lnTo>
                    <a:pt x="10" y="1205"/>
                  </a:lnTo>
                  <a:lnTo>
                    <a:pt x="14" y="1205"/>
                  </a:lnTo>
                  <a:lnTo>
                    <a:pt x="16" y="1205"/>
                  </a:lnTo>
                  <a:lnTo>
                    <a:pt x="18" y="1207"/>
                  </a:lnTo>
                  <a:lnTo>
                    <a:pt x="21" y="1209"/>
                  </a:lnTo>
                  <a:lnTo>
                    <a:pt x="23" y="1213"/>
                  </a:lnTo>
                  <a:lnTo>
                    <a:pt x="25" y="1215"/>
                  </a:lnTo>
                  <a:lnTo>
                    <a:pt x="25" y="1219"/>
                  </a:lnTo>
                  <a:lnTo>
                    <a:pt x="25" y="1219"/>
                  </a:lnTo>
                  <a:close/>
                  <a:moveTo>
                    <a:pt x="25" y="1519"/>
                  </a:moveTo>
                  <a:lnTo>
                    <a:pt x="25" y="1694"/>
                  </a:lnTo>
                  <a:lnTo>
                    <a:pt x="25" y="1696"/>
                  </a:lnTo>
                  <a:lnTo>
                    <a:pt x="23" y="1700"/>
                  </a:lnTo>
                  <a:lnTo>
                    <a:pt x="21" y="1704"/>
                  </a:lnTo>
                  <a:lnTo>
                    <a:pt x="18" y="1706"/>
                  </a:lnTo>
                  <a:lnTo>
                    <a:pt x="16" y="1706"/>
                  </a:lnTo>
                  <a:lnTo>
                    <a:pt x="14" y="1708"/>
                  </a:lnTo>
                  <a:lnTo>
                    <a:pt x="10" y="1706"/>
                  </a:lnTo>
                  <a:lnTo>
                    <a:pt x="8" y="1706"/>
                  </a:lnTo>
                  <a:lnTo>
                    <a:pt x="4" y="1704"/>
                  </a:lnTo>
                  <a:lnTo>
                    <a:pt x="2" y="1700"/>
                  </a:lnTo>
                  <a:lnTo>
                    <a:pt x="0" y="1696"/>
                  </a:lnTo>
                  <a:lnTo>
                    <a:pt x="0" y="1694"/>
                  </a:lnTo>
                  <a:lnTo>
                    <a:pt x="0" y="1519"/>
                  </a:lnTo>
                  <a:lnTo>
                    <a:pt x="0" y="1517"/>
                  </a:lnTo>
                  <a:lnTo>
                    <a:pt x="2" y="1515"/>
                  </a:lnTo>
                  <a:lnTo>
                    <a:pt x="4" y="1511"/>
                  </a:lnTo>
                  <a:lnTo>
                    <a:pt x="8" y="1507"/>
                  </a:lnTo>
                  <a:lnTo>
                    <a:pt x="10" y="1507"/>
                  </a:lnTo>
                  <a:lnTo>
                    <a:pt x="14" y="1507"/>
                  </a:lnTo>
                  <a:lnTo>
                    <a:pt x="16" y="1507"/>
                  </a:lnTo>
                  <a:lnTo>
                    <a:pt x="18" y="1507"/>
                  </a:lnTo>
                  <a:lnTo>
                    <a:pt x="21" y="1511"/>
                  </a:lnTo>
                  <a:lnTo>
                    <a:pt x="23" y="1515"/>
                  </a:lnTo>
                  <a:lnTo>
                    <a:pt x="25" y="1517"/>
                  </a:lnTo>
                  <a:lnTo>
                    <a:pt x="25" y="1519"/>
                  </a:lnTo>
                  <a:lnTo>
                    <a:pt x="25" y="1519"/>
                  </a:lnTo>
                  <a:close/>
                  <a:moveTo>
                    <a:pt x="25" y="1821"/>
                  </a:moveTo>
                  <a:lnTo>
                    <a:pt x="25" y="1997"/>
                  </a:lnTo>
                  <a:lnTo>
                    <a:pt x="25" y="1999"/>
                  </a:lnTo>
                  <a:lnTo>
                    <a:pt x="23" y="2000"/>
                  </a:lnTo>
                  <a:lnTo>
                    <a:pt x="21" y="2004"/>
                  </a:lnTo>
                  <a:lnTo>
                    <a:pt x="18" y="2006"/>
                  </a:lnTo>
                  <a:lnTo>
                    <a:pt x="16" y="2008"/>
                  </a:lnTo>
                  <a:lnTo>
                    <a:pt x="14" y="2008"/>
                  </a:lnTo>
                  <a:lnTo>
                    <a:pt x="10" y="2008"/>
                  </a:lnTo>
                  <a:lnTo>
                    <a:pt x="8" y="2006"/>
                  </a:lnTo>
                  <a:lnTo>
                    <a:pt x="4" y="2004"/>
                  </a:lnTo>
                  <a:lnTo>
                    <a:pt x="2" y="2000"/>
                  </a:lnTo>
                  <a:lnTo>
                    <a:pt x="0" y="1999"/>
                  </a:lnTo>
                  <a:lnTo>
                    <a:pt x="0" y="1997"/>
                  </a:lnTo>
                  <a:lnTo>
                    <a:pt x="0" y="1821"/>
                  </a:lnTo>
                  <a:lnTo>
                    <a:pt x="0" y="1817"/>
                  </a:lnTo>
                  <a:lnTo>
                    <a:pt x="2" y="1815"/>
                  </a:lnTo>
                  <a:lnTo>
                    <a:pt x="4" y="1811"/>
                  </a:lnTo>
                  <a:lnTo>
                    <a:pt x="8" y="1809"/>
                  </a:lnTo>
                  <a:lnTo>
                    <a:pt x="10" y="1807"/>
                  </a:lnTo>
                  <a:lnTo>
                    <a:pt x="14" y="1807"/>
                  </a:lnTo>
                  <a:lnTo>
                    <a:pt x="16" y="1807"/>
                  </a:lnTo>
                  <a:lnTo>
                    <a:pt x="18" y="1809"/>
                  </a:lnTo>
                  <a:lnTo>
                    <a:pt x="21" y="1811"/>
                  </a:lnTo>
                  <a:lnTo>
                    <a:pt x="23" y="1815"/>
                  </a:lnTo>
                  <a:lnTo>
                    <a:pt x="25" y="1817"/>
                  </a:lnTo>
                  <a:lnTo>
                    <a:pt x="25" y="1821"/>
                  </a:lnTo>
                  <a:lnTo>
                    <a:pt x="25" y="1821"/>
                  </a:lnTo>
                  <a:close/>
                  <a:moveTo>
                    <a:pt x="25" y="2121"/>
                  </a:moveTo>
                  <a:lnTo>
                    <a:pt x="25" y="2297"/>
                  </a:lnTo>
                  <a:lnTo>
                    <a:pt x="25" y="2301"/>
                  </a:lnTo>
                  <a:lnTo>
                    <a:pt x="23" y="2303"/>
                  </a:lnTo>
                  <a:lnTo>
                    <a:pt x="21" y="2307"/>
                  </a:lnTo>
                  <a:lnTo>
                    <a:pt x="18" y="2308"/>
                  </a:lnTo>
                  <a:lnTo>
                    <a:pt x="16" y="2308"/>
                  </a:lnTo>
                  <a:lnTo>
                    <a:pt x="14" y="2310"/>
                  </a:lnTo>
                  <a:lnTo>
                    <a:pt x="10" y="2308"/>
                  </a:lnTo>
                  <a:lnTo>
                    <a:pt x="8" y="2308"/>
                  </a:lnTo>
                  <a:lnTo>
                    <a:pt x="4" y="2307"/>
                  </a:lnTo>
                  <a:lnTo>
                    <a:pt x="2" y="2303"/>
                  </a:lnTo>
                  <a:lnTo>
                    <a:pt x="0" y="2301"/>
                  </a:lnTo>
                  <a:lnTo>
                    <a:pt x="0" y="2297"/>
                  </a:lnTo>
                  <a:lnTo>
                    <a:pt x="0" y="2121"/>
                  </a:lnTo>
                  <a:lnTo>
                    <a:pt x="0" y="2119"/>
                  </a:lnTo>
                  <a:lnTo>
                    <a:pt x="2" y="2117"/>
                  </a:lnTo>
                  <a:lnTo>
                    <a:pt x="4" y="2113"/>
                  </a:lnTo>
                  <a:lnTo>
                    <a:pt x="8" y="2109"/>
                  </a:lnTo>
                  <a:lnTo>
                    <a:pt x="10" y="2109"/>
                  </a:lnTo>
                  <a:lnTo>
                    <a:pt x="14" y="2109"/>
                  </a:lnTo>
                  <a:lnTo>
                    <a:pt x="16" y="2109"/>
                  </a:lnTo>
                  <a:lnTo>
                    <a:pt x="18" y="2109"/>
                  </a:lnTo>
                  <a:lnTo>
                    <a:pt x="21" y="2113"/>
                  </a:lnTo>
                  <a:lnTo>
                    <a:pt x="23" y="2117"/>
                  </a:lnTo>
                  <a:lnTo>
                    <a:pt x="25" y="2119"/>
                  </a:lnTo>
                  <a:lnTo>
                    <a:pt x="25" y="2121"/>
                  </a:lnTo>
                  <a:lnTo>
                    <a:pt x="25" y="2121"/>
                  </a:lnTo>
                  <a:close/>
                  <a:moveTo>
                    <a:pt x="25" y="2423"/>
                  </a:moveTo>
                  <a:lnTo>
                    <a:pt x="25" y="2599"/>
                  </a:lnTo>
                  <a:lnTo>
                    <a:pt x="25" y="2601"/>
                  </a:lnTo>
                  <a:lnTo>
                    <a:pt x="23" y="2603"/>
                  </a:lnTo>
                  <a:lnTo>
                    <a:pt x="21" y="2607"/>
                  </a:lnTo>
                  <a:lnTo>
                    <a:pt x="18" y="2611"/>
                  </a:lnTo>
                  <a:lnTo>
                    <a:pt x="16" y="2611"/>
                  </a:lnTo>
                  <a:lnTo>
                    <a:pt x="14" y="2611"/>
                  </a:lnTo>
                  <a:lnTo>
                    <a:pt x="10" y="2611"/>
                  </a:lnTo>
                  <a:lnTo>
                    <a:pt x="8" y="2611"/>
                  </a:lnTo>
                  <a:lnTo>
                    <a:pt x="4" y="2607"/>
                  </a:lnTo>
                  <a:lnTo>
                    <a:pt x="2" y="2603"/>
                  </a:lnTo>
                  <a:lnTo>
                    <a:pt x="0" y="2601"/>
                  </a:lnTo>
                  <a:lnTo>
                    <a:pt x="0" y="2599"/>
                  </a:lnTo>
                  <a:lnTo>
                    <a:pt x="0" y="2423"/>
                  </a:lnTo>
                  <a:lnTo>
                    <a:pt x="0" y="2419"/>
                  </a:lnTo>
                  <a:lnTo>
                    <a:pt x="2" y="2417"/>
                  </a:lnTo>
                  <a:lnTo>
                    <a:pt x="4" y="2413"/>
                  </a:lnTo>
                  <a:lnTo>
                    <a:pt x="8" y="2411"/>
                  </a:lnTo>
                  <a:lnTo>
                    <a:pt x="10" y="2411"/>
                  </a:lnTo>
                  <a:lnTo>
                    <a:pt x="14" y="2411"/>
                  </a:lnTo>
                  <a:lnTo>
                    <a:pt x="16" y="2411"/>
                  </a:lnTo>
                  <a:lnTo>
                    <a:pt x="18" y="2411"/>
                  </a:lnTo>
                  <a:lnTo>
                    <a:pt x="21" y="2413"/>
                  </a:lnTo>
                  <a:lnTo>
                    <a:pt x="23" y="2417"/>
                  </a:lnTo>
                  <a:lnTo>
                    <a:pt x="25" y="2419"/>
                  </a:lnTo>
                  <a:lnTo>
                    <a:pt x="25" y="2423"/>
                  </a:lnTo>
                  <a:lnTo>
                    <a:pt x="25" y="2423"/>
                  </a:lnTo>
                  <a:close/>
                  <a:moveTo>
                    <a:pt x="25" y="2725"/>
                  </a:moveTo>
                  <a:lnTo>
                    <a:pt x="25" y="2881"/>
                  </a:lnTo>
                  <a:lnTo>
                    <a:pt x="25" y="2885"/>
                  </a:lnTo>
                  <a:lnTo>
                    <a:pt x="23" y="2887"/>
                  </a:lnTo>
                  <a:lnTo>
                    <a:pt x="21" y="2891"/>
                  </a:lnTo>
                  <a:lnTo>
                    <a:pt x="18" y="2893"/>
                  </a:lnTo>
                  <a:lnTo>
                    <a:pt x="16" y="2893"/>
                  </a:lnTo>
                  <a:lnTo>
                    <a:pt x="14" y="2895"/>
                  </a:lnTo>
                  <a:lnTo>
                    <a:pt x="10" y="2893"/>
                  </a:lnTo>
                  <a:lnTo>
                    <a:pt x="8" y="2893"/>
                  </a:lnTo>
                  <a:lnTo>
                    <a:pt x="4" y="2891"/>
                  </a:lnTo>
                  <a:lnTo>
                    <a:pt x="2" y="2887"/>
                  </a:lnTo>
                  <a:lnTo>
                    <a:pt x="0" y="2885"/>
                  </a:lnTo>
                  <a:lnTo>
                    <a:pt x="0" y="2881"/>
                  </a:lnTo>
                  <a:lnTo>
                    <a:pt x="0" y="2725"/>
                  </a:lnTo>
                  <a:lnTo>
                    <a:pt x="0" y="2721"/>
                  </a:lnTo>
                  <a:lnTo>
                    <a:pt x="2" y="2719"/>
                  </a:lnTo>
                  <a:lnTo>
                    <a:pt x="4" y="2715"/>
                  </a:lnTo>
                  <a:lnTo>
                    <a:pt x="8" y="2713"/>
                  </a:lnTo>
                  <a:lnTo>
                    <a:pt x="10" y="2711"/>
                  </a:lnTo>
                  <a:lnTo>
                    <a:pt x="14" y="2711"/>
                  </a:lnTo>
                  <a:lnTo>
                    <a:pt x="16" y="2711"/>
                  </a:lnTo>
                  <a:lnTo>
                    <a:pt x="18" y="2713"/>
                  </a:lnTo>
                  <a:lnTo>
                    <a:pt x="21" y="2715"/>
                  </a:lnTo>
                  <a:lnTo>
                    <a:pt x="23" y="2719"/>
                  </a:lnTo>
                  <a:lnTo>
                    <a:pt x="25" y="2721"/>
                  </a:lnTo>
                  <a:lnTo>
                    <a:pt x="25" y="2725"/>
                  </a:lnTo>
                  <a:lnTo>
                    <a:pt x="25" y="272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Line 73">
              <a:extLst>
                <a:ext uri="{FF2B5EF4-FFF2-40B4-BE49-F238E27FC236}">
                  <a16:creationId xmlns:a16="http://schemas.microsoft.com/office/drawing/2014/main" id="{8835AE98-0974-924A-A73B-92F75C7F3B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6325" y="3688020"/>
              <a:ext cx="1238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74">
              <a:extLst>
                <a:ext uri="{FF2B5EF4-FFF2-40B4-BE49-F238E27FC236}">
                  <a16:creationId xmlns:a16="http://schemas.microsoft.com/office/drawing/2014/main" id="{A1DF715B-C0E0-A043-DDC5-3E053C0A9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325" y="3643834"/>
              <a:ext cx="138113" cy="91529"/>
            </a:xfrm>
            <a:custGeom>
              <a:avLst/>
              <a:gdLst>
                <a:gd name="T0" fmla="*/ 174 w 174"/>
                <a:gd name="T1" fmla="*/ 117 h 117"/>
                <a:gd name="T2" fmla="*/ 0 w 174"/>
                <a:gd name="T3" fmla="*/ 57 h 117"/>
                <a:gd name="T4" fmla="*/ 174 w 174"/>
                <a:gd name="T5" fmla="*/ 0 h 117"/>
                <a:gd name="T6" fmla="*/ 174 w 174"/>
                <a:gd name="T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7">
                  <a:moveTo>
                    <a:pt x="174" y="117"/>
                  </a:moveTo>
                  <a:lnTo>
                    <a:pt x="0" y="57"/>
                  </a:lnTo>
                  <a:lnTo>
                    <a:pt x="174" y="0"/>
                  </a:lnTo>
                  <a:lnTo>
                    <a:pt x="174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16B7F8E0-FB65-ECA8-DF70-3F9DDF9BA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8" y="3643834"/>
              <a:ext cx="136525" cy="91529"/>
            </a:xfrm>
            <a:custGeom>
              <a:avLst/>
              <a:gdLst>
                <a:gd name="T0" fmla="*/ 0 w 172"/>
                <a:gd name="T1" fmla="*/ 0 h 117"/>
                <a:gd name="T2" fmla="*/ 172 w 172"/>
                <a:gd name="T3" fmla="*/ 57 h 117"/>
                <a:gd name="T4" fmla="*/ 0 w 172"/>
                <a:gd name="T5" fmla="*/ 117 h 117"/>
                <a:gd name="T6" fmla="*/ 0 w 172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17">
                  <a:moveTo>
                    <a:pt x="0" y="0"/>
                  </a:moveTo>
                  <a:lnTo>
                    <a:pt x="172" y="57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Line 76">
              <a:extLst>
                <a:ext uri="{FF2B5EF4-FFF2-40B4-BE49-F238E27FC236}">
                  <a16:creationId xmlns:a16="http://schemas.microsoft.com/office/drawing/2014/main" id="{C57DADC8-C781-5576-F8D3-10A832BFAD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0000" y="3688020"/>
              <a:ext cx="1238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87DCF646-4583-EA0E-AA1D-B0E1585B0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3643834"/>
              <a:ext cx="138113" cy="91529"/>
            </a:xfrm>
            <a:custGeom>
              <a:avLst/>
              <a:gdLst>
                <a:gd name="T0" fmla="*/ 174 w 174"/>
                <a:gd name="T1" fmla="*/ 117 h 117"/>
                <a:gd name="T2" fmla="*/ 0 w 174"/>
                <a:gd name="T3" fmla="*/ 57 h 117"/>
                <a:gd name="T4" fmla="*/ 174 w 174"/>
                <a:gd name="T5" fmla="*/ 0 h 117"/>
                <a:gd name="T6" fmla="*/ 174 w 174"/>
                <a:gd name="T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7">
                  <a:moveTo>
                    <a:pt x="174" y="117"/>
                  </a:moveTo>
                  <a:lnTo>
                    <a:pt x="0" y="57"/>
                  </a:lnTo>
                  <a:lnTo>
                    <a:pt x="174" y="0"/>
                  </a:lnTo>
                  <a:lnTo>
                    <a:pt x="174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A8967D70-DAFA-D9DA-A4F4-00468507C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713" y="3643834"/>
              <a:ext cx="138113" cy="91529"/>
            </a:xfrm>
            <a:custGeom>
              <a:avLst/>
              <a:gdLst>
                <a:gd name="T0" fmla="*/ 0 w 174"/>
                <a:gd name="T1" fmla="*/ 0 h 117"/>
                <a:gd name="T2" fmla="*/ 174 w 174"/>
                <a:gd name="T3" fmla="*/ 59 h 117"/>
                <a:gd name="T4" fmla="*/ 0 w 174"/>
                <a:gd name="T5" fmla="*/ 117 h 117"/>
                <a:gd name="T6" fmla="*/ 0 w 174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7">
                  <a:moveTo>
                    <a:pt x="0" y="0"/>
                  </a:moveTo>
                  <a:lnTo>
                    <a:pt x="174" y="59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Line 79">
              <a:extLst>
                <a:ext uri="{FF2B5EF4-FFF2-40B4-BE49-F238E27FC236}">
                  <a16:creationId xmlns:a16="http://schemas.microsoft.com/office/drawing/2014/main" id="{B1EC724B-A875-3E60-F4B9-D25D16EB44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6325" y="4063606"/>
              <a:ext cx="973138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848DBCAC-ABE8-6B48-2EA8-BE7F3F1B8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325" y="4017841"/>
              <a:ext cx="138113" cy="91529"/>
            </a:xfrm>
            <a:custGeom>
              <a:avLst/>
              <a:gdLst>
                <a:gd name="T0" fmla="*/ 174 w 174"/>
                <a:gd name="T1" fmla="*/ 114 h 114"/>
                <a:gd name="T2" fmla="*/ 0 w 174"/>
                <a:gd name="T3" fmla="*/ 57 h 114"/>
                <a:gd name="T4" fmla="*/ 174 w 174"/>
                <a:gd name="T5" fmla="*/ 0 h 114"/>
                <a:gd name="T6" fmla="*/ 174 w 174"/>
                <a:gd name="T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4">
                  <a:moveTo>
                    <a:pt x="174" y="114"/>
                  </a:moveTo>
                  <a:lnTo>
                    <a:pt x="0" y="57"/>
                  </a:lnTo>
                  <a:lnTo>
                    <a:pt x="174" y="0"/>
                  </a:lnTo>
                  <a:lnTo>
                    <a:pt x="174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81">
              <a:extLst>
                <a:ext uri="{FF2B5EF4-FFF2-40B4-BE49-F238E27FC236}">
                  <a16:creationId xmlns:a16="http://schemas.microsoft.com/office/drawing/2014/main" id="{0E3C96D4-F8C0-0E01-6BC5-004F89468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4017841"/>
              <a:ext cx="138113" cy="91529"/>
            </a:xfrm>
            <a:custGeom>
              <a:avLst/>
              <a:gdLst>
                <a:gd name="T0" fmla="*/ 0 w 174"/>
                <a:gd name="T1" fmla="*/ 0 h 114"/>
                <a:gd name="T2" fmla="*/ 174 w 174"/>
                <a:gd name="T3" fmla="*/ 57 h 114"/>
                <a:gd name="T4" fmla="*/ 0 w 174"/>
                <a:gd name="T5" fmla="*/ 114 h 114"/>
                <a:gd name="T6" fmla="*/ 0 w 174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4">
                  <a:moveTo>
                    <a:pt x="0" y="0"/>
                  </a:moveTo>
                  <a:lnTo>
                    <a:pt x="174" y="57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Line 82">
              <a:extLst>
                <a:ext uri="{FF2B5EF4-FFF2-40B4-BE49-F238E27FC236}">
                  <a16:creationId xmlns:a16="http://schemas.microsoft.com/office/drawing/2014/main" id="{701C91F0-DF52-6435-7439-D95394C30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0000" y="4063606"/>
              <a:ext cx="145097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83">
              <a:extLst>
                <a:ext uri="{FF2B5EF4-FFF2-40B4-BE49-F238E27FC236}">
                  <a16:creationId xmlns:a16="http://schemas.microsoft.com/office/drawing/2014/main" id="{B051A695-98A0-9F75-73E1-7F6517D19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4017841"/>
              <a:ext cx="138113" cy="91529"/>
            </a:xfrm>
            <a:custGeom>
              <a:avLst/>
              <a:gdLst>
                <a:gd name="T0" fmla="*/ 174 w 174"/>
                <a:gd name="T1" fmla="*/ 114 h 114"/>
                <a:gd name="T2" fmla="*/ 0 w 174"/>
                <a:gd name="T3" fmla="*/ 57 h 114"/>
                <a:gd name="T4" fmla="*/ 174 w 174"/>
                <a:gd name="T5" fmla="*/ 0 h 114"/>
                <a:gd name="T6" fmla="*/ 174 w 174"/>
                <a:gd name="T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4">
                  <a:moveTo>
                    <a:pt x="174" y="114"/>
                  </a:moveTo>
                  <a:lnTo>
                    <a:pt x="0" y="57"/>
                  </a:lnTo>
                  <a:lnTo>
                    <a:pt x="174" y="0"/>
                  </a:lnTo>
                  <a:lnTo>
                    <a:pt x="174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84">
              <a:extLst>
                <a:ext uri="{FF2B5EF4-FFF2-40B4-BE49-F238E27FC236}">
                  <a16:creationId xmlns:a16="http://schemas.microsoft.com/office/drawing/2014/main" id="{C28A67EC-5BA9-83C7-D679-86BBE3667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863" y="4017841"/>
              <a:ext cx="138113" cy="91529"/>
            </a:xfrm>
            <a:custGeom>
              <a:avLst/>
              <a:gdLst>
                <a:gd name="T0" fmla="*/ 0 w 174"/>
                <a:gd name="T1" fmla="*/ 0 h 114"/>
                <a:gd name="T2" fmla="*/ 174 w 174"/>
                <a:gd name="T3" fmla="*/ 57 h 114"/>
                <a:gd name="T4" fmla="*/ 0 w 174"/>
                <a:gd name="T5" fmla="*/ 114 h 114"/>
                <a:gd name="T6" fmla="*/ 0 w 174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14">
                  <a:moveTo>
                    <a:pt x="0" y="0"/>
                  </a:moveTo>
                  <a:lnTo>
                    <a:pt x="174" y="57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Rectangle 85">
              <a:extLst>
                <a:ext uri="{FF2B5EF4-FFF2-40B4-BE49-F238E27FC236}">
                  <a16:creationId xmlns:a16="http://schemas.microsoft.com/office/drawing/2014/main" id="{215BB1E0-FF51-65A5-B1B2-98C15C58B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625" y="3804799"/>
              <a:ext cx="28533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dirty="0">
                  <a:solidFill>
                    <a:srgbClr val="000000"/>
                  </a:solidFill>
                </a:rPr>
                <a:t>T1</a:t>
              </a: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ms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86">
              <a:extLst>
                <a:ext uri="{FF2B5EF4-FFF2-40B4-BE49-F238E27FC236}">
                  <a16:creationId xmlns:a16="http://schemas.microsoft.com/office/drawing/2014/main" id="{58EE583C-677D-81E8-783D-C00EFAA4E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700" y="4107793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T’1 ms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87">
              <a:extLst>
                <a:ext uri="{FF2B5EF4-FFF2-40B4-BE49-F238E27FC236}">
                  <a16:creationId xmlns:a16="http://schemas.microsoft.com/office/drawing/2014/main" id="{5FC4947A-629B-7892-946E-514B37605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838" y="4483378"/>
              <a:ext cx="466725" cy="13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# 340 ms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89">
              <a:extLst>
                <a:ext uri="{FF2B5EF4-FFF2-40B4-BE49-F238E27FC236}">
                  <a16:creationId xmlns:a16="http://schemas.microsoft.com/office/drawing/2014/main" id="{B5D4448E-E57F-0875-4AC8-5DE9D8F9B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788" y="4107793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T’2 ms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90">
              <a:extLst>
                <a:ext uri="{FF2B5EF4-FFF2-40B4-BE49-F238E27FC236}">
                  <a16:creationId xmlns:a16="http://schemas.microsoft.com/office/drawing/2014/main" id="{FF4A43A0-B633-A48B-E903-066D8CCAF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4483378"/>
              <a:ext cx="466725" cy="13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# 340 ms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91">
              <a:extLst>
                <a:ext uri="{FF2B5EF4-FFF2-40B4-BE49-F238E27FC236}">
                  <a16:creationId xmlns:a16="http://schemas.microsoft.com/office/drawing/2014/main" id="{FF8A6CFB-8D2C-8BB3-B18D-ED2F04542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825" y="3804799"/>
              <a:ext cx="28533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dirty="0">
                  <a:solidFill>
                    <a:srgbClr val="000000"/>
                  </a:solidFill>
                </a:rPr>
                <a:t>T2</a:t>
              </a: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ms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92">
              <a:extLst>
                <a:ext uri="{FF2B5EF4-FFF2-40B4-BE49-F238E27FC236}">
                  <a16:creationId xmlns:a16="http://schemas.microsoft.com/office/drawing/2014/main" id="{3F2F4E3E-7F8E-4F5B-8C26-6B99AFA7B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7850" y="4107793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T’3 ms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93">
              <a:extLst>
                <a:ext uri="{FF2B5EF4-FFF2-40B4-BE49-F238E27FC236}">
                  <a16:creationId xmlns:a16="http://schemas.microsoft.com/office/drawing/2014/main" id="{040A6712-3F8F-709B-BF2A-66F670A59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2663" y="4483378"/>
              <a:ext cx="466725" cy="13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# 340 ms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94">
              <a:extLst>
                <a:ext uri="{FF2B5EF4-FFF2-40B4-BE49-F238E27FC236}">
                  <a16:creationId xmlns:a16="http://schemas.microsoft.com/office/drawing/2014/main" id="{1D2D54C5-F44E-192B-00D0-4D8CF6B9B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50" y="3804799"/>
              <a:ext cx="28533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800" dirty="0">
                  <a:solidFill>
                    <a:srgbClr val="000000"/>
                  </a:solidFill>
                </a:rPr>
                <a:t>T3</a:t>
              </a:r>
              <a:r>
                <a:rPr kumimoji="0" lang="fr-FR" altLang="fr-FR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ms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95">
              <a:extLst>
                <a:ext uri="{FF2B5EF4-FFF2-40B4-BE49-F238E27FC236}">
                  <a16:creationId xmlns:a16="http://schemas.microsoft.com/office/drawing/2014/main" id="{D5C37E06-7425-79E4-0DFC-7480722EF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925" y="4789528"/>
              <a:ext cx="960438" cy="27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Cycle n°1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96">
              <a:extLst>
                <a:ext uri="{FF2B5EF4-FFF2-40B4-BE49-F238E27FC236}">
                  <a16:creationId xmlns:a16="http://schemas.microsoft.com/office/drawing/2014/main" id="{A3C5EEB4-B281-2046-C4CE-3E5777B8A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789528"/>
              <a:ext cx="960438" cy="27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Cycle n°2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97">
              <a:extLst>
                <a:ext uri="{FF2B5EF4-FFF2-40B4-BE49-F238E27FC236}">
                  <a16:creationId xmlns:a16="http://schemas.microsoft.com/office/drawing/2014/main" id="{A9A14AD1-C010-F61C-0FAF-D5CA08BBC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0738" y="4789528"/>
              <a:ext cx="960438" cy="27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Cycle n°3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98">
              <a:extLst>
                <a:ext uri="{FF2B5EF4-FFF2-40B4-BE49-F238E27FC236}">
                  <a16:creationId xmlns:a16="http://schemas.microsoft.com/office/drawing/2014/main" id="{87B2A7F8-FA8E-7106-924D-6E6925712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275" y="2321393"/>
              <a:ext cx="749300" cy="18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Pré-charge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99">
              <a:extLst>
                <a:ext uri="{FF2B5EF4-FFF2-40B4-BE49-F238E27FC236}">
                  <a16:creationId xmlns:a16="http://schemas.microsoft.com/office/drawing/2014/main" id="{428EF500-B2BD-1CB2-6BEB-F95D1DBBC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813" y="2171474"/>
              <a:ext cx="581025" cy="18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Injection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00">
              <a:extLst>
                <a:ext uri="{FF2B5EF4-FFF2-40B4-BE49-F238E27FC236}">
                  <a16:creationId xmlns:a16="http://schemas.microsoft.com/office/drawing/2014/main" id="{1D016FD0-0F37-0541-1834-B4709DBC6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200" y="2329283"/>
              <a:ext cx="469900" cy="18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LINAC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01">
              <a:extLst>
                <a:ext uri="{FF2B5EF4-FFF2-40B4-BE49-F238E27FC236}">
                  <a16:creationId xmlns:a16="http://schemas.microsoft.com/office/drawing/2014/main" id="{A5B522AC-B412-5464-4F56-A2680D352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325" y="2321393"/>
              <a:ext cx="682625" cy="18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Extraction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Line 102">
              <a:extLst>
                <a:ext uri="{FF2B5EF4-FFF2-40B4-BE49-F238E27FC236}">
                  <a16:creationId xmlns:a16="http://schemas.microsoft.com/office/drawing/2014/main" id="{52A29CCD-0A3F-1EAC-0A37-8B22F44B2D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9413" y="2496561"/>
              <a:ext cx="220663" cy="38189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103">
              <a:extLst>
                <a:ext uri="{FF2B5EF4-FFF2-40B4-BE49-F238E27FC236}">
                  <a16:creationId xmlns:a16="http://schemas.microsoft.com/office/drawing/2014/main" id="{BCAD21A7-E287-DF91-FD1E-1D24F86F2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8" y="2845319"/>
              <a:ext cx="107950" cy="140450"/>
            </a:xfrm>
            <a:custGeom>
              <a:avLst/>
              <a:gdLst>
                <a:gd name="T0" fmla="*/ 101 w 136"/>
                <a:gd name="T1" fmla="*/ 0 h 178"/>
                <a:gd name="T2" fmla="*/ 136 w 136"/>
                <a:gd name="T3" fmla="*/ 178 h 178"/>
                <a:gd name="T4" fmla="*/ 0 w 136"/>
                <a:gd name="T5" fmla="*/ 58 h 178"/>
                <a:gd name="T6" fmla="*/ 101 w 136"/>
                <a:gd name="T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178">
                  <a:moveTo>
                    <a:pt x="101" y="0"/>
                  </a:moveTo>
                  <a:lnTo>
                    <a:pt x="136" y="178"/>
                  </a:lnTo>
                  <a:lnTo>
                    <a:pt x="0" y="58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Line 104">
              <a:extLst>
                <a:ext uri="{FF2B5EF4-FFF2-40B4-BE49-F238E27FC236}">
                  <a16:creationId xmlns:a16="http://schemas.microsoft.com/office/drawing/2014/main" id="{DAF81DC3-DE32-CCCF-F6E8-ACE3D1B829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7938" y="2496561"/>
              <a:ext cx="138113" cy="32666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105">
              <a:extLst>
                <a:ext uri="{FF2B5EF4-FFF2-40B4-BE49-F238E27FC236}">
                  <a16:creationId xmlns:a16="http://schemas.microsoft.com/office/drawing/2014/main" id="{781C6DE5-709C-81D3-2E70-762E279CD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138" y="2796398"/>
              <a:ext cx="95250" cy="142028"/>
            </a:xfrm>
            <a:custGeom>
              <a:avLst/>
              <a:gdLst>
                <a:gd name="T0" fmla="*/ 120 w 120"/>
                <a:gd name="T1" fmla="*/ 45 h 182"/>
                <a:gd name="T2" fmla="*/ 0 w 120"/>
                <a:gd name="T3" fmla="*/ 182 h 182"/>
                <a:gd name="T4" fmla="*/ 14 w 120"/>
                <a:gd name="T5" fmla="*/ 0 h 182"/>
                <a:gd name="T6" fmla="*/ 120 w 120"/>
                <a:gd name="T7" fmla="*/ 4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82">
                  <a:moveTo>
                    <a:pt x="120" y="45"/>
                  </a:moveTo>
                  <a:lnTo>
                    <a:pt x="0" y="182"/>
                  </a:lnTo>
                  <a:lnTo>
                    <a:pt x="14" y="0"/>
                  </a:lnTo>
                  <a:lnTo>
                    <a:pt x="120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Line 106">
              <a:extLst>
                <a:ext uri="{FF2B5EF4-FFF2-40B4-BE49-F238E27FC236}">
                  <a16:creationId xmlns:a16="http://schemas.microsoft.com/office/drawing/2014/main" id="{93F9CE20-3D9C-5056-A888-F2DA5E4E65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9338" y="2496561"/>
              <a:ext cx="219075" cy="38189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107">
              <a:extLst>
                <a:ext uri="{FF2B5EF4-FFF2-40B4-BE49-F238E27FC236}">
                  <a16:creationId xmlns:a16="http://schemas.microsoft.com/office/drawing/2014/main" id="{254C8AA8-3C06-F4DA-9FDC-8473D4D41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838" y="2845319"/>
              <a:ext cx="107950" cy="140450"/>
            </a:xfrm>
            <a:custGeom>
              <a:avLst/>
              <a:gdLst>
                <a:gd name="T0" fmla="*/ 136 w 136"/>
                <a:gd name="T1" fmla="*/ 58 h 178"/>
                <a:gd name="T2" fmla="*/ 0 w 136"/>
                <a:gd name="T3" fmla="*/ 178 h 178"/>
                <a:gd name="T4" fmla="*/ 35 w 136"/>
                <a:gd name="T5" fmla="*/ 0 h 178"/>
                <a:gd name="T6" fmla="*/ 136 w 136"/>
                <a:gd name="T7" fmla="*/ 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178">
                  <a:moveTo>
                    <a:pt x="136" y="58"/>
                  </a:moveTo>
                  <a:lnTo>
                    <a:pt x="0" y="178"/>
                  </a:lnTo>
                  <a:lnTo>
                    <a:pt x="35" y="0"/>
                  </a:lnTo>
                  <a:lnTo>
                    <a:pt x="136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CC50D853-12DB-33FA-75D6-5DD484C9B14E}"/>
                </a:ext>
              </a:extLst>
            </p:cNvPr>
            <p:cNvSpPr txBox="1"/>
            <p:nvPr/>
          </p:nvSpPr>
          <p:spPr>
            <a:xfrm>
              <a:off x="464820" y="2446020"/>
              <a:ext cx="6014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rgbClr val="00B050"/>
                  </a:solidFill>
                </a:rPr>
                <a:t>event 1</a:t>
              </a: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917F8A54-956B-CED1-C587-4858377B84B8}"/>
                </a:ext>
              </a:extLst>
            </p:cNvPr>
            <p:cNvSpPr txBox="1"/>
            <p:nvPr/>
          </p:nvSpPr>
          <p:spPr>
            <a:xfrm>
              <a:off x="1417320" y="2446020"/>
              <a:ext cx="6014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rgbClr val="00B050"/>
                  </a:solidFill>
                </a:rPr>
                <a:t>event 2</a:t>
              </a: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15805F0C-FD28-88DF-A652-32276E7A8556}"/>
                </a:ext>
              </a:extLst>
            </p:cNvPr>
            <p:cNvSpPr txBox="1"/>
            <p:nvPr/>
          </p:nvSpPr>
          <p:spPr>
            <a:xfrm>
              <a:off x="2506980" y="2438400"/>
              <a:ext cx="6014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rgbClr val="00B050"/>
                  </a:solidFill>
                </a:rPr>
                <a:t>event 3</a:t>
              </a:r>
            </a:p>
          </p:txBody>
        </p:sp>
      </p:grpSp>
      <p:sp>
        <p:nvSpPr>
          <p:cNvPr id="118" name="ZoneTexte 117">
            <a:extLst>
              <a:ext uri="{FF2B5EF4-FFF2-40B4-BE49-F238E27FC236}">
                <a16:creationId xmlns:a16="http://schemas.microsoft.com/office/drawing/2014/main" id="{DD9C4C82-7FAA-1D3B-E30A-80AE1D53733F}"/>
              </a:ext>
            </a:extLst>
          </p:cNvPr>
          <p:cNvSpPr txBox="1"/>
          <p:nvPr/>
        </p:nvSpPr>
        <p:spPr>
          <a:xfrm>
            <a:off x="531259" y="4865513"/>
            <a:ext cx="1736373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Bunch delay(1)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AC90214C-6547-9199-D627-B600BCF398EA}"/>
              </a:ext>
            </a:extLst>
          </p:cNvPr>
          <p:cNvCxnSpPr>
            <a:cxnSpLocks/>
          </p:cNvCxnSpPr>
          <p:nvPr/>
        </p:nvCxnSpPr>
        <p:spPr>
          <a:xfrm>
            <a:off x="1132746" y="2788920"/>
            <a:ext cx="0" cy="2087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ZoneTexte 121">
            <a:extLst>
              <a:ext uri="{FF2B5EF4-FFF2-40B4-BE49-F238E27FC236}">
                <a16:creationId xmlns:a16="http://schemas.microsoft.com/office/drawing/2014/main" id="{281B9063-C7DB-7C2C-6B4D-ED6D22282BF0}"/>
              </a:ext>
            </a:extLst>
          </p:cNvPr>
          <p:cNvSpPr txBox="1"/>
          <p:nvPr/>
        </p:nvSpPr>
        <p:spPr>
          <a:xfrm>
            <a:off x="2885839" y="4865513"/>
            <a:ext cx="1736374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Bunch delay(2)</a:t>
            </a:r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8AA18700-C73D-DF38-7208-8B2E8FE283D0}"/>
              </a:ext>
            </a:extLst>
          </p:cNvPr>
          <p:cNvCxnSpPr>
            <a:cxnSpLocks/>
          </p:cNvCxnSpPr>
          <p:nvPr/>
        </p:nvCxnSpPr>
        <p:spPr>
          <a:xfrm>
            <a:off x="3858262" y="2780293"/>
            <a:ext cx="0" cy="2087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23">
            <a:extLst>
              <a:ext uri="{FF2B5EF4-FFF2-40B4-BE49-F238E27FC236}">
                <a16:creationId xmlns:a16="http://schemas.microsoft.com/office/drawing/2014/main" id="{E85F38BA-8F45-313E-26F0-CD759F0622EC}"/>
              </a:ext>
            </a:extLst>
          </p:cNvPr>
          <p:cNvSpPr txBox="1"/>
          <p:nvPr/>
        </p:nvSpPr>
        <p:spPr>
          <a:xfrm>
            <a:off x="5615704" y="4857893"/>
            <a:ext cx="1736374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Bunch delay(3)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243B0CD1-09EC-742A-DA76-2B77685F7CCD}"/>
              </a:ext>
            </a:extLst>
          </p:cNvPr>
          <p:cNvCxnSpPr>
            <a:cxnSpLocks/>
          </p:cNvCxnSpPr>
          <p:nvPr/>
        </p:nvCxnSpPr>
        <p:spPr>
          <a:xfrm>
            <a:off x="6605380" y="2781300"/>
            <a:ext cx="0" cy="2087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685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timing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117048" y="751902"/>
            <a:ext cx="87986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boards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Booster and Storage ring clocks outputs.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8 TTL trigger outputs.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0 to 340 </a:t>
            </a:r>
            <a:r>
              <a:rPr lang="en-GB" sz="2000" dirty="0" err="1">
                <a:solidFill>
                  <a:srgbClr val="595959"/>
                </a:solidFill>
              </a:rPr>
              <a:t>ms</a:t>
            </a:r>
            <a:r>
              <a:rPr lang="en-GB" sz="2000" dirty="0">
                <a:solidFill>
                  <a:srgbClr val="595959"/>
                </a:solidFill>
              </a:rPr>
              <a:t> delay adjust by step of 5.64 ns.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10 µs pulse width.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Each output’s event and delay can be configured.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#15 – 25 </a:t>
            </a:r>
            <a:r>
              <a:rPr lang="en-GB" sz="2000" dirty="0" err="1">
                <a:solidFill>
                  <a:srgbClr val="595959"/>
                </a:solidFill>
              </a:rPr>
              <a:t>ps</a:t>
            </a:r>
            <a:r>
              <a:rPr lang="en-GB" sz="2000" dirty="0">
                <a:solidFill>
                  <a:srgbClr val="595959"/>
                </a:solidFill>
              </a:rPr>
              <a:t> RMS jitter.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Skew &lt; # ns between boards (fixe).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65ED04-C97A-A91E-C3E7-4D05CBD0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36" y="3751416"/>
            <a:ext cx="4563374" cy="302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7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timing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237818" y="881299"/>
            <a:ext cx="87986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LINAC board (SPM)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Booster and Storage ring clocks outputs.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1 TTL trigger output.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0 to 340 </a:t>
            </a:r>
            <a:r>
              <a:rPr lang="en-GB" sz="2000" dirty="0" err="1">
                <a:solidFill>
                  <a:srgbClr val="595959"/>
                </a:solidFill>
              </a:rPr>
              <a:t>ms</a:t>
            </a:r>
            <a:r>
              <a:rPr lang="en-GB" sz="2000" dirty="0">
                <a:solidFill>
                  <a:srgbClr val="595959"/>
                </a:solidFill>
              </a:rPr>
              <a:t> delay adjust by step of 5.64 ns.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0 to 357 ns bunch delay adjust by step of # 80 ps.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10 ns pulse width.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#15 – 25 </a:t>
            </a:r>
            <a:r>
              <a:rPr lang="en-GB" sz="2000" dirty="0" err="1">
                <a:solidFill>
                  <a:srgbClr val="595959"/>
                </a:solidFill>
              </a:rPr>
              <a:t>ps</a:t>
            </a:r>
            <a:r>
              <a:rPr lang="en-GB" sz="2000" dirty="0">
                <a:solidFill>
                  <a:srgbClr val="595959"/>
                </a:solidFill>
              </a:rPr>
              <a:t> RMS jitter.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>
                <a:solidFill>
                  <a:srgbClr val="595959"/>
                </a:solidFill>
              </a:rPr>
              <a:t>4 modes.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B846D1-88E1-3366-9F67-A4179CB66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388" y="3062377"/>
            <a:ext cx="564959" cy="3191774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F7865D0-635D-E769-8482-B46937270483}"/>
              </a:ext>
            </a:extLst>
          </p:cNvPr>
          <p:cNvSpPr/>
          <p:nvPr/>
        </p:nvSpPr>
        <p:spPr>
          <a:xfrm>
            <a:off x="4977441" y="4554748"/>
            <a:ext cx="224287" cy="543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3F1AB1DB-FC76-D99F-2751-5CB67111E7FC}"/>
              </a:ext>
            </a:extLst>
          </p:cNvPr>
          <p:cNvSpPr/>
          <p:nvPr/>
        </p:nvSpPr>
        <p:spPr>
          <a:xfrm flipH="1">
            <a:off x="6133381" y="4580628"/>
            <a:ext cx="224287" cy="543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3C04AF3-4B1E-9394-605F-D56685BE2C95}"/>
              </a:ext>
            </a:extLst>
          </p:cNvPr>
          <p:cNvSpPr txBox="1"/>
          <p:nvPr/>
        </p:nvSpPr>
        <p:spPr>
          <a:xfrm>
            <a:off x="4295954" y="439947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LPM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55BC88-2F47-C00F-19AC-9535F057A81F}"/>
              </a:ext>
            </a:extLst>
          </p:cNvPr>
          <p:cNvSpPr txBox="1"/>
          <p:nvPr/>
        </p:nvSpPr>
        <p:spPr>
          <a:xfrm>
            <a:off x="6435305" y="44253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SPM</a:t>
            </a:r>
          </a:p>
        </p:txBody>
      </p:sp>
    </p:spTree>
    <p:extLst>
      <p:ext uri="{BB962C8B-B14F-4D97-AF65-F5344CB8AC3E}">
        <p14:creationId xmlns:p14="http://schemas.microsoft.com/office/powerpoint/2010/main" val="1363442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E31AF-C8C4-19C9-FE65-4ADF671F4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ACE845-5534-3900-C5E8-01E9E926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timing system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A9F06-4B09-EC83-7A23-D73E2CD02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152" y="3994450"/>
            <a:ext cx="114300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1200" dirty="0"/>
              <a:t>Matlab</a:t>
            </a:r>
          </a:p>
        </p:txBody>
      </p:sp>
      <p:pic>
        <p:nvPicPr>
          <p:cNvPr id="16" name="Picture 4" descr="synchro_delais">
            <a:extLst>
              <a:ext uri="{FF2B5EF4-FFF2-40B4-BE49-F238E27FC236}">
                <a16:creationId xmlns:a16="http://schemas.microsoft.com/office/drawing/2014/main" id="{933D0883-AC97-56E1-6189-A8B3BB40D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1" y="4400279"/>
            <a:ext cx="3254632" cy="23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screen_labview_400x300">
            <a:extLst>
              <a:ext uri="{FF2B5EF4-FFF2-40B4-BE49-F238E27FC236}">
                <a16:creationId xmlns:a16="http://schemas.microsoft.com/office/drawing/2014/main" id="{F82A7AFE-B04C-5E09-CA29-62A71E9A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96" y="4400279"/>
            <a:ext cx="3006052" cy="231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CENTRAL2">
            <a:extLst>
              <a:ext uri="{FF2B5EF4-FFF2-40B4-BE49-F238E27FC236}">
                <a16:creationId xmlns:a16="http://schemas.microsoft.com/office/drawing/2014/main" id="{4E95BDC4-D3E7-16D6-468F-0E0DDC8C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24" y="1260264"/>
            <a:ext cx="1888481" cy="28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C75F46-07E3-19F0-F8D2-5B7D84F78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0573" y="3975400"/>
            <a:ext cx="114300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1200" dirty="0" err="1"/>
              <a:t>LabView</a:t>
            </a:r>
            <a:endParaRPr lang="fr-FR" altLang="fr-FR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A8A8FF-54F2-5911-74B6-6B66AE02A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746" y="1730375"/>
            <a:ext cx="114300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ü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1200"/>
              <a:t>Tango Devices</a:t>
            </a:r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48D86C8D-BF0B-970C-278D-45AA7DB28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1621" y="3600179"/>
            <a:ext cx="1543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C85AA444-F773-1B36-4A33-AF23D9F41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4671" y="3609704"/>
            <a:ext cx="0" cy="523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3" name="Line 12">
            <a:extLst>
              <a:ext uri="{FF2B5EF4-FFF2-40B4-BE49-F238E27FC236}">
                <a16:creationId xmlns:a16="http://schemas.microsoft.com/office/drawing/2014/main" id="{BF0DD2AF-0379-ABC3-889C-902629B301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0696" y="3647804"/>
            <a:ext cx="1466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4" name="Line 13">
            <a:extLst>
              <a:ext uri="{FF2B5EF4-FFF2-40B4-BE49-F238E27FC236}">
                <a16:creationId xmlns:a16="http://schemas.microsoft.com/office/drawing/2014/main" id="{4D3ED364-B317-7DAB-260F-94D8C37867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1171" y="3647804"/>
            <a:ext cx="0" cy="485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25" name="Picture 14" descr="synchro_200">
            <a:extLst>
              <a:ext uri="{FF2B5EF4-FFF2-40B4-BE49-F238E27FC236}">
                <a16:creationId xmlns:a16="http://schemas.microsoft.com/office/drawing/2014/main" id="{DB5224C1-A7DF-8568-A8E8-A1E73A8E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3" y="940279"/>
            <a:ext cx="2128118" cy="261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5">
            <a:extLst>
              <a:ext uri="{FF2B5EF4-FFF2-40B4-BE49-F238E27FC236}">
                <a16:creationId xmlns:a16="http://schemas.microsoft.com/office/drawing/2014/main" id="{6DC5536B-4603-042A-5B3C-687EB86E1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9346" y="2533379"/>
            <a:ext cx="828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Char char="Ë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546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476862" y="4376691"/>
            <a:ext cx="6667138" cy="996526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SOLEIL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CE603FC1-4AFB-45DA-961F-FFB811D9DE22}"/>
              </a:ext>
            </a:extLst>
          </p:cNvPr>
          <p:cNvSpPr txBox="1">
            <a:spLocks/>
          </p:cNvSpPr>
          <p:nvPr/>
        </p:nvSpPr>
        <p:spPr>
          <a:xfrm>
            <a:off x="8043174" y="5266680"/>
            <a:ext cx="1233991" cy="348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r-FR" sz="1400" dirty="0"/>
              <a:t>2025-11-07</a:t>
            </a:r>
          </a:p>
        </p:txBody>
      </p:sp>
    </p:spTree>
    <p:extLst>
      <p:ext uri="{BB962C8B-B14F-4D97-AF65-F5344CB8AC3E}">
        <p14:creationId xmlns:p14="http://schemas.microsoft.com/office/powerpoint/2010/main" val="526254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-370936" y="765302"/>
            <a:ext cx="3532718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1600" dirty="0">
                <a:solidFill>
                  <a:srgbClr val="595959"/>
                </a:solidFill>
              </a:rPr>
              <a:t>1 CENTRAL.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1600" dirty="0">
                <a:solidFill>
                  <a:srgbClr val="595959"/>
                </a:solidFill>
              </a:rPr>
              <a:t>25 LOCALs.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1600" dirty="0">
                <a:solidFill>
                  <a:srgbClr val="595959"/>
                </a:solidFill>
              </a:rPr>
              <a:t>1 LOCAL LINAC.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1600" dirty="0">
                <a:solidFill>
                  <a:srgbClr val="595959"/>
                </a:solidFill>
              </a:rPr>
              <a:t>9 optical splitters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1600" dirty="0">
                <a:solidFill>
                  <a:srgbClr val="595959"/>
                </a:solidFill>
              </a:rPr>
              <a:t>&gt; #150 duplication boards</a:t>
            </a:r>
          </a:p>
        </p:txBody>
      </p:sp>
      <p:pic>
        <p:nvPicPr>
          <p:cNvPr id="3" name="Picture 5" descr="repartition_synchro_800x843">
            <a:extLst>
              <a:ext uri="{FF2B5EF4-FFF2-40B4-BE49-F238E27FC236}">
                <a16:creationId xmlns:a16="http://schemas.microsoft.com/office/drawing/2014/main" id="{0FF33625-A30C-B6AA-EEFC-3B0A6A5F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0"/>
            <a:ext cx="650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750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476862" y="4376691"/>
            <a:ext cx="6667138" cy="996526"/>
          </a:xfrm>
        </p:spPr>
        <p:txBody>
          <a:bodyPr>
            <a:normAutofit/>
          </a:bodyPr>
          <a:lstStyle/>
          <a:p>
            <a:pPr algn="ctr"/>
            <a:r>
              <a:rPr lang="fr-FR" sz="2400" dirty="0" err="1"/>
              <a:t>Beamlines</a:t>
            </a:r>
            <a:r>
              <a:rPr lang="fr-FR" sz="2400" dirty="0"/>
              <a:t> </a:t>
            </a:r>
            <a:r>
              <a:rPr lang="fr-FR" sz="2400" dirty="0" err="1"/>
              <a:t>synchronization</a:t>
            </a:r>
            <a:r>
              <a:rPr lang="fr-FR" sz="2400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217326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E6910-ADE6-5B29-9CDC-CEE1AA8A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27CBE-2FD1-4E48-1C1B-815D49D6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synchronization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789911-3B0B-4323-207C-F4E9DB5EDEF6}"/>
              </a:ext>
            </a:extLst>
          </p:cNvPr>
          <p:cNvSpPr txBox="1"/>
          <p:nvPr/>
        </p:nvSpPr>
        <p:spPr>
          <a:xfrm>
            <a:off x="237818" y="1150302"/>
            <a:ext cx="879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Beamlines needs: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Trigger XP devices synchronously to the electron bunch.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Top-up gating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 pomp-probe synchronization.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ABC62E-AD12-7DAC-16C5-D27BAC160837}"/>
              </a:ext>
            </a:extLst>
          </p:cNvPr>
          <p:cNvSpPr txBox="1"/>
          <p:nvPr/>
        </p:nvSpPr>
        <p:spPr>
          <a:xfrm>
            <a:off x="237818" y="3053747"/>
            <a:ext cx="879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Machine provides to Beamlines: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signal.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CLK-SR (Machine clock).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top-up and beam lost trigger</a:t>
            </a:r>
          </a:p>
        </p:txBody>
      </p:sp>
    </p:spTree>
    <p:extLst>
      <p:ext uri="{BB962C8B-B14F-4D97-AF65-F5344CB8AC3E}">
        <p14:creationId xmlns:p14="http://schemas.microsoft.com/office/powerpoint/2010/main" val="8822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F5232-648E-64ED-B426-F4F455F27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1CB862-6DF6-4D13-3CBE-54AAB5EC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synchronization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2A9CC6-98C3-AA7F-FB0F-DE38B6A6385E}"/>
              </a:ext>
            </a:extLst>
          </p:cNvPr>
          <p:cNvSpPr txBox="1"/>
          <p:nvPr/>
        </p:nvSpPr>
        <p:spPr>
          <a:xfrm>
            <a:off x="237818" y="1050685"/>
            <a:ext cx="610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Pump-probe XP</a:t>
            </a:r>
            <a:endParaRPr lang="en-GB" sz="2000" dirty="0">
              <a:solidFill>
                <a:srgbClr val="595959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0435338-E883-A991-6FA0-454BA3BCA244}"/>
              </a:ext>
            </a:extLst>
          </p:cNvPr>
          <p:cNvGrpSpPr/>
          <p:nvPr/>
        </p:nvGrpSpPr>
        <p:grpSpPr>
          <a:xfrm>
            <a:off x="1138448" y="1643005"/>
            <a:ext cx="6533119" cy="4117609"/>
            <a:chOff x="1138448" y="1504982"/>
            <a:chExt cx="6533119" cy="411760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1B91F5B-3CB0-7702-5E23-83DF72C2B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448" y="1892539"/>
              <a:ext cx="1384539" cy="138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 6" descr="Une image contenant sphère, cercle, balle, art&#10;&#10;Le contenu généré par l’IA peut être incorrect.">
              <a:extLst>
                <a:ext uri="{FF2B5EF4-FFF2-40B4-BE49-F238E27FC236}">
                  <a16:creationId xmlns:a16="http://schemas.microsoft.com/office/drawing/2014/main" id="{04F184B8-604A-F397-6472-DDD6DEE2E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9904" y="3006359"/>
              <a:ext cx="1412215" cy="1338989"/>
            </a:xfrm>
            <a:prstGeom prst="rect">
              <a:avLst/>
            </a:prstGeom>
          </p:spPr>
        </p:pic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F5E9F7B0-B7CB-0CF5-C2DF-15895F43C997}"/>
                </a:ext>
              </a:extLst>
            </p:cNvPr>
            <p:cNvCxnSpPr/>
            <p:nvPr/>
          </p:nvCxnSpPr>
          <p:spPr>
            <a:xfrm>
              <a:off x="2341832" y="2608532"/>
              <a:ext cx="1242203" cy="586596"/>
            </a:xfrm>
            <a:prstGeom prst="straightConnector1">
              <a:avLst/>
            </a:prstGeom>
            <a:ln w="57150"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9" name="Image 18" descr="Une image contenant dessin humoristique, dessin, art&#10;&#10;Le contenu généré par l’IA peut être incorrect.">
              <a:extLst>
                <a:ext uri="{FF2B5EF4-FFF2-40B4-BE49-F238E27FC236}">
                  <a16:creationId xmlns:a16="http://schemas.microsoft.com/office/drawing/2014/main" id="{278DDF0D-FA91-DB5C-985E-BA3EF0A15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562" y="1504982"/>
              <a:ext cx="3258005" cy="2543530"/>
            </a:xfrm>
            <a:prstGeom prst="rect">
              <a:avLst/>
            </a:prstGeom>
          </p:spPr>
        </p:pic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A4DE1E7-107D-66CB-1BC3-E2970A215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9000" y="2548731"/>
              <a:ext cx="1390650" cy="673894"/>
            </a:xfrm>
            <a:prstGeom prst="straightConnector1">
              <a:avLst/>
            </a:prstGeom>
            <a:ln w="57150">
              <a:solidFill>
                <a:srgbClr val="F0DC08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age 24" descr="Une image contenant verre à main, intérieur&#10;&#10;Le contenu généré par l’IA peut être incorrect.">
              <a:extLst>
                <a:ext uri="{FF2B5EF4-FFF2-40B4-BE49-F238E27FC236}">
                  <a16:creationId xmlns:a16="http://schemas.microsoft.com/office/drawing/2014/main" id="{6372EAE2-9C4C-3962-2233-F83C4ACC8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6516">
              <a:off x="6013076" y="4303806"/>
              <a:ext cx="1318785" cy="1318785"/>
            </a:xfrm>
            <a:prstGeom prst="rect">
              <a:avLst/>
            </a:prstGeom>
          </p:spPr>
        </p:pic>
        <p:pic>
          <p:nvPicPr>
            <p:cNvPr id="27" name="Image 26" descr="Une image contenant nourriture, friandise&#10;&#10;Le contenu généré par l’IA peut être incorrect.">
              <a:extLst>
                <a:ext uri="{FF2B5EF4-FFF2-40B4-BE49-F238E27FC236}">
                  <a16:creationId xmlns:a16="http://schemas.microsoft.com/office/drawing/2014/main" id="{D3C8CA8E-0775-1A4A-D027-FBDE97FB3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3129">
              <a:off x="4852899" y="3895662"/>
              <a:ext cx="1267002" cy="895475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E91DC0C-235F-B8EE-E730-89CCBEC01C03}"/>
              </a:ext>
            </a:extLst>
          </p:cNvPr>
          <p:cNvSpPr txBox="1"/>
          <p:nvPr/>
        </p:nvSpPr>
        <p:spPr>
          <a:xfrm>
            <a:off x="1276710" y="334704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Pump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01D45A-B5A7-5BD9-9830-CD4E4DD66C94}"/>
              </a:ext>
            </a:extLst>
          </p:cNvPr>
          <p:cNvSpPr txBox="1"/>
          <p:nvPr/>
        </p:nvSpPr>
        <p:spPr>
          <a:xfrm>
            <a:off x="5684809" y="299336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Probe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C66DD6-10D9-ABAC-F4CF-4E96F82F02C8}"/>
              </a:ext>
            </a:extLst>
          </p:cNvPr>
          <p:cNvSpPr txBox="1"/>
          <p:nvPr/>
        </p:nvSpPr>
        <p:spPr>
          <a:xfrm>
            <a:off x="5676182" y="5339751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177434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synchronization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237818" y="1050685"/>
            <a:ext cx="610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TimBeL</a:t>
            </a: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board</a:t>
            </a:r>
            <a:endParaRPr lang="en-GB" sz="2000" dirty="0">
              <a:solidFill>
                <a:srgbClr val="595959"/>
              </a:solidFill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FD251A6-DEAF-3CE7-B770-77C72329D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1515374"/>
            <a:ext cx="6076950" cy="31242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10BC9DA-561F-5477-1953-18AA5B4BC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63578"/>
            <a:ext cx="9144000" cy="115559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28BC9E-35DE-93D8-3AF9-03BFA9D21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3910"/>
            <a:ext cx="3778440" cy="29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99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synchronization system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B7DD6E-52E8-6B39-BAF0-5B2E8C213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95" y="885825"/>
            <a:ext cx="6125675" cy="59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25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synchronization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237818" y="1050685"/>
            <a:ext cx="610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Beamlines lasers</a:t>
            </a:r>
            <a:endParaRPr lang="en-GB" sz="2000" dirty="0">
              <a:solidFill>
                <a:srgbClr val="595959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602499-FA3A-CC87-B9B9-20ACDFC74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4851"/>
            <a:ext cx="2543530" cy="48774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F8EC0F-8DAE-2010-094B-10986A17EE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54" y="2646283"/>
            <a:ext cx="5278706" cy="4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83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E6910-ADE6-5B29-9CDC-CEE1AA8A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27CBE-2FD1-4E48-1C1B-815D49D6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synchronization system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ABC62E-AD12-7DAC-16C5-D27BAC160837}"/>
              </a:ext>
            </a:extLst>
          </p:cNvPr>
          <p:cNvSpPr txBox="1"/>
          <p:nvPr/>
        </p:nvSpPr>
        <p:spPr>
          <a:xfrm>
            <a:off x="237818" y="864462"/>
            <a:ext cx="879867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2400" noProof="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Beamlines lasers requirements: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noProof="0" dirty="0"/>
              <a:t>CLK-RF (CLK-RF harmonic) with phase shift capacity: oscillator.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noProof="0" dirty="0"/>
              <a:t>CLK-RF / n (88 MHz or 44 MHz) with phase shift capacity: oscillator reference.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noProof="0" dirty="0"/>
              <a:t>Laser trigger (CLK-RF / 846 = 1 kHz) with configurable delay.</a:t>
            </a:r>
          </a:p>
        </p:txBody>
      </p:sp>
      <p:pic>
        <p:nvPicPr>
          <p:cNvPr id="5" name="Image 4" descr="Une image contenant Panneau de signalisation, signe, jaune, triangle&#10;&#10;Le contenu généré par l’IA peut être incorrect.">
            <a:extLst>
              <a:ext uri="{FF2B5EF4-FFF2-40B4-BE49-F238E27FC236}">
                <a16:creationId xmlns:a16="http://schemas.microsoft.com/office/drawing/2014/main" id="{D2468D0E-3ABD-54DC-0461-CCED1F3C9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00" y="2394376"/>
            <a:ext cx="4674651" cy="22479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9B92F53-301C-6734-B4B2-9B98C88C8ECC}"/>
              </a:ext>
            </a:extLst>
          </p:cNvPr>
          <p:cNvSpPr txBox="1"/>
          <p:nvPr/>
        </p:nvSpPr>
        <p:spPr>
          <a:xfrm>
            <a:off x="237818" y="4038485"/>
            <a:ext cx="8798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requirements: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/>
              <a:t>Oscillator and oscillator reference: continuous shift without jump.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US" sz="2000" dirty="0"/>
              <a:t>Laser trigger: no hole in the clock</a:t>
            </a:r>
            <a:r>
              <a:rPr lang="en-GB" sz="2000" dirty="0"/>
              <a:t>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/>
              <a:t>Excellent oscillator clocks phase noise of #10 fs.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en-GB" sz="2000" dirty="0"/>
              <a:t>Sub picosecond resolution.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E5237D-F274-B8F4-4089-830CA900D656}"/>
              </a:ext>
            </a:extLst>
          </p:cNvPr>
          <p:cNvSpPr txBox="1"/>
          <p:nvPr/>
        </p:nvSpPr>
        <p:spPr>
          <a:xfrm>
            <a:off x="246184" y="6315026"/>
            <a:ext cx="88978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22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Machine signals and </a:t>
            </a:r>
            <a:r>
              <a:rPr lang="en-US" sz="22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TimBeL</a:t>
            </a:r>
            <a:r>
              <a:rPr lang="en-US" sz="22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not enough and not good enough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852016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464CF-8A2B-1DAC-FE77-1974A801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922DF-9133-517F-80DC-A7F2E11C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synchronization system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884666-82C9-D425-440D-49F6B1EC71A6}"/>
              </a:ext>
            </a:extLst>
          </p:cNvPr>
          <p:cNvSpPr txBox="1"/>
          <p:nvPr/>
        </p:nvSpPr>
        <p:spPr>
          <a:xfrm>
            <a:off x="237818" y="864462"/>
            <a:ext cx="879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 modulator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4697D7-18DF-E684-46C1-548E90D48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12" y="1294853"/>
            <a:ext cx="6325627" cy="25614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DE55C9-14FC-CA36-3E2B-9EA207E20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12" y="3856256"/>
            <a:ext cx="6325627" cy="30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04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464CF-8A2B-1DAC-FE77-1974A801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922DF-9133-517F-80DC-A7F2E11C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synchronization system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884666-82C9-D425-440D-49F6B1EC71A6}"/>
              </a:ext>
            </a:extLst>
          </p:cNvPr>
          <p:cNvSpPr txBox="1"/>
          <p:nvPr/>
        </p:nvSpPr>
        <p:spPr>
          <a:xfrm>
            <a:off x="237818" y="864462"/>
            <a:ext cx="879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 modulator: </a:t>
            </a:r>
            <a:r>
              <a:rPr lang="en-US" sz="24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TimIQ</a:t>
            </a: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(https://gitlab.com/ohwr/project/timiq)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299D35-E61A-894A-422A-C63E106E6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34" y="4740938"/>
            <a:ext cx="3177766" cy="20670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F3E1AC-BD22-2533-ABA3-6DC2E5D2F2A8}"/>
              </a:ext>
            </a:extLst>
          </p:cNvPr>
          <p:cNvSpPr txBox="1"/>
          <p:nvPr/>
        </p:nvSpPr>
        <p:spPr>
          <a:xfrm>
            <a:off x="172661" y="1408454"/>
            <a:ext cx="8663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Times New Roman" panose="02020603050405020304" pitchFamily="18" charset="0"/>
              </a:rPr>
              <a:t>The </a:t>
            </a:r>
            <a:r>
              <a:rPr lang="en-US" dirty="0" err="1">
                <a:ea typeface="Times New Roman" panose="02020603050405020304" pitchFamily="18" charset="0"/>
              </a:rPr>
              <a:t>TimIQ</a:t>
            </a:r>
            <a:r>
              <a:rPr lang="en-US" dirty="0">
                <a:ea typeface="Times New Roman" panose="02020603050405020304" pitchFamily="18" charset="0"/>
              </a:rPr>
              <a:t> system is an IQ modulator allowing to phase shift a radio frequency clock with a resolution of 40 fs and an accuracy of 8 ps. It allows to drive with a high precision lasers oscillators.</a:t>
            </a:r>
            <a:endParaRPr lang="en-US" sz="1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7151C78-0676-C503-B66A-758893470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1784"/>
            <a:ext cx="4734809" cy="17222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43CE7B-A199-E496-2BEB-0926A68D9C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0934"/>
            <a:ext cx="2820381" cy="206706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28FB6AA-3C21-8F0E-7678-EC15E5A9D8A9}"/>
              </a:ext>
            </a:extLst>
          </p:cNvPr>
          <p:cNvSpPr txBox="1"/>
          <p:nvPr/>
        </p:nvSpPr>
        <p:spPr>
          <a:xfrm>
            <a:off x="4734810" y="2183154"/>
            <a:ext cx="44091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352 MHz or 3GHz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40 fs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8.2 </a:t>
            </a:r>
            <a:r>
              <a:rPr lang="en-US" sz="1400" dirty="0" err="1">
                <a:ea typeface="Times New Roman" panose="02020603050405020304" pitchFamily="18" charset="0"/>
              </a:rPr>
              <a:t>ps</a:t>
            </a:r>
            <a:r>
              <a:rPr lang="en-US" sz="1400" dirty="0">
                <a:ea typeface="Times New Roman" panose="02020603050405020304" pitchFamily="18" charset="0"/>
              </a:rPr>
              <a:t> peak to peak precision and periodic error with a good repeatability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Less than 300 fs phase noise jitter [10 Hz ; 10MHz] @ 88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+/- 0.1°C temperature stabilized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Readback of the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Real open hardware (</a:t>
            </a:r>
            <a:r>
              <a:rPr lang="en-US" sz="1400" dirty="0" err="1">
                <a:ea typeface="Times New Roman" panose="02020603050405020304" pitchFamily="18" charset="0"/>
              </a:rPr>
              <a:t>KiCAD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ea typeface="Times New Roman" panose="02020603050405020304" pitchFamily="18" charset="0"/>
              </a:rPr>
              <a:t>FreeCAD</a:t>
            </a:r>
            <a:r>
              <a:rPr lang="en-US" sz="1400" dirty="0"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ea typeface="Times New Roman" panose="02020603050405020304" pitchFamily="18" charset="0"/>
              </a:rPr>
              <a:t>LibreCAD</a:t>
            </a:r>
            <a:r>
              <a:rPr lang="en-US" sz="1400" dirty="0">
                <a:ea typeface="Times New Roman" panose="02020603050405020304" pitchFamily="18" charset="0"/>
              </a:rPr>
              <a:t>) and open software</a:t>
            </a:r>
            <a:endParaRPr lang="en-US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8D4485-D1D1-09D9-A0E2-C333196885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81" y="4768319"/>
            <a:ext cx="3145853" cy="20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23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1738-4370-29EA-3DA7-915E5AD89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5D433F-A206-9C7A-4F74-B4ED01B0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</a:t>
            </a:r>
          </a:p>
        </p:txBody>
      </p:sp>
      <p:sp>
        <p:nvSpPr>
          <p:cNvPr id="3" name="Rectangle à coins arrondis 5">
            <a:extLst>
              <a:ext uri="{FF2B5EF4-FFF2-40B4-BE49-F238E27FC236}">
                <a16:creationId xmlns:a16="http://schemas.microsoft.com/office/drawing/2014/main" id="{2A26CF2F-BA1E-DA23-3069-C0B36BF55DA7}"/>
              </a:ext>
            </a:extLst>
          </p:cNvPr>
          <p:cNvSpPr/>
          <p:nvPr/>
        </p:nvSpPr>
        <p:spPr bwMode="auto">
          <a:xfrm>
            <a:off x="4445001" y="4017267"/>
            <a:ext cx="4572000" cy="2561332"/>
          </a:xfrm>
          <a:prstGeom prst="roundRect">
            <a:avLst>
              <a:gd name="adj" fmla="val 7246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90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 staff is about 370</a:t>
            </a:r>
            <a:r>
              <a:rPr kumimoji="0" lang="en-GB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persons</a:t>
            </a: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+ 2500 </a:t>
            </a:r>
            <a:r>
              <a:rPr lang="en-GB" sz="1400" dirty="0">
                <a:solidFill>
                  <a:schemeClr val="tx1"/>
                </a:solidFill>
                <a:latin typeface="Arial" charset="0"/>
              </a:rPr>
              <a:t>researchers</a:t>
            </a: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/ year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FDE774-F5D3-B8F5-1A36-781B2C6BB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199" y="1213211"/>
            <a:ext cx="5384801" cy="279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ü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eaLnBrk="1" hangingPunct="1">
              <a:buNone/>
              <a:defRPr/>
            </a:pPr>
            <a:r>
              <a:rPr lang="en-US" sz="1400" b="1" kern="0" dirty="0">
                <a:latin typeface="+mj-lt"/>
              </a:rPr>
              <a:t>SOLEIL is a research center that produces and uses synchrotron light.</a:t>
            </a:r>
          </a:p>
          <a:p>
            <a:pPr marL="457200" indent="-457200" eaLnBrk="1" hangingPunct="1">
              <a:buNone/>
              <a:defRPr/>
            </a:pPr>
            <a:endParaRPr lang="en-US" sz="1400" b="1" kern="0" dirty="0">
              <a:latin typeface="+mj-lt"/>
            </a:endParaRPr>
          </a:p>
          <a:p>
            <a:pPr marL="457200" indent="-457200" eaLnBrk="1" hangingPunct="1">
              <a:buNone/>
              <a:defRPr/>
            </a:pPr>
            <a:r>
              <a:rPr lang="en-US" sz="1400" kern="0" dirty="0">
                <a:latin typeface="+mj-lt"/>
              </a:rPr>
              <a:t>This ultra-bright radiation is 10,000 times brighter than that of the sun.</a:t>
            </a:r>
          </a:p>
          <a:p>
            <a:pPr marL="457200" indent="-457200" eaLnBrk="1" hangingPunct="1">
              <a:buNone/>
              <a:defRPr/>
            </a:pPr>
            <a:r>
              <a:rPr lang="en-US" sz="1400" kern="0" dirty="0">
                <a:latin typeface="+mj-lt"/>
              </a:rPr>
              <a:t>It is used to study samples and materials in order to find out more about their structure and properties. The extreme brightness of SOLEIL will make it possible to make observations on a </a:t>
            </a:r>
            <a:r>
              <a:rPr lang="en-US" sz="1400" kern="0" dirty="0" err="1">
                <a:latin typeface="+mj-lt"/>
              </a:rPr>
              <a:t>submicronic</a:t>
            </a:r>
            <a:r>
              <a:rPr lang="en-US" sz="1400" kern="0" dirty="0">
                <a:latin typeface="+mj-lt"/>
              </a:rPr>
              <a:t> scale on materials.</a:t>
            </a:r>
          </a:p>
          <a:p>
            <a:pPr marL="457200" indent="-457200" eaLnBrk="1" hangingPunct="1">
              <a:buNone/>
              <a:defRPr/>
            </a:pPr>
            <a:endParaRPr lang="en-US" sz="1400" kern="0" dirty="0">
              <a:latin typeface="+mj-lt"/>
            </a:endParaRPr>
          </a:p>
          <a:p>
            <a:pPr marL="457200" indent="-457200" eaLnBrk="1" hangingPunct="1">
              <a:buNone/>
              <a:defRPr/>
            </a:pPr>
            <a:r>
              <a:rPr lang="en-US" sz="1400" kern="0" dirty="0">
                <a:latin typeface="+mj-lt"/>
              </a:rPr>
              <a:t>SOLEIL is among 40 major scientific establishments in France.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A6E41C-3168-8489-F617-06ABCADB4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17265"/>
            <a:ext cx="3184089" cy="2561333"/>
          </a:xfrm>
          <a:prstGeom prst="rect">
            <a:avLst/>
          </a:prstGeom>
        </p:spPr>
      </p:pic>
      <p:pic>
        <p:nvPicPr>
          <p:cNvPr id="8" name="Picture 2" descr="photo-equipe-SOLEIL-b-def">
            <a:extLst>
              <a:ext uri="{FF2B5EF4-FFF2-40B4-BE49-F238E27FC236}">
                <a16:creationId xmlns:a16="http://schemas.microsoft.com/office/drawing/2014/main" id="{9C1A03AA-DE09-FDD8-D87B-D3514501E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7601" y="4392415"/>
            <a:ext cx="4086799" cy="2021084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EED1F5-52A0-9B5D-D21D-03A9501A1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211"/>
            <a:ext cx="38100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464CF-8A2B-1DAC-FE77-1974A801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922DF-9133-517F-80DC-A7F2E11C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synchronization system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884666-82C9-D425-440D-49F6B1EC71A6}"/>
              </a:ext>
            </a:extLst>
          </p:cNvPr>
          <p:cNvSpPr txBox="1"/>
          <p:nvPr/>
        </p:nvSpPr>
        <p:spPr>
          <a:xfrm>
            <a:off x="237818" y="864462"/>
            <a:ext cx="879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Sextant</a:t>
            </a:r>
          </a:p>
        </p:txBody>
      </p:sp>
      <p:pic>
        <p:nvPicPr>
          <p:cNvPr id="6" name="Image 5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id="{19460C19-F7B7-0142-914B-6AF28B0C4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" y="1418559"/>
            <a:ext cx="8986113" cy="533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19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055742" y="4376691"/>
            <a:ext cx="3088257" cy="996526"/>
          </a:xfrm>
        </p:spPr>
        <p:txBody>
          <a:bodyPr>
            <a:normAutofit/>
          </a:bodyPr>
          <a:lstStyle/>
          <a:p>
            <a:pPr algn="ctr"/>
            <a:r>
              <a:rPr lang="fr-FR" sz="2400" dirty="0" err="1"/>
              <a:t>Failures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3434D6-A2C5-FD71-A719-A8B4DDAF1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66626" cy="68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75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Failures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FEB7D-99AF-D42D-6AAF-B0E72BC47091}"/>
              </a:ext>
            </a:extLst>
          </p:cNvPr>
          <p:cNvSpPr txBox="1"/>
          <p:nvPr/>
        </p:nvSpPr>
        <p:spPr>
          <a:xfrm>
            <a:off x="332709" y="1103649"/>
            <a:ext cx="3695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is reliable!</a:t>
            </a:r>
            <a:endParaRPr lang="en-US" dirty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ACFE29-568B-4A45-C805-63C18EDEF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46" y="738499"/>
            <a:ext cx="911524" cy="91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DEC968-5645-A9CE-A0DF-9FE0CBDC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09" y="824763"/>
            <a:ext cx="786442" cy="78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3EE3A31-4991-A467-E41B-76ABA7183BB2}"/>
              </a:ext>
            </a:extLst>
          </p:cNvPr>
          <p:cNvSpPr txBox="1"/>
          <p:nvPr/>
        </p:nvSpPr>
        <p:spPr>
          <a:xfrm>
            <a:off x="4447509" y="1120902"/>
            <a:ext cx="359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system is not!!!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FC447514-513A-B007-0891-86C35AABA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082674"/>
              </p:ext>
            </p:extLst>
          </p:nvPr>
        </p:nvGraphicFramePr>
        <p:xfrm>
          <a:off x="1428750" y="2082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3674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BA400-272F-7742-19A3-DA39F9A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F59D265-6E18-B7A9-0FA4-EB49B23FC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6862" y="4376691"/>
            <a:ext cx="6667138" cy="996526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SOLEIL II</a:t>
            </a:r>
          </a:p>
        </p:txBody>
      </p:sp>
    </p:spTree>
    <p:extLst>
      <p:ext uri="{BB962C8B-B14F-4D97-AF65-F5344CB8AC3E}">
        <p14:creationId xmlns:p14="http://schemas.microsoft.com/office/powerpoint/2010/main" val="3903560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8B2-10A7-6759-8F9F-D41786CA1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4484A6-5AE4-0B65-6F50-4AB5BC1D9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 II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8E75C9-3D0E-E3E0-E2F5-67C906D94AF6}"/>
              </a:ext>
            </a:extLst>
          </p:cNvPr>
          <p:cNvSpPr txBox="1"/>
          <p:nvPr/>
        </p:nvSpPr>
        <p:spPr>
          <a:xfrm>
            <a:off x="220566" y="787992"/>
            <a:ext cx="8060792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SOLEIL II: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>
                <a:solidFill>
                  <a:srgbClr val="595959"/>
                </a:solidFill>
              </a:rPr>
              <a:t>40 times smaller, circular electron beam</a:t>
            </a:r>
            <a:endParaRPr lang="en-GB" sz="2000" dirty="0">
              <a:solidFill>
                <a:srgbClr val="595959"/>
              </a:solidFill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  <a:cs typeface="+mn-cs"/>
              </a:rPr>
              <a:t>Better coherency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>
                <a:solidFill>
                  <a:srgbClr val="595959"/>
                </a:solidFill>
              </a:rPr>
              <a:t>Increase of the flux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3F647C-B42C-8021-19D7-EA0EB9E8D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7" y="2305536"/>
            <a:ext cx="7619679" cy="443169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C5246D4-95A7-9F6F-0DEB-B8EE8643B218}"/>
              </a:ext>
            </a:extLst>
          </p:cNvPr>
          <p:cNvSpPr/>
          <p:nvPr/>
        </p:nvSpPr>
        <p:spPr>
          <a:xfrm>
            <a:off x="4554747" y="4054415"/>
            <a:ext cx="534837" cy="2242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08C6EA4-8665-A3E6-931C-A7FB029A0C27}"/>
              </a:ext>
            </a:extLst>
          </p:cNvPr>
          <p:cNvSpPr/>
          <p:nvPr/>
        </p:nvSpPr>
        <p:spPr>
          <a:xfrm>
            <a:off x="4149305" y="5408762"/>
            <a:ext cx="534837" cy="2242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9A271D3-E955-9230-37D5-5A646E90515A}"/>
              </a:ext>
            </a:extLst>
          </p:cNvPr>
          <p:cNvCxnSpPr/>
          <p:nvPr/>
        </p:nvCxnSpPr>
        <p:spPr>
          <a:xfrm flipH="1">
            <a:off x="4364966" y="4373592"/>
            <a:ext cx="396815" cy="9834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6836E9D-B03D-609C-839E-0BFBE0280073}"/>
              </a:ext>
            </a:extLst>
          </p:cNvPr>
          <p:cNvSpPr txBox="1"/>
          <p:nvPr/>
        </p:nvSpPr>
        <p:spPr>
          <a:xfrm>
            <a:off x="6245527" y="2813012"/>
            <a:ext cx="16821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L. </a:t>
            </a:r>
            <a:r>
              <a:rPr lang="en-GB" sz="1000" dirty="0" err="1"/>
              <a:t>Hoummi</a:t>
            </a:r>
            <a:r>
              <a:rPr lang="en-GB" sz="1000" dirty="0"/>
              <a:t> - IPAC 2023</a:t>
            </a:r>
          </a:p>
        </p:txBody>
      </p:sp>
    </p:spTree>
    <p:extLst>
      <p:ext uri="{BB962C8B-B14F-4D97-AF65-F5344CB8AC3E}">
        <p14:creationId xmlns:p14="http://schemas.microsoft.com/office/powerpoint/2010/main" val="14800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8B2-10A7-6759-8F9F-D41786CA1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4484A6-5AE4-0B65-6F50-4AB5BC1D9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 II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D69821-1A4F-38CD-FFE1-BDE7CB06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317" y="1175025"/>
            <a:ext cx="3843366" cy="210980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D75FA81-C228-90A2-6A13-0113297694FC}"/>
              </a:ext>
            </a:extLst>
          </p:cNvPr>
          <p:cNvGrpSpPr/>
          <p:nvPr/>
        </p:nvGrpSpPr>
        <p:grpSpPr>
          <a:xfrm>
            <a:off x="687668" y="4032766"/>
            <a:ext cx="7768664" cy="2244874"/>
            <a:chOff x="620102" y="4032766"/>
            <a:chExt cx="7768664" cy="224487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EF94E2C-E5E0-6258-73AB-C5184716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102" y="4032766"/>
              <a:ext cx="1783589" cy="223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E21F848-7DEE-5A48-577C-6D0EBD20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0975" y="4045640"/>
              <a:ext cx="2587791" cy="223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 descr="Une image contenant machine, ingénierie, intérieur, usine&#10;&#10;Description générée automatiquement">
              <a:extLst>
                <a:ext uri="{FF2B5EF4-FFF2-40B4-BE49-F238E27FC236}">
                  <a16:creationId xmlns:a16="http://schemas.microsoft.com/office/drawing/2014/main" id="{80180355-768C-30BF-26D4-821EDC3B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8281" y="4045640"/>
              <a:ext cx="2988104" cy="223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9322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FB1B7-2642-A3F4-3CCA-EFFE1C359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DAB6C9-9FAF-924B-BF9F-EE840517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Timing system upgrade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5F7F62-CF6D-3868-B406-DCCA7428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2" y="998386"/>
            <a:ext cx="1800200" cy="100986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9FA3750-65B9-3874-2F4B-6CA22A527AE6}"/>
              </a:ext>
            </a:extLst>
          </p:cNvPr>
          <p:cNvGrpSpPr/>
          <p:nvPr/>
        </p:nvGrpSpPr>
        <p:grpSpPr>
          <a:xfrm>
            <a:off x="5315240" y="1007504"/>
            <a:ext cx="2019737" cy="1009869"/>
            <a:chOff x="2555778" y="1260472"/>
            <a:chExt cx="2019737" cy="100986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C1FFAAD-E760-AC10-9014-98F9DD007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5778" y="1260472"/>
              <a:ext cx="1009868" cy="100986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82FE765-4DEF-5CF1-0954-563A2DF79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5647" y="1260473"/>
              <a:ext cx="1009868" cy="1009868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1CA3831B-1A9F-A95E-33A7-341F239C7D65}"/>
              </a:ext>
            </a:extLst>
          </p:cNvPr>
          <p:cNvSpPr txBox="1"/>
          <p:nvPr/>
        </p:nvSpPr>
        <p:spPr>
          <a:xfrm>
            <a:off x="179512" y="211892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GB" dirty="0">
                <a:solidFill>
                  <a:srgbClr val="595959"/>
                </a:solidFill>
              </a:rPr>
              <a:t>Fully designed for SOLEIL’s needs</a:t>
            </a:r>
          </a:p>
          <a:p>
            <a:pPr marL="285750" indent="-285750">
              <a:buBlip>
                <a:blip r:embed="rId5"/>
              </a:buBlip>
            </a:pPr>
            <a:r>
              <a:rPr lang="en-GB" dirty="0">
                <a:solidFill>
                  <a:srgbClr val="595959"/>
                </a:solidFill>
              </a:rPr>
              <a:t>Reliable </a:t>
            </a:r>
          </a:p>
          <a:p>
            <a:pPr marL="285750" indent="-285750">
              <a:buBlip>
                <a:blip r:embed="rId5"/>
              </a:buBlip>
            </a:pPr>
            <a:r>
              <a:rPr lang="en-GB" dirty="0">
                <a:solidFill>
                  <a:srgbClr val="595959"/>
                </a:solidFill>
              </a:rPr>
              <a:t>Integrated with the control room software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485F39-4084-0BE0-1A3A-378B00722666}"/>
              </a:ext>
            </a:extLst>
          </p:cNvPr>
          <p:cNvSpPr txBox="1"/>
          <p:nvPr/>
        </p:nvSpPr>
        <p:spPr>
          <a:xfrm>
            <a:off x="184437" y="4634932"/>
            <a:ext cx="4480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en-GB" dirty="0">
                <a:solidFill>
                  <a:srgbClr val="595959"/>
                </a:solidFill>
              </a:rPr>
              <a:t>Fully dependent upon Greenfield Technology</a:t>
            </a:r>
          </a:p>
          <a:p>
            <a:pPr marL="285750" indent="-285750">
              <a:buBlip>
                <a:blip r:embed="rId6"/>
              </a:buBlip>
            </a:pPr>
            <a:r>
              <a:rPr lang="en-GB" dirty="0">
                <a:solidFill>
                  <a:srgbClr val="595959"/>
                </a:solidFill>
              </a:rPr>
              <a:t>Any modification or update must be summited to Greenfield Technology</a:t>
            </a:r>
          </a:p>
          <a:p>
            <a:pPr marL="285750" indent="-285750">
              <a:buBlip>
                <a:blip r:embed="rId6"/>
              </a:buBlip>
            </a:pPr>
            <a:r>
              <a:rPr lang="en-GB" dirty="0">
                <a:solidFill>
                  <a:srgbClr val="595959"/>
                </a:solidFill>
              </a:rPr>
              <a:t>Expensive</a:t>
            </a:r>
          </a:p>
          <a:p>
            <a:pPr marL="285750" indent="-285750">
              <a:buBlip>
                <a:blip r:embed="rId6"/>
              </a:buBlip>
            </a:pPr>
            <a:r>
              <a:rPr lang="en-GB" dirty="0">
                <a:solidFill>
                  <a:srgbClr val="595959"/>
                </a:solidFill>
              </a:rPr>
              <a:t>Paid support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986BB8E-C8E0-1060-BD4A-7220E9FC6246}"/>
              </a:ext>
            </a:extLst>
          </p:cNvPr>
          <p:cNvSpPr txBox="1"/>
          <p:nvPr/>
        </p:nvSpPr>
        <p:spPr>
          <a:xfrm>
            <a:off x="4676107" y="2086383"/>
            <a:ext cx="43587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GB" dirty="0">
                <a:solidFill>
                  <a:srgbClr val="595959"/>
                </a:solidFill>
              </a:rPr>
              <a:t>Based on WR and adapted by ESRF to be used in synchrotrons </a:t>
            </a:r>
          </a:p>
          <a:p>
            <a:pPr marL="285750" indent="-285750">
              <a:buBlip>
                <a:blip r:embed="rId5"/>
              </a:buBlip>
            </a:pPr>
            <a:r>
              <a:rPr lang="en-GB" dirty="0">
                <a:solidFill>
                  <a:srgbClr val="595959"/>
                </a:solidFill>
              </a:rPr>
              <a:t>Under continues upgrade and development (WHIST, CITY, next CITY)</a:t>
            </a:r>
          </a:p>
          <a:p>
            <a:pPr marL="285750" indent="-285750">
              <a:buBlip>
                <a:blip r:embed="rId5"/>
              </a:buBlip>
            </a:pPr>
            <a:r>
              <a:rPr lang="en-GB" dirty="0">
                <a:solidFill>
                  <a:srgbClr val="595959"/>
                </a:solidFill>
              </a:rPr>
              <a:t>Does not depend on any specific manufacturer</a:t>
            </a:r>
          </a:p>
          <a:p>
            <a:pPr marL="285750" indent="-285750">
              <a:buBlip>
                <a:blip r:embed="rId5"/>
              </a:buBlip>
            </a:pPr>
            <a:r>
              <a:rPr lang="en-GB" dirty="0">
                <a:solidFill>
                  <a:srgbClr val="595959"/>
                </a:solidFill>
              </a:rPr>
              <a:t>Open hardware</a:t>
            </a:r>
          </a:p>
          <a:p>
            <a:endParaRPr lang="en-GB" dirty="0">
              <a:solidFill>
                <a:srgbClr val="595959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BB94D9-3201-D1E0-4FE9-7FCC3D7A9BB0}"/>
              </a:ext>
            </a:extLst>
          </p:cNvPr>
          <p:cNvSpPr txBox="1"/>
          <p:nvPr/>
        </p:nvSpPr>
        <p:spPr>
          <a:xfrm>
            <a:off x="4688432" y="4627832"/>
            <a:ext cx="4256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en-GB" dirty="0">
                <a:solidFill>
                  <a:srgbClr val="595959"/>
                </a:solidFill>
              </a:rPr>
              <a:t>Need some additional development to be used at SOLEIL (CITY)</a:t>
            </a:r>
          </a:p>
          <a:p>
            <a:pPr marL="285750" indent="-285750">
              <a:buBlip>
                <a:blip r:embed="rId6"/>
              </a:buBlip>
            </a:pPr>
            <a:r>
              <a:rPr lang="en-GB" dirty="0">
                <a:solidFill>
                  <a:srgbClr val="595959"/>
                </a:solidFill>
              </a:rPr>
              <a:t>Control software need to be rewrite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43273F7-128A-63F5-A7E1-0D5215A8387A}"/>
              </a:ext>
            </a:extLst>
          </p:cNvPr>
          <p:cNvCxnSpPr>
            <a:cxnSpLocks/>
          </p:cNvCxnSpPr>
          <p:nvPr/>
        </p:nvCxnSpPr>
        <p:spPr>
          <a:xfrm>
            <a:off x="4499992" y="901970"/>
            <a:ext cx="0" cy="5839398"/>
          </a:xfrm>
          <a:prstGeom prst="line">
            <a:avLst/>
          </a:prstGeom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998E80F6-E9A3-6F48-1401-B6EE45528F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77" y="1007504"/>
            <a:ext cx="1302223" cy="10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31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Beamlines timing system upgrade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69011" y="904103"/>
            <a:ext cx="9005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Beamlines timing system : MACBETH </a:t>
            </a:r>
            <a:r>
              <a:rPr lang="en-US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(https://gitlab.com/ohwr/project/macbeth)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98239-C7FF-4ED9-B5A2-60C244E3AD46}"/>
              </a:ext>
            </a:extLst>
          </p:cNvPr>
          <p:cNvSpPr txBox="1"/>
          <p:nvPr/>
        </p:nvSpPr>
        <p:spPr>
          <a:xfrm>
            <a:off x="343795" y="1766651"/>
            <a:ext cx="22182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Good jitter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Good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Multiple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Etc.</a:t>
            </a:r>
            <a:endParaRPr lang="en-US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F7D2812-968C-41E2-BB9D-CF2A79A71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99" y="3492198"/>
            <a:ext cx="479833" cy="16357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A57B79-DB06-4B28-8977-7137AED06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8" y="5734160"/>
            <a:ext cx="2245259" cy="8167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F328C5D-2CE8-4D2D-8CCA-15721A413C83}"/>
              </a:ext>
            </a:extLst>
          </p:cNvPr>
          <p:cNvSpPr txBox="1"/>
          <p:nvPr/>
        </p:nvSpPr>
        <p:spPr>
          <a:xfrm>
            <a:off x="1289261" y="4956425"/>
            <a:ext cx="633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69AB86AA-BEB9-4F12-B2FD-7198664A5D3E}"/>
              </a:ext>
            </a:extLst>
          </p:cNvPr>
          <p:cNvSpPr/>
          <p:nvPr/>
        </p:nvSpPr>
        <p:spPr>
          <a:xfrm>
            <a:off x="2925161" y="3420489"/>
            <a:ext cx="979055" cy="3130384"/>
          </a:xfrm>
          <a:prstGeom prst="rightBrac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1C42C0-F6DC-8EC5-64AB-6626A90C6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637" y="3180597"/>
            <a:ext cx="1467495" cy="7875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4B9104-E5CD-36AC-9521-47D083EEC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912" y="4291822"/>
            <a:ext cx="4261163" cy="142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50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E91BBB-4B82-6497-968A-4498CC56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445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B93CA-BCE3-A87F-E828-F29D9A94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8844B-1385-9E9A-F762-CB6778A88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</a:t>
            </a:r>
          </a:p>
        </p:txBody>
      </p:sp>
      <p:pic>
        <p:nvPicPr>
          <p:cNvPr id="4" name="Picture 4" descr="schéma anneau">
            <a:extLst>
              <a:ext uri="{FF2B5EF4-FFF2-40B4-BE49-F238E27FC236}">
                <a16:creationId xmlns:a16="http://schemas.microsoft.com/office/drawing/2014/main" id="{7B7FD5ED-34B1-D6F2-816E-64FE8FF94F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525" y="1503363"/>
            <a:ext cx="8210550" cy="4525962"/>
          </a:xfr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3AB828-7C7D-40BE-4D91-667B64041647}"/>
              </a:ext>
            </a:extLst>
          </p:cNvPr>
          <p:cNvGrpSpPr>
            <a:grpSpLocks/>
          </p:cNvGrpSpPr>
          <p:nvPr/>
        </p:nvGrpSpPr>
        <p:grpSpPr bwMode="auto">
          <a:xfrm>
            <a:off x="3514725" y="2266950"/>
            <a:ext cx="1676400" cy="685800"/>
            <a:chOff x="2112" y="1248"/>
            <a:chExt cx="1056" cy="432"/>
          </a:xfrm>
        </p:grpSpPr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1E038698-B124-A8A7-3A5B-ED9462422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1248"/>
              <a:ext cx="105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fr-FR" sz="1400" b="1" dirty="0">
                  <a:solidFill>
                    <a:schemeClr val="bg1"/>
                  </a:solidFill>
                </a:rPr>
                <a:t>Booster</a:t>
              </a:r>
              <a:br>
                <a:rPr lang="en-US" altLang="fr-FR" sz="1400" b="1" dirty="0">
                  <a:solidFill>
                    <a:schemeClr val="bg1"/>
                  </a:solidFill>
                </a:rPr>
              </a:br>
              <a:r>
                <a:rPr lang="en-US" altLang="fr-FR" sz="1400" b="1" dirty="0">
                  <a:solidFill>
                    <a:schemeClr val="bg1"/>
                  </a:solidFill>
                </a:rPr>
                <a:t> 110 MeV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2E157E37-3481-3CD5-67FF-C77FA949C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84"/>
              <a:ext cx="96" cy="9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85753677-4F65-B3EB-7B87-AC64CBFD1826}"/>
              </a:ext>
            </a:extLst>
          </p:cNvPr>
          <p:cNvGrpSpPr>
            <a:grpSpLocks/>
          </p:cNvGrpSpPr>
          <p:nvPr/>
        </p:nvGrpSpPr>
        <p:grpSpPr bwMode="auto">
          <a:xfrm>
            <a:off x="5446396" y="1787524"/>
            <a:ext cx="2809876" cy="738188"/>
            <a:chOff x="3552" y="1152"/>
            <a:chExt cx="1770" cy="465"/>
          </a:xfrm>
        </p:grpSpPr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8F17B2D9-FE15-DA2E-54FE-1E148B0A9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6" y="1152"/>
              <a:ext cx="1446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None/>
              </a:pPr>
              <a:r>
                <a:rPr lang="da-DK" altLang="fr-FR" sz="1400" b="1" dirty="0">
                  <a:solidFill>
                    <a:schemeClr val="bg1"/>
                  </a:solidFill>
                </a:rPr>
                <a:t>Storage ring</a:t>
              </a:r>
              <a:br>
                <a:rPr lang="en-US" altLang="fr-FR" sz="1400" b="1" dirty="0">
                  <a:solidFill>
                    <a:schemeClr val="bg1"/>
                  </a:solidFill>
                </a:rPr>
              </a:br>
              <a:r>
                <a:rPr lang="en-US" altLang="fr-FR" sz="1400" b="1" dirty="0">
                  <a:solidFill>
                    <a:schemeClr val="bg1"/>
                  </a:solidFill>
                </a:rPr>
                <a:t>2,75 </a:t>
              </a:r>
              <a:r>
                <a:rPr lang="en-US" altLang="fr-FR" sz="1400" b="1" dirty="0" err="1">
                  <a:solidFill>
                    <a:schemeClr val="bg1"/>
                  </a:solidFill>
                </a:rPr>
                <a:t>GeV</a:t>
              </a:r>
              <a:r>
                <a:rPr lang="en-US" altLang="fr-FR" sz="1400" b="1" dirty="0">
                  <a:solidFill>
                    <a:schemeClr val="bg1"/>
                  </a:solidFill>
                </a:rPr>
                <a:t>, </a:t>
              </a:r>
              <a:br>
                <a:rPr lang="en-US" altLang="fr-FR" sz="1400" b="1" dirty="0">
                  <a:solidFill>
                    <a:schemeClr val="bg1"/>
                  </a:solidFill>
                </a:rPr>
              </a:br>
              <a:r>
                <a:rPr lang="da-DK" altLang="fr-FR" sz="1400" b="1" dirty="0">
                  <a:solidFill>
                    <a:schemeClr val="bg1"/>
                  </a:solidFill>
                </a:rPr>
                <a:t>354 meter circumference</a:t>
              </a:r>
              <a:endParaRPr lang="en-US" altLang="fr-F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39618871-978B-D2D3-E4EC-349B5B93F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0"/>
              <a:ext cx="96" cy="9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7E908068-0010-E94B-0534-1ECCE170256C}"/>
              </a:ext>
            </a:extLst>
          </p:cNvPr>
          <p:cNvGrpSpPr>
            <a:grpSpLocks/>
          </p:cNvGrpSpPr>
          <p:nvPr/>
        </p:nvGrpSpPr>
        <p:grpSpPr bwMode="auto">
          <a:xfrm>
            <a:off x="2718065" y="3252788"/>
            <a:ext cx="1371600" cy="523875"/>
            <a:chOff x="1715" y="1869"/>
            <a:chExt cx="864" cy="330"/>
          </a:xfrm>
        </p:grpSpPr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623F4E80-2822-00B9-BA40-54B31C6F0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5" y="1869"/>
              <a:ext cx="86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buClrTx/>
                <a:buFontTx/>
                <a:buNone/>
              </a:pPr>
              <a:r>
                <a:rPr lang="en-US" altLang="fr-FR" sz="1400" b="1" dirty="0">
                  <a:solidFill>
                    <a:schemeClr val="bg1"/>
                  </a:solidFill>
                </a:rPr>
                <a:t>Electron cannon</a:t>
              </a: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C60078D6-DEBE-1113-99FF-ACD26CB6F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058"/>
              <a:ext cx="96" cy="9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24">
            <a:extLst>
              <a:ext uri="{FF2B5EF4-FFF2-40B4-BE49-F238E27FC236}">
                <a16:creationId xmlns:a16="http://schemas.microsoft.com/office/drawing/2014/main" id="{F1E47EF9-1E47-9D4B-D2E5-D980283D7444}"/>
              </a:ext>
            </a:extLst>
          </p:cNvPr>
          <p:cNvGrpSpPr>
            <a:grpSpLocks/>
          </p:cNvGrpSpPr>
          <p:nvPr/>
        </p:nvGrpSpPr>
        <p:grpSpPr bwMode="auto">
          <a:xfrm>
            <a:off x="3071549" y="5070475"/>
            <a:ext cx="1730816" cy="733425"/>
            <a:chOff x="1886" y="3002"/>
            <a:chExt cx="1000" cy="462"/>
          </a:xfrm>
        </p:grpSpPr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C9F37415-D5D5-85DC-DD01-9767ECD41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2" y="3134"/>
              <a:ext cx="86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None/>
              </a:pPr>
              <a:r>
                <a:rPr lang="en-US" altLang="fr-FR" sz="1400" b="1" dirty="0">
                  <a:solidFill>
                    <a:schemeClr val="bg1"/>
                  </a:solidFill>
                </a:rPr>
                <a:t>Laboratory</a:t>
              </a:r>
            </a:p>
            <a:p>
              <a:pPr>
                <a:buNone/>
              </a:pPr>
              <a:r>
                <a:rPr lang="en-US" altLang="fr-FR" sz="1400" b="1" dirty="0">
                  <a:solidFill>
                    <a:schemeClr val="bg1"/>
                  </a:solidFill>
                </a:rPr>
                <a:t>29 Beamlines</a:t>
              </a: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904738F3-C1F9-C898-944B-FEB8BE736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" y="3002"/>
              <a:ext cx="96" cy="9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27F08078-7928-AF42-6E63-BE584CF13DEB}"/>
              </a:ext>
            </a:extLst>
          </p:cNvPr>
          <p:cNvGrpSpPr>
            <a:grpSpLocks/>
          </p:cNvGrpSpPr>
          <p:nvPr/>
        </p:nvGrpSpPr>
        <p:grpSpPr bwMode="auto">
          <a:xfrm>
            <a:off x="2868877" y="2663825"/>
            <a:ext cx="1371600" cy="742950"/>
            <a:chOff x="1658" y="1947"/>
            <a:chExt cx="864" cy="468"/>
          </a:xfrm>
        </p:grpSpPr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3B336380-EF01-F002-0305-7CD08C88A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" y="1947"/>
              <a:ext cx="86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buClrTx/>
                <a:buFontTx/>
                <a:buNone/>
              </a:pPr>
              <a:r>
                <a:rPr lang="en-US" altLang="fr-FR" sz="1400" b="1" dirty="0">
                  <a:solidFill>
                    <a:schemeClr val="bg1"/>
                  </a:solidFill>
                </a:rPr>
                <a:t>LINAC</a:t>
              </a:r>
            </a:p>
            <a:p>
              <a:pPr algn="l" eaLnBrk="1" hangingPunct="1">
                <a:buClrTx/>
                <a:buFontTx/>
                <a:buNone/>
              </a:pPr>
              <a:r>
                <a:rPr lang="en-US" altLang="fr-FR" sz="1400" b="1" dirty="0">
                  <a:solidFill>
                    <a:schemeClr val="bg1"/>
                  </a:solidFill>
                </a:rPr>
                <a:t>16 meter long</a:t>
              </a: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714A23C8-D4A4-7EA7-84B5-887998BBC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9" y="2319"/>
              <a:ext cx="96" cy="9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99"/>
                </a:buClr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13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79481-A36E-2F7C-AD33-182483EB4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AE870-7697-7711-E230-C79424B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E14364E9-C132-2297-D48F-FA479E611235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80108055"/>
              </p:ext>
            </p:extLst>
          </p:nvPr>
        </p:nvGraphicFramePr>
        <p:xfrm>
          <a:off x="269259" y="2073773"/>
          <a:ext cx="8569325" cy="444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2495238" imgH="11657143" progId="MSPhotoEd.3">
                  <p:embed/>
                </p:oleObj>
              </mc:Choice>
              <mc:Fallback>
                <p:oleObj name="Photo Editor Photo" r:id="rId2" imgW="22495238" imgH="11657143" progId="MSPhotoEd.3">
                  <p:embed/>
                  <p:pic>
                    <p:nvPicPr>
                      <p:cNvPr id="2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59" y="2073773"/>
                        <a:ext cx="8569325" cy="444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6">
            <a:extLst>
              <a:ext uri="{FF2B5EF4-FFF2-40B4-BE49-F238E27FC236}">
                <a16:creationId xmlns:a16="http://schemas.microsoft.com/office/drawing/2014/main" id="{1D577FAA-F7A5-8E8C-0039-402B07791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1397" y="2240461"/>
            <a:ext cx="2771775" cy="2879725"/>
          </a:xfrm>
          <a:prstGeom prst="rect">
            <a:avLst/>
          </a:prstGeom>
          <a:solidFill>
            <a:srgbClr val="FCF868">
              <a:alpha val="20000"/>
            </a:srgb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r-FR" altLang="fr-FR"/>
          </a:p>
        </p:txBody>
      </p:sp>
      <p:pic>
        <p:nvPicPr>
          <p:cNvPr id="6" name="Picture 50" descr="Faisceau_air_4">
            <a:extLst>
              <a:ext uri="{FF2B5EF4-FFF2-40B4-BE49-F238E27FC236}">
                <a16:creationId xmlns:a16="http://schemas.microsoft.com/office/drawing/2014/main" id="{79C724BD-6994-3D5A-7419-9A89B423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7879" b="12576"/>
          <a:stretch>
            <a:fillRect/>
          </a:stretch>
        </p:blipFill>
        <p:spPr bwMode="auto">
          <a:xfrm>
            <a:off x="3401397" y="313473"/>
            <a:ext cx="2778448" cy="192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34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162C3-2897-D3B5-CCCA-3EA174FB2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8EC493-47FA-7EC9-07D0-231FC7D2D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845E2F-2CE7-64C7-8759-CE236473D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9" y="879798"/>
            <a:ext cx="8321723" cy="574914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B79E76-02F2-A22F-1B11-FA17D7C5C1E3}"/>
              </a:ext>
            </a:extLst>
          </p:cNvPr>
          <p:cNvSpPr/>
          <p:nvPr/>
        </p:nvSpPr>
        <p:spPr>
          <a:xfrm>
            <a:off x="822278" y="1369103"/>
            <a:ext cx="7499445" cy="498598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Agribusiness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Biology</a:t>
            </a:r>
          </a:p>
          <a:p>
            <a:pPr lvl="1" algn="l">
              <a:buNone/>
            </a:pPr>
            <a:r>
              <a:rPr lang="en-US" sz="1400" i="1" dirty="0"/>
              <a:t>Origin of life - The natural asymmetry of biomolecule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Cosmetics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Chemistry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Electronic</a:t>
            </a:r>
          </a:p>
          <a:p>
            <a:pPr lvl="1" algn="l">
              <a:buNone/>
            </a:pPr>
            <a:r>
              <a:rPr lang="en-US" sz="1400" i="1" dirty="0"/>
              <a:t>A major advance in microelectronics: The production of </a:t>
            </a:r>
            <a:r>
              <a:rPr lang="en-US" sz="1400" i="1" dirty="0" err="1"/>
              <a:t>graphene</a:t>
            </a:r>
            <a:r>
              <a:rPr lang="en-US" sz="1400" i="1" dirty="0"/>
              <a:t> semiconductor </a:t>
            </a:r>
            <a:r>
              <a:rPr lang="en-US" sz="1400" i="1" dirty="0" err="1"/>
              <a:t>nano</a:t>
            </a:r>
            <a:r>
              <a:rPr lang="en-US" sz="1400" i="1" dirty="0"/>
              <a:t>-ribbon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Buildings - Public works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Transport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Materials</a:t>
            </a:r>
          </a:p>
          <a:p>
            <a:pPr lvl="1" algn="l">
              <a:buNone/>
            </a:pPr>
            <a:r>
              <a:rPr lang="en-US" sz="1400" i="1" dirty="0"/>
              <a:t>SOLEIL sheds light on the secret of the Stradivarius varnish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Medicine</a:t>
            </a:r>
          </a:p>
          <a:p>
            <a:pPr lvl="1" algn="l">
              <a:buNone/>
            </a:pPr>
            <a:r>
              <a:rPr lang="en-US" sz="1400" i="1" dirty="0"/>
              <a:t>Liver transplants - SOLEIL synchrotron offers a safer method of deciding in a few minutes if a donor liver can be transplanted</a:t>
            </a:r>
          </a:p>
          <a:p>
            <a:pPr lvl="1" algn="l">
              <a:buNone/>
            </a:pPr>
            <a:r>
              <a:rPr lang="en-US" sz="1400" i="1" dirty="0"/>
              <a:t>Huntington’s disease - The structure of inclusions in patients’ brains revealed by IR </a:t>
            </a:r>
            <a:r>
              <a:rPr lang="en-US" sz="1400" i="1" dirty="0" err="1"/>
              <a:t>microspectroscopy</a:t>
            </a:r>
            <a:endParaRPr lang="en-US" sz="1400" i="1" dirty="0"/>
          </a:p>
          <a:p>
            <a:pPr lvl="1" algn="l">
              <a:buNone/>
            </a:pPr>
            <a:r>
              <a:rPr lang="en-US" sz="1400" i="1" dirty="0"/>
              <a:t>Diagram of the hepatitis c virus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Energy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Environment and eco-industries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Etc.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46638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237818" y="1050685"/>
            <a:ext cx="610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Filling modes</a:t>
            </a:r>
            <a:endParaRPr lang="en-GB" sz="2000" dirty="0">
              <a:solidFill>
                <a:srgbClr val="595959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28C51D-391B-4A5A-A331-D42191C8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30863"/>
            <a:ext cx="6569952" cy="53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2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6062-BA80-45D3-A953-DBD0422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51F029-866C-402C-8B99-7F53E069D265}"/>
              </a:ext>
            </a:extLst>
          </p:cNvPr>
          <p:cNvSpPr txBox="1"/>
          <p:nvPr/>
        </p:nvSpPr>
        <p:spPr>
          <a:xfrm>
            <a:off x="237818" y="1050685"/>
            <a:ext cx="610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Top-up</a:t>
            </a:r>
            <a:endParaRPr lang="en-GB" sz="2000" dirty="0">
              <a:solidFill>
                <a:srgbClr val="595959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A0CBB9-AF32-4327-611D-B018652AE1C8}"/>
              </a:ext>
            </a:extLst>
          </p:cNvPr>
          <p:cNvGrpSpPr/>
          <p:nvPr/>
        </p:nvGrpSpPr>
        <p:grpSpPr>
          <a:xfrm>
            <a:off x="668050" y="2675783"/>
            <a:ext cx="8099967" cy="3100216"/>
            <a:chOff x="3174419" y="7601100"/>
            <a:chExt cx="9430367" cy="3272187"/>
          </a:xfrm>
        </p:grpSpPr>
        <p:sp>
          <p:nvSpPr>
            <p:cNvPr id="4" name="Triangle rectangle 3">
              <a:extLst>
                <a:ext uri="{FF2B5EF4-FFF2-40B4-BE49-F238E27FC236}">
                  <a16:creationId xmlns:a16="http://schemas.microsoft.com/office/drawing/2014/main" id="{DCAFC2F1-F99F-655F-E6F3-AA490D0F4E7C}"/>
                </a:ext>
              </a:extLst>
            </p:cNvPr>
            <p:cNvSpPr/>
            <p:nvPr/>
          </p:nvSpPr>
          <p:spPr>
            <a:xfrm>
              <a:off x="4971648" y="8260738"/>
              <a:ext cx="1828800" cy="518160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riangle rectangle 5">
              <a:extLst>
                <a:ext uri="{FF2B5EF4-FFF2-40B4-BE49-F238E27FC236}">
                  <a16:creationId xmlns:a16="http://schemas.microsoft.com/office/drawing/2014/main" id="{6CCF7492-2E6C-5AB2-60CD-A175F273B2E2}"/>
                </a:ext>
              </a:extLst>
            </p:cNvPr>
            <p:cNvSpPr/>
            <p:nvPr/>
          </p:nvSpPr>
          <p:spPr>
            <a:xfrm>
              <a:off x="6800448" y="8260738"/>
              <a:ext cx="1828800" cy="518160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iangle rectangle 7">
              <a:extLst>
                <a:ext uri="{FF2B5EF4-FFF2-40B4-BE49-F238E27FC236}">
                  <a16:creationId xmlns:a16="http://schemas.microsoft.com/office/drawing/2014/main" id="{BA2C70FB-B97E-5131-E2AC-B69D6ECDFF15}"/>
                </a:ext>
              </a:extLst>
            </p:cNvPr>
            <p:cNvSpPr/>
            <p:nvPr/>
          </p:nvSpPr>
          <p:spPr>
            <a:xfrm>
              <a:off x="3174419" y="8260738"/>
              <a:ext cx="1828800" cy="518160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5339CC-BD36-DCF2-84B5-845725927CD5}"/>
                </a:ext>
              </a:extLst>
            </p:cNvPr>
            <p:cNvSpPr/>
            <p:nvPr/>
          </p:nvSpPr>
          <p:spPr>
            <a:xfrm>
              <a:off x="3174420" y="8778898"/>
              <a:ext cx="9112428" cy="142503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rectangle 9">
              <a:extLst>
                <a:ext uri="{FF2B5EF4-FFF2-40B4-BE49-F238E27FC236}">
                  <a16:creationId xmlns:a16="http://schemas.microsoft.com/office/drawing/2014/main" id="{6175AACA-8992-FB5C-2D27-A8393A5B905D}"/>
                </a:ext>
              </a:extLst>
            </p:cNvPr>
            <p:cNvSpPr/>
            <p:nvPr/>
          </p:nvSpPr>
          <p:spPr>
            <a:xfrm>
              <a:off x="8629248" y="8260738"/>
              <a:ext cx="1828800" cy="518160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F7A5DEE-8AF9-0092-69AA-6615E2C4AAC7}"/>
                </a:ext>
              </a:extLst>
            </p:cNvPr>
            <p:cNvSpPr txBox="1"/>
            <p:nvPr/>
          </p:nvSpPr>
          <p:spPr>
            <a:xfrm>
              <a:off x="4054257" y="7633584"/>
              <a:ext cx="1815678" cy="324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1400" b="1" dirty="0">
                  <a:solidFill>
                    <a:srgbClr val="00B0F0"/>
                  </a:solidFill>
                  <a:latin typeface="Helvetica" pitchFamily="34" charset="0"/>
                </a:rPr>
                <a:t>Top-up injection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92FAF63A-D9DE-57B1-010A-2EDAB90673B0}"/>
                </a:ext>
              </a:extLst>
            </p:cNvPr>
            <p:cNvCxnSpPr/>
            <p:nvPr/>
          </p:nvCxnSpPr>
          <p:spPr>
            <a:xfrm>
              <a:off x="4966992" y="7900185"/>
              <a:ext cx="1" cy="317053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riangle rectangle 12">
              <a:extLst>
                <a:ext uri="{FF2B5EF4-FFF2-40B4-BE49-F238E27FC236}">
                  <a16:creationId xmlns:a16="http://schemas.microsoft.com/office/drawing/2014/main" id="{ADDA31D3-42CB-C32E-5965-BD8C9E68CAAB}"/>
                </a:ext>
              </a:extLst>
            </p:cNvPr>
            <p:cNvSpPr/>
            <p:nvPr/>
          </p:nvSpPr>
          <p:spPr>
            <a:xfrm>
              <a:off x="10458048" y="8260738"/>
              <a:ext cx="1828800" cy="518160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22AC5529-795D-4BA5-2C13-0F9D7C303729}"/>
                </a:ext>
              </a:extLst>
            </p:cNvPr>
            <p:cNvCxnSpPr/>
            <p:nvPr/>
          </p:nvCxnSpPr>
          <p:spPr>
            <a:xfrm>
              <a:off x="3641073" y="8218341"/>
              <a:ext cx="7776864" cy="46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A8DF723-90DD-4BD7-6481-49BAEE3B99CC}"/>
                </a:ext>
              </a:extLst>
            </p:cNvPr>
            <p:cNvSpPr txBox="1"/>
            <p:nvPr/>
          </p:nvSpPr>
          <p:spPr>
            <a:xfrm>
              <a:off x="11328787" y="8097598"/>
              <a:ext cx="1064161" cy="35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1600" b="1" dirty="0">
                  <a:latin typeface="Helvetica" pitchFamily="34" charset="0"/>
                </a:rPr>
                <a:t>501 mA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68B860-F086-197E-8EF0-71443534BB31}"/>
                </a:ext>
              </a:extLst>
            </p:cNvPr>
            <p:cNvSpPr/>
            <p:nvPr/>
          </p:nvSpPr>
          <p:spPr>
            <a:xfrm>
              <a:off x="11375885" y="8475433"/>
              <a:ext cx="983710" cy="1820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23B3FFE-DBB1-6D6D-ED0A-8F5E091B3B4B}"/>
                </a:ext>
              </a:extLst>
            </p:cNvPr>
            <p:cNvSpPr txBox="1"/>
            <p:nvPr/>
          </p:nvSpPr>
          <p:spPr>
            <a:xfrm>
              <a:off x="11340932" y="8642179"/>
              <a:ext cx="1263854" cy="35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1600" b="1" dirty="0">
                  <a:latin typeface="Helvetica" pitchFamily="34" charset="0"/>
                </a:rPr>
                <a:t>497.7 mA</a:t>
              </a: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C14AA69-78B5-04B4-07DF-496DB2CDDF7B}"/>
                </a:ext>
              </a:extLst>
            </p:cNvPr>
            <p:cNvCxnSpPr>
              <a:endCxn id="17" idx="1"/>
            </p:cNvCxnSpPr>
            <p:nvPr/>
          </p:nvCxnSpPr>
          <p:spPr>
            <a:xfrm>
              <a:off x="3641073" y="8765290"/>
              <a:ext cx="7699860" cy="5555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A68ED962-EFDA-592B-DC48-8949FFF152B4}"/>
                </a:ext>
              </a:extLst>
            </p:cNvPr>
            <p:cNvCxnSpPr/>
            <p:nvPr/>
          </p:nvCxnSpPr>
          <p:spPr>
            <a:xfrm flipH="1" flipV="1">
              <a:off x="4962095" y="8499729"/>
              <a:ext cx="26374" cy="194421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5A67D2B-CD3C-FD56-07C7-2ACBC10195BA}"/>
                </a:ext>
              </a:extLst>
            </p:cNvPr>
            <p:cNvCxnSpPr/>
            <p:nvPr/>
          </p:nvCxnSpPr>
          <p:spPr>
            <a:xfrm flipH="1" flipV="1">
              <a:off x="6787260" y="8499729"/>
              <a:ext cx="26374" cy="194421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E76B5582-77EA-AC48-76CA-2688ECF8A8E1}"/>
                </a:ext>
              </a:extLst>
            </p:cNvPr>
            <p:cNvCxnSpPr/>
            <p:nvPr/>
          </p:nvCxnSpPr>
          <p:spPr>
            <a:xfrm>
              <a:off x="5003219" y="10443945"/>
              <a:ext cx="178404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8EF6FB1-2755-B8DB-863E-BEB5163807AE}"/>
                </a:ext>
              </a:extLst>
            </p:cNvPr>
            <p:cNvSpPr txBox="1"/>
            <p:nvPr/>
          </p:nvSpPr>
          <p:spPr>
            <a:xfrm>
              <a:off x="5376378" y="10515953"/>
              <a:ext cx="1252656" cy="35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1600" b="1" dirty="0">
                  <a:latin typeface="Helvetica" pitchFamily="34" charset="0"/>
                </a:rPr>
                <a:t>#2 - 5 mn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211636F0-A911-3E2D-A6B4-2A5F16821484}"/>
                </a:ext>
              </a:extLst>
            </p:cNvPr>
            <p:cNvCxnSpPr/>
            <p:nvPr/>
          </p:nvCxnSpPr>
          <p:spPr>
            <a:xfrm flipH="1" flipV="1">
              <a:off x="8617900" y="8499729"/>
              <a:ext cx="26374" cy="194421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049AC09C-8917-D9D5-105C-3A03D4733B08}"/>
                </a:ext>
              </a:extLst>
            </p:cNvPr>
            <p:cNvCxnSpPr/>
            <p:nvPr/>
          </p:nvCxnSpPr>
          <p:spPr>
            <a:xfrm>
              <a:off x="6831171" y="10443945"/>
              <a:ext cx="179991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099B34D-8FF6-E374-C25B-9349ABA12135}"/>
                </a:ext>
              </a:extLst>
            </p:cNvPr>
            <p:cNvSpPr txBox="1"/>
            <p:nvPr/>
          </p:nvSpPr>
          <p:spPr>
            <a:xfrm>
              <a:off x="7238419" y="10515953"/>
              <a:ext cx="1252656" cy="35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1600" b="1" dirty="0">
                  <a:latin typeface="Helvetica" pitchFamily="34" charset="0"/>
                </a:rPr>
                <a:t>#2 - 5 mn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73360D5-C6F1-964B-3DB0-16C6CB57AE1D}"/>
                </a:ext>
              </a:extLst>
            </p:cNvPr>
            <p:cNvSpPr txBox="1"/>
            <p:nvPr/>
          </p:nvSpPr>
          <p:spPr>
            <a:xfrm>
              <a:off x="4131730" y="9182807"/>
              <a:ext cx="6807692" cy="617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3200" b="1" dirty="0">
                  <a:solidFill>
                    <a:srgbClr val="FFFF00"/>
                  </a:solidFill>
                  <a:latin typeface="Helvetica" pitchFamily="34" charset="0"/>
                </a:rPr>
                <a:t>Current in the storage ring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E825A5E-AEE3-3666-6F47-2D2DFA96E727}"/>
                </a:ext>
              </a:extLst>
            </p:cNvPr>
            <p:cNvSpPr txBox="1"/>
            <p:nvPr/>
          </p:nvSpPr>
          <p:spPr>
            <a:xfrm>
              <a:off x="5879421" y="7633584"/>
              <a:ext cx="1815678" cy="324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1400" b="1" dirty="0">
                  <a:solidFill>
                    <a:srgbClr val="00B0F0"/>
                  </a:solidFill>
                  <a:latin typeface="Helvetica" pitchFamily="34" charset="0"/>
                </a:rPr>
                <a:t>Top-up injection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CE6893CF-DA2A-A8CB-43E5-384D9F1DB12B}"/>
                </a:ext>
              </a:extLst>
            </p:cNvPr>
            <p:cNvCxnSpPr/>
            <p:nvPr/>
          </p:nvCxnSpPr>
          <p:spPr>
            <a:xfrm>
              <a:off x="6792157" y="7900185"/>
              <a:ext cx="1" cy="317053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C34CA67-103A-6C06-4026-D57CC4577E9D}"/>
                </a:ext>
              </a:extLst>
            </p:cNvPr>
            <p:cNvSpPr txBox="1"/>
            <p:nvPr/>
          </p:nvSpPr>
          <p:spPr>
            <a:xfrm>
              <a:off x="7723249" y="7633584"/>
              <a:ext cx="1815678" cy="324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1400" b="1" dirty="0">
                  <a:solidFill>
                    <a:srgbClr val="00B0F0"/>
                  </a:solidFill>
                  <a:latin typeface="Helvetica" pitchFamily="34" charset="0"/>
                </a:rPr>
                <a:t>Top-up injection</a:t>
              </a: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C32311E3-136B-8302-5BC8-6C078760D90B}"/>
                </a:ext>
              </a:extLst>
            </p:cNvPr>
            <p:cNvCxnSpPr/>
            <p:nvPr/>
          </p:nvCxnSpPr>
          <p:spPr>
            <a:xfrm>
              <a:off x="8635984" y="7900185"/>
              <a:ext cx="1" cy="317053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84AB176-E9A6-CDF2-375E-0E0C97A641EF}"/>
                </a:ext>
              </a:extLst>
            </p:cNvPr>
            <p:cNvSpPr txBox="1"/>
            <p:nvPr/>
          </p:nvSpPr>
          <p:spPr>
            <a:xfrm>
              <a:off x="9503430" y="7601100"/>
              <a:ext cx="1882865" cy="357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1600" b="1" dirty="0">
                  <a:solidFill>
                    <a:srgbClr val="00B0F0"/>
                  </a:solidFill>
                  <a:latin typeface="Helvetica" pitchFamily="34" charset="0"/>
                </a:rPr>
                <a:t> </a:t>
              </a:r>
              <a:r>
                <a:rPr lang="fr-FR" sz="1400" b="1" dirty="0">
                  <a:solidFill>
                    <a:srgbClr val="00B0F0"/>
                  </a:solidFill>
                  <a:latin typeface="Helvetica" pitchFamily="34" charset="0"/>
                </a:rPr>
                <a:t>Top-up injection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C402AF86-8D2A-C7FE-81D5-AD5F43D29492}"/>
                </a:ext>
              </a:extLst>
            </p:cNvPr>
            <p:cNvCxnSpPr/>
            <p:nvPr/>
          </p:nvCxnSpPr>
          <p:spPr>
            <a:xfrm>
              <a:off x="10449758" y="7900185"/>
              <a:ext cx="1" cy="317053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3913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476862" y="4376691"/>
            <a:ext cx="6667138" cy="996526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Machine timing system</a:t>
            </a:r>
          </a:p>
        </p:txBody>
      </p:sp>
    </p:spTree>
    <p:extLst>
      <p:ext uri="{BB962C8B-B14F-4D97-AF65-F5344CB8AC3E}">
        <p14:creationId xmlns:p14="http://schemas.microsoft.com/office/powerpoint/2010/main" val="1167480068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20275</TotalTime>
  <Words>1279</Words>
  <Application>Microsoft Office PowerPoint</Application>
  <PresentationFormat>Affichage à l'écran (4:3)</PresentationFormat>
  <Paragraphs>294</Paragraphs>
  <Slides>38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8" baseType="lpstr">
      <vt:lpstr>Arial</vt:lpstr>
      <vt:lpstr>Calibri</vt:lpstr>
      <vt:lpstr>Helvetica</vt:lpstr>
      <vt:lpstr>Times New Roman</vt:lpstr>
      <vt:lpstr>Wingdings</vt:lpstr>
      <vt:lpstr>Wingdings 2</vt:lpstr>
      <vt:lpstr>Conception personnalisée</vt:lpstr>
      <vt:lpstr>SOLEIL - fond blanc</vt:lpstr>
      <vt:lpstr>Couverture</vt:lpstr>
      <vt:lpstr>Photo Editor Photo</vt:lpstr>
      <vt:lpstr>SOLEIL Timing and synchronization System</vt:lpstr>
      <vt:lpstr>SOLEIL</vt:lpstr>
      <vt:lpstr>SOLEIL</vt:lpstr>
      <vt:lpstr>SOLEIL</vt:lpstr>
      <vt:lpstr>SOLEIL</vt:lpstr>
      <vt:lpstr>SOLEIL</vt:lpstr>
      <vt:lpstr>SOLEIL</vt:lpstr>
      <vt:lpstr>SOLEIL</vt:lpstr>
      <vt:lpstr>Machine timing system</vt:lpstr>
      <vt:lpstr>Soleil timing system</vt:lpstr>
      <vt:lpstr>Machine timing system</vt:lpstr>
      <vt:lpstr>Machine timing system</vt:lpstr>
      <vt:lpstr>Machine timing system</vt:lpstr>
      <vt:lpstr>Machine timing system</vt:lpstr>
      <vt:lpstr>Machine timing system</vt:lpstr>
      <vt:lpstr>Machine timing system</vt:lpstr>
      <vt:lpstr>Machine timing system</vt:lpstr>
      <vt:lpstr>Machine timing system</vt:lpstr>
      <vt:lpstr>Machine timing system</vt:lpstr>
      <vt:lpstr>Présentation PowerPoint</vt:lpstr>
      <vt:lpstr>Beamlines synchronization system</vt:lpstr>
      <vt:lpstr>Beamlines synchronization system</vt:lpstr>
      <vt:lpstr>Beamlines synchronization system</vt:lpstr>
      <vt:lpstr>Beamlines synchronization system</vt:lpstr>
      <vt:lpstr>Beamlines synchronization system</vt:lpstr>
      <vt:lpstr>Beamlines synchronization system</vt:lpstr>
      <vt:lpstr>Beamlines synchronization system</vt:lpstr>
      <vt:lpstr>Beamlines synchronization system</vt:lpstr>
      <vt:lpstr>Beamlines synchronization system</vt:lpstr>
      <vt:lpstr>Beamlines synchronization system</vt:lpstr>
      <vt:lpstr>Failures</vt:lpstr>
      <vt:lpstr>Failures</vt:lpstr>
      <vt:lpstr>SOLEIL II</vt:lpstr>
      <vt:lpstr>SOLEIL II</vt:lpstr>
      <vt:lpstr>SOLEIL II</vt:lpstr>
      <vt:lpstr>Timing system upgrade</vt:lpstr>
      <vt:lpstr>Beamlines timing system upgrade</vt:lpstr>
      <vt:lpstr>Thank you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PODGORNY Sabine</cp:lastModifiedBy>
  <cp:revision>561</cp:revision>
  <cp:lastPrinted>2018-10-16T09:18:49Z</cp:lastPrinted>
  <dcterms:created xsi:type="dcterms:W3CDTF">2016-11-25T17:34:53Z</dcterms:created>
  <dcterms:modified xsi:type="dcterms:W3CDTF">2025-12-08T08:23:46Z</dcterms:modified>
</cp:coreProperties>
</file>