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8" r:id="rId3"/>
    <p:sldId id="338" r:id="rId4"/>
    <p:sldId id="330" r:id="rId5"/>
    <p:sldId id="260" r:id="rId6"/>
    <p:sldId id="259" r:id="rId7"/>
    <p:sldId id="261" r:id="rId8"/>
    <p:sldId id="262" r:id="rId9"/>
    <p:sldId id="342" r:id="rId10"/>
    <p:sldId id="332" r:id="rId11"/>
    <p:sldId id="340" r:id="rId12"/>
    <p:sldId id="268" r:id="rId13"/>
    <p:sldId id="339" r:id="rId14"/>
    <p:sldId id="270" r:id="rId15"/>
    <p:sldId id="277" r:id="rId16"/>
    <p:sldId id="278" r:id="rId17"/>
    <p:sldId id="331" r:id="rId18"/>
    <p:sldId id="324" r:id="rId19"/>
    <p:sldId id="343" r:id="rId20"/>
    <p:sldId id="281" r:id="rId21"/>
    <p:sldId id="282" r:id="rId22"/>
    <p:sldId id="279" r:id="rId23"/>
    <p:sldId id="280" r:id="rId24"/>
    <p:sldId id="3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 JOLY" initials="CJ" lastIdx="0" clrIdx="0">
    <p:extLst>
      <p:ext uri="{19B8F6BF-5375-455C-9EA6-DF929625EA0E}">
        <p15:presenceInfo xmlns:p15="http://schemas.microsoft.com/office/powerpoint/2012/main" userId="Christophe JOLY" providerId="None"/>
      </p:ext>
    </p:extLst>
  </p:cmAuthor>
  <p:cmAuthor id="2" name="nawal belouchrani" initials="nb" lastIdx="1" clrIdx="1">
    <p:extLst>
      <p:ext uri="{19B8F6BF-5375-455C-9EA6-DF929625EA0E}">
        <p15:presenceInfo xmlns:p15="http://schemas.microsoft.com/office/powerpoint/2012/main" userId="S-1-5-21-4087870506-3340583420-3770169302-36764" providerId="AD"/>
      </p:ext>
    </p:extLst>
  </p:cmAuthor>
  <p:cmAuthor id="3" name="Christophe JOLY" initials="CJ [2]" lastIdx="1" clrIdx="2">
    <p:extLst>
      <p:ext uri="{19B8F6BF-5375-455C-9EA6-DF929625EA0E}">
        <p15:presenceInfo xmlns:p15="http://schemas.microsoft.com/office/powerpoint/2012/main" userId="S-1-5-21-4087870506-3340583420-3770169302-31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>
        <p:scale>
          <a:sx n="75" d="100"/>
          <a:sy n="75" d="100"/>
        </p:scale>
        <p:origin x="18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39BB-3D5F-4354-A43D-2F5B6D83D505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3E201-0355-492A-AD74-3D843528154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489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C4705-A3E6-4E87-AE28-75A040BAD96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3CB64-7532-452C-A69A-D4F9DF0DAF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66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3CB64-7532-452C-A69A-D4F9DF0DAF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7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D726-F402-4725-A6F3-F85A7E4D1A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92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590803" y="188649"/>
            <a:ext cx="6405697" cy="41639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spAutoFit/>
          </a:bodyPr>
          <a:lstStyle>
            <a:lvl1pPr indent="0"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buNone/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  <a:defRPr/>
            </a:lvl1pPr>
          </a:lstStyle>
          <a:p>
            <a:pPr indent="0">
              <a:lnSpc>
                <a:spcPct val="93000"/>
              </a:lnSpc>
              <a:spcBef>
                <a:spcPts val="213"/>
              </a:spcBef>
              <a:spcAft>
                <a:spcPts val="213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64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310098" y="3269260"/>
            <a:ext cx="11634979" cy="5183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>
            <a:lvl1pPr marL="388298" indent="-388298" algn="ctr"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buNone/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  <a:defRPr/>
            </a:lvl1pPr>
          </a:lstStyle>
          <a:p>
            <a:pPr marL="343080" indent="-343080" algn="ctr">
              <a:lnSpc>
                <a:spcPct val="93000"/>
              </a:lnSpc>
              <a:spcBef>
                <a:spcPts val="213"/>
              </a:spcBef>
              <a:spcAft>
                <a:spcPts val="213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622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47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590803" y="188649"/>
            <a:ext cx="6405697" cy="41639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spAutoFit/>
          </a:bodyPr>
          <a:lstStyle>
            <a:lvl1pPr indent="0"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buNone/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  <a:defRPr/>
            </a:lvl1pPr>
          </a:lstStyle>
          <a:p>
            <a:pPr indent="0">
              <a:lnSpc>
                <a:spcPct val="93000"/>
              </a:lnSpc>
              <a:spcBef>
                <a:spcPts val="213"/>
              </a:spcBef>
              <a:spcAft>
                <a:spcPts val="213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64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10098" y="901666"/>
            <a:ext cx="11634979" cy="525353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None/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  <a:defRPr/>
            </a:lvl1pPr>
          </a:lstStyle>
          <a:p>
            <a:pPr marL="342720" indent="-342720">
              <a:lnSpc>
                <a:spcPct val="75000"/>
              </a:lnSpc>
              <a:spcBef>
                <a:spcPts val="1633"/>
              </a:spcBef>
              <a:spcAft>
                <a:spcPts val="210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169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90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47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6DC11-23A3-4162-BD47-A0D7319AB3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901957" y="5732686"/>
            <a:ext cx="7752776" cy="5537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1860" tIns="52967" rIns="101860" bIns="52967" anchor="ctr">
            <a:no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endParaRPr lang="en-US" sz="2037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901957" y="1097441"/>
            <a:ext cx="10593450" cy="28516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75000"/>
              </a:lnSpc>
              <a:spcBef>
                <a:spcPts val="1203"/>
              </a:spcBef>
              <a:spcAft>
                <a:spcPts val="241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677990" algn="l"/>
                <a:tab pos="11186485" algn="l"/>
                <a:tab pos="11694980" algn="l"/>
                <a:tab pos="12203475" algn="l"/>
              </a:tabLst>
            </a:pPr>
            <a:r>
              <a:rPr lang="en-US" sz="4000" b="1" dirty="0">
                <a:solidFill>
                  <a:srgbClr val="00294B"/>
                </a:solidFill>
                <a:latin typeface="Calibri"/>
              </a:rPr>
              <a:t>The IDROGEN System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75000"/>
              </a:lnSpc>
              <a:spcBef>
                <a:spcPts val="1203"/>
              </a:spcBef>
              <a:spcAft>
                <a:spcPts val="241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677990" algn="l"/>
                <a:tab pos="11186485" algn="l"/>
                <a:tab pos="11694980" algn="l"/>
                <a:tab pos="12203475" algn="l"/>
              </a:tabLst>
            </a:pPr>
            <a:r>
              <a:rPr lang="en-US" sz="2800" dirty="0">
                <a:solidFill>
                  <a:srgbClr val="00294B"/>
                </a:solidFill>
                <a:latin typeface="Calibri"/>
              </a:rPr>
              <a:t>A high data rate acquisition system synchronized by an enhanced White Rabbit node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Image 135"/>
          <p:cNvPicPr/>
          <p:nvPr/>
        </p:nvPicPr>
        <p:blipFill>
          <a:blip r:embed="rId3"/>
          <a:stretch/>
        </p:blipFill>
        <p:spPr>
          <a:xfrm>
            <a:off x="8211030" y="5227460"/>
            <a:ext cx="2273110" cy="94689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Image 136"/>
          <p:cNvPicPr/>
          <p:nvPr/>
        </p:nvPicPr>
        <p:blipFill>
          <a:blip r:embed="rId4"/>
          <a:stretch/>
        </p:blipFill>
        <p:spPr>
          <a:xfrm>
            <a:off x="41442" y="5459701"/>
            <a:ext cx="1018601" cy="101860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Image 137"/>
          <p:cNvPicPr/>
          <p:nvPr/>
        </p:nvPicPr>
        <p:blipFill>
          <a:blip r:embed="rId5"/>
          <a:stretch/>
        </p:blipFill>
        <p:spPr>
          <a:xfrm>
            <a:off x="3101727" y="5563191"/>
            <a:ext cx="4718567" cy="61116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ZoneTexte 138"/>
          <p:cNvSpPr txBox="1"/>
          <p:nvPr/>
        </p:nvSpPr>
        <p:spPr>
          <a:xfrm>
            <a:off x="1060043" y="2852082"/>
            <a:ext cx="10829800" cy="26483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732999" indent="-592837" algn="ctr"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4469" indent="-244469">
              <a:spcAft>
                <a:spcPts val="68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IJCLab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 : Scientific themes :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Astroparticles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Astrophysics &amp; Cosmology, Nuclear physics, High Energy Physics, Accelerator Physics, Theory, Heath, Energy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Arial"/>
            </a:endParaRPr>
          </a:p>
          <a:p>
            <a:pPr marL="488530" lvl="1" indent="-244061">
              <a:spcAft>
                <a:spcPts val="684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Daniel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Charlet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Antoine Back, </a:t>
            </a:r>
            <a:r>
              <a:rPr lang="en-US" sz="1188" u="sng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Nawal Belouchrani, 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Cédric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Esnault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Christophe Joly, Christelle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Soulet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Monique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Taurigna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Chafik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Cheikali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*Gaetan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Seuillot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*Mathias Vecchio, *Sid Ali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Cherrati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Arial"/>
            </a:endParaRPr>
          </a:p>
          <a:p>
            <a:pPr marL="244469" indent="-244469">
              <a:spcAft>
                <a:spcPts val="68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Paris Observatory : Scientific themes : Time and frequency metrology, time and frequency transfer, inertial sensors, space-time reference frames, theory, epistemology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Arial"/>
            </a:endParaRPr>
          </a:p>
          <a:p>
            <a:pPr marL="488530" lvl="1" indent="-244061">
              <a:spcAft>
                <a:spcPts val="684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LTE : Paul-Eric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Pottie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, Michel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lours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Arial"/>
            </a:endParaRPr>
          </a:p>
          <a:p>
            <a:pPr marL="488530" lvl="1" indent="-244061">
              <a:spcAft>
                <a:spcPts val="684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Obs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Nancay</a:t>
            </a: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 : Cédric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  <a:ea typeface="Noto Sans CJK SC"/>
              </a:rPr>
              <a:t>Viou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Calibri"/>
              <a:ea typeface="Noto Sans CJK SC"/>
            </a:endParaRPr>
          </a:p>
          <a:p>
            <a:pPr indent="-212731">
              <a:spcAft>
                <a:spcPts val="684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188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LPSC: Olivier </a:t>
            </a:r>
            <a:r>
              <a:rPr lang="en-US" sz="1188" dirty="0" err="1">
                <a:solidFill>
                  <a:schemeClr val="tx2">
                    <a:lumMod val="75000"/>
                  </a:schemeClr>
                </a:solidFill>
                <a:latin typeface="Calibri"/>
              </a:rPr>
              <a:t>Bourrion</a:t>
            </a:r>
            <a:endParaRPr lang="en-US" sz="1188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2745283" y="885823"/>
            <a:ext cx="7177683" cy="360489"/>
          </a:xfrm>
          <a:prstGeom prst="rect">
            <a:avLst/>
          </a:prstGeom>
          <a:noFill/>
          <a:ln w="0">
            <a:noFill/>
          </a:ln>
        </p:spPr>
        <p:txBody>
          <a:bodyPr wrap="none"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fr-FR" dirty="0">
                <a:solidFill>
                  <a:srgbClr val="000000"/>
                </a:solidFill>
                <a:latin typeface="Arial"/>
              </a:rPr>
              <a:t>Journées annuelles 2025 GDR SCIPAC et Instrumentation Faisceau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B86A9E-93E2-4515-A577-C80607F1F191}"/>
              </a:ext>
            </a:extLst>
          </p:cNvPr>
          <p:cNvSpPr txBox="1"/>
          <p:nvPr/>
        </p:nvSpPr>
        <p:spPr>
          <a:xfrm>
            <a:off x="10616493" y="6382319"/>
            <a:ext cx="1359872" cy="360489"/>
          </a:xfrm>
          <a:prstGeom prst="rect">
            <a:avLst/>
          </a:prstGeom>
          <a:noFill/>
          <a:ln w="0">
            <a:noFill/>
          </a:ln>
        </p:spPr>
        <p:txBody>
          <a:bodyPr wrap="none"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fr-FR" dirty="0">
                <a:solidFill>
                  <a:srgbClr val="000000"/>
                </a:solidFill>
                <a:latin typeface="Arial"/>
              </a:rPr>
              <a:t>17/12/2025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25F696-2DD2-4E26-A281-53EC49C3F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567" y="792219"/>
            <a:ext cx="1012208" cy="1563037"/>
          </a:xfrm>
          <a:prstGeom prst="rect">
            <a:avLst/>
          </a:prstGeom>
        </p:spPr>
      </p:pic>
      <p:pic>
        <p:nvPicPr>
          <p:cNvPr id="12" name="Picture 2" descr="ACS">
            <a:extLst>
              <a:ext uri="{FF2B5EF4-FFF2-40B4-BE49-F238E27FC236}">
                <a16:creationId xmlns:a16="http://schemas.microsoft.com/office/drawing/2014/main" id="{3A1D26B9-581D-4B28-AA0F-861077A0E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05" y="0"/>
            <a:ext cx="1669213" cy="7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D34AB0F-6AC2-4860-ADBC-EE3063CFD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64" y="2042888"/>
            <a:ext cx="9241811" cy="4411246"/>
          </a:xfrm>
          <a:prstGeom prst="rect">
            <a:avLst/>
          </a:prstGeom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3783626" y="-20076"/>
            <a:ext cx="10764168" cy="84788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400" b="1" dirty="0">
                <a:solidFill>
                  <a:srgbClr val="002060"/>
                </a:solidFill>
                <a:latin typeface="Calibri Light"/>
              </a:rPr>
              <a:t>THE IDROGEN BOARD</a:t>
            </a:r>
            <a:endParaRPr lang="en-US" sz="2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34601" y="1251748"/>
            <a:ext cx="5874769" cy="23095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 The IDROGEN board: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Full White Rabbit node designed for precision synchronization (based on CERN schematic) and high performance data acquisition by IJCLAB.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It integrates WR mechanism (PTP,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SyncE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, DDMTD) in FPGA hardware, allowing it to act as a synchronized endpoint in a WR network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37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2" descr="ACS">
            <a:extLst>
              <a:ext uri="{FF2B5EF4-FFF2-40B4-BE49-F238E27FC236}">
                <a16:creationId xmlns:a16="http://schemas.microsoft.com/office/drawing/2014/main" id="{DE291360-BF04-468D-B531-BECF31BE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65" y="-28286"/>
            <a:ext cx="1706983" cy="8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E3AFFD-2A19-4050-8DEE-ADF3E3AB5EA7}"/>
              </a:ext>
            </a:extLst>
          </p:cNvPr>
          <p:cNvSpPr/>
          <p:nvPr/>
        </p:nvSpPr>
        <p:spPr>
          <a:xfrm>
            <a:off x="6095999" y="1251748"/>
            <a:ext cx="5874769" cy="23095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Key points: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Integrate WR core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Can operate as slave node or a local grand master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Integrate with high-speed data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acquisiton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 using standard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procole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Fully re-configurable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37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ZoneTexte 32">
            <a:extLst>
              <a:ext uri="{FF2B5EF4-FFF2-40B4-BE49-F238E27FC236}">
                <a16:creationId xmlns:a16="http://schemas.microsoft.com/office/drawing/2014/main" id="{5E8D67DD-B57D-481F-92CD-AF23B7A065DE}"/>
              </a:ext>
            </a:extLst>
          </p:cNvPr>
          <p:cNvSpPr txBox="1"/>
          <p:nvPr/>
        </p:nvSpPr>
        <p:spPr>
          <a:xfrm>
            <a:off x="7564953" y="6168384"/>
            <a:ext cx="240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Antoine Back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9FCBF118-72F1-4D98-A42A-C7CC0028BC6A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75CCE7-1AB2-46FE-B851-1523D24335F7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4279F-8509-4DE4-B9B1-749A4FEEF610}"/>
              </a:ext>
            </a:extLst>
          </p:cNvPr>
          <p:cNvSpPr/>
          <p:nvPr/>
        </p:nvSpPr>
        <p:spPr>
          <a:xfrm>
            <a:off x="1270000" y="5271617"/>
            <a:ext cx="1583267" cy="407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781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6A8B3D-8014-4601-BE43-7C6C9ECB59FB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6DD03C-AEE9-4C5F-9CF0-043CF4828E5C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02ED5A-5CBB-45D6-9B89-7DAD4A83DC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4"/>
          <a:stretch/>
        </p:blipFill>
        <p:spPr bwMode="auto">
          <a:xfrm>
            <a:off x="86205" y="1753532"/>
            <a:ext cx="2537966" cy="1752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DD0061B-40F2-43F0-A1CB-2D608B9B21D4}"/>
              </a:ext>
            </a:extLst>
          </p:cNvPr>
          <p:cNvSpPr txBox="1"/>
          <p:nvPr/>
        </p:nvSpPr>
        <p:spPr>
          <a:xfrm>
            <a:off x="266450" y="1360853"/>
            <a:ext cx="5041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Timing disciplined by WR distribution µRTM </a:t>
            </a:r>
          </a:p>
        </p:txBody>
      </p:sp>
      <p:sp>
        <p:nvSpPr>
          <p:cNvPr id="9" name="PlaceHolder 1">
            <a:extLst>
              <a:ext uri="{FF2B5EF4-FFF2-40B4-BE49-F238E27FC236}">
                <a16:creationId xmlns:a16="http://schemas.microsoft.com/office/drawing/2014/main" id="{AC7BCBED-6AFC-4A4C-8D58-4A04CD198141}"/>
              </a:ext>
            </a:extLst>
          </p:cNvPr>
          <p:cNvSpPr txBox="1">
            <a:spLocks/>
          </p:cNvSpPr>
          <p:nvPr/>
        </p:nvSpPr>
        <p:spPr>
          <a:xfrm>
            <a:off x="3767310" y="30045"/>
            <a:ext cx="10764168" cy="84788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>
            <a:lvl1pPr indent="0" algn="l" defTabSz="914400" rtl="0" eaLnBrk="1" latinLnBrk="0" hangingPunct="1"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buNone/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400" b="1" dirty="0">
                <a:solidFill>
                  <a:srgbClr val="002060"/>
                </a:solidFill>
                <a:latin typeface="Calibri Light"/>
              </a:rPr>
              <a:t>IDROGEN Eco-system</a:t>
            </a:r>
            <a:endParaRPr lang="en-US" sz="2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EF4FB8-2FC8-43FD-A6D3-1784B9228C47}"/>
              </a:ext>
            </a:extLst>
          </p:cNvPr>
          <p:cNvSpPr txBox="1"/>
          <p:nvPr/>
        </p:nvSpPr>
        <p:spPr>
          <a:xfrm>
            <a:off x="7302165" y="799867"/>
            <a:ext cx="260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Ongoing:</a:t>
            </a:r>
          </a:p>
          <a:p>
            <a:r>
              <a:rPr lang="en-US" dirty="0"/>
              <a:t>500 </a:t>
            </a:r>
            <a:r>
              <a:rPr lang="en-US" dirty="0" err="1"/>
              <a:t>MSps</a:t>
            </a:r>
            <a:r>
              <a:rPr lang="en-US" dirty="0"/>
              <a:t> 4 channels</a:t>
            </a:r>
          </a:p>
          <a:p>
            <a:r>
              <a:rPr lang="en-US" dirty="0"/>
              <a:t>3GSps 2 channels </a:t>
            </a:r>
          </a:p>
          <a:p>
            <a:endParaRPr lang="en-US" dirty="0"/>
          </a:p>
        </p:txBody>
      </p:sp>
      <p:sp>
        <p:nvSpPr>
          <p:cNvPr id="22" name="Titre 5">
            <a:extLst>
              <a:ext uri="{FF2B5EF4-FFF2-40B4-BE49-F238E27FC236}">
                <a16:creationId xmlns:a16="http://schemas.microsoft.com/office/drawing/2014/main" id="{BD1F15D8-9D7C-4D28-A5FF-5F379DAD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" y="3583268"/>
            <a:ext cx="4631776" cy="664797"/>
          </a:xfrm>
        </p:spPr>
        <p:txBody>
          <a:bodyPr/>
          <a:lstStyle/>
          <a:p>
            <a:r>
              <a:rPr lang="en-GB" sz="2000" dirty="0">
                <a:latin typeface="+mn-lt"/>
              </a:rPr>
              <a:t> C&amp;C Frequency Tuning system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1A8093-4B24-4880-B62F-9B680EEA3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94"/>
          <a:stretch/>
        </p:blipFill>
        <p:spPr>
          <a:xfrm>
            <a:off x="158938" y="4129858"/>
            <a:ext cx="2742885" cy="197029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666496C-9086-40AE-A652-426B1545799D}"/>
              </a:ext>
            </a:extLst>
          </p:cNvPr>
          <p:cNvPicPr/>
          <p:nvPr/>
        </p:nvPicPr>
        <p:blipFill>
          <a:blip r:embed="rId4"/>
          <a:srcRect l="3689" t="3696" r="5940" b="6681"/>
          <a:stretch/>
        </p:blipFill>
        <p:spPr>
          <a:xfrm rot="16200000">
            <a:off x="9933303" y="616143"/>
            <a:ext cx="1698254" cy="222808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B2EE3DA-5B2C-4C59-9BAD-C0C1FB9E05D9}"/>
              </a:ext>
            </a:extLst>
          </p:cNvPr>
          <p:cNvPicPr/>
          <p:nvPr/>
        </p:nvPicPr>
        <p:blipFill>
          <a:blip r:embed="rId5"/>
          <a:srcRect l="5597" t="2783" r="3301" b="5118"/>
          <a:stretch/>
        </p:blipFill>
        <p:spPr>
          <a:xfrm rot="5400000">
            <a:off x="9900705" y="2684189"/>
            <a:ext cx="1738121" cy="227892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0E2B607-F749-464B-85E9-4CC49BA750FE}"/>
              </a:ext>
            </a:extLst>
          </p:cNvPr>
          <p:cNvSpPr txBox="1"/>
          <p:nvPr/>
        </p:nvSpPr>
        <p:spPr>
          <a:xfrm>
            <a:off x="9783271" y="2642460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REFGEN FMC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0849593-A032-418C-B075-3140343BA60F}"/>
              </a:ext>
            </a:extLst>
          </p:cNvPr>
          <p:cNvSpPr txBox="1"/>
          <p:nvPr/>
        </p:nvSpPr>
        <p:spPr>
          <a:xfrm>
            <a:off x="9953208" y="619837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 FMC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1ECB2D0-CDA1-45FD-927D-56AA2520D46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441974" y="1731375"/>
            <a:ext cx="4371189" cy="31582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6EB0BC-9487-4A20-A194-7D3B22B5B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405073" y="4798549"/>
            <a:ext cx="1719162" cy="222341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6184A50-FA6F-4CDC-9967-4583B5E23280}"/>
              </a:ext>
            </a:extLst>
          </p:cNvPr>
          <p:cNvSpPr txBox="1"/>
          <p:nvPr/>
        </p:nvSpPr>
        <p:spPr>
          <a:xfrm>
            <a:off x="7892380" y="4692710"/>
            <a:ext cx="32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Acquisition board 16 channels</a:t>
            </a:r>
          </a:p>
        </p:txBody>
      </p:sp>
      <p:pic>
        <p:nvPicPr>
          <p:cNvPr id="31" name="Picture 2" descr="ACS">
            <a:extLst>
              <a:ext uri="{FF2B5EF4-FFF2-40B4-BE49-F238E27FC236}">
                <a16:creationId xmlns:a16="http://schemas.microsoft.com/office/drawing/2014/main" id="{DD556C2F-9789-4271-8A7F-D7F4DA58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42" y="0"/>
            <a:ext cx="1706983" cy="8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5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2591204" y="165013"/>
            <a:ext cx="6417594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 dirty="0">
                <a:solidFill>
                  <a:srgbClr val="00294B"/>
                </a:solidFill>
                <a:latin typeface="Calibri Light"/>
              </a:rPr>
              <a:t>IDROGEN: </a:t>
            </a:r>
            <a:r>
              <a:rPr lang="en-US" sz="2716" b="1" dirty="0" err="1">
                <a:solidFill>
                  <a:srgbClr val="00294B"/>
                </a:solidFill>
                <a:latin typeface="Calibri Light"/>
              </a:rPr>
              <a:t>softwares</a:t>
            </a:r>
            <a:endParaRPr lang="en-US" sz="2716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5" name="Groupe 204"/>
          <p:cNvGrpSpPr/>
          <p:nvPr/>
        </p:nvGrpSpPr>
        <p:grpSpPr>
          <a:xfrm>
            <a:off x="7878966" y="1018193"/>
            <a:ext cx="3720746" cy="2127246"/>
            <a:chOff x="6960960" y="899640"/>
            <a:chExt cx="3287520" cy="1879560"/>
          </a:xfrm>
        </p:grpSpPr>
        <p:pic>
          <p:nvPicPr>
            <p:cNvPr id="206" name="Image 205"/>
            <p:cNvPicPr/>
            <p:nvPr/>
          </p:nvPicPr>
          <p:blipFill>
            <a:blip r:embed="rId2"/>
            <a:stretch/>
          </p:blipFill>
          <p:spPr>
            <a:xfrm>
              <a:off x="6960960" y="899640"/>
              <a:ext cx="3287520" cy="18795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7" name="Image 206"/>
            <p:cNvPicPr/>
            <p:nvPr/>
          </p:nvPicPr>
          <p:blipFill>
            <a:blip r:embed="rId3"/>
            <a:stretch/>
          </p:blipFill>
          <p:spPr>
            <a:xfrm>
              <a:off x="7391160" y="963360"/>
              <a:ext cx="2600280" cy="177624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208" name="Image 207"/>
          <p:cNvPicPr/>
          <p:nvPr/>
        </p:nvPicPr>
        <p:blipFill>
          <a:blip r:embed="rId4"/>
          <a:stretch/>
        </p:blipFill>
        <p:spPr>
          <a:xfrm>
            <a:off x="7539161" y="3666556"/>
            <a:ext cx="4479807" cy="264836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Image 209"/>
          <p:cNvPicPr/>
          <p:nvPr/>
        </p:nvPicPr>
        <p:blipFill>
          <a:blip r:embed="rId5"/>
          <a:stretch/>
        </p:blipFill>
        <p:spPr>
          <a:xfrm>
            <a:off x="7143943" y="3246077"/>
            <a:ext cx="1221914" cy="27665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1" name="Rectangle 210"/>
          <p:cNvSpPr/>
          <p:nvPr/>
        </p:nvSpPr>
        <p:spPr>
          <a:xfrm>
            <a:off x="277669" y="1696971"/>
            <a:ext cx="6417594" cy="34640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60" tIns="50930" rIns="101860" bIns="50930" anchor="t">
            <a:noAutofit/>
          </a:bodyPr>
          <a:lstStyle/>
          <a:p>
            <a:pPr marL="244469" indent="-244469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Configuration GUI tools over USB and Ethernet</a:t>
            </a:r>
            <a:endParaRPr lang="en-US" sz="2000" dirty="0">
              <a:solidFill>
                <a:srgbClr val="000000"/>
              </a:solidFill>
            </a:endParaRPr>
          </a:p>
          <a:p>
            <a:pPr marL="497494" lvl="1" indent="-247728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Power, PLL, FMC, ADC configuration </a:t>
            </a:r>
          </a:p>
          <a:p>
            <a:pPr marL="497494" lvl="1" indent="-247728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Monitoring GUI for power supplies and temperature monitoring</a:t>
            </a:r>
            <a:endParaRPr lang="en-US" sz="2000" dirty="0">
              <a:solidFill>
                <a:srgbClr val="000000"/>
              </a:solidFill>
            </a:endParaRPr>
          </a:p>
          <a:p>
            <a:pPr marL="244469" indent="-244469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Slow control library and tools (I2C, SPI, WR diagnostic, …)</a:t>
            </a:r>
            <a:endParaRPr lang="en-US" sz="2000" dirty="0">
              <a:solidFill>
                <a:srgbClr val="000000"/>
              </a:solidFill>
            </a:endParaRPr>
          </a:p>
          <a:p>
            <a:pPr marL="244469" indent="-244469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Frame viewer</a:t>
            </a:r>
            <a:endParaRPr lang="en-US" sz="2000" dirty="0">
              <a:solidFill>
                <a:srgbClr val="000000"/>
              </a:solidFill>
            </a:endParaRPr>
          </a:p>
          <a:p>
            <a:pPr marL="244469" indent="-244469" algn="just">
              <a:lnSpc>
                <a:spcPct val="93000"/>
              </a:lnSpc>
              <a:spcBef>
                <a:spcPts val="76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294B"/>
                </a:solidFill>
                <a:ea typeface="Noto Sans CJK SC"/>
              </a:rPr>
              <a:t>Acquisition software</a:t>
            </a:r>
          </a:p>
        </p:txBody>
      </p:sp>
      <p:sp>
        <p:nvSpPr>
          <p:cNvPr id="11" name="ZoneTexte 32">
            <a:extLst>
              <a:ext uri="{FF2B5EF4-FFF2-40B4-BE49-F238E27FC236}">
                <a16:creationId xmlns:a16="http://schemas.microsoft.com/office/drawing/2014/main" id="{1207B481-3BC5-46B1-B307-6EFE5C11112C}"/>
              </a:ext>
            </a:extLst>
          </p:cNvPr>
          <p:cNvSpPr txBox="1"/>
          <p:nvPr/>
        </p:nvSpPr>
        <p:spPr>
          <a:xfrm>
            <a:off x="9509820" y="6414575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sp>
        <p:nvSpPr>
          <p:cNvPr id="12" name="Espace réservé de la date 2">
            <a:extLst>
              <a:ext uri="{FF2B5EF4-FFF2-40B4-BE49-F238E27FC236}">
                <a16:creationId xmlns:a16="http://schemas.microsoft.com/office/drawing/2014/main" id="{0BFD4705-6E19-4BE6-8C5B-299A9149F73F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3B6151-BA38-4990-A422-29ED06296DC5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4" name="Picture 2" descr="ACS">
            <a:extLst>
              <a:ext uri="{FF2B5EF4-FFF2-40B4-BE49-F238E27FC236}">
                <a16:creationId xmlns:a16="http://schemas.microsoft.com/office/drawing/2014/main" id="{E62B7FA9-504D-4C83-A8A9-A09552CD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87" y="-9790"/>
            <a:ext cx="1293519" cy="6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42"/>
          <p:cNvSpPr/>
          <p:nvPr/>
        </p:nvSpPr>
        <p:spPr>
          <a:xfrm>
            <a:off x="408139" y="814881"/>
            <a:ext cx="5500445" cy="3259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Bandwidth (single board):</a:t>
            </a:r>
            <a:br>
              <a:rPr sz="1811" dirty="0"/>
            </a:b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	~500Mhz (1GHz → 1.5GHz) 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2 IDROGEN boards synchronized by WR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2 channels 1GSPS 14b ADC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Same RF signal (312.5MHz) split on boards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FFT 8k point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73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811" dirty="0">
                <a:solidFill>
                  <a:srgbClr val="00294B"/>
                </a:solidFill>
                <a:latin typeface="Calibri"/>
                <a:ea typeface="Noto Sans CJK SC"/>
              </a:rPr>
              <a:t>Cross correlation</a:t>
            </a:r>
            <a:endParaRPr lang="en-US" sz="181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Image 243"/>
          <p:cNvPicPr/>
          <p:nvPr/>
        </p:nvPicPr>
        <p:blipFill>
          <a:blip r:embed="rId2"/>
          <a:stretch/>
        </p:blipFill>
        <p:spPr>
          <a:xfrm>
            <a:off x="229272" y="3870683"/>
            <a:ext cx="6293732" cy="2359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5" name="Image 244"/>
          <p:cNvPicPr/>
          <p:nvPr/>
        </p:nvPicPr>
        <p:blipFill>
          <a:blip r:embed="rId3"/>
          <a:stretch/>
        </p:blipFill>
        <p:spPr>
          <a:xfrm>
            <a:off x="6523004" y="3670223"/>
            <a:ext cx="5293058" cy="264469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6" name="Rectangle 245"/>
          <p:cNvSpPr/>
          <p:nvPr/>
        </p:nvSpPr>
        <p:spPr>
          <a:xfrm>
            <a:off x="1833773" y="165013"/>
            <a:ext cx="9371129" cy="445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>
                <a:solidFill>
                  <a:srgbClr val="00294B"/>
                </a:solidFill>
                <a:latin typeface="Calibri Light"/>
              </a:rPr>
              <a:t>1GSPS ADC board: Synchronization performance</a:t>
            </a:r>
            <a:endParaRPr lang="en-US" sz="27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1187699" y="3820026"/>
            <a:ext cx="4652958" cy="864589"/>
          </a:xfrm>
          <a:prstGeom prst="rect">
            <a:avLst/>
          </a:prstGeom>
          <a:solidFill>
            <a:srgbClr val="FFFFFF">
              <a:alpha val="44000"/>
            </a:srgbClr>
          </a:solidFill>
          <a:ln w="0">
            <a:noFill/>
          </a:ln>
        </p:spPr>
        <p:txBody>
          <a:bodyPr lIns="101860" tIns="50930" rIns="101860" bIns="50930" anchor="t">
            <a:noAutofit/>
          </a:bodyPr>
          <a:lstStyle/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203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Two IDROGEN boards</a:t>
            </a:r>
            <a:endParaRPr lang="en-US" sz="2037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203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Time difference measurement : 2.2ps</a:t>
            </a:r>
            <a:endParaRPr lang="en-US" sz="2037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pic>
        <p:nvPicPr>
          <p:cNvPr id="248" name="Image 247"/>
          <p:cNvPicPr/>
          <p:nvPr/>
        </p:nvPicPr>
        <p:blipFill>
          <a:blip r:embed="rId4"/>
          <a:stretch/>
        </p:blipFill>
        <p:spPr>
          <a:xfrm>
            <a:off x="5174784" y="814473"/>
            <a:ext cx="6961119" cy="261047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ZoneTexte 248"/>
          <p:cNvSpPr txBox="1"/>
          <p:nvPr/>
        </p:nvSpPr>
        <p:spPr>
          <a:xfrm>
            <a:off x="7537938" y="814969"/>
            <a:ext cx="4278124" cy="772598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101860" tIns="50930" rIns="101860" bIns="50930" anchor="t" anchorCtr="1">
            <a:noAutofit/>
          </a:bodyPr>
          <a:lstStyle/>
          <a:p>
            <a:pPr algn="ctr">
              <a:spcBef>
                <a:spcPts val="100"/>
              </a:spcBef>
              <a:spcAft>
                <a:spcPts val="1004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181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 Unicode MS"/>
              </a:rPr>
              <a:t>2 channels on a single IDROGEN </a:t>
            </a:r>
          </a:p>
          <a:p>
            <a:pPr algn="ctr">
              <a:spcBef>
                <a:spcPts val="100"/>
              </a:spcBef>
              <a:spcAft>
                <a:spcPts val="1004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Time difference measurement : </a:t>
            </a:r>
            <a:r>
              <a:rPr lang="en-GB" sz="181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 Unicode MS"/>
              </a:rPr>
              <a:t>180fs</a:t>
            </a:r>
            <a:endParaRPr lang="en-US" sz="1811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07C4A7FA-8F4D-4020-A287-29EA93BCD895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FF6C66-F344-4260-8037-B7F95CEC30C2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1" name="Picture 2" descr="ACS">
            <a:extLst>
              <a:ext uri="{FF2B5EF4-FFF2-40B4-BE49-F238E27FC236}">
                <a16:creationId xmlns:a16="http://schemas.microsoft.com/office/drawing/2014/main" id="{33987ED4-8798-4411-9848-5ADFFAFA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-3509"/>
            <a:ext cx="1109125" cy="5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591204" y="97280"/>
            <a:ext cx="6417594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>
                <a:solidFill>
                  <a:srgbClr val="00294B"/>
                </a:solidFill>
                <a:latin typeface="Calibri Light"/>
              </a:rPr>
              <a:t>IDROGEN board performance</a:t>
            </a:r>
            <a:endParaRPr lang="en-US" sz="27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1032325" y="5754772"/>
            <a:ext cx="9466342" cy="6111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60" tIns="50930" rIns="101860" bIns="50930" anchor="t">
            <a:noAutofit/>
          </a:bodyPr>
          <a:lstStyle/>
          <a:p>
            <a:pPr>
              <a:spcBef>
                <a:spcPts val="100"/>
              </a:spcBef>
              <a:spcAft>
                <a:spcPts val="1004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GB" sz="1811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 Unicode MS"/>
              </a:rPr>
              <a:t>IDROGEN BOARD: 4x better than Switch Low Jitter from Safran/Seven Solution</a:t>
            </a:r>
            <a:endParaRPr lang="en-US" sz="1811" b="1" u="sng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4701210" y="714056"/>
            <a:ext cx="3870684" cy="20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37" b="1" dirty="0">
                <a:solidFill>
                  <a:srgbClr val="00294B"/>
                </a:solidFill>
                <a:latin typeface="Calibri"/>
                <a:ea typeface="Noto Sans CJK SC"/>
              </a:rPr>
              <a:t>Phase noise measurement</a:t>
            </a:r>
            <a:endParaRPr lang="en-US" sz="2037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Image 216"/>
          <p:cNvPicPr/>
          <p:nvPr/>
        </p:nvPicPr>
        <p:blipFill>
          <a:blip r:embed="rId2"/>
          <a:stretch/>
        </p:blipFill>
        <p:spPr>
          <a:xfrm>
            <a:off x="6096000" y="1047939"/>
            <a:ext cx="6042915" cy="3834184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9" name="Groupe 218"/>
          <p:cNvGrpSpPr/>
          <p:nvPr/>
        </p:nvGrpSpPr>
        <p:grpSpPr>
          <a:xfrm>
            <a:off x="276593" y="1013591"/>
            <a:ext cx="6112421" cy="4669382"/>
            <a:chOff x="359640" y="1517400"/>
            <a:chExt cx="5400720" cy="4125701"/>
          </a:xfrm>
        </p:grpSpPr>
        <p:pic>
          <p:nvPicPr>
            <p:cNvPr id="220" name="Image 219"/>
            <p:cNvPicPr/>
            <p:nvPr/>
          </p:nvPicPr>
          <p:blipFill>
            <a:blip r:embed="rId3"/>
            <a:stretch/>
          </p:blipFill>
          <p:spPr>
            <a:xfrm>
              <a:off x="359640" y="1596600"/>
              <a:ext cx="5400720" cy="32400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1" name="Rectangle 220"/>
            <p:cNvSpPr/>
            <p:nvPr/>
          </p:nvSpPr>
          <p:spPr>
            <a:xfrm>
              <a:off x="720360" y="1517400"/>
              <a:ext cx="4679640" cy="182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 anchorCtr="1">
              <a:noAutofit/>
            </a:bodyPr>
            <a:lstStyle/>
            <a:p>
              <a:pPr algn="ctr">
                <a:lnSpc>
                  <a:spcPct val="93000"/>
                </a:lnSpc>
                <a:spcBef>
                  <a:spcPts val="904"/>
                </a:spcBef>
                <a:spcAft>
                  <a:spcPts val="100"/>
                </a:spcAft>
                <a:tabLst>
                  <a:tab pos="0" algn="l"/>
                  <a:tab pos="508495" algn="l"/>
                  <a:tab pos="1016990" algn="l"/>
                  <a:tab pos="1525485" algn="l"/>
                  <a:tab pos="2033980" algn="l"/>
                  <a:tab pos="2542476" algn="l"/>
                  <a:tab pos="3050971" algn="l"/>
                  <a:tab pos="3559466" algn="l"/>
                  <a:tab pos="4067961" algn="l"/>
                  <a:tab pos="4576456" algn="l"/>
                  <a:tab pos="5084951" algn="l"/>
                  <a:tab pos="5593039" algn="l"/>
                  <a:tab pos="6101534" algn="l"/>
                  <a:tab pos="6610029" algn="l"/>
                  <a:tab pos="7118524" algn="l"/>
                  <a:tab pos="7627019" algn="l"/>
                  <a:tab pos="8135514" algn="l"/>
                  <a:tab pos="8644009" algn="l"/>
                  <a:tab pos="9152504" algn="l"/>
                  <a:tab pos="9661000" algn="l"/>
                  <a:tab pos="10169495" algn="l"/>
                  <a:tab pos="10349179" algn="l"/>
                  <a:tab pos="10866638" algn="l"/>
                  <a:tab pos="11384097" algn="l"/>
                  <a:tab pos="11901556" algn="l"/>
                  <a:tab pos="12203475" algn="l"/>
                </a:tabLst>
              </a:pPr>
              <a:r>
                <a:rPr lang="en-US" sz="1698" i="1" dirty="0">
                  <a:solidFill>
                    <a:srgbClr val="00294B"/>
                  </a:solidFill>
                  <a:latin typeface="Calibri"/>
                  <a:ea typeface="Noto Sans CJK SC"/>
                </a:rPr>
                <a:t>Integrated jitter according to integration range</a:t>
              </a:r>
              <a:endParaRPr lang="en-US" sz="1698" i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20360" y="5084741"/>
              <a:ext cx="4679640" cy="55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 anchorCtr="1">
              <a:noAutofit/>
            </a:bodyPr>
            <a:lstStyle/>
            <a:p>
              <a:pPr algn="ctr">
                <a:lnSpc>
                  <a:spcPct val="93000"/>
                </a:lnSpc>
                <a:spcAft>
                  <a:spcPts val="243"/>
                </a:spcAft>
                <a:tabLst>
                  <a:tab pos="0" algn="l"/>
                  <a:tab pos="508495" algn="l"/>
                  <a:tab pos="1016990" algn="l"/>
                  <a:tab pos="1525485" algn="l"/>
                  <a:tab pos="2033980" algn="l"/>
                  <a:tab pos="2542476" algn="l"/>
                  <a:tab pos="3050971" algn="l"/>
                  <a:tab pos="3559466" algn="l"/>
                  <a:tab pos="4067961" algn="l"/>
                  <a:tab pos="4576456" algn="l"/>
                  <a:tab pos="5084951" algn="l"/>
                  <a:tab pos="5593039" algn="l"/>
                  <a:tab pos="6101534" algn="l"/>
                  <a:tab pos="6610029" algn="l"/>
                  <a:tab pos="7118524" algn="l"/>
                  <a:tab pos="7627019" algn="l"/>
                  <a:tab pos="8135514" algn="l"/>
                  <a:tab pos="8644009" algn="l"/>
                  <a:tab pos="9152504" algn="l"/>
                  <a:tab pos="9661000" algn="l"/>
                  <a:tab pos="10169495" algn="l"/>
                  <a:tab pos="10349179" algn="l"/>
                  <a:tab pos="10866638" algn="l"/>
                  <a:tab pos="11384097" algn="l"/>
                  <a:tab pos="11901556" algn="l"/>
                  <a:tab pos="12203475" algn="l"/>
                </a:tabLst>
              </a:pPr>
              <a:r>
                <a:rPr lang="en-US" sz="1698" i="1" dirty="0">
                  <a:solidFill>
                    <a:srgbClr val="00294B"/>
                  </a:solidFill>
                  <a:latin typeface="Calibri"/>
                  <a:ea typeface="Noto Sans CJK SC"/>
                </a:rPr>
                <a:t>Variation of lower bound of integration range.</a:t>
              </a:r>
              <a:endParaRPr lang="en-US" sz="1698" i="1" dirty="0">
                <a:solidFill>
                  <a:srgbClr val="00294B"/>
                </a:solidFill>
                <a:latin typeface="Arial"/>
              </a:endParaRPr>
            </a:p>
            <a:p>
              <a:pPr algn="ctr">
                <a:lnSpc>
                  <a:spcPct val="93000"/>
                </a:lnSpc>
                <a:spcAft>
                  <a:spcPts val="243"/>
                </a:spcAft>
                <a:tabLst>
                  <a:tab pos="0" algn="l"/>
                  <a:tab pos="508495" algn="l"/>
                  <a:tab pos="1016990" algn="l"/>
                  <a:tab pos="1525485" algn="l"/>
                  <a:tab pos="2033980" algn="l"/>
                  <a:tab pos="2542476" algn="l"/>
                  <a:tab pos="3050971" algn="l"/>
                  <a:tab pos="3559466" algn="l"/>
                  <a:tab pos="4067961" algn="l"/>
                  <a:tab pos="4576456" algn="l"/>
                  <a:tab pos="5084951" algn="l"/>
                  <a:tab pos="5593039" algn="l"/>
                  <a:tab pos="6101534" algn="l"/>
                  <a:tab pos="6610029" algn="l"/>
                  <a:tab pos="7118524" algn="l"/>
                  <a:tab pos="7627019" algn="l"/>
                  <a:tab pos="8135514" algn="l"/>
                  <a:tab pos="8644009" algn="l"/>
                  <a:tab pos="9152504" algn="l"/>
                  <a:tab pos="9661000" algn="l"/>
                  <a:tab pos="10169495" algn="l"/>
                  <a:tab pos="10349179" algn="l"/>
                  <a:tab pos="10866638" algn="l"/>
                  <a:tab pos="11384097" algn="l"/>
                  <a:tab pos="11901556" algn="l"/>
                  <a:tab pos="12203475" algn="l"/>
                </a:tabLst>
              </a:pPr>
              <a:r>
                <a:rPr lang="en-US" sz="1698" i="1" dirty="0">
                  <a:solidFill>
                    <a:srgbClr val="00294B"/>
                  </a:solidFill>
                  <a:latin typeface="Calibri"/>
                  <a:ea typeface="Noto Sans CJK SC"/>
                </a:rPr>
                <a:t>Upper bound fixed at 1 MHz</a:t>
              </a:r>
              <a:endParaRPr lang="en-US" sz="1698" i="1" dirty="0">
                <a:solidFill>
                  <a:srgbClr val="00294B"/>
                </a:solidFill>
                <a:latin typeface="Arial"/>
              </a:endParaRPr>
            </a:p>
          </p:txBody>
        </p:sp>
      </p:grpSp>
      <p:sp>
        <p:nvSpPr>
          <p:cNvPr id="13" name="ZoneTexte 32">
            <a:extLst>
              <a:ext uri="{FF2B5EF4-FFF2-40B4-BE49-F238E27FC236}">
                <a16:creationId xmlns:a16="http://schemas.microsoft.com/office/drawing/2014/main" id="{9AE2B92E-D58F-42CA-95B3-570FF0469EB6}"/>
              </a:ext>
            </a:extLst>
          </p:cNvPr>
          <p:cNvSpPr txBox="1"/>
          <p:nvPr/>
        </p:nvSpPr>
        <p:spPr>
          <a:xfrm>
            <a:off x="9509820" y="6414575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sp>
        <p:nvSpPr>
          <p:cNvPr id="14" name="Espace réservé de la date 2">
            <a:extLst>
              <a:ext uri="{FF2B5EF4-FFF2-40B4-BE49-F238E27FC236}">
                <a16:creationId xmlns:a16="http://schemas.microsoft.com/office/drawing/2014/main" id="{2350CE7F-3668-4341-B244-52C7016D9220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4B39B3-57BA-414A-9ED2-4D611BD1C6A7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6431EB-71DA-45DF-8672-B02383BB358E}"/>
              </a:ext>
            </a:extLst>
          </p:cNvPr>
          <p:cNvSpPr/>
          <p:nvPr/>
        </p:nvSpPr>
        <p:spPr>
          <a:xfrm>
            <a:off x="828401" y="2643283"/>
            <a:ext cx="5296318" cy="20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noAutofit/>
          </a:bodyPr>
          <a:lstStyle/>
          <a:p>
            <a:pPr algn="ctr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698" i="1" dirty="0">
                <a:solidFill>
                  <a:srgbClr val="00294B"/>
                </a:solidFill>
                <a:latin typeface="Calibri"/>
                <a:ea typeface="Noto Sans CJK SC"/>
              </a:rPr>
              <a:t>Residual noise</a:t>
            </a:r>
            <a:endParaRPr lang="en-US" sz="1698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A4F6D8-772A-4654-BE19-B1AB1FF744BC}"/>
              </a:ext>
            </a:extLst>
          </p:cNvPr>
          <p:cNvSpPr/>
          <p:nvPr/>
        </p:nvSpPr>
        <p:spPr>
          <a:xfrm>
            <a:off x="6420399" y="1057185"/>
            <a:ext cx="5296318" cy="2069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noAutofit/>
          </a:bodyPr>
          <a:lstStyle/>
          <a:p>
            <a:pPr algn="ctr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698" i="1" dirty="0">
                <a:solidFill>
                  <a:srgbClr val="00294B"/>
                </a:solidFill>
                <a:latin typeface="Calibri"/>
                <a:ea typeface="Noto Sans CJK SC"/>
              </a:rPr>
              <a:t>Absolute measurement</a:t>
            </a:r>
            <a:endParaRPr lang="en-US" sz="1698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B0CD22-0B31-4BF2-815A-ED75E02F027D}"/>
              </a:ext>
            </a:extLst>
          </p:cNvPr>
          <p:cNvSpPr/>
          <p:nvPr/>
        </p:nvSpPr>
        <p:spPr>
          <a:xfrm>
            <a:off x="6210836" y="5009026"/>
            <a:ext cx="5296318" cy="6319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noAutofit/>
          </a:bodyPr>
          <a:lstStyle/>
          <a:p>
            <a:pPr algn="ctr">
              <a:lnSpc>
                <a:spcPct val="93000"/>
              </a:lnSpc>
              <a:spcAft>
                <a:spcPts val="243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698" i="1" dirty="0">
                <a:solidFill>
                  <a:srgbClr val="00294B"/>
                </a:solidFill>
                <a:latin typeface="Calibri"/>
              </a:rPr>
              <a:t>Jitter: [1Hz- 1MHz] : 580fs in slave mode</a:t>
            </a:r>
          </a:p>
          <a:p>
            <a:pPr algn="ctr">
              <a:lnSpc>
                <a:spcPct val="93000"/>
              </a:lnSpc>
              <a:spcAft>
                <a:spcPts val="243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1698" i="1" dirty="0">
                <a:solidFill>
                  <a:srgbClr val="00294B"/>
                </a:solidFill>
                <a:latin typeface="Calibri"/>
              </a:rPr>
              <a:t>Jitter: [1Hz- 1MHz] : 260 fs in master mode</a:t>
            </a:r>
            <a:endParaRPr lang="en-US" sz="1698" i="1" dirty="0">
              <a:solidFill>
                <a:srgbClr val="00294B"/>
              </a:solidFill>
              <a:latin typeface="Arial"/>
            </a:endParaRPr>
          </a:p>
          <a:p>
            <a:pPr algn="ctr">
              <a:lnSpc>
                <a:spcPct val="93000"/>
              </a:lnSpc>
              <a:spcAft>
                <a:spcPts val="243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698" i="1" dirty="0">
              <a:solidFill>
                <a:srgbClr val="00294B"/>
              </a:solidFill>
              <a:latin typeface="Arial"/>
            </a:endParaRPr>
          </a:p>
        </p:txBody>
      </p:sp>
      <p:pic>
        <p:nvPicPr>
          <p:cNvPr id="19" name="Picture 2" descr="ACS">
            <a:extLst>
              <a:ext uri="{FF2B5EF4-FFF2-40B4-BE49-F238E27FC236}">
                <a16:creationId xmlns:a16="http://schemas.microsoft.com/office/drawing/2014/main" id="{029BD46D-064F-4B95-8298-9DC45E8CC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07" y="31197"/>
            <a:ext cx="1437819" cy="68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 268"/>
          <p:cNvPicPr/>
          <p:nvPr/>
        </p:nvPicPr>
        <p:blipFill>
          <a:blip r:embed="rId2"/>
          <a:stretch/>
        </p:blipFill>
        <p:spPr>
          <a:xfrm>
            <a:off x="699" y="1027152"/>
            <a:ext cx="4219860" cy="407440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0" name="ZoneTexte 269"/>
          <p:cNvSpPr txBox="1"/>
          <p:nvPr/>
        </p:nvSpPr>
        <p:spPr>
          <a:xfrm>
            <a:off x="1320399" y="4889284"/>
            <a:ext cx="1180335" cy="394409"/>
          </a:xfrm>
          <a:prstGeom prst="rect">
            <a:avLst/>
          </a:prstGeom>
          <a:noFill/>
          <a:ln w="0">
            <a:noFill/>
          </a:ln>
        </p:spPr>
        <p:txBody>
          <a:bodyPr wrap="none"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US" sz="2037" dirty="0">
                <a:solidFill>
                  <a:srgbClr val="000000"/>
                </a:solidFill>
                <a:latin typeface="Arial"/>
              </a:rPr>
              <a:t>509MHz</a:t>
            </a:r>
          </a:p>
        </p:txBody>
      </p:sp>
      <p:pic>
        <p:nvPicPr>
          <p:cNvPr id="271" name="Image 270"/>
          <p:cNvPicPr/>
          <p:nvPr/>
        </p:nvPicPr>
        <p:blipFill>
          <a:blip r:embed="rId3"/>
          <a:stretch/>
        </p:blipFill>
        <p:spPr>
          <a:xfrm>
            <a:off x="3861603" y="814880"/>
            <a:ext cx="8329712" cy="46855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2421689" y="135270"/>
            <a:ext cx="8206665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 dirty="0" err="1">
                <a:solidFill>
                  <a:srgbClr val="00294B"/>
                </a:solidFill>
                <a:latin typeface="Calibri Light"/>
              </a:rPr>
              <a:t>SuperKEKb</a:t>
            </a:r>
            <a:r>
              <a:rPr lang="en-US" sz="2716" b="1" dirty="0">
                <a:solidFill>
                  <a:srgbClr val="00294B"/>
                </a:solidFill>
                <a:latin typeface="Calibri Light"/>
              </a:rPr>
              <a:t> : Master oscillator distribution</a:t>
            </a:r>
            <a:endParaRPr lang="en-US" sz="2716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3" name="Image 272"/>
          <p:cNvPicPr/>
          <p:nvPr/>
        </p:nvPicPr>
        <p:blipFill>
          <a:blip r:embed="rId4"/>
          <a:srcRect l="4231" t="6385" r="7197" b="2484"/>
          <a:stretch/>
        </p:blipFill>
        <p:spPr>
          <a:xfrm>
            <a:off x="3779708" y="2776706"/>
            <a:ext cx="3636406" cy="2805227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4" name="ZoneTexte 273"/>
          <p:cNvSpPr txBox="1"/>
          <p:nvPr/>
        </p:nvSpPr>
        <p:spPr>
          <a:xfrm>
            <a:off x="1456904" y="5808312"/>
            <a:ext cx="9278192" cy="345870"/>
          </a:xfrm>
          <a:prstGeom prst="rect">
            <a:avLst/>
          </a:prstGeom>
          <a:noFill/>
          <a:ln w="0">
            <a:noFill/>
          </a:ln>
        </p:spPr>
        <p:txBody>
          <a:bodyPr wrap="square"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US" sz="1698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Frequency offset: [10Hz → 10MHz] ; 	RMS jitter: 940fs at 508 MHz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A0155788-A5B0-44D8-91AE-F8D84BDF910E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467C64-0A6A-4620-B7AD-F944AEC37574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32">
            <a:extLst>
              <a:ext uri="{FF2B5EF4-FFF2-40B4-BE49-F238E27FC236}">
                <a16:creationId xmlns:a16="http://schemas.microsoft.com/office/drawing/2014/main" id="{66AB30F2-2B24-43C5-A959-D44A0429DC27}"/>
              </a:ext>
            </a:extLst>
          </p:cNvPr>
          <p:cNvSpPr txBox="1"/>
          <p:nvPr/>
        </p:nvSpPr>
        <p:spPr>
          <a:xfrm>
            <a:off x="9509820" y="6414575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pic>
        <p:nvPicPr>
          <p:cNvPr id="11" name="Picture 2" descr="ACS">
            <a:extLst>
              <a:ext uri="{FF2B5EF4-FFF2-40B4-BE49-F238E27FC236}">
                <a16:creationId xmlns:a16="http://schemas.microsoft.com/office/drawing/2014/main" id="{CFD44003-8E23-4B19-A177-0F80ECB8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2" y="7762"/>
            <a:ext cx="1270507" cy="60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 275"/>
          <p:cNvPicPr/>
          <p:nvPr/>
        </p:nvPicPr>
        <p:blipFill>
          <a:blip r:embed="rId2"/>
          <a:stretch/>
        </p:blipFill>
        <p:spPr>
          <a:xfrm>
            <a:off x="0" y="1316107"/>
            <a:ext cx="9374389" cy="516838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2620132" y="137809"/>
            <a:ext cx="8206665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 dirty="0">
                <a:solidFill>
                  <a:srgbClr val="00294B"/>
                </a:solidFill>
                <a:latin typeface="Calibri Light"/>
              </a:rPr>
              <a:t>Laser synchronization</a:t>
            </a:r>
            <a:endParaRPr lang="en-US" sz="2716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Image 277"/>
          <p:cNvPicPr/>
          <p:nvPr/>
        </p:nvPicPr>
        <p:blipFill>
          <a:blip r:embed="rId3"/>
          <a:srcRect l="4164" t="3636" r="9429" b="7"/>
          <a:stretch/>
        </p:blipFill>
        <p:spPr>
          <a:xfrm>
            <a:off x="8031214" y="2592732"/>
            <a:ext cx="3638027" cy="297252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9" name="Rectangle 278"/>
          <p:cNvSpPr/>
          <p:nvPr/>
        </p:nvSpPr>
        <p:spPr>
          <a:xfrm>
            <a:off x="6723465" y="1222321"/>
            <a:ext cx="1140833" cy="1629762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60" tIns="50930" rIns="101860" bIns="50930" anchor="ctr">
            <a:no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endParaRPr lang="en-US" sz="2037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ZoneTexte 279"/>
          <p:cNvSpPr txBox="1"/>
          <p:nvPr/>
        </p:nvSpPr>
        <p:spPr>
          <a:xfrm>
            <a:off x="1894610" y="871515"/>
            <a:ext cx="4892952" cy="660868"/>
          </a:xfrm>
          <a:prstGeom prst="rect">
            <a:avLst/>
          </a:prstGeom>
          <a:solidFill>
            <a:srgbClr val="FFFFFF">
              <a:alpha val="44000"/>
            </a:srgbClr>
          </a:solidFill>
          <a:ln w="0">
            <a:noFill/>
          </a:ln>
        </p:spPr>
        <p:txBody>
          <a:bodyPr lIns="101860" tIns="50930" rIns="101860" bIns="50930" anchor="t">
            <a:noAutofit/>
          </a:bodyPr>
          <a:lstStyle/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203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IDROGEN 1 : GM → IDROGEN 2 slave</a:t>
            </a:r>
            <a:endParaRPr lang="en-US" sz="2037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GB" sz="203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Fiber</a:t>
            </a:r>
            <a:r>
              <a:rPr lang="en-GB" sz="203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Arial Unicode MS"/>
              </a:rPr>
              <a:t> length 5Km → 100Km</a:t>
            </a:r>
            <a:endParaRPr lang="en-US" sz="2037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2608735E-4503-462C-9EFA-C7DAEBC0FACA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94B3BA-9DA4-4D89-BE45-3F89AA3FDB81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ZoneTexte 32">
            <a:extLst>
              <a:ext uri="{FF2B5EF4-FFF2-40B4-BE49-F238E27FC236}">
                <a16:creationId xmlns:a16="http://schemas.microsoft.com/office/drawing/2014/main" id="{A4E9B70F-E365-4DCD-A301-957EAFD3DE33}"/>
              </a:ext>
            </a:extLst>
          </p:cNvPr>
          <p:cNvSpPr txBox="1"/>
          <p:nvPr/>
        </p:nvSpPr>
        <p:spPr>
          <a:xfrm>
            <a:off x="9203406" y="6431446"/>
            <a:ext cx="281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</a:t>
            </a:r>
            <a:r>
              <a:rPr lang="en-GB" dirty="0" err="1"/>
              <a:t>Aurélien</a:t>
            </a:r>
            <a:r>
              <a:rPr lang="en-GB" dirty="0"/>
              <a:t> Martens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D934ADF-E090-409F-98AA-217619F285E1}"/>
              </a:ext>
            </a:extLst>
          </p:cNvPr>
          <p:cNvSpPr/>
          <p:nvPr/>
        </p:nvSpPr>
        <p:spPr>
          <a:xfrm>
            <a:off x="1815641" y="2037202"/>
            <a:ext cx="2266178" cy="11260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FFE600-F638-4273-87C5-DB8AD0B03955}"/>
              </a:ext>
            </a:extLst>
          </p:cNvPr>
          <p:cNvSpPr txBox="1"/>
          <p:nvPr/>
        </p:nvSpPr>
        <p:spPr>
          <a:xfrm>
            <a:off x="6917920" y="1300621"/>
            <a:ext cx="5019799" cy="89607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lIns="101860" tIns="50930" rIns="101860" bIns="50930" anchor="t">
            <a:noAutofit/>
          </a:bodyPr>
          <a:lstStyle/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endParaRPr lang="fr-FR" sz="2037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  <a:p>
            <a:pPr algn="ctr"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fr-FR" sz="203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Preliminary </a:t>
            </a:r>
            <a:r>
              <a:rPr lang="fr-FR" sz="203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results</a:t>
            </a:r>
            <a:endParaRPr lang="en-US" sz="2037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pic>
        <p:nvPicPr>
          <p:cNvPr id="15" name="Picture 2" descr="ACS">
            <a:extLst>
              <a:ext uri="{FF2B5EF4-FFF2-40B4-BE49-F238E27FC236}">
                <a16:creationId xmlns:a16="http://schemas.microsoft.com/office/drawing/2014/main" id="{3B746D8F-8C60-4C2F-B1CB-F05BFF9F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68" y="57000"/>
            <a:ext cx="1183564" cy="56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66497-176C-6861-94CE-7AE2E69D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C3B0825-38BE-FC65-D899-309469219F61}"/>
              </a:ext>
            </a:extLst>
          </p:cNvPr>
          <p:cNvSpPr txBox="1"/>
          <p:nvPr/>
        </p:nvSpPr>
        <p:spPr>
          <a:xfrm>
            <a:off x="3996489" y="163025"/>
            <a:ext cx="1488100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9" dirty="0">
                <a:solidFill>
                  <a:srgbClr val="002060"/>
                </a:solidFill>
              </a:rPr>
              <a:t>Objectives</a:t>
            </a:r>
          </a:p>
        </p:txBody>
      </p:sp>
      <p:pic>
        <p:nvPicPr>
          <p:cNvPr id="17" name="Picture 2" descr="ACS">
            <a:extLst>
              <a:ext uri="{FF2B5EF4-FFF2-40B4-BE49-F238E27FC236}">
                <a16:creationId xmlns:a16="http://schemas.microsoft.com/office/drawing/2014/main" id="{A042C93C-6337-CDAF-4B8A-83931CA8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93" y="79323"/>
            <a:ext cx="1522121" cy="72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C3AB0B8E-CB9A-9B18-8840-D5F077CA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2" y="1555729"/>
            <a:ext cx="7677150" cy="37465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C0D52A8-C8A2-4BD8-A89D-634333F1D2DF}"/>
              </a:ext>
            </a:extLst>
          </p:cNvPr>
          <p:cNvSpPr txBox="1"/>
          <p:nvPr/>
        </p:nvSpPr>
        <p:spPr>
          <a:xfrm>
            <a:off x="170568" y="1595954"/>
            <a:ext cx="3896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/>
              <a:t>In </a:t>
            </a:r>
            <a:r>
              <a:rPr lang="fr-FR" sz="2000" dirty="0" err="1"/>
              <a:t>systems</a:t>
            </a:r>
            <a:r>
              <a:rPr lang="fr-FR" sz="2000" dirty="0"/>
              <a:t> like Low </a:t>
            </a:r>
            <a:r>
              <a:rPr lang="fr-FR" sz="2000" dirty="0" err="1"/>
              <a:t>Level</a:t>
            </a:r>
            <a:r>
              <a:rPr lang="fr-FR" sz="2000" dirty="0"/>
              <a:t> RF (LLRF) for </a:t>
            </a:r>
            <a:r>
              <a:rPr lang="fr-FR" sz="2000" dirty="0" err="1"/>
              <a:t>accelerators</a:t>
            </a:r>
            <a:r>
              <a:rPr lang="fr-FR" sz="2000" dirty="0"/>
              <a:t>, </a:t>
            </a:r>
            <a:r>
              <a:rPr lang="fr-FR" sz="2000" dirty="0" err="1"/>
              <a:t>separate</a:t>
            </a:r>
            <a:r>
              <a:rPr lang="fr-FR" sz="2000" dirty="0"/>
              <a:t> modules must </a:t>
            </a:r>
            <a:r>
              <a:rPr lang="fr-FR" sz="2000" dirty="0" err="1"/>
              <a:t>share</a:t>
            </a:r>
            <a:r>
              <a:rPr lang="fr-FR" sz="2000" dirty="0"/>
              <a:t> a </a:t>
            </a:r>
            <a:r>
              <a:rPr lang="fr-FR" sz="2000" dirty="0" err="1"/>
              <a:t>coherent</a:t>
            </a:r>
            <a:r>
              <a:rPr lang="fr-FR" sz="2000" dirty="0"/>
              <a:t> time and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/>
              <a:t>reference</a:t>
            </a:r>
            <a:endParaRPr lang="fr-FR" sz="2000" dirty="0"/>
          </a:p>
          <a:p>
            <a:pPr algn="just"/>
            <a:endParaRPr lang="fr-FR" sz="2000" dirty="0"/>
          </a:p>
          <a:p>
            <a:pPr algn="just"/>
            <a:r>
              <a:rPr lang="fr-FR" sz="2000" dirty="0"/>
              <a:t>Poor </a:t>
            </a:r>
            <a:r>
              <a:rPr lang="fr-FR" sz="2000" dirty="0" err="1"/>
              <a:t>synchronization</a:t>
            </a:r>
            <a:r>
              <a:rPr lang="fr-FR" sz="2000" dirty="0"/>
              <a:t> lead to phase </a:t>
            </a:r>
            <a:r>
              <a:rPr lang="fr-FR" sz="2000" dirty="0" err="1"/>
              <a:t>errors</a:t>
            </a:r>
            <a:r>
              <a:rPr lang="fr-FR" sz="2000" dirty="0"/>
              <a:t> and performances </a:t>
            </a:r>
            <a:r>
              <a:rPr lang="fr-FR" sz="2000" dirty="0" err="1"/>
              <a:t>loss</a:t>
            </a:r>
            <a:endParaRPr lang="fr-FR" sz="2000" dirty="0"/>
          </a:p>
          <a:p>
            <a:pPr algn="just"/>
            <a:r>
              <a:rPr lang="fr-FR" sz="2000" dirty="0"/>
              <a:t>Standard networks  </a:t>
            </a:r>
            <a:r>
              <a:rPr lang="fr-FR" sz="2000" dirty="0" err="1"/>
              <a:t>cannot</a:t>
            </a:r>
            <a:r>
              <a:rPr lang="fr-FR" sz="2000" dirty="0"/>
              <a:t> </a:t>
            </a:r>
            <a:r>
              <a:rPr lang="fr-FR" sz="2000" dirty="0" err="1"/>
              <a:t>reach</a:t>
            </a:r>
            <a:r>
              <a:rPr lang="fr-FR" sz="2000" dirty="0"/>
              <a:t> </a:t>
            </a:r>
            <a:r>
              <a:rPr lang="fr-FR" sz="2000" dirty="0" err="1"/>
              <a:t>sub-nanosecond</a:t>
            </a:r>
            <a:r>
              <a:rPr lang="fr-FR" sz="2000" dirty="0"/>
              <a:t> </a:t>
            </a:r>
            <a:r>
              <a:rPr lang="fr-FR" sz="2000" dirty="0" err="1"/>
              <a:t>precision</a:t>
            </a:r>
            <a:r>
              <a:rPr lang="fr-FR" sz="2000" dirty="0"/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95E50A-AE55-414A-B74C-7C751340B59E}"/>
              </a:ext>
            </a:extLst>
          </p:cNvPr>
          <p:cNvSpPr txBox="1"/>
          <p:nvPr/>
        </p:nvSpPr>
        <p:spPr>
          <a:xfrm>
            <a:off x="1597714" y="649835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D39F1F-564A-4B82-9FC3-86C5235F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D726-F402-4725-A6F3-F85A7E4D1A8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63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9ABA2-CFAC-C183-8DDF-E51B26C58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7C18476-AF13-5F9F-7ACD-20CAE3E17277}"/>
              </a:ext>
            </a:extLst>
          </p:cNvPr>
          <p:cNvSpPr txBox="1"/>
          <p:nvPr/>
        </p:nvSpPr>
        <p:spPr>
          <a:xfrm>
            <a:off x="4440752" y="134866"/>
            <a:ext cx="418306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9" dirty="0" err="1">
                <a:solidFill>
                  <a:srgbClr val="002060"/>
                </a:solidFill>
              </a:rPr>
              <a:t>Context</a:t>
            </a:r>
            <a:r>
              <a:rPr lang="fr-FR" sz="2399" dirty="0">
                <a:solidFill>
                  <a:srgbClr val="002060"/>
                </a:solidFill>
              </a:rPr>
              <a:t> &amp; </a:t>
            </a:r>
            <a:r>
              <a:rPr lang="fr-FR" sz="2399" dirty="0" err="1">
                <a:solidFill>
                  <a:srgbClr val="002060"/>
                </a:solidFill>
              </a:rPr>
              <a:t>Synchronization</a:t>
            </a:r>
            <a:r>
              <a:rPr lang="fr-FR" sz="2399" dirty="0">
                <a:solidFill>
                  <a:srgbClr val="002060"/>
                </a:solidFill>
              </a:rPr>
              <a:t> </a:t>
            </a:r>
            <a:r>
              <a:rPr lang="fr-FR" sz="2399" dirty="0" err="1">
                <a:solidFill>
                  <a:srgbClr val="002060"/>
                </a:solidFill>
              </a:rPr>
              <a:t>need</a:t>
            </a:r>
            <a:endParaRPr lang="fr-FR" sz="2399" dirty="0">
              <a:solidFill>
                <a:srgbClr val="002060"/>
              </a:solidFill>
            </a:endParaRPr>
          </a:p>
        </p:txBody>
      </p:sp>
      <p:pic>
        <p:nvPicPr>
          <p:cNvPr id="17" name="Picture 2" descr="ACS">
            <a:extLst>
              <a:ext uri="{FF2B5EF4-FFF2-40B4-BE49-F238E27FC236}">
                <a16:creationId xmlns:a16="http://schemas.microsoft.com/office/drawing/2014/main" id="{D8EA0792-50E7-4FC8-3B15-7601972B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72" y="0"/>
            <a:ext cx="1590885" cy="7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07F6388-0E66-46BA-A8E7-F59F4830DE66}"/>
              </a:ext>
            </a:extLst>
          </p:cNvPr>
          <p:cNvSpPr txBox="1"/>
          <p:nvPr/>
        </p:nvSpPr>
        <p:spPr>
          <a:xfrm>
            <a:off x="95415" y="1675438"/>
            <a:ext cx="58747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/>
              <a:t>Low </a:t>
            </a:r>
            <a:r>
              <a:rPr lang="fr-FR" sz="2000" b="1" dirty="0" err="1"/>
              <a:t>Level</a:t>
            </a:r>
            <a:r>
              <a:rPr lang="fr-FR" sz="2000" b="1" dirty="0"/>
              <a:t> RF:</a:t>
            </a:r>
          </a:p>
          <a:p>
            <a:pPr algn="just"/>
            <a:r>
              <a:rPr lang="fr-FR" sz="2000" dirty="0"/>
              <a:t>Real-time control and </a:t>
            </a:r>
            <a:r>
              <a:rPr lang="fr-FR" sz="2000" dirty="0" err="1"/>
              <a:t>regulation</a:t>
            </a:r>
            <a:r>
              <a:rPr lang="fr-FR" sz="2000" dirty="0"/>
              <a:t> system for RF </a:t>
            </a:r>
            <a:r>
              <a:rPr lang="fr-FR" sz="2000" dirty="0" err="1"/>
              <a:t>cavities</a:t>
            </a:r>
            <a:r>
              <a:rPr lang="fr-FR" sz="2000" dirty="0"/>
              <a:t>:</a:t>
            </a:r>
          </a:p>
          <a:p>
            <a:pPr algn="just"/>
            <a:endParaRPr lang="fr-FR" sz="2000" dirty="0"/>
          </a:p>
          <a:p>
            <a:pPr marL="285734" indent="-285734" algn="just">
              <a:buFontTx/>
              <a:buChar char="-"/>
            </a:pPr>
            <a:r>
              <a:rPr lang="fr-FR" sz="2000" dirty="0"/>
              <a:t>Real-time </a:t>
            </a:r>
            <a:r>
              <a:rPr lang="fr-FR" sz="2000" dirty="0" err="1"/>
              <a:t>measurement</a:t>
            </a:r>
            <a:r>
              <a:rPr lang="fr-FR" sz="2000" dirty="0"/>
              <a:t> of the </a:t>
            </a:r>
            <a:r>
              <a:rPr lang="fr-FR" sz="2000" dirty="0" err="1"/>
              <a:t>cavity</a:t>
            </a:r>
            <a:r>
              <a:rPr lang="fr-FR" sz="2000" dirty="0"/>
              <a:t> (amplitude and phase)</a:t>
            </a:r>
          </a:p>
          <a:p>
            <a:pPr marL="285734" indent="-285734" algn="just">
              <a:buFontTx/>
              <a:buChar char="-"/>
            </a:pPr>
            <a:r>
              <a:rPr lang="fr-FR" sz="2000" dirty="0"/>
              <a:t>Real-time correction (feedback </a:t>
            </a:r>
            <a:r>
              <a:rPr lang="fr-FR" sz="2000" dirty="0" err="1"/>
              <a:t>loop</a:t>
            </a:r>
            <a:r>
              <a:rPr lang="fr-FR" sz="2000" dirty="0"/>
              <a:t>)</a:t>
            </a:r>
          </a:p>
          <a:p>
            <a:pPr marL="285734" indent="-285734" algn="just">
              <a:buFontTx/>
              <a:buChar char="-"/>
            </a:pPr>
            <a:r>
              <a:rPr lang="fr-FR" sz="2000" dirty="0"/>
              <a:t>Uses </a:t>
            </a:r>
            <a:r>
              <a:rPr lang="fr-FR" sz="2000" dirty="0" err="1"/>
              <a:t>highly</a:t>
            </a:r>
            <a:r>
              <a:rPr lang="fr-FR" sz="2000" dirty="0"/>
              <a:t> </a:t>
            </a:r>
            <a:r>
              <a:rPr lang="fr-FR" sz="2000" dirty="0" err="1"/>
              <a:t>precise</a:t>
            </a:r>
            <a:r>
              <a:rPr lang="fr-FR" sz="2000" dirty="0"/>
              <a:t> </a:t>
            </a:r>
            <a:r>
              <a:rPr lang="fr-FR" sz="2000" dirty="0" err="1"/>
              <a:t>synchronization</a:t>
            </a:r>
            <a:r>
              <a:rPr lang="fr-FR" sz="2000" dirty="0"/>
              <a:t> (White Rabbit)</a:t>
            </a:r>
          </a:p>
          <a:p>
            <a:pPr marL="285734" indent="-285734" algn="just">
              <a:buFontTx/>
              <a:buChar char="-"/>
            </a:pPr>
            <a:r>
              <a:rPr lang="fr-FR" sz="2000" dirty="0" err="1"/>
              <a:t>Stabilizes</a:t>
            </a:r>
            <a:r>
              <a:rPr lang="fr-FR" sz="2000" dirty="0"/>
              <a:t> </a:t>
            </a:r>
            <a:r>
              <a:rPr lang="fr-FR" sz="2000" dirty="0" err="1"/>
              <a:t>beam</a:t>
            </a:r>
            <a:r>
              <a:rPr lang="fr-FR" sz="2000" dirty="0"/>
              <a:t> performance (</a:t>
            </a:r>
            <a:r>
              <a:rPr lang="fr-FR" sz="2000" dirty="0" err="1"/>
              <a:t>field</a:t>
            </a:r>
            <a:r>
              <a:rPr lang="fr-FR" sz="2000" dirty="0"/>
              <a:t>/</a:t>
            </a:r>
            <a:r>
              <a:rPr lang="fr-FR" sz="2000" dirty="0" err="1"/>
              <a:t>beam</a:t>
            </a:r>
            <a:r>
              <a:rPr lang="fr-FR" sz="2000" dirty="0"/>
              <a:t>)</a:t>
            </a:r>
          </a:p>
          <a:p>
            <a:pPr marL="285734" indent="-285734" algn="just">
              <a:buFontTx/>
              <a:buChar char="-"/>
            </a:pPr>
            <a:r>
              <a:rPr lang="fr-FR" sz="2000" dirty="0"/>
              <a:t>Controls the </a:t>
            </a:r>
            <a:r>
              <a:rPr lang="fr-FR" sz="2000" dirty="0" err="1"/>
              <a:t>amplifiers</a:t>
            </a:r>
            <a:r>
              <a:rPr lang="fr-FR" sz="2000" dirty="0"/>
              <a:t> for signal </a:t>
            </a:r>
            <a:r>
              <a:rPr lang="fr-FR" sz="2000" dirty="0" err="1"/>
              <a:t>generation</a:t>
            </a:r>
            <a:endParaRPr lang="fr-FR" sz="2000" dirty="0"/>
          </a:p>
          <a:p>
            <a:pPr marL="285734" indent="-285734" algn="just">
              <a:buFontTx/>
              <a:buChar char="-"/>
            </a:pPr>
            <a:r>
              <a:rPr lang="fr-FR" sz="2000" dirty="0" err="1"/>
              <a:t>Operator</a:t>
            </a:r>
            <a:r>
              <a:rPr lang="fr-FR" sz="2000" dirty="0"/>
              <a:t> interface: global </a:t>
            </a:r>
            <a:r>
              <a:rPr lang="fr-FR" sz="2000" dirty="0" err="1"/>
              <a:t>synchronization</a:t>
            </a:r>
            <a:endParaRPr lang="fr-FR" sz="2000" dirty="0"/>
          </a:p>
          <a:p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6F09572-132D-42AA-8096-51932B2A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75438"/>
            <a:ext cx="5870119" cy="3287087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7EBFC13-237F-4512-8253-E5F773BADC06}"/>
              </a:ext>
            </a:extLst>
          </p:cNvPr>
          <p:cNvSpPr txBox="1"/>
          <p:nvPr/>
        </p:nvSpPr>
        <p:spPr>
          <a:xfrm>
            <a:off x="171332" y="5603647"/>
            <a:ext cx="11013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LLRF Requirements </a:t>
            </a:r>
            <a:r>
              <a:rPr lang="en-GB" sz="2000" u="sng" dirty="0"/>
              <a:t>to be confirmed </a:t>
            </a:r>
            <a:r>
              <a:rPr lang="en-GB" sz="2000" dirty="0"/>
              <a:t>by beam dynamics: based on 0.1° (phase) &amp; 0.1% (amplitude)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5833EF-4E1C-431E-ABFC-FE1A7F19EFA1}"/>
              </a:ext>
            </a:extLst>
          </p:cNvPr>
          <p:cNvSpPr txBox="1"/>
          <p:nvPr/>
        </p:nvSpPr>
        <p:spPr>
          <a:xfrm>
            <a:off x="2026764" y="648486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33C6C68-530F-4D3A-B415-AF37F793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D726-F402-4725-A6F3-F85A7E4D1A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4085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Distributed Master Oscillator (DMO)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833154D0-A96E-4CDB-B50F-FFCE05AFA957}"/>
              </a:ext>
            </a:extLst>
          </p:cNvPr>
          <p:cNvGrpSpPr/>
          <p:nvPr/>
        </p:nvGrpSpPr>
        <p:grpSpPr>
          <a:xfrm>
            <a:off x="2392146" y="877466"/>
            <a:ext cx="4980091" cy="3619239"/>
            <a:chOff x="2437221" y="2559483"/>
            <a:chExt cx="4842846" cy="343983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D31B05-C5FF-4852-A187-4E90894D374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38709" y="2559483"/>
              <a:ext cx="4841358" cy="343983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C066D2-17DE-4665-99AE-3C67B5B0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21" y="5152410"/>
              <a:ext cx="1515035" cy="846905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7F62826-03CF-4032-A7B9-667263F99D65}"/>
              </a:ext>
            </a:extLst>
          </p:cNvPr>
          <p:cNvGrpSpPr/>
          <p:nvPr/>
        </p:nvGrpSpPr>
        <p:grpSpPr>
          <a:xfrm>
            <a:off x="562746" y="2479764"/>
            <a:ext cx="578323" cy="870485"/>
            <a:chOff x="6829425" y="2858405"/>
            <a:chExt cx="790575" cy="1189964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7E44EC1D-DDAA-4279-A503-FF874316CD5E}"/>
                </a:ext>
              </a:extLst>
            </p:cNvPr>
            <p:cNvGrpSpPr/>
            <p:nvPr/>
          </p:nvGrpSpPr>
          <p:grpSpPr>
            <a:xfrm>
              <a:off x="6829425" y="2858405"/>
              <a:ext cx="790575" cy="807256"/>
              <a:chOff x="6829425" y="2858405"/>
              <a:chExt cx="790575" cy="807256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69A8A2D8-0C0A-4831-A780-95FB76B5DD99}"/>
                  </a:ext>
                </a:extLst>
              </p:cNvPr>
              <p:cNvSpPr/>
              <p:nvPr/>
            </p:nvSpPr>
            <p:spPr>
              <a:xfrm>
                <a:off x="6829425" y="2858405"/>
                <a:ext cx="790575" cy="807256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9BAFDD33-9286-488C-AFE9-CF780BB9BBD6}"/>
                  </a:ext>
                </a:extLst>
              </p:cNvPr>
              <p:cNvCxnSpPr>
                <a:cxnSpLocks/>
                <a:stCxn id="5" idx="0"/>
                <a:endCxn id="5" idx="0"/>
              </p:cNvCxnSpPr>
              <p:nvPr/>
            </p:nvCxnSpPr>
            <p:spPr>
              <a:xfrm>
                <a:off x="7224713" y="2858405"/>
                <a:ext cx="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8A1D75E9-0613-4244-BBEE-1ACA26B61A14}"/>
                  </a:ext>
                </a:extLst>
              </p:cNvPr>
              <p:cNvGrpSpPr/>
              <p:nvPr/>
            </p:nvGrpSpPr>
            <p:grpSpPr>
              <a:xfrm>
                <a:off x="6883386" y="2930622"/>
                <a:ext cx="687838" cy="687839"/>
                <a:chOff x="6883386" y="2930622"/>
                <a:chExt cx="687838" cy="687839"/>
              </a:xfrm>
            </p:grpSpPr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4CAF2441-7719-4FF7-AD6F-8014FF8B0752}"/>
                    </a:ext>
                  </a:extLst>
                </p:cNvPr>
                <p:cNvGrpSpPr/>
                <p:nvPr/>
              </p:nvGrpSpPr>
              <p:grpSpPr>
                <a:xfrm>
                  <a:off x="6886575" y="2933700"/>
                  <a:ext cx="675834" cy="674369"/>
                  <a:chOff x="6886575" y="2933700"/>
                  <a:chExt cx="675834" cy="674369"/>
                </a:xfrm>
              </p:grpSpPr>
              <p:sp>
                <p:nvSpPr>
                  <p:cNvPr id="16" name="Ellipse 15">
                    <a:extLst>
                      <a:ext uri="{FF2B5EF4-FFF2-40B4-BE49-F238E27FC236}">
                        <a16:creationId xmlns:a16="http://schemas.microsoft.com/office/drawing/2014/main" id="{1144D08A-EFEE-4DA0-9B37-69B1857B87E1}"/>
                      </a:ext>
                    </a:extLst>
                  </p:cNvPr>
                  <p:cNvSpPr/>
                  <p:nvPr/>
                </p:nvSpPr>
                <p:spPr>
                  <a:xfrm>
                    <a:off x="7210425" y="29337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Ellipse 16">
                    <a:extLst>
                      <a:ext uri="{FF2B5EF4-FFF2-40B4-BE49-F238E27FC236}">
                        <a16:creationId xmlns:a16="http://schemas.microsoft.com/office/drawing/2014/main" id="{EED2F37B-1A23-484A-9B40-6AA6F5668D40}"/>
                      </a:ext>
                    </a:extLst>
                  </p:cNvPr>
                  <p:cNvSpPr/>
                  <p:nvPr/>
                </p:nvSpPr>
                <p:spPr>
                  <a:xfrm>
                    <a:off x="7229475" y="356235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Ellipse 17">
                    <a:extLst>
                      <a:ext uri="{FF2B5EF4-FFF2-40B4-BE49-F238E27FC236}">
                        <a16:creationId xmlns:a16="http://schemas.microsoft.com/office/drawing/2014/main" id="{1E5FB447-29C0-4A9C-A0B4-E5EA1E51E6B7}"/>
                      </a:ext>
                    </a:extLst>
                  </p:cNvPr>
                  <p:cNvSpPr/>
                  <p:nvPr/>
                </p:nvSpPr>
                <p:spPr>
                  <a:xfrm>
                    <a:off x="7516690" y="32385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0" name="Ellipse 19">
                    <a:extLst>
                      <a:ext uri="{FF2B5EF4-FFF2-40B4-BE49-F238E27FC236}">
                        <a16:creationId xmlns:a16="http://schemas.microsoft.com/office/drawing/2014/main" id="{5218BB53-2144-4A12-BBD5-1B26895FED30}"/>
                      </a:ext>
                    </a:extLst>
                  </p:cNvPr>
                  <p:cNvSpPr/>
                  <p:nvPr/>
                </p:nvSpPr>
                <p:spPr>
                  <a:xfrm>
                    <a:off x="6886575" y="3248025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FC9C2E91-6990-4BC6-956F-3DFA9A88B258}"/>
                    </a:ext>
                  </a:extLst>
                </p:cNvPr>
                <p:cNvGrpSpPr/>
                <p:nvPr/>
              </p:nvGrpSpPr>
              <p:grpSpPr>
                <a:xfrm rot="2741580">
                  <a:off x="6883385" y="2930623"/>
                  <a:ext cx="687839" cy="687838"/>
                  <a:chOff x="6896100" y="2933700"/>
                  <a:chExt cx="687839" cy="687838"/>
                </a:xfrm>
              </p:grpSpPr>
              <p:sp>
                <p:nvSpPr>
                  <p:cNvPr id="23" name="Ellipse 22">
                    <a:extLst>
                      <a:ext uri="{FF2B5EF4-FFF2-40B4-BE49-F238E27FC236}">
                        <a16:creationId xmlns:a16="http://schemas.microsoft.com/office/drawing/2014/main" id="{2102A94E-7DD8-4E82-A247-2BC07C6C9866}"/>
                      </a:ext>
                    </a:extLst>
                  </p:cNvPr>
                  <p:cNvSpPr/>
                  <p:nvPr/>
                </p:nvSpPr>
                <p:spPr>
                  <a:xfrm>
                    <a:off x="7210425" y="29337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Ellipse 23">
                    <a:extLst>
                      <a:ext uri="{FF2B5EF4-FFF2-40B4-BE49-F238E27FC236}">
                        <a16:creationId xmlns:a16="http://schemas.microsoft.com/office/drawing/2014/main" id="{9BF20872-A957-46B3-99E3-0B2489ED78EC}"/>
                      </a:ext>
                    </a:extLst>
                  </p:cNvPr>
                  <p:cNvSpPr/>
                  <p:nvPr/>
                </p:nvSpPr>
                <p:spPr>
                  <a:xfrm>
                    <a:off x="7229638" y="3575819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Ellipse 24">
                    <a:extLst>
                      <a:ext uri="{FF2B5EF4-FFF2-40B4-BE49-F238E27FC236}">
                        <a16:creationId xmlns:a16="http://schemas.microsoft.com/office/drawing/2014/main" id="{D4AF555C-9F43-49EB-9DF3-BDD0267965F0}"/>
                      </a:ext>
                    </a:extLst>
                  </p:cNvPr>
                  <p:cNvSpPr/>
                  <p:nvPr/>
                </p:nvSpPr>
                <p:spPr>
                  <a:xfrm>
                    <a:off x="7538220" y="3238337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Ellipse 25">
                    <a:extLst>
                      <a:ext uri="{FF2B5EF4-FFF2-40B4-BE49-F238E27FC236}">
                        <a16:creationId xmlns:a16="http://schemas.microsoft.com/office/drawing/2014/main" id="{00EE5D67-E66A-4C5D-98FB-D48FB66AE3AF}"/>
                      </a:ext>
                    </a:extLst>
                  </p:cNvPr>
                  <p:cNvSpPr/>
                  <p:nvPr/>
                </p:nvSpPr>
                <p:spPr>
                  <a:xfrm>
                    <a:off x="6896100" y="3248025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C38E1CD3-064E-4763-96C0-D2BF7287A0F7}"/>
                </a:ext>
              </a:extLst>
            </p:cNvPr>
            <p:cNvCxnSpPr>
              <a:cxnSpLocks/>
            </p:cNvCxnSpPr>
            <p:nvPr/>
          </p:nvCxnSpPr>
          <p:spPr>
            <a:xfrm>
              <a:off x="7249930" y="3288140"/>
              <a:ext cx="170096" cy="1503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7B40AB7D-CC47-41CA-95DC-2C683A5A50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5310" y="3010469"/>
              <a:ext cx="16500" cy="2888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3F5CFF9-EEBA-4478-B92D-46071DEF4BF9}"/>
                </a:ext>
              </a:extLst>
            </p:cNvPr>
            <p:cNvGrpSpPr/>
            <p:nvPr/>
          </p:nvGrpSpPr>
          <p:grpSpPr>
            <a:xfrm rot="543518">
              <a:off x="7082712" y="3692996"/>
              <a:ext cx="345838" cy="345838"/>
              <a:chOff x="6672488" y="4634836"/>
              <a:chExt cx="646331" cy="646331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F2731AF6-E58C-4A46-80B5-3EC3343E1F84}"/>
                  </a:ext>
                </a:extLst>
              </p:cNvPr>
              <p:cNvSpPr/>
              <p:nvPr/>
            </p:nvSpPr>
            <p:spPr>
              <a:xfrm rot="1962474">
                <a:off x="6844038" y="4634836"/>
                <a:ext cx="303231" cy="64633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E6B1FE1-167E-41D6-A0B3-639E173EFE8F}"/>
                  </a:ext>
                </a:extLst>
              </p:cNvPr>
              <p:cNvSpPr/>
              <p:nvPr/>
            </p:nvSpPr>
            <p:spPr>
              <a:xfrm rot="18308035">
                <a:off x="6844038" y="4634836"/>
                <a:ext cx="303231" cy="64633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8C7B99-C0B4-4559-A33B-6F36EC77B4D2}"/>
                </a:ext>
              </a:extLst>
            </p:cNvPr>
            <p:cNvSpPr/>
            <p:nvPr/>
          </p:nvSpPr>
          <p:spPr>
            <a:xfrm>
              <a:off x="6973940" y="3674504"/>
              <a:ext cx="542749" cy="37386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F9F034FE-81DD-459C-88A5-665E3BD35CD2}"/>
              </a:ext>
            </a:extLst>
          </p:cNvPr>
          <p:cNvSpPr txBox="1"/>
          <p:nvPr/>
        </p:nvSpPr>
        <p:spPr>
          <a:xfrm>
            <a:off x="525830" y="3851727"/>
            <a:ext cx="70788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LTE</a:t>
            </a:r>
          </a:p>
          <a:p>
            <a:pPr algn="ctr"/>
            <a:r>
              <a:rPr lang="en-GB" dirty="0"/>
              <a:t>PARIS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8DBFA33-49C0-4B2F-8D02-71AFA62474F0}"/>
              </a:ext>
            </a:extLst>
          </p:cNvPr>
          <p:cNvSpPr txBox="1"/>
          <p:nvPr/>
        </p:nvSpPr>
        <p:spPr>
          <a:xfrm>
            <a:off x="226120" y="3416322"/>
            <a:ext cx="139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Atomic Clock</a:t>
            </a:r>
          </a:p>
        </p:txBody>
      </p:sp>
      <p:pic>
        <p:nvPicPr>
          <p:cNvPr id="164" name="Image 163">
            <a:extLst>
              <a:ext uri="{FF2B5EF4-FFF2-40B4-BE49-F238E27FC236}">
                <a16:creationId xmlns:a16="http://schemas.microsoft.com/office/drawing/2014/main" id="{DC03B5BE-D989-480A-AD9C-903DD3FB2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593614" y="2005249"/>
            <a:ext cx="561819" cy="3655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2CC520-A832-4FF4-9A63-B812415901A0}"/>
              </a:ext>
            </a:extLst>
          </p:cNvPr>
          <p:cNvSpPr txBox="1"/>
          <p:nvPr/>
        </p:nvSpPr>
        <p:spPr>
          <a:xfrm>
            <a:off x="104225" y="1626246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 and frequency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FBAE2E4-63F3-4006-875A-B000F0EA89E2}"/>
              </a:ext>
            </a:extLst>
          </p:cNvPr>
          <p:cNvCxnSpPr>
            <a:cxnSpLocks/>
          </p:cNvCxnSpPr>
          <p:nvPr/>
        </p:nvCxnSpPr>
        <p:spPr>
          <a:xfrm flipV="1">
            <a:off x="1528396" y="2988946"/>
            <a:ext cx="714179" cy="55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id="{BF56F05D-8443-4F5C-AB1B-8604A9B245CB}"/>
              </a:ext>
            </a:extLst>
          </p:cNvPr>
          <p:cNvSpPr txBox="1"/>
          <p:nvPr/>
        </p:nvSpPr>
        <p:spPr>
          <a:xfrm>
            <a:off x="154083" y="4743953"/>
            <a:ext cx="9982578" cy="163121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REFIMEVE: </a:t>
            </a:r>
            <a:r>
              <a:rPr lang="fr-FR" sz="2000" dirty="0"/>
              <a:t>french network </a:t>
            </a:r>
            <a:r>
              <a:rPr lang="fr-FR" sz="2000" dirty="0" err="1"/>
              <a:t>distributing</a:t>
            </a:r>
            <a:r>
              <a:rPr lang="fr-FR" sz="2000" dirty="0"/>
              <a:t> time and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/>
              <a:t>references</a:t>
            </a:r>
            <a:r>
              <a:rPr lang="fr-FR" sz="2000" dirty="0"/>
              <a:t> over </a:t>
            </a:r>
            <a:r>
              <a:rPr lang="fr-FR" sz="2000" dirty="0" err="1"/>
              <a:t>optical</a:t>
            </a:r>
            <a:r>
              <a:rPr lang="fr-FR" sz="2000" dirty="0"/>
              <a:t> </a:t>
            </a:r>
            <a:r>
              <a:rPr lang="fr-FR" sz="2000" dirty="0" err="1"/>
              <a:t>fiber</a:t>
            </a:r>
            <a:r>
              <a:rPr lang="fr-FR" sz="2000" dirty="0"/>
              <a:t>.</a:t>
            </a:r>
          </a:p>
          <a:p>
            <a:pPr algn="ctr"/>
            <a:endParaRPr lang="fr-FR" sz="2000" dirty="0"/>
          </a:p>
          <a:p>
            <a:r>
              <a:rPr lang="fr-FR" sz="2000" b="1" dirty="0"/>
              <a:t>SYRTE (LTE): </a:t>
            </a:r>
            <a:r>
              <a:rPr lang="fr-FR" sz="2000" dirty="0"/>
              <a:t>Paris </a:t>
            </a:r>
            <a:r>
              <a:rPr lang="fr-FR" sz="2000" dirty="0" err="1"/>
              <a:t>Observatory</a:t>
            </a:r>
            <a:r>
              <a:rPr lang="fr-FR" sz="2000" dirty="0"/>
              <a:t>, </a:t>
            </a:r>
            <a:r>
              <a:rPr lang="fr-FR" sz="2000" dirty="0" err="1"/>
              <a:t>provides</a:t>
            </a:r>
            <a:r>
              <a:rPr lang="fr-FR" sz="2000" dirty="0"/>
              <a:t> </a:t>
            </a:r>
            <a:r>
              <a:rPr lang="fr-FR" sz="2000" dirty="0" err="1"/>
              <a:t>highly</a:t>
            </a:r>
            <a:r>
              <a:rPr lang="fr-FR" sz="2000" dirty="0"/>
              <a:t> </a:t>
            </a:r>
            <a:r>
              <a:rPr lang="fr-FR" sz="2000" dirty="0" err="1"/>
              <a:t>precise</a:t>
            </a:r>
            <a:r>
              <a:rPr lang="fr-FR" sz="2000" dirty="0"/>
              <a:t> </a:t>
            </a:r>
            <a:r>
              <a:rPr lang="fr-FR" sz="2000" dirty="0" err="1"/>
              <a:t>references</a:t>
            </a:r>
            <a:r>
              <a:rPr lang="fr-FR" sz="2000" dirty="0"/>
              <a:t> </a:t>
            </a:r>
          </a:p>
          <a:p>
            <a:pPr algn="ctr"/>
            <a:endParaRPr lang="fr-FR" sz="2000" dirty="0"/>
          </a:p>
          <a:p>
            <a:r>
              <a:rPr lang="fr-FR" sz="2000" b="1" dirty="0"/>
              <a:t>WR</a:t>
            </a:r>
            <a:r>
              <a:rPr lang="fr-FR" sz="2000" dirty="0"/>
              <a:t> carries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dirty="0" err="1"/>
              <a:t>references</a:t>
            </a:r>
            <a:r>
              <a:rPr lang="fr-FR" sz="2000" dirty="0"/>
              <a:t> to end </a:t>
            </a:r>
            <a:r>
              <a:rPr lang="fr-FR" sz="2000" dirty="0" err="1"/>
              <a:t>users</a:t>
            </a:r>
            <a:endParaRPr lang="fr-FR" sz="2000" dirty="0"/>
          </a:p>
        </p:txBody>
      </p:sp>
      <p:pic>
        <p:nvPicPr>
          <p:cNvPr id="100" name="Picture 2" descr="ACS">
            <a:extLst>
              <a:ext uri="{FF2B5EF4-FFF2-40B4-BE49-F238E27FC236}">
                <a16:creationId xmlns:a16="http://schemas.microsoft.com/office/drawing/2014/main" id="{E674432F-130D-4AF3-BDC0-D7AB5811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88" y="-15974"/>
            <a:ext cx="1556099" cy="7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Espace réservé de la date 2">
            <a:extLst>
              <a:ext uri="{FF2B5EF4-FFF2-40B4-BE49-F238E27FC236}">
                <a16:creationId xmlns:a16="http://schemas.microsoft.com/office/drawing/2014/main" id="{61F52E33-48AA-42B0-B2E1-EF2BE9FC2D53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FA19259E-C83F-4167-8DFA-03653E7E8FA1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1C71C84-E70A-4BBC-B595-9EF14F61611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685154" y="2220964"/>
            <a:ext cx="4506846" cy="1830203"/>
          </a:xfrm>
          <a:prstGeom prst="rect">
            <a:avLst/>
          </a:prstGeom>
          <a:ln w="0">
            <a:noFill/>
          </a:ln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6EDE189-382C-42A0-91AC-999E29D2B37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7372237" y="3136066"/>
            <a:ext cx="31291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28E4970-DC35-4FFE-8EC8-255372C9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41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756889" y="173258"/>
            <a:ext cx="6404963" cy="44799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/>
              </a:rPr>
              <a:t>Agenda</a:t>
            </a: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10760" y="1634243"/>
            <a:ext cx="11633646" cy="4520551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t">
            <a:normAutofit/>
          </a:bodyPr>
          <a:lstStyle/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</a:pPr>
            <a:endParaRPr lang="en-US" sz="3169" dirty="0">
              <a:solidFill>
                <a:srgbClr val="000000"/>
              </a:solidFill>
              <a:latin typeface="Calibri"/>
            </a:endParaRP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43" dirty="0">
                <a:solidFill>
                  <a:srgbClr val="000000"/>
                </a:solidFill>
                <a:latin typeface="Calibri"/>
              </a:rPr>
              <a:t>Introduce the White Rabbit technology and how it works</a:t>
            </a: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43" dirty="0">
                <a:solidFill>
                  <a:srgbClr val="000000"/>
                </a:solidFill>
                <a:latin typeface="Calibri"/>
              </a:rPr>
              <a:t>Role of the IDROGEN board </a:t>
            </a: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43" dirty="0">
                <a:solidFill>
                  <a:srgbClr val="000000"/>
                </a:solidFill>
                <a:latin typeface="Calibri"/>
              </a:rPr>
              <a:t>Some projects examples</a:t>
            </a: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43" dirty="0">
              <a:solidFill>
                <a:srgbClr val="000000"/>
              </a:solidFill>
              <a:latin typeface="Calibri"/>
            </a:endParaRP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43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2" descr="ACS">
            <a:extLst>
              <a:ext uri="{FF2B5EF4-FFF2-40B4-BE49-F238E27FC236}">
                <a16:creationId xmlns:a16="http://schemas.microsoft.com/office/drawing/2014/main" id="{A7320415-4CCC-4DBD-8D29-5717A243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63" y="-77002"/>
            <a:ext cx="2012072" cy="9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AD5ECD92-1BA9-45FE-8B64-F8D7B985E25E}"/>
              </a:ext>
            </a:extLst>
          </p:cNvPr>
          <p:cNvSpPr txBox="1">
            <a:spLocks/>
          </p:cNvSpPr>
          <p:nvPr/>
        </p:nvSpPr>
        <p:spPr>
          <a:xfrm>
            <a:off x="310760" y="6486273"/>
            <a:ext cx="1720896" cy="2890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</a:t>
            </a:r>
            <a:endParaRPr lang="fr-FR" sz="1200" u="sng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9DC6BD-0CDB-4BE8-AD5C-725DDEBE8EF3}"/>
              </a:ext>
            </a:extLst>
          </p:cNvPr>
          <p:cNvSpPr txBox="1"/>
          <p:nvPr/>
        </p:nvSpPr>
        <p:spPr>
          <a:xfrm>
            <a:off x="1718208" y="6504369"/>
            <a:ext cx="11197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8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Distributed Master Oscillator (DMO)</a:t>
            </a: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05B8782-14E0-4987-9991-34CE076AE646}"/>
              </a:ext>
            </a:extLst>
          </p:cNvPr>
          <p:cNvGrpSpPr/>
          <p:nvPr/>
        </p:nvGrpSpPr>
        <p:grpSpPr>
          <a:xfrm>
            <a:off x="1350262" y="4277699"/>
            <a:ext cx="972897" cy="959407"/>
            <a:chOff x="-469911" y="1866480"/>
            <a:chExt cx="4093049" cy="4036295"/>
          </a:xfrm>
        </p:grpSpPr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582B5A48-468E-43D7-9E1B-F7D36AD27DE9}"/>
                </a:ext>
              </a:extLst>
            </p:cNvPr>
            <p:cNvSpPr txBox="1"/>
            <p:nvPr/>
          </p:nvSpPr>
          <p:spPr>
            <a:xfrm>
              <a:off x="-382572" y="1866480"/>
              <a:ext cx="3842122" cy="90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IDROGEN board</a:t>
              </a:r>
            </a:p>
          </p:txBody>
        </p:sp>
        <p:pic>
          <p:nvPicPr>
            <p:cNvPr id="70" name="Image 7">
              <a:extLst>
                <a:ext uri="{FF2B5EF4-FFF2-40B4-BE49-F238E27FC236}">
                  <a16:creationId xmlns:a16="http://schemas.microsoft.com/office/drawing/2014/main" id="{CC92CEF8-0C40-4187-9483-75649C475CA2}"/>
                </a:ext>
              </a:extLst>
            </p:cNvPr>
            <p:cNvPicPr/>
            <p:nvPr/>
          </p:nvPicPr>
          <p:blipFill>
            <a:blip r:embed="rId2"/>
            <a:srcRect t="8002" r="6" b="17716"/>
            <a:stretch/>
          </p:blipFill>
          <p:spPr>
            <a:xfrm rot="16200000">
              <a:off x="-18206" y="2261431"/>
              <a:ext cx="3189639" cy="4093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D6C2F065-0B26-40CE-B655-58F3FFB1D955}"/>
              </a:ext>
            </a:extLst>
          </p:cNvPr>
          <p:cNvSpPr txBox="1"/>
          <p:nvPr/>
        </p:nvSpPr>
        <p:spPr>
          <a:xfrm>
            <a:off x="660973" y="5209117"/>
            <a:ext cx="225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 Grand Master Mode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26309265-0F0E-4AFA-B441-26924AA5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9882" y="2464172"/>
            <a:ext cx="513631" cy="514606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99C59E3C-9B58-44CF-96A2-5944CBBC201B}"/>
              </a:ext>
            </a:extLst>
          </p:cNvPr>
          <p:cNvSpPr txBox="1"/>
          <p:nvPr/>
        </p:nvSpPr>
        <p:spPr>
          <a:xfrm>
            <a:off x="173384" y="243446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Rubidium</a:t>
            </a:r>
          </a:p>
          <a:p>
            <a:r>
              <a:rPr lang="en-GB" dirty="0"/>
              <a:t>10MHz + PPS</a:t>
            </a:r>
          </a:p>
        </p:txBody>
      </p:sp>
      <p:pic>
        <p:nvPicPr>
          <p:cNvPr id="168" name="Image 167">
            <a:extLst>
              <a:ext uri="{FF2B5EF4-FFF2-40B4-BE49-F238E27FC236}">
                <a16:creationId xmlns:a16="http://schemas.microsoft.com/office/drawing/2014/main" id="{FC884CCB-9376-4BCD-941A-F5D08CE79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651834" y="4683152"/>
            <a:ext cx="561819" cy="365531"/>
          </a:xfrm>
          <a:prstGeom prst="rect">
            <a:avLst/>
          </a:prstGeom>
        </p:spPr>
      </p:pic>
      <p:grpSp>
        <p:nvGrpSpPr>
          <p:cNvPr id="82" name="Groupe 81">
            <a:extLst>
              <a:ext uri="{FF2B5EF4-FFF2-40B4-BE49-F238E27FC236}">
                <a16:creationId xmlns:a16="http://schemas.microsoft.com/office/drawing/2014/main" id="{2F1D57E4-845B-4B10-9F1F-3CC4DBB857BD}"/>
              </a:ext>
            </a:extLst>
          </p:cNvPr>
          <p:cNvGrpSpPr/>
          <p:nvPr/>
        </p:nvGrpSpPr>
        <p:grpSpPr>
          <a:xfrm>
            <a:off x="3347887" y="4076226"/>
            <a:ext cx="1054911" cy="1615696"/>
            <a:chOff x="9791041" y="2422904"/>
            <a:chExt cx="1054911" cy="1615696"/>
          </a:xfrm>
        </p:grpSpPr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3034FFCC-A463-4823-9230-EBBC2F24DBAD}"/>
                </a:ext>
              </a:extLst>
            </p:cNvPr>
            <p:cNvGrpSpPr/>
            <p:nvPr/>
          </p:nvGrpSpPr>
          <p:grpSpPr>
            <a:xfrm>
              <a:off x="9832047" y="2422904"/>
              <a:ext cx="972897" cy="938606"/>
              <a:chOff x="-469908" y="3133601"/>
              <a:chExt cx="4093049" cy="3814282"/>
            </a:xfrm>
          </p:grpSpPr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849ED7B3-0D4C-4726-B19F-DF7BA4DD4232}"/>
                  </a:ext>
                </a:extLst>
              </p:cNvPr>
              <p:cNvSpPr txBox="1"/>
              <p:nvPr/>
            </p:nvSpPr>
            <p:spPr>
              <a:xfrm>
                <a:off x="-307995" y="3133601"/>
                <a:ext cx="3842122" cy="906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IDROGEN board</a:t>
                </a:r>
              </a:p>
            </p:txBody>
          </p:sp>
          <p:pic>
            <p:nvPicPr>
              <p:cNvPr id="87" name="Image 7">
                <a:extLst>
                  <a:ext uri="{FF2B5EF4-FFF2-40B4-BE49-F238E27FC236}">
                    <a16:creationId xmlns:a16="http://schemas.microsoft.com/office/drawing/2014/main" id="{DC8222A5-AA4D-449D-A94F-0F222512E7BD}"/>
                  </a:ext>
                </a:extLst>
              </p:cNvPr>
              <p:cNvPicPr/>
              <p:nvPr/>
            </p:nvPicPr>
            <p:blipFill>
              <a:blip r:embed="rId2"/>
              <a:srcRect t="8002" r="6" b="17716"/>
              <a:stretch/>
            </p:blipFill>
            <p:spPr>
              <a:xfrm rot="16200000">
                <a:off x="-18203" y="3306538"/>
                <a:ext cx="3189640" cy="40930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9C55DCE-188D-4E7F-BE09-39AA6464FBE3}"/>
                </a:ext>
              </a:extLst>
            </p:cNvPr>
            <p:cNvSpPr/>
            <p:nvPr/>
          </p:nvSpPr>
          <p:spPr>
            <a:xfrm>
              <a:off x="9791041" y="2437130"/>
              <a:ext cx="1054911" cy="15509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DDD15370-8912-4F0B-A2A0-4B3859273254}"/>
                </a:ext>
              </a:extLst>
            </p:cNvPr>
            <p:cNvSpPr txBox="1"/>
            <p:nvPr/>
          </p:nvSpPr>
          <p:spPr>
            <a:xfrm>
              <a:off x="9982536" y="3369478"/>
              <a:ext cx="745782" cy="66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Crate </a:t>
              </a:r>
            </a:p>
            <a:p>
              <a:r>
                <a:rPr lang="en-GB" dirty="0"/>
                <a:t>MTCA</a:t>
              </a:r>
            </a:p>
          </p:txBody>
        </p:sp>
      </p:grpSp>
      <p:sp>
        <p:nvSpPr>
          <p:cNvPr id="92" name="ZoneTexte 91">
            <a:extLst>
              <a:ext uri="{FF2B5EF4-FFF2-40B4-BE49-F238E27FC236}">
                <a16:creationId xmlns:a16="http://schemas.microsoft.com/office/drawing/2014/main" id="{1F2D576E-4A5B-4A83-A299-45DDECD43D9A}"/>
              </a:ext>
            </a:extLst>
          </p:cNvPr>
          <p:cNvSpPr txBox="1"/>
          <p:nvPr/>
        </p:nvSpPr>
        <p:spPr>
          <a:xfrm>
            <a:off x="3160133" y="5680669"/>
            <a:ext cx="144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Switch Mode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0D61FAF3-2833-4B60-83E8-5DD2DAECC7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3307434" y="6006657"/>
            <a:ext cx="561819" cy="3655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BCEEC3-BF4E-4E68-9D23-17812A39D657}"/>
              </a:ext>
            </a:extLst>
          </p:cNvPr>
          <p:cNvSpPr txBox="1"/>
          <p:nvPr/>
        </p:nvSpPr>
        <p:spPr>
          <a:xfrm>
            <a:off x="188212" y="3473886"/>
            <a:ext cx="3272242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Frequency distribution Amplifier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216E48B-AC25-471E-9DAC-114C364DE6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6764259" y="5985889"/>
            <a:ext cx="561819" cy="36553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3C9A4F8-40A4-4A73-97C3-ACE1221E591B}"/>
              </a:ext>
            </a:extLst>
          </p:cNvPr>
          <p:cNvSpPr txBox="1"/>
          <p:nvPr/>
        </p:nvSpPr>
        <p:spPr>
          <a:xfrm>
            <a:off x="5437612" y="6017288"/>
            <a:ext cx="144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Slave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DE41B4E-A5D7-454A-A2DF-99B9A3326C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6" r="25044"/>
          <a:stretch/>
        </p:blipFill>
        <p:spPr>
          <a:xfrm>
            <a:off x="5376905" y="3841733"/>
            <a:ext cx="1939380" cy="20176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A8FDDF-E45E-4942-8543-3954A95BAD09}"/>
              </a:ext>
            </a:extLst>
          </p:cNvPr>
          <p:cNvSpPr txBox="1"/>
          <p:nvPr/>
        </p:nvSpPr>
        <p:spPr>
          <a:xfrm>
            <a:off x="5233280" y="3075936"/>
            <a:ext cx="201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REFGEN FMC board</a:t>
            </a:r>
          </a:p>
          <a:p>
            <a:r>
              <a:rPr lang="en-GB" dirty="0"/>
              <a:t>With a SI5362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A21B9BC-D4F5-4216-93A6-4CEF135A2966}"/>
              </a:ext>
            </a:extLst>
          </p:cNvPr>
          <p:cNvCxnSpPr/>
          <p:nvPr/>
        </p:nvCxnSpPr>
        <p:spPr>
          <a:xfrm>
            <a:off x="6256301" y="3632054"/>
            <a:ext cx="90294" cy="772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E695A0F-0DCE-4FAA-9F13-367B024DD8DF}"/>
              </a:ext>
            </a:extLst>
          </p:cNvPr>
          <p:cNvCxnSpPr/>
          <p:nvPr/>
        </p:nvCxnSpPr>
        <p:spPr>
          <a:xfrm>
            <a:off x="7529929" y="4110877"/>
            <a:ext cx="598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8DD8131-FB50-4057-8893-4E38A35698DF}"/>
              </a:ext>
            </a:extLst>
          </p:cNvPr>
          <p:cNvSpPr txBox="1"/>
          <p:nvPr/>
        </p:nvSpPr>
        <p:spPr>
          <a:xfrm>
            <a:off x="8339306" y="3878971"/>
            <a:ext cx="379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MHz (synchronization of Scopes, …)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1810C1A-43AD-4450-8582-494C0C962F7B}"/>
              </a:ext>
            </a:extLst>
          </p:cNvPr>
          <p:cNvCxnSpPr/>
          <p:nvPr/>
        </p:nvCxnSpPr>
        <p:spPr>
          <a:xfrm>
            <a:off x="7529929" y="4508897"/>
            <a:ext cx="598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E115D414-5111-4C21-842A-69E6BA7CD75A}"/>
              </a:ext>
            </a:extLst>
          </p:cNvPr>
          <p:cNvSpPr txBox="1"/>
          <p:nvPr/>
        </p:nvSpPr>
        <p:spPr>
          <a:xfrm>
            <a:off x="8339306" y="4276991"/>
            <a:ext cx="30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200.395 MHz (LLRF reference)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0EFBD6A-79C0-474C-AF5E-DD7BFDCC76B0}"/>
              </a:ext>
            </a:extLst>
          </p:cNvPr>
          <p:cNvCxnSpPr/>
          <p:nvPr/>
        </p:nvCxnSpPr>
        <p:spPr>
          <a:xfrm>
            <a:off x="7529929" y="4906917"/>
            <a:ext cx="598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ECB1A512-BFF7-4771-AD59-9CA88C1EC679}"/>
              </a:ext>
            </a:extLst>
          </p:cNvPr>
          <p:cNvSpPr txBox="1"/>
          <p:nvPr/>
        </p:nvSpPr>
        <p:spPr>
          <a:xfrm>
            <a:off x="8339306" y="4675011"/>
            <a:ext cx="300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400.79 MHz (Laser reference)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023F0A2-23E8-4E44-8CFD-20A93877D1C1}"/>
              </a:ext>
            </a:extLst>
          </p:cNvPr>
          <p:cNvCxnSpPr/>
          <p:nvPr/>
        </p:nvCxnSpPr>
        <p:spPr>
          <a:xfrm>
            <a:off x="7529929" y="5276249"/>
            <a:ext cx="598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AE2EE6BF-027A-4412-94AF-BD446CD377D2}"/>
              </a:ext>
            </a:extLst>
          </p:cNvPr>
          <p:cNvSpPr txBox="1"/>
          <p:nvPr/>
        </p:nvSpPr>
        <p:spPr>
          <a:xfrm>
            <a:off x="8339306" y="5044343"/>
            <a:ext cx="35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801.58 MHz (Accelerator reference)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47D9A5-2A45-45FF-BE16-27648BF16A86}"/>
              </a:ext>
            </a:extLst>
          </p:cNvPr>
          <p:cNvSpPr txBox="1"/>
          <p:nvPr/>
        </p:nvSpPr>
        <p:spPr>
          <a:xfrm>
            <a:off x="8128644" y="5551314"/>
            <a:ext cx="4063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 others frequencies in function of need</a:t>
            </a:r>
          </a:p>
          <a:p>
            <a:r>
              <a:rPr lang="en-GB" dirty="0"/>
              <a:t>for diagnostics </a:t>
            </a:r>
          </a:p>
        </p:txBody>
      </p:sp>
      <p:sp>
        <p:nvSpPr>
          <p:cNvPr id="47" name="Espace réservé de la date 2">
            <a:extLst>
              <a:ext uri="{FF2B5EF4-FFF2-40B4-BE49-F238E27FC236}">
                <a16:creationId xmlns:a16="http://schemas.microsoft.com/office/drawing/2014/main" id="{C6E8D627-13B6-4603-82F7-4544D70DEF5E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40D5807-FFF3-4764-A0B3-8BA0B19EDC30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E10CD82-D44A-4547-BF4E-78767852DDB0}"/>
              </a:ext>
            </a:extLst>
          </p:cNvPr>
          <p:cNvCxnSpPr>
            <a:cxnSpLocks/>
          </p:cNvCxnSpPr>
          <p:nvPr/>
        </p:nvCxnSpPr>
        <p:spPr>
          <a:xfrm>
            <a:off x="1824333" y="2988303"/>
            <a:ext cx="0" cy="4473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92C683CD-46A6-46BA-837C-BC62A60F829A}"/>
              </a:ext>
            </a:extLst>
          </p:cNvPr>
          <p:cNvCxnSpPr>
            <a:cxnSpLocks/>
          </p:cNvCxnSpPr>
          <p:nvPr/>
        </p:nvCxnSpPr>
        <p:spPr>
          <a:xfrm>
            <a:off x="1818629" y="3916274"/>
            <a:ext cx="0" cy="4385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19EE0E6-29C2-4B96-BC8A-746E88F487AE}"/>
              </a:ext>
            </a:extLst>
          </p:cNvPr>
          <p:cNvCxnSpPr>
            <a:cxnSpLocks/>
          </p:cNvCxnSpPr>
          <p:nvPr/>
        </p:nvCxnSpPr>
        <p:spPr>
          <a:xfrm>
            <a:off x="2442325" y="4858025"/>
            <a:ext cx="5289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6F854AC-170B-4156-8687-2C8C9F060A1C}"/>
              </a:ext>
            </a:extLst>
          </p:cNvPr>
          <p:cNvCxnSpPr>
            <a:cxnSpLocks/>
          </p:cNvCxnSpPr>
          <p:nvPr/>
        </p:nvCxnSpPr>
        <p:spPr>
          <a:xfrm>
            <a:off x="4607876" y="4846438"/>
            <a:ext cx="56147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32">
            <a:extLst>
              <a:ext uri="{FF2B5EF4-FFF2-40B4-BE49-F238E27FC236}">
                <a16:creationId xmlns:a16="http://schemas.microsoft.com/office/drawing/2014/main" id="{ABCD4F92-9F82-46A9-A020-A114287B572C}"/>
              </a:ext>
            </a:extLst>
          </p:cNvPr>
          <p:cNvSpPr txBox="1"/>
          <p:nvPr/>
        </p:nvSpPr>
        <p:spPr>
          <a:xfrm>
            <a:off x="7022740" y="6419954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FCB23C4-83DE-4558-B4AD-3060ECB67179}"/>
              </a:ext>
            </a:extLst>
          </p:cNvPr>
          <p:cNvSpPr/>
          <p:nvPr/>
        </p:nvSpPr>
        <p:spPr>
          <a:xfrm>
            <a:off x="3307434" y="835471"/>
            <a:ext cx="7741775" cy="28533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just">
              <a:lnSpc>
                <a:spcPct val="93000"/>
              </a:lnSpc>
              <a:spcBef>
                <a:spcPts val="407"/>
              </a:spcBef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b="1" dirty="0" err="1">
                <a:solidFill>
                  <a:srgbClr val="00294B"/>
                </a:solidFill>
                <a:latin typeface="Calibri"/>
                <a:ea typeface="Noto Sans CJK SC"/>
              </a:rPr>
              <a:t>Fractionnal</a:t>
            </a:r>
            <a:r>
              <a:rPr lang="en-US" b="1" dirty="0">
                <a:solidFill>
                  <a:srgbClr val="00294B"/>
                </a:solidFill>
                <a:latin typeface="Calibri"/>
                <a:ea typeface="Noto Sans CJK SC"/>
              </a:rPr>
              <a:t> PLL (FPLL) FMC </a:t>
            </a: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(on test)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244469" indent="-244469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Replace very expensive system with recent, 30€ component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244469" indent="-244469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Generate arbitrary frequency disciplined by WR clock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88530" lvl="1" indent="-244061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Frequency resolution 1 Hz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88530" lvl="1" indent="-244061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Phase noise system: 1 </a:t>
            </a:r>
            <a:r>
              <a:rPr lang="en-US" dirty="0" err="1">
                <a:solidFill>
                  <a:srgbClr val="00294B"/>
                </a:solidFill>
                <a:latin typeface="Calibri"/>
                <a:ea typeface="Noto Sans CJK SC"/>
              </a:rPr>
              <a:t>ps</a:t>
            </a: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 (1 Hz, 10 MHz)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88530" lvl="1" indent="-244061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~0.3° RMS phase jitter at 375MHz below 1Hz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488530" lvl="1" indent="-244061" algn="just">
              <a:lnSpc>
                <a:spcPct val="93000"/>
              </a:lnSpc>
              <a:spcBef>
                <a:spcPts val="407"/>
              </a:spcBef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solidFill>
                  <a:srgbClr val="00294B"/>
                </a:solidFill>
                <a:latin typeface="Calibri"/>
                <a:ea typeface="Noto Sans CJK SC"/>
              </a:rPr>
              <a:t>4 outputs 10KHz to 1.3GHz (2.75GHz: SI5361H chip)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407"/>
              </a:spcBef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FDD5BC-3E89-45D3-9024-B591F2BE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42" name="Picture 2" descr="ACS">
            <a:extLst>
              <a:ext uri="{FF2B5EF4-FFF2-40B4-BE49-F238E27FC236}">
                <a16:creationId xmlns:a16="http://schemas.microsoft.com/office/drawing/2014/main" id="{8FA5DC56-355E-4E29-A3F2-B64A9E45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8" y="62970"/>
            <a:ext cx="1476594" cy="70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4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0D7A640C-9CAA-4493-B8CC-F0C879C43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22"/>
          <a:stretch/>
        </p:blipFill>
        <p:spPr>
          <a:xfrm>
            <a:off x="5482826" y="786357"/>
            <a:ext cx="6439518" cy="510972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9728D430-CF7F-4EF3-81E8-39137053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PLL : preliminary results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489554-6944-4A44-9766-5B34DB983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30157"/>
          <a:stretch/>
        </p:blipFill>
        <p:spPr>
          <a:xfrm>
            <a:off x="2058337" y="1535193"/>
            <a:ext cx="2627039" cy="24331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297A43-116F-48A0-AF39-ACD7D0FC08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910" y="2045906"/>
            <a:ext cx="513631" cy="5146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C7C1EB-1B9E-4953-94EB-16C066467A63}"/>
              </a:ext>
            </a:extLst>
          </p:cNvPr>
          <p:cNvSpPr txBox="1"/>
          <p:nvPr/>
        </p:nvSpPr>
        <p:spPr>
          <a:xfrm>
            <a:off x="408146" y="270961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Rubidium</a:t>
            </a:r>
          </a:p>
          <a:p>
            <a:pPr algn="ctr"/>
            <a:r>
              <a:rPr lang="en-GB" dirty="0"/>
              <a:t>10MHz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C03C171-0FF4-4AEA-A796-66092728B7E4}"/>
              </a:ext>
            </a:extLst>
          </p:cNvPr>
          <p:cNvCxnSpPr>
            <a:cxnSpLocks/>
          </p:cNvCxnSpPr>
          <p:nvPr/>
        </p:nvCxnSpPr>
        <p:spPr>
          <a:xfrm flipH="1">
            <a:off x="1294255" y="2303208"/>
            <a:ext cx="678368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87E3855-AC9E-4ABC-AF3B-31CA00CB98B8}"/>
              </a:ext>
            </a:extLst>
          </p:cNvPr>
          <p:cNvSpPr txBox="1"/>
          <p:nvPr/>
        </p:nvSpPr>
        <p:spPr>
          <a:xfrm>
            <a:off x="2911028" y="1165860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SKY 63102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649D83F-A289-4134-A658-176385CAA407}"/>
              </a:ext>
            </a:extLst>
          </p:cNvPr>
          <p:cNvCxnSpPr>
            <a:cxnSpLocks/>
          </p:cNvCxnSpPr>
          <p:nvPr/>
        </p:nvCxnSpPr>
        <p:spPr>
          <a:xfrm flipH="1">
            <a:off x="4744917" y="2436558"/>
            <a:ext cx="678368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6BB2F3D-F49B-4FBB-AC20-DCC13208436C}"/>
              </a:ext>
            </a:extLst>
          </p:cNvPr>
          <p:cNvSpPr txBox="1"/>
          <p:nvPr/>
        </p:nvSpPr>
        <p:spPr>
          <a:xfrm>
            <a:off x="6605391" y="1183736"/>
            <a:ext cx="3973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FFFF"/>
                </a:solidFill>
              </a:rPr>
              <a:t>Jitter (rms) 400.79MHz@offset range [1Hzto 1MHz] =282fs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AA3FCCD-EF73-47C8-818D-3CC6A0947A52}"/>
              </a:ext>
            </a:extLst>
          </p:cNvPr>
          <p:cNvSpPr txBox="1"/>
          <p:nvPr/>
        </p:nvSpPr>
        <p:spPr>
          <a:xfrm>
            <a:off x="6618894" y="1544481"/>
            <a:ext cx="3973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</a:rPr>
              <a:t>Jitter (rms) 176.1MHz@offset range [1Hzto 1MHz] =282fs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329EA-5119-481F-B0D5-AE7AA78614ED}"/>
              </a:ext>
            </a:extLst>
          </p:cNvPr>
          <p:cNvSpPr txBox="1"/>
          <p:nvPr/>
        </p:nvSpPr>
        <p:spPr>
          <a:xfrm>
            <a:off x="6618894" y="1835897"/>
            <a:ext cx="3973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C000"/>
                </a:solidFill>
              </a:rPr>
              <a:t>Jitter (rms) 125MHz@offset range [1Hzto 1MHz] =285fs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0DB9E89-C596-4DAE-8F76-4E1E2E2F76D8}"/>
              </a:ext>
            </a:extLst>
          </p:cNvPr>
          <p:cNvSpPr txBox="1"/>
          <p:nvPr/>
        </p:nvSpPr>
        <p:spPr>
          <a:xfrm>
            <a:off x="6643969" y="2101998"/>
            <a:ext cx="3973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</a:rPr>
              <a:t>Jitter (rms) 88MHz@offset range [1Hzto 1MHz] =284fs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6FA7FE-14E9-4069-9793-861CEA32948F}"/>
              </a:ext>
            </a:extLst>
          </p:cNvPr>
          <p:cNvSpPr txBox="1"/>
          <p:nvPr/>
        </p:nvSpPr>
        <p:spPr>
          <a:xfrm>
            <a:off x="46376" y="3429000"/>
            <a:ext cx="20119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Jitter (rms) 10MHz</a:t>
            </a:r>
          </a:p>
          <a:p>
            <a:r>
              <a:rPr lang="en-GB" sz="1200" dirty="0"/>
              <a:t>@offset range [1Hzto 1MHz]</a:t>
            </a:r>
          </a:p>
          <a:p>
            <a:r>
              <a:rPr lang="en-GB" sz="1200" dirty="0"/>
              <a:t> =150fs 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CA65FD80-3394-4454-9842-75468739EFA9}"/>
              </a:ext>
            </a:extLst>
          </p:cNvPr>
          <p:cNvSpPr/>
          <p:nvPr/>
        </p:nvSpPr>
        <p:spPr>
          <a:xfrm>
            <a:off x="365739" y="5904448"/>
            <a:ext cx="1085766" cy="430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380032-0F8D-4B3C-8703-A33076AABE3C}"/>
              </a:ext>
            </a:extLst>
          </p:cNvPr>
          <p:cNvSpPr txBox="1"/>
          <p:nvPr/>
        </p:nvSpPr>
        <p:spPr>
          <a:xfrm>
            <a:off x="1511046" y="5760696"/>
            <a:ext cx="977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-10fs better than Si5362 used on FMC REFGEN board in offset range  [12kHz to 1MHz] </a:t>
            </a:r>
            <a:r>
              <a:rPr lang="en-GB" dirty="0">
                <a:sym typeface="Wingdings" panose="05000000000000000000" pitchFamily="2" charset="2"/>
              </a:rPr>
              <a:t> validated</a:t>
            </a:r>
          </a:p>
          <a:p>
            <a:r>
              <a:rPr lang="en-GB" dirty="0"/>
              <a:t>- Need characterization in the offset range [1Hz to 1MHz]</a:t>
            </a:r>
          </a:p>
          <a:p>
            <a:endParaRPr lang="en-GB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6416672-56DF-4147-8269-9C95BC10D48A}"/>
              </a:ext>
            </a:extLst>
          </p:cNvPr>
          <p:cNvSpPr txBox="1"/>
          <p:nvPr/>
        </p:nvSpPr>
        <p:spPr>
          <a:xfrm>
            <a:off x="6680620" y="2346998"/>
            <a:ext cx="436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240BBB"/>
                </a:solidFill>
              </a:rPr>
              <a:t>Jitter (rms) 10MHz@offset range [1Hzto 1MHz] =249fs (Rubidium)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C65226A-1EAF-4A8D-8E61-6692A18561DF}"/>
              </a:ext>
            </a:extLst>
          </p:cNvPr>
          <p:cNvSpPr txBox="1"/>
          <p:nvPr/>
        </p:nvSpPr>
        <p:spPr>
          <a:xfrm>
            <a:off x="6925616" y="2603572"/>
            <a:ext cx="48277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221F7"/>
                </a:solidFill>
              </a:rPr>
              <a:t>Jitter (rms) 10MHz@offset range [1Hzto 1MHz] =150fs (Morion) from LTE </a:t>
            </a:r>
          </a:p>
        </p:txBody>
      </p:sp>
      <p:sp>
        <p:nvSpPr>
          <p:cNvPr id="23" name="Espace réservé de la date 2">
            <a:extLst>
              <a:ext uri="{FF2B5EF4-FFF2-40B4-BE49-F238E27FC236}">
                <a16:creationId xmlns:a16="http://schemas.microsoft.com/office/drawing/2014/main" id="{E7078A15-A02E-4E6B-98D9-9DAD42D19287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0D202B5-9993-41EF-9B24-C5B29491F0BE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EAFF58-B2A4-4EF9-B4FF-8676BE8D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32" name="Picture 2" descr="ACS">
            <a:extLst>
              <a:ext uri="{FF2B5EF4-FFF2-40B4-BE49-F238E27FC236}">
                <a16:creationId xmlns:a16="http://schemas.microsoft.com/office/drawing/2014/main" id="{02D62094-8828-4340-8268-BF940FA65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39" y="25603"/>
            <a:ext cx="1132330" cy="5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7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2591204" y="165013"/>
            <a:ext cx="8410385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>
                <a:solidFill>
                  <a:srgbClr val="00294B"/>
                </a:solidFill>
                <a:latin typeface="Calibri Light"/>
              </a:rPr>
              <a:t>IDROGEN: roadmap and future directions</a:t>
            </a:r>
            <a:endParaRPr lang="en-US" sz="27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327616" y="1134644"/>
            <a:ext cx="5931946" cy="4881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IDROGEN_V4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Development for Q4 2025, mass production mid 2026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Replacement of obsolete components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Versatility Improvement</a:t>
            </a:r>
            <a:endParaRPr lang="en-US" dirty="0"/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 FMC-AD42JB69 (in development)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4 channels 250MSPS 16bits</a:t>
            </a:r>
            <a:endParaRPr lang="en-US" dirty="0"/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 FMC-ADC 3GSPS </a:t>
            </a:r>
            <a:endParaRPr lang="en-US" dirty="0"/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White Fox (Highly improved White Rabbit)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Development with LTE</a:t>
            </a:r>
            <a:endParaRPr lang="en-US" dirty="0"/>
          </a:p>
          <a:p>
            <a:pPr marL="488530" lvl="1" indent="-244061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Sub 100-fs performance (prototype in development)</a:t>
            </a:r>
            <a:endParaRPr lang="en-US" dirty="0"/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Improve short term performance (ongoing development)</a:t>
            </a:r>
            <a:endParaRPr lang="en-US" dirty="0"/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10Gb/s White Rabbit firmware</a:t>
            </a:r>
            <a:endParaRPr lang="en-US" dirty="0"/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>
                <a:ea typeface="Noto Sans CJK SC"/>
              </a:rPr>
              <a:t>IDROGEN_v5</a:t>
            </a:r>
            <a:endParaRPr lang="en-US" dirty="0"/>
          </a:p>
          <a:p>
            <a:pPr marL="244469" lvl="1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dirty="0"/>
              <a:t>New FPGA </a:t>
            </a:r>
            <a:r>
              <a:rPr lang="en-US" dirty="0" err="1"/>
              <a:t>familly</a:t>
            </a:r>
            <a:r>
              <a:rPr lang="en-US" dirty="0"/>
              <a:t> AGILEX</a:t>
            </a: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8FDBDC59-8979-45A8-B5CD-E7B477BE68C2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7DC2D1-FBBB-443B-9BA2-AF365F8E7F35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" name="ZoneTexte 32">
            <a:extLst>
              <a:ext uri="{FF2B5EF4-FFF2-40B4-BE49-F238E27FC236}">
                <a16:creationId xmlns:a16="http://schemas.microsoft.com/office/drawing/2014/main" id="{B56F938F-ED91-4230-A461-D9584D4E6536}"/>
              </a:ext>
            </a:extLst>
          </p:cNvPr>
          <p:cNvSpPr txBox="1"/>
          <p:nvPr/>
        </p:nvSpPr>
        <p:spPr>
          <a:xfrm>
            <a:off x="9509820" y="6414575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E1F95-9F87-4D57-A133-AFCDE6EFFF99}"/>
              </a:ext>
            </a:extLst>
          </p:cNvPr>
          <p:cNvSpPr/>
          <p:nvPr/>
        </p:nvSpPr>
        <p:spPr>
          <a:xfrm>
            <a:off x="6186549" y="1332951"/>
            <a:ext cx="5931946" cy="48811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PERLE:</a:t>
            </a:r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Improvements of slave IDROGEN jitter</a:t>
            </a:r>
          </a:p>
          <a:p>
            <a:pPr marL="244469" indent="-24446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Improvements by </a:t>
            </a:r>
            <a:r>
              <a:rPr lang="en-US" sz="2000" dirty="0" err="1">
                <a:solidFill>
                  <a:srgbClr val="000000"/>
                </a:solidFill>
              </a:rPr>
              <a:t>PTPrate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SoftPLL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181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2" descr="ACS">
            <a:extLst>
              <a:ext uri="{FF2B5EF4-FFF2-40B4-BE49-F238E27FC236}">
                <a16:creationId xmlns:a16="http://schemas.microsoft.com/office/drawing/2014/main" id="{98A6A3C6-931D-47E3-B1B3-DDD67697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2" y="-18595"/>
            <a:ext cx="1176562" cy="5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2591204" y="165013"/>
            <a:ext cx="6417594" cy="475890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>
                <a:solidFill>
                  <a:srgbClr val="00294B"/>
                </a:solidFill>
                <a:latin typeface="Calibri Light"/>
              </a:rPr>
              <a:t>Conclusion</a:t>
            </a:r>
            <a:endParaRPr lang="en-US" sz="27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800293" y="1451554"/>
            <a:ext cx="10591413" cy="46839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>
                <a:latin typeface="Calibri"/>
                <a:ea typeface="Noto Sans CJK SC"/>
              </a:rPr>
              <a:t>IDROGEN:</a:t>
            </a: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  <a:ea typeface="Noto Sans CJK SC"/>
              </a:rPr>
              <a:t>Very promising results with IDROGEN board (sub-picosecond RMS jitter)</a:t>
            </a:r>
            <a:endParaRPr lang="en-US" sz="2000" dirty="0"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  <a:ea typeface="Noto Sans CJK SC"/>
              </a:rPr>
              <a:t>New board version (v4) to be developed in Q1 of 2026</a:t>
            </a: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  <a:ea typeface="Noto Sans CJK SC"/>
              </a:rPr>
              <a:t>Focus on essential hardware development</a:t>
            </a:r>
            <a:endParaRPr lang="en-US" sz="2000" dirty="0">
              <a:latin typeface="Arial"/>
            </a:endParaRP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>
                <a:latin typeface="Calibri"/>
                <a:ea typeface="Noto Sans CJK SC"/>
              </a:rPr>
              <a:t>PERLE:</a:t>
            </a: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  <a:ea typeface="Noto Sans CJK SC"/>
              </a:rPr>
              <a:t> </a:t>
            </a:r>
            <a:r>
              <a:rPr lang="en-US" sz="2000" dirty="0" err="1">
                <a:latin typeface="Calibri"/>
                <a:ea typeface="Noto Sans CJK SC"/>
              </a:rPr>
              <a:t>Timegen</a:t>
            </a:r>
            <a:r>
              <a:rPr lang="en-US" sz="2000" dirty="0">
                <a:latin typeface="Calibri"/>
                <a:ea typeface="Noto Sans CJK SC"/>
              </a:rPr>
              <a:t> board to be </a:t>
            </a:r>
            <a:r>
              <a:rPr lang="en-US" sz="2000" dirty="0" err="1">
                <a:latin typeface="Calibri"/>
                <a:ea typeface="Noto Sans CJK SC"/>
              </a:rPr>
              <a:t>finalised</a:t>
            </a:r>
            <a:endParaRPr lang="en-US" sz="2000" dirty="0">
              <a:latin typeface="Calibri"/>
              <a:ea typeface="Noto Sans CJK SC"/>
            </a:endParaRP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</a:rPr>
              <a:t>FTS board to be </a:t>
            </a:r>
            <a:r>
              <a:rPr lang="en-US" sz="2000" dirty="0" err="1">
                <a:latin typeface="Calibri"/>
              </a:rPr>
              <a:t>finalised</a:t>
            </a:r>
            <a:endParaRPr lang="en-US" sz="2000" dirty="0">
              <a:latin typeface="Calibri"/>
            </a:endParaRP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</a:rPr>
              <a:t>Installation of WR testbench</a:t>
            </a:r>
          </a:p>
          <a:p>
            <a:pPr marL="248136" indent="-248136">
              <a:lnSpc>
                <a:spcPct val="93000"/>
              </a:lnSpc>
              <a:spcBef>
                <a:spcPts val="2050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latin typeface="Calibri"/>
              </a:rPr>
              <a:t>Bring WR switch </a:t>
            </a:r>
            <a:endParaRPr lang="en-US" sz="2000" dirty="0">
              <a:latin typeface="Arial"/>
            </a:endParaRP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5744FC0D-46E1-4AED-B3F1-1B3525C604AA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565D30-BB60-4DA6-95F5-4977EE9D45CF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" name="ZoneTexte 32">
            <a:extLst>
              <a:ext uri="{FF2B5EF4-FFF2-40B4-BE49-F238E27FC236}">
                <a16:creationId xmlns:a16="http://schemas.microsoft.com/office/drawing/2014/main" id="{78EEE2F5-DBBA-4F8B-AB2E-898A0D4B3428}"/>
              </a:ext>
            </a:extLst>
          </p:cNvPr>
          <p:cNvSpPr txBox="1"/>
          <p:nvPr/>
        </p:nvSpPr>
        <p:spPr>
          <a:xfrm>
            <a:off x="9509820" y="6414575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pic>
        <p:nvPicPr>
          <p:cNvPr id="7" name="Picture 2" descr="ACS">
            <a:extLst>
              <a:ext uri="{FF2B5EF4-FFF2-40B4-BE49-F238E27FC236}">
                <a16:creationId xmlns:a16="http://schemas.microsoft.com/office/drawing/2014/main" id="{95D16DBC-8462-410C-9430-18E52A04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2" y="-18595"/>
            <a:ext cx="1176562" cy="5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5744FC0D-46E1-4AED-B3F1-1B3525C604AA}"/>
              </a:ext>
            </a:extLst>
          </p:cNvPr>
          <p:cNvSpPr txBox="1">
            <a:spLocks/>
          </p:cNvSpPr>
          <p:nvPr/>
        </p:nvSpPr>
        <p:spPr>
          <a:xfrm>
            <a:off x="1815641" y="6509531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565D30-BB60-4DA6-95F5-4977EE9D45CF}"/>
              </a:ext>
            </a:extLst>
          </p:cNvPr>
          <p:cNvSpPr txBox="1"/>
          <p:nvPr/>
        </p:nvSpPr>
        <p:spPr>
          <a:xfrm>
            <a:off x="3293589" y="64928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7" name="Picture 2" descr="ACS">
            <a:extLst>
              <a:ext uri="{FF2B5EF4-FFF2-40B4-BE49-F238E27FC236}">
                <a16:creationId xmlns:a16="http://schemas.microsoft.com/office/drawing/2014/main" id="{95D16DBC-8462-410C-9430-18E52A04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2" y="-18595"/>
            <a:ext cx="1176562" cy="5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B4B1CD-3F62-4F70-BF2A-3E42FB9F38B4}"/>
              </a:ext>
            </a:extLst>
          </p:cNvPr>
          <p:cNvSpPr txBox="1"/>
          <p:nvPr/>
        </p:nvSpPr>
        <p:spPr>
          <a:xfrm>
            <a:off x="2569397" y="2885489"/>
            <a:ext cx="734560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 for your attention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3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66497-176C-6861-94CE-7AE2E69D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C3B0825-38BE-FC65-D899-309469219F61}"/>
              </a:ext>
            </a:extLst>
          </p:cNvPr>
          <p:cNvSpPr txBox="1"/>
          <p:nvPr/>
        </p:nvSpPr>
        <p:spPr>
          <a:xfrm>
            <a:off x="3996489" y="163025"/>
            <a:ext cx="3572453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9" dirty="0">
                <a:solidFill>
                  <a:srgbClr val="002060"/>
                </a:solidFill>
              </a:rPr>
              <a:t>White Rabbit and </a:t>
            </a:r>
            <a:r>
              <a:rPr lang="fr-FR" sz="2399" dirty="0" err="1">
                <a:solidFill>
                  <a:srgbClr val="002060"/>
                </a:solidFill>
              </a:rPr>
              <a:t>its</a:t>
            </a:r>
            <a:r>
              <a:rPr lang="fr-FR" sz="2399" dirty="0">
                <a:solidFill>
                  <a:srgbClr val="002060"/>
                </a:solidFill>
              </a:rPr>
              <a:t> areas</a:t>
            </a:r>
          </a:p>
        </p:txBody>
      </p:sp>
      <p:pic>
        <p:nvPicPr>
          <p:cNvPr id="17" name="Picture 2" descr="ACS">
            <a:extLst>
              <a:ext uri="{FF2B5EF4-FFF2-40B4-BE49-F238E27FC236}">
                <a16:creationId xmlns:a16="http://schemas.microsoft.com/office/drawing/2014/main" id="{A042C93C-6337-CDAF-4B8A-83931CA8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00" y="101698"/>
            <a:ext cx="2012072" cy="9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F95E50A-AE55-414A-B74C-7C751340B59E}"/>
              </a:ext>
            </a:extLst>
          </p:cNvPr>
          <p:cNvSpPr txBox="1"/>
          <p:nvPr/>
        </p:nvSpPr>
        <p:spPr>
          <a:xfrm>
            <a:off x="1597714" y="649835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9F1665-3E08-4960-B063-B174AE8B6740}"/>
              </a:ext>
            </a:extLst>
          </p:cNvPr>
          <p:cNvSpPr txBox="1"/>
          <p:nvPr/>
        </p:nvSpPr>
        <p:spPr>
          <a:xfrm>
            <a:off x="1235304" y="1057285"/>
            <a:ext cx="9639512" cy="64633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White Rabbit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sub-nanosecond</a:t>
            </a:r>
            <a:r>
              <a:rPr lang="fr-FR" dirty="0"/>
              <a:t> timing and </a:t>
            </a:r>
            <a:r>
              <a:rPr lang="fr-FR" dirty="0" err="1"/>
              <a:t>frequency</a:t>
            </a:r>
            <a:r>
              <a:rPr lang="fr-FR" dirty="0"/>
              <a:t> distribution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by CERN &amp; GSI, </a:t>
            </a:r>
            <a:r>
              <a:rPr lang="fr-FR" dirty="0" err="1"/>
              <a:t>with</a:t>
            </a:r>
            <a:r>
              <a:rPr lang="fr-FR" dirty="0"/>
              <a:t> a range of applications in </a:t>
            </a:r>
            <a:r>
              <a:rPr lang="fr-FR" dirty="0" err="1"/>
              <a:t>distributed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timing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critical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C5A627-7F81-46DA-A983-68D1E61ED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11018563" y="1169779"/>
            <a:ext cx="929528" cy="60477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BF95597-7F55-4924-B7D2-86D7A97D1E5F}"/>
              </a:ext>
            </a:extLst>
          </p:cNvPr>
          <p:cNvSpPr/>
          <p:nvPr/>
        </p:nvSpPr>
        <p:spPr>
          <a:xfrm>
            <a:off x="184104" y="3017269"/>
            <a:ext cx="2144230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017946-F3C3-43D7-AE60-6CB48C04428E}"/>
              </a:ext>
            </a:extLst>
          </p:cNvPr>
          <p:cNvSpPr txBox="1"/>
          <p:nvPr/>
        </p:nvSpPr>
        <p:spPr>
          <a:xfrm>
            <a:off x="110068" y="3017269"/>
            <a:ext cx="221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Particle</a:t>
            </a:r>
            <a:r>
              <a:rPr lang="fr-FR" sz="1400" dirty="0"/>
              <a:t> </a:t>
            </a:r>
            <a:r>
              <a:rPr lang="fr-FR" sz="1400" dirty="0" err="1"/>
              <a:t>accelerators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&amp; high-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physics</a:t>
            </a:r>
            <a:endParaRPr lang="fr-FR" sz="1400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070A59-1B7C-4E3B-8545-5D7EC8BC9977}"/>
              </a:ext>
            </a:extLst>
          </p:cNvPr>
          <p:cNvSpPr/>
          <p:nvPr/>
        </p:nvSpPr>
        <p:spPr>
          <a:xfrm>
            <a:off x="2402370" y="3017269"/>
            <a:ext cx="1297563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9541065-6CC3-4F2C-AC0D-480CB97489E4}"/>
              </a:ext>
            </a:extLst>
          </p:cNvPr>
          <p:cNvSpPr txBox="1"/>
          <p:nvPr/>
        </p:nvSpPr>
        <p:spPr>
          <a:xfrm>
            <a:off x="1955800" y="3119988"/>
            <a:ext cx="2218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Astronomy</a:t>
            </a:r>
            <a:endParaRPr lang="fr-FR" sz="1400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D120B73-2C95-49F8-A01F-5AE319764866}"/>
              </a:ext>
            </a:extLst>
          </p:cNvPr>
          <p:cNvSpPr/>
          <p:nvPr/>
        </p:nvSpPr>
        <p:spPr>
          <a:xfrm>
            <a:off x="3801532" y="3017269"/>
            <a:ext cx="1524005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4D513C-5C43-47FE-9A50-8C299E38ED94}"/>
              </a:ext>
            </a:extLst>
          </p:cNvPr>
          <p:cNvSpPr txBox="1"/>
          <p:nvPr/>
        </p:nvSpPr>
        <p:spPr>
          <a:xfrm>
            <a:off x="3757035" y="3122827"/>
            <a:ext cx="1568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Advanced Radar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A43279E-0A0B-4856-B36A-4D14D8C21F97}"/>
              </a:ext>
            </a:extLst>
          </p:cNvPr>
          <p:cNvSpPr/>
          <p:nvPr/>
        </p:nvSpPr>
        <p:spPr>
          <a:xfrm>
            <a:off x="5416292" y="3003853"/>
            <a:ext cx="1839427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180A883-3CD7-44A1-B49F-9B83E21DF879}"/>
              </a:ext>
            </a:extLst>
          </p:cNvPr>
          <p:cNvSpPr txBox="1"/>
          <p:nvPr/>
        </p:nvSpPr>
        <p:spPr>
          <a:xfrm>
            <a:off x="5204831" y="3106938"/>
            <a:ext cx="2218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Quantum networks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9FC9222-39FD-42D9-8697-14C6212DCE77}"/>
              </a:ext>
            </a:extLst>
          </p:cNvPr>
          <p:cNvSpPr/>
          <p:nvPr/>
        </p:nvSpPr>
        <p:spPr>
          <a:xfrm>
            <a:off x="7302391" y="3025013"/>
            <a:ext cx="1524005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266AC07-BB9B-4500-A02A-B82424B6EA28}"/>
              </a:ext>
            </a:extLst>
          </p:cNvPr>
          <p:cNvSpPr txBox="1"/>
          <p:nvPr/>
        </p:nvSpPr>
        <p:spPr>
          <a:xfrm>
            <a:off x="7257894" y="3130571"/>
            <a:ext cx="1568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Financial </a:t>
            </a:r>
            <a:r>
              <a:rPr lang="fr-FR" sz="1400" dirty="0" err="1"/>
              <a:t>sector</a:t>
            </a:r>
            <a:endParaRPr lang="fr-FR" sz="1400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709C7C9-0048-45FF-BE9A-18FB56797909}"/>
              </a:ext>
            </a:extLst>
          </p:cNvPr>
          <p:cNvSpPr/>
          <p:nvPr/>
        </p:nvSpPr>
        <p:spPr>
          <a:xfrm>
            <a:off x="8900432" y="3037338"/>
            <a:ext cx="1568503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0EA7049-93E4-4676-999F-56CB45F45C56}"/>
              </a:ext>
            </a:extLst>
          </p:cNvPr>
          <p:cNvSpPr txBox="1"/>
          <p:nvPr/>
        </p:nvSpPr>
        <p:spPr>
          <a:xfrm>
            <a:off x="8580855" y="3134448"/>
            <a:ext cx="2218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Telecomunications</a:t>
            </a:r>
            <a:endParaRPr lang="fr-FR" sz="1400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3F5D220-50AE-41D4-84EB-C50D5AE2AD20}"/>
              </a:ext>
            </a:extLst>
          </p:cNvPr>
          <p:cNvSpPr/>
          <p:nvPr/>
        </p:nvSpPr>
        <p:spPr>
          <a:xfrm>
            <a:off x="10509082" y="3017269"/>
            <a:ext cx="1568503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5DC9647-18FE-4A26-80DF-4AA3CE53CEDA}"/>
              </a:ext>
            </a:extLst>
          </p:cNvPr>
          <p:cNvSpPr txBox="1"/>
          <p:nvPr/>
        </p:nvSpPr>
        <p:spPr>
          <a:xfrm>
            <a:off x="10184200" y="3052240"/>
            <a:ext cx="221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Metrology</a:t>
            </a:r>
            <a:endParaRPr lang="fr-FR" sz="1400" dirty="0"/>
          </a:p>
          <a:p>
            <a:pPr algn="ctr"/>
            <a:r>
              <a:rPr lang="fr-FR" sz="1400" dirty="0"/>
              <a:t>&amp; National timing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5471792-6D42-4B69-A457-47145A5E7B48}"/>
              </a:ext>
            </a:extLst>
          </p:cNvPr>
          <p:cNvSpPr txBox="1"/>
          <p:nvPr/>
        </p:nvSpPr>
        <p:spPr>
          <a:xfrm>
            <a:off x="147086" y="1966051"/>
            <a:ext cx="221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Synchronizing</a:t>
            </a:r>
            <a:r>
              <a:rPr lang="fr-FR" sz="1400" dirty="0"/>
              <a:t> </a:t>
            </a:r>
            <a:r>
              <a:rPr lang="fr-FR" sz="1400" dirty="0" err="1"/>
              <a:t>thousands</a:t>
            </a:r>
            <a:r>
              <a:rPr lang="fr-FR" sz="1400" dirty="0"/>
              <a:t> of </a:t>
            </a:r>
            <a:r>
              <a:rPr lang="fr-FR" sz="1400" dirty="0" err="1"/>
              <a:t>nodes</a:t>
            </a:r>
            <a:r>
              <a:rPr lang="fr-FR" sz="1400" dirty="0"/>
              <a:t> in </a:t>
            </a:r>
            <a:r>
              <a:rPr lang="fr-FR" sz="1400" dirty="0" err="1"/>
              <a:t>accelerators</a:t>
            </a:r>
            <a:r>
              <a:rPr lang="fr-FR" sz="1400" dirty="0"/>
              <a:t> </a:t>
            </a:r>
            <a:r>
              <a:rPr lang="fr-FR" sz="1400" dirty="0" err="1"/>
              <a:t>chains</a:t>
            </a:r>
            <a:endParaRPr lang="fr-FR" sz="1400" dirty="0"/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eg</a:t>
            </a:r>
            <a:r>
              <a:rPr lang="fr-FR" sz="1400" dirty="0"/>
              <a:t> CERN, FAIR …)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3344162-6097-4F6C-9B23-F4FD156E1A9B}"/>
              </a:ext>
            </a:extLst>
          </p:cNvPr>
          <p:cNvSpPr txBox="1"/>
          <p:nvPr/>
        </p:nvSpPr>
        <p:spPr>
          <a:xfrm>
            <a:off x="1942018" y="3843037"/>
            <a:ext cx="1757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Timing for </a:t>
            </a:r>
            <a:r>
              <a:rPr lang="fr-FR" sz="1400" dirty="0" err="1"/>
              <a:t>widely</a:t>
            </a:r>
            <a:r>
              <a:rPr lang="fr-FR" sz="1400" dirty="0"/>
              <a:t> </a:t>
            </a:r>
            <a:r>
              <a:rPr lang="fr-FR" sz="1400" dirty="0" err="1"/>
              <a:t>distributed</a:t>
            </a:r>
            <a:r>
              <a:rPr lang="fr-FR" sz="1400" dirty="0"/>
              <a:t> detector </a:t>
            </a:r>
            <a:r>
              <a:rPr lang="fr-FR" sz="1400" dirty="0" err="1"/>
              <a:t>arrays</a:t>
            </a:r>
            <a:endParaRPr lang="fr-FR" sz="1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09A172-FCC9-41F2-A2FB-5B4232DC5607}"/>
              </a:ext>
            </a:extLst>
          </p:cNvPr>
          <p:cNvSpPr txBox="1"/>
          <p:nvPr/>
        </p:nvSpPr>
        <p:spPr>
          <a:xfrm>
            <a:off x="3432153" y="2006165"/>
            <a:ext cx="221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Precise</a:t>
            </a:r>
            <a:r>
              <a:rPr lang="fr-FR" sz="1400" dirty="0"/>
              <a:t> coordination</a:t>
            </a:r>
          </a:p>
          <a:p>
            <a:pPr algn="ctr"/>
            <a:r>
              <a:rPr lang="fr-FR" sz="1400" dirty="0"/>
              <a:t>of </a:t>
            </a:r>
            <a:r>
              <a:rPr lang="fr-FR" sz="1400" dirty="0" err="1"/>
              <a:t>antenna</a:t>
            </a:r>
            <a:r>
              <a:rPr lang="fr-FR" sz="1400" dirty="0"/>
              <a:t> and </a:t>
            </a:r>
            <a:r>
              <a:rPr lang="fr-FR" sz="1400" dirty="0" err="1"/>
              <a:t>sensor</a:t>
            </a:r>
            <a:r>
              <a:rPr lang="fr-FR" sz="1400" dirty="0"/>
              <a:t> networks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B0E68A5-63AF-4C8B-8397-25F9C55BD62F}"/>
              </a:ext>
            </a:extLst>
          </p:cNvPr>
          <p:cNvSpPr txBox="1"/>
          <p:nvPr/>
        </p:nvSpPr>
        <p:spPr>
          <a:xfrm>
            <a:off x="5204831" y="3799705"/>
            <a:ext cx="221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Tests for </a:t>
            </a:r>
            <a:r>
              <a:rPr lang="fr-FR" sz="1400" dirty="0" err="1"/>
              <a:t>synchronized</a:t>
            </a:r>
            <a:r>
              <a:rPr lang="fr-FR" sz="1400" dirty="0"/>
              <a:t> quantum </a:t>
            </a:r>
            <a:r>
              <a:rPr lang="fr-FR" sz="1400" dirty="0" err="1"/>
              <a:t>nodes</a:t>
            </a:r>
            <a:r>
              <a:rPr lang="fr-FR" sz="1400" dirty="0"/>
              <a:t> &amp; </a:t>
            </a:r>
            <a:r>
              <a:rPr lang="fr-FR" sz="1400" dirty="0" err="1"/>
              <a:t>secure</a:t>
            </a:r>
            <a:r>
              <a:rPr lang="fr-FR" sz="1400" dirty="0"/>
              <a:t> communications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1904EBC-E5F2-4B3C-A537-6B823CD97C74}"/>
              </a:ext>
            </a:extLst>
          </p:cNvPr>
          <p:cNvSpPr txBox="1"/>
          <p:nvPr/>
        </p:nvSpPr>
        <p:spPr>
          <a:xfrm>
            <a:off x="6933012" y="2111668"/>
            <a:ext cx="221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Time </a:t>
            </a:r>
            <a:r>
              <a:rPr lang="fr-FR" sz="1400" dirty="0" err="1"/>
              <a:t>synchronization</a:t>
            </a:r>
            <a:r>
              <a:rPr lang="fr-FR" sz="1400" dirty="0"/>
              <a:t> in </a:t>
            </a:r>
            <a:r>
              <a:rPr lang="fr-FR" sz="1400" dirty="0" err="1"/>
              <a:t>critical</a:t>
            </a:r>
            <a:r>
              <a:rPr lang="fr-FR" sz="1400" dirty="0"/>
              <a:t> transaction networks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B39E61-029A-4750-8D46-B2B8EA732017}"/>
              </a:ext>
            </a:extLst>
          </p:cNvPr>
          <p:cNvSpPr txBox="1"/>
          <p:nvPr/>
        </p:nvSpPr>
        <p:spPr>
          <a:xfrm>
            <a:off x="8575550" y="3811575"/>
            <a:ext cx="221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Precision</a:t>
            </a:r>
            <a:r>
              <a:rPr lang="fr-FR" sz="1400" dirty="0"/>
              <a:t> time for </a:t>
            </a:r>
            <a:r>
              <a:rPr lang="fr-FR" sz="1400" dirty="0" err="1"/>
              <a:t>critical</a:t>
            </a:r>
            <a:r>
              <a:rPr lang="fr-FR" sz="1400" dirty="0"/>
              <a:t> communication infrastructure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7CAE5F2-B0EF-4ACE-83B9-86A0B3A2192E}"/>
              </a:ext>
            </a:extLst>
          </p:cNvPr>
          <p:cNvSpPr txBox="1"/>
          <p:nvPr/>
        </p:nvSpPr>
        <p:spPr>
          <a:xfrm>
            <a:off x="10082617" y="2009993"/>
            <a:ext cx="2218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Infrasturctures</a:t>
            </a:r>
            <a:r>
              <a:rPr lang="fr-FR" sz="1400" dirty="0"/>
              <a:t> like REFIMEVE for </a:t>
            </a:r>
            <a:r>
              <a:rPr lang="fr-FR" sz="1400" dirty="0" err="1"/>
              <a:t>distributing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Time &amp; </a:t>
            </a:r>
            <a:r>
              <a:rPr lang="fr-FR" sz="1400" dirty="0" err="1"/>
              <a:t>frequency</a:t>
            </a:r>
            <a:r>
              <a:rPr lang="fr-FR" sz="1400" dirty="0"/>
              <a:t> </a:t>
            </a:r>
            <a:r>
              <a:rPr lang="fr-FR" sz="1400" dirty="0" err="1"/>
              <a:t>references</a:t>
            </a:r>
            <a:endParaRPr lang="fr-FR" sz="1400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2D4BB77-F088-46E0-9DBF-DAA039A6F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446" y="1901470"/>
            <a:ext cx="1132538" cy="99734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C6F67B4-A25E-4C35-A2AA-72038DC17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601" y="3776824"/>
            <a:ext cx="1251087" cy="113970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6C6CA06-DE96-4C58-A6C1-D526C0C39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7825" y="1821793"/>
            <a:ext cx="753715" cy="107729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954DC47-86FB-40D4-A308-D63EC4DF0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2356" y="3851088"/>
            <a:ext cx="1365103" cy="100001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F7284C1-1880-4214-9471-73230A510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2370" y="1805298"/>
            <a:ext cx="1206562" cy="113035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94EC34-5F6A-475F-972F-CC767193D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4372" y="3862650"/>
            <a:ext cx="1467561" cy="1062199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0E6723B-70D0-4DA6-BAC6-1A9477967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845" y="3821207"/>
            <a:ext cx="1219263" cy="1028753"/>
          </a:xfrm>
          <a:prstGeom prst="rect">
            <a:avLst/>
          </a:prstGeom>
        </p:spPr>
      </p:pic>
      <p:sp>
        <p:nvSpPr>
          <p:cNvPr id="54" name="Espace réservé du numéro de diapositive 53">
            <a:extLst>
              <a:ext uri="{FF2B5EF4-FFF2-40B4-BE49-F238E27FC236}">
                <a16:creationId xmlns:a16="http://schemas.microsoft.com/office/drawing/2014/main" id="{3F71A6B1-F1B4-434A-B2BE-304E524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550" y="6355380"/>
            <a:ext cx="2743200" cy="365125"/>
          </a:xfrm>
        </p:spPr>
        <p:txBody>
          <a:bodyPr/>
          <a:lstStyle/>
          <a:p>
            <a:fld id="{5672D726-F402-4725-A6F3-F85A7E4D1A8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8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827002" y="130565"/>
            <a:ext cx="6404963" cy="44799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/>
              </a:rPr>
              <a:t>Technical Principles</a:t>
            </a: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116856" y="2245740"/>
            <a:ext cx="6384612" cy="4520551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t">
            <a:normAutofit/>
          </a:bodyPr>
          <a:lstStyle/>
          <a:p>
            <a:pPr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White Rabbit Operation (Key concepts)</a:t>
            </a:r>
          </a:p>
          <a:p>
            <a:pPr marL="387890" lvl="2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u="sng" dirty="0" err="1">
                <a:solidFill>
                  <a:srgbClr val="000000"/>
                </a:solidFill>
                <a:latin typeface="Calibri"/>
              </a:rPr>
              <a:t>SyncE</a:t>
            </a:r>
            <a:r>
              <a:rPr lang="en-US" sz="2000" u="sng" dirty="0">
                <a:solidFill>
                  <a:srgbClr val="000000"/>
                </a:solidFill>
                <a:latin typeface="Calibri"/>
              </a:rPr>
              <a:t> (Synchronous Ethernet): </a:t>
            </a:r>
          </a:p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shares a common frequency clock</a:t>
            </a:r>
          </a:p>
          <a:p>
            <a:pPr marL="387890" lvl="2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u="sng" dirty="0">
                <a:solidFill>
                  <a:srgbClr val="000000"/>
                </a:solidFill>
                <a:latin typeface="Calibri"/>
              </a:rPr>
              <a:t>PTP (Precision Time Protocol IEEE1588)</a:t>
            </a:r>
          </a:p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Message exchange to measure/deduce delays</a:t>
            </a:r>
          </a:p>
          <a:p>
            <a:pPr marL="387890" lvl="2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u="sng" dirty="0">
                <a:solidFill>
                  <a:srgbClr val="000000"/>
                </a:solidFill>
                <a:latin typeface="Calibri"/>
              </a:rPr>
              <a:t>Ultra-fine phase measurement:</a:t>
            </a:r>
          </a:p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Extremely precise phase alignment between clocks via DDMTD Phase tracking (Digital Dual Mixer Domain)</a:t>
            </a:r>
          </a:p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endParaRPr lang="en-US" sz="343" dirty="0">
              <a:solidFill>
                <a:srgbClr val="000000"/>
              </a:solidFill>
              <a:latin typeface="Calibri"/>
            </a:endParaRP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43" dirty="0">
              <a:solidFill>
                <a:srgbClr val="000000"/>
              </a:solidFill>
              <a:latin typeface="Calibri"/>
            </a:endParaRPr>
          </a:p>
          <a:p>
            <a:pPr marL="387890" indent="-387890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43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C0F2DA-DDA4-425C-9936-FCA45325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81" y="3032677"/>
            <a:ext cx="4708443" cy="16122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F9221D-8360-451B-A824-A0AC8A661EEE}"/>
              </a:ext>
            </a:extLst>
          </p:cNvPr>
          <p:cNvSpPr txBox="1"/>
          <p:nvPr/>
        </p:nvSpPr>
        <p:spPr>
          <a:xfrm>
            <a:off x="6424407" y="4820675"/>
            <a:ext cx="617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Tomasz</a:t>
            </a:r>
            <a:r>
              <a:rPr lang="fr-FR" sz="1200" dirty="0"/>
              <a:t> </a:t>
            </a:r>
            <a:r>
              <a:rPr lang="fr-FR" sz="1200" dirty="0" err="1"/>
              <a:t>Włostowski</a:t>
            </a:r>
            <a:r>
              <a:rPr lang="fr-FR" sz="1200" dirty="0"/>
              <a:t> :  </a:t>
            </a:r>
            <a:r>
              <a:rPr lang="en-US" sz="1200" dirty="0"/>
              <a:t>Precise time and frequency transfer in a White Rabbit network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B0BD8D-3FA9-4D02-B57F-D8F1F7314BDA}"/>
              </a:ext>
            </a:extLst>
          </p:cNvPr>
          <p:cNvSpPr txBox="1"/>
          <p:nvPr/>
        </p:nvSpPr>
        <p:spPr>
          <a:xfrm>
            <a:off x="2151923" y="1010499"/>
            <a:ext cx="8277726" cy="92333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White Rabbit </a:t>
            </a:r>
            <a:r>
              <a:rPr lang="fr-FR" dirty="0" err="1"/>
              <a:t>is</a:t>
            </a:r>
            <a:r>
              <a:rPr lang="fr-FR" dirty="0"/>
              <a:t> a high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synchronization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Ethernet.</a:t>
            </a:r>
          </a:p>
          <a:p>
            <a:pPr algn="ctr"/>
            <a:r>
              <a:rPr lang="fr-FR" dirty="0"/>
              <a:t>It </a:t>
            </a:r>
            <a:r>
              <a:rPr lang="fr-FR" dirty="0" err="1"/>
              <a:t>synchronizes</a:t>
            </a:r>
            <a:r>
              <a:rPr lang="fr-FR" dirty="0"/>
              <a:t> multiple </a:t>
            </a:r>
            <a:r>
              <a:rPr lang="fr-FR" dirty="0" err="1"/>
              <a:t>devices</a:t>
            </a:r>
            <a:r>
              <a:rPr lang="fr-FR" dirty="0"/>
              <a:t> on a network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sub-nanosecond</a:t>
            </a:r>
            <a:r>
              <a:rPr lang="fr-FR" dirty="0"/>
              <a:t> </a:t>
            </a:r>
            <a:r>
              <a:rPr lang="fr-FR" dirty="0" err="1"/>
              <a:t>precision</a:t>
            </a:r>
            <a:r>
              <a:rPr lang="fr-FR" dirty="0"/>
              <a:t>.</a:t>
            </a:r>
          </a:p>
          <a:p>
            <a:pPr algn="ctr"/>
            <a:endParaRPr lang="fr-FR" dirty="0"/>
          </a:p>
        </p:txBody>
      </p:sp>
      <p:pic>
        <p:nvPicPr>
          <p:cNvPr id="11" name="Picture 2" descr="ACS">
            <a:extLst>
              <a:ext uri="{FF2B5EF4-FFF2-40B4-BE49-F238E27FC236}">
                <a16:creationId xmlns:a16="http://schemas.microsoft.com/office/drawing/2014/main" id="{1D7937F9-3582-40C6-96CE-452E284C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66" y="-73926"/>
            <a:ext cx="2012072" cy="9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e la date 2">
            <a:extLst>
              <a:ext uri="{FF2B5EF4-FFF2-40B4-BE49-F238E27FC236}">
                <a16:creationId xmlns:a16="http://schemas.microsoft.com/office/drawing/2014/main" id="{4CDC0B52-AD22-4848-9429-E7B321FC8FE9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60FB80-7917-4BA4-B96D-7AB3E929BA79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62CCA5-9158-4737-9C9F-5D1814EE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1504" b="38578"/>
          <a:stretch/>
        </p:blipFill>
        <p:spPr>
          <a:xfrm>
            <a:off x="10603696" y="1071630"/>
            <a:ext cx="929528" cy="6047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0781E36-F7A4-4A09-AC4A-3A1A4A27D55E}"/>
              </a:ext>
            </a:extLst>
          </p:cNvPr>
          <p:cNvSpPr txBox="1"/>
          <p:nvPr/>
        </p:nvSpPr>
        <p:spPr>
          <a:xfrm>
            <a:off x="5891868" y="2427136"/>
            <a:ext cx="5246509" cy="516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Delivering synchronous clock and 1PPS via optical link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DCB224-5665-44C1-8C9C-62747781CC8F}"/>
              </a:ext>
            </a:extLst>
          </p:cNvPr>
          <p:cNvSpPr txBox="1"/>
          <p:nvPr/>
        </p:nvSpPr>
        <p:spPr>
          <a:xfrm>
            <a:off x="1116698" y="5898051"/>
            <a:ext cx="9486998" cy="796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r>
              <a:rPr lang="en-US" sz="2000" b="1" u="sng" dirty="0">
                <a:solidFill>
                  <a:srgbClr val="000000"/>
                </a:solidFill>
                <a:latin typeface="Calibri"/>
              </a:rPr>
              <a:t>Delivering synchronous clock 10 MHz, 1PPS and timestamping via optical link</a:t>
            </a:r>
          </a:p>
          <a:p>
            <a:pPr lvl="2">
              <a:lnSpc>
                <a:spcPct val="75000"/>
              </a:lnSpc>
              <a:spcBef>
                <a:spcPts val="1848"/>
              </a:spcBef>
              <a:spcAft>
                <a:spcPts val="238"/>
              </a:spcAft>
              <a:buClr>
                <a:srgbClr val="000000"/>
              </a:buClr>
              <a:buSzPct val="45000"/>
            </a:pPr>
            <a:endParaRPr lang="en-US" sz="1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39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57260" y="-20075"/>
            <a:ext cx="10186010" cy="84788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716" b="1" dirty="0">
                <a:solidFill>
                  <a:srgbClr val="00294B"/>
                </a:solidFill>
                <a:latin typeface="Calibri Light"/>
                <a:ea typeface="Noto Sans CJK SC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 Light"/>
                <a:ea typeface="Calibri Light"/>
              </a:rPr>
              <a:t>TECHNOLOGY OVERVIEW : Precision Time Protocol</a:t>
            </a:r>
            <a:endParaRPr lang="en-US" sz="2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611044" y="1221913"/>
            <a:ext cx="6906287" cy="46855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Noto Sans CJK SC"/>
              </a:rPr>
              <a:t>		</a:t>
            </a: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Noto Sans CJK SC"/>
              </a:rPr>
              <a:t>Precision Time Protocol (IEEE 1588):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Protocol that allows devices to align their local clocks to a master clock by exchanging timing information.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Devices send timestamps (send and receive times), which allows calculation of propagation delays and clock offset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Key points: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Measures and corrects clock offset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Uses timestamps in exchanged messages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Enables deduction of propagation delay</a:t>
            </a:r>
          </a:p>
          <a:p>
            <a:pPr marL="388298" indent="-388298"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Better precision than standard networks, but insufficient alone for sub-ns accuracy targeted by White Rabbit</a:t>
            </a:r>
          </a:p>
          <a:p>
            <a:pPr algn="just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pic>
        <p:nvPicPr>
          <p:cNvPr id="7" name="Picture 2" descr="ACS">
            <a:extLst>
              <a:ext uri="{FF2B5EF4-FFF2-40B4-BE49-F238E27FC236}">
                <a16:creationId xmlns:a16="http://schemas.microsoft.com/office/drawing/2014/main" id="{7054F5E3-50CE-4598-89DD-78138784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22" y="403866"/>
            <a:ext cx="1706983" cy="8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D7E9CE-E8BE-4A4E-9AF2-0D06120B8880}"/>
              </a:ext>
            </a:extLst>
          </p:cNvPr>
          <p:cNvSpPr txBox="1"/>
          <p:nvPr/>
        </p:nvSpPr>
        <p:spPr>
          <a:xfrm>
            <a:off x="5847106" y="5690818"/>
            <a:ext cx="6771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White Rabbit: </a:t>
            </a:r>
            <a:r>
              <a:rPr lang="fr-FR" sz="1200" dirty="0" err="1"/>
              <a:t>Sub-Nanaosecond</a:t>
            </a:r>
            <a:r>
              <a:rPr lang="fr-FR" sz="1200" dirty="0"/>
              <a:t> Timing over Ethernet P.P.M. </a:t>
            </a:r>
            <a:r>
              <a:rPr lang="fr-FR" sz="1200" dirty="0" err="1"/>
              <a:t>Jansweijera</a:t>
            </a:r>
            <a:r>
              <a:rPr lang="fr-FR" sz="1200" dirty="0"/>
              <a:t> , H.Z. </a:t>
            </a:r>
            <a:r>
              <a:rPr lang="fr-FR" sz="1200" dirty="0" err="1"/>
              <a:t>Peeka</a:t>
            </a:r>
            <a:r>
              <a:rPr lang="fr-FR" sz="1200" dirty="0"/>
              <a:t> , E. de </a:t>
            </a:r>
            <a:r>
              <a:rPr lang="fr-FR" sz="1200" dirty="0" err="1"/>
              <a:t>Wolfb,a</a:t>
            </a:r>
            <a:r>
              <a:rPr lang="fr-FR" sz="1200" dirty="0"/>
              <a:t>,</a:t>
            </a:r>
          </a:p>
        </p:txBody>
      </p:sp>
      <p:sp>
        <p:nvSpPr>
          <p:cNvPr id="9" name="Espace réservé de la date 2">
            <a:extLst>
              <a:ext uri="{FF2B5EF4-FFF2-40B4-BE49-F238E27FC236}">
                <a16:creationId xmlns:a16="http://schemas.microsoft.com/office/drawing/2014/main" id="{6F7D1BEC-1BAE-4C47-ACB6-5919C4CAB2DA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FCE51E-AC57-4552-AAEE-B9FA61F8883B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AA1789-389A-4E3C-8D11-F564377F8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11" y="1572774"/>
            <a:ext cx="4071321" cy="3712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8F2E1-19DB-4D1B-AE30-1E0B81BD0423}"/>
              </a:ext>
            </a:extLst>
          </p:cNvPr>
          <p:cNvSpPr/>
          <p:nvPr/>
        </p:nvSpPr>
        <p:spPr>
          <a:xfrm>
            <a:off x="7800111" y="4924425"/>
            <a:ext cx="781914" cy="36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932254" y="-38325"/>
            <a:ext cx="9981882" cy="84788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400" b="1" dirty="0">
                <a:solidFill>
                  <a:srgbClr val="002060"/>
                </a:solidFill>
                <a:latin typeface="Calibri Light"/>
              </a:rPr>
              <a:t>TECHNOLOGY OVERVIEW : Synchronous Ethernet (Sync-E)</a:t>
            </a:r>
            <a:endParaRPr lang="en-US" sz="2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11757" y="1283560"/>
            <a:ext cx="5996095" cy="44041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 err="1">
                <a:solidFill>
                  <a:srgbClr val="000000"/>
                </a:solidFill>
              </a:rPr>
              <a:t>SyncE</a:t>
            </a:r>
            <a:r>
              <a:rPr lang="en-US" sz="2000" u="sng" dirty="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A method that allows all devices on a network to share the same clock frequency over Ethernet.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The receiver recovers the clock from the incoming signal, so all nodes “tick” at the same rate.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 err="1">
                <a:solidFill>
                  <a:srgbClr val="000000"/>
                </a:solidFill>
              </a:rPr>
              <a:t>SyncE</a:t>
            </a:r>
            <a:r>
              <a:rPr lang="en-US" sz="2000" dirty="0">
                <a:solidFill>
                  <a:srgbClr val="000000"/>
                </a:solidFill>
              </a:rPr>
              <a:t> does not provide absolute time (like UTC), but ensures local clocks do not drift from each other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b="1" u="sng" dirty="0">
                <a:solidFill>
                  <a:srgbClr val="000000"/>
                </a:solidFill>
              </a:rPr>
              <a:t>Key points: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- Frequency synchronization, at the physical network layer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Provide a stable base for  DDMTD</a:t>
            </a:r>
          </a:p>
        </p:txBody>
      </p:sp>
      <p:pic>
        <p:nvPicPr>
          <p:cNvPr id="151" name="Image 150"/>
          <p:cNvPicPr/>
          <p:nvPr/>
        </p:nvPicPr>
        <p:blipFill>
          <a:blip r:embed="rId2"/>
          <a:srcRect l="2827" t="320" r="-449"/>
          <a:stretch/>
        </p:blipFill>
        <p:spPr>
          <a:xfrm>
            <a:off x="7154732" y="1462866"/>
            <a:ext cx="4572000" cy="1726859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987477-9F57-41E4-92F7-F2D00BD93274}"/>
              </a:ext>
            </a:extLst>
          </p:cNvPr>
          <p:cNvSpPr txBox="1"/>
          <p:nvPr/>
        </p:nvSpPr>
        <p:spPr>
          <a:xfrm>
            <a:off x="3175030" y="845158"/>
            <a:ext cx="4951989" cy="30777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SYNTONIZATION =&gt; SAME FREQUENCY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597ED6-2AD3-4D3F-8BDC-334FC360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993" y="3582998"/>
            <a:ext cx="5296250" cy="27059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A5183D-C3F9-4009-82A1-4D554699210B}"/>
              </a:ext>
            </a:extLst>
          </p:cNvPr>
          <p:cNvSpPr txBox="1"/>
          <p:nvPr/>
        </p:nvSpPr>
        <p:spPr>
          <a:xfrm>
            <a:off x="6353767" y="6532810"/>
            <a:ext cx="617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Tomasz</a:t>
            </a:r>
            <a:r>
              <a:rPr lang="fr-FR" sz="1200" dirty="0"/>
              <a:t> </a:t>
            </a:r>
            <a:r>
              <a:rPr lang="fr-FR" sz="1200" dirty="0" err="1"/>
              <a:t>Włostowski</a:t>
            </a:r>
            <a:r>
              <a:rPr lang="fr-FR" sz="1200" dirty="0"/>
              <a:t> :  </a:t>
            </a:r>
            <a:r>
              <a:rPr lang="en-US" sz="1200" dirty="0"/>
              <a:t>Precise time and frequency transfer in a White Rabbit network</a:t>
            </a:r>
            <a:endParaRPr lang="fr-FR" sz="1200" dirty="0"/>
          </a:p>
        </p:txBody>
      </p:sp>
      <p:pic>
        <p:nvPicPr>
          <p:cNvPr id="12" name="Picture 2" descr="ACS">
            <a:extLst>
              <a:ext uri="{FF2B5EF4-FFF2-40B4-BE49-F238E27FC236}">
                <a16:creationId xmlns:a16="http://schemas.microsoft.com/office/drawing/2014/main" id="{52794FA3-4C0B-4908-97B1-30DF4B7A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96" y="436835"/>
            <a:ext cx="1293097" cy="6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e la date 2">
            <a:extLst>
              <a:ext uri="{FF2B5EF4-FFF2-40B4-BE49-F238E27FC236}">
                <a16:creationId xmlns:a16="http://schemas.microsoft.com/office/drawing/2014/main" id="{4C410426-68D9-4690-94D2-A22CC94826DE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9FC01-1451-416A-820D-F19E5479B172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831001" y="-38707"/>
            <a:ext cx="10764168" cy="847883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400" b="1" dirty="0">
                <a:solidFill>
                  <a:srgbClr val="002060"/>
                </a:solidFill>
                <a:latin typeface="Calibri Light"/>
              </a:rPr>
              <a:t>TECHNOLOGY OVERVIEW : Digital Dual Mixer Time Domain </a:t>
            </a:r>
            <a:endParaRPr lang="en-US" sz="24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75341" y="1365129"/>
            <a:ext cx="5874770" cy="22295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632359" indent="-632359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DDMTD (Digital Dual Mixer Time Difference): 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A technique for measuring the phase difference between two clock signals with extremely fine resolution.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In WR, DDMTD allows very precise alignment to a master clock’s phase.</a:t>
            </a:r>
          </a:p>
          <a:p>
            <a:pPr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Key points: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Very high-precision phase measurement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Resolution better than timestamp alone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Complements PTP to reach sub-nanosecond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Essential for demanding applications like LLRF </a:t>
            </a:r>
          </a:p>
          <a:p>
            <a:pPr marL="342900" indent="-342900">
              <a:lnSpc>
                <a:spcPct val="93000"/>
              </a:lnSpc>
              <a:spcBef>
                <a:spcPts val="904"/>
              </a:spcBef>
              <a:spcAft>
                <a:spcPts val="100"/>
              </a:spcAft>
              <a:buClr>
                <a:srgbClr val="000000"/>
              </a:buClr>
              <a:buSzPct val="45000"/>
              <a:buFontTx/>
              <a:buChar char="-"/>
              <a:tabLst>
                <a:tab pos="0" algn="l"/>
                <a:tab pos="508495" algn="l"/>
                <a:tab pos="1016990" algn="l"/>
                <a:tab pos="1525485" algn="l"/>
                <a:tab pos="2033980" algn="l"/>
                <a:tab pos="2542476" algn="l"/>
                <a:tab pos="3050971" algn="l"/>
                <a:tab pos="3559466" algn="l"/>
                <a:tab pos="4067961" algn="l"/>
                <a:tab pos="4576456" algn="l"/>
                <a:tab pos="5084951" algn="l"/>
                <a:tab pos="5593039" algn="l"/>
                <a:tab pos="6101534" algn="l"/>
                <a:tab pos="6610029" algn="l"/>
                <a:tab pos="7118524" algn="l"/>
                <a:tab pos="7627019" algn="l"/>
                <a:tab pos="8135514" algn="l"/>
                <a:tab pos="8644009" algn="l"/>
                <a:tab pos="9152504" algn="l"/>
                <a:tab pos="9661000" algn="l"/>
                <a:tab pos="10169495" algn="l"/>
                <a:tab pos="10349179" algn="l"/>
                <a:tab pos="10866638" algn="l"/>
                <a:tab pos="11384097" algn="l"/>
                <a:tab pos="11901556" algn="l"/>
                <a:tab pos="12203475" algn="l"/>
              </a:tabLst>
            </a:pPr>
            <a:endParaRPr lang="en-US" sz="2037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Image 160"/>
          <p:cNvPicPr/>
          <p:nvPr/>
        </p:nvPicPr>
        <p:blipFill>
          <a:blip r:embed="rId2"/>
          <a:stretch/>
        </p:blipFill>
        <p:spPr>
          <a:xfrm>
            <a:off x="7065754" y="4609294"/>
            <a:ext cx="4477839" cy="1806955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62" name="Groupe 161"/>
          <p:cNvGrpSpPr/>
          <p:nvPr/>
        </p:nvGrpSpPr>
        <p:grpSpPr>
          <a:xfrm>
            <a:off x="6554809" y="2741609"/>
            <a:ext cx="5261850" cy="1706068"/>
            <a:chOff x="178920" y="3419280"/>
            <a:chExt cx="5908680" cy="1965240"/>
          </a:xfrm>
        </p:grpSpPr>
        <p:pic>
          <p:nvPicPr>
            <p:cNvPr id="163" name="Image 162"/>
            <p:cNvPicPr/>
            <p:nvPr/>
          </p:nvPicPr>
          <p:blipFill>
            <a:blip r:embed="rId3"/>
            <a:stretch/>
          </p:blipFill>
          <p:spPr>
            <a:xfrm>
              <a:off x="178920" y="3501720"/>
              <a:ext cx="5908680" cy="1882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4" name="Rectangle 163"/>
            <p:cNvSpPr/>
            <p:nvPr/>
          </p:nvSpPr>
          <p:spPr>
            <a:xfrm>
              <a:off x="407520" y="3490560"/>
              <a:ext cx="198720" cy="2318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60" tIns="52967" rIns="101860" bIns="52967" anchor="ctr">
              <a:noAutofit/>
            </a:bodyPr>
            <a:lstStyle/>
            <a:p>
              <a:pPr>
                <a:lnSpc>
                  <a:spcPct val="93000"/>
                </a:lnSpc>
                <a:spcBef>
                  <a:spcPts val="241"/>
                </a:spcBef>
                <a:spcAft>
                  <a:spcPts val="241"/>
                </a:spcAft>
                <a:tabLst>
                  <a:tab pos="0" algn="l"/>
                  <a:tab pos="517459" algn="l"/>
                  <a:tab pos="1034918" algn="l"/>
                  <a:tab pos="1552377" algn="l"/>
                  <a:tab pos="2069836" algn="l"/>
                  <a:tab pos="2587295" algn="l"/>
                  <a:tab pos="3104754" algn="l"/>
                  <a:tab pos="3622213" algn="l"/>
                  <a:tab pos="4139672" algn="l"/>
                  <a:tab pos="4657131" algn="l"/>
                  <a:tab pos="5174590" algn="l"/>
                  <a:tab pos="5692049" algn="l"/>
                  <a:tab pos="6209508" algn="l"/>
                  <a:tab pos="6726966" algn="l"/>
                  <a:tab pos="7244425" algn="l"/>
                  <a:tab pos="7761884" algn="l"/>
                  <a:tab pos="8279343" algn="l"/>
                  <a:tab pos="8796802" algn="l"/>
                  <a:tab pos="9314261" algn="l"/>
                  <a:tab pos="9831720" algn="l"/>
                  <a:tab pos="10349179" algn="l"/>
                </a:tabLst>
              </a:pPr>
              <a:endParaRPr lang="en-US" sz="203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368000" y="3419280"/>
              <a:ext cx="838440" cy="2314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1860" tIns="52967" rIns="101860" bIns="52967" anchor="ctr">
              <a:noAutofit/>
            </a:bodyPr>
            <a:lstStyle/>
            <a:p>
              <a:pPr>
                <a:lnSpc>
                  <a:spcPct val="93000"/>
                </a:lnSpc>
                <a:spcBef>
                  <a:spcPts val="241"/>
                </a:spcBef>
                <a:spcAft>
                  <a:spcPts val="241"/>
                </a:spcAft>
                <a:tabLst>
                  <a:tab pos="0" algn="l"/>
                  <a:tab pos="517459" algn="l"/>
                  <a:tab pos="1034918" algn="l"/>
                  <a:tab pos="1552377" algn="l"/>
                  <a:tab pos="2069836" algn="l"/>
                  <a:tab pos="2587295" algn="l"/>
                  <a:tab pos="3104754" algn="l"/>
                  <a:tab pos="3622213" algn="l"/>
                  <a:tab pos="4139672" algn="l"/>
                  <a:tab pos="4657131" algn="l"/>
                  <a:tab pos="5174590" algn="l"/>
                  <a:tab pos="5692049" algn="l"/>
                  <a:tab pos="6209508" algn="l"/>
                  <a:tab pos="6726966" algn="l"/>
                  <a:tab pos="7244425" algn="l"/>
                  <a:tab pos="7761884" algn="l"/>
                  <a:tab pos="8279343" algn="l"/>
                  <a:tab pos="8796802" algn="l"/>
                  <a:tab pos="9314261" algn="l"/>
                  <a:tab pos="9831720" algn="l"/>
                  <a:tab pos="10349179" algn="l"/>
                </a:tabLst>
              </a:pPr>
              <a:endParaRPr lang="en-US" sz="2037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3" name="Picture 2" descr="ACS">
            <a:extLst>
              <a:ext uri="{FF2B5EF4-FFF2-40B4-BE49-F238E27FC236}">
                <a16:creationId xmlns:a16="http://schemas.microsoft.com/office/drawing/2014/main" id="{DE291360-BF04-468D-B531-BECF31BE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22" y="403866"/>
            <a:ext cx="1706983" cy="8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42346C5-D250-42A2-A9BB-7EE612A64026}"/>
              </a:ext>
            </a:extLst>
          </p:cNvPr>
          <p:cNvSpPr txBox="1"/>
          <p:nvPr/>
        </p:nvSpPr>
        <p:spPr>
          <a:xfrm>
            <a:off x="3429905" y="815944"/>
            <a:ext cx="5874769" cy="30777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SYNCHRONISATION=&gt; SAME PHASE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16E073D-24B3-4B80-9176-27F7675FB405}"/>
              </a:ext>
            </a:extLst>
          </p:cNvPr>
          <p:cNvSpPr txBox="1"/>
          <p:nvPr/>
        </p:nvSpPr>
        <p:spPr>
          <a:xfrm>
            <a:off x="6762750" y="6469960"/>
            <a:ext cx="617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Tomasz</a:t>
            </a:r>
            <a:r>
              <a:rPr lang="fr-FR" sz="1200" dirty="0"/>
              <a:t> </a:t>
            </a:r>
            <a:r>
              <a:rPr lang="fr-FR" sz="1200" dirty="0" err="1"/>
              <a:t>Włostowski</a:t>
            </a:r>
            <a:r>
              <a:rPr lang="fr-FR" sz="1200" dirty="0"/>
              <a:t> :  </a:t>
            </a:r>
            <a:r>
              <a:rPr lang="en-US" sz="1200" dirty="0"/>
              <a:t>Precise time and frequency transfer in a White Rabbit network</a:t>
            </a:r>
            <a:endParaRPr lang="fr-FR" sz="1200" dirty="0"/>
          </a:p>
        </p:txBody>
      </p:sp>
      <p:sp>
        <p:nvSpPr>
          <p:cNvPr id="12" name="Espace réservé de la date 2">
            <a:extLst>
              <a:ext uri="{FF2B5EF4-FFF2-40B4-BE49-F238E27FC236}">
                <a16:creationId xmlns:a16="http://schemas.microsoft.com/office/drawing/2014/main" id="{CE839254-5A11-4D77-9CB1-5F1A7E60577F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F11E39-2FE6-4E93-89C0-C58DDCDD4203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B36B29F-A601-4254-8C4C-14647E556645}"/>
              </a:ext>
            </a:extLst>
          </p:cNvPr>
          <p:cNvGrpSpPr/>
          <p:nvPr/>
        </p:nvGrpSpPr>
        <p:grpSpPr>
          <a:xfrm>
            <a:off x="7626949" y="1202487"/>
            <a:ext cx="3687497" cy="1634500"/>
            <a:chOff x="6843240" y="1260000"/>
            <a:chExt cx="3584520" cy="160812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DD34730-B41F-49B1-B4B1-34C484B5D24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924600" y="1325160"/>
              <a:ext cx="3503160" cy="1443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14BB14-AD7D-47EB-ACE2-357F1D1C0AF4}"/>
                </a:ext>
              </a:extLst>
            </p:cNvPr>
            <p:cNvSpPr/>
            <p:nvPr/>
          </p:nvSpPr>
          <p:spPr>
            <a:xfrm>
              <a:off x="6843240" y="1260000"/>
              <a:ext cx="132120" cy="173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>
                <a:lnSpc>
                  <a:spcPct val="93000"/>
                </a:lnSpc>
                <a:spcBef>
                  <a:spcPts val="213"/>
                </a:spcBef>
                <a:spcAft>
                  <a:spcPts val="213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5D433C-DB16-4BD4-A4D4-ED5F550FA8E5}"/>
                </a:ext>
              </a:extLst>
            </p:cNvPr>
            <p:cNvSpPr/>
            <p:nvPr/>
          </p:nvSpPr>
          <p:spPr>
            <a:xfrm>
              <a:off x="6905160" y="2695320"/>
              <a:ext cx="131760" cy="1728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 anchor="ctr">
              <a:noAutofit/>
            </a:bodyPr>
            <a:lstStyle/>
            <a:p>
              <a:pPr>
                <a:lnSpc>
                  <a:spcPct val="93000"/>
                </a:lnSpc>
                <a:spcBef>
                  <a:spcPts val="213"/>
                </a:spcBef>
                <a:spcAft>
                  <a:spcPts val="213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2591205" y="182565"/>
            <a:ext cx="6404963" cy="428564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spAutoFit/>
          </a:bodyPr>
          <a:lstStyle/>
          <a:p>
            <a:r>
              <a:rPr lang="en-US" sz="2264" dirty="0">
                <a:solidFill>
                  <a:srgbClr val="002060"/>
                </a:solidFill>
                <a:latin typeface="Arial"/>
              </a:rPr>
              <a:t>On the shelf White Rabbit solution</a:t>
            </a:r>
          </a:p>
        </p:txBody>
      </p:sp>
      <p:pic>
        <p:nvPicPr>
          <p:cNvPr id="167" name="Image 166"/>
          <p:cNvPicPr/>
          <p:nvPr/>
        </p:nvPicPr>
        <p:blipFill>
          <a:blip r:embed="rId2"/>
          <a:stretch/>
        </p:blipFill>
        <p:spPr>
          <a:xfrm>
            <a:off x="698" y="1265917"/>
            <a:ext cx="6111606" cy="509259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ZoneTexte 167"/>
          <p:cNvSpPr txBox="1"/>
          <p:nvPr/>
        </p:nvSpPr>
        <p:spPr>
          <a:xfrm>
            <a:off x="90743" y="814881"/>
            <a:ext cx="6225282" cy="329712"/>
          </a:xfrm>
          <a:prstGeom prst="rect">
            <a:avLst/>
          </a:prstGeom>
          <a:noFill/>
          <a:ln w="0">
            <a:noFill/>
          </a:ln>
        </p:spPr>
        <p:txBody>
          <a:bodyPr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US" sz="1585">
                <a:solidFill>
                  <a:srgbClr val="000000"/>
                </a:solidFill>
                <a:latin typeface="Arial"/>
              </a:rPr>
              <a:t>https://safran-navigation-timing.com/solution/white-rabbit-solutions/</a:t>
            </a:r>
          </a:p>
        </p:txBody>
      </p:sp>
      <p:pic>
        <p:nvPicPr>
          <p:cNvPr id="169" name="Image 168"/>
          <p:cNvPicPr/>
          <p:nvPr/>
        </p:nvPicPr>
        <p:blipFill>
          <a:blip r:embed="rId3"/>
          <a:stretch/>
        </p:blipFill>
        <p:spPr>
          <a:xfrm>
            <a:off x="5908584" y="1833481"/>
            <a:ext cx="6130756" cy="4275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ZoneTexte 169"/>
          <p:cNvSpPr txBox="1"/>
          <p:nvPr/>
        </p:nvSpPr>
        <p:spPr>
          <a:xfrm>
            <a:off x="6519745" y="814881"/>
            <a:ext cx="5823138" cy="329712"/>
          </a:xfrm>
          <a:prstGeom prst="rect">
            <a:avLst/>
          </a:prstGeom>
          <a:noFill/>
          <a:ln w="0">
            <a:noFill/>
          </a:ln>
        </p:spPr>
        <p:txBody>
          <a:bodyPr lIns="101860" tIns="50930" rIns="101860" bIns="50930" anchor="t">
            <a:spAutoFit/>
          </a:bodyPr>
          <a:lstStyle/>
          <a:p>
            <a:pPr>
              <a:lnSpc>
                <a:spcPct val="93000"/>
              </a:lnSpc>
              <a:spcBef>
                <a:spcPts val="241"/>
              </a:spcBef>
              <a:spcAft>
                <a:spcPts val="241"/>
              </a:spcAft>
              <a:tabLst>
                <a:tab pos="0" algn="l"/>
                <a:tab pos="517459" algn="l"/>
                <a:tab pos="1034918" algn="l"/>
                <a:tab pos="1552377" algn="l"/>
                <a:tab pos="2069836" algn="l"/>
                <a:tab pos="2587295" algn="l"/>
                <a:tab pos="3104754" algn="l"/>
                <a:tab pos="3622213" algn="l"/>
                <a:tab pos="4139672" algn="l"/>
                <a:tab pos="4657131" algn="l"/>
                <a:tab pos="5174590" algn="l"/>
                <a:tab pos="5692049" algn="l"/>
                <a:tab pos="6209508" algn="l"/>
                <a:tab pos="6726966" algn="l"/>
                <a:tab pos="7244425" algn="l"/>
                <a:tab pos="7761884" algn="l"/>
                <a:tab pos="8279343" algn="l"/>
                <a:tab pos="8796802" algn="l"/>
                <a:tab pos="9314261" algn="l"/>
                <a:tab pos="9831720" algn="l"/>
                <a:tab pos="10349179" algn="l"/>
              </a:tabLst>
            </a:pPr>
            <a:r>
              <a:rPr lang="en-US" sz="1585">
                <a:solidFill>
                  <a:srgbClr val="000000"/>
                </a:solidFill>
                <a:latin typeface="Arial"/>
              </a:rPr>
              <a:t>http://www.synctechnology.cn/en_detaile.aspx?ClassID=1</a:t>
            </a:r>
          </a:p>
        </p:txBody>
      </p:sp>
      <p:sp>
        <p:nvSpPr>
          <p:cNvPr id="7" name="ZoneTexte 32">
            <a:extLst>
              <a:ext uri="{FF2B5EF4-FFF2-40B4-BE49-F238E27FC236}">
                <a16:creationId xmlns:a16="http://schemas.microsoft.com/office/drawing/2014/main" id="{64E2AE3E-6514-4372-9264-8302775B7614}"/>
              </a:ext>
            </a:extLst>
          </p:cNvPr>
          <p:cNvSpPr txBox="1"/>
          <p:nvPr/>
        </p:nvSpPr>
        <p:spPr>
          <a:xfrm>
            <a:off x="4169557" y="6043119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666A6809-0EAC-45E5-8B12-28A72B8B1797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83DCE0-74DA-45F9-A97C-4B6277F50E0E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ACS">
            <a:extLst>
              <a:ext uri="{FF2B5EF4-FFF2-40B4-BE49-F238E27FC236}">
                <a16:creationId xmlns:a16="http://schemas.microsoft.com/office/drawing/2014/main" id="{B5477AEA-852B-495F-803E-B32D186A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54" y="136682"/>
            <a:ext cx="1037769" cy="4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2591205" y="182565"/>
            <a:ext cx="6404963" cy="428564"/>
          </a:xfrm>
          <a:prstGeom prst="rect">
            <a:avLst/>
          </a:prstGeom>
          <a:noFill/>
          <a:ln w="0">
            <a:noFill/>
          </a:ln>
        </p:spPr>
        <p:txBody>
          <a:bodyPr vert="horz" lIns="103490" tIns="51745" rIns="103490" bIns="51745" rtlCol="0" anchor="ctr">
            <a:spAutoFit/>
          </a:bodyPr>
          <a:lstStyle/>
          <a:p>
            <a:r>
              <a:rPr lang="en-US" sz="2264" dirty="0">
                <a:solidFill>
                  <a:srgbClr val="002060"/>
                </a:solidFill>
                <a:latin typeface="Arial"/>
              </a:rPr>
              <a:t>Accuracy system comparison 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666A6809-0EAC-45E5-8B12-28A72B8B1797}"/>
              </a:ext>
            </a:extLst>
          </p:cNvPr>
          <p:cNvSpPr txBox="1">
            <a:spLocks/>
          </p:cNvSpPr>
          <p:nvPr/>
        </p:nvSpPr>
        <p:spPr>
          <a:xfrm>
            <a:off x="577391" y="6510285"/>
            <a:ext cx="2742885" cy="3650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17/12/2025 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83DCE0-74DA-45F9-A97C-4B6277F50E0E}"/>
              </a:ext>
            </a:extLst>
          </p:cNvPr>
          <p:cNvSpPr txBox="1"/>
          <p:nvPr/>
        </p:nvSpPr>
        <p:spPr>
          <a:xfrm>
            <a:off x="2055339" y="649359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Journées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annuelles</a:t>
            </a:r>
            <a:r>
              <a:rPr lang="en-US" sz="1200" dirty="0">
                <a:solidFill>
                  <a:schemeClr val="bg1"/>
                </a:solidFill>
              </a:rPr>
              <a:t> 2025 GDR SCIPAC et Instrumentation </a:t>
            </a:r>
            <a:r>
              <a:rPr lang="en-US" sz="1200" dirty="0" err="1">
                <a:solidFill>
                  <a:schemeClr val="bg1"/>
                </a:solidFill>
              </a:rPr>
              <a:t>Faisceau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C75013-779A-4E0F-A2BF-E016D5EC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77" y="1377836"/>
            <a:ext cx="9614246" cy="4472631"/>
          </a:xfrm>
          <a:prstGeom prst="rect">
            <a:avLst/>
          </a:prstGeom>
        </p:spPr>
      </p:pic>
      <p:sp>
        <p:nvSpPr>
          <p:cNvPr id="14" name="ZoneTexte 32">
            <a:extLst>
              <a:ext uri="{FF2B5EF4-FFF2-40B4-BE49-F238E27FC236}">
                <a16:creationId xmlns:a16="http://schemas.microsoft.com/office/drawing/2014/main" id="{65D856DD-1592-4C7B-B660-BC82DFB231C8}"/>
              </a:ext>
            </a:extLst>
          </p:cNvPr>
          <p:cNvSpPr txBox="1"/>
          <p:nvPr/>
        </p:nvSpPr>
        <p:spPr>
          <a:xfrm>
            <a:off x="7240016" y="5987362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Courtesy : Daniel </a:t>
            </a:r>
            <a:r>
              <a:rPr lang="en-GB" dirty="0" err="1"/>
              <a:t>Charlet</a:t>
            </a:r>
            <a:endParaRPr lang="en-GB" dirty="0"/>
          </a:p>
        </p:txBody>
      </p:sp>
      <p:pic>
        <p:nvPicPr>
          <p:cNvPr id="15" name="Picture 2" descr="ACS">
            <a:extLst>
              <a:ext uri="{FF2B5EF4-FFF2-40B4-BE49-F238E27FC236}">
                <a16:creationId xmlns:a16="http://schemas.microsoft.com/office/drawing/2014/main" id="{8C32A6FE-C7EF-4948-894F-C9FB0EED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81" y="614629"/>
            <a:ext cx="1374566" cy="6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95207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14671</TotalTime>
  <Words>1877</Words>
  <Application>Microsoft Office PowerPoint</Application>
  <PresentationFormat>Grand écran</PresentationFormat>
  <Paragraphs>303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Wingdings 2</vt:lpstr>
      <vt:lpstr>1_Thème Office</vt:lpstr>
      <vt:lpstr>Présentation PowerPoint</vt:lpstr>
      <vt:lpstr>Agenda</vt:lpstr>
      <vt:lpstr>Présentation PowerPoint</vt:lpstr>
      <vt:lpstr>Technical Principles</vt:lpstr>
      <vt:lpstr> TECHNOLOGY OVERVIEW : Precision Time Protocol</vt:lpstr>
      <vt:lpstr>TECHNOLOGY OVERVIEW : Synchronous Ethernet (Sync-E)</vt:lpstr>
      <vt:lpstr>TECHNOLOGY OVERVIEW : Digital Dual Mixer Time Domain </vt:lpstr>
      <vt:lpstr>On the shelf White Rabbit solution</vt:lpstr>
      <vt:lpstr>Accuracy system comparison </vt:lpstr>
      <vt:lpstr>THE IDROGEN BOARD</vt:lpstr>
      <vt:lpstr> C&amp;C Frequency Tuning system</vt:lpstr>
      <vt:lpstr>IDROGEN: softwares</vt:lpstr>
      <vt:lpstr>Présentation PowerPoint</vt:lpstr>
      <vt:lpstr>IDROGEN board performance</vt:lpstr>
      <vt:lpstr>SuperKEKb : Master oscillator distribution</vt:lpstr>
      <vt:lpstr>Laser synchronization</vt:lpstr>
      <vt:lpstr>Présentation PowerPoint</vt:lpstr>
      <vt:lpstr>Présentation PowerPoint</vt:lpstr>
      <vt:lpstr>Distributed Master Oscillator (DMO)</vt:lpstr>
      <vt:lpstr>Distributed Master Oscillator (DMO)</vt:lpstr>
      <vt:lpstr>New PLL : preliminary results </vt:lpstr>
      <vt:lpstr>IDROGEN: roadmap and future directions</vt:lpstr>
      <vt:lpstr>Conclusion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JOLY</dc:creator>
  <cp:lastModifiedBy>nawal belouchrani</cp:lastModifiedBy>
  <cp:revision>282</cp:revision>
  <dcterms:created xsi:type="dcterms:W3CDTF">2023-01-06T15:01:16Z</dcterms:created>
  <dcterms:modified xsi:type="dcterms:W3CDTF">2025-12-17T09:42:25Z</dcterms:modified>
</cp:coreProperties>
</file>