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78" r:id="rId2"/>
    <p:sldId id="257" r:id="rId3"/>
    <p:sldId id="291" r:id="rId4"/>
    <p:sldId id="292" r:id="rId5"/>
    <p:sldId id="286" r:id="rId6"/>
    <p:sldId id="301" r:id="rId7"/>
    <p:sldId id="302" r:id="rId8"/>
    <p:sldId id="304" r:id="rId9"/>
    <p:sldId id="288" r:id="rId10"/>
    <p:sldId id="289" r:id="rId11"/>
    <p:sldId id="295" r:id="rId12"/>
    <p:sldId id="290" r:id="rId13"/>
    <p:sldId id="296" r:id="rId14"/>
    <p:sldId id="297" r:id="rId15"/>
    <p:sldId id="298" r:id="rId16"/>
    <p:sldId id="299" r:id="rId17"/>
    <p:sldId id="307" r:id="rId18"/>
    <p:sldId id="312" r:id="rId19"/>
    <p:sldId id="309" r:id="rId20"/>
    <p:sldId id="314" r:id="rId21"/>
    <p:sldId id="306" r:id="rId22"/>
    <p:sldId id="308" r:id="rId23"/>
    <p:sldId id="311" r:id="rId24"/>
    <p:sldId id="310" r:id="rId25"/>
    <p:sldId id="313" r:id="rId26"/>
    <p:sldId id="305" r:id="rId27"/>
    <p:sldId id="283" r:id="rId28"/>
    <p:sldId id="303" r:id="rId29"/>
    <p:sldId id="294" r:id="rId30"/>
    <p:sldId id="300" r:id="rId31"/>
    <p:sldId id="287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CDDE"/>
    <a:srgbClr val="60A4B4"/>
    <a:srgbClr val="261F4D"/>
    <a:srgbClr val="C95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99"/>
    <p:restoredTop sz="96327"/>
  </p:normalViewPr>
  <p:slideViewPr>
    <p:cSldViewPr snapToGrid="0" showGuides="1">
      <p:cViewPr varScale="1">
        <p:scale>
          <a:sx n="122" d="100"/>
          <a:sy n="122" d="100"/>
        </p:scale>
        <p:origin x="108" y="2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15/12/2025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 mod="1"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CAC795-2571-424A-AE64-31CF8A10BB35}" type="datetime1">
              <a:rPr lang="fr-FR" smtClean="0"/>
              <a:t>15/12/2025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4497" y="6318001"/>
            <a:ext cx="4965109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B85625-C484-420B-8385-3D095E24BE06}" type="datetime1">
              <a:rPr lang="fr-FR" smtClean="0"/>
              <a:t>15/12/2025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4497" y="6318001"/>
            <a:ext cx="5189553" cy="54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61277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290897"/>
            <a:ext cx="10801350" cy="483844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DDAF297-7A3F-4B98-A985-0CD673CDDF43}" type="datetime1">
              <a:rPr lang="fr-FR" smtClean="0"/>
              <a:t>15/12/2025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4497" y="6318001"/>
            <a:ext cx="5280994" cy="54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343025"/>
            <a:ext cx="5292725" cy="47863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343025"/>
            <a:ext cx="5292724" cy="47863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093EE-B7C7-41D4-B418-252A16ABA750}" type="datetime1">
              <a:rPr lang="fr-FR" smtClean="0"/>
              <a:t>15/12/2025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61277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E05B1-29FE-444C-9E8D-19009FD66D78}" type="datetime1">
              <a:rPr lang="fr-FR" smtClean="0"/>
              <a:t>15/12/2025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 du réseau électronicien – 17 Janvier 2025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61277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4AE3F4-0FB2-4AAB-A301-BD2D57EE03EF}" type="datetime1">
              <a:rPr lang="fr-FR" smtClean="0"/>
              <a:t>15/12/2025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4497" y="6318001"/>
            <a:ext cx="3368691" cy="54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Journée du réseau électronicien – 17 Janvier 2025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B8FB2-B454-4440-A209-9D6702B71839}" type="datetime1">
              <a:rPr lang="fr-FR" smtClean="0"/>
              <a:t>15/12/2025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 du réseau électronicien – 17 Janvier 2025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F16BCB42-80D0-478E-B66B-27DD8454B122}" type="datetime1">
              <a:rPr lang="fr-FR" smtClean="0"/>
              <a:t>15/12/2025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7" y="6319777"/>
            <a:ext cx="5264367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2BDB3D3C-E347-488B-9820-43698247DBDC}" type="datetime1">
              <a:rPr lang="fr-FR" smtClean="0"/>
              <a:t>15/12/2025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3113318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Journée du réseau électronicien – 17 Janvier 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2" r:id="rId2"/>
    <p:sldLayoutId id="2147483670" r:id="rId3"/>
    <p:sldLayoutId id="2147483675" r:id="rId4"/>
    <p:sldLayoutId id="2147483652" r:id="rId5"/>
    <p:sldLayoutId id="2147483654" r:id="rId6"/>
    <p:sldLayoutId id="2147483679" r:id="rId7"/>
    <p:sldLayoutId id="2147483676" r:id="rId8"/>
    <p:sldLayoutId id="2147483677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2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26.jpg"/><Relationship Id="rId7" Type="http://schemas.openxmlformats.org/officeDocument/2006/relationships/image" Target="../media/image35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0.png"/><Relationship Id="rId11" Type="http://schemas.openxmlformats.org/officeDocument/2006/relationships/image" Target="../media/image39.png"/><Relationship Id="rId5" Type="http://schemas.openxmlformats.org/officeDocument/2006/relationships/image" Target="../media/image331.png"/><Relationship Id="rId10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0.png"/><Relationship Id="rId7" Type="http://schemas.openxmlformats.org/officeDocument/2006/relationships/image" Target="../media/image2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0.png"/><Relationship Id="rId5" Type="http://schemas.openxmlformats.org/officeDocument/2006/relationships/image" Target="../media/image200.png"/><Relationship Id="rId10" Type="http://schemas.openxmlformats.org/officeDocument/2006/relationships/image" Target="../media/image250.png"/><Relationship Id="rId4" Type="http://schemas.openxmlformats.org/officeDocument/2006/relationships/image" Target="../media/image190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0.png"/><Relationship Id="rId7" Type="http://schemas.openxmlformats.org/officeDocument/2006/relationships/image" Target="../media/image2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1.png"/><Relationship Id="rId4" Type="http://schemas.openxmlformats.org/officeDocument/2006/relationships/image" Target="../media/image191.png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8.png"/><Relationship Id="rId3" Type="http://schemas.openxmlformats.org/officeDocument/2006/relationships/image" Target="../media/image25.jpg"/><Relationship Id="rId7" Type="http://schemas.openxmlformats.org/officeDocument/2006/relationships/image" Target="../media/image20.png"/><Relationship Id="rId12" Type="http://schemas.openxmlformats.org/officeDocument/2006/relationships/image" Target="../media/image2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11" Type="http://schemas.openxmlformats.org/officeDocument/2006/relationships/image" Target="../media/image32.png"/><Relationship Id="rId5" Type="http://schemas.openxmlformats.org/officeDocument/2006/relationships/image" Target="../media/image27.jpg"/><Relationship Id="rId10" Type="http://schemas.openxmlformats.org/officeDocument/2006/relationships/image" Target="../media/image31.png"/><Relationship Id="rId4" Type="http://schemas.openxmlformats.org/officeDocument/2006/relationships/image" Target="../media/image26.jp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png"/><Relationship Id="rId3" Type="http://schemas.openxmlformats.org/officeDocument/2006/relationships/image" Target="../media/image26.jpg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5" Type="http://schemas.openxmlformats.org/officeDocument/2006/relationships/image" Target="../media/image331.png"/><Relationship Id="rId15" Type="http://schemas.openxmlformats.org/officeDocument/2006/relationships/image" Target="../media/image46.png"/><Relationship Id="rId10" Type="http://schemas.openxmlformats.org/officeDocument/2006/relationships/image" Target="../media/image39.png"/><Relationship Id="rId4" Type="http://schemas.openxmlformats.org/officeDocument/2006/relationships/image" Target="../media/image20.png"/><Relationship Id="rId9" Type="http://schemas.openxmlformats.org/officeDocument/2006/relationships/image" Target="../media/image38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23631" y="2529444"/>
            <a:ext cx="11316677" cy="1793319"/>
          </a:xfrm>
        </p:spPr>
        <p:txBody>
          <a:bodyPr/>
          <a:lstStyle/>
          <a:p>
            <a:r>
              <a:rPr lang="fr-FR" dirty="0" smtClean="0"/>
              <a:t>Evolution des BPM sur Spiral2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Amélioration de la détection BPM pour S3/Désir et </a:t>
            </a:r>
            <a:r>
              <a:rPr lang="fr-FR" dirty="0" err="1" smtClean="0"/>
              <a:t>Newgain</a:t>
            </a:r>
            <a:endParaRPr lang="fr-FR" dirty="0" smtClean="0"/>
          </a:p>
          <a:p>
            <a:endParaRPr lang="fr-FR" dirty="0"/>
          </a:p>
          <a:p>
            <a:r>
              <a:rPr lang="fr-FR" sz="1600" dirty="0" smtClean="0"/>
              <a:t>	P. Salou, C. Jamet, S. Rueff, C. Potier de </a:t>
            </a:r>
            <a:r>
              <a:rPr lang="fr-FR" sz="1600" dirty="0" err="1" smtClean="0"/>
              <a:t>Courcy</a:t>
            </a:r>
            <a:r>
              <a:rPr lang="fr-FR" sz="1600" dirty="0" smtClean="0"/>
              <a:t> (GEF), </a:t>
            </a:r>
            <a:r>
              <a:rPr lang="fr-FR" sz="1600" dirty="0"/>
              <a:t>C. </a:t>
            </a:r>
            <a:r>
              <a:rPr lang="fr-FR" sz="1600" dirty="0" err="1"/>
              <a:t>Treangle</a:t>
            </a:r>
            <a:r>
              <a:rPr lang="fr-FR" sz="1600" dirty="0"/>
              <a:t> (G2CA</a:t>
            </a:r>
            <a:r>
              <a:rPr lang="fr-FR" sz="1600" dirty="0" smtClean="0"/>
              <a:t>), C. </a:t>
            </a:r>
            <a:r>
              <a:rPr lang="fr-FR" sz="1600" dirty="0" err="1" smtClean="0"/>
              <a:t>Houarner</a:t>
            </a:r>
            <a:r>
              <a:rPr lang="fr-FR" sz="1600" dirty="0" smtClean="0"/>
              <a:t> (GTA)</a:t>
            </a:r>
            <a:endParaRPr lang="fr-FR" sz="1600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1244498" y="6318001"/>
            <a:ext cx="5525418" cy="540000"/>
          </a:xfrm>
        </p:spPr>
        <p:txBody>
          <a:bodyPr/>
          <a:lstStyle/>
          <a:p>
            <a:r>
              <a:rPr lang="fr-FR" dirty="0"/>
              <a:t>Journées annuelles 2025 GDR SCIPAC et Instrumentation </a:t>
            </a:r>
            <a:r>
              <a:rPr lang="fr-FR" dirty="0" smtClean="0"/>
              <a:t>Faisceau – 17/12/2025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17" y="700540"/>
            <a:ext cx="3757685" cy="91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Modifications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Journées annuelles 2025 GDR SCIPAC et Instrumentation Faisceau – 17/12/2025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2160000"/>
            <a:ext cx="5948946" cy="288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08" y="5618930"/>
            <a:ext cx="9883832" cy="73540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44497" y="1447800"/>
            <a:ext cx="3079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Traitement du signal d’origine :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2879415" y="2179133"/>
                <a:ext cx="12839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1200" dirty="0" smtClean="0"/>
                  <a:t>= 88.0525 MHz</a:t>
                </a:r>
                <a:endParaRPr lang="fr-FR" sz="1200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415" y="2179133"/>
                <a:ext cx="1283941" cy="276999"/>
              </a:xfrm>
              <a:prstGeom prst="rect">
                <a:avLst/>
              </a:prstGeom>
              <a:blipFill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4247730" y="5067754"/>
                <a:ext cx="12406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1200" dirty="0"/>
                  <a:t>= </a:t>
                </a:r>
                <a:r>
                  <a:rPr lang="fr-FR" sz="1200" dirty="0" smtClean="0"/>
                  <a:t>86.776 MHz</a:t>
                </a:r>
                <a:endParaRPr lang="fr-FR" sz="1200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730" y="5067754"/>
                <a:ext cx="1240661" cy="276999"/>
              </a:xfrm>
              <a:prstGeom prst="rect">
                <a:avLst/>
              </a:prstGeom>
              <a:blipFill>
                <a:blip r:embed="rId5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avec flèche 10"/>
          <p:cNvCxnSpPr>
            <a:stCxn id="9" idx="0"/>
          </p:cNvCxnSpPr>
          <p:nvPr/>
        </p:nvCxnSpPr>
        <p:spPr>
          <a:xfrm flipV="1">
            <a:off x="4868061" y="4777343"/>
            <a:ext cx="94464" cy="290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9458325" y="4167149"/>
                <a:ext cx="13281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fr-FR" sz="1200" dirty="0" smtClean="0"/>
                  <a:t>65.3375 MHz</a:t>
                </a:r>
                <a:endParaRPr lang="fr-FR" sz="1200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325" y="4167149"/>
                <a:ext cx="1328184" cy="276999"/>
              </a:xfrm>
              <a:prstGeom prst="rect">
                <a:avLst/>
              </a:prstGeom>
              <a:blipFill>
                <a:blip r:embed="rId6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ccolade ouvrante 12"/>
          <p:cNvSpPr/>
          <p:nvPr/>
        </p:nvSpPr>
        <p:spPr>
          <a:xfrm rot="5400000">
            <a:off x="5996600" y="1005501"/>
            <a:ext cx="246423" cy="8924926"/>
          </a:xfrm>
          <a:prstGeom prst="leftBrace">
            <a:avLst>
              <a:gd name="adj1" fmla="val 58449"/>
              <a:gd name="adj2" fmla="val 40937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1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Modifications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Journées annuelles 2025 GDR SCIPAC et Instrumentation Faisceau – 17/12/2025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415" y="1403866"/>
            <a:ext cx="5948946" cy="288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38" y="4698440"/>
            <a:ext cx="3867959" cy="181649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44497" y="1343025"/>
            <a:ext cx="298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Traitement du signal modifié :</a:t>
            </a:r>
            <a:endParaRPr lang="fr-FR" dirty="0"/>
          </a:p>
        </p:txBody>
      </p:sp>
      <p:sp>
        <p:nvSpPr>
          <p:cNvPr id="8" name="Accolade ouvrante 7"/>
          <p:cNvSpPr/>
          <p:nvPr/>
        </p:nvSpPr>
        <p:spPr>
          <a:xfrm rot="5400000">
            <a:off x="6384743" y="3025033"/>
            <a:ext cx="332150" cy="3052763"/>
          </a:xfrm>
          <a:prstGeom prst="leftBrace">
            <a:avLst>
              <a:gd name="adj1" fmla="val 58449"/>
              <a:gd name="adj2" fmla="val 40937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8372475" y="4283867"/>
            <a:ext cx="0" cy="745333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9327762" y="2950976"/>
            <a:ext cx="2438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Modifications du traitement dans le driver CPU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Egalisation des voies (Gain, déphasage)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Calcul position/ellipticité</a:t>
            </a:r>
          </a:p>
          <a:p>
            <a:endParaRPr lang="fr-FR" sz="1400" dirty="0" smtClean="0"/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0446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Comparaisons des erreurs de mesures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Journées annuelles 2025 GDR SCIPAC et Instrumentation Faisceau – 17/12/2025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08" y="2168313"/>
            <a:ext cx="5948946" cy="288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5325" y="1612669"/>
            <a:ext cx="9895090" cy="43558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66" y="2414130"/>
            <a:ext cx="4860000" cy="324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847" y="2414130"/>
            <a:ext cx="4860000" cy="3240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105865" y="1780324"/>
            <a:ext cx="151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Tests en labo :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524000" y="2259718"/>
            <a:ext cx="2430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Balayage en amplitude 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152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Comparaisons des erreurs de mesures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Journées annuelles 2025 GDR SCIPAC et Instrumentation Faisceau – 17/12/2025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08" y="2168313"/>
            <a:ext cx="5948946" cy="288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5325" y="1612669"/>
            <a:ext cx="9895090" cy="43558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07" y="2187298"/>
            <a:ext cx="4860000" cy="3240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290730" y="5559418"/>
            <a:ext cx="2447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Mesure à -100dBm (équivalent 1µA)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542116" y="3421271"/>
            <a:ext cx="2663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Tests en labo bons, mais …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381125" y="1993140"/>
            <a:ext cx="203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Balayage en phase 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346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Comparaisons des erreurs de mesures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Journées annuelles 2025 GDR SCIPAC et Instrumentation Faisceau – 17/12/2025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12" name="Image 11" descr="Une image contenant machine, ingénierie, industrie, acier&#10;&#10;Description générée automatiquement">
            <a:extLst>
              <a:ext uri="{FF2B5EF4-FFF2-40B4-BE49-F238E27FC236}">
                <a16:creationId xmlns:a16="http://schemas.microsoft.com/office/drawing/2014/main" id="{3B1FB945-9B53-F557-4F8A-A790DD31A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47" y="2402403"/>
            <a:ext cx="3566993" cy="2675245"/>
          </a:xfrm>
          <a:prstGeom prst="rect">
            <a:avLst/>
          </a:prstGeom>
        </p:spPr>
      </p:pic>
      <p:cxnSp>
        <p:nvCxnSpPr>
          <p:cNvPr id="13" name="Connecteur droit avec flèche 12"/>
          <p:cNvCxnSpPr/>
          <p:nvPr/>
        </p:nvCxnSpPr>
        <p:spPr>
          <a:xfrm flipH="1" flipV="1">
            <a:off x="3350030" y="4637074"/>
            <a:ext cx="423948" cy="6830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695325" y="1448516"/>
            <a:ext cx="5811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Test en labo bon, mais …</a:t>
            </a:r>
          </a:p>
          <a:p>
            <a:r>
              <a:rPr lang="fr-FR" dirty="0"/>
              <a:t>	</a:t>
            </a:r>
            <a:r>
              <a:rPr lang="fr-FR" dirty="0" smtClean="0"/>
              <a:t>… système réel très perturbé par l’environnement.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3773978" y="5207244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Signaux </a:t>
            </a:r>
            <a:r>
              <a:rPr lang="fr-FR" dirty="0" err="1" smtClean="0"/>
              <a:t>qq</a:t>
            </a:r>
            <a:r>
              <a:rPr lang="fr-FR" dirty="0" smtClean="0"/>
              <a:t> µV</a:t>
            </a:r>
            <a:endParaRPr lang="fr-FR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H="1" flipV="1">
            <a:off x="2837851" y="4519238"/>
            <a:ext cx="41564" cy="11735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122637" y="5678307"/>
            <a:ext cx="192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Champs 6.5 MV/m</a:t>
            </a:r>
            <a:endParaRPr lang="fr-FR" dirty="0"/>
          </a:p>
        </p:txBody>
      </p:sp>
      <p:grpSp>
        <p:nvGrpSpPr>
          <p:cNvPr id="23" name="Groupe 22"/>
          <p:cNvGrpSpPr/>
          <p:nvPr/>
        </p:nvGrpSpPr>
        <p:grpSpPr>
          <a:xfrm>
            <a:off x="5622140" y="2673093"/>
            <a:ext cx="5670836" cy="1385966"/>
            <a:chOff x="6384575" y="3211845"/>
            <a:chExt cx="4322216" cy="1056360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4575" y="3211845"/>
              <a:ext cx="4251718" cy="1056360"/>
            </a:xfrm>
            <a:prstGeom prst="rect">
              <a:avLst/>
            </a:prstGeom>
          </p:spPr>
        </p:pic>
        <p:sp>
          <p:nvSpPr>
            <p:cNvPr id="22" name="Ellipse 21"/>
            <p:cNvSpPr/>
            <p:nvPr/>
          </p:nvSpPr>
          <p:spPr>
            <a:xfrm>
              <a:off x="10158151" y="3873732"/>
              <a:ext cx="548640" cy="224444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5604927" y="2296273"/>
            <a:ext cx="238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Mesures sans faisceau :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6169935" y="4035006"/>
            <a:ext cx="5066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amplitude signal d’offset ≈ </a:t>
            </a:r>
            <a:r>
              <a:rPr lang="fr-FR" dirty="0"/>
              <a:t>amplitude </a:t>
            </a:r>
            <a:r>
              <a:rPr lang="fr-FR" dirty="0" smtClean="0"/>
              <a:t>signal mesuré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7664334" y="4769819"/>
            <a:ext cx="219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=&gt; Déduction d’offset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90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Déduction d’offset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Journées annuelles 2025 GDR SCIPAC et Instrumentation Faisceau – 17/12/2025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947366" y="1336663"/>
            <a:ext cx="308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Déduction d’offset en continu :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03" y="2234042"/>
            <a:ext cx="4878334" cy="33375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1870" y="2234042"/>
            <a:ext cx="3385118" cy="328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7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Déduction d’offset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Journées annuelles 2025 GDR SCIPAC et Instrumentation Faisceau – 17/12/2025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947366" y="1336663"/>
            <a:ext cx="319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Déduction d’offset en continue :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03" y="2234042"/>
            <a:ext cx="4878334" cy="33375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1870" y="2234042"/>
            <a:ext cx="3385118" cy="32833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5325" y="1637607"/>
            <a:ext cx="9895090" cy="43558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6" y="2541182"/>
            <a:ext cx="5985524" cy="254871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05803" y="1837125"/>
            <a:ext cx="20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Test en laboratoire :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055" y="2071779"/>
            <a:ext cx="2755425" cy="180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190" y="3879701"/>
            <a:ext cx="2644394" cy="1800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920016" y="5681978"/>
            <a:ext cx="345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Amplitude signal -44 dBm, amplitude offset -65dBm 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048500" y="1714238"/>
            <a:ext cx="203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Balayage en phase 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173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Mesures sur faisceaux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2130301"/>
            <a:ext cx="5486400" cy="36576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130301"/>
            <a:ext cx="5486400" cy="36576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44497" y="1531815"/>
            <a:ext cx="151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Mesures 2023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186246" y="1531815"/>
            <a:ext cx="151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Mesures 2024</a:t>
            </a:r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5677877" y="1716481"/>
            <a:ext cx="124264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8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Nouveauté 2025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95325" y="1396945"/>
            <a:ext cx="582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Réécriture du programme FPGA/ implémentation du driver :</a:t>
            </a:r>
            <a:endParaRPr lang="fr-FR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764766"/>
              </p:ext>
            </p:extLst>
          </p:nvPr>
        </p:nvGraphicFramePr>
        <p:xfrm>
          <a:off x="2268616" y="2134745"/>
          <a:ext cx="8128000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77191659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19160260"/>
                    </a:ext>
                  </a:extLst>
                </a:gridCol>
              </a:tblGrid>
              <a:tr h="363044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2024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2025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054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Limitation du rythme faisceau à 5Hz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Limitation du rythme faisceau à 2kHz avec moyennage</a:t>
                      </a:r>
                    </a:p>
                    <a:p>
                      <a:r>
                        <a:rPr lang="fr-FR" dirty="0" smtClean="0"/>
                        <a:t>pour F&gt;5Hz.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785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tables de cosinus/sinus à 88.0525 MHz</a:t>
                      </a:r>
                    </a:p>
                    <a:p>
                      <a:r>
                        <a:rPr lang="fr-FR" dirty="0" smtClean="0"/>
                        <a:t>tables de cosinus/sinus à 176.106 MHz</a:t>
                      </a:r>
                    </a:p>
                    <a:p>
                      <a:r>
                        <a:rPr lang="fr-FR" dirty="0" smtClean="0"/>
                        <a:t>tables de cosinus/sinus à Offset </a:t>
                      </a:r>
                      <a:r>
                        <a:rPr lang="fr-FR" dirty="0" err="1" smtClean="0"/>
                        <a:t>Tone</a:t>
                      </a:r>
                      <a:endParaRPr lang="fr-F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tables de dynamique :</a:t>
                      </a:r>
                    </a:p>
                    <a:p>
                      <a:r>
                        <a:rPr lang="fr-FR" dirty="0" smtClean="0"/>
                        <a:t>1024 cosinus/sinus possibles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899367"/>
                  </a:ext>
                </a:extLst>
              </a:tr>
            </a:tbl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28" y="4697773"/>
            <a:ext cx="372376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4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Mesure spectre du signal BPM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050"/>
            <a:ext cx="12192000" cy="118020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0" y="1162050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3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2709"/>
            <a:ext cx="12192000" cy="1180207"/>
          </a:xfrm>
          <a:prstGeom prst="rect">
            <a:avLst/>
          </a:prstGeom>
        </p:spPr>
      </p:pic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BPM dans Spiral2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4497" y="6318001"/>
            <a:ext cx="5382806" cy="540000"/>
          </a:xfrm>
        </p:spPr>
        <p:txBody>
          <a:bodyPr/>
          <a:lstStyle/>
          <a:p>
            <a:r>
              <a:rPr lang="fr-FR" dirty="0"/>
              <a:t>Journées annuelles 2025 GDR SCIPAC et Instrumentation Faisceau – 17/12/2025</a:t>
            </a:r>
          </a:p>
        </p:txBody>
      </p:sp>
      <p:pic>
        <p:nvPicPr>
          <p:cNvPr id="6" name="Image 5" descr="Une image contenant machine, ingénierie, industrie, acier&#10;&#10;Description générée automatiquement">
            <a:extLst>
              <a:ext uri="{FF2B5EF4-FFF2-40B4-BE49-F238E27FC236}">
                <a16:creationId xmlns:a16="http://schemas.microsoft.com/office/drawing/2014/main" id="{3B1FB945-9B53-F557-4F8A-A790DD31A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188" y="1488935"/>
            <a:ext cx="3566993" cy="267524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78" y="1777647"/>
            <a:ext cx="2636138" cy="1891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5933" y="3464002"/>
            <a:ext cx="2679885" cy="1728969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/>
        </p:nvCxnSpPr>
        <p:spPr>
          <a:xfrm flipV="1">
            <a:off x="4862681" y="3212983"/>
            <a:ext cx="2611538" cy="3549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8910262" y="3144007"/>
            <a:ext cx="200450" cy="7908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511" y="3464600"/>
            <a:ext cx="1246262" cy="1470814"/>
          </a:xfrm>
          <a:prstGeom prst="rect">
            <a:avLst/>
          </a:prstGeom>
        </p:spPr>
      </p:pic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1" y="1252252"/>
            <a:ext cx="3025740" cy="3148613"/>
          </a:xfrm>
          <a:prstGeom prst="rect">
            <a:avLst/>
          </a:prstGeom>
        </p:spPr>
      </p:pic>
      <p:cxnSp>
        <p:nvCxnSpPr>
          <p:cNvPr id="24" name="Connecteur droit avec flèche 23"/>
          <p:cNvCxnSpPr/>
          <p:nvPr/>
        </p:nvCxnSpPr>
        <p:spPr>
          <a:xfrm flipV="1">
            <a:off x="1816948" y="2970083"/>
            <a:ext cx="1963833" cy="423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7567899" y="4469538"/>
            <a:ext cx="2071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BPM = </a:t>
            </a:r>
            <a:r>
              <a:rPr lang="fr-FR" sz="1200" dirty="0" err="1" smtClean="0"/>
              <a:t>Beam</a:t>
            </a:r>
            <a:r>
              <a:rPr lang="fr-FR" sz="1200" dirty="0" smtClean="0"/>
              <a:t> Position Monitor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29430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2" y="1069059"/>
            <a:ext cx="2970000" cy="198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915" y="1069059"/>
            <a:ext cx="2970000" cy="198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458" y="1069059"/>
            <a:ext cx="2970000" cy="198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000" y="1069059"/>
            <a:ext cx="2970000" cy="1980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25" y="4503838"/>
            <a:ext cx="2970000" cy="1980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00" y="4503838"/>
            <a:ext cx="2970000" cy="1980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75" y="4503838"/>
            <a:ext cx="2970000" cy="198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Mesure spectre du signal BPM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7551"/>
            <a:ext cx="12192000" cy="1180207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 flipV="1">
            <a:off x="234892" y="3046040"/>
            <a:ext cx="142613" cy="9479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4153949" y="3142050"/>
            <a:ext cx="63267" cy="85194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 flipV="1">
            <a:off x="8250303" y="3046040"/>
            <a:ext cx="133097" cy="9684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 flipV="1">
            <a:off x="11752976" y="2987317"/>
            <a:ext cx="214917" cy="10271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 flipV="1">
            <a:off x="2021747" y="4345428"/>
            <a:ext cx="58723" cy="2349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H="1" flipV="1">
            <a:off x="5856914" y="4345428"/>
            <a:ext cx="109406" cy="2144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V="1">
            <a:off x="10382818" y="4352862"/>
            <a:ext cx="61779" cy="1278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17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Sélecteur de paquets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72" y="1800225"/>
            <a:ext cx="3032228" cy="40429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0" y="2109401"/>
            <a:ext cx="6947877" cy="108708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75" y="3623403"/>
            <a:ext cx="2959724" cy="22197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74" y="4034080"/>
            <a:ext cx="4849700" cy="180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0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Sélecteur de paquets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72" y="1800225"/>
            <a:ext cx="3032228" cy="40429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0" y="2109401"/>
            <a:ext cx="6947877" cy="108708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37" y="4491590"/>
            <a:ext cx="5055870" cy="194157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07" y="4491590"/>
            <a:ext cx="5020818" cy="194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9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Mesure avec sélecteur de paquets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77" y="1975423"/>
            <a:ext cx="4960630" cy="33291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23" y="1975423"/>
            <a:ext cx="4898908" cy="3329185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>
            <a:off x="5548923" y="3344985"/>
            <a:ext cx="6330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624539" y="5441972"/>
            <a:ext cx="29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Sélecteur de paquets = 1/120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520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Mesure avec sélecteur de paquets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8466"/>
            <a:ext cx="12192000" cy="118020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408" y="1254678"/>
            <a:ext cx="5400000" cy="3600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258692" y="4168065"/>
            <a:ext cx="29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Sélecteur de paquets = 1/100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93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Mesure avec sélecteur de paquets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101724" y="6421019"/>
            <a:ext cx="29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Sélecteur de paquets = 1/100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7551"/>
            <a:ext cx="12192000" cy="11802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5" y="1162050"/>
            <a:ext cx="2970000" cy="198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439" y="1162050"/>
            <a:ext cx="2970000" cy="198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724" y="1162050"/>
            <a:ext cx="2970000" cy="198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009" y="1162050"/>
            <a:ext cx="2970000" cy="1980000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 flipV="1">
            <a:off x="234892" y="3046040"/>
            <a:ext cx="142613" cy="9479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4153949" y="3142050"/>
            <a:ext cx="63267" cy="85194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 flipV="1">
            <a:off x="8250303" y="3046040"/>
            <a:ext cx="133097" cy="9684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 flipV="1">
            <a:off x="11752976" y="2987317"/>
            <a:ext cx="214917" cy="10271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15" y="4416778"/>
            <a:ext cx="2970000" cy="19800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696" y="4416778"/>
            <a:ext cx="2970000" cy="198000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976" y="4416778"/>
            <a:ext cx="2970000" cy="1980000"/>
          </a:xfrm>
          <a:prstGeom prst="rect">
            <a:avLst/>
          </a:prstGeom>
        </p:spPr>
      </p:pic>
      <p:cxnSp>
        <p:nvCxnSpPr>
          <p:cNvPr id="30" name="Connecteur droit 29"/>
          <p:cNvCxnSpPr/>
          <p:nvPr/>
        </p:nvCxnSpPr>
        <p:spPr>
          <a:xfrm flipH="1" flipV="1">
            <a:off x="2021747" y="4345428"/>
            <a:ext cx="58723" cy="2349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H="1" flipV="1">
            <a:off x="5856914" y="4345428"/>
            <a:ext cx="109406" cy="2144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V="1">
            <a:off x="10382818" y="4352862"/>
            <a:ext cx="61779" cy="1278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61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Mesure avec sélecteur de paquets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52" y="1730829"/>
            <a:ext cx="2678928" cy="2009196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08" y="3995537"/>
            <a:ext cx="3001440" cy="194624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60" y="1940025"/>
            <a:ext cx="2700000" cy="180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79" y="3995537"/>
            <a:ext cx="2700000" cy="1800000"/>
          </a:xfrm>
          <a:prstGeom prst="rect">
            <a:avLst/>
          </a:prstGeom>
        </p:spPr>
      </p:pic>
      <p:sp>
        <p:nvSpPr>
          <p:cNvPr id="11" name="Flèche droite 10"/>
          <p:cNvSpPr/>
          <p:nvPr/>
        </p:nvSpPr>
        <p:spPr>
          <a:xfrm>
            <a:off x="4974386" y="3311174"/>
            <a:ext cx="1367406" cy="108465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39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Merci pour votre attention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Journée du réseau électronicien – 17 Janvier 2025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143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Principe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1" y="1220773"/>
            <a:ext cx="3749765" cy="14400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52" y="1232937"/>
            <a:ext cx="3723768" cy="14400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1" y="1162050"/>
            <a:ext cx="2058858" cy="790887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>
            <a:off x="5370286" y="2005106"/>
            <a:ext cx="2569028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244497" y="1128494"/>
            <a:ext cx="4065734" cy="1606891"/>
          </a:xfrm>
          <a:prstGeom prst="roundRect">
            <a:avLst>
              <a:gd name="adj" fmla="val 758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7999369" y="1115098"/>
            <a:ext cx="4065734" cy="1620287"/>
          </a:xfrm>
          <a:prstGeom prst="roundRect">
            <a:avLst>
              <a:gd name="adj" fmla="val 758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3721338" y="2906230"/>
                <a:ext cx="4250844" cy="597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338" y="2906230"/>
                <a:ext cx="4250844" cy="5975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345880" y="3934880"/>
                <a:ext cx="5010089" cy="3931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 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func>
                            <m:func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func>
                            <m:func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80" y="3934880"/>
                <a:ext cx="5010089" cy="393121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llipse 5"/>
          <p:cNvSpPr/>
          <p:nvPr/>
        </p:nvSpPr>
        <p:spPr>
          <a:xfrm>
            <a:off x="8925886" y="1399683"/>
            <a:ext cx="268448" cy="108217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45880" y="4485357"/>
                <a:ext cx="9889630" cy="393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)</m:t>
                    </m:r>
                    <m:func>
                      <m:func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fr-FR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))=</m:t>
                    </m:r>
                  </m:oMath>
                </a14:m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</a:rPr>
                      <m:t>𝐼</m:t>
                    </m:r>
                    <m:func>
                      <m:funcPr>
                        <m:ctrlPr>
                          <a:rPr lang="fr-FR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FR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fr-FR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fr-FR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𝑄</m:t>
                    </m:r>
                    <m:func>
                      <m:funcPr>
                        <m:ctrlPr>
                          <a:rPr lang="fr-FR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fr-FR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lang="fr-FR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FR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r>
                  <a:rPr lang="fr-FR" dirty="0" smtClean="0"/>
                  <a:t> +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𝐼</m:t>
                    </m:r>
                    <m:func>
                      <m:funcPr>
                        <m:ctrlPr>
                          <a:rPr lang="fr-FR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FR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lang="fr-FR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e>
                    </m:func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func>
                      <m:funcPr>
                        <m:ctrlPr>
                          <a:rPr lang="fr-FR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FR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fr-FR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m:rPr>
                        <m:nor/>
                      </m:rPr>
                      <a:rPr lang="fr-F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80" y="4485357"/>
                <a:ext cx="9889630" cy="393121"/>
              </a:xfrm>
              <a:prstGeom prst="rect">
                <a:avLst/>
              </a:prstGeom>
              <a:blipFill>
                <a:blip r:embed="rId7"/>
                <a:stretch>
                  <a:fillRect l="-185" t="-7813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345880" y="5299440"/>
                <a:ext cx="5704575" cy="597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𝑄𝑖</m:t>
                      </m:r>
                      <m:r>
                        <a:rPr lang="fr-FR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80" y="5299440"/>
                <a:ext cx="5704575" cy="5975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e 15"/>
          <p:cNvGrpSpPr/>
          <p:nvPr/>
        </p:nvGrpSpPr>
        <p:grpSpPr>
          <a:xfrm>
            <a:off x="9478091" y="5087501"/>
            <a:ext cx="2416029" cy="1619076"/>
            <a:chOff x="9478091" y="5087501"/>
            <a:chExt cx="2416029" cy="1619076"/>
          </a:xfrm>
        </p:grpSpPr>
        <p:grpSp>
          <p:nvGrpSpPr>
            <p:cNvPr id="13" name="Groupe 12"/>
            <p:cNvGrpSpPr/>
            <p:nvPr/>
          </p:nvGrpSpPr>
          <p:grpSpPr>
            <a:xfrm>
              <a:off x="9628187" y="5259815"/>
              <a:ext cx="2115836" cy="1274449"/>
              <a:chOff x="7149845" y="3824116"/>
              <a:chExt cx="2115836" cy="127444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ZoneTexte 44"/>
                  <p:cNvSpPr txBox="1"/>
                  <p:nvPr/>
                </p:nvSpPr>
                <p:spPr>
                  <a:xfrm>
                    <a:off x="7149845" y="3824116"/>
                    <a:ext cx="2089610" cy="40331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fr-FR" sz="14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fr-FR" sz="140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fr-FR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fr-FR" sz="140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func>
                          <m:r>
                            <a:rPr lang="fr-FR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fr-F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fr-F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fr-FR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1400" b="0" i="0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sz="14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4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fr-FR" sz="14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oMath>
                      </m:oMathPara>
                    </a14:m>
                    <a:endParaRPr lang="fr-FR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ZoneTexte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49845" y="3824116"/>
                    <a:ext cx="2089610" cy="40331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458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ZoneTexte 47"/>
                  <p:cNvSpPr txBox="1"/>
                  <p:nvPr/>
                </p:nvSpPr>
                <p:spPr>
                  <a:xfrm>
                    <a:off x="7149845" y="4695249"/>
                    <a:ext cx="1996764" cy="40331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fr-FR" sz="14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1400" i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140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fr-FR" sz="14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140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func>
                          <m:r>
                            <a:rPr lang="fr-FR" sz="1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1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unc>
                            <m:funcPr>
                              <m:ctrlPr>
                                <a:rPr lang="fr-FR" sz="1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140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1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r-FR" sz="1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lang="fr-FR" sz="1400" dirty="0"/>
                  </a:p>
                </p:txBody>
              </p:sp>
            </mc:Choice>
            <mc:Fallback xmlns="">
              <p:sp>
                <p:nvSpPr>
                  <p:cNvPr id="48" name="ZoneTexte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49845" y="4695249"/>
                    <a:ext cx="1996764" cy="40331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10" t="-1515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ZoneTexte 48"/>
                  <p:cNvSpPr txBox="1"/>
                  <p:nvPr/>
                </p:nvSpPr>
                <p:spPr>
                  <a:xfrm>
                    <a:off x="7149845" y="4259682"/>
                    <a:ext cx="2115836" cy="40331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fr-FR" sz="14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fr-FR" sz="14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e>
                                <m:sup>
                                  <m:r>
                                    <a:rPr lang="fr-FR" sz="14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fr-FR" sz="14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func>
                          <m:r>
                            <a:rPr lang="fr-FR" sz="1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fr-FR" sz="1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fr-FR" sz="1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lang="fr-FR" sz="14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14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sz="1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fr-FR" sz="1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oMath>
                      </m:oMathPara>
                    </a14:m>
                    <a:endParaRPr lang="fr-FR" sz="1400" dirty="0"/>
                  </a:p>
                </p:txBody>
              </p:sp>
            </mc:Choice>
            <mc:Fallback xmlns="">
              <p:sp>
                <p:nvSpPr>
                  <p:cNvPr id="49" name="ZoneTexte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49845" y="4259682"/>
                    <a:ext cx="2115836" cy="40331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575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5" name="Rectangle 14"/>
            <p:cNvSpPr/>
            <p:nvPr/>
          </p:nvSpPr>
          <p:spPr>
            <a:xfrm>
              <a:off x="9478091" y="5087501"/>
              <a:ext cx="2416029" cy="16190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0461072" y="5259815"/>
            <a:ext cx="417979" cy="87113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/>
          <p:cNvSpPr txBox="1"/>
          <p:nvPr/>
        </p:nvSpPr>
        <p:spPr>
          <a:xfrm>
            <a:off x="10482619" y="4674332"/>
            <a:ext cx="1582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Composantes continues </a:t>
            </a:r>
            <a:endParaRPr lang="fr-FR" sz="1100" dirty="0"/>
          </a:p>
        </p:txBody>
      </p:sp>
      <p:cxnSp>
        <p:nvCxnSpPr>
          <p:cNvPr id="53" name="Connecteur droit avec flèche 52"/>
          <p:cNvCxnSpPr>
            <a:endCxn id="18" idx="0"/>
          </p:cNvCxnSpPr>
          <p:nvPr/>
        </p:nvCxnSpPr>
        <p:spPr>
          <a:xfrm flipH="1">
            <a:off x="10670062" y="4935942"/>
            <a:ext cx="131288" cy="32387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12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de mesure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 du réseau électronicien – 17 Janvier 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18" y="2096537"/>
            <a:ext cx="5090601" cy="276782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3062B23-E584-83B0-9A39-932D7B0A9B9B}"/>
              </a:ext>
            </a:extLst>
          </p:cNvPr>
          <p:cNvSpPr txBox="1"/>
          <p:nvPr/>
        </p:nvSpPr>
        <p:spPr>
          <a:xfrm>
            <a:off x="750246" y="4860294"/>
            <a:ext cx="2530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Impulsions générées par le faisceau d’ions sur l’électrode</a:t>
            </a:r>
            <a:endParaRPr lang="es-ES" sz="1400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3062B23-E584-83B0-9A39-932D7B0A9B9B}"/>
              </a:ext>
            </a:extLst>
          </p:cNvPr>
          <p:cNvSpPr txBox="1"/>
          <p:nvPr/>
        </p:nvSpPr>
        <p:spPr>
          <a:xfrm>
            <a:off x="3741330" y="4856346"/>
            <a:ext cx="175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Spectre fréquentiel des impulsions</a:t>
            </a:r>
            <a:endParaRPr lang="es-ES" sz="1400" b="1" dirty="0"/>
          </a:p>
        </p:txBody>
      </p:sp>
      <p:sp>
        <p:nvSpPr>
          <p:cNvPr id="3" name="Flèche droite 2"/>
          <p:cNvSpPr/>
          <p:nvPr/>
        </p:nvSpPr>
        <p:spPr>
          <a:xfrm>
            <a:off x="5703743" y="3251849"/>
            <a:ext cx="515389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314459" y="1478005"/>
            <a:ext cx="304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Filtrage + Détection synchrone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6296025" y="1865085"/>
            <a:ext cx="5786784" cy="24402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42" y="2362593"/>
            <a:ext cx="5299808" cy="168379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296025" y="6472585"/>
            <a:ext cx="58776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/>
              <a:t>By </a:t>
            </a:r>
            <a:r>
              <a:rPr lang="fr-FR" sz="900" dirty="0" err="1"/>
              <a:t>Zelbear</a:t>
            </a:r>
            <a:r>
              <a:rPr lang="fr-FR" sz="900" dirty="0"/>
              <a:t> - File:Lock-In-Amplifier.svg, CC BY-SA </a:t>
            </a:r>
            <a:r>
              <a:rPr lang="fr-FR" sz="900" dirty="0" smtClean="0"/>
              <a:t>3.0, https</a:t>
            </a:r>
            <a:r>
              <a:rPr lang="fr-FR" sz="900" dirty="0"/>
              <a:t>://commons.wikimedia.org/w/index.php?curid=147298308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6584929" y="4305374"/>
                <a:ext cx="46992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𝑈𝑠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 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929" y="4305374"/>
                <a:ext cx="4699235" cy="369332"/>
              </a:xfrm>
              <a:prstGeom prst="rect">
                <a:avLst/>
              </a:prstGeom>
              <a:blipFill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9273536" y="6147237"/>
                <a:ext cx="236601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 smtClean="0">
                    <a:solidFill>
                      <a:srgbClr val="60A4B4"/>
                    </a:solidFill>
                  </a:rPr>
                  <a:t>Composante continue pour </a:t>
                </a:r>
                <a14:m>
                  <m:oMath xmlns:m="http://schemas.openxmlformats.org/officeDocument/2006/math">
                    <m:r>
                      <a:rPr lang="fr-FR" sz="1000" b="0" i="1" smtClean="0">
                        <a:solidFill>
                          <a:srgbClr val="60A4B4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1000" b="0" i="1" smtClean="0">
                        <a:solidFill>
                          <a:srgbClr val="60A4B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000" b="0" i="1" smtClean="0">
                        <a:solidFill>
                          <a:srgbClr val="60A4B4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sz="1000" b="0" i="1" smtClean="0">
                        <a:solidFill>
                          <a:srgbClr val="60A4B4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fr-FR" sz="1000" b="0" i="1" smtClean="0">
                        <a:solidFill>
                          <a:srgbClr val="60A4B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fr-FR" sz="1000" b="0" i="1" smtClean="0">
                        <a:solidFill>
                          <a:srgbClr val="60A4B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fr-FR" sz="1000" dirty="0">
                  <a:solidFill>
                    <a:srgbClr val="60A4B4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536" y="6147237"/>
                <a:ext cx="2366013" cy="246221"/>
              </a:xfrm>
              <a:prstGeom prst="rect">
                <a:avLst/>
              </a:prstGeom>
              <a:blipFill>
                <a:blip r:embed="rId5"/>
                <a:stretch>
                  <a:fillRect b="-146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eur droit avec flèche 12"/>
          <p:cNvCxnSpPr/>
          <p:nvPr/>
        </p:nvCxnSpPr>
        <p:spPr>
          <a:xfrm flipH="1" flipV="1">
            <a:off x="9234833" y="5947973"/>
            <a:ext cx="180807" cy="237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6786217" y="4925598"/>
                <a:ext cx="441569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FR" b="0" i="1" smtClean="0">
                                  <a:solidFill>
                                    <a:srgbClr val="60A4B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rgbClr val="60A4B4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solidFill>
                                        <a:srgbClr val="60A4B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solidFill>
                                        <a:srgbClr val="60A4B4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fr-FR" b="0" i="1" smtClean="0">
                                      <a:solidFill>
                                        <a:srgbClr val="60A4B4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b="0" i="1" smtClean="0">
                                      <a:solidFill>
                                        <a:srgbClr val="60A4B4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func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217" y="4925598"/>
                <a:ext cx="4415696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6776599" y="5533796"/>
                <a:ext cx="4425314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FR" i="1">
                                  <a:solidFill>
                                    <a:srgbClr val="60A4B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>
                                  <a:solidFill>
                                    <a:srgbClr val="60A4B4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60A4B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60A4B4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fr-FR" i="1">
                                      <a:solidFill>
                                        <a:srgbClr val="60A4B4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i="1">
                                      <a:solidFill>
                                        <a:srgbClr val="60A4B4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func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599" y="5533796"/>
                <a:ext cx="4425314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6498136" y="2064386"/>
                <a:ext cx="186628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𝑈𝑠</m:t>
                      </m:r>
                      <m:r>
                        <a:rPr lang="fr-FR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fr-F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FR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fr-FR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 </m:t>
                              </m:r>
                              <m:r>
                                <a:rPr lang="fr-FR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  <m:r>
                            <a:rPr lang="fr-F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fr-FR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136" y="2064386"/>
                <a:ext cx="1866280" cy="184666"/>
              </a:xfrm>
              <a:prstGeom prst="rect">
                <a:avLst/>
              </a:prstGeom>
              <a:blipFill>
                <a:blip r:embed="rId8"/>
                <a:stretch>
                  <a:fillRect l="-1634" b="-2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6427942" y="4037610"/>
                <a:ext cx="93859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𝑈𝑟</m:t>
                      </m:r>
                      <m:r>
                        <a:rPr lang="fr-FR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FR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fr-FR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942" y="4037610"/>
                <a:ext cx="938590" cy="184666"/>
              </a:xfrm>
              <a:prstGeom prst="rect">
                <a:avLst/>
              </a:prstGeom>
              <a:blipFill>
                <a:blip r:embed="rId9"/>
                <a:stretch>
                  <a:fillRect l="-3247" b="-32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>
              <a:xfrm>
                <a:off x="9184900" y="2255250"/>
                <a:ext cx="2897909" cy="260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f>
                          <m:fPr>
                            <m:ctrlP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m:rPr>
                            <m:sty m:val="p"/>
                          </m:rPr>
                          <a:rPr lang="fr-FR" sz="1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  <m:r>
                      <a:rPr lang="fr-F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fr-FR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f>
                          <m:fPr>
                            <m:ctrlPr>
                              <a:rPr lang="fr-FR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fr-FR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m:rPr>
                            <m:sty m:val="p"/>
                          </m:rPr>
                          <a:rPr lang="fr-FR" sz="1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FR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r>
                  <a:rPr lang="fr-FR" sz="1200" dirty="0" smtClean="0">
                    <a:solidFill>
                      <a:srgbClr val="FF0000"/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fr-FR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func>
                      <m:funcPr>
                        <m:ctrlPr>
                          <a:rPr lang="fr-FR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20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FR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fr-FR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4900" y="2255250"/>
                <a:ext cx="2897909" cy="260777"/>
              </a:xfrm>
              <a:prstGeom prst="rect">
                <a:avLst/>
              </a:prstGeom>
              <a:blipFill>
                <a:blip r:embed="rId10"/>
                <a:stretch>
                  <a:fillRect l="-1263" t="-2326" b="-209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necteur droit avec flèche 30"/>
          <p:cNvCxnSpPr/>
          <p:nvPr/>
        </p:nvCxnSpPr>
        <p:spPr>
          <a:xfrm flipH="1">
            <a:off x="9772650" y="2516027"/>
            <a:ext cx="152400" cy="4548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H="1">
            <a:off x="7181802" y="2267522"/>
            <a:ext cx="38148" cy="1300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27" idx="0"/>
          </p:cNvCxnSpPr>
          <p:nvPr/>
        </p:nvCxnSpPr>
        <p:spPr>
          <a:xfrm flipV="1">
            <a:off x="6897237" y="3799241"/>
            <a:ext cx="151263" cy="2383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0713206" y="3491812"/>
                <a:ext cx="1141916" cy="4380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fr-F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fr-F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m:rPr>
                              <m:sty m:val="p"/>
                            </m:rPr>
                            <a:rPr lang="fr-FR" sz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3206" y="3491812"/>
                <a:ext cx="1141916" cy="43800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necteur droit avec flèche 37"/>
          <p:cNvCxnSpPr/>
          <p:nvPr/>
        </p:nvCxnSpPr>
        <p:spPr>
          <a:xfrm flipH="1" flipV="1">
            <a:off x="11201913" y="3239518"/>
            <a:ext cx="82251" cy="3948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03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Principe de mesure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Journées annuelles 2025 GDR SCIPAC et Instrumentation Faisceau – 17/12/2025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6" name="Image 5" descr="Une image contenant intérieur, texte, ingénierie, acier&#10;&#10;Description générée automatiquement">
            <a:extLst>
              <a:ext uri="{FF2B5EF4-FFF2-40B4-BE49-F238E27FC236}">
                <a16:creationId xmlns:a16="http://schemas.microsoft.com/office/drawing/2014/main" id="{92B53A6D-E0ED-A3E6-3BE8-319E476CD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692571" y="2834878"/>
            <a:ext cx="4365917" cy="24170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41F1AE-9BE7-FE9D-9C40-EB4712014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906" y="1445864"/>
            <a:ext cx="6307859" cy="424835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778" y="1841071"/>
            <a:ext cx="2679885" cy="17289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14" y="3799888"/>
            <a:ext cx="1246262" cy="1470814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>
            <a:off x="2640172" y="3017521"/>
            <a:ext cx="4738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2640172" y="2479964"/>
            <a:ext cx="4738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640172" y="4159135"/>
            <a:ext cx="4738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2640172" y="4749339"/>
            <a:ext cx="4738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433157" y="5425020"/>
            <a:ext cx="178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Carte analogique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921433" y="5425020"/>
            <a:ext cx="1777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Carte numérique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142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3901605"/>
            <a:ext cx="9906859" cy="25090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5325" y="1113638"/>
            <a:ext cx="9895090" cy="27099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Comparaisons des </a:t>
            </a:r>
            <a:r>
              <a:rPr lang="fr-FR" dirty="0" smtClean="0"/>
              <a:t>mesures avec faisceau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 du réseau électronicien – 17 Janvier 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878577" y="1102238"/>
            <a:ext cx="96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Déduction d’offset en permanence : Faisceau de protons 33 MeV à 1 µA de faisceau en 2024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894652" y="1424709"/>
            <a:ext cx="6218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Mesures Spiral2: positions X et Y en h1 et h2 et ellipticités h1/h2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03" y="1782642"/>
            <a:ext cx="3897840" cy="200865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90" y="1769673"/>
            <a:ext cx="3917677" cy="194926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947366" y="3901605"/>
            <a:ext cx="830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Sans déduction d’offset: Faisceau de deutons 40 MeV à 9 µA de faisceau en 2023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53" y="4339101"/>
            <a:ext cx="3970390" cy="202155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89" y="4276395"/>
            <a:ext cx="3917677" cy="204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6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Modifications complémentaires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5325" y="1257176"/>
            <a:ext cx="10801350" cy="483844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Amélioration de la génération de l’</a:t>
            </a:r>
            <a:r>
              <a:rPr lang="fr-FR" dirty="0" err="1" smtClean="0"/>
              <a:t>offsetTone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Mise en place de la possibilité de mesure haute fréquence (&gt;1kHz)</a:t>
            </a:r>
          </a:p>
          <a:p>
            <a:r>
              <a:rPr lang="fr-FR" dirty="0"/>
              <a:t>	</a:t>
            </a:r>
            <a:r>
              <a:rPr lang="fr-FR" dirty="0" smtClean="0"/>
              <a:t>		=&gt; Limitation de la fréquence d’interruption à 5Hz</a:t>
            </a:r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Mise en place d’une mesure </a:t>
            </a:r>
            <a:r>
              <a:rPr lang="fr-FR" dirty="0" err="1" smtClean="0"/>
              <a:t>multipulse</a:t>
            </a:r>
            <a:r>
              <a:rPr lang="fr-FR" dirty="0" smtClean="0"/>
              <a:t> dans le FPGA</a:t>
            </a:r>
          </a:p>
          <a:p>
            <a:r>
              <a:rPr lang="fr-FR" dirty="0"/>
              <a:t>	</a:t>
            </a:r>
            <a:r>
              <a:rPr lang="fr-FR" dirty="0" smtClean="0"/>
              <a:t>		=&gt; Moyennage des pulse sur une période de 200 ms </a:t>
            </a:r>
          </a:p>
          <a:p>
            <a:r>
              <a:rPr lang="fr-FR" dirty="0"/>
              <a:t>	</a:t>
            </a:r>
            <a:r>
              <a:rPr lang="fr-FR" dirty="0" smtClean="0"/>
              <a:t>		=&gt; Problème de timing dans le FPGA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 du réseau électronicien – 17 Janvier 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6397"/>
            <a:ext cx="2753180" cy="180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21" y="1876397"/>
            <a:ext cx="2826041" cy="1800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574240" y="1876397"/>
            <a:ext cx="11222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Problème dans le </a:t>
            </a:r>
            <a:r>
              <a:rPr lang="fr-FR" sz="1050" dirty="0" err="1" smtClean="0"/>
              <a:t>cordic</a:t>
            </a:r>
            <a:r>
              <a:rPr lang="fr-FR" sz="1050" dirty="0" smtClean="0"/>
              <a:t> inverse.</a:t>
            </a:r>
            <a:endParaRPr lang="fr-FR" sz="1050" dirty="0"/>
          </a:p>
        </p:txBody>
      </p:sp>
      <p:sp>
        <p:nvSpPr>
          <p:cNvPr id="9" name="ZoneTexte 8"/>
          <p:cNvSpPr txBox="1"/>
          <p:nvPr/>
        </p:nvSpPr>
        <p:spPr>
          <a:xfrm>
            <a:off x="5067411" y="1876397"/>
            <a:ext cx="11222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 smtClean="0"/>
              <a:t>Correction de la régulation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29934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Principe de mesure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Journées annuelles 2025 GDR SCIPAC et Instrumentation Faisceau – 17/12/2025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778" y="1841071"/>
            <a:ext cx="2679885" cy="17289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14" y="3799888"/>
            <a:ext cx="1246262" cy="1470814"/>
          </a:xfrm>
          <a:prstGeom prst="rect">
            <a:avLst/>
          </a:prstGeom>
        </p:spPr>
      </p:pic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516026"/>
              </p:ext>
            </p:extLst>
          </p:nvPr>
        </p:nvGraphicFramePr>
        <p:xfrm>
          <a:off x="4566981" y="3227703"/>
          <a:ext cx="6457270" cy="2615184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3227727">
                  <a:extLst>
                    <a:ext uri="{9D8B030D-6E8A-4147-A177-3AD203B41FA5}">
                      <a16:colId xmlns:a16="http://schemas.microsoft.com/office/drawing/2014/main" val="1895447318"/>
                    </a:ext>
                  </a:extLst>
                </a:gridCol>
                <a:gridCol w="3229543">
                  <a:extLst>
                    <a:ext uri="{9D8B030D-6E8A-4147-A177-3AD203B41FA5}">
                      <a16:colId xmlns:a16="http://schemas.microsoft.com/office/drawing/2014/main" val="999191932"/>
                    </a:ext>
                  </a:extLst>
                </a:gridCol>
              </a:tblGrid>
              <a:tr h="23558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Spécifications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4" marR="62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Précision 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4" marR="62154" marT="0" marB="0" anchor="ctr"/>
                </a:tc>
                <a:extLst>
                  <a:ext uri="{0D108BD9-81ED-4DB2-BD59-A6C34878D82A}">
                    <a16:rowId xmlns:a16="http://schemas.microsoft.com/office/drawing/2014/main" val="3110523384"/>
                  </a:ext>
                </a:extLst>
              </a:tr>
              <a:tr h="47117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300" cap="all" dirty="0">
                          <a:effectLst/>
                        </a:rPr>
                        <a:t>M</a:t>
                      </a:r>
                      <a:r>
                        <a:rPr lang="fr-FR" sz="1300" dirty="0">
                          <a:effectLst/>
                        </a:rPr>
                        <a:t>esure de la </a:t>
                      </a:r>
                      <a:r>
                        <a:rPr lang="fr-FR" sz="1300" dirty="0">
                          <a:solidFill>
                            <a:srgbClr val="FF0000"/>
                          </a:solidFill>
                          <a:effectLst/>
                        </a:rPr>
                        <a:t>position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4" marR="62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≤ 150µm au minimum de l'intensité du faisceau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4" marR="62154" marT="0" marB="0" anchor="ctr"/>
                </a:tc>
                <a:extLst>
                  <a:ext uri="{0D108BD9-81ED-4DB2-BD59-A6C34878D82A}">
                    <a16:rowId xmlns:a16="http://schemas.microsoft.com/office/drawing/2014/main" val="585013612"/>
                  </a:ext>
                </a:extLst>
              </a:tr>
              <a:tr h="23558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300" cap="all" dirty="0">
                          <a:effectLst/>
                        </a:rPr>
                        <a:t>P</a:t>
                      </a:r>
                      <a:r>
                        <a:rPr lang="fr-FR" sz="1300" dirty="0">
                          <a:effectLst/>
                        </a:rPr>
                        <a:t>lage de mesure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4" marR="62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± 20mm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4" marR="62154" marT="0" marB="0" anchor="ctr"/>
                </a:tc>
                <a:extLst>
                  <a:ext uri="{0D108BD9-81ED-4DB2-BD59-A6C34878D82A}">
                    <a16:rowId xmlns:a16="http://schemas.microsoft.com/office/drawing/2014/main" val="1097790033"/>
                  </a:ext>
                </a:extLst>
              </a:tr>
              <a:tr h="47117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Gamme de mesure de la position horizontale et verticale 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4" marR="62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± 20 mm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4" marR="62154" marT="0" marB="0" anchor="ctr"/>
                </a:tc>
                <a:extLst>
                  <a:ext uri="{0D108BD9-81ED-4DB2-BD59-A6C34878D82A}">
                    <a16:rowId xmlns:a16="http://schemas.microsoft.com/office/drawing/2014/main" val="2014812181"/>
                  </a:ext>
                </a:extLst>
              </a:tr>
              <a:tr h="70675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Résolution </a:t>
                      </a:r>
                      <a:endParaRPr lang="fr-FR" sz="1400" dirty="0"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300" cap="all" dirty="0">
                          <a:effectLst/>
                        </a:rPr>
                        <a:t>(</a:t>
                      </a:r>
                      <a:r>
                        <a:rPr lang="fr-FR" sz="1300" dirty="0">
                          <a:effectLst/>
                        </a:rPr>
                        <a:t>plus petit déplacement du faisceau à mesurer</a:t>
                      </a:r>
                      <a:r>
                        <a:rPr lang="fr-FR" sz="1300" cap="all" dirty="0">
                          <a:effectLst/>
                        </a:rPr>
                        <a:t>)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4" marR="62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50 </a:t>
                      </a:r>
                      <a:r>
                        <a:rPr lang="fr-FR" sz="1300" dirty="0" err="1">
                          <a:effectLst/>
                        </a:rPr>
                        <a:t>μm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4" marR="62154" marT="0" marB="0" anchor="ctr"/>
                </a:tc>
                <a:extLst>
                  <a:ext uri="{0D108BD9-81ED-4DB2-BD59-A6C34878D82A}">
                    <a16:rowId xmlns:a16="http://schemas.microsoft.com/office/drawing/2014/main" val="285461333"/>
                  </a:ext>
                </a:extLst>
              </a:tr>
              <a:tr h="23558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Erreur de mesure de </a:t>
                      </a:r>
                      <a:r>
                        <a:rPr lang="fr-FR" sz="1300" dirty="0">
                          <a:solidFill>
                            <a:srgbClr val="FF0000"/>
                          </a:solidFill>
                          <a:effectLst/>
                        </a:rPr>
                        <a:t>phase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4" marR="62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± 0,5°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4" marR="62154" marT="0" marB="0" anchor="ctr"/>
                </a:tc>
                <a:extLst>
                  <a:ext uri="{0D108BD9-81ED-4DB2-BD59-A6C34878D82A}">
                    <a16:rowId xmlns:a16="http://schemas.microsoft.com/office/drawing/2014/main" val="2091383403"/>
                  </a:ext>
                </a:extLst>
              </a:tr>
              <a:tr h="23558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Mesure de l'</a:t>
                      </a:r>
                      <a:r>
                        <a:rPr lang="fr-FR" sz="1300" dirty="0">
                          <a:solidFill>
                            <a:srgbClr val="FF0000"/>
                          </a:solidFill>
                          <a:effectLst/>
                        </a:rPr>
                        <a:t>ellipticité</a:t>
                      </a:r>
                      <a:r>
                        <a:rPr lang="fr-FR" sz="1300" dirty="0">
                          <a:effectLst/>
                        </a:rPr>
                        <a:t> : (σ</a:t>
                      </a:r>
                      <a:r>
                        <a:rPr lang="fr-FR" sz="1300" baseline="-25000" dirty="0">
                          <a:effectLst/>
                        </a:rPr>
                        <a:t>2x</a:t>
                      </a:r>
                      <a:r>
                        <a:rPr lang="fr-FR" sz="1300" dirty="0">
                          <a:effectLst/>
                        </a:rPr>
                        <a:t> - σ</a:t>
                      </a:r>
                      <a:r>
                        <a:rPr lang="fr-FR" sz="1300" baseline="-25000" dirty="0">
                          <a:effectLst/>
                        </a:rPr>
                        <a:t>2y</a:t>
                      </a:r>
                      <a:r>
                        <a:rPr lang="fr-FR" sz="1300" dirty="0">
                          <a:effectLst/>
                        </a:rPr>
                        <a:t>) 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4" marR="621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± 20 %  ou ± 1,2 mm</a:t>
                      </a:r>
                      <a:r>
                        <a:rPr lang="fr-FR" sz="1300" baseline="30000" dirty="0">
                          <a:effectLst/>
                        </a:rPr>
                        <a:t>2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54" marR="62154" marT="0" marB="0" anchor="ctr"/>
                </a:tc>
                <a:extLst>
                  <a:ext uri="{0D108BD9-81ED-4DB2-BD59-A6C34878D82A}">
                    <a16:rowId xmlns:a16="http://schemas.microsoft.com/office/drawing/2014/main" val="937862489"/>
                  </a:ext>
                </a:extLst>
              </a:tr>
            </a:tbl>
          </a:graphicData>
        </a:graphic>
      </p:graphicFrame>
      <p:sp>
        <p:nvSpPr>
          <p:cNvPr id="3" name="Flèche droite 2"/>
          <p:cNvSpPr/>
          <p:nvPr/>
        </p:nvSpPr>
        <p:spPr>
          <a:xfrm>
            <a:off x="2323322" y="4422710"/>
            <a:ext cx="401217" cy="2892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732205" y="4244168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Amplitudes</a:t>
            </a:r>
          </a:p>
          <a:p>
            <a:r>
              <a:rPr lang="fr-FR" dirty="0" smtClean="0"/>
              <a:t>Phases</a:t>
            </a:r>
            <a:endParaRPr lang="fr-FR" dirty="0"/>
          </a:p>
        </p:txBody>
      </p:sp>
      <p:sp>
        <p:nvSpPr>
          <p:cNvPr id="18" name="Flèche droite 17"/>
          <p:cNvSpPr/>
          <p:nvPr/>
        </p:nvSpPr>
        <p:spPr>
          <a:xfrm>
            <a:off x="3987677" y="4422708"/>
            <a:ext cx="401217" cy="2892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r="1877"/>
          <a:stretch/>
        </p:blipFill>
        <p:spPr bwMode="auto">
          <a:xfrm>
            <a:off x="4875542" y="1351728"/>
            <a:ext cx="4526154" cy="17053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800728" y="6013554"/>
            <a:ext cx="582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Mesure de phase indispensable pour le réglage des cavités.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914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Historique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Journées annuelles 2025 GDR SCIPAC et Instrumentation Faisceau – 17/12/2025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05955" y="1284329"/>
            <a:ext cx="1044651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Mesures pour faisceaux intenses (Spiral2 phase2)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Système d’interlock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Post-mortem</a:t>
            </a:r>
          </a:p>
          <a:p>
            <a:endParaRPr lang="fr-FR" dirty="0" smtClean="0"/>
          </a:p>
          <a:p>
            <a:r>
              <a:rPr lang="fr-FR" dirty="0" smtClean="0"/>
              <a:t>Evolution des besoins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Faisceaux peu intenses</a:t>
            </a:r>
          </a:p>
          <a:p>
            <a:endParaRPr lang="fr-FR" dirty="0" smtClean="0"/>
          </a:p>
          <a:p>
            <a:r>
              <a:rPr lang="fr-FR" dirty="0" smtClean="0"/>
              <a:t>Améliorations effectuées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Modélisation des signaux BPM en fonction de l’intensité, de l’énergie et de la longueur des paquets d’ions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Adaptation 50 </a:t>
            </a:r>
            <a:r>
              <a:rPr lang="el-GR" dirty="0" smtClean="0"/>
              <a:t>Ω</a:t>
            </a:r>
            <a:r>
              <a:rPr lang="fr-FR" dirty="0" smtClean="0"/>
              <a:t> des chaines de mesure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CEM des baies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Création de châssis de distribution 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Calibration fine des gains et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smtClean="0"/>
              <a:t>Améliorations effectuées: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Augmentation de la sensibilité à bas niveaux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Déduction des perturbations RF</a:t>
            </a:r>
            <a:endParaRPr lang="fr-FR" dirty="0"/>
          </a:p>
          <a:p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9111" y="1089183"/>
            <a:ext cx="4971185" cy="2384955"/>
          </a:xfr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5</a:t>
            </a:fld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918290"/>
              </p:ext>
            </p:extLst>
          </p:nvPr>
        </p:nvGraphicFramePr>
        <p:xfrm>
          <a:off x="5549073" y="4178374"/>
          <a:ext cx="3733802" cy="2139627"/>
        </p:xfrm>
        <a:graphic>
          <a:graphicData uri="http://schemas.openxmlformats.org/drawingml/2006/table">
            <a:tbl>
              <a:tblPr/>
              <a:tblGrid>
                <a:gridCol w="1455007">
                  <a:extLst>
                    <a:ext uri="{9D8B030D-6E8A-4147-A177-3AD203B41FA5}">
                      <a16:colId xmlns:a16="http://schemas.microsoft.com/office/drawing/2014/main" val="1193161918"/>
                    </a:ext>
                  </a:extLst>
                </a:gridCol>
                <a:gridCol w="537115">
                  <a:extLst>
                    <a:ext uri="{9D8B030D-6E8A-4147-A177-3AD203B41FA5}">
                      <a16:colId xmlns:a16="http://schemas.microsoft.com/office/drawing/2014/main" val="1002304731"/>
                    </a:ext>
                  </a:extLst>
                </a:gridCol>
                <a:gridCol w="598680">
                  <a:extLst>
                    <a:ext uri="{9D8B030D-6E8A-4147-A177-3AD203B41FA5}">
                      <a16:colId xmlns:a16="http://schemas.microsoft.com/office/drawing/2014/main" val="1239791350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044641977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064897206"/>
                    </a:ext>
                  </a:extLst>
                </a:gridCol>
              </a:tblGrid>
              <a:tr h="305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h1 (dBm)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h2 (dBm)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675941"/>
                  </a:ext>
                </a:extLst>
              </a:tr>
              <a:tr h="30566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 </a:t>
                      </a:r>
                      <a:r>
                        <a:rPr lang="fr-FR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moy</a:t>
                      </a:r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faisceau (µA)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 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 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0858631"/>
                  </a:ext>
                </a:extLst>
              </a:tr>
              <a:tr h="305661"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5000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-32,9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-22,4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-27,5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-22,6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182697"/>
                  </a:ext>
                </a:extLst>
              </a:tr>
              <a:tr h="305661"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-52,9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-42,4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-47,5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-42,6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34234"/>
                  </a:ext>
                </a:extLst>
              </a:tr>
              <a:tr h="305661"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-72,9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-62,4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-67,5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-62,6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853809"/>
                  </a:ext>
                </a:extLst>
              </a:tr>
              <a:tr h="305661"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-92,9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-82,4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-87,5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-82,6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532462"/>
                  </a:ext>
                </a:extLst>
              </a:tr>
              <a:tr h="305661"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-106,9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-96,4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-101,5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-96,6</a:t>
                      </a:r>
                    </a:p>
                  </a:txBody>
                  <a:tcPr marL="18526" marR="18526" marT="185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84888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0036802" y="5774490"/>
            <a:ext cx="16401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"/>
            <a:r>
              <a:rPr lang="fr-FR" sz="1000" dirty="0" smtClean="0">
                <a:latin typeface="Calibri" panose="020F0502020204030204" pitchFamily="34" charset="0"/>
              </a:rPr>
              <a:t>Résolution </a:t>
            </a:r>
            <a:r>
              <a:rPr lang="fr-FR" sz="1000" dirty="0">
                <a:latin typeface="Calibri" panose="020F0502020204030204" pitchFamily="34" charset="0"/>
              </a:rPr>
              <a:t>insuffisante.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D15C7C-1A03-3DB7-0604-4FF413CE4D7A}"/>
              </a:ext>
            </a:extLst>
          </p:cNvPr>
          <p:cNvSpPr/>
          <p:nvPr/>
        </p:nvSpPr>
        <p:spPr>
          <a:xfrm>
            <a:off x="9503402" y="5783301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10036802" y="4570015"/>
            <a:ext cx="19418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"/>
            <a:r>
              <a:rPr lang="fr-FR" sz="1000" dirty="0" smtClean="0">
                <a:latin typeface="Calibri" panose="020F0502020204030204" pitchFamily="34" charset="0"/>
              </a:rPr>
              <a:t>Bonne </a:t>
            </a:r>
            <a:r>
              <a:rPr lang="fr-FR" sz="1000" dirty="0">
                <a:latin typeface="Calibri" panose="020F0502020204030204" pitchFamily="34" charset="0"/>
              </a:rPr>
              <a:t>résolution des </a:t>
            </a:r>
            <a:r>
              <a:rPr lang="fr-FR" sz="1000" dirty="0" smtClean="0">
                <a:latin typeface="Calibri" panose="020F0502020204030204" pitchFamily="34" charset="0"/>
              </a:rPr>
              <a:t>mesures</a:t>
            </a:r>
            <a:endParaRPr lang="fr-FR" sz="1000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49E8EB-2834-B378-B9DC-91C81CB2A879}"/>
              </a:ext>
            </a:extLst>
          </p:cNvPr>
          <p:cNvSpPr/>
          <p:nvPr/>
        </p:nvSpPr>
        <p:spPr>
          <a:xfrm>
            <a:off x="9503402" y="4578826"/>
            <a:ext cx="533400" cy="228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218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Principe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52" y="4968615"/>
            <a:ext cx="3723768" cy="14400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1" y="3238836"/>
            <a:ext cx="2058858" cy="790887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>
            <a:off x="5370286" y="4081892"/>
            <a:ext cx="2569028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244497" y="3205280"/>
            <a:ext cx="4065734" cy="3203335"/>
          </a:xfrm>
          <a:prstGeom prst="roundRect">
            <a:avLst>
              <a:gd name="adj" fmla="val 758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7999369" y="3191884"/>
            <a:ext cx="4065734" cy="3216731"/>
          </a:xfrm>
          <a:prstGeom prst="roundRect">
            <a:avLst>
              <a:gd name="adj" fmla="val 758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1806777" y="2840184"/>
                <a:ext cx="23159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Domaine temporel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fr-FR" dirty="0" smtClean="0"/>
                  <a:t>)</a:t>
                </a:r>
                <a:endParaRPr lang="fr-FR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777" y="2840184"/>
                <a:ext cx="2315955" cy="369332"/>
              </a:xfrm>
              <a:prstGeom prst="rect">
                <a:avLst/>
              </a:prstGeom>
              <a:blipFill>
                <a:blip r:embed="rId4"/>
                <a:stretch>
                  <a:fillRect l="-2105" t="-10000" r="-1579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8469034" y="2822552"/>
                <a:ext cx="2460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Domaine fréquentiel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fr-FR" dirty="0" smtClean="0"/>
                  <a:t>)</a:t>
                </a:r>
                <a:endParaRPr lang="fr-FR" dirty="0"/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9034" y="2822552"/>
                <a:ext cx="2460610" cy="369332"/>
              </a:xfrm>
              <a:prstGeom prst="rect">
                <a:avLst/>
              </a:prstGeom>
              <a:blipFill>
                <a:blip r:embed="rId5"/>
                <a:stretch>
                  <a:fillRect l="-1980" t="-8197" r="-1485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16" y="1093548"/>
            <a:ext cx="2307724" cy="158783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1" y="4878001"/>
            <a:ext cx="3749765" cy="1440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0" y="3347387"/>
            <a:ext cx="3749765" cy="144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52" y="3343178"/>
            <a:ext cx="372376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8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Principe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07" y="1182331"/>
            <a:ext cx="3723768" cy="14400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25" y="4635802"/>
            <a:ext cx="3749765" cy="14400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07" y="4679950"/>
            <a:ext cx="3723768" cy="144000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25" y="2923634"/>
            <a:ext cx="3653124" cy="144000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07" y="2931140"/>
            <a:ext cx="3723768" cy="14400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 </a:t>
            </a: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1" y="1162050"/>
            <a:ext cx="2058858" cy="790887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>
            <a:off x="5370286" y="2005106"/>
            <a:ext cx="2569028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3236352" y="2539918"/>
                <a:ext cx="25487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fr-FR" sz="2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352" y="2539918"/>
                <a:ext cx="254878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9926891" y="2527441"/>
                <a:ext cx="3382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FR" sz="2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6891" y="2527441"/>
                <a:ext cx="338234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3228207" y="4274472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2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207" y="4274472"/>
                <a:ext cx="349455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9926891" y="4276277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28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6891" y="4276277"/>
                <a:ext cx="349455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à coins arrondis 8"/>
          <p:cNvSpPr/>
          <p:nvPr/>
        </p:nvSpPr>
        <p:spPr>
          <a:xfrm>
            <a:off x="1244497" y="1128494"/>
            <a:ext cx="4065734" cy="5130784"/>
          </a:xfrm>
          <a:prstGeom prst="roundRect">
            <a:avLst>
              <a:gd name="adj" fmla="val 758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7999369" y="1115098"/>
            <a:ext cx="4065734" cy="5130784"/>
          </a:xfrm>
          <a:prstGeom prst="roundRect">
            <a:avLst>
              <a:gd name="adj" fmla="val 758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61" y="1182331"/>
            <a:ext cx="3749765" cy="14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6021228" y="2755361"/>
                <a:ext cx="17018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=88.0525</m:t>
                    </m:r>
                  </m:oMath>
                </a14:m>
                <a:r>
                  <a:rPr lang="fr-FR" dirty="0" smtClean="0"/>
                  <a:t>MHz</a:t>
                </a:r>
                <a:endParaRPr lang="fr-FR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228" y="2755361"/>
                <a:ext cx="1701813" cy="276999"/>
              </a:xfrm>
              <a:prstGeom prst="rect">
                <a:avLst/>
              </a:prstGeom>
              <a:blipFill>
                <a:blip r:embed="rId13"/>
                <a:stretch>
                  <a:fillRect l="-5018" t="-28889" r="-7527" b="-5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avec flèche 10"/>
          <p:cNvCxnSpPr/>
          <p:nvPr/>
        </p:nvCxnSpPr>
        <p:spPr>
          <a:xfrm>
            <a:off x="7746045" y="2860869"/>
            <a:ext cx="687993" cy="171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4814277" y="3509108"/>
            <a:ext cx="811094" cy="142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5685426" y="3281256"/>
                <a:ext cx="1498424" cy="3911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≈11.3</m:t>
                    </m:r>
                  </m:oMath>
                </a14:m>
                <a:r>
                  <a:rPr lang="fr-FR" dirty="0" smtClean="0"/>
                  <a:t>ns</a:t>
                </a:r>
                <a:endParaRPr lang="fr-FR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426" y="3281256"/>
                <a:ext cx="1498424" cy="391133"/>
              </a:xfrm>
              <a:prstGeom prst="rect">
                <a:avLst/>
              </a:prstGeom>
              <a:blipFill>
                <a:blip r:embed="rId14"/>
                <a:stretch>
                  <a:fillRect l="-5714" t="-4688" r="-8980" b="-234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559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Principe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annuelles 2025 GDR SCIPAC et Instrumentation Faisceau – 17/12/2025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81" y="1220773"/>
            <a:ext cx="3749765" cy="14400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52" y="1232937"/>
            <a:ext cx="3723768" cy="14400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1" y="1162050"/>
            <a:ext cx="2058858" cy="790887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>
            <a:off x="5370286" y="2005106"/>
            <a:ext cx="2569028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à coins arrondis 8"/>
          <p:cNvSpPr/>
          <p:nvPr/>
        </p:nvSpPr>
        <p:spPr>
          <a:xfrm>
            <a:off x="1244497" y="1128494"/>
            <a:ext cx="4065734" cy="1606891"/>
          </a:xfrm>
          <a:prstGeom prst="roundRect">
            <a:avLst>
              <a:gd name="adj" fmla="val 758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7999369" y="1115098"/>
            <a:ext cx="4065734" cy="1620287"/>
          </a:xfrm>
          <a:prstGeom prst="roundRect">
            <a:avLst>
              <a:gd name="adj" fmla="val 758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3721338" y="2906230"/>
                <a:ext cx="4250844" cy="597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338" y="2906230"/>
                <a:ext cx="4250844" cy="5975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3160263" y="3781787"/>
                <a:ext cx="5010089" cy="3931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 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func>
                            <m:func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func>
                            <m:func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263" y="3781787"/>
                <a:ext cx="5010089" cy="393121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llipse 5"/>
          <p:cNvSpPr/>
          <p:nvPr/>
        </p:nvSpPr>
        <p:spPr>
          <a:xfrm>
            <a:off x="8925886" y="1399683"/>
            <a:ext cx="268448" cy="108217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20082" y="4380459"/>
                <a:ext cx="4990149" cy="393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)</m:t>
                    </m:r>
                    <m:func>
                      <m:func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</a:rPr>
                      <m:t>𝐼</m:t>
                    </m:r>
                    <m:func>
                      <m:funcPr>
                        <m:ctrlPr>
                          <a:rPr lang="fr-FR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FR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fr-FR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fr-FR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𝑄</m:t>
                    </m:r>
                    <m:func>
                      <m:funcPr>
                        <m:ctrlPr>
                          <a:rPr lang="fr-FR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fr-FR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lang="fr-FR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FR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82" y="4380459"/>
                <a:ext cx="4990149" cy="393121"/>
              </a:xfrm>
              <a:prstGeom prst="rect">
                <a:avLst/>
              </a:prstGeom>
              <a:blipFill>
                <a:blip r:embed="rId7"/>
                <a:stretch>
                  <a:fillRect l="-367" b="-78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e 15"/>
          <p:cNvGrpSpPr/>
          <p:nvPr/>
        </p:nvGrpSpPr>
        <p:grpSpPr>
          <a:xfrm>
            <a:off x="9478091" y="5087501"/>
            <a:ext cx="2416029" cy="1619076"/>
            <a:chOff x="9478091" y="5087501"/>
            <a:chExt cx="2416029" cy="1619076"/>
          </a:xfrm>
        </p:grpSpPr>
        <p:grpSp>
          <p:nvGrpSpPr>
            <p:cNvPr id="13" name="Groupe 12"/>
            <p:cNvGrpSpPr/>
            <p:nvPr/>
          </p:nvGrpSpPr>
          <p:grpSpPr>
            <a:xfrm>
              <a:off x="9628187" y="5259815"/>
              <a:ext cx="2115836" cy="1274449"/>
              <a:chOff x="7149845" y="3824116"/>
              <a:chExt cx="2115836" cy="127444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ZoneTexte 44"/>
                  <p:cNvSpPr txBox="1"/>
                  <p:nvPr/>
                </p:nvSpPr>
                <p:spPr>
                  <a:xfrm>
                    <a:off x="7149845" y="3824116"/>
                    <a:ext cx="2089610" cy="40331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fr-FR" sz="14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fr-FR" sz="140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fr-FR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fr-FR" sz="140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func>
                          <m:r>
                            <a:rPr lang="fr-FR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fr-F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fr-F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fr-FR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1400" b="0" i="0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sz="14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4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fr-FR" sz="14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oMath>
                      </m:oMathPara>
                    </a14:m>
                    <a:endParaRPr lang="fr-FR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ZoneTexte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49845" y="3824116"/>
                    <a:ext cx="2089610" cy="40331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458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ZoneTexte 47"/>
                  <p:cNvSpPr txBox="1"/>
                  <p:nvPr/>
                </p:nvSpPr>
                <p:spPr>
                  <a:xfrm>
                    <a:off x="7149845" y="4695249"/>
                    <a:ext cx="1996764" cy="40331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fr-FR" sz="14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1400" i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140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fr-FR" sz="14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140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func>
                          <m:r>
                            <a:rPr lang="fr-FR" sz="1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1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unc>
                            <m:funcPr>
                              <m:ctrlPr>
                                <a:rPr lang="fr-FR" sz="1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140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1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r-FR" sz="1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lang="fr-FR" sz="1400" dirty="0"/>
                  </a:p>
                </p:txBody>
              </p:sp>
            </mc:Choice>
            <mc:Fallback xmlns="">
              <p:sp>
                <p:nvSpPr>
                  <p:cNvPr id="48" name="ZoneTexte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49845" y="4695249"/>
                    <a:ext cx="1996764" cy="40331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610" t="-1515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ZoneTexte 48"/>
                  <p:cNvSpPr txBox="1"/>
                  <p:nvPr/>
                </p:nvSpPr>
                <p:spPr>
                  <a:xfrm>
                    <a:off x="7149845" y="4259682"/>
                    <a:ext cx="2115836" cy="40331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fr-FR" sz="14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fr-FR" sz="14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e>
                                <m:sup>
                                  <m:r>
                                    <a:rPr lang="fr-FR" sz="14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fr-FR" sz="14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func>
                          <m:r>
                            <a:rPr lang="fr-FR" sz="1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fr-FR" sz="1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fr-FR" sz="1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lang="fr-FR" sz="14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14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sz="1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fr-FR" sz="1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oMath>
                      </m:oMathPara>
                    </a14:m>
                    <a:endParaRPr lang="fr-FR" sz="1400" dirty="0"/>
                  </a:p>
                </p:txBody>
              </p:sp>
            </mc:Choice>
            <mc:Fallback xmlns="">
              <p:sp>
                <p:nvSpPr>
                  <p:cNvPr id="49" name="ZoneTexte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49845" y="4259682"/>
                    <a:ext cx="2115836" cy="40331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575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5" name="Rectangle 14"/>
            <p:cNvSpPr/>
            <p:nvPr/>
          </p:nvSpPr>
          <p:spPr>
            <a:xfrm>
              <a:off x="9478091" y="5087501"/>
              <a:ext cx="2416029" cy="16190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0461072" y="5259815"/>
            <a:ext cx="417979" cy="87113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/>
          <p:cNvSpPr txBox="1"/>
          <p:nvPr/>
        </p:nvSpPr>
        <p:spPr>
          <a:xfrm>
            <a:off x="10609516" y="4772171"/>
            <a:ext cx="1582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Composantes continues </a:t>
            </a:r>
            <a:endParaRPr lang="fr-FR" sz="1100" dirty="0"/>
          </a:p>
        </p:txBody>
      </p:sp>
      <p:cxnSp>
        <p:nvCxnSpPr>
          <p:cNvPr id="53" name="Connecteur droit avec flèche 52"/>
          <p:cNvCxnSpPr>
            <a:endCxn id="18" idx="0"/>
          </p:cNvCxnSpPr>
          <p:nvPr/>
        </p:nvCxnSpPr>
        <p:spPr>
          <a:xfrm flipH="1">
            <a:off x="10670062" y="4968192"/>
            <a:ext cx="231506" cy="29162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083840" y="4361757"/>
                <a:ext cx="4717510" cy="393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)</m:t>
                    </m:r>
                    <m:func>
                      <m:func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𝐼</m:t>
                    </m:r>
                    <m:func>
                      <m:funcPr>
                        <m:ctrlPr>
                          <a:rPr lang="fr-FR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FR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lang="fr-FR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e>
                    </m:func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func>
                      <m:funcPr>
                        <m:ctrlPr>
                          <a:rPr lang="fr-FR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FR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fr-FR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840" y="4361757"/>
                <a:ext cx="4717510" cy="393121"/>
              </a:xfrm>
              <a:prstGeom prst="rect">
                <a:avLst/>
              </a:prstGeom>
              <a:blipFill>
                <a:blip r:embed="rId11"/>
                <a:stretch>
                  <a:fillRect l="-388" b="-78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1623547" y="5060630"/>
                <a:ext cx="2633285" cy="779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func>
                            <m:func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547" y="5060630"/>
                <a:ext cx="2633285" cy="77912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6615640" y="5022156"/>
                <a:ext cx="2631939" cy="779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func>
                            <m:func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640" y="5022156"/>
                <a:ext cx="2631939" cy="77912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e 13"/>
          <p:cNvGrpSpPr/>
          <p:nvPr/>
        </p:nvGrpSpPr>
        <p:grpSpPr>
          <a:xfrm>
            <a:off x="9478091" y="2933255"/>
            <a:ext cx="1687772" cy="1303508"/>
            <a:chOff x="6570581" y="5839754"/>
            <a:chExt cx="1687772" cy="13035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6651758" y="5953504"/>
                  <a:ext cx="1606594" cy="4277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1758" y="5953504"/>
                  <a:ext cx="1606594" cy="427746"/>
                </a:xfrm>
                <a:prstGeom prst="rect">
                  <a:avLst/>
                </a:prstGeom>
                <a:blipFill>
                  <a:blip r:embed="rId14"/>
                  <a:stretch>
                    <a:fillRect b="-857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6651758" y="6389182"/>
                  <a:ext cx="1499193" cy="6347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num>
                              <m:den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1758" y="6389182"/>
                  <a:ext cx="1499193" cy="6347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/>
            <p:cNvSpPr/>
            <p:nvPr/>
          </p:nvSpPr>
          <p:spPr>
            <a:xfrm>
              <a:off x="6570581" y="5839754"/>
              <a:ext cx="1687772" cy="13035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0446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Modifications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Journées annuelles 2025 GDR SCIPAC et Instrumentation Faisceau – 17/12/2025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2160000"/>
            <a:ext cx="5948946" cy="288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44497" y="1447800"/>
            <a:ext cx="3079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Traitement du signal d’origine :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2879415" y="2179133"/>
                <a:ext cx="12839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1200" dirty="0" smtClean="0"/>
                  <a:t>= 88.0525 MHz</a:t>
                </a:r>
                <a:endParaRPr lang="fr-FR" sz="1200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415" y="2179133"/>
                <a:ext cx="1283941" cy="276999"/>
              </a:xfrm>
              <a:prstGeom prst="rect">
                <a:avLst/>
              </a:prstGeom>
              <a:blipFill>
                <a:blip r:embed="rId3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ccolade fermante 7"/>
          <p:cNvSpPr/>
          <p:nvPr/>
        </p:nvSpPr>
        <p:spPr>
          <a:xfrm rot="5400000">
            <a:off x="5047616" y="4369654"/>
            <a:ext cx="257907" cy="2026429"/>
          </a:xfrm>
          <a:prstGeom prst="rightBrace">
            <a:avLst>
              <a:gd name="adj1" fmla="val 477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241184" y="5543647"/>
            <a:ext cx="1870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Filtrage + Amplification</a:t>
            </a:r>
            <a:endParaRPr lang="fr-FR" sz="1400" dirty="0"/>
          </a:p>
        </p:txBody>
      </p:sp>
      <p:sp>
        <p:nvSpPr>
          <p:cNvPr id="10" name="Accolade fermante 9"/>
          <p:cNvSpPr/>
          <p:nvPr/>
        </p:nvSpPr>
        <p:spPr>
          <a:xfrm rot="5400000">
            <a:off x="6843200" y="4689255"/>
            <a:ext cx="257907" cy="1389475"/>
          </a:xfrm>
          <a:prstGeom prst="rightBrace">
            <a:avLst>
              <a:gd name="adj1" fmla="val 477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26120" y="5543647"/>
            <a:ext cx="1692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Détection synchrone</a:t>
            </a:r>
            <a:endParaRPr lang="fr-FR" sz="14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341F1AE-9BE7-FE9D-9C40-EB4712014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799" y="1162050"/>
            <a:ext cx="3565047" cy="240106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333774" y="3309138"/>
            <a:ext cx="10062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Carte analogique</a:t>
            </a:r>
            <a:endParaRPr lang="fr-FR" sz="11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0735710" y="3384556"/>
            <a:ext cx="1004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Carte numérique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56468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2053</TotalTime>
  <Words>1993</Words>
  <Application>Microsoft Office PowerPoint</Application>
  <PresentationFormat>Grand écran</PresentationFormat>
  <Paragraphs>275</Paragraphs>
  <Slides>31</Slides>
  <Notes>0</Notes>
  <HiddenSlides>4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Cambria Math</vt:lpstr>
      <vt:lpstr>Segoe UI</vt:lpstr>
      <vt:lpstr>Times New Roman</vt:lpstr>
      <vt:lpstr>Thème Office</vt:lpstr>
      <vt:lpstr>Evolution des BPM sur Spiral2</vt:lpstr>
      <vt:lpstr>BPM dans Spiral2</vt:lpstr>
      <vt:lpstr>Principe de mesure</vt:lpstr>
      <vt:lpstr>Principe de mesure</vt:lpstr>
      <vt:lpstr>Historique</vt:lpstr>
      <vt:lpstr>Principe</vt:lpstr>
      <vt:lpstr>Principe</vt:lpstr>
      <vt:lpstr>Principe</vt:lpstr>
      <vt:lpstr>Modifications</vt:lpstr>
      <vt:lpstr>Modifications</vt:lpstr>
      <vt:lpstr>Modifications</vt:lpstr>
      <vt:lpstr>Comparaisons des erreurs de mesures</vt:lpstr>
      <vt:lpstr>Comparaisons des erreurs de mesures</vt:lpstr>
      <vt:lpstr>Comparaisons des erreurs de mesures</vt:lpstr>
      <vt:lpstr>Déduction d’offset</vt:lpstr>
      <vt:lpstr>Déduction d’offset</vt:lpstr>
      <vt:lpstr>Mesures sur faisceaux</vt:lpstr>
      <vt:lpstr>Nouveauté 2025</vt:lpstr>
      <vt:lpstr>Mesure spectre du signal BPM</vt:lpstr>
      <vt:lpstr>Mesure spectre du signal BPM</vt:lpstr>
      <vt:lpstr>Sélecteur de paquets</vt:lpstr>
      <vt:lpstr>Sélecteur de paquets</vt:lpstr>
      <vt:lpstr>Mesure avec sélecteur de paquets</vt:lpstr>
      <vt:lpstr>Mesure avec sélecteur de paquets</vt:lpstr>
      <vt:lpstr>Mesure avec sélecteur de paquets</vt:lpstr>
      <vt:lpstr>Mesure avec sélecteur de paquets</vt:lpstr>
      <vt:lpstr>Merci pour votre attention</vt:lpstr>
      <vt:lpstr>Principe</vt:lpstr>
      <vt:lpstr>Principe de mesure</vt:lpstr>
      <vt:lpstr>Comparaisons des mesures avec faisceau</vt:lpstr>
      <vt:lpstr>Modifications complémentaires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Pupin Stéphanie</dc:creator>
  <cp:lastModifiedBy>Salou Pierre</cp:lastModifiedBy>
  <cp:revision>128</cp:revision>
  <dcterms:created xsi:type="dcterms:W3CDTF">2024-02-01T13:48:29Z</dcterms:created>
  <dcterms:modified xsi:type="dcterms:W3CDTF">2025-12-15T16:14:56Z</dcterms:modified>
</cp:coreProperties>
</file>