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12" r:id="rId2"/>
  </p:sldMasterIdLst>
  <p:notesMasterIdLst>
    <p:notesMasterId r:id="rId25"/>
  </p:notesMasterIdLst>
  <p:sldIdLst>
    <p:sldId id="369" r:id="rId3"/>
    <p:sldId id="325" r:id="rId4"/>
    <p:sldId id="384" r:id="rId5"/>
    <p:sldId id="357" r:id="rId6"/>
    <p:sldId id="381" r:id="rId7"/>
    <p:sldId id="385" r:id="rId8"/>
    <p:sldId id="351" r:id="rId9"/>
    <p:sldId id="352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66" r:id="rId20"/>
    <p:sldId id="386" r:id="rId21"/>
    <p:sldId id="379" r:id="rId22"/>
    <p:sldId id="380" r:id="rId23"/>
    <p:sldId id="363" r:id="rId24"/>
  </p:sldIdLst>
  <p:sldSz cx="10772775" cy="6059488"/>
  <p:notesSz cx="7104063" cy="10234613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  <a:srgbClr val="456487"/>
    <a:srgbClr val="F39200"/>
    <a:srgbClr val="00294B"/>
    <a:srgbClr val="E05314"/>
    <a:srgbClr val="6600CC"/>
    <a:srgbClr val="511F74"/>
    <a:srgbClr val="7A286A"/>
    <a:srgbClr val="DF8A2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83372" autoAdjust="0"/>
  </p:normalViewPr>
  <p:slideViewPr>
    <p:cSldViewPr>
      <p:cViewPr varScale="1">
        <p:scale>
          <a:sx n="106" d="100"/>
          <a:sy n="106" d="100"/>
        </p:scale>
        <p:origin x="1656" y="126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 defTabSz="1089499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 defTabSz="1089499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17/12/2025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defTabSz="1089499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 defTabSz="1089499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Bonjour </a:t>
            </a:r>
            <a:r>
              <a:rPr lang="en-US" dirty="0" err="1"/>
              <a:t>aujour’dui</a:t>
            </a:r>
            <a:r>
              <a:rPr lang="en-US" dirty="0"/>
              <a:t> je </a:t>
            </a:r>
            <a:r>
              <a:rPr lang="en-US" dirty="0" err="1"/>
              <a:t>vous</a:t>
            </a:r>
            <a:r>
              <a:rPr lang="en-US" baseline="0" dirty="0"/>
              <a:t> </a:t>
            </a:r>
            <a:r>
              <a:rPr lang="en-US" baseline="0" dirty="0" err="1"/>
              <a:t>parlerai</a:t>
            </a:r>
            <a:r>
              <a:rPr lang="en-US" baseline="0" dirty="0"/>
              <a:t> des diagnostics que nous </a:t>
            </a:r>
            <a:r>
              <a:rPr lang="en-US" baseline="0" dirty="0" err="1"/>
              <a:t>envisageons</a:t>
            </a:r>
            <a:r>
              <a:rPr lang="en-US" baseline="0" dirty="0"/>
              <a:t> pour le </a:t>
            </a:r>
            <a:r>
              <a:rPr lang="en-US" baseline="0" dirty="0" err="1"/>
              <a:t>projet</a:t>
            </a:r>
            <a:r>
              <a:rPr lang="en-US" baseline="0" dirty="0"/>
              <a:t> PERLE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050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Pour la </a:t>
            </a:r>
            <a:r>
              <a:rPr lang="en-US" dirty="0" err="1"/>
              <a:t>mesure</a:t>
            </a:r>
            <a:r>
              <a:rPr lang="en-US" dirty="0"/>
              <a:t> du courant </a:t>
            </a:r>
            <a:r>
              <a:rPr lang="en-US" dirty="0" err="1"/>
              <a:t>en</a:t>
            </a:r>
            <a:r>
              <a:rPr lang="en-US" dirty="0"/>
              <a:t> plus de la coupe de faraday</a:t>
            </a:r>
            <a:r>
              <a:rPr lang="en-US" baseline="0" dirty="0"/>
              <a:t> </a:t>
            </a:r>
            <a:r>
              <a:rPr lang="en-US" baseline="0" dirty="0" err="1"/>
              <a:t>d’abord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sortie du canon et plus </a:t>
            </a:r>
            <a:r>
              <a:rPr lang="en-US" baseline="0" dirty="0" err="1"/>
              <a:t>tard</a:t>
            </a:r>
            <a:r>
              <a:rPr lang="en-US" baseline="0" dirty="0"/>
              <a:t> au bout de </a:t>
            </a:r>
            <a:r>
              <a:rPr lang="en-US" baseline="0" dirty="0" err="1"/>
              <a:t>laligne</a:t>
            </a:r>
            <a:r>
              <a:rPr lang="en-US" baseline="0" dirty="0"/>
              <a:t> </a:t>
            </a:r>
            <a:r>
              <a:rPr lang="en-US" baseline="0" dirty="0" err="1"/>
              <a:t>diagnostiques</a:t>
            </a:r>
            <a:r>
              <a:rPr lang="en-US" baseline="0" dirty="0"/>
              <a:t>, on </a:t>
            </a:r>
            <a:r>
              <a:rPr lang="en-US" baseline="0" dirty="0" err="1"/>
              <a:t>prévoit</a:t>
            </a:r>
            <a:r>
              <a:rPr lang="en-US" baseline="0" dirty="0"/>
              <a:t> </a:t>
            </a:r>
            <a:r>
              <a:rPr lang="en-US" baseline="0" dirty="0" err="1"/>
              <a:t>d’acheter</a:t>
            </a:r>
            <a:r>
              <a:rPr lang="en-US" baseline="0" dirty="0"/>
              <a:t> des ICT de Bergoz pour la </a:t>
            </a:r>
            <a:r>
              <a:rPr lang="en-US" baseline="0" dirty="0" err="1"/>
              <a:t>mesure</a:t>
            </a:r>
            <a:r>
              <a:rPr lang="en-US" baseline="0" dirty="0"/>
              <a:t> du courant </a:t>
            </a:r>
            <a:r>
              <a:rPr lang="en-US" baseline="0" dirty="0" err="1"/>
              <a:t>en</a:t>
            </a:r>
            <a:r>
              <a:rPr lang="en-US" baseline="0" dirty="0"/>
              <a:t> sortie du booster </a:t>
            </a:r>
            <a:r>
              <a:rPr lang="en-US" baseline="0" dirty="0" err="1"/>
              <a:t>en</a:t>
            </a:r>
            <a:r>
              <a:rPr lang="en-US" baseline="0" dirty="0"/>
              <a:t> entrée et sortie du linac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252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Pour la</a:t>
            </a:r>
            <a:r>
              <a:rPr lang="en-US" baseline="0" dirty="0"/>
              <a:t> </a:t>
            </a:r>
            <a:r>
              <a:rPr lang="en-US" baseline="0" dirty="0" err="1"/>
              <a:t>mesure</a:t>
            </a:r>
            <a:r>
              <a:rPr lang="en-US" baseline="0" dirty="0"/>
              <a:t> des </a:t>
            </a:r>
            <a:r>
              <a:rPr lang="en-US" baseline="0" dirty="0" err="1"/>
              <a:t>différents</a:t>
            </a:r>
            <a:r>
              <a:rPr lang="en-US" baseline="0" dirty="0"/>
              <a:t> </a:t>
            </a:r>
            <a:r>
              <a:rPr lang="en-US" baseline="0" dirty="0" err="1"/>
              <a:t>profils</a:t>
            </a:r>
            <a:r>
              <a:rPr lang="en-US" baseline="0" dirty="0"/>
              <a:t> </a:t>
            </a:r>
            <a:r>
              <a:rPr lang="en-US" baseline="0" dirty="0" err="1"/>
              <a:t>tranverse</a:t>
            </a:r>
            <a:r>
              <a:rPr lang="en-US" baseline="0" dirty="0"/>
              <a:t>, energy et emittance, </a:t>
            </a:r>
            <a:r>
              <a:rPr lang="en-US" baseline="0" dirty="0" err="1"/>
              <a:t>l’écran</a:t>
            </a:r>
            <a:r>
              <a:rPr lang="en-US" baseline="0" dirty="0"/>
              <a:t> </a:t>
            </a:r>
            <a:r>
              <a:rPr lang="en-US" baseline="0" dirty="0" err="1"/>
              <a:t>acheté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le deal du canon sera utilize </a:t>
            </a:r>
            <a:r>
              <a:rPr lang="en-US" baseline="0" dirty="0" err="1"/>
              <a:t>mais</a:t>
            </a:r>
            <a:r>
              <a:rPr lang="en-US" baseline="0" dirty="0"/>
              <a:t> pour </a:t>
            </a:r>
            <a:r>
              <a:rPr lang="en-US" baseline="0" dirty="0" err="1"/>
              <a:t>ceci</a:t>
            </a:r>
            <a:r>
              <a:rPr lang="en-US" baseline="0" dirty="0"/>
              <a:t> des simulations </a:t>
            </a:r>
            <a:r>
              <a:rPr lang="en-US" baseline="0" dirty="0" err="1"/>
              <a:t>sont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cours</a:t>
            </a:r>
            <a:r>
              <a:rPr lang="en-US" baseline="0" dirty="0"/>
              <a:t> </a:t>
            </a:r>
            <a:r>
              <a:rPr lang="en-US" baseline="0" dirty="0" err="1"/>
              <a:t>ou</a:t>
            </a:r>
            <a:r>
              <a:rPr lang="en-US" baseline="0" dirty="0"/>
              <a:t> à </a:t>
            </a:r>
            <a:r>
              <a:rPr lang="en-US" baseline="0" dirty="0" err="1"/>
              <a:t>prévoir</a:t>
            </a:r>
            <a:r>
              <a:rPr lang="en-US" baseline="0" dirty="0"/>
              <a:t> pour optimizer le </a:t>
            </a:r>
            <a:r>
              <a:rPr lang="en-US" baseline="0" dirty="0" err="1"/>
              <a:t>fonctionnement</a:t>
            </a:r>
            <a:r>
              <a:rPr lang="en-US" baseline="0" dirty="0"/>
              <a:t> de </a:t>
            </a:r>
            <a:r>
              <a:rPr lang="en-US" baseline="0" dirty="0" err="1"/>
              <a:t>l’écran</a:t>
            </a:r>
            <a:r>
              <a:rPr lang="en-US" baseline="0" dirty="0"/>
              <a:t> pour </a:t>
            </a:r>
            <a:r>
              <a:rPr lang="en-US" baseline="0" dirty="0" err="1"/>
              <a:t>chaque</a:t>
            </a:r>
            <a:r>
              <a:rPr lang="en-US" baseline="0" dirty="0"/>
              <a:t> </a:t>
            </a:r>
            <a:r>
              <a:rPr lang="en-US" baseline="0" dirty="0" err="1"/>
              <a:t>utilisation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768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Pour la </a:t>
            </a:r>
            <a:r>
              <a:rPr lang="en-US" dirty="0" err="1"/>
              <a:t>mesure</a:t>
            </a:r>
            <a:r>
              <a:rPr lang="en-US" dirty="0"/>
              <a:t> de la </a:t>
            </a:r>
            <a:r>
              <a:rPr lang="en-US" dirty="0" err="1"/>
              <a:t>longueur</a:t>
            </a:r>
            <a:r>
              <a:rPr lang="en-US" dirty="0"/>
              <a:t> </a:t>
            </a:r>
            <a:r>
              <a:rPr lang="en-US" dirty="0" err="1"/>
              <a:t>longitudinale</a:t>
            </a:r>
            <a:r>
              <a:rPr lang="en-US" dirty="0"/>
              <a:t>,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cavité</a:t>
            </a:r>
            <a:r>
              <a:rPr lang="en-US" dirty="0"/>
              <a:t> excitant le mode</a:t>
            </a:r>
            <a:r>
              <a:rPr lang="en-US" baseline="0" dirty="0"/>
              <a:t> TE11 </a:t>
            </a:r>
            <a:r>
              <a:rPr lang="en-US" baseline="0" dirty="0" err="1"/>
              <a:t>permettra</a:t>
            </a:r>
            <a:r>
              <a:rPr lang="en-US" baseline="0" dirty="0"/>
              <a:t> de </a:t>
            </a:r>
            <a:r>
              <a:rPr lang="en-US" baseline="0" dirty="0" err="1"/>
              <a:t>pivoter</a:t>
            </a:r>
            <a:r>
              <a:rPr lang="en-US" baseline="0" dirty="0"/>
              <a:t> le </a:t>
            </a:r>
            <a:r>
              <a:rPr lang="en-US" baseline="0" dirty="0" err="1"/>
              <a:t>faisceau</a:t>
            </a:r>
            <a:r>
              <a:rPr lang="en-US" baseline="0" dirty="0"/>
              <a:t>, un </a:t>
            </a:r>
            <a:r>
              <a:rPr lang="en-US" baseline="0" dirty="0" err="1"/>
              <a:t>écran</a:t>
            </a:r>
            <a:r>
              <a:rPr lang="en-US" baseline="0" dirty="0"/>
              <a:t> </a:t>
            </a:r>
            <a:r>
              <a:rPr lang="en-US" baseline="0" dirty="0" err="1"/>
              <a:t>permettra</a:t>
            </a:r>
            <a:r>
              <a:rPr lang="en-US" baseline="0" dirty="0"/>
              <a:t> </a:t>
            </a:r>
            <a:r>
              <a:rPr lang="en-US" baseline="0" dirty="0" err="1"/>
              <a:t>ainsi</a:t>
            </a:r>
            <a:r>
              <a:rPr lang="en-US" baseline="0" dirty="0"/>
              <a:t> la </a:t>
            </a:r>
            <a:r>
              <a:rPr lang="en-US" baseline="0" dirty="0" err="1"/>
              <a:t>mesure</a:t>
            </a:r>
            <a:r>
              <a:rPr lang="en-US" baseline="0" dirty="0"/>
              <a:t> de </a:t>
            </a:r>
            <a:r>
              <a:rPr lang="en-US" baseline="0" dirty="0" err="1"/>
              <a:t>cette</a:t>
            </a:r>
            <a:r>
              <a:rPr lang="en-US" baseline="0" dirty="0"/>
              <a:t> </a:t>
            </a:r>
            <a:r>
              <a:rPr lang="en-US" baseline="0" dirty="0" err="1"/>
              <a:t>longueur</a:t>
            </a:r>
            <a:r>
              <a:rPr lang="en-US" baseline="0" dirty="0"/>
              <a:t> </a:t>
            </a:r>
            <a:r>
              <a:rPr lang="en-US" baseline="0" dirty="0" err="1"/>
              <a:t>cette</a:t>
            </a:r>
            <a:r>
              <a:rPr lang="en-US" baseline="0" dirty="0"/>
              <a:t> </a:t>
            </a:r>
            <a:r>
              <a:rPr lang="en-US" baseline="0" dirty="0" err="1"/>
              <a:t>cavité</a:t>
            </a:r>
            <a:r>
              <a:rPr lang="en-US" baseline="0" dirty="0"/>
              <a:t> sera </a:t>
            </a:r>
            <a:r>
              <a:rPr lang="en-US" baseline="0" dirty="0" err="1"/>
              <a:t>chaude</a:t>
            </a:r>
            <a:r>
              <a:rPr lang="en-US" baseline="0" dirty="0"/>
              <a:t> et </a:t>
            </a:r>
            <a:r>
              <a:rPr lang="en-US" baseline="0" dirty="0" err="1"/>
              <a:t>n’aura</a:t>
            </a:r>
            <a:r>
              <a:rPr lang="en-US" baseline="0" dirty="0"/>
              <a:t> </a:t>
            </a:r>
            <a:r>
              <a:rPr lang="en-US" baseline="0" dirty="0" err="1"/>
              <a:t>besoin</a:t>
            </a:r>
            <a:r>
              <a:rPr lang="en-US" baseline="0" dirty="0"/>
              <a:t> que de 2kW de puissance RF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869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J’espère</a:t>
            </a:r>
            <a:r>
              <a:rPr lang="en-US" dirty="0"/>
              <a:t> ne pas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avoir</a:t>
            </a:r>
            <a:r>
              <a:rPr lang="en-US" dirty="0"/>
              <a:t> perdu avec </a:t>
            </a:r>
            <a:r>
              <a:rPr lang="en-US" dirty="0" err="1"/>
              <a:t>tous</a:t>
            </a:r>
            <a:r>
              <a:rPr lang="en-US" dirty="0"/>
              <a:t> les </a:t>
            </a:r>
            <a:r>
              <a:rPr lang="en-US" dirty="0" err="1"/>
              <a:t>diagnotiques</a:t>
            </a:r>
            <a:r>
              <a:rPr lang="en-US" dirty="0"/>
              <a:t> à </a:t>
            </a:r>
            <a:r>
              <a:rPr lang="en-US" dirty="0" err="1"/>
              <a:t>provisionner</a:t>
            </a:r>
            <a:r>
              <a:rPr lang="en-US" baseline="0" dirty="0"/>
              <a:t> pour </a:t>
            </a:r>
            <a:r>
              <a:rPr lang="en-US" baseline="0" dirty="0" err="1"/>
              <a:t>l’injecteur</a:t>
            </a:r>
            <a:r>
              <a:rPr lang="en-US" baseline="0" dirty="0"/>
              <a:t> </a:t>
            </a:r>
          </a:p>
          <a:p>
            <a:r>
              <a:rPr lang="en-US" baseline="0" dirty="0"/>
              <a:t>Pour PERLE 1 tour, les buts </a:t>
            </a:r>
            <a:r>
              <a:rPr lang="en-US" baseline="0" dirty="0" err="1"/>
              <a:t>sont</a:t>
            </a:r>
            <a:r>
              <a:rPr lang="en-US" baseline="0" dirty="0"/>
              <a:t> </a:t>
            </a:r>
            <a:r>
              <a:rPr lang="en-US" baseline="0" dirty="0" err="1"/>
              <a:t>énumérés</a:t>
            </a:r>
            <a:r>
              <a:rPr lang="en-US" baseline="0" dirty="0"/>
              <a:t> ci </a:t>
            </a:r>
            <a:r>
              <a:rPr lang="en-US" baseline="0" dirty="0" err="1"/>
              <a:t>contre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650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 BPM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97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618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086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PERLE </a:t>
            </a:r>
            <a:r>
              <a:rPr lang="en-US" dirty="0" err="1"/>
              <a:t>est</a:t>
            </a:r>
            <a:r>
              <a:rPr lang="en-US" dirty="0"/>
              <a:t> compose</a:t>
            </a:r>
            <a:r>
              <a:rPr lang="en-US" baseline="0" dirty="0"/>
              <a:t> d’un </a:t>
            </a:r>
            <a:r>
              <a:rPr lang="en-US" baseline="0" dirty="0" err="1"/>
              <a:t>injecteur</a:t>
            </a:r>
            <a:r>
              <a:rPr lang="en-US" baseline="0" dirty="0"/>
              <a:t> qui </a:t>
            </a:r>
            <a:r>
              <a:rPr lang="en-US" baseline="0" dirty="0" err="1"/>
              <a:t>délivrera</a:t>
            </a:r>
            <a:r>
              <a:rPr lang="en-US" baseline="0" dirty="0"/>
              <a:t> un </a:t>
            </a:r>
            <a:r>
              <a:rPr lang="en-US" baseline="0" dirty="0" err="1"/>
              <a:t>faisceau</a:t>
            </a:r>
            <a:r>
              <a:rPr lang="en-US" baseline="0" dirty="0"/>
              <a:t> de 7MeV et 20mA, </a:t>
            </a:r>
            <a:r>
              <a:rPr lang="en-US" baseline="0" dirty="0" err="1"/>
              <a:t>ce</a:t>
            </a:r>
            <a:r>
              <a:rPr lang="en-US" baseline="0" dirty="0"/>
              <a:t> </a:t>
            </a:r>
            <a:r>
              <a:rPr lang="en-US" baseline="0" dirty="0" err="1"/>
              <a:t>faisceau</a:t>
            </a:r>
            <a:r>
              <a:rPr lang="en-US" baseline="0" dirty="0"/>
              <a:t>^; à </a:t>
            </a:r>
            <a:r>
              <a:rPr lang="en-US" baseline="0" dirty="0" err="1"/>
              <a:t>l’entrée</a:t>
            </a:r>
            <a:r>
              <a:rPr lang="en-US" baseline="0" dirty="0"/>
              <a:t> du linac </a:t>
            </a:r>
            <a:r>
              <a:rPr lang="en-US" baseline="0" dirty="0" err="1"/>
              <a:t>doit</a:t>
            </a:r>
            <a:r>
              <a:rPr lang="en-US" baseline="0" dirty="0"/>
              <a:t> </a:t>
            </a:r>
            <a:r>
              <a:rPr lang="en-US" baseline="0" dirty="0" err="1"/>
              <a:t>être</a:t>
            </a:r>
            <a:r>
              <a:rPr lang="en-US" baseline="0" dirty="0"/>
              <a:t> </a:t>
            </a:r>
            <a:r>
              <a:rPr lang="en-US" baseline="0" dirty="0" err="1"/>
              <a:t>caractérisé</a:t>
            </a:r>
            <a:r>
              <a:rPr lang="en-US" baseline="0" dirty="0"/>
              <a:t> </a:t>
            </a:r>
            <a:r>
              <a:rPr lang="en-US" baseline="0" dirty="0" err="1"/>
              <a:t>entiérement</a:t>
            </a:r>
            <a:r>
              <a:rPr lang="en-US" baseline="0" dirty="0"/>
              <a:t>, </a:t>
            </a:r>
            <a:r>
              <a:rPr lang="en-US" baseline="0" dirty="0" err="1"/>
              <a:t>ensuite</a:t>
            </a:r>
            <a:r>
              <a:rPr lang="en-US" baseline="0" dirty="0"/>
              <a:t> les </a:t>
            </a:r>
            <a:r>
              <a:rPr lang="en-US" baseline="0" dirty="0" err="1"/>
              <a:t>diagnostiques</a:t>
            </a:r>
            <a:r>
              <a:rPr lang="en-US" baseline="0" dirty="0"/>
              <a:t> </a:t>
            </a:r>
            <a:r>
              <a:rPr lang="en-US" baseline="0" dirty="0" err="1"/>
              <a:t>doivent</a:t>
            </a:r>
            <a:r>
              <a:rPr lang="en-US" baseline="0" dirty="0"/>
              <a:t> aider à la calibration des </a:t>
            </a:r>
            <a:r>
              <a:rPr lang="en-US" baseline="0" dirty="0" err="1"/>
              <a:t>cavités</a:t>
            </a:r>
            <a:r>
              <a:rPr lang="en-US" baseline="0" dirty="0"/>
              <a:t>, à adjuster la </a:t>
            </a:r>
            <a:r>
              <a:rPr lang="en-US" baseline="0" dirty="0" err="1"/>
              <a:t>longueur</a:t>
            </a:r>
            <a:r>
              <a:rPr lang="en-US" baseline="0" dirty="0"/>
              <a:t> </a:t>
            </a:r>
            <a:r>
              <a:rPr lang="en-US" baseline="0" dirty="0" err="1"/>
              <a:t>parcourue</a:t>
            </a:r>
            <a:r>
              <a:rPr lang="en-US" baseline="0" dirty="0"/>
              <a:t> par le </a:t>
            </a:r>
            <a:r>
              <a:rPr lang="en-US" baseline="0" dirty="0" err="1"/>
              <a:t>faisceau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1 tour, </a:t>
            </a:r>
            <a:r>
              <a:rPr lang="en-US" baseline="0" dirty="0" err="1"/>
              <a:t>monitorer</a:t>
            </a:r>
            <a:r>
              <a:rPr lang="en-US" baseline="0" dirty="0"/>
              <a:t> les </a:t>
            </a:r>
            <a:r>
              <a:rPr lang="en-US" baseline="0" dirty="0" err="1"/>
              <a:t>pertes</a:t>
            </a:r>
            <a:r>
              <a:rPr lang="en-US" baseline="0" dirty="0"/>
              <a:t>, et </a:t>
            </a:r>
            <a:r>
              <a:rPr lang="en-US" baseline="0" dirty="0" err="1"/>
              <a:t>répondre</a:t>
            </a:r>
            <a:r>
              <a:rPr lang="en-US" baseline="0" dirty="0"/>
              <a:t> </a:t>
            </a:r>
            <a:r>
              <a:rPr lang="en-US" baseline="0" dirty="0" err="1"/>
              <a:t>parfois</a:t>
            </a:r>
            <a:r>
              <a:rPr lang="en-US" baseline="0" dirty="0"/>
              <a:t> à des </a:t>
            </a:r>
            <a:r>
              <a:rPr lang="en-US" baseline="0" dirty="0" err="1"/>
              <a:t>contraintes</a:t>
            </a:r>
            <a:r>
              <a:rPr lang="en-US" baseline="0" dirty="0"/>
              <a:t> </a:t>
            </a:r>
            <a:r>
              <a:rPr lang="en-US" baseline="0" dirty="0" err="1"/>
              <a:t>spécifiques</a:t>
            </a:r>
            <a:r>
              <a:rPr lang="en-US" baseline="0" dirty="0"/>
              <a:t> </a:t>
            </a:r>
            <a:r>
              <a:rPr lang="en-US" baseline="0" dirty="0" err="1"/>
              <a:t>comme</a:t>
            </a:r>
            <a:r>
              <a:rPr lang="en-US" baseline="0" dirty="0"/>
              <a:t> le manqué </a:t>
            </a:r>
            <a:r>
              <a:rPr lang="en-US" baseline="0" dirty="0" err="1"/>
              <a:t>d’espace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</a:t>
            </a:r>
            <a:r>
              <a:rPr lang="en-US" baseline="0" dirty="0" err="1"/>
              <a:t>certaines</a:t>
            </a:r>
            <a:r>
              <a:rPr lang="en-US" baseline="0" dirty="0"/>
              <a:t> </a:t>
            </a:r>
            <a:r>
              <a:rPr lang="en-US" baseline="0" dirty="0" err="1"/>
              <a:t>emplcamement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PERLE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059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PERLE </a:t>
            </a:r>
            <a:r>
              <a:rPr lang="en-US" dirty="0" err="1"/>
              <a:t>est</a:t>
            </a:r>
            <a:r>
              <a:rPr lang="en-US" dirty="0"/>
              <a:t> compose</a:t>
            </a:r>
            <a:r>
              <a:rPr lang="en-US" baseline="0" dirty="0"/>
              <a:t> d’un </a:t>
            </a:r>
            <a:r>
              <a:rPr lang="en-US" baseline="0" dirty="0" err="1"/>
              <a:t>injecteur</a:t>
            </a:r>
            <a:r>
              <a:rPr lang="en-US" baseline="0" dirty="0"/>
              <a:t> qui </a:t>
            </a:r>
            <a:r>
              <a:rPr lang="en-US" baseline="0" dirty="0" err="1"/>
              <a:t>délivrera</a:t>
            </a:r>
            <a:r>
              <a:rPr lang="en-US" baseline="0" dirty="0"/>
              <a:t> un </a:t>
            </a:r>
            <a:r>
              <a:rPr lang="en-US" baseline="0" dirty="0" err="1"/>
              <a:t>faisceau</a:t>
            </a:r>
            <a:r>
              <a:rPr lang="en-US" baseline="0" dirty="0"/>
              <a:t> de 7MeV et 20mA, </a:t>
            </a:r>
            <a:r>
              <a:rPr lang="en-US" baseline="0" dirty="0" err="1"/>
              <a:t>ce</a:t>
            </a:r>
            <a:r>
              <a:rPr lang="en-US" baseline="0" dirty="0"/>
              <a:t> </a:t>
            </a:r>
            <a:r>
              <a:rPr lang="en-US" baseline="0" dirty="0" err="1"/>
              <a:t>faisceau</a:t>
            </a:r>
            <a:r>
              <a:rPr lang="en-US" baseline="0" dirty="0"/>
              <a:t>^; à </a:t>
            </a:r>
            <a:r>
              <a:rPr lang="en-US" baseline="0" dirty="0" err="1"/>
              <a:t>l’entrée</a:t>
            </a:r>
            <a:r>
              <a:rPr lang="en-US" baseline="0" dirty="0"/>
              <a:t> du linac </a:t>
            </a:r>
            <a:r>
              <a:rPr lang="en-US" baseline="0" dirty="0" err="1"/>
              <a:t>doit</a:t>
            </a:r>
            <a:r>
              <a:rPr lang="en-US" baseline="0" dirty="0"/>
              <a:t> </a:t>
            </a:r>
            <a:r>
              <a:rPr lang="en-US" baseline="0" dirty="0" err="1"/>
              <a:t>être</a:t>
            </a:r>
            <a:r>
              <a:rPr lang="en-US" baseline="0" dirty="0"/>
              <a:t> </a:t>
            </a:r>
            <a:r>
              <a:rPr lang="en-US" baseline="0" dirty="0" err="1"/>
              <a:t>caractérisé</a:t>
            </a:r>
            <a:r>
              <a:rPr lang="en-US" baseline="0" dirty="0"/>
              <a:t> </a:t>
            </a:r>
            <a:r>
              <a:rPr lang="en-US" baseline="0" dirty="0" err="1"/>
              <a:t>entiérement</a:t>
            </a:r>
            <a:r>
              <a:rPr lang="en-US" baseline="0" dirty="0"/>
              <a:t>, </a:t>
            </a:r>
            <a:r>
              <a:rPr lang="en-US" baseline="0" dirty="0" err="1"/>
              <a:t>ensuite</a:t>
            </a:r>
            <a:r>
              <a:rPr lang="en-US" baseline="0" dirty="0"/>
              <a:t> les </a:t>
            </a:r>
            <a:r>
              <a:rPr lang="en-US" baseline="0" dirty="0" err="1"/>
              <a:t>diagnostiques</a:t>
            </a:r>
            <a:r>
              <a:rPr lang="en-US" baseline="0" dirty="0"/>
              <a:t> </a:t>
            </a:r>
            <a:r>
              <a:rPr lang="en-US" baseline="0" dirty="0" err="1"/>
              <a:t>doivent</a:t>
            </a:r>
            <a:r>
              <a:rPr lang="en-US" baseline="0" dirty="0"/>
              <a:t> aider à la calibration des </a:t>
            </a:r>
            <a:r>
              <a:rPr lang="en-US" baseline="0" dirty="0" err="1"/>
              <a:t>cavités</a:t>
            </a:r>
            <a:r>
              <a:rPr lang="en-US" baseline="0" dirty="0"/>
              <a:t>, à adjuster la </a:t>
            </a:r>
            <a:r>
              <a:rPr lang="en-US" baseline="0" dirty="0" err="1"/>
              <a:t>longueur</a:t>
            </a:r>
            <a:r>
              <a:rPr lang="en-US" baseline="0" dirty="0"/>
              <a:t> </a:t>
            </a:r>
            <a:r>
              <a:rPr lang="en-US" baseline="0" dirty="0" err="1"/>
              <a:t>parcourue</a:t>
            </a:r>
            <a:r>
              <a:rPr lang="en-US" baseline="0" dirty="0"/>
              <a:t> par le </a:t>
            </a:r>
            <a:r>
              <a:rPr lang="en-US" baseline="0" dirty="0" err="1"/>
              <a:t>faisceau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1 tour, </a:t>
            </a:r>
            <a:r>
              <a:rPr lang="en-US" baseline="0" dirty="0" err="1"/>
              <a:t>monitorer</a:t>
            </a:r>
            <a:r>
              <a:rPr lang="en-US" baseline="0" dirty="0"/>
              <a:t> les </a:t>
            </a:r>
            <a:r>
              <a:rPr lang="en-US" baseline="0" dirty="0" err="1"/>
              <a:t>pertes</a:t>
            </a:r>
            <a:r>
              <a:rPr lang="en-US" baseline="0" dirty="0"/>
              <a:t>, et </a:t>
            </a:r>
            <a:r>
              <a:rPr lang="en-US" baseline="0" dirty="0" err="1"/>
              <a:t>répondre</a:t>
            </a:r>
            <a:r>
              <a:rPr lang="en-US" baseline="0" dirty="0"/>
              <a:t> </a:t>
            </a:r>
            <a:r>
              <a:rPr lang="en-US" baseline="0" dirty="0" err="1"/>
              <a:t>parfois</a:t>
            </a:r>
            <a:r>
              <a:rPr lang="en-US" baseline="0" dirty="0"/>
              <a:t> à des </a:t>
            </a:r>
            <a:r>
              <a:rPr lang="en-US" baseline="0" dirty="0" err="1"/>
              <a:t>contraintes</a:t>
            </a:r>
            <a:r>
              <a:rPr lang="en-US" baseline="0" dirty="0"/>
              <a:t> </a:t>
            </a:r>
            <a:r>
              <a:rPr lang="en-US" baseline="0" dirty="0" err="1"/>
              <a:t>spécifiques</a:t>
            </a:r>
            <a:r>
              <a:rPr lang="en-US" baseline="0" dirty="0"/>
              <a:t> </a:t>
            </a:r>
            <a:r>
              <a:rPr lang="en-US" baseline="0" dirty="0" err="1"/>
              <a:t>comme</a:t>
            </a:r>
            <a:r>
              <a:rPr lang="en-US" baseline="0" dirty="0"/>
              <a:t> le manqué </a:t>
            </a:r>
            <a:r>
              <a:rPr lang="en-US" baseline="0" dirty="0" err="1"/>
              <a:t>d’espace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</a:t>
            </a:r>
            <a:r>
              <a:rPr lang="en-US" baseline="0" dirty="0" err="1"/>
              <a:t>certaines</a:t>
            </a:r>
            <a:r>
              <a:rPr lang="en-US" baseline="0" dirty="0"/>
              <a:t> </a:t>
            </a:r>
            <a:r>
              <a:rPr lang="en-US" baseline="0" dirty="0" err="1"/>
              <a:t>emplcamement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PERLE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162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682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PERLE </a:t>
            </a:r>
            <a:r>
              <a:rPr lang="en-US" dirty="0" err="1"/>
              <a:t>est</a:t>
            </a:r>
            <a:r>
              <a:rPr lang="en-US" dirty="0"/>
              <a:t> compose</a:t>
            </a:r>
            <a:r>
              <a:rPr lang="en-US" baseline="0" dirty="0"/>
              <a:t> d’un </a:t>
            </a:r>
            <a:r>
              <a:rPr lang="en-US" baseline="0" dirty="0" err="1"/>
              <a:t>injecteur</a:t>
            </a:r>
            <a:r>
              <a:rPr lang="en-US" baseline="0" dirty="0"/>
              <a:t> qui </a:t>
            </a:r>
            <a:r>
              <a:rPr lang="en-US" baseline="0" dirty="0" err="1"/>
              <a:t>délivrera</a:t>
            </a:r>
            <a:r>
              <a:rPr lang="en-US" baseline="0" dirty="0"/>
              <a:t> un </a:t>
            </a:r>
            <a:r>
              <a:rPr lang="en-US" baseline="0" dirty="0" err="1"/>
              <a:t>faisceau</a:t>
            </a:r>
            <a:r>
              <a:rPr lang="en-US" baseline="0" dirty="0"/>
              <a:t> de 7MeV et 20mA, </a:t>
            </a:r>
            <a:r>
              <a:rPr lang="en-US" baseline="0" dirty="0" err="1"/>
              <a:t>ce</a:t>
            </a:r>
            <a:r>
              <a:rPr lang="en-US" baseline="0" dirty="0"/>
              <a:t> </a:t>
            </a:r>
            <a:r>
              <a:rPr lang="en-US" baseline="0" dirty="0" err="1"/>
              <a:t>faisceau</a:t>
            </a:r>
            <a:r>
              <a:rPr lang="en-US" baseline="0" dirty="0"/>
              <a:t>^; à </a:t>
            </a:r>
            <a:r>
              <a:rPr lang="en-US" baseline="0" dirty="0" err="1"/>
              <a:t>l’entrée</a:t>
            </a:r>
            <a:r>
              <a:rPr lang="en-US" baseline="0" dirty="0"/>
              <a:t> du linac </a:t>
            </a:r>
            <a:r>
              <a:rPr lang="en-US" baseline="0" dirty="0" err="1"/>
              <a:t>doit</a:t>
            </a:r>
            <a:r>
              <a:rPr lang="en-US" baseline="0" dirty="0"/>
              <a:t> </a:t>
            </a:r>
            <a:r>
              <a:rPr lang="en-US" baseline="0" dirty="0" err="1"/>
              <a:t>être</a:t>
            </a:r>
            <a:r>
              <a:rPr lang="en-US" baseline="0" dirty="0"/>
              <a:t> </a:t>
            </a:r>
            <a:r>
              <a:rPr lang="en-US" baseline="0" dirty="0" err="1"/>
              <a:t>caractérisé</a:t>
            </a:r>
            <a:r>
              <a:rPr lang="en-US" baseline="0" dirty="0"/>
              <a:t> </a:t>
            </a:r>
            <a:r>
              <a:rPr lang="en-US" baseline="0" dirty="0" err="1"/>
              <a:t>entiérement</a:t>
            </a:r>
            <a:r>
              <a:rPr lang="en-US" baseline="0" dirty="0"/>
              <a:t>, </a:t>
            </a:r>
            <a:r>
              <a:rPr lang="en-US" baseline="0" dirty="0" err="1"/>
              <a:t>ensuite</a:t>
            </a:r>
            <a:r>
              <a:rPr lang="en-US" baseline="0" dirty="0"/>
              <a:t> les </a:t>
            </a:r>
            <a:r>
              <a:rPr lang="en-US" baseline="0" dirty="0" err="1"/>
              <a:t>diagnostiques</a:t>
            </a:r>
            <a:r>
              <a:rPr lang="en-US" baseline="0" dirty="0"/>
              <a:t> </a:t>
            </a:r>
            <a:r>
              <a:rPr lang="en-US" baseline="0" dirty="0" err="1"/>
              <a:t>doivent</a:t>
            </a:r>
            <a:r>
              <a:rPr lang="en-US" baseline="0" dirty="0"/>
              <a:t> aider à la calibration des </a:t>
            </a:r>
            <a:r>
              <a:rPr lang="en-US" baseline="0" dirty="0" err="1"/>
              <a:t>cavités</a:t>
            </a:r>
            <a:r>
              <a:rPr lang="en-US" baseline="0" dirty="0"/>
              <a:t>, à adjuster la </a:t>
            </a:r>
            <a:r>
              <a:rPr lang="en-US" baseline="0" dirty="0" err="1"/>
              <a:t>longueur</a:t>
            </a:r>
            <a:r>
              <a:rPr lang="en-US" baseline="0" dirty="0"/>
              <a:t> </a:t>
            </a:r>
            <a:r>
              <a:rPr lang="en-US" baseline="0" dirty="0" err="1"/>
              <a:t>parcourue</a:t>
            </a:r>
            <a:r>
              <a:rPr lang="en-US" baseline="0" dirty="0"/>
              <a:t> par le </a:t>
            </a:r>
            <a:r>
              <a:rPr lang="en-US" baseline="0" dirty="0" err="1"/>
              <a:t>faisceau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1 tour, </a:t>
            </a:r>
            <a:r>
              <a:rPr lang="en-US" baseline="0" dirty="0" err="1"/>
              <a:t>monitorer</a:t>
            </a:r>
            <a:r>
              <a:rPr lang="en-US" baseline="0" dirty="0"/>
              <a:t> les </a:t>
            </a:r>
            <a:r>
              <a:rPr lang="en-US" baseline="0" dirty="0" err="1"/>
              <a:t>pertes</a:t>
            </a:r>
            <a:r>
              <a:rPr lang="en-US" baseline="0" dirty="0"/>
              <a:t>, et </a:t>
            </a:r>
            <a:r>
              <a:rPr lang="en-US" baseline="0" dirty="0" err="1"/>
              <a:t>répondre</a:t>
            </a:r>
            <a:r>
              <a:rPr lang="en-US" baseline="0" dirty="0"/>
              <a:t> </a:t>
            </a:r>
            <a:r>
              <a:rPr lang="en-US" baseline="0" dirty="0" err="1"/>
              <a:t>parfois</a:t>
            </a:r>
            <a:r>
              <a:rPr lang="en-US" baseline="0" dirty="0"/>
              <a:t> à des </a:t>
            </a:r>
            <a:r>
              <a:rPr lang="en-US" baseline="0" dirty="0" err="1"/>
              <a:t>contraintes</a:t>
            </a:r>
            <a:r>
              <a:rPr lang="en-US" baseline="0" dirty="0"/>
              <a:t> </a:t>
            </a:r>
            <a:r>
              <a:rPr lang="en-US" baseline="0" dirty="0" err="1"/>
              <a:t>spécifiques</a:t>
            </a:r>
            <a:r>
              <a:rPr lang="en-US" baseline="0" dirty="0"/>
              <a:t> </a:t>
            </a:r>
            <a:r>
              <a:rPr lang="en-US" baseline="0" dirty="0" err="1"/>
              <a:t>comme</a:t>
            </a:r>
            <a:r>
              <a:rPr lang="en-US" baseline="0" dirty="0"/>
              <a:t> le manqué </a:t>
            </a:r>
            <a:r>
              <a:rPr lang="en-US" baseline="0" dirty="0" err="1"/>
              <a:t>d’espace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</a:t>
            </a:r>
            <a:r>
              <a:rPr lang="en-US" baseline="0" dirty="0" err="1"/>
              <a:t>certaines</a:t>
            </a:r>
            <a:r>
              <a:rPr lang="en-US" baseline="0" dirty="0"/>
              <a:t> </a:t>
            </a:r>
            <a:r>
              <a:rPr lang="en-US" baseline="0" dirty="0" err="1"/>
              <a:t>emplcamement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PERLE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059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y a du </a:t>
            </a:r>
            <a:r>
              <a:rPr lang="en-US" dirty="0" err="1"/>
              <a:t>positif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tout </a:t>
            </a:r>
            <a:r>
              <a:rPr lang="en-US" dirty="0" err="1"/>
              <a:t>çà</a:t>
            </a:r>
            <a:r>
              <a:rPr lang="en-US" dirty="0"/>
              <a:t>,</a:t>
            </a:r>
            <a:r>
              <a:rPr lang="en-US" baseline="0" dirty="0"/>
              <a:t> nous </a:t>
            </a:r>
            <a:r>
              <a:rPr lang="en-US" baseline="0" dirty="0" err="1"/>
              <a:t>sommes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discusssions</a:t>
            </a:r>
            <a:r>
              <a:rPr lang="en-US" baseline="0" dirty="0"/>
              <a:t> pour </a:t>
            </a:r>
            <a:r>
              <a:rPr lang="en-US" baseline="0" dirty="0" err="1"/>
              <a:t>mettre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place </a:t>
            </a:r>
            <a:r>
              <a:rPr lang="en-US" baseline="0" dirty="0" err="1"/>
              <a:t>certaines</a:t>
            </a:r>
            <a:r>
              <a:rPr lang="en-US" baseline="0" dirty="0"/>
              <a:t> collaborations </a:t>
            </a:r>
            <a:r>
              <a:rPr lang="en-US" baseline="0" dirty="0" err="1"/>
              <a:t>très</a:t>
            </a:r>
            <a:r>
              <a:rPr lang="en-US" baseline="0" dirty="0"/>
              <a:t> </a:t>
            </a:r>
            <a:r>
              <a:rPr lang="en-US" baseline="0" dirty="0" err="1"/>
              <a:t>utiles</a:t>
            </a:r>
            <a:r>
              <a:rPr lang="en-US" baseline="0" dirty="0"/>
              <a:t> et nous </a:t>
            </a:r>
            <a:r>
              <a:rPr lang="en-US" baseline="0" dirty="0" err="1"/>
              <a:t>cherchons</a:t>
            </a:r>
            <a:r>
              <a:rPr lang="en-US" baseline="0" dirty="0"/>
              <a:t> encore de </a:t>
            </a:r>
            <a:r>
              <a:rPr lang="en-US" baseline="0" dirty="0" err="1"/>
              <a:t>nouvelles</a:t>
            </a:r>
            <a:r>
              <a:rPr lang="en-US" baseline="0" dirty="0"/>
              <a:t> collaborations pour </a:t>
            </a:r>
            <a:r>
              <a:rPr lang="en-US" baseline="0" dirty="0" err="1"/>
              <a:t>répondre</a:t>
            </a:r>
            <a:r>
              <a:rPr lang="en-US" baseline="0" dirty="0"/>
              <a:t> à des taches </a:t>
            </a:r>
            <a:r>
              <a:rPr lang="en-US" baseline="0" dirty="0" err="1"/>
              <a:t>bien</a:t>
            </a:r>
            <a:r>
              <a:rPr lang="en-US" baseline="0" dirty="0"/>
              <a:t> plus </a:t>
            </a:r>
            <a:r>
              <a:rPr lang="en-US" baseline="0" dirty="0" err="1"/>
              <a:t>compliquées</a:t>
            </a:r>
            <a:r>
              <a:rPr lang="en-US" baseline="0" dirty="0"/>
              <a:t> que nous le </a:t>
            </a:r>
            <a:r>
              <a:rPr lang="en-US" baseline="0" dirty="0" err="1"/>
              <a:t>croyons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131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Rentrons</a:t>
            </a:r>
            <a:r>
              <a:rPr lang="en-US" baseline="0" dirty="0"/>
              <a:t> un </a:t>
            </a:r>
            <a:r>
              <a:rPr lang="en-US" baseline="0" dirty="0" err="1"/>
              <a:t>peu</a:t>
            </a:r>
            <a:r>
              <a:rPr lang="en-US" baseline="0" dirty="0"/>
              <a:t> plus </a:t>
            </a:r>
            <a:r>
              <a:rPr lang="en-US" baseline="0" dirty="0" err="1"/>
              <a:t>dans</a:t>
            </a:r>
            <a:r>
              <a:rPr lang="en-US" baseline="0" dirty="0"/>
              <a:t> les details, pour </a:t>
            </a:r>
            <a:r>
              <a:rPr lang="en-US" baseline="0" dirty="0" err="1"/>
              <a:t>l’injecteur</a:t>
            </a:r>
            <a:r>
              <a:rPr lang="en-US" baseline="0" dirty="0"/>
              <a:t>, </a:t>
            </a:r>
            <a:r>
              <a:rPr lang="en-US" baseline="0" dirty="0" err="1"/>
              <a:t>en</a:t>
            </a:r>
            <a:r>
              <a:rPr lang="en-US" baseline="0" dirty="0"/>
              <a:t> sortie de gun, on </a:t>
            </a:r>
            <a:r>
              <a:rPr lang="en-US" baseline="0" dirty="0" err="1"/>
              <a:t>compte</a:t>
            </a:r>
            <a:r>
              <a:rPr lang="en-US" baseline="0" dirty="0"/>
              <a:t> </a:t>
            </a:r>
            <a:r>
              <a:rPr lang="en-US" baseline="0" dirty="0" err="1"/>
              <a:t>mesure</a:t>
            </a:r>
            <a:r>
              <a:rPr lang="en-US" baseline="0" dirty="0"/>
              <a:t> la position avec 2 BPM, le </a:t>
            </a:r>
            <a:r>
              <a:rPr lang="en-US" baseline="0" dirty="0" err="1"/>
              <a:t>profils</a:t>
            </a:r>
            <a:r>
              <a:rPr lang="en-US" baseline="0" dirty="0"/>
              <a:t> transverse avec un </a:t>
            </a:r>
            <a:r>
              <a:rPr lang="en-US" baseline="0" dirty="0" err="1"/>
              <a:t>écran</a:t>
            </a:r>
            <a:r>
              <a:rPr lang="en-US" baseline="0" dirty="0"/>
              <a:t> avec un </a:t>
            </a:r>
            <a:r>
              <a:rPr lang="en-US" baseline="0" dirty="0" err="1"/>
              <a:t>écran</a:t>
            </a:r>
            <a:r>
              <a:rPr lang="en-US" baseline="0" dirty="0"/>
              <a:t> YAG et le courant avec </a:t>
            </a:r>
            <a:r>
              <a:rPr lang="en-US" baseline="0" dirty="0" err="1"/>
              <a:t>une</a:t>
            </a:r>
            <a:r>
              <a:rPr lang="en-US" baseline="0" dirty="0"/>
              <a:t> coupe de faraday</a:t>
            </a:r>
          </a:p>
          <a:p>
            <a:r>
              <a:rPr lang="en-US" baseline="0" dirty="0" err="1"/>
              <a:t>En</a:t>
            </a:r>
            <a:r>
              <a:rPr lang="en-US" baseline="0" dirty="0"/>
              <a:t> sortie de booster, </a:t>
            </a:r>
            <a:r>
              <a:rPr lang="en-US" baseline="0" dirty="0" err="1"/>
              <a:t>c’est</a:t>
            </a:r>
            <a:r>
              <a:rPr lang="en-US" baseline="0" dirty="0"/>
              <a:t> la </a:t>
            </a:r>
            <a:r>
              <a:rPr lang="en-US" baseline="0" dirty="0" err="1"/>
              <a:t>même</a:t>
            </a:r>
            <a:r>
              <a:rPr lang="en-US" baseline="0" dirty="0"/>
              <a:t> chose et </a:t>
            </a:r>
            <a:r>
              <a:rPr lang="en-US" baseline="0" dirty="0" err="1"/>
              <a:t>c’est</a:t>
            </a:r>
            <a:r>
              <a:rPr lang="en-US" baseline="0" dirty="0"/>
              <a:t> possible la </a:t>
            </a:r>
            <a:r>
              <a:rPr lang="en-US" baseline="0" dirty="0" err="1"/>
              <a:t>longueur</a:t>
            </a:r>
            <a:r>
              <a:rPr lang="en-US" baseline="0" dirty="0"/>
              <a:t> </a:t>
            </a:r>
            <a:r>
              <a:rPr lang="en-US" baseline="0" dirty="0" err="1"/>
              <a:t>longitudinale</a:t>
            </a:r>
            <a:r>
              <a:rPr lang="en-US" baseline="0" dirty="0"/>
              <a:t>, </a:t>
            </a:r>
            <a:r>
              <a:rPr lang="en-US" baseline="0" dirty="0" err="1"/>
              <a:t>dans</a:t>
            </a:r>
            <a:r>
              <a:rPr lang="en-US" baseline="0" dirty="0"/>
              <a:t> le merger le </a:t>
            </a:r>
            <a:r>
              <a:rPr lang="en-US" baseline="0" dirty="0" err="1"/>
              <a:t>controle</a:t>
            </a:r>
            <a:r>
              <a:rPr lang="en-US" baseline="0" dirty="0"/>
              <a:t> de la </a:t>
            </a:r>
            <a:r>
              <a:rPr lang="en-US" baseline="0" dirty="0" err="1"/>
              <a:t>positionet</a:t>
            </a:r>
            <a:r>
              <a:rPr lang="en-US" baseline="0" dirty="0"/>
              <a:t> du </a:t>
            </a:r>
            <a:r>
              <a:rPr lang="en-US" baseline="0" dirty="0" err="1"/>
              <a:t>profil</a:t>
            </a:r>
            <a:r>
              <a:rPr lang="en-US" baseline="0" dirty="0"/>
              <a:t> et </a:t>
            </a:r>
            <a:r>
              <a:rPr lang="en-US" baseline="0" dirty="0" err="1"/>
              <a:t>enfin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sortie de merger </a:t>
            </a:r>
            <a:r>
              <a:rPr lang="en-US" baseline="0" dirty="0" err="1"/>
              <a:t>vers</a:t>
            </a:r>
            <a:r>
              <a:rPr lang="en-US" baseline="0" dirty="0"/>
              <a:t> le linac on </a:t>
            </a:r>
            <a:r>
              <a:rPr lang="en-US" baseline="0" dirty="0" err="1"/>
              <a:t>aimerait</a:t>
            </a:r>
            <a:r>
              <a:rPr lang="en-US" baseline="0" dirty="0"/>
              <a:t> </a:t>
            </a:r>
            <a:r>
              <a:rPr lang="en-US" baseline="0" dirty="0" err="1"/>
              <a:t>une</a:t>
            </a:r>
            <a:r>
              <a:rPr lang="en-US" baseline="0" dirty="0"/>
              <a:t> image 6D du </a:t>
            </a:r>
            <a:r>
              <a:rPr lang="en-US" baseline="0" dirty="0" err="1"/>
              <a:t>faisceaue</a:t>
            </a:r>
            <a:r>
              <a:rPr lang="en-US" baseline="0" dirty="0"/>
              <a:t> t pour </a:t>
            </a:r>
            <a:r>
              <a:rPr lang="en-US" baseline="0" dirty="0" err="1"/>
              <a:t>ceci</a:t>
            </a:r>
            <a:r>
              <a:rPr lang="en-US" baseline="0" dirty="0"/>
              <a:t>, </a:t>
            </a:r>
            <a:r>
              <a:rPr lang="en-US" baseline="0" dirty="0" err="1"/>
              <a:t>une</a:t>
            </a:r>
            <a:r>
              <a:rPr lang="en-US" baseline="0" dirty="0"/>
              <a:t> </a:t>
            </a:r>
            <a:r>
              <a:rPr lang="en-US" baseline="0" dirty="0" err="1"/>
              <a:t>ligne</a:t>
            </a:r>
            <a:r>
              <a:rPr lang="en-US" baseline="0" dirty="0"/>
              <a:t> </a:t>
            </a:r>
            <a:r>
              <a:rPr lang="en-US" baseline="0" dirty="0" err="1"/>
              <a:t>diagnostique</a:t>
            </a:r>
            <a:r>
              <a:rPr lang="en-US" baseline="0" dirty="0"/>
              <a:t> </a:t>
            </a:r>
            <a:r>
              <a:rPr lang="en-US" baseline="0" dirty="0" err="1"/>
              <a:t>est</a:t>
            </a:r>
            <a:r>
              <a:rPr lang="en-US" baseline="0" dirty="0"/>
              <a:t> </a:t>
            </a:r>
            <a:r>
              <a:rPr lang="en-US" baseline="0" dirty="0" err="1"/>
              <a:t>crée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miroir</a:t>
            </a:r>
            <a:r>
              <a:rPr lang="en-US" baseline="0" dirty="0"/>
              <a:t> de </a:t>
            </a:r>
            <a:r>
              <a:rPr lang="en-US" baseline="0" dirty="0" err="1"/>
              <a:t>celle</a:t>
            </a:r>
            <a:r>
              <a:rPr lang="en-US" baseline="0" dirty="0"/>
              <a:t> entre le merger et le linac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557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Toujours</a:t>
            </a:r>
            <a:r>
              <a:rPr lang="en-US" dirty="0"/>
              <a:t> pour ‘</a:t>
            </a:r>
            <a:r>
              <a:rPr lang="en-US" dirty="0" err="1"/>
              <a:t>injecteur</a:t>
            </a:r>
            <a:r>
              <a:rPr lang="en-US" dirty="0"/>
              <a:t>, les</a:t>
            </a:r>
            <a:r>
              <a:rPr lang="en-US" baseline="0" dirty="0"/>
              <a:t> </a:t>
            </a:r>
            <a:r>
              <a:rPr lang="en-US" baseline="0" dirty="0" err="1"/>
              <a:t>diagnostiques</a:t>
            </a:r>
            <a:r>
              <a:rPr lang="en-US" baseline="0" dirty="0"/>
              <a:t> </a:t>
            </a:r>
            <a:r>
              <a:rPr lang="en-US" baseline="0" dirty="0" err="1"/>
              <a:t>ont</a:t>
            </a:r>
            <a:r>
              <a:rPr lang="en-US" baseline="0" dirty="0"/>
              <a:t> pour </a:t>
            </a:r>
            <a:r>
              <a:rPr lang="en-US" baseline="0" dirty="0" err="1"/>
              <a:t>défis</a:t>
            </a:r>
            <a:r>
              <a:rPr lang="en-US" baseline="0" dirty="0"/>
              <a:t> le </a:t>
            </a:r>
            <a:r>
              <a:rPr lang="en-US" baseline="0" dirty="0" err="1"/>
              <a:t>faible</a:t>
            </a:r>
            <a:r>
              <a:rPr lang="en-US" baseline="0" dirty="0"/>
              <a:t> </a:t>
            </a:r>
            <a:r>
              <a:rPr lang="en-US" baseline="0" dirty="0" err="1"/>
              <a:t>niveau</a:t>
            </a:r>
            <a:r>
              <a:rPr lang="en-US" baseline="0" dirty="0"/>
              <a:t> de signal pour </a:t>
            </a:r>
            <a:r>
              <a:rPr lang="en-US" baseline="0" dirty="0" err="1"/>
              <a:t>ce</a:t>
            </a:r>
            <a:r>
              <a:rPr lang="en-US" baseline="0" dirty="0"/>
              <a:t> </a:t>
            </a:r>
            <a:r>
              <a:rPr lang="en-US" baseline="0" dirty="0" err="1"/>
              <a:t>schéma</a:t>
            </a:r>
            <a:r>
              <a:rPr lang="en-US" baseline="0" dirty="0"/>
              <a:t> de commissioning, </a:t>
            </a:r>
            <a:r>
              <a:rPr lang="en-US" baseline="0" dirty="0" err="1"/>
              <a:t>l’espace</a:t>
            </a:r>
            <a:r>
              <a:rPr lang="en-US" baseline="0" dirty="0"/>
              <a:t> constraint entre les </a:t>
            </a:r>
            <a:r>
              <a:rPr lang="en-US" baseline="0" dirty="0" err="1"/>
              <a:t>deux</a:t>
            </a:r>
            <a:r>
              <a:rPr lang="en-US" baseline="0" dirty="0"/>
              <a:t> quadrupole </a:t>
            </a:r>
            <a:r>
              <a:rPr lang="en-US" baseline="0" dirty="0" err="1"/>
              <a:t>vert</a:t>
            </a:r>
            <a:r>
              <a:rPr lang="en-US" baseline="0" dirty="0"/>
              <a:t> et rouge </a:t>
            </a:r>
            <a:r>
              <a:rPr lang="en-US" baseline="0" dirty="0" err="1"/>
              <a:t>dans</a:t>
            </a:r>
            <a:r>
              <a:rPr lang="en-US" baseline="0" dirty="0"/>
              <a:t> le merger et </a:t>
            </a:r>
            <a:r>
              <a:rPr lang="en-US" baseline="0" dirty="0" err="1"/>
              <a:t>enfin</a:t>
            </a:r>
            <a:r>
              <a:rPr lang="en-US" baseline="0" dirty="0"/>
              <a:t> </a:t>
            </a:r>
            <a:r>
              <a:rPr lang="en-US" baseline="0" dirty="0" err="1"/>
              <a:t>toute</a:t>
            </a:r>
            <a:r>
              <a:rPr lang="en-US" baseline="0" dirty="0"/>
              <a:t> les </a:t>
            </a:r>
            <a:r>
              <a:rPr lang="en-US" baseline="0" dirty="0" err="1"/>
              <a:t>mesures</a:t>
            </a:r>
            <a:r>
              <a:rPr lang="en-US" baseline="0" dirty="0"/>
              <a:t> à </a:t>
            </a:r>
            <a:r>
              <a:rPr lang="en-US" baseline="0" dirty="0" err="1"/>
              <a:t>elaborer</a:t>
            </a:r>
            <a:r>
              <a:rPr lang="en-US" baseline="0" dirty="0"/>
              <a:t> sur </a:t>
            </a:r>
            <a:r>
              <a:rPr lang="en-US" baseline="0" dirty="0" err="1"/>
              <a:t>laligne</a:t>
            </a:r>
            <a:r>
              <a:rPr lang="en-US" baseline="0" dirty="0"/>
              <a:t> </a:t>
            </a:r>
            <a:r>
              <a:rPr lang="en-US" baseline="0" dirty="0" err="1"/>
              <a:t>diagnostiques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457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Nous</a:t>
            </a:r>
            <a:r>
              <a:rPr lang="en-US" baseline="0" dirty="0"/>
              <a:t> </a:t>
            </a:r>
            <a:r>
              <a:rPr lang="en-US" baseline="0" dirty="0" err="1"/>
              <a:t>avons</a:t>
            </a:r>
            <a:r>
              <a:rPr lang="en-US" baseline="0" dirty="0"/>
              <a:t> </a:t>
            </a:r>
            <a:r>
              <a:rPr lang="en-US" baseline="0" dirty="0" err="1"/>
              <a:t>eu</a:t>
            </a:r>
            <a:r>
              <a:rPr lang="en-US" baseline="0" dirty="0"/>
              <a:t> </a:t>
            </a:r>
            <a:r>
              <a:rPr lang="en-US" baseline="0" dirty="0" err="1"/>
              <a:t>deux</a:t>
            </a:r>
            <a:r>
              <a:rPr lang="en-US" baseline="0" dirty="0"/>
              <a:t> BPM </a:t>
            </a:r>
            <a:r>
              <a:rPr lang="en-US" baseline="0" dirty="0" err="1"/>
              <a:t>boutons</a:t>
            </a:r>
            <a:r>
              <a:rPr lang="en-US" baseline="0" dirty="0"/>
              <a:t> avec </a:t>
            </a:r>
            <a:r>
              <a:rPr lang="en-US" baseline="0" dirty="0" err="1"/>
              <a:t>leur</a:t>
            </a:r>
            <a:r>
              <a:rPr lang="en-US" baseline="0" dirty="0"/>
              <a:t> steerers </a:t>
            </a:r>
            <a:r>
              <a:rPr lang="en-US" baseline="0" dirty="0" err="1"/>
              <a:t>dans</a:t>
            </a:r>
            <a:r>
              <a:rPr lang="en-US" baseline="0" dirty="0"/>
              <a:t> </a:t>
            </a:r>
            <a:r>
              <a:rPr lang="en-US" baseline="0" dirty="0" err="1"/>
              <a:t>l’achat</a:t>
            </a:r>
            <a:r>
              <a:rPr lang="en-US" baseline="0" dirty="0"/>
              <a:t> du Gun de RI, </a:t>
            </a:r>
            <a:r>
              <a:rPr lang="en-US" baseline="0" dirty="0" err="1"/>
              <a:t>ces</a:t>
            </a:r>
            <a:r>
              <a:rPr lang="en-US" baseline="0" dirty="0"/>
              <a:t> </a:t>
            </a:r>
            <a:r>
              <a:rPr lang="en-US" baseline="0" dirty="0" err="1"/>
              <a:t>deux</a:t>
            </a:r>
            <a:r>
              <a:rPr lang="en-US" baseline="0" dirty="0"/>
              <a:t> BPMs </a:t>
            </a:r>
            <a:r>
              <a:rPr lang="en-US" baseline="0" dirty="0" err="1"/>
              <a:t>conviennent</a:t>
            </a:r>
            <a:r>
              <a:rPr lang="en-US" baseline="0" dirty="0"/>
              <a:t> </a:t>
            </a:r>
            <a:r>
              <a:rPr lang="en-US" baseline="0" dirty="0" err="1"/>
              <a:t>bien</a:t>
            </a:r>
            <a:r>
              <a:rPr lang="en-US" baseline="0" dirty="0"/>
              <a:t> Presque partout </a:t>
            </a:r>
            <a:r>
              <a:rPr lang="en-US" baseline="0" dirty="0" err="1"/>
              <a:t>dans</a:t>
            </a:r>
            <a:r>
              <a:rPr lang="en-US" baseline="0" dirty="0"/>
              <a:t> </a:t>
            </a:r>
            <a:r>
              <a:rPr lang="en-US" baseline="0" dirty="0" err="1"/>
              <a:t>l’injecteur</a:t>
            </a:r>
            <a:r>
              <a:rPr lang="en-US" baseline="0" dirty="0"/>
              <a:t> </a:t>
            </a:r>
            <a:r>
              <a:rPr lang="en-US" baseline="0" dirty="0" err="1"/>
              <a:t>sauf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le </a:t>
            </a:r>
            <a:r>
              <a:rPr lang="en-US" baseline="0" dirty="0" err="1"/>
              <a:t>cas</a:t>
            </a:r>
            <a:r>
              <a:rPr lang="en-US" baseline="0" dirty="0"/>
              <a:t> </a:t>
            </a:r>
            <a:r>
              <a:rPr lang="en-US" baseline="0" dirty="0" err="1"/>
              <a:t>mentioné</a:t>
            </a:r>
            <a:r>
              <a:rPr lang="en-US" baseline="0" dirty="0"/>
              <a:t> </a:t>
            </a:r>
            <a:r>
              <a:rPr lang="en-US" baseline="0" dirty="0" err="1"/>
              <a:t>précédemment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le merger </a:t>
            </a:r>
          </a:p>
          <a:p>
            <a:r>
              <a:rPr lang="en-US" baseline="0" dirty="0"/>
              <a:t>Avec un BPM </a:t>
            </a:r>
            <a:r>
              <a:rPr lang="en-US" baseline="0" dirty="0" err="1"/>
              <a:t>identique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sortie du booster, nous </a:t>
            </a:r>
            <a:r>
              <a:rPr lang="en-US" baseline="0" dirty="0" err="1"/>
              <a:t>pouvons</a:t>
            </a:r>
            <a:r>
              <a:rPr lang="en-US" baseline="0" dirty="0"/>
              <a:t> </a:t>
            </a:r>
            <a:r>
              <a:rPr lang="en-US" baseline="0" dirty="0" err="1"/>
              <a:t>optionnellement</a:t>
            </a:r>
            <a:r>
              <a:rPr lang="en-US" baseline="0" dirty="0"/>
              <a:t> </a:t>
            </a:r>
            <a:r>
              <a:rPr lang="en-US" baseline="0" dirty="0" err="1"/>
              <a:t>mesurer</a:t>
            </a:r>
            <a:r>
              <a:rPr lang="en-US" baseline="0" dirty="0"/>
              <a:t> la </a:t>
            </a:r>
            <a:r>
              <a:rPr lang="en-US" baseline="0" dirty="0" err="1"/>
              <a:t>longueur</a:t>
            </a:r>
            <a:r>
              <a:rPr lang="en-US" baseline="0" dirty="0"/>
              <a:t> </a:t>
            </a:r>
            <a:r>
              <a:rPr lang="en-US" baseline="0" dirty="0" err="1"/>
              <a:t>longitudinale</a:t>
            </a:r>
            <a:r>
              <a:rPr lang="en-US" baseline="0" dirty="0"/>
              <a:t> du </a:t>
            </a:r>
            <a:r>
              <a:rPr lang="en-US" baseline="0" dirty="0" err="1"/>
              <a:t>faisceau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combinant</a:t>
            </a:r>
            <a:r>
              <a:rPr lang="en-US" baseline="0" dirty="0"/>
              <a:t> les </a:t>
            </a:r>
            <a:r>
              <a:rPr lang="en-US" baseline="0" dirty="0" err="1"/>
              <a:t>mesures</a:t>
            </a:r>
            <a:r>
              <a:rPr lang="en-US" baseline="0" dirty="0"/>
              <a:t> des </a:t>
            </a:r>
            <a:r>
              <a:rPr lang="en-US" baseline="0" dirty="0" err="1"/>
              <a:t>niveaux</a:t>
            </a:r>
            <a:r>
              <a:rPr lang="en-US" baseline="0" dirty="0"/>
              <a:t> de sortie du signal BPM à 2 </a:t>
            </a:r>
            <a:r>
              <a:rPr lang="en-US" baseline="0" dirty="0" err="1"/>
              <a:t>harmoniques</a:t>
            </a:r>
            <a:r>
              <a:rPr lang="en-US" baseline="0" dirty="0"/>
              <a:t> </a:t>
            </a:r>
            <a:r>
              <a:rPr lang="en-US" baseline="0" dirty="0" err="1"/>
              <a:t>différentes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326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A58243-5D6D-40DD-80B1-B5C04F2FD357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llipse 10"/>
          <p:cNvSpPr/>
          <p:nvPr userDrawn="1"/>
        </p:nvSpPr>
        <p:spPr>
          <a:xfrm rot="20947518">
            <a:off x="109593" y="136345"/>
            <a:ext cx="1993692" cy="10586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FCDDD6A-6318-C941-9A67-09D5B75CB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288"/>
          <a:stretch/>
        </p:blipFill>
        <p:spPr>
          <a:xfrm>
            <a:off x="71902" y="718146"/>
            <a:ext cx="846279" cy="4660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EA73405-F1D4-E64B-9AD0-873C04D618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08" y="281852"/>
            <a:ext cx="1010145" cy="6101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E3602F-F131-0C4F-9881-9C6BA266F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27800"/>
          <a:stretch/>
        </p:blipFill>
        <p:spPr>
          <a:xfrm>
            <a:off x="26363" y="25887"/>
            <a:ext cx="1030695" cy="5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28/11/2025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1911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28/11/2025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0615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28/11/2025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821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883" y="56636"/>
            <a:ext cx="9577064" cy="596844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345827" y="941512"/>
            <a:ext cx="10081120" cy="4608512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1224135" cy="322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28/11/2025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850883" y="5714820"/>
            <a:ext cx="731049" cy="322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485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A8FD5F-E33E-40BC-9DD7-0723FC62E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AD7478-505D-44CF-BCB9-0510EA396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2121"/>
            </a:lvl1pPr>
            <a:lvl2pPr marL="403982" indent="0" algn="ctr">
              <a:buNone/>
              <a:defRPr sz="1767"/>
            </a:lvl2pPr>
            <a:lvl3pPr marL="807964" indent="0" algn="ctr">
              <a:buNone/>
              <a:defRPr sz="1590"/>
            </a:lvl3pPr>
            <a:lvl4pPr marL="1211946" indent="0" algn="ctr">
              <a:buNone/>
              <a:defRPr sz="1414"/>
            </a:lvl4pPr>
            <a:lvl5pPr marL="1615928" indent="0" algn="ctr">
              <a:buNone/>
              <a:defRPr sz="1414"/>
            </a:lvl5pPr>
            <a:lvl6pPr marL="2019910" indent="0" algn="ctr">
              <a:buNone/>
              <a:defRPr sz="1414"/>
            </a:lvl6pPr>
            <a:lvl7pPr marL="2423892" indent="0" algn="ctr">
              <a:buNone/>
              <a:defRPr sz="1414"/>
            </a:lvl7pPr>
            <a:lvl8pPr marL="2827873" indent="0" algn="ctr">
              <a:buNone/>
              <a:defRPr sz="1414"/>
            </a:lvl8pPr>
            <a:lvl9pPr marL="3231855" indent="0" algn="ctr">
              <a:buNone/>
              <a:defRPr sz="1414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959662-BAB8-40BE-8F94-2794A018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28/11/2025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033093-330B-497C-8C4E-F72E8156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29CB5-682C-4F44-AF45-94E50533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888C-2246-473E-A69D-9BC16C973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68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8D861AC4-9170-4F20-A2F1-79B19EA6A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40DB82-F59B-435B-A88A-5D6D7B7E9BD0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921891" cy="65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454340B-8381-4544-B0A1-5ED0B3EEF73B}"/>
              </a:ext>
            </a:extLst>
          </p:cNvPr>
          <p:cNvSpPr/>
          <p:nvPr userDrawn="1"/>
        </p:nvSpPr>
        <p:spPr>
          <a:xfrm rot="20947518">
            <a:off x="109593" y="136345"/>
            <a:ext cx="1993692" cy="10586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FCDDD6A-6318-C941-9A67-09D5B75CB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288"/>
          <a:stretch/>
        </p:blipFill>
        <p:spPr>
          <a:xfrm>
            <a:off x="71902" y="718146"/>
            <a:ext cx="846279" cy="46607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0B8294E-85F2-4768-AED7-34D1D8612E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08" y="281852"/>
            <a:ext cx="1010145" cy="61019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CE3602F-F131-0C4F-9881-9C6BA266F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27800"/>
          <a:stretch/>
        </p:blipFill>
        <p:spPr>
          <a:xfrm>
            <a:off x="26363" y="25887"/>
            <a:ext cx="1030695" cy="5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2" y="1447515"/>
            <a:ext cx="10757152" cy="1170256"/>
          </a:xfrm>
          <a:gradFill flip="none" rotWithShape="1">
            <a:gsLst>
              <a:gs pos="0">
                <a:srgbClr val="013460"/>
              </a:gs>
              <a:gs pos="100000">
                <a:srgbClr val="00274C"/>
              </a:gs>
            </a:gsLst>
            <a:lin ang="16200000" scaled="1"/>
            <a:tileRect/>
          </a:gradFill>
        </p:spPr>
        <p:txBody>
          <a:bodyPr lIns="72000" tIns="36000" rIns="72000" bIns="36000" anchor="ctr" anchorCtr="0">
            <a:normAutofit/>
          </a:bodyPr>
          <a:lstStyle>
            <a:lvl1pPr algn="ctr">
              <a:defRPr sz="3534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cxnSp>
        <p:nvCxnSpPr>
          <p:cNvPr id="25" name="Connecteur droit 24"/>
          <p:cNvCxnSpPr>
            <a:cxnSpLocks/>
          </p:cNvCxnSpPr>
          <p:nvPr/>
        </p:nvCxnSpPr>
        <p:spPr>
          <a:xfrm flipH="1">
            <a:off x="-8475" y="2841357"/>
            <a:ext cx="7822956" cy="0"/>
          </a:xfrm>
          <a:prstGeom prst="line">
            <a:avLst/>
          </a:prstGeom>
          <a:ln w="25400">
            <a:gradFill flip="none" rotWithShape="1">
              <a:gsLst>
                <a:gs pos="1000">
                  <a:srgbClr val="00274C"/>
                </a:gs>
                <a:gs pos="48000">
                  <a:srgbClr val="013460"/>
                </a:gs>
                <a:gs pos="91000">
                  <a:schemeClr val="bg1"/>
                </a:gs>
                <a:gs pos="85000">
                  <a:srgbClr val="BE8900"/>
                </a:gs>
                <a:gs pos="78000">
                  <a:srgbClr val="F0E3C3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7E31EC7A-1D56-1A52-32C5-917BEC1442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4" y="231565"/>
            <a:ext cx="995265" cy="992362"/>
          </a:xfrm>
          <a:prstGeom prst="rect">
            <a:avLst/>
          </a:prstGeom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A91C63D-4DA6-40F6-0A7B-A89312B50856}"/>
              </a:ext>
            </a:extLst>
          </p:cNvPr>
          <p:cNvCxnSpPr>
            <a:cxnSpLocks/>
          </p:cNvCxnSpPr>
          <p:nvPr/>
        </p:nvCxnSpPr>
        <p:spPr>
          <a:xfrm flipH="1">
            <a:off x="587275" y="3204116"/>
            <a:ext cx="10179000" cy="0"/>
          </a:xfrm>
          <a:prstGeom prst="line">
            <a:avLst/>
          </a:prstGeom>
          <a:ln w="25400">
            <a:gradFill flip="none" rotWithShape="1">
              <a:gsLst>
                <a:gs pos="100000">
                  <a:srgbClr val="00274C"/>
                </a:gs>
                <a:gs pos="48000">
                  <a:srgbClr val="013460"/>
                </a:gs>
                <a:gs pos="27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1404A7C-3E3C-65FF-46DB-AF337E9419BD}"/>
              </a:ext>
            </a:extLst>
          </p:cNvPr>
          <p:cNvCxnSpPr>
            <a:cxnSpLocks/>
          </p:cNvCxnSpPr>
          <p:nvPr/>
        </p:nvCxnSpPr>
        <p:spPr>
          <a:xfrm>
            <a:off x="359258" y="2759059"/>
            <a:ext cx="120382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00274C"/>
                </a:gs>
                <a:gs pos="53000">
                  <a:srgbClr val="013460"/>
                </a:gs>
                <a:gs pos="88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DCAC00B4-BA12-85B9-53C2-50CAD398F83E}"/>
              </a:ext>
            </a:extLst>
          </p:cNvPr>
          <p:cNvSpPr/>
          <p:nvPr/>
        </p:nvSpPr>
        <p:spPr>
          <a:xfrm>
            <a:off x="6231106" y="3381589"/>
            <a:ext cx="4218224" cy="2599701"/>
          </a:xfrm>
          <a:custGeom>
            <a:avLst/>
            <a:gdLst>
              <a:gd name="connsiteX0" fmla="*/ 0 w 3803257"/>
              <a:gd name="connsiteY0" fmla="*/ 1104923 h 2209846"/>
              <a:gd name="connsiteX1" fmla="*/ 1104923 w 3803257"/>
              <a:gd name="connsiteY1" fmla="*/ 0 h 2209846"/>
              <a:gd name="connsiteX2" fmla="*/ 2698334 w 3803257"/>
              <a:gd name="connsiteY2" fmla="*/ 0 h 2209846"/>
              <a:gd name="connsiteX3" fmla="*/ 3803257 w 3803257"/>
              <a:gd name="connsiteY3" fmla="*/ 1104923 h 2209846"/>
              <a:gd name="connsiteX4" fmla="*/ 3803257 w 3803257"/>
              <a:gd name="connsiteY4" fmla="*/ 1104923 h 2209846"/>
              <a:gd name="connsiteX5" fmla="*/ 2698334 w 3803257"/>
              <a:gd name="connsiteY5" fmla="*/ 2209846 h 2209846"/>
              <a:gd name="connsiteX6" fmla="*/ 1104923 w 3803257"/>
              <a:gd name="connsiteY6" fmla="*/ 2209846 h 2209846"/>
              <a:gd name="connsiteX7" fmla="*/ 0 w 3803257"/>
              <a:gd name="connsiteY7" fmla="*/ 1104923 h 2209846"/>
              <a:gd name="connsiteX0" fmla="*/ 0 w 3803257"/>
              <a:gd name="connsiteY0" fmla="*/ 1104923 h 2209846"/>
              <a:gd name="connsiteX1" fmla="*/ 1104923 w 3803257"/>
              <a:gd name="connsiteY1" fmla="*/ 0 h 2209846"/>
              <a:gd name="connsiteX2" fmla="*/ 2714518 w 3803257"/>
              <a:gd name="connsiteY2" fmla="*/ 8092 h 2209846"/>
              <a:gd name="connsiteX3" fmla="*/ 3803257 w 3803257"/>
              <a:gd name="connsiteY3" fmla="*/ 1104923 h 2209846"/>
              <a:gd name="connsiteX4" fmla="*/ 3803257 w 3803257"/>
              <a:gd name="connsiteY4" fmla="*/ 1104923 h 2209846"/>
              <a:gd name="connsiteX5" fmla="*/ 2698334 w 3803257"/>
              <a:gd name="connsiteY5" fmla="*/ 2209846 h 2209846"/>
              <a:gd name="connsiteX6" fmla="*/ 1104923 w 3803257"/>
              <a:gd name="connsiteY6" fmla="*/ 2209846 h 2209846"/>
              <a:gd name="connsiteX7" fmla="*/ 0 w 3803257"/>
              <a:gd name="connsiteY7" fmla="*/ 1104923 h 2209846"/>
              <a:gd name="connsiteX0" fmla="*/ 0 w 3342011"/>
              <a:gd name="connsiteY0" fmla="*/ 1113015 h 2209846"/>
              <a:gd name="connsiteX1" fmla="*/ 643677 w 3342011"/>
              <a:gd name="connsiteY1" fmla="*/ 0 h 2209846"/>
              <a:gd name="connsiteX2" fmla="*/ 2253272 w 3342011"/>
              <a:gd name="connsiteY2" fmla="*/ 8092 h 2209846"/>
              <a:gd name="connsiteX3" fmla="*/ 3342011 w 3342011"/>
              <a:gd name="connsiteY3" fmla="*/ 1104923 h 2209846"/>
              <a:gd name="connsiteX4" fmla="*/ 3342011 w 3342011"/>
              <a:gd name="connsiteY4" fmla="*/ 1104923 h 2209846"/>
              <a:gd name="connsiteX5" fmla="*/ 2237088 w 3342011"/>
              <a:gd name="connsiteY5" fmla="*/ 2209846 h 2209846"/>
              <a:gd name="connsiteX6" fmla="*/ 643677 w 3342011"/>
              <a:gd name="connsiteY6" fmla="*/ 2209846 h 2209846"/>
              <a:gd name="connsiteX7" fmla="*/ 0 w 3342011"/>
              <a:gd name="connsiteY7" fmla="*/ 1113015 h 2209846"/>
              <a:gd name="connsiteX0" fmla="*/ 0 w 3536219"/>
              <a:gd name="connsiteY0" fmla="*/ 1048279 h 2209846"/>
              <a:gd name="connsiteX1" fmla="*/ 837885 w 3536219"/>
              <a:gd name="connsiteY1" fmla="*/ 0 h 2209846"/>
              <a:gd name="connsiteX2" fmla="*/ 2447480 w 3536219"/>
              <a:gd name="connsiteY2" fmla="*/ 8092 h 2209846"/>
              <a:gd name="connsiteX3" fmla="*/ 3536219 w 3536219"/>
              <a:gd name="connsiteY3" fmla="*/ 1104923 h 2209846"/>
              <a:gd name="connsiteX4" fmla="*/ 3536219 w 3536219"/>
              <a:gd name="connsiteY4" fmla="*/ 1104923 h 2209846"/>
              <a:gd name="connsiteX5" fmla="*/ 2431296 w 3536219"/>
              <a:gd name="connsiteY5" fmla="*/ 2209846 h 2209846"/>
              <a:gd name="connsiteX6" fmla="*/ 837885 w 3536219"/>
              <a:gd name="connsiteY6" fmla="*/ 2209846 h 2209846"/>
              <a:gd name="connsiteX7" fmla="*/ 0 w 3536219"/>
              <a:gd name="connsiteY7" fmla="*/ 1048279 h 2209846"/>
              <a:gd name="connsiteX0" fmla="*/ 8228 w 3544447"/>
              <a:gd name="connsiteY0" fmla="*/ 1088739 h 2250306"/>
              <a:gd name="connsiteX1" fmla="*/ 1218347 w 3544447"/>
              <a:gd name="connsiteY1" fmla="*/ 0 h 2250306"/>
              <a:gd name="connsiteX2" fmla="*/ 2455708 w 3544447"/>
              <a:gd name="connsiteY2" fmla="*/ 48552 h 2250306"/>
              <a:gd name="connsiteX3" fmla="*/ 3544447 w 3544447"/>
              <a:gd name="connsiteY3" fmla="*/ 1145383 h 2250306"/>
              <a:gd name="connsiteX4" fmla="*/ 3544447 w 3544447"/>
              <a:gd name="connsiteY4" fmla="*/ 1145383 h 2250306"/>
              <a:gd name="connsiteX5" fmla="*/ 2439524 w 3544447"/>
              <a:gd name="connsiteY5" fmla="*/ 2250306 h 2250306"/>
              <a:gd name="connsiteX6" fmla="*/ 846113 w 3544447"/>
              <a:gd name="connsiteY6" fmla="*/ 2250306 h 2250306"/>
              <a:gd name="connsiteX7" fmla="*/ 8228 w 3544447"/>
              <a:gd name="connsiteY7" fmla="*/ 1088739 h 2250306"/>
              <a:gd name="connsiteX0" fmla="*/ 841 w 3537060"/>
              <a:gd name="connsiteY0" fmla="*/ 1088739 h 2306950"/>
              <a:gd name="connsiteX1" fmla="*/ 1210960 w 3537060"/>
              <a:gd name="connsiteY1" fmla="*/ 0 h 2306950"/>
              <a:gd name="connsiteX2" fmla="*/ 2448321 w 3537060"/>
              <a:gd name="connsiteY2" fmla="*/ 48552 h 2306950"/>
              <a:gd name="connsiteX3" fmla="*/ 3537060 w 3537060"/>
              <a:gd name="connsiteY3" fmla="*/ 1145383 h 2306950"/>
              <a:gd name="connsiteX4" fmla="*/ 3537060 w 3537060"/>
              <a:gd name="connsiteY4" fmla="*/ 1145383 h 2306950"/>
              <a:gd name="connsiteX5" fmla="*/ 2432137 w 3537060"/>
              <a:gd name="connsiteY5" fmla="*/ 2250306 h 2306950"/>
              <a:gd name="connsiteX6" fmla="*/ 1372801 w 3537060"/>
              <a:gd name="connsiteY6" fmla="*/ 2306950 h 2306950"/>
              <a:gd name="connsiteX7" fmla="*/ 841 w 3537060"/>
              <a:gd name="connsiteY7" fmla="*/ 1088739 h 2306950"/>
              <a:gd name="connsiteX0" fmla="*/ 1361 w 3286726"/>
              <a:gd name="connsiteY0" fmla="*/ 1104923 h 2306950"/>
              <a:gd name="connsiteX1" fmla="*/ 960626 w 3286726"/>
              <a:gd name="connsiteY1" fmla="*/ 0 h 2306950"/>
              <a:gd name="connsiteX2" fmla="*/ 2197987 w 3286726"/>
              <a:gd name="connsiteY2" fmla="*/ 48552 h 2306950"/>
              <a:gd name="connsiteX3" fmla="*/ 3286726 w 3286726"/>
              <a:gd name="connsiteY3" fmla="*/ 1145383 h 2306950"/>
              <a:gd name="connsiteX4" fmla="*/ 3286726 w 3286726"/>
              <a:gd name="connsiteY4" fmla="*/ 1145383 h 2306950"/>
              <a:gd name="connsiteX5" fmla="*/ 2181803 w 3286726"/>
              <a:gd name="connsiteY5" fmla="*/ 2250306 h 2306950"/>
              <a:gd name="connsiteX6" fmla="*/ 1122467 w 3286726"/>
              <a:gd name="connsiteY6" fmla="*/ 2306950 h 2306950"/>
              <a:gd name="connsiteX7" fmla="*/ 1361 w 3286726"/>
              <a:gd name="connsiteY7" fmla="*/ 1104923 h 2306950"/>
              <a:gd name="connsiteX0" fmla="*/ 882 w 3286247"/>
              <a:gd name="connsiteY0" fmla="*/ 1153475 h 2355502"/>
              <a:gd name="connsiteX1" fmla="*/ 1275736 w 3286247"/>
              <a:gd name="connsiteY1" fmla="*/ 0 h 2355502"/>
              <a:gd name="connsiteX2" fmla="*/ 2197508 w 3286247"/>
              <a:gd name="connsiteY2" fmla="*/ 97104 h 2355502"/>
              <a:gd name="connsiteX3" fmla="*/ 3286247 w 3286247"/>
              <a:gd name="connsiteY3" fmla="*/ 1193935 h 2355502"/>
              <a:gd name="connsiteX4" fmla="*/ 3286247 w 3286247"/>
              <a:gd name="connsiteY4" fmla="*/ 1193935 h 2355502"/>
              <a:gd name="connsiteX5" fmla="*/ 2181324 w 3286247"/>
              <a:gd name="connsiteY5" fmla="*/ 2298858 h 2355502"/>
              <a:gd name="connsiteX6" fmla="*/ 1121988 w 3286247"/>
              <a:gd name="connsiteY6" fmla="*/ 2355502 h 2355502"/>
              <a:gd name="connsiteX7" fmla="*/ 882 w 3286247"/>
              <a:gd name="connsiteY7" fmla="*/ 1153475 h 2355502"/>
              <a:gd name="connsiteX0" fmla="*/ 882 w 3286247"/>
              <a:gd name="connsiteY0" fmla="*/ 1177751 h 2379778"/>
              <a:gd name="connsiteX1" fmla="*/ 1275736 w 3286247"/>
              <a:gd name="connsiteY1" fmla="*/ 24276 h 2379778"/>
              <a:gd name="connsiteX2" fmla="*/ 1849551 w 3286247"/>
              <a:gd name="connsiteY2" fmla="*/ 0 h 2379778"/>
              <a:gd name="connsiteX3" fmla="*/ 3286247 w 3286247"/>
              <a:gd name="connsiteY3" fmla="*/ 1218211 h 2379778"/>
              <a:gd name="connsiteX4" fmla="*/ 3286247 w 3286247"/>
              <a:gd name="connsiteY4" fmla="*/ 1218211 h 2379778"/>
              <a:gd name="connsiteX5" fmla="*/ 2181324 w 3286247"/>
              <a:gd name="connsiteY5" fmla="*/ 2323134 h 2379778"/>
              <a:gd name="connsiteX6" fmla="*/ 1121988 w 3286247"/>
              <a:gd name="connsiteY6" fmla="*/ 2379778 h 2379778"/>
              <a:gd name="connsiteX7" fmla="*/ 882 w 3286247"/>
              <a:gd name="connsiteY7" fmla="*/ 1177751 h 2379778"/>
              <a:gd name="connsiteX0" fmla="*/ 882 w 3286247"/>
              <a:gd name="connsiteY0" fmla="*/ 1177751 h 2468791"/>
              <a:gd name="connsiteX1" fmla="*/ 1275736 w 3286247"/>
              <a:gd name="connsiteY1" fmla="*/ 24276 h 2468791"/>
              <a:gd name="connsiteX2" fmla="*/ 1849551 w 3286247"/>
              <a:gd name="connsiteY2" fmla="*/ 0 h 2468791"/>
              <a:gd name="connsiteX3" fmla="*/ 3286247 w 3286247"/>
              <a:gd name="connsiteY3" fmla="*/ 1218211 h 2468791"/>
              <a:gd name="connsiteX4" fmla="*/ 3286247 w 3286247"/>
              <a:gd name="connsiteY4" fmla="*/ 1218211 h 2468791"/>
              <a:gd name="connsiteX5" fmla="*/ 1825274 w 3286247"/>
              <a:gd name="connsiteY5" fmla="*/ 2468791 h 2468791"/>
              <a:gd name="connsiteX6" fmla="*/ 1121988 w 3286247"/>
              <a:gd name="connsiteY6" fmla="*/ 2379778 h 2468791"/>
              <a:gd name="connsiteX7" fmla="*/ 882 w 3286247"/>
              <a:gd name="connsiteY7" fmla="*/ 1177751 h 2468791"/>
              <a:gd name="connsiteX0" fmla="*/ 2999 w 3288364"/>
              <a:gd name="connsiteY0" fmla="*/ 1177751 h 2468791"/>
              <a:gd name="connsiteX1" fmla="*/ 1277853 w 3288364"/>
              <a:gd name="connsiteY1" fmla="*/ 24276 h 2468791"/>
              <a:gd name="connsiteX2" fmla="*/ 1851668 w 3288364"/>
              <a:gd name="connsiteY2" fmla="*/ 0 h 2468791"/>
              <a:gd name="connsiteX3" fmla="*/ 3288364 w 3288364"/>
              <a:gd name="connsiteY3" fmla="*/ 1218211 h 2468791"/>
              <a:gd name="connsiteX4" fmla="*/ 3288364 w 3288364"/>
              <a:gd name="connsiteY4" fmla="*/ 1218211 h 2468791"/>
              <a:gd name="connsiteX5" fmla="*/ 1827391 w 3288364"/>
              <a:gd name="connsiteY5" fmla="*/ 2468791 h 2468791"/>
              <a:gd name="connsiteX6" fmla="*/ 1609628 w 3288364"/>
              <a:gd name="connsiteY6" fmla="*/ 2468791 h 2468791"/>
              <a:gd name="connsiteX7" fmla="*/ 2999 w 3288364"/>
              <a:gd name="connsiteY7" fmla="*/ 1177751 h 2468791"/>
              <a:gd name="connsiteX0" fmla="*/ 11994 w 2698549"/>
              <a:gd name="connsiteY0" fmla="*/ 1242487 h 2468791"/>
              <a:gd name="connsiteX1" fmla="*/ 688038 w 2698549"/>
              <a:gd name="connsiteY1" fmla="*/ 24276 h 2468791"/>
              <a:gd name="connsiteX2" fmla="*/ 1261853 w 2698549"/>
              <a:gd name="connsiteY2" fmla="*/ 0 h 2468791"/>
              <a:gd name="connsiteX3" fmla="*/ 2698549 w 2698549"/>
              <a:gd name="connsiteY3" fmla="*/ 1218211 h 2468791"/>
              <a:gd name="connsiteX4" fmla="*/ 2698549 w 2698549"/>
              <a:gd name="connsiteY4" fmla="*/ 1218211 h 2468791"/>
              <a:gd name="connsiteX5" fmla="*/ 1237576 w 2698549"/>
              <a:gd name="connsiteY5" fmla="*/ 2468791 h 2468791"/>
              <a:gd name="connsiteX6" fmla="*/ 1019813 w 2698549"/>
              <a:gd name="connsiteY6" fmla="*/ 2468791 h 2468791"/>
              <a:gd name="connsiteX7" fmla="*/ 11994 w 2698549"/>
              <a:gd name="connsiteY7" fmla="*/ 1242487 h 2468791"/>
              <a:gd name="connsiteX0" fmla="*/ 11994 w 2698549"/>
              <a:gd name="connsiteY0" fmla="*/ 1242487 h 2468791"/>
              <a:gd name="connsiteX1" fmla="*/ 688038 w 2698549"/>
              <a:gd name="connsiteY1" fmla="*/ 32368 h 2468791"/>
              <a:gd name="connsiteX2" fmla="*/ 1261853 w 2698549"/>
              <a:gd name="connsiteY2" fmla="*/ 0 h 2468791"/>
              <a:gd name="connsiteX3" fmla="*/ 2698549 w 2698549"/>
              <a:gd name="connsiteY3" fmla="*/ 1218211 h 2468791"/>
              <a:gd name="connsiteX4" fmla="*/ 2698549 w 2698549"/>
              <a:gd name="connsiteY4" fmla="*/ 1218211 h 2468791"/>
              <a:gd name="connsiteX5" fmla="*/ 1237576 w 2698549"/>
              <a:gd name="connsiteY5" fmla="*/ 2468791 h 2468791"/>
              <a:gd name="connsiteX6" fmla="*/ 1019813 w 2698549"/>
              <a:gd name="connsiteY6" fmla="*/ 2468791 h 2468791"/>
              <a:gd name="connsiteX7" fmla="*/ 11994 w 2698549"/>
              <a:gd name="connsiteY7" fmla="*/ 1242487 h 2468791"/>
              <a:gd name="connsiteX0" fmla="*/ 7036 w 2693591"/>
              <a:gd name="connsiteY0" fmla="*/ 1242487 h 2468791"/>
              <a:gd name="connsiteX1" fmla="*/ 683080 w 2693591"/>
              <a:gd name="connsiteY1" fmla="*/ 32368 h 2468791"/>
              <a:gd name="connsiteX2" fmla="*/ 1256895 w 2693591"/>
              <a:gd name="connsiteY2" fmla="*/ 0 h 2468791"/>
              <a:gd name="connsiteX3" fmla="*/ 2693591 w 2693591"/>
              <a:gd name="connsiteY3" fmla="*/ 1218211 h 2468791"/>
              <a:gd name="connsiteX4" fmla="*/ 2693591 w 2693591"/>
              <a:gd name="connsiteY4" fmla="*/ 1218211 h 2468791"/>
              <a:gd name="connsiteX5" fmla="*/ 1232618 w 2693591"/>
              <a:gd name="connsiteY5" fmla="*/ 2468791 h 2468791"/>
              <a:gd name="connsiteX6" fmla="*/ 1014855 w 2693591"/>
              <a:gd name="connsiteY6" fmla="*/ 2468791 h 2468791"/>
              <a:gd name="connsiteX7" fmla="*/ 7036 w 2693591"/>
              <a:gd name="connsiteY7" fmla="*/ 1242487 h 2468791"/>
              <a:gd name="connsiteX0" fmla="*/ 7036 w 2693591"/>
              <a:gd name="connsiteY0" fmla="*/ 1242487 h 2468791"/>
              <a:gd name="connsiteX1" fmla="*/ 683080 w 2693591"/>
              <a:gd name="connsiteY1" fmla="*/ 32368 h 2468791"/>
              <a:gd name="connsiteX2" fmla="*/ 1256895 w 2693591"/>
              <a:gd name="connsiteY2" fmla="*/ 0 h 2468791"/>
              <a:gd name="connsiteX3" fmla="*/ 2693591 w 2693591"/>
              <a:gd name="connsiteY3" fmla="*/ 1218211 h 2468791"/>
              <a:gd name="connsiteX4" fmla="*/ 2693591 w 2693591"/>
              <a:gd name="connsiteY4" fmla="*/ 1218211 h 2468791"/>
              <a:gd name="connsiteX5" fmla="*/ 1232618 w 2693591"/>
              <a:gd name="connsiteY5" fmla="*/ 2468791 h 2468791"/>
              <a:gd name="connsiteX6" fmla="*/ 1014855 w 2693591"/>
              <a:gd name="connsiteY6" fmla="*/ 2468791 h 2468791"/>
              <a:gd name="connsiteX7" fmla="*/ 7036 w 2693591"/>
              <a:gd name="connsiteY7" fmla="*/ 1242487 h 2468791"/>
              <a:gd name="connsiteX0" fmla="*/ 173 w 2686728"/>
              <a:gd name="connsiteY0" fmla="*/ 1242487 h 2468791"/>
              <a:gd name="connsiteX1" fmla="*/ 943254 w 2686728"/>
              <a:gd name="connsiteY1" fmla="*/ 32368 h 2468791"/>
              <a:gd name="connsiteX2" fmla="*/ 1250032 w 2686728"/>
              <a:gd name="connsiteY2" fmla="*/ 0 h 2468791"/>
              <a:gd name="connsiteX3" fmla="*/ 2686728 w 2686728"/>
              <a:gd name="connsiteY3" fmla="*/ 1218211 h 2468791"/>
              <a:gd name="connsiteX4" fmla="*/ 2686728 w 2686728"/>
              <a:gd name="connsiteY4" fmla="*/ 1218211 h 2468791"/>
              <a:gd name="connsiteX5" fmla="*/ 1225755 w 2686728"/>
              <a:gd name="connsiteY5" fmla="*/ 2468791 h 2468791"/>
              <a:gd name="connsiteX6" fmla="*/ 1007992 w 2686728"/>
              <a:gd name="connsiteY6" fmla="*/ 2468791 h 2468791"/>
              <a:gd name="connsiteX7" fmla="*/ 173 w 2686728"/>
              <a:gd name="connsiteY7" fmla="*/ 1242487 h 2468791"/>
              <a:gd name="connsiteX0" fmla="*/ 208 w 2686763"/>
              <a:gd name="connsiteY0" fmla="*/ 1242487 h 2468791"/>
              <a:gd name="connsiteX1" fmla="*/ 943289 w 2686763"/>
              <a:gd name="connsiteY1" fmla="*/ 32368 h 2468791"/>
              <a:gd name="connsiteX2" fmla="*/ 1250067 w 2686763"/>
              <a:gd name="connsiteY2" fmla="*/ 0 h 2468791"/>
              <a:gd name="connsiteX3" fmla="*/ 2686763 w 2686763"/>
              <a:gd name="connsiteY3" fmla="*/ 1218211 h 2468791"/>
              <a:gd name="connsiteX4" fmla="*/ 2686763 w 2686763"/>
              <a:gd name="connsiteY4" fmla="*/ 1218211 h 2468791"/>
              <a:gd name="connsiteX5" fmla="*/ 1225790 w 2686763"/>
              <a:gd name="connsiteY5" fmla="*/ 2468791 h 2468791"/>
              <a:gd name="connsiteX6" fmla="*/ 1008027 w 2686763"/>
              <a:gd name="connsiteY6" fmla="*/ 2468791 h 2468791"/>
              <a:gd name="connsiteX7" fmla="*/ 208 w 2686763"/>
              <a:gd name="connsiteY7" fmla="*/ 1242487 h 2468791"/>
              <a:gd name="connsiteX0" fmla="*/ 208 w 2686763"/>
              <a:gd name="connsiteY0" fmla="*/ 1242487 h 2468791"/>
              <a:gd name="connsiteX1" fmla="*/ 943289 w 2686763"/>
              <a:gd name="connsiteY1" fmla="*/ 32368 h 2468791"/>
              <a:gd name="connsiteX2" fmla="*/ 1250067 w 2686763"/>
              <a:gd name="connsiteY2" fmla="*/ 0 h 2468791"/>
              <a:gd name="connsiteX3" fmla="*/ 2686763 w 2686763"/>
              <a:gd name="connsiteY3" fmla="*/ 1218211 h 2468791"/>
              <a:gd name="connsiteX4" fmla="*/ 2686763 w 2686763"/>
              <a:gd name="connsiteY4" fmla="*/ 1218211 h 2468791"/>
              <a:gd name="connsiteX5" fmla="*/ 1225790 w 2686763"/>
              <a:gd name="connsiteY5" fmla="*/ 2468791 h 2468791"/>
              <a:gd name="connsiteX6" fmla="*/ 1008027 w 2686763"/>
              <a:gd name="connsiteY6" fmla="*/ 2468791 h 2468791"/>
              <a:gd name="connsiteX7" fmla="*/ 208 w 2686763"/>
              <a:gd name="connsiteY7" fmla="*/ 1242487 h 2468791"/>
              <a:gd name="connsiteX0" fmla="*/ 208 w 2686763"/>
              <a:gd name="connsiteY0" fmla="*/ 1210119 h 2436423"/>
              <a:gd name="connsiteX1" fmla="*/ 943289 w 2686763"/>
              <a:gd name="connsiteY1" fmla="*/ 0 h 2436423"/>
              <a:gd name="connsiteX2" fmla="*/ 1326434 w 2686763"/>
              <a:gd name="connsiteY2" fmla="*/ 6812 h 2436423"/>
              <a:gd name="connsiteX3" fmla="*/ 2686763 w 2686763"/>
              <a:gd name="connsiteY3" fmla="*/ 1185843 h 2436423"/>
              <a:gd name="connsiteX4" fmla="*/ 2686763 w 2686763"/>
              <a:gd name="connsiteY4" fmla="*/ 1185843 h 2436423"/>
              <a:gd name="connsiteX5" fmla="*/ 1225790 w 2686763"/>
              <a:gd name="connsiteY5" fmla="*/ 2436423 h 2436423"/>
              <a:gd name="connsiteX6" fmla="*/ 1008027 w 2686763"/>
              <a:gd name="connsiteY6" fmla="*/ 2436423 h 2436423"/>
              <a:gd name="connsiteX7" fmla="*/ 208 w 2686763"/>
              <a:gd name="connsiteY7" fmla="*/ 1210119 h 2436423"/>
              <a:gd name="connsiteX0" fmla="*/ 208 w 2686763"/>
              <a:gd name="connsiteY0" fmla="*/ 1210119 h 2436423"/>
              <a:gd name="connsiteX1" fmla="*/ 943289 w 2686763"/>
              <a:gd name="connsiteY1" fmla="*/ 0 h 2436423"/>
              <a:gd name="connsiteX2" fmla="*/ 1326434 w 2686763"/>
              <a:gd name="connsiteY2" fmla="*/ 6812 h 2436423"/>
              <a:gd name="connsiteX3" fmla="*/ 2686763 w 2686763"/>
              <a:gd name="connsiteY3" fmla="*/ 1185843 h 2436423"/>
              <a:gd name="connsiteX4" fmla="*/ 2686763 w 2686763"/>
              <a:gd name="connsiteY4" fmla="*/ 1185843 h 2436423"/>
              <a:gd name="connsiteX5" fmla="*/ 1225790 w 2686763"/>
              <a:gd name="connsiteY5" fmla="*/ 2436423 h 2436423"/>
              <a:gd name="connsiteX6" fmla="*/ 1008027 w 2686763"/>
              <a:gd name="connsiteY6" fmla="*/ 2436423 h 2436423"/>
              <a:gd name="connsiteX7" fmla="*/ 208 w 2686763"/>
              <a:gd name="connsiteY7" fmla="*/ 1210119 h 2436423"/>
              <a:gd name="connsiteX0" fmla="*/ 208 w 2686763"/>
              <a:gd name="connsiteY0" fmla="*/ 1210119 h 2436423"/>
              <a:gd name="connsiteX1" fmla="*/ 943289 w 2686763"/>
              <a:gd name="connsiteY1" fmla="*/ 0 h 2436423"/>
              <a:gd name="connsiteX2" fmla="*/ 1326434 w 2686763"/>
              <a:gd name="connsiteY2" fmla="*/ 6812 h 2436423"/>
              <a:gd name="connsiteX3" fmla="*/ 2686763 w 2686763"/>
              <a:gd name="connsiteY3" fmla="*/ 1185843 h 2436423"/>
              <a:gd name="connsiteX4" fmla="*/ 2686763 w 2686763"/>
              <a:gd name="connsiteY4" fmla="*/ 1185843 h 2436423"/>
              <a:gd name="connsiteX5" fmla="*/ 1098487 w 2686763"/>
              <a:gd name="connsiteY5" fmla="*/ 2436423 h 2436423"/>
              <a:gd name="connsiteX6" fmla="*/ 1008027 w 2686763"/>
              <a:gd name="connsiteY6" fmla="*/ 2436423 h 2436423"/>
              <a:gd name="connsiteX7" fmla="*/ 208 w 2686763"/>
              <a:gd name="connsiteY7" fmla="*/ 1210119 h 2436423"/>
              <a:gd name="connsiteX0" fmla="*/ 1 w 2686556"/>
              <a:gd name="connsiteY0" fmla="*/ 1225791 h 2452095"/>
              <a:gd name="connsiteX1" fmla="*/ 1010083 w 2686556"/>
              <a:gd name="connsiteY1" fmla="*/ 0 h 2452095"/>
              <a:gd name="connsiteX2" fmla="*/ 1326227 w 2686556"/>
              <a:gd name="connsiteY2" fmla="*/ 22484 h 2452095"/>
              <a:gd name="connsiteX3" fmla="*/ 2686556 w 2686556"/>
              <a:gd name="connsiteY3" fmla="*/ 1201515 h 2452095"/>
              <a:gd name="connsiteX4" fmla="*/ 2686556 w 2686556"/>
              <a:gd name="connsiteY4" fmla="*/ 1201515 h 2452095"/>
              <a:gd name="connsiteX5" fmla="*/ 1098280 w 2686556"/>
              <a:gd name="connsiteY5" fmla="*/ 2452095 h 2452095"/>
              <a:gd name="connsiteX6" fmla="*/ 1007820 w 2686556"/>
              <a:gd name="connsiteY6" fmla="*/ 2452095 h 2452095"/>
              <a:gd name="connsiteX7" fmla="*/ 1 w 2686556"/>
              <a:gd name="connsiteY7" fmla="*/ 1225791 h 2452095"/>
              <a:gd name="connsiteX0" fmla="*/ 1 w 2686556"/>
              <a:gd name="connsiteY0" fmla="*/ 1242486 h 2468790"/>
              <a:gd name="connsiteX1" fmla="*/ 1010083 w 2686556"/>
              <a:gd name="connsiteY1" fmla="*/ 16695 h 2468790"/>
              <a:gd name="connsiteX2" fmla="*/ 1118522 w 2686556"/>
              <a:gd name="connsiteY2" fmla="*/ 0 h 2468790"/>
              <a:gd name="connsiteX3" fmla="*/ 2686556 w 2686556"/>
              <a:gd name="connsiteY3" fmla="*/ 1218210 h 2468790"/>
              <a:gd name="connsiteX4" fmla="*/ 2686556 w 2686556"/>
              <a:gd name="connsiteY4" fmla="*/ 1218210 h 2468790"/>
              <a:gd name="connsiteX5" fmla="*/ 1098280 w 2686556"/>
              <a:gd name="connsiteY5" fmla="*/ 2468790 h 2468790"/>
              <a:gd name="connsiteX6" fmla="*/ 1007820 w 2686556"/>
              <a:gd name="connsiteY6" fmla="*/ 2468790 h 2468790"/>
              <a:gd name="connsiteX7" fmla="*/ 1 w 2686556"/>
              <a:gd name="connsiteY7" fmla="*/ 1242486 h 2468790"/>
              <a:gd name="connsiteX0" fmla="*/ 1 w 2686556"/>
              <a:gd name="connsiteY0" fmla="*/ 1230102 h 2456406"/>
              <a:gd name="connsiteX1" fmla="*/ 1010083 w 2686556"/>
              <a:gd name="connsiteY1" fmla="*/ 4311 h 2456406"/>
              <a:gd name="connsiteX2" fmla="*/ 1118522 w 2686556"/>
              <a:gd name="connsiteY2" fmla="*/ 0 h 2456406"/>
              <a:gd name="connsiteX3" fmla="*/ 2686556 w 2686556"/>
              <a:gd name="connsiteY3" fmla="*/ 1205826 h 2456406"/>
              <a:gd name="connsiteX4" fmla="*/ 2686556 w 2686556"/>
              <a:gd name="connsiteY4" fmla="*/ 1205826 h 2456406"/>
              <a:gd name="connsiteX5" fmla="*/ 1098280 w 2686556"/>
              <a:gd name="connsiteY5" fmla="*/ 2456406 h 2456406"/>
              <a:gd name="connsiteX6" fmla="*/ 1007820 w 2686556"/>
              <a:gd name="connsiteY6" fmla="*/ 2456406 h 2456406"/>
              <a:gd name="connsiteX7" fmla="*/ 1 w 2686556"/>
              <a:gd name="connsiteY7" fmla="*/ 1230102 h 2456406"/>
              <a:gd name="connsiteX0" fmla="*/ 1 w 2686556"/>
              <a:gd name="connsiteY0" fmla="*/ 1235641 h 2461945"/>
              <a:gd name="connsiteX1" fmla="*/ 1010083 w 2686556"/>
              <a:gd name="connsiteY1" fmla="*/ 9850 h 2461945"/>
              <a:gd name="connsiteX2" fmla="*/ 1118522 w 2686556"/>
              <a:gd name="connsiteY2" fmla="*/ 5539 h 2461945"/>
              <a:gd name="connsiteX3" fmla="*/ 2686556 w 2686556"/>
              <a:gd name="connsiteY3" fmla="*/ 1211365 h 2461945"/>
              <a:gd name="connsiteX4" fmla="*/ 2686556 w 2686556"/>
              <a:gd name="connsiteY4" fmla="*/ 1211365 h 2461945"/>
              <a:gd name="connsiteX5" fmla="*/ 1098280 w 2686556"/>
              <a:gd name="connsiteY5" fmla="*/ 2461945 h 2461945"/>
              <a:gd name="connsiteX6" fmla="*/ 1007820 w 2686556"/>
              <a:gd name="connsiteY6" fmla="*/ 2461945 h 2461945"/>
              <a:gd name="connsiteX7" fmla="*/ 1 w 2686556"/>
              <a:gd name="connsiteY7" fmla="*/ 1235641 h 2461945"/>
              <a:gd name="connsiteX0" fmla="*/ 1 w 2686556"/>
              <a:gd name="connsiteY0" fmla="*/ 1235641 h 2461945"/>
              <a:gd name="connsiteX1" fmla="*/ 1010083 w 2686556"/>
              <a:gd name="connsiteY1" fmla="*/ 9850 h 2461945"/>
              <a:gd name="connsiteX2" fmla="*/ 1118522 w 2686556"/>
              <a:gd name="connsiteY2" fmla="*/ 5539 h 2461945"/>
              <a:gd name="connsiteX3" fmla="*/ 2686556 w 2686556"/>
              <a:gd name="connsiteY3" fmla="*/ 1211365 h 2461945"/>
              <a:gd name="connsiteX4" fmla="*/ 2686556 w 2686556"/>
              <a:gd name="connsiteY4" fmla="*/ 1211365 h 2461945"/>
              <a:gd name="connsiteX5" fmla="*/ 1098280 w 2686556"/>
              <a:gd name="connsiteY5" fmla="*/ 2461945 h 2461945"/>
              <a:gd name="connsiteX6" fmla="*/ 1007820 w 2686556"/>
              <a:gd name="connsiteY6" fmla="*/ 2461945 h 2461945"/>
              <a:gd name="connsiteX7" fmla="*/ 1 w 2686556"/>
              <a:gd name="connsiteY7" fmla="*/ 1235641 h 2461945"/>
              <a:gd name="connsiteX0" fmla="*/ 1 w 2686556"/>
              <a:gd name="connsiteY0" fmla="*/ 1238654 h 2464958"/>
              <a:gd name="connsiteX1" fmla="*/ 1010083 w 2686556"/>
              <a:gd name="connsiteY1" fmla="*/ 12863 h 2464958"/>
              <a:gd name="connsiteX2" fmla="*/ 1118522 w 2686556"/>
              <a:gd name="connsiteY2" fmla="*/ 8552 h 2464958"/>
              <a:gd name="connsiteX3" fmla="*/ 2686556 w 2686556"/>
              <a:gd name="connsiteY3" fmla="*/ 1214378 h 2464958"/>
              <a:gd name="connsiteX4" fmla="*/ 2686556 w 2686556"/>
              <a:gd name="connsiteY4" fmla="*/ 1214378 h 2464958"/>
              <a:gd name="connsiteX5" fmla="*/ 1098280 w 2686556"/>
              <a:gd name="connsiteY5" fmla="*/ 2464958 h 2464958"/>
              <a:gd name="connsiteX6" fmla="*/ 1007820 w 2686556"/>
              <a:gd name="connsiteY6" fmla="*/ 2464958 h 2464958"/>
              <a:gd name="connsiteX7" fmla="*/ 1 w 2686556"/>
              <a:gd name="connsiteY7" fmla="*/ 1238654 h 2464958"/>
              <a:gd name="connsiteX0" fmla="*/ 1 w 2686556"/>
              <a:gd name="connsiteY0" fmla="*/ 1234914 h 2461218"/>
              <a:gd name="connsiteX1" fmla="*/ 1010083 w 2686556"/>
              <a:gd name="connsiteY1" fmla="*/ 9123 h 2461218"/>
              <a:gd name="connsiteX2" fmla="*/ 1118522 w 2686556"/>
              <a:gd name="connsiteY2" fmla="*/ 4812 h 2461218"/>
              <a:gd name="connsiteX3" fmla="*/ 2686556 w 2686556"/>
              <a:gd name="connsiteY3" fmla="*/ 1210638 h 2461218"/>
              <a:gd name="connsiteX4" fmla="*/ 2686556 w 2686556"/>
              <a:gd name="connsiteY4" fmla="*/ 1210638 h 2461218"/>
              <a:gd name="connsiteX5" fmla="*/ 1098280 w 2686556"/>
              <a:gd name="connsiteY5" fmla="*/ 2461218 h 2461218"/>
              <a:gd name="connsiteX6" fmla="*/ 1007820 w 2686556"/>
              <a:gd name="connsiteY6" fmla="*/ 2461218 h 2461218"/>
              <a:gd name="connsiteX7" fmla="*/ 1 w 2686556"/>
              <a:gd name="connsiteY7" fmla="*/ 1234914 h 2461218"/>
              <a:gd name="connsiteX0" fmla="*/ 1 w 2686556"/>
              <a:gd name="connsiteY0" fmla="*/ 1232298 h 2458602"/>
              <a:gd name="connsiteX1" fmla="*/ 1010083 w 2686556"/>
              <a:gd name="connsiteY1" fmla="*/ 6507 h 2458602"/>
              <a:gd name="connsiteX2" fmla="*/ 1118522 w 2686556"/>
              <a:gd name="connsiteY2" fmla="*/ 2196 h 2458602"/>
              <a:gd name="connsiteX3" fmla="*/ 2686556 w 2686556"/>
              <a:gd name="connsiteY3" fmla="*/ 1208022 h 2458602"/>
              <a:gd name="connsiteX4" fmla="*/ 2686556 w 2686556"/>
              <a:gd name="connsiteY4" fmla="*/ 1208022 h 2458602"/>
              <a:gd name="connsiteX5" fmla="*/ 1098280 w 2686556"/>
              <a:gd name="connsiteY5" fmla="*/ 2458602 h 2458602"/>
              <a:gd name="connsiteX6" fmla="*/ 1007820 w 2686556"/>
              <a:gd name="connsiteY6" fmla="*/ 2458602 h 2458602"/>
              <a:gd name="connsiteX7" fmla="*/ 1 w 2686556"/>
              <a:gd name="connsiteY7" fmla="*/ 1232298 h 2458602"/>
              <a:gd name="connsiteX0" fmla="*/ 1 w 2686556"/>
              <a:gd name="connsiteY0" fmla="*/ 1230102 h 2456406"/>
              <a:gd name="connsiteX1" fmla="*/ 1010083 w 2686556"/>
              <a:gd name="connsiteY1" fmla="*/ 4311 h 2456406"/>
              <a:gd name="connsiteX2" fmla="*/ 1118522 w 2686556"/>
              <a:gd name="connsiteY2" fmla="*/ 0 h 2456406"/>
              <a:gd name="connsiteX3" fmla="*/ 2686556 w 2686556"/>
              <a:gd name="connsiteY3" fmla="*/ 1205826 h 2456406"/>
              <a:gd name="connsiteX4" fmla="*/ 2686556 w 2686556"/>
              <a:gd name="connsiteY4" fmla="*/ 1205826 h 2456406"/>
              <a:gd name="connsiteX5" fmla="*/ 1098280 w 2686556"/>
              <a:gd name="connsiteY5" fmla="*/ 2456406 h 2456406"/>
              <a:gd name="connsiteX6" fmla="*/ 1007820 w 2686556"/>
              <a:gd name="connsiteY6" fmla="*/ 2456406 h 2456406"/>
              <a:gd name="connsiteX7" fmla="*/ 1 w 2686556"/>
              <a:gd name="connsiteY7" fmla="*/ 1230102 h 2456406"/>
              <a:gd name="connsiteX0" fmla="*/ 1 w 2686556"/>
              <a:gd name="connsiteY0" fmla="*/ 1230102 h 2456406"/>
              <a:gd name="connsiteX1" fmla="*/ 1010083 w 2686556"/>
              <a:gd name="connsiteY1" fmla="*/ 4311 h 2456406"/>
              <a:gd name="connsiteX2" fmla="*/ 1118522 w 2686556"/>
              <a:gd name="connsiteY2" fmla="*/ 0 h 2456406"/>
              <a:gd name="connsiteX3" fmla="*/ 2686556 w 2686556"/>
              <a:gd name="connsiteY3" fmla="*/ 1205826 h 2456406"/>
              <a:gd name="connsiteX4" fmla="*/ 2686556 w 2686556"/>
              <a:gd name="connsiteY4" fmla="*/ 1205826 h 2456406"/>
              <a:gd name="connsiteX5" fmla="*/ 1098280 w 2686556"/>
              <a:gd name="connsiteY5" fmla="*/ 2456406 h 2456406"/>
              <a:gd name="connsiteX6" fmla="*/ 1007820 w 2686556"/>
              <a:gd name="connsiteY6" fmla="*/ 2456406 h 2456406"/>
              <a:gd name="connsiteX7" fmla="*/ 1 w 2686556"/>
              <a:gd name="connsiteY7" fmla="*/ 1230102 h 2456406"/>
              <a:gd name="connsiteX0" fmla="*/ 1 w 2656348"/>
              <a:gd name="connsiteY0" fmla="*/ 1230102 h 2456406"/>
              <a:gd name="connsiteX1" fmla="*/ 979875 w 2656348"/>
              <a:gd name="connsiteY1" fmla="*/ 4311 h 2456406"/>
              <a:gd name="connsiteX2" fmla="*/ 1088314 w 2656348"/>
              <a:gd name="connsiteY2" fmla="*/ 0 h 2456406"/>
              <a:gd name="connsiteX3" fmla="*/ 2656348 w 2656348"/>
              <a:gd name="connsiteY3" fmla="*/ 1205826 h 2456406"/>
              <a:gd name="connsiteX4" fmla="*/ 2656348 w 2656348"/>
              <a:gd name="connsiteY4" fmla="*/ 1205826 h 2456406"/>
              <a:gd name="connsiteX5" fmla="*/ 1068072 w 2656348"/>
              <a:gd name="connsiteY5" fmla="*/ 2456406 h 2456406"/>
              <a:gd name="connsiteX6" fmla="*/ 977612 w 2656348"/>
              <a:gd name="connsiteY6" fmla="*/ 2456406 h 2456406"/>
              <a:gd name="connsiteX7" fmla="*/ 1 w 2656348"/>
              <a:gd name="connsiteY7" fmla="*/ 1230102 h 245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56348" h="2456406">
                <a:moveTo>
                  <a:pt x="1" y="1230102"/>
                </a:moveTo>
                <a:cubicBezTo>
                  <a:pt x="378" y="821420"/>
                  <a:pt x="434379" y="20495"/>
                  <a:pt x="979875" y="4311"/>
                </a:cubicBezTo>
                <a:cubicBezTo>
                  <a:pt x="1060857" y="-3977"/>
                  <a:pt x="1027781" y="3545"/>
                  <a:pt x="1088314" y="0"/>
                </a:cubicBezTo>
                <a:cubicBezTo>
                  <a:pt x="1833319" y="93814"/>
                  <a:pt x="2656348" y="595594"/>
                  <a:pt x="2656348" y="1205826"/>
                </a:cubicBezTo>
                <a:lnTo>
                  <a:pt x="2656348" y="1205826"/>
                </a:lnTo>
                <a:cubicBezTo>
                  <a:pt x="2656348" y="1816058"/>
                  <a:pt x="1678304" y="2456406"/>
                  <a:pt x="1068072" y="2456406"/>
                </a:cubicBezTo>
                <a:lnTo>
                  <a:pt x="977612" y="2456406"/>
                </a:lnTo>
                <a:cubicBezTo>
                  <a:pt x="367380" y="2456406"/>
                  <a:pt x="-376" y="1638784"/>
                  <a:pt x="1" y="1230102"/>
                </a:cubicBezTo>
                <a:close/>
              </a:path>
            </a:pathLst>
          </a:custGeom>
          <a:gradFill flip="none" rotWithShape="1">
            <a:gsLst>
              <a:gs pos="89000">
                <a:srgbClr val="00274C">
                  <a:lumMod val="78000"/>
                </a:srgbClr>
              </a:gs>
              <a:gs pos="0">
                <a:srgbClr val="013460">
                  <a:lumMod val="98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shade val="15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37" dirty="0">
              <a:effectLst/>
              <a:latin typeface="Aptos" panose="020B0004020202020204" pitchFamily="34" charset="0"/>
            </a:endParaRPr>
          </a:p>
        </p:txBody>
      </p:sp>
      <p:pic>
        <p:nvPicPr>
          <p:cNvPr id="18" name="Image 17" descr="Une image contenant capture d’écran, Graphique, graphisme, cercle&#10;&#10;Le contenu généré par l’IA peut être incorrect.">
            <a:extLst>
              <a:ext uri="{FF2B5EF4-FFF2-40B4-BE49-F238E27FC236}">
                <a16:creationId xmlns:a16="http://schemas.microsoft.com/office/drawing/2014/main" id="{5E4859F1-5971-897A-C3E6-717569C3D7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060" y="132617"/>
            <a:ext cx="2173266" cy="109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10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28/11/2025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830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28/11/2025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09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28/11/2025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885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28/11/2025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944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28/11/2025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21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28/11/2025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710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458B8-B097-4454-B43A-B71CD6B15906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0" r:id="rId2"/>
    <p:sldLayoutId id="2147483711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DC8E9DE-AFD1-4783-B434-2F098487DB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77875" y="120651"/>
            <a:ext cx="9721080" cy="460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5827" y="941512"/>
            <a:ext cx="10153128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4" y="5731817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28/11/2025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731817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45256" y="573722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724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gif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E00698-484A-D328-BC97-C3723FFBED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DIAGNOSTICS pour PERLE</a:t>
            </a:r>
            <a:b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65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Powerful Energy Recovery Linac for </a:t>
            </a:r>
            <a:r>
              <a:rPr lang="fr-FR" sz="265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  <a:r>
              <a:rPr lang="fr-FR" sz="265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6C0C888-8F68-25FD-F7D9-F3207AC7F3FD}"/>
              </a:ext>
            </a:extLst>
          </p:cNvPr>
          <p:cNvSpPr txBox="1"/>
          <p:nvPr/>
        </p:nvSpPr>
        <p:spPr>
          <a:xfrm>
            <a:off x="2142208" y="2867488"/>
            <a:ext cx="5955611" cy="353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97" i="1" dirty="0">
                <a:solidFill>
                  <a:srgbClr val="013460"/>
                </a:solidFill>
                <a:latin typeface="Aptos" panose="020B0004020202020204" pitchFamily="34" charset="0"/>
              </a:rPr>
              <a:t>M. Ben Abdillah (IJCLab) pour la collaboration PERLE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C3D141-48D4-3E21-BCBB-2EA0FEF3A424}"/>
              </a:ext>
            </a:extLst>
          </p:cNvPr>
          <p:cNvSpPr txBox="1"/>
          <p:nvPr/>
        </p:nvSpPr>
        <p:spPr>
          <a:xfrm>
            <a:off x="6322491" y="5257303"/>
            <a:ext cx="3350445" cy="598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97" dirty="0">
                <a:solidFill>
                  <a:srgbClr val="C48E00"/>
                </a:solidFill>
              </a:rPr>
              <a:t>Nantes, France</a:t>
            </a:r>
          </a:p>
          <a:p>
            <a:pPr algn="ctr"/>
            <a:r>
              <a:rPr lang="fr-FR" sz="1590" i="1" dirty="0">
                <a:solidFill>
                  <a:srgbClr val="C48E00"/>
                </a:solidFill>
              </a:rPr>
              <a:t>17 déc. 2025</a:t>
            </a:r>
          </a:p>
        </p:txBody>
      </p:sp>
      <p:pic>
        <p:nvPicPr>
          <p:cNvPr id="6" name="Picture 2" descr="Laboratoire de physique des deux infinis Irène Joliot-Curie ...">
            <a:extLst>
              <a:ext uri="{FF2B5EF4-FFF2-40B4-BE49-F238E27FC236}">
                <a16:creationId xmlns:a16="http://schemas.microsoft.com/office/drawing/2014/main" id="{C636B2B4-AF29-5AAB-F084-5FC66B30F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" y="3240525"/>
            <a:ext cx="1047525" cy="7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B13D9620-EC7E-0145-06D5-0D34B0D75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14" y="3224201"/>
            <a:ext cx="1105972" cy="784712"/>
          </a:xfrm>
          <a:prstGeom prst="rect">
            <a:avLst/>
          </a:prstGeom>
        </p:spPr>
      </p:pic>
      <p:pic>
        <p:nvPicPr>
          <p:cNvPr id="8" name="Picture 4" descr="Platforms">
            <a:extLst>
              <a:ext uri="{FF2B5EF4-FFF2-40B4-BE49-F238E27FC236}">
                <a16:creationId xmlns:a16="http://schemas.microsoft.com/office/drawing/2014/main" id="{DB524B7C-1CAA-E97E-5BE7-6C9FC8D7A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7"/>
          <a:stretch/>
        </p:blipFill>
        <p:spPr bwMode="auto">
          <a:xfrm>
            <a:off x="3100192" y="3243043"/>
            <a:ext cx="602407" cy="65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nstitut pluridisciplinaire Hubert Curien – IPHC">
            <a:extLst>
              <a:ext uri="{FF2B5EF4-FFF2-40B4-BE49-F238E27FC236}">
                <a16:creationId xmlns:a16="http://schemas.microsoft.com/office/drawing/2014/main" id="{39116A59-AABE-6B48-339B-E6BF8F3B2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748" y="3314001"/>
            <a:ext cx="840434" cy="57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GANIL">
            <a:extLst>
              <a:ext uri="{FF2B5EF4-FFF2-40B4-BE49-F238E27FC236}">
                <a16:creationId xmlns:a16="http://schemas.microsoft.com/office/drawing/2014/main" id="{6CF27821-2299-C760-9D5A-043BC2553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487" y="3570089"/>
            <a:ext cx="1004441" cy="21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DC2FC1-1365-6F4A-670D-F47ACE9B55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000" t="11495" b="20130"/>
          <a:stretch>
            <a:fillRect/>
          </a:stretch>
        </p:blipFill>
        <p:spPr bwMode="auto">
          <a:xfrm>
            <a:off x="641154" y="4116680"/>
            <a:ext cx="4918076" cy="174025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16" y="3194073"/>
            <a:ext cx="1444618" cy="817654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5AA68E4-0B55-4119-BF60-51C2A3B8C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" y="179938"/>
            <a:ext cx="4611080" cy="112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B95EC37-23F0-4338-A7CE-FCB7846D2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25" y="97415"/>
            <a:ext cx="1293809" cy="127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5871551-6E1F-4FF8-8DEF-29AF22F311B5}"/>
              </a:ext>
            </a:extLst>
          </p:cNvPr>
          <p:cNvSpPr txBox="1"/>
          <p:nvPr/>
        </p:nvSpPr>
        <p:spPr>
          <a:xfrm>
            <a:off x="5799189" y="3967871"/>
            <a:ext cx="49735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FF6700"/>
                </a:solidFill>
              </a:rPr>
              <a:t>Journées annuelles 2025</a:t>
            </a:r>
          </a:p>
          <a:p>
            <a:pPr algn="ctr"/>
            <a:r>
              <a:rPr lang="fr-FR" b="1" dirty="0">
                <a:solidFill>
                  <a:srgbClr val="FF6700"/>
                </a:solidFill>
              </a:rPr>
              <a:t>GDR SCIPAC </a:t>
            </a:r>
          </a:p>
          <a:p>
            <a:pPr algn="ctr"/>
            <a:r>
              <a:rPr lang="fr-FR" b="1" dirty="0">
                <a:solidFill>
                  <a:srgbClr val="FF6700"/>
                </a:solidFill>
              </a:rPr>
              <a:t>Réseau Instrumentation Faisceau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6D8847B-B336-499B-82BD-61435021A5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31" y="78717"/>
            <a:ext cx="1184930" cy="116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20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Diagnostiques pour l’injecteur: BPM</a:t>
            </a:r>
            <a:endParaRPr lang="en-US" sz="2800" b="0" dirty="0">
              <a:latin typeface="Aptos" panose="020B0004020202020204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36D421F-56FD-41C4-907B-B78C29FB1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293" y="2574238"/>
            <a:ext cx="2489813" cy="2324706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D0175CA-F67F-405E-A093-C318A941CE82}"/>
              </a:ext>
            </a:extLst>
          </p:cNvPr>
          <p:cNvSpPr txBox="1">
            <a:spLocks/>
          </p:cNvSpPr>
          <p:nvPr/>
        </p:nvSpPr>
        <p:spPr>
          <a:xfrm>
            <a:off x="368359" y="661137"/>
            <a:ext cx="6674212" cy="5053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endParaRPr lang="fr-FR" dirty="0"/>
          </a:p>
          <a:p>
            <a:pPr fontAlgn="auto">
              <a:spcAft>
                <a:spcPts val="0"/>
              </a:spcAft>
            </a:pPr>
            <a:endParaRPr lang="fr-FR" dirty="0"/>
          </a:p>
          <a:p>
            <a:pPr fontAlgn="auto">
              <a:spcAft>
                <a:spcPts val="0"/>
              </a:spcAft>
            </a:pPr>
            <a:endParaRPr lang="fr-FR" dirty="0"/>
          </a:p>
          <a:p>
            <a:pPr fontAlgn="auto">
              <a:spcAft>
                <a:spcPts val="0"/>
              </a:spcAft>
            </a:pPr>
            <a:endParaRPr lang="fr-FR" dirty="0"/>
          </a:p>
          <a:p>
            <a:pPr fontAlgn="auto">
              <a:spcAft>
                <a:spcPts val="0"/>
              </a:spcAft>
            </a:pPr>
            <a:r>
              <a:rPr lang="fr-FR" dirty="0"/>
              <a:t>Dimensions BPM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6712027-C8B3-4DAA-84F5-93D9A9F19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302" y="1733600"/>
            <a:ext cx="838961" cy="84063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3D11F7F-64FB-4C49-9D6D-5D0D02834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778" y="1733600"/>
            <a:ext cx="730929" cy="73239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CB36092-415C-47E7-846E-307580F26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88" y="797496"/>
            <a:ext cx="2061875" cy="2042725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C17ECA5-B0DC-4702-9F17-CD64E4121BAB}"/>
              </a:ext>
            </a:extLst>
          </p:cNvPr>
          <p:cNvCxnSpPr/>
          <p:nvPr/>
        </p:nvCxnSpPr>
        <p:spPr>
          <a:xfrm flipV="1">
            <a:off x="7618635" y="2901697"/>
            <a:ext cx="763143" cy="118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5B43C42F-E3DC-4C65-A893-4407E2AA513E}"/>
              </a:ext>
            </a:extLst>
          </p:cNvPr>
          <p:cNvSpPr txBox="1"/>
          <p:nvPr/>
        </p:nvSpPr>
        <p:spPr>
          <a:xfrm>
            <a:off x="6993294" y="2701642"/>
            <a:ext cx="693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Mire 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DEE1A02-BC3E-4237-87E4-5C52773BCBDB}"/>
              </a:ext>
            </a:extLst>
          </p:cNvPr>
          <p:cNvCxnSpPr/>
          <p:nvPr/>
        </p:nvCxnSpPr>
        <p:spPr>
          <a:xfrm>
            <a:off x="7633032" y="3592717"/>
            <a:ext cx="633675" cy="143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FC18998D-8283-41A7-BBF6-B9FA2A279C01}"/>
              </a:ext>
            </a:extLst>
          </p:cNvPr>
          <p:cNvSpPr txBox="1"/>
          <p:nvPr/>
        </p:nvSpPr>
        <p:spPr>
          <a:xfrm>
            <a:off x="6970563" y="3287048"/>
            <a:ext cx="774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2D3D930-5478-45DC-A587-54B40BF75A05}"/>
              </a:ext>
            </a:extLst>
          </p:cNvPr>
          <p:cNvCxnSpPr/>
          <p:nvPr/>
        </p:nvCxnSpPr>
        <p:spPr>
          <a:xfrm flipV="1">
            <a:off x="8158695" y="3736591"/>
            <a:ext cx="1692188" cy="661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571CC7CD-8631-4A35-99F1-AE46FBAE81D9}"/>
              </a:ext>
            </a:extLst>
          </p:cNvPr>
          <p:cNvSpPr txBox="1"/>
          <p:nvPr/>
        </p:nvSpPr>
        <p:spPr>
          <a:xfrm>
            <a:off x="7205023" y="4178123"/>
            <a:ext cx="996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Bouton</a:t>
            </a:r>
            <a:endParaRPr lang="en-US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82509B0-87BC-4EC2-B225-79F324D7ABAF}"/>
              </a:ext>
            </a:extLst>
          </p:cNvPr>
          <p:cNvSpPr txBox="1"/>
          <p:nvPr/>
        </p:nvSpPr>
        <p:spPr>
          <a:xfrm>
            <a:off x="7042571" y="5058162"/>
            <a:ext cx="3539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Epaisseur</a:t>
            </a:r>
            <a:r>
              <a:rPr lang="en-US" b="1" dirty="0"/>
              <a:t> BPM: 17,5mm</a:t>
            </a:r>
          </a:p>
          <a:p>
            <a:r>
              <a:rPr lang="en-US" b="1" dirty="0"/>
              <a:t>Possible </a:t>
            </a:r>
            <a:r>
              <a:rPr lang="en-US" b="1" dirty="0" err="1"/>
              <a:t>dans</a:t>
            </a:r>
            <a:r>
              <a:rPr lang="en-US" b="1" dirty="0"/>
              <a:t> les quads</a:t>
            </a:r>
          </a:p>
        </p:txBody>
      </p:sp>
      <p:graphicFrame>
        <p:nvGraphicFramePr>
          <p:cNvPr id="2" name="Tableau 5">
            <a:extLst>
              <a:ext uri="{FF2B5EF4-FFF2-40B4-BE49-F238E27FC236}">
                <a16:creationId xmlns:a16="http://schemas.microsoft.com/office/drawing/2014/main" id="{2F732887-CEE0-4B29-851B-7F8B1C1EE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626520"/>
              </p:ext>
            </p:extLst>
          </p:nvPr>
        </p:nvGraphicFramePr>
        <p:xfrm>
          <a:off x="211286" y="3481008"/>
          <a:ext cx="6056764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6709">
                  <a:extLst>
                    <a:ext uri="{9D8B030D-6E8A-4147-A177-3AD203B41FA5}">
                      <a16:colId xmlns:a16="http://schemas.microsoft.com/office/drawing/2014/main" val="67657239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48845980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895201933"/>
                    </a:ext>
                  </a:extLst>
                </a:gridCol>
                <a:gridCol w="1313711">
                  <a:extLst>
                    <a:ext uri="{9D8B030D-6E8A-4147-A177-3AD203B41FA5}">
                      <a16:colId xmlns:a16="http://schemas.microsoft.com/office/drawing/2014/main" val="17509715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Diamètre Bouton(mm)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Diamètre tube faisceau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Epaisseur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272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Canon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68,6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227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Injecteur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17,5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345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834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Diagnostiques pour l’injecteur: BCM</a:t>
            </a:r>
            <a:endParaRPr lang="en-US" sz="2800" b="0" dirty="0">
              <a:latin typeface="Aptos" panose="020B0004020202020204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F3B8B97-368B-4533-AAE7-4AFDAA16C81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45828" y="1106308"/>
            <a:ext cx="10081120" cy="4608512"/>
          </a:xfrm>
          <a:prstGeom prst="rect">
            <a:avLst/>
          </a:prstGeom>
        </p:spPr>
        <p:txBody>
          <a:bodyPr/>
          <a:lstStyle/>
          <a:p>
            <a:r>
              <a:rPr lang="fr-FR" sz="2800" dirty="0"/>
              <a:t>Coupe de Faraday pour le Gun: </a:t>
            </a:r>
          </a:p>
          <a:p>
            <a:pPr lvl="1"/>
            <a:r>
              <a:rPr lang="fr-FR" sz="2400" dirty="0"/>
              <a:t>Livraison prévue mi novembre 2025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Mesure du courant en sortie du Gun (350KeV et 20mA)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Mesure du courant au bout de la ligne diagnostiques (7MeV, 1mA)</a:t>
            </a:r>
          </a:p>
          <a:p>
            <a:pPr marL="457200" lvl="1" indent="0">
              <a:buNone/>
            </a:pPr>
            <a:endParaRPr lang="fr-FR" sz="2400" dirty="0"/>
          </a:p>
          <a:p>
            <a:r>
              <a:rPr lang="fr-FR" sz="2800" dirty="0"/>
              <a:t>Mesure de courant non intrusive:</a:t>
            </a:r>
          </a:p>
          <a:p>
            <a:pPr lvl="1"/>
            <a:r>
              <a:rPr lang="fr-FR" sz="2400" dirty="0"/>
              <a:t>Solution choisi: ICT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/>
              <a:t>Electronique: Détecteur d’enveloppe à réaliser</a:t>
            </a:r>
          </a:p>
          <a:p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355" y="3533800"/>
            <a:ext cx="1744432" cy="206009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8" y="241953"/>
            <a:ext cx="5852172" cy="3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03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Diagnostiques pour l’injecteur: Profils</a:t>
            </a:r>
            <a:endParaRPr lang="en-US" sz="2800" b="0" dirty="0">
              <a:latin typeface="Aptos" panose="020B0004020202020204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28" y="1996308"/>
            <a:ext cx="2736303" cy="258641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-12601" y="1326173"/>
            <a:ext cx="36158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Opérations:</a:t>
            </a:r>
          </a:p>
          <a:p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Mesure du profil transverse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Mesure de l’émittance avec un quad scan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Mesure de l’énergie et de l’énergie spread avec un dipôle en amont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81931" y="4669179"/>
            <a:ext cx="8650225" cy="802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Des simulations (en cours ou à prévoir) vont optimiser le fonctionnement de l’écran pour chaque utilisation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965246C-5E3F-4127-9FB2-056F98AD59B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48" y="1990476"/>
            <a:ext cx="3816424" cy="2447300"/>
          </a:xfrm>
          <a:prstGeom prst="rect">
            <a:avLst/>
          </a:prstGeom>
        </p:spPr>
      </p:pic>
      <p:cxnSp>
        <p:nvCxnSpPr>
          <p:cNvPr id="11" name="Straight Arrow Connector 4">
            <a:extLst>
              <a:ext uri="{FF2B5EF4-FFF2-40B4-BE49-F238E27FC236}">
                <a16:creationId xmlns:a16="http://schemas.microsoft.com/office/drawing/2014/main" id="{BD3BB5B9-604D-4C6E-BBF1-4944DB0C4BAA}"/>
              </a:ext>
            </a:extLst>
          </p:cNvPr>
          <p:cNvCxnSpPr>
            <a:cxnSpLocks/>
          </p:cNvCxnSpPr>
          <p:nvPr/>
        </p:nvCxnSpPr>
        <p:spPr>
          <a:xfrm flipH="1">
            <a:off x="8658082" y="2643612"/>
            <a:ext cx="187154" cy="2566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 Box 5">
            <a:extLst>
              <a:ext uri="{FF2B5EF4-FFF2-40B4-BE49-F238E27FC236}">
                <a16:creationId xmlns:a16="http://schemas.microsoft.com/office/drawing/2014/main" id="{27E5220F-20E1-4A6E-B396-694521E3BF48}"/>
              </a:ext>
            </a:extLst>
          </p:cNvPr>
          <p:cNvSpPr txBox="1"/>
          <p:nvPr/>
        </p:nvSpPr>
        <p:spPr>
          <a:xfrm>
            <a:off x="8735332" y="2358756"/>
            <a:ext cx="683503" cy="2389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YAG pad</a:t>
            </a:r>
            <a:endParaRPr lang="en-US" sz="1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12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4">
            <a:extLst>
              <a:ext uri="{FF2B5EF4-FFF2-40B4-BE49-F238E27FC236}">
                <a16:creationId xmlns:a16="http://schemas.microsoft.com/office/drawing/2014/main" id="{31B23BE0-685A-44D4-B1E6-9BBF6FCD780D}"/>
              </a:ext>
            </a:extLst>
          </p:cNvPr>
          <p:cNvCxnSpPr/>
          <p:nvPr/>
        </p:nvCxnSpPr>
        <p:spPr>
          <a:xfrm flipH="1" flipV="1">
            <a:off x="9025733" y="2903886"/>
            <a:ext cx="1444895" cy="153079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5">
            <a:extLst>
              <a:ext uri="{FF2B5EF4-FFF2-40B4-BE49-F238E27FC236}">
                <a16:creationId xmlns:a16="http://schemas.microsoft.com/office/drawing/2014/main" id="{B4FCCBFC-ED83-42F4-859D-56BACC7FDF6A}"/>
              </a:ext>
            </a:extLst>
          </p:cNvPr>
          <p:cNvSpPr txBox="1"/>
          <p:nvPr/>
        </p:nvSpPr>
        <p:spPr>
          <a:xfrm rot="323039">
            <a:off x="9353966" y="2777150"/>
            <a:ext cx="1420640" cy="3306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2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Linear slide</a:t>
            </a:r>
            <a:endParaRPr lang="en-US" sz="12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fr-FR" sz="11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sz="11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1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Insertr</a:t>
            </a:r>
            <a:r>
              <a:rPr lang="en-GB" sz="11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YAG into beam</a:t>
            </a:r>
            <a:endParaRPr lang="en-US" sz="12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3C5CC0C0-9C3A-4B1E-B157-F5480DEA3254}"/>
              </a:ext>
            </a:extLst>
          </p:cNvPr>
          <p:cNvSpPr txBox="1"/>
          <p:nvPr/>
        </p:nvSpPr>
        <p:spPr>
          <a:xfrm>
            <a:off x="7483467" y="4008478"/>
            <a:ext cx="1359304" cy="3964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2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Viewport</a:t>
            </a:r>
            <a:r>
              <a:rPr lang="fr-FR" sz="12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</a:t>
            </a:r>
            <a:r>
              <a:rPr lang="fr-FR" sz="12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optical</a:t>
            </a:r>
            <a:r>
              <a:rPr lang="fr-FR" sz="12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collection</a:t>
            </a:r>
            <a:endParaRPr lang="en-US" sz="12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4">
            <a:extLst>
              <a:ext uri="{FF2B5EF4-FFF2-40B4-BE49-F238E27FC236}">
                <a16:creationId xmlns:a16="http://schemas.microsoft.com/office/drawing/2014/main" id="{7AF9D1CD-BE1E-46D4-B097-6ED198ED43C3}"/>
              </a:ext>
            </a:extLst>
          </p:cNvPr>
          <p:cNvCxnSpPr/>
          <p:nvPr/>
        </p:nvCxnSpPr>
        <p:spPr>
          <a:xfrm flipV="1">
            <a:off x="8048324" y="3389784"/>
            <a:ext cx="374515" cy="6608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1151E81D-D035-475A-BA6F-DC121A037A26}"/>
              </a:ext>
            </a:extLst>
          </p:cNvPr>
          <p:cNvSpPr txBox="1"/>
          <p:nvPr/>
        </p:nvSpPr>
        <p:spPr>
          <a:xfrm>
            <a:off x="4882331" y="1517576"/>
            <a:ext cx="4450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Canon                                  Injecteur</a:t>
            </a:r>
          </a:p>
        </p:txBody>
      </p:sp>
    </p:spTree>
    <p:extLst>
      <p:ext uri="{BB962C8B-B14F-4D97-AF65-F5344CB8AC3E}">
        <p14:creationId xmlns:p14="http://schemas.microsoft.com/office/powerpoint/2010/main" val="516378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Diagnostiques pour l’injecteur: cavité déflectrice</a:t>
            </a:r>
            <a:endParaRPr lang="en-US" sz="2800" b="0" dirty="0">
              <a:latin typeface="Aptos" panose="020B0004020202020204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C2CD532-9C34-4B21-9031-E6FA59CB79A6}"/>
              </a:ext>
            </a:extLst>
          </p:cNvPr>
          <p:cNvSpPr txBox="1"/>
          <p:nvPr/>
        </p:nvSpPr>
        <p:spPr>
          <a:xfrm>
            <a:off x="1830428" y="764600"/>
            <a:ext cx="432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Cavité RF en mode TE11 à 3 GHz+ écran YAG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5A2798E-1EA2-426A-9470-EA36D5C46D75}"/>
              </a:ext>
            </a:extLst>
          </p:cNvPr>
          <p:cNvSpPr txBox="1"/>
          <p:nvPr/>
        </p:nvSpPr>
        <p:spPr>
          <a:xfrm>
            <a:off x="5188370" y="1187967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Design RF et  dessins techniques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3F2569B-5047-435B-BA6C-E74815D44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311" y="1882108"/>
            <a:ext cx="2418332" cy="153325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B2774DD-9EFE-44DA-B88A-370C81DD2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07" y="1882108"/>
            <a:ext cx="2193670" cy="186771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1A13633-CE94-41B2-B3AE-AE176135F2D6}"/>
              </a:ext>
            </a:extLst>
          </p:cNvPr>
          <p:cNvSpPr txBox="1"/>
          <p:nvPr/>
        </p:nvSpPr>
        <p:spPr>
          <a:xfrm>
            <a:off x="32060" y="2939360"/>
            <a:ext cx="5175502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/>
              <a:t>Longueur L=2m</a:t>
            </a:r>
          </a:p>
          <a:p>
            <a:pPr>
              <a:lnSpc>
                <a:spcPct val="150000"/>
              </a:lnSpc>
            </a:pPr>
            <a:r>
              <a:rPr lang="fr-FR" dirty="0"/>
              <a:t>Champ électrique crête= 2,7 MV/m</a:t>
            </a:r>
          </a:p>
          <a:p>
            <a:pPr>
              <a:lnSpc>
                <a:spcPct val="150000"/>
              </a:lnSpc>
            </a:pPr>
            <a:r>
              <a:rPr lang="fr-FR" dirty="0"/>
              <a:t>Durée de pulse =3µs</a:t>
            </a:r>
          </a:p>
          <a:p>
            <a:pPr>
              <a:lnSpc>
                <a:spcPct val="150000"/>
              </a:lnSpc>
            </a:pPr>
            <a:r>
              <a:rPr lang="fr-FR" dirty="0"/>
              <a:t>Période de pulse=100ms</a:t>
            </a:r>
          </a:p>
          <a:p>
            <a:pPr>
              <a:lnSpc>
                <a:spcPct val="150000"/>
              </a:lnSpc>
            </a:pPr>
            <a:r>
              <a:rPr lang="fr-FR" dirty="0"/>
              <a:t>Cavité chaude</a:t>
            </a:r>
          </a:p>
          <a:p>
            <a:pPr>
              <a:lnSpc>
                <a:spcPct val="150000"/>
              </a:lnSpc>
            </a:pPr>
            <a:r>
              <a:rPr lang="fr-FR" dirty="0"/>
              <a:t>Puissance RF à fournir= 2 kW 	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EF64F81-DE12-4F5D-BACD-94B33E748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9" y="1348463"/>
            <a:ext cx="4972744" cy="15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63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jouet, Modèle réduit, Jeu de construction&#10;&#10;Le contenu généré par l’IA peut être incorrect.">
            <a:extLst>
              <a:ext uri="{FF2B5EF4-FFF2-40B4-BE49-F238E27FC236}">
                <a16:creationId xmlns:a16="http://schemas.microsoft.com/office/drawing/2014/main" id="{961B9754-3A0E-48B0-BCC4-5C9C18010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0" y="797496"/>
            <a:ext cx="10295737" cy="5165893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Diagnostics pour les tours de PERLE</a:t>
            </a:r>
            <a:endParaRPr lang="en-US" sz="2800" b="0" dirty="0">
              <a:latin typeface="Aptos" panose="020B00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78275" y="661219"/>
            <a:ext cx="52565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Objectifs pour les diagnostiques: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latin typeface="Aptos" panose="020B0004020202020204" pitchFamily="34" charset="0"/>
                <a:sym typeface="Wingdings" panose="05000000000000000000" pitchFamily="2" charset="2"/>
              </a:rPr>
              <a:t>Calibration des phases de cavités du Linac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latin typeface="Aptos" panose="020B0004020202020204" pitchFamily="34" charset="0"/>
                <a:sym typeface="Wingdings" panose="05000000000000000000" pitchFamily="2" charset="2"/>
              </a:rPr>
              <a:t>Mesure de la transmission du Linac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latin typeface="Aptos" panose="020B0004020202020204" pitchFamily="34" charset="0"/>
                <a:sym typeface="Wingdings" panose="05000000000000000000" pitchFamily="2" charset="2"/>
              </a:rPr>
              <a:t>Ajustement du chemin faisceau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latin typeface="Aptos" panose="020B0004020202020204" pitchFamily="34" charset="0"/>
                <a:sym typeface="Wingdings" panose="05000000000000000000" pitchFamily="2" charset="2"/>
              </a:rPr>
              <a:t>Mesure des pertes faisceaux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latin typeface="Aptos" panose="020B0004020202020204" pitchFamily="34" charset="0"/>
                <a:sym typeface="Wingdings" panose="05000000000000000000" pitchFamily="2" charset="2"/>
              </a:rPr>
              <a:t>Mesures de certains propriétés (halo, émittance…) de façon non intrusive</a:t>
            </a:r>
          </a:p>
        </p:txBody>
      </p:sp>
    </p:spTree>
    <p:extLst>
      <p:ext uri="{BB962C8B-B14F-4D97-AF65-F5344CB8AC3E}">
        <p14:creationId xmlns:p14="http://schemas.microsoft.com/office/powerpoint/2010/main" val="1440323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PERLE tours: Mesure à faire avec les </a:t>
            </a:r>
            <a:r>
              <a:rPr lang="fr-FR" sz="2800" b="0" dirty="0" err="1">
                <a:latin typeface="Aptos" panose="020B0004020202020204"/>
              </a:rPr>
              <a:t>BPMs</a:t>
            </a:r>
            <a:endParaRPr lang="en-US" sz="2800" b="0" dirty="0">
              <a:solidFill>
                <a:srgbClr val="FF0000"/>
              </a:solidFill>
              <a:latin typeface="Aptos" panose="020B0004020202020204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01812" y="3966514"/>
            <a:ext cx="9505055" cy="1655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Intérêt pour la mesure de phase: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Calibration des cavités du linac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latin typeface="Aptos" panose="020B0004020202020204" pitchFamily="34" charset="0"/>
                <a:sym typeface="Wingdings" panose="05000000000000000000" pitchFamily="2" charset="2"/>
              </a:rPr>
              <a:t>Ajustement du chemin faisceau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au 5">
            <a:extLst>
              <a:ext uri="{FF2B5EF4-FFF2-40B4-BE49-F238E27FC236}">
                <a16:creationId xmlns:a16="http://schemas.microsoft.com/office/drawing/2014/main" id="{2D591558-2924-489A-8277-8534DF93B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27929"/>
              </p:ext>
            </p:extLst>
          </p:nvPr>
        </p:nvGraphicFramePr>
        <p:xfrm>
          <a:off x="1930003" y="731781"/>
          <a:ext cx="8306613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937">
                  <a:extLst>
                    <a:ext uri="{9D8B030D-6E8A-4147-A177-3AD203B41FA5}">
                      <a16:colId xmlns:a16="http://schemas.microsoft.com/office/drawing/2014/main" val="1631965573"/>
                    </a:ext>
                  </a:extLst>
                </a:gridCol>
                <a:gridCol w="1038289">
                  <a:extLst>
                    <a:ext uri="{9D8B030D-6E8A-4147-A177-3AD203B41FA5}">
                      <a16:colId xmlns:a16="http://schemas.microsoft.com/office/drawing/2014/main" val="2876660899"/>
                    </a:ext>
                  </a:extLst>
                </a:gridCol>
                <a:gridCol w="2139315">
                  <a:extLst>
                    <a:ext uri="{9D8B030D-6E8A-4147-A177-3AD203B41FA5}">
                      <a16:colId xmlns:a16="http://schemas.microsoft.com/office/drawing/2014/main" val="107186585"/>
                    </a:ext>
                  </a:extLst>
                </a:gridCol>
                <a:gridCol w="1802536">
                  <a:extLst>
                    <a:ext uri="{9D8B030D-6E8A-4147-A177-3AD203B41FA5}">
                      <a16:colId xmlns:a16="http://schemas.microsoft.com/office/drawing/2014/main" val="1535768330"/>
                    </a:ext>
                  </a:extLst>
                </a:gridCol>
                <a:gridCol w="1802536">
                  <a:extLst>
                    <a:ext uri="{9D8B030D-6E8A-4147-A177-3AD203B41FA5}">
                      <a16:colId xmlns:a16="http://schemas.microsoft.com/office/drawing/2014/main" val="2677202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Nombre de </a:t>
                      </a:r>
                      <a:r>
                        <a:rPr lang="fr-FR" dirty="0" err="1"/>
                        <a:t>bunches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Mesure à faire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Remarques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39616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PERLE 1 TOUR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Position, Phase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Séparément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2774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Position, Phase 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767195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fr-FR" dirty="0"/>
                        <a:t>PERLE 3 TOUR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Position, Phase 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Séparément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05855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TOUR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Position, Phase 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Séparément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9294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TOUR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Position, Phase 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Séparément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1425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TOUR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Position, Phase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421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226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PERLE tours: Mesure de phase par les </a:t>
            </a:r>
            <a:r>
              <a:rPr lang="fr-FR" sz="2800" b="0" dirty="0" err="1">
                <a:latin typeface="Aptos" panose="020B0004020202020204"/>
              </a:rPr>
              <a:t>BPMs</a:t>
            </a:r>
            <a:endParaRPr lang="en-US" sz="2800" b="0" dirty="0">
              <a:solidFill>
                <a:srgbClr val="FF0000"/>
              </a:solidFill>
              <a:latin typeface="Aptos" panose="020B0004020202020204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C6245385-EC3F-4E70-B6B7-7B2AA9FEB34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1327" y="1530691"/>
            <a:ext cx="3956787" cy="7239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764114" y="725488"/>
            <a:ext cx="8340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Ajustement de la longueur parcourue par le faisceau sur un tour</a:t>
            </a:r>
            <a:r>
              <a:rPr lang="fr-FR" dirty="0"/>
              <a:t>:</a:t>
            </a:r>
          </a:p>
          <a:p>
            <a:r>
              <a:rPr lang="fr-FR" dirty="0"/>
              <a:t>PERLE 1 tour: 2 faisceaux (accéléré et décéléré) séparés de 3.125ns</a:t>
            </a:r>
          </a:p>
        </p:txBody>
      </p:sp>
      <p:pic>
        <p:nvPicPr>
          <p:cNvPr id="37" name="Image 36"/>
          <p:cNvPicPr/>
          <p:nvPr/>
        </p:nvPicPr>
        <p:blipFill>
          <a:blip r:embed="rId4"/>
          <a:stretch>
            <a:fillRect/>
          </a:stretch>
        </p:blipFill>
        <p:spPr>
          <a:xfrm>
            <a:off x="301327" y="2907164"/>
            <a:ext cx="4296831" cy="184769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95348" y="4834729"/>
            <a:ext cx="16946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BPM output </a:t>
            </a:r>
          </a:p>
        </p:txBody>
      </p:sp>
      <p:cxnSp>
        <p:nvCxnSpPr>
          <p:cNvPr id="39" name="Connecteur droit avec flèche 38"/>
          <p:cNvCxnSpPr>
            <a:cxnSpLocks/>
          </p:cNvCxnSpPr>
          <p:nvPr/>
        </p:nvCxnSpPr>
        <p:spPr>
          <a:xfrm flipV="1">
            <a:off x="633859" y="1798114"/>
            <a:ext cx="417729" cy="1519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cxnSpLocks/>
          </p:cNvCxnSpPr>
          <p:nvPr/>
        </p:nvCxnSpPr>
        <p:spPr>
          <a:xfrm flipH="1" flipV="1">
            <a:off x="1244137" y="1799638"/>
            <a:ext cx="72228" cy="1542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2421958" y="2885728"/>
            <a:ext cx="3452465" cy="212365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fr-FR" sz="2200" i="1" dirty="0">
                <a:solidFill>
                  <a:schemeClr val="bg2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Insertion d’une chicane pour maitriser la phase  </a:t>
            </a:r>
            <a:r>
              <a:rPr lang="fr-FR" sz="2200" i="1" dirty="0" err="1">
                <a:solidFill>
                  <a:schemeClr val="bg2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re</a:t>
            </a:r>
            <a:r>
              <a:rPr lang="fr-FR" sz="2200" i="1" dirty="0">
                <a:solidFill>
                  <a:schemeClr val="bg2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-accélération / </a:t>
            </a:r>
            <a:r>
              <a:rPr lang="fr-FR" sz="2200" i="1" dirty="0" err="1">
                <a:solidFill>
                  <a:schemeClr val="bg2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deceleration</a:t>
            </a:r>
            <a:r>
              <a:rPr lang="fr-FR" sz="2200" i="1" dirty="0">
                <a:solidFill>
                  <a:schemeClr val="bg2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endParaRPr lang="fr-FR" sz="2200" b="1" i="1" dirty="0">
              <a:solidFill>
                <a:schemeClr val="bg2"/>
              </a:solidFill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r>
              <a:rPr lang="en-US" sz="2200" b="1" i="1" dirty="0">
                <a:solidFill>
                  <a:schemeClr val="bg2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J. </a:t>
            </a:r>
            <a:r>
              <a:rPr lang="en-US" sz="2200" b="1" i="1" dirty="0" err="1">
                <a:solidFill>
                  <a:schemeClr val="bg2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Issa</a:t>
            </a:r>
            <a:r>
              <a:rPr lang="en-US" sz="2200" b="1" i="1" dirty="0">
                <a:solidFill>
                  <a:schemeClr val="bg2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: Longitudinal matching of the PERLE accelerator</a:t>
            </a:r>
            <a:endParaRPr lang="fr-FR" sz="2200" dirty="0">
              <a:solidFill>
                <a:schemeClr val="bg2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67D0620-F98C-4DB3-BA36-59F0EE62A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965" y="1623943"/>
            <a:ext cx="3330483" cy="205976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15000"/>
              </a:schemeClr>
            </a:solidFill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E14E5A1-E9F9-45E3-83F6-9032EBE8AE8D}"/>
              </a:ext>
            </a:extLst>
          </p:cNvPr>
          <p:cNvGrpSpPr/>
          <p:nvPr/>
        </p:nvGrpSpPr>
        <p:grpSpPr>
          <a:xfrm rot="10800000">
            <a:off x="5900291" y="3707049"/>
            <a:ext cx="4865764" cy="2315635"/>
            <a:chOff x="4790707" y="1398651"/>
            <a:chExt cx="5348209" cy="2697354"/>
          </a:xfrm>
        </p:grpSpPr>
        <p:sp>
          <p:nvSpPr>
            <p:cNvPr id="42" name="Rectangle 41"/>
            <p:cNvSpPr/>
            <p:nvPr/>
          </p:nvSpPr>
          <p:spPr>
            <a:xfrm>
              <a:off x="8357139" y="2637193"/>
              <a:ext cx="193964" cy="11810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352849" y="3413962"/>
              <a:ext cx="1219200" cy="6820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B5BB7DE-046C-4259-A3CE-2050D7D58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0707" y="1398651"/>
              <a:ext cx="5348209" cy="2697354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5E0B97ED-8403-462D-80AB-9C69E528BDBF}"/>
                </a:ext>
              </a:extLst>
            </p:cNvPr>
            <p:cNvGrpSpPr/>
            <p:nvPr/>
          </p:nvGrpSpPr>
          <p:grpSpPr>
            <a:xfrm>
              <a:off x="6429800" y="1740852"/>
              <a:ext cx="2000421" cy="1214912"/>
              <a:chOff x="3654811" y="743456"/>
              <a:chExt cx="4460489" cy="1724641"/>
            </a:xfrm>
          </p:grpSpPr>
          <p:sp>
            <p:nvSpPr>
              <p:cNvPr id="24" name="ZoneTexte 2">
                <a:extLst>
                  <a:ext uri="{FF2B5EF4-FFF2-40B4-BE49-F238E27FC236}">
                    <a16:creationId xmlns:a16="http://schemas.microsoft.com/office/drawing/2014/main" id="{09A95D21-E116-4B2A-97DF-80F3BF262D25}"/>
                  </a:ext>
                </a:extLst>
              </p:cNvPr>
              <p:cNvSpPr txBox="1"/>
              <p:nvPr/>
            </p:nvSpPr>
            <p:spPr>
              <a:xfrm rot="10800000">
                <a:off x="3654811" y="2097891"/>
                <a:ext cx="3645095" cy="37020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800" b="1" kern="12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Linac BPM</a:t>
                </a:r>
                <a:endParaRPr lang="en-US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25" name="Connecteur droit avec flèche 24">
                <a:extLst>
                  <a:ext uri="{FF2B5EF4-FFF2-40B4-BE49-F238E27FC236}">
                    <a16:creationId xmlns:a16="http://schemas.microsoft.com/office/drawing/2014/main" id="{A52A4BC8-4F98-4939-8E5A-45C00FA0A566}"/>
                  </a:ext>
                </a:extLst>
              </p:cNvPr>
              <p:cNvCxnSpPr/>
              <p:nvPr/>
            </p:nvCxnSpPr>
            <p:spPr>
              <a:xfrm flipV="1">
                <a:off x="5739203" y="743456"/>
                <a:ext cx="2376097" cy="120353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>
                <a:extLst>
                  <a:ext uri="{FF2B5EF4-FFF2-40B4-BE49-F238E27FC236}">
                    <a16:creationId xmlns:a16="http://schemas.microsoft.com/office/drawing/2014/main" id="{93FA72C8-2578-4DDC-B2C9-DFB3D9A5AFAB}"/>
                  </a:ext>
                </a:extLst>
              </p:cNvPr>
              <p:cNvCxnSpPr/>
              <p:nvPr/>
            </p:nvCxnSpPr>
            <p:spPr>
              <a:xfrm flipH="1" flipV="1">
                <a:off x="3867151" y="743457"/>
                <a:ext cx="1872052" cy="120353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7363F520-7A3C-4D22-BC64-302208EA4A1E}"/>
              </a:ext>
            </a:extLst>
          </p:cNvPr>
          <p:cNvCxnSpPr>
            <a:cxnSpLocks/>
          </p:cNvCxnSpPr>
          <p:nvPr/>
        </p:nvCxnSpPr>
        <p:spPr>
          <a:xfrm flipH="1" flipV="1">
            <a:off x="8694835" y="3293512"/>
            <a:ext cx="306165" cy="4900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569A71BE-D101-4070-823F-EEAFEEE9B043}"/>
              </a:ext>
            </a:extLst>
          </p:cNvPr>
          <p:cNvCxnSpPr>
            <a:cxnSpLocks/>
          </p:cNvCxnSpPr>
          <p:nvPr/>
        </p:nvCxnSpPr>
        <p:spPr>
          <a:xfrm flipH="1" flipV="1">
            <a:off x="7995347" y="3394260"/>
            <a:ext cx="1005653" cy="4367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94751CF9-FDE8-411A-BC96-7AA73F5DE6D8}"/>
              </a:ext>
            </a:extLst>
          </p:cNvPr>
          <p:cNvCxnSpPr>
            <a:cxnSpLocks/>
          </p:cNvCxnSpPr>
          <p:nvPr/>
        </p:nvCxnSpPr>
        <p:spPr>
          <a:xfrm flipV="1">
            <a:off x="9001000" y="3512745"/>
            <a:ext cx="649994" cy="3182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867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 Diagnostics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solidFill>
                  <a:schemeClr val="tx1"/>
                </a:solidFill>
                <a:latin typeface="Aptos" panose="020B0004020202020204"/>
              </a:rPr>
              <a:t>PERLE:  Electronique BPM </a:t>
            </a:r>
            <a:r>
              <a:rPr lang="fr-FR" sz="2800" dirty="0">
                <a:solidFill>
                  <a:schemeClr val="tx1"/>
                </a:solidFill>
                <a:latin typeface="Aptos" panose="020B0004020202020204"/>
              </a:rPr>
              <a:t>(LPSC)</a:t>
            </a:r>
            <a:endParaRPr lang="en-US" sz="2800" dirty="0">
              <a:solidFill>
                <a:schemeClr val="tx1"/>
              </a:solidFill>
              <a:latin typeface="Aptos" panose="020B000402020202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07683" y="634607"/>
            <a:ext cx="8482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Mesure de la position et de la phase de chaque faisceau séparément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3CADE59-7533-4D27-A050-022454018A67}"/>
              </a:ext>
            </a:extLst>
          </p:cNvPr>
          <p:cNvSpPr txBox="1"/>
          <p:nvPr/>
        </p:nvSpPr>
        <p:spPr>
          <a:xfrm>
            <a:off x="0" y="893305"/>
            <a:ext cx="646650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Inspiration de </a:t>
            </a:r>
            <a:r>
              <a:rPr lang="fr-FR" dirty="0" err="1"/>
              <a:t>CBeta</a:t>
            </a:r>
            <a:r>
              <a:rPr lang="fr-FR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Technique des sampling scopes équivalent à de l’effet stroboscopique : on ajoute un délai entre chaque période, et on reconstitue le signal ensuite.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Moyennage en mesurant N fois le même moment sur une impulsion avant d’appliquer le délai.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Ordre de grandeur du temps d’une mesure:</a:t>
            </a:r>
          </a:p>
          <a:p>
            <a:pPr marL="844550" lvl="1" indent="-342900">
              <a:buFont typeface="Wingdings" panose="05000000000000000000" pitchFamily="2" charset="2"/>
              <a:buChar char="Ø"/>
            </a:pPr>
            <a:r>
              <a:rPr lang="fr-FR" dirty="0"/>
              <a:t>Temps mesure ADC : 625 ns avec </a:t>
            </a:r>
            <a:r>
              <a:rPr lang="fr-FR" dirty="0" err="1"/>
              <a:t>T</a:t>
            </a:r>
            <a:r>
              <a:rPr lang="fr-FR" sz="1200" dirty="0" err="1"/>
              <a:t>Res</a:t>
            </a:r>
            <a:r>
              <a:rPr lang="fr-FR" dirty="0"/>
              <a:t>=100 </a:t>
            </a:r>
            <a:r>
              <a:rPr lang="fr-FR" dirty="0" err="1"/>
              <a:t>ps</a:t>
            </a:r>
            <a:r>
              <a:rPr lang="fr-FR" dirty="0"/>
              <a:t> et </a:t>
            </a:r>
            <a:r>
              <a:rPr lang="fr-FR" dirty="0" err="1"/>
              <a:t>F</a:t>
            </a:r>
            <a:r>
              <a:rPr lang="fr-FR" sz="1200" dirty="0" err="1"/>
              <a:t>ech</a:t>
            </a:r>
            <a:r>
              <a:rPr lang="fr-FR" dirty="0"/>
              <a:t>= 400 MHz</a:t>
            </a:r>
          </a:p>
          <a:p>
            <a:pPr marL="844550" lvl="1" indent="-342900">
              <a:buFont typeface="Wingdings" panose="05000000000000000000" pitchFamily="2" charset="2"/>
              <a:buChar char="Ø"/>
            </a:pPr>
            <a:r>
              <a:rPr lang="fr-FR" dirty="0"/>
              <a:t>Moyennage : x N (1000 pts) =&gt; ~ 625 </a:t>
            </a:r>
            <a:r>
              <a:rPr lang="fr-FR" dirty="0" err="1"/>
              <a:t>μs</a:t>
            </a:r>
            <a:endParaRPr lang="fr-FR" dirty="0"/>
          </a:p>
          <a:p>
            <a:pPr marL="844550" lvl="1" indent="-342900">
              <a:buFont typeface="Wingdings" panose="05000000000000000000" pitchFamily="2" charset="2"/>
              <a:buChar char="Ø"/>
            </a:pPr>
            <a:r>
              <a:rPr lang="fr-FR" dirty="0"/>
              <a:t>Application du délai : ~ 25 </a:t>
            </a:r>
            <a:r>
              <a:rPr lang="fr-FR" dirty="0" err="1"/>
              <a:t>μs</a:t>
            </a:r>
            <a:endParaRPr lang="fr-FR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Des techniques de « </a:t>
            </a:r>
            <a:r>
              <a:rPr lang="fr-FR" dirty="0" err="1"/>
              <a:t>fitting</a:t>
            </a:r>
            <a:r>
              <a:rPr lang="fr-FR" dirty="0"/>
              <a:t> » peuvent être utilisés pour améliorer la résolution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FFEE95-7394-4DE4-9BCB-1EDEEB5E9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505" y="930521"/>
            <a:ext cx="4306269" cy="32143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E3C2847-A4F6-473A-AB8F-C1A5BFED02A2}"/>
              </a:ext>
            </a:extLst>
          </p:cNvPr>
          <p:cNvSpPr txBox="1"/>
          <p:nvPr/>
        </p:nvSpPr>
        <p:spPr>
          <a:xfrm>
            <a:off x="6980309" y="4189025"/>
            <a:ext cx="37918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Illustration d’un échantillonnage</a:t>
            </a:r>
          </a:p>
          <a:p>
            <a:r>
              <a:rPr lang="fr-FR" sz="1800" dirty="0">
                <a:solidFill>
                  <a:srgbClr val="FF0000"/>
                </a:solidFill>
              </a:rPr>
              <a:t>stroboscopique sur 4 périodes pour un signal BPM situé en entrée de Linac pour PERLE 3 tours </a:t>
            </a:r>
          </a:p>
        </p:txBody>
      </p:sp>
      <p:sp>
        <p:nvSpPr>
          <p:cNvPr id="22" name="Espace réservé du numéro de diapositive 7">
            <a:extLst>
              <a:ext uri="{FF2B5EF4-FFF2-40B4-BE49-F238E27FC236}">
                <a16:creationId xmlns:a16="http://schemas.microsoft.com/office/drawing/2014/main" id="{6D1355CF-872D-4EF0-9264-F4E174AC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0883" y="5714820"/>
            <a:ext cx="731049" cy="322263"/>
          </a:xfrm>
        </p:spPr>
        <p:txBody>
          <a:bodyPr/>
          <a:lstStyle/>
          <a:p>
            <a:pPr marL="0" marR="0" lvl="0" indent="0" algn="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69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0B639E-528D-4BD5-8490-20E704B4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0" dirty="0">
                <a:latin typeface="Aptos" panose="020B0004020202020204"/>
              </a:rPr>
              <a:t>PERLE tours: Mesure du profil transverse </a:t>
            </a:r>
            <a:r>
              <a:rPr lang="fr-FR" dirty="0">
                <a:latin typeface="Aptos" panose="020B0004020202020204"/>
              </a:rPr>
              <a:t>(</a:t>
            </a:r>
            <a:r>
              <a:rPr lang="fr-FR" dirty="0" err="1">
                <a:latin typeface="Aptos" panose="020B0004020202020204"/>
              </a:rPr>
              <a:t>IJClab</a:t>
            </a:r>
            <a:r>
              <a:rPr lang="fr-FR" dirty="0">
                <a:latin typeface="Aptos" panose="020B0004020202020204"/>
              </a:rPr>
              <a:t>/</a:t>
            </a:r>
            <a:r>
              <a:rPr lang="fr-FR" dirty="0" err="1">
                <a:latin typeface="Aptos" panose="020B0004020202020204"/>
              </a:rPr>
              <a:t>UoL</a:t>
            </a:r>
            <a:r>
              <a:rPr lang="fr-FR" dirty="0">
                <a:latin typeface="Aptos" panose="020B0004020202020204"/>
              </a:rPr>
              <a:t>)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69966B6-6B18-451F-96CE-80CB489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5692474" y="1268849"/>
            <a:ext cx="5080301" cy="3830602"/>
            <a:chOff x="4579201" y="2453680"/>
            <a:chExt cx="5731510" cy="3167380"/>
          </a:xfrm>
        </p:grpSpPr>
        <p:pic>
          <p:nvPicPr>
            <p:cNvPr id="12" name="Picture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201" y="2453680"/>
              <a:ext cx="5731510" cy="3167380"/>
            </a:xfrm>
            <a:prstGeom prst="rect">
              <a:avLst/>
            </a:prstGeom>
          </p:spPr>
        </p:pic>
        <p:sp>
          <p:nvSpPr>
            <p:cNvPr id="13" name="Text Box 5"/>
            <p:cNvSpPr txBox="1"/>
            <p:nvPr/>
          </p:nvSpPr>
          <p:spPr>
            <a:xfrm>
              <a:off x="5747001" y="5049423"/>
              <a:ext cx="1818438" cy="51308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Viewport</a:t>
              </a:r>
              <a:r>
                <a:rPr kumimoji="0" lang="fr-FR" sz="12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for </a:t>
              </a:r>
              <a:r>
                <a:rPr kumimoji="0" lang="fr-FR" sz="12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optical</a:t>
              </a:r>
              <a:r>
                <a:rPr kumimoji="0" lang="fr-FR" sz="12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collection</a:t>
              </a:r>
              <a:endPara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4"/>
            <p:cNvCxnSpPr/>
            <p:nvPr/>
          </p:nvCxnSpPr>
          <p:spPr>
            <a:xfrm flipH="1">
              <a:off x="7355456" y="3331113"/>
              <a:ext cx="232410" cy="392430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4"/>
            <p:cNvCxnSpPr/>
            <p:nvPr/>
          </p:nvCxnSpPr>
          <p:spPr>
            <a:xfrm>
              <a:off x="6750301" y="3185698"/>
              <a:ext cx="154305" cy="434340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4"/>
            <p:cNvCxnSpPr/>
            <p:nvPr/>
          </p:nvCxnSpPr>
          <p:spPr>
            <a:xfrm flipV="1">
              <a:off x="6502651" y="4248688"/>
              <a:ext cx="501015" cy="8553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Box 5"/>
            <p:cNvSpPr txBox="1"/>
            <p:nvPr/>
          </p:nvSpPr>
          <p:spPr>
            <a:xfrm>
              <a:off x="6148003" y="2970215"/>
              <a:ext cx="1038860" cy="30924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00" cap="none" spc="0" normalizeH="0" baseline="0" noProof="0">
                  <a:ln>
                    <a:noFill/>
                  </a:ln>
                  <a:solidFill>
                    <a:srgbClr val="538135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OTR film</a:t>
              </a:r>
              <a:endParaRPr kumimoji="0" lang="en-US" sz="12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5"/>
            <p:cNvSpPr txBox="1"/>
            <p:nvPr/>
          </p:nvSpPr>
          <p:spPr>
            <a:xfrm>
              <a:off x="7116601" y="3105813"/>
              <a:ext cx="1038860" cy="30924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YAG pad</a:t>
              </a:r>
              <a:endParaRPr kumimoji="0" lang="en-US" sz="12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kumimoji="0" lang="en-US" sz="12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4"/>
            <p:cNvCxnSpPr/>
            <p:nvPr/>
          </p:nvCxnSpPr>
          <p:spPr>
            <a:xfrm flipH="1" flipV="1">
              <a:off x="7847293" y="3728169"/>
              <a:ext cx="1932940" cy="19812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5"/>
            <p:cNvSpPr txBox="1"/>
            <p:nvPr/>
          </p:nvSpPr>
          <p:spPr>
            <a:xfrm rot="323039">
              <a:off x="8286394" y="3564144"/>
              <a:ext cx="1900492" cy="42799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Linear slide</a:t>
              </a:r>
              <a:endPara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kumimoji="0" lang="en-GB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Inserts OTR or YAG into beam</a:t>
              </a:r>
              <a:endPara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6641143" y="814032"/>
            <a:ext cx="27254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1650" marR="0" lvl="1" indent="-4445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Mesure avec OTR</a:t>
            </a:r>
          </a:p>
        </p:txBody>
      </p:sp>
      <p:pic>
        <p:nvPicPr>
          <p:cNvPr id="23" name="Image 22"/>
          <p:cNvPicPr/>
          <p:nvPr/>
        </p:nvPicPr>
        <p:blipFill>
          <a:blip r:embed="rId3"/>
          <a:stretch>
            <a:fillRect/>
          </a:stretch>
        </p:blipFill>
        <p:spPr>
          <a:xfrm>
            <a:off x="1195" y="1225606"/>
            <a:ext cx="4924028" cy="393434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321579" y="808244"/>
            <a:ext cx="27398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01650" marR="0" lvl="1" indent="-4445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Mesure avec OSR</a:t>
            </a:r>
          </a:p>
        </p:txBody>
      </p:sp>
      <p:sp>
        <p:nvSpPr>
          <p:cNvPr id="27" name="Espace réservé de la date 2">
            <a:extLst>
              <a:ext uri="{FF2B5EF4-FFF2-40B4-BE49-F238E27FC236}">
                <a16:creationId xmlns:a16="http://schemas.microsoft.com/office/drawing/2014/main" id="{797D3EEE-D3F3-4E9B-B14D-327DD37E2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47A5CE33-E445-46D6-BD42-A0F63CC5B8D5}" type="datetime1">
              <a:rPr lang="fr-FR" smtClean="0">
                <a:solidFill>
                  <a:schemeClr val="bg1"/>
                </a:solidFill>
              </a:rPr>
              <a:t>17/12/2025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8" name="Espace réservé du pied de page 3">
            <a:extLst>
              <a:ext uri="{FF2B5EF4-FFF2-40B4-BE49-F238E27FC236}">
                <a16:creationId xmlns:a16="http://schemas.microsoft.com/office/drawing/2014/main" id="{90A45F47-F28F-446A-BE52-BD29FD526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PERLE Diagnostics</a:t>
            </a:r>
          </a:p>
        </p:txBody>
      </p:sp>
    </p:spTree>
    <p:extLst>
      <p:ext uri="{BB962C8B-B14F-4D97-AF65-F5344CB8AC3E}">
        <p14:creationId xmlns:p14="http://schemas.microsoft.com/office/powerpoint/2010/main" val="2756710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0B639E-528D-4BD5-8490-20E704B4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0" dirty="0">
                <a:latin typeface="Aptos" panose="020B0004020202020204"/>
              </a:rPr>
              <a:t>Mesure du profil transverse: comparaison OTR/OSR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147623"/>
              </p:ext>
            </p:extLst>
          </p:nvPr>
        </p:nvGraphicFramePr>
        <p:xfrm>
          <a:off x="1258849" y="973450"/>
          <a:ext cx="8808058" cy="347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3195">
                  <a:extLst>
                    <a:ext uri="{9D8B030D-6E8A-4147-A177-3AD203B41FA5}">
                      <a16:colId xmlns:a16="http://schemas.microsoft.com/office/drawing/2014/main" val="3713204467"/>
                    </a:ext>
                  </a:extLst>
                </a:gridCol>
                <a:gridCol w="3333512">
                  <a:extLst>
                    <a:ext uri="{9D8B030D-6E8A-4147-A177-3AD203B41FA5}">
                      <a16:colId xmlns:a16="http://schemas.microsoft.com/office/drawing/2014/main" val="3223112390"/>
                    </a:ext>
                  </a:extLst>
                </a:gridCol>
                <a:gridCol w="2441351">
                  <a:extLst>
                    <a:ext uri="{9D8B030D-6E8A-4147-A177-3AD203B41FA5}">
                      <a16:colId xmlns:a16="http://schemas.microsoft.com/office/drawing/2014/main" val="3011255365"/>
                    </a:ext>
                  </a:extLst>
                </a:gridCol>
              </a:tblGrid>
              <a:tr h="514504">
                <a:tc>
                  <a:txBody>
                    <a:bodyPr/>
                    <a:lstStyle/>
                    <a:p>
                      <a:r>
                        <a:rPr lang="en-US" dirty="0"/>
                        <a:t>Technique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OSR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415295"/>
                  </a:ext>
                </a:extLst>
              </a:tr>
              <a:tr h="370587">
                <a:tc>
                  <a:txBody>
                    <a:bodyPr/>
                    <a:lstStyle/>
                    <a:p>
                      <a:pPr algn="l"/>
                      <a:r>
                        <a:rPr lang="fr-FR" noProof="0" dirty="0"/>
                        <a:t>Invasive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/>
                        <a:t>Transmission &gt; 99.99 %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/>
                        <a:t>Non invasive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065005"/>
                  </a:ext>
                </a:extLst>
              </a:tr>
              <a:tr h="370587">
                <a:tc>
                  <a:txBody>
                    <a:bodyPr/>
                    <a:lstStyle/>
                    <a:p>
                      <a:pPr algn="l"/>
                      <a:r>
                        <a:rPr lang="fr-FR" noProof="0" dirty="0"/>
                        <a:t>Courant</a:t>
                      </a:r>
                      <a:r>
                        <a:rPr lang="fr-FR" baseline="0" noProof="0" dirty="0"/>
                        <a:t> faisceau max</a:t>
                      </a:r>
                      <a:endParaRPr lang="fr-FR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/>
                        <a:t>Limité par puissance déposée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/>
                        <a:t>Aucune limitation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157115"/>
                  </a:ext>
                </a:extLst>
              </a:tr>
              <a:tr h="370587">
                <a:tc>
                  <a:txBody>
                    <a:bodyPr/>
                    <a:lstStyle/>
                    <a:p>
                      <a:pPr algn="l"/>
                      <a:r>
                        <a:rPr lang="fr-FR" noProof="0" dirty="0"/>
                        <a:t>Temps faisceaux max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/>
                        <a:t>Limité par la caméra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noProof="0" dirty="0"/>
                        <a:t>Aucune limitation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84797"/>
                  </a:ext>
                </a:extLst>
              </a:tr>
              <a:tr h="370587">
                <a:tc>
                  <a:txBody>
                    <a:bodyPr/>
                    <a:lstStyle/>
                    <a:p>
                      <a:pPr algn="l"/>
                      <a:r>
                        <a:rPr lang="fr-FR" noProof="0" dirty="0"/>
                        <a:t>Résolution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/>
                        <a:t>~10 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noProof="0" dirty="0"/>
                        <a:t>~10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269138"/>
                  </a:ext>
                </a:extLst>
              </a:tr>
              <a:tr h="370587">
                <a:tc>
                  <a:txBody>
                    <a:bodyPr/>
                    <a:lstStyle/>
                    <a:p>
                      <a:pPr algn="l"/>
                      <a:r>
                        <a:rPr lang="fr-FR" noProof="0" dirty="0"/>
                        <a:t>Encombrement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/>
                        <a:t>Bride</a:t>
                      </a:r>
                      <a:r>
                        <a:rPr lang="fr-FR" baseline="0" noProof="0" dirty="0"/>
                        <a:t> </a:t>
                      </a:r>
                      <a:r>
                        <a:rPr lang="fr-FR" noProof="0" dirty="0"/>
                        <a:t>à bride &lt; 30</a:t>
                      </a:r>
                      <a:r>
                        <a:rPr lang="fr-FR" baseline="0" noProof="0" dirty="0"/>
                        <a:t> c</a:t>
                      </a:r>
                      <a:r>
                        <a:rPr lang="fr-FR" noProof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/>
                        <a:t>Hors anneau (40*40cm)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649010"/>
                  </a:ext>
                </a:extLst>
              </a:tr>
              <a:tr h="370587">
                <a:tc>
                  <a:txBody>
                    <a:bodyPr/>
                    <a:lstStyle/>
                    <a:p>
                      <a:pPr algn="l"/>
                      <a:r>
                        <a:rPr lang="fr-FR" noProof="0" dirty="0"/>
                        <a:t>Modification chambre</a:t>
                      </a:r>
                      <a:r>
                        <a:rPr lang="fr-FR" baseline="0" noProof="0" dirty="0"/>
                        <a:t> à vide</a:t>
                      </a:r>
                      <a:endParaRPr lang="fr-FR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/>
                        <a:t>Même chambre que pour un YAG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/>
                        <a:t>nécessaire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119346"/>
                  </a:ext>
                </a:extLst>
              </a:tr>
              <a:tr h="370587">
                <a:tc>
                  <a:txBody>
                    <a:bodyPr/>
                    <a:lstStyle/>
                    <a:p>
                      <a:pPr algn="l"/>
                      <a:r>
                        <a:rPr lang="fr-FR" noProof="0" dirty="0"/>
                        <a:t>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/>
                        <a:t>partout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noProof="0" dirty="0"/>
                        <a:t>Sur les arcs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671271"/>
                  </a:ext>
                </a:extLst>
              </a:tr>
              <a:tr h="370587">
                <a:tc>
                  <a:txBody>
                    <a:bodyPr/>
                    <a:lstStyle/>
                    <a:p>
                      <a:pPr algn="l"/>
                      <a:r>
                        <a:rPr lang="fr-FR" noProof="0" dirty="0"/>
                        <a:t>Coût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0" dirty="0"/>
                        <a:t>10 k€ hors 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noProof="0" dirty="0"/>
                        <a:t>10 k€ hors camera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292351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2299" y="4645858"/>
            <a:ext cx="106926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Distinction faisceau accéléré/décéléré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installation d’une </a:t>
            </a:r>
            <a:r>
              <a:rPr lang="fr-FR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caméra à obturateur rapide </a:t>
            </a:r>
          </a:p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Localisations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souhaités: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OSR dans le arcs; OTR ailleurs ou besoin</a:t>
            </a:r>
          </a:p>
        </p:txBody>
      </p:sp>
      <p:sp>
        <p:nvSpPr>
          <p:cNvPr id="10" name="Espace réservé du numéro de diapositive 7">
            <a:extLst>
              <a:ext uri="{FF2B5EF4-FFF2-40B4-BE49-F238E27FC236}">
                <a16:creationId xmlns:a16="http://schemas.microsoft.com/office/drawing/2014/main" id="{A99AD985-DFBF-4D04-AD36-66293D246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0883" y="5714820"/>
            <a:ext cx="731049" cy="322263"/>
          </a:xfrm>
        </p:spPr>
        <p:txBody>
          <a:bodyPr/>
          <a:lstStyle/>
          <a:p>
            <a:pPr marL="0" marR="0" lvl="0" indent="0" algn="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Espace réservé de la date 2">
            <a:extLst>
              <a:ext uri="{FF2B5EF4-FFF2-40B4-BE49-F238E27FC236}">
                <a16:creationId xmlns:a16="http://schemas.microsoft.com/office/drawing/2014/main" id="{0AB2F1A6-E540-4C51-96E3-57D743BA3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47A5CE33-E445-46D6-BD42-A0F63CC5B8D5}" type="datetime1">
              <a:rPr lang="fr-FR" smtClean="0">
                <a:solidFill>
                  <a:schemeClr val="bg1"/>
                </a:solidFill>
              </a:rPr>
              <a:t>17/12/2025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36DFB7DD-9774-4F0C-B79C-50C543DA7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PERLE Diagnostics</a:t>
            </a:r>
          </a:p>
        </p:txBody>
      </p:sp>
    </p:spTree>
    <p:extLst>
      <p:ext uri="{BB962C8B-B14F-4D97-AF65-F5344CB8AC3E}">
        <p14:creationId xmlns:p14="http://schemas.microsoft.com/office/powerpoint/2010/main" val="3076331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re 2">
            <a:extLst>
              <a:ext uri="{FF2B5EF4-FFF2-40B4-BE49-F238E27FC236}">
                <a16:creationId xmlns:a16="http://schemas.microsoft.com/office/drawing/2014/main" id="{B5255116-2ED8-9AED-5D98-16D36AAB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20" y="57362"/>
            <a:ext cx="8568951" cy="507869"/>
          </a:xfrm>
        </p:spPr>
        <p:txBody>
          <a:bodyPr>
            <a:noAutofit/>
          </a:bodyPr>
          <a:lstStyle/>
          <a:p>
            <a:pPr algn="ctr"/>
            <a:r>
              <a:rPr lang="fr-FR" sz="3200" b="0" dirty="0">
                <a:solidFill>
                  <a:schemeClr val="tx1"/>
                </a:solidFill>
                <a:latin typeface="Aptos" panose="020B0004020202020204"/>
              </a:rPr>
              <a:t>PERLE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31EC-EC99-4B5E-89DB-21A4889C5B7D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 Diagnostics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8" name="table">
            <a:extLst>
              <a:ext uri="{FF2B5EF4-FFF2-40B4-BE49-F238E27FC236}">
                <a16:creationId xmlns:a16="http://schemas.microsoft.com/office/drawing/2014/main" id="{8B107401-0454-4A2E-B53F-873FCB473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49" y="3726278"/>
            <a:ext cx="4009310" cy="2110240"/>
          </a:xfrm>
          <a:prstGeom prst="rect">
            <a:avLst/>
          </a:prstGeom>
        </p:spPr>
      </p:pic>
      <p:pic>
        <p:nvPicPr>
          <p:cNvPr id="20" name="Image 19" descr="Une image contenant jouet, Modèle réduit, Jeu de construction&#10;&#10;Le contenu généré par l’IA peut être incorrect.">
            <a:extLst>
              <a:ext uri="{FF2B5EF4-FFF2-40B4-BE49-F238E27FC236}">
                <a16:creationId xmlns:a16="http://schemas.microsoft.com/office/drawing/2014/main" id="{07BF22FC-6971-7859-5C23-9D95C9F54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0" y="797496"/>
            <a:ext cx="10295737" cy="5165893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1" name="ZoneTexte 12">
            <a:extLst>
              <a:ext uri="{FF2B5EF4-FFF2-40B4-BE49-F238E27FC236}">
                <a16:creationId xmlns:a16="http://schemas.microsoft.com/office/drawing/2014/main" id="{65E74868-694C-E858-DBD5-63B923B6B892}"/>
              </a:ext>
            </a:extLst>
          </p:cNvPr>
          <p:cNvSpPr txBox="1"/>
          <p:nvPr/>
        </p:nvSpPr>
        <p:spPr>
          <a:xfrm>
            <a:off x="166188" y="4685928"/>
            <a:ext cx="2843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000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1997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7995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3996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29993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5989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1989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7989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dirty="0">
                <a:solidFill>
                  <a:srgbClr val="2D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DESTIN</a:t>
            </a:r>
          </a:p>
          <a:p>
            <a:pPr algn="ctr"/>
            <a:r>
              <a:rPr lang="fr-F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e- </a:t>
            </a:r>
            <a:r>
              <a:rPr lang="fr-FR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scattering</a:t>
            </a:r>
            <a:r>
              <a:rPr lang="fr-F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/ </a:t>
            </a:r>
            <a:r>
              <a:rPr lang="fr-FR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nuclear</a:t>
            </a:r>
            <a:r>
              <a:rPr lang="fr-F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Probe</a:t>
            </a:r>
          </a:p>
          <a:p>
            <a:pPr algn="ctr"/>
            <a:r>
              <a:rPr lang="fr-FR" sz="1600" i="1" dirty="0" err="1"/>
              <a:t>Spectrometer</a:t>
            </a:r>
            <a:r>
              <a:rPr lang="fr-FR" sz="1600" i="1" dirty="0"/>
              <a:t> and Ion trap</a:t>
            </a:r>
          </a:p>
        </p:txBody>
      </p:sp>
      <p:sp>
        <p:nvSpPr>
          <p:cNvPr id="22" name="ZoneTexte 13">
            <a:extLst>
              <a:ext uri="{FF2B5EF4-FFF2-40B4-BE49-F238E27FC236}">
                <a16:creationId xmlns:a16="http://schemas.microsoft.com/office/drawing/2014/main" id="{64430C00-6970-523F-6751-E4B2264E2E6B}"/>
              </a:ext>
            </a:extLst>
          </p:cNvPr>
          <p:cNvSpPr txBox="1"/>
          <p:nvPr/>
        </p:nvSpPr>
        <p:spPr>
          <a:xfrm>
            <a:off x="6970563" y="2774811"/>
            <a:ext cx="38022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000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1997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7995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3996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29993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5989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1989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7989" algn="l" defTabSz="1171997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dirty="0">
                <a:solidFill>
                  <a:srgbClr val="2D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Inverse </a:t>
            </a:r>
            <a:r>
              <a:rPr lang="fr-FR" sz="1600" b="1" dirty="0" err="1">
                <a:solidFill>
                  <a:srgbClr val="2D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compton</a:t>
            </a:r>
            <a:r>
              <a:rPr lang="fr-FR" sz="1600" b="1" dirty="0">
                <a:solidFill>
                  <a:srgbClr val="2D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source</a:t>
            </a:r>
          </a:p>
          <a:p>
            <a:pPr algn="ctr"/>
            <a:r>
              <a:rPr lang="fr-F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Fabry-</a:t>
            </a:r>
            <a:r>
              <a:rPr lang="fr-FR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Perot</a:t>
            </a:r>
            <a:r>
              <a:rPr lang="fr-F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cavity</a:t>
            </a:r>
            <a:r>
              <a:rPr lang="fr-F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experiement</a:t>
            </a:r>
            <a:r>
              <a:rPr lang="fr-F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@ 89 MeV </a:t>
            </a:r>
          </a:p>
          <a:p>
            <a:pPr algn="ctr"/>
            <a:r>
              <a:rPr lang="fr-FR" sz="1600" i="1" dirty="0"/>
              <a:t>515 nm /200 kW</a:t>
            </a:r>
          </a:p>
        </p:txBody>
      </p:sp>
      <p:pic>
        <p:nvPicPr>
          <p:cNvPr id="24" name="table">
            <a:extLst>
              <a:ext uri="{FF2B5EF4-FFF2-40B4-BE49-F238E27FC236}">
                <a16:creationId xmlns:a16="http://schemas.microsoft.com/office/drawing/2014/main" id="{BFD29D75-E81E-4365-A5B0-E785875C4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235" y="660912"/>
            <a:ext cx="4009310" cy="211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15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PERLE : </a:t>
            </a:r>
            <a:r>
              <a:rPr lang="fr-FR" sz="2800" b="0" dirty="0">
                <a:solidFill>
                  <a:schemeClr val="tx1"/>
                </a:solidFill>
                <a:latin typeface="Aptos" panose="020B0004020202020204"/>
              </a:rPr>
              <a:t>BLM</a:t>
            </a:r>
            <a:endParaRPr lang="en-US" sz="2800" b="0" dirty="0">
              <a:solidFill>
                <a:schemeClr val="tx1"/>
              </a:solidFill>
              <a:latin typeface="Aptos" panose="020B0004020202020204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51687" y="1312431"/>
            <a:ext cx="4918676" cy="9541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/>
              <a:t>Simulations: </a:t>
            </a:r>
            <a:r>
              <a:rPr lang="fr-FR" sz="2800" dirty="0" err="1"/>
              <a:t>Flukka</a:t>
            </a:r>
            <a:endParaRPr lang="fr-FR" sz="2800" dirty="0"/>
          </a:p>
          <a:p>
            <a:r>
              <a:rPr lang="fr-FR" sz="2800" dirty="0"/>
              <a:t>Définitions des besoins à affiner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05295" y="1743910"/>
            <a:ext cx="5467480" cy="22467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Défi pour l’électronique :</a:t>
            </a:r>
          </a:p>
          <a:p>
            <a:r>
              <a:rPr lang="fr-FR" dirty="0"/>
              <a:t>Les faisceaux entrelacés d’ERL augmentent la difficulté de suivre les pertes tout au long du parcours complet à travers la machine.</a:t>
            </a:r>
          </a:p>
          <a:p>
            <a:endParaRPr lang="fr-FR" dirty="0"/>
          </a:p>
          <a:p>
            <a:r>
              <a:rPr lang="fr-FR" dirty="0"/>
              <a:t>La localisation du(es) faisceau(x) responsables des pertes n’est que plus compliquée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55040" y="3439008"/>
            <a:ext cx="4918676" cy="7078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Gestion des interlock et relation avec MPS</a:t>
            </a:r>
          </a:p>
          <a:p>
            <a:r>
              <a:rPr lang="fr-FR" dirty="0"/>
              <a:t>Localisation des pertes et raisons des pertes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1688" y="2709257"/>
            <a:ext cx="4918676" cy="400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Arial" panose="020B0604020202020204" pitchFamily="34" charset="0"/>
              </a:rPr>
              <a:t>Détecteur : choix à faire</a:t>
            </a:r>
          </a:p>
        </p:txBody>
      </p:sp>
    </p:spTree>
    <p:extLst>
      <p:ext uri="{BB962C8B-B14F-4D97-AF65-F5344CB8AC3E}">
        <p14:creationId xmlns:p14="http://schemas.microsoft.com/office/powerpoint/2010/main" val="3079975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PERLE tours: mesure d’émittance </a:t>
            </a:r>
            <a:r>
              <a:rPr lang="fr-FR" sz="2800" dirty="0">
                <a:latin typeface="Aptos" panose="020B0004020202020204"/>
              </a:rPr>
              <a:t>(</a:t>
            </a:r>
            <a:r>
              <a:rPr lang="fr-FR" sz="2800" dirty="0" err="1">
                <a:latin typeface="Aptos" panose="020B0004020202020204"/>
              </a:rPr>
              <a:t>UoL</a:t>
            </a:r>
            <a:r>
              <a:rPr lang="fr-FR" sz="2800" dirty="0">
                <a:latin typeface="Aptos" panose="020B0004020202020204"/>
              </a:rPr>
              <a:t>)</a:t>
            </a:r>
            <a:endParaRPr lang="en-US" sz="2800" dirty="0">
              <a:solidFill>
                <a:srgbClr val="FF0000"/>
              </a:solidFill>
              <a:latin typeface="Aptos" panose="020B00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351636"/>
            <a:ext cx="60344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b="1" dirty="0"/>
              <a:t>“All optical” OSR Pepper </a:t>
            </a:r>
            <a:r>
              <a:rPr lang="en-US" sz="2400" b="1"/>
              <a:t>pot: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fr-FR" altLang="fr-FR" sz="2400" dirty="0">
                <a:latin typeface="Arial" panose="020B0604020202020204" pitchFamily="34" charset="0"/>
              </a:rPr>
              <a:t>M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esures en une seule prise avec une résolution fixe.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 déplacement et la largeur des taches par rapport aux centres attendus des </a:t>
            </a:r>
            <a:r>
              <a:rPr kumimoji="0" lang="fr-FR" altLang="fr-F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micro-lentilles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sont utilisés pour mesurer la divergence </a:t>
            </a:r>
            <a:r>
              <a:rPr lang="fr-FR" altLang="fr-FR" sz="2400" dirty="0">
                <a:latin typeface="Arial" panose="020B0604020202020204" pitchFamily="34" charset="0"/>
              </a:rPr>
              <a:t>et derrière l’émittance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5" name="Picture 12" descr="A purple square with green dots&#10;&#10;AI-generated content may be incorrect.">
            <a:extLst>
              <a:ext uri="{FF2B5EF4-FFF2-40B4-BE49-F238E27FC236}">
                <a16:creationId xmlns:a16="http://schemas.microsoft.com/office/drawing/2014/main" id="{C3ED3BF1-B41B-4DDC-9757-9AB86589E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r="9409"/>
          <a:stretch/>
        </p:blipFill>
        <p:spPr>
          <a:xfrm>
            <a:off x="8050682" y="1067057"/>
            <a:ext cx="2593393" cy="2322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1C4756AC-CD18-4311-9D0F-5EE3CD3184D7}"/>
              </a:ext>
            </a:extLst>
          </p:cNvPr>
          <p:cNvSpPr txBox="1"/>
          <p:nvPr/>
        </p:nvSpPr>
        <p:spPr>
          <a:xfrm>
            <a:off x="2168679" y="721863"/>
            <a:ext cx="8424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>
              <a:lnSpc>
                <a:spcPct val="90000"/>
              </a:lnSpc>
              <a:spcBef>
                <a:spcPts val="600"/>
              </a:spcBef>
            </a:pPr>
            <a:r>
              <a:rPr lang="en-GB" dirty="0">
                <a:solidFill>
                  <a:srgbClr val="FF0000"/>
                </a:solidFill>
              </a:rPr>
              <a:t>Tests à </a:t>
            </a:r>
            <a:r>
              <a:rPr lang="en-GB" sz="2000" dirty="0">
                <a:solidFill>
                  <a:srgbClr val="FF0000"/>
                </a:solidFill>
              </a:rPr>
              <a:t>CLEAR (700pC to 2.2nC @ 200 MeV) </a:t>
            </a:r>
            <a:r>
              <a:rPr lang="en-GB" sz="1800" b="1" dirty="0">
                <a:solidFill>
                  <a:srgbClr val="FF0000"/>
                </a:solidFill>
              </a:rPr>
              <a:t>OSR visible sous 100MeV</a:t>
            </a:r>
            <a:endParaRPr lang="en-GB" sz="1800" dirty="0">
              <a:solidFill>
                <a:srgbClr val="FF0000"/>
              </a:solidFill>
            </a:endParaRPr>
          </a:p>
        </p:txBody>
      </p:sp>
      <p:pic>
        <p:nvPicPr>
          <p:cNvPr id="48" name="Picture 16" descr="A graph of a graph with a red arrow pointing to a blue line&#10;&#10;AI-generated content may be incorrect.">
            <a:extLst>
              <a:ext uri="{FF2B5EF4-FFF2-40B4-BE49-F238E27FC236}">
                <a16:creationId xmlns:a16="http://schemas.microsoft.com/office/drawing/2014/main" id="{D1B54AAE-ECFC-4E8F-94BD-3A925D978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t="9307" r="7510" b="4687"/>
          <a:stretch/>
        </p:blipFill>
        <p:spPr>
          <a:xfrm>
            <a:off x="8146416" y="3476896"/>
            <a:ext cx="2568563" cy="2505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22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1DF01915-2B6B-4888-A7DC-A2441FBAD3E9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45" name="Espace réservé du pied de page 7">
            <a:extLst>
              <a:ext uri="{FF2B5EF4-FFF2-40B4-BE49-F238E27FC236}">
                <a16:creationId xmlns:a16="http://schemas.microsoft.com/office/drawing/2014/main" id="{6CCBA6E2-8E71-3848-AF27-2014123C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8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Conclusion</a:t>
            </a:r>
            <a:endParaRPr lang="en-US" sz="2800" b="0" dirty="0">
              <a:solidFill>
                <a:srgbClr val="FF0000"/>
              </a:solidFill>
              <a:latin typeface="Aptos" panose="020B0004020202020204"/>
            </a:endParaRPr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A470962A-43CD-7863-38E4-C5803D84D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35" y="1304208"/>
            <a:ext cx="10742340" cy="338172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b="0" dirty="0">
                <a:latin typeface="Aptos" panose="020B0004020202020204"/>
              </a:rPr>
              <a:t>Injecteur de PERLE</a:t>
            </a:r>
          </a:p>
          <a:p>
            <a:pPr lvl="1"/>
            <a:r>
              <a:rPr lang="fr-FR" sz="1800" b="0" dirty="0">
                <a:latin typeface="Aptos" panose="020B0004020202020204"/>
              </a:rPr>
              <a:t>Diagnostics pour canon déjà pourvus: commissioning en 2026</a:t>
            </a:r>
          </a:p>
          <a:p>
            <a:pPr lvl="1"/>
            <a:r>
              <a:rPr lang="fr-FR" sz="1800" b="0" dirty="0">
                <a:latin typeface="Aptos" panose="020B0004020202020204"/>
              </a:rPr>
              <a:t>Tâches bien définies: planning réalisable et solutions de recours identifiées</a:t>
            </a:r>
          </a:p>
          <a:p>
            <a:pPr lvl="1"/>
            <a:r>
              <a:rPr lang="fr-FR" sz="1800" b="0" dirty="0">
                <a:latin typeface="Aptos" panose="020B0004020202020204"/>
              </a:rPr>
              <a:t>Défis intégration: espace réduit pour BPM, aimants et écrans dans le merger, ligne diagnostique à finaliser</a:t>
            </a:r>
          </a:p>
          <a:p>
            <a:pPr lvl="1"/>
            <a:r>
              <a:rPr lang="fr-FR" sz="1800" b="0" dirty="0">
                <a:latin typeface="Aptos" panose="020B0004020202020204"/>
              </a:rPr>
              <a:t>Défis acquisition: large dynamique des signaux BPM, précision sur la mesure d’énergie à améliorer</a:t>
            </a:r>
          </a:p>
          <a:p>
            <a:pPr lvl="1"/>
            <a:endParaRPr lang="fr-FR" sz="1800" b="0" dirty="0">
              <a:latin typeface="Aptos" panose="020B0004020202020204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b="0" dirty="0">
                <a:latin typeface="Aptos" panose="020B0004020202020204"/>
              </a:rPr>
              <a:t>PERLE tours</a:t>
            </a:r>
          </a:p>
          <a:p>
            <a:pPr lvl="1"/>
            <a:r>
              <a:rPr lang="fr-FR" sz="1800" b="0" dirty="0">
                <a:latin typeface="Aptos" panose="020B0004020202020204"/>
              </a:rPr>
              <a:t>Electronique BPM</a:t>
            </a:r>
          </a:p>
          <a:p>
            <a:pPr lvl="1"/>
            <a:r>
              <a:rPr lang="fr-FR" sz="1800" b="0" dirty="0">
                <a:latin typeface="Aptos" panose="020B0004020202020204"/>
              </a:rPr>
              <a:t>Profileurs OTR pour la mesure des profils transverses (utiles en commissioning)</a:t>
            </a:r>
          </a:p>
          <a:p>
            <a:pPr lvl="1"/>
            <a:r>
              <a:rPr lang="fr-FR" sz="1800" b="0" dirty="0">
                <a:latin typeface="Aptos" panose="020B0004020202020204"/>
              </a:rPr>
              <a:t>Profileurs OSR à base de DMD à évaluer </a:t>
            </a:r>
          </a:p>
          <a:p>
            <a:pPr lvl="1"/>
            <a:r>
              <a:rPr lang="fr-FR" sz="1800" b="0" dirty="0">
                <a:latin typeface="Aptos" panose="020B0004020202020204"/>
              </a:rPr>
              <a:t>Tâche BLM nécessitant beaucoup du travail</a:t>
            </a:r>
          </a:p>
          <a:p>
            <a:pPr lvl="1"/>
            <a:r>
              <a:rPr lang="fr-FR" sz="1800" b="0" dirty="0">
                <a:latin typeface="Aptos" panose="020B0004020202020204"/>
              </a:rPr>
              <a:t>Possible développement d’un OSR Pepper pot 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59425" y="4829944"/>
            <a:ext cx="10932200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Nous sommes ouverts à de nouvelles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2509513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re 2">
            <a:extLst>
              <a:ext uri="{FF2B5EF4-FFF2-40B4-BE49-F238E27FC236}">
                <a16:creationId xmlns:a16="http://schemas.microsoft.com/office/drawing/2014/main" id="{B5255116-2ED8-9AED-5D98-16D36AAB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20" y="57362"/>
            <a:ext cx="8568951" cy="507869"/>
          </a:xfrm>
        </p:spPr>
        <p:txBody>
          <a:bodyPr>
            <a:noAutofit/>
          </a:bodyPr>
          <a:lstStyle/>
          <a:p>
            <a:pPr algn="ctr"/>
            <a:r>
              <a:rPr lang="fr-FR" sz="3200" b="0" dirty="0">
                <a:solidFill>
                  <a:schemeClr val="tx1"/>
                </a:solidFill>
                <a:latin typeface="Aptos" panose="020B0004020202020204"/>
              </a:rPr>
              <a:t>Objectifs et Problématiques de PERLE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31EC-EC99-4B5E-89DB-21A4889C5B7D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 Diagnostics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DE4F167A-0113-4115-B2A3-172F08CE0486}"/>
              </a:ext>
            </a:extLst>
          </p:cNvPr>
          <p:cNvSpPr txBox="1">
            <a:spLocks/>
          </p:cNvSpPr>
          <p:nvPr/>
        </p:nvSpPr>
        <p:spPr>
          <a:xfrm>
            <a:off x="8330" y="1374191"/>
            <a:ext cx="10617787" cy="13402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dirty="0">
                <a:solidFill>
                  <a:schemeClr val="tx1"/>
                </a:solidFill>
              </a:rPr>
              <a:t>Objectifs principaux</a:t>
            </a:r>
          </a:p>
          <a:p>
            <a:pPr marL="742950" lvl="1" indent="-285750" fontAlgn="auto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1600" b="0" dirty="0">
                <a:latin typeface="Aptos" panose="020B0004020202020204" pitchFamily="34" charset="0"/>
              </a:rPr>
              <a:t> Démontrer la récupération de puissance multi-tour, fort courant </a:t>
            </a:r>
            <a:r>
              <a:rPr lang="fr-FR" sz="1600" b="0" dirty="0">
                <a:latin typeface="Aptos" panose="020B0004020202020204" pitchFamily="34" charset="0"/>
                <a:sym typeface="Wingdings" panose="05000000000000000000" pitchFamily="2" charset="2"/>
              </a:rPr>
              <a:t> Régime multi-Mégawatts </a:t>
            </a:r>
          </a:p>
          <a:p>
            <a:pPr marL="742950" lvl="1" indent="-285750" fontAlgn="auto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1600" b="0" dirty="0">
                <a:latin typeface="Aptos" panose="020B0004020202020204" pitchFamily="34" charset="0"/>
                <a:sym typeface="Wingdings" panose="05000000000000000000" pitchFamily="2" charset="2"/>
              </a:rPr>
              <a:t>“Test Facility” pour les </a:t>
            </a:r>
            <a:r>
              <a:rPr lang="fr-FR" sz="1600" b="0" dirty="0" err="1">
                <a:latin typeface="Aptos" panose="020B0004020202020204" pitchFamily="34" charset="0"/>
                <a:sym typeface="Wingdings" panose="05000000000000000000" pitchFamily="2" charset="2"/>
              </a:rPr>
              <a:t>cryomodule</a:t>
            </a:r>
            <a:r>
              <a:rPr lang="fr-FR" sz="1600" b="0" dirty="0">
                <a:latin typeface="Aptos" panose="020B0004020202020204" pitchFamily="34" charset="0"/>
                <a:sym typeface="Wingdings" panose="05000000000000000000" pitchFamily="2" charset="2"/>
              </a:rPr>
              <a:t> 800 MHz </a:t>
            </a:r>
            <a:r>
              <a:rPr lang="fr-FR" sz="1600" b="0" dirty="0" err="1">
                <a:latin typeface="Aptos" panose="020B0004020202020204" pitchFamily="34" charset="0"/>
                <a:sym typeface="Wingdings" panose="05000000000000000000" pitchFamily="2" charset="2"/>
              </a:rPr>
              <a:t>FCCee</a:t>
            </a:r>
            <a:endParaRPr lang="fr-FR" sz="1600" b="0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marL="742950" lvl="1" indent="-285750" fontAlgn="auto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1600" b="0" dirty="0"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600" b="0" dirty="0" err="1">
                <a:latin typeface="Aptos" panose="020B0004020202020204" pitchFamily="34" charset="0"/>
                <a:sym typeface="Wingdings" panose="05000000000000000000" pitchFamily="2" charset="2"/>
              </a:rPr>
              <a:t>Experiences</a:t>
            </a:r>
            <a:r>
              <a:rPr lang="fr-FR" sz="1600" b="0" dirty="0">
                <a:latin typeface="Aptos" panose="020B0004020202020204" pitchFamily="34" charset="0"/>
                <a:sym typeface="Wingdings" panose="05000000000000000000" pitchFamily="2" charset="2"/>
              </a:rPr>
              <a:t> d’</a:t>
            </a:r>
            <a:r>
              <a:rPr lang="fr-FR" sz="1600" b="0" dirty="0" err="1">
                <a:latin typeface="Aptos" panose="020B0004020202020204" pitchFamily="34" charset="0"/>
                <a:sym typeface="Wingdings" panose="05000000000000000000" pitchFamily="2" charset="2"/>
              </a:rPr>
              <a:t>interet</a:t>
            </a:r>
            <a:r>
              <a:rPr lang="fr-FR" sz="1600" b="0" dirty="0">
                <a:latin typeface="Aptos" panose="020B0004020202020204" pitchFamily="34" charset="0"/>
                <a:sym typeface="Wingdings" panose="05000000000000000000" pitchFamily="2" charset="2"/>
              </a:rPr>
              <a:t> pour le laboratoire et les instituts : Cavité Fabry-</a:t>
            </a:r>
            <a:r>
              <a:rPr lang="fr-FR" sz="1600" b="0" dirty="0" err="1">
                <a:latin typeface="Aptos" panose="020B0004020202020204" pitchFamily="34" charset="0"/>
                <a:sym typeface="Wingdings" panose="05000000000000000000" pitchFamily="2" charset="2"/>
              </a:rPr>
              <a:t>Perot</a:t>
            </a:r>
            <a:r>
              <a:rPr lang="fr-FR" sz="1600" b="0" dirty="0">
                <a:latin typeface="Aptos" panose="020B0004020202020204" pitchFamily="34" charset="0"/>
                <a:sym typeface="Wingdings" panose="05000000000000000000" pitchFamily="2" charset="2"/>
              </a:rPr>
              <a:t>, DESTIN</a:t>
            </a:r>
            <a:r>
              <a:rPr lang="fr-FR" sz="1600" dirty="0">
                <a:latin typeface="Aptos" panose="020B0004020202020204" pitchFamily="34" charset="0"/>
                <a:sym typeface="Wingdings" panose="05000000000000000000" pitchFamily="2" charset="2"/>
              </a:rPr>
              <a:t>. </a:t>
            </a: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C41F9AED-877C-42DF-9BEB-2D204665D227}"/>
              </a:ext>
            </a:extLst>
          </p:cNvPr>
          <p:cNvSpPr txBox="1">
            <a:spLocks/>
          </p:cNvSpPr>
          <p:nvPr/>
        </p:nvSpPr>
        <p:spPr>
          <a:xfrm>
            <a:off x="0" y="2918300"/>
            <a:ext cx="10282931" cy="2586199"/>
          </a:xfrm>
          <a:prstGeom prst="rect">
            <a:avLst/>
          </a:prstGeom>
        </p:spPr>
        <p:txBody>
          <a:bodyPr vert="horz" lIns="109728" tIns="54864" rIns="109728" bIns="54864" rtlCol="0">
            <a:normAutofit fontScale="92500" lnSpcReduction="10000"/>
          </a:bodyPr>
          <a:lstStyle>
            <a:lvl1pPr marL="154775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5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643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38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34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929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25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20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16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311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600" b="1" dirty="0"/>
              <a:t>Problématiques spécifique à l’opération ERL multi-tour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700" dirty="0">
                <a:latin typeface="Aptos" panose="020B0004020202020204" pitchFamily="34" charset="0"/>
              </a:rPr>
              <a:t>e- gun à haute charge, faible émittance : 125pC</a:t>
            </a:r>
            <a:r>
              <a:rPr lang="fr-FR" sz="1700" dirty="0">
                <a:latin typeface="Aptos" panose="020B0004020202020204" pitchFamily="34" charset="0"/>
                <a:sym typeface="Wingdings" panose="05000000000000000000" pitchFamily="2" charset="2"/>
              </a:rPr>
              <a:t> 500pC à 40 MHz, CW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700" dirty="0">
                <a:latin typeface="Aptos" panose="020B0004020202020204" pitchFamily="34" charset="0"/>
                <a:sym typeface="Wingdings" panose="05000000000000000000" pitchFamily="2" charset="2"/>
              </a:rPr>
              <a:t>Arc d’accélération décélération commun, gestion du ‘</a:t>
            </a:r>
            <a:r>
              <a:rPr lang="fr-FR" sz="1700" dirty="0" err="1">
                <a:latin typeface="Aptos" panose="020B0004020202020204" pitchFamily="34" charset="0"/>
                <a:sym typeface="Wingdings" panose="05000000000000000000" pitchFamily="2" charset="2"/>
              </a:rPr>
              <a:t>beam</a:t>
            </a:r>
            <a:r>
              <a:rPr lang="fr-FR" sz="1700" dirty="0"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700" dirty="0" err="1">
                <a:latin typeface="Aptos" panose="020B0004020202020204" pitchFamily="34" charset="0"/>
                <a:sym typeface="Wingdings" panose="05000000000000000000" pitchFamily="2" charset="2"/>
              </a:rPr>
              <a:t>path</a:t>
            </a:r>
            <a:r>
              <a:rPr lang="fr-FR" sz="1700" dirty="0">
                <a:latin typeface="Aptos" panose="020B0004020202020204" pitchFamily="34" charset="0"/>
                <a:sym typeface="Wingdings" panose="05000000000000000000" pitchFamily="2" charset="2"/>
              </a:rPr>
              <a:t>’ pour le synchronisme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700" dirty="0">
                <a:latin typeface="Aptos" panose="020B0004020202020204" pitchFamily="34" charset="0"/>
                <a:sym typeface="Wingdings" panose="05000000000000000000" pitchFamily="2" charset="2"/>
              </a:rPr>
              <a:t>Instabilités faisceau : BBU,  Impédance (zone de recombinaison)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700" dirty="0">
                <a:latin typeface="Aptos" panose="020B0004020202020204" pitchFamily="34" charset="0"/>
                <a:sym typeface="Wingdings" panose="05000000000000000000" pitchFamily="2" charset="2"/>
              </a:rPr>
              <a:t>Cavités SRF haute performance :  Q</a:t>
            </a:r>
            <a:r>
              <a:rPr lang="fr-FR" sz="1700" baseline="-25000" dirty="0">
                <a:latin typeface="Aptos" panose="020B0004020202020204" pitchFamily="34" charset="0"/>
                <a:sym typeface="Wingdings" panose="05000000000000000000" pitchFamily="2" charset="2"/>
              </a:rPr>
              <a:t>0 </a:t>
            </a:r>
            <a:r>
              <a:rPr lang="fr-FR" sz="1700" dirty="0">
                <a:latin typeface="Aptos" panose="020B0004020202020204" pitchFamily="34" charset="0"/>
                <a:sym typeface="Wingdings" panose="05000000000000000000" pitchFamily="2" charset="2"/>
              </a:rPr>
              <a:t>~3.10</a:t>
            </a:r>
            <a:r>
              <a:rPr lang="fr-FR" sz="1700" baseline="30000" dirty="0">
                <a:latin typeface="Aptos" panose="020B0004020202020204" pitchFamily="34" charset="0"/>
                <a:sym typeface="Wingdings" panose="05000000000000000000" pitchFamily="2" charset="2"/>
              </a:rPr>
              <a:t>10  , </a:t>
            </a:r>
            <a:r>
              <a:rPr lang="fr-FR" sz="1700" dirty="0">
                <a:latin typeface="Aptos" panose="020B0004020202020204" pitchFamily="34" charset="0"/>
                <a:sym typeface="Wingdings" panose="05000000000000000000" pitchFamily="2" charset="2"/>
              </a:rPr>
              <a:t>limiter les effets parasites :  </a:t>
            </a:r>
            <a:r>
              <a:rPr lang="fr-FR" sz="1700" dirty="0" err="1">
                <a:latin typeface="Aptos" panose="020B0004020202020204" pitchFamily="34" charset="0"/>
                <a:sym typeface="Wingdings" panose="05000000000000000000" pitchFamily="2" charset="2"/>
              </a:rPr>
              <a:t>multipacting</a:t>
            </a:r>
            <a:r>
              <a:rPr lang="fr-FR" sz="1700" dirty="0">
                <a:latin typeface="Aptos" panose="020B0004020202020204" pitchFamily="34" charset="0"/>
                <a:sym typeface="Wingdings" panose="05000000000000000000" pitchFamily="2" charset="2"/>
              </a:rPr>
              <a:t>, HOM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700" dirty="0">
                <a:latin typeface="Aptos" panose="020B0004020202020204" pitchFamily="34" charset="0"/>
                <a:sym typeface="Wingdings" panose="05000000000000000000" pitchFamily="2" charset="2"/>
              </a:rPr>
              <a:t>Control RF,  Gestion des transitoires </a:t>
            </a:r>
            <a:r>
              <a:rPr lang="fr-FR" sz="1700">
                <a:latin typeface="Aptos" panose="020B0004020202020204" pitchFamily="34" charset="0"/>
                <a:sym typeface="Wingdings" panose="05000000000000000000" pitchFamily="2" charset="2"/>
              </a:rPr>
              <a:t>RF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700">
                <a:latin typeface="Aptos" panose="020B0004020202020204" pitchFamily="34" charset="0"/>
                <a:sym typeface="Wingdings" panose="05000000000000000000" pitchFamily="2" charset="2"/>
              </a:rPr>
              <a:t>Diagnostics </a:t>
            </a:r>
            <a:r>
              <a:rPr lang="fr-FR" sz="1700" dirty="0">
                <a:latin typeface="Aptos" panose="020B0004020202020204" pitchFamily="34" charset="0"/>
                <a:sym typeface="Wingdings" panose="05000000000000000000" pitchFamily="2" charset="2"/>
              </a:rPr>
              <a:t>non invasifs et méthode pour mesurer le chemin faisceau (nécessaire pour la synchro </a:t>
            </a:r>
            <a:r>
              <a:rPr lang="fr-FR" sz="1700" dirty="0" err="1">
                <a:latin typeface="Aptos" panose="020B0004020202020204" pitchFamily="34" charset="0"/>
                <a:sym typeface="Wingdings" panose="05000000000000000000" pitchFamily="2" charset="2"/>
              </a:rPr>
              <a:t>accel</a:t>
            </a:r>
            <a:r>
              <a:rPr lang="fr-FR" sz="1700" dirty="0">
                <a:latin typeface="Aptos" panose="020B0004020202020204" pitchFamily="34" charset="0"/>
                <a:sym typeface="Wingdings" panose="05000000000000000000" pitchFamily="2" charset="2"/>
              </a:rPr>
              <a:t>/</a:t>
            </a:r>
            <a:r>
              <a:rPr lang="fr-FR" sz="1700" dirty="0" err="1">
                <a:latin typeface="Aptos" panose="020B0004020202020204" pitchFamily="34" charset="0"/>
                <a:sym typeface="Wingdings" panose="05000000000000000000" pitchFamily="2" charset="2"/>
              </a:rPr>
              <a:t>deccel</a:t>
            </a:r>
            <a:r>
              <a:rPr lang="fr-FR" sz="1700" dirty="0">
                <a:latin typeface="Aptos" panose="020B0004020202020204" pitchFamily="34" charset="0"/>
                <a:sym typeface="Wingdings" panose="05000000000000000000" pitchFamily="2" charset="2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700" dirty="0">
                <a:latin typeface="Aptos" panose="020B0004020202020204" pitchFamily="34" charset="0"/>
                <a:sym typeface="Wingdings" panose="05000000000000000000" pitchFamily="2" charset="2"/>
              </a:rPr>
              <a:t>Design des aimants avec champs haute qualité (minimiser les erreurs de déphasage faisceau) </a:t>
            </a:r>
            <a:endParaRPr lang="fr-FR" sz="1700" b="1" dirty="0">
              <a:solidFill>
                <a:srgbClr val="2D4780"/>
              </a:solidFill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700" dirty="0">
                <a:latin typeface="Aptos" panose="020B0004020202020204" pitchFamily="34" charset="0"/>
                <a:sym typeface="Wingdings" panose="05000000000000000000" pitchFamily="2" charset="2"/>
              </a:rPr>
              <a:t> … </a:t>
            </a:r>
          </a:p>
          <a:p>
            <a:pPr lvl="1"/>
            <a:endParaRPr lang="fr-FR" sz="1800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lvl="1"/>
            <a:endParaRPr lang="fr-FR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388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268DB-9CDE-442D-A095-7D9224F6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Planning et principaux jalons du WP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60D9F2-147A-4585-97CB-B7AAACBDA8A4}"/>
              </a:ext>
            </a:extLst>
          </p:cNvPr>
          <p:cNvSpPr/>
          <p:nvPr/>
        </p:nvSpPr>
        <p:spPr>
          <a:xfrm>
            <a:off x="3174031" y="1280778"/>
            <a:ext cx="1430559" cy="3408828"/>
          </a:xfrm>
          <a:prstGeom prst="rect">
            <a:avLst/>
          </a:prstGeom>
          <a:solidFill>
            <a:srgbClr val="F43CDE">
              <a:alpha val="11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A8584B-18CE-43FA-8BB8-B9B8022ACD61}"/>
              </a:ext>
            </a:extLst>
          </p:cNvPr>
          <p:cNvSpPr/>
          <p:nvPr/>
        </p:nvSpPr>
        <p:spPr>
          <a:xfrm>
            <a:off x="6970563" y="722771"/>
            <a:ext cx="445608" cy="93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B818CE-E54D-4C56-9C94-E0C040867C2B}"/>
              </a:ext>
            </a:extLst>
          </p:cNvPr>
          <p:cNvSpPr/>
          <p:nvPr/>
        </p:nvSpPr>
        <p:spPr>
          <a:xfrm>
            <a:off x="6969299" y="963787"/>
            <a:ext cx="445608" cy="93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10C4706-2D89-4C41-8A97-2E5597AED78C}"/>
              </a:ext>
            </a:extLst>
          </p:cNvPr>
          <p:cNvGrpSpPr/>
          <p:nvPr/>
        </p:nvGrpSpPr>
        <p:grpSpPr>
          <a:xfrm>
            <a:off x="6970563" y="1198532"/>
            <a:ext cx="456906" cy="124817"/>
            <a:chOff x="5746387" y="2231600"/>
            <a:chExt cx="547848" cy="72008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042C351-E8B1-4B3B-8A07-E6DB1FEB5838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D9E6B47-B4C2-4FFD-9F86-3055EE3E21EA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0E8BE5BE-236A-443C-8628-5AC492094ED3}"/>
              </a:ext>
            </a:extLst>
          </p:cNvPr>
          <p:cNvSpPr txBox="1"/>
          <p:nvPr/>
        </p:nvSpPr>
        <p:spPr>
          <a:xfrm>
            <a:off x="7431409" y="605522"/>
            <a:ext cx="89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Design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7267DC7-FF52-4E4D-A6AD-51E349BD8A17}"/>
              </a:ext>
            </a:extLst>
          </p:cNvPr>
          <p:cNvSpPr txBox="1"/>
          <p:nvPr/>
        </p:nvSpPr>
        <p:spPr>
          <a:xfrm>
            <a:off x="7427469" y="848773"/>
            <a:ext cx="3345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Procurement/Construction/Installation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F5A91F0-9842-4F9C-B583-D34ABA8A4BE3}"/>
              </a:ext>
            </a:extLst>
          </p:cNvPr>
          <p:cNvSpPr txBox="1"/>
          <p:nvPr/>
        </p:nvSpPr>
        <p:spPr>
          <a:xfrm>
            <a:off x="7417486" y="1070626"/>
            <a:ext cx="1467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Commissioning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A33EBC-FD9C-4F78-9E0A-62AFD1DD98B8}"/>
              </a:ext>
            </a:extLst>
          </p:cNvPr>
          <p:cNvSpPr/>
          <p:nvPr/>
        </p:nvSpPr>
        <p:spPr>
          <a:xfrm rot="5400000">
            <a:off x="9380192" y="4760669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2031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B29C54-BFBF-4616-98B2-05B0CBDEC141}"/>
              </a:ext>
            </a:extLst>
          </p:cNvPr>
          <p:cNvSpPr/>
          <p:nvPr/>
        </p:nvSpPr>
        <p:spPr>
          <a:xfrm rot="5400000">
            <a:off x="831933" y="4751240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EC691B-F827-4B7F-862C-C2E37340C2BF}"/>
              </a:ext>
            </a:extLst>
          </p:cNvPr>
          <p:cNvSpPr/>
          <p:nvPr/>
        </p:nvSpPr>
        <p:spPr>
          <a:xfrm rot="5400000">
            <a:off x="6631342" y="4760669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2029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C766F0-B337-4916-987F-38AC93AEFBB2}"/>
              </a:ext>
            </a:extLst>
          </p:cNvPr>
          <p:cNvSpPr/>
          <p:nvPr/>
        </p:nvSpPr>
        <p:spPr>
          <a:xfrm rot="5400000">
            <a:off x="8055910" y="4760669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2030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112267-1D0D-4941-8396-48DEC6D16435}"/>
              </a:ext>
            </a:extLst>
          </p:cNvPr>
          <p:cNvSpPr/>
          <p:nvPr/>
        </p:nvSpPr>
        <p:spPr>
          <a:xfrm rot="5400000">
            <a:off x="5153287" y="4771113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2028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901AA2-7033-4D26-B23C-5B5DE0F3D897}"/>
              </a:ext>
            </a:extLst>
          </p:cNvPr>
          <p:cNvSpPr/>
          <p:nvPr/>
        </p:nvSpPr>
        <p:spPr>
          <a:xfrm rot="5400000">
            <a:off x="3750986" y="4771112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2027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3E3B31-BFEA-4631-8F96-872746F2DBB5}"/>
              </a:ext>
            </a:extLst>
          </p:cNvPr>
          <p:cNvSpPr/>
          <p:nvPr/>
        </p:nvSpPr>
        <p:spPr>
          <a:xfrm rot="5400000">
            <a:off x="2221006" y="4760669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2026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192D377-EAB2-4E02-A00D-E97F6171945F}"/>
              </a:ext>
            </a:extLst>
          </p:cNvPr>
          <p:cNvGrpSpPr/>
          <p:nvPr/>
        </p:nvGrpSpPr>
        <p:grpSpPr>
          <a:xfrm>
            <a:off x="293806" y="4451405"/>
            <a:ext cx="10080789" cy="585726"/>
            <a:chOff x="345828" y="4901952"/>
            <a:chExt cx="10081119" cy="585745"/>
          </a:xfrm>
        </p:grpSpPr>
        <p:sp>
          <p:nvSpPr>
            <p:cNvPr id="119" name="Flèche : droite 11">
              <a:extLst>
                <a:ext uri="{FF2B5EF4-FFF2-40B4-BE49-F238E27FC236}">
                  <a16:creationId xmlns:a16="http://schemas.microsoft.com/office/drawing/2014/main" id="{54447B63-6AAF-479A-AB60-4B0299C6D594}"/>
                </a:ext>
              </a:extLst>
            </p:cNvPr>
            <p:cNvSpPr/>
            <p:nvPr/>
          </p:nvSpPr>
          <p:spPr>
            <a:xfrm>
              <a:off x="345828" y="5117976"/>
              <a:ext cx="10081119" cy="139644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82759382-F6B3-47AD-AE3D-71BD39771B40}"/>
                </a:ext>
              </a:extLst>
            </p:cNvPr>
            <p:cNvCxnSpPr/>
            <p:nvPr/>
          </p:nvCxnSpPr>
          <p:spPr>
            <a:xfrm>
              <a:off x="345828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ABCC2C2A-DF41-4FB3-8D38-FF695B405C75}"/>
                </a:ext>
              </a:extLst>
            </p:cNvPr>
            <p:cNvCxnSpPr/>
            <p:nvPr/>
          </p:nvCxnSpPr>
          <p:spPr>
            <a:xfrm>
              <a:off x="178598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>
              <a:extLst>
                <a:ext uri="{FF2B5EF4-FFF2-40B4-BE49-F238E27FC236}">
                  <a16:creationId xmlns:a16="http://schemas.microsoft.com/office/drawing/2014/main" id="{0651991D-1641-4ABF-906F-3B30173FD4D9}"/>
                </a:ext>
              </a:extLst>
            </p:cNvPr>
            <p:cNvCxnSpPr/>
            <p:nvPr/>
          </p:nvCxnSpPr>
          <p:spPr>
            <a:xfrm>
              <a:off x="322614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>
              <a:extLst>
                <a:ext uri="{FF2B5EF4-FFF2-40B4-BE49-F238E27FC236}">
                  <a16:creationId xmlns:a16="http://schemas.microsoft.com/office/drawing/2014/main" id="{EB1127C1-C9CD-40C9-A450-ACAB37DAB411}"/>
                </a:ext>
              </a:extLst>
            </p:cNvPr>
            <p:cNvCxnSpPr/>
            <p:nvPr/>
          </p:nvCxnSpPr>
          <p:spPr>
            <a:xfrm>
              <a:off x="4666307" y="4911633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EDBB0071-36F6-436E-A31E-DDD009CA082D}"/>
                </a:ext>
              </a:extLst>
            </p:cNvPr>
            <p:cNvCxnSpPr/>
            <p:nvPr/>
          </p:nvCxnSpPr>
          <p:spPr>
            <a:xfrm>
              <a:off x="610646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FD03B697-1E49-4CE2-8745-E965DE51CFF2}"/>
                </a:ext>
              </a:extLst>
            </p:cNvPr>
            <p:cNvCxnSpPr/>
            <p:nvPr/>
          </p:nvCxnSpPr>
          <p:spPr>
            <a:xfrm>
              <a:off x="754662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271E85FE-C030-4EB5-B48C-73BCEC46F42D}"/>
                </a:ext>
              </a:extLst>
            </p:cNvPr>
            <p:cNvCxnSpPr/>
            <p:nvPr/>
          </p:nvCxnSpPr>
          <p:spPr>
            <a:xfrm>
              <a:off x="898678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A24C463-DCED-448D-8F74-65DD7DACCF40}"/>
              </a:ext>
            </a:extLst>
          </p:cNvPr>
          <p:cNvSpPr/>
          <p:nvPr/>
        </p:nvSpPr>
        <p:spPr>
          <a:xfrm>
            <a:off x="288795" y="1280778"/>
            <a:ext cx="1833377" cy="7020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6CFC21-74A9-4CB2-B09A-11FB37926E2D}"/>
              </a:ext>
            </a:extLst>
          </p:cNvPr>
          <p:cNvSpPr/>
          <p:nvPr/>
        </p:nvSpPr>
        <p:spPr>
          <a:xfrm>
            <a:off x="2497905" y="3026755"/>
            <a:ext cx="3464560" cy="8679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3E5AB75-4F44-439C-AFAA-6ADD9A339E2A}"/>
              </a:ext>
            </a:extLst>
          </p:cNvPr>
          <p:cNvSpPr/>
          <p:nvPr/>
        </p:nvSpPr>
        <p:spPr>
          <a:xfrm>
            <a:off x="288795" y="3025630"/>
            <a:ext cx="2209109" cy="9374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44" name="Explosion : 8 points 32">
            <a:extLst>
              <a:ext uri="{FF2B5EF4-FFF2-40B4-BE49-F238E27FC236}">
                <a16:creationId xmlns:a16="http://schemas.microsoft.com/office/drawing/2014/main" id="{CC66CD2A-4554-4C49-91A6-D852F1516E2A}"/>
              </a:ext>
            </a:extLst>
          </p:cNvPr>
          <p:cNvSpPr/>
          <p:nvPr/>
        </p:nvSpPr>
        <p:spPr>
          <a:xfrm>
            <a:off x="1998413" y="1143853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45" name="Explosion : 8 points 36">
            <a:extLst>
              <a:ext uri="{FF2B5EF4-FFF2-40B4-BE49-F238E27FC236}">
                <a16:creationId xmlns:a16="http://schemas.microsoft.com/office/drawing/2014/main" id="{3F4AE2A3-73F2-4832-9D4E-50FDF53D45B8}"/>
              </a:ext>
            </a:extLst>
          </p:cNvPr>
          <p:cNvSpPr/>
          <p:nvPr/>
        </p:nvSpPr>
        <p:spPr>
          <a:xfrm>
            <a:off x="5894403" y="2881823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44D5E37-4BC2-4E6F-BE40-2B1329D06B7B}"/>
              </a:ext>
            </a:extLst>
          </p:cNvPr>
          <p:cNvSpPr txBox="1"/>
          <p:nvPr/>
        </p:nvSpPr>
        <p:spPr>
          <a:xfrm>
            <a:off x="1545874" y="767879"/>
            <a:ext cx="1248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First electrons April 2026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87FA562-3A21-4B64-89DD-60FA6DE8B58C}"/>
              </a:ext>
            </a:extLst>
          </p:cNvPr>
          <p:cNvSpPr txBox="1"/>
          <p:nvPr/>
        </p:nvSpPr>
        <p:spPr>
          <a:xfrm>
            <a:off x="200786" y="1373560"/>
            <a:ext cx="2097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DC Gun @ 350 keV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84D7AF9-3C4A-4751-BB85-4C2FBC423AD9}"/>
              </a:ext>
            </a:extLst>
          </p:cNvPr>
          <p:cNvSpPr txBox="1"/>
          <p:nvPr/>
        </p:nvSpPr>
        <p:spPr>
          <a:xfrm>
            <a:off x="225508" y="3124509"/>
            <a:ext cx="2628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Injector @ 7 MeV:</a:t>
            </a:r>
          </a:p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Bahnschrift SemiBold" panose="020B0502040204020203" pitchFamily="34" charset="0"/>
              </a:rPr>
              <a:t>Booster</a:t>
            </a:r>
          </a:p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Merger</a:t>
            </a:r>
          </a:p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err="1">
                <a:solidFill>
                  <a:prstClr val="black"/>
                </a:solidFill>
                <a:latin typeface="Bahnschrift SemiBold" panose="020B0502040204020203" pitchFamily="34" charset="0"/>
              </a:rPr>
              <a:t>Ligne</a:t>
            </a:r>
            <a:r>
              <a:rPr lang="en-US" sz="1600" b="1" dirty="0">
                <a:solidFill>
                  <a:prstClr val="black"/>
                </a:solidFill>
                <a:latin typeface="Bahnschrift SemiBold" panose="020B0502040204020203" pitchFamily="34" charset="0"/>
              </a:rPr>
              <a:t> Diagnostics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Arial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17FD999-1C06-4240-8B1C-D32961AFB197}"/>
              </a:ext>
            </a:extLst>
          </p:cNvPr>
          <p:cNvSpPr txBox="1"/>
          <p:nvPr/>
        </p:nvSpPr>
        <p:spPr>
          <a:xfrm>
            <a:off x="4487393" y="909635"/>
            <a:ext cx="9470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20 mA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2B01EB11-DBB4-4495-9A92-95ADFA956F97}"/>
              </a:ext>
            </a:extLst>
          </p:cNvPr>
          <p:cNvSpPr txBox="1"/>
          <p:nvPr/>
        </p:nvSpPr>
        <p:spPr>
          <a:xfrm>
            <a:off x="6526137" y="2617747"/>
            <a:ext cx="6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5 mA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8619935D-4F0F-4DA7-A9C8-5A90CE5EA080}"/>
              </a:ext>
            </a:extLst>
          </p:cNvPr>
          <p:cNvGrpSpPr/>
          <p:nvPr/>
        </p:nvGrpSpPr>
        <p:grpSpPr>
          <a:xfrm>
            <a:off x="2367998" y="1281599"/>
            <a:ext cx="1015043" cy="93600"/>
            <a:chOff x="5718995" y="2231600"/>
            <a:chExt cx="1350025" cy="72008"/>
          </a:xfrm>
        </p:grpSpPr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BFED919B-94F4-40F7-A6F9-E14CBE347422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66D27F4-1553-44CF-B49A-8896A853F615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91B4CE9-FAB5-4274-BEF2-FED29D7DF23C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BAC895DC-4A58-4AEC-B59A-6637B64394DA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03655A5-AA25-469C-9B59-E1914845AC94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71F2DF3-E11D-4C69-A84F-B3A98FBE316C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" name="Explosion : 8 points 111">
            <a:extLst>
              <a:ext uri="{FF2B5EF4-FFF2-40B4-BE49-F238E27FC236}">
                <a16:creationId xmlns:a16="http://schemas.microsoft.com/office/drawing/2014/main" id="{6D7A1C93-AC07-4F49-BB41-35DFFD2D6461}"/>
              </a:ext>
            </a:extLst>
          </p:cNvPr>
          <p:cNvSpPr/>
          <p:nvPr/>
        </p:nvSpPr>
        <p:spPr>
          <a:xfrm>
            <a:off x="2866107" y="1155278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C34E812-8D34-4912-8E11-AEA3A1AFCEFC}"/>
              </a:ext>
            </a:extLst>
          </p:cNvPr>
          <p:cNvSpPr txBox="1"/>
          <p:nvPr/>
        </p:nvSpPr>
        <p:spPr>
          <a:xfrm>
            <a:off x="2745944" y="917635"/>
            <a:ext cx="650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5 mA</a:t>
            </a:r>
          </a:p>
        </p:txBody>
      </p:sp>
      <p:sp>
        <p:nvSpPr>
          <p:cNvPr id="63" name="Explosion : 8 points 128">
            <a:extLst>
              <a:ext uri="{FF2B5EF4-FFF2-40B4-BE49-F238E27FC236}">
                <a16:creationId xmlns:a16="http://schemas.microsoft.com/office/drawing/2014/main" id="{F676BD80-C51F-45A1-AFC1-BDF31CDF98B5}"/>
              </a:ext>
            </a:extLst>
          </p:cNvPr>
          <p:cNvSpPr/>
          <p:nvPr/>
        </p:nvSpPr>
        <p:spPr>
          <a:xfrm>
            <a:off x="8615821" y="2882362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E2C4055D-C96E-4469-B594-5DA6BAB6FAC0}"/>
              </a:ext>
            </a:extLst>
          </p:cNvPr>
          <p:cNvSpPr txBox="1"/>
          <p:nvPr/>
        </p:nvSpPr>
        <p:spPr>
          <a:xfrm>
            <a:off x="8491461" y="2602617"/>
            <a:ext cx="713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20 mA</a:t>
            </a:r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E2BB400E-6154-4463-A037-CE12BE92C5D8}"/>
              </a:ext>
            </a:extLst>
          </p:cNvPr>
          <p:cNvGrpSpPr/>
          <p:nvPr/>
        </p:nvGrpSpPr>
        <p:grpSpPr>
          <a:xfrm>
            <a:off x="6272219" y="3025823"/>
            <a:ext cx="453929" cy="93600"/>
            <a:chOff x="5746387" y="2231600"/>
            <a:chExt cx="547848" cy="72008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CA204EA6-1D1C-49FE-868D-E5D4C079AC07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E570B130-F6EB-4E14-AA99-8A15504A1466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BC44C555-F8ED-40FC-A1AE-2A0861E56FDA}"/>
              </a:ext>
            </a:extLst>
          </p:cNvPr>
          <p:cNvSpPr/>
          <p:nvPr/>
        </p:nvSpPr>
        <p:spPr>
          <a:xfrm>
            <a:off x="3219025" y="1281600"/>
            <a:ext cx="509951" cy="846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0368A806-D714-4391-9194-CCDEC17B76EE}"/>
              </a:ext>
            </a:extLst>
          </p:cNvPr>
          <p:cNvGrpSpPr/>
          <p:nvPr/>
        </p:nvGrpSpPr>
        <p:grpSpPr>
          <a:xfrm>
            <a:off x="7546627" y="3025823"/>
            <a:ext cx="453929" cy="93600"/>
            <a:chOff x="5746387" y="2231600"/>
            <a:chExt cx="547848" cy="72008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F0AC16E-5FCC-4069-BA7C-A75AE0F09304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84CAA5E-A39B-4BB2-B712-D7B7AF99B110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57483A3F-7872-4330-9917-358DD59EF4A8}"/>
              </a:ext>
            </a:extLst>
          </p:cNvPr>
          <p:cNvGrpSpPr/>
          <p:nvPr/>
        </p:nvGrpSpPr>
        <p:grpSpPr>
          <a:xfrm>
            <a:off x="8172818" y="3025629"/>
            <a:ext cx="453929" cy="93600"/>
            <a:chOff x="5746387" y="2231600"/>
            <a:chExt cx="547848" cy="72008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5C9D5F8-0D28-40C2-A8BC-38F57C602EAC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BB99FA6-1071-41CE-83AB-2659178869D9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54B1C1A8-A658-4E74-90E3-3BBCE1029751}"/>
              </a:ext>
            </a:extLst>
          </p:cNvPr>
          <p:cNvGrpSpPr/>
          <p:nvPr/>
        </p:nvGrpSpPr>
        <p:grpSpPr>
          <a:xfrm>
            <a:off x="6960978" y="3025823"/>
            <a:ext cx="453929" cy="93600"/>
            <a:chOff x="5746387" y="2231600"/>
            <a:chExt cx="547848" cy="72008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7F18B4E-F3F8-4204-B630-AFC6F8353623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FC8EE4C-2467-40A2-9737-F6D9F5E3B449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77" name="Explosion : 8 points 35">
            <a:extLst>
              <a:ext uri="{FF2B5EF4-FFF2-40B4-BE49-F238E27FC236}">
                <a16:creationId xmlns:a16="http://schemas.microsoft.com/office/drawing/2014/main" id="{502D169A-3BD6-4352-A542-32EA313AED02}"/>
              </a:ext>
            </a:extLst>
          </p:cNvPr>
          <p:cNvSpPr/>
          <p:nvPr/>
        </p:nvSpPr>
        <p:spPr>
          <a:xfrm>
            <a:off x="6610536" y="2881823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46C19C5F-DCA9-478B-8FD4-7C58F1994C0A}"/>
              </a:ext>
            </a:extLst>
          </p:cNvPr>
          <p:cNvSpPr txBox="1"/>
          <p:nvPr/>
        </p:nvSpPr>
        <p:spPr>
          <a:xfrm>
            <a:off x="6923970" y="2597696"/>
            <a:ext cx="1619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Booster </a:t>
            </a: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RF sources upgrade</a:t>
            </a:r>
          </a:p>
        </p:txBody>
      </p:sp>
      <p:cxnSp>
        <p:nvCxnSpPr>
          <p:cNvPr id="79" name="Connecteur droit 78"/>
          <p:cNvCxnSpPr/>
          <p:nvPr/>
        </p:nvCxnSpPr>
        <p:spPr>
          <a:xfrm>
            <a:off x="8060042" y="2746767"/>
            <a:ext cx="381196" cy="2743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7031526" y="2735039"/>
            <a:ext cx="381196" cy="2743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80">
            <a:extLst>
              <a:ext uri="{FF2B5EF4-FFF2-40B4-BE49-F238E27FC236}">
                <a16:creationId xmlns:a16="http://schemas.microsoft.com/office/drawing/2014/main" id="{3D8E7892-27EB-4652-B2A7-6E920B7D6A94}"/>
              </a:ext>
            </a:extLst>
          </p:cNvPr>
          <p:cNvSpPr txBox="1"/>
          <p:nvPr/>
        </p:nvSpPr>
        <p:spPr>
          <a:xfrm>
            <a:off x="3095303" y="853736"/>
            <a:ext cx="778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 Upgrade</a:t>
            </a:r>
          </a:p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Laser</a:t>
            </a:r>
          </a:p>
        </p:txBody>
      </p: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EBA64772-5B41-457E-916B-C77C510C7D8A}"/>
              </a:ext>
            </a:extLst>
          </p:cNvPr>
          <p:cNvGrpSpPr/>
          <p:nvPr/>
        </p:nvGrpSpPr>
        <p:grpSpPr>
          <a:xfrm>
            <a:off x="4546277" y="1256773"/>
            <a:ext cx="294106" cy="84656"/>
            <a:chOff x="5746387" y="2231600"/>
            <a:chExt cx="547848" cy="72008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2FAA450-8041-45EB-ADD3-35AFCC7887CE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27BF89D-ABDE-4BB8-8770-429CB4722CE3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83" name="Explosion : 8 points 135">
            <a:extLst>
              <a:ext uri="{FF2B5EF4-FFF2-40B4-BE49-F238E27FC236}">
                <a16:creationId xmlns:a16="http://schemas.microsoft.com/office/drawing/2014/main" id="{305F7B37-D845-406A-AC43-13EF5617BF90}"/>
              </a:ext>
            </a:extLst>
          </p:cNvPr>
          <p:cNvSpPr/>
          <p:nvPr/>
        </p:nvSpPr>
        <p:spPr>
          <a:xfrm>
            <a:off x="4810336" y="1146526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C1E8C3B2-A511-476B-BD9D-4354B857A3AD}"/>
              </a:ext>
            </a:extLst>
          </p:cNvPr>
          <p:cNvSpPr txBox="1"/>
          <p:nvPr/>
        </p:nvSpPr>
        <p:spPr>
          <a:xfrm>
            <a:off x="5466284" y="2396470"/>
            <a:ext cx="10838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Booster installation</a:t>
            </a:r>
          </a:p>
        </p:txBody>
      </p:sp>
      <p:sp>
        <p:nvSpPr>
          <p:cNvPr id="95" name="Espace réservé de la date 4">
            <a:extLst>
              <a:ext uri="{FF2B5EF4-FFF2-40B4-BE49-F238E27FC236}">
                <a16:creationId xmlns:a16="http://schemas.microsoft.com/office/drawing/2014/main" id="{5830966F-2E43-4121-95B3-FEA7300B1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A44431EC-EC99-4B5E-89DB-21A4889C5B7D}" type="datetime1">
              <a:rPr lang="fr-FR" smtClean="0">
                <a:solidFill>
                  <a:schemeClr val="bg1"/>
                </a:solidFill>
              </a:rPr>
              <a:t>17/12/2025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6" name="Espace réservé du pied de page 5">
            <a:extLst>
              <a:ext uri="{FF2B5EF4-FFF2-40B4-BE49-F238E27FC236}">
                <a16:creationId xmlns:a16="http://schemas.microsoft.com/office/drawing/2014/main" id="{78DC9DAB-C0D1-45C2-B991-F2403B96F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PERLE Diagnostics</a:t>
            </a:r>
          </a:p>
        </p:txBody>
      </p:sp>
      <p:sp>
        <p:nvSpPr>
          <p:cNvPr id="97" name="Espace réservé du numéro de diapositive 6">
            <a:extLst>
              <a:ext uri="{FF2B5EF4-FFF2-40B4-BE49-F238E27FC236}">
                <a16:creationId xmlns:a16="http://schemas.microsoft.com/office/drawing/2014/main" id="{95B0723F-A0B5-4495-BC18-52558BC2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>
                <a:solidFill>
                  <a:schemeClr val="bg1"/>
                </a:solidFill>
              </a:rPr>
              <a:pPr/>
              <a:t>4</a:t>
            </a:fld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95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268DB-9CDE-442D-A095-7D9224F6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Planning et principaux jalons du WP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460D9F2-147A-4585-97CB-B7AAACBDA8A4}"/>
              </a:ext>
            </a:extLst>
          </p:cNvPr>
          <p:cNvSpPr/>
          <p:nvPr/>
        </p:nvSpPr>
        <p:spPr>
          <a:xfrm>
            <a:off x="3174031" y="1280778"/>
            <a:ext cx="1430559" cy="3408828"/>
          </a:xfrm>
          <a:prstGeom prst="rect">
            <a:avLst/>
          </a:prstGeom>
          <a:solidFill>
            <a:srgbClr val="F43CDE">
              <a:alpha val="11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4A8584B-18CE-43FA-8BB8-B9B8022ACD61}"/>
              </a:ext>
            </a:extLst>
          </p:cNvPr>
          <p:cNvSpPr/>
          <p:nvPr/>
        </p:nvSpPr>
        <p:spPr>
          <a:xfrm>
            <a:off x="6970563" y="722771"/>
            <a:ext cx="445608" cy="93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CB818CE-E54D-4C56-9C94-E0C040867C2B}"/>
              </a:ext>
            </a:extLst>
          </p:cNvPr>
          <p:cNvSpPr/>
          <p:nvPr/>
        </p:nvSpPr>
        <p:spPr>
          <a:xfrm>
            <a:off x="6969299" y="963787"/>
            <a:ext cx="445608" cy="93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910C4706-2D89-4C41-8A97-2E5597AED78C}"/>
              </a:ext>
            </a:extLst>
          </p:cNvPr>
          <p:cNvGrpSpPr/>
          <p:nvPr/>
        </p:nvGrpSpPr>
        <p:grpSpPr>
          <a:xfrm>
            <a:off x="6970563" y="1198532"/>
            <a:ext cx="456906" cy="124817"/>
            <a:chOff x="5746387" y="2231600"/>
            <a:chExt cx="547848" cy="72008"/>
          </a:xfrm>
        </p:grpSpPr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042C351-E8B1-4B3B-8A07-E6DB1FEB5838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1D9E6B47-B4C2-4FFD-9F86-3055EE3E21EA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02" name="ZoneTexte 101">
            <a:extLst>
              <a:ext uri="{FF2B5EF4-FFF2-40B4-BE49-F238E27FC236}">
                <a16:creationId xmlns:a16="http://schemas.microsoft.com/office/drawing/2014/main" id="{0E8BE5BE-236A-443C-8628-5AC492094ED3}"/>
              </a:ext>
            </a:extLst>
          </p:cNvPr>
          <p:cNvSpPr txBox="1"/>
          <p:nvPr/>
        </p:nvSpPr>
        <p:spPr>
          <a:xfrm>
            <a:off x="7431409" y="605522"/>
            <a:ext cx="89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Design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57267DC7-FF52-4E4D-A6AD-51E349BD8A17}"/>
              </a:ext>
            </a:extLst>
          </p:cNvPr>
          <p:cNvSpPr txBox="1"/>
          <p:nvPr/>
        </p:nvSpPr>
        <p:spPr>
          <a:xfrm>
            <a:off x="7427469" y="848773"/>
            <a:ext cx="3345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Procurement/Construction/Installation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4F5A91F0-9842-4F9C-B583-D34ABA8A4BE3}"/>
              </a:ext>
            </a:extLst>
          </p:cNvPr>
          <p:cNvSpPr txBox="1"/>
          <p:nvPr/>
        </p:nvSpPr>
        <p:spPr>
          <a:xfrm>
            <a:off x="7417486" y="1070626"/>
            <a:ext cx="1467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Commissioning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CA33EBC-FD9C-4F78-9E0A-62AFD1DD98B8}"/>
              </a:ext>
            </a:extLst>
          </p:cNvPr>
          <p:cNvSpPr/>
          <p:nvPr/>
        </p:nvSpPr>
        <p:spPr>
          <a:xfrm rot="5400000">
            <a:off x="9380192" y="4760669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2031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B704FE3C-F80F-40AB-8B99-1050B80310EB}"/>
              </a:ext>
            </a:extLst>
          </p:cNvPr>
          <p:cNvSpPr txBox="1"/>
          <p:nvPr/>
        </p:nvSpPr>
        <p:spPr>
          <a:xfrm>
            <a:off x="9797420" y="3536339"/>
            <a:ext cx="577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5 MW</a:t>
            </a: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46C19C5F-DCA9-478B-8FD4-7C58F1994C0A}"/>
              </a:ext>
            </a:extLst>
          </p:cNvPr>
          <p:cNvSpPr txBox="1"/>
          <p:nvPr/>
        </p:nvSpPr>
        <p:spPr>
          <a:xfrm>
            <a:off x="3014909" y="1284321"/>
            <a:ext cx="176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Civil engineering work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7B29C54-BFBF-4616-98B2-05B0CBDEC141}"/>
              </a:ext>
            </a:extLst>
          </p:cNvPr>
          <p:cNvSpPr/>
          <p:nvPr/>
        </p:nvSpPr>
        <p:spPr>
          <a:xfrm rot="5400000">
            <a:off x="831933" y="4751240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2025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FEC691B-F827-4B7F-862C-C2E37340C2BF}"/>
              </a:ext>
            </a:extLst>
          </p:cNvPr>
          <p:cNvSpPr/>
          <p:nvPr/>
        </p:nvSpPr>
        <p:spPr>
          <a:xfrm rot="5400000">
            <a:off x="6631342" y="4760669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2029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6C766F0-B337-4916-987F-38AC93AEFBB2}"/>
              </a:ext>
            </a:extLst>
          </p:cNvPr>
          <p:cNvSpPr/>
          <p:nvPr/>
        </p:nvSpPr>
        <p:spPr>
          <a:xfrm rot="5400000">
            <a:off x="8055910" y="4760669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2030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D112267-1D0D-4941-8396-48DEC6D16435}"/>
              </a:ext>
            </a:extLst>
          </p:cNvPr>
          <p:cNvSpPr/>
          <p:nvPr/>
        </p:nvSpPr>
        <p:spPr>
          <a:xfrm rot="5400000">
            <a:off x="5153287" y="4771113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2028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5901AA2-7033-4D26-B23C-5B5DE0F3D897}"/>
              </a:ext>
            </a:extLst>
          </p:cNvPr>
          <p:cNvSpPr/>
          <p:nvPr/>
        </p:nvSpPr>
        <p:spPr>
          <a:xfrm rot="5400000">
            <a:off x="3750986" y="4771112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2027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B3E3B31-BFEA-4631-8F96-872746F2DBB5}"/>
              </a:ext>
            </a:extLst>
          </p:cNvPr>
          <p:cNvSpPr/>
          <p:nvPr/>
        </p:nvSpPr>
        <p:spPr>
          <a:xfrm rot="5400000">
            <a:off x="2221006" y="4760669"/>
            <a:ext cx="216010" cy="52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2026</a:t>
            </a:r>
          </a:p>
        </p:txBody>
      </p:sp>
      <p:grpSp>
        <p:nvGrpSpPr>
          <p:cNvPr id="132" name="Groupe 131">
            <a:extLst>
              <a:ext uri="{FF2B5EF4-FFF2-40B4-BE49-F238E27FC236}">
                <a16:creationId xmlns:a16="http://schemas.microsoft.com/office/drawing/2014/main" id="{3192D377-EAB2-4E02-A00D-E97F6171945F}"/>
              </a:ext>
            </a:extLst>
          </p:cNvPr>
          <p:cNvGrpSpPr/>
          <p:nvPr/>
        </p:nvGrpSpPr>
        <p:grpSpPr>
          <a:xfrm>
            <a:off x="293806" y="4451405"/>
            <a:ext cx="10080789" cy="585726"/>
            <a:chOff x="345828" y="4901952"/>
            <a:chExt cx="10081119" cy="585745"/>
          </a:xfrm>
        </p:grpSpPr>
        <p:sp>
          <p:nvSpPr>
            <p:cNvPr id="229" name="Flèche : droite 11">
              <a:extLst>
                <a:ext uri="{FF2B5EF4-FFF2-40B4-BE49-F238E27FC236}">
                  <a16:creationId xmlns:a16="http://schemas.microsoft.com/office/drawing/2014/main" id="{54447B63-6AAF-479A-AB60-4B0299C6D594}"/>
                </a:ext>
              </a:extLst>
            </p:cNvPr>
            <p:cNvSpPr/>
            <p:nvPr/>
          </p:nvSpPr>
          <p:spPr>
            <a:xfrm>
              <a:off x="345828" y="5117976"/>
              <a:ext cx="10081119" cy="139644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048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  <p:cxnSp>
          <p:nvCxnSpPr>
            <p:cNvPr id="230" name="Connecteur droit 229">
              <a:extLst>
                <a:ext uri="{FF2B5EF4-FFF2-40B4-BE49-F238E27FC236}">
                  <a16:creationId xmlns:a16="http://schemas.microsoft.com/office/drawing/2014/main" id="{82759382-F6B3-47AD-AE3D-71BD39771B40}"/>
                </a:ext>
              </a:extLst>
            </p:cNvPr>
            <p:cNvCxnSpPr/>
            <p:nvPr/>
          </p:nvCxnSpPr>
          <p:spPr>
            <a:xfrm>
              <a:off x="345828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cteur droit 230">
              <a:extLst>
                <a:ext uri="{FF2B5EF4-FFF2-40B4-BE49-F238E27FC236}">
                  <a16:creationId xmlns:a16="http://schemas.microsoft.com/office/drawing/2014/main" id="{ABCC2C2A-DF41-4FB3-8D38-FF695B405C75}"/>
                </a:ext>
              </a:extLst>
            </p:cNvPr>
            <p:cNvCxnSpPr/>
            <p:nvPr/>
          </p:nvCxnSpPr>
          <p:spPr>
            <a:xfrm>
              <a:off x="178598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cteur droit 231">
              <a:extLst>
                <a:ext uri="{FF2B5EF4-FFF2-40B4-BE49-F238E27FC236}">
                  <a16:creationId xmlns:a16="http://schemas.microsoft.com/office/drawing/2014/main" id="{0651991D-1641-4ABF-906F-3B30173FD4D9}"/>
                </a:ext>
              </a:extLst>
            </p:cNvPr>
            <p:cNvCxnSpPr/>
            <p:nvPr/>
          </p:nvCxnSpPr>
          <p:spPr>
            <a:xfrm>
              <a:off x="322614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cteur droit 232">
              <a:extLst>
                <a:ext uri="{FF2B5EF4-FFF2-40B4-BE49-F238E27FC236}">
                  <a16:creationId xmlns:a16="http://schemas.microsoft.com/office/drawing/2014/main" id="{EB1127C1-C9CD-40C9-A450-ACAB37DAB411}"/>
                </a:ext>
              </a:extLst>
            </p:cNvPr>
            <p:cNvCxnSpPr/>
            <p:nvPr/>
          </p:nvCxnSpPr>
          <p:spPr>
            <a:xfrm>
              <a:off x="4666307" y="4911633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cteur droit 233">
              <a:extLst>
                <a:ext uri="{FF2B5EF4-FFF2-40B4-BE49-F238E27FC236}">
                  <a16:creationId xmlns:a16="http://schemas.microsoft.com/office/drawing/2014/main" id="{EDBB0071-36F6-436E-A31E-DDD009CA082D}"/>
                </a:ext>
              </a:extLst>
            </p:cNvPr>
            <p:cNvCxnSpPr/>
            <p:nvPr/>
          </p:nvCxnSpPr>
          <p:spPr>
            <a:xfrm>
              <a:off x="610646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cteur droit 234">
              <a:extLst>
                <a:ext uri="{FF2B5EF4-FFF2-40B4-BE49-F238E27FC236}">
                  <a16:creationId xmlns:a16="http://schemas.microsoft.com/office/drawing/2014/main" id="{FD03B697-1E49-4CE2-8745-E965DE51CFF2}"/>
                </a:ext>
              </a:extLst>
            </p:cNvPr>
            <p:cNvCxnSpPr/>
            <p:nvPr/>
          </p:nvCxnSpPr>
          <p:spPr>
            <a:xfrm>
              <a:off x="754662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cteur droit 235">
              <a:extLst>
                <a:ext uri="{FF2B5EF4-FFF2-40B4-BE49-F238E27FC236}">
                  <a16:creationId xmlns:a16="http://schemas.microsoft.com/office/drawing/2014/main" id="{271E85FE-C030-4EB5-B48C-73BCEC46F42D}"/>
                </a:ext>
              </a:extLst>
            </p:cNvPr>
            <p:cNvCxnSpPr/>
            <p:nvPr/>
          </p:nvCxnSpPr>
          <p:spPr>
            <a:xfrm>
              <a:off x="898678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2769F4D-267F-4C1B-A251-8D70920677EA}"/>
              </a:ext>
            </a:extLst>
          </p:cNvPr>
          <p:cNvSpPr/>
          <p:nvPr/>
        </p:nvSpPr>
        <p:spPr>
          <a:xfrm>
            <a:off x="3157839" y="1792545"/>
            <a:ext cx="1437192" cy="55129"/>
          </a:xfrm>
          <a:prstGeom prst="rect">
            <a:avLst/>
          </a:prstGeom>
          <a:solidFill>
            <a:srgbClr val="F43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9F05704-CE4F-4CDA-9E61-BCDB096E0916}"/>
              </a:ext>
            </a:extLst>
          </p:cNvPr>
          <p:cNvSpPr/>
          <p:nvPr/>
        </p:nvSpPr>
        <p:spPr>
          <a:xfrm>
            <a:off x="4604590" y="3960000"/>
            <a:ext cx="4329893" cy="9342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144" name="ZoneTexte 143">
            <a:extLst>
              <a:ext uri="{FF2B5EF4-FFF2-40B4-BE49-F238E27FC236}">
                <a16:creationId xmlns:a16="http://schemas.microsoft.com/office/drawing/2014/main" id="{741776B4-5433-4FA9-A3CB-994802AB7B67}"/>
              </a:ext>
            </a:extLst>
          </p:cNvPr>
          <p:cNvSpPr txBox="1"/>
          <p:nvPr/>
        </p:nvSpPr>
        <p:spPr>
          <a:xfrm>
            <a:off x="231837" y="3812416"/>
            <a:ext cx="1742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ERL 3-loop</a:t>
            </a:r>
          </a:p>
        </p:txBody>
      </p:sp>
      <p:grpSp>
        <p:nvGrpSpPr>
          <p:cNvPr id="146" name="Groupe 145">
            <a:extLst>
              <a:ext uri="{FF2B5EF4-FFF2-40B4-BE49-F238E27FC236}">
                <a16:creationId xmlns:a16="http://schemas.microsoft.com/office/drawing/2014/main" id="{53BCA8AB-DC79-401E-BA83-543537E6C51F}"/>
              </a:ext>
            </a:extLst>
          </p:cNvPr>
          <p:cNvGrpSpPr/>
          <p:nvPr/>
        </p:nvGrpSpPr>
        <p:grpSpPr>
          <a:xfrm>
            <a:off x="9026869" y="3960000"/>
            <a:ext cx="1015043" cy="93600"/>
            <a:chOff x="5718995" y="2231600"/>
            <a:chExt cx="1350025" cy="72008"/>
          </a:xfrm>
        </p:grpSpPr>
        <p:grpSp>
          <p:nvGrpSpPr>
            <p:cNvPr id="223" name="Groupe 222">
              <a:extLst>
                <a:ext uri="{FF2B5EF4-FFF2-40B4-BE49-F238E27FC236}">
                  <a16:creationId xmlns:a16="http://schemas.microsoft.com/office/drawing/2014/main" id="{29C06C71-C6D3-47FC-9D00-56A00E4BA524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00D74F05-D7F9-4612-B286-BD344F85F7E1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CEABCF9B-CFB4-4DDD-A8FE-EBCFE07E4909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4" name="Groupe 223">
              <a:extLst>
                <a:ext uri="{FF2B5EF4-FFF2-40B4-BE49-F238E27FC236}">
                  <a16:creationId xmlns:a16="http://schemas.microsoft.com/office/drawing/2014/main" id="{18AE6D9D-009A-4393-996D-BD5F2577C844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2D7D65B7-E5DF-4819-BFCF-EAB8443DCE3C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4E40D036-D713-497B-A72D-2A5C077221A1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7" name="Explosion : 8 points 124">
            <a:extLst>
              <a:ext uri="{FF2B5EF4-FFF2-40B4-BE49-F238E27FC236}">
                <a16:creationId xmlns:a16="http://schemas.microsoft.com/office/drawing/2014/main" id="{54D5D116-2E93-4AA9-8889-2C4A755D99DB}"/>
              </a:ext>
            </a:extLst>
          </p:cNvPr>
          <p:cNvSpPr/>
          <p:nvPr/>
        </p:nvSpPr>
        <p:spPr>
          <a:xfrm>
            <a:off x="9912049" y="3797949"/>
            <a:ext cx="325792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2861E4A-DD03-4A29-9C32-B86B566815B0}"/>
              </a:ext>
            </a:extLst>
          </p:cNvPr>
          <p:cNvSpPr/>
          <p:nvPr/>
        </p:nvSpPr>
        <p:spPr>
          <a:xfrm>
            <a:off x="2553246" y="2027930"/>
            <a:ext cx="3615860" cy="93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6E6EDC81-4AA6-45AF-A206-C96D96FE0C29}"/>
              </a:ext>
            </a:extLst>
          </p:cNvPr>
          <p:cNvSpPr/>
          <p:nvPr/>
        </p:nvSpPr>
        <p:spPr>
          <a:xfrm>
            <a:off x="288795" y="2027930"/>
            <a:ext cx="2264451" cy="93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160" name="ZoneTexte 159">
            <a:extLst>
              <a:ext uri="{FF2B5EF4-FFF2-40B4-BE49-F238E27FC236}">
                <a16:creationId xmlns:a16="http://schemas.microsoft.com/office/drawing/2014/main" id="{44270FA8-78DE-4AE0-9BBD-D16623331837}"/>
              </a:ext>
            </a:extLst>
          </p:cNvPr>
          <p:cNvSpPr txBox="1"/>
          <p:nvPr/>
        </p:nvSpPr>
        <p:spPr>
          <a:xfrm>
            <a:off x="288795" y="1634371"/>
            <a:ext cx="2708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ERL 1-loop @ 89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Mev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Arial" charset="0"/>
            </a:endParaRPr>
          </a:p>
        </p:txBody>
      </p:sp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D118EEFC-FC46-47F0-9B9B-F923E5271226}"/>
              </a:ext>
            </a:extLst>
          </p:cNvPr>
          <p:cNvGrpSpPr/>
          <p:nvPr/>
        </p:nvGrpSpPr>
        <p:grpSpPr>
          <a:xfrm>
            <a:off x="6326957" y="2027444"/>
            <a:ext cx="1015043" cy="93600"/>
            <a:chOff x="5718995" y="2231600"/>
            <a:chExt cx="1350025" cy="72008"/>
          </a:xfrm>
        </p:grpSpPr>
        <p:grpSp>
          <p:nvGrpSpPr>
            <p:cNvPr id="211" name="Groupe 210">
              <a:extLst>
                <a:ext uri="{FF2B5EF4-FFF2-40B4-BE49-F238E27FC236}">
                  <a16:creationId xmlns:a16="http://schemas.microsoft.com/office/drawing/2014/main" id="{D0A1AC23-2492-48BC-8733-FB480B3F9DC2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FF64D2C8-FB8B-4FDE-8F17-798CB608965A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289E69E0-AE9C-4DF1-A756-83E763DAAAF7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2" name="Groupe 211">
              <a:extLst>
                <a:ext uri="{FF2B5EF4-FFF2-40B4-BE49-F238E27FC236}">
                  <a16:creationId xmlns:a16="http://schemas.microsoft.com/office/drawing/2014/main" id="{05E47180-6E4F-40F1-B72D-DA9846574D55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DFFC6B3A-07E9-4F02-B4FA-6D71545521AD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BE5B606E-6091-4013-A71C-27D2C4AB4FFB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5" name="ZoneTexte 164">
            <a:extLst>
              <a:ext uri="{FF2B5EF4-FFF2-40B4-BE49-F238E27FC236}">
                <a16:creationId xmlns:a16="http://schemas.microsoft.com/office/drawing/2014/main" id="{7CAB749B-D88C-4A8F-8EC1-D66154D8ED7D}"/>
              </a:ext>
            </a:extLst>
          </p:cNvPr>
          <p:cNvSpPr txBox="1"/>
          <p:nvPr/>
        </p:nvSpPr>
        <p:spPr>
          <a:xfrm>
            <a:off x="5728380" y="1487033"/>
            <a:ext cx="11895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Cryomodule installation</a:t>
            </a:r>
          </a:p>
        </p:txBody>
      </p:sp>
      <p:sp>
        <p:nvSpPr>
          <p:cNvPr id="166" name="Explosion : 8 points 99">
            <a:extLst>
              <a:ext uri="{FF2B5EF4-FFF2-40B4-BE49-F238E27FC236}">
                <a16:creationId xmlns:a16="http://schemas.microsoft.com/office/drawing/2014/main" id="{6BFD55CF-408F-4008-B1BF-0CF6935E4A47}"/>
              </a:ext>
            </a:extLst>
          </p:cNvPr>
          <p:cNvSpPr/>
          <p:nvPr/>
        </p:nvSpPr>
        <p:spPr>
          <a:xfrm>
            <a:off x="7304799" y="1883930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167" name="ZoneTexte 166">
            <a:extLst>
              <a:ext uri="{FF2B5EF4-FFF2-40B4-BE49-F238E27FC236}">
                <a16:creationId xmlns:a16="http://schemas.microsoft.com/office/drawing/2014/main" id="{69C0FEF1-D0F3-422B-BFDC-5DB571843D7D}"/>
              </a:ext>
            </a:extLst>
          </p:cNvPr>
          <p:cNvSpPr txBox="1"/>
          <p:nvPr/>
        </p:nvSpPr>
        <p:spPr>
          <a:xfrm>
            <a:off x="7193367" y="1634071"/>
            <a:ext cx="6480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0.5 MW</a:t>
            </a:r>
          </a:p>
        </p:txBody>
      </p:sp>
      <p:sp>
        <p:nvSpPr>
          <p:cNvPr id="168" name="Explosion : 8 points 132">
            <a:extLst>
              <a:ext uri="{FF2B5EF4-FFF2-40B4-BE49-F238E27FC236}">
                <a16:creationId xmlns:a16="http://schemas.microsoft.com/office/drawing/2014/main" id="{F82EB025-9717-4286-9E64-CE137DD1968D}"/>
              </a:ext>
            </a:extLst>
          </p:cNvPr>
          <p:cNvSpPr/>
          <p:nvPr/>
        </p:nvSpPr>
        <p:spPr>
          <a:xfrm>
            <a:off x="6102423" y="1889901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169" name="Explosion : 8 points 33">
            <a:extLst>
              <a:ext uri="{FF2B5EF4-FFF2-40B4-BE49-F238E27FC236}">
                <a16:creationId xmlns:a16="http://schemas.microsoft.com/office/drawing/2014/main" id="{F524DA4D-4089-47C2-A132-6F1850E19508}"/>
              </a:ext>
            </a:extLst>
          </p:cNvPr>
          <p:cNvSpPr/>
          <p:nvPr/>
        </p:nvSpPr>
        <p:spPr>
          <a:xfrm>
            <a:off x="4307380" y="1589091"/>
            <a:ext cx="360027" cy="451544"/>
          </a:xfrm>
          <a:prstGeom prst="irregularSeal1">
            <a:avLst/>
          </a:prstGeom>
          <a:solidFill>
            <a:srgbClr val="F43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76" name="Groupe 175">
            <a:extLst>
              <a:ext uri="{FF2B5EF4-FFF2-40B4-BE49-F238E27FC236}">
                <a16:creationId xmlns:a16="http://schemas.microsoft.com/office/drawing/2014/main" id="{10991568-5D1B-4D70-8C62-5B7A699C0093}"/>
              </a:ext>
            </a:extLst>
          </p:cNvPr>
          <p:cNvGrpSpPr/>
          <p:nvPr/>
        </p:nvGrpSpPr>
        <p:grpSpPr>
          <a:xfrm>
            <a:off x="7807507" y="2027444"/>
            <a:ext cx="987744" cy="94085"/>
            <a:chOff x="7807507" y="3059514"/>
            <a:chExt cx="987744" cy="94085"/>
          </a:xfrm>
        </p:grpSpPr>
        <p:grpSp>
          <p:nvGrpSpPr>
            <p:cNvPr id="205" name="Groupe 204">
              <a:extLst>
                <a:ext uri="{FF2B5EF4-FFF2-40B4-BE49-F238E27FC236}">
                  <a16:creationId xmlns:a16="http://schemas.microsoft.com/office/drawing/2014/main" id="{7952F619-0BB4-4D6D-88C8-13A30924801C}"/>
                </a:ext>
              </a:extLst>
            </p:cNvPr>
            <p:cNvGrpSpPr/>
            <p:nvPr/>
          </p:nvGrpSpPr>
          <p:grpSpPr>
            <a:xfrm>
              <a:off x="7807507" y="3059514"/>
              <a:ext cx="453929" cy="93600"/>
              <a:chOff x="5746387" y="2231600"/>
              <a:chExt cx="547848" cy="72008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C1F2D880-FCC8-462B-BB4C-095EDAD822D1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B81BF83-2E06-4E1A-8D35-254B43B6F2B1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6" name="Groupe 205">
              <a:extLst>
                <a:ext uri="{FF2B5EF4-FFF2-40B4-BE49-F238E27FC236}">
                  <a16:creationId xmlns:a16="http://schemas.microsoft.com/office/drawing/2014/main" id="{F9E6239B-0438-42DC-A64C-F31FBD2AC2D3}"/>
                </a:ext>
              </a:extLst>
            </p:cNvPr>
            <p:cNvGrpSpPr/>
            <p:nvPr/>
          </p:nvGrpSpPr>
          <p:grpSpPr>
            <a:xfrm>
              <a:off x="8341322" y="3059999"/>
              <a:ext cx="453929" cy="93600"/>
              <a:chOff x="5746387" y="2231600"/>
              <a:chExt cx="547848" cy="72008"/>
            </a:xfrm>
          </p:grpSpPr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33A12036-B23A-494F-924E-E01609322604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9DEA3446-72DD-478B-9958-6A185BAA9F40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0048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7" name="Explosion : 8 points 143">
            <a:extLst>
              <a:ext uri="{FF2B5EF4-FFF2-40B4-BE49-F238E27FC236}">
                <a16:creationId xmlns:a16="http://schemas.microsoft.com/office/drawing/2014/main" id="{388C298D-923C-43E3-883C-8CD87D31D231}"/>
              </a:ext>
            </a:extLst>
          </p:cNvPr>
          <p:cNvSpPr/>
          <p:nvPr/>
        </p:nvSpPr>
        <p:spPr>
          <a:xfrm>
            <a:off x="8768656" y="1883804"/>
            <a:ext cx="360027" cy="36196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178" name="ZoneTexte 177">
            <a:extLst>
              <a:ext uri="{FF2B5EF4-FFF2-40B4-BE49-F238E27FC236}">
                <a16:creationId xmlns:a16="http://schemas.microsoft.com/office/drawing/2014/main" id="{8B8820FE-F047-46D3-B389-83C6BF3A5726}"/>
              </a:ext>
            </a:extLst>
          </p:cNvPr>
          <p:cNvSpPr txBox="1"/>
          <p:nvPr/>
        </p:nvSpPr>
        <p:spPr>
          <a:xfrm>
            <a:off x="8721441" y="1628079"/>
            <a:ext cx="766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Arial" charset="0"/>
              </a:rPr>
              <a:t>2 MW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A5F9F5F8-7EB7-43E3-BCD1-D49F9B618BEA}"/>
              </a:ext>
            </a:extLst>
          </p:cNvPr>
          <p:cNvSpPr/>
          <p:nvPr/>
        </p:nvSpPr>
        <p:spPr>
          <a:xfrm>
            <a:off x="3203932" y="3960660"/>
            <a:ext cx="1409494" cy="93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4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80" name="Espace réservé de la date 4">
            <a:extLst>
              <a:ext uri="{FF2B5EF4-FFF2-40B4-BE49-F238E27FC236}">
                <a16:creationId xmlns:a16="http://schemas.microsoft.com/office/drawing/2014/main" id="{5D55B868-0E20-4503-9DB9-D729439E7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fld id="{A44431EC-EC99-4B5E-89DB-21A4889C5B7D}" type="datetime1">
              <a:rPr lang="fr-FR" smtClean="0">
                <a:solidFill>
                  <a:schemeClr val="bg1"/>
                </a:solidFill>
              </a:rPr>
              <a:t>17/12/2025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1" name="Espace réservé du pied de page 5">
            <a:extLst>
              <a:ext uri="{FF2B5EF4-FFF2-40B4-BE49-F238E27FC236}">
                <a16:creationId xmlns:a16="http://schemas.microsoft.com/office/drawing/2014/main" id="{8AA7284D-3FC9-4A77-B239-60840A99F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PERLE Diagnostics</a:t>
            </a:r>
          </a:p>
        </p:txBody>
      </p:sp>
      <p:sp>
        <p:nvSpPr>
          <p:cNvPr id="82" name="Espace réservé du numéro de diapositive 6">
            <a:extLst>
              <a:ext uri="{FF2B5EF4-FFF2-40B4-BE49-F238E27FC236}">
                <a16:creationId xmlns:a16="http://schemas.microsoft.com/office/drawing/2014/main" id="{F215E390-B2BB-48FD-92F5-7C810F819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>
                <a:solidFill>
                  <a:schemeClr val="bg1"/>
                </a:solidFill>
              </a:rPr>
              <a:pPr/>
              <a:t>5</a:t>
            </a:fld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36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re 2">
            <a:extLst>
              <a:ext uri="{FF2B5EF4-FFF2-40B4-BE49-F238E27FC236}">
                <a16:creationId xmlns:a16="http://schemas.microsoft.com/office/drawing/2014/main" id="{B5255116-2ED8-9AED-5D98-16D36AAB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20" y="57362"/>
            <a:ext cx="8568951" cy="507869"/>
          </a:xfrm>
        </p:spPr>
        <p:txBody>
          <a:bodyPr>
            <a:noAutofit/>
          </a:bodyPr>
          <a:lstStyle/>
          <a:p>
            <a:pPr algn="ctr"/>
            <a:r>
              <a:rPr lang="fr-FR" sz="3200" b="0" dirty="0">
                <a:solidFill>
                  <a:schemeClr val="tx1"/>
                </a:solidFill>
                <a:latin typeface="Aptos" panose="020B0004020202020204"/>
              </a:rPr>
              <a:t>Objectifs et problématiques des diagnostics</a:t>
            </a:r>
          </a:p>
        </p:txBody>
      </p:sp>
      <p:sp>
        <p:nvSpPr>
          <p:cNvPr id="47" name="Espace réservé du contenu 1">
            <a:extLst>
              <a:ext uri="{FF2B5EF4-FFF2-40B4-BE49-F238E27FC236}">
                <a16:creationId xmlns:a16="http://schemas.microsoft.com/office/drawing/2014/main" id="{83FBD867-1B0B-020A-A350-D712D755F8D5}"/>
              </a:ext>
            </a:extLst>
          </p:cNvPr>
          <p:cNvSpPr txBox="1">
            <a:spLocks/>
          </p:cNvSpPr>
          <p:nvPr/>
        </p:nvSpPr>
        <p:spPr>
          <a:xfrm>
            <a:off x="29567" y="1262134"/>
            <a:ext cx="10618605" cy="4287889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>
            <a:lvl1pPr marL="154775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5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643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38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34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929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25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20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16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311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2200" dirty="0">
                <a:latin typeface="Aptos" panose="020B0004020202020204" pitchFamily="34" charset="0"/>
              </a:rPr>
              <a:t>Mesures 6D du faisceau en sortie de l’injecteur: charge haute, faible émittance, faible à fort courant</a:t>
            </a:r>
            <a:r>
              <a:rPr lang="fr-FR" sz="2200" dirty="0">
                <a:latin typeface="Aptos" panose="020B0004020202020204" pitchFamily="34" charset="0"/>
                <a:sym typeface="Wingdings" panose="05000000000000000000" pitchFamily="2" charset="2"/>
              </a:rPr>
              <a:t>, pulsé à CW </a:t>
            </a:r>
          </a:p>
          <a:p>
            <a:pPr lvl="1"/>
            <a:r>
              <a:rPr lang="fr-FR" sz="2200" dirty="0">
                <a:latin typeface="Aptos" panose="020B0004020202020204" pitchFamily="34" charset="0"/>
                <a:sym typeface="Wingdings" panose="05000000000000000000" pitchFamily="2" charset="2"/>
              </a:rPr>
              <a:t>Calibration des phases de cavités du Linac</a:t>
            </a:r>
          </a:p>
          <a:p>
            <a:pPr lvl="1"/>
            <a:r>
              <a:rPr lang="fr-FR" sz="2200" dirty="0">
                <a:latin typeface="Aptos" panose="020B0004020202020204" pitchFamily="34" charset="0"/>
                <a:sym typeface="Wingdings" panose="05000000000000000000" pitchFamily="2" charset="2"/>
              </a:rPr>
              <a:t>Ajustement du chemin faisceau</a:t>
            </a:r>
          </a:p>
          <a:p>
            <a:pPr lvl="1"/>
            <a:r>
              <a:rPr lang="fr-FR" sz="2200" dirty="0">
                <a:latin typeface="Aptos" panose="020B0004020202020204" pitchFamily="34" charset="0"/>
                <a:sym typeface="Wingdings" panose="05000000000000000000" pitchFamily="2" charset="2"/>
              </a:rPr>
              <a:t>Monitoring de plusieurs faisceaux: Mesure individuelle de la position et la phase de chaque faisceau de façon non invasive</a:t>
            </a:r>
          </a:p>
          <a:p>
            <a:pPr lvl="1"/>
            <a:r>
              <a:rPr lang="fr-FR" sz="2200" dirty="0">
                <a:latin typeface="Aptos" panose="020B0004020202020204" pitchFamily="34" charset="0"/>
                <a:sym typeface="Wingdings" panose="05000000000000000000" pitchFamily="2" charset="2"/>
              </a:rPr>
              <a:t>Mesure des propriétés des faisceaux dans l’anneau : émittance, halo, …</a:t>
            </a:r>
          </a:p>
          <a:p>
            <a:pPr lvl="1"/>
            <a:r>
              <a:rPr lang="fr-FR" sz="2200" dirty="0">
                <a:latin typeface="Aptos" panose="020B0004020202020204"/>
                <a:sym typeface="Wingdings" panose="05000000000000000000" pitchFamily="2" charset="2"/>
              </a:rPr>
              <a:t>Monitoring des pertes : </a:t>
            </a:r>
            <a:r>
              <a:rPr lang="fr-FR" sz="2200" dirty="0">
                <a:latin typeface="Aptos" panose="020B0004020202020204"/>
              </a:rPr>
              <a:t>Les faisceaux entrelacés dans un ERL augmentent la difficulté de suivre les pertes tout au long de la machine.</a:t>
            </a:r>
          </a:p>
          <a:p>
            <a:pPr lvl="1"/>
            <a:r>
              <a:rPr lang="fr-FR" sz="2200" dirty="0">
                <a:latin typeface="Aptos" panose="020B0004020202020204" pitchFamily="34" charset="0"/>
                <a:sym typeface="Wingdings" panose="05000000000000000000" pitchFamily="2" charset="2"/>
              </a:rPr>
              <a:t>Encombrement: espace contraint dans certaines localisations comme le merger</a:t>
            </a:r>
          </a:p>
          <a:p>
            <a:pPr lvl="1"/>
            <a:r>
              <a:rPr lang="fr-FR" sz="2200" dirty="0">
                <a:latin typeface="Aptos" panose="020B0004020202020204" pitchFamily="34" charset="0"/>
                <a:sym typeface="Wingdings" panose="05000000000000000000" pitchFamily="2" charset="2"/>
              </a:rPr>
              <a:t>… </a:t>
            </a:r>
          </a:p>
          <a:p>
            <a:pPr lvl="1"/>
            <a:endParaRPr lang="fr-FR" sz="2400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lvl="1"/>
            <a:endParaRPr lang="fr-FR" sz="1600" dirty="0">
              <a:latin typeface="Aptos" panose="020B0004020202020204" pitchFamily="34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31EC-EC99-4B5E-89DB-21A4889C5B7D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9136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5247-06B4-4F28-AADF-18F987578163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4192DE69-0DF3-6FF3-ABB8-F80E646B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5"/>
            <a:ext cx="8291888" cy="432048"/>
          </a:xfrm>
        </p:spPr>
        <p:txBody>
          <a:bodyPr>
            <a:noAutofit/>
          </a:bodyPr>
          <a:lstStyle/>
          <a:p>
            <a:pPr algn="ctr"/>
            <a:r>
              <a:rPr lang="fr-FR" sz="3200" b="0" dirty="0">
                <a:latin typeface="Aptos" panose="020B0004020202020204"/>
              </a:rPr>
              <a:t>Collaborations au sein du WP Diagnostics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236564" y="1222272"/>
            <a:ext cx="5869904" cy="3716878"/>
            <a:chOff x="236563" y="1222272"/>
            <a:chExt cx="6314569" cy="3840186"/>
          </a:xfrm>
        </p:grpSpPr>
        <p:pic>
          <p:nvPicPr>
            <p:cNvPr id="10" name="Picture 2" descr="Laboratoire de physique des deux infinis Irène Joliot-Curie ...">
              <a:extLst>
                <a:ext uri="{FF2B5EF4-FFF2-40B4-BE49-F238E27FC236}">
                  <a16:creationId xmlns:a16="http://schemas.microsoft.com/office/drawing/2014/main" id="{3E4B49A0-E02E-DC4B-0028-84985E7C6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8219" y="2868181"/>
              <a:ext cx="1124119" cy="848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 10" descr="Une image contenant texte, Graphique, graphisme, Police&#10;&#10;Le contenu généré par l’IA peut être incorrect.">
              <a:extLst>
                <a:ext uri="{FF2B5EF4-FFF2-40B4-BE49-F238E27FC236}">
                  <a16:creationId xmlns:a16="http://schemas.microsoft.com/office/drawing/2014/main" id="{EB731CFC-51F0-AA99-1ACF-C91368147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63" y="4235185"/>
              <a:ext cx="1111792" cy="788841"/>
            </a:xfrm>
            <a:prstGeom prst="rect">
              <a:avLst/>
            </a:prstGeom>
          </p:spPr>
        </p:pic>
        <p:pic>
          <p:nvPicPr>
            <p:cNvPr id="12" name="Picture 4" descr="Platforms">
              <a:extLst>
                <a:ext uri="{FF2B5EF4-FFF2-40B4-BE49-F238E27FC236}">
                  <a16:creationId xmlns:a16="http://schemas.microsoft.com/office/drawing/2014/main" id="{75F13FC8-0A74-B5D8-AE76-F25BC36CB5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817"/>
            <a:stretch/>
          </p:blipFill>
          <p:spPr bwMode="auto">
            <a:xfrm>
              <a:off x="5708809" y="4229355"/>
              <a:ext cx="685625" cy="744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Institut pluridisciplinaire Hubert Curien – IPHC">
              <a:extLst>
                <a:ext uri="{FF2B5EF4-FFF2-40B4-BE49-F238E27FC236}">
                  <a16:creationId xmlns:a16="http://schemas.microsoft.com/office/drawing/2014/main" id="{C524B0BB-8071-EB34-D1E2-4EA4F6C35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600" y="1528559"/>
              <a:ext cx="900532" cy="619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63" y="1222272"/>
              <a:ext cx="1634988" cy="925403"/>
            </a:xfrm>
            <a:prstGeom prst="rect">
              <a:avLst/>
            </a:prstGeom>
          </p:spPr>
        </p:pic>
        <p:cxnSp>
          <p:nvCxnSpPr>
            <p:cNvPr id="15" name="Connecteur droit avec flèche 14"/>
            <p:cNvCxnSpPr/>
            <p:nvPr/>
          </p:nvCxnSpPr>
          <p:spPr>
            <a:xfrm>
              <a:off x="3800001" y="3631062"/>
              <a:ext cx="1850599" cy="86406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4562482" y="3541879"/>
              <a:ext cx="723275" cy="447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BLM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550066" y="2023421"/>
              <a:ext cx="765994" cy="41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BLM</a:t>
              </a:r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>
              <a:off x="1111205" y="2164891"/>
              <a:ext cx="1850599" cy="86406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V="1">
              <a:off x="1227376" y="3540773"/>
              <a:ext cx="1710843" cy="87948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1381820" y="3312898"/>
              <a:ext cx="797034" cy="731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BPM</a:t>
              </a:r>
            </a:p>
            <a:p>
              <a:r>
                <a:rPr lang="fr-FR" dirty="0"/>
                <a:t>BLM</a:t>
              </a:r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 flipV="1">
              <a:off x="4062338" y="2117703"/>
              <a:ext cx="1710843" cy="87948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1926181" y="2212043"/>
              <a:ext cx="1075231" cy="447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Diag RS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024402" y="3695114"/>
              <a:ext cx="1424730" cy="1367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BCM</a:t>
              </a:r>
            </a:p>
            <a:p>
              <a:r>
                <a:rPr lang="fr-FR" dirty="0"/>
                <a:t>Profileurs</a:t>
              </a:r>
            </a:p>
            <a:p>
              <a:r>
                <a:rPr lang="fr-FR" dirty="0"/>
                <a:t>Energie</a:t>
              </a:r>
            </a:p>
            <a:p>
              <a:r>
                <a:rPr lang="fr-FR" dirty="0"/>
                <a:t>Emittance</a:t>
              </a: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6354276" y="705735"/>
            <a:ext cx="47698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BPM: Beam Position Monitors</a:t>
            </a:r>
          </a:p>
          <a:p>
            <a:r>
              <a:rPr lang="fr-FR" dirty="0"/>
              <a:t>BLM: Beam </a:t>
            </a:r>
            <a:r>
              <a:rPr lang="fr-FR" dirty="0" err="1"/>
              <a:t>Loss</a:t>
            </a:r>
            <a:r>
              <a:rPr lang="fr-FR" dirty="0"/>
              <a:t> Monitors</a:t>
            </a:r>
          </a:p>
          <a:p>
            <a:r>
              <a:rPr lang="fr-FR" dirty="0"/>
              <a:t>BCM: Beam </a:t>
            </a:r>
            <a:r>
              <a:rPr lang="fr-FR" dirty="0" err="1"/>
              <a:t>Current</a:t>
            </a:r>
            <a:r>
              <a:rPr lang="fr-FR" dirty="0"/>
              <a:t> Monitors</a:t>
            </a:r>
          </a:p>
          <a:p>
            <a:r>
              <a:rPr lang="fr-FR" dirty="0"/>
              <a:t>Profileurs: transverse et longitudinale</a:t>
            </a:r>
          </a:p>
          <a:p>
            <a:r>
              <a:rPr lang="fr-FR" dirty="0"/>
              <a:t>Energie: valeur nominale et spread</a:t>
            </a:r>
          </a:p>
          <a:p>
            <a:r>
              <a:rPr lang="fr-FR" dirty="0"/>
              <a:t>Emittance: valeur nominale</a:t>
            </a:r>
          </a:p>
          <a:p>
            <a:r>
              <a:rPr lang="fr-FR" dirty="0"/>
              <a:t>Diag RS: Diagnostiques à base de Rayonnement Synchrotron (Emittance, Halo, Pertes)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4923093"/>
            <a:ext cx="109322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Nous sommes ouverts pour de nouvelles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1419580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Diagnostiques pour l’injecteur</a:t>
            </a:r>
            <a:endParaRPr lang="en-US" sz="2800" b="0" dirty="0">
              <a:latin typeface="Aptos" panose="020B0004020202020204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-20996" y="681607"/>
            <a:ext cx="5601280" cy="2774783"/>
            <a:chOff x="54722" y="694102"/>
            <a:chExt cx="5247919" cy="257721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9954920-C2F7-F1D5-A1FE-067796D68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203" y="694102"/>
              <a:ext cx="5201438" cy="257721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0D2F0E4-F5B3-B727-39F2-257A16BD376A}"/>
                </a:ext>
              </a:extLst>
            </p:cNvPr>
            <p:cNvSpPr txBox="1"/>
            <p:nvPr/>
          </p:nvSpPr>
          <p:spPr>
            <a:xfrm>
              <a:off x="54722" y="1833982"/>
              <a:ext cx="1056648" cy="314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 err="1">
                  <a:solidFill>
                    <a:srgbClr val="FF00FF"/>
                  </a:solidFill>
                  <a:latin typeface="Aptos" panose="020B0004020202020204" pitchFamily="34" charset="0"/>
                </a:rPr>
                <a:t>Photogun</a:t>
              </a:r>
              <a:endParaRPr lang="fr-FR" sz="1600" dirty="0">
                <a:solidFill>
                  <a:srgbClr val="FF00FF"/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5E95EB64-A10E-1451-7F88-89444E40B873}"/>
                </a:ext>
              </a:extLst>
            </p:cNvPr>
            <p:cNvCxnSpPr>
              <a:cxnSpLocks/>
            </p:cNvCxnSpPr>
            <p:nvPr/>
          </p:nvCxnSpPr>
          <p:spPr>
            <a:xfrm>
              <a:off x="932507" y="1982709"/>
              <a:ext cx="809734" cy="110587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4DD1C03-CF51-48AA-E1BD-2D71C21B0D0D}"/>
                </a:ext>
              </a:extLst>
            </p:cNvPr>
            <p:cNvSpPr txBox="1"/>
            <p:nvPr/>
          </p:nvSpPr>
          <p:spPr>
            <a:xfrm>
              <a:off x="2347395" y="2584251"/>
              <a:ext cx="1221878" cy="5431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 err="1">
                  <a:solidFill>
                    <a:srgbClr val="00B050"/>
                  </a:solidFill>
                  <a:latin typeface="Aptos" panose="020B0004020202020204" pitchFamily="34" charset="0"/>
                </a:rPr>
                <a:t>Cryomodule</a:t>
              </a:r>
              <a:r>
                <a:rPr lang="fr-FR" sz="1600" dirty="0">
                  <a:solidFill>
                    <a:srgbClr val="00B050"/>
                  </a:solidFill>
                  <a:latin typeface="Aptos" panose="020B0004020202020204" pitchFamily="34" charset="0"/>
                </a:rPr>
                <a:t> Booster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24F44B3-550C-BB19-1886-0E9CDA45848E}"/>
                </a:ext>
              </a:extLst>
            </p:cNvPr>
            <p:cNvSpPr txBox="1"/>
            <p:nvPr/>
          </p:nvSpPr>
          <p:spPr>
            <a:xfrm>
              <a:off x="4025388" y="2072557"/>
              <a:ext cx="1105630" cy="244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333" dirty="0">
                  <a:latin typeface="Aptos" panose="020B0004020202020204" pitchFamily="34" charset="0"/>
                </a:rPr>
                <a:t>Merger</a:t>
              </a: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6E3D5740-6CE5-D288-30C6-02AD86B2D2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8355" y="2353901"/>
              <a:ext cx="34477" cy="305301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Connecteur droit avec flèche 15"/>
          <p:cNvCxnSpPr>
            <a:endCxn id="20" idx="1"/>
          </p:cNvCxnSpPr>
          <p:nvPr/>
        </p:nvCxnSpPr>
        <p:spPr>
          <a:xfrm flipV="1">
            <a:off x="5406593" y="1475143"/>
            <a:ext cx="1918344" cy="1041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au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399291"/>
                  </p:ext>
                </p:extLst>
              </p:nvPr>
            </p:nvGraphicFramePr>
            <p:xfrm>
              <a:off x="5360953" y="3274718"/>
              <a:ext cx="5411644" cy="26635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101">
                      <a:extLst>
                        <a:ext uri="{9D8B030D-6E8A-4147-A177-3AD203B41FA5}">
                          <a16:colId xmlns:a16="http://schemas.microsoft.com/office/drawing/2014/main" val="178055780"/>
                        </a:ext>
                      </a:extLst>
                    </a:gridCol>
                    <a:gridCol w="677793">
                      <a:extLst>
                        <a:ext uri="{9D8B030D-6E8A-4147-A177-3AD203B41FA5}">
                          <a16:colId xmlns:a16="http://schemas.microsoft.com/office/drawing/2014/main" val="4218434464"/>
                        </a:ext>
                      </a:extLst>
                    </a:gridCol>
                    <a:gridCol w="333980">
                      <a:extLst>
                        <a:ext uri="{9D8B030D-6E8A-4147-A177-3AD203B41FA5}">
                          <a16:colId xmlns:a16="http://schemas.microsoft.com/office/drawing/2014/main" val="208596753"/>
                        </a:ext>
                      </a:extLst>
                    </a:gridCol>
                    <a:gridCol w="1186053">
                      <a:extLst>
                        <a:ext uri="{9D8B030D-6E8A-4147-A177-3AD203B41FA5}">
                          <a16:colId xmlns:a16="http://schemas.microsoft.com/office/drawing/2014/main" val="3069138262"/>
                        </a:ext>
                      </a:extLst>
                    </a:gridCol>
                    <a:gridCol w="649990">
                      <a:extLst>
                        <a:ext uri="{9D8B030D-6E8A-4147-A177-3AD203B41FA5}">
                          <a16:colId xmlns:a16="http://schemas.microsoft.com/office/drawing/2014/main" val="267204783"/>
                        </a:ext>
                      </a:extLst>
                    </a:gridCol>
                    <a:gridCol w="764783">
                      <a:extLst>
                        <a:ext uri="{9D8B030D-6E8A-4147-A177-3AD203B41FA5}">
                          <a16:colId xmlns:a16="http://schemas.microsoft.com/office/drawing/2014/main" val="4065462407"/>
                        </a:ext>
                      </a:extLst>
                    </a:gridCol>
                    <a:gridCol w="589944">
                      <a:extLst>
                        <a:ext uri="{9D8B030D-6E8A-4147-A177-3AD203B41FA5}">
                          <a16:colId xmlns:a16="http://schemas.microsoft.com/office/drawing/2014/main" val="2813897162"/>
                        </a:ext>
                      </a:extLst>
                    </a:gridCol>
                  </a:tblGrid>
                  <a:tr h="5732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Mesure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brk m:alnAt="7"/>
                                  </m:rP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fr-FR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aseline="0" dirty="0"/>
                            <a:t>Emittance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800" i="1" smtClean="0">
                                    <a:latin typeface="Cambria Math" panose="02040503050406030204" pitchFamily="18" charset="0"/>
                                  </a:rPr>
                                  <m:t>,∆</m:t>
                                </m:r>
                                <m:r>
                                  <a:rPr lang="fr-FR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oMath>
                            </m:oMathPara>
                          </a14:m>
                          <a:endParaRPr lang="fr-FR" sz="1800" baseline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sub>
                                </m:sSub>
                                <m:r>
                                  <a:rPr lang="fr-FR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𝑌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800" baseline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𝒁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800" baseline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88176599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/>
                            <a:t>Gun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1400220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/>
                            <a:t>Booster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25639718"/>
                      </a:ext>
                    </a:extLst>
                  </a:tr>
                  <a:tr h="446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/>
                            <a:t>Merger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29599276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/>
                            <a:t>Ligne Diag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4711237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~8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3</a:t>
                          </a: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endParaRPr lang="fr-FR" sz="18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9658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au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399291"/>
                  </p:ext>
                </p:extLst>
              </p:nvPr>
            </p:nvGraphicFramePr>
            <p:xfrm>
              <a:off x="5360953" y="3274718"/>
              <a:ext cx="5411644" cy="26635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101">
                      <a:extLst>
                        <a:ext uri="{9D8B030D-6E8A-4147-A177-3AD203B41FA5}">
                          <a16:colId xmlns:a16="http://schemas.microsoft.com/office/drawing/2014/main" val="178055780"/>
                        </a:ext>
                      </a:extLst>
                    </a:gridCol>
                    <a:gridCol w="677793">
                      <a:extLst>
                        <a:ext uri="{9D8B030D-6E8A-4147-A177-3AD203B41FA5}">
                          <a16:colId xmlns:a16="http://schemas.microsoft.com/office/drawing/2014/main" val="4218434464"/>
                        </a:ext>
                      </a:extLst>
                    </a:gridCol>
                    <a:gridCol w="333980">
                      <a:extLst>
                        <a:ext uri="{9D8B030D-6E8A-4147-A177-3AD203B41FA5}">
                          <a16:colId xmlns:a16="http://schemas.microsoft.com/office/drawing/2014/main" val="208596753"/>
                        </a:ext>
                      </a:extLst>
                    </a:gridCol>
                    <a:gridCol w="1186053">
                      <a:extLst>
                        <a:ext uri="{9D8B030D-6E8A-4147-A177-3AD203B41FA5}">
                          <a16:colId xmlns:a16="http://schemas.microsoft.com/office/drawing/2014/main" val="3069138262"/>
                        </a:ext>
                      </a:extLst>
                    </a:gridCol>
                    <a:gridCol w="649990">
                      <a:extLst>
                        <a:ext uri="{9D8B030D-6E8A-4147-A177-3AD203B41FA5}">
                          <a16:colId xmlns:a16="http://schemas.microsoft.com/office/drawing/2014/main" val="267204783"/>
                        </a:ext>
                      </a:extLst>
                    </a:gridCol>
                    <a:gridCol w="764783">
                      <a:extLst>
                        <a:ext uri="{9D8B030D-6E8A-4147-A177-3AD203B41FA5}">
                          <a16:colId xmlns:a16="http://schemas.microsoft.com/office/drawing/2014/main" val="4065462407"/>
                        </a:ext>
                      </a:extLst>
                    </a:gridCol>
                    <a:gridCol w="589944">
                      <a:extLst>
                        <a:ext uri="{9D8B030D-6E8A-4147-A177-3AD203B41FA5}">
                          <a16:colId xmlns:a16="http://schemas.microsoft.com/office/drawing/2014/main" val="2813897162"/>
                        </a:ext>
                      </a:extLst>
                    </a:gridCol>
                  </a:tblGrid>
                  <a:tr h="5732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Mesure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80180" t="-1064" r="-525225" b="-3776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aseline="0" dirty="0"/>
                            <a:t>Emittance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29245" t="-1064" r="-214151" b="-3776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29365" t="-1064" r="-80159" b="-3776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17526" t="-1064" r="-4124" b="-3776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176599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/>
                            <a:t>Gun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1400220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/>
                            <a:t>Booster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25639718"/>
                      </a:ext>
                    </a:extLst>
                  </a:tr>
                  <a:tr h="446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/>
                            <a:t>Merger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29599276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/>
                            <a:t>Ligne Diag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4711237"/>
                      </a:ext>
                    </a:extLst>
                  </a:tr>
                  <a:tr h="41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/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~8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dirty="0"/>
                            <a:t>3</a:t>
                          </a: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endParaRPr lang="fr-FR" sz="18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9658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790393" y="3936988"/>
                <a:ext cx="646459" cy="13150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800" i="1" smtClean="0">
                                        <a:solidFill>
                                          <a:srgbClr val="FF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fr-FR" sz="1800" b="0" i="1" smtClean="0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fr-FR" sz="1800" b="0" i="1" smtClean="0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800" i="1" smtClean="0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 smtClean="0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800" b="0" i="1" smtClean="0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fr-FR" sz="1800" b="0" i="1" smtClean="0">
                                        <a:solidFill>
                                          <a:srgbClr val="FF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solidFill>
                                                <a:srgbClr val="FF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fr-FR" sz="1800" b="0" i="1" smtClean="0">
                                          <a:solidFill>
                                            <a:srgbClr val="FF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93" y="3936988"/>
                <a:ext cx="646459" cy="13150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2512959" y="3936988"/>
                <a:ext cx="697755" cy="13150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fr-FR" sz="18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fr-FR" sz="18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r>
                                        <a:rPr lang="en-US" sz="180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fr-FR" sz="18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959" y="3936988"/>
                <a:ext cx="697755" cy="13150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7324937" y="727374"/>
                <a:ext cx="1483676" cy="14955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fr-FR" sz="18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sub>
                                      </m:sSub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fr-FR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,∆</m:t>
                                      </m:r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fr-FR" sz="18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fr-FR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𝐸𝑚𝑖𝑡𝑡𝑎𝑛𝑐𝑒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937" y="727374"/>
                <a:ext cx="1483676" cy="14955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E95EB64-A10E-1451-7F88-89444E40B873}"/>
              </a:ext>
            </a:extLst>
          </p:cNvPr>
          <p:cNvCxnSpPr>
            <a:cxnSpLocks/>
          </p:cNvCxnSpPr>
          <p:nvPr/>
        </p:nvCxnSpPr>
        <p:spPr>
          <a:xfrm flipH="1">
            <a:off x="1054379" y="2271957"/>
            <a:ext cx="1223480" cy="1621883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E95EB64-A10E-1451-7F88-89444E40B873}"/>
              </a:ext>
            </a:extLst>
          </p:cNvPr>
          <p:cNvCxnSpPr>
            <a:cxnSpLocks/>
          </p:cNvCxnSpPr>
          <p:nvPr/>
        </p:nvCxnSpPr>
        <p:spPr>
          <a:xfrm flipH="1">
            <a:off x="2861837" y="2815637"/>
            <a:ext cx="1467862" cy="1078203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124023" y="2244899"/>
            <a:ext cx="1604350" cy="447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Vers le linac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14535" y="2678975"/>
            <a:ext cx="3244294" cy="447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Vers la ligne diagnostique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5778715" y="2533073"/>
            <a:ext cx="4174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5778715" y="2953920"/>
            <a:ext cx="4174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171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5CE33-E445-46D6-BD42-A0F63CC5B8D5}" type="datetime1">
              <a:rPr lang="fr-FR" smtClean="0"/>
              <a:t>17/12/2025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Diagnostics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482732" cy="432048"/>
          </a:xfrm>
        </p:spPr>
        <p:txBody>
          <a:bodyPr>
            <a:noAutofit/>
          </a:bodyPr>
          <a:lstStyle/>
          <a:p>
            <a:pPr algn="ctr"/>
            <a:r>
              <a:rPr lang="fr-FR" sz="2800" b="0" dirty="0">
                <a:latin typeface="Aptos" panose="020B0004020202020204"/>
              </a:rPr>
              <a:t>Diagnostiques pour l’injecteur</a:t>
            </a:r>
            <a:endParaRPr lang="en-US" sz="2800" b="0" dirty="0">
              <a:latin typeface="Aptos" panose="020B0004020202020204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7971C46-7D82-42E3-9495-AB86CA474C7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982591" y="1938085"/>
            <a:ext cx="5704137" cy="947551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174775" y="1187126"/>
            <a:ext cx="8585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Propriétés du faisceau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En operation: 500pC, 40MHz, 20mA, énergie 0.35MeV et 7MeV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En commissioning:</a:t>
            </a:r>
          </a:p>
          <a:p>
            <a:pPr marL="928900" lvl="1" indent="-342900">
              <a:buFont typeface="Arial" panose="020B0604020202020204" pitchFamily="34" charset="0"/>
              <a:buChar char="•"/>
            </a:pPr>
            <a:r>
              <a:rPr lang="fr-FR" dirty="0"/>
              <a:t>125pC, 40MHz + </a:t>
            </a:r>
            <a:r>
              <a:rPr lang="fr-FR" dirty="0" err="1"/>
              <a:t>macropulse</a:t>
            </a:r>
            <a:endParaRPr lang="fr-FR" dirty="0"/>
          </a:p>
          <a:p>
            <a:pPr marL="928900" lvl="1" indent="-342900">
              <a:buFont typeface="Arial" panose="020B0604020202020204" pitchFamily="34" charset="0"/>
              <a:buChar char="•"/>
            </a:pPr>
            <a:r>
              <a:rPr lang="fr-FR" dirty="0"/>
              <a:t>10pC, 40MHz ,400µA CW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4775" y="3289706"/>
            <a:ext cx="88840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Certains défis:</a:t>
            </a:r>
          </a:p>
          <a:p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Très large gamme de signaux (rapport de 1 à 1000 pour les </a:t>
            </a:r>
            <a:r>
              <a:rPr lang="fr-FR" dirty="0" err="1"/>
              <a:t>BPMs</a:t>
            </a:r>
            <a:r>
              <a:rPr lang="fr-FR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espace contraint.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Mesures dans la ligne diagnostics</a:t>
            </a:r>
          </a:p>
        </p:txBody>
      </p:sp>
    </p:spTree>
    <p:extLst>
      <p:ext uri="{BB962C8B-B14F-4D97-AF65-F5344CB8AC3E}">
        <p14:creationId xmlns:p14="http://schemas.microsoft.com/office/powerpoint/2010/main" val="344691075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36480</TotalTime>
  <Words>2261</Words>
  <Application>Microsoft Office PowerPoint</Application>
  <PresentationFormat>Personnalisé</PresentationFormat>
  <Paragraphs>442</Paragraphs>
  <Slides>22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33" baseType="lpstr">
      <vt:lpstr>Aptos</vt:lpstr>
      <vt:lpstr>Arial</vt:lpstr>
      <vt:lpstr>Bahnschrift SemiBold</vt:lpstr>
      <vt:lpstr>Calibri</vt:lpstr>
      <vt:lpstr>Calibri Light</vt:lpstr>
      <vt:lpstr>Cambria Math</vt:lpstr>
      <vt:lpstr>Times New Roman</vt:lpstr>
      <vt:lpstr>Wingdings</vt:lpstr>
      <vt:lpstr>Wingdings 2</vt:lpstr>
      <vt:lpstr>1_modele-IJCLAb-powerpoint</vt:lpstr>
      <vt:lpstr>2_modele-IJCLAb-powerpoint</vt:lpstr>
      <vt:lpstr>DIAGNOSTICS pour PERLE Powerful Energy Recovery Linac for Experiments </vt:lpstr>
      <vt:lpstr>PERLE</vt:lpstr>
      <vt:lpstr>Objectifs et Problématiques de PERLE</vt:lpstr>
      <vt:lpstr>Planning et principaux jalons du WP</vt:lpstr>
      <vt:lpstr>Planning et principaux jalons du WP</vt:lpstr>
      <vt:lpstr>Objectifs et problématiques des diagnostics</vt:lpstr>
      <vt:lpstr>Collaborations au sein du WP Diagnostics</vt:lpstr>
      <vt:lpstr>Diagnostiques pour l’injecteur</vt:lpstr>
      <vt:lpstr>Diagnostiques pour l’injecteur</vt:lpstr>
      <vt:lpstr>Diagnostiques pour l’injecteur: BPM</vt:lpstr>
      <vt:lpstr>Diagnostiques pour l’injecteur: BCM</vt:lpstr>
      <vt:lpstr>Diagnostiques pour l’injecteur: Profils</vt:lpstr>
      <vt:lpstr>Diagnostiques pour l’injecteur: cavité déflectrice</vt:lpstr>
      <vt:lpstr>Diagnostics pour les tours de PERLE</vt:lpstr>
      <vt:lpstr>PERLE tours: Mesure à faire avec les BPMs</vt:lpstr>
      <vt:lpstr>PERLE tours: Mesure de phase par les BPMs</vt:lpstr>
      <vt:lpstr>PERLE:  Electronique BPM (LPSC)</vt:lpstr>
      <vt:lpstr>PERLE tours: Mesure du profil transverse (IJClab/UoL)</vt:lpstr>
      <vt:lpstr>Mesure du profil transverse: comparaison OTR/OSR</vt:lpstr>
      <vt:lpstr>PERLE : BLM</vt:lpstr>
      <vt:lpstr>PERLE tours: mesure d’émittance (UoL)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Mohammed Abdillah</cp:lastModifiedBy>
  <cp:revision>2037</cp:revision>
  <cp:lastPrinted>2025-10-06T10:54:56Z</cp:lastPrinted>
  <dcterms:created xsi:type="dcterms:W3CDTF">2011-03-09T16:37:49Z</dcterms:created>
  <dcterms:modified xsi:type="dcterms:W3CDTF">2025-12-17T11:27:47Z</dcterms:modified>
</cp:coreProperties>
</file>