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94" r:id="rId14"/>
    <p:sldId id="295" r:id="rId15"/>
    <p:sldId id="296" r:id="rId16"/>
    <p:sldId id="270" r:id="rId17"/>
    <p:sldId id="29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2" r:id="rId26"/>
    <p:sldId id="286" r:id="rId27"/>
    <p:sldId id="290" r:id="rId28"/>
    <p:sldId id="285" r:id="rId29"/>
    <p:sldId id="271" r:id="rId30"/>
    <p:sldId id="279" r:id="rId31"/>
    <p:sldId id="280" r:id="rId32"/>
    <p:sldId id="281" r:id="rId33"/>
    <p:sldId id="291" r:id="rId34"/>
    <p:sldId id="292" r:id="rId35"/>
    <p:sldId id="293" r:id="rId36"/>
    <p:sldId id="1827" r:id="rId37"/>
  </p:sldIdLst>
  <p:sldSz cx="10772775" cy="60594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/>
    <p:restoredTop sz="94673"/>
  </p:normalViewPr>
  <p:slideViewPr>
    <p:cSldViewPr snapToGrid="0">
      <p:cViewPr varScale="1">
        <p:scale>
          <a:sx n="122" d="100"/>
          <a:sy n="12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Cliquez pour modifier le format des notes</a:t>
            </a:r>
          </a:p>
        </p:txBody>
      </p:sp>
      <p:sp>
        <p:nvSpPr>
          <p:cNvPr id="20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&lt;en-tête&gt;</a:t>
            </a:r>
          </a:p>
        </p:txBody>
      </p:sp>
      <p:sp>
        <p:nvSpPr>
          <p:cNvPr id="207" name="PlaceHolder 4"/>
          <p:cNvSpPr>
            <a:spLocks noGrp="1"/>
          </p:cNvSpPr>
          <p:nvPr>
            <p:ph type="dt" idx="4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  <p:sp>
        <p:nvSpPr>
          <p:cNvPr id="208" name="PlaceHolder 5"/>
          <p:cNvSpPr>
            <a:spLocks noGrp="1"/>
          </p:cNvSpPr>
          <p:nvPr>
            <p:ph type="ftr" idx="5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&lt;pied de page&gt;</a:t>
            </a:r>
          </a:p>
        </p:txBody>
      </p:sp>
      <p:sp>
        <p:nvSpPr>
          <p:cNvPr id="209" name="PlaceHolder 6"/>
          <p:cNvSpPr>
            <a:spLocks noGrp="1"/>
          </p:cNvSpPr>
          <p:nvPr>
            <p:ph type="sldNum" idx="5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1189E688-57BF-4A3D-BEFB-92FDDE5FAA84}" type="slidenum">
              <a:rPr lang="fr-FR" sz="1400" b="0" strike="noStrike" spc="-1">
                <a:solidFill>
                  <a:srgbClr val="000000"/>
                </a:solid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sldNum" idx="87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224D862-9CEE-49F4-A200-B293C3498622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678C7-5154-A67A-8168-AB8ADCD5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E81AF-B29B-BF9A-087B-670F574FC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27191-22E2-65BD-1F94-57E33DE1B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62466-0262-6E78-18E6-12EF8F4DB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06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sldNum" idx="88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+mn-l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120C261-FF8B-4E5A-9BEE-485D05E650FA}" type="slidenum">
              <a:rPr lang="fr-FR" sz="1200" b="0" strike="noStrike" spc="-1">
                <a:solidFill>
                  <a:srgbClr val="000000"/>
                </a:solidFill>
                <a:latin typeface="+mn-lt"/>
              </a:rPr>
              <a:t>3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sldNum" idx="89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+mn-l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EF789D-3DA1-4E25-B835-88C9CFC11FBB}" type="slidenum">
              <a:rPr lang="fr-FR" sz="1200" b="0" strike="noStrike" spc="-1">
                <a:solidFill>
                  <a:srgbClr val="000000"/>
                </a:solidFill>
                <a:latin typeface="+mn-lt"/>
              </a:rPr>
              <a:t>5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9F3AE9-7138-B022-E140-363C45139A7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E8307DD-6E74-D60A-CDC6-CDF727AF71A8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5032F0-62C6-4123-3286-40AB08C1AA0E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pPr indent="0" algn="r">
              <a:buNone/>
            </a:pPr>
            <a:fld id="{1189E688-57BF-4A3D-BEFB-92FDDE5FAA84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15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00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pPr indent="0" algn="r">
              <a:buNone/>
            </a:pPr>
            <a:fld id="{1189E688-57BF-4A3D-BEFB-92FDDE5FAA84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16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63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sldNum" idx="90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+mn-l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1388558-97A2-4C3E-9CA5-B2BF8753DBFF}" type="slidenum">
              <a:rPr lang="fr-FR" sz="1200" b="0" strike="noStrike" spc="-1">
                <a:solidFill>
                  <a:srgbClr val="000000"/>
                </a:solidFill>
                <a:latin typeface="+mn-lt"/>
              </a:rPr>
              <a:t>24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ftr" idx="1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6"/>
          <p:cNvSpPr>
            <a:spLocks noGrp="1"/>
          </p:cNvSpPr>
          <p:nvPr>
            <p:ph type="dt" idx="2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DEA058FA-E217-E5B0-844F-803D9DBD4F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5824129"/>
            <a:ext cx="10772640" cy="24450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100" dirty="0"/>
              <a:t>Journée annuelle SCIPAC, Nantes, 16 décembre 2025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ftr" idx="19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dt" idx="20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ftr" idx="21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 idx="22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Centere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1"/>
          <p:cNvSpPr>
            <a:spLocks noGrp="1"/>
          </p:cNvSpPr>
          <p:nvPr>
            <p:ph type="ftr" idx="23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dt" idx="24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Standa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ftr" idx="25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 type="sldNum" idx="2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2CB64ED-1815-4979-B842-50B6D750ED7F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Standard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300672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ftr" idx="27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sldNum" idx="28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FC0BE9F-D606-468E-A7B2-E8EFF0A9B870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Standard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7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ftr" idx="29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sldNum" idx="30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F74069-61A7-4F96-940A-83C9BDA00836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Standard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71400" y="156276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33" name="PlaceHolder 4"/>
          <p:cNvSpPr>
            <a:spLocks noGrp="1"/>
          </p:cNvSpPr>
          <p:nvPr>
            <p:ph type="ftr" idx="31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sldNum" idx="32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815CFBE-1CDE-46D6-B47D-CA162FB990A3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Standard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300672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44" name="PlaceHolder 6"/>
          <p:cNvSpPr>
            <a:spLocks noGrp="1"/>
          </p:cNvSpPr>
          <p:nvPr>
            <p:ph type="ftr" idx="33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7"/>
          <p:cNvSpPr>
            <a:spLocks noGrp="1"/>
          </p:cNvSpPr>
          <p:nvPr>
            <p:ph type="sldNum" idx="34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7A546ED-0F90-448A-A7C9-BA7DAB7A2497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7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21256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375372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7140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221256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375372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7" name="PlaceHolder 8"/>
          <p:cNvSpPr>
            <a:spLocks noGrp="1"/>
          </p:cNvSpPr>
          <p:nvPr>
            <p:ph type="ftr" idx="35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9"/>
          <p:cNvSpPr>
            <a:spLocks noGrp="1"/>
          </p:cNvSpPr>
          <p:nvPr>
            <p:ph type="sldNum" idx="3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5C35E27-4B91-4361-82DD-A4A7DD09832B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0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ftr" idx="37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38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16198B4-C2D6-449D-8466-DFA0D85CDCD4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00672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ftr" idx="3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dt" idx="4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777E8F0-EF44-A0DB-0B90-5B166422103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5824129"/>
            <a:ext cx="10772640" cy="24450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100" dirty="0"/>
              <a:t>Journée annuelle SCIPAC, Nantes, 16 décembre 2025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rd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72" name="PlaceHolder 2"/>
          <p:cNvSpPr>
            <a:spLocks noGrp="1"/>
          </p:cNvSpPr>
          <p:nvPr>
            <p:ph type="ftr" idx="39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 idx="40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C7FC05-CB17-47A8-A49A-FE2B159546F0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7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455688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80" name="PlaceHolder 3"/>
          <p:cNvSpPr>
            <a:spLocks noGrp="1"/>
          </p:cNvSpPr>
          <p:nvPr>
            <p:ph type="ftr" idx="41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sldNum" idx="42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D5545D3-A30B-42C7-9348-B620072F99ED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rd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4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89" name="PlaceHolder 4"/>
          <p:cNvSpPr>
            <a:spLocks noGrp="1"/>
          </p:cNvSpPr>
          <p:nvPr>
            <p:ph type="ftr" idx="43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sldNum" idx="44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5BCD635-CAB8-47B0-984B-0E79DCCACB30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ndard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ftr" idx="45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4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8C29E5-1DE8-4798-A2CD-F4BF2FDD1EF6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Standard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onnecteur droit 28"/>
          <p:cNvSpPr/>
          <p:nvPr/>
        </p:nvSpPr>
        <p:spPr>
          <a:xfrm flipH="1">
            <a:off x="0" y="5934960"/>
            <a:ext cx="10772640" cy="68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160" rIns="90000" bIns="-381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Image 29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9682560" y="50760"/>
            <a:ext cx="1007280" cy="223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Image 21"/>
          <p:cNvPicPr/>
          <p:nvPr/>
        </p:nvPicPr>
        <p:blipFill>
          <a:blip r:embed="rId3"/>
          <a:stretch/>
        </p:blipFill>
        <p:spPr>
          <a:xfrm>
            <a:off x="345960" y="117720"/>
            <a:ext cx="1679760" cy="4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Connecteur droit 31"/>
          <p:cNvSpPr/>
          <p:nvPr/>
        </p:nvSpPr>
        <p:spPr>
          <a:xfrm flipH="1">
            <a:off x="0" y="331920"/>
            <a:ext cx="10772640" cy="648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38520" rIns="90000" bIns="-3852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 type="ftr" idx="47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ldNum" idx="48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7D1ECCD-ABAE-42EF-8D1A-2284B74DC35A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‹N°›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apositive-2sect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 bwMode="auto"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M. Baylac, Journées accélérateurs de la SFP à Roscoff, 7-10 octobre 2025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idx="1" hasCustomPrompt="1"/>
          </p:nvPr>
        </p:nvSpPr>
        <p:spPr bwMode="auto"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pPr>
              <a:defRPr/>
            </a:pPr>
            <a:r>
              <a:rPr lang="fr-FR"/>
              <a:t>Point numéro 1 :</a:t>
            </a:r>
            <a:endParaRPr/>
          </a:p>
        </p:txBody>
      </p:sp>
      <p:sp>
        <p:nvSpPr>
          <p:cNvPr id="26" name="Espace réservé du contenu 5"/>
          <p:cNvSpPr>
            <a:spLocks noGrp="1"/>
          </p:cNvSpPr>
          <p:nvPr>
            <p:ph sz="half" idx="2" hasCustomPrompt="1"/>
          </p:nvPr>
        </p:nvSpPr>
        <p:spPr bwMode="auto">
          <a:xfrm>
            <a:off x="674687" y="1877616"/>
            <a:ext cx="4557712" cy="33999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pPr>
              <a:defRPr/>
            </a:pPr>
            <a:r>
              <a:rPr lang="fr-FR" sz="1800"/>
              <a:t>Sous point numéro 1</a:t>
            </a:r>
            <a:endParaRPr/>
          </a:p>
          <a:p>
            <a:pPr lvl="1">
              <a:defRPr/>
            </a:pPr>
            <a:r>
              <a:rPr lang="fr-FR" sz="1800"/>
              <a:t>Sous sous point</a:t>
            </a:r>
            <a:endParaRPr/>
          </a:p>
          <a:p>
            <a:pPr lvl="0">
              <a:defRPr/>
            </a:pPr>
            <a:r>
              <a:rPr lang="fr-FR" sz="1800"/>
              <a:t>Sous point numéro 2</a:t>
            </a:r>
            <a:endParaRPr/>
          </a:p>
        </p:txBody>
      </p:sp>
      <p:sp>
        <p:nvSpPr>
          <p:cNvPr id="27" name="Espace réservé du texte 4"/>
          <p:cNvSpPr>
            <a:spLocks noGrp="1"/>
          </p:cNvSpPr>
          <p:nvPr>
            <p:ph type="body" idx="13" hasCustomPrompt="1"/>
          </p:nvPr>
        </p:nvSpPr>
        <p:spPr bwMode="auto"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pPr>
              <a:defRPr/>
            </a:pPr>
            <a:r>
              <a:rPr lang="fr-FR"/>
              <a:t>Point numéro 2 :</a:t>
            </a:r>
            <a:endParaRPr/>
          </a:p>
        </p:txBody>
      </p:sp>
      <p:sp>
        <p:nvSpPr>
          <p:cNvPr id="28" name="Espace réservé du contenu 5"/>
          <p:cNvSpPr>
            <a:spLocks noGrp="1"/>
          </p:cNvSpPr>
          <p:nvPr>
            <p:ph sz="half" idx="14" hasCustomPrompt="1"/>
          </p:nvPr>
        </p:nvSpPr>
        <p:spPr bwMode="auto">
          <a:xfrm>
            <a:off x="5910860" y="1877616"/>
            <a:ext cx="4557712" cy="33999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pPr>
              <a:defRPr/>
            </a:pPr>
            <a:r>
              <a:rPr lang="fr-FR" sz="1800"/>
              <a:t>Sous point numéro 1</a:t>
            </a:r>
            <a:endParaRPr/>
          </a:p>
          <a:p>
            <a:pPr lvl="1">
              <a:defRPr/>
            </a:pPr>
            <a:r>
              <a:rPr lang="fr-FR" sz="1800"/>
              <a:t>Avantages</a:t>
            </a:r>
            <a:endParaRPr/>
          </a:p>
          <a:p>
            <a:pPr lvl="1">
              <a:defRPr/>
            </a:pPr>
            <a:r>
              <a:rPr lang="fr-FR" sz="1800"/>
              <a:t>Inconvénients</a:t>
            </a:r>
            <a:endParaRPr/>
          </a:p>
          <a:p>
            <a:pPr lvl="0">
              <a:defRPr/>
            </a:pPr>
            <a:r>
              <a:rPr lang="fr-FR" sz="1800"/>
              <a:t>Sous point numéro 2</a:t>
            </a:r>
            <a:endParaRPr/>
          </a:p>
          <a:p>
            <a:pPr lvl="1">
              <a:defRPr/>
            </a:pPr>
            <a:endParaRPr lang="fr-FR" sz="1800"/>
          </a:p>
        </p:txBody>
      </p:sp>
      <p:sp>
        <p:nvSpPr>
          <p:cNvPr id="38" name="Titre 37"/>
          <p:cNvSpPr>
            <a:spLocks noGrp="1"/>
          </p:cNvSpPr>
          <p:nvPr>
            <p:ph type="title" hasCustomPrompt="1"/>
          </p:nvPr>
        </p:nvSpPr>
        <p:spPr bwMode="auto"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Voici un titre un peu trop long qui du coup tient sur 2 lignes</a:t>
            </a:r>
            <a:endParaRPr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2"/>
          <a:srcRect l="24634" t="58411" r="27777" b="34092"/>
          <a:stretch/>
        </p:blipFill>
        <p:spPr bwMode="auto">
          <a:xfrm>
            <a:off x="9682391" y="50804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 bwMode="auto"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22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96" y="1242670"/>
            <a:ext cx="4962771" cy="442688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Thévenet, GDR-SCIPAC workshop, 05/2025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60495" y="722314"/>
            <a:ext cx="10051785" cy="33509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35656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5449510" y="1242670"/>
            <a:ext cx="4962770" cy="442688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29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ftr" idx="5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6"/>
          <p:cNvSpPr>
            <a:spLocks noGrp="1"/>
          </p:cNvSpPr>
          <p:nvPr>
            <p:ph type="dt" idx="6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71400" y="1562760"/>
            <a:ext cx="455688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ftr" idx="7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dt" idx="8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006720" y="124308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7140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006720" y="1562760"/>
            <a:ext cx="222336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ftr" idx="9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dt" idx="10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221256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3753720" y="124308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7140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3" name="PlaceHolder 6"/>
          <p:cNvSpPr>
            <a:spLocks noGrp="1"/>
          </p:cNvSpPr>
          <p:nvPr>
            <p:ph type="body"/>
          </p:nvPr>
        </p:nvSpPr>
        <p:spPr>
          <a:xfrm>
            <a:off x="221256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3753720" y="1562760"/>
            <a:ext cx="1467000" cy="2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55" name="PlaceHolder 8"/>
          <p:cNvSpPr>
            <a:spLocks noGrp="1"/>
          </p:cNvSpPr>
          <p:nvPr>
            <p:ph type="ftr" idx="11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9"/>
          <p:cNvSpPr>
            <a:spLocks noGrp="1"/>
          </p:cNvSpPr>
          <p:nvPr>
            <p:ph type="dt" idx="12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ftr" idx="13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dt" idx="14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ftr" idx="15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dt" idx="16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 15"/>
          <p:cNvPicPr/>
          <p:nvPr/>
        </p:nvPicPr>
        <p:blipFill>
          <a:blip r:embed="rId2"/>
          <a:srcRect l="24633" t="58410" r="27776" b="34093"/>
          <a:stretch/>
        </p:blipFill>
        <p:spPr>
          <a:xfrm>
            <a:off x="3730320" y="4325760"/>
            <a:ext cx="3311640" cy="7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Image 1"/>
          <p:cNvPicPr/>
          <p:nvPr/>
        </p:nvPicPr>
        <p:blipFill>
          <a:blip r:embed="rId3"/>
          <a:stretch/>
        </p:blipFill>
        <p:spPr>
          <a:xfrm>
            <a:off x="3913920" y="56160"/>
            <a:ext cx="2944440" cy="78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Connecteur droit 3"/>
          <p:cNvSpPr/>
          <p:nvPr/>
        </p:nvSpPr>
        <p:spPr>
          <a:xfrm flipH="1" flipV="1">
            <a:off x="0" y="428040"/>
            <a:ext cx="10772640" cy="1944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25560" rIns="90000" bIns="-2556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71400" y="1243080"/>
            <a:ext cx="455688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ftr" idx="17"/>
          </p:nvPr>
        </p:nvSpPr>
        <p:spPr>
          <a:xfrm>
            <a:off x="4632480" y="555012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4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400" b="0" i="1" strike="noStrike" spc="-1">
                <a:solidFill>
                  <a:srgbClr val="8B8E95"/>
                </a:solidFill>
                <a:latin typeface="Calibri"/>
                <a:ea typeface="Arial"/>
              </a:rPr>
              <a:t>&lt;pied de page&gt;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dt" idx="18"/>
          </p:nvPr>
        </p:nvSpPr>
        <p:spPr>
          <a:xfrm>
            <a:off x="2220840" y="555012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ndico.ijclab.in2p3.fr/event/11210/overview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11508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doi.org/10.5281/zenodo.14762556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pac.in2p3.f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443960" y="1902241"/>
            <a:ext cx="7884720" cy="12538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36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Groupement de Recherche SCIPAC : </a:t>
            </a:r>
            <a:br>
              <a:rPr lang="fr-FR" sz="3600" b="1" strike="noStrike" spc="-1" dirty="0">
                <a:solidFill>
                  <a:srgbClr val="D0671C"/>
                </a:solidFill>
                <a:latin typeface="Calibri"/>
                <a:ea typeface="Arial"/>
              </a:rPr>
            </a:br>
            <a:r>
              <a:rPr lang="fr-FR" sz="36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bilan annuel 2025</a:t>
            </a:r>
            <a:endParaRPr lang="fr-FR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84150" y="3530315"/>
            <a:ext cx="10604474" cy="4846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1" i="1" strike="noStrike" spc="-1" dirty="0">
                <a:solidFill>
                  <a:srgbClr val="1D2845"/>
                </a:solidFill>
                <a:latin typeface="Calibri"/>
                <a:ea typeface="Arial"/>
              </a:rPr>
              <a:t>M. Baylac (LPSC), au nom du comité de pilotage </a:t>
            </a:r>
            <a:endParaRPr lang="fr-FR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00A4C50E-60E9-8DA9-DAA6-A7A09EB56CED}"/>
              </a:ext>
            </a:extLst>
          </p:cNvPr>
          <p:cNvSpPr txBox="1">
            <a:spLocks/>
          </p:cNvSpPr>
          <p:nvPr/>
        </p:nvSpPr>
        <p:spPr bwMode="auto">
          <a:xfrm>
            <a:off x="0" y="5824129"/>
            <a:ext cx="10772640" cy="24450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1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Journée annuelle SCIPAC, Nantes, 16 décembre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Num" idx="62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42CAE85-9050-4042-9528-DE42142B9131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10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title"/>
          </p:nvPr>
        </p:nvSpPr>
        <p:spPr>
          <a:xfrm>
            <a:off x="3298320" y="-9729"/>
            <a:ext cx="4319640" cy="738909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/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2023-2024: </a:t>
            </a:r>
            <a:br>
              <a:rPr sz="2400" dirty="0"/>
            </a:br>
            <a:r>
              <a:rPr lang="fr-FR" sz="2400" b="1" spc="-1" dirty="0">
                <a:solidFill>
                  <a:srgbClr val="D0671C"/>
                </a:solidFill>
                <a:latin typeface="Calibri"/>
                <a:ea typeface="Arial"/>
              </a:rPr>
              <a:t>Kick off et journée annuelle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Espace réservé du texte 4"/>
          <p:cNvSpPr/>
          <p:nvPr/>
        </p:nvSpPr>
        <p:spPr>
          <a:xfrm>
            <a:off x="141255" y="738909"/>
            <a:ext cx="9310655" cy="24494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600" b="1" i="1" spc="-1" dirty="0">
                <a:solidFill>
                  <a:srgbClr val="24314C"/>
                </a:solidFill>
                <a:latin typeface="Calibri"/>
                <a:ea typeface="Arial"/>
              </a:rPr>
              <a:t>Réunion de lancement : décembre 2023, IJCLab </a:t>
            </a:r>
            <a:endParaRPr lang="fr-FR" sz="1600" i="1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pc="-1" dirty="0">
                <a:solidFill>
                  <a:srgbClr val="945200"/>
                </a:solidFill>
                <a:latin typeface="Calibri"/>
                <a:ea typeface="Arial"/>
              </a:rPr>
              <a:t>85 participants</a:t>
            </a:r>
            <a:endParaRPr lang="fr-FR" sz="1600" i="1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pc="-1" dirty="0">
                <a:solidFill>
                  <a:srgbClr val="945200"/>
                </a:solidFill>
                <a:latin typeface="Calibri"/>
                <a:ea typeface="Arial"/>
              </a:rPr>
              <a:t>12 présentations</a:t>
            </a: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i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24314C"/>
                </a:solidFill>
                <a:latin typeface="Calibri"/>
                <a:ea typeface="Arial"/>
              </a:rPr>
              <a:t>Journée 2024, organisée au CEA Saclay (IRFU/DACM</a:t>
            </a:r>
            <a:r>
              <a:rPr lang="fr-FR" sz="1600" b="1" i="1" spc="-1" dirty="0">
                <a:solidFill>
                  <a:srgbClr val="24314C"/>
                </a:solidFill>
                <a:latin typeface="Calibri"/>
              </a:rPr>
              <a:t>) par D. </a:t>
            </a:r>
            <a:r>
              <a:rPr lang="fr-FR" sz="1600" b="1" i="1" spc="-1" dirty="0" err="1">
                <a:solidFill>
                  <a:srgbClr val="24314C"/>
                </a:solidFill>
                <a:latin typeface="Calibri"/>
              </a:rPr>
              <a:t>Uriot</a:t>
            </a:r>
            <a:r>
              <a:rPr lang="fr-FR" sz="1600" b="1" i="1" spc="-1" dirty="0">
                <a:solidFill>
                  <a:srgbClr val="24314C"/>
                </a:solidFill>
                <a:latin typeface="Calibri"/>
              </a:rPr>
              <a:t> </a:t>
            </a: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50 participants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6 présentations </a:t>
            </a:r>
            <a:r>
              <a:rPr lang="fr-FR" sz="1600" b="0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dont une par axe (</a:t>
            </a:r>
            <a:r>
              <a:rPr lang="fr-FR" sz="1600" b="0" i="1" u="sng" strike="noStrike" spc="-1" dirty="0">
                <a:solidFill>
                  <a:srgbClr val="0563C1"/>
                </a:solidFill>
                <a:uFillTx/>
                <a:latin typeface="Calibri"/>
                <a:ea typeface="Arial"/>
                <a:hlinkClick r:id="rId2"/>
              </a:rPr>
              <a:t>https://indico.ijclab.in2p3.fr/event/11210/overview</a:t>
            </a:r>
            <a:r>
              <a:rPr lang="fr-FR" sz="1600" b="0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)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Visites des installations : aimants, cavités SRF, sources d’ions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3" name="Groupe 6"/>
          <p:cNvGrpSpPr/>
          <p:nvPr/>
        </p:nvGrpSpPr>
        <p:grpSpPr>
          <a:xfrm>
            <a:off x="1413067" y="3391200"/>
            <a:ext cx="7946640" cy="2534760"/>
            <a:chOff x="1484640" y="3085560"/>
            <a:chExt cx="7946640" cy="2534760"/>
          </a:xfrm>
        </p:grpSpPr>
        <p:pic>
          <p:nvPicPr>
            <p:cNvPr id="274" name="Image 3"/>
            <p:cNvPicPr/>
            <p:nvPr/>
          </p:nvPicPr>
          <p:blipFill>
            <a:blip r:embed="rId3"/>
            <a:srcRect t="26500" r="6762" b="29016"/>
            <a:stretch/>
          </p:blipFill>
          <p:spPr>
            <a:xfrm>
              <a:off x="1484640" y="3085560"/>
              <a:ext cx="7946640" cy="2526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5" name="ZoneTexte 5"/>
            <p:cNvSpPr/>
            <p:nvPr/>
          </p:nvSpPr>
          <p:spPr>
            <a:xfrm>
              <a:off x="1484640" y="5362920"/>
              <a:ext cx="794664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0" i="1" strike="noStrike" spc="-1">
                  <a:solidFill>
                    <a:srgbClr val="FFFFFF"/>
                  </a:solidFill>
                  <a:latin typeface="Arial Narrow"/>
                  <a:ea typeface="Arial Narrow"/>
                </a:rPr>
                <a:t>Journée annuelle, 13 décembre 2024, CEA Saclay</a:t>
              </a:r>
              <a:endParaRPr lang="fr-FR" sz="11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690F2460-EC14-E03C-439F-47BC991442A3}"/>
              </a:ext>
            </a:extLst>
          </p:cNvPr>
          <p:cNvSpPr/>
          <p:nvPr/>
        </p:nvSpPr>
        <p:spPr>
          <a:xfrm>
            <a:off x="1151280" y="652680"/>
            <a:ext cx="8771760" cy="1143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F4B06-C0E5-BEDD-EF0C-A52558DDE287}"/>
              </a:ext>
            </a:extLst>
          </p:cNvPr>
          <p:cNvPicPr/>
          <p:nvPr/>
        </p:nvPicPr>
        <p:blipFill>
          <a:blip r:embed="rId4"/>
          <a:srcRect l="12027" t="28640" r="9547" b="25894"/>
          <a:stretch/>
        </p:blipFill>
        <p:spPr>
          <a:xfrm>
            <a:off x="5875056" y="787800"/>
            <a:ext cx="4831560" cy="1574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D9BBF3CC-245B-EEE1-6162-F2F373AF9B42}"/>
              </a:ext>
            </a:extLst>
          </p:cNvPr>
          <p:cNvSpPr/>
          <p:nvPr/>
        </p:nvSpPr>
        <p:spPr>
          <a:xfrm>
            <a:off x="6214680" y="2331840"/>
            <a:ext cx="419580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>
                <a:solidFill>
                  <a:srgbClr val="000000"/>
                </a:solidFill>
                <a:latin typeface="Arial Narrow"/>
                <a:ea typeface="Arial Narrow"/>
              </a:rPr>
              <a:t>Kickoff, IJCLab, 13 décembre 2023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Num" idx="61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1ECB8A2-C6AE-4B3F-BAFA-15CF424BC1C2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11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title"/>
          </p:nvPr>
        </p:nvSpPr>
        <p:spPr>
          <a:xfrm>
            <a:off x="3298320" y="8280"/>
            <a:ext cx="395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2024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Workshops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Espace réservé du texte 4"/>
          <p:cNvSpPr/>
          <p:nvPr/>
        </p:nvSpPr>
        <p:spPr>
          <a:xfrm>
            <a:off x="70200" y="797400"/>
            <a:ext cx="5868782" cy="48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i="1" strike="noStrike" spc="-1" dirty="0">
                <a:solidFill>
                  <a:srgbClr val="24314C"/>
                </a:solidFill>
                <a:latin typeface="Calibri"/>
                <a:ea typeface="Arial"/>
              </a:rPr>
              <a:t>Workshop de l’axe 1 GDR 2024 : 27-29 mai, Strasbourg</a:t>
            </a:r>
            <a:endParaRPr lang="fr-FR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Piège à ions, manipulation ions lourds 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Communauté physique des ions lourds radioactifs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54 participants</a:t>
            </a: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i="1" strike="noStrike" spc="-1" dirty="0">
                <a:solidFill>
                  <a:srgbClr val="24314C"/>
                </a:solidFill>
                <a:latin typeface="Calibri"/>
                <a:ea typeface="Arial"/>
              </a:rPr>
              <a:t>Mini-workshop de l’axe 4 GDR 2024 : 23 mai, LPGP</a:t>
            </a:r>
            <a:endParaRPr lang="fr-FR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Modélisation Hydrodynamique des Plasmas pour l’ALP 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  <a:ea typeface="Arial"/>
              </a:rPr>
              <a:t>Environ 20 participants, issus de 6 labos </a:t>
            </a: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1" i="1" strike="noStrike" spc="-1" dirty="0">
              <a:solidFill>
                <a:srgbClr val="945200"/>
              </a:solidFill>
              <a:latin typeface="Calibri"/>
              <a:ea typeface="Arial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1" i="1" strike="noStrike" spc="-1" dirty="0">
              <a:solidFill>
                <a:srgbClr val="945200"/>
              </a:solidFill>
              <a:latin typeface="Calibri"/>
              <a:ea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i="1" spc="-1" dirty="0">
                <a:solidFill>
                  <a:srgbClr val="24314C"/>
                </a:solidFill>
                <a:latin typeface="Calibri"/>
                <a:ea typeface="Arial"/>
              </a:rPr>
              <a:t>Workshop du GDR 2024 calculs : 16-18 octobre, IJCLab </a:t>
            </a:r>
            <a:endParaRPr lang="fr-FR" i="1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pc="-1" dirty="0">
                <a:solidFill>
                  <a:srgbClr val="945200"/>
                </a:solidFill>
                <a:latin typeface="Calibri"/>
                <a:ea typeface="Arial"/>
              </a:rPr>
              <a:t>Calcul et simulations numériques pour les accélérateurs  </a:t>
            </a:r>
            <a:endParaRPr lang="fr-FR" sz="1600" i="1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pc="-1" dirty="0">
                <a:solidFill>
                  <a:srgbClr val="945200"/>
                </a:solidFill>
                <a:latin typeface="Calibri"/>
                <a:ea typeface="Arial"/>
              </a:rPr>
              <a:t>72 participants</a:t>
            </a:r>
          </a:p>
          <a:p>
            <a:pPr marL="285840" lvl="2" indent="-285840">
              <a:lnSpc>
                <a:spcPct val="11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i="1" strike="noStrike" spc="-1" dirty="0">
                <a:solidFill>
                  <a:srgbClr val="945200"/>
                </a:solidFill>
                <a:latin typeface="Calibri"/>
              </a:rPr>
              <a:t>Adossé aux rencontres accélérateurs de la SFP</a:t>
            </a:r>
            <a:endParaRPr lang="fr-FR" sz="16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ZoneTexte 6"/>
          <p:cNvSpPr/>
          <p:nvPr/>
        </p:nvSpPr>
        <p:spPr>
          <a:xfrm>
            <a:off x="7406483" y="2554410"/>
            <a:ext cx="3142233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 dirty="0">
                <a:solidFill>
                  <a:srgbClr val="000000"/>
                </a:solidFill>
                <a:latin typeface="Arial Narrow"/>
                <a:ea typeface="Arial Narrow"/>
              </a:rPr>
              <a:t>Workshop axe 1, Strasbourg, mai 2024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2" descr="https://indico.ijclab.in2p3.fr/event/10376/attachments/22890/33995/photo_groupe.jpg">
            <a:extLst>
              <a:ext uri="{FF2B5EF4-FFF2-40B4-BE49-F238E27FC236}">
                <a16:creationId xmlns:a16="http://schemas.microsoft.com/office/drawing/2014/main" id="{581E9E11-98F0-AE1E-E88E-DB4D7DAE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483" y="204452"/>
            <a:ext cx="311999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94343-11BE-FFC5-F3AE-A06E5916F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 b="13335"/>
          <a:stretch/>
        </p:blipFill>
        <p:spPr>
          <a:xfrm>
            <a:off x="6295028" y="3358928"/>
            <a:ext cx="4231454" cy="2200624"/>
          </a:xfrm>
          <a:prstGeom prst="rect">
            <a:avLst/>
          </a:prstGeom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DF926D74-9AF9-6634-8227-95EB9188778D}"/>
              </a:ext>
            </a:extLst>
          </p:cNvPr>
          <p:cNvSpPr/>
          <p:nvPr/>
        </p:nvSpPr>
        <p:spPr>
          <a:xfrm>
            <a:off x="6904695" y="5569510"/>
            <a:ext cx="3142233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 dirty="0">
                <a:solidFill>
                  <a:srgbClr val="000000"/>
                </a:solidFill>
                <a:latin typeface="Arial Narrow"/>
                <a:ea typeface="Arial Narrow"/>
              </a:rPr>
              <a:t>Workshop </a:t>
            </a:r>
            <a:r>
              <a:rPr lang="fr-FR" sz="1100" i="1" spc="-1" dirty="0">
                <a:solidFill>
                  <a:srgbClr val="000000"/>
                </a:solidFill>
                <a:latin typeface="Arial Narrow"/>
                <a:ea typeface="Arial Narrow"/>
              </a:rPr>
              <a:t>calculs</a:t>
            </a:r>
            <a:r>
              <a:rPr lang="fr-FR" sz="1100" b="0" i="1" strike="noStrike" spc="-1" dirty="0">
                <a:solidFill>
                  <a:srgbClr val="000000"/>
                </a:solidFill>
                <a:latin typeface="Arial Narrow"/>
                <a:ea typeface="Arial Narrow"/>
              </a:rPr>
              <a:t>, IJCLab, octobre 2024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12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xfrm>
            <a:off x="2794099" y="0"/>
            <a:ext cx="5328591" cy="8118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200" dirty="0"/>
              <a:t>3. Événements du GDR 2025 : </a:t>
            </a:r>
            <a:br>
              <a:rPr lang="fr-FR" sz="2200" dirty="0"/>
            </a:br>
            <a:r>
              <a:rPr lang="fr-FR" sz="2200" dirty="0"/>
              <a:t>Workshop on R&amp;D for new ISOL </a:t>
            </a:r>
            <a:r>
              <a:rPr lang="fr-FR" sz="2200" dirty="0" err="1"/>
              <a:t>beams</a:t>
            </a:r>
            <a:endParaRPr lang="fr-FR" sz="2200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idx="1"/>
          </p:nvPr>
        </p:nvSpPr>
        <p:spPr bwMode="auto">
          <a:xfrm>
            <a:off x="-16085" y="726785"/>
            <a:ext cx="6842632" cy="269528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10 – 12 mars 2025</a:t>
            </a:r>
            <a:b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Workshop on R&amp;D strategy for radioactive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(maison d’hôte du Ganil):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Atelier commun entre GANIL-SPIRAL1 / IJCLab-ALTO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Atelier développé dans le cadre du master « Projet Ions Radioactifs »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invités : Batch Mode (FRIB) – Laser ion source (ISOLDE)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participants (chercheurs et ingénieurs), environ 50% zoom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Toutes les présentations sont sur le site </a:t>
            </a:r>
            <a:r>
              <a:rPr lang="fr-FR" sz="1400" b="0" dirty="0" err="1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indico</a:t>
            </a: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 demandes de faisceaux (99 basses énergies, 37 réaccélérés) ont été reçues.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22690" y="1084739"/>
            <a:ext cx="2592000" cy="28267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17532" y="4016524"/>
            <a:ext cx="2592000" cy="1695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8098621" y="815750"/>
            <a:ext cx="26663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i="1">
                <a:solidFill>
                  <a:srgbClr val="945200"/>
                </a:solidFill>
                <a:latin typeface="Calibri"/>
              </a:rPr>
              <a:t>https://indico.in2p3.fr/event/34404/overview</a:t>
            </a:r>
            <a:endParaRPr/>
          </a:p>
        </p:txBody>
      </p:sp>
      <p:grpSp>
        <p:nvGrpSpPr>
          <p:cNvPr id="2" name="Groupe 1"/>
          <p:cNvGrpSpPr/>
          <p:nvPr/>
        </p:nvGrpSpPr>
        <p:grpSpPr bwMode="auto">
          <a:xfrm>
            <a:off x="1103" y="3740323"/>
            <a:ext cx="8139586" cy="2025725"/>
            <a:chOff x="1103" y="3675407"/>
            <a:chExt cx="8139586" cy="2025725"/>
          </a:xfrm>
        </p:grpSpPr>
        <p:sp>
          <p:nvSpPr>
            <p:cNvPr id="10" name="Flèche : droite 9"/>
            <p:cNvSpPr/>
            <p:nvPr/>
          </p:nvSpPr>
          <p:spPr bwMode="auto">
            <a:xfrm>
              <a:off x="222771" y="4393901"/>
              <a:ext cx="6480000" cy="43577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/>
                <a:t>2025                   |        2026        |      2027  </a:t>
              </a:r>
              <a:endParaRPr/>
            </a:p>
          </p:txBody>
        </p:sp>
        <p:cxnSp>
          <p:nvCxnSpPr>
            <p:cNvPr id="11" name="Connecteur droit 10"/>
            <p:cNvCxnSpPr/>
            <p:nvPr/>
          </p:nvCxnSpPr>
          <p:spPr bwMode="auto">
            <a:xfrm>
              <a:off x="230221" y="4303901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 bwMode="auto">
            <a:xfrm>
              <a:off x="13824" y="3853984"/>
              <a:ext cx="84988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>
                  <a:solidFill>
                    <a:srgbClr val="24314C"/>
                  </a:solidFill>
                  <a:latin typeface="Calibri"/>
                </a:rPr>
                <a:t>Workshop</a:t>
              </a:r>
              <a:endParaRPr/>
            </a:p>
            <a:p>
              <a:pPr>
                <a:defRPr/>
              </a:pPr>
              <a:r>
                <a:rPr lang="fr-FR" sz="1200" b="1">
                  <a:solidFill>
                    <a:srgbClr val="0432FF"/>
                  </a:solidFill>
                  <a:latin typeface="Calibri"/>
                </a:rPr>
                <a:t>Mars</a:t>
              </a:r>
              <a:endParaRPr/>
            </a:p>
          </p:txBody>
        </p:sp>
        <p:sp>
          <p:nvSpPr>
            <p:cNvPr id="13" name="ZoneTexte 12"/>
            <p:cNvSpPr txBox="1"/>
            <p:nvPr/>
          </p:nvSpPr>
          <p:spPr bwMode="auto">
            <a:xfrm>
              <a:off x="2236037" y="3855065"/>
              <a:ext cx="11161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24314C"/>
                  </a:solidFill>
                  <a:latin typeface="Calibri"/>
                </a:rPr>
                <a:t>EA MP IN2P3</a:t>
              </a:r>
              <a:endParaRPr/>
            </a:p>
            <a:p>
              <a:pPr>
                <a:defRPr/>
              </a:pPr>
              <a:r>
                <a:rPr lang="fr-FR" sz="1200" b="1">
                  <a:solidFill>
                    <a:srgbClr val="0432FF"/>
                  </a:solidFill>
                  <a:latin typeface="Calibri"/>
                </a:rPr>
                <a:t>Novembre</a:t>
              </a:r>
              <a:endParaRPr/>
            </a:p>
          </p:txBody>
        </p:sp>
        <p:cxnSp>
          <p:nvCxnSpPr>
            <p:cNvPr id="14" name="Connecteur droit 13"/>
            <p:cNvCxnSpPr/>
            <p:nvPr/>
          </p:nvCxnSpPr>
          <p:spPr bwMode="auto">
            <a:xfrm>
              <a:off x="424941" y="4741699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auto">
            <a:xfrm>
              <a:off x="1137915" y="4303901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2002010" y="4739677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2650084" y="4303901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auto">
            <a:xfrm>
              <a:off x="3946227" y="4303901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auto">
            <a:xfrm>
              <a:off x="5417003" y="4754208"/>
              <a:ext cx="0" cy="180000"/>
            </a:xfrm>
            <a:prstGeom prst="line">
              <a:avLst/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 bwMode="auto">
            <a:xfrm>
              <a:off x="1657286" y="4870135"/>
              <a:ext cx="30603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0432FF"/>
                  </a:solidFill>
                  <a:latin typeface="Calibri"/>
                </a:rPr>
                <a:t>Septembre</a:t>
              </a:r>
              <a:endParaRPr/>
            </a:p>
            <a:p>
              <a:pPr marL="171450" indent="-171450">
                <a:buFont typeface="Arial"/>
                <a:buChar char="•"/>
                <a:defRPr/>
              </a:pPr>
              <a:r>
                <a:rPr lang="fr-FR" sz="1200">
                  <a:solidFill>
                    <a:srgbClr val="24314C"/>
                  </a:solidFill>
                  <a:latin typeface="Calibri"/>
                </a:rPr>
                <a:t>Création GT sur l’identification des propriétés faisceaux GANIL</a:t>
              </a:r>
              <a:endParaRPr/>
            </a:p>
            <a:p>
              <a:pPr marL="171450" indent="-171450">
                <a:buFont typeface="Arial"/>
                <a:buChar char="•"/>
                <a:defRPr/>
              </a:pPr>
              <a:r>
                <a:rPr lang="fr-FR" sz="1200">
                  <a:solidFill>
                    <a:srgbClr val="24314C"/>
                  </a:solidFill>
                  <a:latin typeface="Calibri"/>
                </a:rPr>
                <a:t>Réunion IN2P3 sur conclusions workshop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804779" y="3675407"/>
              <a:ext cx="13412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24314C"/>
                  </a:solidFill>
                  <a:latin typeface="Calibri"/>
                </a:rPr>
                <a:t>Rapport transmis à l’IN2P3</a:t>
              </a:r>
              <a:endParaRPr/>
            </a:p>
            <a:p>
              <a:pPr>
                <a:defRPr/>
              </a:pPr>
              <a:r>
                <a:rPr lang="fr-FR" sz="1200" b="1">
                  <a:solidFill>
                    <a:srgbClr val="0432FF"/>
                  </a:solidFill>
                  <a:latin typeface="Calibri"/>
                </a:rPr>
                <a:t>Juillet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03" y="4898312"/>
              <a:ext cx="16561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0432FF"/>
                  </a:solidFill>
                  <a:latin typeface="Calibri"/>
                </a:rPr>
                <a:t>Avril - Juin</a:t>
              </a:r>
              <a:endParaRPr/>
            </a:p>
            <a:p>
              <a:pPr>
                <a:defRPr/>
              </a:pPr>
              <a:r>
                <a:rPr lang="fr-FR" sz="1200">
                  <a:solidFill>
                    <a:srgbClr val="24314C"/>
                  </a:solidFill>
                  <a:latin typeface="Calibri"/>
                </a:rPr>
                <a:t>Analyse des demandes de faisceaux</a:t>
              </a:r>
              <a:endParaRPr/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4594299" y="4934208"/>
              <a:ext cx="30913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>
                  <a:solidFill>
                    <a:srgbClr val="24314C"/>
                  </a:solidFill>
                  <a:latin typeface="Calibri"/>
                </a:rPr>
                <a:t>Nouveaux faisceaux SPIRAL1 en ligne et études spécifiques pour faisceaux 2029- 2030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3352161" y="3675407"/>
              <a:ext cx="47885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/>
                <a:buChar char="•"/>
                <a:defRPr/>
              </a:pPr>
              <a:r>
                <a:rPr lang="fr-FR" sz="1200" b="1">
                  <a:solidFill>
                    <a:srgbClr val="24314C"/>
                  </a:solidFill>
                  <a:latin typeface="Calibri"/>
                </a:rPr>
                <a:t>Premières conclusions sur les orientations des R&amp;D faisceaux GANIL</a:t>
              </a:r>
              <a:endParaRPr/>
            </a:p>
            <a:p>
              <a:pPr marL="171450" indent="-171450">
                <a:buFont typeface="Arial"/>
                <a:buChar char="•"/>
                <a:defRPr/>
              </a:pPr>
              <a:r>
                <a:rPr lang="fr-FR" sz="1200" b="1">
                  <a:solidFill>
                    <a:srgbClr val="24314C"/>
                  </a:solidFill>
                  <a:latin typeface="Calibri"/>
                </a:rPr>
                <a:t>Conclusion sur la faisabilité des Lasers sur SPIRAL1</a:t>
              </a:r>
              <a:endParaRPr/>
            </a:p>
            <a:p>
              <a:pPr marL="171450" indent="-171450">
                <a:buFont typeface="Arial"/>
                <a:buChar char="•"/>
                <a:defRPr/>
              </a:pPr>
              <a:r>
                <a:rPr lang="fr-FR" sz="1200" b="1">
                  <a:solidFill>
                    <a:srgbClr val="24314C"/>
                  </a:solidFill>
                  <a:latin typeface="Calibri"/>
                </a:rPr>
                <a:t>Nouveaux faisceaux ALTO par technique Laser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13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xfrm>
            <a:off x="2794099" y="0"/>
            <a:ext cx="5328591" cy="8118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200" dirty="0"/>
              <a:t>3. Événements du GDR 2025 : </a:t>
            </a:r>
            <a:br>
              <a:rPr lang="fr-FR" sz="2200" dirty="0"/>
            </a:br>
            <a:r>
              <a:rPr lang="fr-FR" sz="2200" dirty="0"/>
              <a:t>Workshop on R&amp;D for new ISOL </a:t>
            </a:r>
            <a:r>
              <a:rPr lang="fr-FR" sz="2200" dirty="0" err="1"/>
              <a:t>beams</a:t>
            </a:r>
            <a:endParaRPr lang="fr-FR" sz="2200" dirty="0"/>
          </a:p>
        </p:txBody>
      </p:sp>
      <p:sp>
        <p:nvSpPr>
          <p:cNvPr id="4" name="Espace réservé du texte 4"/>
          <p:cNvSpPr txBox="1"/>
          <p:nvPr/>
        </p:nvSpPr>
        <p:spPr bwMode="auto">
          <a:xfrm>
            <a:off x="0" y="847374"/>
            <a:ext cx="8164017" cy="440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fr-FR" b="1">
                <a:solidFill>
                  <a:srgbClr val="24314C"/>
                </a:solidFill>
                <a:latin typeface="Calibri"/>
              </a:rPr>
              <a:t>Objectifs </a:t>
            </a:r>
            <a:endParaRPr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1">
                <a:solidFill>
                  <a:srgbClr val="24314C"/>
                </a:solidFill>
                <a:latin typeface="Calibri"/>
              </a:rPr>
              <a:t>Identifier les efforts des R&amp;D faisceaux en lien avec </a:t>
            </a:r>
            <a:r>
              <a:rPr lang="fr-FR" sz="1400">
                <a:solidFill>
                  <a:srgbClr val="24314C"/>
                </a:solidFill>
                <a:latin typeface="Calibri"/>
              </a:rPr>
              <a:t>:</a:t>
            </a:r>
            <a:endParaRPr lang="fr-FR" sz="1400">
              <a:solidFill>
                <a:srgbClr val="945200"/>
              </a:solidFill>
              <a:latin typeface="Calibri"/>
            </a:endParaRPr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Retour d’AGATA à GANIL pour 2029-2031</a:t>
            </a:r>
            <a:endParaRPr/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Démarrage du hall expérimental DESIR  (DETRAP, BESTIOL, LUMIERE)</a:t>
            </a:r>
            <a:endParaRPr/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Développements associés à la plateforme ALTO</a:t>
            </a:r>
            <a:endParaRPr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b="1">
                <a:solidFill>
                  <a:srgbClr val="24314C"/>
                </a:solidFill>
                <a:latin typeface="Calibri"/>
              </a:rPr>
              <a:t>Rassembler les protagonistes (plateforme – Utilisateurs)</a:t>
            </a:r>
            <a:endParaRPr lang="fr-FR" sz="1400" b="1">
              <a:solidFill>
                <a:srgbClr val="945200"/>
              </a:solidFill>
              <a:latin typeface="Calibri"/>
            </a:endParaRPr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Rassembler les utilisateurs de faisceaux et les experts de la R&amp;D dans ce domaine</a:t>
            </a:r>
            <a:endParaRPr/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identifier les cas prioritaires à court et moyen terme sur les deux sites</a:t>
            </a:r>
            <a:endParaRPr/>
          </a:p>
          <a:p>
            <a:pPr marL="230453" indent="-406026">
              <a:lnSpc>
                <a:spcPct val="10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 sz="1400" b="1">
                <a:solidFill>
                  <a:srgbClr val="24314C"/>
                </a:solidFill>
                <a:latin typeface="Calibri"/>
              </a:rPr>
              <a:t>Développer une vision partagée</a:t>
            </a:r>
            <a:endParaRPr/>
          </a:p>
          <a:p>
            <a:pPr marL="916253" lvl="1" indent="-388060">
              <a:lnSpc>
                <a:spcPct val="100000"/>
              </a:lnSpc>
              <a:spcBef>
                <a:spcPts val="1132"/>
              </a:spcBef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Discussions stratégiques sur les investissements dans les plateformes</a:t>
            </a:r>
            <a:endParaRPr/>
          </a:p>
          <a:p>
            <a:pPr marL="916253" lvl="1" indent="-388060">
              <a:lnSpc>
                <a:spcPct val="100000"/>
              </a:lnSpc>
              <a:spcBef>
                <a:spcPts val="1132"/>
              </a:spcBef>
              <a:buClr>
                <a:srgbClr val="945200"/>
              </a:buClr>
              <a:defRPr/>
            </a:pPr>
            <a:r>
              <a:rPr lang="fr-FR" sz="1400">
                <a:solidFill>
                  <a:srgbClr val="945200"/>
                </a:solidFill>
                <a:latin typeface="Calibri"/>
              </a:rPr>
              <a:t>Comparaison des objectifs des utilisateurs avec la R&amp;D en cours ou à réaliser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04232" y="2675242"/>
            <a:ext cx="2530465" cy="14952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04231" y="4367416"/>
            <a:ext cx="2488747" cy="13999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4232" y="653480"/>
            <a:ext cx="2488747" cy="18665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14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xfrm>
            <a:off x="2794099" y="0"/>
            <a:ext cx="5328591" cy="8118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200" dirty="0"/>
              <a:t>3. Événements du GDR 2025 : </a:t>
            </a:r>
            <a:br>
              <a:rPr lang="fr-FR" sz="2200" dirty="0"/>
            </a:br>
            <a:r>
              <a:rPr lang="fr-FR" sz="2200" dirty="0"/>
              <a:t>Workshop on R&amp;D for new ISOL </a:t>
            </a:r>
            <a:r>
              <a:rPr lang="fr-FR" sz="2200" dirty="0" err="1"/>
              <a:t>beams</a:t>
            </a:r>
            <a:endParaRPr lang="fr-FR" sz="2200" dirty="0"/>
          </a:p>
        </p:txBody>
      </p:sp>
      <p:sp>
        <p:nvSpPr>
          <p:cNvPr id="4" name="Espace réservé du texte 4"/>
          <p:cNvSpPr txBox="1"/>
          <p:nvPr/>
        </p:nvSpPr>
        <p:spPr bwMode="auto">
          <a:xfrm>
            <a:off x="1050541" y="1002457"/>
            <a:ext cx="7364648" cy="479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Beaucoup de demandes faisceaux non disponibles : nécessité d’orienter les développements/études machines en lien avec les projets scientifiques.</a:t>
            </a:r>
            <a:endParaRPr dirty="0"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Si des faisceaux ont une importance scientifique majeure, lancer des R&amp;D bien en amont.</a:t>
            </a:r>
            <a:endParaRPr dirty="0"/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 b="1" dirty="0">
                <a:solidFill>
                  <a:srgbClr val="945200"/>
                </a:solidFill>
                <a:latin typeface="Calibri"/>
              </a:rPr>
              <a:t>Actions en cours : création d’un groupe de travail physiciens/Ingénieurs</a:t>
            </a:r>
            <a:endParaRPr dirty="0"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Difficultés technologiques (purification, production, …) : nécessites des orientations et des investissements en R&amp;D pour rendre les installations en mesure de fournir une grande partis des faisceaux.</a:t>
            </a:r>
            <a:endParaRPr dirty="0"/>
          </a:p>
          <a:p>
            <a:pPr>
              <a:lnSpc>
                <a:spcPct val="110000"/>
              </a:lnSpc>
              <a:defRPr/>
            </a:pPr>
            <a:endParaRPr lang="fr-FR" sz="800" dirty="0">
              <a:solidFill>
                <a:srgbClr val="24314C"/>
              </a:solidFill>
              <a:latin typeface="Calibri"/>
            </a:endParaRPr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Production riche en neutrons peu accessible sur SPIRAL1.</a:t>
            </a:r>
            <a:endParaRPr dirty="0"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R&amp;D sur le comportement des produits de fission dans les composés d’uranium et la production des faisceaux moléculaires : nécessité de soutien pour être poursuivie à court terme.</a:t>
            </a:r>
            <a:endParaRPr dirty="0"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Travaux de fiabilisation : efficacité de production et augmentation du nombre d’expériences.</a:t>
            </a:r>
            <a:endParaRPr dirty="0"/>
          </a:p>
          <a:p>
            <a:pPr marL="323383" indent="-323383">
              <a:lnSpc>
                <a:spcPct val="110000"/>
              </a:lnSpc>
              <a:buFont typeface="Arial"/>
              <a:buChar char="•"/>
              <a:defRPr/>
            </a:pPr>
            <a:r>
              <a:rPr lang="fr-FR" sz="1400" dirty="0">
                <a:solidFill>
                  <a:srgbClr val="24314C"/>
                </a:solidFill>
                <a:latin typeface="Calibri"/>
              </a:rPr>
              <a:t>RIALTO (source laser) poursuit ses développements de schéma d’ionisation (Ge, Cd,…).</a:t>
            </a:r>
            <a:endParaRPr dirty="0"/>
          </a:p>
          <a:p>
            <a:pPr marL="1009183" lvl="1" indent="-323383">
              <a:lnSpc>
                <a:spcPct val="110000"/>
              </a:lnSpc>
              <a:buClr>
                <a:srgbClr val="945200"/>
              </a:buClr>
              <a:defRPr/>
            </a:pPr>
            <a:r>
              <a:rPr lang="fr-FR" sz="1400" b="1" dirty="0">
                <a:solidFill>
                  <a:srgbClr val="945200"/>
                </a:solidFill>
                <a:latin typeface="Calibri"/>
              </a:rPr>
              <a:t>Expertise si développement source laser à GANIL</a:t>
            </a:r>
            <a:endParaRPr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15189" y="797495"/>
            <a:ext cx="2340000" cy="20667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15189" y="2939083"/>
            <a:ext cx="2340000" cy="2053535"/>
          </a:xfrm>
          <a:prstGeom prst="rect">
            <a:avLst/>
          </a:prstGeom>
        </p:spPr>
      </p:pic>
      <p:pic>
        <p:nvPicPr>
          <p:cNvPr id="11" name="Picture 2" descr="https://www.ijclab.in2p3.fr/wp-content/uploads/sites/12/2020/05/alto-off@2x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6472" y="3669529"/>
            <a:ext cx="1080000" cy="259200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202" y="1294778"/>
            <a:ext cx="1080000" cy="51048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514956" y="671024"/>
            <a:ext cx="3919464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fr-FR" sz="1800" b="1">
                <a:solidFill>
                  <a:srgbClr val="24314C"/>
                </a:solidFill>
                <a:latin typeface="Calibri"/>
              </a:rPr>
              <a:t>Conclusions et recommandations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2"/>
          <p:cNvSpPr>
            <a:spLocks noGrp="1"/>
          </p:cNvSpPr>
          <p:nvPr>
            <p:ph type="title"/>
          </p:nvPr>
        </p:nvSpPr>
        <p:spPr>
          <a:xfrm>
            <a:off x="2985120" y="0"/>
            <a:ext cx="4823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2025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 : RF et ALP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Espace réservé du texte 4"/>
          <p:cNvSpPr/>
          <p:nvPr/>
        </p:nvSpPr>
        <p:spPr>
          <a:xfrm>
            <a:off x="21960" y="727318"/>
            <a:ext cx="10750320" cy="50616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Workshop « accélérateurs RF et laser-plasma, synergies et complémentarités », IJCLab, 12-14 mai 2025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Organisé par C. 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Thaury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, F. Massimo, </a:t>
            </a:r>
            <a:r>
              <a:rPr lang="fr-FR" spc="-1" dirty="0">
                <a:solidFill>
                  <a:srgbClr val="945200"/>
                </a:solidFill>
                <a:latin typeface="Calibri"/>
                <a:ea typeface="Arial"/>
              </a:rPr>
              <a:t>E. D’Humières, M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. Baylac, L. Perrot, N. 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Pichoff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  + logistique IJCLab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Objectifs </a:t>
            </a: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pc="-1" dirty="0">
                <a:solidFill>
                  <a:srgbClr val="24314C"/>
                </a:solidFill>
                <a:latin typeface="Calibri"/>
              </a:rPr>
              <a:t>Améliorer les échanges entre les communautés des accélérateurs traditionnels et ALP </a:t>
            </a: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pc="-1" dirty="0">
                <a:solidFill>
                  <a:srgbClr val="24314C"/>
                </a:solidFill>
                <a:latin typeface="Calibri"/>
              </a:rPr>
              <a:t>Dresser un état de l’art des progrès </a:t>
            </a: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pc="-1" dirty="0">
                <a:solidFill>
                  <a:srgbClr val="24314C"/>
                </a:solidFill>
                <a:latin typeface="Calibri"/>
              </a:rPr>
              <a:t>Présenter les défis restants à effectuer </a:t>
            </a: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endParaRPr lang="fr-FR" sz="1400" b="1" spc="-1" dirty="0">
              <a:solidFill>
                <a:srgbClr val="24314C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28 présentations sur 6 thèmes principaux 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(</a:t>
            </a:r>
            <a:r>
              <a:rPr lang="fr-FR" sz="1800" b="0" u="sng" strike="noStrike" spc="-1" dirty="0">
                <a:solidFill>
                  <a:srgbClr val="0563C1"/>
                </a:solidFill>
                <a:uFillTx/>
                <a:latin typeface="Calibri"/>
                <a:ea typeface="Arial"/>
                <a:hlinkClick r:id="rId3"/>
              </a:rPr>
              <a:t>https://indico.ijclab.in2p3.fr/event/11508/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)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Sources de lumière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Couplage ALP et RF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Applications médicales 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Autres applications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Fiabilisation de l’ALP 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Hautes énergies </a:t>
            </a: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Posters étudiants (~10)</a:t>
            </a: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300" b="1" strike="noStrike" spc="-1" dirty="0">
              <a:solidFill>
                <a:srgbClr val="945200"/>
              </a:solidFill>
              <a:latin typeface="Calibri"/>
              <a:ea typeface="Arial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b="1" spc="-1" dirty="0">
                <a:solidFill>
                  <a:srgbClr val="945200"/>
                </a:solidFill>
                <a:latin typeface="Calibri"/>
                <a:ea typeface="Arial"/>
              </a:rPr>
              <a:t>Visite du laser Apollon (LULI)</a:t>
            </a: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ZoneTexte 3"/>
          <p:cNvSpPr/>
          <p:nvPr/>
        </p:nvSpPr>
        <p:spPr>
          <a:xfrm>
            <a:off x="6703200" y="5564520"/>
            <a:ext cx="31071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>
                <a:solidFill>
                  <a:srgbClr val="FFFFFF"/>
                </a:solidFill>
                <a:latin typeface="Arial Narrow"/>
                <a:ea typeface="Arial Narrow"/>
              </a:rPr>
              <a:t>Visite Apollon, LULI, 14 mai 2025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ZoneTexte 9"/>
          <p:cNvSpPr/>
          <p:nvPr/>
        </p:nvSpPr>
        <p:spPr>
          <a:xfrm>
            <a:off x="6434640" y="3495240"/>
            <a:ext cx="31071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>
                <a:solidFill>
                  <a:srgbClr val="FFFFFF"/>
                </a:solidFill>
                <a:latin typeface="Arial Narrow"/>
                <a:ea typeface="Arial Narrow"/>
              </a:rPr>
              <a:t>Workshop ALP- RF, IJCLab, 12-14 mai 2025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F9B16B-3C2A-1EE7-9BF7-7DB7AD63CC5B}"/>
              </a:ext>
            </a:extLst>
          </p:cNvPr>
          <p:cNvSpPr txBox="1"/>
          <p:nvPr/>
        </p:nvSpPr>
        <p:spPr>
          <a:xfrm>
            <a:off x="6703211" y="5564498"/>
            <a:ext cx="31078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1100" i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Visite Apollon, LULI</a:t>
            </a:r>
            <a:r>
              <a:rPr lang="fr-FR" altLang="fr-FR" sz="1100" i="1" kern="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, 14 mai 2025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A77DC9-B206-F537-9B4E-B471A0D31372}"/>
              </a:ext>
            </a:extLst>
          </p:cNvPr>
          <p:cNvSpPr/>
          <p:nvPr/>
        </p:nvSpPr>
        <p:spPr>
          <a:xfrm>
            <a:off x="6332762" y="5265591"/>
            <a:ext cx="31071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>
                <a:solidFill>
                  <a:srgbClr val="FFFFFF"/>
                </a:solidFill>
                <a:latin typeface="Arial Narrow"/>
                <a:ea typeface="Arial Narrow"/>
              </a:rPr>
              <a:t>Visite Apollon, LULI, 14 mai 2025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CEE88C-C7E6-724B-B4B2-A3F629C9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11"/>
          <a:stretch>
            <a:fillRect/>
          </a:stretch>
        </p:blipFill>
        <p:spPr>
          <a:xfrm>
            <a:off x="6902893" y="3248686"/>
            <a:ext cx="3702114" cy="23875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2F5CC3C-3927-3A7D-D008-990E7D23F996}"/>
              </a:ext>
            </a:extLst>
          </p:cNvPr>
          <p:cNvSpPr txBox="1"/>
          <p:nvPr/>
        </p:nvSpPr>
        <p:spPr>
          <a:xfrm>
            <a:off x="7317469" y="5634350"/>
            <a:ext cx="31078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1100" i="1" dirty="0">
                <a:latin typeface="Arial Narrow" charset="0"/>
                <a:ea typeface="Arial Narrow" charset="0"/>
                <a:cs typeface="Arial Narrow" charset="0"/>
              </a:rPr>
              <a:t>Visite Apollon, LULI</a:t>
            </a:r>
            <a:r>
              <a:rPr lang="fr-FR" altLang="fr-FR" sz="1100" i="1" kern="0" dirty="0">
                <a:latin typeface="Arial Narrow" charset="0"/>
                <a:ea typeface="Arial Narrow" charset="0"/>
                <a:cs typeface="Arial Narrow" charset="0"/>
              </a:rPr>
              <a:t>, 14 mai 2025</a:t>
            </a:r>
            <a:endParaRPr lang="fr-FR" sz="11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B2BA8A-658A-F2BA-8AD5-5F61E042E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643" y="3248686"/>
            <a:ext cx="3183378" cy="23875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FDB74-39F1-5870-242F-ED968C6B150C}"/>
              </a:ext>
            </a:extLst>
          </p:cNvPr>
          <p:cNvSpPr txBox="1"/>
          <p:nvPr/>
        </p:nvSpPr>
        <p:spPr>
          <a:xfrm>
            <a:off x="3633030" y="5647617"/>
            <a:ext cx="31078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1100" i="1" dirty="0">
                <a:latin typeface="Arial Narrow" charset="0"/>
                <a:ea typeface="Arial Narrow" charset="0"/>
                <a:cs typeface="Arial Narrow" charset="0"/>
              </a:rPr>
              <a:t>Posters, 12 mai </a:t>
            </a:r>
            <a:r>
              <a:rPr lang="fr-FR" altLang="fr-FR" sz="1100" i="1" kern="0" dirty="0">
                <a:latin typeface="Arial Narrow" charset="0"/>
                <a:ea typeface="Arial Narrow" charset="0"/>
                <a:cs typeface="Arial Narrow" charset="0"/>
              </a:rPr>
              <a:t>2025</a:t>
            </a:r>
            <a:endParaRPr lang="fr-FR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6F557-C30B-F1A0-CFA7-7FEBE880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>
            <a:extLst>
              <a:ext uri="{FF2B5EF4-FFF2-40B4-BE49-F238E27FC236}">
                <a16:creationId xmlns:a16="http://schemas.microsoft.com/office/drawing/2014/main" id="{577B7B59-506F-5CE1-BA64-843B2210EFCC}"/>
              </a:ext>
            </a:extLst>
          </p:cNvPr>
          <p:cNvSpPr>
            <a:spLocks noGrp="1"/>
          </p:cNvSpPr>
          <p:nvPr>
            <p:ph type="sldNum" idx="65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61211A8-BC17-46F1-B4ED-C9AC66673E25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16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>
            <a:extLst>
              <a:ext uri="{FF2B5EF4-FFF2-40B4-BE49-F238E27FC236}">
                <a16:creationId xmlns:a16="http://schemas.microsoft.com/office/drawing/2014/main" id="{1097FD77-0680-BE09-8CCA-AEA7BE02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120" y="0"/>
            <a:ext cx="4823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2025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 : RF et ALP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Espace réservé du texte 4">
            <a:extLst>
              <a:ext uri="{FF2B5EF4-FFF2-40B4-BE49-F238E27FC236}">
                <a16:creationId xmlns:a16="http://schemas.microsoft.com/office/drawing/2014/main" id="{C3F1103C-A460-C42F-9327-6179577B0A88}"/>
              </a:ext>
            </a:extLst>
          </p:cNvPr>
          <p:cNvSpPr/>
          <p:nvPr/>
        </p:nvSpPr>
        <p:spPr>
          <a:xfrm>
            <a:off x="21960" y="638204"/>
            <a:ext cx="10750320" cy="52475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Workshop « accélérateurs RF et laser-plasma, synergies et complémentarités », IJCLab, 12-14 mai 2025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85 participants</a:t>
            </a: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b="1" spc="-1" dirty="0">
                <a:solidFill>
                  <a:srgbClr val="945200"/>
                </a:solidFill>
                <a:latin typeface="Calibri"/>
              </a:rPr>
              <a:t>20% d’orateurs juniors (doc/postdoc)</a:t>
            </a: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Traducteur automatique français/anglais (API google)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400" b="1" spc="-1" dirty="0">
              <a:solidFill>
                <a:srgbClr val="945200"/>
              </a:solidFill>
              <a:latin typeface="Calibri"/>
              <a:ea typeface="Arial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b="1" spc="-1" dirty="0">
                <a:solidFill>
                  <a:srgbClr val="FF0000"/>
                </a:solidFill>
                <a:latin typeface="Calibri"/>
                <a:ea typeface="Arial"/>
              </a:rPr>
              <a:t>T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able ronde : présentation du projet fédérateur ALP 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0432FF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i="1" strike="noStrike" spc="-1" dirty="0">
                <a:solidFill>
                  <a:srgbClr val="0432FF"/>
                </a:solidFill>
                <a:latin typeface="Calibri"/>
                <a:ea typeface="Arial"/>
              </a:rPr>
              <a:t>NB : repas non consommés donnés à l’épicerie solidaire d’Orsay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5" name="Image 4">
            <a:extLst>
              <a:ext uri="{FF2B5EF4-FFF2-40B4-BE49-F238E27FC236}">
                <a16:creationId xmlns:a16="http://schemas.microsoft.com/office/drawing/2014/main" id="{5A431F3D-F812-2E41-C23A-D5271DA4C4A5}"/>
              </a:ext>
            </a:extLst>
          </p:cNvPr>
          <p:cNvPicPr/>
          <p:nvPr/>
        </p:nvPicPr>
        <p:blipFill>
          <a:blip r:embed="rId3"/>
          <a:srcRect t="34044" b="9769"/>
          <a:stretch/>
        </p:blipFill>
        <p:spPr>
          <a:xfrm>
            <a:off x="2411205" y="2993502"/>
            <a:ext cx="6406973" cy="237767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6" name="ZoneTexte 9">
            <a:extLst>
              <a:ext uri="{FF2B5EF4-FFF2-40B4-BE49-F238E27FC236}">
                <a16:creationId xmlns:a16="http://schemas.microsoft.com/office/drawing/2014/main" id="{DCD0F3ED-8006-1D94-FB12-4FCB251C14AD}"/>
              </a:ext>
            </a:extLst>
          </p:cNvPr>
          <p:cNvSpPr/>
          <p:nvPr/>
        </p:nvSpPr>
        <p:spPr>
          <a:xfrm>
            <a:off x="3832807" y="5113775"/>
            <a:ext cx="31071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i="1" strike="noStrike" spc="-1" dirty="0">
                <a:solidFill>
                  <a:srgbClr val="FFFFFF"/>
                </a:solidFill>
                <a:latin typeface="Arial Narrow"/>
                <a:ea typeface="Arial Narrow"/>
              </a:rPr>
              <a:t>Workshop ALP- RF, IJCLab, 12-14 mai 2025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0C6850-B6A5-DAFD-CA66-298063E62EDA}"/>
              </a:ext>
            </a:extLst>
          </p:cNvPr>
          <p:cNvPicPr/>
          <p:nvPr/>
        </p:nvPicPr>
        <p:blipFill>
          <a:blip r:embed="rId4"/>
          <a:srcRect l="11739" r="9971"/>
          <a:stretch/>
        </p:blipFill>
        <p:spPr>
          <a:xfrm>
            <a:off x="5885748" y="1038232"/>
            <a:ext cx="2490999" cy="176803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30CD20-0B66-3F37-73A7-B6A5D25BEDC6}"/>
              </a:ext>
            </a:extLst>
          </p:cNvPr>
          <p:cNvPicPr/>
          <p:nvPr/>
        </p:nvPicPr>
        <p:blipFill>
          <a:blip r:embed="rId5"/>
          <a:srcRect l="8284" r="8809"/>
          <a:stretch/>
        </p:blipFill>
        <p:spPr>
          <a:xfrm>
            <a:off x="8342512" y="1145498"/>
            <a:ext cx="2416069" cy="1586112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2729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Num" idx="67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F741354-5B6E-444E-BB47-4E6C3F0F7D69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17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2025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 : RF et ALP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Image 296"/>
          <p:cNvPicPr/>
          <p:nvPr/>
        </p:nvPicPr>
        <p:blipFill>
          <a:blip r:embed="rId2"/>
          <a:stretch/>
        </p:blipFill>
        <p:spPr>
          <a:xfrm>
            <a:off x="0" y="1971825"/>
            <a:ext cx="5386387" cy="302803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8" name="Image 297"/>
          <p:cNvPicPr/>
          <p:nvPr/>
        </p:nvPicPr>
        <p:blipFill>
          <a:blip r:embed="rId3"/>
          <a:stretch/>
        </p:blipFill>
        <p:spPr>
          <a:xfrm>
            <a:off x="5356440" y="2129039"/>
            <a:ext cx="5408775" cy="244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Rectangle 298"/>
          <p:cNvSpPr/>
          <p:nvPr/>
        </p:nvSpPr>
        <p:spPr>
          <a:xfrm>
            <a:off x="1146627" y="1615425"/>
            <a:ext cx="2648607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spc="-1" dirty="0">
                <a:solidFill>
                  <a:srgbClr val="945200"/>
                </a:solidFill>
                <a:latin typeface="Calibri"/>
              </a:rPr>
              <a:t>Sources de lumière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6771192" y="1636017"/>
            <a:ext cx="3156939" cy="33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945200"/>
                </a:solidFill>
                <a:latin typeface="Calibri"/>
              </a:rPr>
              <a:t>Applications médicales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99178" y="684626"/>
            <a:ext cx="10673597" cy="7393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Exemples de deux sessions </a:t>
            </a: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fr-FR" b="1" spc="-1" dirty="0">
                <a:solidFill>
                  <a:srgbClr val="24314C"/>
                </a:solidFill>
                <a:latin typeface="Calibri"/>
                <a:ea typeface="Arial"/>
                <a:sym typeface="Wingdings" pitchFamily="2" charset="2"/>
              </a:rPr>
              <a:t>Illustr</a:t>
            </a:r>
            <a:r>
              <a:rPr lang="fr-FR" b="1" spc="-1" dirty="0">
                <a:solidFill>
                  <a:srgbClr val="24314C"/>
                </a:solidFill>
                <a:latin typeface="Calibri"/>
                <a:ea typeface="Arial"/>
              </a:rPr>
              <a:t>ations pour chaque application par la technologie des accélérateurs traditionnels et par ALP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Num" idx="68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8A3D47A-48A3-449E-8287-3F4A8283BB4E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18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2025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 : RF et ALP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5" name="Image 304"/>
          <p:cNvPicPr/>
          <p:nvPr/>
        </p:nvPicPr>
        <p:blipFill>
          <a:blip r:embed="rId2"/>
          <a:stretch/>
        </p:blipFill>
        <p:spPr>
          <a:xfrm>
            <a:off x="313271" y="1246435"/>
            <a:ext cx="2837793" cy="229125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run_waterfall-3.pdf 1" descr="run_waterfall-3.pdf"/>
          <p:cNvPicPr/>
          <p:nvPr/>
        </p:nvPicPr>
        <p:blipFill>
          <a:blip r:embed="rId3"/>
          <a:stretch/>
        </p:blipFill>
        <p:spPr>
          <a:xfrm>
            <a:off x="3946311" y="1279525"/>
            <a:ext cx="6301080" cy="20829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08" name="Rectangle 307"/>
          <p:cNvSpPr/>
          <p:nvPr/>
        </p:nvSpPr>
        <p:spPr>
          <a:xfrm>
            <a:off x="7256545" y="3330383"/>
            <a:ext cx="2339640" cy="2545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Dispersion en énergie = 0,01 %</a:t>
            </a:r>
            <a:endParaRPr lang="fr-FR" sz="1300" b="1" strike="noStrike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790F4-79AE-BB05-0A70-7C9200ED2C96}"/>
              </a:ext>
            </a:extLst>
          </p:cNvPr>
          <p:cNvSpPr/>
          <p:nvPr/>
        </p:nvSpPr>
        <p:spPr>
          <a:xfrm>
            <a:off x="57138" y="795549"/>
            <a:ext cx="10673597" cy="4867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Présentation de l’injecteur de PETRA IV</a:t>
            </a:r>
            <a:r>
              <a:rPr lang="fr-FR" sz="1900" b="1" spc="-1" dirty="0">
                <a:solidFill>
                  <a:srgbClr val="000000"/>
                </a:solidFill>
                <a:latin typeface="Calibri"/>
                <a:ea typeface="Arial"/>
              </a:rPr>
              <a:t> (M. Thévenet, DESY) : injecteur par ALP pour une source de lumière</a:t>
            </a:r>
            <a:endParaRPr lang="fr-FR" b="1" strike="noStrike" spc="-1" dirty="0">
              <a:solidFill>
                <a:srgbClr val="24314C"/>
              </a:solidFill>
              <a:latin typeface="Calibri"/>
              <a:ea typeface="Arial"/>
              <a:sym typeface="Wingdings" pitchFamily="2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63D9C0-81DE-FE57-0555-8B086FF254F9}"/>
              </a:ext>
            </a:extLst>
          </p:cNvPr>
          <p:cNvSpPr txBox="1"/>
          <p:nvPr/>
        </p:nvSpPr>
        <p:spPr>
          <a:xfrm>
            <a:off x="4053265" y="5785032"/>
            <a:ext cx="574723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Paul Winkler et al.</a:t>
            </a:r>
            <a:r>
              <a:rPr lang="en-GB" sz="1100" i="1" dirty="0">
                <a:latin typeface="Calibri" panose="020F0502020204030204" pitchFamily="34" charset="0"/>
                <a:cs typeface="Calibri" panose="020F0502020204030204" pitchFamily="34" charset="0"/>
              </a:rPr>
              <a:t>, Nature, </a:t>
            </a:r>
            <a:r>
              <a:rPr lang="en-GB" sz="1100" b="0" i="0" u="sng" dirty="0">
                <a:solidFill>
                  <a:srgbClr val="0066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https://doi.org/10.5281/zenodo.14762556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8B638A-E2FE-2621-EC29-AA2926DA2A6E}"/>
              </a:ext>
            </a:extLst>
          </p:cNvPr>
          <p:cNvSpPr txBox="1"/>
          <p:nvPr/>
        </p:nvSpPr>
        <p:spPr>
          <a:xfrm>
            <a:off x="209315" y="3813663"/>
            <a:ext cx="7901404" cy="1757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Conclusion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Ø"/>
            </a:pPr>
            <a:r>
              <a:rPr lang="en-GB" sz="14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Efforts to start-to-end simulations allow for realistic &amp; manageable numerical studies 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Ø"/>
            </a:pPr>
            <a:r>
              <a:rPr lang="en-GB" sz="14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We design an LPA-based injector for DESY’s future 6-GeV synchrotron light source PETRA IV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Ø"/>
            </a:pPr>
            <a:r>
              <a:rPr lang="en-GB" sz="1400" b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 recent experiment at LUX demonstrated energy compression down to 0.1% level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Ø"/>
            </a:pPr>
            <a:r>
              <a:rPr lang="en-GB" sz="14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Next steps: injection + guiding, DESY II injection, high repetition rate LPA</a:t>
            </a: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9C7DAFD8-0FFC-E374-1238-D4D747956CFD}"/>
              </a:ext>
            </a:extLst>
          </p:cNvPr>
          <p:cNvGrpSpPr/>
          <p:nvPr/>
        </p:nvGrpSpPr>
        <p:grpSpPr>
          <a:xfrm>
            <a:off x="8233260" y="3723374"/>
            <a:ext cx="2227865" cy="2292164"/>
            <a:chOff x="0" y="-203200"/>
            <a:chExt cx="13535072" cy="14858551"/>
          </a:xfrm>
        </p:grpSpPr>
        <p:grpSp>
          <p:nvGrpSpPr>
            <p:cNvPr id="12" name="Rectangle">
              <a:extLst>
                <a:ext uri="{FF2B5EF4-FFF2-40B4-BE49-F238E27FC236}">
                  <a16:creationId xmlns:a16="http://schemas.microsoft.com/office/drawing/2014/main" id="{FA156B55-69A0-EF72-DCC2-919B606B6E9E}"/>
                </a:ext>
              </a:extLst>
            </p:cNvPr>
            <p:cNvGrpSpPr/>
            <p:nvPr/>
          </p:nvGrpSpPr>
          <p:grpSpPr>
            <a:xfrm>
              <a:off x="493990" y="-203200"/>
              <a:ext cx="12536359" cy="13571633"/>
              <a:chOff x="0" y="0"/>
              <a:chExt cx="12536358" cy="13571632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79DF7E73-8A38-5D73-899A-1A317EF9C534}"/>
                  </a:ext>
                </a:extLst>
              </p:cNvPr>
              <p:cNvSpPr/>
              <p:nvPr/>
            </p:nvSpPr>
            <p:spPr>
              <a:xfrm>
                <a:off x="203200" y="203200"/>
                <a:ext cx="12129959" cy="13127133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16" name="Rectangle Square" descr="Rectangle Square">
                <a:extLst>
                  <a:ext uri="{FF2B5EF4-FFF2-40B4-BE49-F238E27FC236}">
                    <a16:creationId xmlns:a16="http://schemas.microsoft.com/office/drawing/2014/main" id="{F6100DFD-7EF8-C042-26A7-75F3753957FE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2536359" cy="13571633"/>
              </a:xfrm>
              <a:prstGeom prst="rect">
                <a:avLst/>
              </a:prstGeom>
              <a:effectLst/>
            </p:spPr>
          </p:pic>
        </p:grpSp>
        <p:pic>
          <p:nvPicPr>
            <p:cNvPr id="13" name="s41586-025-08772-y.pdf" descr="s41586-025-08772-y.pdf">
              <a:hlinkClick r:id="rId4"/>
              <a:extLst>
                <a:ext uri="{FF2B5EF4-FFF2-40B4-BE49-F238E27FC236}">
                  <a16:creationId xmlns:a16="http://schemas.microsoft.com/office/drawing/2014/main" id="{EFDB7B6E-998C-9AFC-B060-F3EA10CE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5350"/>
            <a:stretch>
              <a:fillRect/>
            </a:stretch>
          </p:blipFill>
          <p:spPr>
            <a:xfrm>
              <a:off x="0" y="1231711"/>
              <a:ext cx="13535072" cy="13423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Screenshot 2025-04-11 at 19.39.10.png" descr="Screenshot 2025-04-11 at 19.39.10.png">
              <a:extLst>
                <a:ext uri="{FF2B5EF4-FFF2-40B4-BE49-F238E27FC236}">
                  <a16:creationId xmlns:a16="http://schemas.microsoft.com/office/drawing/2014/main" id="{8763079F-3918-4B3E-C2EE-374C83DA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91" t="715" r="66692" b="93233"/>
            <a:stretch>
              <a:fillRect/>
            </a:stretch>
          </p:blipFill>
          <p:spPr>
            <a:xfrm>
              <a:off x="805767" y="658665"/>
              <a:ext cx="4148753" cy="804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Num" idx="69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81E99D-AFB9-4605-92C3-2B6F39699DD9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19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 3. Événements du GDR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Journée annuelle 2025                  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Espace réservé du texte 4"/>
          <p:cNvSpPr/>
          <p:nvPr/>
        </p:nvSpPr>
        <p:spPr>
          <a:xfrm>
            <a:off x="15120" y="762208"/>
            <a:ext cx="10836360" cy="323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Journée 2025, 16-17 décembre, </a:t>
            </a:r>
            <a:r>
              <a:rPr lang="fr-FR" sz="19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Arronax</a:t>
            </a: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(Nantes)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FF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Journée annuelle du GDR en association avec la journée du Réseau Instrumentation Faisceaux (RIF) 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002060"/>
              </a:buClr>
              <a:buFont typeface="Arial"/>
              <a:buChar char="-"/>
              <a:tabLst>
                <a:tab pos="0" algn="l"/>
              </a:tabLst>
            </a:pPr>
            <a:r>
              <a:rPr lang="fr-FR" b="1" spc="-1" dirty="0">
                <a:solidFill>
                  <a:srgbClr val="002060"/>
                </a:solidFill>
                <a:latin typeface="Calibri"/>
                <a:ea typeface="Arial"/>
              </a:rPr>
              <a:t>52</a:t>
            </a:r>
            <a:r>
              <a:rPr lang="fr-FR" sz="18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 inscrits </a:t>
            </a:r>
          </a:p>
          <a:p>
            <a:pPr marL="285840" lvl="2" indent="-285840">
              <a:lnSpc>
                <a:spcPct val="120000"/>
              </a:lnSpc>
              <a:buClr>
                <a:srgbClr val="002060"/>
              </a:buClr>
              <a:buFont typeface="Arial"/>
              <a:buChar char="-"/>
              <a:tabLst>
                <a:tab pos="0" algn="l"/>
              </a:tabLst>
            </a:pPr>
            <a:r>
              <a:rPr lang="fr-FR" b="1" spc="-1" dirty="0">
                <a:solidFill>
                  <a:srgbClr val="002060"/>
                </a:solidFill>
                <a:latin typeface="Calibri"/>
              </a:rPr>
              <a:t>Adossé à la journée du réseau instrumentation de faisceau (RIF)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Programme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Une session SCIPAC avec une présentation par axe + posters 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2 sessions sur instrumentation faisceaux, diagnostics et synchronisation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Visites d’</a:t>
            </a:r>
            <a:r>
              <a:rPr lang="fr-FR" sz="16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Arronax</a:t>
            </a: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4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Les 2 cyclotrons,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4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salle irradiation recherche,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4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cellule blindée réception et traitement des </a:t>
            </a:r>
            <a:r>
              <a:rPr lang="fr-FR" sz="16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radio-nucléides</a:t>
            </a: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12" name="Groupe 6"/>
          <p:cNvGrpSpPr/>
          <p:nvPr/>
        </p:nvGrpSpPr>
        <p:grpSpPr>
          <a:xfrm>
            <a:off x="7482600" y="188280"/>
            <a:ext cx="719280" cy="272520"/>
            <a:chOff x="7482600" y="188280"/>
            <a:chExt cx="719280" cy="272520"/>
          </a:xfrm>
        </p:grpSpPr>
        <p:sp>
          <p:nvSpPr>
            <p:cNvPr id="313" name="Ellipse 9"/>
            <p:cNvSpPr/>
            <p:nvPr/>
          </p:nvSpPr>
          <p:spPr>
            <a:xfrm>
              <a:off x="7482600" y="21888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4" name="ZoneTexte 10"/>
            <p:cNvSpPr/>
            <p:nvPr/>
          </p:nvSpPr>
          <p:spPr>
            <a:xfrm>
              <a:off x="7574400" y="18828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15" name="ZoneTexte 12"/>
          <p:cNvSpPr/>
          <p:nvPr/>
        </p:nvSpPr>
        <p:spPr>
          <a:xfrm>
            <a:off x="7277760" y="5193720"/>
            <a:ext cx="175788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i="1" strike="noStrike" spc="-1">
                <a:solidFill>
                  <a:srgbClr val="FFFFFF"/>
                </a:solidFill>
                <a:latin typeface="Arial"/>
                <a:ea typeface="Arial"/>
              </a:rPr>
              <a:t>Machine de l’ile (Nantes)</a:t>
            </a:r>
            <a:endParaRPr lang="fr-FR" sz="10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6" name="Image 15"/>
          <p:cNvPicPr/>
          <p:nvPr/>
        </p:nvPicPr>
        <p:blipFill>
          <a:blip r:embed="rId2"/>
          <a:stretch/>
        </p:blipFill>
        <p:spPr>
          <a:xfrm>
            <a:off x="6471375" y="2811956"/>
            <a:ext cx="4173840" cy="2595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7" name="ZoneTexte 16"/>
          <p:cNvSpPr/>
          <p:nvPr/>
        </p:nvSpPr>
        <p:spPr>
          <a:xfrm>
            <a:off x="6824229" y="5407196"/>
            <a:ext cx="3555184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2060"/>
                </a:solidFill>
                <a:latin typeface="Calibri"/>
                <a:ea typeface="Arial"/>
              </a:rPr>
              <a:t>https://indico.ijclab.in2p3.fr/event/12096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ldNum" idx="52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35A2D9-2DDD-4C6F-A374-BF209A986621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Introduction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ZoneTexte 10"/>
          <p:cNvSpPr/>
          <p:nvPr/>
        </p:nvSpPr>
        <p:spPr>
          <a:xfrm>
            <a:off x="-14040" y="656080"/>
            <a:ext cx="10786320" cy="5030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fr-FR" sz="16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Groupement de Recherche </a:t>
            </a:r>
            <a:r>
              <a:rPr lang="fr-FR" sz="16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SCIences</a:t>
            </a: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of </a:t>
            </a:r>
            <a:r>
              <a:rPr lang="fr-FR" sz="16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Particle</a:t>
            </a: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r>
              <a:rPr lang="fr-FR" sz="16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ACcelerators</a:t>
            </a: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r>
              <a:rPr lang="fr-FR" sz="16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pour accompagner la R&amp;D accélérateurs et les projets futurs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fr-FR" sz="7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SCIPAC lancé en octobre 2023</a:t>
            </a:r>
            <a:r>
              <a:rPr lang="fr-FR" sz="16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, porté par CNRS Nucléaire &amp; Particules pour une durée de 4 ans, renouvelable</a:t>
            </a: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fr-FR" sz="1600" b="1" spc="-1" dirty="0">
                <a:solidFill>
                  <a:srgbClr val="24314C"/>
                </a:solidFill>
                <a:latin typeface="Calibri"/>
                <a:ea typeface="Arial"/>
              </a:rPr>
              <a:t>Objectifs du Groupement de Recherche (GDR)</a:t>
            </a: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StarSymbol"/>
              <a:buChar char="-"/>
            </a:pP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Mener l’animation scientifique au niveau national pour stimuler les échanges, encourager les initiatives transverses</a:t>
            </a: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StarSymbol"/>
              <a:buChar char="-"/>
            </a:pP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Encourager les jeunes dans notre discipline</a:t>
            </a: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600" b="1" spc="-1" dirty="0">
                <a:solidFill>
                  <a:srgbClr val="24314C"/>
                </a:solidFill>
                <a:latin typeface="Calibri"/>
                <a:ea typeface="Arial"/>
              </a:rPr>
              <a:t>De contour national, SCIPAC s’adresse à l’ensemble </a:t>
            </a:r>
            <a:r>
              <a:rPr lang="fr-FR" sz="1600" b="1" spc="-1" dirty="0">
                <a:solidFill>
                  <a:srgbClr val="24314C"/>
                </a:solidFill>
                <a:latin typeface="Calibri"/>
              </a:rPr>
              <a:t>des laboratoires français (CEA, CNRS, ESRF, SOLEIL)</a:t>
            </a:r>
          </a:p>
          <a:p>
            <a:pPr>
              <a:lnSpc>
                <a:spcPct val="100000"/>
              </a:lnSpc>
            </a:pP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600" b="1" spc="-1" dirty="0">
                <a:solidFill>
                  <a:srgbClr val="24314C"/>
                </a:solidFill>
                <a:latin typeface="Calibri"/>
                <a:ea typeface="Arial"/>
              </a:rPr>
              <a:t>Le GDR accélérateurs collabore avec les acteurs de la discipline pour éviter les redondances et identifier les synergies</a:t>
            </a: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StarSymbol"/>
              <a:buChar char="-"/>
            </a:pP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Bureau accélérateurs de la SFP et réseau Instrumentation Faisceau (RIF)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fr-FR" sz="1600" b="1" spc="-1" dirty="0">
                <a:solidFill>
                  <a:srgbClr val="24314C"/>
                </a:solidFill>
                <a:latin typeface="Calibri"/>
              </a:rPr>
              <a:t>35 équipes impliquées, issues de 23 laboratoires</a:t>
            </a: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IN2P3 (8) : ARRONAX, IJCLab, IPHC, LAPP, LLR, LPSC, LP2IB, GANIL</a:t>
            </a: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INP (4) : CELIA, LOA, LULI, </a:t>
            </a:r>
            <a:r>
              <a:rPr lang="fr-FR" sz="1400" b="1" spc="-1" dirty="0" err="1">
                <a:solidFill>
                  <a:srgbClr val="945200"/>
                </a:solidFill>
                <a:latin typeface="Calibri"/>
              </a:rPr>
              <a:t>PhLAM</a:t>
            </a:r>
            <a:endParaRPr lang="fr-FR" sz="1400" b="1" spc="-1" dirty="0">
              <a:solidFill>
                <a:srgbClr val="945200"/>
              </a:solidFill>
              <a:latin typeface="Calibri"/>
            </a:endParaRP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INSIS (1) : LPGP </a:t>
            </a: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CEA (8) : DRF/IRFU/DACM : LEAS, LEDA, LIDC2, LICSE, LISAH ; DRF/IRAMIS: LIDYL ; DRF/IRIG/DSBT ; DAM</a:t>
            </a: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ESRF</a:t>
            </a:r>
          </a:p>
          <a:p>
            <a:pPr marL="285840" lvl="2" indent="-285840">
              <a:buClr>
                <a:srgbClr val="945200"/>
              </a:buClr>
              <a:buFont typeface="StarSymbol"/>
              <a:buChar char="-"/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SOLEIL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Num" idx="70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ACDF1A4-8483-41C1-97A8-40F71BFBF54A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20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19" name="Groupe 6"/>
          <p:cNvGrpSpPr/>
          <p:nvPr/>
        </p:nvGrpSpPr>
        <p:grpSpPr>
          <a:xfrm>
            <a:off x="6610680" y="188280"/>
            <a:ext cx="719280" cy="272520"/>
            <a:chOff x="6610680" y="188280"/>
            <a:chExt cx="719280" cy="272520"/>
          </a:xfrm>
        </p:grpSpPr>
        <p:sp>
          <p:nvSpPr>
            <p:cNvPr id="320" name="Ellipse 9"/>
            <p:cNvSpPr/>
            <p:nvPr/>
          </p:nvSpPr>
          <p:spPr>
            <a:xfrm>
              <a:off x="6610680" y="21888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21" name="ZoneTexte 10"/>
            <p:cNvSpPr/>
            <p:nvPr/>
          </p:nvSpPr>
          <p:spPr>
            <a:xfrm>
              <a:off x="6702120" y="18828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2" name="ZoneTexte 12"/>
          <p:cNvSpPr/>
          <p:nvPr/>
        </p:nvSpPr>
        <p:spPr>
          <a:xfrm>
            <a:off x="7277760" y="5193720"/>
            <a:ext cx="1757880" cy="24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i="1" strike="noStrike" spc="-1">
                <a:solidFill>
                  <a:srgbClr val="FFFFFF"/>
                </a:solidFill>
                <a:latin typeface="Arial"/>
                <a:ea typeface="Arial"/>
              </a:rPr>
              <a:t>Machine de l’ile (Nantes)</a:t>
            </a:r>
            <a:endParaRPr lang="fr-FR" sz="10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Espace réservé du texte 4"/>
          <p:cNvSpPr/>
          <p:nvPr/>
        </p:nvSpPr>
        <p:spPr>
          <a:xfrm>
            <a:off x="15120" y="655200"/>
            <a:ext cx="9313706" cy="323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Programme de la journée du GDR (16-17 décembre) et de la journée du RIF  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3. Événements du GDR : </a:t>
            </a:r>
            <a:br>
              <a:rPr sz="2400"/>
            </a:b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Journée annuelle 2025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29" name="Groupe 18"/>
          <p:cNvGrpSpPr/>
          <p:nvPr/>
        </p:nvGrpSpPr>
        <p:grpSpPr>
          <a:xfrm>
            <a:off x="7482600" y="188280"/>
            <a:ext cx="719280" cy="272520"/>
            <a:chOff x="7482600" y="188280"/>
            <a:chExt cx="719280" cy="272520"/>
          </a:xfrm>
        </p:grpSpPr>
        <p:sp>
          <p:nvSpPr>
            <p:cNvPr id="330" name="Ellipse 19"/>
            <p:cNvSpPr/>
            <p:nvPr/>
          </p:nvSpPr>
          <p:spPr>
            <a:xfrm>
              <a:off x="7482600" y="21888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31" name="ZoneTexte 20"/>
            <p:cNvSpPr/>
            <p:nvPr/>
          </p:nvSpPr>
          <p:spPr>
            <a:xfrm>
              <a:off x="7574400" y="18828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1859108-5B97-140A-EFF4-964F94C1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0" y="1032708"/>
            <a:ext cx="4386192" cy="49285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847FA1-7018-6EE2-EDBC-326299C08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0" y="1038449"/>
            <a:ext cx="4122730" cy="492282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Num" idx="71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A3DF692-7016-4318-8750-20B9BAF6B55C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21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title"/>
          </p:nvPr>
        </p:nvSpPr>
        <p:spPr>
          <a:xfrm>
            <a:off x="3009960" y="0"/>
            <a:ext cx="467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     3. Événements du GDR 2026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Espace réservé du texte 4"/>
          <p:cNvSpPr/>
          <p:nvPr/>
        </p:nvSpPr>
        <p:spPr>
          <a:xfrm>
            <a:off x="37440" y="606240"/>
            <a:ext cx="10750320" cy="37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Workshop « accélérateurs, recherche et société », 25-27 mars, LPSC (Grenoble)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FF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Co-organisé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par les 3 GDR Modélisation et Instrumentation pour l’Imagerie Biomédicale (MI2B), </a:t>
            </a: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SCIences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de l’Énergie et Environnement (SCINEE) et </a:t>
            </a: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SCIences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of </a:t>
            </a: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Particle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ACcelerators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(SCIPAC)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Sessions sur les machines et les applications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Accélérateurs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Santé et matière vivante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Matière inerte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Energie et environnement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Patrimoine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Visite de l’ESRF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Programme en cours de finalisation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FF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Inscriptions ouvertes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35" name="Groupe 3"/>
          <p:cNvGrpSpPr/>
          <p:nvPr/>
        </p:nvGrpSpPr>
        <p:grpSpPr>
          <a:xfrm>
            <a:off x="7311240" y="188280"/>
            <a:ext cx="719280" cy="272520"/>
            <a:chOff x="7311240" y="188280"/>
            <a:chExt cx="719280" cy="272520"/>
          </a:xfrm>
        </p:grpSpPr>
        <p:sp>
          <p:nvSpPr>
            <p:cNvPr id="336" name="Ellipse 4"/>
            <p:cNvSpPr/>
            <p:nvPr/>
          </p:nvSpPr>
          <p:spPr>
            <a:xfrm>
              <a:off x="7311240" y="21888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37" name="ZoneTexte 5"/>
            <p:cNvSpPr/>
            <p:nvPr/>
          </p:nvSpPr>
          <p:spPr>
            <a:xfrm>
              <a:off x="7403040" y="18828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8" name="ZoneTexte 11"/>
          <p:cNvSpPr/>
          <p:nvPr/>
        </p:nvSpPr>
        <p:spPr>
          <a:xfrm>
            <a:off x="3468600" y="2768400"/>
            <a:ext cx="101880" cy="1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5953BD-5490-4A24-30A7-2490E9B0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792" y="1842840"/>
            <a:ext cx="6014176" cy="41636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E72121B-5A31-3640-6350-7AC27348D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6571"/>
            <a:ext cx="10655197" cy="4160436"/>
          </a:xfrm>
          <a:prstGeom prst="rect">
            <a:avLst/>
          </a:prstGeom>
        </p:spPr>
      </p:pic>
      <p:sp>
        <p:nvSpPr>
          <p:cNvPr id="344" name="PlaceHolder 1"/>
          <p:cNvSpPr>
            <a:spLocks noGrp="1"/>
          </p:cNvSpPr>
          <p:nvPr>
            <p:ph type="sldNum" idx="72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E3939A-2C35-4FA4-A425-B11E40C2DA31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22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title"/>
          </p:nvPr>
        </p:nvSpPr>
        <p:spPr>
          <a:xfrm>
            <a:off x="3350295" y="5400"/>
            <a:ext cx="3754593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 3. Événements du GDR 2026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Espace réservé du texte 4"/>
          <p:cNvSpPr/>
          <p:nvPr/>
        </p:nvSpPr>
        <p:spPr>
          <a:xfrm>
            <a:off x="37440" y="606240"/>
            <a:ext cx="10750320" cy="37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>
                <a:solidFill>
                  <a:srgbClr val="24314C"/>
                </a:solidFill>
                <a:latin typeface="Calibri"/>
                <a:ea typeface="Arial"/>
              </a:rPr>
              <a:t>Workshop « accélérateurs, recherche et société », programme en cours de finalisation </a:t>
            </a:r>
            <a:endParaRPr lang="fr-FR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47" name="Groupe 3"/>
          <p:cNvGrpSpPr/>
          <p:nvPr/>
        </p:nvGrpSpPr>
        <p:grpSpPr>
          <a:xfrm>
            <a:off x="7330680" y="179640"/>
            <a:ext cx="719280" cy="272520"/>
            <a:chOff x="7330680" y="179640"/>
            <a:chExt cx="719280" cy="272520"/>
          </a:xfrm>
        </p:grpSpPr>
        <p:sp>
          <p:nvSpPr>
            <p:cNvPr id="348" name="Ellipse 4"/>
            <p:cNvSpPr/>
            <p:nvPr/>
          </p:nvSpPr>
          <p:spPr>
            <a:xfrm>
              <a:off x="7330680" y="21024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9" name="ZoneTexte 5"/>
            <p:cNvSpPr/>
            <p:nvPr/>
          </p:nvSpPr>
          <p:spPr>
            <a:xfrm>
              <a:off x="7422480" y="17964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50" name="ZoneTexte 11"/>
          <p:cNvSpPr/>
          <p:nvPr/>
        </p:nvSpPr>
        <p:spPr>
          <a:xfrm>
            <a:off x="3468600" y="2768400"/>
            <a:ext cx="101880" cy="1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96283F-BD81-222D-EE52-31155A81E209}"/>
              </a:ext>
            </a:extLst>
          </p:cNvPr>
          <p:cNvSpPr txBox="1"/>
          <p:nvPr/>
        </p:nvSpPr>
        <p:spPr>
          <a:xfrm>
            <a:off x="2708262" y="5384980"/>
            <a:ext cx="5408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https://lpsc-indico.in2p3.fr/event/4219/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2DBDE-BEC9-C471-2DC5-7B182F22F29F}"/>
              </a:ext>
            </a:extLst>
          </p:cNvPr>
          <p:cNvSpPr txBox="1"/>
          <p:nvPr/>
        </p:nvSpPr>
        <p:spPr>
          <a:xfrm rot="19868041">
            <a:off x="5334794" y="2001342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DRAFT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ZoneTexte 1"/>
          <p:cNvSpPr/>
          <p:nvPr/>
        </p:nvSpPr>
        <p:spPr>
          <a:xfrm>
            <a:off x="0" y="658080"/>
            <a:ext cx="10289160" cy="2748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lvl="2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Sollicitation par l’IN2P3 et l’INP pour </a:t>
            </a:r>
            <a:r>
              <a:rPr lang="fr-FR" sz="1600" b="1" spc="-1" dirty="0">
                <a:solidFill>
                  <a:srgbClr val="002060"/>
                </a:solidFill>
                <a:latin typeface="Calibri"/>
                <a:ea typeface="Arial"/>
              </a:rPr>
              <a:t>élaboration d’un projet fédérateur CNRS sur </a:t>
            </a: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l’ALP début 2025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Réunions avec un représentant par labo : IJCLab, LOA, CELIA, LPGP, LLR, LPSC + LULI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Retour présenté au workshop ALP+RF en mai lors de la table ronde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Travail par le groupe sur la définition du projet pour première version du document avec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pc="-1" dirty="0">
                <a:solidFill>
                  <a:srgbClr val="945200"/>
                </a:solidFill>
                <a:latin typeface="Calibri"/>
              </a:rPr>
              <a:t>Synthèse des principaux projets en cours</a:t>
            </a:r>
          </a:p>
          <a:p>
            <a:pPr marL="743040" lvl="3" indent="-285840"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pc="-1" dirty="0">
                <a:solidFill>
                  <a:srgbClr val="945200"/>
                </a:solidFill>
                <a:latin typeface="Calibri"/>
              </a:rPr>
              <a:t>Projet fédérateur (phase 1 et phase 2)</a:t>
            </a:r>
          </a:p>
          <a:p>
            <a:pPr marL="743040" lvl="3" indent="-285840"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pc="-1" dirty="0">
                <a:solidFill>
                  <a:srgbClr val="945200"/>
                </a:solidFill>
                <a:latin typeface="Calibri"/>
              </a:rPr>
              <a:t>Positionnement vis-à-vis d’EuPRAXIA</a:t>
            </a:r>
          </a:p>
          <a:p>
            <a:pPr marL="241200" lvl="1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Document draft circulé dans les labos impliqués et vers les tutelles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41200" lvl="1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Intégration des retours des labos et industriels laser effectuée pour finalisation du document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41200" lvl="1" indent="-285840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Transmission de la version finale vers les tutelles et mise en ligne du document sur le site de SCIPAC fin octobre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3802320" y="5400"/>
            <a:ext cx="395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0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4. Actions pour les tutelles :  </a:t>
            </a:r>
            <a:br>
              <a:rPr sz="2000" dirty="0"/>
            </a:br>
            <a:r>
              <a:rPr lang="fr-FR" sz="20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projet fédérateur ALP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r>
              <a:rPr lang="fr-FR" dirty="0"/>
              <a:t> </a:t>
            </a:r>
            <a:endParaRPr dirty="0"/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C33CF4F1-6D81-79A6-71F9-CC503F4A462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95698" y="3510624"/>
            <a:ext cx="3894201" cy="204134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B7389733-C395-DFB4-355D-31AE36449BC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5866" y="3504749"/>
            <a:ext cx="4057128" cy="194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A6D054-843C-815C-09AA-96D2569C3FCA}"/>
              </a:ext>
            </a:extLst>
          </p:cNvPr>
          <p:cNvSpPr txBox="1"/>
          <p:nvPr/>
        </p:nvSpPr>
        <p:spPr>
          <a:xfrm>
            <a:off x="361954" y="5551968"/>
            <a:ext cx="5403714" cy="29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</a:pP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PHASE1 : expérimentation à </a:t>
            </a:r>
            <a:r>
              <a:rPr lang="fr-FR" sz="1200" b="1" u="sng" strike="noStrike" spc="-1" dirty="0">
                <a:solidFill>
                  <a:srgbClr val="0432FF"/>
                </a:solidFill>
                <a:uFillTx/>
                <a:latin typeface="Calibri"/>
                <a:ea typeface="Arial"/>
              </a:rPr>
              <a:t>haute cadence 2</a:t>
            </a: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00 Hz, 200 MeV, 20 </a:t>
            </a:r>
            <a:r>
              <a:rPr lang="fr-FR" sz="12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pC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3C0752-21C2-2F49-4C64-F6FD34B08C25}"/>
              </a:ext>
            </a:extLst>
          </p:cNvPr>
          <p:cNvSpPr txBox="1"/>
          <p:nvPr/>
        </p:nvSpPr>
        <p:spPr>
          <a:xfrm>
            <a:off x="5260233" y="5551967"/>
            <a:ext cx="5265096" cy="29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</a:pP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PHASE2 : accélérateur à </a:t>
            </a:r>
            <a:r>
              <a:rPr lang="fr-FR" sz="1200" b="1" u="sng" strike="noStrike" spc="-1" dirty="0">
                <a:solidFill>
                  <a:srgbClr val="0432FF"/>
                </a:solidFill>
                <a:uFillTx/>
                <a:latin typeface="Calibri"/>
                <a:ea typeface="Arial"/>
              </a:rPr>
              <a:t>haute énergie et multi-étages</a:t>
            </a: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 </a:t>
            </a:r>
            <a:r>
              <a:rPr lang="fr-FR" sz="12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GeV</a:t>
            </a: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100 </a:t>
            </a:r>
            <a:r>
              <a:rPr lang="fr-FR" sz="12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pC</a:t>
            </a: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 Hz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3802320" y="5400"/>
            <a:ext cx="395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4. Actions pour les tutelles </a:t>
            </a:r>
            <a:br>
              <a:rPr sz="2000"/>
            </a:b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IN2P3 prospectives métiers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30960" y="829440"/>
            <a:ext cx="10740960" cy="4040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ZoneTexte 1"/>
          <p:cNvSpPr/>
          <p:nvPr/>
        </p:nvSpPr>
        <p:spPr>
          <a:xfrm>
            <a:off x="28440" y="852400"/>
            <a:ext cx="10743480" cy="33122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88920" lvl="1">
              <a:spcBef>
                <a:spcPts val="400"/>
              </a:spcBef>
              <a:buClr>
                <a:srgbClr val="945200"/>
              </a:buClr>
            </a:pPr>
            <a:r>
              <a:rPr lang="fr-FR" sz="1600" b="1" spc="-1" dirty="0">
                <a:solidFill>
                  <a:srgbClr val="945200"/>
                </a:solidFill>
                <a:latin typeface="Calibri"/>
              </a:rPr>
              <a:t>Préparation des prospectives métiers IN2P3 (restitution 3-4 février 2026) </a:t>
            </a:r>
          </a:p>
          <a:p>
            <a:pPr marL="503280" lvl="2" indent="-343080">
              <a:lnSpc>
                <a:spcPct val="100000"/>
              </a:lnSpc>
              <a:spcBef>
                <a:spcPts val="400"/>
              </a:spcBef>
              <a:buClr>
                <a:srgbClr val="252E4A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Sollicitation des réseaux/GDR par l’IN2P3 pour les prospectives de l’institut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503280" lvl="2" indent="-343080">
              <a:lnSpc>
                <a:spcPct val="100000"/>
              </a:lnSpc>
              <a:spcBef>
                <a:spcPts val="400"/>
              </a:spcBef>
              <a:buClr>
                <a:srgbClr val="252E4A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Chaque labo a fait une remontée d’informations via un formulaire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503280" lvl="2" indent="-343080">
              <a:lnSpc>
                <a:spcPct val="100000"/>
              </a:lnSpc>
              <a:spcBef>
                <a:spcPts val="400"/>
              </a:spcBef>
              <a:buClr>
                <a:srgbClr val="252E4A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Analyse des formulaires accélérateurs par le GDR pour rédaction d’un rapport de synthèse accélérateurs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503280" lvl="2" indent="-34308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Réunion avec les collègues IN2P3 du COPIL fin septembre pour finaliser le document, transmis à l’IN2P3 (GT2)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006560" lvl="3" indent="-34308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Rapport, </a:t>
            </a:r>
            <a:r>
              <a:rPr lang="fr-FR" sz="16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technical</a:t>
            </a: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drivers, sujet des R&amp;T et sujets de thèse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lvl="1" indent="-343080">
              <a:lnSpc>
                <a:spcPct val="100000"/>
              </a:lnSpc>
              <a:spcBef>
                <a:spcPts val="400"/>
              </a:spcBef>
              <a:buClr>
                <a:srgbClr val="252E4A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Trois réunions du GT2 (</a:t>
            </a:r>
            <a:r>
              <a:rPr lang="fr-FR" sz="1600" b="1" strike="noStrike" spc="-1" dirty="0" err="1">
                <a:solidFill>
                  <a:srgbClr val="252E4A"/>
                </a:solidFill>
                <a:latin typeface="Calibri"/>
                <a:ea typeface="Arial"/>
              </a:rPr>
              <a:t>oct</a:t>
            </a: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, </a:t>
            </a:r>
            <a:r>
              <a:rPr lang="fr-FR" sz="1600" b="1" strike="noStrike" spc="-1" dirty="0" err="1">
                <a:solidFill>
                  <a:srgbClr val="252E4A"/>
                </a:solidFill>
                <a:latin typeface="Calibri"/>
                <a:ea typeface="Arial"/>
              </a:rPr>
              <a:t>nov</a:t>
            </a: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, </a:t>
            </a:r>
            <a:r>
              <a:rPr lang="fr-FR" sz="1600" b="1" strike="noStrike" spc="-1" dirty="0" err="1">
                <a:solidFill>
                  <a:srgbClr val="252E4A"/>
                </a:solidFill>
                <a:latin typeface="Calibri"/>
                <a:ea typeface="Arial"/>
              </a:rPr>
              <a:t>dec</a:t>
            </a:r>
            <a:r>
              <a:rPr lang="fr-FR" sz="1600" b="1" strike="noStrike" spc="-1" dirty="0">
                <a:solidFill>
                  <a:srgbClr val="252E4A"/>
                </a:solidFill>
                <a:latin typeface="Calibri"/>
                <a:ea typeface="Arial"/>
              </a:rPr>
              <a:t>), finalisation du document de recommandations en cours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88920" lvl="1">
              <a:lnSpc>
                <a:spcPct val="100000"/>
              </a:lnSpc>
              <a:spcBef>
                <a:spcPts val="400"/>
              </a:spcBef>
              <a:buClr>
                <a:srgbClr val="945200"/>
              </a:buClr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Les spécialités dans NSIP ne reflètent pas les métiers de la discipline 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	</a:t>
            </a:r>
            <a:r>
              <a:rPr lang="fr-FR" sz="1600" b="1" strike="noStrike" spc="-1" dirty="0">
                <a:solidFill>
                  <a:srgbClr val="FF0000"/>
                </a:solidFill>
                <a:latin typeface="Wingdings"/>
                <a:ea typeface="Arial"/>
              </a:rPr>
              <a:t></a:t>
            </a: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Mise à jour des métiers à ajouter dans NSIP : à faire en 2026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r>
              <a:rPr lang="fr-F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Num" idx="77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06611C3-C853-40A1-8B45-CEC7AC1DD0C8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25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Futures actions possibles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Espace réservé du texte 4"/>
          <p:cNvSpPr/>
          <p:nvPr/>
        </p:nvSpPr>
        <p:spPr>
          <a:xfrm>
            <a:off x="21960" y="725400"/>
            <a:ext cx="10750320" cy="48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Renforcer nos actions envers les jeunes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Peu de jeunes inscrits à la liste de diffusion malgré les offres d’emploi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Réflexion pour des actions sur l’attractivité de la discipline auprès des jeunes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4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École au niveau L3 ?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4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Création de contenus (YouTube) ?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Nouveau thème transverse à développer : applications et environnement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Tout est à faire </a:t>
            </a:r>
          </a:p>
          <a:p>
            <a:pPr marL="1200150" lvl="4" indent="-285750">
              <a:lnSpc>
                <a:spcPct val="120000"/>
              </a:lnSpc>
              <a:buClr>
                <a:srgbClr val="945200"/>
              </a:buClr>
              <a:buFont typeface="Wingdings" pitchFamily="2" charset="2"/>
              <a:buChar char="è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Applications : workshop 2026</a:t>
            </a:r>
          </a:p>
          <a:p>
            <a:pPr marL="1200150" lvl="4" indent="-285750">
              <a:lnSpc>
                <a:spcPct val="120000"/>
              </a:lnSpc>
              <a:buClr>
                <a:srgbClr val="945200"/>
              </a:buClr>
              <a:buFont typeface="Wingdings" pitchFamily="2" charset="2"/>
              <a:buChar char="è"/>
              <a:tabLst>
                <a:tab pos="0" algn="l"/>
              </a:tabLst>
            </a:pPr>
            <a:r>
              <a:rPr lang="fr-FR" sz="16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Environnement : workshop 2027 ? </a:t>
            </a:r>
          </a:p>
          <a:p>
            <a:pPr marL="457200" lvl="3">
              <a:lnSpc>
                <a:spcPct val="120000"/>
              </a:lnSpc>
              <a:buClr>
                <a:srgbClr val="945200"/>
              </a:buClr>
              <a:tabLst>
                <a:tab pos="0" algn="l"/>
              </a:tabLst>
            </a:pPr>
            <a:endParaRPr lang="fr-FR" sz="1600" spc="-1" dirty="0">
              <a:solidFill>
                <a:srgbClr val="945200"/>
              </a:solidFill>
              <a:latin typeface="Calibri"/>
            </a:endParaRPr>
          </a:p>
          <a:p>
            <a:pPr marL="743040" lvl="3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0" strike="noStrike" spc="-1" dirty="0">
              <a:solidFill>
                <a:srgbClr val="945200"/>
              </a:solidFill>
              <a:latin typeface="Calibri"/>
            </a:endParaRPr>
          </a:p>
          <a:p>
            <a:pPr marL="0" lvl="1" indent="-457200">
              <a:lnSpc>
                <a:spcPct val="120000"/>
              </a:lnSpc>
              <a:buClr>
                <a:srgbClr val="945200"/>
              </a:buClr>
              <a:tabLst>
                <a:tab pos="0" algn="l"/>
              </a:tabLst>
            </a:pPr>
            <a:r>
              <a:rPr lang="fr-FR" sz="1600" b="1" spc="-1" dirty="0">
                <a:solidFill>
                  <a:srgbClr val="24314C"/>
                </a:solidFill>
                <a:latin typeface="Calibri"/>
                <a:ea typeface="Arial"/>
              </a:rPr>
              <a:t>Le GDR a pour but de servir la communauté</a:t>
            </a:r>
          </a:p>
          <a:p>
            <a:pPr marL="743040" lvl="3" indent="-285840">
              <a:lnSpc>
                <a:spcPct val="13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pc="-1" dirty="0">
                <a:solidFill>
                  <a:srgbClr val="945200"/>
                </a:solidFill>
                <a:latin typeface="Calibri"/>
              </a:rPr>
              <a:t>Des idées / suggestions / critiques : contactez-nous  (SCIPAC-CONTACT-L@IN2P3.FR)</a:t>
            </a:r>
          </a:p>
          <a:p>
            <a:pPr marL="743040" lvl="3" indent="-285840">
              <a:lnSpc>
                <a:spcPct val="13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spc="-1" dirty="0">
              <a:solidFill>
                <a:srgbClr val="945200"/>
              </a:solidFill>
              <a:latin typeface="Calibri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	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4" name="Picture 2"/>
          <p:cNvPicPr/>
          <p:nvPr/>
        </p:nvPicPr>
        <p:blipFill>
          <a:blip r:embed="rId2"/>
          <a:stretch/>
        </p:blipFill>
        <p:spPr>
          <a:xfrm>
            <a:off x="4051681" y="1754803"/>
            <a:ext cx="405720" cy="405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Num" idx="81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7F78C5-29EA-412A-86C3-1782C2476E7C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26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ZoneTexte 9"/>
          <p:cNvSpPr/>
          <p:nvPr/>
        </p:nvSpPr>
        <p:spPr>
          <a:xfrm>
            <a:off x="57960" y="2829600"/>
            <a:ext cx="105955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24314C"/>
                </a:solidFill>
                <a:latin typeface="Arial"/>
                <a:ea typeface="Arial"/>
              </a:rPr>
              <a:t>BACK UP</a:t>
            </a:r>
            <a:endParaRPr lang="fr-FR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sldNum" idx="7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220AA1F-C4FF-4F8C-B208-CDB00B748FAC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27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Bilan des offres d’emploi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Espace réservé du texte 4"/>
          <p:cNvSpPr/>
          <p:nvPr/>
        </p:nvSpPr>
        <p:spPr>
          <a:xfrm>
            <a:off x="50040" y="777240"/>
            <a:ext cx="10311840" cy="69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Via la newsletter, 24 offres d’emplois publiées en 20 mois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spcAft>
                <a:spcPts val="601"/>
              </a:spcAft>
              <a:buClr>
                <a:srgbClr val="9452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Environ 2 parutions en moyenne par offre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BEEB6E-1FE3-59DE-8233-523E0312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92640"/>
            <a:ext cx="10772774" cy="38754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Num" idx="6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D93D967-8DBE-4F02-B4D4-258A795CDE68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28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3. Événements du GDR 2025 : </a:t>
            </a:r>
            <a:br>
              <a:rPr sz="2400" dirty="0"/>
            </a:br>
            <a:r>
              <a:rPr lang="fr-FR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Workshop du GDR : RF et ALP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Image 288"/>
          <p:cNvPicPr/>
          <p:nvPr/>
        </p:nvPicPr>
        <p:blipFill>
          <a:blip r:embed="rId2"/>
          <a:srcRect l="15087" r="10302"/>
          <a:stretch/>
        </p:blipFill>
        <p:spPr>
          <a:xfrm>
            <a:off x="5427720" y="3536640"/>
            <a:ext cx="3239280" cy="2391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0" name="Image 289"/>
          <p:cNvPicPr/>
          <p:nvPr/>
        </p:nvPicPr>
        <p:blipFill>
          <a:blip r:embed="rId3"/>
          <a:srcRect l="8284" r="8809"/>
          <a:stretch/>
        </p:blipFill>
        <p:spPr>
          <a:xfrm>
            <a:off x="811440" y="3536640"/>
            <a:ext cx="3598920" cy="239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" name="Image 290"/>
          <p:cNvPicPr/>
          <p:nvPr/>
        </p:nvPicPr>
        <p:blipFill>
          <a:blip r:embed="rId4"/>
          <a:srcRect l="11620" r="9621"/>
          <a:stretch/>
        </p:blipFill>
        <p:spPr>
          <a:xfrm>
            <a:off x="5351400" y="1070640"/>
            <a:ext cx="3561120" cy="249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2" name="Image 291"/>
          <p:cNvPicPr/>
          <p:nvPr/>
        </p:nvPicPr>
        <p:blipFill>
          <a:blip r:embed="rId5"/>
          <a:srcRect l="11739" r="9971"/>
          <a:stretch/>
        </p:blipFill>
        <p:spPr>
          <a:xfrm>
            <a:off x="900000" y="1044000"/>
            <a:ext cx="3599280" cy="253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Rectangle 292"/>
          <p:cNvSpPr/>
          <p:nvPr/>
        </p:nvSpPr>
        <p:spPr>
          <a:xfrm>
            <a:off x="144000" y="792000"/>
            <a:ext cx="553104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>
                <a:solidFill>
                  <a:srgbClr val="24314C"/>
                </a:solidFill>
                <a:latin typeface="Calibri"/>
                <a:ea typeface="Arial"/>
              </a:rPr>
              <a:t>Quelques chiffres...</a:t>
            </a:r>
            <a:endParaRPr lang="fr-FR" sz="1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8184600" y="5040000"/>
            <a:ext cx="243504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0" strike="noStrike" spc="-1" dirty="0">
                <a:solidFill>
                  <a:srgbClr val="24314C"/>
                </a:solidFill>
                <a:latin typeface="Calibri"/>
                <a:ea typeface="Arial"/>
              </a:rPr>
              <a:t>21 % d’orateurs juniors </a:t>
            </a:r>
            <a:br>
              <a:rPr sz="1900" dirty="0"/>
            </a:br>
            <a:r>
              <a:rPr lang="fr-FR" sz="1900" b="0" strike="noStrike" spc="-1" dirty="0">
                <a:solidFill>
                  <a:srgbClr val="24314C"/>
                </a:solidFill>
                <a:latin typeface="Calibri"/>
                <a:ea typeface="Arial"/>
              </a:rPr>
              <a:t>(thèse/post-doc) 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3802320" y="5400"/>
            <a:ext cx="395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4. Actions pour les tutelles </a:t>
            </a:r>
            <a:br>
              <a:rPr sz="2000"/>
            </a:b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projet fédérateur ALP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ZoneTexte 4"/>
          <p:cNvSpPr/>
          <p:nvPr/>
        </p:nvSpPr>
        <p:spPr>
          <a:xfrm>
            <a:off x="0" y="581400"/>
            <a:ext cx="10762920" cy="266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  <a:buFont typeface="Arial"/>
              <a:buChar char="•"/>
            </a:pPr>
            <a:r>
              <a:rPr lang="fr-FR" sz="14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PHASE1 : expérimentation à </a:t>
            </a:r>
            <a:r>
              <a:rPr lang="fr-FR" sz="1400" b="1" u="sng" strike="noStrike" spc="-1" dirty="0">
                <a:solidFill>
                  <a:srgbClr val="0432FF"/>
                </a:solidFill>
                <a:uFillTx/>
                <a:latin typeface="Calibri"/>
                <a:ea typeface="Arial"/>
              </a:rPr>
              <a:t>haute cadence 2</a:t>
            </a:r>
            <a:r>
              <a:rPr lang="fr-FR" sz="14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00 Hz, 200 MeV, 20 </a:t>
            </a:r>
            <a:r>
              <a:rPr lang="fr-FR" sz="14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pC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spcAft>
                <a:spcPts val="201"/>
              </a:spcAft>
              <a:buClr>
                <a:srgbClr val="000000"/>
              </a:buClr>
              <a:buFont typeface="Arial"/>
              <a:buChar char="•"/>
            </a:pP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Production d’électrons &gt; 200 MeV, 0 </a:t>
            </a:r>
            <a:r>
              <a:rPr lang="fr-FR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pC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avec une </a:t>
            </a:r>
            <a:r>
              <a:rPr lang="fr-FR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emittance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normalisée &lt; 1 m 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  <a:buFont typeface="Arial"/>
              <a:buChar char="•"/>
            </a:pP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Driver laser (</a:t>
            </a:r>
            <a:r>
              <a:rPr lang="fr-FR" sz="1200" b="1" i="1" strike="noStrike" spc="-1" dirty="0">
                <a:solidFill>
                  <a:srgbClr val="0432FF"/>
                </a:solidFill>
                <a:latin typeface="Calibri"/>
                <a:ea typeface="Arial"/>
              </a:rPr>
              <a:t>laser1): </a:t>
            </a: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 1.5 J, 200 Hz 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  <a:buFont typeface="Arial"/>
              <a:buChar char="•"/>
            </a:pPr>
            <a:r>
              <a:rPr lang="fr-FR" sz="12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Accent sur la qualité du faisceau 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en intégrant les meilleures technologies existantes (plasma </a:t>
            </a:r>
            <a:r>
              <a:rPr lang="fr-FR" sz="12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cell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, stabilisation …)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spcAft>
                <a:spcPts val="201"/>
              </a:spcAft>
              <a:buClr>
                <a:srgbClr val="000000"/>
              </a:buClr>
              <a:buFont typeface="Arial"/>
              <a:buChar char="•"/>
            </a:pPr>
            <a:r>
              <a:rPr lang="fr-FR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 à 4 lignes accélérateurs avec sources et espaces dédiés pour R&amp;D et applications: 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1246320" lvl="2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RECHERCHE : </a:t>
            </a:r>
            <a:r>
              <a:rPr lang="fr-FR" sz="1100" b="1" strike="noStrike" spc="-1" dirty="0">
                <a:solidFill>
                  <a:srgbClr val="0432FF"/>
                </a:solidFill>
                <a:latin typeface="Calibri"/>
                <a:ea typeface="Calibri"/>
              </a:rPr>
              <a:t>avec  5 MeV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49600" lvl="3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ligne études, caractérisation/manipulation fine du faisceau e- (synchro, focalisation …)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49600" lvl="3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production de rayons X par </a:t>
            </a: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Compton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études pour un futur multi étage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1246320" lvl="2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APPLICATIONS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: 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49600" lvl="3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ligne irradiation e- pour la biologie : </a:t>
            </a: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thérapie FLASH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(VHEE, radiobiologie) 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49600" lvl="3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ligne conversion et </a:t>
            </a:r>
            <a:r>
              <a:rPr lang="fr-FR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faisceaux secondaires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(matériaux, positrons)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Lignes de transport électrons à adapter selon l’application (chicane de compression, homogénéisation …)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ZoneTexte 6"/>
          <p:cNvSpPr/>
          <p:nvPr/>
        </p:nvSpPr>
        <p:spPr>
          <a:xfrm>
            <a:off x="1161360" y="5462640"/>
            <a:ext cx="1367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Phase 1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Image 7"/>
          <p:cNvPicPr/>
          <p:nvPr/>
        </p:nvPicPr>
        <p:blipFill>
          <a:blip r:embed="rId2"/>
          <a:stretch/>
        </p:blipFill>
        <p:spPr>
          <a:xfrm>
            <a:off x="2361960" y="3207240"/>
            <a:ext cx="5612760" cy="284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r>
              <a:rPr lang="fr-F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ldNum" idx="54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8F9BFE-A1CC-4914-9124-1FD1B990A1B9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3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Organisation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Espace réservé du texte 4"/>
          <p:cNvSpPr/>
          <p:nvPr/>
        </p:nvSpPr>
        <p:spPr>
          <a:xfrm>
            <a:off x="118800" y="573480"/>
            <a:ext cx="10750320" cy="547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-  Gouvernance par une équipe de direction et un comité de pilotage pour assurer une représentation des thèmes, labos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CNRS Nucléaire &amp; Particules (IN2P3) dont le GANIL, </a:t>
            </a: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CNRS Physique (INP) et CNRS Ingénierie (INSIS), </a:t>
            </a: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CEA (IRFU, IRAMIS), </a:t>
            </a: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ESRF et SOLEIL</a:t>
            </a: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pc="-1" dirty="0">
                <a:solidFill>
                  <a:srgbClr val="945200"/>
                </a:solidFill>
                <a:latin typeface="Calibri"/>
              </a:rPr>
              <a:t>réseaux / structures existants (RIF, bureau accélérateurs de la SFP) </a:t>
            </a: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spcAft>
                <a:spcPts val="1"/>
              </a:spcAft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400" b="1" spc="-1" dirty="0">
              <a:solidFill>
                <a:srgbClr val="945200"/>
              </a:solidFill>
              <a:latin typeface="Calibri"/>
            </a:endParaRPr>
          </a:p>
          <a:p>
            <a:pPr>
              <a:lnSpc>
                <a:spcPct val="11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- Composition (18 personnes)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110000"/>
              </a:lnSpc>
              <a:spcBef>
                <a:spcPts val="400"/>
              </a:spcBef>
              <a:spcAft>
                <a:spcPts val="601"/>
              </a:spcAft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Directrice : M. Baylac (LPSC)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110000"/>
              </a:lnSpc>
              <a:spcBef>
                <a:spcPts val="400"/>
              </a:spcBef>
              <a:spcAft>
                <a:spcPts val="601"/>
              </a:spcAft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Directeurs adjoints : G. </a:t>
            </a:r>
            <a:r>
              <a:rPr lang="fr-FR" sz="14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Olry</a:t>
            </a: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(IJCLab) et N. </a:t>
            </a:r>
            <a:r>
              <a:rPr lang="fr-FR" sz="14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Pichoff</a:t>
            </a: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(CEA/IRAMIS)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110000"/>
              </a:lnSpc>
              <a:spcBef>
                <a:spcPts val="400"/>
              </a:spcBef>
              <a:spcAft>
                <a:spcPts val="601"/>
              </a:spcAft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Axes thématiques et transverses: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Ions lourds (1) :      E. 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Minaya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(IJCLab) et M. Dubois (GANIL)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Hadrons (2) :           </a:t>
            </a:r>
            <a:r>
              <a:rPr lang="fr-FR" sz="14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A. </a:t>
            </a:r>
            <a:r>
              <a:rPr lang="fr-FR" sz="14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Orduz</a:t>
            </a:r>
            <a:r>
              <a:rPr lang="fr-FR" sz="14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(GANIL), 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D. 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Uriot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(IRFU/DACM) et A. Miyazaki (IJCLab)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Leptons (3) :            A. Chancé (IRFU/DACM), J. Michaud (IJCLab) et L. 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Nadolski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(SOLEIL)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Laser Plasma (4) :   E. D’Humières (CELIA), </a:t>
            </a:r>
            <a:r>
              <a:rPr lang="fr-FR" sz="14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F. Massimo (LPGP) 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et C. 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Thaury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(LOA)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Calculs : 	                F. 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Bouly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(LPSC), </a:t>
            </a:r>
            <a:r>
              <a:rPr lang="fr-FR" sz="14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S. White (ESRF)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00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Axe Diagnostics :            F. Poirier (</a:t>
            </a:r>
            <a:r>
              <a:rPr lang="fr-FR" sz="1400" b="1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Subatech</a:t>
            </a:r>
            <a:r>
              <a:rPr lang="fr-FR" sz="14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)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0" algn="l"/>
              </a:tabLst>
            </a:pP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110000"/>
              </a:lnSpc>
              <a:spcBef>
                <a:spcPts val="400"/>
              </a:spcBef>
              <a:spcAft>
                <a:spcPts val="601"/>
              </a:spcAft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Représentant du bureau accélérateurs SFP : L. Perrot (IJCLab)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1" name="Groupe 18"/>
          <p:cNvGrpSpPr/>
          <p:nvPr/>
        </p:nvGrpSpPr>
        <p:grpSpPr>
          <a:xfrm>
            <a:off x="5098500" y="4788188"/>
            <a:ext cx="719280" cy="272520"/>
            <a:chOff x="5455440" y="4613760"/>
            <a:chExt cx="719280" cy="272520"/>
          </a:xfrm>
        </p:grpSpPr>
        <p:sp>
          <p:nvSpPr>
            <p:cNvPr id="222" name="Ellipse 19"/>
            <p:cNvSpPr/>
            <p:nvPr/>
          </p:nvSpPr>
          <p:spPr>
            <a:xfrm>
              <a:off x="5455440" y="464436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3" name="ZoneTexte 20"/>
            <p:cNvSpPr/>
            <p:nvPr/>
          </p:nvSpPr>
          <p:spPr>
            <a:xfrm>
              <a:off x="5547240" y="461376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3153960" y="5400"/>
            <a:ext cx="467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4. Actions pour les tutelles </a:t>
            </a:r>
            <a:br>
              <a:rPr sz="2000"/>
            </a:br>
            <a:r>
              <a:rPr lang="fr-FR" sz="2000" b="1" strike="noStrike" spc="-1">
                <a:solidFill>
                  <a:srgbClr val="D0671C"/>
                </a:solidFill>
                <a:latin typeface="Calibri"/>
                <a:ea typeface="Arial"/>
              </a:rPr>
              <a:t>projet fédérateur ALP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ZoneTexte 35"/>
          <p:cNvSpPr/>
          <p:nvPr/>
        </p:nvSpPr>
        <p:spPr>
          <a:xfrm>
            <a:off x="32040" y="797400"/>
            <a:ext cx="10762920" cy="162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15000"/>
              </a:lnSpc>
              <a:spcAft>
                <a:spcPts val="201"/>
              </a:spcAft>
              <a:buClr>
                <a:srgbClr val="0432FF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PHASE2 : accélérateur à </a:t>
            </a:r>
            <a:r>
              <a:rPr lang="fr-FR" sz="1600" b="1" u="sng" strike="noStrike" spc="-1" dirty="0">
                <a:solidFill>
                  <a:srgbClr val="0432FF"/>
                </a:solidFill>
                <a:uFillTx/>
                <a:latin typeface="Calibri"/>
                <a:ea typeface="Arial"/>
              </a:rPr>
              <a:t>haute énergie et multi-étages</a:t>
            </a:r>
            <a:r>
              <a:rPr lang="fr-FR" sz="16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 </a:t>
            </a:r>
            <a:r>
              <a:rPr lang="fr-FR" sz="16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GeV</a:t>
            </a:r>
            <a:r>
              <a:rPr lang="fr-FR" sz="16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100 </a:t>
            </a:r>
            <a:r>
              <a:rPr lang="fr-FR" sz="1600" b="1" strike="noStrike" spc="-1" dirty="0" err="1">
                <a:solidFill>
                  <a:srgbClr val="0432FF"/>
                </a:solidFill>
                <a:latin typeface="Calibri"/>
                <a:ea typeface="Arial"/>
              </a:rPr>
              <a:t>pC</a:t>
            </a:r>
            <a:r>
              <a:rPr lang="fr-FR" sz="16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, 10 Hz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Les simulations auront permis de définir les paramètres optimaux de la phase 2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87320" lvl="1" indent="-285840">
              <a:lnSpc>
                <a:spcPct val="115000"/>
              </a:lnSpc>
              <a:buClr>
                <a:srgbClr val="0432FF"/>
              </a:buClr>
              <a:buFont typeface="Arial"/>
              <a:buChar char="•"/>
            </a:pPr>
            <a:r>
              <a:rPr lang="fr-FR" sz="14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Ajout d’un driver </a:t>
            </a:r>
            <a:r>
              <a:rPr lang="fr-FR" sz="1400" b="1" i="1" strike="noStrike" spc="-1" dirty="0">
                <a:solidFill>
                  <a:srgbClr val="0432FF"/>
                </a:solidFill>
                <a:latin typeface="Calibri"/>
                <a:ea typeface="Arial"/>
              </a:rPr>
              <a:t>laser2</a:t>
            </a:r>
            <a:r>
              <a:rPr lang="fr-FR" sz="1400" b="1" strike="noStrike" spc="-1" dirty="0">
                <a:solidFill>
                  <a:srgbClr val="0432FF"/>
                </a:solidFill>
                <a:latin typeface="Calibri"/>
                <a:ea typeface="Arial"/>
              </a:rPr>
              <a:t> 10 J, 10 Hz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1246320" lvl="2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démonstration du multi étage avec un étage permettant un gain d’énergie ≥ 2 </a:t>
            </a:r>
            <a:r>
              <a:rPr lang="fr-FR" sz="1400" b="0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GeV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49600" lvl="3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0" i="1" strike="noStrike" spc="-1" dirty="0">
                <a:solidFill>
                  <a:srgbClr val="000000"/>
                </a:solidFill>
                <a:latin typeface="Calibri"/>
                <a:ea typeface="Arial"/>
              </a:rPr>
              <a:t>laser1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utilisé pour la ligne injecteur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Applications seront à définir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0" name="Image 5"/>
          <p:cNvPicPr/>
          <p:nvPr/>
        </p:nvPicPr>
        <p:blipFill>
          <a:blip r:embed="rId2"/>
          <a:stretch/>
        </p:blipFill>
        <p:spPr>
          <a:xfrm>
            <a:off x="2361960" y="3003840"/>
            <a:ext cx="5589360" cy="2774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r>
              <a:rPr lang="fr-F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Num" idx="73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C4D653-3868-41C7-9FD3-8F85F0BB0F27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31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4. Actions pour les tutelles </a:t>
            </a:r>
            <a:br>
              <a:rPr sz="2400"/>
            </a:b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projet fédérateur ALP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63" name="Tableau 8"/>
          <p:cNvGraphicFramePr/>
          <p:nvPr/>
        </p:nvGraphicFramePr>
        <p:xfrm>
          <a:off x="639000" y="1229400"/>
          <a:ext cx="9715320" cy="1478280"/>
        </p:xfrm>
        <a:graphic>
          <a:graphicData uri="http://schemas.openxmlformats.org/drawingml/2006/table">
            <a:tbl>
              <a:tblPr/>
              <a:tblGrid>
                <a:gridCol w="323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Éléments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Description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Coût estimé [M€]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Systèmes laser1 et laser2 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Systèmes laser, compresseur estimation préliminaire des industriels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20-30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Lignes transport laser et sources électrons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Transport laser, optique, source, ALP diagnostics et instrumentation 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4 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Ligne transport faisceaux électrons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Éléments magnétiques, diagnostics, systèmes RF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4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Réutilisation matériel projet existant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Instrumentation, diagnostics, éléments magnétiques 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Bâtiments et infrastructures (*)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Hall laser, zones expérimentales, radioprotection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30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4" name="Rectangle 1"/>
          <p:cNvSpPr/>
          <p:nvPr/>
        </p:nvSpPr>
        <p:spPr>
          <a:xfrm>
            <a:off x="136800" y="2924280"/>
            <a:ext cx="1049832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Pour le bâtiment, il s’agit d’une estimation, pas de chiffrage à ce stade. Les bâtiments pour les accélérateurs ALP et les lignes faisceaux pour les stations utilisateurs représentent une surface d’environ </a:t>
            </a:r>
            <a:r>
              <a:rPr lang="fr-FR" sz="11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400 m</a:t>
            </a:r>
            <a:r>
              <a:rPr lang="fr-FR" sz="1100" b="1" strike="noStrike" spc="-1" baseline="30000">
                <a:solidFill>
                  <a:srgbClr val="000000"/>
                </a:solidFill>
                <a:latin typeface="Calibri"/>
                <a:ea typeface="Times New Roman"/>
              </a:rPr>
              <a:t>2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pour les lasers, </a:t>
            </a:r>
            <a:r>
              <a:rPr lang="fr-FR" sz="11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150 m</a:t>
            </a:r>
            <a:r>
              <a:rPr lang="fr-FR" sz="1100" b="1" strike="noStrike" spc="-1" baseline="30000">
                <a:solidFill>
                  <a:srgbClr val="000000"/>
                </a:solidFill>
                <a:latin typeface="Calibri"/>
                <a:ea typeface="Times New Roman"/>
              </a:rPr>
              <a:t>2</a:t>
            </a:r>
            <a:r>
              <a:rPr lang="fr-FR" sz="11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pour la zone radiobiologie et applications industrielles radio-protégées et </a:t>
            </a:r>
            <a:r>
              <a:rPr lang="fr-FR" sz="11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250 m</a:t>
            </a:r>
            <a:r>
              <a:rPr lang="fr-FR" sz="1100" b="1" strike="noStrike" spc="-1" baseline="30000">
                <a:solidFill>
                  <a:srgbClr val="000000"/>
                </a:solidFill>
                <a:latin typeface="Calibri"/>
                <a:ea typeface="Times New Roman"/>
              </a:rPr>
              <a:t>2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pour la ligne ICS et l’accélérateur linéaire à 10 GeV laser-plasma. Les frais de fonctionnement sont estimés sur la base des taux de répétition laser considérés et une utilisation de 40 semaines par an à </a:t>
            </a:r>
            <a:r>
              <a:rPr lang="fr-FR" sz="11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1 M€ / an environ</a:t>
            </a:r>
            <a:r>
              <a:rPr lang="fr-FR" sz="7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lang="fr-FR" sz="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ZoneTexte 11"/>
          <p:cNvSpPr/>
          <p:nvPr/>
        </p:nvSpPr>
        <p:spPr>
          <a:xfrm>
            <a:off x="136800" y="797400"/>
            <a:ext cx="5396400" cy="393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700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Budget, tentative de chiffrage préliminaire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RH : environ 40 FTE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Echeancier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700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 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66" name="Tableau 12"/>
          <p:cNvGraphicFramePr/>
          <p:nvPr/>
        </p:nvGraphicFramePr>
        <p:xfrm>
          <a:off x="1366200" y="4309560"/>
          <a:ext cx="9289800" cy="1539240"/>
        </p:xfrm>
        <a:graphic>
          <a:graphicData uri="http://schemas.openxmlformats.org/drawingml/2006/table">
            <a:tbl>
              <a:tblPr/>
              <a:tblGrid>
                <a:gridCol w="18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Phase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Période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Objectifs principaux</a:t>
                      </a:r>
                      <a:endParaRPr lang="fr-FR" sz="11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Consolidation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2026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Retour des tutelles, recherche de financements, organisation, confirmation du lancement des pré-études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Pré-étude / avant-projet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2027 - 2028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Études techniques, définition de l’organisation du consortium, accord consortium, élargissement partenaires. Études des sites. 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Lancement du projet de démonstration multi-staging 1 GeV, 1Hz en préparation phase 2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Phase 1 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2029 - 2034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Accord de financement, AO, construction, commande laser1, mise en service des premières lignes 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Phase 2</a:t>
                      </a:r>
                      <a:endParaRPr lang="fr-FR" sz="10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2033 - 2038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Commande laser phase 2, construction et installation du linac ALP 10 GeV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ftr" idx="82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M. Baylac, Journées accélérateurs de la SFP à Roscoff, 7-10 octobre 2025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sldNum" idx="83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E1A420A-DE91-45A9-865A-7DC542AC30B7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32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title"/>
          </p:nvPr>
        </p:nvSpPr>
        <p:spPr>
          <a:xfrm>
            <a:off x="3514320" y="0"/>
            <a:ext cx="359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NSIP :  nouvelles spécialités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ZoneTexte 7"/>
          <p:cNvSpPr/>
          <p:nvPr/>
        </p:nvSpPr>
        <p:spPr>
          <a:xfrm>
            <a:off x="16200" y="936360"/>
            <a:ext cx="10771920" cy="452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Ce dont on parle est bien d’ajuster les spécialités accélérateurs auxquelles les personnels doivent s’identifier.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Dynamique faisceau 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(design des machines linéaires, circulaires, calculs optiques pour les accélérateurs, les spectromètres)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Systèmes RF pour accélérateurs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(cavités, coupleurs, HOM, systèmes d’accord, LLRF) dont l’électronique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Systèmes aimants pour accélérateurs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(aimants chauds et froids, électromagnétiques et électrostatique) dont alimentations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Instrumentations pour et auprès d’accélérateurs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(diagnostics, spectromètre de masse, RFQ …) dont l’électronique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Sources de puissance RF 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dont électronique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Exploitation accélérateurs 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(Exploitation, pilotage, mise en œuvre technique d'accélérateur, Mettre en œuvre, conduire ou régler des accélérateurs ou des instruments)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Cryogénie pour accélérateurs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Cibles pour accélérateurs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(cibles stables, radioactives, épaisses, minces, photocathodes, ALP)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Développement et/ou exploitation de sources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(Conception, développement, exploitation, maintenance des sources d'ions, plasmas, électrons, positrons)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Laser pour les accélérateurs 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(sources, cavités optiques ….)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Système de contrôle et protection de la machine et des personnels (synchronisation, SPM ou MPS, PSS, architecture) </a:t>
            </a: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dont l’électronique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Ingénieur système et pilotage des projets accélérateurs d’envergure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  <a:ea typeface="Calibri"/>
              </a:rPr>
              <a:t>Expert IA pour les accélérateurs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7F7F7F"/>
              </a:buClr>
              <a:buFont typeface="Calibri Light"/>
              <a:buAutoNum type="arabicPeriod"/>
            </a:pPr>
            <a:r>
              <a:rPr lang="fr-FR" sz="1400" b="0" i="1" strike="noStrike" spc="-1" dirty="0">
                <a:solidFill>
                  <a:srgbClr val="7F7F7F"/>
                </a:solidFill>
                <a:latin typeface="Calibri"/>
                <a:ea typeface="Calibri"/>
              </a:rPr>
              <a:t>Matériaux spéciaux, Ingénierie mécanique (406)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7F7F7F"/>
              </a:buClr>
              <a:buFont typeface="Calibri Light"/>
              <a:buAutoNum type="arabicPeriod"/>
            </a:pPr>
            <a:r>
              <a:rPr lang="fr-FR" sz="1400" b="0" i="1" strike="noStrike" spc="-1" dirty="0">
                <a:solidFill>
                  <a:srgbClr val="7F7F7F"/>
                </a:solidFill>
                <a:latin typeface="Calibri"/>
                <a:ea typeface="Calibri"/>
              </a:rPr>
              <a:t>Contrôle et commande (156)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spcAft>
                <a:spcPts val="799"/>
              </a:spcAft>
              <a:buClr>
                <a:srgbClr val="7F7F7F"/>
              </a:buClr>
              <a:buFont typeface="Calibri Light"/>
              <a:buAutoNum type="arabicPeriod"/>
            </a:pPr>
            <a:r>
              <a:rPr lang="fr-FR" sz="1400" b="0" i="1" strike="noStrike" spc="-1" dirty="0">
                <a:solidFill>
                  <a:srgbClr val="7F7F7F"/>
                </a:solidFill>
                <a:latin typeface="Calibri"/>
                <a:ea typeface="Calibri"/>
              </a:rPr>
              <a:t>Câblage électronique (196)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ftr" idx="84"/>
          </p:nvPr>
        </p:nvSpPr>
        <p:spPr>
          <a:xfrm>
            <a:off x="3009960" y="5798520"/>
            <a:ext cx="4896000" cy="25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11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1100" b="0" i="1" strike="noStrike" spc="-1">
                <a:solidFill>
                  <a:srgbClr val="8B8E95"/>
                </a:solidFill>
                <a:latin typeface="Calibri"/>
                <a:ea typeface="Arial"/>
              </a:rPr>
              <a:t>M. Baylac, Journées accélérateurs de la SFP à Roscoff, 7-10 octobre 2025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sldNum" idx="85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66458F-8A4B-4E1B-839C-EB515BE6324A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33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ZoneTexte 4"/>
          <p:cNvSpPr/>
          <p:nvPr/>
        </p:nvSpPr>
        <p:spPr>
          <a:xfrm>
            <a:off x="0" y="797400"/>
            <a:ext cx="10771920" cy="475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Actuellement, les spécialités accélérateurs sont : 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60-Système Faisceau (Ingénierie des calculs d'optiques pour les accélérateurs, les lignes de transfert de particules, les spectromètres.)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62-Exploitation accélérateurs (Exploitation et gestion technique d'accélérateur)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64-Systèmes RF accélérateurs technologies chaudes (Conception, Simulation, Calcul de Dispositif Cavités RF Chaudes ; Exploitation Maintenance de Dispositifs Cavités RF Chaudes)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66-Systèmes RF accélérateurs technologies supraconductrices (Conception, Simulation, Calcul de Dispositif Cavités RF Supraconductrices ; Exploitation Maintenance de Dispositifs Cavités Supraconductrice)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68-Ingénierie système RF et hyperfréquence (Conception Simulation Calcul systèmes régulation HF-RF Numériques ou analogiques ; Exploitation Maintenance)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70-Amplificateurs et chaines RF (Conception, simulation, mise en oeuvre d'amplificateurs et dispositifs RF (lignes, circulateurs, … ) avec diverses technologies semi-conducteurs, klystrons, tubes… ; installation, exploitation et suivi de sous-traitances)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72-Dispositifs électromagnétiques (Architecture, conception de dispositifs électromagnétiques. Electrostatique. Dont conception et Calculs d'aimants Chauds ou supraconducteurs ( et lancement en fabrication) ; Exploitation Maintenance mise en œuvre, suivi de fabrication y compris les mesures)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80-Cibles (Conception, simulation, production des cibles minces ou épaisses. Production, exploitation et maintenance des systèmes pour la mise en œuvre de cibles minces ou épaisses.)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82-Sources (Conception et développement des sources d'ions, plasmas, électrons ; Exploitation Maintenance mise en œuvre sources d'ions, plasmas, électrons)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84-Spectrométrie de masse (Conception, exploitation, tests et mise en œuvre de spectromètres de masse)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90-Régleur accélérateur ou instrument (Mettre en œuvre, conduire ou régler des accélérateurs ou des instruments)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title"/>
          </p:nvPr>
        </p:nvSpPr>
        <p:spPr>
          <a:xfrm>
            <a:off x="3586320" y="0"/>
            <a:ext cx="3383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NSIP : spécialités actuelles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ldNum" idx="8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B33278-2B85-4CB0-BDDB-C830B2817BD7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34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title"/>
          </p:nvPr>
        </p:nvSpPr>
        <p:spPr>
          <a:xfrm>
            <a:off x="2721960" y="0"/>
            <a:ext cx="56984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Workshop du GDR 2024 : calculs et simulations 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Espace réservé du texte 4"/>
          <p:cNvSpPr/>
          <p:nvPr/>
        </p:nvSpPr>
        <p:spPr>
          <a:xfrm>
            <a:off x="10800" y="653400"/>
            <a:ext cx="10631520" cy="30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Atelier sur le calcul et la modélisation numériques des accélérateurs, 16-18 octobre 2024, IJCLab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Organisé par F. 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Bouly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 avec N. 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Pichoff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, B. Cros + comité d’organisation + logistique IJCLab 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Adossé aux rencontres accélérateurs de la SFP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72 participants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27 présentations sur 4 thèmes principaux 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(https://indico.in2p3.fr/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event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/32826/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overview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sources de particules chargées (6)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accélération laser plasma (6)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dynamique faisceau (5)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>
              <a:lnSpc>
                <a:spcPct val="90000"/>
              </a:lnSpc>
              <a:spcBef>
                <a:spcPts val="499"/>
              </a:spcBef>
              <a:buClr>
                <a:srgbClr val="24314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outils numériques pour la conception des accélérateurs (8)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fr-FR" sz="14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+ introduction sur intelligence artificielle (2)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2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Compte-rendu de l’atelier 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(https://scipac.in2p3.fr/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evenements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-du-</a:t>
            </a:r>
            <a:r>
              <a:rPr lang="fr-FR" sz="1800" b="0" strike="noStrike" spc="-1" dirty="0" err="1">
                <a:solidFill>
                  <a:srgbClr val="945200"/>
                </a:solidFill>
                <a:latin typeface="Calibri"/>
                <a:ea typeface="Arial"/>
              </a:rPr>
              <a:t>gdr</a:t>
            </a:r>
            <a:r>
              <a:rPr lang="fr-FR" sz="1800" b="0" strike="noStrike" spc="-1" dirty="0">
                <a:solidFill>
                  <a:srgbClr val="945200"/>
                </a:solidFill>
                <a:latin typeface="Calibri"/>
                <a:ea typeface="Arial"/>
              </a:rPr>
              <a:t>/)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07" name="Groupe 5"/>
          <p:cNvGrpSpPr/>
          <p:nvPr/>
        </p:nvGrpSpPr>
        <p:grpSpPr>
          <a:xfrm>
            <a:off x="2373840" y="3729600"/>
            <a:ext cx="6395040" cy="2061720"/>
            <a:chOff x="2373840" y="3729600"/>
            <a:chExt cx="6395040" cy="2061720"/>
          </a:xfrm>
        </p:grpSpPr>
        <p:pic>
          <p:nvPicPr>
            <p:cNvPr id="408" name="Image 3"/>
            <p:cNvPicPr/>
            <p:nvPr/>
          </p:nvPicPr>
          <p:blipFill>
            <a:blip r:embed="rId2"/>
            <a:srcRect t="41431" b="13334"/>
            <a:stretch/>
          </p:blipFill>
          <p:spPr>
            <a:xfrm>
              <a:off x="2373840" y="3729600"/>
              <a:ext cx="6395040" cy="204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09" name="ZoneTexte 4"/>
            <p:cNvSpPr/>
            <p:nvPr/>
          </p:nvSpPr>
          <p:spPr>
            <a:xfrm>
              <a:off x="3288240" y="5533920"/>
              <a:ext cx="419580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100" b="0" i="1" strike="noStrike" spc="-1">
                  <a:solidFill>
                    <a:srgbClr val="FFFFFF"/>
                  </a:solidFill>
                  <a:latin typeface="Arial Narrow"/>
                  <a:ea typeface="Arial Narrow"/>
                </a:rPr>
                <a:t>Workshop calcul, IJCLab, 16-18 octobre 2024</a:t>
              </a:r>
              <a:endParaRPr lang="fr-FR" sz="11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8783E-F1F4-4903-4B91-C80835A3C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68022-A6AE-1B26-4E70-7764FA1C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0.048% jitter &amp; 0.097% energy spread, ~25x energy compression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B64B1-19E1-887E-0D21-1B10040729BD}"/>
              </a:ext>
            </a:extLst>
          </p:cNvPr>
          <p:cNvSpPr/>
          <p:nvPr/>
        </p:nvSpPr>
        <p:spPr>
          <a:xfrm>
            <a:off x="4713110" y="3905003"/>
            <a:ext cx="5699004" cy="875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14" dirty="0" err="1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C51E39-C1D6-0D2F-EB5E-00CA41DF8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Maxence </a:t>
            </a:r>
            <a:r>
              <a:rPr lang="en-US" noProof="0" dirty="0" err="1"/>
              <a:t>Thévenet</a:t>
            </a:r>
            <a:r>
              <a:rPr lang="en-US" noProof="0" dirty="0"/>
              <a:t>, GDR-SCIPAC workshop, 05/2025</a:t>
            </a:r>
          </a:p>
        </p:txBody>
      </p:sp>
      <p:pic>
        <p:nvPicPr>
          <p:cNvPr id="6" name="run_waterfall-3.pdf" descr="run_waterfall-3.pdf">
            <a:extLst>
              <a:ext uri="{FF2B5EF4-FFF2-40B4-BE49-F238E27FC236}">
                <a16:creationId xmlns:a16="http://schemas.microsoft.com/office/drawing/2014/main" id="{7A228A6E-937A-C731-FF8D-4CA07D9F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676" y="1702503"/>
            <a:ext cx="9880896" cy="3267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9598E5D0-DE4E-EAF7-0933-EF317489A91F}"/>
              </a:ext>
            </a:extLst>
          </p:cNvPr>
          <p:cNvGrpSpPr/>
          <p:nvPr/>
        </p:nvGrpSpPr>
        <p:grpSpPr>
          <a:xfrm>
            <a:off x="4651537" y="2591258"/>
            <a:ext cx="1891513" cy="1765885"/>
            <a:chOff x="0" y="0"/>
            <a:chExt cx="4351346" cy="4062342"/>
          </a:xfrm>
        </p:grpSpPr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E0F651F7-3101-4977-49AD-772003B95C2E}"/>
                </a:ext>
              </a:extLst>
            </p:cNvPr>
            <p:cNvGrpSpPr/>
            <p:nvPr/>
          </p:nvGrpSpPr>
          <p:grpSpPr>
            <a:xfrm>
              <a:off x="327679" y="1497055"/>
              <a:ext cx="4023668" cy="2565288"/>
              <a:chOff x="0" y="0"/>
              <a:chExt cx="4023667" cy="2565287"/>
            </a:xfrm>
          </p:grpSpPr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B48374A1-ED18-E3BB-5DAB-2135D6DB1313}"/>
                  </a:ext>
                </a:extLst>
              </p:cNvPr>
              <p:cNvSpPr/>
              <p:nvPr/>
            </p:nvSpPr>
            <p:spPr>
              <a:xfrm rot="16500000">
                <a:off x="2320347" y="1235259"/>
                <a:ext cx="1587265" cy="189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2" h="19322" extrusionOk="0">
                    <a:moveTo>
                      <a:pt x="16799" y="2347"/>
                    </a:moveTo>
                    <a:cubicBezTo>
                      <a:pt x="20636" y="5832"/>
                      <a:pt x="20629" y="11933"/>
                      <a:pt x="16783" y="15972"/>
                    </a:cubicBezTo>
                    <a:cubicBezTo>
                      <a:pt x="12937" y="20012"/>
                      <a:pt x="6710" y="20461"/>
                      <a:pt x="2873" y="16975"/>
                    </a:cubicBezTo>
                    <a:cubicBezTo>
                      <a:pt x="-964" y="13490"/>
                      <a:pt x="-957" y="7389"/>
                      <a:pt x="2889" y="3350"/>
                    </a:cubicBezTo>
                    <a:cubicBezTo>
                      <a:pt x="6735" y="-690"/>
                      <a:pt x="12962" y="-1139"/>
                      <a:pt x="16799" y="2347"/>
                    </a:cubicBezTo>
                    <a:close/>
                  </a:path>
                </a:pathLst>
              </a:cu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75025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37"/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7065701B-691C-3C0F-38F6-57EB26D95CE6}"/>
                  </a:ext>
                </a:extLst>
              </p:cNvPr>
              <p:cNvSpPr/>
              <p:nvPr/>
            </p:nvSpPr>
            <p:spPr>
              <a:xfrm>
                <a:off x="697514" y="837557"/>
                <a:ext cx="331766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24" name="z">
                <a:extLst>
                  <a:ext uri="{FF2B5EF4-FFF2-40B4-BE49-F238E27FC236}">
                    <a16:creationId xmlns:a16="http://schemas.microsoft.com/office/drawing/2014/main" id="{DCB10A37-7D57-F2F3-0922-ED990E2F4AB4}"/>
                  </a:ext>
                </a:extLst>
              </p:cNvPr>
              <p:cNvSpPr txBox="1"/>
              <p:nvPr/>
            </p:nvSpPr>
            <p:spPr>
              <a:xfrm>
                <a:off x="3519216" y="822003"/>
                <a:ext cx="469150" cy="5403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/>
                </a:lvl1pPr>
              </a:lstStyle>
              <a:p>
                <a:r>
                  <a:rPr sz="1237"/>
                  <a:t>z</a:t>
                </a:r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9E0DFAF5-FBFA-81D8-CD83-ECECBC230799}"/>
                  </a:ext>
                </a:extLst>
              </p:cNvPr>
              <p:cNvSpPr/>
              <p:nvPr/>
            </p:nvSpPr>
            <p:spPr>
              <a:xfrm flipV="1">
                <a:off x="501779" y="256207"/>
                <a:ext cx="1" cy="130431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26" name="E">
                <a:extLst>
                  <a:ext uri="{FF2B5EF4-FFF2-40B4-BE49-F238E27FC236}">
                    <a16:creationId xmlns:a16="http://schemas.microsoft.com/office/drawing/2014/main" id="{A15CFAA9-80D1-6B2A-E774-65376A55F84F}"/>
                  </a:ext>
                </a:extLst>
              </p:cNvPr>
              <p:cNvSpPr txBox="1"/>
              <p:nvPr/>
            </p:nvSpPr>
            <p:spPr>
              <a:xfrm>
                <a:off x="0" y="0"/>
                <a:ext cx="540131" cy="65710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/>
                </a:lvl1pPr>
              </a:lstStyle>
              <a:p>
                <a:r>
                  <a:rPr sz="1237"/>
                  <a:t>E</a:t>
                </a:r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9B7525C4-A9AE-6462-FF45-AA9DD0797C8E}"/>
                  </a:ext>
                </a:extLst>
              </p:cNvPr>
              <p:cNvSpPr/>
              <p:nvPr/>
            </p:nvSpPr>
            <p:spPr>
              <a:xfrm flipH="1" flipV="1">
                <a:off x="1374626" y="1891521"/>
                <a:ext cx="1517644" cy="1"/>
              </a:xfrm>
              <a:prstGeom prst="line">
                <a:avLst/>
              </a:prstGeom>
              <a:noFill/>
              <a:ln w="381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41BCEDE5-B176-C136-F520-C1A305D7E525}"/>
                  </a:ext>
                </a:extLst>
              </p:cNvPr>
              <p:cNvSpPr/>
              <p:nvPr/>
            </p:nvSpPr>
            <p:spPr>
              <a:xfrm flipH="1" flipV="1">
                <a:off x="2546957" y="678651"/>
                <a:ext cx="412375" cy="1"/>
              </a:xfrm>
              <a:prstGeom prst="line">
                <a:avLst/>
              </a:prstGeom>
              <a:noFill/>
              <a:ln w="127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29" name="output">
                <a:extLst>
                  <a:ext uri="{FF2B5EF4-FFF2-40B4-BE49-F238E27FC236}">
                    <a16:creationId xmlns:a16="http://schemas.microsoft.com/office/drawing/2014/main" id="{38578871-33A7-5E1B-EF32-8160C1AE19CE}"/>
                  </a:ext>
                </a:extLst>
              </p:cNvPr>
              <p:cNvSpPr txBox="1"/>
              <p:nvPr/>
            </p:nvSpPr>
            <p:spPr>
              <a:xfrm>
                <a:off x="1419194" y="1985453"/>
                <a:ext cx="1289549" cy="5305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>
                    <a:solidFill>
                      <a:srgbClr val="0096FF"/>
                    </a:solidFill>
                  </a:defRPr>
                </a:lvl1pPr>
              </a:lstStyle>
              <a:p>
                <a:r>
                  <a:rPr sz="1237"/>
                  <a:t>output</a:t>
                </a:r>
              </a:p>
            </p:txBody>
          </p:sp>
          <p:sp>
            <p:nvSpPr>
              <p:cNvPr id="30" name="input">
                <a:extLst>
                  <a:ext uri="{FF2B5EF4-FFF2-40B4-BE49-F238E27FC236}">
                    <a16:creationId xmlns:a16="http://schemas.microsoft.com/office/drawing/2014/main" id="{BE3CFB7F-93B1-AC24-C8EC-D1DAFD500579}"/>
                  </a:ext>
                </a:extLst>
              </p:cNvPr>
              <p:cNvSpPr txBox="1"/>
              <p:nvPr/>
            </p:nvSpPr>
            <p:spPr>
              <a:xfrm>
                <a:off x="2925506" y="1936122"/>
                <a:ext cx="1098162" cy="6291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>
                    <a:solidFill>
                      <a:srgbClr val="76D6FF"/>
                    </a:solidFill>
                  </a:defRPr>
                </a:lvl1pPr>
              </a:lstStyle>
              <a:p>
                <a:r>
                  <a:rPr sz="1237"/>
                  <a:t>input</a:t>
                </a: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63198520-B3B0-764F-E2BE-45889808BED9}"/>
                  </a:ext>
                </a:extLst>
              </p:cNvPr>
              <p:cNvSpPr/>
              <p:nvPr/>
            </p:nvSpPr>
            <p:spPr>
              <a:xfrm>
                <a:off x="739361" y="540802"/>
                <a:ext cx="1769313" cy="1480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506" extrusionOk="0">
                    <a:moveTo>
                      <a:pt x="274" y="20783"/>
                    </a:moveTo>
                    <a:cubicBezTo>
                      <a:pt x="3309" y="18315"/>
                      <a:pt x="6242" y="15570"/>
                      <a:pt x="9081" y="12576"/>
                    </a:cubicBezTo>
                    <a:cubicBezTo>
                      <a:pt x="10826" y="10736"/>
                      <a:pt x="12537" y="8802"/>
                      <a:pt x="14215" y="6784"/>
                    </a:cubicBezTo>
                    <a:lnTo>
                      <a:pt x="20343" y="286"/>
                    </a:lnTo>
                    <a:cubicBezTo>
                      <a:pt x="20564" y="-90"/>
                      <a:pt x="21026" y="-94"/>
                      <a:pt x="21261" y="268"/>
                    </a:cubicBezTo>
                    <a:cubicBezTo>
                      <a:pt x="21508" y="650"/>
                      <a:pt x="21384" y="1228"/>
                      <a:pt x="21003" y="1435"/>
                    </a:cubicBezTo>
                    <a:cubicBezTo>
                      <a:pt x="20547" y="2310"/>
                      <a:pt x="20048" y="3156"/>
                      <a:pt x="19509" y="3969"/>
                    </a:cubicBezTo>
                    <a:cubicBezTo>
                      <a:pt x="18332" y="5745"/>
                      <a:pt x="16972" y="7351"/>
                      <a:pt x="15459" y="8755"/>
                    </a:cubicBezTo>
                    <a:cubicBezTo>
                      <a:pt x="13631" y="11190"/>
                      <a:pt x="11653" y="13402"/>
                      <a:pt x="9547" y="15359"/>
                    </a:cubicBezTo>
                    <a:cubicBezTo>
                      <a:pt x="6855" y="17860"/>
                      <a:pt x="3973" y="19926"/>
                      <a:pt x="944" y="21506"/>
                    </a:cubicBezTo>
                    <a:cubicBezTo>
                      <a:pt x="771" y="21406"/>
                      <a:pt x="581" y="21357"/>
                      <a:pt x="388" y="21350"/>
                    </a:cubicBezTo>
                    <a:cubicBezTo>
                      <a:pt x="276" y="21346"/>
                      <a:pt x="153" y="21357"/>
                      <a:pt x="73" y="21265"/>
                    </a:cubicBezTo>
                    <a:cubicBezTo>
                      <a:pt x="-92" y="21074"/>
                      <a:pt x="45" y="20746"/>
                      <a:pt x="274" y="20783"/>
                    </a:cubicBezTo>
                    <a:close/>
                  </a:path>
                </a:pathLst>
              </a:custGeom>
              <a:solidFill>
                <a:srgbClr val="009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727167">
                  <a:defRPr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1237"/>
              </a:p>
            </p:txBody>
          </p:sp>
        </p:grpSp>
        <p:sp>
          <p:nvSpPr>
            <p:cNvPr id="20" name="2.">
              <a:extLst>
                <a:ext uri="{FF2B5EF4-FFF2-40B4-BE49-F238E27FC236}">
                  <a16:creationId xmlns:a16="http://schemas.microsoft.com/office/drawing/2014/main" id="{C8F9D25B-569B-7FFD-78E8-FE99D4C91454}"/>
                </a:ext>
              </a:extLst>
            </p:cNvPr>
            <p:cNvSpPr/>
            <p:nvPr/>
          </p:nvSpPr>
          <p:spPr>
            <a:xfrm>
              <a:off x="0" y="145734"/>
              <a:ext cx="1016569" cy="10165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0792" tIns="80792" rIns="80792" bIns="80792" numCol="1" anchor="ctr">
              <a:noAutofit/>
            </a:bodyPr>
            <a:lstStyle>
              <a:lvl1pPr algn="ctr">
                <a:defRPr sz="4000" b="1">
                  <a:solidFill>
                    <a:srgbClr val="FFFFFF"/>
                  </a:solidFill>
                </a:defRPr>
              </a:lvl1pPr>
            </a:lstStyle>
            <a:p>
              <a:r>
                <a:rPr sz="1237" dirty="0"/>
                <a:t>2.</a:t>
              </a:r>
            </a:p>
          </p:txBody>
        </p:sp>
        <p:sp>
          <p:nvSpPr>
            <p:cNvPr id="21" name="non-linear dispersion">
              <a:extLst>
                <a:ext uri="{FF2B5EF4-FFF2-40B4-BE49-F238E27FC236}">
                  <a16:creationId xmlns:a16="http://schemas.microsoft.com/office/drawing/2014/main" id="{A3A6F9D3-48F3-9214-89C1-15BCA5AEF44F}"/>
                </a:ext>
              </a:extLst>
            </p:cNvPr>
            <p:cNvSpPr txBox="1"/>
            <p:nvPr/>
          </p:nvSpPr>
          <p:spPr>
            <a:xfrm>
              <a:off x="1441633" y="0"/>
              <a:ext cx="2107877" cy="13080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0792" tIns="80792" rIns="80792" bIns="80792" numCol="1" anchor="ctr">
              <a:noAutofit/>
            </a:bodyPr>
            <a:lstStyle/>
            <a:p>
              <a:pPr algn="r" defTabSz="4309032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237" dirty="0"/>
                <a:t>non-linear</a:t>
              </a:r>
              <a:br>
                <a:rPr sz="1237" dirty="0"/>
              </a:br>
              <a:r>
                <a:rPr sz="1237" dirty="0"/>
                <a:t>dispersion</a:t>
              </a:r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10B35BCF-D40A-E4FF-D45E-D4FA2330B604}"/>
              </a:ext>
            </a:extLst>
          </p:cNvPr>
          <p:cNvGrpSpPr/>
          <p:nvPr/>
        </p:nvGrpSpPr>
        <p:grpSpPr>
          <a:xfrm>
            <a:off x="6379269" y="2591258"/>
            <a:ext cx="2803122" cy="1925291"/>
            <a:chOff x="0" y="0"/>
            <a:chExt cx="6448463" cy="4429052"/>
          </a:xfrm>
        </p:grpSpPr>
        <p:grpSp>
          <p:nvGrpSpPr>
            <p:cNvPr id="33" name="Group">
              <a:extLst>
                <a:ext uri="{FF2B5EF4-FFF2-40B4-BE49-F238E27FC236}">
                  <a16:creationId xmlns:a16="http://schemas.microsoft.com/office/drawing/2014/main" id="{A809FED7-2F26-910D-67C8-DAE8F2AA5DCA}"/>
                </a:ext>
              </a:extLst>
            </p:cNvPr>
            <p:cNvGrpSpPr/>
            <p:nvPr/>
          </p:nvGrpSpPr>
          <p:grpSpPr>
            <a:xfrm>
              <a:off x="725529" y="592739"/>
              <a:ext cx="5722934" cy="3836313"/>
              <a:chOff x="0" y="-123177"/>
              <a:chExt cx="5722933" cy="3836311"/>
            </a:xfrm>
          </p:grpSpPr>
          <p:grpSp>
            <p:nvGrpSpPr>
              <p:cNvPr id="37" name="Group">
                <a:extLst>
                  <a:ext uri="{FF2B5EF4-FFF2-40B4-BE49-F238E27FC236}">
                    <a16:creationId xmlns:a16="http://schemas.microsoft.com/office/drawing/2014/main" id="{F0A04BAF-7997-871B-2EE5-6470EBBF7FA9}"/>
                  </a:ext>
                </a:extLst>
              </p:cNvPr>
              <p:cNvGrpSpPr/>
              <p:nvPr/>
            </p:nvGrpSpPr>
            <p:grpSpPr>
              <a:xfrm rot="5400000">
                <a:off x="-565550" y="1630317"/>
                <a:ext cx="3164365" cy="1001269"/>
                <a:chOff x="0" y="0"/>
                <a:chExt cx="3164363" cy="1001267"/>
              </a:xfrm>
            </p:grpSpPr>
            <p:sp>
              <p:nvSpPr>
                <p:cNvPr id="55" name="Connection Line">
                  <a:extLst>
                    <a:ext uri="{FF2B5EF4-FFF2-40B4-BE49-F238E27FC236}">
                      <a16:creationId xmlns:a16="http://schemas.microsoft.com/office/drawing/2014/main" id="{D8559F66-07CF-3510-6023-2859053D79E3}"/>
                    </a:ext>
                  </a:extLst>
                </p:cNvPr>
                <p:cNvSpPr/>
                <p:nvPr/>
              </p:nvSpPr>
              <p:spPr>
                <a:xfrm>
                  <a:off x="797290" y="0"/>
                  <a:ext cx="1575171" cy="644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200" extrusionOk="0">
                      <a:moveTo>
                        <a:pt x="0" y="16200"/>
                      </a:moveTo>
                      <a:cubicBezTo>
                        <a:pt x="6969" y="-5397"/>
                        <a:pt x="14169" y="-5400"/>
                        <a:pt x="21600" y="16190"/>
                      </a:cubicBezTo>
                    </a:path>
                  </a:pathLst>
                </a:custGeom>
                <a:noFill/>
                <a:ln w="25400" cap="flat">
                  <a:solidFill>
                    <a:srgbClr val="0096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  <p:sp>
              <p:nvSpPr>
                <p:cNvPr id="56" name="Connection Line">
                  <a:extLst>
                    <a:ext uri="{FF2B5EF4-FFF2-40B4-BE49-F238E27FC236}">
                      <a16:creationId xmlns:a16="http://schemas.microsoft.com/office/drawing/2014/main" id="{A022DC86-7808-5AB5-0EF1-7EE5DDE9E299}"/>
                    </a:ext>
                  </a:extLst>
                </p:cNvPr>
                <p:cNvSpPr/>
                <p:nvPr/>
              </p:nvSpPr>
              <p:spPr>
                <a:xfrm>
                  <a:off x="2369785" y="641287"/>
                  <a:ext cx="794579" cy="359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21600" y="21591"/>
                      </a:moveTo>
                      <a:cubicBezTo>
                        <a:pt x="11353" y="21600"/>
                        <a:pt x="4153" y="14403"/>
                        <a:pt x="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96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  <p:sp>
              <p:nvSpPr>
                <p:cNvPr id="57" name="Connection Line">
                  <a:extLst>
                    <a:ext uri="{FF2B5EF4-FFF2-40B4-BE49-F238E27FC236}">
                      <a16:creationId xmlns:a16="http://schemas.microsoft.com/office/drawing/2014/main" id="{7CD240E9-DE61-64A6-BFF8-0B207F877821}"/>
                    </a:ext>
                  </a:extLst>
                </p:cNvPr>
                <p:cNvSpPr/>
                <p:nvPr/>
              </p:nvSpPr>
              <p:spPr>
                <a:xfrm>
                  <a:off x="-1" y="641287"/>
                  <a:ext cx="794579" cy="359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0" y="21591"/>
                      </a:moveTo>
                      <a:cubicBezTo>
                        <a:pt x="10247" y="21600"/>
                        <a:pt x="17447" y="14403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96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</p:grpSp>
          <p:grpSp>
            <p:nvGrpSpPr>
              <p:cNvPr id="38" name="Group">
                <a:extLst>
                  <a:ext uri="{FF2B5EF4-FFF2-40B4-BE49-F238E27FC236}">
                    <a16:creationId xmlns:a16="http://schemas.microsoft.com/office/drawing/2014/main" id="{93AEF030-5ED4-27CC-650D-5336ED63DD22}"/>
                  </a:ext>
                </a:extLst>
              </p:cNvPr>
              <p:cNvGrpSpPr/>
              <p:nvPr/>
            </p:nvGrpSpPr>
            <p:grpSpPr>
              <a:xfrm>
                <a:off x="795516" y="-123177"/>
                <a:ext cx="4927417" cy="2947195"/>
                <a:chOff x="0" y="2"/>
                <a:chExt cx="4927415" cy="2947193"/>
              </a:xfrm>
            </p:grpSpPr>
            <p:sp>
              <p:nvSpPr>
                <p:cNvPr id="53" name="Connection Line">
                  <a:extLst>
                    <a:ext uri="{FF2B5EF4-FFF2-40B4-BE49-F238E27FC236}">
                      <a16:creationId xmlns:a16="http://schemas.microsoft.com/office/drawing/2014/main" id="{B16FEB77-6031-FACA-76C5-ACA2A0271B86}"/>
                    </a:ext>
                  </a:extLst>
                </p:cNvPr>
                <p:cNvSpPr/>
                <p:nvPr/>
              </p:nvSpPr>
              <p:spPr>
                <a:xfrm>
                  <a:off x="2456350" y="2"/>
                  <a:ext cx="2471065" cy="1478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82" extrusionOk="0">
                      <a:moveTo>
                        <a:pt x="0" y="18982"/>
                      </a:moveTo>
                      <a:cubicBezTo>
                        <a:pt x="8770" y="3362"/>
                        <a:pt x="15970" y="-2618"/>
                        <a:pt x="21600" y="104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  <p:sp>
              <p:nvSpPr>
                <p:cNvPr id="54" name="Connection Line">
                  <a:extLst>
                    <a:ext uri="{FF2B5EF4-FFF2-40B4-BE49-F238E27FC236}">
                      <a16:creationId xmlns:a16="http://schemas.microsoft.com/office/drawing/2014/main" id="{4C80B31F-DFA1-8C43-AA46-44C2E18D2802}"/>
                    </a:ext>
                  </a:extLst>
                </p:cNvPr>
                <p:cNvSpPr/>
                <p:nvPr/>
              </p:nvSpPr>
              <p:spPr>
                <a:xfrm>
                  <a:off x="0" y="1468975"/>
                  <a:ext cx="2471062" cy="1478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82" extrusionOk="0">
                      <a:moveTo>
                        <a:pt x="21600" y="0"/>
                      </a:moveTo>
                      <a:cubicBezTo>
                        <a:pt x="12830" y="15620"/>
                        <a:pt x="5630" y="21600"/>
                        <a:pt x="0" y="1794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</p:grpSp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AD5B6AC0-E1D0-9D53-4E7E-8BC0DCCFB364}"/>
                  </a:ext>
                </a:extLst>
              </p:cNvPr>
              <p:cNvSpPr/>
              <p:nvPr/>
            </p:nvSpPr>
            <p:spPr>
              <a:xfrm>
                <a:off x="537144" y="1628111"/>
                <a:ext cx="3344508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grpSp>
            <p:nvGrpSpPr>
              <p:cNvPr id="40" name="Group">
                <a:extLst>
                  <a:ext uri="{FF2B5EF4-FFF2-40B4-BE49-F238E27FC236}">
                    <a16:creationId xmlns:a16="http://schemas.microsoft.com/office/drawing/2014/main" id="{0C5E46F0-6749-5FBD-7924-1675FEC20B85}"/>
                  </a:ext>
                </a:extLst>
              </p:cNvPr>
              <p:cNvGrpSpPr/>
              <p:nvPr/>
            </p:nvGrpSpPr>
            <p:grpSpPr>
              <a:xfrm rot="5400000">
                <a:off x="610028" y="593704"/>
                <a:ext cx="859329" cy="1001269"/>
                <a:chOff x="0" y="0"/>
                <a:chExt cx="859327" cy="1001267"/>
              </a:xfrm>
            </p:grpSpPr>
            <p:sp>
              <p:nvSpPr>
                <p:cNvPr id="50" name="Connection Line">
                  <a:extLst>
                    <a:ext uri="{FF2B5EF4-FFF2-40B4-BE49-F238E27FC236}">
                      <a16:creationId xmlns:a16="http://schemas.microsoft.com/office/drawing/2014/main" id="{44A78D0C-5072-0354-9F22-C63ADDE14CFC}"/>
                    </a:ext>
                  </a:extLst>
                </p:cNvPr>
                <p:cNvSpPr/>
                <p:nvPr/>
              </p:nvSpPr>
              <p:spPr>
                <a:xfrm>
                  <a:off x="216515" y="0"/>
                  <a:ext cx="427760" cy="644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200" extrusionOk="0">
                      <a:moveTo>
                        <a:pt x="0" y="16200"/>
                      </a:moveTo>
                      <a:cubicBezTo>
                        <a:pt x="6969" y="-5397"/>
                        <a:pt x="14169" y="-5400"/>
                        <a:pt x="21600" y="16190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3">
                      <a:satOff val="-67532"/>
                      <a:lumOff val="3774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  <p:sp>
              <p:nvSpPr>
                <p:cNvPr id="51" name="Connection Line">
                  <a:extLst>
                    <a:ext uri="{FF2B5EF4-FFF2-40B4-BE49-F238E27FC236}">
                      <a16:creationId xmlns:a16="http://schemas.microsoft.com/office/drawing/2014/main" id="{2C4143D2-FAE0-5264-C5D1-F0D1AD7B2D2D}"/>
                    </a:ext>
                  </a:extLst>
                </p:cNvPr>
                <p:cNvSpPr/>
                <p:nvPr/>
              </p:nvSpPr>
              <p:spPr>
                <a:xfrm>
                  <a:off x="643548" y="641287"/>
                  <a:ext cx="215780" cy="359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21600" y="21591"/>
                      </a:moveTo>
                      <a:cubicBezTo>
                        <a:pt x="11353" y="21600"/>
                        <a:pt x="4153" y="14403"/>
                        <a:pt x="0" y="0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3">
                      <a:satOff val="-67532"/>
                      <a:lumOff val="3774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  <p:sp>
              <p:nvSpPr>
                <p:cNvPr id="52" name="Connection Line">
                  <a:extLst>
                    <a:ext uri="{FF2B5EF4-FFF2-40B4-BE49-F238E27FC236}">
                      <a16:creationId xmlns:a16="http://schemas.microsoft.com/office/drawing/2014/main" id="{5F5D4C9A-2F1C-4F6F-5B24-3F4F6CE29B0F}"/>
                    </a:ext>
                  </a:extLst>
                </p:cNvPr>
                <p:cNvSpPr/>
                <p:nvPr/>
              </p:nvSpPr>
              <p:spPr>
                <a:xfrm>
                  <a:off x="-1" y="641287"/>
                  <a:ext cx="215780" cy="359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0" y="21591"/>
                      </a:moveTo>
                      <a:cubicBezTo>
                        <a:pt x="10247" y="21600"/>
                        <a:pt x="17447" y="14403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3">
                      <a:satOff val="-67532"/>
                      <a:lumOff val="3774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37"/>
                </a:p>
              </p:txBody>
            </p:sp>
          </p:grpSp>
          <p:sp>
            <p:nvSpPr>
              <p:cNvPr id="41" name="z">
                <a:extLst>
                  <a:ext uri="{FF2B5EF4-FFF2-40B4-BE49-F238E27FC236}">
                    <a16:creationId xmlns:a16="http://schemas.microsoft.com/office/drawing/2014/main" id="{B037DFC1-06C6-A8CF-16A1-18A4DCCB2968}"/>
                  </a:ext>
                </a:extLst>
              </p:cNvPr>
              <p:cNvSpPr txBox="1"/>
              <p:nvPr/>
            </p:nvSpPr>
            <p:spPr>
              <a:xfrm>
                <a:off x="3545904" y="1621083"/>
                <a:ext cx="499623" cy="444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/>
                </a:lvl1pPr>
              </a:lstStyle>
              <a:p>
                <a:r>
                  <a:rPr sz="1237"/>
                  <a:t>z</a:t>
                </a:r>
              </a:p>
            </p:txBody>
          </p:sp>
          <p:sp>
            <p:nvSpPr>
              <p:cNvPr id="42" name="Oval">
                <a:extLst>
                  <a:ext uri="{FF2B5EF4-FFF2-40B4-BE49-F238E27FC236}">
                    <a16:creationId xmlns:a16="http://schemas.microsoft.com/office/drawing/2014/main" id="{3F074B0E-9F8A-C373-3FDA-0444E1E9331C}"/>
                  </a:ext>
                </a:extLst>
              </p:cNvPr>
              <p:cNvSpPr/>
              <p:nvPr/>
            </p:nvSpPr>
            <p:spPr>
              <a:xfrm>
                <a:off x="1691200" y="975333"/>
                <a:ext cx="1644079" cy="238010"/>
              </a:xfrm>
              <a:prstGeom prst="ellipse">
                <a:avLst/>
              </a:prstGeom>
              <a:solidFill>
                <a:srgbClr val="A1F2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750252">
                  <a:defRPr sz="3200">
                    <a:solidFill>
                      <a:srgbClr val="A1F2A4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37"/>
              </a:p>
            </p:txBody>
          </p:sp>
          <p:sp>
            <p:nvSpPr>
              <p:cNvPr id="43" name="input">
                <a:extLst>
                  <a:ext uri="{FF2B5EF4-FFF2-40B4-BE49-F238E27FC236}">
                    <a16:creationId xmlns:a16="http://schemas.microsoft.com/office/drawing/2014/main" id="{C7150E06-E378-9676-13CA-0F38FA3B4620}"/>
                  </a:ext>
                </a:extLst>
              </p:cNvPr>
              <p:cNvSpPr txBox="1"/>
              <p:nvPr/>
            </p:nvSpPr>
            <p:spPr>
              <a:xfrm>
                <a:off x="520703" y="354480"/>
                <a:ext cx="1143198" cy="5682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>
                    <a:solidFill>
                      <a:srgbClr val="0096FF"/>
                    </a:solidFill>
                  </a:defRPr>
                </a:lvl1pPr>
              </a:lstStyle>
              <a:p>
                <a:r>
                  <a:rPr sz="1237"/>
                  <a:t>input</a:t>
                </a:r>
              </a:p>
            </p:txBody>
          </p:sp>
          <p:sp>
            <p:nvSpPr>
              <p:cNvPr id="44" name="output">
                <a:extLst>
                  <a:ext uri="{FF2B5EF4-FFF2-40B4-BE49-F238E27FC236}">
                    <a16:creationId xmlns:a16="http://schemas.microsoft.com/office/drawing/2014/main" id="{714D6021-30BA-E29C-9E36-76E3E313315B}"/>
                  </a:ext>
                </a:extLst>
              </p:cNvPr>
              <p:cNvSpPr txBox="1"/>
              <p:nvPr/>
            </p:nvSpPr>
            <p:spPr>
              <a:xfrm>
                <a:off x="1576977" y="387679"/>
                <a:ext cx="1872525" cy="474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>
                    <a:solidFill>
                      <a:srgbClr val="A1F2A4"/>
                    </a:solidFill>
                  </a:defRPr>
                </a:lvl1pPr>
              </a:lstStyle>
              <a:p>
                <a:r>
                  <a:rPr sz="1237"/>
                  <a:t>output</a:t>
                </a:r>
              </a:p>
            </p:txBody>
          </p:sp>
          <p:sp>
            <p:nvSpPr>
              <p:cNvPr id="45" name="Line">
                <a:extLst>
                  <a:ext uri="{FF2B5EF4-FFF2-40B4-BE49-F238E27FC236}">
                    <a16:creationId xmlns:a16="http://schemas.microsoft.com/office/drawing/2014/main" id="{3233F3D3-3610-FAD8-C3FB-6CEA330FF0FB}"/>
                  </a:ext>
                </a:extLst>
              </p:cNvPr>
              <p:cNvSpPr/>
              <p:nvPr/>
            </p:nvSpPr>
            <p:spPr>
              <a:xfrm flipV="1">
                <a:off x="314314" y="912037"/>
                <a:ext cx="1" cy="143214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46" name="E">
                <a:extLst>
                  <a:ext uri="{FF2B5EF4-FFF2-40B4-BE49-F238E27FC236}">
                    <a16:creationId xmlns:a16="http://schemas.microsoft.com/office/drawing/2014/main" id="{E10C8D37-EE54-DF1D-2CB1-EA907BC3B506}"/>
                  </a:ext>
                </a:extLst>
              </p:cNvPr>
              <p:cNvSpPr txBox="1"/>
              <p:nvPr/>
            </p:nvSpPr>
            <p:spPr>
              <a:xfrm>
                <a:off x="0" y="761457"/>
                <a:ext cx="245891" cy="444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6167" tIns="46167" rIns="46167" bIns="46167" numCol="1" anchor="ctr">
                <a:noAutofit/>
              </a:bodyPr>
              <a:lstStyle>
                <a:lvl1pPr algn="ctr" defTabSz="2508005">
                  <a:defRPr sz="2800"/>
                </a:lvl1pPr>
              </a:lstStyle>
              <a:p>
                <a:r>
                  <a:rPr sz="1237"/>
                  <a:t>E</a:t>
                </a:r>
              </a:p>
            </p:txBody>
          </p:sp>
          <p:sp>
            <p:nvSpPr>
              <p:cNvPr id="47" name="Line">
                <a:extLst>
                  <a:ext uri="{FF2B5EF4-FFF2-40B4-BE49-F238E27FC236}">
                    <a16:creationId xmlns:a16="http://schemas.microsoft.com/office/drawing/2014/main" id="{2E70F9DA-99BA-7B24-D774-A2BF1D12911C}"/>
                  </a:ext>
                </a:extLst>
              </p:cNvPr>
              <p:cNvSpPr/>
              <p:nvPr/>
            </p:nvSpPr>
            <p:spPr>
              <a:xfrm flipV="1">
                <a:off x="1836747" y="1304629"/>
                <a:ext cx="1" cy="1027126"/>
              </a:xfrm>
              <a:prstGeom prst="line">
                <a:avLst/>
              </a:prstGeom>
              <a:noFill/>
              <a:ln w="254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48" name="Line">
                <a:extLst>
                  <a:ext uri="{FF2B5EF4-FFF2-40B4-BE49-F238E27FC236}">
                    <a16:creationId xmlns:a16="http://schemas.microsoft.com/office/drawing/2014/main" id="{9A473E4C-177F-50DB-623F-D6182D5466C5}"/>
                  </a:ext>
                </a:extLst>
              </p:cNvPr>
              <p:cNvSpPr/>
              <p:nvPr/>
            </p:nvSpPr>
            <p:spPr>
              <a:xfrm flipV="1">
                <a:off x="2959443" y="1265987"/>
                <a:ext cx="1" cy="209923"/>
              </a:xfrm>
              <a:prstGeom prst="line">
                <a:avLst/>
              </a:prstGeom>
              <a:noFill/>
              <a:ln w="9525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2216073">
                  <a:defRPr sz="2400">
                    <a:solidFill>
                      <a:srgbClr val="5E5E5E"/>
                    </a:solidFill>
                  </a:defRPr>
                </a:pPr>
                <a:endParaRPr sz="1237"/>
              </a:p>
            </p:txBody>
          </p:sp>
          <p:sp>
            <p:nvSpPr>
              <p:cNvPr id="49" name="Shape">
                <a:extLst>
                  <a:ext uri="{FF2B5EF4-FFF2-40B4-BE49-F238E27FC236}">
                    <a16:creationId xmlns:a16="http://schemas.microsoft.com/office/drawing/2014/main" id="{B2FCD27A-32D8-8C64-5705-49F9A650D653}"/>
                  </a:ext>
                </a:extLst>
              </p:cNvPr>
              <p:cNvSpPr/>
              <p:nvPr/>
            </p:nvSpPr>
            <p:spPr>
              <a:xfrm>
                <a:off x="1508993" y="1369290"/>
                <a:ext cx="1769417" cy="1410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506" extrusionOk="0">
                    <a:moveTo>
                      <a:pt x="274" y="20783"/>
                    </a:moveTo>
                    <a:cubicBezTo>
                      <a:pt x="3309" y="18315"/>
                      <a:pt x="6242" y="15570"/>
                      <a:pt x="9081" y="12576"/>
                    </a:cubicBezTo>
                    <a:cubicBezTo>
                      <a:pt x="10826" y="10736"/>
                      <a:pt x="12537" y="8802"/>
                      <a:pt x="14215" y="6784"/>
                    </a:cubicBezTo>
                    <a:lnTo>
                      <a:pt x="20343" y="286"/>
                    </a:lnTo>
                    <a:cubicBezTo>
                      <a:pt x="20564" y="-90"/>
                      <a:pt x="21026" y="-94"/>
                      <a:pt x="21261" y="268"/>
                    </a:cubicBezTo>
                    <a:cubicBezTo>
                      <a:pt x="21508" y="650"/>
                      <a:pt x="21384" y="1228"/>
                      <a:pt x="21003" y="1435"/>
                    </a:cubicBezTo>
                    <a:cubicBezTo>
                      <a:pt x="20547" y="2310"/>
                      <a:pt x="20048" y="3156"/>
                      <a:pt x="19509" y="3969"/>
                    </a:cubicBezTo>
                    <a:cubicBezTo>
                      <a:pt x="18332" y="5745"/>
                      <a:pt x="16972" y="7351"/>
                      <a:pt x="15459" y="8755"/>
                    </a:cubicBezTo>
                    <a:cubicBezTo>
                      <a:pt x="13631" y="11190"/>
                      <a:pt x="11653" y="13402"/>
                      <a:pt x="9547" y="15359"/>
                    </a:cubicBezTo>
                    <a:cubicBezTo>
                      <a:pt x="6855" y="17860"/>
                      <a:pt x="3973" y="19926"/>
                      <a:pt x="944" y="21506"/>
                    </a:cubicBezTo>
                    <a:cubicBezTo>
                      <a:pt x="771" y="21406"/>
                      <a:pt x="581" y="21357"/>
                      <a:pt x="388" y="21350"/>
                    </a:cubicBezTo>
                    <a:cubicBezTo>
                      <a:pt x="276" y="21346"/>
                      <a:pt x="153" y="21357"/>
                      <a:pt x="73" y="21265"/>
                    </a:cubicBezTo>
                    <a:cubicBezTo>
                      <a:pt x="-92" y="21074"/>
                      <a:pt x="45" y="20746"/>
                      <a:pt x="274" y="20783"/>
                    </a:cubicBezTo>
                    <a:close/>
                  </a:path>
                </a:pathLst>
              </a:custGeom>
              <a:solidFill>
                <a:srgbClr val="009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167" tIns="46167" rIns="46167" bIns="46167" numCol="1" anchor="ctr">
                <a:noAutofit/>
              </a:bodyPr>
              <a:lstStyle/>
              <a:p>
                <a:pPr algn="ctr" defTabSz="727167">
                  <a:defRPr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1237"/>
              </a:p>
            </p:txBody>
          </p:sp>
        </p:grpSp>
        <p:sp>
          <p:nvSpPr>
            <p:cNvPr id="34" name="3.">
              <a:extLst>
                <a:ext uri="{FF2B5EF4-FFF2-40B4-BE49-F238E27FC236}">
                  <a16:creationId xmlns:a16="http://schemas.microsoft.com/office/drawing/2014/main" id="{695023F1-CC52-D182-312F-E5412E373938}"/>
                </a:ext>
              </a:extLst>
            </p:cNvPr>
            <p:cNvSpPr/>
            <p:nvPr/>
          </p:nvSpPr>
          <p:spPr>
            <a:xfrm>
              <a:off x="0" y="145734"/>
              <a:ext cx="1016569" cy="10165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0792" tIns="80792" rIns="80792" bIns="80792" numCol="1" anchor="ctr">
              <a:noAutofit/>
            </a:bodyPr>
            <a:lstStyle>
              <a:lvl1pPr algn="ctr">
                <a:defRPr sz="4000" b="1">
                  <a:solidFill>
                    <a:srgbClr val="FFFFFF"/>
                  </a:solidFill>
                </a:defRPr>
              </a:lvl1pPr>
            </a:lstStyle>
            <a:p>
              <a:r>
                <a:rPr sz="1237"/>
                <a:t>3.</a:t>
              </a:r>
            </a:p>
          </p:txBody>
        </p:sp>
        <p:sp>
          <p:nvSpPr>
            <p:cNvPr id="35" name="dE">
              <a:extLst>
                <a:ext uri="{FF2B5EF4-FFF2-40B4-BE49-F238E27FC236}">
                  <a16:creationId xmlns:a16="http://schemas.microsoft.com/office/drawing/2014/main" id="{12EFF085-B090-D10A-FAA8-75044709F393}"/>
                </a:ext>
              </a:extLst>
            </p:cNvPr>
            <p:cNvSpPr txBox="1"/>
            <p:nvPr/>
          </p:nvSpPr>
          <p:spPr>
            <a:xfrm>
              <a:off x="2756951" y="1756002"/>
              <a:ext cx="839989" cy="8132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80792" tIns="80792" rIns="80792" bIns="80792" numCol="1" anchor="t">
              <a:spAutoFit/>
            </a:bodyPr>
            <a:lstStyle>
              <a:lvl1pPr>
                <a:defRPr b="1"/>
              </a:lvl1pPr>
            </a:lstStyle>
            <a:p>
              <a:r>
                <a:rPr sz="1237"/>
                <a:t>dE</a:t>
              </a:r>
            </a:p>
          </p:txBody>
        </p:sp>
        <p:sp>
          <p:nvSpPr>
            <p:cNvPr id="36" name="compensated by RF">
              <a:extLst>
                <a:ext uri="{FF2B5EF4-FFF2-40B4-BE49-F238E27FC236}">
                  <a16:creationId xmlns:a16="http://schemas.microsoft.com/office/drawing/2014/main" id="{5D3A8646-627B-F01B-B0EC-2D284CEC727E}"/>
                </a:ext>
              </a:extLst>
            </p:cNvPr>
            <p:cNvSpPr txBox="1"/>
            <p:nvPr/>
          </p:nvSpPr>
          <p:spPr>
            <a:xfrm>
              <a:off x="1441634" y="0"/>
              <a:ext cx="2785069" cy="13080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0792" tIns="80792" rIns="80792" bIns="80792" numCol="1" anchor="ctr">
              <a:noAutofit/>
            </a:bodyPr>
            <a:lstStyle>
              <a:lvl1pPr algn="r" defTabSz="4876677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237"/>
                <a:t>compensated by 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143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Num" idx="55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1D1AE48-16E8-48B9-9C86-FB3BF0EE5BDF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4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Actions du GDR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Espace réservé du texte 4"/>
          <p:cNvSpPr/>
          <p:nvPr/>
        </p:nvSpPr>
        <p:spPr>
          <a:xfrm>
            <a:off x="21960" y="653400"/>
            <a:ext cx="10631520" cy="49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1. Actions de communication générale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Liste de diffusion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Lettre d’informations mensuelle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Site web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2. Actions envers les jeunes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Bourses « Sébastien </a:t>
            </a:r>
            <a:r>
              <a:rPr lang="fr-FR" sz="1600" b="1" spc="-1" dirty="0" err="1">
                <a:solidFill>
                  <a:srgbClr val="945200"/>
                </a:solidFill>
                <a:latin typeface="Calibri"/>
                <a:ea typeface="Arial"/>
              </a:rPr>
              <a:t>Bousson</a:t>
            </a: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 »  </a:t>
            </a: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En collaboration avec la SFP accélérateurs, recensement des thèses et HDR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9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3. Événements du GDR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Workshops des axes du GDR (centrés sur une thématique) 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Événements transverses (commun à tous les axes)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Workshops du GDR (axés sur des présentations)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Journées annuelles (axées sur des visites)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9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4. Actions pour les tutelles (CNRS, IN2P3)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Feuille de route accélération laser plasma : proposition d’un projet fédérateur national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Prospectives IN2P3 :  production d’un rapport de synthèse de la discipline et participation aux recommandations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7" name="Groupe 3"/>
          <p:cNvGrpSpPr/>
          <p:nvPr/>
        </p:nvGrpSpPr>
        <p:grpSpPr>
          <a:xfrm>
            <a:off x="7834680" y="4923360"/>
            <a:ext cx="719280" cy="272520"/>
            <a:chOff x="7834680" y="4923360"/>
            <a:chExt cx="719280" cy="272520"/>
          </a:xfrm>
        </p:grpSpPr>
        <p:sp>
          <p:nvSpPr>
            <p:cNvPr id="228" name="Ellipse 4"/>
            <p:cNvSpPr/>
            <p:nvPr/>
          </p:nvSpPr>
          <p:spPr>
            <a:xfrm>
              <a:off x="7834680" y="495396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9" name="ZoneTexte 5"/>
            <p:cNvSpPr/>
            <p:nvPr/>
          </p:nvSpPr>
          <p:spPr>
            <a:xfrm>
              <a:off x="7926480" y="492336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30" name="Groupe 6"/>
          <p:cNvGrpSpPr/>
          <p:nvPr/>
        </p:nvGrpSpPr>
        <p:grpSpPr>
          <a:xfrm>
            <a:off x="9989280" y="5169960"/>
            <a:ext cx="719280" cy="272520"/>
            <a:chOff x="9989280" y="5169960"/>
            <a:chExt cx="719280" cy="272520"/>
          </a:xfrm>
        </p:grpSpPr>
        <p:sp>
          <p:nvSpPr>
            <p:cNvPr id="231" name="Ellipse 9"/>
            <p:cNvSpPr/>
            <p:nvPr/>
          </p:nvSpPr>
          <p:spPr>
            <a:xfrm>
              <a:off x="9989280" y="520056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2" name="ZoneTexte 10"/>
            <p:cNvSpPr/>
            <p:nvPr/>
          </p:nvSpPr>
          <p:spPr>
            <a:xfrm>
              <a:off x="10081080" y="516996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33" name="Groupe 15"/>
          <p:cNvGrpSpPr/>
          <p:nvPr/>
        </p:nvGrpSpPr>
        <p:grpSpPr>
          <a:xfrm>
            <a:off x="4618440" y="4225698"/>
            <a:ext cx="719280" cy="272520"/>
            <a:chOff x="2721960" y="4037760"/>
            <a:chExt cx="719280" cy="272520"/>
          </a:xfrm>
        </p:grpSpPr>
        <p:sp>
          <p:nvSpPr>
            <p:cNvPr id="234" name="Ellipse 16"/>
            <p:cNvSpPr/>
            <p:nvPr/>
          </p:nvSpPr>
          <p:spPr>
            <a:xfrm>
              <a:off x="2721960" y="406836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5" name="ZoneTexte 17"/>
            <p:cNvSpPr/>
            <p:nvPr/>
          </p:nvSpPr>
          <p:spPr>
            <a:xfrm>
              <a:off x="2813760" y="403776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" name="Groupe 15">
            <a:extLst>
              <a:ext uri="{FF2B5EF4-FFF2-40B4-BE49-F238E27FC236}">
                <a16:creationId xmlns:a16="http://schemas.microsoft.com/office/drawing/2014/main" id="{ADA92287-C0BD-49A3-1CA3-1100E2A15103}"/>
              </a:ext>
            </a:extLst>
          </p:cNvPr>
          <p:cNvGrpSpPr/>
          <p:nvPr/>
        </p:nvGrpSpPr>
        <p:grpSpPr>
          <a:xfrm>
            <a:off x="5098500" y="3905838"/>
            <a:ext cx="719280" cy="272520"/>
            <a:chOff x="2721960" y="4037760"/>
            <a:chExt cx="719280" cy="272520"/>
          </a:xfrm>
        </p:grpSpPr>
        <p:sp>
          <p:nvSpPr>
            <p:cNvPr id="3" name="Ellipse 16">
              <a:extLst>
                <a:ext uri="{FF2B5EF4-FFF2-40B4-BE49-F238E27FC236}">
                  <a16:creationId xmlns:a16="http://schemas.microsoft.com/office/drawing/2014/main" id="{8C567857-048B-104C-0A59-4EA85B3F9284}"/>
                </a:ext>
              </a:extLst>
            </p:cNvPr>
            <p:cNvSpPr/>
            <p:nvPr/>
          </p:nvSpPr>
          <p:spPr>
            <a:xfrm>
              <a:off x="2721960" y="406836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ZoneTexte 17">
              <a:extLst>
                <a:ext uri="{FF2B5EF4-FFF2-40B4-BE49-F238E27FC236}">
                  <a16:creationId xmlns:a16="http://schemas.microsoft.com/office/drawing/2014/main" id="{87C154CA-440D-3484-0FC1-6286A8C30750}"/>
                </a:ext>
              </a:extLst>
            </p:cNvPr>
            <p:cNvSpPr/>
            <p:nvPr/>
          </p:nvSpPr>
          <p:spPr>
            <a:xfrm>
              <a:off x="2813760" y="403776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 dirty="0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Num" idx="56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8044AC-4CF5-4E41-832C-697E914E8475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5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1. Communication : newsletter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Espace réservé du texte 4"/>
          <p:cNvSpPr/>
          <p:nvPr/>
        </p:nvSpPr>
        <p:spPr>
          <a:xfrm>
            <a:off x="21960" y="725400"/>
            <a:ext cx="10631520" cy="51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Liste de diffusion gérée par E. </a:t>
            </a:r>
            <a:r>
              <a:rPr lang="fr-FR" sz="19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Minaya</a:t>
            </a:r>
            <a:r>
              <a:rPr lang="fr-FR" sz="19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(</a:t>
            </a:r>
            <a:r>
              <a:rPr lang="fr-FR" sz="19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IJClab</a:t>
            </a:r>
            <a:r>
              <a:rPr lang="fr-FR" sz="19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), </a:t>
            </a: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ainsi que l’</a:t>
            </a:r>
            <a:r>
              <a:rPr lang="fr-FR" sz="19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indico</a:t>
            </a: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du GDR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FF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169 personnes inscrites : 146 permanents, 13 docs, 10 postdocs-CDD </a:t>
            </a: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(2024: 150 personnes, 1 seule </a:t>
            </a:r>
            <a:r>
              <a:rPr lang="fr-FR" sz="1600" b="1" strike="noStrike" spc="-1" dirty="0" err="1">
                <a:solidFill>
                  <a:srgbClr val="002060"/>
                </a:solidFill>
                <a:latin typeface="Calibri"/>
                <a:ea typeface="Arial"/>
              </a:rPr>
              <a:t>désincription</a:t>
            </a:r>
            <a:r>
              <a:rPr lang="fr-FR" sz="16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)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900" b="1" strike="noStrike" spc="-1" dirty="0">
              <a:solidFill>
                <a:srgbClr val="24314C"/>
              </a:solidFill>
              <a:latin typeface="Calibri"/>
              <a:ea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Lettre d’informations mensuelle 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Événements du GDR, événements accélérateurs, thèses, séminaires, offres d’emploi …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600" b="1" spc="-1" dirty="0">
                <a:solidFill>
                  <a:srgbClr val="945200"/>
                </a:solidFill>
                <a:latin typeface="Calibri"/>
                <a:ea typeface="Arial"/>
              </a:rPr>
              <a:t>20</a:t>
            </a:r>
            <a:r>
              <a:rPr lang="fr-FR" sz="16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newsletters depuis le lancement du GDR, disponibles sur le site web (actualités)</a:t>
            </a:r>
          </a:p>
          <a:p>
            <a:pPr marL="0" lvl="1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tabLst>
                <a:tab pos="0" algn="l"/>
              </a:tabLst>
            </a:pPr>
            <a:r>
              <a:rPr lang="fr-FR" sz="1600" b="1" spc="-1" dirty="0">
                <a:solidFill>
                  <a:srgbClr val="FF0000"/>
                </a:solidFill>
                <a:latin typeface="Calibri"/>
                <a:ea typeface="Arial"/>
                <a:sym typeface="Wingdings" pitchFamily="2" charset="2"/>
              </a:rPr>
              <a:t>		 </a:t>
            </a:r>
            <a:r>
              <a:rPr lang="fr-FR" sz="1600" b="1" spc="-1" dirty="0">
                <a:solidFill>
                  <a:srgbClr val="FF0000"/>
                </a:solidFill>
                <a:latin typeface="Calibri"/>
                <a:ea typeface="Arial"/>
              </a:rPr>
              <a:t>24 offres d’emplois publiées en 20 mois</a:t>
            </a:r>
            <a:endParaRPr lang="fr-FR" sz="1600" spc="-1" dirty="0">
              <a:solidFill>
                <a:srgbClr val="FF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9" name="Picture 2"/>
          <p:cNvPicPr/>
          <p:nvPr/>
        </p:nvPicPr>
        <p:blipFill>
          <a:blip r:embed="rId3"/>
          <a:stretch/>
        </p:blipFill>
        <p:spPr>
          <a:xfrm>
            <a:off x="8656560" y="1805760"/>
            <a:ext cx="1559880" cy="793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0" name="Picture 3"/>
          <p:cNvPicPr/>
          <p:nvPr/>
        </p:nvPicPr>
        <p:blipFill>
          <a:blip r:embed="rId4"/>
          <a:stretch/>
        </p:blipFill>
        <p:spPr>
          <a:xfrm>
            <a:off x="8633160" y="2825640"/>
            <a:ext cx="1626120" cy="98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0999A11-57FD-B1BB-E371-FA1DC29C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52" y="1267405"/>
            <a:ext cx="6092216" cy="32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827B0E-62B5-0A99-B309-4FD93AC8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86" y="2205540"/>
            <a:ext cx="7171881" cy="3796191"/>
          </a:xfrm>
          <a:prstGeom prst="rect">
            <a:avLst/>
          </a:prstGeom>
        </p:spPr>
      </p:pic>
      <p:sp>
        <p:nvSpPr>
          <p:cNvPr id="243" name="PlaceHolder 1"/>
          <p:cNvSpPr>
            <a:spLocks noGrp="1"/>
          </p:cNvSpPr>
          <p:nvPr>
            <p:ph type="sldNum" idx="57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721B02-734A-438E-84C8-8ED9D3BA808E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6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1. Communic</a:t>
            </a:r>
            <a:r>
              <a:rPr lang="en-US" sz="2400" b="1" spc="-1" dirty="0">
                <a:solidFill>
                  <a:srgbClr val="D0671C"/>
                </a:solidFill>
                <a:latin typeface="Calibri"/>
                <a:ea typeface="Arial"/>
              </a:rPr>
              <a:t>ation</a:t>
            </a:r>
            <a:r>
              <a:rPr lang="en-US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 : site web 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Espace réservé du texte 4"/>
          <p:cNvSpPr/>
          <p:nvPr/>
        </p:nvSpPr>
        <p:spPr>
          <a:xfrm>
            <a:off x="21960" y="653400"/>
            <a:ext cx="10631520" cy="49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Site web géré par J. Michaud </a:t>
            </a:r>
            <a:r>
              <a:rPr lang="fr-FR" sz="20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(</a:t>
            </a:r>
            <a:r>
              <a:rPr lang="fr-FR" sz="2000" b="1" u="sng" strike="noStrike" spc="-1" dirty="0">
                <a:solidFill>
                  <a:srgbClr val="0563C1"/>
                </a:solidFill>
                <a:uFillTx/>
                <a:latin typeface="Calibri"/>
                <a:ea typeface="Arial"/>
                <a:hlinkClick r:id="rId3"/>
              </a:rPr>
              <a:t>https://scipac.in2p3.fr)</a:t>
            </a:r>
            <a:r>
              <a:rPr lang="fr-FR" sz="20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avec l’aide de F. </a:t>
            </a:r>
            <a:r>
              <a:rPr lang="fr-FR" sz="20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Bouly</a:t>
            </a:r>
            <a:r>
              <a:rPr lang="fr-FR" sz="20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 et MB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Événements accélérateurs </a:t>
            </a:r>
            <a:endParaRPr lang="fr-FR" sz="15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3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3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événements GDR </a:t>
            </a: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 marL="1200240" lvl="3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3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événements généraux</a:t>
            </a: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Suivi des thèses et HDR </a:t>
            </a:r>
            <a:endParaRPr lang="fr-FR" sz="15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2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5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Version anglaise</a:t>
            </a:r>
            <a:endParaRPr lang="fr-FR" sz="15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46" name="Groupe 12"/>
          <p:cNvGrpSpPr/>
          <p:nvPr/>
        </p:nvGrpSpPr>
        <p:grpSpPr>
          <a:xfrm>
            <a:off x="2559960" y="2069280"/>
            <a:ext cx="719280" cy="272520"/>
            <a:chOff x="2559960" y="2069280"/>
            <a:chExt cx="719280" cy="272520"/>
          </a:xfrm>
        </p:grpSpPr>
        <p:sp>
          <p:nvSpPr>
            <p:cNvPr id="247" name="Ellipse 13"/>
            <p:cNvSpPr/>
            <p:nvPr/>
          </p:nvSpPr>
          <p:spPr>
            <a:xfrm>
              <a:off x="2559960" y="2099520"/>
              <a:ext cx="719280" cy="215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8" name="ZoneTexte 14"/>
            <p:cNvSpPr/>
            <p:nvPr/>
          </p:nvSpPr>
          <p:spPr>
            <a:xfrm>
              <a:off x="2651760" y="2069280"/>
              <a:ext cx="5356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FFFF00"/>
                  </a:solidFill>
                  <a:highlight>
                    <a:srgbClr val="FF0000"/>
                  </a:highlight>
                  <a:latin typeface="Arial"/>
                  <a:ea typeface="Arial"/>
                </a:rPr>
                <a:t>NEW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3DA2C1-55D0-A450-3774-7E51E711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1" y="1791274"/>
            <a:ext cx="9754279" cy="3538317"/>
          </a:xfrm>
          <a:prstGeom prst="rect">
            <a:avLst/>
          </a:prstGeom>
        </p:spPr>
      </p:pic>
      <p:sp>
        <p:nvSpPr>
          <p:cNvPr id="249" name="ZoneTexte 14"/>
          <p:cNvSpPr/>
          <p:nvPr/>
        </p:nvSpPr>
        <p:spPr>
          <a:xfrm>
            <a:off x="2793960" y="5182560"/>
            <a:ext cx="44910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FF0000"/>
                </a:solidFill>
                <a:latin typeface="Arial"/>
                <a:ea typeface="Arial"/>
              </a:rPr>
              <a:t>Accès chaque semaine depuis octobre 2023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1"/>
          <p:cNvSpPr>
            <a:spLocks noGrp="1"/>
          </p:cNvSpPr>
          <p:nvPr>
            <p:ph type="sldNum" idx="58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FF79CD6-791B-4782-B730-9CA0C51BEBE4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7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title"/>
          </p:nvPr>
        </p:nvSpPr>
        <p:spPr>
          <a:xfrm>
            <a:off x="3527904" y="6480"/>
            <a:ext cx="3795968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2400" b="1" strike="noStrike" spc="-1" dirty="0">
                <a:solidFill>
                  <a:srgbClr val="D0671C"/>
                </a:solidFill>
                <a:latin typeface="Calibri"/>
                <a:ea typeface="Arial"/>
              </a:rPr>
              <a:t>1. Communication : site web 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Espace réservé du texte 4"/>
          <p:cNvSpPr/>
          <p:nvPr/>
        </p:nvSpPr>
        <p:spPr>
          <a:xfrm>
            <a:off x="21960" y="722880"/>
            <a:ext cx="10631520" cy="48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Statistiques d’accès au site web depuis son lancement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2638 visiteurs (5936 vues) en date du 15-12-2025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Corrélations avec les événements du GDR et à la newsletter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Num" idx="59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60D524-3B22-41FF-B2B2-61B6366BAC61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8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2. Actions envers les jeunes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Espace réservé du texte 4"/>
          <p:cNvSpPr/>
          <p:nvPr/>
        </p:nvSpPr>
        <p:spPr>
          <a:xfrm>
            <a:off x="23040" y="632520"/>
            <a:ext cx="10631520" cy="2726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Bourses « Sébastien </a:t>
            </a:r>
            <a:r>
              <a:rPr lang="fr-FR" sz="1900" b="1" strike="noStrike" spc="-1" dirty="0" err="1">
                <a:solidFill>
                  <a:srgbClr val="24314C"/>
                </a:solidFill>
                <a:latin typeface="Calibri"/>
                <a:ea typeface="Arial"/>
              </a:rPr>
              <a:t>Bousson</a:t>
            </a: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 »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Support financier pour participer à des événements du GDR, actions de formation, écoles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Attribuable à des doctorants, postdoctorants, stagiaires 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9452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Formulaire simplissime sur le site web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002060"/>
                </a:solidFill>
                <a:latin typeface="Calibri"/>
                <a:ea typeface="Arial"/>
              </a:rPr>
              <a:t>2024 : 6 bourses pour le workshop du GDR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2" indent="-285840">
              <a:lnSpc>
                <a:spcPct val="100000"/>
              </a:lnSpc>
              <a:buClr>
                <a:srgbClr val="FF0000"/>
              </a:buClr>
              <a:buFont typeface="Arial"/>
              <a:buChar char="-"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2025 : 8 bourses pour le workshop GDR, la journée annuelle GDR, un workshop </a:t>
            </a:r>
            <a:r>
              <a:rPr lang="fr-FR" sz="1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Smilei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 et l’école du CAS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57" name="Tableau 4"/>
          <p:cNvGraphicFramePr/>
          <p:nvPr>
            <p:extLst>
              <p:ext uri="{D42A27DB-BD31-4B8C-83A1-F6EECF244321}">
                <p14:modId xmlns:p14="http://schemas.microsoft.com/office/powerpoint/2010/main" val="3732569974"/>
              </p:ext>
            </p:extLst>
          </p:nvPr>
        </p:nvGraphicFramePr>
        <p:xfrm>
          <a:off x="1911060" y="3362192"/>
          <a:ext cx="7379244" cy="2334520"/>
        </p:xfrm>
        <a:graphic>
          <a:graphicData uri="http://schemas.openxmlformats.org/drawingml/2006/table">
            <a:tbl>
              <a:tblPr/>
              <a:tblGrid>
                <a:gridCol w="1636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7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7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strike="noStrike" spc="-1" dirty="0">
                          <a:solidFill>
                            <a:srgbClr val="0432FF"/>
                          </a:solidFill>
                          <a:latin typeface="Calibri"/>
                        </a:rPr>
                        <a:t>NOM</a:t>
                      </a: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strike="noStrike" spc="-1" dirty="0">
                          <a:solidFill>
                            <a:srgbClr val="0432FF"/>
                          </a:solidFill>
                          <a:latin typeface="Calibri"/>
                        </a:rPr>
                        <a:t>PRENOM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strike="noStrike" spc="-1" dirty="0">
                          <a:solidFill>
                            <a:srgbClr val="0432FF"/>
                          </a:solidFill>
                          <a:latin typeface="Calibri"/>
                        </a:rPr>
                        <a:t>LABO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strike="noStrike" spc="-1" dirty="0">
                          <a:solidFill>
                            <a:srgbClr val="0432FF"/>
                          </a:solidFill>
                          <a:latin typeface="Calibri"/>
                        </a:rPr>
                        <a:t>ANNEE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200" b="1" strike="noStrike" spc="-1" dirty="0">
                          <a:solidFill>
                            <a:srgbClr val="0432FF"/>
                          </a:solidFill>
                          <a:latin typeface="Calibri"/>
                        </a:rPr>
                        <a:t>EVENEMENTS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45515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BRUANT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Quentin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DACM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journée annuelle Nantes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GUYOT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Coline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PhLAM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ALP-RF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MORIN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Elodie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journée annuelle Nantes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PLASSE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Timoté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DACM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journée annuelle Nantes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RENAUX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Alice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CAS introduction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SERHAL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Jana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journée annuelle Nantes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5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TAMAZIRT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Juba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CAS introduction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WALTENSPIEL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Tessa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CELIA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Smilei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Num" idx="60"/>
          </p:nvPr>
        </p:nvSpPr>
        <p:spPr>
          <a:xfrm>
            <a:off x="9923040" y="5793120"/>
            <a:ext cx="730440" cy="26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lang="fr-FR" sz="1000" b="0" i="1" strike="noStrike" spc="-1">
                <a:solidFill>
                  <a:srgbClr val="8B8E95"/>
                </a:solidFill>
                <a:latin typeface="Calibri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6C4092-01F9-4A65-A9A4-6AE9BF708915}" type="slidenum">
              <a:rPr lang="fr-FR" sz="1000" b="0" i="1" strike="noStrike" spc="-1">
                <a:solidFill>
                  <a:srgbClr val="8B8E95"/>
                </a:solidFill>
                <a:latin typeface="Calibri"/>
                <a:ea typeface="Arial"/>
              </a:rPr>
              <a:t>9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title"/>
          </p:nvPr>
        </p:nvSpPr>
        <p:spPr>
          <a:xfrm>
            <a:off x="3298320" y="0"/>
            <a:ext cx="4319640" cy="65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fr-FR" sz="2400" b="1" strike="noStrike" spc="-1">
                <a:solidFill>
                  <a:srgbClr val="D0671C"/>
                </a:solidFill>
                <a:latin typeface="Calibri"/>
                <a:ea typeface="Arial"/>
              </a:rPr>
              <a:t>2. Actions envers les jeunes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ZoneTexte 4"/>
          <p:cNvSpPr/>
          <p:nvPr/>
        </p:nvSpPr>
        <p:spPr>
          <a:xfrm>
            <a:off x="0" y="652680"/>
            <a:ext cx="10224360" cy="50250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En collaboration avec le bureau SFP accélérateurs, recensement des thèses en cours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StarSymbol"/>
              <a:buChar char="-"/>
            </a:pPr>
            <a:r>
              <a:rPr lang="fr-FR" b="1" spc="-1" dirty="0">
                <a:solidFill>
                  <a:srgbClr val="945200"/>
                </a:solidFill>
                <a:latin typeface="Calibri"/>
                <a:ea typeface="Arial"/>
              </a:rPr>
              <a:t>64</a:t>
            </a: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 thèses en cours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900" b="1" strike="noStrike" spc="-1" dirty="0">
                <a:solidFill>
                  <a:srgbClr val="24314C"/>
                </a:solidFill>
                <a:latin typeface="Calibri"/>
                <a:ea typeface="Arial"/>
              </a:rPr>
              <a:t>Recensement des HDR</a:t>
            </a:r>
            <a:endParaRPr lang="fr-FR" sz="19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lvl="1" indent="-285840">
              <a:lnSpc>
                <a:spcPct val="90000"/>
              </a:lnSpc>
              <a:spcBef>
                <a:spcPts val="499"/>
              </a:spcBef>
              <a:buClr>
                <a:srgbClr val="945200"/>
              </a:buClr>
              <a:buFont typeface="Arial"/>
              <a:buChar char="-"/>
            </a:pPr>
            <a:r>
              <a:rPr lang="fr-FR" sz="1800" b="1" strike="noStrike" spc="-1" dirty="0">
                <a:solidFill>
                  <a:srgbClr val="945200"/>
                </a:solidFill>
                <a:latin typeface="Calibri"/>
                <a:ea typeface="Arial"/>
              </a:rPr>
              <a:t>32 HDR 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4A4860-52D1-8D6B-7F78-B84B909B5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85" y="1083850"/>
            <a:ext cx="7778995" cy="41190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8369</TotalTime>
  <Words>4020</Words>
  <Application>Microsoft Macintosh PowerPoint</Application>
  <PresentationFormat>Personnalisé</PresentationFormat>
  <Paragraphs>576</Paragraphs>
  <Slides>35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Helvetica Neue</vt:lpstr>
      <vt:lpstr>StarSymbol</vt:lpstr>
      <vt:lpstr>Symbol</vt:lpstr>
      <vt:lpstr>Wingdings</vt:lpstr>
      <vt:lpstr>Office Theme</vt:lpstr>
      <vt:lpstr>Office Theme</vt:lpstr>
      <vt:lpstr>Groupement de Recherche SCIPAC :  bilan annuel 2025</vt:lpstr>
      <vt:lpstr>Introduction</vt:lpstr>
      <vt:lpstr>Organisation</vt:lpstr>
      <vt:lpstr>Actions du GDR</vt:lpstr>
      <vt:lpstr>1. Communication : newsletter</vt:lpstr>
      <vt:lpstr>1. Communication : site web </vt:lpstr>
      <vt:lpstr>1. Communication : site web </vt:lpstr>
      <vt:lpstr>2. Actions envers les jeunes</vt:lpstr>
      <vt:lpstr>2. Actions envers les jeunes</vt:lpstr>
      <vt:lpstr>3. Événements du GDR 2023-2024:  Kick off et journée annuelle</vt:lpstr>
      <vt:lpstr>3. Événements du GDR 2024 :  Workshops</vt:lpstr>
      <vt:lpstr>3. Événements du GDR 2025 :  Workshop on R&amp;D for new ISOL beams</vt:lpstr>
      <vt:lpstr>3. Événements du GDR 2025 :  Workshop on R&amp;D for new ISOL beams</vt:lpstr>
      <vt:lpstr>3. Événements du GDR 2025 :  Workshop on R&amp;D for new ISOL beams</vt:lpstr>
      <vt:lpstr>3. Événements du GDR 2025 :  Workshop du GDR : RF et ALP</vt:lpstr>
      <vt:lpstr>3. Événements du GDR 2025 :  Workshop du GDR : RF et ALP</vt:lpstr>
      <vt:lpstr>3. Événements du GDR 2025 :  Workshop du GDR : RF et ALP</vt:lpstr>
      <vt:lpstr>3. Événements du GDR 2025 :  Workshop du GDR : RF et ALP</vt:lpstr>
      <vt:lpstr> 3. Événements du GDR :  Journée annuelle 2025                  </vt:lpstr>
      <vt:lpstr>3. Événements du GDR :  Journée annuelle 2025</vt:lpstr>
      <vt:lpstr>     3. Événements du GDR 2026 :  Workshop du GDR</vt:lpstr>
      <vt:lpstr> 3. Événements du GDR 2026 :  Workshop du GDR</vt:lpstr>
      <vt:lpstr>4. Actions pour les tutelles :   projet fédérateur ALP</vt:lpstr>
      <vt:lpstr>4. Actions pour les tutelles  IN2P3 prospectives métiers </vt:lpstr>
      <vt:lpstr>Futures actions possibles</vt:lpstr>
      <vt:lpstr>Présentation PowerPoint</vt:lpstr>
      <vt:lpstr>Bilan des offres d’emploi</vt:lpstr>
      <vt:lpstr>3. Événements du GDR 2025 :  Workshop du GDR : RF et ALP</vt:lpstr>
      <vt:lpstr>4. Actions pour les tutelles  projet fédérateur ALP</vt:lpstr>
      <vt:lpstr>4. Actions pour les tutelles  projet fédérateur ALP</vt:lpstr>
      <vt:lpstr>4. Actions pour les tutelles  projet fédérateur ALP</vt:lpstr>
      <vt:lpstr>NSIP :  nouvelles spécialités</vt:lpstr>
      <vt:lpstr>NSIP : spécialités actuelles</vt:lpstr>
      <vt:lpstr>Workshop du GDR 2024 : calculs et simulations </vt:lpstr>
      <vt:lpstr>0.048% jitter &amp; 0.097% energy spread, ~25x energy compression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dc:description/>
  <cp:lastModifiedBy>Maud Baylac</cp:lastModifiedBy>
  <cp:revision>2346</cp:revision>
  <dcterms:created xsi:type="dcterms:W3CDTF">2011-03-09T16:37:49Z</dcterms:created>
  <dcterms:modified xsi:type="dcterms:W3CDTF">2025-12-16T14:16:52Z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4</vt:r8>
  </property>
  <property fmtid="{D5CDD505-2E9C-101B-9397-08002B2CF9AE}" pid="3" name="PresentationFormat">
    <vt:lpwstr>Personnalisé</vt:lpwstr>
  </property>
  <property fmtid="{D5CDD505-2E9C-101B-9397-08002B2CF9AE}" pid="4" name="Slides">
    <vt:r8>38</vt:r8>
  </property>
</Properties>
</file>