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12192000"/>
  <p:notesSz cx="6858000" cy="9144000"/>
  <p:embeddedFontLst>
    <p:embeddedFont>
      <p:font typeface="Poppins"/>
      <p:regular r:id="rId28"/>
      <p:bold r:id="rId29"/>
      <p:italic r:id="rId30"/>
      <p:boldItalic r:id="rId31"/>
    </p:embeddedFont>
    <p:embeddedFont>
      <p:font typeface="Poppins Black"/>
      <p:bold r:id="rId32"/>
      <p:boldItalic r:id="rId33"/>
    </p:embeddedFont>
    <p:embeddedFont>
      <p:font typeface="Arial Black"/>
      <p:regular r:id="rId34"/>
    </p:embeddedFont>
    <p:embeddedFont>
      <p:font typeface="Poppins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37" roundtripDataSignature="AMtx7mjPc4yxYp/DUWgvwoNN7IsZaKa0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EE3A75-F048-48EE-AA4F-360C801E0293}">
  <a:tblStyle styleId="{C9EE3A75-F048-48EE-AA4F-360C801E029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BA72EBB-310D-4BA6-9042-B735367FE30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fill>
          <a:solidFill>
            <a:srgbClr val="CED2E2"/>
          </a:solidFill>
        </a:fill>
      </a:tcStyle>
    </a:band1H>
    <a:band2H>
      <a:tcTxStyle/>
    </a:band2H>
    <a:band1V>
      <a:tcTxStyle/>
      <a:tcStyle>
        <a:fill>
          <a:solidFill>
            <a:srgbClr val="CED2E2"/>
          </a:solidFill>
        </a:fill>
      </a:tcStyle>
    </a:band1V>
    <a:band2V>
      <a:tcTxStyle/>
      <a:tcStyle>
        <a:fill>
          <a:solidFill>
            <a:srgbClr val="CED2E2"/>
          </a:solidFill>
        </a:fill>
      </a:tcStyle>
    </a:band2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5.xml"/><Relationship Id="rId33" Type="http://schemas.openxmlformats.org/officeDocument/2006/relationships/font" Target="fonts/PoppinsBlack-boldItalic.fntdata"/><Relationship Id="rId10" Type="http://schemas.openxmlformats.org/officeDocument/2006/relationships/slide" Target="slides/slide4.xml"/><Relationship Id="rId32" Type="http://schemas.openxmlformats.org/officeDocument/2006/relationships/font" Target="fonts/PoppinsBlack-bold.fntdata"/><Relationship Id="rId13" Type="http://schemas.openxmlformats.org/officeDocument/2006/relationships/slide" Target="slides/slide7.xml"/><Relationship Id="rId35" Type="http://schemas.openxmlformats.org/officeDocument/2006/relationships/font" Target="fonts/PoppinsExtraBold-bold.fntdata"/><Relationship Id="rId12" Type="http://schemas.openxmlformats.org/officeDocument/2006/relationships/slide" Target="slides/slide6.xml"/><Relationship Id="rId34" Type="http://schemas.openxmlformats.org/officeDocument/2006/relationships/font" Target="fonts/ArialBlack-regular.fntdata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font" Target="fonts/PoppinsExtraBold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02" name="Google Shape;6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14" name="Google Shape;61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26" name="Google Shape;6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37" name="Google Shape;6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8" name="Google Shape;64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62" name="Google Shape;662;p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" name="Google Shape;673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74" name="Google Shape;674;p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4" name="Google Shape;68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694" name="Google Shape;6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7" name="Google Shape;70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4" name="Google Shape;72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4" name="Google Shape;744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6" name="Google Shape;48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96" name="Google Shape;49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60" name="Google Shape;56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74" name="Google Shape;574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86" name="Google Shape;5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Diapositive de titr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8;p23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2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/>
          <p:nvPr>
            <p:ph idx="2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dk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003" y="720016"/>
            <a:ext cx="1887008" cy="899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light">
  <p:cSld name="Titre de section ligh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2"/>
          <p:cNvSpPr/>
          <p:nvPr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32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32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de section light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9" name="Google Shape;109;p32"/>
          <p:cNvPicPr preferRelativeResize="0"/>
          <p:nvPr/>
        </p:nvPicPr>
        <p:blipFill rotWithShape="1">
          <a:blip r:embed="rId2">
            <a:alphaModFix/>
          </a:blip>
          <a:srcRect b="-12212" l="3065" r="2858" t="80145"/>
          <a:stretch/>
        </p:blipFill>
        <p:spPr>
          <a:xfrm>
            <a:off x="0" y="0"/>
            <a:ext cx="12192001" cy="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2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3" name="Google Shape;113;p32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Poppins Black"/>
              <a:buNone/>
              <a:defRPr sz="54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32"/>
          <p:cNvSpPr txBox="1"/>
          <p:nvPr>
            <p:ph idx="2" type="body"/>
          </p:nvPr>
        </p:nvSpPr>
        <p:spPr>
          <a:xfrm>
            <a:off x="522287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Gris">
  <p:cSld name="Titre de section Gri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33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1" name="Google Shape;121;p33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3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de section Gris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3" name="Google Shape;12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3"/>
          <p:cNvPicPr preferRelativeResize="0"/>
          <p:nvPr/>
        </p:nvPicPr>
        <p:blipFill rotWithShape="1">
          <a:blip r:embed="rId3">
            <a:alphaModFix/>
          </a:blip>
          <a:srcRect b="-1066" l="1642" r="4282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3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7" name="Google Shape;127;p33"/>
          <p:cNvSpPr txBox="1"/>
          <p:nvPr>
            <p:ph idx="2" type="body"/>
          </p:nvPr>
        </p:nvSpPr>
        <p:spPr>
          <a:xfrm>
            <a:off x="522287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 Bleu">
  <p:cSld name="Titre de section Bleu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33" name="Google Shape;133;p34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3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de section Bleu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5" name="Google Shape;13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4"/>
          <p:cNvPicPr preferRelativeResize="0"/>
          <p:nvPr/>
        </p:nvPicPr>
        <p:blipFill rotWithShape="1">
          <a:blip r:embed="rId3">
            <a:alphaModFix/>
          </a:blip>
          <a:srcRect b="-1066" l="1642" r="4282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4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522287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Deux contenus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35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47" name="Google Shape;147;p35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5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731838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36"/>
          <p:cNvSpPr txBox="1"/>
          <p:nvPr>
            <p:ph idx="2" type="body"/>
          </p:nvPr>
        </p:nvSpPr>
        <p:spPr>
          <a:xfrm>
            <a:off x="731838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3" type="body"/>
          </p:nvPr>
        </p:nvSpPr>
        <p:spPr>
          <a:xfrm>
            <a:off x="6240163" y="1350963"/>
            <a:ext cx="52200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36"/>
          <p:cNvSpPr txBox="1"/>
          <p:nvPr>
            <p:ph idx="4" type="body"/>
          </p:nvPr>
        </p:nvSpPr>
        <p:spPr>
          <a:xfrm>
            <a:off x="6240163" y="2298700"/>
            <a:ext cx="5220000" cy="389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57" name="Google Shape;157;p3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Comparaison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36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6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 Fond gris">
  <p:cSld name="Deux contenus Fond gris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3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Deux contenus Fond gris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37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37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37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68" name="Google Shape;16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7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 rouge">
  <p:cSld name="Deux contenus roug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3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Deux contenus Fond rouge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38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76" name="Google Shape;176;p38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77" name="Google Shape;177;p3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3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9" name="Google Shape;179;p3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38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3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3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731838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38"/>
          <p:cNvSpPr txBox="1"/>
          <p:nvPr>
            <p:ph idx="2" type="body"/>
          </p:nvPr>
        </p:nvSpPr>
        <p:spPr>
          <a:xfrm>
            <a:off x="6240163" y="1381125"/>
            <a:ext cx="5220000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+ visuel">
  <p:cSld name="Contenu + visuel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90" name="Google Shape;190;p39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Contenu + visuel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39"/>
          <p:cNvSpPr/>
          <p:nvPr>
            <p:ph idx="2" type="pic"/>
          </p:nvPr>
        </p:nvSpPr>
        <p:spPr>
          <a:xfrm>
            <a:off x="7015483" y="0"/>
            <a:ext cx="5957423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731838" y="1381125"/>
            <a:ext cx="6118657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type="title"/>
          </p:nvPr>
        </p:nvSpPr>
        <p:spPr>
          <a:xfrm>
            <a:off x="731840" y="314036"/>
            <a:ext cx="6118656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 Black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+ contenu">
  <p:cSld name="Visuel + contenu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40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96" name="Google Shape;196;p40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97" name="Google Shape;197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8" name="Google Shape;198;p40"/>
          <p:cNvSpPr/>
          <p:nvPr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40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1" name="Google Shape;201;p40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+ contenu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2" name="Google Shape;202;p40"/>
          <p:cNvSpPr txBox="1"/>
          <p:nvPr>
            <p:ph idx="1" type="body"/>
          </p:nvPr>
        </p:nvSpPr>
        <p:spPr>
          <a:xfrm>
            <a:off x="5480916" y="1381125"/>
            <a:ext cx="5979247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40"/>
          <p:cNvSpPr txBox="1"/>
          <p:nvPr>
            <p:ph type="title"/>
          </p:nvPr>
        </p:nvSpPr>
        <p:spPr>
          <a:xfrm>
            <a:off x="5483721" y="314036"/>
            <a:ext cx="5976441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 Black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0"/>
          <p:cNvSpPr/>
          <p:nvPr>
            <p:ph idx="2" type="pic"/>
          </p:nvPr>
        </p:nvSpPr>
        <p:spPr>
          <a:xfrm>
            <a:off x="-1" y="0"/>
            <a:ext cx="5305156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haut + contenu">
  <p:cSld name="Visuel haut + contenu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4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0" name="Google Shape;210;p41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 haut + contenu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41"/>
          <p:cNvSpPr txBox="1"/>
          <p:nvPr>
            <p:ph idx="1" type="body"/>
          </p:nvPr>
        </p:nvSpPr>
        <p:spPr>
          <a:xfrm>
            <a:off x="731838" y="3381829"/>
            <a:ext cx="10836275" cy="2531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41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placez celle-ci en arrière plan : Clic droit + « Arrière plan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adaptez si besoin la couleur du texte en fonction de celle-ci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41"/>
          <p:cNvSpPr txBox="1"/>
          <p:nvPr>
            <p:ph type="title"/>
          </p:nvPr>
        </p:nvSpPr>
        <p:spPr>
          <a:xfrm>
            <a:off x="731838" y="319314"/>
            <a:ext cx="10728325" cy="1084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1"/>
          <p:cNvSpPr/>
          <p:nvPr>
            <p:ph idx="2" type="pic"/>
          </p:nvPr>
        </p:nvSpPr>
        <p:spPr>
          <a:xfrm>
            <a:off x="0" y="-27685"/>
            <a:ext cx="12086611" cy="240828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>
  <p:cSld name="Titre et contenu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" name="Google Shape;29;p2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et contenu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24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4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 Bas+ contenu">
  <p:cSld name="Visuel  Bas+ contenu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19" name="Google Shape;219;p42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 Bas+ contenu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42"/>
          <p:cNvSpPr txBox="1"/>
          <p:nvPr>
            <p:ph idx="1" type="body"/>
          </p:nvPr>
        </p:nvSpPr>
        <p:spPr>
          <a:xfrm>
            <a:off x="715646" y="1381125"/>
            <a:ext cx="10744517" cy="2073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p42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placez celle-ci en arrière plan : Clic droit + « Arrière plan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42"/>
          <p:cNvSpPr/>
          <p:nvPr>
            <p:ph idx="2" type="pic"/>
          </p:nvPr>
        </p:nvSpPr>
        <p:spPr>
          <a:xfrm>
            <a:off x="500197" y="3824036"/>
            <a:ext cx="11691803" cy="2356755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23" name="Google Shape;223;p42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contenu">
  <p:cSld name="1_Titre et contenu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43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29" name="Google Shape;229;p43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et contenu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0" name="Google Shape;230;p43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3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>
  <p:cSld name="Titre seul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36" name="Google Shape;236;p44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seul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44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4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5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43" name="Google Shape;243;p4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Vide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4" name="Google Shape;244;p45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venants">
  <p:cSld name="Intervenants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/>
          <p:nvPr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4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Intervenants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46"/>
          <p:cNvSpPr txBox="1"/>
          <p:nvPr>
            <p:ph idx="10" type="dt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4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4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407368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2" name="Google Shape;252;p46"/>
          <p:cNvSpPr txBox="1"/>
          <p:nvPr>
            <p:ph idx="2" type="body"/>
          </p:nvPr>
        </p:nvSpPr>
        <p:spPr>
          <a:xfrm>
            <a:off x="3327251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3" name="Google Shape;253;p46"/>
          <p:cNvSpPr txBox="1"/>
          <p:nvPr>
            <p:ph idx="3" type="body"/>
          </p:nvPr>
        </p:nvSpPr>
        <p:spPr>
          <a:xfrm>
            <a:off x="9167017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46"/>
          <p:cNvSpPr txBox="1"/>
          <p:nvPr>
            <p:ph idx="4" type="body"/>
          </p:nvPr>
        </p:nvSpPr>
        <p:spPr>
          <a:xfrm>
            <a:off x="6247134" y="4583137"/>
            <a:ext cx="2592288" cy="909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normAutofit/>
          </a:bodyPr>
          <a:lstStyle>
            <a:lvl1pPr indent="-228600" lvl="0" marL="457200" algn="ctr">
              <a:lnSpc>
                <a:spcPct val="111111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ctr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i="1" sz="1600"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46"/>
          <p:cNvSpPr/>
          <p:nvPr>
            <p:ph idx="5" type="pic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6" name="Google Shape;256;p46"/>
          <p:cNvSpPr/>
          <p:nvPr>
            <p:ph idx="6" type="pic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7" name="Google Shape;257;p46"/>
          <p:cNvSpPr/>
          <p:nvPr>
            <p:ph idx="7" type="pic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8" name="Google Shape;258;p46"/>
          <p:cNvSpPr/>
          <p:nvPr>
            <p:ph idx="8" type="pic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259" name="Google Shape;259;p46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Vous pouvez supprimer autant de blocs d’intervenant que vous le souhaitez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0" name="Google Shape;260;p46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venant / CV">
  <p:cSld name="Intervenant / CV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/>
          <p:nvPr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4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Intervenant / CV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47"/>
          <p:cNvSpPr txBox="1"/>
          <p:nvPr>
            <p:ph idx="10" type="dt"/>
          </p:nvPr>
        </p:nvSpPr>
        <p:spPr>
          <a:xfrm>
            <a:off x="9875538" y="6343650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68" name="Google Shape;268;p47"/>
          <p:cNvSpPr txBox="1"/>
          <p:nvPr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Vous pouvez supprimer autant de blocs d’intervenant que vous le souhaitez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47"/>
          <p:cNvSpPr txBox="1"/>
          <p:nvPr>
            <p:ph idx="1" type="body"/>
          </p:nvPr>
        </p:nvSpPr>
        <p:spPr>
          <a:xfrm>
            <a:off x="3467100" y="1541463"/>
            <a:ext cx="799306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2000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0" i="1" sz="16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p47"/>
          <p:cNvSpPr txBox="1"/>
          <p:nvPr>
            <p:ph idx="2" type="body"/>
          </p:nvPr>
        </p:nvSpPr>
        <p:spPr>
          <a:xfrm>
            <a:off x="3467100" y="2413000"/>
            <a:ext cx="7993063" cy="35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47"/>
          <p:cNvSpPr/>
          <p:nvPr>
            <p:ph idx="3" type="pic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</p:sp>
      <p:pic>
        <p:nvPicPr>
          <p:cNvPr id="272" name="Google Shape;272;p47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7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">
  <p:cSld name="Citation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48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8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48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280" name="Google Shape;280;p48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1" name="Google Shape;281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2" name="Google Shape;282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3" name="Google Shape;283;p48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4" name="Google Shape;284;p48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5" name="Google Shape;285;p4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6" name="Google Shape;286;p48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87" name="Google Shape;287;p48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Citation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8" name="Google Shape;288;p48"/>
          <p:cNvSpPr txBox="1"/>
          <p:nvPr/>
        </p:nvSpPr>
        <p:spPr>
          <a:xfrm>
            <a:off x="327692" y="1548039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b="0" i="0" lang="fr-FR" sz="13500" u="none" cap="none" strike="noStrik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9" name="Google Shape;289;p48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48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:Pour fermer les guillemets de fin de citation ajoutez 2 apostrophes à la fin de votre texte (touche [4] du clavier)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1" name="Google Shape;291;p48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Bleu foncé">
  <p:cSld name="Citation Bleu foncé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4" name="Google Shape;294;p49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97" name="Google Shape;297;p49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Citation Bleu foncé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49"/>
          <p:cNvSpPr txBox="1"/>
          <p:nvPr/>
        </p:nvSpPr>
        <p:spPr>
          <a:xfrm>
            <a:off x="327692" y="1548039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b="0" i="0" lang="fr-FR" sz="13500" u="none" cap="none" strike="noStrik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9" name="Google Shape;299;p49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:Pour fermer les guillemets de fin de citation ajoutez 2 apostrophes à la fin de votre texte (touche [4] du clavier)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0" name="Google Shape;300;p49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9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3" name="Google Shape;303;p49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claire">
  <p:cSld name="Citation claire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50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5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5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09" name="Google Shape;309;p50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Citation claire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50"/>
          <p:cNvSpPr txBox="1"/>
          <p:nvPr/>
        </p:nvSpPr>
        <p:spPr>
          <a:xfrm>
            <a:off x="327692" y="1548039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b="0" i="0" lang="fr-FR" sz="13500" u="none" cap="none" strike="noStrike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50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:Pour fermer les guillemets de fin de citation ajoutez 2 apostrophes à la fin de votre texte (touche [4] du clavier)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2" name="Google Shape;312;p50"/>
          <p:cNvPicPr preferRelativeResize="0"/>
          <p:nvPr/>
        </p:nvPicPr>
        <p:blipFill rotWithShape="1">
          <a:blip r:embed="rId2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5" name="Google Shape;315;p50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Black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tion Gris">
  <p:cSld name="Citation Gri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51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5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5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21" name="Google Shape;321;p51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Citation Gris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51"/>
          <p:cNvSpPr txBox="1"/>
          <p:nvPr/>
        </p:nvSpPr>
        <p:spPr>
          <a:xfrm>
            <a:off x="327692" y="1548039"/>
            <a:ext cx="1325468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0"/>
              <a:buFont typeface="Arial"/>
              <a:buNone/>
            </a:pPr>
            <a:r>
              <a:rPr b="0" i="0" lang="fr-FR" sz="13500" u="none" cap="none" strike="noStrike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3" name="Google Shape;323;p51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:Pour fermer les guillemets de fin de citation ajoutez 2 apostrophes à la fin de votre texte (touche [4] du clavier)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4" name="Google Shape;324;p51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1734459" y="4702629"/>
            <a:ext cx="7380000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7" name="Google Shape;327;p51"/>
          <p:cNvSpPr txBox="1"/>
          <p:nvPr>
            <p:ph type="title"/>
          </p:nvPr>
        </p:nvSpPr>
        <p:spPr>
          <a:xfrm>
            <a:off x="1734459" y="2171700"/>
            <a:ext cx="73800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 2 colonnes">
  <p:cSld name="Titre et contenu 2 colonne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7" name="Google Shape;37;p2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et contenu 2 colonnes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citation">
  <p:cSld name="Visuel citation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52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30" name="Google Shape;330;p52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31" name="Google Shape;331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52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33" name="Google Shape;333;p52"/>
          <p:cNvSpPr txBox="1"/>
          <p:nvPr>
            <p:ph idx="1" type="body"/>
          </p:nvPr>
        </p:nvSpPr>
        <p:spPr>
          <a:xfrm>
            <a:off x="1683658" y="4702629"/>
            <a:ext cx="8323941" cy="504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i="1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4" name="Google Shape;334;p52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5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37" name="Google Shape;337;p52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citation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52"/>
          <p:cNvSpPr txBox="1"/>
          <p:nvPr>
            <p:ph type="title"/>
          </p:nvPr>
        </p:nvSpPr>
        <p:spPr>
          <a:xfrm>
            <a:off x="1683658" y="1714500"/>
            <a:ext cx="8323941" cy="28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680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 Black"/>
              <a:buChar char="“"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52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:Pour fermer les guillemets de fin de citation ajoutez 2 apostrophes à la fin de votre texte (touche [4] du clavier)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placez celle-ci en arrière plan : Clic droit + « Arrière plan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adaptez si besoin la couleur du texte en fonction de celle-ci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pleine page">
  <p:cSld name="Visuel pleine p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53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42" name="Google Shape;342;p53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43" name="Google Shape;343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4" name="Google Shape;344;p5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45" name="Google Shape;345;p53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5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48" name="Google Shape;348;p53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pleine page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53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placez celle-ci en arrière plan : Clic droit + « Arrière plan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uel pleine page + texte">
  <p:cSld name="Visuel pleine page + texte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54"/>
          <p:cNvGrpSpPr/>
          <p:nvPr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352" name="Google Shape;352;p54"/>
            <p:cNvSpPr/>
            <p:nvPr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08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53" name="Google Shape;353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897" y="6343650"/>
              <a:ext cx="365991" cy="3659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5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355" name="Google Shape;355;p5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5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5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58" name="Google Shape;358;p54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Visuel pleine page + texte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54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:Après avoir insérez votre image, placez celle-ci en arrière plan : Clic droit + « Arrière plan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0" name="Google Shape;360;p54"/>
          <p:cNvSpPr txBox="1"/>
          <p:nvPr>
            <p:ph idx="1" type="body"/>
          </p:nvPr>
        </p:nvSpPr>
        <p:spPr>
          <a:xfrm>
            <a:off x="618477" y="1640114"/>
            <a:ext cx="11573522" cy="3439886"/>
          </a:xfrm>
          <a:prstGeom prst="rect">
            <a:avLst/>
          </a:prstGeom>
          <a:gradFill>
            <a:gsLst>
              <a:gs pos="0">
                <a:schemeClr val="lt1"/>
              </a:gs>
              <a:gs pos="7000">
                <a:schemeClr val="lt1"/>
              </a:gs>
              <a:gs pos="26000">
                <a:srgbClr val="FFFFFF">
                  <a:alpha val="80000"/>
                </a:srgbClr>
              </a:gs>
              <a:gs pos="100000">
                <a:srgbClr val="FFFFFF">
                  <a:alpha val="8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2160000" spcFirstLastPara="1" rIns="7560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1" name="Google Shape;361;p54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Process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5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55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5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66" name="Google Shape;366;p55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Process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55"/>
          <p:cNvSpPr txBox="1"/>
          <p:nvPr>
            <p:ph idx="1" type="body"/>
          </p:nvPr>
        </p:nvSpPr>
        <p:spPr>
          <a:xfrm>
            <a:off x="909039" y="1866901"/>
            <a:ext cx="1409699" cy="140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8" name="Google Shape;368;p55"/>
          <p:cNvSpPr txBox="1"/>
          <p:nvPr>
            <p:ph idx="2" type="body"/>
          </p:nvPr>
        </p:nvSpPr>
        <p:spPr>
          <a:xfrm>
            <a:off x="62388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55"/>
          <p:cNvSpPr txBox="1"/>
          <p:nvPr>
            <p:ph idx="3" type="body"/>
          </p:nvPr>
        </p:nvSpPr>
        <p:spPr>
          <a:xfrm>
            <a:off x="3123108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0" name="Google Shape;370;p55"/>
          <p:cNvSpPr txBox="1"/>
          <p:nvPr>
            <p:ph idx="4" type="body"/>
          </p:nvPr>
        </p:nvSpPr>
        <p:spPr>
          <a:xfrm>
            <a:off x="2837957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1" name="Google Shape;371;p55"/>
          <p:cNvSpPr txBox="1"/>
          <p:nvPr>
            <p:ph idx="5" type="body"/>
          </p:nvPr>
        </p:nvSpPr>
        <p:spPr>
          <a:xfrm>
            <a:off x="5337177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55"/>
          <p:cNvSpPr txBox="1"/>
          <p:nvPr>
            <p:ph idx="6" type="body"/>
          </p:nvPr>
        </p:nvSpPr>
        <p:spPr>
          <a:xfrm>
            <a:off x="5052026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3" name="Google Shape;373;p55"/>
          <p:cNvSpPr txBox="1"/>
          <p:nvPr>
            <p:ph idx="7" type="body"/>
          </p:nvPr>
        </p:nvSpPr>
        <p:spPr>
          <a:xfrm>
            <a:off x="7551246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4" name="Google Shape;374;p55"/>
          <p:cNvSpPr txBox="1"/>
          <p:nvPr>
            <p:ph idx="8" type="body"/>
          </p:nvPr>
        </p:nvSpPr>
        <p:spPr>
          <a:xfrm>
            <a:off x="726609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55"/>
          <p:cNvSpPr txBox="1"/>
          <p:nvPr>
            <p:ph idx="9" type="body"/>
          </p:nvPr>
        </p:nvSpPr>
        <p:spPr>
          <a:xfrm>
            <a:off x="9765314" y="1866901"/>
            <a:ext cx="1409699" cy="140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6" name="Google Shape;376;p55"/>
          <p:cNvSpPr txBox="1"/>
          <p:nvPr>
            <p:ph idx="13" type="body"/>
          </p:nvPr>
        </p:nvSpPr>
        <p:spPr>
          <a:xfrm>
            <a:off x="9480163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7" name="Google Shape;377;p55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2 niveaux de textes sont utilisés dans le carré de couleur, le 2</a:t>
            </a:r>
            <a:r>
              <a:rPr b="0" baseline="3000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ème</a:t>
            </a: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niveau est réservé au chiffre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A tout moment vous pouvez changer la couleur de 1 ou plusieurs carré(s) : « Format de la forme » / « Remplissage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A tout moment vous pouvez supprimer ou dupliquer une des étapes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8" name="Google Shape;378;p55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55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 2">
  <p:cSld name="Process 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6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56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56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384" name="Google Shape;384;p56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Process 2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5" name="Google Shape;385;p56"/>
          <p:cNvSpPr txBox="1"/>
          <p:nvPr>
            <p:ph idx="1" type="body"/>
          </p:nvPr>
        </p:nvSpPr>
        <p:spPr>
          <a:xfrm>
            <a:off x="731838" y="1583490"/>
            <a:ext cx="2160000" cy="16513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6" name="Google Shape;386;p56"/>
          <p:cNvSpPr txBox="1"/>
          <p:nvPr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2 niveaux de textes sont utilisés dans le carré de couleur, le 2</a:t>
            </a:r>
            <a:r>
              <a:rPr b="0" baseline="3000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ème</a:t>
            </a: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niveau est réservé au chiffre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A tout moment vous pouvez changer la couleur de 1 ou plusieurs carré(s) : « Format de la forme » / « Remplissage »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Poppins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A tout moment vous pouvez supprimer ou dupliquer une des étapes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7" name="Google Shape;387;p56"/>
          <p:cNvSpPr txBox="1"/>
          <p:nvPr>
            <p:ph idx="2" type="body"/>
          </p:nvPr>
        </p:nvSpPr>
        <p:spPr>
          <a:xfrm>
            <a:off x="6735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56"/>
          <p:cNvSpPr txBox="1"/>
          <p:nvPr>
            <p:ph idx="3" type="body"/>
          </p:nvPr>
        </p:nvSpPr>
        <p:spPr>
          <a:xfrm>
            <a:off x="2850698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9" name="Google Shape;389;p56"/>
          <p:cNvSpPr txBox="1"/>
          <p:nvPr>
            <p:ph idx="4" type="body"/>
          </p:nvPr>
        </p:nvSpPr>
        <p:spPr>
          <a:xfrm>
            <a:off x="50423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0" name="Google Shape;390;p56"/>
          <p:cNvSpPr txBox="1"/>
          <p:nvPr>
            <p:ph idx="5" type="body"/>
          </p:nvPr>
        </p:nvSpPr>
        <p:spPr>
          <a:xfrm>
            <a:off x="7161440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56"/>
          <p:cNvSpPr txBox="1"/>
          <p:nvPr>
            <p:ph idx="6" type="body"/>
          </p:nvPr>
        </p:nvSpPr>
        <p:spPr>
          <a:xfrm>
            <a:off x="9386855" y="3527424"/>
            <a:ext cx="1980000" cy="238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56"/>
          <p:cNvSpPr txBox="1"/>
          <p:nvPr>
            <p:ph idx="7" type="body"/>
          </p:nvPr>
        </p:nvSpPr>
        <p:spPr>
          <a:xfrm>
            <a:off x="2908981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3" name="Google Shape;393;p56"/>
          <p:cNvSpPr txBox="1"/>
          <p:nvPr>
            <p:ph idx="8" type="body"/>
          </p:nvPr>
        </p:nvSpPr>
        <p:spPr>
          <a:xfrm>
            <a:off x="5100638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56"/>
          <p:cNvSpPr txBox="1"/>
          <p:nvPr>
            <p:ph idx="9" type="body"/>
          </p:nvPr>
        </p:nvSpPr>
        <p:spPr>
          <a:xfrm>
            <a:off x="7219723" y="1583490"/>
            <a:ext cx="2160000" cy="16513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468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56"/>
          <p:cNvSpPr txBox="1"/>
          <p:nvPr>
            <p:ph idx="13" type="body"/>
          </p:nvPr>
        </p:nvSpPr>
        <p:spPr>
          <a:xfrm>
            <a:off x="9386855" y="1583490"/>
            <a:ext cx="1652399" cy="16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6000" lIns="36000" spcFirstLastPara="1" rIns="36000" wrap="square" tIns="36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None/>
              <a:defRPr b="1" sz="40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96" name="Google Shape;396;p56"/>
          <p:cNvPicPr preferRelativeResize="0"/>
          <p:nvPr/>
        </p:nvPicPr>
        <p:blipFill rotWithShape="1">
          <a:blip r:embed="rId2">
            <a:alphaModFix/>
          </a:blip>
          <a:srcRect b="-33262" l="17494" r="18769" t="76060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6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 Black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" showMasterSp="0">
  <p:cSld name="FIN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FIN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57"/>
          <p:cNvSpPr txBox="1"/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Black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1" name="Google Shape;40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7"/>
          <p:cNvSpPr txBox="1"/>
          <p:nvPr>
            <p:ph idx="1" type="body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b="1" sz="14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3" name="Google Shape;403;p57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7"/>
          <p:cNvSpPr txBox="1"/>
          <p:nvPr>
            <p:ph idx="2" type="body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57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/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 Gris" showMasterSp="0">
  <p:cSld name="FIN Gris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5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FIN Gris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9" name="Google Shape;409;p58"/>
          <p:cNvSpPr txBox="1"/>
          <p:nvPr>
            <p:ph type="title"/>
          </p:nvPr>
        </p:nvSpPr>
        <p:spPr>
          <a:xfrm>
            <a:off x="731837" y="3449638"/>
            <a:ext cx="2425700" cy="703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 Black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10" name="Google Shape;41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8"/>
          <p:cNvPicPr preferRelativeResize="0"/>
          <p:nvPr/>
        </p:nvPicPr>
        <p:blipFill rotWithShape="1">
          <a:blip r:embed="rId3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8"/>
          <p:cNvSpPr txBox="1"/>
          <p:nvPr>
            <p:ph idx="1" type="body"/>
          </p:nvPr>
        </p:nvSpPr>
        <p:spPr>
          <a:xfrm>
            <a:off x="731838" y="4568370"/>
            <a:ext cx="6564312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Arial"/>
              <a:buNone/>
              <a:defRPr b="1" sz="14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58"/>
          <p:cNvSpPr txBox="1"/>
          <p:nvPr>
            <p:ph idx="2" type="body"/>
          </p:nvPr>
        </p:nvSpPr>
        <p:spPr>
          <a:xfrm>
            <a:off x="8458200" y="4508500"/>
            <a:ext cx="3001963" cy="19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4" name="Google Shape;414;p58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 showMasterSp="0">
  <p:cSld name="Contact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5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Contact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59"/>
          <p:cNvSpPr txBox="1"/>
          <p:nvPr>
            <p:ph idx="1" type="body"/>
          </p:nvPr>
        </p:nvSpPr>
        <p:spPr>
          <a:xfrm>
            <a:off x="731838" y="5105625"/>
            <a:ext cx="4651374" cy="151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b="1"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2pPr>
            <a:lvl3pPr indent="-320039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4pPr>
            <a:lvl5pPr indent="-320039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Char char="■"/>
              <a:defRPr sz="16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9" name="Google Shape;419;p59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 Prénom NOM = 1</a:t>
            </a:r>
            <a:r>
              <a:rPr b="0" baseline="3000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er</a:t>
            </a: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niveau  -  Email / Tél, = 2</a:t>
            </a:r>
            <a:r>
              <a:rPr b="0" baseline="3000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ème</a:t>
            </a: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 niveau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420" name="Google Shape;420;p59"/>
          <p:cNvGrpSpPr/>
          <p:nvPr/>
        </p:nvGrpSpPr>
        <p:grpSpPr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421" name="Google Shape;421;p5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5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5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59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59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59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427" name="Google Shape;427;p59"/>
          <p:cNvPicPr preferRelativeResize="0"/>
          <p:nvPr/>
        </p:nvPicPr>
        <p:blipFill rotWithShape="1">
          <a:blip r:embed="rId2">
            <a:alphaModFix/>
          </a:blip>
          <a:srcRect b="0" l="0" r="39816" t="19791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9"/>
          <p:cNvSpPr txBox="1"/>
          <p:nvPr>
            <p:ph idx="2" type="body"/>
          </p:nvPr>
        </p:nvSpPr>
        <p:spPr>
          <a:xfrm>
            <a:off x="8102600" y="5892800"/>
            <a:ext cx="3357563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image" showMasterSp="0">
  <p:cSld name="Titre imag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3" name="Google Shape;4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1803600" cy="180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6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image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26"/>
          <p:cNvSpPr/>
          <p:nvPr/>
        </p:nvSpPr>
        <p:spPr>
          <a:xfrm>
            <a:off x="7110585" y="-1587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26"/>
          <p:cNvSpPr/>
          <p:nvPr>
            <p:ph idx="2" type="pic"/>
          </p:nvPr>
        </p:nvSpPr>
        <p:spPr>
          <a:xfrm>
            <a:off x="5435600" y="0"/>
            <a:ext cx="67564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7" name="Google Shape;47;p26"/>
          <p:cNvSpPr txBox="1"/>
          <p:nvPr>
            <p:ph idx="3" type="body"/>
          </p:nvPr>
        </p:nvSpPr>
        <p:spPr>
          <a:xfrm>
            <a:off x="742949" y="5892800"/>
            <a:ext cx="657860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080"/>
              <a:buNone/>
              <a:defRPr i="1" sz="1200">
                <a:solidFill>
                  <a:schemeClr val="dk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20"/>
              <a:buChar char="■"/>
              <a:defRPr/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■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CEA liten" showMasterSp="0" type="title">
  <p:cSld name="TITL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27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CEA liten</a:t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" name="Google Shape;5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4053600" cy="1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7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4" name="Google Shape;54;p27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CEA isas" showMasterSp="0">
  <p:cSld name="Titre CEA isa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/>
          <p:nvPr>
            <p:ph type="ctrTitle"/>
          </p:nvPr>
        </p:nvSpPr>
        <p:spPr>
          <a:xfrm>
            <a:off x="731838" y="2654299"/>
            <a:ext cx="5294312" cy="15875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Black"/>
              <a:buNone/>
              <a:defRPr sz="2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" type="subTitle"/>
          </p:nvPr>
        </p:nvSpPr>
        <p:spPr>
          <a:xfrm>
            <a:off x="731838" y="4262438"/>
            <a:ext cx="529431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CEA isas</a:t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28"/>
          <p:cNvPicPr preferRelativeResize="0"/>
          <p:nvPr/>
        </p:nvPicPr>
        <p:blipFill rotWithShape="1">
          <a:blip r:embed="rId3">
            <a:alphaModFix/>
          </a:blip>
          <a:srcRect b="-1" l="0" r="39861" t="19705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31838" y="1381125"/>
            <a:ext cx="8329612" cy="479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 Black"/>
              <a:buAutoNum type="arabicPeriod"/>
              <a:defRPr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Poppins"/>
              <a:buNone/>
              <a:defRPr sz="14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Sommaire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" name="Google Shape;66;p29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67" name="Google Shape;67;p2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8" name="Google Shape;68;p2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" name="Google Shape;69;p29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0" name="Google Shape;70;p29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" name="Google Shape;71;p29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2" name="Google Shape;72;p29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3" name="Google Shape;73;p29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Black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4" name="Google Shape;74;p29"/>
          <p:cNvPicPr preferRelativeResize="0"/>
          <p:nvPr/>
        </p:nvPicPr>
        <p:blipFill rotWithShape="1">
          <a:blip r:embed="rId2">
            <a:alphaModFix/>
          </a:blip>
          <a:srcRect b="2801" l="0" r="82853" t="3666"/>
          <a:stretch/>
        </p:blipFill>
        <p:spPr>
          <a:xfrm>
            <a:off x="11647943" y="-1"/>
            <a:ext cx="54405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9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 light">
  <p:cSld name="Sommaire ligh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idx="1" type="body"/>
          </p:nvPr>
        </p:nvSpPr>
        <p:spPr>
          <a:xfrm>
            <a:off x="727076" y="1765299"/>
            <a:ext cx="8659812" cy="414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 Black"/>
              <a:buAutoNum type="arabicPeriod"/>
              <a:defRPr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60"/>
              <a:buFont typeface="Poppins"/>
              <a:buNone/>
              <a:defRPr sz="1400">
                <a:solidFill>
                  <a:schemeClr val="dk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3pPr>
            <a:lvl4pPr indent="-331469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4pPr>
            <a:lvl5pPr indent="-33147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20"/>
              <a:buChar char="■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0"/>
          <p:cNvSpPr txBox="1"/>
          <p:nvPr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Sommaire light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30"/>
          <p:cNvSpPr txBox="1"/>
          <p:nvPr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Astuce :Ce sommaire est sur deux colonnes, pour passer sur une colonne : Clic droit sur la zone de texte + « Format de la forme » / « Options de texte » / « Colonnes » = 1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30"/>
          <p:cNvSpPr txBox="1"/>
          <p:nvPr>
            <p:ph type="title"/>
          </p:nvPr>
        </p:nvSpPr>
        <p:spPr>
          <a:xfrm>
            <a:off x="727076" y="314036"/>
            <a:ext cx="10733087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3" name="Google Shape;83;p30"/>
          <p:cNvPicPr preferRelativeResize="0"/>
          <p:nvPr/>
        </p:nvPicPr>
        <p:blipFill rotWithShape="1">
          <a:blip r:embed="rId2">
            <a:alphaModFix/>
          </a:blip>
          <a:srcRect b="2801" l="0" r="82842" t="3666"/>
          <a:stretch/>
        </p:blipFill>
        <p:spPr>
          <a:xfrm>
            <a:off x="11647943" y="0"/>
            <a:ext cx="5440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0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>
  <p:cSld name="Titre de sec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31"/>
          <p:cNvSpPr txBox="1"/>
          <p:nvPr>
            <p:ph type="title"/>
          </p:nvPr>
        </p:nvSpPr>
        <p:spPr>
          <a:xfrm>
            <a:off x="3771900" y="2171700"/>
            <a:ext cx="7688263" cy="2390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Black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3771900" y="4702628"/>
            <a:ext cx="7688263" cy="1387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4" name="Google Shape;94;p31"/>
          <p:cNvSpPr txBox="1"/>
          <p:nvPr>
            <p:ph idx="2" type="body"/>
          </p:nvPr>
        </p:nvSpPr>
        <p:spPr>
          <a:xfrm>
            <a:off x="522287" y="2159000"/>
            <a:ext cx="2546350" cy="26733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150"/>
              <a:buNone/>
              <a:defRPr sz="135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2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5" name="Google Shape;95;p31"/>
          <p:cNvSpPr/>
          <p:nvPr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31"/>
          <p:cNvSpPr txBox="1"/>
          <p:nvPr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Disposition : Titre de section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97;p31"/>
          <p:cNvPicPr preferRelativeResize="0"/>
          <p:nvPr/>
        </p:nvPicPr>
        <p:blipFill rotWithShape="1">
          <a:blip r:embed="rId2">
            <a:alphaModFix/>
          </a:blip>
          <a:srcRect b="-1066" l="1642" r="4282" t="81597"/>
          <a:stretch/>
        </p:blipFill>
        <p:spPr>
          <a:xfrm>
            <a:off x="0" y="0"/>
            <a:ext cx="12192001" cy="591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31"/>
          <p:cNvGrpSpPr/>
          <p:nvPr/>
        </p:nvGrpSpPr>
        <p:grpSpPr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99" name="Google Shape;99;p31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0" name="Google Shape;100;p31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2" name="Google Shape;102;p31"/>
            <p:cNvSpPr/>
            <p:nvPr/>
          </p:nvSpPr>
          <p:spPr>
            <a:xfrm>
              <a:off x="518" y="3962"/>
              <a:ext cx="189" cy="72"/>
            </a:xfrm>
            <a:custGeom>
              <a:rect b="b" l="l" r="r" t="t"/>
              <a:pathLst>
                <a:path extrusionOk="0" h="190" w="498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3" name="Google Shape;103;p31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4" name="Google Shape;104;p31"/>
            <p:cNvSpPr/>
            <p:nvPr/>
          </p:nvSpPr>
          <p:spPr>
            <a:xfrm>
              <a:off x="526" y="4057"/>
              <a:ext cx="174" cy="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oppins Black"/>
              <a:buNone/>
              <a:defRPr b="0" i="0" sz="3200" u="none" cap="none" strike="noStrike">
                <a:solidFill>
                  <a:schemeClr val="dk2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31469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31469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3147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5" name="Google Shape;15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57897" y="6343650"/>
            <a:ext cx="365991" cy="3659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17.png"/><Relationship Id="rId5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41.png"/><Relationship Id="rId5" Type="http://schemas.openxmlformats.org/officeDocument/2006/relationships/hyperlink" Target="https://gitlab.cern.ch/fcc-optics/fcc-ee-heb/-/tree/error_mitigation/Orbit_cpyma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33.png"/><Relationship Id="rId5" Type="http://schemas.openxmlformats.org/officeDocument/2006/relationships/image" Target="../media/image4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ds.cern.ch/record/2928793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6.jpg"/><Relationship Id="rId5" Type="http://schemas.openxmlformats.org/officeDocument/2006/relationships/image" Target="../media/image14.png"/><Relationship Id="rId6" Type="http://schemas.openxmlformats.org/officeDocument/2006/relationships/image" Target="../media/image13.jpg"/><Relationship Id="rId7" Type="http://schemas.openxmlformats.org/officeDocument/2006/relationships/image" Target="../media/image42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32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"/>
          <p:cNvSpPr txBox="1"/>
          <p:nvPr>
            <p:ph type="ctrTitle"/>
          </p:nvPr>
        </p:nvSpPr>
        <p:spPr>
          <a:xfrm>
            <a:off x="731837" y="2654299"/>
            <a:ext cx="10637569" cy="158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</a:rPr>
              <a:t>FCC-ee High Energy Booster emittance tuning in CEA-Saclay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435" name="Google Shape;435;p1"/>
          <p:cNvSpPr txBox="1"/>
          <p:nvPr>
            <p:ph idx="1" type="subTitle"/>
          </p:nvPr>
        </p:nvSpPr>
        <p:spPr>
          <a:xfrm>
            <a:off x="731837" y="3656364"/>
            <a:ext cx="1074773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b="1" lang="fr-FR" sz="1800"/>
              <a:t>A.Chance, B.Dalena, Q.Bruant*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b="1" sz="1800"/>
          </a:p>
        </p:txBody>
      </p:sp>
      <p:sp>
        <p:nvSpPr>
          <p:cNvPr id="436" name="Google Shape;436;p1"/>
          <p:cNvSpPr txBox="1"/>
          <p:nvPr>
            <p:ph idx="2" type="body"/>
          </p:nvPr>
        </p:nvSpPr>
        <p:spPr>
          <a:xfrm>
            <a:off x="752473" y="5339905"/>
            <a:ext cx="8486111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b="1" lang="fr-FR" sz="1600"/>
              <a:t>Thanks to: R.Tomas, J.Keintzel (CERN)</a:t>
            </a:r>
            <a:endParaRPr/>
          </a:p>
        </p:txBody>
      </p:sp>
      <p:pic>
        <p:nvPicPr>
          <p:cNvPr descr="WebHome &lt; FCC &lt; TWiki" id="437" name="Google Shape;43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1139" y="759276"/>
            <a:ext cx="2439783" cy="82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0" title="beta_beating_quantile_fin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50" y="957275"/>
            <a:ext cx="7040550" cy="469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0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06" name="Google Shape;606;p10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Beta-beating </a:t>
            </a:r>
            <a:endParaRPr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607" name="Google Shape;607;p10"/>
          <p:cNvSpPr txBox="1"/>
          <p:nvPr/>
        </p:nvSpPr>
        <p:spPr>
          <a:xfrm>
            <a:off x="7772399" y="2103715"/>
            <a:ext cx="4123199" cy="24008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364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Limitation of Beta-beating under 20% for 99% of seeds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364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⅔ of the seeds show Beta-beating below 5% in both planes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364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Vertical plane seems higher than horizontal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1" marL="8426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quad correctors?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WebHome &lt; FCC &lt; TWiki" id="608" name="Google Shape;6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10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10" name="Google Shape;610;p10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sp>
        <p:nvSpPr>
          <p:cNvPr id="611" name="Google Shape;611;p10"/>
          <p:cNvSpPr txBox="1"/>
          <p:nvPr/>
        </p:nvSpPr>
        <p:spPr>
          <a:xfrm>
            <a:off x="4779657" y="6158998"/>
            <a:ext cx="2633378" cy="36607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successful seeds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17" name="Google Shape;617;p11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Normalized dispersion</a:t>
            </a:r>
            <a:endParaRPr/>
          </a:p>
        </p:txBody>
      </p:sp>
      <p:pic>
        <p:nvPicPr>
          <p:cNvPr id="618" name="Google Shape;618;p11" title="norm_disp_quantile_fin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850" y="926291"/>
            <a:ext cx="7508137" cy="50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1"/>
          <p:cNvSpPr txBox="1"/>
          <p:nvPr/>
        </p:nvSpPr>
        <p:spPr>
          <a:xfrm>
            <a:off x="8159976" y="2104146"/>
            <a:ext cx="3952199" cy="26497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364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Horizontal normalized dispersion kept under 2x10</a:t>
            </a:r>
            <a:r>
              <a:rPr b="1" baseline="30000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-3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 m</a:t>
            </a:r>
            <a:r>
              <a:rPr b="1" baseline="30000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1/2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348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36450" lvl="0" marL="363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Vertical normalized dispersion twice as high as horizontal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8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add some skew correctors in straight sections ?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8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Use full response matrix instead of two separated matrices ?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WebHome &lt; FCC &lt; TWiki" id="620" name="Google Shape;6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1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22" name="Google Shape;622;p11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sp>
        <p:nvSpPr>
          <p:cNvPr id="623" name="Google Shape;623;p11"/>
          <p:cNvSpPr txBox="1"/>
          <p:nvPr/>
        </p:nvSpPr>
        <p:spPr>
          <a:xfrm>
            <a:off x="4779657" y="6158998"/>
            <a:ext cx="2633378" cy="36607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successful seeds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2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29" name="Google Shape;629;p12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Correctors integrated strength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WebHome &lt; FCC &lt; TWiki" id="630" name="Google Shape;6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2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32" name="Google Shape;632;p12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graphicFrame>
        <p:nvGraphicFramePr>
          <p:cNvPr id="633" name="Google Shape;633;p12"/>
          <p:cNvGraphicFramePr/>
          <p:nvPr/>
        </p:nvGraphicFramePr>
        <p:xfrm>
          <a:off x="1639452" y="126427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{9BA72EBB-310D-4BA6-9042-B735367FE305}</a:tableStyleId>
              </a:tblPr>
              <a:tblGrid>
                <a:gridCol w="2967025"/>
                <a:gridCol w="2967025"/>
                <a:gridCol w="2967025"/>
              </a:tblGrid>
              <a:tr h="467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Corrector type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E [GeV]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3 x RMS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577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Orbit X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20 (inj)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2.5 mT.m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7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182.5 (ttbar)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23 mT.m</a:t>
                      </a:r>
                      <a:endParaRPr b="1" sz="1800" u="none" cap="none" strike="noStrike">
                        <a:solidFill>
                          <a:srgbClr val="0000FF"/>
                        </a:solidFill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16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Orbit Y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20 (inj)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2.6 mT.m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79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182.5 (ttbar)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24 mT.m</a:t>
                      </a:r>
                      <a:endParaRPr b="1" sz="1800" u="none" cap="none" strike="noStrike">
                        <a:solidFill>
                          <a:srgbClr val="0000FF"/>
                        </a:solidFill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6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Normal Quad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20 (inj)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0.11 T.m</a:t>
                      </a:r>
                      <a:r>
                        <a:rPr b="1" baseline="30000" lang="fr-FR" sz="19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-1</a:t>
                      </a:r>
                      <a:r>
                        <a:rPr b="1" lang="fr-FR" sz="19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.m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6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182.5 (ttbar)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0.96 T.m</a:t>
                      </a:r>
                      <a:r>
                        <a:rPr b="1" baseline="30000" lang="fr-FR" sz="19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-1</a:t>
                      </a:r>
                      <a:r>
                        <a:rPr b="1" lang="fr-FR" sz="19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.m</a:t>
                      </a:r>
                      <a:endParaRPr b="1" sz="1900" u="none" cap="none" strike="noStrike">
                        <a:solidFill>
                          <a:srgbClr val="0000FF"/>
                        </a:solidFill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6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Skew Quad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20 (inj)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0.05 T.m</a:t>
                      </a:r>
                      <a:r>
                        <a:rPr b="1" baseline="30000" lang="fr-FR" sz="19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-1</a:t>
                      </a:r>
                      <a:r>
                        <a:rPr b="1" lang="fr-FR" sz="19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.m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6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182.5 (ttbar)</a:t>
                      </a:r>
                      <a:endParaRPr b="1" sz="1800" u="none" cap="none" strike="noStrike"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800"/>
                        <a:buFont typeface="Poppins ExtraBold"/>
                        <a:buNone/>
                      </a:pPr>
                      <a:r>
                        <a:rPr b="1" lang="fr-FR" sz="18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0.39 T.m</a:t>
                      </a:r>
                      <a:r>
                        <a:rPr b="1" baseline="30000" lang="fr-FR" sz="19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-1</a:t>
                      </a:r>
                      <a:r>
                        <a:rPr b="1" lang="fr-FR" sz="1900" u="none" cap="none" strike="noStrike">
                          <a:solidFill>
                            <a:srgbClr val="0000FF"/>
                          </a:solidFill>
                          <a:latin typeface="Poppins ExtraBold"/>
                          <a:ea typeface="Poppins ExtraBold"/>
                          <a:cs typeface="Poppins ExtraBold"/>
                          <a:sym typeface="Poppins ExtraBold"/>
                        </a:rPr>
                        <a:t>.m</a:t>
                      </a:r>
                      <a:endParaRPr b="1" sz="1800" u="none" cap="none" strike="noStrike">
                        <a:solidFill>
                          <a:srgbClr val="0000FF"/>
                        </a:solidFill>
                        <a:latin typeface="Poppins ExtraBold"/>
                        <a:ea typeface="Poppins ExtraBold"/>
                        <a:cs typeface="Poppins ExtraBold"/>
                        <a:sym typeface="Poppins ExtraBold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34" name="Google Shape;634;p12"/>
          <p:cNvSpPr txBox="1"/>
          <p:nvPr/>
        </p:nvSpPr>
        <p:spPr>
          <a:xfrm>
            <a:off x="4779657" y="6158998"/>
            <a:ext cx="2633378" cy="36607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successful seeds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13" title="hist_emit_fin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175" y="1659699"/>
            <a:ext cx="6850900" cy="45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13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41" name="Google Shape;641;p13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Equilibrium Emittance</a:t>
            </a:r>
            <a:endParaRPr/>
          </a:p>
        </p:txBody>
      </p:sp>
      <p:pic>
        <p:nvPicPr>
          <p:cNvPr descr="WebHome &lt; FCC &lt; TWiki" id="642" name="Google Shape;6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13"/>
          <p:cNvSpPr txBox="1"/>
          <p:nvPr/>
        </p:nvSpPr>
        <p:spPr>
          <a:xfrm>
            <a:off x="321154" y="2784754"/>
            <a:ext cx="4726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42800" lvl="0" marL="36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Emittance in both planes are centered around the design values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42800" lvl="0" marL="369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100% stability, all seeds converging</a:t>
            </a:r>
            <a:endParaRPr b="0" i="0" sz="19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4" name="Google Shape;644;p13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45" name="Google Shape;645;p13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52" name="Google Shape;652;p14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FCC tuning meeting</a:t>
            </a:r>
            <a:endParaRPr/>
          </a:p>
        </p:txBody>
      </p:sp>
      <p:sp>
        <p:nvSpPr>
          <p:cNvPr id="653" name="Google Shape;653;p1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54" name="Google Shape;654;p14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0" i="0" lang="fr-FR" sz="3200" u="none" cap="none" strike="noStrike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Impact of dipole field quality on emittance tuning</a:t>
            </a:r>
            <a:endParaRPr/>
          </a:p>
        </p:txBody>
      </p:sp>
      <p:graphicFrame>
        <p:nvGraphicFramePr>
          <p:cNvPr id="655" name="Google Shape;655;p14"/>
          <p:cNvGraphicFramePr/>
          <p:nvPr/>
        </p:nvGraphicFramePr>
        <p:xfrm>
          <a:off x="727350" y="2048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{C9EE3A75-F048-48EE-AA4F-360C801E0293}</a:tableStyleId>
              </a:tblPr>
              <a:tblGrid>
                <a:gridCol w="2572200"/>
                <a:gridCol w="2572200"/>
              </a:tblGrid>
              <a:tr h="37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Error type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σ value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375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Dipole relative field error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b1 rand 10</a:t>
                      </a:r>
                      <a:r>
                        <a:rPr b="1" baseline="30000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-3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b2 sys ±1 x 10</a:t>
                      </a:r>
                      <a:r>
                        <a:rPr b="1" baseline="30000" lang="fr-FR" sz="13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a2 sys ±1 x 10</a:t>
                      </a:r>
                      <a:r>
                        <a:rPr b="1" baseline="30000" lang="fr-FR" sz="13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57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Quadrupole relative field error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x 10</a:t>
                      </a:r>
                      <a:r>
                        <a:rPr b="1" baseline="30000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baseline="30000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Sextupole relative field error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x 10</a:t>
                      </a:r>
                      <a:r>
                        <a:rPr b="1" baseline="30000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baseline="30000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 dipole roll error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 μrad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quadrupoles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 Quadrupoles roll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 μrad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BPMs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</a:t>
                      </a: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sextupoles</a:t>
                      </a:r>
                      <a:endParaRPr b="1" sz="13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</a:t>
                      </a:r>
                      <a:r>
                        <a:rPr b="1" lang="fr-FR" sz="13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3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656" name="Google Shape;656;p14"/>
          <p:cNvSpPr txBox="1"/>
          <p:nvPr/>
        </p:nvSpPr>
        <p:spPr>
          <a:xfrm>
            <a:off x="714651" y="1344214"/>
            <a:ext cx="5140260" cy="579439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rrors are randomly distributed in arcs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(PDF=Truncated gaussian @3σ)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4"/>
          <p:cNvSpPr txBox="1"/>
          <p:nvPr/>
        </p:nvSpPr>
        <p:spPr>
          <a:xfrm>
            <a:off x="6810416" y="2328333"/>
            <a:ext cx="914400" cy="366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8" name="Google Shape;658;p14"/>
          <p:cNvSpPr txBox="1"/>
          <p:nvPr/>
        </p:nvSpPr>
        <p:spPr>
          <a:xfrm>
            <a:off x="6263609" y="2487082"/>
            <a:ext cx="5193000" cy="2339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1850" lvl="0" marL="261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impact up to 1 unit of relative a2/b2 on the final emittance and the residual optic distortions is in the shadow of the others errors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48" lvl="0" marL="26184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success rate of the strategy for -1 unit of b2 is very low.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 further optimization of the strategy</a:t>
            </a: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5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65" name="Google Shape;665;p15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Recap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66" name="Google Shape;666;p15"/>
          <p:cNvSpPr txBox="1"/>
          <p:nvPr>
            <p:ph idx="1" type="body"/>
          </p:nvPr>
        </p:nvSpPr>
        <p:spPr>
          <a:xfrm>
            <a:off x="726809" y="1716714"/>
            <a:ext cx="5364137" cy="378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0" spcFirstLastPara="1" rIns="0" wrap="square" tIns="45675">
            <a:normAutofit/>
          </a:bodyPr>
          <a:lstStyle/>
          <a:p>
            <a:pPr indent="-271179" lvl="0" marL="40479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lang="fr-FR" sz="1800">
                <a:solidFill>
                  <a:srgbClr val="0000FF"/>
                </a:solidFill>
              </a:rPr>
              <a:t>Orbit excursion</a:t>
            </a:r>
            <a:r>
              <a:rPr b="1" lang="fr-FR" sz="1800"/>
              <a:t> kept </a:t>
            </a:r>
            <a:r>
              <a:rPr b="1" lang="fr-FR" sz="1800">
                <a:solidFill>
                  <a:srgbClr val="0000FF"/>
                </a:solidFill>
              </a:rPr>
              <a:t>below 3×10</a:t>
            </a:r>
            <a:r>
              <a:rPr b="1" baseline="30000" lang="fr-FR" sz="1800">
                <a:solidFill>
                  <a:srgbClr val="0000FF"/>
                </a:solidFill>
              </a:rPr>
              <a:t>-4 </a:t>
            </a:r>
            <a:r>
              <a:rPr b="1" lang="fr-FR" sz="1800">
                <a:solidFill>
                  <a:srgbClr val="0000FF"/>
                </a:solidFill>
              </a:rPr>
              <a:t>m in both plane</a:t>
            </a:r>
            <a:endParaRPr b="1" sz="1800">
              <a:solidFill>
                <a:srgbClr val="0000FF"/>
              </a:solidFill>
            </a:endParaRPr>
          </a:p>
          <a:p>
            <a:pPr indent="-271179" lvl="0" marL="40479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lang="fr-FR" sz="1800">
                <a:solidFill>
                  <a:srgbClr val="0000FF"/>
                </a:solidFill>
              </a:rPr>
              <a:t>Beta-beating</a:t>
            </a:r>
            <a:r>
              <a:rPr b="1" lang="fr-FR" sz="1800"/>
              <a:t>:</a:t>
            </a:r>
            <a:endParaRPr b="1" sz="1800"/>
          </a:p>
          <a:p>
            <a:pPr indent="-274638" lvl="2" marL="54133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lang="fr-FR" sz="1800">
                <a:solidFill>
                  <a:srgbClr val="0000FF"/>
                </a:solidFill>
              </a:rPr>
              <a:t>below 20% </a:t>
            </a:r>
            <a:r>
              <a:rPr b="1" lang="fr-FR" sz="1800">
                <a:solidFill>
                  <a:schemeClr val="dk1"/>
                </a:solidFill>
              </a:rPr>
              <a:t>in </a:t>
            </a:r>
            <a:r>
              <a:rPr b="1" lang="fr-FR" sz="1800">
                <a:solidFill>
                  <a:srgbClr val="0000FF"/>
                </a:solidFill>
              </a:rPr>
              <a:t>both planes </a:t>
            </a:r>
            <a:r>
              <a:rPr b="1" lang="fr-FR" sz="1800">
                <a:solidFill>
                  <a:schemeClr val="dk1"/>
                </a:solidFill>
              </a:rPr>
              <a:t>for </a:t>
            </a:r>
            <a:r>
              <a:rPr b="1" lang="fr-FR" sz="1800">
                <a:solidFill>
                  <a:srgbClr val="0000FF"/>
                </a:solidFill>
              </a:rPr>
              <a:t>99% </a:t>
            </a:r>
            <a:r>
              <a:rPr b="1" lang="fr-FR" sz="1800">
                <a:solidFill>
                  <a:schemeClr val="dk1"/>
                </a:solidFill>
              </a:rPr>
              <a:t>of seeds</a:t>
            </a:r>
            <a:endParaRPr b="1" sz="1800"/>
          </a:p>
          <a:p>
            <a:pPr indent="-274638" lvl="2" marL="54133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lang="fr-FR" sz="1800">
                <a:solidFill>
                  <a:srgbClr val="0000FF"/>
                </a:solidFill>
              </a:rPr>
              <a:t>below 5% </a:t>
            </a:r>
            <a:r>
              <a:rPr b="1" lang="fr-FR" sz="1800">
                <a:solidFill>
                  <a:schemeClr val="dk1"/>
                </a:solidFill>
              </a:rPr>
              <a:t>in </a:t>
            </a:r>
            <a:r>
              <a:rPr b="1" lang="fr-FR" sz="1800">
                <a:solidFill>
                  <a:srgbClr val="0000FF"/>
                </a:solidFill>
              </a:rPr>
              <a:t>both planes </a:t>
            </a:r>
            <a:r>
              <a:rPr b="1" lang="fr-FR" sz="1800">
                <a:solidFill>
                  <a:schemeClr val="dk1"/>
                </a:solidFill>
              </a:rPr>
              <a:t>for </a:t>
            </a:r>
            <a:r>
              <a:rPr b="1" lang="fr-FR" sz="1800">
                <a:solidFill>
                  <a:srgbClr val="0000FF"/>
                </a:solidFill>
              </a:rPr>
              <a:t>67%</a:t>
            </a:r>
            <a:endParaRPr b="1" sz="1800">
              <a:solidFill>
                <a:srgbClr val="0000FF"/>
              </a:solidFill>
            </a:endParaRPr>
          </a:p>
          <a:p>
            <a:pPr indent="-271179" lvl="0" marL="40479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lang="fr-FR" sz="1800">
                <a:solidFill>
                  <a:srgbClr val="0000FF"/>
                </a:solidFill>
              </a:rPr>
              <a:t>Normalized dispersion</a:t>
            </a:r>
            <a:r>
              <a:rPr b="1" lang="fr-FR" sz="1800"/>
              <a:t>:</a:t>
            </a:r>
            <a:endParaRPr b="1" sz="1800"/>
          </a:p>
          <a:p>
            <a:pPr indent="-274638" lvl="2" marL="54133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lang="fr-FR" sz="1800"/>
              <a:t>horizontal: </a:t>
            </a:r>
            <a:r>
              <a:rPr b="1" lang="fr-FR" sz="1800">
                <a:solidFill>
                  <a:srgbClr val="0000FF"/>
                </a:solidFill>
              </a:rPr>
              <a:t>below 2×10</a:t>
            </a:r>
            <a:r>
              <a:rPr b="1" baseline="30000" lang="fr-FR" sz="1800">
                <a:solidFill>
                  <a:srgbClr val="0000FF"/>
                </a:solidFill>
              </a:rPr>
              <a:t>-3</a:t>
            </a:r>
            <a:r>
              <a:rPr b="1" lang="fr-FR" sz="1800">
                <a:solidFill>
                  <a:srgbClr val="0000FF"/>
                </a:solidFill>
              </a:rPr>
              <a:t> m</a:t>
            </a:r>
            <a:r>
              <a:rPr b="1" baseline="30000" lang="fr-FR" sz="1800">
                <a:solidFill>
                  <a:srgbClr val="0000FF"/>
                </a:solidFill>
              </a:rPr>
              <a:t>1/2</a:t>
            </a:r>
            <a:endParaRPr b="1" baseline="30000" sz="1800"/>
          </a:p>
          <a:p>
            <a:pPr indent="-274638" lvl="2" marL="54133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lang="fr-FR" sz="1800"/>
              <a:t>vertical: </a:t>
            </a:r>
            <a:r>
              <a:rPr b="1" lang="fr-FR" sz="1800">
                <a:solidFill>
                  <a:srgbClr val="0000FF"/>
                </a:solidFill>
              </a:rPr>
              <a:t>twice</a:t>
            </a:r>
            <a:r>
              <a:rPr b="1" lang="fr-FR" sz="1800"/>
              <a:t> as high</a:t>
            </a:r>
            <a:endParaRPr b="1" sz="1800"/>
          </a:p>
        </p:txBody>
      </p:sp>
      <p:pic>
        <p:nvPicPr>
          <p:cNvPr descr="WebHome &lt; FCC &lt; TWiki" id="667" name="Google Shape;6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5"/>
          <p:cNvSpPr txBox="1"/>
          <p:nvPr/>
        </p:nvSpPr>
        <p:spPr>
          <a:xfrm>
            <a:off x="6085919" y="2534271"/>
            <a:ext cx="5369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1179" lvl="0" marL="4047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90% of coupling RDTs below .04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71179" lvl="0" marL="4047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Correctors </a:t>
            </a: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integrated strength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1" marL="8619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dipoles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3×RMS </a:t>
            </a: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below 25mT.m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1" marL="86199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⬥"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quadrupoles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3×RMS </a:t>
            </a: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below 1T.m</a:t>
            </a:r>
            <a:r>
              <a:rPr b="1" baseline="30000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-1</a:t>
            </a: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endParaRPr b="1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1179" lvl="0" marL="4619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Final emittance close to target values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9" name="Google Shape;669;p15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70" name="Google Shape;670;p15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6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77" name="Google Shape;677;p16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Perspectives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descr="WebHome &lt; FCC &lt; TWiki" id="678" name="Google Shape;6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6"/>
          <p:cNvSpPr txBox="1"/>
          <p:nvPr/>
        </p:nvSpPr>
        <p:spPr>
          <a:xfrm>
            <a:off x="597691" y="1727060"/>
            <a:ext cx="10431121" cy="3581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3879" lvl="0" marL="2838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rabi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Investigate the loss of stability for -1.10-4 systematic b2 error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0" marL="283879" marR="0" rtl="0" algn="l">
              <a:lnSpc>
                <a:spcPct val="150000"/>
              </a:lnSpc>
              <a:spcBef>
                <a:spcPts val="1199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rabi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longitudinal misalignment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0" marL="283879" marR="0" rtl="0" algn="l">
              <a:lnSpc>
                <a:spcPct val="150000"/>
              </a:lnSpc>
              <a:spcBef>
                <a:spcPts val="1198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rabi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Study tapering at ttbar energy to correct distortion due to SR 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0" marL="283879" marR="0" rtl="0" algn="l">
              <a:lnSpc>
                <a:spcPct val="150000"/>
              </a:lnSpc>
              <a:spcBef>
                <a:spcPts val="1198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rabi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Compute DA with errors and corrections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0" marL="283879" marR="0" rtl="0" algn="l">
              <a:lnSpc>
                <a:spcPct val="150000"/>
              </a:lnSpc>
              <a:spcBef>
                <a:spcPts val="1198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rabi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Further optimisation of correction scheme: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3879" lvl="1" marL="7410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lphaL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Correctors position and number,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3879" lvl="1" marL="74107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AutoNum type="alphaLcPeriod"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Study of correctors correlation, non-linear approach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0" name="Google Shape;680;p16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81" name="Google Shape;681;p16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7"/>
          <p:cNvSpPr txBox="1"/>
          <p:nvPr>
            <p:ph idx="1" type="body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688" name="Google Shape;688;p17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689" name="Google Shape;689;p17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90" name="Google Shape;690;p17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Back-up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691" name="Google Shape;691;p17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18" title="rdts_quantile_fin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" y="1185875"/>
            <a:ext cx="6890100" cy="459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18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698" name="Google Shape;698;p18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Poppins Black"/>
              <a:buNone/>
            </a:pPr>
            <a:r>
              <a:rPr lang="fr-FR" sz="3600">
                <a:solidFill>
                  <a:srgbClr val="0000FF"/>
                </a:solidFill>
              </a:rPr>
              <a:t>Resonance Driving Terms</a:t>
            </a:r>
            <a:endParaRPr sz="3600">
              <a:solidFill>
                <a:srgbClr val="0000FF"/>
              </a:solidFill>
            </a:endParaRPr>
          </a:p>
        </p:txBody>
      </p:sp>
      <p:pic>
        <p:nvPicPr>
          <p:cNvPr descr="WebHome &lt; FCC &lt; TWiki" id="699" name="Google Shape;69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18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701" name="Google Shape;701;p18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sp>
        <p:nvSpPr>
          <p:cNvPr id="702" name="Google Shape;702;p18"/>
          <p:cNvSpPr txBox="1"/>
          <p:nvPr/>
        </p:nvSpPr>
        <p:spPr>
          <a:xfrm>
            <a:off x="4779657" y="6158998"/>
            <a:ext cx="2633378" cy="366077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successful seeds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03" name="Google Shape;703;p18" title="lagrida_latex_editor (17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6300" y="3064525"/>
            <a:ext cx="4310825" cy="728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9"/>
          <p:cNvSpPr txBox="1"/>
          <p:nvPr>
            <p:ph idx="10" type="dt"/>
          </p:nvPr>
        </p:nvSpPr>
        <p:spPr>
          <a:xfrm>
            <a:off x="9551504" y="6343650"/>
            <a:ext cx="11126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710" name="Google Shape;710;p19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pic>
        <p:nvPicPr>
          <p:cNvPr id="711" name="Google Shape;7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4868" y="743886"/>
            <a:ext cx="4114286" cy="27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9"/>
          <p:cNvSpPr txBox="1"/>
          <p:nvPr/>
        </p:nvSpPr>
        <p:spPr>
          <a:xfrm>
            <a:off x="665163" y="2101791"/>
            <a:ext cx="18501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Fcc week 2025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3" name="Google Shape;7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5520" y="3137528"/>
            <a:ext cx="4389129" cy="32918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14" name="Google Shape;714;p19"/>
          <p:cNvGraphicFramePr/>
          <p:nvPr/>
        </p:nvGraphicFramePr>
        <p:xfrm>
          <a:off x="727351" y="18722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{C9EE3A75-F048-48EE-AA4F-360C801E0293}</a:tableStyleId>
              </a:tblPr>
              <a:tblGrid>
                <a:gridCol w="2572200"/>
                <a:gridCol w="2572200"/>
              </a:tblGrid>
              <a:tr h="37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Error type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σ value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3752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Dipole relative field error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/>
                        <a:t>b1 rand 10</a:t>
                      </a:r>
                      <a:r>
                        <a:rPr b="1" baseline="30000" lang="fr-FR" sz="1300" u="none" cap="none" strike="noStrike"/>
                        <a:t>-3</a:t>
                      </a:r>
                      <a:endParaRPr b="1"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rgbClr val="0000FF"/>
                          </a:solidFill>
                        </a:rPr>
                        <a:t>b2 sys 1 x 10</a:t>
                      </a:r>
                      <a:r>
                        <a:rPr b="1" baseline="30000" lang="fr-FR" sz="1300" u="none" cap="none" strike="noStrike">
                          <a:solidFill>
                            <a:srgbClr val="0000FF"/>
                          </a:solidFill>
                        </a:rPr>
                        <a:t>-4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rgbClr val="0000FF"/>
                          </a:solidFill>
                        </a:rPr>
                        <a:t>a2 sys 1 x 10</a:t>
                      </a:r>
                      <a:r>
                        <a:rPr b="1" baseline="30000" lang="fr-FR" sz="1300" u="none" cap="none" strike="noStrike">
                          <a:solidFill>
                            <a:srgbClr val="0000FF"/>
                          </a:solidFill>
                        </a:rPr>
                        <a:t>-4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570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Quadrupole relative field error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2 x 10</a:t>
                      </a:r>
                      <a:r>
                        <a:rPr b="1" baseline="30000" lang="fr-FR" sz="1300" u="none" cap="none" strike="noStrike">
                          <a:solidFill>
                            <a:schemeClr val="dk1"/>
                          </a:solidFill>
                        </a:rPr>
                        <a:t>-4</a:t>
                      </a:r>
                      <a:endParaRPr b="1" baseline="30000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37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Sextupole relative field error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2 x 10</a:t>
                      </a:r>
                      <a:r>
                        <a:rPr b="1" baseline="30000" lang="fr-FR" sz="1300" u="none" cap="none" strike="noStrike">
                          <a:solidFill>
                            <a:schemeClr val="dk1"/>
                          </a:solidFill>
                        </a:rPr>
                        <a:t>-4</a:t>
                      </a:r>
                      <a:endParaRPr b="1" baseline="30000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Main dipole roll error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300 μrad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Offset quadrupoles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200 µm (girder) + 50 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Main Quadrupoles roll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300 μrad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/>
                        <a:t>Offset BPMs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200 µm (girder) + 50 </a:t>
                      </a:r>
                      <a:r>
                        <a:rPr b="1" lang="fr-FR" sz="1300" u="none" cap="none" strike="noStrike"/>
                        <a:t>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28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300" u="none" cap="none" strike="noStrike"/>
                        <a:t>Offset sextupoles</a:t>
                      </a:r>
                      <a:endParaRPr b="1" sz="13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200 µm (girder) + 50 </a:t>
                      </a:r>
                      <a:r>
                        <a:rPr b="1" lang="fr-FR" sz="1300" u="none" cap="none" strike="noStrike"/>
                        <a:t>µ</a:t>
                      </a:r>
                      <a:r>
                        <a:rPr b="1" lang="fr-FR" sz="13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15" name="Google Shape;715;p19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Impact of 1 unit of b2/a2 on emittance tuning </a:t>
            </a:r>
            <a:endParaRPr/>
          </a:p>
        </p:txBody>
      </p:sp>
      <p:sp>
        <p:nvSpPr>
          <p:cNvPr id="716" name="Google Shape;716;p19"/>
          <p:cNvSpPr txBox="1"/>
          <p:nvPr/>
        </p:nvSpPr>
        <p:spPr>
          <a:xfrm>
            <a:off x="5705115" y="987008"/>
            <a:ext cx="1739072" cy="33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FCC week 2025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7" name="Google Shape;717;p19"/>
          <p:cNvSpPr txBox="1"/>
          <p:nvPr/>
        </p:nvSpPr>
        <p:spPr>
          <a:xfrm>
            <a:off x="727350" y="1256019"/>
            <a:ext cx="5139900" cy="585000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rrors are randomly distributed in arcs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(PDF=Truncated gaussian @3σ)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8" name="Google Shape;718;p19"/>
          <p:cNvCxnSpPr/>
          <p:nvPr/>
        </p:nvCxnSpPr>
        <p:spPr>
          <a:xfrm>
            <a:off x="5942746" y="3248025"/>
            <a:ext cx="1132774" cy="180975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719" name="Google Shape;719;p19"/>
          <p:cNvSpPr txBox="1"/>
          <p:nvPr/>
        </p:nvSpPr>
        <p:spPr>
          <a:xfrm>
            <a:off x="802845" y="6069273"/>
            <a:ext cx="6663837" cy="27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FR" sz="1200" u="sng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https://gitlab.cern.ch/fcc-optics/fcc-ee-heb/-/tree/error_mitigation/Orbit_cpymad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0" name="Google Shape;720;p19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"/>
          <p:cNvSpPr txBox="1"/>
          <p:nvPr>
            <p:ph idx="10" type="dt"/>
          </p:nvPr>
        </p:nvSpPr>
        <p:spPr>
          <a:xfrm>
            <a:off x="9541565" y="6343650"/>
            <a:ext cx="11226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444" name="Google Shape;444;p2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445" name="Google Shape;445;p2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 sz="3200">
                <a:solidFill>
                  <a:srgbClr val="0000FF"/>
                </a:solidFill>
              </a:rPr>
              <a:t>next CERN collider after HL-LHC</a:t>
            </a:r>
            <a:endParaRPr/>
          </a:p>
        </p:txBody>
      </p:sp>
      <p:sp>
        <p:nvSpPr>
          <p:cNvPr id="446" name="Google Shape;446;p2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FCC tuning meeting</a:t>
            </a:r>
            <a:endParaRPr/>
          </a:p>
        </p:txBody>
      </p:sp>
      <p:pic>
        <p:nvPicPr>
          <p:cNvPr id="447" name="Google Shape;447;p2"/>
          <p:cNvPicPr preferRelativeResize="0"/>
          <p:nvPr/>
        </p:nvPicPr>
        <p:blipFill rotWithShape="1">
          <a:blip r:embed="rId3">
            <a:alphaModFix/>
          </a:blip>
          <a:srcRect b="9322" l="0" r="0" t="13664"/>
          <a:stretch/>
        </p:blipFill>
        <p:spPr>
          <a:xfrm>
            <a:off x="912427" y="824249"/>
            <a:ext cx="11179972" cy="539451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"/>
          <p:cNvSpPr txBox="1"/>
          <p:nvPr/>
        </p:nvSpPr>
        <p:spPr>
          <a:xfrm>
            <a:off x="246461" y="6344389"/>
            <a:ext cx="3778512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rgbClr val="0F124A"/>
                </a:solidFill>
                <a:latin typeface="Arial"/>
                <a:ea typeface="Arial"/>
                <a:cs typeface="Arial"/>
                <a:sym typeface="Arial"/>
              </a:rPr>
              <a:t>K. Jakobs, ESPP open symposium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2"/>
          <p:cNvSpPr txBox="1"/>
          <p:nvPr/>
        </p:nvSpPr>
        <p:spPr>
          <a:xfrm>
            <a:off x="5172725" y="6411875"/>
            <a:ext cx="44355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r>
              <a:rPr b="0" i="0" lang="fr-FR" sz="1850" u="none" cap="none" strike="noStrike">
                <a:solidFill>
                  <a:srgbClr val="0F124A"/>
                </a:solidFill>
                <a:latin typeface="Arial"/>
                <a:ea typeface="Arial"/>
                <a:cs typeface="Arial"/>
                <a:sym typeface="Arial"/>
              </a:rPr>
              <a:t>also: FCC-hh “fast-track” and/or HE-LHC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876615" y="3677753"/>
            <a:ext cx="3697904" cy="22891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r-FR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HAL</a:t>
            </a:r>
            <a:endParaRPr b="0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2"/>
          <p:cNvSpPr txBox="1"/>
          <p:nvPr/>
        </p:nvSpPr>
        <p:spPr>
          <a:xfrm>
            <a:off x="218481" y="3556065"/>
            <a:ext cx="4379460" cy="1239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34013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1" i="1" lang="fr-FR" sz="1450" u="none" cap="none" strike="noStrike">
                <a:solidFill>
                  <a:srgbClr val="B5ABB7"/>
                </a:solidFill>
                <a:latin typeface="Poppins"/>
                <a:ea typeface="Poppins"/>
                <a:cs typeface="Poppins"/>
                <a:sym typeface="Poppins"/>
              </a:rPr>
              <a:t>HAHLF </a:t>
            </a:r>
            <a:r>
              <a:rPr b="0" i="0" lang="fr-FR" sz="1350" u="none" cap="none" strike="noStrike">
                <a:solidFill>
                  <a:srgbClr val="B5ABB7"/>
                </a:solidFill>
                <a:latin typeface="Poppins"/>
                <a:ea typeface="Poppins"/>
                <a:cs typeface="Poppins"/>
                <a:sym typeface="Poppins"/>
              </a:rPr>
              <a:t>(asymmetric, e+ conv., e- plasma wakefield)</a:t>
            </a:r>
            <a:endParaRPr b="1" i="1" sz="1450" u="none" cap="none" strike="noStrike">
              <a:solidFill>
                <a:srgbClr val="B5AB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2" name="Google Shape;452;p2"/>
          <p:cNvPicPr preferRelativeResize="0"/>
          <p:nvPr/>
        </p:nvPicPr>
        <p:blipFill rotWithShape="1">
          <a:blip r:embed="rId4">
            <a:alphaModFix/>
          </a:blip>
          <a:srcRect b="16682" l="0" r="20432" t="0"/>
          <a:stretch/>
        </p:blipFill>
        <p:spPr>
          <a:xfrm>
            <a:off x="190500" y="4322118"/>
            <a:ext cx="4435421" cy="10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capture d’écran, diagramme, Police&#10;&#10;Le contenu généré par l’IA peut être incorrect." id="726" name="Google Shape;726;p20"/>
          <p:cNvPicPr preferRelativeResize="0"/>
          <p:nvPr/>
        </p:nvPicPr>
        <p:blipFill rotWithShape="1">
          <a:blip r:embed="rId3">
            <a:alphaModFix/>
          </a:blip>
          <a:srcRect b="13366" l="1945" r="5185" t="-276"/>
          <a:stretch/>
        </p:blipFill>
        <p:spPr>
          <a:xfrm>
            <a:off x="988795" y="3348889"/>
            <a:ext cx="4245879" cy="2980144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20"/>
          <p:cNvSpPr txBox="1"/>
          <p:nvPr>
            <p:ph idx="10" type="dt"/>
          </p:nvPr>
        </p:nvSpPr>
        <p:spPr>
          <a:xfrm>
            <a:off x="9551504" y="6343650"/>
            <a:ext cx="11126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728" name="Google Shape;728;p20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pic>
        <p:nvPicPr>
          <p:cNvPr id="729" name="Google Shape;7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4868" y="743886"/>
            <a:ext cx="4114286" cy="27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20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Impact of -1 unit of b2/a2 on emittance tuning </a:t>
            </a:r>
            <a:endParaRPr/>
          </a:p>
        </p:txBody>
      </p:sp>
      <p:sp>
        <p:nvSpPr>
          <p:cNvPr id="731" name="Google Shape;731;p20"/>
          <p:cNvSpPr txBox="1"/>
          <p:nvPr/>
        </p:nvSpPr>
        <p:spPr>
          <a:xfrm>
            <a:off x="5705115" y="987008"/>
            <a:ext cx="1739072" cy="335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FCC week 2025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32" name="Google Shape;73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0025" y="3136392"/>
            <a:ext cx="4389129" cy="32918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33" name="Google Shape;733;p20"/>
          <p:cNvGraphicFramePr/>
          <p:nvPr/>
        </p:nvGraphicFramePr>
        <p:xfrm>
          <a:off x="768096" y="10027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{9BA72EBB-310D-4BA6-9042-B735367FE305}</a:tableStyleId>
              </a:tblPr>
              <a:tblGrid>
                <a:gridCol w="3803900"/>
                <a:gridCol w="11064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Step failing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# seeds</a:t>
                      </a:r>
                      <a:endParaRPr b="1" sz="12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Full Line orbit correction/close Orbit 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45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Poppins"/>
                        <a:buNone/>
                      </a:pPr>
                      <a:r>
                        <a:rPr b="1" lang="fr-FR" sz="1200" u="none" cap="none" strike="noStrike"/>
                        <a:t>Response matrix optimization sext OFF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Sext RAMP 33/66/100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2/8/4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Closed orbit optimization sext ON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5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Response matrix optimization sext ON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200" u="none" cap="none" strike="noStrike"/>
                        <a:t>4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734" name="Google Shape;734;p20"/>
          <p:cNvSpPr/>
          <p:nvPr/>
        </p:nvSpPr>
        <p:spPr>
          <a:xfrm>
            <a:off x="2076783" y="3867915"/>
            <a:ext cx="2008481" cy="75894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20"/>
          <p:cNvSpPr/>
          <p:nvPr/>
        </p:nvSpPr>
        <p:spPr>
          <a:xfrm>
            <a:off x="4085265" y="4425696"/>
            <a:ext cx="1053663" cy="52120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20"/>
          <p:cNvSpPr/>
          <p:nvPr/>
        </p:nvSpPr>
        <p:spPr>
          <a:xfrm>
            <a:off x="3044953" y="4782311"/>
            <a:ext cx="1053663" cy="921359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20"/>
          <p:cNvSpPr/>
          <p:nvPr/>
        </p:nvSpPr>
        <p:spPr>
          <a:xfrm>
            <a:off x="1108614" y="5529072"/>
            <a:ext cx="1053663" cy="52120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8" name="Google Shape;738;p20"/>
          <p:cNvSpPr/>
          <p:nvPr/>
        </p:nvSpPr>
        <p:spPr>
          <a:xfrm>
            <a:off x="2076784" y="5539077"/>
            <a:ext cx="1053663" cy="521208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5407965" y="3275109"/>
            <a:ext cx="2516940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+  b2 sys -1 x 10</a:t>
            </a:r>
            <a:r>
              <a:rPr b="1" baseline="30000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-4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20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433" y="2399701"/>
            <a:ext cx="4037999" cy="30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21"/>
          <p:cNvSpPr txBox="1"/>
          <p:nvPr>
            <p:ph idx="10" type="dt"/>
          </p:nvPr>
        </p:nvSpPr>
        <p:spPr>
          <a:xfrm>
            <a:off x="9551504" y="6343650"/>
            <a:ext cx="11126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748" name="Google Shape;748;p21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749" name="Google Shape;749;p21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correctors strenght</a:t>
            </a:r>
            <a:endParaRPr/>
          </a:p>
        </p:txBody>
      </p:sp>
      <p:pic>
        <p:nvPicPr>
          <p:cNvPr id="750" name="Google Shape;75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035" y="2377755"/>
            <a:ext cx="4096520" cy="3072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21"/>
          <p:cNvPicPr preferRelativeResize="0"/>
          <p:nvPr/>
        </p:nvPicPr>
        <p:blipFill rotWithShape="1">
          <a:blip r:embed="rId5">
            <a:alphaModFix/>
          </a:blip>
          <a:srcRect b="0" l="6258" r="0" t="0"/>
          <a:stretch/>
        </p:blipFill>
        <p:spPr>
          <a:xfrm>
            <a:off x="4095750" y="2639300"/>
            <a:ext cx="3959672" cy="28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21"/>
          <p:cNvSpPr txBox="1"/>
          <p:nvPr/>
        </p:nvSpPr>
        <p:spPr>
          <a:xfrm>
            <a:off x="5149684" y="2369434"/>
            <a:ext cx="1544636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FCC week 2025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3" name="Google Shape;753;p21"/>
          <p:cNvSpPr txBox="1"/>
          <p:nvPr/>
        </p:nvSpPr>
        <p:spPr>
          <a:xfrm>
            <a:off x="1053164" y="2369434"/>
            <a:ext cx="2366149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+  a2, b2 sys 1 x 10</a:t>
            </a:r>
            <a:r>
              <a:rPr b="1" baseline="30000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-4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4" name="Google Shape;754;p21"/>
          <p:cNvSpPr txBox="1"/>
          <p:nvPr/>
        </p:nvSpPr>
        <p:spPr>
          <a:xfrm>
            <a:off x="8831061" y="2369434"/>
            <a:ext cx="2515501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+  a2, b2 sys -1 x 10</a:t>
            </a:r>
            <a:r>
              <a:rPr b="1" baseline="30000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-4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5" name="Google Shape;755;p21"/>
          <p:cNvSpPr txBox="1"/>
          <p:nvPr/>
        </p:nvSpPr>
        <p:spPr>
          <a:xfrm>
            <a:off x="731837" y="1619249"/>
            <a:ext cx="1096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dominated by offsets in the sextupoles and field errors and roll of the quadrupoles.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6" name="Google Shape;756;p21"/>
          <p:cNvSpPr txBox="1"/>
          <p:nvPr/>
        </p:nvSpPr>
        <p:spPr>
          <a:xfrm>
            <a:off x="1781174" y="5636155"/>
            <a:ext cx="1460187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 100 seeds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7" name="Google Shape;757;p21"/>
          <p:cNvSpPr txBox="1"/>
          <p:nvPr/>
        </p:nvSpPr>
        <p:spPr>
          <a:xfrm>
            <a:off x="5401974" y="5636155"/>
            <a:ext cx="1460187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 100 seeds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8" name="Google Shape;758;p21"/>
          <p:cNvSpPr txBox="1"/>
          <p:nvPr/>
        </p:nvSpPr>
        <p:spPr>
          <a:xfrm>
            <a:off x="9082067" y="5636155"/>
            <a:ext cx="1378222" cy="305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stat 28 seeds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9" name="Google Shape;759;p21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459" name="Google Shape;459;p3"/>
          <p:cNvSpPr txBox="1"/>
          <p:nvPr>
            <p:ph idx="11" type="ftr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sp>
        <p:nvSpPr>
          <p:cNvPr id="460" name="Google Shape;460;p3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461" name="Google Shape;461;p3"/>
          <p:cNvSpPr txBox="1"/>
          <p:nvPr>
            <p:ph type="title"/>
          </p:nvPr>
        </p:nvSpPr>
        <p:spPr>
          <a:xfrm>
            <a:off x="777240" y="314037"/>
            <a:ext cx="10682923" cy="863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Future Circular Colliders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62" name="Google Shape;462;p3"/>
          <p:cNvSpPr/>
          <p:nvPr/>
        </p:nvSpPr>
        <p:spPr>
          <a:xfrm>
            <a:off x="685125" y="1252925"/>
            <a:ext cx="650432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oppins"/>
              <a:buNone/>
            </a:pP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International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FCC</a:t>
            </a:r>
            <a:r>
              <a:rPr b="1" i="0" lang="fr-FR" sz="1600" u="none" cap="none" strike="noStrike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collaboration (CERN as host lab) to study: 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•"/>
            </a:pP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91</a:t>
            </a: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km tunnel infrastructure  in Geneva area, site specific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4000" lvl="0" marL="254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Char char="•"/>
            </a:pPr>
            <a:r>
              <a:rPr b="1" i="1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baseline="30000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+</a:t>
            </a:r>
            <a:r>
              <a:rPr b="1" i="1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r>
              <a:rPr b="1" baseline="30000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collider (</a:t>
            </a:r>
            <a:r>
              <a:rPr b="1" i="1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FCC-ee</a:t>
            </a:r>
            <a:r>
              <a:rPr b="1" i="0" lang="fr-FR" sz="16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as first step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3" name="Google Shape;463;p3"/>
          <p:cNvSpPr/>
          <p:nvPr/>
        </p:nvSpPr>
        <p:spPr>
          <a:xfrm>
            <a:off x="731838" y="2383174"/>
            <a:ext cx="6208725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Feasibility study</a:t>
            </a:r>
            <a:r>
              <a:rPr b="1" i="0" lang="fr-F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published in 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March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sng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Future Circular Collider Feasibility Study Report Volume 2 - CERN Document Server</a:t>
            </a:r>
            <a:endParaRPr b="1" i="0" sz="18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"/>
              <a:buNone/>
            </a:pPr>
            <a:r>
              <a:rPr b="1" i="0" lang="fr-FR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 </a:t>
            </a:r>
            <a:endParaRPr b="1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4" name="Google Shape;4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76836" y="1130439"/>
            <a:ext cx="3170193" cy="2737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465" name="Google Shape;46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02884" y="3855614"/>
            <a:ext cx="1316635" cy="146950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3"/>
          <p:cNvSpPr txBox="1"/>
          <p:nvPr/>
        </p:nvSpPr>
        <p:spPr>
          <a:xfrm>
            <a:off x="4331654" y="4142050"/>
            <a:ext cx="4469445" cy="427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&lt;- Use of SuperKEKB as a test bench 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Une image contenant texte, logo, Graphique, Police&#10;&#10;Description générée automatiquement" id="467" name="Google Shape;467;p3"/>
          <p:cNvPicPr preferRelativeResize="0"/>
          <p:nvPr/>
        </p:nvPicPr>
        <p:blipFill rotWithShape="1">
          <a:blip r:embed="rId6">
            <a:alphaModFix/>
          </a:blip>
          <a:srcRect b="0" l="0" r="42065" t="764"/>
          <a:stretch/>
        </p:blipFill>
        <p:spPr>
          <a:xfrm>
            <a:off x="6189555" y="4528273"/>
            <a:ext cx="2169539" cy="796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Graphique, Police, graphisme, logo&#10;&#10;Description générée automatiquement" id="468" name="Google Shape;46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3730" y="4640922"/>
            <a:ext cx="1875827" cy="571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00109" y="3632060"/>
            <a:ext cx="2744988" cy="2610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78661" y="3139887"/>
            <a:ext cx="798175" cy="7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477" name="Google Shape;477;p4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478" name="Google Shape;478;p4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Booster parameter table</a:t>
            </a:r>
            <a:br>
              <a:rPr lang="fr-FR">
                <a:solidFill>
                  <a:srgbClr val="0000FF"/>
                </a:solidFill>
              </a:rPr>
            </a:br>
            <a:endParaRPr>
              <a:solidFill>
                <a:srgbClr val="0000FF"/>
              </a:solidFill>
            </a:endParaRPr>
          </a:p>
        </p:txBody>
      </p:sp>
      <p:pic>
        <p:nvPicPr>
          <p:cNvPr id="479" name="Google Shape;479;p4"/>
          <p:cNvPicPr preferRelativeResize="0"/>
          <p:nvPr/>
        </p:nvPicPr>
        <p:blipFill rotWithShape="1">
          <a:blip r:embed="rId3">
            <a:alphaModFix/>
          </a:blip>
          <a:srcRect b="19609" l="0" r="0" t="0"/>
          <a:stretch/>
        </p:blipFill>
        <p:spPr>
          <a:xfrm>
            <a:off x="569458" y="1211580"/>
            <a:ext cx="6108777" cy="482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4840" y="2140697"/>
            <a:ext cx="4882687" cy="3808394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"/>
          <p:cNvSpPr txBox="1"/>
          <p:nvPr/>
        </p:nvSpPr>
        <p:spPr>
          <a:xfrm>
            <a:off x="6716336" y="1457494"/>
            <a:ext cx="5078554" cy="8718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F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assume an injection efficiency of 80% between the booster and the collider.</a:t>
            </a:r>
            <a:endParaRPr b="1" i="0" sz="12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2" name="Google Shape;482;p4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"/>
          <p:cNvSpPr txBox="1"/>
          <p:nvPr>
            <p:ph idx="10" type="dt"/>
          </p:nvPr>
        </p:nvSpPr>
        <p:spPr>
          <a:xfrm>
            <a:off x="9626600" y="6343650"/>
            <a:ext cx="103759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489" name="Google Shape;489;p5"/>
          <p:cNvSpPr txBox="1"/>
          <p:nvPr>
            <p:ph idx="12" type="sldNum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490" name="Google Shape;490;p5"/>
          <p:cNvSpPr txBox="1"/>
          <p:nvPr>
            <p:ph type="title"/>
          </p:nvPr>
        </p:nvSpPr>
        <p:spPr>
          <a:xfrm>
            <a:off x="731838" y="314036"/>
            <a:ext cx="10728325" cy="8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Baseline optics: FODO</a:t>
            </a:r>
            <a:br>
              <a:rPr lang="fr-FR"/>
            </a:br>
            <a:endParaRPr/>
          </a:p>
        </p:txBody>
      </p:sp>
      <p:sp>
        <p:nvSpPr>
          <p:cNvPr id="491" name="Google Shape;491;p5"/>
          <p:cNvSpPr txBox="1"/>
          <p:nvPr/>
        </p:nvSpPr>
        <p:spPr>
          <a:xfrm>
            <a:off x="6096000" y="1959881"/>
            <a:ext cx="5364000" cy="3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3879" lvl="1" marL="74107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Made of about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5 FODO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cells of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52 m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7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6 quadrupole families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with about the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same strength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176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have a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phase advance of  π between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pair of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sextupoles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176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adjust the tune of the arc cell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get the target global tune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7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 dipole corrector + 1 BPM per quadrupole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176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Horizontal when QF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176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Vertical when QD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719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Cell length adjusted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to follow the </a:t>
            </a: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collider arc periodicity.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2" name="Google Shape;4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317" y="1038799"/>
            <a:ext cx="5755123" cy="5505164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6"/>
          <p:cNvCxnSpPr/>
          <p:nvPr/>
        </p:nvCxnSpPr>
        <p:spPr>
          <a:xfrm>
            <a:off x="9567800" y="2041625"/>
            <a:ext cx="2421900" cy="33900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9" name="Google Shape;499;p6"/>
          <p:cNvCxnSpPr/>
          <p:nvPr/>
        </p:nvCxnSpPr>
        <p:spPr>
          <a:xfrm flipH="1">
            <a:off x="6088200" y="2050900"/>
            <a:ext cx="1753500" cy="33746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6"/>
          <p:cNvSpPr/>
          <p:nvPr/>
        </p:nvSpPr>
        <p:spPr>
          <a:xfrm>
            <a:off x="6134150" y="2501575"/>
            <a:ext cx="5763899" cy="2924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1" name="Google Shape;501;p6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502" name="Google Shape;502;p6"/>
          <p:cNvSpPr txBox="1"/>
          <p:nvPr>
            <p:ph type="title"/>
          </p:nvPr>
        </p:nvSpPr>
        <p:spPr>
          <a:xfrm>
            <a:off x="717695" y="293475"/>
            <a:ext cx="60081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Black"/>
              <a:buNone/>
            </a:pPr>
            <a:r>
              <a:rPr b="1" lang="fr-FR">
                <a:solidFill>
                  <a:srgbClr val="0000FF"/>
                </a:solidFill>
              </a:rPr>
              <a:t>Errors and Correctors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03" name="Google Shape;503;p6"/>
          <p:cNvSpPr txBox="1"/>
          <p:nvPr/>
        </p:nvSpPr>
        <p:spPr>
          <a:xfrm>
            <a:off x="706474" y="5887428"/>
            <a:ext cx="5139900" cy="585000"/>
          </a:xfrm>
          <a:prstGeom prst="rect">
            <a:avLst/>
          </a:prstGeom>
          <a:noFill/>
          <a:ln cap="flat" cmpd="sng" w="22225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rrors are randomly distributed in arcs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fr-FR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(PDF=Truncated gaussian @3σ)</a:t>
            </a:r>
            <a:r>
              <a:rPr b="0" i="0" lang="fr-FR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"/>
          <p:cNvSpPr/>
          <p:nvPr/>
        </p:nvSpPr>
        <p:spPr>
          <a:xfrm>
            <a:off x="6580635" y="3437868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"/>
          <p:cNvSpPr/>
          <p:nvPr/>
        </p:nvSpPr>
        <p:spPr>
          <a:xfrm>
            <a:off x="6867149" y="3551378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"/>
          <p:cNvSpPr/>
          <p:nvPr/>
        </p:nvSpPr>
        <p:spPr>
          <a:xfrm>
            <a:off x="7129275" y="3338237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"/>
          <p:cNvSpPr/>
          <p:nvPr/>
        </p:nvSpPr>
        <p:spPr>
          <a:xfrm>
            <a:off x="7562822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"/>
          <p:cNvSpPr/>
          <p:nvPr/>
        </p:nvSpPr>
        <p:spPr>
          <a:xfrm>
            <a:off x="8306534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"/>
          <p:cNvSpPr/>
          <p:nvPr/>
        </p:nvSpPr>
        <p:spPr>
          <a:xfrm>
            <a:off x="9092187" y="4003056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"/>
          <p:cNvSpPr/>
          <p:nvPr/>
        </p:nvSpPr>
        <p:spPr>
          <a:xfrm>
            <a:off x="9378701" y="4148350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"/>
          <p:cNvSpPr/>
          <p:nvPr/>
        </p:nvSpPr>
        <p:spPr>
          <a:xfrm>
            <a:off x="10056486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"/>
          <p:cNvSpPr/>
          <p:nvPr/>
        </p:nvSpPr>
        <p:spPr>
          <a:xfrm>
            <a:off x="10934473" y="3940512"/>
            <a:ext cx="646200" cy="227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"/>
          <p:cNvSpPr/>
          <p:nvPr/>
        </p:nvSpPr>
        <p:spPr>
          <a:xfrm>
            <a:off x="6283470" y="4246063"/>
            <a:ext cx="1319700" cy="496500"/>
          </a:xfrm>
          <a:prstGeom prst="trapezoid">
            <a:avLst>
              <a:gd fmla="val 31015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"/>
          <p:cNvSpPr/>
          <p:nvPr/>
        </p:nvSpPr>
        <p:spPr>
          <a:xfrm>
            <a:off x="8809734" y="4816125"/>
            <a:ext cx="1319700" cy="496500"/>
          </a:xfrm>
          <a:prstGeom prst="trapezoid">
            <a:avLst>
              <a:gd fmla="val 31015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"/>
          <p:cNvSpPr txBox="1"/>
          <p:nvPr/>
        </p:nvSpPr>
        <p:spPr>
          <a:xfrm>
            <a:off x="6190376" y="2974125"/>
            <a:ext cx="54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MQ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6" name="Google Shape;516;p6"/>
          <p:cNvSpPr txBox="1"/>
          <p:nvPr/>
        </p:nvSpPr>
        <p:spPr>
          <a:xfrm>
            <a:off x="7201850" y="2876550"/>
            <a:ext cx="540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MS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7" name="Google Shape;517;p6"/>
          <p:cNvSpPr txBox="1"/>
          <p:nvPr/>
        </p:nvSpPr>
        <p:spPr>
          <a:xfrm>
            <a:off x="6653125" y="2853600"/>
            <a:ext cx="646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BPM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18" name="Google Shape;518;p6"/>
          <p:cNvCxnSpPr/>
          <p:nvPr/>
        </p:nvCxnSpPr>
        <p:spPr>
          <a:xfrm rot="10800000">
            <a:off x="7460063" y="3642163"/>
            <a:ext cx="2400" cy="8244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6"/>
          <p:cNvCxnSpPr/>
          <p:nvPr/>
        </p:nvCxnSpPr>
        <p:spPr>
          <a:xfrm rot="10800000">
            <a:off x="6765600" y="3632100"/>
            <a:ext cx="6000" cy="8451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6"/>
          <p:cNvCxnSpPr/>
          <p:nvPr/>
        </p:nvCxnSpPr>
        <p:spPr>
          <a:xfrm rot="10800000">
            <a:off x="6199801" y="5677355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1" name="Google Shape;521;p6"/>
          <p:cNvSpPr txBox="1"/>
          <p:nvPr/>
        </p:nvSpPr>
        <p:spPr>
          <a:xfrm>
            <a:off x="6199801" y="5673755"/>
            <a:ext cx="2107451" cy="48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 skew quad corrector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(568)</a:t>
            </a:r>
            <a:endParaRPr b="0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6"/>
          <p:cNvSpPr txBox="1"/>
          <p:nvPr/>
        </p:nvSpPr>
        <p:spPr>
          <a:xfrm>
            <a:off x="8554073" y="5673749"/>
            <a:ext cx="1961219" cy="686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 normal quad corrector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(560)</a:t>
            </a:r>
            <a:endParaRPr b="0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3" name="Google Shape;523;p6"/>
          <p:cNvSpPr/>
          <p:nvPr/>
        </p:nvSpPr>
        <p:spPr>
          <a:xfrm>
            <a:off x="7327821" y="3666441"/>
            <a:ext cx="2700" cy="766200"/>
          </a:xfrm>
          <a:prstGeom prst="rect">
            <a:avLst/>
          </a:prstGeom>
          <a:solidFill>
            <a:schemeClr val="dk2"/>
          </a:solidFill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"/>
          <p:cNvSpPr txBox="1"/>
          <p:nvPr/>
        </p:nvSpPr>
        <p:spPr>
          <a:xfrm>
            <a:off x="10414838" y="5669374"/>
            <a:ext cx="1565505" cy="48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= orbit corrector</a:t>
            </a:r>
            <a:endParaRPr b="1"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None/>
            </a:pPr>
            <a:r>
              <a:rPr b="1" i="0" lang="fr-FR" sz="1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(~2800) 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5" name="Google Shape;525;p6"/>
          <p:cNvGraphicFramePr/>
          <p:nvPr/>
        </p:nvGraphicFramePr>
        <p:xfrm>
          <a:off x="706475" y="19535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{C9EE3A75-F048-48EE-AA4F-360C801E0293}</a:tableStyleId>
              </a:tblPr>
              <a:tblGrid>
                <a:gridCol w="2569950"/>
                <a:gridCol w="2569950"/>
              </a:tblGrid>
              <a:tr h="270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Error type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σ value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Dipole relative field error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r>
                        <a:rPr b="1" baseline="30000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-3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Quadrupole relative field error</a:t>
                      </a:r>
                      <a:endParaRPr b="1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x 10</a:t>
                      </a:r>
                      <a:r>
                        <a:rPr b="1" baseline="30000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baseline="30000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Sextupole relative field error</a:t>
                      </a:r>
                      <a:endParaRPr b="1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x 10</a:t>
                      </a:r>
                      <a:r>
                        <a:rPr b="1" baseline="30000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-4</a:t>
                      </a:r>
                      <a:endParaRPr b="1" baseline="30000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 dipole roll error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 μrad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quadrupoles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µ</a:t>
                      </a: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Main Quadrupoles roll</a:t>
                      </a:r>
                      <a:endParaRPr b="1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rgbClr val="0000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300 μrad</a:t>
                      </a:r>
                      <a:endParaRPr b="1" sz="1500" u="none" cap="none" strike="noStrike">
                        <a:solidFill>
                          <a:srgbClr val="0000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BPMs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Poppins"/>
                        <a:buNone/>
                      </a:pP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</a:t>
                      </a: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µ</a:t>
                      </a: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  <a:tr h="1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Offset sextupoles</a:t>
                      </a:r>
                      <a:endParaRPr b="1" sz="15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200 µm (girder) + 50 </a:t>
                      </a:r>
                      <a:r>
                        <a:rPr b="1" lang="fr-FR" sz="15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µ</a:t>
                      </a:r>
                      <a:r>
                        <a:rPr b="1" lang="fr-FR" sz="1500" u="none" cap="none" strike="noStrik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cxnSp>
        <p:nvCxnSpPr>
          <p:cNvPr id="526" name="Google Shape;526;p6"/>
          <p:cNvCxnSpPr/>
          <p:nvPr/>
        </p:nvCxnSpPr>
        <p:spPr>
          <a:xfrm rot="10800000">
            <a:off x="8554073" y="5677356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6"/>
          <p:cNvCxnSpPr/>
          <p:nvPr/>
        </p:nvCxnSpPr>
        <p:spPr>
          <a:xfrm rot="10800000">
            <a:off x="10377336" y="5677355"/>
            <a:ext cx="2100" cy="285300"/>
          </a:xfrm>
          <a:prstGeom prst="straightConnector1">
            <a:avLst/>
          </a:prstGeom>
          <a:noFill/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8" name="Google Shape;528;p6"/>
          <p:cNvSpPr txBox="1"/>
          <p:nvPr/>
        </p:nvSpPr>
        <p:spPr>
          <a:xfrm>
            <a:off x="8549646" y="3435074"/>
            <a:ext cx="707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BPM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9" name="Google Shape;529;p6"/>
          <p:cNvSpPr/>
          <p:nvPr/>
        </p:nvSpPr>
        <p:spPr>
          <a:xfrm>
            <a:off x="9254360" y="3654240"/>
            <a:ext cx="2700" cy="766200"/>
          </a:xfrm>
          <a:prstGeom prst="rect">
            <a:avLst/>
          </a:prstGeom>
          <a:solidFill>
            <a:schemeClr val="dk2"/>
          </a:solidFill>
          <a:ln cap="flat" cmpd="sng" w="5715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p6"/>
          <p:cNvCxnSpPr/>
          <p:nvPr/>
        </p:nvCxnSpPr>
        <p:spPr>
          <a:xfrm rot="10800000">
            <a:off x="9841449" y="3635416"/>
            <a:ext cx="300" cy="813299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1" name="Google Shape;531;p6"/>
          <p:cNvSpPr/>
          <p:nvPr/>
        </p:nvSpPr>
        <p:spPr>
          <a:xfrm>
            <a:off x="9626801" y="3779387"/>
            <a:ext cx="145200" cy="614400"/>
          </a:xfrm>
          <a:prstGeom prst="rect">
            <a:avLst/>
          </a:prstGeom>
          <a:solidFill>
            <a:srgbClr val="E50019"/>
          </a:solidFill>
          <a:ln>
            <a:noFill/>
          </a:ln>
        </p:spPr>
        <p:txBody>
          <a:bodyPr anchorCtr="0" anchor="ctr" bIns="144000" lIns="144000" spcFirstLastPara="1" rIns="144000" wrap="square" tIns="108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6"/>
          <p:cNvSpPr txBox="1"/>
          <p:nvPr/>
        </p:nvSpPr>
        <p:spPr>
          <a:xfrm>
            <a:off x="9613100" y="3021080"/>
            <a:ext cx="5976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MQ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33" name="Google Shape;533;p6" title="optical_functions_arc_FODO.png"/>
          <p:cNvPicPr preferRelativeResize="0"/>
          <p:nvPr/>
        </p:nvPicPr>
        <p:blipFill rotWithShape="1">
          <a:blip r:embed="rId3">
            <a:alphaModFix/>
          </a:blip>
          <a:srcRect b="78805" l="0" r="0" t="12236"/>
          <a:stretch/>
        </p:blipFill>
        <p:spPr>
          <a:xfrm>
            <a:off x="774950" y="1333674"/>
            <a:ext cx="10681075" cy="6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"/>
          <p:cNvSpPr/>
          <p:nvPr/>
        </p:nvSpPr>
        <p:spPr>
          <a:xfrm>
            <a:off x="6011675" y="2400338"/>
            <a:ext cx="6008100" cy="3092400"/>
          </a:xfrm>
          <a:prstGeom prst="frame">
            <a:avLst>
              <a:gd fmla="val 3571" name="adj1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6"/>
          <p:cNvSpPr/>
          <p:nvPr/>
        </p:nvSpPr>
        <p:spPr>
          <a:xfrm>
            <a:off x="7818275" y="1112824"/>
            <a:ext cx="1776000" cy="965700"/>
          </a:xfrm>
          <a:prstGeom prst="frame">
            <a:avLst>
              <a:gd fmla="val 4051" name="adj1"/>
            </a:avLst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36" name="Google Shape;536;p6"/>
          <p:cNvCxnSpPr/>
          <p:nvPr/>
        </p:nvCxnSpPr>
        <p:spPr>
          <a:xfrm>
            <a:off x="9567800" y="1141450"/>
            <a:ext cx="2431500" cy="125280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7" name="Google Shape;537;p6"/>
          <p:cNvCxnSpPr/>
          <p:nvPr/>
        </p:nvCxnSpPr>
        <p:spPr>
          <a:xfrm flipH="1">
            <a:off x="6032100" y="1132175"/>
            <a:ext cx="1809600" cy="1262099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WebHome &lt; FCC &lt; TWiki" id="538" name="Google Shape;5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6386" y="151900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"/>
          <p:cNvSpPr txBox="1"/>
          <p:nvPr/>
        </p:nvSpPr>
        <p:spPr>
          <a:xfrm>
            <a:off x="3578175" y="969424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D2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0" name="Google Shape;540;p6"/>
          <p:cNvSpPr txBox="1"/>
          <p:nvPr/>
        </p:nvSpPr>
        <p:spPr>
          <a:xfrm>
            <a:off x="4351750" y="969424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F2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1" name="Google Shape;541;p6"/>
          <p:cNvSpPr txBox="1"/>
          <p:nvPr/>
        </p:nvSpPr>
        <p:spPr>
          <a:xfrm>
            <a:off x="1912425" y="969424"/>
            <a:ext cx="4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D1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2" name="Google Shape;542;p6"/>
          <p:cNvSpPr txBox="1"/>
          <p:nvPr/>
        </p:nvSpPr>
        <p:spPr>
          <a:xfrm>
            <a:off x="2705375" y="969424"/>
            <a:ext cx="40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F1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6"/>
          <p:cNvSpPr txBox="1"/>
          <p:nvPr/>
        </p:nvSpPr>
        <p:spPr>
          <a:xfrm>
            <a:off x="5232725" y="969424"/>
            <a:ext cx="69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D3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4" name="Google Shape;544;p6"/>
          <p:cNvSpPr txBox="1"/>
          <p:nvPr/>
        </p:nvSpPr>
        <p:spPr>
          <a:xfrm>
            <a:off x="6011675" y="969424"/>
            <a:ext cx="4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F3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5" name="Google Shape;545;p6"/>
          <p:cNvSpPr txBox="1"/>
          <p:nvPr/>
        </p:nvSpPr>
        <p:spPr>
          <a:xfrm>
            <a:off x="6854075" y="969424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D3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6" name="Google Shape;546;p6"/>
          <p:cNvSpPr txBox="1"/>
          <p:nvPr/>
        </p:nvSpPr>
        <p:spPr>
          <a:xfrm>
            <a:off x="6888025" y="2450838"/>
            <a:ext cx="4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F2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7" name="Google Shape;547;p6"/>
          <p:cNvSpPr txBox="1"/>
          <p:nvPr/>
        </p:nvSpPr>
        <p:spPr>
          <a:xfrm>
            <a:off x="9264526" y="2477725"/>
            <a:ext cx="5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D2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8" name="Google Shape;548;p6"/>
          <p:cNvSpPr txBox="1"/>
          <p:nvPr/>
        </p:nvSpPr>
        <p:spPr>
          <a:xfrm>
            <a:off x="9755325" y="933474"/>
            <a:ext cx="4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F1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6"/>
          <p:cNvSpPr txBox="1"/>
          <p:nvPr/>
        </p:nvSpPr>
        <p:spPr>
          <a:xfrm>
            <a:off x="9124174" y="3184338"/>
            <a:ext cx="597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MS</a:t>
            </a:r>
            <a:endParaRPr b="1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6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551" name="Google Shape;551;p6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  <p:cxnSp>
        <p:nvCxnSpPr>
          <p:cNvPr id="552" name="Google Shape;552;p6"/>
          <p:cNvCxnSpPr>
            <a:stCxn id="515" idx="2"/>
            <a:endCxn id="504" idx="0"/>
          </p:cNvCxnSpPr>
          <p:nvPr/>
        </p:nvCxnSpPr>
        <p:spPr>
          <a:xfrm>
            <a:off x="6460526" y="3312825"/>
            <a:ext cx="192600" cy="12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6"/>
          <p:cNvCxnSpPr>
            <a:stCxn id="517" idx="2"/>
            <a:endCxn id="505" idx="0"/>
          </p:cNvCxnSpPr>
          <p:nvPr/>
        </p:nvCxnSpPr>
        <p:spPr>
          <a:xfrm flipH="1">
            <a:off x="6939625" y="3192000"/>
            <a:ext cx="36600" cy="35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6"/>
          <p:cNvCxnSpPr>
            <a:stCxn id="516" idx="2"/>
            <a:endCxn id="506" idx="0"/>
          </p:cNvCxnSpPr>
          <p:nvPr/>
        </p:nvCxnSpPr>
        <p:spPr>
          <a:xfrm flipH="1">
            <a:off x="7202000" y="3215250"/>
            <a:ext cx="270000" cy="1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6"/>
          <p:cNvCxnSpPr>
            <a:stCxn id="528" idx="2"/>
            <a:endCxn id="509" idx="0"/>
          </p:cNvCxnSpPr>
          <p:nvPr/>
        </p:nvCxnSpPr>
        <p:spPr>
          <a:xfrm>
            <a:off x="8903346" y="3773474"/>
            <a:ext cx="261300" cy="22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6"/>
          <p:cNvCxnSpPr>
            <a:stCxn id="549" idx="2"/>
            <a:endCxn id="510" idx="0"/>
          </p:cNvCxnSpPr>
          <p:nvPr/>
        </p:nvCxnSpPr>
        <p:spPr>
          <a:xfrm>
            <a:off x="9422974" y="3523038"/>
            <a:ext cx="28200" cy="62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7" name="Google Shape;557;p6"/>
          <p:cNvCxnSpPr>
            <a:stCxn id="532" idx="2"/>
            <a:endCxn id="531" idx="0"/>
          </p:cNvCxnSpPr>
          <p:nvPr/>
        </p:nvCxnSpPr>
        <p:spPr>
          <a:xfrm flipH="1">
            <a:off x="9699500" y="3359480"/>
            <a:ext cx="212400" cy="42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7" title="workflow_chart.jpg"/>
          <p:cNvPicPr preferRelativeResize="0"/>
          <p:nvPr/>
        </p:nvPicPr>
        <p:blipFill rotWithShape="1">
          <a:blip r:embed="rId3">
            <a:alphaModFix/>
          </a:blip>
          <a:srcRect b="12055" l="0" r="5275" t="0"/>
          <a:stretch/>
        </p:blipFill>
        <p:spPr>
          <a:xfrm>
            <a:off x="731850" y="1002500"/>
            <a:ext cx="7671058" cy="5341151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564" name="Google Shape;564;p7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Black"/>
              <a:buNone/>
            </a:pPr>
            <a:r>
              <a:rPr b="1" lang="fr-FR">
                <a:solidFill>
                  <a:srgbClr val="0000FF"/>
                </a:solidFill>
                <a:latin typeface="Arial Black"/>
                <a:ea typeface="Arial Black"/>
                <a:cs typeface="Arial Black"/>
                <a:sym typeface="Arial Black"/>
              </a:rPr>
              <a:t>Correction Strategy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65" name="Google Shape;565;p7"/>
          <p:cNvSpPr txBox="1"/>
          <p:nvPr/>
        </p:nvSpPr>
        <p:spPr>
          <a:xfrm>
            <a:off x="8326699" y="1675675"/>
            <a:ext cx="3617255" cy="201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61850" lvl="0" marL="38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Response matrix divided in two matrices :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84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normal quad</a:t>
            </a:r>
            <a:r>
              <a:rPr b="1" lang="fr-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correctors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30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μ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μ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Q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Q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D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x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1" marL="846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⬥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skew quad</a:t>
            </a:r>
            <a:r>
              <a:rPr b="1" lang="fr-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correctors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1850" lvl="2" marL="1303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Re{f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1001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}, Re{f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1010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}, Im{f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1001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}, Im{f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1010</a:t>
            </a:r>
            <a:r>
              <a:rPr b="1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}, D</a:t>
            </a:r>
            <a:r>
              <a:rPr b="1" baseline="-25000" i="0" lang="fr-FR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</a:t>
            </a:r>
            <a:endParaRPr b="1" baseline="-25000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WebHome &lt; FCC &lt; TWiki" id="566" name="Google Shape;5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"/>
          <p:cNvSpPr txBox="1"/>
          <p:nvPr/>
        </p:nvSpPr>
        <p:spPr>
          <a:xfrm>
            <a:off x="8326699" y="3790350"/>
            <a:ext cx="3617255" cy="11308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61850" lvl="0" marL="38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Sextupole RAMP ensure limited effect due to interplay between sextupole strength and imperfections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8" name="Google Shape;568;p7"/>
          <p:cNvSpPr txBox="1"/>
          <p:nvPr/>
        </p:nvSpPr>
        <p:spPr>
          <a:xfrm>
            <a:off x="8324249" y="5326774"/>
            <a:ext cx="3617255" cy="656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61850" lvl="0" marL="38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 seeds simulated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9" name="Google Shape;569;p7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570" name="Google Shape;570;p7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577" name="Google Shape;577;p8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0" spcFirstLastPara="1" rIns="0" wrap="square" tIns="45675">
            <a:normAutofit fontScale="95000" lnSpcReduction="1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5263"/>
              <a:buFont typeface="Poppins Black"/>
              <a:buNone/>
            </a:pPr>
            <a:r>
              <a:rPr lang="fr-FR">
                <a:solidFill>
                  <a:srgbClr val="0000FF"/>
                </a:solidFill>
              </a:rPr>
              <a:t>Momentum Acceptance</a:t>
            </a:r>
            <a:br>
              <a:rPr lang="fr-FR">
                <a:solidFill>
                  <a:srgbClr val="0000FF"/>
                </a:solidFill>
              </a:rPr>
            </a:br>
            <a:r>
              <a:rPr lang="fr-FR">
                <a:solidFill>
                  <a:srgbClr val="0000FF"/>
                </a:solidFill>
              </a:rPr>
              <a:t>(wrt sextupole ramp)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78" name="Google Shape;578;p8" title="max_fodo24_inj_sext_ramp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075" y="1178672"/>
            <a:ext cx="5577926" cy="37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8"/>
          <p:cNvSpPr txBox="1"/>
          <p:nvPr/>
        </p:nvSpPr>
        <p:spPr>
          <a:xfrm>
            <a:off x="1243650" y="5045825"/>
            <a:ext cx="97047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5500" lvl="0" marL="38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MA seems to be large enough at each step of the ramp.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5500" lvl="0" marL="382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High Energy LINAC can provide dedicated single bunches with .05% energy spread. </a:t>
            </a:r>
            <a:endParaRPr b="1" i="0" sz="17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WebHome &lt; FCC &lt; TWiki" id="580" name="Google Shape;5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" title="may_fodo24_inj_sext_ramp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178675"/>
            <a:ext cx="5577926" cy="371861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8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583" name="Google Shape;583;p8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9" title="orbit_quantile_final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6875" y="1038700"/>
            <a:ext cx="6485125" cy="432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9"/>
          <p:cNvSpPr txBox="1"/>
          <p:nvPr>
            <p:ph idx="12" type="sldNum"/>
          </p:nvPr>
        </p:nvSpPr>
        <p:spPr>
          <a:xfrm>
            <a:off x="10999334" y="6343650"/>
            <a:ext cx="69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ts val="1200"/>
              <a:buFont typeface="Poppins"/>
              <a:buNone/>
            </a:pPr>
            <a:fld id="{00000000-1234-1234-1234-123412341234}" type="slidenum">
              <a:rPr lang="fr-FR">
                <a:solidFill>
                  <a:srgbClr val="E50019"/>
                </a:solidFill>
              </a:rPr>
              <a:t>‹#›</a:t>
            </a:fld>
            <a:endParaRPr/>
          </a:p>
        </p:txBody>
      </p:sp>
      <p:sp>
        <p:nvSpPr>
          <p:cNvPr id="590" name="Google Shape;590;p9"/>
          <p:cNvSpPr txBox="1"/>
          <p:nvPr>
            <p:ph type="title"/>
          </p:nvPr>
        </p:nvSpPr>
        <p:spPr>
          <a:xfrm>
            <a:off x="731838" y="314036"/>
            <a:ext cx="10728300" cy="87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Poppins Black"/>
              <a:buNone/>
            </a:pPr>
            <a:r>
              <a:rPr b="1" lang="fr-FR">
                <a:solidFill>
                  <a:srgbClr val="0000FF"/>
                </a:solidFill>
              </a:rPr>
              <a:t>Residual </a:t>
            </a:r>
            <a:r>
              <a:rPr b="1" lang="fr-FR">
                <a:solidFill>
                  <a:srgbClr val="0000FF"/>
                </a:solidFill>
                <a:latin typeface="Poppins Black"/>
                <a:ea typeface="Poppins Black"/>
                <a:cs typeface="Poppins Black"/>
                <a:sym typeface="Poppins Black"/>
              </a:rPr>
              <a:t>Orbit</a:t>
            </a:r>
            <a:endParaRPr b="1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591" name="Google Shape;591;p9"/>
          <p:cNvSpPr txBox="1"/>
          <p:nvPr/>
        </p:nvSpPr>
        <p:spPr>
          <a:xfrm>
            <a:off x="4779657" y="6158999"/>
            <a:ext cx="2633019" cy="36607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400" spcFirstLastPara="1" rIns="91400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Poppins"/>
              <a:buNone/>
            </a:pPr>
            <a:r>
              <a:rPr b="1" i="0" lang="fr-FR" sz="18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100</a:t>
            </a:r>
            <a:r>
              <a:rPr b="1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successful seeds</a:t>
            </a:r>
            <a:endParaRPr b="1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92" name="Google Shape;592;p9" title="hist_rms_orbit_final_100seeds.png"/>
          <p:cNvPicPr preferRelativeResize="0"/>
          <p:nvPr/>
        </p:nvPicPr>
        <p:blipFill rotWithShape="1">
          <a:blip r:embed="rId4">
            <a:alphaModFix/>
          </a:blip>
          <a:srcRect b="0" l="6261" r="0" t="0"/>
          <a:stretch/>
        </p:blipFill>
        <p:spPr>
          <a:xfrm>
            <a:off x="303375" y="1038688"/>
            <a:ext cx="5403499" cy="432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Home &lt; FCC &lt; TWiki" id="593" name="Google Shape;59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9112" y="237525"/>
            <a:ext cx="2439782" cy="824697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9"/>
          <p:cNvSpPr txBox="1"/>
          <p:nvPr/>
        </p:nvSpPr>
        <p:spPr>
          <a:xfrm rot="-5400000">
            <a:off x="5145734" y="2042775"/>
            <a:ext cx="10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|x| [m]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5" name="Google Shape;595;p9"/>
          <p:cNvSpPr txBox="1"/>
          <p:nvPr/>
        </p:nvSpPr>
        <p:spPr>
          <a:xfrm rot="-5400000">
            <a:off x="5145734" y="3869499"/>
            <a:ext cx="103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fr-FR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|y| [m]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9"/>
          <p:cNvSpPr txBox="1"/>
          <p:nvPr/>
        </p:nvSpPr>
        <p:spPr>
          <a:xfrm>
            <a:off x="6096000" y="5508800"/>
            <a:ext cx="5597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1850" lvl="0" marL="38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Absolute orbit excursion below .3mm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7" name="Google Shape;597;p9"/>
          <p:cNvSpPr txBox="1"/>
          <p:nvPr/>
        </p:nvSpPr>
        <p:spPr>
          <a:xfrm>
            <a:off x="445025" y="5510588"/>
            <a:ext cx="55971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1850" lvl="0" marL="388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Noto Sans Symbols"/>
              <a:buChar char="❖"/>
            </a:pPr>
            <a:r>
              <a:rPr b="1" i="0" lang="fr-FR" sz="1600" u="none" cap="none" strike="noStrike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RMS residual orbits below analytical value</a:t>
            </a:r>
            <a:endParaRPr b="1" i="0" sz="1600" u="none" cap="none" strike="noStrike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8" name="Google Shape;598;p9"/>
          <p:cNvSpPr txBox="1"/>
          <p:nvPr>
            <p:ph idx="10" type="dt"/>
          </p:nvPr>
        </p:nvSpPr>
        <p:spPr>
          <a:xfrm>
            <a:off x="9626599" y="6343650"/>
            <a:ext cx="103758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16/12/2025</a:t>
            </a:r>
            <a:endParaRPr/>
          </a:p>
        </p:txBody>
      </p:sp>
      <p:sp>
        <p:nvSpPr>
          <p:cNvPr id="599" name="Google Shape;599;p9"/>
          <p:cNvSpPr txBox="1"/>
          <p:nvPr>
            <p:ph idx="11" type="ftr"/>
          </p:nvPr>
        </p:nvSpPr>
        <p:spPr>
          <a:xfrm>
            <a:off x="736599" y="6343650"/>
            <a:ext cx="8839199" cy="365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Journées SCIPAC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2023-02-14T14:24:13Z</dcterms:created>
  <dc:creator>HARTMANN Marion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&lt;FileLeafRef&gt;Modele-PPT-CEA-POPPINS-VF.pptx&lt;/FileLeafRef&gt;_x000d_
    &lt;Title&gt;PowerPoint-Poppins-CEA-2023&lt;/Title&gt;_x000d_
    &lt;CollabTypeDocument&gt;Procédure&lt;/CollabTypeDocument&gt;_x000d_
    &lt;CollabObjetResume /&gt;_x000d_
    &lt;CollabExternalReferences&gt;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bb36ce6d-0f69-46d8-b0d4-d9bf5a87d995</vt:lpwstr>
  </property>
  <property fmtid="{D5CDD505-2E9C-101B-9397-08002B2CF9AE}" pid="8" name="I2ISITECODE">
    <vt:lpwstr/>
  </property>
</Properties>
</file>