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70" r:id="rId6"/>
    <p:sldId id="271" r:id="rId7"/>
    <p:sldId id="262" r:id="rId8"/>
    <p:sldId id="269" r:id="rId9"/>
    <p:sldId id="263" r:id="rId10"/>
    <p:sldId id="265" r:id="rId11"/>
    <p:sldId id="267" r:id="rId12"/>
    <p:sldId id="261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A0FF9-FE69-3C0F-D275-91D22B1C4A09}" v="1857" dt="2025-12-15T16:24:35.146"/>
    <p1510:client id="{389D5B52-D552-A506-BEA5-937004EC5857}" v="212" dt="2025-12-15T17:27:28.772"/>
    <p1510:client id="{49D77E9C-E974-9C55-1143-CB713181CA53}" v="88" dt="2025-12-16T15:16:28.907"/>
    <p1510:client id="{A902D843-FE01-D7BA-B4BA-855E386008EA}" v="1142" dt="2025-12-16T13:59:39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yani.swain@ijclab.i2p3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llas.pages.in2p3.fr/Presentation/scipac-workshop/20250513_PALLAS_scipacworkshop.html" TargetMode="External"/><Relationship Id="rId2" Type="http://schemas.openxmlformats.org/officeDocument/2006/relationships/hyperlink" Target="https://doi.org/10.48550/arXiv.2408.158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allas.pages.in2p3.fr/Presentation/scipac-workshop/20250513_PALLAS_scipacworkshop.html" TargetMode="External"/><Relationship Id="rId7" Type="http://schemas.openxmlformats.org/officeDocument/2006/relationships/hyperlink" Target="https://gitlab.in2p3.fr/pall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amplitude-las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llas.pages.in2p3.fr/Presentation/scipac-workshop/20250513_PALLAS_scipacworkshop.html#/referen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ileipic.github.io/Smilei/Understand/laser_envelope.html#massimoppcf2019" TargetMode="External"/><Relationship Id="rId5" Type="http://schemas.openxmlformats.org/officeDocument/2006/relationships/hyperlink" Target="https://pallas.pages.in2p3.fr/Presentation/scipac-workshop/20250513_PALLAS_scipacworkshop.htm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hyperlink" Target="https://doi.org/10.1103/PhysRevAccelBeams.26.0913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lr.in2p3.fr/IMG/pdf/thesis_postfinal_zemzemi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mileipic.github.io/Smilei/Understand/azimuthal_modes_decompositio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cp.2008.11.017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hyperlink" Target="https://github.com/LASY-org/la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492" y="1093788"/>
            <a:ext cx="11485283" cy="2967208"/>
          </a:xfrm>
        </p:spPr>
        <p:txBody>
          <a:bodyPr>
            <a:normAutofit fontScale="90000"/>
          </a:bodyPr>
          <a:lstStyle/>
          <a:p>
            <a:pPr algn="l"/>
            <a:br>
              <a:rPr lang="en-US" sz="8000" dirty="0"/>
            </a:br>
            <a:r>
              <a:rPr lang="en-US" sz="8000" dirty="0">
                <a:ea typeface="+mj-lt"/>
                <a:cs typeface="+mj-lt"/>
              </a:rPr>
              <a:t>PALLAS</a:t>
            </a:r>
            <a:endParaRPr lang="en-US" dirty="0">
              <a:ea typeface="+mj-lt"/>
              <a:cs typeface="+mj-lt"/>
            </a:endParaRPr>
          </a:p>
          <a:p>
            <a:pPr algn="l"/>
            <a:r>
              <a:rPr lang="en-US" sz="8000" dirty="0">
                <a:ea typeface="+mj-lt"/>
                <a:cs typeface="+mj-lt"/>
              </a:rPr>
              <a:t>laser-plasma injector test facility: Simulations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500" dirty="0"/>
              <a:t>Kalyani SWAIN</a:t>
            </a:r>
          </a:p>
          <a:p>
            <a:pPr algn="r"/>
            <a:r>
              <a:rPr lang="en-US" sz="1500" dirty="0"/>
              <a:t>Postdoctoral Researcher, </a:t>
            </a:r>
            <a:r>
              <a:rPr lang="en-US" sz="1200" dirty="0"/>
              <a:t>CNRS/</a:t>
            </a:r>
            <a:r>
              <a:rPr lang="en-US" sz="1200" dirty="0" err="1"/>
              <a:t>IJClab</a:t>
            </a:r>
            <a:r>
              <a:rPr lang="en-US" sz="1200" dirty="0"/>
              <a:t>/IN2P3</a:t>
            </a:r>
          </a:p>
          <a:p>
            <a:pPr algn="r"/>
            <a:r>
              <a:rPr lang="en-US" sz="1500" dirty="0">
                <a:hlinkClick r:id="rId2"/>
              </a:rPr>
              <a:t>kalyani.swain@ijclab.i2p3.fr</a:t>
            </a:r>
            <a:endParaRPr lang="en-US" sz="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94A63-7768-F3DA-EC35-2D7A0858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A0010-8173-0F9C-2F2C-9FEAAAF52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" y="4595055"/>
            <a:ext cx="5191760" cy="1030849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B2AC9E34-8F83-FAF7-6D99-A4DB7E02F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98D65-3901-8562-49F8-6823B0845CDE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D8EAE1DD-32EF-EF8A-D19F-A6BD1E73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4" y="700942"/>
            <a:ext cx="3647236" cy="3720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E4E8B-094D-344A-40DF-8CE9FFFA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electron beam parameters obtained:</a:t>
            </a:r>
          </a:p>
        </p:txBody>
      </p:sp>
      <p:pic>
        <p:nvPicPr>
          <p:cNvPr id="6" name="Content Placeholder 5" descr="A graph of a shot number&#10;&#10;AI-generated content may be incorrect.">
            <a:extLst>
              <a:ext uri="{FF2B5EF4-FFF2-40B4-BE49-F238E27FC236}">
                <a16:creationId xmlns:a16="http://schemas.microsoft.com/office/drawing/2014/main" id="{A01770EB-A975-53D7-23B9-E7E4F74AB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4986" y="1406012"/>
            <a:ext cx="8444926" cy="2814975"/>
          </a:xfrm>
          <a:prstGeom prst="rect">
            <a:avLst/>
          </a:prstGeom>
        </p:spPr>
      </p:pic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1EBE9A57-AAD3-9E5A-06A7-31151D518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080" y="-1147"/>
            <a:ext cx="1137920" cy="10769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E2848A-2411-8D7F-3B6C-396E8B41065D}"/>
              </a:ext>
            </a:extLst>
          </p:cNvPr>
          <p:cNvSpPr txBox="1"/>
          <p:nvPr/>
        </p:nvSpPr>
        <p:spPr>
          <a:xfrm>
            <a:off x="268941" y="4782670"/>
            <a:ext cx="60960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The first electron beams produced have been used for the debugging of the characterization beamline using limited </a:t>
            </a:r>
            <a:r>
              <a:rPr lang="en-US" sz="1400" dirty="0">
                <a:solidFill>
                  <a:schemeClr val="accent2"/>
                </a:solidFill>
              </a:rPr>
              <a:t>laser driver energy (&lt; 0.9 J)</a:t>
            </a:r>
            <a:r>
              <a:rPr lang="en-US" sz="1400" dirty="0"/>
              <a:t>. </a:t>
            </a:r>
          </a:p>
          <a:p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Spectrum shot scan sequence of </a:t>
            </a:r>
            <a:r>
              <a:rPr lang="en-US" sz="1400" dirty="0">
                <a:solidFill>
                  <a:schemeClr val="accent2"/>
                </a:solidFill>
              </a:rPr>
              <a:t>100 consecutive shots at 1 Hz </a:t>
            </a:r>
            <a:r>
              <a:rPr lang="en-US" sz="1400" dirty="0"/>
              <a:t>and beam profile at 2.7 m from the source without </a:t>
            </a:r>
            <a:r>
              <a:rPr lang="en-US" sz="1400" dirty="0" err="1"/>
              <a:t>stabilisation</a:t>
            </a:r>
            <a:r>
              <a:rPr lang="en-US" sz="1400" dirty="0"/>
              <a:t> on the laser pointing. </a:t>
            </a:r>
            <a:r>
              <a:rPr lang="en-US" sz="1400" dirty="0">
                <a:solidFill>
                  <a:schemeClr val="accent2"/>
                </a:solidFill>
              </a:rPr>
              <a:t>P = 75 mbar, cN2 = 35 %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  <a:p>
            <a:pPr algn="ctr"/>
            <a:endParaRPr lang="en-US"/>
          </a:p>
        </p:txBody>
      </p:sp>
      <p:pic>
        <p:nvPicPr>
          <p:cNvPr id="19" name="Picture 18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C8578A70-700C-946C-67B7-95F6607D2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740" y="4421778"/>
            <a:ext cx="4636770" cy="2234565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18DB496-CB78-C19D-6BE2-B269BC68D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30F8D-D7AE-9932-8559-3C50756A6B80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40876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37B9-D704-02C0-DF08-BEBFBE8D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simulation and experiment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9342DD-5A02-7FCB-3FBC-1DF9F672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92" y="1452086"/>
            <a:ext cx="3269615" cy="2568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C35D7-2752-2A1E-8E39-E09922A3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" y="4095750"/>
            <a:ext cx="3711575" cy="2253615"/>
          </a:xfrm>
          <a:prstGeom prst="rect">
            <a:avLst/>
          </a:prstGeom>
        </p:spPr>
      </p:pic>
      <p:pic>
        <p:nvPicPr>
          <p:cNvPr id="7" name="Picture 6" descr="A graph with a red line and blue line&#10;&#10;AI-generated content may be incorrect.">
            <a:extLst>
              <a:ext uri="{FF2B5EF4-FFF2-40B4-BE49-F238E27FC236}">
                <a16:creationId xmlns:a16="http://schemas.microsoft.com/office/drawing/2014/main" id="{0C8A0F3E-40DA-4D4F-BC79-6BBE0339D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405" y="1457008"/>
            <a:ext cx="5822950" cy="4299585"/>
          </a:xfrm>
          <a:prstGeom prst="rect">
            <a:avLst/>
          </a:prstGeom>
        </p:spPr>
      </p:pic>
      <p:pic>
        <p:nvPicPr>
          <p:cNvPr id="9" name="Picture 8" descr="A logo with dots and lines&#10;&#10;AI-generated content may be incorrect.">
            <a:extLst>
              <a:ext uri="{FF2B5EF4-FFF2-40B4-BE49-F238E27FC236}">
                <a16:creationId xmlns:a16="http://schemas.microsoft.com/office/drawing/2014/main" id="{8F4B4C3C-AB38-EBA0-5AF2-F2A340BCC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ED550000-B5B0-F119-D876-A511D4DFC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60B5E-CE27-9C0A-00DD-C10238E4A94E}"/>
              </a:ext>
            </a:extLst>
          </p:cNvPr>
          <p:cNvSpPr txBox="1"/>
          <p:nvPr/>
        </p:nvSpPr>
        <p:spPr>
          <a:xfrm>
            <a:off x="5130800" y="5847080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US" sz="1400" baseline="0" dirty="0">
                <a:latin typeface="Aptos"/>
                <a:ea typeface="Arial"/>
                <a:cs typeface="Arial"/>
              </a:rPr>
              <a:t>The </a:t>
            </a:r>
            <a:r>
              <a:rPr lang="en-US" sz="1400" baseline="0" dirty="0" err="1">
                <a:latin typeface="Aptos"/>
                <a:ea typeface="Arial"/>
                <a:cs typeface="Arial"/>
              </a:rPr>
              <a:t>spatio</a:t>
            </a:r>
            <a:r>
              <a:rPr lang="en-US" sz="1400" baseline="0" dirty="0">
                <a:latin typeface="Aptos"/>
                <a:ea typeface="Arial"/>
                <a:cs typeface="Arial"/>
              </a:rPr>
              <a:t>-temporal coupling (STC) in the simulation with the realistic laser profile is on the way.</a:t>
            </a:r>
            <a:endParaRPr lang="en-US" sz="1400" dirty="0">
              <a:latin typeface="Aptos"/>
              <a:ea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10F08-2D3B-60B3-D9AE-8DAC1DADD033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23898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7744-DE69-B7C7-C326-2F1F050E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087019"/>
            <a:ext cx="11006889" cy="1295484"/>
          </a:xfrm>
        </p:spPr>
        <p:txBody>
          <a:bodyPr/>
          <a:lstStyle/>
          <a:p>
            <a:r>
              <a:rPr lang="en-US" dirty="0"/>
              <a:t>Other simulations and modeling 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1F4F-23F0-F13C-027A-2CA860F0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52" y="2463833"/>
            <a:ext cx="9734585" cy="2836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  <a:ea typeface="Roboto"/>
                <a:cs typeface="Roboto"/>
              </a:rPr>
              <a:t>Surrogate model studies for laser plasma accelerator.</a:t>
            </a:r>
            <a:endParaRPr lang="en-US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 Kane et al, Surrogate Models studies for laser-plasma accelerator electron source design through numerical optimisation​ ​,https://doi.org/10.48550/arXiv.2408.15845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  <a:ea typeface="Roboto"/>
                <a:cs typeface="Roboto"/>
              </a:rPr>
              <a:t> </a:t>
            </a:r>
            <a:endParaRPr lang="en-US" sz="1400">
              <a:solidFill>
                <a:srgbClr val="131516"/>
              </a:solidFill>
              <a:highlight>
                <a:srgbClr val="FFFFFF"/>
              </a:highlight>
              <a:ea typeface="Roboto"/>
              <a:cs typeface="Roboto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131516"/>
              </a:solidFill>
              <a:highlight>
                <a:srgbClr val="FFFFFF"/>
              </a:highlight>
              <a:latin typeface="Aptos"/>
              <a:ea typeface="Roboto"/>
              <a:cs typeface="Roboto"/>
            </a:endParaRPr>
          </a:p>
          <a:p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Electron Beamline studies:  RF-track beam tracking code. (M. </a:t>
            </a:r>
            <a:r>
              <a:rPr lang="en-US" sz="14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Lenivenko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</a:t>
            </a:r>
            <a:r>
              <a:rPr lang="en-US" sz="14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phd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).</a:t>
            </a:r>
            <a:endParaRPr lang="en-US" sz="1400"/>
          </a:p>
          <a:p>
            <a:pPr marL="0" indent="0">
              <a:buNone/>
            </a:pPr>
            <a:endParaRPr lang="en-US" sz="1400">
              <a:solidFill>
                <a:srgbClr val="131516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Collimator studies: GEANT4 using surrogate models (A. </a:t>
            </a:r>
            <a:r>
              <a:rPr lang="en-US" sz="14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Sytov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M. </a:t>
            </a:r>
            <a:r>
              <a:rPr lang="en-US" sz="14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Lenivenko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</a:t>
            </a:r>
            <a:r>
              <a:rPr lang="en-US" sz="14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phd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).</a:t>
            </a:r>
            <a:endParaRPr lang="en-US" sz="1400">
              <a:solidFill>
                <a:srgbClr val="131516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US" sz="1400">
              <a:solidFill>
                <a:srgbClr val="131516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Gradients of the quadrupoles are optimized with Bayesian Optimization using </a:t>
            </a:r>
            <a:r>
              <a:rPr lang="en-US" sz="1400" dirty="0">
                <a:solidFill>
                  <a:srgbClr val="4564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3"/>
              </a:rPr>
              <a:t>Xopt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to achieve: Focused beam before the EM dipole and the best possible resolution on the spectrometer.</a:t>
            </a:r>
            <a:endParaRPr lang="en-US" sz="1400">
              <a:solidFill>
                <a:srgbClr val="131516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</p:txBody>
      </p:sp>
      <p:pic>
        <p:nvPicPr>
          <p:cNvPr id="10" name="Picture 9" descr="A logo with dots and lines&#10;&#10;AI-generated content may be incorrect.">
            <a:extLst>
              <a:ext uri="{FF2B5EF4-FFF2-40B4-BE49-F238E27FC236}">
                <a16:creationId xmlns:a16="http://schemas.microsoft.com/office/drawing/2014/main" id="{FFCE598C-49E1-C23C-AD67-91E90353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394F414-FA6B-A912-AFB1-4DA89B16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A324F-8FCC-3847-7584-3C955614BEB8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283652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F7F9-0FDF-7EF3-AD6B-ED3CD302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F29ED-5373-B38C-37FE-D008A5221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752" y="1615071"/>
            <a:ext cx="8660732" cy="13262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ea typeface="+mn-lt"/>
                <a:cs typeface="+mn-lt"/>
              </a:rPr>
              <a:t>In first commissioning run, we successfully achieved </a:t>
            </a:r>
            <a:r>
              <a:rPr lang="en-US" sz="1800" dirty="0">
                <a:solidFill>
                  <a:schemeClr val="accent2"/>
                </a:solidFill>
                <a:ea typeface="+mn-lt"/>
                <a:cs typeface="+mn-lt"/>
              </a:rPr>
              <a:t>140 − 160 MeV </a:t>
            </a:r>
            <a:r>
              <a:rPr lang="en-US" sz="1800" dirty="0">
                <a:ea typeface="+mn-lt"/>
                <a:cs typeface="+mn-lt"/>
              </a:rPr>
              <a:t>electron beam energy with an energy spread of </a:t>
            </a:r>
            <a:r>
              <a:rPr lang="en-US" sz="1800" dirty="0">
                <a:solidFill>
                  <a:schemeClr val="accent2"/>
                </a:solidFill>
                <a:ea typeface="+mn-lt"/>
                <a:cs typeface="+mn-lt"/>
              </a:rPr>
              <a:t>&lt; 18 − 100 MeV</a:t>
            </a:r>
            <a:r>
              <a:rPr lang="en-US" sz="1800" dirty="0">
                <a:ea typeface="+mn-lt"/>
                <a:cs typeface="+mn-lt"/>
              </a:rPr>
              <a:t>, charges of </a:t>
            </a:r>
            <a:r>
              <a:rPr lang="en-US" sz="1800" dirty="0">
                <a:solidFill>
                  <a:schemeClr val="accent2"/>
                </a:solidFill>
                <a:ea typeface="+mn-lt"/>
                <a:cs typeface="+mn-lt"/>
              </a:rPr>
              <a:t>15 − 25 </a:t>
            </a:r>
            <a:r>
              <a:rPr lang="en-US" sz="1800" dirty="0" err="1">
                <a:solidFill>
                  <a:schemeClr val="accent2"/>
                </a:solidFill>
                <a:ea typeface="+mn-lt"/>
                <a:cs typeface="+mn-lt"/>
              </a:rPr>
              <a:t>pC</a:t>
            </a:r>
            <a:r>
              <a:rPr lang="en-US" sz="1800" dirty="0">
                <a:ea typeface="+mn-lt"/>
                <a:cs typeface="+mn-lt"/>
              </a:rPr>
              <a:t>, divergences below </a:t>
            </a:r>
            <a:r>
              <a:rPr lang="en-US" sz="1800" dirty="0">
                <a:solidFill>
                  <a:schemeClr val="accent2"/>
                </a:solidFill>
                <a:ea typeface="+mn-lt"/>
                <a:cs typeface="+mn-lt"/>
              </a:rPr>
              <a:t>2 </a:t>
            </a:r>
            <a:r>
              <a:rPr lang="en-US" sz="1800" dirty="0" err="1">
                <a:solidFill>
                  <a:schemeClr val="accent2"/>
                </a:solidFill>
                <a:ea typeface="+mn-lt"/>
                <a:cs typeface="+mn-lt"/>
              </a:rPr>
              <a:t>mrad</a:t>
            </a:r>
            <a:r>
              <a:rPr lang="en-US" sz="1800" dirty="0">
                <a:ea typeface="+mn-lt"/>
                <a:cs typeface="+mn-lt"/>
              </a:rPr>
              <a:t>, and a stability of </a:t>
            </a:r>
            <a:r>
              <a:rPr lang="en-US" sz="1800" dirty="0">
                <a:solidFill>
                  <a:schemeClr val="accent2"/>
                </a:solidFill>
                <a:ea typeface="+mn-lt"/>
                <a:cs typeface="+mn-lt"/>
              </a:rPr>
              <a:t>15 %</a:t>
            </a:r>
            <a:r>
              <a:rPr lang="en-US" sz="1800" dirty="0">
                <a:ea typeface="+mn-lt"/>
                <a:cs typeface="+mn-lt"/>
              </a:rPr>
              <a:t>. </a:t>
            </a:r>
          </a:p>
          <a:p>
            <a:r>
              <a:rPr lang="en-US" sz="1800" dirty="0">
                <a:ea typeface="+mn-lt"/>
                <a:cs typeface="+mn-lt"/>
              </a:rPr>
              <a:t>Next run, the focus will be on improving the laser energy on the target (&gt; 1.3 J), active beam pointing </a:t>
            </a:r>
            <a:r>
              <a:rPr lang="en-US" sz="1800" err="1">
                <a:ea typeface="+mn-lt"/>
                <a:cs typeface="+mn-lt"/>
              </a:rPr>
              <a:t>stabilisation</a:t>
            </a:r>
            <a:r>
              <a:rPr lang="en-US" sz="1800" dirty="0">
                <a:ea typeface="+mn-lt"/>
                <a:cs typeface="+mn-lt"/>
              </a:rPr>
              <a:t> and enhancing the transverse beam quality.</a:t>
            </a:r>
            <a:endParaRPr lang="en-US" sz="1800"/>
          </a:p>
        </p:txBody>
      </p:sp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F3071B14-5B5C-BA64-B87F-EE59E89C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1F7E0-BF96-553F-DA9D-B13D46CBF225}"/>
              </a:ext>
            </a:extLst>
          </p:cNvPr>
          <p:cNvSpPr txBox="1"/>
          <p:nvPr/>
        </p:nvSpPr>
        <p:spPr>
          <a:xfrm>
            <a:off x="501315" y="3348788"/>
            <a:ext cx="679784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Collaboration</a:t>
            </a:r>
            <a:r>
              <a:rPr lang="en-US" dirty="0"/>
              <a:t>: </a:t>
            </a:r>
          </a:p>
          <a:p>
            <a:r>
              <a:rPr lang="en-US" sz="1200" b="1" dirty="0">
                <a:solidFill>
                  <a:srgbClr val="FB731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IN2P3/</a:t>
            </a:r>
            <a:r>
              <a:rPr lang="en-US" sz="1200" b="1" dirty="0" err="1">
                <a:solidFill>
                  <a:srgbClr val="FB731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IJClab</a:t>
            </a:r>
            <a:endParaRPr lang="en-US" sz="1200"/>
          </a:p>
          <a:p>
            <a:r>
              <a:rPr lang="en-US" sz="1200" b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permanent staff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: E. Baynard, C. Bruni, K.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Cassou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J.-N. Cayla, J.L.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Coacolo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V.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Dalifar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J.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Demailly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D. Douillet, P.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Drobniak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P. Gauron, A.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Gonnin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E. Jules, G.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Iaquaniello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S.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Kazamias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V.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Kubytsky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V.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Lafage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E. Legay, B. Lucas, Y.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Peinaud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K.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Malkinski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O. Neveu, L. Perot, M. Pittman.</a:t>
            </a:r>
            <a:endParaRPr lang="en-US" sz="1200" dirty="0"/>
          </a:p>
          <a:p>
            <a:r>
              <a:rPr lang="en-US" sz="1200" b="1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phd</a:t>
            </a:r>
            <a:r>
              <a:rPr lang="en-US" sz="1200" b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students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: M.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Lenivenko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M.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Pintonato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J. Serhal, G. Kane(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2025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), C. Guyot(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2024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), P. </a:t>
            </a:r>
            <a:r>
              <a:rPr lang="en-US" sz="120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Drobniak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2023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</a:t>
            </a:r>
            <a:endParaRPr lang="en-US" sz="1200" dirty="0"/>
          </a:p>
          <a:p>
            <a:r>
              <a:rPr lang="en-US" sz="1200" b="1" dirty="0">
                <a:solidFill>
                  <a:srgbClr val="FB731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IN2P3/LLR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: A. Beck, A. Cauchois, A. Mahjoub, A. </a:t>
            </a:r>
            <a:r>
              <a:rPr lang="en-US" sz="120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Specka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n-US" sz="1200" dirty="0"/>
          </a:p>
          <a:p>
            <a:r>
              <a:rPr lang="en-US" sz="1200" b="1" dirty="0">
                <a:solidFill>
                  <a:srgbClr val="FB731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IN2P3/LP2I-B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: A. Huber, A. </a:t>
            </a:r>
            <a:r>
              <a:rPr lang="en-US" sz="120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Maitrallain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C.-E. </a:t>
            </a:r>
            <a:r>
              <a:rPr lang="en-US" sz="120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Demonchy</a:t>
            </a:r>
            <a:r>
              <a:rPr lang="en-US" sz="120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M. </a:t>
            </a:r>
            <a:r>
              <a:rPr lang="en-US" sz="120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Tarisien</a:t>
            </a:r>
            <a:endParaRPr lang="en-US"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0982C-2B6C-45F6-EDC5-206B620A6938}"/>
              </a:ext>
            </a:extLst>
          </p:cNvPr>
          <p:cNvSpPr txBox="1"/>
          <p:nvPr/>
        </p:nvSpPr>
        <p:spPr>
          <a:xfrm>
            <a:off x="7710237" y="3799974"/>
            <a:ext cx="4341395" cy="2349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1200" dirty="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National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level with</a:t>
            </a:r>
            <a:r>
              <a:rPr lang="en-US" sz="1200" dirty="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LPGP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: F. Massimo </a:t>
            </a:r>
            <a:r>
              <a:rPr lang="en-US" sz="1200" i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et al.</a:t>
            </a:r>
            <a:r>
              <a:rPr lang="en-US" sz="1200" dirty="0">
                <a:latin typeface="Segoe UI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LOA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: J. Gauthier, L. </a:t>
            </a:r>
            <a:r>
              <a:rPr lang="en-US" sz="1200" baseline="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Ononenko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, P. Rousseau, C. </a:t>
            </a:r>
            <a:r>
              <a:rPr lang="en-US" sz="1200" baseline="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Thaury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</a:t>
            </a:r>
            <a:r>
              <a:rPr lang="en-US" sz="1200" i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et al.</a:t>
            </a:r>
            <a:r>
              <a:rPr lang="en-US" sz="1200" dirty="0">
                <a:latin typeface="Segoe UI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LLR: 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Arnaud Beck,</a:t>
            </a:r>
            <a:r>
              <a:rPr lang="en-US" sz="1200" dirty="0">
                <a:latin typeface="Segoe UI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International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within </a:t>
            </a:r>
            <a:r>
              <a:rPr lang="en-US" sz="1200" u="sng" strike="noStrike" baseline="0" dirty="0">
                <a:solidFill>
                  <a:srgbClr val="46788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  <a:hlinkClick r:id="rId3"/>
              </a:rPr>
              <a:t>EuPRAXIA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and </a:t>
            </a:r>
            <a:r>
              <a:rPr lang="en-US" sz="1200" u="sng" strike="noStrike" baseline="0" dirty="0">
                <a:solidFill>
                  <a:srgbClr val="46788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  <a:hlinkClick r:id="rId3"/>
              </a:rPr>
              <a:t>DMLab</a:t>
            </a:r>
            <a:r>
              <a:rPr lang="en-US" sz="1200" dirty="0">
                <a:latin typeface="Segoe UI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LNF-INFN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: A. Biagioni, G. Costa, </a:t>
            </a:r>
            <a:r>
              <a:rPr lang="en-US" sz="1200" baseline="0" dirty="0" err="1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L.Crincoli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</a:t>
            </a:r>
            <a:r>
              <a:rPr lang="en-US" sz="1200" i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et al.</a:t>
            </a:r>
            <a:r>
              <a:rPr lang="en-US" sz="1200" dirty="0">
                <a:latin typeface="Segoe UI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DM-lab (DESY,KIT)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: M. Kirchen (DN EPACE), M. Fuchs (CNRS MITI 2024) </a:t>
            </a:r>
            <a:r>
              <a:rPr lang="en-US" sz="1200" dirty="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dirty="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350"/>
              </a:lnSpc>
            </a:pPr>
            <a:r>
              <a:rPr lang="en-US" sz="1200" b="1" baseline="0" dirty="0">
                <a:solidFill>
                  <a:srgbClr val="13151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</a:rPr>
              <a:t>Industrial partnership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 :  </a:t>
            </a:r>
            <a:r>
              <a:rPr lang="en-US" sz="1200" u="sng" strike="noStrike" baseline="0" dirty="0">
                <a:solidFill>
                  <a:srgbClr val="46788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  <a:hlinkClick r:id="rId4"/>
              </a:rPr>
              <a:t>Amplitude Laser</a:t>
            </a:r>
            <a:r>
              <a:rPr lang="en-US" sz="12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Segoe UI"/>
                <a:cs typeface="Segoe UI"/>
              </a:rPr>
              <a:t>; </a:t>
            </a:r>
            <a:r>
              <a:rPr lang="en-US" sz="1200" u="sng" strike="noStrike" baseline="0" dirty="0">
                <a:solidFill>
                  <a:srgbClr val="467886"/>
                </a:solidFill>
                <a:highlight>
                  <a:srgbClr val="FFFFFF"/>
                </a:highlight>
                <a:latin typeface="Segoe UI"/>
                <a:ea typeface="Segoe UI"/>
                <a:cs typeface="Segoe UI"/>
                <a:hlinkClick r:id="rId3"/>
              </a:rPr>
              <a:t>Imagine Optics</a:t>
            </a:r>
            <a:r>
              <a:rPr lang="en-US" sz="1200" dirty="0"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0DBA5D-66FD-6D81-8E6B-99210989B438}"/>
              </a:ext>
            </a:extLst>
          </p:cNvPr>
          <p:cNvGrpSpPr/>
          <p:nvPr/>
        </p:nvGrpSpPr>
        <p:grpSpPr>
          <a:xfrm>
            <a:off x="1369476" y="5196197"/>
            <a:ext cx="5715000" cy="1428750"/>
            <a:chOff x="271182" y="4633072"/>
            <a:chExt cx="5715000" cy="1428750"/>
          </a:xfrm>
        </p:grpSpPr>
        <p:pic>
          <p:nvPicPr>
            <p:cNvPr id="8" name="Picture 7" descr="A group of logos on a black background&#10;&#10;AI-generated content may be incorrect.">
              <a:extLst>
                <a:ext uri="{FF2B5EF4-FFF2-40B4-BE49-F238E27FC236}">
                  <a16:creationId xmlns:a16="http://schemas.microsoft.com/office/drawing/2014/main" id="{47068B6C-C5CD-AE3C-EBFF-192AA3AF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182" y="4633072"/>
              <a:ext cx="5715000" cy="1428750"/>
            </a:xfrm>
            <a:prstGeom prst="rect">
              <a:avLst/>
            </a:prstGeom>
          </p:spPr>
        </p:pic>
        <p:pic>
          <p:nvPicPr>
            <p:cNvPr id="9" name="Picture 8" descr="A logo of an amplitude&#10;&#10;AI-generated content may be incorrect.">
              <a:extLst>
                <a:ext uri="{FF2B5EF4-FFF2-40B4-BE49-F238E27FC236}">
                  <a16:creationId xmlns:a16="http://schemas.microsoft.com/office/drawing/2014/main" id="{1F2511CA-83A0-BFCA-1E49-3F839C41A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6567" y="5524500"/>
              <a:ext cx="347345" cy="3911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C91028-1D56-8314-800D-16A23D3334BE}"/>
              </a:ext>
            </a:extLst>
          </p:cNvPr>
          <p:cNvSpPr txBox="1"/>
          <p:nvPr/>
        </p:nvSpPr>
        <p:spPr>
          <a:xfrm>
            <a:off x="8692816" y="2977815"/>
            <a:ext cx="32184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hlinkClick r:id="rId7"/>
              </a:rPr>
              <a:t>https://gitlab.in2p3.fr/pallas</a:t>
            </a:r>
            <a:endParaRPr lang="en-US" b="1"/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34E32A8F-978C-07CC-D77B-E84A470B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7BDEC7-BEEA-C34C-B09C-27C938028F57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41532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8DE08C8-B313-2BB3-6075-50D9863C4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89" y="1268444"/>
            <a:ext cx="6219469" cy="3770449"/>
          </a:xfrm>
          <a:prstGeom prst="rect">
            <a:avLst/>
          </a:prstGeom>
        </p:spPr>
      </p:pic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C262BA25-EE00-C178-E277-23602F82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6A1E467-959B-7B8D-1B1E-221FD2FF0EE2}"/>
              </a:ext>
            </a:extLst>
          </p:cNvPr>
          <p:cNvSpPr txBox="1"/>
          <p:nvPr/>
        </p:nvSpPr>
        <p:spPr>
          <a:xfrm>
            <a:off x="8134873" y="2766901"/>
            <a:ext cx="3213327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Thank you! </a:t>
            </a:r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9E283E5-E519-3883-1E8E-A66657D7E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3E147-676A-3544-614A-63440B2F7064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17230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6B78-E947-354D-AACB-DCC47591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BC4D-27DB-9497-8E63-08FF6DA0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62" y="1632738"/>
            <a:ext cx="5409389" cy="13188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/>
              <a:t>The aim is to study the laser </a:t>
            </a:r>
            <a:r>
              <a:rPr lang="en-US" sz="1300" err="1"/>
              <a:t>wakefield</a:t>
            </a:r>
            <a:r>
              <a:rPr lang="en-US" sz="1300"/>
              <a:t> acceleration (LWFA) of electrons and w</a:t>
            </a:r>
            <a:r>
              <a:rPr lang="en-US" sz="1400"/>
              <a:t>ith </a:t>
            </a:r>
            <a:r>
              <a:rPr lang="en-US" sz="1400" b="1">
                <a:solidFill>
                  <a:schemeClr val="accent2"/>
                </a:solidFill>
              </a:rPr>
              <a:t>continuous 10Hz operation</a:t>
            </a:r>
            <a:r>
              <a:rPr lang="en-US" sz="1400"/>
              <a:t> aiming to generate an electron beam of </a:t>
            </a:r>
            <a:endParaRPr lang="en-US"/>
          </a:p>
          <a:p>
            <a:pPr marL="742950" lvl="1" indent="-285750"/>
            <a:r>
              <a:rPr lang="en-US" sz="1400" dirty="0"/>
              <a:t>Energy:</a:t>
            </a:r>
            <a:r>
              <a:rPr lang="en-US" sz="1400" b="1" dirty="0"/>
              <a:t>150-250 MeV</a:t>
            </a:r>
            <a:r>
              <a:rPr lang="en-US" sz="1400" dirty="0"/>
              <a:t>,</a:t>
            </a:r>
          </a:p>
          <a:p>
            <a:pPr marL="742950" lvl="1" indent="-285750"/>
            <a:r>
              <a:rPr lang="en-US" sz="1400" dirty="0"/>
              <a:t>Energy spread</a:t>
            </a:r>
            <a:r>
              <a:rPr lang="en-US" sz="1400" b="1" dirty="0"/>
              <a:t> &lt;5%</a:t>
            </a:r>
            <a:r>
              <a:rPr lang="en-US" sz="1400" dirty="0"/>
              <a:t>, </a:t>
            </a:r>
          </a:p>
          <a:p>
            <a:pPr marL="742950" lvl="1" indent="-285750"/>
            <a:r>
              <a:rPr lang="en-US" sz="1400" dirty="0"/>
              <a:t>charge &gt; </a:t>
            </a:r>
            <a:r>
              <a:rPr lang="en-US" sz="1400" b="1" dirty="0"/>
              <a:t>30pC</a:t>
            </a:r>
            <a:r>
              <a:rPr lang="en-US" sz="1400" dirty="0"/>
              <a:t>, </a:t>
            </a:r>
            <a:endParaRPr lang="en-US" dirty="0"/>
          </a:p>
          <a:p>
            <a:pPr marL="742950" lvl="1" indent="-285750"/>
            <a:r>
              <a:rPr lang="en-US" sz="1400" dirty="0"/>
              <a:t>normalized emittance  &lt; 2µm</a:t>
            </a:r>
          </a:p>
          <a:p>
            <a:pPr marL="800100" lvl="1" indent="-34290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1D685-66E9-821D-735B-5E6135B78A87}"/>
              </a:ext>
            </a:extLst>
          </p:cNvPr>
          <p:cNvSpPr txBox="1"/>
          <p:nvPr/>
        </p:nvSpPr>
        <p:spPr>
          <a:xfrm>
            <a:off x="5558899" y="1629145"/>
            <a:ext cx="6292161" cy="1484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The PALLAS test facility</a:t>
            </a:r>
            <a:r>
              <a:rPr lang="en-US" sz="1200" dirty="0"/>
              <a:t> 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[(</a:t>
            </a:r>
            <a:r>
              <a:rPr lang="en-US" sz="1200" i="1" dirty="0">
                <a:solidFill>
                  <a:srgbClr val="4564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2"/>
              </a:rPr>
              <a:t>IJClab 2019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)]</a:t>
            </a:r>
            <a:r>
              <a:rPr lang="en-US" sz="14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1400" dirty="0"/>
              <a:t>includes: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 dirty="0"/>
              <a:t>Advanced Laser-control and optimization  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 dirty="0"/>
              <a:t>Plasma target development 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[(</a:t>
            </a:r>
            <a:r>
              <a:rPr lang="en-US" sz="1200" i="1" dirty="0">
                <a:solidFill>
                  <a:srgbClr val="4564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2"/>
              </a:rPr>
              <a:t>Drobniak, Baynard, Cassou, et al. 2023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),(</a:t>
            </a:r>
            <a:r>
              <a:rPr lang="en-US" sz="1200" i="1" dirty="0">
                <a:solidFill>
                  <a:srgbClr val="4564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2"/>
              </a:rPr>
              <a:t>Drobniak 2023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)]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 dirty="0"/>
              <a:t>Electron beam </a:t>
            </a:r>
            <a:r>
              <a:rPr lang="en-US" sz="1400" err="1"/>
              <a:t>characterisation</a:t>
            </a:r>
            <a:r>
              <a:rPr lang="en-US" sz="1400" dirty="0"/>
              <a:t> and transport 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</a:t>
            </a:r>
            <a:r>
              <a:rPr lang="en-US" sz="1200" i="1" dirty="0">
                <a:solidFill>
                  <a:srgbClr val="4564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2"/>
              </a:rPr>
              <a:t>Guyot 2025</a:t>
            </a:r>
            <a:r>
              <a:rPr lang="en-US" sz="1200" i="1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</a:t>
            </a:r>
            <a:endParaRPr lang="en-US" sz="1200" dirty="0"/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 dirty="0"/>
              <a:t>Advanced simulations and surrogate models.  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7746E-E584-25F3-3F9F-AC1FBCCA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" y="3185093"/>
            <a:ext cx="12066495" cy="330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90F40-E31F-53D3-F423-F3C1F32E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080" y="6275"/>
            <a:ext cx="1137920" cy="1076960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C3F926A0-918E-5D2F-CB12-11D8A5D52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E4E281-DC6F-49EA-5AAA-E904EFAB5B3D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42164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7218-DF5E-1702-9F2A-CF737C4E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Commissioning Progress:</a:t>
            </a:r>
          </a:p>
        </p:txBody>
      </p:sp>
      <p:pic>
        <p:nvPicPr>
          <p:cNvPr id="8" name="Content Placeholder 7" descr="A room with several white tables and computers&#10;&#10;AI-generated content may be incorrect.">
            <a:extLst>
              <a:ext uri="{FF2B5EF4-FFF2-40B4-BE49-F238E27FC236}">
                <a16:creationId xmlns:a16="http://schemas.microsoft.com/office/drawing/2014/main" id="{D853A072-8F31-738D-57C2-DC1F2173C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72" t="1093" r="-1272" b="-1093"/>
          <a:stretch>
            <a:fillRect/>
          </a:stretch>
        </p:blipFill>
        <p:spPr>
          <a:xfrm>
            <a:off x="506805" y="1642306"/>
            <a:ext cx="6052974" cy="217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8B73F-6666-23DF-B3AE-A344A894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88DC5-985C-1E16-171B-C13EBA52D768}"/>
              </a:ext>
            </a:extLst>
          </p:cNvPr>
          <p:cNvGrpSpPr/>
          <p:nvPr/>
        </p:nvGrpSpPr>
        <p:grpSpPr>
          <a:xfrm>
            <a:off x="6737770" y="1575271"/>
            <a:ext cx="4953436" cy="2187677"/>
            <a:chOff x="6729487" y="1736727"/>
            <a:chExt cx="4898352" cy="2178497"/>
          </a:xfrm>
        </p:grpSpPr>
        <p:pic>
          <p:nvPicPr>
            <p:cNvPr id="10" name="Picture 9" descr="A table with numbers and symbols&#10;&#10;AI-generated content may be incorrect.">
              <a:extLst>
                <a:ext uri="{FF2B5EF4-FFF2-40B4-BE49-F238E27FC236}">
                  <a16:creationId xmlns:a16="http://schemas.microsoft.com/office/drawing/2014/main" id="{0B0D5FA7-91BE-597E-DED7-EF89FBBA0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487" y="1736727"/>
              <a:ext cx="4898352" cy="217849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5547F5-49A3-CD95-5F9F-2F6B18968149}"/>
                </a:ext>
              </a:extLst>
            </p:cNvPr>
            <p:cNvSpPr txBox="1"/>
            <p:nvPr/>
          </p:nvSpPr>
          <p:spPr>
            <a:xfrm>
              <a:off x="9174480" y="1737360"/>
              <a:ext cx="95504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Phase-I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A990B8-8CFE-FE26-DE4F-E3F5B34598A2}"/>
              </a:ext>
            </a:extLst>
          </p:cNvPr>
          <p:cNvSpPr txBox="1"/>
          <p:nvPr/>
        </p:nvSpPr>
        <p:spPr>
          <a:xfrm>
            <a:off x="509639" y="3897179"/>
            <a:ext cx="433832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Phase-II: upgrade of high energy laser amplifier to reach the goal value. 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On going laser commissioning now currently 2.8 J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Implement active beam pointing stabilization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Improved high energy laser diagnostics 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A5F1F-C47D-D2A7-38C6-4D52422F5756}"/>
              </a:ext>
            </a:extLst>
          </p:cNvPr>
          <p:cNvSpPr txBox="1"/>
          <p:nvPr/>
        </p:nvSpPr>
        <p:spPr>
          <a:xfrm>
            <a:off x="680719" y="4846320"/>
            <a:ext cx="10952480" cy="13208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81415-D6EB-F203-08F2-1B1B4C1929B2}"/>
              </a:ext>
            </a:extLst>
          </p:cNvPr>
          <p:cNvSpPr txBox="1"/>
          <p:nvPr/>
        </p:nvSpPr>
        <p:spPr>
          <a:xfrm>
            <a:off x="5550716" y="4271101"/>
            <a:ext cx="6390640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  </a:t>
            </a:r>
            <a:r>
              <a:rPr lang="en-US" b="1" dirty="0">
                <a:ea typeface="+mn-lt"/>
                <a:cs typeface="+mn-lt"/>
              </a:rPr>
              <a:t>Electron beamline diagnostics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Charge Measurement: </a:t>
            </a:r>
            <a:r>
              <a:rPr lang="en-US" sz="1400" b="1" dirty="0">
                <a:ea typeface="+mn-lt"/>
                <a:cs typeface="+mn-lt"/>
              </a:rPr>
              <a:t>Turbo-ICT (</a:t>
            </a:r>
            <a:r>
              <a:rPr lang="en-US" sz="1400" b="1" dirty="0" err="1">
                <a:ea typeface="+mn-lt"/>
                <a:cs typeface="+mn-lt"/>
              </a:rPr>
              <a:t>Bergoz</a:t>
            </a:r>
            <a:r>
              <a:rPr lang="en-US" sz="1400" b="1" dirty="0">
                <a:ea typeface="+mn-lt"/>
                <a:cs typeface="+mn-lt"/>
              </a:rPr>
              <a:t>)</a:t>
            </a:r>
            <a:endParaRPr lang="en-US" sz="1400" b="1" dirty="0"/>
          </a:p>
          <a:p>
            <a:pPr marL="742950" lvl="1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Beamscreens</a:t>
            </a:r>
            <a:r>
              <a:rPr lang="en-US" sz="1400" dirty="0">
                <a:ea typeface="+mn-lt"/>
                <a:cs typeface="+mn-lt"/>
              </a:rPr>
              <a:t>: </a:t>
            </a:r>
            <a:r>
              <a:rPr lang="en-US" sz="1400" b="1" dirty="0">
                <a:ea typeface="+mn-lt"/>
                <a:cs typeface="+mn-lt"/>
              </a:rPr>
              <a:t>High-resolution </a:t>
            </a:r>
            <a:r>
              <a:rPr lang="en-US" sz="1400" b="1" dirty="0" err="1">
                <a:ea typeface="+mn-lt"/>
                <a:cs typeface="+mn-lt"/>
              </a:rPr>
              <a:t>YAG:Ce</a:t>
            </a:r>
            <a:r>
              <a:rPr lang="en-US" sz="1400" b="1" dirty="0">
                <a:ea typeface="+mn-lt"/>
                <a:cs typeface="+mn-lt"/>
              </a:rPr>
              <a:t> (200 µm thickness) 17 µm resolution (</a:t>
            </a:r>
            <a:r>
              <a:rPr lang="en-US" sz="1400" b="1" dirty="0" err="1">
                <a:ea typeface="+mn-lt"/>
                <a:cs typeface="+mn-lt"/>
              </a:rPr>
              <a:t>Scheimpflug</a:t>
            </a:r>
            <a:r>
              <a:rPr lang="en-US" sz="1400" b="1" dirty="0">
                <a:ea typeface="+mn-lt"/>
                <a:cs typeface="+mn-lt"/>
              </a:rPr>
              <a:t>), OTR</a:t>
            </a:r>
            <a:r>
              <a:rPr lang="en-US" sz="1400" dirty="0">
                <a:ea typeface="+mn-lt"/>
                <a:cs typeface="+mn-lt"/>
              </a:rPr>
              <a:t> (planned)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BPMs: </a:t>
            </a:r>
            <a:r>
              <a:rPr lang="en-US" sz="1400" b="1" dirty="0">
                <a:ea typeface="+mn-lt"/>
                <a:cs typeface="+mn-lt"/>
              </a:rPr>
              <a:t>Button-type, lab-made Soleil design.</a:t>
            </a:r>
            <a:endParaRPr lang="en-US" sz="1400" b="1" dirty="0"/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Electron Beam Spectrometer: </a:t>
            </a:r>
            <a:r>
              <a:rPr lang="en-US" sz="1400" b="1" dirty="0">
                <a:ea typeface="+mn-lt"/>
                <a:cs typeface="+mn-lt"/>
              </a:rPr>
              <a:t>Resistive dipole (</a:t>
            </a:r>
            <a:r>
              <a:rPr lang="en-US" sz="1400" b="1" dirty="0" err="1">
                <a:ea typeface="+mn-lt"/>
                <a:cs typeface="+mn-lt"/>
              </a:rPr>
              <a:t>Bmax</a:t>
            </a:r>
            <a:r>
              <a:rPr lang="en-US" sz="1400" b="1" dirty="0">
                <a:ea typeface="+mn-lt"/>
                <a:cs typeface="+mn-lt"/>
              </a:rPr>
              <a:t> = 0.8 T, 17◦ bend, R = 1150 mm, gap = 50 mm), dipole field mapped, 3D-printed UHV Y-chamber, 80 mm × 30 mm </a:t>
            </a:r>
            <a:r>
              <a:rPr lang="en-US" sz="1400" b="1" dirty="0" err="1">
                <a:ea typeface="+mn-lt"/>
                <a:cs typeface="+mn-lt"/>
              </a:rPr>
              <a:t>YAG:Ce</a:t>
            </a:r>
            <a:r>
              <a:rPr lang="en-US" sz="1400" b="1" dirty="0">
                <a:ea typeface="+mn-lt"/>
                <a:cs typeface="+mn-lt"/>
              </a:rPr>
              <a:t> screens, sub-percent energy resolution (100–300 MeV)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CABF6-CFDC-AC1D-046E-A12ED75614FA}"/>
              </a:ext>
            </a:extLst>
          </p:cNvPr>
          <p:cNvSpPr txBox="1"/>
          <p:nvPr/>
        </p:nvSpPr>
        <p:spPr>
          <a:xfrm>
            <a:off x="510950" y="5186680"/>
            <a:ext cx="47853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Control command and acquisition</a:t>
            </a:r>
            <a:r>
              <a:rPr lang="en-US" dirty="0"/>
              <a:t>: </a:t>
            </a:r>
          </a:p>
          <a:p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Tango, </a:t>
            </a:r>
            <a:r>
              <a:rPr lang="en-US" sz="1400" dirty="0" err="1"/>
              <a:t>automatised</a:t>
            </a:r>
            <a:r>
              <a:rPr lang="en-US" sz="1400" dirty="0"/>
              <a:t> archiving, timestamping, ∼ 90 % of instrumentation integrated.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Web-based Taranta GUI for commissioning.</a:t>
            </a:r>
            <a:endParaRPr lang="en-US" dirty="0"/>
          </a:p>
          <a:p>
            <a:endParaRPr lang="en-US" sz="140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B7CB574-A70E-0BDC-D2C7-ADB5C1643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0A03B-6907-412D-98CC-65921FB2CF2D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19510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34AB-669C-5B39-A748-D4209D45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Target: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47F015-9A0F-D194-B827-ED44EEA05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42" y="1681167"/>
            <a:ext cx="6289040" cy="20096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6E6ED5-E5BF-E5D8-2683-961B02FE0CB2}"/>
              </a:ext>
            </a:extLst>
          </p:cNvPr>
          <p:cNvGrpSpPr/>
          <p:nvPr/>
        </p:nvGrpSpPr>
        <p:grpSpPr>
          <a:xfrm>
            <a:off x="646343" y="3054847"/>
            <a:ext cx="5116883" cy="3395869"/>
            <a:chOff x="646343" y="3224357"/>
            <a:chExt cx="4812083" cy="3122367"/>
          </a:xfrm>
        </p:grpSpPr>
        <p:pic>
          <p:nvPicPr>
            <p:cNvPr id="6" name="Picture 5" descr="A close up of a machine&#10;&#10;AI-generated content may be incorrect.">
              <a:extLst>
                <a:ext uri="{FF2B5EF4-FFF2-40B4-BE49-F238E27FC236}">
                  <a16:creationId xmlns:a16="http://schemas.microsoft.com/office/drawing/2014/main" id="{DD377579-47F8-8125-624C-257B32BDD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343" y="4070058"/>
              <a:ext cx="4812083" cy="227666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E748350-5C4C-B10E-9DE0-5343013BC9E1}"/>
                </a:ext>
              </a:extLst>
            </p:cNvPr>
            <p:cNvCxnSpPr/>
            <p:nvPr/>
          </p:nvCxnSpPr>
          <p:spPr>
            <a:xfrm flipH="1">
              <a:off x="647179" y="3224356"/>
              <a:ext cx="1322464" cy="877918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76D897-B5A4-6D64-D623-66815E2459E3}"/>
                </a:ext>
              </a:extLst>
            </p:cNvPr>
            <p:cNvCxnSpPr>
              <a:cxnSpLocks/>
            </p:cNvCxnSpPr>
            <p:nvPr/>
          </p:nvCxnSpPr>
          <p:spPr>
            <a:xfrm>
              <a:off x="2513359" y="3256277"/>
              <a:ext cx="2923077" cy="821868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logo with dots and lines&#10;&#10;AI-generated content may be incorrect.">
            <a:extLst>
              <a:ext uri="{FF2B5EF4-FFF2-40B4-BE49-F238E27FC236}">
                <a16:creationId xmlns:a16="http://schemas.microsoft.com/office/drawing/2014/main" id="{56A94E3C-51F1-84E2-C0E3-36B1641FC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8134A2-DDDB-BC55-5FDC-30C258ECDFC3}"/>
              </a:ext>
            </a:extLst>
          </p:cNvPr>
          <p:cNvSpPr txBox="1"/>
          <p:nvPr/>
        </p:nvSpPr>
        <p:spPr>
          <a:xfrm>
            <a:off x="7244218" y="1544875"/>
            <a:ext cx="486427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>
                <a:ea typeface="+mn-lt"/>
                <a:cs typeface="+mn-lt"/>
              </a:rPr>
              <a:t>Two-chamber gas cell prototype</a:t>
            </a:r>
            <a:r>
              <a:rPr lang="en-US" sz="1400" dirty="0">
                <a:ea typeface="+mn-lt"/>
                <a:cs typeface="+mn-lt"/>
              </a:rPr>
              <a:t> for </a:t>
            </a:r>
            <a:r>
              <a:rPr lang="en-US" sz="1400" dirty="0" err="1">
                <a:ea typeface="+mn-lt"/>
                <a:cs typeface="+mn-lt"/>
              </a:rPr>
              <a:t>ionisation</a:t>
            </a:r>
            <a:r>
              <a:rPr lang="en-US" sz="1400" dirty="0">
                <a:ea typeface="+mn-lt"/>
                <a:cs typeface="+mn-lt"/>
              </a:rPr>
              <a:t> injection, fully integrated in the beamline.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Adjustable doping rate from</a:t>
            </a:r>
            <a:r>
              <a:rPr lang="en-US" sz="1400" b="1" dirty="0">
                <a:ea typeface="+mn-lt"/>
                <a:cs typeface="+mn-lt"/>
              </a:rPr>
              <a:t> 0.5 % to 100 % (He: background gas; N2: dopant)</a:t>
            </a:r>
            <a:r>
              <a:rPr lang="en-US" sz="1400" dirty="0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Density range 0.5 − 12 × 10</a:t>
            </a:r>
            <a:r>
              <a:rPr lang="en-US" sz="1400" baseline="30000" dirty="0">
                <a:ea typeface="+mn-lt"/>
                <a:cs typeface="+mn-lt"/>
              </a:rPr>
              <a:t>18</a:t>
            </a:r>
            <a:r>
              <a:rPr lang="en-US" sz="1400" dirty="0">
                <a:ea typeface="+mn-lt"/>
                <a:cs typeface="+mn-lt"/>
              </a:rPr>
              <a:t> cm</a:t>
            </a:r>
            <a:r>
              <a:rPr lang="en-US" sz="1400" baseline="30000" dirty="0">
                <a:ea typeface="+mn-lt"/>
                <a:cs typeface="+mn-lt"/>
              </a:rPr>
              <a:t>3</a:t>
            </a:r>
            <a:r>
              <a:rPr lang="en-US" sz="1400" dirty="0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density profile is obtained using the open-source fluid simulation library </a:t>
            </a:r>
            <a:r>
              <a:rPr lang="en-US" sz="1400" dirty="0" err="1">
                <a:ea typeface="+mn-lt"/>
                <a:cs typeface="+mn-lt"/>
              </a:rPr>
              <a:t>OpenFOAM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endParaRPr lang="en-US" sz="1400"/>
          </a:p>
          <a:p>
            <a:r>
              <a:rPr lang="en-US" sz="1400" dirty="0"/>
              <a:t>    *More detail: </a:t>
            </a:r>
            <a:r>
              <a:rPr lang="en-US" sz="1400" dirty="0">
                <a:solidFill>
                  <a:schemeClr val="accent5"/>
                </a:solidFill>
              </a:rPr>
              <a:t>J Serhal et al, today's talk</a:t>
            </a:r>
          </a:p>
          <a:p>
            <a:endParaRPr lang="en-US" sz="1400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2AF130A1-FE95-42EC-AF16-CDFB4FC2C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pic>
        <p:nvPicPr>
          <p:cNvPr id="3" name="Picture 2" descr="A graph of a laser&#10;&#10;AI-generated content may be incorrect.">
            <a:extLst>
              <a:ext uri="{FF2B5EF4-FFF2-40B4-BE49-F238E27FC236}">
                <a16:creationId xmlns:a16="http://schemas.microsoft.com/office/drawing/2014/main" id="{2B425495-D4E3-A933-8637-4DF3CC0F1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780" y="3789363"/>
            <a:ext cx="4109720" cy="2855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4D574F-1D8D-E2BF-65BC-2CD4DDDB3EF8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34403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88CD-14DF-DD19-3833-A805CAD3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7365"/>
            <a:ext cx="10515600" cy="1325563"/>
          </a:xfrm>
        </p:spPr>
        <p:txBody>
          <a:bodyPr/>
          <a:lstStyle/>
          <a:p>
            <a:r>
              <a:rPr lang="en-US" dirty="0"/>
              <a:t>Particle in cell simulation:</a:t>
            </a:r>
          </a:p>
        </p:txBody>
      </p:sp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68A45134-4789-D976-AC3B-17ABEE1C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61B59692-9A1B-7184-FD54-5E0E200FB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2B1F8478-43D3-FE4A-CF28-ED3C887B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62" r="252"/>
          <a:stretch>
            <a:fillRect/>
          </a:stretch>
        </p:blipFill>
        <p:spPr>
          <a:xfrm>
            <a:off x="437346" y="1712900"/>
            <a:ext cx="4674929" cy="3728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EDF04-1E1C-C93F-923B-97C25772A4B2}"/>
              </a:ext>
            </a:extLst>
          </p:cNvPr>
          <p:cNvSpPr txBox="1"/>
          <p:nvPr/>
        </p:nvSpPr>
        <p:spPr>
          <a:xfrm>
            <a:off x="5456960" y="1829893"/>
            <a:ext cx="673701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strike="noStrike" baseline="0" dirty="0">
                <a:solidFill>
                  <a:srgbClr val="467886"/>
                </a:solidFill>
                <a:highlight>
                  <a:srgbClr val="FFFFFF"/>
                </a:highlight>
                <a:latin typeface="Roboto"/>
                <a:ea typeface="Arial"/>
                <a:cs typeface="Arial"/>
                <a:hlinkClick r:id="rId5"/>
              </a:rPr>
              <a:t>SMILEI</a:t>
            </a:r>
            <a:r>
              <a:rPr lang="en-US" sz="14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</a:rPr>
              <a:t> PIC simulation with the </a:t>
            </a:r>
            <a:r>
              <a:rPr lang="en-US" sz="1400" b="1" baseline="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Envelope model</a:t>
            </a:r>
            <a:r>
              <a:rPr lang="en-US" sz="1400" b="1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  </a:t>
            </a:r>
            <a:r>
              <a:rPr lang="en-US" sz="140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to</a:t>
            </a:r>
            <a:r>
              <a:rPr lang="en-US" sz="1400" baseline="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 optimize laser and plasma parameters (</a:t>
            </a:r>
            <a:r>
              <a:rPr lang="en-US" sz="1400" baseline="0" dirty="0" err="1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e.g</a:t>
            </a:r>
            <a:r>
              <a:rPr lang="en-US" sz="1400" baseline="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- </a:t>
            </a:r>
            <a:r>
              <a:rPr lang="en-US" sz="1400" baseline="0" dirty="0">
                <a:solidFill>
                  <a:srgbClr val="131516"/>
                </a:solidFill>
                <a:highlight>
                  <a:srgbClr val="FFFFFF"/>
                </a:highlight>
                <a:latin typeface="Roboto"/>
              </a:rPr>
              <a:t>a0, x0ff, pressure, cN2</a:t>
            </a:r>
            <a:r>
              <a:rPr lang="en-US" sz="1400" baseline="0" dirty="0">
                <a:solidFill>
                  <a:srgbClr val="131516"/>
                </a:solidFill>
                <a:highlight>
                  <a:srgbClr val="FFFFFF"/>
                </a:highlight>
                <a:latin typeface="Aptos"/>
              </a:rPr>
              <a:t>) using</a:t>
            </a:r>
            <a:endParaRPr lang="en-US" dirty="0">
              <a:solidFill>
                <a:srgbClr val="000000"/>
              </a:solidFill>
              <a:latin typeface="Aptos"/>
            </a:endParaRPr>
          </a:p>
          <a:p>
            <a:endParaRPr lang="en-US" sz="1400" dirty="0">
              <a:solidFill>
                <a:srgbClr val="131516"/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lvl="3"/>
            <a:endParaRPr lang="en-US" sz="1400" b="1" dirty="0">
              <a:solidFill>
                <a:srgbClr val="131516"/>
              </a:solidFill>
              <a:highlight>
                <a:srgbClr val="FFFFFF"/>
              </a:highlight>
              <a:latin typeface="Aptos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9BF4-92DF-5CBB-A521-BBD99F38B34D}"/>
              </a:ext>
            </a:extLst>
          </p:cNvPr>
          <p:cNvGrpSpPr/>
          <p:nvPr/>
        </p:nvGrpSpPr>
        <p:grpSpPr>
          <a:xfrm>
            <a:off x="9912041" y="2558751"/>
            <a:ext cx="1909146" cy="718867"/>
            <a:chOff x="9896852" y="1815517"/>
            <a:chExt cx="1499885" cy="5366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4C2AB1-47B8-7889-D5CD-99B47C5687F1}"/>
                </a:ext>
              </a:extLst>
            </p:cNvPr>
            <p:cNvSpPr txBox="1"/>
            <p:nvPr/>
          </p:nvSpPr>
          <p:spPr>
            <a:xfrm>
              <a:off x="9896852" y="2145361"/>
              <a:ext cx="1499885" cy="20677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6"/>
                </a:rPr>
                <a:t>https://smileipic.github.io</a:t>
              </a:r>
              <a:endParaRPr lang="en-US" sz="1200" dirty="0"/>
            </a:p>
          </p:txBody>
        </p:sp>
        <p:pic>
          <p:nvPicPr>
            <p:cNvPr id="14" name="Picture 13" descr="A blue and grey logo&#10;&#10;AI-generated content may be incorrect.">
              <a:extLst>
                <a:ext uri="{FF2B5EF4-FFF2-40B4-BE49-F238E27FC236}">
                  <a16:creationId xmlns:a16="http://schemas.microsoft.com/office/drawing/2014/main" id="{6813FB3A-5A12-3A4F-3136-0B3F319B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3801" y="1815517"/>
              <a:ext cx="822713" cy="276876"/>
            </a:xfrm>
            <a:prstGeom prst="rect">
              <a:avLst/>
            </a:prstGeom>
          </p:spPr>
        </p:pic>
      </p:grpSp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603F741F-52E8-CB29-F226-4C9DF9974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879" y="3058160"/>
            <a:ext cx="2765683" cy="1960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F2BC5-6415-FE52-8D88-4C646D1A9204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BB2E8-48C3-58EA-984D-5E4B7ED795EE}"/>
              </a:ext>
            </a:extLst>
          </p:cNvPr>
          <p:cNvSpPr txBox="1"/>
          <p:nvPr/>
        </p:nvSpPr>
        <p:spPr>
          <a:xfrm>
            <a:off x="5455920" y="5511800"/>
            <a:ext cx="60960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rtl="0">
              <a:lnSpc>
                <a:spcPts val="1406"/>
              </a:lnSpc>
              <a:buFont typeface="Arial,Sans-Serif"/>
              <a:buChar char="•"/>
            </a:pPr>
            <a:r>
              <a:rPr lang="en-US" sz="1600" b="1" dirty="0">
                <a:solidFill>
                  <a:srgbClr val="131516"/>
                </a:solidFill>
                <a:latin typeface="Aptos"/>
                <a:ea typeface="Arial"/>
                <a:cs typeface="Arial"/>
              </a:rPr>
              <a:t>Random Scan</a:t>
            </a:r>
            <a:r>
              <a:rPr lang="en-US" sz="1600" dirty="0">
                <a:latin typeface="Aptos"/>
                <a:ea typeface="Arial"/>
                <a:cs typeface="Arial"/>
              </a:rPr>
              <a:t> ​</a:t>
            </a:r>
          </a:p>
          <a:p>
            <a:pPr lvl="3">
              <a:lnSpc>
                <a:spcPts val="1406"/>
              </a:lnSpc>
            </a:pPr>
            <a:endParaRPr lang="en-US" sz="1600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1657350" lvl="3" indent="-285750" rtl="0">
              <a:lnSpc>
                <a:spcPts val="1406"/>
              </a:lnSpc>
              <a:buFont typeface="Arial,Sans-Serif"/>
              <a:buChar char="•"/>
            </a:pPr>
            <a:r>
              <a:rPr lang="en-US" sz="1600" b="1" dirty="0">
                <a:solidFill>
                  <a:srgbClr val="131516"/>
                </a:solidFill>
                <a:latin typeface="Aptos"/>
                <a:ea typeface="Arial"/>
                <a:cs typeface="Arial"/>
              </a:rPr>
              <a:t>Bayesian </a:t>
            </a:r>
            <a:r>
              <a:rPr lang="en-US" sz="1600" b="1" err="1">
                <a:solidFill>
                  <a:srgbClr val="131516"/>
                </a:solidFill>
                <a:latin typeface="Aptos"/>
                <a:ea typeface="Arial"/>
                <a:cs typeface="Arial"/>
              </a:rPr>
              <a:t>optimisation</a:t>
            </a:r>
            <a:r>
              <a:rPr lang="en-US" sz="1600" dirty="0">
                <a:latin typeface="Aptos"/>
                <a:ea typeface="Arial"/>
                <a:cs typeface="Arial"/>
              </a:rPr>
              <a:t>​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E5C6-1BEE-241F-66B0-40635E17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Scan:</a:t>
            </a:r>
          </a:p>
        </p:txBody>
      </p:sp>
      <p:pic>
        <p:nvPicPr>
          <p:cNvPr id="4" name="Picture 3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AD4F4F44-064E-82B8-6030-5D576BF3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" y="1483902"/>
            <a:ext cx="7943850" cy="16287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8FF4D1-336F-B302-1FE0-D020C6B78F20}"/>
              </a:ext>
            </a:extLst>
          </p:cNvPr>
          <p:cNvGrpSpPr/>
          <p:nvPr/>
        </p:nvGrpSpPr>
        <p:grpSpPr>
          <a:xfrm>
            <a:off x="4819209" y="1483917"/>
            <a:ext cx="7216326" cy="4836160"/>
            <a:chOff x="4590957" y="1981200"/>
            <a:chExt cx="6962326" cy="4693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46487A-18D6-3E9E-864F-004775F5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957" y="1981200"/>
              <a:ext cx="6962326" cy="4693920"/>
            </a:xfrm>
            <a:prstGeom prst="rect">
              <a:avLst/>
            </a:prstGeom>
          </p:spPr>
        </p:pic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F6F15933-F869-C034-2D37-3185A76D564D}"/>
                </a:ext>
              </a:extLst>
            </p:cNvPr>
            <p:cNvSpPr txBox="1"/>
            <p:nvPr/>
          </p:nvSpPr>
          <p:spPr>
            <a:xfrm>
              <a:off x="5293360" y="2118360"/>
              <a:ext cx="3525520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i="0" u="none" strike="noStrike" dirty="0">
                  <a:solidFill>
                    <a:srgbClr val="456487"/>
                  </a:solidFill>
                  <a:latin typeface="inherit"/>
                  <a:ea typeface="inherit"/>
                  <a:cs typeface="inherit"/>
                  <a:hlinkClick r:id="rId4"/>
                </a:rPr>
                <a:t>Drobniak, Baynard, Bruni, et al. 2023</a:t>
              </a:r>
              <a:r>
                <a:rPr lang="en-US" sz="1400" dirty="0">
                  <a:solidFill>
                    <a:srgbClr val="131516"/>
                  </a:solidFill>
                  <a:latin typeface="Roboto"/>
                  <a:ea typeface="Roboto"/>
                  <a:cs typeface="Roboto"/>
                  <a:hlinkClick r:id="rId4"/>
                </a:rPr>
                <a:t>:</a:t>
              </a:r>
              <a:endParaRPr lang="en-US" sz="1400" dirty="0"/>
            </a:p>
          </p:txBody>
        </p:sp>
      </p:grpSp>
      <p:pic>
        <p:nvPicPr>
          <p:cNvPr id="8" name="Picture 7" descr="A graph of energy&#10;&#10;AI-generated content may be incorrect.">
            <a:extLst>
              <a:ext uri="{FF2B5EF4-FFF2-40B4-BE49-F238E27FC236}">
                <a16:creationId xmlns:a16="http://schemas.microsoft.com/office/drawing/2014/main" id="{E7A7E1F4-6DE4-E408-39E8-333D74C1D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95" y="3286908"/>
            <a:ext cx="3886200" cy="2914650"/>
          </a:xfrm>
          <a:prstGeom prst="rect">
            <a:avLst/>
          </a:prstGeom>
        </p:spPr>
      </p:pic>
      <p:pic>
        <p:nvPicPr>
          <p:cNvPr id="10" name="Picture 9" descr="A logo with dots and lines&#10;&#10;AI-generated content may be incorrect.">
            <a:extLst>
              <a:ext uri="{FF2B5EF4-FFF2-40B4-BE49-F238E27FC236}">
                <a16:creationId xmlns:a16="http://schemas.microsoft.com/office/drawing/2014/main" id="{21FF0C09-2F31-7E2C-88A9-4F81562CD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08BFEA89-6D8A-F4A7-AF06-5533B6FE8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91B8FC-301D-2FC2-A86A-520541BE847F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30706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87C-EA36-25E9-530D-8D32F3E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optimization:</a:t>
            </a:r>
          </a:p>
        </p:txBody>
      </p:sp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AF68643B-405E-050C-6DDA-B0706866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3" name="Picture 2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C04E0C5D-BDC6-04CB-BB20-03A7C4FB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48" y="1683012"/>
            <a:ext cx="7233920" cy="4306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DEDFC-FE7A-FE76-5380-ACE431E38DDC}"/>
              </a:ext>
            </a:extLst>
          </p:cNvPr>
          <p:cNvSpPr txBox="1"/>
          <p:nvPr/>
        </p:nvSpPr>
        <p:spPr>
          <a:xfrm>
            <a:off x="845670" y="5189967"/>
            <a:ext cx="37639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 = </a:t>
            </a:r>
            <a:r>
              <a:rPr lang="en-US" dirty="0">
                <a:solidFill>
                  <a:schemeClr val="accent2"/>
                </a:solidFill>
              </a:rPr>
              <a:t>58-64 mbar</a:t>
            </a:r>
            <a:r>
              <a:rPr lang="en-US" dirty="0">
                <a:solidFill>
                  <a:srgbClr val="000000"/>
                </a:solidFill>
              </a:rPr>
              <a:t>;  cN2 =</a:t>
            </a:r>
            <a:r>
              <a:rPr lang="en-US" dirty="0">
                <a:solidFill>
                  <a:schemeClr val="accent2"/>
                </a:solidFill>
              </a:rPr>
              <a:t> 11-15%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err="1">
                <a:solidFill>
                  <a:srgbClr val="000000"/>
                </a:solidFill>
              </a:rPr>
              <a:t>X_off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chemeClr val="accent2"/>
                </a:solidFill>
              </a:rPr>
              <a:t>1.6-2.2mm</a:t>
            </a:r>
            <a:r>
              <a:rPr lang="en-US" dirty="0">
                <a:solidFill>
                  <a:srgbClr val="000000"/>
                </a:solidFill>
              </a:rPr>
              <a:t>; a_0 ~</a:t>
            </a:r>
            <a:r>
              <a:rPr lang="en-US" dirty="0">
                <a:solidFill>
                  <a:schemeClr val="accent2"/>
                </a:solidFill>
              </a:rPr>
              <a:t> 1.6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A525B516-10D1-C2D5-8E77-532CF1E0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E06B3-A2D2-B0DC-C414-F24850C69DE8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AF960D-8E5D-7522-5FFD-1FBDF96FEBA1}"/>
              </a:ext>
            </a:extLst>
          </p:cNvPr>
          <p:cNvGrpSpPr/>
          <p:nvPr/>
        </p:nvGrpSpPr>
        <p:grpSpPr>
          <a:xfrm>
            <a:off x="275590" y="1687195"/>
            <a:ext cx="5829300" cy="3060204"/>
            <a:chOff x="275590" y="1687195"/>
            <a:chExt cx="5829300" cy="3060204"/>
          </a:xfrm>
        </p:grpSpPr>
        <p:pic>
          <p:nvPicPr>
            <p:cNvPr id="10" name="Picture 9" descr="A graph of a graph of a graph of a graph of a graph of a graph of a graph of a graph of a graph of a graph of a graph of a graph of a graph of&#10;&#10;AI-generated content may be incorrect.">
              <a:extLst>
                <a:ext uri="{FF2B5EF4-FFF2-40B4-BE49-F238E27FC236}">
                  <a16:creationId xmlns:a16="http://schemas.microsoft.com/office/drawing/2014/main" id="{D4370B34-6B84-2B33-AA5B-E2EB08BE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590" y="1687195"/>
              <a:ext cx="5829300" cy="2914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E2AF44-3787-638E-4122-3E8C4191A344}"/>
                </a:ext>
              </a:extLst>
            </p:cNvPr>
            <p:cNvSpPr txBox="1"/>
            <p:nvPr/>
          </p:nvSpPr>
          <p:spPr>
            <a:xfrm>
              <a:off x="843280" y="4470400"/>
              <a:ext cx="104648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J Serhal, </a:t>
              </a:r>
              <a:r>
                <a:rPr lang="en-US" sz="1200" err="1"/>
                <a:t>Phd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40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819C-6CB1-6A8A-CFC4-6EF6A9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fidelity simulations: AM Cylindrical </a:t>
            </a:r>
          </a:p>
        </p:txBody>
      </p:sp>
      <p:pic>
        <p:nvPicPr>
          <p:cNvPr id="4" name="Content Placeholder 3" descr="A diagram of a function&#10;&#10;AI-generated content may be incorrect.">
            <a:extLst>
              <a:ext uri="{FF2B5EF4-FFF2-40B4-BE49-F238E27FC236}">
                <a16:creationId xmlns:a16="http://schemas.microsoft.com/office/drawing/2014/main" id="{7DD1E55E-8020-206D-70F7-9090BEDC0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690" y="2516613"/>
            <a:ext cx="6069431" cy="3356828"/>
          </a:xfrm>
          <a:prstGeom prst="rect">
            <a:avLst/>
          </a:prstGeom>
        </p:spPr>
      </p:pic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50E971F5-0BE8-643D-B635-CB0D2DDB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C37E9-5D14-C073-2816-C2F76324A2CF}"/>
              </a:ext>
            </a:extLst>
          </p:cNvPr>
          <p:cNvSpPr txBox="1"/>
          <p:nvPr/>
        </p:nvSpPr>
        <p:spPr>
          <a:xfrm>
            <a:off x="633831" y="1535595"/>
            <a:ext cx="561364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Azimuthal mode (AM) decomposition in cylindrical geometry:</a:t>
            </a:r>
            <a:endParaRPr lang="en-US"/>
          </a:p>
          <a:p>
            <a:endParaRPr lang="en-US" sz="1400" b="1" dirty="0"/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Allows 2D simulation to capture 3D effects and reduces the computational cost compared to the full 3D cartesian.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33D0A6-3863-AE56-1668-DDB28E9F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22" y="2755922"/>
            <a:ext cx="4181479" cy="6799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A953AE-1844-0723-9FDB-6DCB6B3EFB6B}"/>
              </a:ext>
            </a:extLst>
          </p:cNvPr>
          <p:cNvGrpSpPr/>
          <p:nvPr/>
        </p:nvGrpSpPr>
        <p:grpSpPr>
          <a:xfrm>
            <a:off x="565356" y="3429001"/>
            <a:ext cx="6456516" cy="2886355"/>
            <a:chOff x="303485" y="3689684"/>
            <a:chExt cx="6063226" cy="2779840"/>
          </a:xfrm>
        </p:grpSpPr>
        <p:pic>
          <p:nvPicPr>
            <p:cNvPr id="14" name="Picture 13" descr="A diagram of a laser field&#10;&#10;AI-generated content may be incorrect.">
              <a:extLst>
                <a:ext uri="{FF2B5EF4-FFF2-40B4-BE49-F238E27FC236}">
                  <a16:creationId xmlns:a16="http://schemas.microsoft.com/office/drawing/2014/main" id="{BBCBF9B6-0169-57CE-9367-AE21B93C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6533" y="3689684"/>
              <a:ext cx="3742409" cy="25065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F8B00B-38D8-9665-BED1-B4102B0C49D4}"/>
                </a:ext>
              </a:extLst>
            </p:cNvPr>
            <p:cNvSpPr txBox="1"/>
            <p:nvPr/>
          </p:nvSpPr>
          <p:spPr>
            <a:xfrm>
              <a:off x="303485" y="5915526"/>
              <a:ext cx="6063226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u="sng" strike="noStrike" baseline="0">
                  <a:solidFill>
                    <a:srgbClr val="467886"/>
                  </a:solidFill>
                  <a:latin typeface="Aptos"/>
                  <a:ea typeface="Segoe UI"/>
                  <a:cs typeface="Segoe UI"/>
                  <a:hlinkClick r:id="rId6"/>
                </a:rPr>
                <a:t>A. Lifschitz et al., J. Comp. Phys. 228, 5 (2008)</a:t>
              </a:r>
              <a:r>
                <a:rPr sz="1200">
                  <a:latin typeface="Calibri"/>
                  <a:ea typeface="Calibri"/>
                  <a:cs typeface="Calibri"/>
                </a:rPr>
                <a:t>​</a:t>
              </a:r>
              <a:endParaRPr lang="en-US"/>
            </a:p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4A669D1-1F8E-52A0-C5AC-88E9608903BD}"/>
              </a:ext>
            </a:extLst>
          </p:cNvPr>
          <p:cNvSpPr txBox="1"/>
          <p:nvPr/>
        </p:nvSpPr>
        <p:spPr>
          <a:xfrm>
            <a:off x="762001" y="6316579"/>
            <a:ext cx="25567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hlinkClick r:id="rId7"/>
              </a:rPr>
              <a:t>https://smileipic.github.io/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  <a:hlinkClick r:id="rId8"/>
              </a:rPr>
              <a:t> I. Zemzemi, PhD thesis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A4018-D2ED-0573-3612-682ED9B00FAA}"/>
              </a:ext>
            </a:extLst>
          </p:cNvPr>
          <p:cNvSpPr txBox="1"/>
          <p:nvPr/>
        </p:nvSpPr>
        <p:spPr>
          <a:xfrm>
            <a:off x="9354552" y="5444289"/>
            <a:ext cx="2486527" cy="287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9"/>
              </a:rPr>
              <a:t>https://github.com/LASY-org/lasy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10B353-22D6-3FB3-421F-C85C1AC46114}"/>
              </a:ext>
            </a:extLst>
          </p:cNvPr>
          <p:cNvSpPr txBox="1"/>
          <p:nvPr/>
        </p:nvSpPr>
        <p:spPr>
          <a:xfrm>
            <a:off x="6393529" y="1921790"/>
            <a:ext cx="3860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Real laser profile from experiment:</a:t>
            </a: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3513C6E-C2E1-97C7-FBB4-A63F464DE1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79BAEE-F636-2E9C-8EDD-997B552B0152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21936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dots and lines&#10;&#10;AI-generated content may be incorrect.">
            <a:extLst>
              <a:ext uri="{FF2B5EF4-FFF2-40B4-BE49-F238E27FC236}">
                <a16:creationId xmlns:a16="http://schemas.microsoft.com/office/drawing/2014/main" id="{EA80D8F8-EA11-BFFF-1691-240B445F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080" y="15240"/>
            <a:ext cx="1137920" cy="1076960"/>
          </a:xfrm>
          <a:prstGeom prst="rect">
            <a:avLst/>
          </a:prstGeom>
        </p:spPr>
      </p:pic>
      <p:pic>
        <p:nvPicPr>
          <p:cNvPr id="15" name="Picture 14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EAA3C572-321F-91F8-32B2-EFB9347C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8" y="3765670"/>
            <a:ext cx="11951918" cy="2594596"/>
          </a:xfrm>
          <a:prstGeom prst="rect">
            <a:avLst/>
          </a:prstGeom>
        </p:spPr>
      </p:pic>
      <p:pic>
        <p:nvPicPr>
          <p:cNvPr id="16" name="Picture 15" descr="A graph of energy&#10;&#10;AI-generated content may be incorrect.">
            <a:extLst>
              <a:ext uri="{FF2B5EF4-FFF2-40B4-BE49-F238E27FC236}">
                <a16:creationId xmlns:a16="http://schemas.microsoft.com/office/drawing/2014/main" id="{DB89887D-F976-D77D-B659-A3A030BBD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83" y="1092013"/>
            <a:ext cx="10179902" cy="2603975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90ECB7D-F047-22B3-DE49-66F64484E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"/>
            <a:ext cx="1799573" cy="508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BA6B8-0E91-DA73-1F3E-62E3C7E014EC}"/>
              </a:ext>
            </a:extLst>
          </p:cNvPr>
          <p:cNvSpPr txBox="1"/>
          <p:nvPr/>
        </p:nvSpPr>
        <p:spPr>
          <a:xfrm>
            <a:off x="4823535" y="6640759"/>
            <a:ext cx="25494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/>
              <a:t>IJClab</a:t>
            </a:r>
            <a:r>
              <a:rPr lang="en-US" sz="800" dirty="0"/>
              <a:t> | K SWAIN | 16/12/2025  |  </a:t>
            </a:r>
            <a:r>
              <a:rPr lang="en-US" sz="800" dirty="0" err="1"/>
              <a:t>Arronax</a:t>
            </a:r>
          </a:p>
        </p:txBody>
      </p:sp>
    </p:spTree>
    <p:extLst>
      <p:ext uri="{BB962C8B-B14F-4D97-AF65-F5344CB8AC3E}">
        <p14:creationId xmlns:p14="http://schemas.microsoft.com/office/powerpoint/2010/main" val="1044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PALLAS laser-plasma injector test facility: Simulations</vt:lpstr>
      <vt:lpstr>Objective:</vt:lpstr>
      <vt:lpstr>Commissioning Progress:</vt:lpstr>
      <vt:lpstr>Plasma Target:</vt:lpstr>
      <vt:lpstr>Particle in cell simulation:</vt:lpstr>
      <vt:lpstr>Random Scan:</vt:lpstr>
      <vt:lpstr>Bayesian optimization:</vt:lpstr>
      <vt:lpstr>High fidelity simulations: AM Cylindrical </vt:lpstr>
      <vt:lpstr>PowerPoint Presentation</vt:lpstr>
      <vt:lpstr>First electron beam parameters obtained:</vt:lpstr>
      <vt:lpstr>Comparison: simulation and experiment</vt:lpstr>
      <vt:lpstr>Other simulations and modeling activities:</vt:lpstr>
      <vt:lpstr>Conclusion: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919</cp:revision>
  <dcterms:created xsi:type="dcterms:W3CDTF">2025-12-07T16:38:54Z</dcterms:created>
  <dcterms:modified xsi:type="dcterms:W3CDTF">2025-12-16T15:16:52Z</dcterms:modified>
</cp:coreProperties>
</file>