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media1.mp4" ContentType="video/unknown"/>
  <Override PartName="/ppt/media/media2.mp4" ContentType="video/unknown"/>
  <Override PartName="/ppt/media/media3.mp4" ContentType="video/unknown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1pPr>
    <a:lvl2pPr marL="0" marR="0" indent="4572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2pPr>
    <a:lvl3pPr marL="0" marR="0" indent="9144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3pPr>
    <a:lvl4pPr marL="0" marR="0" indent="13716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4pPr>
    <a:lvl5pPr marL="0" marR="0" indent="18288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5pPr>
    <a:lvl6pPr marL="0" marR="0" indent="22860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6pPr>
    <a:lvl7pPr marL="0" marR="0" indent="27432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7pPr>
    <a:lvl8pPr marL="0" marR="0" indent="32004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8pPr>
    <a:lvl9pPr marL="0" marR="0" indent="36576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357243"/>
              <a:satOff val="7293"/>
              <a:lumOff val="8906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3">
              <a:satOff val="1412"/>
              <a:lumOff val="16412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>
                  <a:satOff val="1412"/>
                  <a:lumOff val="16412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E937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FFF171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A51B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E1A84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103425"/>
              <a:satOff val="-7243"/>
              <a:lumOff val="992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chemeClr val="accent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lumOff val="-14283"/>
            </a:schemeClr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5">
                  <a:lumOff val="-1428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satOff val="-6299"/>
              <a:lumOff val="-32309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6500" y="12268950"/>
            <a:ext cx="21971000" cy="660401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Body Level One…"/>
          <p:cNvSpPr txBox="1"/>
          <p:nvPr>
            <p:ph type="body" sz="quarter" idx="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" name="Presentation Title"/>
          <p:cNvSpPr txBox="1"/>
          <p:nvPr>
            <p:ph type="title" hasCustomPrompt="1"/>
          </p:nvPr>
        </p:nvSpPr>
        <p:spPr>
          <a:xfrm>
            <a:off x="1206500" y="2616200"/>
            <a:ext cx="21971004" cy="4648200"/>
          </a:xfrm>
          <a:prstGeom prst="rect">
            <a:avLst/>
          </a:prstGeom>
        </p:spPr>
        <p:txBody>
          <a:bodyPr anchor="b"/>
          <a:lstStyle>
            <a:lvl1pPr defTabSz="355600">
              <a:defRPr spc="-119" sz="120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Subtitle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100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Subtitle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109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6000"/>
              </a:spcBef>
              <a:buSzTx/>
              <a:buNone/>
              <a:defRPr sz="5000"/>
            </a:lvl1pPr>
            <a:lvl2pPr marL="0" indent="457200">
              <a:spcBef>
                <a:spcPts val="6000"/>
              </a:spcBef>
              <a:buSzTx/>
              <a:buNone/>
              <a:defRPr sz="5000"/>
            </a:lvl2pPr>
            <a:lvl3pPr marL="0" indent="914400">
              <a:spcBef>
                <a:spcPts val="6000"/>
              </a:spcBef>
              <a:buSzTx/>
              <a:buNone/>
              <a:defRPr sz="5000"/>
            </a:lvl3pPr>
            <a:lvl4pPr marL="0" indent="1371600">
              <a:spcBef>
                <a:spcPts val="6000"/>
              </a:spcBef>
              <a:buSzTx/>
              <a:buNone/>
              <a:defRPr sz="5000"/>
            </a:lvl4pPr>
            <a:lvl5pPr marL="0" indent="1828800">
              <a:spcBef>
                <a:spcPts val="6000"/>
              </a:spcBef>
              <a:buSzTx/>
              <a:buNone/>
              <a:defRPr sz="50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0" name="Agenda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sz="half" idx="1" hasCustomPrompt="1"/>
          </p:nvPr>
        </p:nvSpPr>
        <p:spPr>
          <a:xfrm>
            <a:off x="1206500" y="4191000"/>
            <a:ext cx="21971000" cy="40894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/>
          <p:nvPr>
            <p:ph type="body" idx="1" hasCustomPrompt="1"/>
          </p:nvPr>
        </p:nvSpPr>
        <p:spPr>
          <a:xfrm>
            <a:off x="1206500" y="1206500"/>
            <a:ext cx="21971000" cy="7353300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Fact information"/>
          <p:cNvSpPr txBox="1"/>
          <p:nvPr>
            <p:ph type="body" sz="quarter" idx="21" hasCustomPrompt="1"/>
          </p:nvPr>
        </p:nvSpPr>
        <p:spPr>
          <a:xfrm>
            <a:off x="1206500" y="8128000"/>
            <a:ext cx="21971000" cy="1079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90000"/>
              </a:lnSpc>
              <a:spcBef>
                <a:spcPts val="0"/>
              </a:spcBef>
              <a:buSzTx/>
              <a:buNone/>
              <a:defRPr spc="-55"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/>
          <p:nvPr>
            <p:ph type="body" sz="quarter" idx="21" hasCustomPrompt="1"/>
          </p:nvPr>
        </p:nvSpPr>
        <p:spPr>
          <a:xfrm>
            <a:off x="5461000" y="9563100"/>
            <a:ext cx="13728700" cy="698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36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36" name="Body Level One…"/>
          <p:cNvSpPr txBox="1"/>
          <p:nvPr>
            <p:ph type="body" sz="quarter" idx="1" hasCustomPrompt="1"/>
          </p:nvPr>
        </p:nvSpPr>
        <p:spPr>
          <a:xfrm>
            <a:off x="5194300" y="4165600"/>
            <a:ext cx="13995400" cy="4432300"/>
          </a:xfrm>
          <a:prstGeom prst="rect">
            <a:avLst/>
          </a:prstGeom>
        </p:spPr>
        <p:txBody>
          <a:bodyPr anchor="b"/>
          <a:lstStyle>
            <a:lvl1pPr marL="254000" indent="-2540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1pPr>
            <a:lvl2pPr marL="254000" indent="2032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2pPr>
            <a:lvl3pPr marL="254000" indent="6604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3pPr>
            <a:lvl4pPr marL="254000" indent="11176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4pPr>
            <a:lvl5pPr marL="254000" indent="15748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lose-up of a curved, white, layered pattern"/>
          <p:cNvSpPr/>
          <p:nvPr>
            <p:ph type="pic" sz="quarter" idx="21"/>
          </p:nvPr>
        </p:nvSpPr>
        <p:spPr>
          <a:xfrm>
            <a:off x="1257300" y="3213100"/>
            <a:ext cx="7289800" cy="7289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Close-up of a layered pattern of grey stone"/>
          <p:cNvSpPr/>
          <p:nvPr>
            <p:ph type="pic" sz="quarter" idx="22"/>
          </p:nvPr>
        </p:nvSpPr>
        <p:spPr>
          <a:xfrm>
            <a:off x="7353300" y="3632200"/>
            <a:ext cx="9677400" cy="6451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Close-up of a white ribbed pattern"/>
          <p:cNvSpPr/>
          <p:nvPr>
            <p:ph type="pic" sz="quarter" idx="23"/>
          </p:nvPr>
        </p:nvSpPr>
        <p:spPr>
          <a:xfrm>
            <a:off x="14621933" y="3632200"/>
            <a:ext cx="9677401" cy="64572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ngular, futuristic, white corridor with shadows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uturistic, curved, white structure"/>
          <p:cNvSpPr/>
          <p:nvPr>
            <p:ph type="pic" idx="21"/>
          </p:nvPr>
        </p:nvSpPr>
        <p:spPr>
          <a:xfrm>
            <a:off x="0" y="-5397500"/>
            <a:ext cx="27190700" cy="203930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Author and Date"/>
          <p:cNvSpPr txBox="1"/>
          <p:nvPr>
            <p:ph type="body" sz="quarter" idx="22" hasCustomPrompt="1"/>
          </p:nvPr>
        </p:nvSpPr>
        <p:spPr>
          <a:xfrm>
            <a:off x="1206500" y="12268200"/>
            <a:ext cx="21971000" cy="660400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Presentation Title"/>
          <p:cNvSpPr txBox="1"/>
          <p:nvPr>
            <p:ph type="title" hasCustomPrompt="1"/>
          </p:nvPr>
        </p:nvSpPr>
        <p:spPr>
          <a:xfrm>
            <a:off x="1206500" y="2616200"/>
            <a:ext cx="21971004" cy="4648200"/>
          </a:xfrm>
          <a:prstGeom prst="rect">
            <a:avLst/>
          </a:prstGeom>
        </p:spPr>
        <p:txBody>
          <a:bodyPr anchor="b"/>
          <a:lstStyle>
            <a:lvl1pPr defTabSz="355600">
              <a:defRPr spc="-119" sz="120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lose-up of a curved, white, layered pattern"/>
          <p:cNvSpPr/>
          <p:nvPr>
            <p:ph type="pic" idx="21"/>
          </p:nvPr>
        </p:nvSpPr>
        <p:spPr>
          <a:xfrm>
            <a:off x="11569700" y="0"/>
            <a:ext cx="13716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3335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150100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Subtitle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43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lose-up of the edge of white curved stone"/>
          <p:cNvSpPr/>
          <p:nvPr>
            <p:ph type="pic" idx="21"/>
          </p:nvPr>
        </p:nvSpPr>
        <p:spPr>
          <a:xfrm>
            <a:off x="12382500" y="-1206500"/>
            <a:ext cx="12103100" cy="1614031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Slide Subtitle"/>
          <p:cNvSpPr txBox="1"/>
          <p:nvPr>
            <p:ph type="body" sz="quarter" idx="22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62" name="Slide Title"/>
          <p:cNvSpPr txBox="1"/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3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7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73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/>
          <p:nvPr>
            <p:ph type="body" sz="quarter" idx="21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82" name="Slide Title"/>
          <p:cNvSpPr txBox="1"/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3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1206496" y="39116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pc="-119" sz="12000"/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635000"/>
            <a:ext cx="21971000" cy="168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23558499" y="12458699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 defTabSz="584200">
              <a:spcBef>
                <a:spcPts val="0"/>
              </a:spcBef>
              <a:defRPr sz="20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1pPr>
      <a:lvl2pPr marL="0" marR="0" indent="4572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2pPr>
      <a:lvl3pPr marL="0" marR="0" indent="9144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3pPr>
      <a:lvl4pPr marL="0" marR="0" indent="13716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4pPr>
      <a:lvl5pPr marL="0" marR="0" indent="18288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5pPr>
      <a:lvl6pPr marL="0" marR="0" indent="22860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6pPr>
      <a:lvl7pPr marL="0" marR="0" indent="27432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7pPr>
      <a:lvl8pPr marL="0" marR="0" indent="32004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8pPr>
      <a:lvl9pPr marL="0" marR="0" indent="36576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9pPr>
    </p:titleStyle>
    <p:bodyStyle>
      <a:lvl1pPr marL="4572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1pPr>
      <a:lvl2pPr marL="9144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2pPr>
      <a:lvl3pPr marL="13716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3pPr>
      <a:lvl4pPr marL="18288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4pPr>
      <a:lvl5pPr marL="22860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5pPr>
      <a:lvl6pPr marL="27432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6pPr>
      <a:lvl7pPr marL="32004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7pPr>
      <a:lvl8pPr marL="36576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8pPr>
      <a:lvl9pPr marL="41148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3" Type="http://schemas.microsoft.com/office/2007/relationships/media" Target="../media/media1.mp4"/><Relationship Id="rId4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video" Target="../media/media2.mp4"/><Relationship Id="rId3" Type="http://schemas.microsoft.com/office/2007/relationships/media" Target="../media/media2.mp4"/><Relationship Id="rId4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video" Target="../media/media3.mp4"/><Relationship Id="rId3" Type="http://schemas.microsoft.com/office/2007/relationships/media" Target="../media/media3.mp4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First Shots from PALLAS…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EB6F2D"/>
                </a:solidFill>
                <a:latin typeface="Produkt Regular"/>
                <a:ea typeface="Produkt Regular"/>
                <a:cs typeface="Produkt Regular"/>
                <a:sym typeface="Produkt Regular"/>
              </a:defRPr>
            </a:pPr>
            <a:r>
              <a:t>First Shots from PALLAS </a:t>
            </a:r>
          </a:p>
          <a:p>
            <a:pPr>
              <a:defRPr>
                <a:solidFill>
                  <a:srgbClr val="EB6F2D"/>
                </a:solidFill>
                <a:latin typeface="Produkt Regular"/>
                <a:ea typeface="Produkt Regular"/>
                <a:cs typeface="Produkt Regular"/>
                <a:sym typeface="Produkt Regular"/>
              </a:defRPr>
            </a:pPr>
            <a:r>
              <a:t>Laser Plasma Accelerator at IJCLab</a:t>
            </a:r>
          </a:p>
        </p:txBody>
      </p:sp>
      <p:sp>
        <p:nvSpPr>
          <p:cNvPr id="172" name="Plasma, Laser, Action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B3656"/>
                </a:solidFill>
                <a:latin typeface="Produkt Medium"/>
                <a:ea typeface="Produkt Medium"/>
                <a:cs typeface="Produkt Medium"/>
                <a:sym typeface="Produkt Medium"/>
              </a:defRPr>
            </a:lvl1pPr>
          </a:lstStyle>
          <a:p>
            <a:pPr/>
            <a:r>
              <a:t>Plasma, Laser, Action</a:t>
            </a:r>
          </a:p>
        </p:txBody>
      </p:sp>
      <p:pic>
        <p:nvPicPr>
          <p:cNvPr id="173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38932" t="6940" r="37945" b="45555"/>
          <a:stretch>
            <a:fillRect/>
          </a:stretch>
        </p:blipFill>
        <p:spPr>
          <a:xfrm>
            <a:off x="20861147" y="11143852"/>
            <a:ext cx="3505636" cy="2572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38932" t="6940" r="37945" b="45555"/>
          <a:stretch>
            <a:fillRect/>
          </a:stretch>
        </p:blipFill>
        <p:spPr>
          <a:xfrm>
            <a:off x="20861147" y="11100764"/>
            <a:ext cx="3505636" cy="2572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215602" y="11720087"/>
            <a:ext cx="1333501" cy="1333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215602" y="11720087"/>
            <a:ext cx="1333501" cy="1333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rcRect l="0" t="1595" r="16045" b="19261"/>
          <a:stretch>
            <a:fillRect/>
          </a:stretch>
        </p:blipFill>
        <p:spPr>
          <a:xfrm>
            <a:off x="16682643" y="11197999"/>
            <a:ext cx="2220920" cy="2377507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Jana Serhal.…"/>
          <p:cNvSpPr txBox="1"/>
          <p:nvPr/>
        </p:nvSpPr>
        <p:spPr>
          <a:xfrm>
            <a:off x="901700" y="10712401"/>
            <a:ext cx="14874837" cy="2377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/>
          <a:p>
            <a:pPr defTabSz="470534">
              <a:spcBef>
                <a:spcPts val="0"/>
              </a:spcBef>
              <a:defRPr sz="3705">
                <a:solidFill>
                  <a:srgbClr val="657996"/>
                </a:solidFill>
                <a:latin typeface="Produkt Regular"/>
                <a:ea typeface="Produkt Regular"/>
                <a:cs typeface="Produkt Regular"/>
                <a:sym typeface="Produkt Regular"/>
              </a:defRPr>
            </a:pPr>
            <a:r>
              <a:t>Jana Serhal. </a:t>
            </a:r>
          </a:p>
          <a:p>
            <a:pPr defTabSz="470534">
              <a:spcBef>
                <a:spcPts val="0"/>
              </a:spcBef>
              <a:defRPr sz="3705">
                <a:solidFill>
                  <a:srgbClr val="657996"/>
                </a:solidFill>
                <a:latin typeface="Produkt Regular"/>
                <a:ea typeface="Produkt Regular"/>
                <a:cs typeface="Produkt Regular"/>
                <a:sym typeface="Produkt Regular"/>
              </a:defRPr>
            </a:pPr>
            <a:r>
              <a:t>December 16th</a:t>
            </a:r>
          </a:p>
          <a:p>
            <a:pPr defTabSz="470534">
              <a:spcBef>
                <a:spcPts val="0"/>
              </a:spcBef>
              <a:defRPr sz="3705">
                <a:solidFill>
                  <a:srgbClr val="657996"/>
                </a:solidFill>
                <a:latin typeface="Produkt Regular"/>
                <a:ea typeface="Produkt Regular"/>
                <a:cs typeface="Produkt Regular"/>
                <a:sym typeface="Produkt Regular"/>
              </a:defRPr>
            </a:pPr>
            <a:r>
              <a:t>Journees annuelles 2025 GDR SCIPAC et Instrumentation Faisceau</a:t>
            </a:r>
          </a:p>
        </p:txBody>
      </p:sp>
      <p:sp>
        <p:nvSpPr>
          <p:cNvPr id="179" name="Slide Number"/>
          <p:cNvSpPr txBox="1"/>
          <p:nvPr>
            <p:ph type="sldNum" sz="quarter" idx="4294967295"/>
          </p:nvPr>
        </p:nvSpPr>
        <p:spPr>
          <a:xfrm>
            <a:off x="23731473" y="12458699"/>
            <a:ext cx="215647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First electron beams observed at 1 Hz operation with pressure P=75 mbar and N2 concentration cN2 = 35 % ."/>
          <p:cNvSpPr txBox="1"/>
          <p:nvPr/>
        </p:nvSpPr>
        <p:spPr>
          <a:xfrm>
            <a:off x="758688" y="2723911"/>
            <a:ext cx="2200791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spcBef>
                <a:spcPts val="0"/>
              </a:spcBef>
              <a:defRPr>
                <a:solidFill>
                  <a:srgbClr val="00294B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First electron beams observed at 1 Hz operation with pressure P=75 mbar and N</a:t>
            </a:r>
            <a:r>
              <a:rPr baseline="-5999"/>
              <a:t>2 </a:t>
            </a:r>
            <a:r>
              <a:t>concentration c</a:t>
            </a:r>
            <a:r>
              <a:rPr baseline="-5999"/>
              <a:t>N2 </a:t>
            </a:r>
            <a:r>
              <a:t>= 35 % .</a:t>
            </a:r>
            <a:endParaRPr sz="1200">
              <a:solidFill>
                <a:srgbClr val="000000"/>
              </a:solidFill>
            </a:endParaRPr>
          </a:p>
        </p:txBody>
      </p:sp>
      <p:pic>
        <p:nvPicPr>
          <p:cNvPr id="245" name="unknown.png" descr="unknow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58607" y="4075231"/>
            <a:ext cx="18199129" cy="8984381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Electron Beam: First Resul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55600">
              <a:defRPr spc="-90" sz="9000">
                <a:solidFill>
                  <a:srgbClr val="1B3656"/>
                </a:solidFill>
                <a:latin typeface="Produkt Medium"/>
                <a:ea typeface="Produkt Medium"/>
                <a:cs typeface="Produkt Medium"/>
                <a:sym typeface="Produkt Medium"/>
              </a:defRPr>
            </a:lvl1pPr>
          </a:lstStyle>
          <a:p>
            <a:pPr/>
            <a:r>
              <a:t>Electron Beam: First Results</a:t>
            </a:r>
          </a:p>
        </p:txBody>
      </p:sp>
      <p:sp>
        <p:nvSpPr>
          <p:cNvPr id="247" name="Slide Number"/>
          <p:cNvSpPr txBox="1"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" name="Table 1"/>
          <p:cNvGraphicFramePr/>
          <p:nvPr/>
        </p:nvGraphicFramePr>
        <p:xfrm>
          <a:off x="12739103" y="4156674"/>
          <a:ext cx="11069826" cy="606146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6659923"/>
                <a:gridCol w="1723057"/>
                <a:gridCol w="2674144"/>
              </a:tblGrid>
              <a:tr h="1092087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b="1" sz="3400">
                          <a:solidFill>
                            <a:srgbClr val="00294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Parameter</a:t>
                      </a:r>
                    </a:p>
                  </a:txBody>
                  <a:tcPr marL="121920" marR="121920" marT="60960" marB="60960" anchor="t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b="1" sz="3400">
                          <a:solidFill>
                            <a:srgbClr val="00294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Goal</a:t>
                      </a:r>
                    </a:p>
                  </a:txBody>
                  <a:tcPr marL="121920" marR="121920" marT="60960" marB="60960" anchor="t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b="1" sz="3400">
                          <a:solidFill>
                            <a:srgbClr val="00294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Achieved</a:t>
                      </a:r>
                    </a:p>
                  </a:txBody>
                  <a:tcPr marL="121920" marR="121920" marT="60960" marB="60960" anchor="t" anchorCtr="0" horzOverflow="overflow"/>
                </a:tc>
              </a:tr>
              <a:tr h="990962">
                <a:tc>
                  <a:txBody>
                    <a:bodyPr/>
                    <a:lstStyle/>
                    <a:p>
                      <a:pPr algn="ctr" defTabSz="457200">
                        <a:defRPr sz="3400">
                          <a:solidFill>
                            <a:srgbClr val="00294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Energy (E</a:t>
                      </a:r>
                      <a:r>
                        <a:rPr baseline="-5999"/>
                        <a:t>med</a:t>
                      </a:r>
                      <a:r>
                        <a:t>)                  [MeV]</a:t>
                      </a:r>
                    </a:p>
                  </a:txBody>
                  <a:tcPr marL="121920" marR="121920" marT="60960" marB="60960" anchor="t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3400">
                          <a:solidFill>
                            <a:srgbClr val="00294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150</a:t>
                      </a:r>
                    </a:p>
                  </a:txBody>
                  <a:tcPr marL="121920" marR="121920" marT="60960" marB="60960" anchor="t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3400">
                          <a:solidFill>
                            <a:srgbClr val="54823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140-160</a:t>
                      </a:r>
                    </a:p>
                  </a:txBody>
                  <a:tcPr marL="121920" marR="121920" marT="60960" marB="60960" anchor="t" anchorCtr="0" horzOverflow="overflow"/>
                </a:tc>
              </a:tr>
              <a:tr h="960184">
                <a:tc>
                  <a:txBody>
                    <a:bodyPr/>
                    <a:lstStyle/>
                    <a:p>
                      <a:pPr algn="ctr" defTabSz="457200">
                        <a:defRPr sz="3400">
                          <a:solidFill>
                            <a:srgbClr val="00294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Energy Spread (𝜎</a:t>
                      </a:r>
                      <a:r>
                        <a:rPr baseline="-5999"/>
                        <a:t>E </a:t>
                      </a:r>
                      <a:r>
                        <a:t>)       [MeV]</a:t>
                      </a:r>
                    </a:p>
                  </a:txBody>
                  <a:tcPr marL="121920" marR="121920" marT="60960" marB="60960" anchor="t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3400">
                          <a:solidFill>
                            <a:srgbClr val="00294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&lt;7.5</a:t>
                      </a:r>
                    </a:p>
                  </a:txBody>
                  <a:tcPr marL="121920" marR="121920" marT="60960" marB="60960" anchor="t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3400">
                          <a:solidFill>
                            <a:srgbClr val="C55A11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defRPr>
                      </a:pPr>
                      <a:r>
                        <a:t>18-100 </a:t>
                      </a:r>
                      <a:r>
                        <a:rPr baseline="31999"/>
                        <a:t>(✛)</a:t>
                      </a:r>
                    </a:p>
                  </a:txBody>
                  <a:tcPr marL="121920" marR="121920" marT="60960" marB="60960" anchor="t" anchorCtr="0" horzOverflow="overflow"/>
                </a:tc>
              </a:tr>
              <a:tr h="943796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3400">
                          <a:solidFill>
                            <a:srgbClr val="00294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Charge (Q)                      [pC]</a:t>
                      </a:r>
                    </a:p>
                  </a:txBody>
                  <a:tcPr marL="121920" marR="121920" marT="60960" marB="60960" anchor="t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3400">
                          <a:solidFill>
                            <a:srgbClr val="00294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15-30</a:t>
                      </a:r>
                    </a:p>
                  </a:txBody>
                  <a:tcPr marL="121920" marR="121920" marT="60960" marB="60960" anchor="t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3400">
                          <a:solidFill>
                            <a:srgbClr val="54823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10 -25</a:t>
                      </a:r>
                    </a:p>
                  </a:txBody>
                  <a:tcPr marL="121920" marR="121920" marT="60960" marB="60960" anchor="t" anchorCtr="0" horzOverflow="overflow"/>
                </a:tc>
              </a:tr>
              <a:tr h="981902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3400">
                          <a:solidFill>
                            <a:srgbClr val="00294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Divergence (𝜃)               [mrad]</a:t>
                      </a:r>
                    </a:p>
                  </a:txBody>
                  <a:tcPr marL="121920" marR="121920" marT="60960" marB="60960" anchor="t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3400">
                          <a:solidFill>
                            <a:srgbClr val="00294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&lt;5</a:t>
                      </a:r>
                    </a:p>
                  </a:txBody>
                  <a:tcPr marL="121920" marR="121920" marT="60960" marB="60960" anchor="t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3400">
                          <a:solidFill>
                            <a:srgbClr val="548235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0.8 x 1.2</a:t>
                      </a:r>
                    </a:p>
                  </a:txBody>
                  <a:tcPr marL="121920" marR="121920" marT="60960" marB="60960" anchor="t" anchorCtr="0" horzOverflow="overflow"/>
                </a:tc>
              </a:tr>
              <a:tr h="1079830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3400">
                          <a:solidFill>
                            <a:srgbClr val="00294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Stability                            [%]</a:t>
                      </a:r>
                    </a:p>
                  </a:txBody>
                  <a:tcPr marL="121920" marR="121920" marT="60960" marB="60960" anchor="t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3400">
                          <a:solidFill>
                            <a:srgbClr val="00294B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5</a:t>
                      </a:r>
                    </a:p>
                  </a:txBody>
                  <a:tcPr marL="121920" marR="121920" marT="60960" marB="60960" anchor="t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3400">
                          <a:solidFill>
                            <a:srgbClr val="FF0000"/>
                          </a:solidFill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15 -23</a:t>
                      </a:r>
                    </a:p>
                  </a:txBody>
                  <a:tcPr marL="121920" marR="121920" marT="60960" marB="60960" anchor="t" anchorCtr="0" horzOverflow="overflow"/>
                </a:tc>
              </a:tr>
            </a:tbl>
          </a:graphicData>
        </a:graphic>
      </p:graphicFrame>
      <p:sp>
        <p:nvSpPr>
          <p:cNvPr id="250" name="Key Takeaway…"/>
          <p:cNvSpPr txBox="1"/>
          <p:nvPr/>
        </p:nvSpPr>
        <p:spPr>
          <a:xfrm>
            <a:off x="639826" y="2821146"/>
            <a:ext cx="11830249" cy="8719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spcBef>
                <a:spcPts val="1200"/>
              </a:spcBef>
              <a:defRPr>
                <a:solidFill>
                  <a:srgbClr val="1B3656"/>
                </a:solidFill>
                <a:latin typeface="Produkt Regular"/>
                <a:ea typeface="Produkt Regular"/>
                <a:cs typeface="Produkt Regular"/>
                <a:sym typeface="Produkt Regular"/>
              </a:defRPr>
            </a:pPr>
          </a:p>
          <a:p>
            <a:pPr defTabSz="457200">
              <a:spcBef>
                <a:spcPts val="1200"/>
              </a:spcBef>
              <a:defRPr sz="4800">
                <a:solidFill>
                  <a:srgbClr val="1B3656"/>
                </a:solidFill>
                <a:latin typeface="Produkt Medium"/>
                <a:ea typeface="Produkt Medium"/>
                <a:cs typeface="Produkt Medium"/>
                <a:sym typeface="Produkt Medium"/>
              </a:defRPr>
            </a:pPr>
            <a:r>
              <a:t>Key Takeaway</a:t>
            </a:r>
            <a:endParaRPr>
              <a:solidFill>
                <a:srgbClr val="000000"/>
              </a:solidFill>
            </a:endParaRPr>
          </a:p>
          <a:p>
            <a:pPr defTabSz="457200">
              <a:spcBef>
                <a:spcPts val="1200"/>
              </a:spcBef>
              <a:defRPr>
                <a:solidFill>
                  <a:srgbClr val="1B3656"/>
                </a:solidFill>
                <a:latin typeface="Produkt Regular"/>
                <a:ea typeface="Produkt Regular"/>
                <a:cs typeface="Produkt Regular"/>
                <a:sym typeface="Produkt Regular"/>
              </a:defRPr>
            </a:pPr>
          </a:p>
          <a:p>
            <a:pPr indent="50800" defTabSz="457200">
              <a:spcBef>
                <a:spcPts val="1200"/>
              </a:spcBef>
              <a:defRPr>
                <a:solidFill>
                  <a:srgbClr val="1B3656"/>
                </a:solidFill>
                <a:latin typeface="Produkt Regular"/>
                <a:ea typeface="Produkt Regular"/>
                <a:cs typeface="Produkt Regular"/>
                <a:sym typeface="Produkt Regular"/>
              </a:defRPr>
            </a:pPr>
            <a:r>
              <a:rPr>
                <a:solidFill>
                  <a:srgbClr val="000000"/>
                </a:solidFill>
              </a:rPr>
              <a:t>•  </a:t>
            </a:r>
            <a:r>
              <a:t>First beams observed at 1 Hz commissioning</a:t>
            </a:r>
            <a:endParaRPr sz="1200">
              <a:solidFill>
                <a:srgbClr val="000000"/>
              </a:solidFill>
            </a:endParaRPr>
          </a:p>
          <a:p>
            <a:pPr indent="50800" defTabSz="457200">
              <a:spcBef>
                <a:spcPts val="1200"/>
              </a:spcBef>
              <a:defRPr>
                <a:solidFill>
                  <a:srgbClr val="1B3656"/>
                </a:solidFill>
                <a:latin typeface="Produkt Regular"/>
                <a:ea typeface="Produkt Regular"/>
                <a:cs typeface="Produkt Regular"/>
                <a:sym typeface="Produkt Regular"/>
              </a:defRPr>
            </a:pPr>
            <a:r>
              <a:rPr>
                <a:solidFill>
                  <a:srgbClr val="000000"/>
                </a:solidFill>
              </a:rPr>
              <a:t>• </a:t>
            </a:r>
            <a:r>
              <a:t>140–160 MeV</a:t>
            </a:r>
            <a:r>
              <a:t>, </a:t>
            </a:r>
            <a:r>
              <a:t>10–25 pC</a:t>
            </a:r>
            <a:r>
              <a:t>, divergence &lt;2 mrad</a:t>
            </a:r>
            <a:endParaRPr sz="1200">
              <a:solidFill>
                <a:srgbClr val="000000"/>
              </a:solidFill>
            </a:endParaRPr>
          </a:p>
          <a:p>
            <a:pPr indent="50800" defTabSz="457200">
              <a:spcBef>
                <a:spcPts val="1200"/>
              </a:spcBef>
              <a:defRPr>
                <a:solidFill>
                  <a:srgbClr val="1B3656"/>
                </a:solidFill>
                <a:latin typeface="Produkt Regular"/>
                <a:ea typeface="Produkt Regular"/>
                <a:cs typeface="Produkt Regular"/>
                <a:sym typeface="Produkt Regular"/>
              </a:defRPr>
            </a:pPr>
            <a:r>
              <a:rPr>
                <a:solidFill>
                  <a:srgbClr val="000000"/>
                </a:solidFill>
              </a:rPr>
              <a:t>•  </a:t>
            </a:r>
            <a:r>
              <a:t>Stability 15–23%, energy spread broad (no focusing yet)</a:t>
            </a:r>
            <a:endParaRPr sz="1200">
              <a:solidFill>
                <a:srgbClr val="000000"/>
              </a:solidFill>
            </a:endParaRPr>
          </a:p>
          <a:p>
            <a:pPr indent="50800" defTabSz="457200">
              <a:spcBef>
                <a:spcPts val="1200"/>
              </a:spcBef>
              <a:defRPr>
                <a:solidFill>
                  <a:srgbClr val="1B3656"/>
                </a:solidFill>
                <a:latin typeface="Produkt Regular"/>
                <a:ea typeface="Produkt Regular"/>
                <a:cs typeface="Produkt Regular"/>
                <a:sym typeface="Produkt Regular"/>
              </a:defRPr>
            </a:pPr>
            <a:r>
              <a:t>•</a:t>
            </a:r>
            <a:r>
              <a:rPr>
                <a:solidFill>
                  <a:srgbClr val="000000"/>
                </a:solidFill>
              </a:rPr>
              <a:t>•  </a:t>
            </a:r>
            <a:r>
              <a:t>Next steps: higher laser energy on target, pointing stabilisation, 10 Hz operation…</a:t>
            </a:r>
            <a:endParaRPr sz="1200">
              <a:solidFill>
                <a:srgbClr val="000000"/>
              </a:solidFill>
            </a:endParaRPr>
          </a:p>
          <a:p>
            <a:pPr defTabSz="457200">
              <a:spcBef>
                <a:spcPts val="1200"/>
              </a:spcBef>
              <a:defRPr>
                <a:solidFill>
                  <a:srgbClr val="1B3656"/>
                </a:solidFill>
                <a:latin typeface="Produkt Regular"/>
                <a:ea typeface="Produkt Regular"/>
                <a:cs typeface="Produkt Regular"/>
                <a:sym typeface="Produkt Regular"/>
              </a:defRPr>
            </a:pPr>
          </a:p>
        </p:txBody>
      </p:sp>
      <p:sp>
        <p:nvSpPr>
          <p:cNvPr id="251" name="Electron Beam: First Resul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55600">
              <a:defRPr spc="-90" sz="9000">
                <a:solidFill>
                  <a:srgbClr val="1B3656"/>
                </a:solidFill>
                <a:latin typeface="Produkt Medium"/>
                <a:ea typeface="Produkt Medium"/>
                <a:cs typeface="Produkt Medium"/>
                <a:sym typeface="Produkt Medium"/>
              </a:defRPr>
            </a:lvl1pPr>
          </a:lstStyle>
          <a:p>
            <a:pPr/>
            <a:r>
              <a:t>Electron Beam: First Results</a:t>
            </a:r>
          </a:p>
        </p:txBody>
      </p:sp>
      <p:sp>
        <p:nvSpPr>
          <p:cNvPr id="252" name="Slide Number"/>
          <p:cNvSpPr txBox="1"/>
          <p:nvPr>
            <p:ph type="sldNum" sz="quarter" idx="4294967295"/>
          </p:nvPr>
        </p:nvSpPr>
        <p:spPr>
          <a:xfrm>
            <a:off x="23630127" y="12458699"/>
            <a:ext cx="316993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he Tea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55600">
              <a:defRPr spc="-90" sz="9000">
                <a:solidFill>
                  <a:srgbClr val="1B3656"/>
                </a:solidFill>
                <a:latin typeface="Produkt Medium"/>
                <a:ea typeface="Produkt Medium"/>
                <a:cs typeface="Produkt Medium"/>
                <a:sym typeface="Produkt Medium"/>
              </a:defRPr>
            </a:lvl1pPr>
          </a:lstStyle>
          <a:p>
            <a:pPr/>
            <a:r>
              <a:t>The Team</a:t>
            </a:r>
          </a:p>
        </p:txBody>
      </p:sp>
      <p:pic>
        <p:nvPicPr>
          <p:cNvPr id="25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4306" y="2933374"/>
            <a:ext cx="15445544" cy="9342066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Slide Number"/>
          <p:cNvSpPr txBox="1"/>
          <p:nvPr>
            <p:ph type="sldNum" sz="quarter" idx="4294967295"/>
          </p:nvPr>
        </p:nvSpPr>
        <p:spPr>
          <a:xfrm>
            <a:off x="23590757" y="12458699"/>
            <a:ext cx="356363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7" name="Baynard, Elsa…"/>
          <p:cNvSpPr txBox="1"/>
          <p:nvPr/>
        </p:nvSpPr>
        <p:spPr>
          <a:xfrm>
            <a:off x="761824" y="2933756"/>
            <a:ext cx="6007055" cy="9691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spcBef>
                <a:spcPts val="0"/>
              </a:spcBef>
              <a:defRPr sz="3000">
                <a:solidFill>
                  <a:srgbClr val="0F37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Baynard, Elsa</a:t>
            </a:r>
          </a:p>
          <a:p>
            <a:pPr defTabSz="457200">
              <a:spcBef>
                <a:spcPts val="0"/>
              </a:spcBef>
              <a:defRPr sz="3000">
                <a:solidFill>
                  <a:srgbClr val="0F37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Beck, Arnaud</a:t>
            </a:r>
          </a:p>
          <a:p>
            <a:pPr defTabSz="457200">
              <a:spcBef>
                <a:spcPts val="0"/>
              </a:spcBef>
              <a:defRPr sz="3000">
                <a:solidFill>
                  <a:srgbClr val="0F37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Cassou, Kevin</a:t>
            </a:r>
          </a:p>
          <a:p>
            <a:pPr defTabSz="457200">
              <a:spcBef>
                <a:spcPts val="0"/>
              </a:spcBef>
              <a:defRPr sz="3000">
                <a:solidFill>
                  <a:srgbClr val="0F37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Cayla, Jean Noel</a:t>
            </a:r>
          </a:p>
          <a:p>
            <a:pPr defTabSz="457200">
              <a:spcBef>
                <a:spcPts val="0"/>
              </a:spcBef>
              <a:defRPr sz="3000">
                <a:solidFill>
                  <a:srgbClr val="0F37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Coacolo, Jean Louis</a:t>
            </a:r>
          </a:p>
          <a:p>
            <a:pPr defTabSz="457200">
              <a:spcBef>
                <a:spcPts val="0"/>
              </a:spcBef>
              <a:defRPr sz="3000">
                <a:solidFill>
                  <a:srgbClr val="0F37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Douillet, Denis</a:t>
            </a:r>
          </a:p>
          <a:p>
            <a:pPr defTabSz="457200">
              <a:spcBef>
                <a:spcPts val="0"/>
              </a:spcBef>
              <a:defRPr sz="3000">
                <a:solidFill>
                  <a:srgbClr val="0F37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Gonnin, Alexandre</a:t>
            </a:r>
          </a:p>
          <a:p>
            <a:pPr defTabSz="457200">
              <a:spcBef>
                <a:spcPts val="0"/>
              </a:spcBef>
              <a:defRPr sz="3000">
                <a:solidFill>
                  <a:srgbClr val="0F37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Huber Arnaud</a:t>
            </a:r>
          </a:p>
          <a:p>
            <a:pPr defTabSz="457200">
              <a:spcBef>
                <a:spcPts val="0"/>
              </a:spcBef>
              <a:defRPr sz="3000">
                <a:solidFill>
                  <a:srgbClr val="0F37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Iaquaniello, Gregory</a:t>
            </a:r>
          </a:p>
          <a:p>
            <a:pPr defTabSz="457200">
              <a:spcBef>
                <a:spcPts val="0"/>
              </a:spcBef>
              <a:defRPr sz="3000">
                <a:solidFill>
                  <a:srgbClr val="0F37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Kane, Gueladio</a:t>
            </a:r>
          </a:p>
          <a:p>
            <a:pPr defTabSz="457200">
              <a:spcBef>
                <a:spcPts val="0"/>
              </a:spcBef>
              <a:defRPr sz="3000">
                <a:solidFill>
                  <a:srgbClr val="0F37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Kazamias, Sophie</a:t>
            </a:r>
          </a:p>
          <a:p>
            <a:pPr defTabSz="457200">
              <a:spcBef>
                <a:spcPts val="0"/>
              </a:spcBef>
              <a:defRPr sz="3000">
                <a:solidFill>
                  <a:srgbClr val="0F37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Lenivenko, Mykyta</a:t>
            </a:r>
          </a:p>
          <a:p>
            <a:pPr defTabSz="457200">
              <a:spcBef>
                <a:spcPts val="0"/>
              </a:spcBef>
              <a:defRPr sz="3000">
                <a:solidFill>
                  <a:srgbClr val="0F37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Lucas, Bruno</a:t>
            </a:r>
          </a:p>
          <a:p>
            <a:pPr defTabSz="457200">
              <a:spcBef>
                <a:spcPts val="0"/>
              </a:spcBef>
              <a:defRPr sz="3000">
                <a:solidFill>
                  <a:srgbClr val="0F37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Malkinski Konrad</a:t>
            </a:r>
          </a:p>
          <a:p>
            <a:pPr defTabSz="457200">
              <a:spcBef>
                <a:spcPts val="0"/>
              </a:spcBef>
              <a:defRPr sz="3000">
                <a:solidFill>
                  <a:srgbClr val="0F37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Neveu, Olivier</a:t>
            </a:r>
          </a:p>
          <a:p>
            <a:pPr defTabSz="457200">
              <a:spcBef>
                <a:spcPts val="0"/>
              </a:spcBef>
              <a:defRPr sz="3000">
                <a:solidFill>
                  <a:srgbClr val="0F37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Peinaud, Yann</a:t>
            </a:r>
          </a:p>
          <a:p>
            <a:pPr defTabSz="457200">
              <a:spcBef>
                <a:spcPts val="0"/>
              </a:spcBef>
              <a:defRPr sz="3000">
                <a:solidFill>
                  <a:srgbClr val="0F37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Pintonato Marceau</a:t>
            </a:r>
          </a:p>
          <a:p>
            <a:pPr defTabSz="457200">
              <a:spcBef>
                <a:spcPts val="0"/>
              </a:spcBef>
              <a:defRPr sz="3000">
                <a:solidFill>
                  <a:srgbClr val="0F37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Pittman, Moana</a:t>
            </a:r>
          </a:p>
          <a:p>
            <a:pPr defTabSz="457200">
              <a:spcBef>
                <a:spcPts val="0"/>
              </a:spcBef>
              <a:defRPr sz="3000">
                <a:solidFill>
                  <a:srgbClr val="0F37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Serhal, Jana</a:t>
            </a:r>
          </a:p>
          <a:p>
            <a:pPr defTabSz="457200">
              <a:spcBef>
                <a:spcPts val="0"/>
              </a:spcBef>
              <a:defRPr sz="3000">
                <a:solidFill>
                  <a:srgbClr val="0F37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Specka, Arnd</a:t>
            </a:r>
          </a:p>
          <a:p>
            <a:pPr defTabSz="457200">
              <a:spcBef>
                <a:spcPts val="0"/>
              </a:spcBef>
              <a:defRPr sz="3000">
                <a:solidFill>
                  <a:srgbClr val="0F375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Swain, Kalyani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wake_nobeam.mp4" descr="wake_nobeam.mp4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8662165" y="3214948"/>
            <a:ext cx="16629491" cy="9354090"/>
          </a:xfrm>
          <a:prstGeom prst="rect">
            <a:avLst/>
          </a:prstGeom>
          <a:ln w="12700">
            <a:miter lim="400000"/>
          </a:ln>
          <a:effectLst>
            <a:reflection blurRad="0" stA="40000" stPos="0" endA="0" endPos="40000" dist="0" dir="5400000" fadeDir="5400000" sx="100000" sy="-100000" kx="0" ky="0" algn="bl" rotWithShape="0"/>
          </a:effectLst>
        </p:spPr>
      </p:pic>
      <p:sp>
        <p:nvSpPr>
          <p:cNvPr id="182" name="Gradient: ~100 GV/m → 1000× conventional accelerators."/>
          <p:cNvSpPr txBox="1"/>
          <p:nvPr/>
        </p:nvSpPr>
        <p:spPr>
          <a:xfrm>
            <a:off x="447175" y="10139341"/>
            <a:ext cx="11934277" cy="2246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Char char="•"/>
              <a:defRPr>
                <a:solidFill>
                  <a:srgbClr val="1B3656"/>
                </a:solidFill>
                <a:latin typeface="Produkt Regular"/>
                <a:ea typeface="Produkt Regular"/>
                <a:cs typeface="Produkt Regular"/>
                <a:sym typeface="Produkt Regular"/>
              </a:defRPr>
            </a:pPr>
            <a:r>
              <a:t>Gradient: </a:t>
            </a:r>
            <a:r>
              <a:rPr>
                <a:latin typeface="Produkt Medium"/>
                <a:ea typeface="Produkt Medium"/>
                <a:cs typeface="Produkt Medium"/>
                <a:sym typeface="Produkt Medium"/>
              </a:rPr>
              <a:t>~100 GV/m → </a:t>
            </a:r>
            <a:r>
              <a:t>1000× conventional accelerators.</a:t>
            </a:r>
          </a:p>
        </p:txBody>
      </p:sp>
      <p:sp>
        <p:nvSpPr>
          <p:cNvPr id="183" name="Laser Plasma Acceleration:…"/>
          <p:cNvSpPr txBox="1"/>
          <p:nvPr/>
        </p:nvSpPr>
        <p:spPr>
          <a:xfrm>
            <a:off x="530098" y="486473"/>
            <a:ext cx="23980875" cy="2938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 spc="-90" sz="9000">
                <a:solidFill>
                  <a:srgbClr val="1B3656"/>
                </a:solidFill>
                <a:latin typeface="Produkt Medium"/>
                <a:ea typeface="Produkt Medium"/>
                <a:cs typeface="Produkt Medium"/>
                <a:sym typeface="Produkt Medium"/>
              </a:defRPr>
            </a:pPr>
            <a:r>
              <a:t>Laser Plasma Acceleration:</a:t>
            </a:r>
          </a:p>
          <a:p>
            <a:pPr>
              <a:lnSpc>
                <a:spcPct val="90000"/>
              </a:lnSpc>
              <a:spcBef>
                <a:spcPts val="0"/>
              </a:spcBef>
              <a:defRPr spc="-90" sz="9000">
                <a:solidFill>
                  <a:srgbClr val="1B3656"/>
                </a:solidFill>
                <a:latin typeface="Produkt Medium"/>
                <a:ea typeface="Produkt Medium"/>
                <a:cs typeface="Produkt Medium"/>
                <a:sym typeface="Produkt Medium"/>
              </a:defRPr>
            </a:pPr>
            <a:r>
              <a:t>Concept and Mechanism</a:t>
            </a:r>
          </a:p>
        </p:txBody>
      </p:sp>
      <p:sp>
        <p:nvSpPr>
          <p:cNvPr id="184" name="High-intensity laser beam (≅  )"/>
          <p:cNvSpPr txBox="1"/>
          <p:nvPr/>
        </p:nvSpPr>
        <p:spPr>
          <a:xfrm>
            <a:off x="411833" y="4426630"/>
            <a:ext cx="10968994" cy="1758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Char char="•"/>
              <a:defRPr>
                <a:solidFill>
                  <a:srgbClr val="1B3656"/>
                </a:solidFill>
                <a:latin typeface="Produkt Regular"/>
                <a:ea typeface="Produkt Regular"/>
                <a:cs typeface="Produkt Regular"/>
                <a:sym typeface="Produkt Regular"/>
              </a:defRPr>
            </a:pPr>
            <a:r>
              <a:t>High-intensity laser beam</a:t>
            </a:r>
            <a:r>
              <a:rPr>
                <a:latin typeface="Produkt Medium"/>
                <a:ea typeface="Produkt Medium"/>
                <a:cs typeface="Produkt Medium"/>
                <a:sym typeface="Produkt Medium"/>
              </a:rPr>
              <a:t> (</a:t>
            </a:r>
            <a:r>
              <a:rPr>
                <a:latin typeface="Produkt Medium"/>
                <a:ea typeface="Produkt Medium"/>
                <a:cs typeface="Produkt Medium"/>
                <a:sym typeface="Produkt Medium"/>
              </a:rPr>
              <a:t>≅</a:t>
            </a:r>
            <a14:m>
              <m:oMath>
                <m:sSup>
                  <m:e>
                    <m:r>
                      <a:rPr xmlns:a="http://schemas.openxmlformats.org/drawingml/2006/main" sz="4850" i="1">
                        <a:solidFill>
                          <a:srgbClr val="1A3556"/>
                        </a:solidFill>
                        <a:latin typeface="Cambria Math" panose="02040503050406030204" pitchFamily="18" charset="0"/>
                      </a:rPr>
                      <m:t>1.10</m:t>
                    </m:r>
                  </m:e>
                  <m:sup>
                    <m:r>
                      <a:rPr xmlns:a="http://schemas.openxmlformats.org/drawingml/2006/main" sz="4850" i="1">
                        <a:solidFill>
                          <a:srgbClr val="1A3556"/>
                        </a:solidFill>
                        <a:latin typeface="Cambria Math" panose="02040503050406030204" pitchFamily="18" charset="0"/>
                      </a:rPr>
                      <m:t>18</m:t>
                    </m:r>
                  </m:sup>
                </m:sSup>
                <m:r>
                  <a:rPr xmlns:a="http://schemas.openxmlformats.org/drawingml/2006/main" sz="4850" i="1">
                    <a:solidFill>
                      <a:srgbClr val="1A3556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4850" i="1">
                    <a:solidFill>
                      <a:srgbClr val="1A3556"/>
                    </a:solidFill>
                    <a:latin typeface="Cambria Math" panose="02040503050406030204" pitchFamily="18" charset="0"/>
                  </a:rPr>
                  <m:t>/</m:t>
                </m:r>
                <m:r>
                  <a:rPr xmlns:a="http://schemas.openxmlformats.org/drawingml/2006/main" sz="4850" i="1">
                    <a:solidFill>
                      <a:srgbClr val="1A3556"/>
                    </a:solidFill>
                    <a:latin typeface="Cambria Math" panose="02040503050406030204" pitchFamily="18" charset="0"/>
                  </a:rPr>
                  <m:t>c</m:t>
                </m:r>
                <m:sSup>
                  <m:e>
                    <m:r>
                      <a:rPr xmlns:a="http://schemas.openxmlformats.org/drawingml/2006/main" sz="4850" i="1">
                        <a:solidFill>
                          <a:srgbClr val="1A3556"/>
                        </a:solidFill>
                        <a:latin typeface="Cambria Math" panose="02040503050406030204" pitchFamily="18" charset="0"/>
                      </a:rPr>
                      <m:t>m</m:t>
                    </m:r>
                  </m:e>
                  <m:sup>
                    <m:r>
                      <a:rPr xmlns:a="http://schemas.openxmlformats.org/drawingml/2006/main" sz="4850" i="1">
                        <a:solidFill>
                          <a:srgbClr val="1A3556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  <a:r>
              <a:rPr baseline="31999">
                <a:latin typeface="Produkt Medium"/>
                <a:ea typeface="Produkt Medium"/>
                <a:cs typeface="Produkt Medium"/>
                <a:sym typeface="Produkt Medium"/>
              </a:rPr>
              <a:t> </a:t>
            </a:r>
            <a:r>
              <a:rPr>
                <a:latin typeface="Produkt Medium"/>
                <a:ea typeface="Produkt Medium"/>
                <a:cs typeface="Produkt Medium"/>
                <a:sym typeface="Produkt Medium"/>
              </a:rPr>
              <a:t>)</a:t>
            </a:r>
            <a:endParaRPr>
              <a:latin typeface="Produkt Medium"/>
              <a:ea typeface="Produkt Medium"/>
              <a:cs typeface="Produkt Medium"/>
              <a:sym typeface="Produkt Medium"/>
            </a:endParaRPr>
          </a:p>
        </p:txBody>
      </p:sp>
      <p:sp>
        <p:nvSpPr>
          <p:cNvPr id="185" name="Drives a plasma wakefield in a gas target."/>
          <p:cNvSpPr txBox="1"/>
          <p:nvPr/>
        </p:nvSpPr>
        <p:spPr>
          <a:xfrm>
            <a:off x="423492" y="6236735"/>
            <a:ext cx="10611613" cy="1569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Char char="•"/>
              <a:defRPr>
                <a:solidFill>
                  <a:srgbClr val="1B3656"/>
                </a:solidFill>
                <a:latin typeface="Produkt Regular"/>
                <a:ea typeface="Produkt Regular"/>
                <a:cs typeface="Produkt Regular"/>
                <a:sym typeface="Produkt Regular"/>
              </a:defRPr>
            </a:pPr>
            <a:r>
              <a:t>D</a:t>
            </a:r>
            <a:r>
              <a:t>rives a plasma wakefield in a gas target.</a:t>
            </a:r>
          </a:p>
        </p:txBody>
      </p:sp>
      <p:sp>
        <p:nvSpPr>
          <p:cNvPr id="186" name="Electrons can be trapped and accelerated in this wake."/>
          <p:cNvSpPr txBox="1"/>
          <p:nvPr/>
        </p:nvSpPr>
        <p:spPr>
          <a:xfrm>
            <a:off x="435565" y="7845138"/>
            <a:ext cx="11253369" cy="2230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57200" indent="-317500" defTabSz="457200">
              <a:spcBef>
                <a:spcPts val="1200"/>
              </a:spcBef>
              <a:buSzPct val="100000"/>
              <a:buFont typeface="Times Roman"/>
              <a:buChar char="•"/>
              <a:defRPr>
                <a:solidFill>
                  <a:srgbClr val="1B3656"/>
                </a:solidFill>
                <a:latin typeface="Produkt Regular"/>
                <a:ea typeface="Produkt Regular"/>
                <a:cs typeface="Produkt Regular"/>
                <a:sym typeface="Produkt Regular"/>
              </a:defRPr>
            </a:lvl1pPr>
          </a:lstStyle>
          <a:p>
            <a:pPr/>
            <a:r>
              <a:t>Electrons can be trapped and accelerated in this wake.</a:t>
            </a:r>
          </a:p>
        </p:txBody>
      </p:sp>
      <p:sp>
        <p:nvSpPr>
          <p:cNvPr id="187" name="Slide Number"/>
          <p:cNvSpPr txBox="1"/>
          <p:nvPr>
            <p:ph type="sldNum" sz="quarter" idx="4294967295"/>
          </p:nvPr>
        </p:nvSpPr>
        <p:spPr>
          <a:xfrm>
            <a:off x="23692103" y="12458699"/>
            <a:ext cx="255017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0" fill="hold"/>
                                        <p:tgtEl>
                                          <p:spTgt spid="1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23" fill="hold" display="0">
                  <p:stCondLst>
                    <p:cond delay="indefinite"/>
                  </p:stCondLst>
                </p:cTn>
                <p:tgtEl>
                  <p:spTgt spid="181"/>
                </p:tgtEl>
              </p:cMediaNode>
            </p:video>
            <p:seq concurrent="1" prevAc="none" nextAc="seek">
              <p:cTn id="24" evtFilter="cancelBubble" nodeType="interactiveSeq" restart="whenNotActive" fill="hold">
                <p:stCondLst>
                  <p:cond delay="0" evt="onClick">
                    <p:tgtEl>
                      <p:spTgt spid="181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1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81"/>
                  </p:tgtEl>
                </p:cond>
              </p:nextCondLst>
            </p:seq>
          </p:childTnLst>
        </p:cTn>
      </p:par>
    </p:tnLst>
    <p:bldLst>
      <p:bldP build="whole" bldLvl="1" animBg="1" rev="0" advAuto="0" spid="185" grpId="3"/>
      <p:bldP build="whole" bldLvl="1" animBg="1" rev="0" advAuto="0" spid="182" grpId="5"/>
      <p:bldP build="whole" bldLvl="1" animBg="1" rev="0" advAuto="0" spid="184" grpId="2"/>
      <p:bldP build="whole" bldLvl="1" animBg="1" rev="0" advAuto="0" spid="186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unknown.png" descr="unknow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18816" y="3828333"/>
            <a:ext cx="15806151" cy="7637597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How to Inject Electrons into the Wakefield?"/>
          <p:cNvSpPr txBox="1"/>
          <p:nvPr/>
        </p:nvSpPr>
        <p:spPr>
          <a:xfrm>
            <a:off x="453898" y="685520"/>
            <a:ext cx="23980875" cy="1588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pc="-90" sz="9000">
                <a:solidFill>
                  <a:srgbClr val="1B3656"/>
                </a:solidFill>
                <a:latin typeface="Produkt Medium"/>
                <a:ea typeface="Produkt Medium"/>
                <a:cs typeface="Produkt Medium"/>
                <a:sym typeface="Produkt Medium"/>
              </a:defRPr>
            </a:lvl1pPr>
          </a:lstStyle>
          <a:p>
            <a:pPr/>
            <a:r>
              <a:t>How to Inject Electrons into the Wakefield?</a:t>
            </a:r>
          </a:p>
        </p:txBody>
      </p:sp>
      <p:sp>
        <p:nvSpPr>
          <p:cNvPr id="191" name="Ionization injection: high-Z dopant (N₂) in low-Z gas (He).…"/>
          <p:cNvSpPr txBox="1"/>
          <p:nvPr/>
        </p:nvSpPr>
        <p:spPr>
          <a:xfrm>
            <a:off x="369996" y="5465271"/>
            <a:ext cx="8528523" cy="4363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Char char="•"/>
              <a:defRPr>
                <a:solidFill>
                  <a:srgbClr val="1B3656"/>
                </a:solidFill>
                <a:latin typeface="Produkt Regular"/>
                <a:ea typeface="Produkt Regular"/>
                <a:cs typeface="Produkt Regular"/>
                <a:sym typeface="Produkt Regular"/>
              </a:defRPr>
            </a:pPr>
            <a:r>
              <a:t>Ionization injection: high-Z dopant (N₂) in low-Z gas (He).</a:t>
            </a:r>
          </a:p>
          <a:p>
            <a:pPr defTabSz="457200">
              <a:spcBef>
                <a:spcPts val="1200"/>
              </a:spcBef>
              <a:defRPr>
                <a:solidFill>
                  <a:srgbClr val="1B3656"/>
                </a:solidFill>
                <a:latin typeface="Produkt Regular"/>
                <a:ea typeface="Produkt Regular"/>
                <a:cs typeface="Produkt Regular"/>
                <a:sym typeface="Produkt Regular"/>
              </a:defRPr>
            </a:pPr>
          </a:p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Char char="•"/>
              <a:defRPr>
                <a:solidFill>
                  <a:srgbClr val="1B3656"/>
                </a:solidFill>
                <a:latin typeface="Produkt Regular"/>
                <a:ea typeface="Produkt Regular"/>
                <a:cs typeface="Produkt Regular"/>
                <a:sym typeface="Produkt Regular"/>
              </a:defRPr>
            </a:pPr>
            <a:r>
              <a:t>Electrons born inside the wake are automatically trapped and accelerated to high energies.</a:t>
            </a:r>
          </a:p>
        </p:txBody>
      </p:sp>
      <p:sp>
        <p:nvSpPr>
          <p:cNvPr id="192" name="Slide Number"/>
          <p:cNvSpPr txBox="1"/>
          <p:nvPr>
            <p:ph type="sldNum" sz="quarter" idx="4294967295"/>
          </p:nvPr>
        </p:nvSpPr>
        <p:spPr>
          <a:xfrm>
            <a:off x="23679403" y="12458699"/>
            <a:ext cx="267717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How to Inject Electrons into the Wakefield?"/>
          <p:cNvSpPr txBox="1"/>
          <p:nvPr/>
        </p:nvSpPr>
        <p:spPr>
          <a:xfrm>
            <a:off x="453898" y="685520"/>
            <a:ext cx="23980875" cy="1588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pc="-90" sz="9000">
                <a:solidFill>
                  <a:srgbClr val="1B3656"/>
                </a:solidFill>
                <a:latin typeface="Produkt Medium"/>
                <a:ea typeface="Produkt Medium"/>
                <a:cs typeface="Produkt Medium"/>
                <a:sym typeface="Produkt Medium"/>
              </a:defRPr>
            </a:lvl1pPr>
          </a:lstStyle>
          <a:p>
            <a:pPr/>
            <a:r>
              <a:t>How to Inject Electrons into the Wakefield?</a:t>
            </a:r>
          </a:p>
        </p:txBody>
      </p:sp>
      <p:pic>
        <p:nvPicPr>
          <p:cNvPr id="195" name="wake2.mp4" descr="wake2.mp4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8674863" y="3202248"/>
            <a:ext cx="16629495" cy="9354090"/>
          </a:xfrm>
          <a:prstGeom prst="rect">
            <a:avLst/>
          </a:prstGeom>
          <a:ln w="12700">
            <a:miter lim="400000"/>
          </a:ln>
          <a:effectLst>
            <a:reflection blurRad="0" stA="40000" stPos="0" endA="0" endPos="40000" dist="0" dir="5400000" fadeDir="5400000" sx="100000" sy="-100000" kx="0" ky="0" algn="bl" rotWithShape="0"/>
          </a:effectLst>
        </p:spPr>
      </p:pic>
      <p:sp>
        <p:nvSpPr>
          <p:cNvPr id="196" name="Line"/>
          <p:cNvSpPr/>
          <p:nvPr/>
        </p:nvSpPr>
        <p:spPr>
          <a:xfrm flipV="1">
            <a:off x="17049974" y="8111112"/>
            <a:ext cx="1" cy="2811119"/>
          </a:xfrm>
          <a:prstGeom prst="line">
            <a:avLst/>
          </a:prstGeom>
          <a:ln w="25400">
            <a:solidFill>
              <a:schemeClr val="accent1">
                <a:satOff val="-9155"/>
                <a:lumOff val="-32673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97" name="N6+,N7+  trapped electrons"/>
          <p:cNvSpPr txBox="1"/>
          <p:nvPr/>
        </p:nvSpPr>
        <p:spPr>
          <a:xfrm>
            <a:off x="15073600" y="11390443"/>
            <a:ext cx="6362371" cy="8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</a:t>
            </a:r>
            <a:r>
              <a:rPr baseline="31999" sz="4300"/>
              <a:t>6+</a:t>
            </a:r>
            <a:r>
              <a:rPr sz="4300"/>
              <a:t>,N</a:t>
            </a:r>
            <a:r>
              <a:rPr baseline="31999" sz="4300"/>
              <a:t>7+  </a:t>
            </a:r>
            <a:r>
              <a:rPr sz="4300"/>
              <a:t>trapped electrons</a:t>
            </a:r>
          </a:p>
        </p:txBody>
      </p:sp>
      <p:sp>
        <p:nvSpPr>
          <p:cNvPr id="198" name="Only electrons moving close to the wake’s phase velocity can be trapped and accelerated."/>
          <p:cNvSpPr txBox="1"/>
          <p:nvPr/>
        </p:nvSpPr>
        <p:spPr>
          <a:xfrm>
            <a:off x="369996" y="5623990"/>
            <a:ext cx="8528523" cy="4046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457200">
              <a:spcBef>
                <a:spcPts val="1200"/>
              </a:spcBef>
              <a:defRPr>
                <a:solidFill>
                  <a:srgbClr val="1B3656"/>
                </a:solidFill>
                <a:latin typeface="Produkt Regular"/>
                <a:ea typeface="Produkt Regular"/>
                <a:cs typeface="Produkt Regular"/>
                <a:sym typeface="Produkt Regular"/>
              </a:defRPr>
            </a:pPr>
            <a:r>
              <a:t>Only electrons moving close to the wake’s phase velocity can be trapped and accelerated.</a:t>
            </a:r>
          </a:p>
          <a:p>
            <a:pPr lvl="4" defTabSz="457200">
              <a:spcBef>
                <a:spcPts val="1200"/>
              </a:spcBef>
              <a:defRPr>
                <a:solidFill>
                  <a:srgbClr val="1B3656"/>
                </a:solidFill>
                <a:latin typeface="Produkt Regular"/>
                <a:ea typeface="Produkt Regular"/>
                <a:cs typeface="Produkt Regular"/>
                <a:sym typeface="Produkt Regular"/>
              </a:defRPr>
            </a:pPr>
          </a:p>
          <a:p>
            <a:pPr lvl="4" defTabSz="457200">
              <a:spcBef>
                <a:spcPts val="1200"/>
              </a:spcBef>
              <a:defRPr sz="4400">
                <a:solidFill>
                  <a:srgbClr val="1B3656"/>
                </a:solidFill>
                <a:latin typeface="Produkt Medium"/>
                <a:ea typeface="Produkt Medium"/>
                <a:cs typeface="Produkt Medium"/>
                <a:sym typeface="Produkt Medium"/>
              </a:defRPr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5350" i="1">
                          <a:solidFill>
                            <a:srgbClr val="1A3556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5350" i="1">
                          <a:solidFill>
                            <a:srgbClr val="1A3556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5350" i="1">
                          <a:solidFill>
                            <a:srgbClr val="1A3556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xmlns:a="http://schemas.openxmlformats.org/drawingml/2006/main" sz="5350" i="1">
                          <a:solidFill>
                            <a:srgbClr val="1A3556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5350" i="1">
                          <a:solidFill>
                            <a:srgbClr val="1A3556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5350" i="1">
                          <a:solidFill>
                            <a:srgbClr val="1A3556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xmlns:a="http://schemas.openxmlformats.org/drawingml/2006/main" sz="5350" i="1">
                          <a:solidFill>
                            <a:srgbClr val="1A3556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xmlns:a="http://schemas.openxmlformats.org/drawingml/2006/main" sz="5350" i="1">
                          <a:solidFill>
                            <a:srgbClr val="1A3556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5350" i="1">
                          <a:solidFill>
                            <a:srgbClr val="1A3556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5350" i="1">
                      <a:solidFill>
                        <a:srgbClr val="1A3556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5350" i="1">
                          <a:solidFill>
                            <a:srgbClr val="1A3556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5350" i="1">
                          <a:solidFill>
                            <a:srgbClr val="1A3556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5350" i="1">
                          <a:solidFill>
                            <a:srgbClr val="1A3556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xmlns:a="http://schemas.openxmlformats.org/drawingml/2006/main" sz="5350" i="1">
                          <a:solidFill>
                            <a:srgbClr val="1A3556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5350" i="1">
                          <a:solidFill>
                            <a:srgbClr val="1A3556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5350" i="1">
                          <a:solidFill>
                            <a:srgbClr val="1A3556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5350" i="1">
                          <a:solidFill>
                            <a:srgbClr val="1A3556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5350" i="1">
                          <a:solidFill>
                            <a:srgbClr val="1A3556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xmlns:a="http://schemas.openxmlformats.org/drawingml/2006/main" sz="5350" i="1">
                          <a:solidFill>
                            <a:srgbClr val="1A3556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5350" i="1">
                          <a:solidFill>
                            <a:srgbClr val="1A3556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xmlns:a="http://schemas.openxmlformats.org/drawingml/2006/main" sz="5350" i="1">
                          <a:solidFill>
                            <a:srgbClr val="1A3556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5350" i="1">
                          <a:solidFill>
                            <a:srgbClr val="1A3556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xmlns:a="http://schemas.openxmlformats.org/drawingml/2006/main" sz="5350" i="1">
                          <a:solidFill>
                            <a:srgbClr val="1A3556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5350" i="1">
                          <a:solidFill>
                            <a:srgbClr val="1A3556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5350" i="1">
                          <a:solidFill>
                            <a:srgbClr val="1A3556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xmlns:a="http://schemas.openxmlformats.org/drawingml/2006/main" sz="5350" i="1">
                          <a:solidFill>
                            <a:srgbClr val="1A3556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sub>
                  </m:sSub>
                </m:oMath>
              </m:oMathPara>
            </a14:m>
          </a:p>
        </p:txBody>
      </p:sp>
      <p:sp>
        <p:nvSpPr>
          <p:cNvPr id="199" name="Slide Number"/>
          <p:cNvSpPr txBox="1"/>
          <p:nvPr>
            <p:ph type="sldNum" sz="quarter" idx="4294967295"/>
          </p:nvPr>
        </p:nvSpPr>
        <p:spPr>
          <a:xfrm>
            <a:off x="23676101" y="12458699"/>
            <a:ext cx="271019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0" fill="hold"/>
                                        <p:tgtEl>
                                          <p:spTgt spid="1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95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195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9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ALLAS: Laser-Plasma Injecto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37820">
              <a:defRPr spc="-95" sz="9500">
                <a:solidFill>
                  <a:srgbClr val="1B3656"/>
                </a:solidFill>
                <a:latin typeface="Produkt Medium"/>
                <a:ea typeface="Produkt Medium"/>
                <a:cs typeface="Produkt Medium"/>
                <a:sym typeface="Produkt Medium"/>
              </a:defRPr>
            </a:pPr>
            <a:r>
              <a:t>PALLAS: Laser-Plasma Injector</a:t>
            </a:r>
            <a:r>
              <a:rPr spc="-11" sz="1140">
                <a:latin typeface="Times Roman"/>
                <a:ea typeface="Times Roman"/>
                <a:cs typeface="Times Roman"/>
                <a:sym typeface="Times Roman"/>
              </a:rPr>
              <a:t> </a:t>
            </a:r>
          </a:p>
        </p:txBody>
      </p:sp>
      <p:sp>
        <p:nvSpPr>
          <p:cNvPr id="202" name="⚡️ Precision Laser Control…"/>
          <p:cNvSpPr txBox="1"/>
          <p:nvPr/>
        </p:nvSpPr>
        <p:spPr>
          <a:xfrm>
            <a:off x="619386" y="5355008"/>
            <a:ext cx="7184899" cy="4552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spcBef>
                <a:spcPts val="1200"/>
              </a:spcBef>
              <a:defRPr>
                <a:solidFill>
                  <a:srgbClr val="1B3656"/>
                </a:solidFill>
                <a:latin typeface="Produkt Regular"/>
                <a:ea typeface="Produkt Regular"/>
                <a:cs typeface="Produkt Regular"/>
                <a:sym typeface="Produkt Regular"/>
              </a:defRPr>
            </a:pPr>
            <a:r>
              <a:t>⚡️ </a:t>
            </a:r>
            <a:r>
              <a:rPr>
                <a:latin typeface="Produkt Medium"/>
                <a:ea typeface="Produkt Medium"/>
                <a:cs typeface="Produkt Medium"/>
                <a:sym typeface="Produkt Medium"/>
              </a:rPr>
              <a:t>Precision</a:t>
            </a:r>
            <a:r>
              <a:rPr>
                <a:latin typeface="Produkt Medium"/>
                <a:ea typeface="Produkt Medium"/>
                <a:cs typeface="Produkt Medium"/>
                <a:sym typeface="Produkt Medium"/>
              </a:rPr>
              <a:t> Laser Control</a:t>
            </a:r>
            <a:r>
              <a:t> </a:t>
            </a:r>
          </a:p>
          <a:p>
            <a:pPr defTabSz="457200">
              <a:spcBef>
                <a:spcPts val="1200"/>
              </a:spcBef>
              <a:defRPr>
                <a:solidFill>
                  <a:srgbClr val="1B3656"/>
                </a:solidFill>
                <a:latin typeface="Produkt Regular"/>
                <a:ea typeface="Produkt Regular"/>
                <a:cs typeface="Produkt Regular"/>
                <a:sym typeface="Produkt Regular"/>
              </a:defRPr>
            </a:pPr>
          </a:p>
          <a:p>
            <a:pPr defTabSz="457200">
              <a:spcBef>
                <a:spcPts val="1200"/>
              </a:spcBef>
              <a:defRPr>
                <a:solidFill>
                  <a:srgbClr val="1B3656"/>
                </a:solidFill>
                <a:latin typeface="Produkt Regular"/>
                <a:ea typeface="Produkt Regular"/>
                <a:cs typeface="Produkt Regular"/>
                <a:sym typeface="Produkt Regular"/>
              </a:defRPr>
            </a:pPr>
            <a:r>
              <a:t>Improve beam stability: pointing, energy, wavefront</a:t>
            </a:r>
          </a:p>
          <a:p>
            <a:pPr defTabSz="457200">
              <a:spcBef>
                <a:spcPts val="1200"/>
              </a:spcBef>
              <a:defRPr>
                <a:solidFill>
                  <a:srgbClr val="1B3656"/>
                </a:solidFill>
                <a:latin typeface="Produkt Regular"/>
                <a:ea typeface="Produkt Regular"/>
                <a:cs typeface="Produkt Regular"/>
                <a:sym typeface="Produkt Regular"/>
              </a:defRPr>
            </a:pPr>
            <a:r>
              <a:t>Increase system uptime and reduce operator dependence</a:t>
            </a:r>
          </a:p>
        </p:txBody>
      </p:sp>
      <p:sp>
        <p:nvSpPr>
          <p:cNvPr id="203" name="⚙️ Target Systems…"/>
          <p:cNvSpPr txBox="1"/>
          <p:nvPr/>
        </p:nvSpPr>
        <p:spPr>
          <a:xfrm>
            <a:off x="8599550" y="5355008"/>
            <a:ext cx="7184899" cy="5213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spcBef>
                <a:spcPts val="1200"/>
              </a:spcBef>
              <a:defRPr>
                <a:solidFill>
                  <a:srgbClr val="1B3656"/>
                </a:solidFill>
                <a:latin typeface="Produkt Medium"/>
                <a:ea typeface="Produkt Medium"/>
                <a:cs typeface="Produkt Medium"/>
                <a:sym typeface="Produkt Medium"/>
              </a:defRPr>
            </a:pPr>
            <a:r>
              <a:t>⚙️ Target Systems</a:t>
            </a:r>
          </a:p>
          <a:p>
            <a:pPr defTabSz="457200">
              <a:spcBef>
                <a:spcPts val="1200"/>
              </a:spcBef>
              <a:defRPr>
                <a:solidFill>
                  <a:srgbClr val="1B3656"/>
                </a:solidFill>
                <a:latin typeface="Produkt Regular"/>
                <a:ea typeface="Produkt Regular"/>
                <a:cs typeface="Produkt Regular"/>
                <a:sym typeface="Produkt Regular"/>
              </a:defRPr>
            </a:pPr>
          </a:p>
          <a:p>
            <a:pPr defTabSz="457200">
              <a:spcBef>
                <a:spcPts val="1200"/>
              </a:spcBef>
              <a:defRPr>
                <a:solidFill>
                  <a:srgbClr val="1B3656"/>
                </a:solidFill>
                <a:latin typeface="Produkt Regular"/>
                <a:ea typeface="Produkt Regular"/>
                <a:cs typeface="Produkt Regular"/>
                <a:sym typeface="Produkt Regular"/>
              </a:defRPr>
            </a:pPr>
            <a:r>
              <a:t>Develop structured gas cells for </a:t>
            </a:r>
            <a:r>
              <a:t>reliable</a:t>
            </a:r>
            <a:r>
              <a:t> electron injection</a:t>
            </a:r>
          </a:p>
          <a:p>
            <a:pPr defTabSz="457200">
              <a:spcBef>
                <a:spcPts val="1200"/>
              </a:spcBef>
              <a:defRPr>
                <a:solidFill>
                  <a:srgbClr val="1B3656"/>
                </a:solidFill>
                <a:latin typeface="Produkt Regular"/>
                <a:ea typeface="Produkt Regular"/>
                <a:cs typeface="Produkt Regular"/>
                <a:sym typeface="Produkt Regular"/>
              </a:defRPr>
            </a:pPr>
            <a:r>
              <a:t>Focus on material robustness and power handling at 10 Hz operation</a:t>
            </a:r>
          </a:p>
        </p:txBody>
      </p:sp>
      <p:sp>
        <p:nvSpPr>
          <p:cNvPr id="204" name="💥 Electron Beam Studies…"/>
          <p:cNvSpPr txBox="1"/>
          <p:nvPr/>
        </p:nvSpPr>
        <p:spPr>
          <a:xfrm>
            <a:off x="16579715" y="5685208"/>
            <a:ext cx="7184899" cy="3740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spcBef>
                <a:spcPts val="1200"/>
              </a:spcBef>
              <a:defRPr>
                <a:solidFill>
                  <a:srgbClr val="1B3656"/>
                </a:solidFill>
                <a:latin typeface="Produkt Medium"/>
                <a:ea typeface="Produkt Medium"/>
                <a:cs typeface="Produkt Medium"/>
                <a:sym typeface="Produkt Medium"/>
              </a:defRPr>
            </a:pPr>
            <a:r>
              <a:t>💥 Electron Beam Studies</a:t>
            </a:r>
          </a:p>
          <a:p>
            <a:pPr defTabSz="457200">
              <a:spcBef>
                <a:spcPts val="1200"/>
              </a:spcBef>
              <a:defRPr>
                <a:solidFill>
                  <a:srgbClr val="1B3656"/>
                </a:solidFill>
                <a:latin typeface="Produkt Medium"/>
                <a:ea typeface="Produkt Medium"/>
                <a:cs typeface="Produkt Medium"/>
                <a:sym typeface="Produkt Medium"/>
              </a:defRPr>
            </a:pPr>
          </a:p>
          <a:p>
            <a:pPr defTabSz="457200">
              <a:spcBef>
                <a:spcPts val="1200"/>
              </a:spcBef>
              <a:defRPr>
                <a:solidFill>
                  <a:srgbClr val="1B3656"/>
                </a:solidFill>
                <a:latin typeface="Produkt Regular"/>
                <a:ea typeface="Produkt Regular"/>
                <a:cs typeface="Produkt Regular"/>
                <a:sym typeface="Produkt Regular"/>
              </a:defRPr>
            </a:pPr>
            <a:r>
              <a:t>Baseline beam characterisation and first control tests</a:t>
            </a:r>
          </a:p>
        </p:txBody>
      </p:sp>
      <p:sp>
        <p:nvSpPr>
          <p:cNvPr id="205" name="🎯 Core Objectives:"/>
          <p:cNvSpPr txBox="1"/>
          <p:nvPr/>
        </p:nvSpPr>
        <p:spPr>
          <a:xfrm>
            <a:off x="1254760" y="2790031"/>
            <a:ext cx="5982971" cy="979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1200"/>
              </a:spcBef>
              <a:defRPr sz="5000">
                <a:solidFill>
                  <a:srgbClr val="1B3656"/>
                </a:solidFill>
                <a:latin typeface="Produkt Regular"/>
                <a:ea typeface="Produkt Regular"/>
                <a:cs typeface="Produkt Regular"/>
                <a:sym typeface="Produkt Regular"/>
              </a:defRPr>
            </a:lvl1pPr>
          </a:lstStyle>
          <a:p>
            <a:pPr/>
            <a:r>
              <a:t>🎯 Core Objectives: </a:t>
            </a:r>
          </a:p>
        </p:txBody>
      </p:sp>
      <p:pic>
        <p:nvPicPr>
          <p:cNvPr id="206" name="Line Line" descr="Line Line"/>
          <p:cNvPicPr>
            <a:picLocks noChangeAspect="0"/>
          </p:cNvPicPr>
          <p:nvPr/>
        </p:nvPicPr>
        <p:blipFill>
          <a:blip r:embed="rId2">
            <a:alphaModFix amt="28878"/>
            <a:extLst/>
          </a:blip>
          <a:stretch>
            <a:fillRect/>
          </a:stretch>
        </p:blipFill>
        <p:spPr>
          <a:xfrm rot="16200000">
            <a:off x="5126703" y="8078563"/>
            <a:ext cx="6150429" cy="101601"/>
          </a:xfrm>
          <a:prstGeom prst="rect">
            <a:avLst/>
          </a:prstGeom>
        </p:spPr>
      </p:pic>
      <p:pic>
        <p:nvPicPr>
          <p:cNvPr id="208" name="Line Line" descr="Line Line"/>
          <p:cNvPicPr>
            <a:picLocks noChangeAspect="0"/>
          </p:cNvPicPr>
          <p:nvPr/>
        </p:nvPicPr>
        <p:blipFill>
          <a:blip r:embed="rId2">
            <a:alphaModFix amt="28878"/>
            <a:extLst/>
          </a:blip>
          <a:stretch>
            <a:fillRect/>
          </a:stretch>
        </p:blipFill>
        <p:spPr>
          <a:xfrm rot="16200000">
            <a:off x="13106868" y="8078563"/>
            <a:ext cx="6150429" cy="101601"/>
          </a:xfrm>
          <a:prstGeom prst="rect">
            <a:avLst/>
          </a:prstGeom>
        </p:spPr>
      </p:pic>
      <p:sp>
        <p:nvSpPr>
          <p:cNvPr id="210" name="Aiming for “high-quality beam” laser-plasma injector (LPI) facility working in Continuous 10 Hz operation"/>
          <p:cNvSpPr txBox="1"/>
          <p:nvPr/>
        </p:nvSpPr>
        <p:spPr>
          <a:xfrm>
            <a:off x="2088502" y="3644228"/>
            <a:ext cx="15292122" cy="49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spcBef>
                <a:spcPts val="1200"/>
              </a:spcBef>
              <a:defRPr sz="2400">
                <a:solidFill>
                  <a:srgbClr val="1B3656"/>
                </a:solidFill>
                <a:latin typeface="Produkt Regular"/>
                <a:ea typeface="Produkt Regular"/>
                <a:cs typeface="Produkt Regular"/>
                <a:sym typeface="Produkt Regular"/>
              </a:defRPr>
            </a:pPr>
            <a:r>
              <a:t>Aiming for “high-quality beam” laser-plasma injector (LPI) facility working in </a:t>
            </a:r>
            <a:r>
              <a:rPr>
                <a:solidFill>
                  <a:srgbClr val="FB7318"/>
                </a:solidFill>
              </a:rPr>
              <a:t>Continuous 10 Hz operation</a:t>
            </a:r>
          </a:p>
        </p:txBody>
      </p:sp>
      <p:sp>
        <p:nvSpPr>
          <p:cNvPr id="211" name="Slide Number"/>
          <p:cNvSpPr txBox="1"/>
          <p:nvPr>
            <p:ph type="sldNum" sz="quarter" idx="4294967295"/>
          </p:nvPr>
        </p:nvSpPr>
        <p:spPr>
          <a:xfrm>
            <a:off x="23683721" y="12458699"/>
            <a:ext cx="263399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5" grpId="1"/>
      <p:bldP build="whole" bldLvl="1" animBg="1" rev="0" advAuto="0" spid="208" grpId="6"/>
      <p:bldP build="whole" bldLvl="1" animBg="1" rev="0" advAuto="0" spid="203" grpId="5"/>
      <p:bldP build="whole" bldLvl="1" animBg="1" rev="0" advAuto="0" spid="206" grpId="4"/>
      <p:bldP build="whole" bldLvl="1" animBg="1" rev="0" advAuto="0" spid="202" grpId="3"/>
      <p:bldP build="whole" bldLvl="1" animBg="1" rev="0" advAuto="0" spid="210" grpId="2"/>
      <p:bldP build="whole" bldLvl="1" animBg="1" rev="0" advAuto="0" spid="204" grpId="7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arger  Laser System:…"/>
          <p:cNvSpPr txBox="1"/>
          <p:nvPr/>
        </p:nvSpPr>
        <p:spPr>
          <a:xfrm>
            <a:off x="13374833" y="3307832"/>
            <a:ext cx="7987793" cy="3500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spcBef>
                <a:spcPts val="2000"/>
              </a:spcBef>
              <a:defRPr>
                <a:solidFill>
                  <a:srgbClr val="1B3656"/>
                </a:solidFill>
                <a:latin typeface="Produkt Medium"/>
                <a:ea typeface="Produkt Medium"/>
                <a:cs typeface="Produkt Medium"/>
                <a:sym typeface="Produkt Medium"/>
              </a:defRPr>
            </a:pPr>
            <a:r>
              <a:t>Targer  Laser System:                        </a:t>
            </a:r>
          </a:p>
          <a:p>
            <a:pPr marL="228600" indent="-228600">
              <a:spcBef>
                <a:spcPts val="2000"/>
              </a:spcBef>
              <a:buSzPct val="100000"/>
              <a:buChar char="•"/>
              <a:defRPr>
                <a:solidFill>
                  <a:srgbClr val="1B3656"/>
                </a:solidFill>
                <a:latin typeface="Produkt Regular"/>
                <a:ea typeface="Produkt Regular"/>
                <a:cs typeface="Produkt Regular"/>
                <a:sym typeface="Produkt Regular"/>
              </a:defRPr>
            </a:pPr>
            <a:r>
              <a:t>  3J, 40 fs             </a:t>
            </a:r>
          </a:p>
          <a:p>
            <a:pPr marL="457200" indent="-457200">
              <a:spcBef>
                <a:spcPts val="2000"/>
              </a:spcBef>
              <a:buSzPct val="100000"/>
              <a:buChar char="•"/>
              <a:defRPr>
                <a:solidFill>
                  <a:srgbClr val="1B3656"/>
                </a:solidFill>
                <a:latin typeface="Produkt Regular"/>
                <a:ea typeface="Produkt Regular"/>
                <a:cs typeface="Produkt Regular"/>
                <a:sym typeface="Produkt Regular"/>
              </a:defRPr>
            </a:pPr>
            <a:r>
              <a:t>10 Hz rep rate                         </a:t>
            </a:r>
          </a:p>
          <a:p>
            <a:pPr marL="457200" indent="-457200">
              <a:spcBef>
                <a:spcPts val="2000"/>
              </a:spcBef>
              <a:buSzPct val="100000"/>
              <a:buChar char="•"/>
              <a:defRPr>
                <a:solidFill>
                  <a:srgbClr val="1B3656"/>
                </a:solidFill>
                <a:latin typeface="Produkt Regular"/>
                <a:ea typeface="Produkt Regular"/>
                <a:cs typeface="Produkt Regular"/>
                <a:sym typeface="Produkt Regular"/>
              </a:defRPr>
            </a:pPr>
            <a:r>
              <a:t>Stability &lt; 1 µrad (PV)           </a:t>
            </a:r>
          </a:p>
        </p:txBody>
      </p:sp>
      <p:sp>
        <p:nvSpPr>
          <p:cNvPr id="214" name="Current  Laser System:…"/>
          <p:cNvSpPr txBox="1"/>
          <p:nvPr/>
        </p:nvSpPr>
        <p:spPr>
          <a:xfrm>
            <a:off x="2122632" y="3307832"/>
            <a:ext cx="8212329" cy="3500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spcBef>
                <a:spcPts val="2000"/>
              </a:spcBef>
              <a:defRPr>
                <a:solidFill>
                  <a:srgbClr val="1B3656"/>
                </a:solidFill>
                <a:latin typeface="Produkt Medium"/>
                <a:ea typeface="Produkt Medium"/>
                <a:cs typeface="Produkt Medium"/>
                <a:sym typeface="Produkt Medium"/>
              </a:defRPr>
            </a:pPr>
            <a:r>
              <a:t>Current  Laser System:                        </a:t>
            </a:r>
          </a:p>
          <a:p>
            <a:pPr marL="228600" indent="-228600">
              <a:spcBef>
                <a:spcPts val="2000"/>
              </a:spcBef>
              <a:buSzPct val="100000"/>
              <a:buChar char="•"/>
              <a:defRPr>
                <a:solidFill>
                  <a:srgbClr val="1B3656"/>
                </a:solidFill>
                <a:latin typeface="Produkt Regular"/>
                <a:ea typeface="Produkt Regular"/>
                <a:cs typeface="Produkt Regular"/>
                <a:sym typeface="Produkt Regular"/>
              </a:defRPr>
            </a:pPr>
            <a:r>
              <a:t>  40 TW, 1.4–1.6 J, 45 fs             </a:t>
            </a:r>
          </a:p>
          <a:p>
            <a:pPr marL="457200" indent="-457200">
              <a:spcBef>
                <a:spcPts val="2000"/>
              </a:spcBef>
              <a:buSzPct val="100000"/>
              <a:buChar char="•"/>
              <a:defRPr>
                <a:solidFill>
                  <a:srgbClr val="1B3656"/>
                </a:solidFill>
                <a:latin typeface="Produkt Regular"/>
                <a:ea typeface="Produkt Regular"/>
                <a:cs typeface="Produkt Regular"/>
                <a:sym typeface="Produkt Regular"/>
              </a:defRPr>
            </a:pPr>
            <a:r>
              <a:t>1 Hz rep rate                         </a:t>
            </a:r>
          </a:p>
          <a:p>
            <a:pPr marL="457200" indent="-457200">
              <a:spcBef>
                <a:spcPts val="2000"/>
              </a:spcBef>
              <a:buSzPct val="100000"/>
              <a:buChar char="•"/>
              <a:defRPr>
                <a:solidFill>
                  <a:srgbClr val="1B3656"/>
                </a:solidFill>
                <a:latin typeface="Produkt Regular"/>
                <a:ea typeface="Produkt Regular"/>
                <a:cs typeface="Produkt Regular"/>
                <a:sym typeface="Produkt Regular"/>
              </a:defRPr>
            </a:pPr>
            <a:r>
              <a:t>Stability: 11–13 µrad (PV)           </a:t>
            </a:r>
          </a:p>
        </p:txBody>
      </p:sp>
      <p:pic>
        <p:nvPicPr>
          <p:cNvPr id="215" name="Line Line" descr="Line Lin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23799" y="4791193"/>
            <a:ext cx="3085859" cy="533401"/>
          </a:xfrm>
          <a:prstGeom prst="rect">
            <a:avLst/>
          </a:prstGeom>
        </p:spPr>
      </p:pic>
      <p:sp>
        <p:nvSpPr>
          <p:cNvPr id="217" name="PALLAS: Laser-Plasma Injecto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37820">
              <a:defRPr spc="-95" sz="9500">
                <a:solidFill>
                  <a:srgbClr val="1B3656"/>
                </a:solidFill>
                <a:latin typeface="Produkt Medium"/>
                <a:ea typeface="Produkt Medium"/>
                <a:cs typeface="Produkt Medium"/>
                <a:sym typeface="Produkt Medium"/>
              </a:defRPr>
            </a:pPr>
            <a:r>
              <a:t>PALLAS: Laser-Plasma Injector</a:t>
            </a:r>
            <a:r>
              <a:rPr spc="-11" sz="1140">
                <a:latin typeface="Times Roman"/>
                <a:ea typeface="Times Roman"/>
                <a:cs typeface="Times Roman"/>
                <a:sym typeface="Times Roman"/>
              </a:rPr>
              <a:t> </a:t>
            </a:r>
          </a:p>
        </p:txBody>
      </p:sp>
      <p:sp>
        <p:nvSpPr>
          <p:cNvPr id="218" name="Slide Number"/>
          <p:cNvSpPr txBox="1"/>
          <p:nvPr>
            <p:ph type="sldNum" sz="quarter" idx="4294967295"/>
          </p:nvPr>
        </p:nvSpPr>
        <p:spPr>
          <a:xfrm>
            <a:off x="23675593" y="12458699"/>
            <a:ext cx="271527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19" name="PALLAS_beamline_run1.png" descr="PALLAS_beamline_run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3227" y="7660452"/>
            <a:ext cx="24208223" cy="58620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4" grpId="1"/>
      <p:bldP build="whole" bldLvl="1" animBg="1" rev="0" advAuto="0" spid="215" grpId="2"/>
      <p:bldP build="whole" bldLvl="1" animBg="1" rev="0" advAuto="0" spid="213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he Setup"/>
          <p:cNvSpPr txBox="1"/>
          <p:nvPr>
            <p:ph type="title"/>
          </p:nvPr>
        </p:nvSpPr>
        <p:spPr>
          <a:xfrm>
            <a:off x="1206500" y="2387600"/>
            <a:ext cx="21971000" cy="1689100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pc="0" sz="5500">
                <a:solidFill>
                  <a:srgbClr val="1B3656"/>
                </a:solidFill>
                <a:latin typeface="Produkt Medium"/>
                <a:ea typeface="Produkt Medium"/>
                <a:cs typeface="Produkt Medium"/>
                <a:sym typeface="Produkt Medium"/>
              </a:defRPr>
            </a:lvl1pPr>
          </a:lstStyle>
          <a:p>
            <a:pPr/>
            <a:r>
              <a:t>The Setup</a:t>
            </a:r>
          </a:p>
        </p:txBody>
      </p:sp>
      <p:pic>
        <p:nvPicPr>
          <p:cNvPr id="22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245" y="4523245"/>
            <a:ext cx="23495510" cy="7706529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PALLAS: Laser-Plasma Injector"/>
          <p:cNvSpPr txBox="1"/>
          <p:nvPr/>
        </p:nvSpPr>
        <p:spPr>
          <a:xfrm>
            <a:off x="1240916" y="603605"/>
            <a:ext cx="18600167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 spc="-100" sz="10000">
                <a:solidFill>
                  <a:srgbClr val="1B3656"/>
                </a:solidFill>
                <a:latin typeface="Produkt Medium"/>
                <a:ea typeface="Produkt Medium"/>
                <a:cs typeface="Produkt Medium"/>
                <a:sym typeface="Produkt Medium"/>
              </a:defRPr>
            </a:pPr>
            <a:r>
              <a:t>PALLAS: Laser-Plasma Injector</a:t>
            </a:r>
            <a:r>
              <a:rPr spc="-12" sz="1200">
                <a:latin typeface="Times Roman"/>
                <a:ea typeface="Times Roman"/>
                <a:cs typeface="Times Roman"/>
                <a:sym typeface="Times Roman"/>
              </a:rPr>
              <a:t> </a:t>
            </a:r>
          </a:p>
        </p:txBody>
      </p:sp>
      <p:sp>
        <p:nvSpPr>
          <p:cNvPr id="224" name="Slide Number"/>
          <p:cNvSpPr txBox="1"/>
          <p:nvPr>
            <p:ph type="sldNum" sz="quarter" idx="4294967295"/>
          </p:nvPr>
        </p:nvSpPr>
        <p:spPr>
          <a:xfrm>
            <a:off x="23699469" y="12458699"/>
            <a:ext cx="247651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923147" y="2732228"/>
            <a:ext cx="4759102" cy="50873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67168" y="7902239"/>
            <a:ext cx="11384844" cy="5631736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• Injection chamber (blue): N₂/He mixture → ionisation injection…"/>
          <p:cNvSpPr txBox="1"/>
          <p:nvPr/>
        </p:nvSpPr>
        <p:spPr>
          <a:xfrm>
            <a:off x="571799" y="3030285"/>
            <a:ext cx="12301550" cy="4226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2700"/>
              </a:spcBef>
              <a:defRPr sz="3500">
                <a:solidFill>
                  <a:srgbClr val="1B3656"/>
                </a:solidFill>
                <a:latin typeface="Produkt Regular"/>
                <a:ea typeface="Produkt Regular"/>
                <a:cs typeface="Produkt Regular"/>
                <a:sym typeface="Produkt Regular"/>
              </a:defRPr>
            </a:pPr>
            <a:r>
              <a:t>• </a:t>
            </a:r>
            <a:r>
              <a:rPr>
                <a:latin typeface="Produkt Medium"/>
                <a:ea typeface="Produkt Medium"/>
                <a:cs typeface="Produkt Medium"/>
                <a:sym typeface="Produkt Medium"/>
              </a:rPr>
              <a:t>Injection chamber (blue)</a:t>
            </a:r>
            <a:r>
              <a:t>: N₂/He mixture → ionisation injection  </a:t>
            </a:r>
          </a:p>
          <a:p>
            <a:pPr>
              <a:spcBef>
                <a:spcPts val="2700"/>
              </a:spcBef>
              <a:defRPr sz="3500">
                <a:solidFill>
                  <a:srgbClr val="1B3656"/>
                </a:solidFill>
                <a:latin typeface="Produkt Regular"/>
                <a:ea typeface="Produkt Regular"/>
                <a:cs typeface="Produkt Regular"/>
                <a:sym typeface="Produkt Regular"/>
              </a:defRPr>
            </a:pPr>
            <a:r>
              <a:t>• </a:t>
            </a:r>
            <a:r>
              <a:rPr>
                <a:latin typeface="Produkt Medium"/>
                <a:ea typeface="Produkt Medium"/>
                <a:cs typeface="Produkt Medium"/>
                <a:sym typeface="Produkt Medium"/>
              </a:rPr>
              <a:t>Acceleration chamber (orange):</a:t>
            </a:r>
            <a:r>
              <a:t> pure He for energy gain  </a:t>
            </a:r>
          </a:p>
          <a:p>
            <a:pPr>
              <a:spcBef>
                <a:spcPts val="2700"/>
              </a:spcBef>
              <a:defRPr sz="3500">
                <a:solidFill>
                  <a:srgbClr val="1B3656"/>
                </a:solidFill>
                <a:latin typeface="Produkt Regular"/>
                <a:ea typeface="Produkt Regular"/>
                <a:cs typeface="Produkt Regular"/>
                <a:sym typeface="Produkt Regular"/>
              </a:defRPr>
            </a:pPr>
            <a:r>
              <a:t>• </a:t>
            </a:r>
            <a:r>
              <a:rPr>
                <a:latin typeface="Produkt Medium"/>
                <a:ea typeface="Produkt Medium"/>
                <a:cs typeface="Produkt Medium"/>
                <a:sym typeface="Produkt Medium"/>
              </a:rPr>
              <a:t>Gas profiles: </a:t>
            </a:r>
            <a:r>
              <a:t>validated with computational fluid dynamics simulations  </a:t>
            </a:r>
          </a:p>
        </p:txBody>
      </p:sp>
      <p:sp>
        <p:nvSpPr>
          <p:cNvPr id="229" name="Rectangle"/>
          <p:cNvSpPr/>
          <p:nvPr/>
        </p:nvSpPr>
        <p:spPr>
          <a:xfrm>
            <a:off x="635000" y="8358302"/>
            <a:ext cx="12175149" cy="36415"/>
          </a:xfrm>
          <a:prstGeom prst="rect">
            <a:avLst/>
          </a:prstGeom>
          <a:solidFill>
            <a:srgbClr val="FF93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230" name="Plasma diagnostics:…"/>
          <p:cNvSpPr txBox="1"/>
          <p:nvPr/>
        </p:nvSpPr>
        <p:spPr>
          <a:xfrm>
            <a:off x="642516" y="9139179"/>
            <a:ext cx="12160116" cy="3157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2700"/>
              </a:spcBef>
              <a:defRPr>
                <a:solidFill>
                  <a:srgbClr val="1B3656"/>
                </a:solidFill>
                <a:latin typeface="Produkt Medium"/>
                <a:ea typeface="Produkt Medium"/>
                <a:cs typeface="Produkt Medium"/>
                <a:sym typeface="Produkt Medium"/>
              </a:defRPr>
            </a:pPr>
            <a:r>
              <a:t>Plasma diagnostics:</a:t>
            </a:r>
          </a:p>
          <a:p>
            <a:pPr>
              <a:spcBef>
                <a:spcPts val="2700"/>
              </a:spcBef>
              <a:defRPr sz="3500">
                <a:solidFill>
                  <a:srgbClr val="1B3656"/>
                </a:solidFill>
                <a:latin typeface="Produkt Regular"/>
                <a:ea typeface="Produkt Regular"/>
                <a:cs typeface="Produkt Regular"/>
                <a:sym typeface="Produkt Regular"/>
              </a:defRPr>
            </a:pPr>
            <a:r>
              <a:t>• Probe beam for electron density  </a:t>
            </a:r>
          </a:p>
          <a:p>
            <a:pPr>
              <a:spcBef>
                <a:spcPts val="2700"/>
              </a:spcBef>
              <a:defRPr sz="3500">
                <a:solidFill>
                  <a:srgbClr val="1B3656"/>
                </a:solidFill>
                <a:latin typeface="Produkt Regular"/>
                <a:ea typeface="Produkt Regular"/>
                <a:cs typeface="Produkt Regular"/>
                <a:sym typeface="Produkt Regular"/>
              </a:defRPr>
            </a:pPr>
            <a:r>
              <a:t>• Spectral diagnostics for dopant localisation via spectral emission lines  </a:t>
            </a:r>
          </a:p>
        </p:txBody>
      </p:sp>
      <p:grpSp>
        <p:nvGrpSpPr>
          <p:cNvPr id="234" name="Group"/>
          <p:cNvGrpSpPr/>
          <p:nvPr/>
        </p:nvGrpSpPr>
        <p:grpSpPr>
          <a:xfrm>
            <a:off x="13375352" y="2732228"/>
            <a:ext cx="4961477" cy="5037308"/>
            <a:chOff x="0" y="0"/>
            <a:chExt cx="4961476" cy="5037307"/>
          </a:xfrm>
        </p:grpSpPr>
        <p:pic>
          <p:nvPicPr>
            <p:cNvPr id="231" name="pasted-movie.png" descr="pasted-movie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4961477" cy="50373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2" name="Double Arrow"/>
            <p:cNvSpPr/>
            <p:nvPr/>
          </p:nvSpPr>
          <p:spPr>
            <a:xfrm>
              <a:off x="3651541" y="4773072"/>
              <a:ext cx="1284631" cy="192794"/>
            </a:xfrm>
            <a:prstGeom prst="leftRightArrow">
              <a:avLst>
                <a:gd name="adj1" fmla="val 27473"/>
                <a:gd name="adj2" fmla="val 46712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spcBef>
                  <a:spcPts val="0"/>
                </a:spcBef>
                <a:defRPr sz="3200"/>
              </a:pPr>
            </a:p>
          </p:txBody>
        </p:sp>
        <p:sp>
          <p:nvSpPr>
            <p:cNvPr id="233" name="1 cm"/>
            <p:cNvSpPr txBox="1"/>
            <p:nvPr/>
          </p:nvSpPr>
          <p:spPr>
            <a:xfrm>
              <a:off x="4044081" y="4306358"/>
              <a:ext cx="809639" cy="5363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2500">
                  <a:solidFill>
                    <a:srgbClr val="FFFFFF"/>
                  </a:solidFill>
                  <a:latin typeface="Graphik"/>
                  <a:ea typeface="Graphik"/>
                  <a:cs typeface="Graphik"/>
                  <a:sym typeface="Graphik"/>
                </a:defRPr>
              </a:lvl1pPr>
            </a:lstStyle>
            <a:p>
              <a:pPr/>
              <a:r>
                <a:t>1 cm</a:t>
              </a:r>
            </a:p>
          </p:txBody>
        </p:sp>
      </p:grpSp>
      <p:sp>
        <p:nvSpPr>
          <p:cNvPr id="235" name="Two-Chamber Gas Cell: Injection &amp; Acceler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34263">
              <a:defRPr spc="-75" sz="7519">
                <a:solidFill>
                  <a:srgbClr val="1B3656"/>
                </a:solidFill>
                <a:latin typeface="Produkt Medium"/>
                <a:ea typeface="Produkt Medium"/>
                <a:cs typeface="Produkt Medium"/>
                <a:sym typeface="Produkt Medium"/>
              </a:defRPr>
            </a:lvl1pPr>
          </a:lstStyle>
          <a:p>
            <a:pPr/>
            <a:r>
              <a:t>Two-Chamber Gas Cell: Injection &amp; Acceleration</a:t>
            </a:r>
          </a:p>
        </p:txBody>
      </p:sp>
      <p:sp>
        <p:nvSpPr>
          <p:cNvPr id="236" name="Slide Number"/>
          <p:cNvSpPr txBox="1"/>
          <p:nvPr>
            <p:ph type="sldNum" sz="quarter" idx="4294967295"/>
          </p:nvPr>
        </p:nvSpPr>
        <p:spPr>
          <a:xfrm>
            <a:off x="23678641" y="12458699"/>
            <a:ext cx="268479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8" grpId="3"/>
      <p:bldP build="whole" bldLvl="1" animBg="1" rev="0" advAuto="0" spid="234" grpId="1"/>
      <p:bldP build="whole" bldLvl="1" animBg="1" rev="0" advAuto="0" spid="230" grpId="5"/>
      <p:bldP build="whole" bldLvl="1" animBg="1" rev="0" advAuto="0" spid="226" grpId="2"/>
      <p:bldP build="whole" bldLvl="1" animBg="1" rev="0" advAuto="0" spid="227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beam_video.mp4" descr="beam_video.mp4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09178" y="2859071"/>
            <a:ext cx="8890001" cy="889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pasted-movie.png" descr="pasted-movi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55824" y="3034315"/>
            <a:ext cx="17250123" cy="8539513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First electron beams observed at 1 Hz operation with pressure P=75 mbar and N2 concentration cN2 = 35 % ."/>
          <p:cNvSpPr txBox="1"/>
          <p:nvPr/>
        </p:nvSpPr>
        <p:spPr>
          <a:xfrm>
            <a:off x="758688" y="2723911"/>
            <a:ext cx="2200791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spcBef>
                <a:spcPts val="0"/>
              </a:spcBef>
              <a:defRPr>
                <a:solidFill>
                  <a:srgbClr val="00294B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First electron beams observed at 1 Hz operation with pressure P=75 mbar and N</a:t>
            </a:r>
            <a:r>
              <a:rPr baseline="-5999"/>
              <a:t>2 </a:t>
            </a:r>
            <a:r>
              <a:t>concentration c</a:t>
            </a:r>
            <a:r>
              <a:rPr baseline="-5999"/>
              <a:t>N2 </a:t>
            </a:r>
            <a:r>
              <a:t>= 35 % .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241" name="Electron Beam: First Resul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55600">
              <a:defRPr spc="-90" sz="9000">
                <a:solidFill>
                  <a:srgbClr val="1B3656"/>
                </a:solidFill>
                <a:latin typeface="Produkt Medium"/>
                <a:ea typeface="Produkt Medium"/>
                <a:cs typeface="Produkt Medium"/>
                <a:sym typeface="Produkt Medium"/>
              </a:defRPr>
            </a:lvl1pPr>
          </a:lstStyle>
          <a:p>
            <a:pPr/>
            <a:r>
              <a:t>Electron Beam: First Results</a:t>
            </a:r>
          </a:p>
        </p:txBody>
      </p:sp>
      <p:sp>
        <p:nvSpPr>
          <p:cNvPr id="242" name="Slide Number"/>
          <p:cNvSpPr txBox="1"/>
          <p:nvPr>
            <p:ph type="sldNum" sz="quarter" idx="4294967295"/>
          </p:nvPr>
        </p:nvSpPr>
        <p:spPr>
          <a:xfrm>
            <a:off x="23675339" y="12458699"/>
            <a:ext cx="271781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mediacall" nodeType="clickEffect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34" fill="hold"/>
                                        <p:tgtEl>
                                          <p:spTgt spid="2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11" fill="hold" display="0">
                  <p:stCondLst>
                    <p:cond delay="indefinite"/>
                  </p:stCondLst>
                </p:cTn>
                <p:tgtEl>
                  <p:spTgt spid="238"/>
                </p:tgtEl>
              </p:cMediaNode>
            </p:video>
            <p:seq concurrent="1" prevAc="none" nextAc="seek">
              <p:cTn id="12" evtFilter="cancelBubble" nodeType="interactiveSeq" restart="whenNotActive" fill="hold">
                <p:stCondLst>
                  <p:cond delay="0" evt="onClick">
                    <p:tgtEl>
                      <p:spTgt spid="238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238"/>
                  </p:tgtEl>
                </p:cond>
              </p:nextCondLst>
            </p:seq>
          </p:childTnLst>
        </p:cTn>
      </p:par>
    </p:tnLst>
    <p:bldLst>
      <p:bldP build="whole" bldLvl="1" animBg="1" rev="0" advAuto="0" spid="239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38_MinimalistLight">
  <a:themeElements>
    <a:clrScheme name="38_MinimalistLight">
      <a:dk1>
        <a:srgbClr val="53585F"/>
      </a:dk1>
      <a:lt1>
        <a:srgbClr val="FFFFFF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8_MinimalistLight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8_Minimalis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chemeClr val="accent1">
                <a:satOff val="-9155"/>
                <a:lumOff val="-32673"/>
              </a:schemeClr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8_MinimalistLight">
  <a:themeElements>
    <a:clrScheme name="38_MinimalistLight">
      <a:dk1>
        <a:srgbClr val="000000"/>
      </a:dk1>
      <a:lt1>
        <a:srgbClr val="FFFFFF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8_MinimalistLight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8_Minimalis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chemeClr val="accent1">
                <a:satOff val="-9155"/>
                <a:lumOff val="-32673"/>
              </a:schemeClr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