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46" r:id="rId2"/>
    <p:sldId id="667" r:id="rId3"/>
    <p:sldId id="670" r:id="rId4"/>
    <p:sldId id="674" r:id="rId5"/>
    <p:sldId id="620" r:id="rId6"/>
    <p:sldId id="282" r:id="rId7"/>
    <p:sldId id="671" r:id="rId8"/>
    <p:sldId id="672" r:id="rId9"/>
    <p:sldId id="675" r:id="rId10"/>
    <p:sldId id="622" r:id="rId11"/>
    <p:sldId id="623" r:id="rId12"/>
    <p:sldId id="270" r:id="rId13"/>
    <p:sldId id="642" r:id="rId14"/>
    <p:sldId id="645" r:id="rId15"/>
    <p:sldId id="644" r:id="rId16"/>
    <p:sldId id="643" r:id="rId17"/>
    <p:sldId id="612" r:id="rId18"/>
    <p:sldId id="627" r:id="rId19"/>
    <p:sldId id="628" r:id="rId20"/>
    <p:sldId id="629" r:id="rId21"/>
    <p:sldId id="633" r:id="rId22"/>
    <p:sldId id="634" r:id="rId23"/>
    <p:sldId id="635" r:id="rId24"/>
    <p:sldId id="676" r:id="rId25"/>
    <p:sldId id="636" r:id="rId26"/>
    <p:sldId id="637" r:id="rId27"/>
    <p:sldId id="638" r:id="rId28"/>
    <p:sldId id="639" r:id="rId29"/>
    <p:sldId id="640" r:id="rId30"/>
    <p:sldId id="641" r:id="rId31"/>
    <p:sldId id="646" r:id="rId32"/>
    <p:sldId id="664" r:id="rId33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FE"/>
    <a:srgbClr val="04028F"/>
    <a:srgbClr val="CC0000"/>
    <a:srgbClr val="009900"/>
    <a:srgbClr val="CCECFF"/>
    <a:srgbClr val="66FF33"/>
    <a:srgbClr val="FFFF66"/>
    <a:srgbClr val="00FF00"/>
    <a:srgbClr val="CC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55" autoAdjust="0"/>
    <p:restoredTop sz="95385" autoAdjust="0"/>
  </p:normalViewPr>
  <p:slideViewPr>
    <p:cSldViewPr snapToGrid="0">
      <p:cViewPr varScale="1">
        <p:scale>
          <a:sx n="56" d="100"/>
          <a:sy n="56" d="100"/>
        </p:scale>
        <p:origin x="628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3BCCD7-CF92-474E-9BEA-638005EA6DC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14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46150" y="4862513"/>
            <a:ext cx="5203825" cy="460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6440" rIns="9468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53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1713" y="774700"/>
            <a:ext cx="5094287" cy="381952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294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5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>
              <a:cs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4144963" y="9121775"/>
            <a:ext cx="3170237" cy="479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790575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790575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790575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790575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2B3915-736E-4482-8488-3FA822F88110}" type="slidenum">
              <a:rPr lang="fr-FR" altLang="fr-FR" sz="1000" smtClean="0">
                <a:latin typeface="Times New Roman" panose="02020603050405020304" pitchFamily="18" charset="0"/>
              </a:rPr>
              <a:pPr/>
              <a:t>32</a:t>
            </a:fld>
            <a:endParaRPr lang="fr-FR" altLang="fr-FR" sz="1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8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14B9-4D79-D245-95E7-AA62D42E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C7616-8E05-C748-B902-47DEAA0F6EF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FA721-EC26-CC42-AD22-974CA576D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E2C7C-2838-8B4B-BE07-3F11DAC34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45C68-DC72-B940-8044-F8AFB158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68517-CCCF-2241-B8C5-C1706E96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AECAC209-737B-2C45-84BE-CF2563FEC2A0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3826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pour modifier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pour modifier le style du titre</a:t>
            </a:r>
            <a:endParaRPr lang="en-GB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0"/>
          <p:cNvSpPr>
            <a:spLocks/>
          </p:cNvSpPr>
          <p:nvPr userDrawn="1"/>
        </p:nvSpPr>
        <p:spPr bwMode="auto">
          <a:xfrm>
            <a:off x="819150" y="6324600"/>
            <a:ext cx="748665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16" y="0"/>
              </a:cxn>
            </a:cxnLst>
            <a:rect l="0" t="0" r="r" b="b"/>
            <a:pathLst>
              <a:path w="4716" h="1">
                <a:moveTo>
                  <a:pt x="0" y="0"/>
                </a:moveTo>
                <a:lnTo>
                  <a:pt x="4716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2" name="Picture 12" descr="RUGR_logoEN_rood_RGB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91400" y="6375400"/>
            <a:ext cx="175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Rectangle 13"/>
          <p:cNvSpPr>
            <a:spLocks noChangeArrowheads="1"/>
          </p:cNvSpPr>
          <p:nvPr userDrawn="1"/>
        </p:nvSpPr>
        <p:spPr bwMode="auto">
          <a:xfrm>
            <a:off x="5967480" y="6355246"/>
            <a:ext cx="63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1" hangingPunct="1">
              <a:buClrTx/>
              <a:buSzTx/>
              <a:buFontTx/>
              <a:buNone/>
              <a:defRPr/>
            </a:pPr>
            <a:fld id="{49113C26-34A2-422B-A15B-545C8C3FC5EB}" type="slidenum"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pPr algn="r" eaLnBrk="1" hangingPunct="1">
                <a:buClrTx/>
                <a:buSzTx/>
                <a:buFontTx/>
                <a:buNone/>
                <a:defRPr/>
              </a:pPr>
              <a:t>‹N°›</a:t>
            </a:fld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206" name="Rectangle 14"/>
          <p:cNvSpPr>
            <a:spLocks noChangeArrowheads="1"/>
          </p:cNvSpPr>
          <p:nvPr userDrawn="1"/>
        </p:nvSpPr>
        <p:spPr bwMode="auto">
          <a:xfrm>
            <a:off x="3193774" y="6355246"/>
            <a:ext cx="2401808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GB" sz="1400" b="1">
                <a:solidFill>
                  <a:schemeClr val="tx1"/>
                </a:solidFill>
                <a:cs typeface="+mn-cs"/>
              </a:rPr>
              <a:t>IJCLab</a:t>
            </a:r>
            <a:r>
              <a:rPr lang="en-GB" sz="1400" b="1">
                <a:solidFill>
                  <a:schemeClr val="tx1"/>
                </a:solidFill>
              </a:rPr>
              <a:t>; 15 December 2025</a:t>
            </a:r>
            <a:r>
              <a:rPr lang="en-GB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01009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4028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AFE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AFE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AF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%0apic011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7" Type="http://schemas.openxmlformats.org/officeDocument/2006/relationships/image" Target="%0apic018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%0apic017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4" Type="http://schemas.openxmlformats.org/officeDocument/2006/relationships/image" Target="../media/image9.jpeg"/><Relationship Id="rId9" Type="http://schemas.openxmlformats.org/officeDocument/2006/relationships/image" Target="%0apic016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%0apic015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%0apic010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%0apic022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%0apic003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rug.nl/kvi/experimentalFacilities/userFacility/beamavail_bw.jp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%0apic034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%0apic030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%0apic029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%0apic033.jpg%20%20%20%20%20%20%20%20%20%20%20%20%20%20%20%20%20%20%20%20%20%20%20%20%20%20%20%20%20%20%20%20%20%20%20%20%20%20%20%20%20%20%20%20%20%20%20%20%20%20%20%20%2000069B42%0cMacintosh%20HD%20%20%20%20%20%20%20%20%20%20%20%20%20%20%20%20%20%20%20BB7B0834: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9519" y="240279"/>
            <a:ext cx="7858837" cy="2437599"/>
          </a:xfrm>
          <a:noFill/>
          <a:ln>
            <a:round/>
            <a:headEnd/>
            <a:tailEnd/>
          </a:ln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AGOR-KVI initiative</a:t>
            </a:r>
            <a:r>
              <a:rPr lang="en-US" b="0" dirty="0"/>
              <a:t/>
            </a:r>
            <a:br>
              <a:rPr lang="en-US" b="0" dirty="0"/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Sydney Galès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8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Long Journey of Research, Innovation, Collaboration, Leadership and Friendship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65"/>
          <p:cNvSpPr>
            <a:spLocks noChangeShapeType="1"/>
          </p:cNvSpPr>
          <p:nvPr/>
        </p:nvSpPr>
        <p:spPr bwMode="auto">
          <a:xfrm flipV="1">
            <a:off x="0" y="2757942"/>
            <a:ext cx="9144000" cy="127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623556" y="3090985"/>
            <a:ext cx="7924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</a:rPr>
              <a:t>Muhsin N. Harakeh</a:t>
            </a:r>
          </a:p>
          <a:p>
            <a:pPr algn="ctr"/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University of Groningen</a:t>
            </a:r>
          </a:p>
          <a:p>
            <a:pPr algn="ctr"/>
            <a:endParaRPr lang="en-GB" sz="2800" b="1" dirty="0">
              <a:solidFill>
                <a:srgbClr val="04028F"/>
              </a:solidFill>
            </a:endParaRPr>
          </a:p>
          <a:p>
            <a:pPr algn="ctr"/>
            <a:r>
              <a:rPr lang="en-GB" sz="3200" b="1" dirty="0">
                <a:solidFill>
                  <a:schemeClr val="tx1"/>
                </a:solidFill>
              </a:rPr>
              <a:t>15 December 2025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#10;pic011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0" y="1125538"/>
            <a:ext cx="3816350" cy="2952750"/>
          </a:xfrm>
          <a:prstGeom prst="rect">
            <a:avLst/>
          </a:prstGeom>
        </p:spPr>
      </p:pic>
      <p:pic>
        <p:nvPicPr>
          <p:cNvPr id="3" name="Picture 5" descr="&#10;pic017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572000" y="981075"/>
            <a:ext cx="395922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-81888"/>
            <a:ext cx="9144000" cy="8969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200" b="1" i="1" u="none" strike="noStrike" kern="0" cap="none" spc="0" normalizeH="0" baseline="0" dirty="0">
                <a:ln>
                  <a:noFill/>
                </a:ln>
                <a:solidFill>
                  <a:srgbClr val="000AFE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One of the first accelerator designs with</a:t>
            </a:r>
          </a:p>
          <a:p>
            <a:pPr algn="ctr">
              <a:defRPr/>
            </a:pPr>
            <a:r>
              <a:rPr kumimoji="0" lang="en-GB" sz="3200" b="1" i="1" u="none" strike="noStrike" kern="0" cap="none" spc="0" normalizeH="0" baseline="0" dirty="0">
                <a:ln>
                  <a:noFill/>
                </a:ln>
                <a:solidFill>
                  <a:srgbClr val="000AFE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high level of </a:t>
            </a:r>
            <a:r>
              <a:rPr lang="en-US" sz="3200" b="1" i="1" dirty="0">
                <a:solidFill>
                  <a:srgbClr val="000AFE"/>
                </a:solidFill>
              </a:rPr>
              <a:t>computer-aided design (</a:t>
            </a:r>
            <a:r>
              <a:rPr kumimoji="0" lang="en-GB" sz="3200" b="1" i="1" u="none" strike="noStrike" kern="0" cap="none" spc="0" normalizeH="0" baseline="0" dirty="0">
                <a:ln>
                  <a:noFill/>
                </a:ln>
                <a:solidFill>
                  <a:srgbClr val="000AFE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CAD)</a:t>
            </a:r>
          </a:p>
        </p:txBody>
      </p:sp>
      <p:pic>
        <p:nvPicPr>
          <p:cNvPr id="5" name="Picture 6" descr="&#10;pic018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0" y="3716338"/>
            <a:ext cx="43211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&#10;pic016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5219700" y="3716338"/>
            <a:ext cx="318611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1" i="1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And beautiful to look at!</a:t>
            </a:r>
          </a:p>
        </p:txBody>
      </p:sp>
      <p:pic>
        <p:nvPicPr>
          <p:cNvPr id="3" name="Picture 4" descr="&#10;pic015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0" y="1341438"/>
            <a:ext cx="4643438" cy="4895850"/>
          </a:xfrm>
          <a:prstGeom prst="rect">
            <a:avLst/>
          </a:prstGeom>
        </p:spPr>
      </p:pic>
      <p:pic>
        <p:nvPicPr>
          <p:cNvPr id="4" name="Picture 5" descr="&#10;pic010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679950" y="1484313"/>
            <a:ext cx="44640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5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1004266A-CDAC-D142-A137-E6553ADF5A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7975" y="1700213"/>
            <a:ext cx="5026025" cy="4422775"/>
          </a:xfrm>
          <a:ln/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B5F1F84D-1BFC-834C-9BB2-CF25BE724C9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459" y="228600"/>
            <a:ext cx="8693237" cy="1039813"/>
          </a:xfrm>
        </p:spPr>
        <p:txBody>
          <a:bodyPr/>
          <a:lstStyle/>
          <a:p>
            <a:pPr algn="l"/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took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hard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point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AGOR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test.</a:t>
            </a:r>
          </a:p>
        </p:txBody>
      </p:sp>
      <p:pic>
        <p:nvPicPr>
          <p:cNvPr id="6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8ADE067F-C085-6541-8FE7-CE410BA0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0375" y="1852613"/>
            <a:ext cx="5026025" cy="4422775"/>
          </a:xfrm>
          <a:ln/>
        </p:spPr>
      </p:pic>
      <p:pic>
        <p:nvPicPr>
          <p:cNvPr id="8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4E71E06D-DC75-7143-AFC0-65EF81A8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2775" y="2005013"/>
            <a:ext cx="5026025" cy="4422775"/>
          </a:xfrm>
          <a:ln/>
        </p:spPr>
      </p:pic>
      <p:pic>
        <p:nvPicPr>
          <p:cNvPr id="9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18F2F593-25CD-5240-9E30-38B74469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175" y="2157413"/>
            <a:ext cx="5026025" cy="4422775"/>
          </a:xfrm>
          <a:ln/>
        </p:spPr>
      </p:pic>
      <p:pic>
        <p:nvPicPr>
          <p:cNvPr id="10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E7BB1ED9-8F35-9B4F-B436-B2ABB7AA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575" y="2309813"/>
            <a:ext cx="5026025" cy="4422775"/>
          </a:xfrm>
          <a:ln/>
        </p:spPr>
      </p:pic>
      <p:pic>
        <p:nvPicPr>
          <p:cNvPr id="11" name="Picture 11" descr="&#10;pic022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8133B395-3279-1148-8AA3-D0C69513A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9975" y="2462213"/>
            <a:ext cx="5026025" cy="4422775"/>
          </a:xfrm>
          <a:ln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FB9E3C6-888A-3C4F-ACE4-5602956CF4D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9459" y="1547813"/>
            <a:ext cx="8301832" cy="4123635"/>
          </a:xfrm>
        </p:spPr>
        <p:txBody>
          <a:bodyPr/>
          <a:lstStyle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+mj-lt"/>
                <a:ea typeface="+mj-ea"/>
                <a:cs typeface="+mj-cs"/>
              </a:defRPr>
            </a:lvl1pPr>
            <a:lvl2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2pPr>
            <a:lvl3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3pPr>
            <a:lvl4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4pPr>
            <a:lvl5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5pPr>
            <a:lvl6pPr marL="25146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6pPr>
            <a:lvl7pPr marL="29718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7pPr>
            <a:lvl8pPr marL="34290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8pPr>
            <a:lvl9pPr marL="38862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9pPr>
          </a:lstStyle>
          <a:p>
            <a:pPr algn="l"/>
            <a:r>
              <a:rPr lang="fr-FR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FOM-IN2P3 Agreement in </a:t>
            </a:r>
            <a:r>
              <a:rPr lang="fr-FR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1985.</a:t>
            </a:r>
          </a:p>
          <a:p>
            <a:pPr algn="l"/>
            <a:endParaRPr lang="fr-FR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budget in May 1987.</a:t>
            </a:r>
          </a:p>
          <a:p>
            <a:pPr algn="l"/>
            <a:endParaRPr lang="fr-FR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altLang="en-US" sz="2400" kern="0" dirty="0" err="1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altLang="en-US" sz="2400" kern="0" dirty="0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kern="0" dirty="0" err="1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altLang="en-US" sz="2400" kern="0" dirty="0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moment up to </a:t>
            </a:r>
            <a:r>
              <a:rPr lang="fr-FR" altLang="en-US" sz="2400" kern="0" dirty="0" err="1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lang="fr-FR" altLang="en-US" sz="2400" kern="0" dirty="0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1994 construction, </a:t>
            </a:r>
            <a:r>
              <a:rPr lang="fr-FR" altLang="en-US" sz="2400" kern="0" dirty="0" err="1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fr-FR" altLang="en-US" sz="2400" kern="0" dirty="0">
                <a:solidFill>
                  <a:srgbClr val="0402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montage of all components of AGOR.</a:t>
            </a:r>
          </a:p>
          <a:p>
            <a:pPr algn="l"/>
            <a:endParaRPr lang="fr-FR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March 1994 </a:t>
            </a:r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first </a:t>
            </a:r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</a:t>
            </a:r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fr-FR" altLang="en-US" sz="2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April 1994 Extraction of the first </a:t>
            </a:r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200 MeV He</a:t>
            </a:r>
            <a:r>
              <a:rPr lang="fr-FR" altLang="en-US" sz="2400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</a:p>
          <a:p>
            <a:pPr algn="l"/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2-9 May 1994Acceleration and extraction of the first </a:t>
            </a:r>
            <a:r>
              <a:rPr lang="fr-FR" alt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alt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150 MeV protons</a:t>
            </a:r>
          </a:p>
        </p:txBody>
      </p:sp>
    </p:spTree>
    <p:extLst>
      <p:ext uri="{BB962C8B-B14F-4D97-AF65-F5344CB8AC3E}">
        <p14:creationId xmlns:p14="http://schemas.microsoft.com/office/powerpoint/2010/main" val="378204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06089" y="692632"/>
            <a:ext cx="3333750" cy="22825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1" u="none" strike="noStrike" kern="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200 MeV </a:t>
            </a:r>
            <a:r>
              <a:rPr kumimoji="0" lang="en-US" sz="3600" b="1" i="1" u="none" strike="noStrike" kern="0" cap="none" spc="0" normalizeH="0" baseline="3000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4</a:t>
            </a:r>
            <a:r>
              <a:rPr kumimoji="0" lang="en-US" sz="3600" b="1" i="1" u="none" strike="noStrike" kern="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He</a:t>
            </a:r>
            <a:r>
              <a:rPr kumimoji="0" lang="en-US" sz="3600" b="1" i="1" u="none" strike="noStrike" kern="0" cap="none" spc="0" normalizeH="0" baseline="3000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++</a:t>
            </a:r>
            <a:br>
              <a:rPr kumimoji="0" lang="en-US" sz="3600" b="1" i="1" u="none" strike="noStrike" kern="0" cap="none" spc="0" normalizeH="0" baseline="3000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r>
              <a:rPr kumimoji="0" lang="en-US" sz="3600" b="1" i="1" u="none" strike="noStrike" kern="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Beam Out!!</a:t>
            </a:r>
            <a:br>
              <a:rPr kumimoji="0" lang="en-US" sz="3600" b="1" i="1" u="none" strike="noStrike" kern="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r>
              <a:rPr kumimoji="0" lang="en-US" sz="3600" b="1" i="1" u="none" strike="noStrike" kern="0" cap="none" spc="0" normalizeH="0" baseline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12 April 1994</a:t>
            </a:r>
          </a:p>
        </p:txBody>
      </p:sp>
      <p:pic>
        <p:nvPicPr>
          <p:cNvPr id="3" name="Picture 4" descr="&#10;pic003.jpg                                                     00069B42Macintosh HD                   BB7B0834:"/>
          <p:cNvPicPr>
            <a:picLocks noChangeAspect="1" noChangeArrowheads="1"/>
          </p:cNvPicPr>
          <p:nvPr/>
        </p:nvPicPr>
        <p:blipFill>
          <a:blip r:embed="rId3" r:link="rId4" cstate="print">
            <a:lum bright="32000"/>
          </a:blip>
          <a:srcRect/>
          <a:stretch>
            <a:fillRect/>
          </a:stretch>
        </p:blipFill>
        <p:spPr>
          <a:xfrm>
            <a:off x="4881563" y="3716338"/>
            <a:ext cx="4262437" cy="3141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lum bright="20000" contrast="2000"/>
          </a:blip>
          <a:srcRect/>
          <a:stretch>
            <a:fillRect/>
          </a:stretch>
        </p:blipFill>
        <p:spPr bwMode="auto">
          <a:xfrm>
            <a:off x="3708400" y="333375"/>
            <a:ext cx="5435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89857" name="Object 1"/>
          <p:cNvGraphicFramePr>
            <a:graphicFrameLocks noChangeAspect="1"/>
          </p:cNvGraphicFramePr>
          <p:nvPr/>
        </p:nvGraphicFramePr>
        <p:xfrm>
          <a:off x="54593" y="3517710"/>
          <a:ext cx="4476466" cy="33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875" name="Bitmap Image" r:id="rId6" imgW="11219048" imgH="7552381" progId="Paint.Picture">
                  <p:embed/>
                </p:oleObj>
              </mc:Choice>
              <mc:Fallback>
                <p:oleObj name="Bitmap Image" r:id="rId6" imgW="11219048" imgH="7552381" progId="Paint.Pictur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371" r="725" b="963"/>
                      <a:stretch>
                        <a:fillRect/>
                      </a:stretch>
                    </p:blipFill>
                    <p:spPr bwMode="auto">
                      <a:xfrm>
                        <a:off x="54593" y="3517710"/>
                        <a:ext cx="4476466" cy="33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12144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40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Official celebration at IPN Orsay</a:t>
            </a:r>
            <a:br>
              <a:rPr kumimoji="0" lang="en-US" sz="40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r>
              <a:rPr kumimoji="0" lang="en-US" sz="40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May 1994</a:t>
            </a:r>
          </a:p>
        </p:txBody>
      </p:sp>
      <p:pic>
        <p:nvPicPr>
          <p:cNvPr id="5" name="Picture 1" descr="D:\Dossiers en Cours\Harakeh-Sympo\AGOR-Inauguration ORSAY -MAY-1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16" y="1260498"/>
            <a:ext cx="8720919" cy="527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GOR_van_website"/>
          <p:cNvPicPr>
            <a:picLocks noChangeAspect="1" noChangeArrowheads="1"/>
          </p:cNvPicPr>
          <p:nvPr/>
        </p:nvPicPr>
        <p:blipFill>
          <a:blip r:embed="rId3" cstate="print"/>
          <a:srcRect b="18381"/>
          <a:stretch>
            <a:fillRect/>
          </a:stretch>
        </p:blipFill>
        <p:spPr bwMode="auto">
          <a:xfrm>
            <a:off x="304801" y="685800"/>
            <a:ext cx="8682891" cy="53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en-GB" sz="3600" b="1" i="1" kern="0">
                <a:solidFill>
                  <a:srgbClr val="010090"/>
                </a:solidFill>
                <a:ea typeface="+mj-ea"/>
                <a:cs typeface="Times New Roman" pitchFamily="18" charset="0"/>
              </a:rPr>
              <a:t>Mid 1994-1996 Installation at KVI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14400" y="4800600"/>
            <a:ext cx="2971800" cy="112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AGOR</a:t>
            </a:r>
          </a:p>
          <a:p>
            <a:pPr algn="ctr">
              <a:lnSpc>
                <a:spcPct val="7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Cyclotron@KVI </a:t>
            </a:r>
          </a:p>
          <a:p>
            <a:pPr algn="ctr">
              <a:lnSpc>
                <a:spcPct val="7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1996</a:t>
            </a:r>
          </a:p>
        </p:txBody>
      </p:sp>
      <p:graphicFrame>
        <p:nvGraphicFramePr>
          <p:cNvPr id="887810" name="Object 13"/>
          <p:cNvGraphicFramePr>
            <a:graphicFrameLocks noChangeAspect="1"/>
          </p:cNvGraphicFramePr>
          <p:nvPr/>
        </p:nvGraphicFramePr>
        <p:xfrm>
          <a:off x="7934325" y="0"/>
          <a:ext cx="1209675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28" name="PI3" r:id="rId4" imgW="2495238" imgH="2238095" progId="">
                  <p:embed/>
                </p:oleObj>
              </mc:Choice>
              <mc:Fallback>
                <p:oleObj name="PI3" r:id="rId4" imgW="2495238" imgH="2238095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4325" y="0"/>
                        <a:ext cx="1209675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8" name="Picture 4" descr="Operating diagram and available beam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21" y="191070"/>
            <a:ext cx="5962722" cy="6127844"/>
          </a:xfrm>
          <a:prstGeom prst="rect">
            <a:avLst/>
          </a:prstGeom>
          <a:noFill/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468160" y="1138906"/>
            <a:ext cx="342900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Within less than 1.5 years of operation at KVI most of the predicted  possible beams with AGOR were accelerated and extracted from </a:t>
            </a:r>
            <a:r>
              <a:rPr lang="en-US" sz="2800" b="1" dirty="0" err="1">
                <a:solidFill>
                  <a:srgbClr val="FF0000"/>
                </a:solidFill>
              </a:rPr>
              <a:t>polarised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baseline="30000" dirty="0">
                <a:solidFill>
                  <a:srgbClr val="FF0000"/>
                </a:solidFill>
              </a:rPr>
              <a:t>1</a:t>
            </a:r>
            <a:r>
              <a:rPr lang="en-US" sz="2800" b="1" dirty="0">
                <a:solidFill>
                  <a:srgbClr val="FF0000"/>
                </a:solidFill>
              </a:rPr>
              <a:t>H &amp; </a:t>
            </a:r>
            <a:r>
              <a:rPr lang="en-US" sz="2800" b="1" baseline="30000" dirty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to </a:t>
            </a:r>
            <a:r>
              <a:rPr lang="en-US" sz="2800" b="1" baseline="30000" dirty="0">
                <a:solidFill>
                  <a:srgbClr val="FF0000"/>
                </a:solidFill>
              </a:rPr>
              <a:t>208</a:t>
            </a:r>
            <a:r>
              <a:rPr lang="en-US" sz="2800" b="1" dirty="0">
                <a:solidFill>
                  <a:srgbClr val="FF0000"/>
                </a:solidFill>
              </a:rPr>
              <a:t>Pb</a:t>
            </a:r>
            <a:r>
              <a:rPr lang="en-US" sz="2800" b="1" baseline="30000" dirty="0">
                <a:solidFill>
                  <a:srgbClr val="FF0000"/>
                </a:solidFill>
              </a:rPr>
              <a:t>~30+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4028F"/>
                </a:solidFill>
              </a:rPr>
              <a:t>A success story</a:t>
            </a:r>
            <a:endParaRPr lang="en-US" sz="2800" b="1" baseline="30000" dirty="0">
              <a:solidFill>
                <a:srgbClr val="04028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91318" y="401638"/>
            <a:ext cx="8106771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GB" sz="3600" b="1" dirty="0">
                <a:solidFill>
                  <a:srgbClr val="04028F"/>
                </a:solidFill>
                <a:cs typeface="Times New Roman" pitchFamily="18" charset="0"/>
              </a:rPr>
              <a:t>Project Leaders </a:t>
            </a:r>
            <a:r>
              <a:rPr lang="en-US" sz="3600" b="1" dirty="0">
                <a:solidFill>
                  <a:srgbClr val="04028F"/>
                </a:solidFill>
                <a:cs typeface="Times New Roman" pitchFamily="18" charset="0"/>
              </a:rPr>
              <a:t>AGOR (S.G. + H.S.)</a:t>
            </a:r>
          </a:p>
          <a:p>
            <a:pPr marL="457200" indent="-457200" algn="ctr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endParaRPr lang="en-US" sz="1600" b="1" dirty="0">
              <a:solidFill>
                <a:srgbClr val="04028F"/>
              </a:solidFill>
              <a:cs typeface="Times New Roman" pitchFamily="18" charset="0"/>
            </a:endParaRPr>
          </a:p>
          <a:p>
            <a:pPr marL="457200" indent="-457200" algn="ctr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GB" sz="3600" b="1" i="1" dirty="0">
                <a:solidFill>
                  <a:srgbClr val="04028F"/>
                </a:solidFill>
                <a:cs typeface="Times New Roman" pitchFamily="18" charset="0"/>
              </a:rPr>
              <a:t>Ceremony in RuG Aula and later KVI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endParaRPr lang="en-GB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GB" sz="2800" b="1" i="1" dirty="0">
                <a:solidFill>
                  <a:srgbClr val="FF0000"/>
                </a:solidFill>
                <a:cs typeface="Times New Roman" pitchFamily="18" charset="0"/>
              </a:rPr>
              <a:t>Inauguration of the scientific programme with the AGOR cyclotron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	16 January 1997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Opening through: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Dr.ir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 J.M.M. (Jo)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Ritzen</a:t>
            </a: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Minister of Education, Culture and Sciences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and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Mr. François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d’Aubert</a:t>
            </a: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State Secretary in charge of research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endParaRPr lang="en-GB" sz="28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SzPct val="80000"/>
              <a:defRPr/>
            </a:pPr>
            <a:r>
              <a:rPr lang="en-GB" sz="2800" b="1" dirty="0">
                <a:solidFill>
                  <a:srgbClr val="04028F"/>
                </a:solidFill>
                <a:cs typeface="Times New Roman" pitchFamily="18" charset="0"/>
              </a:rPr>
              <a:t>	</a:t>
            </a:r>
            <a:endParaRPr lang="en-GB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798" y="323456"/>
            <a:ext cx="7804404" cy="53629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9CFF1C-2E2F-C942-8D10-65CDE1BF713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0" y="5830957"/>
            <a:ext cx="9144000" cy="512074"/>
          </a:xfrm>
          <a:prstGeom prst="rect">
            <a:avLst/>
          </a:prstGeom>
        </p:spPr>
        <p:txBody>
          <a:bodyPr/>
          <a:lstStyle/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  F. </a:t>
            </a:r>
            <a:r>
              <a:rPr kumimoji="0" lang="en-US" sz="1800" b="1" i="0" u="none" strike="noStrike" kern="0" cap="none" spc="0" normalizeH="0" baseline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van </a:t>
            </a: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der Woude, Rector	Sydney Gales / M.N.H. / E. </a:t>
            </a:r>
            <a:r>
              <a:rPr kumimoji="0" lang="en-US" sz="1800" b="1" i="0" u="none" strike="noStrike" kern="0" cap="none" spc="0" normalizeH="0" baseline="0" dirty="0" err="1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Dassoum</a:t>
            </a:r>
            <a:r>
              <a:rPr lang="en-US" sz="1800" b="1" kern="0" dirty="0">
                <a:solidFill>
                  <a:srgbClr val="050998"/>
                </a:solidFill>
                <a:ea typeface="+mj-ea"/>
                <a:cs typeface="Times New Roman" pitchFamily="18" charset="0"/>
              </a:rPr>
              <a:t>/ Hans Schreuder</a:t>
            </a:r>
            <a:endParaRPr kumimoji="0" lang="en-US" sz="1800" b="1" i="0" u="none" strike="noStrike" kern="0" cap="none" spc="0" normalizeH="0" baseline="0" dirty="0">
              <a:ln>
                <a:noFill/>
              </a:ln>
              <a:solidFill>
                <a:srgbClr val="050998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26" y="268628"/>
            <a:ext cx="7813548" cy="534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3C2B1C-9E54-7C4B-98BD-C5F2B3E240F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0" y="5804452"/>
            <a:ext cx="9144000" cy="538579"/>
          </a:xfrm>
          <a:prstGeom prst="rect">
            <a:avLst/>
          </a:prstGeom>
        </p:spPr>
        <p:txBody>
          <a:bodyPr/>
          <a:lstStyle/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	M. </a:t>
            </a:r>
            <a:r>
              <a:rPr kumimoji="0" lang="en-US" sz="1800" b="1" i="0" u="none" strike="noStrike" kern="0" cap="none" spc="0" normalizeH="0" baseline="0" dirty="0" err="1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Kooiman</a:t>
            </a: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RuG Executive Board, Hans Alders (commissioner), </a:t>
            </a:r>
            <a:r>
              <a:rPr kumimoji="0" lang="en-US" sz="1800" b="1" i="0" u="none" strike="noStrike" kern="0" cap="none" spc="0" normalizeH="0" baseline="0" dirty="0" err="1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Ritzen</a:t>
            </a: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, </a:t>
            </a:r>
            <a:r>
              <a:rPr kumimoji="0" lang="en-US" sz="1800" b="1" i="0" u="none" strike="noStrike" kern="0" cap="none" spc="0" normalizeH="0" baseline="0" dirty="0" err="1">
                <a:ln>
                  <a:noFill/>
                </a:ln>
                <a:solidFill>
                  <a:srgbClr val="050998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d’Aubert</a:t>
            </a:r>
            <a:endParaRPr kumimoji="0" lang="en-US" sz="1800" b="1" i="0" u="none" strike="noStrike" kern="0" cap="none" spc="0" normalizeH="0" baseline="0" dirty="0">
              <a:ln>
                <a:noFill/>
              </a:ln>
              <a:solidFill>
                <a:srgbClr val="050998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09" name="Rectangle 1"/>
          <p:cNvSpPr>
            <a:spLocks noChangeArrowheads="1"/>
          </p:cNvSpPr>
          <p:nvPr/>
        </p:nvSpPr>
        <p:spPr bwMode="auto">
          <a:xfrm>
            <a:off x="136480" y="109835"/>
            <a:ext cx="9144000" cy="641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1" hangingPunct="1">
              <a:spcAft>
                <a:spcPts val="400"/>
              </a:spcAft>
              <a:buClrTx/>
              <a:buSzTx/>
            </a:pPr>
            <a:r>
              <a:rPr lang="en-US" b="1" i="1" dirty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Sydney Galès the Leader</a:t>
            </a:r>
          </a:p>
          <a:p>
            <a:pPr lvl="0" defTabSz="914400" eaLnBrk="1" hangingPunct="1">
              <a:spcAft>
                <a:spcPts val="400"/>
              </a:spcAft>
              <a:buClrTx/>
              <a:buSzTx/>
            </a:pPr>
            <a:endParaRPr kumimoji="0" lang="en-GB" altLang="ja-JP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MS Mincho" pitchFamily="49" charset="-128"/>
              <a:cs typeface="Times New Roman" pitchFamily="18" charset="0"/>
            </a:endParaRPr>
          </a:p>
          <a:p>
            <a:pPr lvl="0" defTabSz="914400" eaLnBrk="1" hangingPunct="1">
              <a:spcAft>
                <a:spcPts val="400"/>
              </a:spcAft>
              <a:buClrTx/>
              <a:buSzTx/>
            </a:pP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Sydney has contributed a lot to the national (French) and international nuclear physics communities</a:t>
            </a:r>
            <a:r>
              <a:rPr kumimoji="0" lang="en-GB" altLang="ja-JP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through his research, innovative ideas, </a:t>
            </a: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his dedication and initiating collaborations with others, with his leadership and service to the community. Some of the important positions and contributions:</a:t>
            </a:r>
          </a:p>
          <a:p>
            <a:pPr defTabSz="914400" eaLnBrk="1" hangingPunct="1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rgbClr val="04028F"/>
                </a:solidFill>
                <a:ea typeface="MS Mincho" pitchFamily="49" charset="-128"/>
                <a:cs typeface="Times New Roman" pitchFamily="18" charset="0"/>
              </a:rPr>
              <a:t>He has spent time abroad at </a:t>
            </a:r>
            <a:r>
              <a:rPr kumimoji="0" lang="en-GB" altLang="ja-JP" sz="2000" b="1" i="0" u="none" strike="noStrike" cap="none" normalizeH="0" baseline="0" dirty="0" err="1">
                <a:ln>
                  <a:noFill/>
                </a:ln>
                <a:solidFill>
                  <a:srgbClr val="04028F"/>
                </a:solidFill>
                <a:effectLst/>
                <a:ea typeface="MS Mincho" pitchFamily="49" charset="-128"/>
                <a:cs typeface="Times New Roman" pitchFamily="18" charset="0"/>
              </a:rPr>
              <a:t>Université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04028F"/>
                </a:solidFill>
                <a:effectLst/>
                <a:ea typeface="MS Mincho" pitchFamily="49" charset="-128"/>
                <a:cs typeface="Times New Roman" pitchFamily="18" charset="0"/>
              </a:rPr>
              <a:t> Montreal 1970-1972 </a:t>
            </a:r>
            <a:r>
              <a:rPr lang="en-GB" altLang="ja-JP" sz="2000" b="1" dirty="0">
                <a:solidFill>
                  <a:srgbClr val="04028F"/>
                </a:solidFill>
                <a:ea typeface="MS Mincho" pitchFamily="49" charset="-128"/>
                <a:cs typeface="Times New Roman" pitchFamily="18" charset="0"/>
              </a:rPr>
              <a:t>and MSU East Lansing 1978-1980</a:t>
            </a:r>
            <a:endParaRPr lang="en-GB" altLang="ja-JP" sz="20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en-GB" altLang="ja-JP" sz="2000" b="1" dirty="0">
                <a:solidFill>
                  <a:schemeClr val="tx1"/>
                </a:solidFill>
                <a:cs typeface="Times New Roman" pitchFamily="18" charset="0"/>
              </a:rPr>
              <a:t>He has been 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Physics group leader at Orsay 1974-1984 and</a:t>
            </a:r>
            <a:r>
              <a:rPr lang="en-GB" altLang="ja-JP" sz="2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Mincho" pitchFamily="49" charset="-128"/>
                <a:cs typeface="Times New Roman" pitchFamily="18" charset="0"/>
              </a:rPr>
              <a:t>AGOR project leader 1986-1994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. Because of his contributions to the</a:t>
            </a:r>
            <a:r>
              <a:rPr kumimoji="0" lang="en-GB" altLang="ja-JP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scientific future of KVI/RUG, he </a:t>
            </a:r>
            <a:r>
              <a:rPr lang="en-GB" altLang="ja-JP" sz="2000" b="1" dirty="0">
                <a:solidFill>
                  <a:schemeClr val="tx1"/>
                </a:solidFill>
                <a:cs typeface="Times New Roman" pitchFamily="18" charset="0"/>
              </a:rPr>
              <a:t>w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as appointed  </a:t>
            </a: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Mincho" pitchFamily="49" charset="-128"/>
                <a:cs typeface="Times New Roman" pitchFamily="18" charset="0"/>
              </a:rPr>
              <a:t>extra-ordinary professor at Univ. of Groningen 1992-2008.</a:t>
            </a:r>
            <a:endParaRPr kumimoji="0" lang="en-GB" altLang="ja-JP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itchFamily="18" charset="0"/>
            </a:endParaRPr>
          </a:p>
          <a:p>
            <a:pPr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Director of IPN Orsay 1994-2002</a:t>
            </a:r>
            <a:endParaRPr lang="en-GB" altLang="ja-JP" sz="2000" dirty="0">
              <a:solidFill>
                <a:schemeClr val="tx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MS Mincho" pitchFamily="49" charset="-128"/>
                <a:cs typeface="Times New Roman" pitchFamily="18" charset="0"/>
              </a:rPr>
              <a:t>Chair of NuPECC 1996-2000 (LRP 1997)</a:t>
            </a: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000AFE"/>
                </a:solidFill>
                <a:effectLst/>
                <a:ea typeface="MS Mincho" pitchFamily="49" charset="-128"/>
                <a:cs typeface="Times New Roman" pitchFamily="18" charset="0"/>
              </a:rPr>
              <a:t>Chair of GANIL Scientific council  1998-2001</a:t>
            </a: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rgbClr val="000AFE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Chair of IN2P3/CNRS Scientific council  2003-2005</a:t>
            </a:r>
          </a:p>
          <a:p>
            <a:pPr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Chair of STI (Scientific and Technical Issues) FAIR  2004-2006</a:t>
            </a: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ja-JP" sz="2000" b="1" i="0" u="none" strike="noStrike" cap="none" normalizeH="0" baseline="0" dirty="0">
                <a:ln>
                  <a:noFill/>
                </a:ln>
                <a:solidFill>
                  <a:srgbClr val="000AFE"/>
                </a:solidFill>
                <a:effectLst/>
                <a:ea typeface="MS Mincho" pitchFamily="49" charset="-128"/>
                <a:cs typeface="Times New Roman" pitchFamily="18" charset="0"/>
              </a:rPr>
              <a:t>Chair of the LRP for the French particle, Astroparticle and nuclear physics 2004-2005</a:t>
            </a: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rgbClr val="000AFE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endParaRPr kumimoji="0" lang="en-GB" altLang="ja-JP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516" y="345385"/>
            <a:ext cx="7744968" cy="537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A58DBC-1C23-1F4D-855C-4E4C8581A20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0" y="5527388"/>
            <a:ext cx="9144000" cy="815643"/>
          </a:xfrm>
          <a:prstGeom prst="rect">
            <a:avLst/>
          </a:prstGeom>
        </p:spPr>
        <p:txBody>
          <a:bodyPr/>
          <a:lstStyle/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1" i="0" u="none" strike="noStrike" kern="0" cap="none" spc="0" normalizeH="0" baseline="0" dirty="0">
              <a:ln>
                <a:noFill/>
              </a:ln>
              <a:solidFill>
                <a:srgbClr val="050998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D6D66-FBF8-7849-B079-6CBD9F0D8E0A}"/>
              </a:ext>
            </a:extLst>
          </p:cNvPr>
          <p:cNvSpPr/>
          <p:nvPr/>
        </p:nvSpPr>
        <p:spPr>
          <a:xfrm>
            <a:off x="596348" y="5783745"/>
            <a:ext cx="81368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2200" b="1" dirty="0" err="1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Ritzen</a:t>
            </a:r>
            <a:r>
              <a:rPr lang="en-GB" altLang="ja-JP" sz="2200" b="1" dirty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 decorates Sydney as Knight in the order of Oranje-Nassau</a:t>
            </a:r>
            <a:endParaRPr lang="nl-NL"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4742" y="745236"/>
            <a:ext cx="6414516" cy="53675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736092"/>
            <a:ext cx="7863840" cy="5385816"/>
          </a:xfrm>
          <a:prstGeom prst="rect">
            <a:avLst/>
          </a:prstGeom>
        </p:spPr>
      </p:pic>
      <p:pic>
        <p:nvPicPr>
          <p:cNvPr id="3" name="Picture 2" descr="Scan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8398" y="742950"/>
            <a:ext cx="7347204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2868" y="0"/>
            <a:ext cx="4678264" cy="6858000"/>
          </a:xfrm>
          <a:prstGeom prst="rect">
            <a:avLst/>
          </a:prstGeom>
        </p:spPr>
      </p:pic>
      <p:pic>
        <p:nvPicPr>
          <p:cNvPr id="3" name="Picture 2" descr="Scan08.jpg">
            <a:extLst>
              <a:ext uri="{FF2B5EF4-FFF2-40B4-BE49-F238E27FC236}">
                <a16:creationId xmlns:a16="http://schemas.microsoft.com/office/drawing/2014/main" id="{BF245106-B70F-8547-89EE-FC82BB3E01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9616" y="0"/>
            <a:ext cx="46782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991816-5DB1-7340-9F0C-3BACDCFF7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5" y="0"/>
            <a:ext cx="4702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6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231" y="449182"/>
            <a:ext cx="6761988" cy="5111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92A68-7810-434A-9332-C5DC2126FAD0}"/>
              </a:ext>
            </a:extLst>
          </p:cNvPr>
          <p:cNvSpPr/>
          <p:nvPr/>
        </p:nvSpPr>
        <p:spPr>
          <a:xfrm>
            <a:off x="1389783" y="5716940"/>
            <a:ext cx="6057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Press conference initiated by Minister </a:t>
            </a:r>
            <a:r>
              <a:rPr lang="en-GB" b="1" dirty="0" err="1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Ritzen</a:t>
            </a:r>
            <a:endParaRPr lang="nl-NL" dirty="0">
              <a:solidFill>
                <a:srgbClr val="000AF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368" y="740664"/>
            <a:ext cx="7827264" cy="53766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26" y="898398"/>
            <a:ext cx="7813548" cy="50612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88" y="0"/>
            <a:ext cx="4570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936" y="726948"/>
            <a:ext cx="7882128" cy="5404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16" y="128478"/>
            <a:ext cx="8939284" cy="630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Deputy Director IN2P3-CNRS 2004</a:t>
            </a:r>
            <a:endParaRPr lang="en-GB" altLang="ja-JP" sz="2000" b="1" dirty="0">
              <a:solidFill>
                <a:srgbClr val="00B050"/>
              </a:solidFill>
              <a:ea typeface="MS Mincho" pitchFamily="49" charset="-128"/>
              <a:cs typeface="Times New Roman" pitchFamily="18" charset="0"/>
            </a:endParaRPr>
          </a:p>
          <a:p>
            <a:pPr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Director of GANIL 2005-2011</a:t>
            </a:r>
            <a:endParaRPr lang="en-GB" altLang="ja-JP" sz="2000" dirty="0">
              <a:solidFill>
                <a:srgbClr val="000AFE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Chair or member of scientific and/or Review committees of KVI, Dubna, Lanzhou, RIKEN, Cracow, MICINN(Spain)</a:t>
            </a:r>
            <a:endParaRPr lang="en-GB" altLang="ja-JP" sz="2000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Chair/member International Conference Advisory Committees (More than 50)</a:t>
            </a:r>
            <a:endParaRPr lang="en-GB" altLang="ja-JP" sz="2000" b="1" dirty="0">
              <a:solidFill>
                <a:srgbClr val="000AFE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Scientific coordinator of EU FP7 Programme ERANET-NUPNET 2008...</a:t>
            </a:r>
            <a:endParaRPr lang="en-GB" altLang="ja-JP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Member of IUPAP C12 and OECD Nuclear Physics working group 2005...</a:t>
            </a:r>
            <a:endParaRPr lang="en-GB" altLang="ja-JP" sz="2000" b="1" dirty="0">
              <a:solidFill>
                <a:srgbClr val="00B050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rgbClr val="04028F"/>
                </a:solidFill>
                <a:ea typeface="MS Mincho" pitchFamily="49" charset="-128"/>
                <a:cs typeface="Times New Roman" pitchFamily="18" charset="0"/>
              </a:rPr>
              <a:t>Member of Int’l Jury “webby awards, New York, 1995...</a:t>
            </a:r>
            <a:endParaRPr lang="en-GB" altLang="ja-JP" sz="2000" b="1" dirty="0">
              <a:solidFill>
                <a:srgbClr val="00B050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President of the “Normandie </a:t>
            </a:r>
            <a:r>
              <a:rPr lang="en-GB" altLang="ja-JP" sz="2000" b="1" dirty="0" err="1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Incubateur</a:t>
            </a: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 “ (nurture new start-ups) 2009-2011</a:t>
            </a: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dirty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Scientific Director of ELI-NP</a:t>
            </a: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US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…and many, many more…</a:t>
            </a:r>
            <a:endParaRPr lang="en-GB" altLang="ja-JP" sz="2000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endParaRPr lang="en-GB" altLang="ja-JP" sz="400" b="1" dirty="0">
              <a:solidFill>
                <a:schemeClr val="tx1"/>
              </a:solidFill>
              <a:ea typeface="MS Mincho" pitchFamily="49" charset="-128"/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r>
              <a:rPr lang="en-GB" altLang="ja-JP" sz="2000" b="1" i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For all his contributions he has received several distinctions:</a:t>
            </a:r>
            <a:endParaRPr lang="en-GB" altLang="ja-JP" sz="2000" b="1" i="1" dirty="0">
              <a:solidFill>
                <a:schemeClr val="tx1"/>
              </a:solidFill>
              <a:cs typeface="Times New Roman" pitchFamily="18" charset="0"/>
            </a:endParaRPr>
          </a:p>
          <a:p>
            <a:pPr lvl="0" defTabSz="914400">
              <a:spcAft>
                <a:spcPts val="600"/>
              </a:spcAft>
              <a:buClrTx/>
              <a:buSzTx/>
            </a:pPr>
            <a:endParaRPr lang="en-GB" altLang="ja-JP" sz="400" b="1" dirty="0">
              <a:solidFill>
                <a:srgbClr val="000AFE"/>
              </a:solidFill>
              <a:ea typeface="MS Mincho" pitchFamily="49" charset="-128"/>
              <a:cs typeface="Times New Roman" pitchFamily="18" charset="0"/>
            </a:endParaRPr>
          </a:p>
          <a:p>
            <a:pPr lvl="0"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Medal of CNRS - 1974</a:t>
            </a:r>
            <a:endParaRPr lang="en-GB" altLang="ja-JP" sz="2000" b="1" dirty="0">
              <a:solidFill>
                <a:srgbClr val="000AFE"/>
              </a:solidFill>
              <a:cs typeface="Times New Roman" pitchFamily="18" charset="0"/>
            </a:endParaRPr>
          </a:p>
          <a:p>
            <a:pPr lvl="0"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Knight in the order of Oranje-Nassau, the Netherlands - 1996</a:t>
            </a:r>
            <a:endParaRPr lang="en-GB" altLang="ja-JP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0" defTabSz="914400">
              <a:spcAft>
                <a:spcPts val="400"/>
              </a:spcAft>
              <a:buClrTx/>
              <a:buSzTx/>
            </a:pP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Ordre National du </a:t>
            </a:r>
            <a:r>
              <a:rPr lang="en-GB" altLang="ja-JP" sz="2000" b="1" dirty="0" err="1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Mérite</a:t>
            </a:r>
            <a:r>
              <a:rPr lang="en-GB" altLang="ja-JP" sz="2000" b="1" dirty="0">
                <a:solidFill>
                  <a:schemeClr val="tx1"/>
                </a:solidFill>
                <a:ea typeface="MS Mincho" pitchFamily="49" charset="-128"/>
                <a:cs typeface="Times New Roman" pitchFamily="18" charset="0"/>
              </a:rPr>
              <a:t>, France - 1997</a:t>
            </a:r>
            <a:endParaRPr lang="en-GB" altLang="ja-JP" sz="2000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0" defTabSz="914400">
              <a:spcAft>
                <a:spcPts val="400"/>
              </a:spcAft>
              <a:buClrTx/>
              <a:buSzTx/>
            </a:pPr>
            <a:r>
              <a:rPr lang="en-GB" altLang="ja-JP" sz="2000" b="1" dirty="0" err="1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Flerov</a:t>
            </a:r>
            <a:r>
              <a:rPr lang="en-GB" altLang="ja-JP" sz="2000" b="1" dirty="0">
                <a:solidFill>
                  <a:srgbClr val="000AFE"/>
                </a:solidFill>
                <a:ea typeface="MS Mincho" pitchFamily="49" charset="-128"/>
                <a:cs typeface="Times New Roman" pitchFamily="18" charset="0"/>
              </a:rPr>
              <a:t> Prize, JINR Dubna - 2009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722376"/>
            <a:ext cx="7772400" cy="54132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diner theseKV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00" y="1"/>
            <a:ext cx="8543499" cy="640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Dossiers en Cours\Harakeh-Sympo\fantom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8035" y="68241"/>
            <a:ext cx="3252307" cy="8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749" y="0"/>
            <a:ext cx="49185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FFEE02"/>
                </a:solidFill>
                <a:cs typeface="Times New Roman" pitchFamily="18" charset="0"/>
              </a:rPr>
              <a:t>International Research School for Fundamental and Applied Nuclear and </a:t>
            </a:r>
            <a:r>
              <a:rPr lang="en-US" sz="2000" b="1" i="1" err="1">
                <a:solidFill>
                  <a:srgbClr val="FFEE02"/>
                </a:solidFill>
                <a:cs typeface="Times New Roman" pitchFamily="18" charset="0"/>
              </a:rPr>
              <a:t>aTOMic</a:t>
            </a:r>
            <a:r>
              <a:rPr lang="en-US" sz="2000" b="1" i="1">
                <a:solidFill>
                  <a:srgbClr val="FFEE02"/>
                </a:solidFill>
                <a:cs typeface="Times New Roman" pitchFamily="18" charset="0"/>
              </a:rPr>
              <a:t> physics (FANTOM) - 1994</a:t>
            </a:r>
          </a:p>
          <a:p>
            <a:r>
              <a:rPr lang="en-US" sz="2000"/>
              <a:t>Groningen, Gent, Leuven, Münster, Orsay</a:t>
            </a:r>
            <a:endParaRPr lang="en-US" sz="2000" b="1" i="1">
              <a:solidFill>
                <a:srgbClr val="FFEE02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61400" y="6497638"/>
            <a:ext cx="482600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4DB2C93-D238-453A-9AC6-B440F7538C01}" type="slidenum">
              <a:rPr lang="en-GB" altLang="fr-FR" sz="1600" smtClean="0">
                <a:latin typeface="Times New Roman" panose="02020603050405020304" pitchFamily="18" charset="0"/>
              </a:rPr>
              <a:pPr/>
              <a:t>32</a:t>
            </a:fld>
            <a:endParaRPr lang="en-GB" altLang="fr-FR" sz="1600">
              <a:latin typeface="Times New Roman" panose="02020603050405020304" pitchFamily="18" charset="0"/>
            </a:endParaRP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0" y="30892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7663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kumimoji="1" lang="en-GB" altLang="fr-FR" sz="2000" b="1"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kumimoji="1" lang="en-GB" altLang="fr-FR" sz="4000" b="1">
                <a:latin typeface="Lucida Calligraphy" panose="03010101010101010101" pitchFamily="66" charset="0"/>
                <a:cs typeface="Times New Roman" panose="02020603050405020304" pitchFamily="18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74880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5605D5-0A33-5A49-B7E7-4D1CD63714C9}"/>
              </a:ext>
            </a:extLst>
          </p:cNvPr>
          <p:cNvSpPr/>
          <p:nvPr/>
        </p:nvSpPr>
        <p:spPr>
          <a:xfrm>
            <a:off x="251791" y="322544"/>
            <a:ext cx="86536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srgbClr val="000AFE"/>
                </a:solidFill>
                <a:cs typeface="Times New Roman" panose="02020603050405020304" pitchFamily="18" charset="0"/>
              </a:rPr>
              <a:t>GEPL (Groupe </a:t>
            </a:r>
            <a:r>
              <a:rPr lang="en-US" sz="2800" b="1" dirty="0" err="1">
                <a:solidFill>
                  <a:srgbClr val="000AFE"/>
                </a:solidFill>
                <a:cs typeface="Times New Roman" panose="02020603050405020304" pitchFamily="18" charset="0"/>
              </a:rPr>
              <a:t>d'Etudes</a:t>
            </a:r>
            <a:r>
              <a:rPr lang="en-US" sz="2800" b="1" dirty="0">
                <a:solidFill>
                  <a:srgbClr val="000AFE"/>
                </a:solidFill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solidFill>
                  <a:srgbClr val="000AFE"/>
                </a:solidFill>
                <a:cs typeface="Times New Roman" panose="02020603050405020304" pitchFamily="18" charset="0"/>
              </a:rPr>
              <a:t>Projet</a:t>
            </a:r>
            <a:r>
              <a:rPr lang="en-US" sz="2800" b="1" dirty="0">
                <a:solidFill>
                  <a:srgbClr val="000AFE"/>
                </a:solidFill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rgbClr val="000AFE"/>
                </a:solidFill>
                <a:cs typeface="Times New Roman" panose="02020603050405020304" pitchFamily="18" charset="0"/>
              </a:rPr>
              <a:t>Laboratoire</a:t>
            </a:r>
            <a:r>
              <a:rPr lang="en-US" sz="2800" b="1" dirty="0">
                <a:solidFill>
                  <a:srgbClr val="000AFE"/>
                </a:solidFill>
                <a:cs typeface="Times New Roman" panose="02020603050405020304" pitchFamily="18" charset="0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srgbClr val="000AFE"/>
                </a:solidFill>
                <a:cs typeface="Times New Roman" panose="02020603050405020304" pitchFamily="18" charset="0"/>
              </a:rPr>
              <a:t>1979-1983 was proposing a project to implement a novel accelerator at IPN, Orsay. The studies were very advanced and the project ready to be implemented. GEPL was hoping for financing.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However, the new projects at the time: MIMAS, Saclay Booster, Vivitron and the National Laboratories SATURNE and GANIL were in competition in the same period.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This led to a priority ranking of the IPN project in 1983, which did not leave much hope for its </a:t>
            </a:r>
            <a:r>
              <a:rPr 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realisation</a:t>
            </a:r>
            <a:r>
              <a:rPr 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en-US" sz="3200" kern="0" dirty="0">
              <a:solidFill>
                <a:srgbClr val="000AFE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0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RR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9138" y="3357563"/>
            <a:ext cx="857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11188" y="908050"/>
            <a:ext cx="8101012" cy="5954400"/>
            <a:chOff x="2835" y="255"/>
            <a:chExt cx="2925" cy="4065"/>
          </a:xfrm>
        </p:grpSpPr>
        <p:pic>
          <p:nvPicPr>
            <p:cNvPr id="4" name="Picture 10" descr="&#10;pic034.jpg                                                     00069B42Macintosh HD                   BB7B0834: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/>
            <a:stretch>
              <a:fillRect/>
            </a:stretch>
          </p:blipFill>
          <p:spPr bwMode="auto">
            <a:xfrm>
              <a:off x="2835" y="255"/>
              <a:ext cx="2925" cy="4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3" descr="ARR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7" y="391"/>
              <a:ext cx="262" cy="4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5080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600" b="1">
                <a:solidFill>
                  <a:srgbClr val="04028F"/>
                </a:solidFill>
                <a:cs typeface="Times New Roman" pitchFamily="18" charset="0"/>
              </a:rPr>
              <a:t>Project Leaders </a:t>
            </a:r>
            <a:r>
              <a:rPr lang="en-US" sz="2600" b="1">
                <a:solidFill>
                  <a:srgbClr val="04028F"/>
                </a:solidFill>
                <a:cs typeface="Times New Roman" pitchFamily="18" charset="0"/>
              </a:rPr>
              <a:t>AGOR</a:t>
            </a:r>
          </a:p>
          <a:p>
            <a:pPr algn="ctr"/>
            <a:r>
              <a:rPr lang="en-US" sz="2600" b="1">
                <a:solidFill>
                  <a:srgbClr val="04028F"/>
                </a:solidFill>
                <a:cs typeface="Times New Roman" pitchFamily="18" charset="0"/>
              </a:rPr>
              <a:t>(Sydney </a:t>
            </a:r>
            <a:r>
              <a:rPr lang="en-US" sz="2600" b="1" err="1">
                <a:solidFill>
                  <a:srgbClr val="04028F"/>
                </a:solidFill>
                <a:cs typeface="Times New Roman" pitchFamily="18" charset="0"/>
              </a:rPr>
              <a:t>Galés</a:t>
            </a:r>
            <a:r>
              <a:rPr lang="en-US" sz="2600" b="1">
                <a:solidFill>
                  <a:srgbClr val="04028F"/>
                </a:solidFill>
                <a:cs typeface="Times New Roman" pitchFamily="18" charset="0"/>
              </a:rPr>
              <a:t> &amp; Hans Schreuder)</a:t>
            </a:r>
            <a:endParaRPr lang="en-GB" sz="2600" b="1" i="1">
              <a:solidFill>
                <a:srgbClr val="0402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&#10;pic030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39E40AD6-031B-864F-8D92-2861D6D31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6" y="1217955"/>
            <a:ext cx="6851374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B7C1503-FA6D-D444-902B-618C002C0EE2}"/>
              </a:ext>
            </a:extLst>
          </p:cNvPr>
          <p:cNvSpPr txBox="1">
            <a:spLocks noGrp="1" noRot="1" noChangeArrowheads="1"/>
          </p:cNvSpPr>
          <p:nvPr>
            <p:ph type="title"/>
          </p:nvPr>
        </p:nvSpPr>
        <p:spPr>
          <a:xfrm>
            <a:off x="457200" y="15537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b="1" i="1" u="none" strike="noStrike" kern="0" cap="none" spc="0" normalizeH="0" baseline="0">
                <a:ln>
                  <a:noFill/>
                </a:ln>
                <a:solidFill>
                  <a:srgbClr val="000AF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 takes about one year to sign the official start of AGOR  in Groningen; December 16, 1985</a:t>
            </a:r>
          </a:p>
        </p:txBody>
      </p:sp>
    </p:spTree>
    <p:extLst>
      <p:ext uri="{BB962C8B-B14F-4D97-AF65-F5344CB8AC3E}">
        <p14:creationId xmlns:p14="http://schemas.microsoft.com/office/powerpoint/2010/main" val="210462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#10;pic029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92E3559F-487B-834E-B026-6D644E53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91" y="204720"/>
            <a:ext cx="5592417" cy="605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92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#10;pic033.jpg                                                     00069B42Macintosh HD                   BB7B0834:">
            <a:extLst>
              <a:ext uri="{FF2B5EF4-FFF2-40B4-BE49-F238E27FC236}">
                <a16:creationId xmlns:a16="http://schemas.microsoft.com/office/drawing/2014/main" id="{3B5D9CD9-AA90-8041-8BFA-43F3B3B1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246777" y="159025"/>
            <a:ext cx="5630090" cy="6042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0298773-D2C7-1447-8ED5-75AC245E8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6590"/>
            <a:ext cx="3246777" cy="459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indent="0" eaLnBrk="1" hangingPunct="1"/>
            <a:r>
              <a:rPr lang="nl-NL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AGOR Cyclotron </a:t>
            </a:r>
          </a:p>
          <a:p>
            <a:pPr marL="0" indent="0" eaLnBrk="1" hangingPunct="1"/>
            <a:endParaRPr lang="nl-NL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Cyclotron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coils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nl-NL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Broadly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deployable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accelerator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research (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research). </a:t>
            </a:r>
          </a:p>
          <a:p>
            <a:pPr marL="0" indent="0" eaLnBrk="1" hangingPunct="1"/>
            <a:endParaRPr lang="nl-NL" alt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Accelerates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nl-NL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lead.</a:t>
            </a:r>
          </a:p>
          <a:p>
            <a:pPr lvl="1" eaLnBrk="1" hangingPunct="1">
              <a:buFontTx/>
              <a:buChar char="–"/>
            </a:pPr>
            <a:endParaRPr lang="nl-NL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1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EDC96B-6377-B14D-A8CF-19E1290FD29B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0" y="188913"/>
            <a:ext cx="9024730" cy="1195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+mj-lt"/>
                <a:ea typeface="+mj-ea"/>
                <a:cs typeface="+mj-cs"/>
              </a:defRPr>
            </a:lvl1pPr>
            <a:lvl2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2pPr>
            <a:lvl3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3pPr>
            <a:lvl4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4pPr>
            <a:lvl5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5pPr>
            <a:lvl6pPr marL="25146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6pPr>
            <a:lvl7pPr marL="29718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7pPr>
            <a:lvl8pPr marL="34290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8pPr>
            <a:lvl9pPr marL="38862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 b="1">
                <a:solidFill>
                  <a:srgbClr val="010090"/>
                </a:solidFill>
                <a:latin typeface="Arial" charset="0"/>
              </a:defRPr>
            </a:lvl9pPr>
          </a:lstStyle>
          <a:p>
            <a:pPr algn="ctr"/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design: All ions </a:t>
            </a:r>
            <a:b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MeV </a:t>
            </a:r>
            <a:r>
              <a:rPr lang="fr-FR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</a:t>
            </a:r>
            <a:r>
              <a:rPr lang="fr-FR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and d; 100 MeV/n Z/A = 0.5; 10 MeV/n Z/A = 0.1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>
                <a:extLst>
                  <a:ext uri="{FF2B5EF4-FFF2-40B4-BE49-F238E27FC236}">
                    <a16:creationId xmlns:a16="http://schemas.microsoft.com/office/drawing/2014/main" id="{BD55FC8E-1591-1846-A1CA-7275D88F5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66" y="1278835"/>
                <a:ext cx="7898295" cy="4598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marL="342900" indent="-342900"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indent="0" algn="ctr" eaLnBrk="1" hangingPunct="1"/>
                <a:r>
                  <a:rPr lang="nl-NL" altLang="en-US" sz="24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AGOR Cyclotron </a:t>
                </a:r>
              </a:p>
              <a:p>
                <a:pPr marL="0" indent="0" algn="ctr" eaLnBrk="1" hangingPunct="1"/>
                <a:r>
                  <a:rPr lang="nl-NL" altLang="en-US" sz="24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Few </a:t>
                </a:r>
                <a:r>
                  <a:rPr lang="nl-NL" altLang="en-US" sz="2400" b="1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</a:t>
                </a:r>
                <a:endParaRPr lang="nl-NL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eaLnBrk="1" hangingPunct="1"/>
                <a:r>
                  <a:rPr lang="nl-NL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					320 T</a:t>
                </a:r>
              </a:p>
              <a:p>
                <a:pPr marL="0" indent="0" eaLnBrk="1" hangingPunct="1"/>
                <a:r>
                  <a:rPr lang="nl-NL" alt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Height</a:t>
                </a:r>
                <a:r>
                  <a:rPr lang="nl-NL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  	    4 m</a:t>
                </a: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Diameter				  	  4.4 m</a:t>
                </a:r>
              </a:p>
              <a:p>
                <a:pPr marL="0" indent="0" eaLnBrk="1" hangingPunct="1"/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			4.05 – 1.75 T</a:t>
                </a: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 			Amplitude 50 kV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90 kV</a:t>
                </a: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kms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superconducting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wires</a:t>
                </a:r>
                <a:endParaRPr lang="nl-NL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 l of liquid He (-269</a:t>
                </a:r>
                <a14:m>
                  <m:oMath xmlns:m="http://schemas.openxmlformats.org/officeDocument/2006/math">
                    <m:r>
                      <a:rPr lang="nl-NL" altLang="en-US" sz="2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altLang="en-US" sz="2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𝐂</m:t>
                    </m:r>
                    <m:r>
                      <a:rPr lang="en-US" alt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nl-NL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Millions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joules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stored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energy in SC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coils</a:t>
                </a:r>
                <a:endParaRPr lang="nl-NL" altLang="en-US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MW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Installed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</a:t>
                </a:r>
              </a:p>
              <a:p>
                <a:pPr marL="0" indent="0" eaLnBrk="1" hangingPunct="1"/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 T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attracting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force on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altLang="en-US" sz="2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poles</a:t>
                </a:r>
                <a:r>
                  <a:rPr lang="nl-NL" altLang="en-US" sz="2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(2/10 mm) at 4 T</a:t>
                </a:r>
              </a:p>
            </p:txBody>
          </p:sp>
        </mc:Choice>
        <mc:Fallback xmlns="">
          <p:sp>
            <p:nvSpPr>
              <p:cNvPr id="4" name="Rectangle 4">
                <a:extLst>
                  <a:ext uri="{FF2B5EF4-FFF2-40B4-BE49-F238E27FC236}">
                    <a16:creationId xmlns:a16="http://schemas.microsoft.com/office/drawing/2014/main" id="{BD55FC8E-1591-1846-A1CA-7275D88F5A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66" y="1278835"/>
                <a:ext cx="7898295" cy="4598505"/>
              </a:xfrm>
              <a:prstGeom prst="rect">
                <a:avLst/>
              </a:prstGeom>
              <a:blipFill>
                <a:blip r:embed="rId2"/>
                <a:stretch>
                  <a:fillRect l="-963" t="-11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26314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36338</TotalTime>
  <Words>706</Words>
  <Application>Microsoft Office PowerPoint</Application>
  <PresentationFormat>Affichage à l'écran (4:3)</PresentationFormat>
  <Paragraphs>109</Paragraphs>
  <Slides>32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Cambria Math</vt:lpstr>
      <vt:lpstr>Lucida Calligraphy</vt:lpstr>
      <vt:lpstr>MS Mincho</vt:lpstr>
      <vt:lpstr>Times New Roman</vt:lpstr>
      <vt:lpstr>Modèle par défaut</vt:lpstr>
      <vt:lpstr>Bitmap Image</vt:lpstr>
      <vt:lpstr>PI3</vt:lpstr>
      <vt:lpstr>The AGOR-KVI initiative Sydney Galès  A Long Journey of Research, Innovation, Collaboration, Leadership and Friendship </vt:lpstr>
      <vt:lpstr>Présentation PowerPoint</vt:lpstr>
      <vt:lpstr>Présentation PowerPoint</vt:lpstr>
      <vt:lpstr>Présentation PowerPoint</vt:lpstr>
      <vt:lpstr>Présentation PowerPoint</vt:lpstr>
      <vt:lpstr>It takes about one year to sign the official start of AGOR  in Groningen; December 16, 1985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It took many years of hard work to reach the point where AGOR is ready for beam test.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Matter Incompressibility Determination from Compression Modes</dc:title>
  <dc:creator>Muhsin N. Harakeh</dc:creator>
  <cp:lastModifiedBy>Yorick BLUMENFELD</cp:lastModifiedBy>
  <cp:revision>1499</cp:revision>
  <cp:lastPrinted>2005-08-31T23:34:00Z</cp:lastPrinted>
  <dcterms:created xsi:type="dcterms:W3CDTF">2000-05-28T16:38:10Z</dcterms:created>
  <dcterms:modified xsi:type="dcterms:W3CDTF">2025-12-14T11:12:03Z</dcterms:modified>
</cp:coreProperties>
</file>