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1584" r:id="rId5"/>
    <p:sldId id="1604" r:id="rId6"/>
    <p:sldId id="1603" r:id="rId7"/>
    <p:sldId id="1601" r:id="rId8"/>
    <p:sldId id="1599" r:id="rId9"/>
    <p:sldId id="1581" r:id="rId10"/>
    <p:sldId id="1579" r:id="rId11"/>
    <p:sldId id="1600" r:id="rId12"/>
  </p:sldIdLst>
  <p:sldSz cx="9144000" cy="5143500" type="screen16x9"/>
  <p:notesSz cx="7102475" cy="10234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8F0792-A2F3-9439-B456-5A6D4175F7F9}" name="Dendooven, PG (rt)" initials="PD" userId="S::p.g.dendooven@umcg.nl::31077b5b-4583-434e-a381-536801924ee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eenstra-Korf, H (researchbv)" initials="H" lastIdx="2" clrIdx="0"/>
  <p:cmAuthor id="1" name="Zapien Campos, BH (rt)" initials="ZCB(" lastIdx="3" clrIdx="1">
    <p:extLst>
      <p:ext uri="{19B8F6BF-5375-455C-9EA6-DF929625EA0E}">
        <p15:presenceInfo xmlns:p15="http://schemas.microsoft.com/office/powerpoint/2012/main" userId="S::b.h.zapien.campos@umcg.nl::449795f0-985a-4946-a2c1-ffc405f10a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101BF"/>
    <a:srgbClr val="003183"/>
    <a:srgbClr val="2C1C65"/>
    <a:srgbClr val="CC006A"/>
    <a:srgbClr val="FFFF99"/>
    <a:srgbClr val="FF7D00"/>
    <a:srgbClr val="00CC00"/>
    <a:srgbClr val="231490"/>
    <a:srgbClr val="3C6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6357" autoAdjust="0"/>
  </p:normalViewPr>
  <p:slideViewPr>
    <p:cSldViewPr>
      <p:cViewPr varScale="1">
        <p:scale>
          <a:sx n="69" d="100"/>
          <a:sy n="69" d="100"/>
        </p:scale>
        <p:origin x="292" y="40"/>
      </p:cViewPr>
      <p:guideLst>
        <p:guide orient="horz" pos="162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9804"/>
    </p:cViewPr>
  </p:sorterViewPr>
  <p:notesViewPr>
    <p:cSldViewPr>
      <p:cViewPr varScale="1">
        <p:scale>
          <a:sx n="84" d="100"/>
          <a:sy n="84" d="100"/>
        </p:scale>
        <p:origin x="3828" y="90"/>
      </p:cViewPr>
      <p:guideLst>
        <p:guide orient="horz" pos="3224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>
                <a:latin typeface="Arial" charset="-52"/>
                <a:ea typeface="Geneva" charset="-128"/>
                <a:cs typeface="Geneva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3093" y="2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cs typeface="Geneva" charset="0"/>
              </a:defRPr>
            </a:lvl1pPr>
          </a:lstStyle>
          <a:p>
            <a:pPr>
              <a:defRPr/>
            </a:pPr>
            <a:fld id="{01FEB750-EAE6-6F42-A16F-85EEA5BBE42B}" type="datetime1">
              <a:rPr lang="nl-NL"/>
              <a:pPr>
                <a:defRPr/>
              </a:pPr>
              <a:t>14-12-2025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>
                <a:latin typeface="Arial" charset="-52"/>
                <a:ea typeface="Geneva" charset="-128"/>
                <a:cs typeface="Geneva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3093" y="9721108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Geneva" charset="0"/>
              </a:defRPr>
            </a:lvl1pPr>
          </a:lstStyle>
          <a:p>
            <a:pPr>
              <a:defRPr/>
            </a:pPr>
            <a:fld id="{E7D7BB50-7725-6A45-B5D5-070184A7E485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129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>
                <a:latin typeface="Arial" charset="-52"/>
                <a:ea typeface="Geneva" charset="-128"/>
                <a:cs typeface="Geneva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093" y="2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cs typeface="Geneva" charset="0"/>
              </a:defRPr>
            </a:lvl1pPr>
          </a:lstStyle>
          <a:p>
            <a:pPr>
              <a:defRPr/>
            </a:pPr>
            <a:fld id="{E9DF9C02-5124-5B44-9C63-A7162C3305E4}" type="datetime1">
              <a:rPr lang="nl-NL"/>
              <a:pPr>
                <a:defRPr/>
              </a:pPr>
              <a:t>14-12-2025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>
                <a:latin typeface="Arial" charset="-52"/>
                <a:ea typeface="Geneva" charset="-128"/>
                <a:cs typeface="Geneva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093" y="9721108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Geneva" charset="0"/>
              </a:defRPr>
            </a:lvl1pPr>
          </a:lstStyle>
          <a:p>
            <a:pPr>
              <a:defRPr/>
            </a:pPr>
            <a:fld id="{B0F4253C-8CF6-4248-937F-7D2A88DBD194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2449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F4253C-8CF6-4248-937F-7D2A88DBD194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721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68348-0868-A540-5399-325401922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1CB18-F53C-7EA2-CA4C-88AD1A2E9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29E28C-51F3-F0A0-9749-DB7ECECEF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4067C-3B7A-64B7-42F8-9B3483974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F4253C-8CF6-4248-937F-7D2A88DBD194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96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0452A-F747-89ED-6847-5C28403BA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6366E0-34CD-CB22-E5BB-CD172E9EB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8F60A7-5339-B628-F3FC-488C40C4B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1AAAA-9C13-54A4-6B58-339EDCEB0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F4253C-8CF6-4248-937F-7D2A88DBD194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254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3CBE4-5793-E002-E49A-530B17E39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521D4-C511-573F-38D6-1BDC48BA9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DB1CE1-E5CB-24D3-7C67-3567C7680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79BB1-6539-B6C8-491D-BE0F1C0EB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F4253C-8CF6-4248-937F-7D2A88DBD194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828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AEE2-DD05-0E05-0448-DCA69D032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69F092-CA72-9B56-58BD-2FFAD2302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AE6098-6B6F-2824-A868-3AB1D57B4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0FADF-4E36-0C1E-AAEF-439721C65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F4253C-8CF6-4248-937F-7D2A88DBD194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792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F4253C-8CF6-4248-937F-7D2A88DBD194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59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6A993F24-4D12-4E2B-84B5-FA147ABB0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968875"/>
            <a:ext cx="576263" cy="174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85000"/>
              </a:lnSpc>
              <a:defRPr sz="800" b="1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F8E9586-E819-A547-B01D-E6414EA134FE}" type="slidenum">
              <a:rPr lang="nl-NL" smtClean="0"/>
              <a:pPr>
                <a:defRPr/>
              </a:pPr>
              <a:t>‹N°›</a:t>
            </a:fld>
            <a:endParaRPr lang="nl-NL" dirty="0"/>
          </a:p>
        </p:txBody>
      </p:sp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D70F08C0-EB3A-46C7-A0FD-6909F5B5F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263" y="4968875"/>
            <a:ext cx="5438775" cy="174625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algn="l">
              <a:lnSpc>
                <a:spcPct val="85000"/>
              </a:lnSpc>
              <a:defRPr sz="800" b="1" i="0" baseline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dirty="0"/>
              <a:t>Felix Ludwig | F.J.Ludwig@umcg.nl | Small Animals 2024 | 9</a:t>
            </a:r>
            <a:r>
              <a:rPr lang="en-US" baseline="30000" dirty="0"/>
              <a:t>th</a:t>
            </a:r>
            <a:r>
              <a:rPr lang="en-US" dirty="0"/>
              <a:t> April 2024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3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737020"/>
            <a:ext cx="59772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nl-NL" dirty="0"/>
              <a:t>Titelstijl van model bewerken</a:t>
            </a:r>
            <a:endParaRPr lang="x-none" dirty="0"/>
          </a:p>
        </p:txBody>
      </p:sp>
      <p:sp>
        <p:nvSpPr>
          <p:cNvPr id="1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457200" y="1600730"/>
            <a:ext cx="5334000" cy="305568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0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 marL="742950" indent="-285750">
              <a:buClr>
                <a:srgbClr val="FF7D00"/>
              </a:buClr>
              <a:buSzPct val="6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2pPr>
            <a:lvl3pPr>
              <a:buClr>
                <a:srgbClr val="FF7D00"/>
              </a:buClr>
              <a:buSzPct val="90000"/>
              <a:defRPr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4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0F778A48-C5C0-441D-BDEF-EFA79F966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968875"/>
            <a:ext cx="576263" cy="174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85000"/>
              </a:lnSpc>
              <a:defRPr sz="800" b="1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F8E9586-E819-A547-B01D-E6414EA134FE}" type="slidenum">
              <a:rPr lang="nl-NL" smtClean="0"/>
              <a:pPr>
                <a:defRPr/>
              </a:pPr>
              <a:t>‹N°›</a:t>
            </a:fld>
            <a:endParaRPr lang="nl-NL" dirty="0"/>
          </a:p>
        </p:txBody>
      </p:sp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12EEF8B0-DD01-4EF9-8596-931F44C09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263" y="4968875"/>
            <a:ext cx="5438775" cy="174625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algn="l">
              <a:lnSpc>
                <a:spcPct val="85000"/>
              </a:lnSpc>
              <a:defRPr sz="800" b="1" i="0" baseline="0">
                <a:solidFill>
                  <a:schemeClr val="bg1"/>
                </a:solidFill>
                <a:latin typeface="+mj-lt"/>
                <a:ea typeface="Geneva" charset="0"/>
                <a:cs typeface="Verdana"/>
              </a:defRPr>
            </a:lvl1pPr>
          </a:lstStyle>
          <a:p>
            <a:pPr>
              <a:defRPr/>
            </a:pPr>
            <a:r>
              <a:rPr lang="en-US" dirty="0">
                <a:cs typeface="Times New Roman" panose="02020603050405020304" pitchFamily="18" charset="0"/>
              </a:rPr>
              <a:t>Felix Ludwig | F.J.Ludwig@umcg.nl | Small Animals 2024 | 9</a:t>
            </a:r>
            <a:r>
              <a:rPr lang="en-US" baseline="30000" dirty="0">
                <a:cs typeface="Times New Roman" panose="02020603050405020304" pitchFamily="18" charset="0"/>
              </a:rPr>
              <a:t>th</a:t>
            </a:r>
            <a:r>
              <a:rPr lang="en-US" dirty="0">
                <a:cs typeface="Times New Roman" panose="02020603050405020304" pitchFamily="18" charset="0"/>
              </a:rPr>
              <a:t> April 2024</a:t>
            </a:r>
            <a:endParaRPr lang="nl-NL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4846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8"/>
                    </a14:imgEffect>
                    <a14:imgEffect>
                      <a14:saturation sat="10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0" y="4968875"/>
            <a:ext cx="576263" cy="174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85000"/>
              </a:lnSpc>
              <a:defRPr sz="800" b="1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F8E9586-E819-A547-B01D-E6414EA134FE}" type="slidenum">
              <a:rPr lang="nl-NL" smtClean="0"/>
              <a:pPr>
                <a:defRPr/>
              </a:pPr>
              <a:t>‹N°›</a:t>
            </a:fld>
            <a:endParaRPr lang="nl-NL" dirty="0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576263" y="4968875"/>
            <a:ext cx="5438775" cy="174625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algn="l">
              <a:lnSpc>
                <a:spcPct val="85000"/>
              </a:lnSpc>
              <a:defRPr sz="800" b="1" i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dirty="0"/>
              <a:t>Felix Ludwig | F.J.Ludwig@umcg.nl | Small Animals 2024 | 9</a:t>
            </a:r>
            <a:r>
              <a:rPr lang="en-US" baseline="30000" dirty="0"/>
              <a:t>th</a:t>
            </a:r>
            <a:r>
              <a:rPr lang="en-US" dirty="0"/>
              <a:t> April 2024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AF4956-03CA-41CD-8541-7DD3C1B5D80A}"/>
              </a:ext>
            </a:extLst>
          </p:cNvPr>
          <p:cNvSpPr/>
          <p:nvPr userDrawn="1"/>
        </p:nvSpPr>
        <p:spPr>
          <a:xfrm>
            <a:off x="0" y="0"/>
            <a:ext cx="9144000" cy="496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95809D02-A30B-49DE-88FC-0CE875FF073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40400"/>
            <a:ext cx="2366947" cy="630000"/>
          </a:xfrm>
          <a:prstGeom prst="rect">
            <a:avLst/>
          </a:prstGeom>
        </p:spPr>
      </p:pic>
      <p:pic>
        <p:nvPicPr>
          <p:cNvPr id="9" name="RUGlogoTop">
            <a:extLst>
              <a:ext uri="{FF2B5EF4-FFF2-40B4-BE49-F238E27FC236}">
                <a16:creationId xmlns:a16="http://schemas.microsoft.com/office/drawing/2014/main" id="{3FE691E6-54D2-4E7E-9DDE-D54F0EA3B95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" y="140008"/>
            <a:ext cx="2288573" cy="63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11" r:id="rId1"/>
    <p:sldLayoutId id="214748511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D9812-6214-4334-8BCB-F5DB9EA1A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8E9586-E819-A547-B01D-E6414EA134FE}" type="slidenum">
              <a:rPr lang="nl-NL" smtClean="0"/>
              <a:pPr>
                <a:defRPr/>
              </a:pPr>
              <a:t>1</a:t>
            </a:fld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1F63215-F0DD-4735-BF81-2C2BBD76F7C0}"/>
              </a:ext>
            </a:extLst>
          </p:cNvPr>
          <p:cNvSpPr txBox="1">
            <a:spLocks/>
          </p:cNvSpPr>
          <p:nvPr/>
        </p:nvSpPr>
        <p:spPr>
          <a:xfrm>
            <a:off x="685800" y="4092702"/>
            <a:ext cx="7916562" cy="718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2314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>
                <a:latin typeface="+mj-lt"/>
                <a:ea typeface="Calibri"/>
                <a:cs typeface="Times New Roman" panose="02020603050405020304" pitchFamily="18" charset="0"/>
              </a:rPr>
              <a:t>Sydney as AGOR project “boss”</a:t>
            </a:r>
            <a:endParaRPr lang="en-US" dirty="0">
              <a:latin typeface="+mj-lt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98AA051-1FBC-579C-0A6A-F13817925D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47" b="7354"/>
          <a:stretch>
            <a:fillRect/>
          </a:stretch>
        </p:blipFill>
        <p:spPr>
          <a:xfrm rot="5400000">
            <a:off x="2744724" y="360426"/>
            <a:ext cx="357835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601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5F5DC-7EEE-0823-706A-B2C7947A8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1169B-1744-C022-188D-9B2CD0BD96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130" y="1047748"/>
            <a:ext cx="8170070" cy="3608665"/>
          </a:xfrm>
        </p:spPr>
        <p:txBody>
          <a:bodyPr/>
          <a:lstStyle/>
          <a:p>
            <a:pPr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/>
              <a:t>Sydney’s “Rucksack”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very good physicist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strong commitment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ambition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in a hurry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strong opinions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direct communication style</a:t>
            </a:r>
          </a:p>
          <a:p>
            <a:pPr marL="0" indent="0">
              <a:buSzPct val="85000"/>
              <a:buNone/>
            </a:pPr>
            <a:endParaRPr lang="nl-NL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1BA10-9D7A-739F-DFB3-02D653712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8E9586-E819-A547-B01D-E6414EA134FE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5" name="Picture 4" descr="A cartoon of a backpack&#10;&#10;AI-generated content may be incorrect.">
            <a:extLst>
              <a:ext uri="{FF2B5EF4-FFF2-40B4-BE49-F238E27FC236}">
                <a16:creationId xmlns:a16="http://schemas.microsoft.com/office/drawing/2014/main" id="{43547CBC-CF2A-0CFF-607C-6A2F99FD4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66750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0201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2A911-1D03-0F64-52D4-834EECC9A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lar maze with a red line in the center&#10;&#10;AI-generated content may be incorrect.">
            <a:extLst>
              <a:ext uri="{FF2B5EF4-FFF2-40B4-BE49-F238E27FC236}">
                <a16:creationId xmlns:a16="http://schemas.microsoft.com/office/drawing/2014/main" id="{4C8350E4-2B46-2B77-E8C1-C3559BAD74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519"/>
          <a:stretch>
            <a:fillRect/>
          </a:stretch>
        </p:blipFill>
        <p:spPr>
          <a:xfrm>
            <a:off x="5638800" y="1318370"/>
            <a:ext cx="3505200" cy="33869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5DD6F-EEB4-6625-3B88-C2C296B49D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130" y="1047748"/>
            <a:ext cx="8170070" cy="3608665"/>
          </a:xfrm>
        </p:spPr>
        <p:txBody>
          <a:bodyPr/>
          <a:lstStyle/>
          <a:p>
            <a:pPr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/>
              <a:t>the AGOR project: complex environment to manage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Dutch and French funding agencies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IPN and KVI directors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strong financial constraints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scientists in the project group</a:t>
            </a:r>
          </a:p>
          <a:p>
            <a:pPr lvl="1">
              <a:buClr>
                <a:schemeClr val="tx1"/>
              </a:buClr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technological challenges</a:t>
            </a:r>
          </a:p>
          <a:p>
            <a:pPr>
              <a:buClr>
                <a:srgbClr val="C00000"/>
              </a:buClr>
              <a:buSzPct val="85000"/>
              <a:buFont typeface="Monotype Sorts" panose="01010601010101010101" pitchFamily="2" charset="2"/>
              <a:buChar char=""/>
            </a:pPr>
            <a:r>
              <a:rPr lang="nl-NL">
                <a:solidFill>
                  <a:srgbClr val="C00000"/>
                </a:solidFill>
              </a:rPr>
              <a:t>a rough ride but overall successful</a:t>
            </a:r>
          </a:p>
          <a:p>
            <a:pPr marL="0" indent="0">
              <a:buSzPct val="85000"/>
              <a:buNone/>
            </a:pPr>
            <a:endParaRPr lang="nl-NL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1D939-BA3D-1319-A205-FB4F887E7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8E9586-E819-A547-B01D-E6414EA134FE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956463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C808-F97A-821D-E16D-CFBEF7BAC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D7DFC-2A44-8F53-1D50-44EC31EFB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F8E9586-E819-A547-B01D-E6414EA134FE}" type="slidenum">
              <a:rPr lang="nl-NL" smtClean="0"/>
              <a:pPr>
                <a:defRPr/>
              </a:pPr>
              <a:t>4</a:t>
            </a:fld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EACFB1A-1D31-F0F1-A1C0-B3BA9D39B264}"/>
              </a:ext>
            </a:extLst>
          </p:cNvPr>
          <p:cNvSpPr txBox="1">
            <a:spLocks/>
          </p:cNvSpPr>
          <p:nvPr/>
        </p:nvSpPr>
        <p:spPr>
          <a:xfrm>
            <a:off x="722462" y="3562350"/>
            <a:ext cx="7916562" cy="718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2314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en-US">
                <a:latin typeface="+mj-lt"/>
                <a:ea typeface="Calibri"/>
                <a:cs typeface="Times New Roman" panose="02020603050405020304" pitchFamily="18" charset="0"/>
              </a:rPr>
              <a:t>AGOR today</a:t>
            </a:r>
            <a:endParaRPr lang="en-US" dirty="0">
              <a:latin typeface="+mj-lt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8" name="Picture 7" descr="A building with a flag on the top&#10;&#10;Description automatically generated">
            <a:extLst>
              <a:ext uri="{FF2B5EF4-FFF2-40B4-BE49-F238E27FC236}">
                <a16:creationId xmlns:a16="http://schemas.microsoft.com/office/drawing/2014/main" id="{3749FD94-7B40-6628-7373-F01DC9ED7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62" y="819150"/>
            <a:ext cx="7688294" cy="274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9816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884F-2869-1C42-769D-37A9E1D76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AACAA4-AC77-42D6-9BF5-2A8DF5A425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131" y="1149467"/>
            <a:ext cx="5334000" cy="3506948"/>
          </a:xfrm>
        </p:spPr>
        <p:txBody>
          <a:bodyPr/>
          <a:lstStyle/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en-US"/>
              <a:t>operational for 30 years now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en-US"/>
              <a:t>current research activities</a:t>
            </a:r>
          </a:p>
          <a:p>
            <a:pPr lvl="1">
              <a:buSzPct val="85000"/>
              <a:buFont typeface="Symbol" panose="05050102010706020507" pitchFamily="18" charset="2"/>
              <a:buChar char="·"/>
            </a:pPr>
            <a:r>
              <a:rPr lang="en-US" sz="2000">
                <a:solidFill>
                  <a:srgbClr val="C00000"/>
                </a:solidFill>
              </a:rPr>
              <a:t>radiation biology</a:t>
            </a:r>
          </a:p>
          <a:p>
            <a:pPr lvl="1">
              <a:buSzPct val="85000"/>
              <a:buFont typeface="Symbol" panose="05050102010706020507" pitchFamily="18" charset="2"/>
              <a:buChar char="·"/>
            </a:pPr>
            <a:r>
              <a:rPr lang="en-US" sz="2000">
                <a:solidFill>
                  <a:srgbClr val="0070C0"/>
                </a:solidFill>
              </a:rPr>
              <a:t>radiation hardness</a:t>
            </a:r>
          </a:p>
          <a:p>
            <a:pPr lvl="1">
              <a:buSzPct val="85000"/>
              <a:buFont typeface="Symbol" panose="05050102010706020507" pitchFamily="18" charset="2"/>
              <a:buChar char="·"/>
            </a:pPr>
            <a:r>
              <a:rPr lang="en-US" sz="2000">
                <a:solidFill>
                  <a:srgbClr val="008000"/>
                </a:solidFill>
              </a:rPr>
              <a:t>nuclear science</a:t>
            </a:r>
          </a:p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en-US" sz="2200"/>
              <a:t>beams</a:t>
            </a:r>
          </a:p>
          <a:p>
            <a:pPr lvl="1">
              <a:buSzPct val="85000"/>
              <a:buFont typeface="Symbol" panose="05050102010706020507" pitchFamily="18" charset="2"/>
              <a:buChar char="·"/>
            </a:pPr>
            <a:r>
              <a:rPr lang="en-US" sz="2000">
                <a:solidFill>
                  <a:srgbClr val="C00000"/>
                </a:solidFill>
              </a:rPr>
              <a:t>protons, helium, carbon</a:t>
            </a:r>
          </a:p>
          <a:p>
            <a:pPr lvl="1">
              <a:buSzPct val="85000"/>
              <a:buFont typeface="Symbol" panose="05050102010706020507" pitchFamily="18" charset="2"/>
              <a:buChar char="·"/>
            </a:pPr>
            <a:r>
              <a:rPr lang="en-US" sz="2000">
                <a:solidFill>
                  <a:srgbClr val="0070C0"/>
                </a:solidFill>
              </a:rPr>
              <a:t>protons, heavy ion cocktails</a:t>
            </a:r>
          </a:p>
          <a:p>
            <a:pPr lvl="1">
              <a:buSzPct val="85000"/>
              <a:buFont typeface="Symbol" panose="05050102010706020507" pitchFamily="18" charset="2"/>
              <a:buChar char="·"/>
            </a:pPr>
            <a:r>
              <a:rPr lang="en-US" sz="2000">
                <a:solidFill>
                  <a:srgbClr val="008000"/>
                </a:solidFill>
              </a:rPr>
              <a:t>heavy ions</a:t>
            </a: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7E99-94F8-9F87-2625-B2BD808F0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8E9586-E819-A547-B01D-E6414EA134FE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8" name="Picture 7" descr="A large blue cylinder with metal bars and a metal railing&#10;&#10;AI-generated content may be incorrect.">
            <a:extLst>
              <a:ext uri="{FF2B5EF4-FFF2-40B4-BE49-F238E27FC236}">
                <a16:creationId xmlns:a16="http://schemas.microsoft.com/office/drawing/2014/main" id="{661DA651-FB5B-74C5-66E2-19F0AC59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19" r="17407"/>
          <a:stretch>
            <a:fillRect/>
          </a:stretch>
        </p:blipFill>
        <p:spPr>
          <a:xfrm>
            <a:off x="4908155" y="1149467"/>
            <a:ext cx="4235845" cy="38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9470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21F5E-4908-4D4D-9D0E-B23093027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130" y="1047748"/>
            <a:ext cx="5731669" cy="3608665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2025: new experimental facilities completed</a:t>
            </a:r>
          </a:p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nl-NL">
                <a:solidFill>
                  <a:srgbClr val="C00000"/>
                </a:solidFill>
              </a:rPr>
              <a:t>IMPACT</a:t>
            </a:r>
            <a:r>
              <a:rPr lang="nl-NL"/>
              <a:t>: image guided preclinical research</a:t>
            </a:r>
            <a:br>
              <a:rPr lang="nl-NL"/>
            </a:br>
            <a:r>
              <a:rPr lang="nl-NL"/>
              <a:t>funded by Dutch cancer foundation KWF</a:t>
            </a:r>
          </a:p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nl-NL">
                <a:solidFill>
                  <a:srgbClr val="008000"/>
                </a:solidFill>
              </a:rPr>
              <a:t>NEXT</a:t>
            </a:r>
            <a:r>
              <a:rPr lang="nl-NL"/>
              <a:t>: very heavy nuclei</a:t>
            </a:r>
            <a:br>
              <a:rPr lang="nl-NL"/>
            </a:br>
            <a:r>
              <a:rPr lang="nl-NL"/>
              <a:t>funded by ERC and NWO</a:t>
            </a:r>
          </a:p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nl-NL"/>
              <a:t>commissioning on-going</a:t>
            </a:r>
          </a:p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nl-NL"/>
              <a:t>first experiments 2026</a:t>
            </a:r>
            <a:endParaRPr lang="nl-NL" sz="1800"/>
          </a:p>
          <a:p>
            <a:pPr marL="0" indent="0">
              <a:buSzPct val="85000"/>
              <a:buNone/>
            </a:pPr>
            <a:r>
              <a:rPr lang="nl-NL"/>
              <a:t>NWO Large-Scale Research Infrastructure</a:t>
            </a:r>
          </a:p>
          <a:p>
            <a:pPr marL="0" indent="0">
              <a:buSzPct val="85000"/>
              <a:buNone/>
            </a:pPr>
            <a:endParaRPr lang="nl-NL"/>
          </a:p>
          <a:p>
            <a:pPr marL="0" indent="0">
              <a:buSzPct val="85000"/>
              <a:buNone/>
            </a:pPr>
            <a:endParaRPr lang="nl-NL"/>
          </a:p>
          <a:p>
            <a:pPr marL="0" indent="0">
              <a:buSzPct val="85000"/>
              <a:buNone/>
            </a:pPr>
            <a:endParaRPr lang="nl-NL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7D7E9-079C-441B-B70A-A08324CF4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8E9586-E819-A547-B01D-E6414EA134FE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6" name="Picture 5" descr="A diagram of a building&#10;&#10;Description automatically generated">
            <a:extLst>
              <a:ext uri="{FF2B5EF4-FFF2-40B4-BE49-F238E27FC236}">
                <a16:creationId xmlns:a16="http://schemas.microsoft.com/office/drawing/2014/main" id="{1B5A7D13-2A54-425E-AAD6-C70EF4205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4" r="16456" b="-524"/>
          <a:stretch/>
        </p:blipFill>
        <p:spPr>
          <a:xfrm>
            <a:off x="5943600" y="1096083"/>
            <a:ext cx="2992498" cy="35119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F6A29F-3B04-B597-1D07-67916E3FDEDE}"/>
              </a:ext>
            </a:extLst>
          </p:cNvPr>
          <p:cNvSpPr/>
          <p:nvPr/>
        </p:nvSpPr>
        <p:spPr>
          <a:xfrm>
            <a:off x="6248400" y="2343150"/>
            <a:ext cx="914400" cy="60960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C94AF9-E7DC-AA3D-BE56-041B737B0F7A}"/>
              </a:ext>
            </a:extLst>
          </p:cNvPr>
          <p:cNvSpPr/>
          <p:nvPr/>
        </p:nvSpPr>
        <p:spPr>
          <a:xfrm>
            <a:off x="7620000" y="1504950"/>
            <a:ext cx="914400" cy="609600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5652998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chine in a factory&#10;&#10;AI-generated content may be incorrect.">
            <a:extLst>
              <a:ext uri="{FF2B5EF4-FFF2-40B4-BE49-F238E27FC236}">
                <a16:creationId xmlns:a16="http://schemas.microsoft.com/office/drawing/2014/main" id="{54174F70-699F-4A93-0D6F-43E43209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71"/>
          <a:stretch>
            <a:fillRect/>
          </a:stretch>
        </p:blipFill>
        <p:spPr>
          <a:xfrm>
            <a:off x="5728873" y="99128"/>
            <a:ext cx="3415127" cy="2859198"/>
          </a:xfrm>
          <a:prstGeom prst="rect">
            <a:avLst/>
          </a:prstGeom>
        </p:spPr>
      </p:pic>
      <p:pic>
        <p:nvPicPr>
          <p:cNvPr id="14" name="Picture 13" descr="A machine in a factory&#10;&#10;AI-generated content may be incorrect.">
            <a:extLst>
              <a:ext uri="{FF2B5EF4-FFF2-40B4-BE49-F238E27FC236}">
                <a16:creationId xmlns:a16="http://schemas.microsoft.com/office/drawing/2014/main" id="{D798CCFC-3987-B3ED-DB2F-F5F8FADA3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309579"/>
            <a:ext cx="3859918" cy="25732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F1DCF3-AAC8-493B-9476-5400436F56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IMPACT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62146-0275-4683-87A3-F7CCA7C8B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8E9586-E819-A547-B01D-E6414EA134FE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E9DA60-0D17-9BF0-C1B3-11496B866A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000" y="1260240"/>
            <a:ext cx="4758000" cy="3396173"/>
          </a:xfrm>
        </p:spPr>
        <p:txBody>
          <a:bodyPr/>
          <a:lstStyle/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nl-NL"/>
              <a:t>on-line 3D X-ray imager</a:t>
            </a:r>
          </a:p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nl-NL"/>
              <a:t>MC irradiation planning </a:t>
            </a:r>
            <a:r>
              <a:rPr lang="nl-NL">
                <a:sym typeface="Symbol" panose="05050102010706020507" pitchFamily="18" charset="2"/>
              </a:rPr>
              <a:t>RayStation</a:t>
            </a:r>
            <a:endParaRPr lang="nl-NL"/>
          </a:p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nl-NL"/>
              <a:t>X-ray and particle irradiations</a:t>
            </a:r>
          </a:p>
          <a:p>
            <a:pPr lvl="1"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scattered and scanned beams</a:t>
            </a:r>
          </a:p>
          <a:p>
            <a:pPr lvl="1"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FLASH (very high dose rate)</a:t>
            </a:r>
          </a:p>
          <a:p>
            <a:pPr lvl="1">
              <a:buSzPct val="85000"/>
              <a:buFont typeface="Symbol" panose="05050102010706020507" pitchFamily="18" charset="2"/>
              <a:buChar char="·"/>
            </a:pPr>
            <a:r>
              <a:rPr lang="nl-NL" sz="2000"/>
              <a:t>spatial fractionation (mini beam)</a:t>
            </a:r>
          </a:p>
          <a:p>
            <a:pPr>
              <a:buSzPct val="85000"/>
              <a:buFont typeface="Symbol" panose="05050102010706020507" pitchFamily="18" charset="2"/>
              <a:buChar char="·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122324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E0C07-E913-552D-1AFD-8F303EC1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1C4613-1A51-6478-B5D6-6B2BFCB83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008000"/>
                </a:solidFill>
              </a:rPr>
              <a:t>NEXT</a:t>
            </a:r>
            <a:endParaRPr lang="nl-NL" dirty="0">
              <a:solidFill>
                <a:srgbClr val="008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C4C89-302B-FD22-C566-8128DA310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8E9586-E819-A547-B01D-E6414EA134FE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AF94DD-442D-2A61-6E72-F55EA0E826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000" y="1260240"/>
            <a:ext cx="4758000" cy="3396173"/>
          </a:xfrm>
        </p:spPr>
        <p:txBody>
          <a:bodyPr/>
          <a:lstStyle/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nl-NL"/>
              <a:t>superconducting solenoid separator</a:t>
            </a:r>
          </a:p>
          <a:p>
            <a:pPr>
              <a:buSzPct val="85000"/>
              <a:buFont typeface="Symbol" panose="05050102010706020507" pitchFamily="18" charset="2"/>
              <a:buChar char="·"/>
            </a:pPr>
            <a:r>
              <a:rPr lang="nl-NL"/>
              <a:t>MR ToF mass spectrometer</a:t>
            </a:r>
          </a:p>
          <a:p>
            <a:pPr>
              <a:buSzPct val="85000"/>
              <a:buFont typeface="Symbol" panose="05050102010706020507" pitchFamily="18" charset="2"/>
              <a:buChar char="·"/>
            </a:pPr>
            <a:endParaRPr lang="nl-NL" dirty="0"/>
          </a:p>
        </p:txBody>
      </p:sp>
      <p:pic>
        <p:nvPicPr>
          <p:cNvPr id="13" name="Picture 12" descr="A machine with pipes and tubes&#10;&#10;AI-generated content may be incorrect.">
            <a:extLst>
              <a:ext uri="{FF2B5EF4-FFF2-40B4-BE49-F238E27FC236}">
                <a16:creationId xmlns:a16="http://schemas.microsoft.com/office/drawing/2014/main" id="{8EF37B4A-E644-F043-FF54-957A6302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75" b="18426"/>
          <a:stretch>
            <a:fillRect/>
          </a:stretch>
        </p:blipFill>
        <p:spPr>
          <a:xfrm>
            <a:off x="288131" y="2064102"/>
            <a:ext cx="5667375" cy="3025422"/>
          </a:xfrm>
          <a:prstGeom prst="rect">
            <a:avLst/>
          </a:prstGeom>
        </p:spPr>
      </p:pic>
      <p:pic>
        <p:nvPicPr>
          <p:cNvPr id="7" name="Picture 6" descr="A room with a machine and orange poles&#10;&#10;AI-generated content may be incorrect.">
            <a:extLst>
              <a:ext uri="{FF2B5EF4-FFF2-40B4-BE49-F238E27FC236}">
                <a16:creationId xmlns:a16="http://schemas.microsoft.com/office/drawing/2014/main" id="{CFA66AE1-169A-E344-4193-38B0B9F478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81" t="14329" b="14329"/>
          <a:stretch>
            <a:fillRect/>
          </a:stretch>
        </p:blipFill>
        <p:spPr>
          <a:xfrm>
            <a:off x="5334000" y="947778"/>
            <a:ext cx="3796400" cy="203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3443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UMCG">
  <a:themeElements>
    <a:clrScheme name="GASTER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C6FA9"/>
      </a:accent1>
      <a:accent2>
        <a:srgbClr val="1A276D"/>
      </a:accent2>
      <a:accent3>
        <a:srgbClr val="2C1C65"/>
      </a:accent3>
      <a:accent4>
        <a:srgbClr val="A41528"/>
      </a:accent4>
      <a:accent5>
        <a:srgbClr val="C2004C"/>
      </a:accent5>
      <a:accent6>
        <a:srgbClr val="DF652C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EC5924ADD1584D90A6029A3AF959E9" ma:contentTypeVersion="1" ma:contentTypeDescription="Create a new document." ma:contentTypeScope="" ma:versionID="55b4fff7a075cf4d9a80b81919d59af4">
  <xsd:schema xmlns:xsd="http://www.w3.org/2001/XMLSchema" xmlns:p="http://schemas.microsoft.com/office/2006/metadata/properties" targetNamespace="http://schemas.microsoft.com/office/2006/metadata/properties" ma:root="true" ma:fieldsID="34ed1c013de2dffdf8e25a2138fc030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CC5098-C375-4EEF-BB7A-9FB94895F2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66E48A86-D3B8-4B2C-931D-FFFA3F4B1BB6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96BA002-9DB3-4090-A2B0-AEE2FE102A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59229</TotalTime>
  <Words>152</Words>
  <Application>Microsoft Office PowerPoint</Application>
  <PresentationFormat>Affichage à l'écran (16:9)</PresentationFormat>
  <Paragraphs>56</Paragraphs>
  <Slides>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8" baseType="lpstr">
      <vt:lpstr>ＭＳ Ｐゴシック</vt:lpstr>
      <vt:lpstr>Arial</vt:lpstr>
      <vt:lpstr>Calibri</vt:lpstr>
      <vt:lpstr>Geneva</vt:lpstr>
      <vt:lpstr>Lucida Grande</vt:lpstr>
      <vt:lpstr>Monotype Sorts</vt:lpstr>
      <vt:lpstr>Symbol</vt:lpstr>
      <vt:lpstr>Times New Roman</vt:lpstr>
      <vt:lpstr>Verdana</vt:lpstr>
      <vt:lpstr>UMCG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IMPACT</vt:lpstr>
      <vt:lpstr>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protonentherapie in Nederland</dc:title>
  <dc:creator>Microsoft Office-gebruiker</dc:creator>
  <cp:lastModifiedBy>Yorick BLUMENFELD</cp:lastModifiedBy>
  <cp:revision>1088</cp:revision>
  <cp:lastPrinted>2025-12-13T19:30:51Z</cp:lastPrinted>
  <dcterms:created xsi:type="dcterms:W3CDTF">2017-12-07T19:10:23Z</dcterms:created>
  <dcterms:modified xsi:type="dcterms:W3CDTF">2025-12-14T11:15:16Z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0x01010008EC5924ADD1584D90A6029A3AF959E9</vt:lpwstr>
  </property>
  <property fmtid="{D5CDD505-2E9C-101B-9397-08002B2CF9AE}" pid="3" name="TemplateUrl">
    <vt:lpwstr/>
  </property>
  <property fmtid="{D5CDD505-2E9C-101B-9397-08002B2CF9AE}" pid="4" name="xd_Signature">
    <vt:bool>true</vt:bool>
  </property>
  <property fmtid="{D5CDD505-2E9C-101B-9397-08002B2CF9AE}" pid="5" name="xd_ProgID">
    <vt:lpwstr/>
  </property>
</Properties>
</file>