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7" r:id="rId2"/>
    <p:sldId id="268" r:id="rId3"/>
    <p:sldId id="261" r:id="rId4"/>
    <p:sldId id="262" r:id="rId5"/>
    <p:sldId id="266" r:id="rId6"/>
    <p:sldId id="26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0"/>
    <p:restoredTop sz="94651"/>
  </p:normalViewPr>
  <p:slideViewPr>
    <p:cSldViewPr snapToGrid="0">
      <p:cViewPr varScale="1">
        <p:scale>
          <a:sx n="52" d="100"/>
          <a:sy n="52" d="100"/>
        </p:scale>
        <p:origin x="2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A4BD4B-4848-1857-6B72-0CA39A747AA1}"/>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09E3A0CF-F570-2397-7DE7-EF977A656C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a:p>
        </p:txBody>
      </p:sp>
      <p:sp>
        <p:nvSpPr>
          <p:cNvPr id="4" name="Espace réservé de la date 3">
            <a:extLst>
              <a:ext uri="{FF2B5EF4-FFF2-40B4-BE49-F238E27FC236}">
                <a16:creationId xmlns:a16="http://schemas.microsoft.com/office/drawing/2014/main" id="{37AA0BFD-789E-8EE7-9D38-6858865D1B4E}"/>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5" name="Espace réservé du pied de page 4">
            <a:extLst>
              <a:ext uri="{FF2B5EF4-FFF2-40B4-BE49-F238E27FC236}">
                <a16:creationId xmlns:a16="http://schemas.microsoft.com/office/drawing/2014/main" id="{98BEC6AE-197E-B830-DE97-CF5D0A6BFFFD}"/>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8B6A9478-3809-F798-AD96-427F9DD283CE}"/>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3877285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1E86B0-CB5C-B984-670E-757ECA152590}"/>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93503255-EDA0-66FA-9B4D-5A0EB0109C8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41D964BF-6002-6D9D-1384-128E09A34E98}"/>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5" name="Espace réservé du pied de page 4">
            <a:extLst>
              <a:ext uri="{FF2B5EF4-FFF2-40B4-BE49-F238E27FC236}">
                <a16:creationId xmlns:a16="http://schemas.microsoft.com/office/drawing/2014/main" id="{7F350F63-8A84-1D08-1129-1BDFBF6D88A5}"/>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F21766EF-FDB5-C2D2-34CC-C856B7A58E01}"/>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2909840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62FCF10-91AB-5D22-CF83-081133D82805}"/>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26993325-3078-A5DF-1339-7FEBD866147F}"/>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52F081F3-DA4D-5130-03E6-3A023D59B9BE}"/>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5" name="Espace réservé du pied de page 4">
            <a:extLst>
              <a:ext uri="{FF2B5EF4-FFF2-40B4-BE49-F238E27FC236}">
                <a16:creationId xmlns:a16="http://schemas.microsoft.com/office/drawing/2014/main" id="{3D6265D6-F3B5-07A7-70CD-14BD2F436782}"/>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9123820B-55CB-785D-6A7D-BBD1AC6BE1A4}"/>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2444625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B20DA9-DC48-89A2-D5FF-692649543C3F}"/>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4FE43A74-2EC5-022A-8F38-F3A53938B10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9E22B3A1-553E-5B64-C31E-FE9728EECA67}"/>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5" name="Espace réservé du pied de page 4">
            <a:extLst>
              <a:ext uri="{FF2B5EF4-FFF2-40B4-BE49-F238E27FC236}">
                <a16:creationId xmlns:a16="http://schemas.microsoft.com/office/drawing/2014/main" id="{7E93379A-01BD-45B4-20A9-BA58B74F7484}"/>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4CCBD0C4-2F8E-FBEE-8B2D-E6E17338E2F5}"/>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1775982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FCF338-6A5B-15C6-B42B-FD85D208FEC5}"/>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AB8D9BA0-394C-15E1-BF39-80469F575F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F4F05BC1-FAED-A8D9-1DC7-955C02C628B5}"/>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5" name="Espace réservé du pied de page 4">
            <a:extLst>
              <a:ext uri="{FF2B5EF4-FFF2-40B4-BE49-F238E27FC236}">
                <a16:creationId xmlns:a16="http://schemas.microsoft.com/office/drawing/2014/main" id="{07F2E849-7D00-1D15-809B-EB995D70024B}"/>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E353D077-E453-BEAA-2EA9-97C6219CFADA}"/>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257512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0DA8CA-4F33-B615-1B70-2D4C0478918B}"/>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A80113D5-99A7-1871-91B8-DEE7B0A7713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6A5DA835-F674-3B93-1A57-6C85BE8E2E56}"/>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2520EF24-651F-E96F-F34F-8C52650138B2}"/>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6" name="Espace réservé du pied de page 5">
            <a:extLst>
              <a:ext uri="{FF2B5EF4-FFF2-40B4-BE49-F238E27FC236}">
                <a16:creationId xmlns:a16="http://schemas.microsoft.com/office/drawing/2014/main" id="{0DD35840-7E17-DEDE-416B-33390CF8D80E}"/>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08024B83-BA62-6D12-F63A-F59C5C577AC8}"/>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8655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A798AC-8C90-37F2-92BE-446C994AB0EA}"/>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0D900012-50D1-9F01-00AD-AA5D3DEFE4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5DAB648-13C6-CE83-E481-C36F527E630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C093B28B-42A1-CCF5-4B42-CF97E6EC1C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2B909F3-A7D9-321C-7910-DF719D1CFC5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A2467BB1-5B30-5A13-BAA4-1FFB264C773F}"/>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8" name="Espace réservé du pied de page 7">
            <a:extLst>
              <a:ext uri="{FF2B5EF4-FFF2-40B4-BE49-F238E27FC236}">
                <a16:creationId xmlns:a16="http://schemas.microsoft.com/office/drawing/2014/main" id="{889180E7-BE0F-F194-425A-D9C4A33055BC}"/>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1D452774-A9FD-7ECD-EAD5-F0C133D5D5B4}"/>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417474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12F43D-BB0B-EA3C-F2EC-1C85A08EF9EB}"/>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AED9568A-158C-FC19-C284-F63F7FAA0B44}"/>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4" name="Espace réservé du pied de page 3">
            <a:extLst>
              <a:ext uri="{FF2B5EF4-FFF2-40B4-BE49-F238E27FC236}">
                <a16:creationId xmlns:a16="http://schemas.microsoft.com/office/drawing/2014/main" id="{4331E019-EDD3-A534-686E-260D0CA82B7E}"/>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9EFAB875-83E6-94DF-1976-DB387DFADC5B}"/>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1458044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922C28F-21E1-E260-CE26-DD38C3E26E66}"/>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3" name="Espace réservé du pied de page 2">
            <a:extLst>
              <a:ext uri="{FF2B5EF4-FFF2-40B4-BE49-F238E27FC236}">
                <a16:creationId xmlns:a16="http://schemas.microsoft.com/office/drawing/2014/main" id="{ABB7D704-675D-0D8B-427F-94DA74A3432E}"/>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A28D0C14-F698-659C-231A-9D629BA735B9}"/>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2259105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70E6C7-BEBA-9057-E176-277860FCF18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55FDABC2-ED91-94EB-54B0-F48DFE8675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3790420E-FB3C-8F62-B8A4-19BE71C713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4F6D9EF-B142-6B9A-F8F8-E5B97DE71F91}"/>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6" name="Espace réservé du pied de page 5">
            <a:extLst>
              <a:ext uri="{FF2B5EF4-FFF2-40B4-BE49-F238E27FC236}">
                <a16:creationId xmlns:a16="http://schemas.microsoft.com/office/drawing/2014/main" id="{009CC769-D42A-726E-EB2C-AE280E95444C}"/>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142DD885-F905-916D-BFD4-B48A76F7FBCA}"/>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189562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0BD151-2CFB-6E3E-CFFB-4EB0EF05915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pour une image  2">
            <a:extLst>
              <a:ext uri="{FF2B5EF4-FFF2-40B4-BE49-F238E27FC236}">
                <a16:creationId xmlns:a16="http://schemas.microsoft.com/office/drawing/2014/main" id="{2FB6A44E-04F2-0D3F-913D-C07FC6934C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4B706304-2CD4-64E2-045F-4106492813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8BD856A-C64B-8958-58C5-32391D54B644}"/>
              </a:ext>
            </a:extLst>
          </p:cNvPr>
          <p:cNvSpPr>
            <a:spLocks noGrp="1"/>
          </p:cNvSpPr>
          <p:nvPr>
            <p:ph type="dt" sz="half" idx="10"/>
          </p:nvPr>
        </p:nvSpPr>
        <p:spPr/>
        <p:txBody>
          <a:bodyPr/>
          <a:lstStyle/>
          <a:p>
            <a:fld id="{C0F9EBD9-7EC1-3E4F-A187-DE09427C772F}" type="datetimeFigureOut">
              <a:rPr lang="en-US" smtClean="0"/>
              <a:t>12/14/2025</a:t>
            </a:fld>
            <a:endParaRPr lang="en-US"/>
          </a:p>
        </p:txBody>
      </p:sp>
      <p:sp>
        <p:nvSpPr>
          <p:cNvPr id="6" name="Espace réservé du pied de page 5">
            <a:extLst>
              <a:ext uri="{FF2B5EF4-FFF2-40B4-BE49-F238E27FC236}">
                <a16:creationId xmlns:a16="http://schemas.microsoft.com/office/drawing/2014/main" id="{73EA296B-A878-1338-10C3-2450A4C5A3A0}"/>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9920609B-3738-56B7-2A7B-21F83B3DEC38}"/>
              </a:ext>
            </a:extLst>
          </p:cNvPr>
          <p:cNvSpPr>
            <a:spLocks noGrp="1"/>
          </p:cNvSpPr>
          <p:nvPr>
            <p:ph type="sldNum" sz="quarter" idx="12"/>
          </p:nvPr>
        </p:nvSpPr>
        <p:spPr/>
        <p:txBody>
          <a:bodyPr/>
          <a:lstStyle/>
          <a:p>
            <a:fld id="{DC37587B-331E-B54D-AAC4-63BE9E9C4989}" type="slidenum">
              <a:rPr lang="en-US" smtClean="0"/>
              <a:t>‹N°›</a:t>
            </a:fld>
            <a:endParaRPr lang="en-US"/>
          </a:p>
        </p:txBody>
      </p:sp>
    </p:spTree>
    <p:extLst>
      <p:ext uri="{BB962C8B-B14F-4D97-AF65-F5344CB8AC3E}">
        <p14:creationId xmlns:p14="http://schemas.microsoft.com/office/powerpoint/2010/main" val="1862106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D94376D-BD58-B613-B2EC-5644FF9053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0D6ED64B-3447-22CC-DBFF-05A090C8CF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0DF9E910-62AD-C1E4-0789-0AA5780984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F9EBD9-7EC1-3E4F-A187-DE09427C772F}" type="datetimeFigureOut">
              <a:rPr lang="en-US" smtClean="0"/>
              <a:t>12/14/2025</a:t>
            </a:fld>
            <a:endParaRPr lang="en-US"/>
          </a:p>
        </p:txBody>
      </p:sp>
      <p:sp>
        <p:nvSpPr>
          <p:cNvPr id="5" name="Espace réservé du pied de page 4">
            <a:extLst>
              <a:ext uri="{FF2B5EF4-FFF2-40B4-BE49-F238E27FC236}">
                <a16:creationId xmlns:a16="http://schemas.microsoft.com/office/drawing/2014/main" id="{7DB97E9A-762C-BB6A-2F26-9C2FAC2291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E0E1AE75-DB15-9245-284B-0F8D00F756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C37587B-331E-B54D-AAC4-63BE9E9C4989}" type="slidenum">
              <a:rPr lang="en-US" smtClean="0"/>
              <a:t>‹N°›</a:t>
            </a:fld>
            <a:endParaRPr lang="en-US"/>
          </a:p>
        </p:txBody>
      </p:sp>
    </p:spTree>
    <p:extLst>
      <p:ext uri="{BB962C8B-B14F-4D97-AF65-F5344CB8AC3E}">
        <p14:creationId xmlns:p14="http://schemas.microsoft.com/office/powerpoint/2010/main" val="23499098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BC6DA3-D5BA-5A01-D5DB-F05CD5D53545}"/>
            </a:ext>
          </a:extLst>
        </p:cNvPr>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362D44EE-C852-4460-B8B5-C4F2BC2051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9F5336FC-C16D-C7AD-337E-D0E01F201818}"/>
              </a:ext>
            </a:extLst>
          </p:cNvPr>
          <p:cNvSpPr>
            <a:spLocks noGrp="1"/>
          </p:cNvSpPr>
          <p:nvPr>
            <p:ph type="ctrTitle"/>
          </p:nvPr>
        </p:nvSpPr>
        <p:spPr>
          <a:xfrm>
            <a:off x="6194716" y="739978"/>
            <a:ext cx="5334930" cy="3004145"/>
          </a:xfrm>
        </p:spPr>
        <p:txBody>
          <a:bodyPr>
            <a:normAutofit/>
          </a:bodyPr>
          <a:lstStyle/>
          <a:p>
            <a:r>
              <a:rPr lang="en-US" dirty="0"/>
              <a:t>Tribute to Sydney </a:t>
            </a:r>
            <a:r>
              <a:rPr lang="en-US" dirty="0" err="1"/>
              <a:t>Galès</a:t>
            </a:r>
            <a:endParaRPr lang="en-US" dirty="0"/>
          </a:p>
        </p:txBody>
      </p:sp>
      <p:sp>
        <p:nvSpPr>
          <p:cNvPr id="3" name="Sous-titre 2">
            <a:extLst>
              <a:ext uri="{FF2B5EF4-FFF2-40B4-BE49-F238E27FC236}">
                <a16:creationId xmlns:a16="http://schemas.microsoft.com/office/drawing/2014/main" id="{0B7848E9-233A-B957-C94B-991EBCA09F84}"/>
              </a:ext>
            </a:extLst>
          </p:cNvPr>
          <p:cNvSpPr>
            <a:spLocks noGrp="1"/>
          </p:cNvSpPr>
          <p:nvPr>
            <p:ph type="subTitle" idx="1"/>
          </p:nvPr>
        </p:nvSpPr>
        <p:spPr>
          <a:xfrm>
            <a:off x="6194715" y="3836197"/>
            <a:ext cx="5334931" cy="2189214"/>
          </a:xfrm>
        </p:spPr>
        <p:txBody>
          <a:bodyPr>
            <a:normAutofit/>
          </a:bodyPr>
          <a:lstStyle/>
          <a:p>
            <a:r>
              <a:rPr lang="en-US" dirty="0"/>
              <a:t>By Michel Spiro</a:t>
            </a:r>
          </a:p>
        </p:txBody>
      </p:sp>
      <p:sp>
        <p:nvSpPr>
          <p:cNvPr id="1033" name="Freeform: Shape 1032">
            <a:extLst>
              <a:ext uri="{FF2B5EF4-FFF2-40B4-BE49-F238E27FC236}">
                <a16:creationId xmlns:a16="http://schemas.microsoft.com/office/drawing/2014/main" id="{658970D8-8D1D-4B5C-894B-E871CC86543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5" name="Freeform: Shape 1034">
            <a:extLst>
              <a:ext uri="{FF2B5EF4-FFF2-40B4-BE49-F238E27FC236}">
                <a16:creationId xmlns:a16="http://schemas.microsoft.com/office/drawing/2014/main" id="{F227E5B6-9132-43CA-B503-37A18562AD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037" name="Freeform: Shape 1036">
            <a:extLst>
              <a:ext uri="{FF2B5EF4-FFF2-40B4-BE49-F238E27FC236}">
                <a16:creationId xmlns:a16="http://schemas.microsoft.com/office/drawing/2014/main" id="{03C2051E-A88D-48E5-BACF-AAED1789272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39" name="Freeform: Shape 1038">
            <a:extLst>
              <a:ext uri="{FF2B5EF4-FFF2-40B4-BE49-F238E27FC236}">
                <a16:creationId xmlns:a16="http://schemas.microsoft.com/office/drawing/2014/main" id="{7821A508-2985-4905-874A-527429BAAB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1041" name="Freeform: Shape 1040">
            <a:extLst>
              <a:ext uri="{FF2B5EF4-FFF2-40B4-BE49-F238E27FC236}">
                <a16:creationId xmlns:a16="http://schemas.microsoft.com/office/drawing/2014/main" id="{D2929CB1-0E3C-4B2D-ADC5-0154FB33BA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1026" name="Picture 2" descr="Disparition de Sydney Galès | CNRS Nucléaire &amp; Particules">
            <a:extLst>
              <a:ext uri="{FF2B5EF4-FFF2-40B4-BE49-F238E27FC236}">
                <a16:creationId xmlns:a16="http://schemas.microsoft.com/office/drawing/2014/main" id="{3D7C1AA8-908F-6C2C-66F8-29603AA65F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 b="-2"/>
          <a:stretch>
            <a:fillRect/>
          </a:stretch>
        </p:blipFill>
        <p:spPr bwMode="auto">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a:noFill/>
          <a:extLst>
            <a:ext uri="{909E8E84-426E-40DD-AFC4-6F175D3DCCD1}">
              <a14:hiddenFill xmlns:a14="http://schemas.microsoft.com/office/drawing/2010/main">
                <a:solidFill>
                  <a:srgbClr val="FFFFFF"/>
                </a:solidFill>
              </a14:hiddenFill>
            </a:ext>
          </a:extLst>
        </p:spPr>
      </p:pic>
      <p:sp>
        <p:nvSpPr>
          <p:cNvPr id="1043" name="Freeform: Shape 1042">
            <a:extLst>
              <a:ext uri="{FF2B5EF4-FFF2-40B4-BE49-F238E27FC236}">
                <a16:creationId xmlns:a16="http://schemas.microsoft.com/office/drawing/2014/main" id="{5F2F0C84-BE8C-4DC2-A6D3-30349A801D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06352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273EBFF-5E9C-D8E5-C83F-F1CC0499411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BFD1755A-C7A6-C1E2-FE6E-8B9A45265A57}"/>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Sydney, a fellow and </a:t>
            </a:r>
            <a:r>
              <a:rPr lang="en-US">
                <a:solidFill>
                  <a:srgbClr val="FFFFFF"/>
                </a:solidFill>
              </a:rPr>
              <a:t>a friend</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889B7A1B-BF2D-BBF4-B093-027CF74AD11F}"/>
              </a:ext>
            </a:extLst>
          </p:cNvPr>
          <p:cNvSpPr>
            <a:spLocks noGrp="1"/>
          </p:cNvSpPr>
          <p:nvPr>
            <p:ph idx="1"/>
          </p:nvPr>
        </p:nvSpPr>
        <p:spPr>
          <a:xfrm>
            <a:off x="4447308" y="591344"/>
            <a:ext cx="6906491" cy="5585619"/>
          </a:xfrm>
        </p:spPr>
        <p:txBody>
          <a:bodyPr anchor="ctr">
            <a:normAutofit/>
          </a:bodyPr>
          <a:lstStyle/>
          <a:p>
            <a:r>
              <a:rPr lang="en-GB" noProof="0" dirty="0"/>
              <a:t>I had the honour of leading, with Sydney's help, IN2P3, the National Institute </a:t>
            </a:r>
            <a:r>
              <a:rPr lang="en-GB" dirty="0"/>
              <a:t>for</a:t>
            </a:r>
            <a:r>
              <a:rPr lang="en-GB" noProof="0" dirty="0"/>
              <a:t> Nuclear and Particle Physics, of  CNRS, a very large Institute envied worldwide, from the beginning of 2003 to the end of 2010. It was an incredible opportunity and a chance to be accompanied </a:t>
            </a:r>
            <a:r>
              <a:rPr lang="en-GB" dirty="0"/>
              <a:t>so</a:t>
            </a:r>
            <a:r>
              <a:rPr lang="en-GB" noProof="0" dirty="0"/>
              <a:t> closely in this task by Sydney.</a:t>
            </a:r>
          </a:p>
          <a:p>
            <a:endParaRPr lang="en-US" dirty="0"/>
          </a:p>
        </p:txBody>
      </p:sp>
    </p:spTree>
    <p:extLst>
      <p:ext uri="{BB962C8B-B14F-4D97-AF65-F5344CB8AC3E}">
        <p14:creationId xmlns:p14="http://schemas.microsoft.com/office/powerpoint/2010/main" val="2651367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9522351-E55B-55A6-1149-F2A6013DDA8D}"/>
              </a:ext>
            </a:extLst>
          </p:cNvPr>
          <p:cNvSpPr>
            <a:spLocks noGrp="1"/>
          </p:cNvSpPr>
          <p:nvPr>
            <p:ph type="title"/>
          </p:nvPr>
        </p:nvSpPr>
        <p:spPr>
          <a:xfrm>
            <a:off x="686834" y="1153572"/>
            <a:ext cx="3200400" cy="4461163"/>
          </a:xfrm>
        </p:spPr>
        <p:txBody>
          <a:bodyPr>
            <a:normAutofit/>
          </a:bodyPr>
          <a:lstStyle/>
          <a:p>
            <a:r>
              <a:rPr lang="en-US">
                <a:solidFill>
                  <a:srgbClr val="FFFFFF"/>
                </a:solidFill>
              </a:rPr>
              <a:t>Key dates and facts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E51BED60-59EC-4889-85B8-0014E8232902}"/>
              </a:ext>
            </a:extLst>
          </p:cNvPr>
          <p:cNvSpPr>
            <a:spLocks noGrp="1"/>
          </p:cNvSpPr>
          <p:nvPr>
            <p:ph idx="1"/>
          </p:nvPr>
        </p:nvSpPr>
        <p:spPr>
          <a:xfrm>
            <a:off x="4447308" y="591344"/>
            <a:ext cx="6906491" cy="5585619"/>
          </a:xfrm>
        </p:spPr>
        <p:txBody>
          <a:bodyPr anchor="ctr">
            <a:normAutofit/>
          </a:bodyPr>
          <a:lstStyle/>
          <a:p>
            <a:r>
              <a:rPr lang="en-GB" sz="2400" noProof="0" dirty="0"/>
              <a:t>2003–2004 Sydney chaired the IN2P3 Scientific Council. </a:t>
            </a:r>
          </a:p>
          <a:p>
            <a:r>
              <a:rPr lang="en-GB" sz="2400" noProof="0" dirty="0"/>
              <a:t>From 2003 to 2005, he represented IN2P3 in developing, with the CEA/DSM, the French roadmap for particle physics (high-energy physics) and nuclear physics. </a:t>
            </a:r>
          </a:p>
          <a:p>
            <a:r>
              <a:rPr lang="en-GB" sz="2400" noProof="0" dirty="0"/>
              <a:t>From 2004 to 2010, Sydney was my Deputy Director for Nuclear Physics, a position he held until 2012. </a:t>
            </a:r>
          </a:p>
          <a:p>
            <a:r>
              <a:rPr lang="en-GB" sz="2400" noProof="0" dirty="0"/>
              <a:t>From 2005 to 2010, he also directed GANIL, the Grand National Heavy Ion Accelerator, with the SPIRAL2 project, demonstrating that GANIL and this project were IN2P3's priority in nuclear physics, and giving a long-term vision to GANIL.</a:t>
            </a:r>
          </a:p>
        </p:txBody>
      </p:sp>
    </p:spTree>
    <p:extLst>
      <p:ext uri="{BB962C8B-B14F-4D97-AF65-F5344CB8AC3E}">
        <p14:creationId xmlns:p14="http://schemas.microsoft.com/office/powerpoint/2010/main" val="2161243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0F958A4-E1F3-AF7B-4AD5-AA801D5FDB8E}"/>
              </a:ext>
            </a:extLst>
          </p:cNvPr>
          <p:cNvSpPr>
            <a:spLocks noGrp="1"/>
          </p:cNvSpPr>
          <p:nvPr>
            <p:ph type="title"/>
          </p:nvPr>
        </p:nvSpPr>
        <p:spPr>
          <a:xfrm>
            <a:off x="686834" y="1153572"/>
            <a:ext cx="3200400" cy="4461163"/>
          </a:xfrm>
        </p:spPr>
        <p:txBody>
          <a:bodyPr>
            <a:normAutofit/>
          </a:bodyPr>
          <a:lstStyle/>
          <a:p>
            <a:r>
              <a:rPr lang="en-US">
                <a:solidFill>
                  <a:srgbClr val="FFFFFF"/>
                </a:solidFill>
              </a:rPr>
              <a:t>Impact and recognition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2F466A34-339A-356B-5CA9-E1AFE952FE41}"/>
              </a:ext>
            </a:extLst>
          </p:cNvPr>
          <p:cNvSpPr>
            <a:spLocks noGrp="1"/>
          </p:cNvSpPr>
          <p:nvPr>
            <p:ph idx="1"/>
          </p:nvPr>
        </p:nvSpPr>
        <p:spPr>
          <a:xfrm>
            <a:off x="4447308" y="591344"/>
            <a:ext cx="6906491" cy="5585619"/>
          </a:xfrm>
        </p:spPr>
        <p:txBody>
          <a:bodyPr anchor="ctr">
            <a:normAutofit/>
          </a:bodyPr>
          <a:lstStyle/>
          <a:p>
            <a:r>
              <a:rPr lang="en-GB" sz="2400" noProof="0"/>
              <a:t>His impact on the community was considerable. He was visionary and a builder of nuclear science, both nationally and internationally, which earned him numerous honours and recognitions. </a:t>
            </a:r>
          </a:p>
          <a:p>
            <a:r>
              <a:rPr lang="en-GB" sz="2400" noProof="0"/>
              <a:t>From 2004 to 2011, he represented France on the Nuclear Physics Commission of the International Union of Pure and Applied Physics. </a:t>
            </a:r>
          </a:p>
          <a:p>
            <a:r>
              <a:rPr lang="en-GB" sz="2400" noProof="0"/>
              <a:t>We participated together until very recently on the Scientific Council of the JINR in Dubna</a:t>
            </a:r>
            <a:r>
              <a:rPr lang="en-GB" sz="2400"/>
              <a:t>. </a:t>
            </a:r>
          </a:p>
          <a:p>
            <a:r>
              <a:rPr lang="en-GB" sz="2400"/>
              <a:t>I had the honour of presenting him with the Robin Prize in 2014 at the IPN Orsay, one of the major prizes of the French Physical Society, for an exemplary career. </a:t>
            </a:r>
          </a:p>
          <a:p>
            <a:endParaRPr lang="en-GB" sz="2400" noProof="0"/>
          </a:p>
        </p:txBody>
      </p:sp>
    </p:spTree>
    <p:extLst>
      <p:ext uri="{BB962C8B-B14F-4D97-AF65-F5344CB8AC3E}">
        <p14:creationId xmlns:p14="http://schemas.microsoft.com/office/powerpoint/2010/main" val="715948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1B098AF-C682-03E7-66BF-D590BC8E492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B492CD-616E-47F8-933B-5E2D952A059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 name="Arc 10">
            <a:extLst>
              <a:ext uri="{FF2B5EF4-FFF2-40B4-BE49-F238E27FC236}">
                <a16:creationId xmlns:a16="http://schemas.microsoft.com/office/drawing/2014/main" id="{59383CF9-23B5-4335-9B21-1791C4CF1C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3967198" flipH="1">
            <a:off x="8631348" y="490493"/>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0AB98903-9FED-7F4D-6D64-19FD892CC481}"/>
              </a:ext>
            </a:extLst>
          </p:cNvPr>
          <p:cNvSpPr>
            <a:spLocks noGrp="1"/>
          </p:cNvSpPr>
          <p:nvPr>
            <p:ph type="title"/>
          </p:nvPr>
        </p:nvSpPr>
        <p:spPr>
          <a:xfrm>
            <a:off x="5894962" y="479493"/>
            <a:ext cx="5458838" cy="1325563"/>
          </a:xfrm>
        </p:spPr>
        <p:txBody>
          <a:bodyPr>
            <a:normAutofit/>
          </a:bodyPr>
          <a:lstStyle/>
          <a:p>
            <a:r>
              <a:rPr lang="fr-FR" sz="2100" b="1" dirty="0"/>
              <a:t/>
            </a:r>
            <a:br>
              <a:rPr lang="fr-FR" sz="2100" b="1" dirty="0"/>
            </a:br>
            <a:r>
              <a:rPr lang="fr-FR" sz="2100" b="1" dirty="0"/>
              <a:t>Sydney Wales, winner of the Félix Robin Grand Prix of the SFP (IPN Orsay public </a:t>
            </a:r>
            <a:r>
              <a:rPr lang="fr-FR" sz="2100" b="1" dirty="0" err="1"/>
              <a:t>statement</a:t>
            </a:r>
            <a:r>
              <a:rPr lang="fr-FR" sz="2100" b="1" dirty="0"/>
              <a:t>)</a:t>
            </a:r>
            <a:br>
              <a:rPr lang="fr-FR" sz="2100" b="1" dirty="0"/>
            </a:br>
            <a:endParaRPr lang="en-US" sz="2100" b="1" dirty="0"/>
          </a:p>
        </p:txBody>
      </p:sp>
      <p:sp>
        <p:nvSpPr>
          <p:cNvPr id="13" name="Freeform: Shape 12">
            <a:extLst>
              <a:ext uri="{FF2B5EF4-FFF2-40B4-BE49-F238E27FC236}">
                <a16:creationId xmlns:a16="http://schemas.microsoft.com/office/drawing/2014/main" id="{0007FE00-9498-4706-B255-6437B0252C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2" descr="Academy of Europe: Galès Sydney">
            <a:extLst>
              <a:ext uri="{FF2B5EF4-FFF2-40B4-BE49-F238E27FC236}">
                <a16:creationId xmlns:a16="http://schemas.microsoft.com/office/drawing/2014/main" id="{3A0604E6-28E8-034F-DD59-C7FEBAD335D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60783" y="511293"/>
            <a:ext cx="4062178" cy="5665670"/>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C8881316-4951-21CA-7EE2-607A6912BB9F}"/>
              </a:ext>
            </a:extLst>
          </p:cNvPr>
          <p:cNvSpPr>
            <a:spLocks noGrp="1"/>
          </p:cNvSpPr>
          <p:nvPr>
            <p:ph idx="1"/>
          </p:nvPr>
        </p:nvSpPr>
        <p:spPr>
          <a:xfrm>
            <a:off x="5894962" y="1984443"/>
            <a:ext cx="5458838" cy="4192520"/>
          </a:xfrm>
        </p:spPr>
        <p:txBody>
          <a:bodyPr>
            <a:normAutofit/>
          </a:bodyPr>
          <a:lstStyle/>
          <a:p>
            <a:pPr marL="0" indent="0">
              <a:buNone/>
            </a:pPr>
            <a:r>
              <a:rPr lang="fr-FR" sz="2400"/>
              <a:t>Sydney </a:t>
            </a:r>
            <a:r>
              <a:rPr lang="fr-FR" sz="2400" err="1"/>
              <a:t>Galès</a:t>
            </a:r>
            <a:r>
              <a:rPr lang="fr-FR" sz="2400"/>
              <a:t>, </a:t>
            </a:r>
            <a:r>
              <a:rPr lang="fr-FR" sz="2400" err="1"/>
              <a:t>research</a:t>
            </a:r>
            <a:r>
              <a:rPr lang="fr-FR" sz="2400"/>
              <a:t> </a:t>
            </a:r>
            <a:r>
              <a:rPr lang="fr-FR" sz="2400" err="1"/>
              <a:t>director</a:t>
            </a:r>
            <a:r>
              <a:rPr lang="fr-FR" sz="2400"/>
              <a:t> at the IPN in Orsay and </a:t>
            </a:r>
            <a:r>
              <a:rPr lang="fr-FR" sz="2400" err="1"/>
              <a:t>scientific</a:t>
            </a:r>
            <a:r>
              <a:rPr lang="fr-FR" sz="2400"/>
              <a:t> </a:t>
            </a:r>
            <a:r>
              <a:rPr lang="fr-FR" sz="2400" err="1"/>
              <a:t>director</a:t>
            </a:r>
            <a:r>
              <a:rPr lang="fr-FR" sz="2400"/>
              <a:t> of the ELI-NP </a:t>
            </a:r>
            <a:r>
              <a:rPr lang="fr-FR" sz="2400" err="1"/>
              <a:t>project</a:t>
            </a:r>
            <a:r>
              <a:rPr lang="fr-FR" sz="2400"/>
              <a:t> at IFIN-HH in </a:t>
            </a:r>
            <a:r>
              <a:rPr lang="fr-FR" sz="2400" err="1"/>
              <a:t>Bucharest</a:t>
            </a:r>
            <a:r>
              <a:rPr lang="fr-FR" sz="2400"/>
              <a:t>, has </a:t>
            </a:r>
            <a:r>
              <a:rPr lang="fr-FR" sz="2400" err="1"/>
              <a:t>just</a:t>
            </a:r>
            <a:r>
              <a:rPr lang="fr-FR" sz="2400"/>
              <a:t> been </a:t>
            </a:r>
            <a:r>
              <a:rPr lang="fr-FR" sz="2400" err="1"/>
              <a:t>awarded</a:t>
            </a:r>
            <a:r>
              <a:rPr lang="fr-FR" sz="2400"/>
              <a:t> the Félix Robin Grand </a:t>
            </a:r>
            <a:r>
              <a:rPr lang="fr-FR" sz="2400" err="1"/>
              <a:t>Prize</a:t>
            </a:r>
            <a:r>
              <a:rPr lang="fr-FR" sz="2400"/>
              <a:t> by the French Physical Society (SFP) in recognition of </a:t>
            </a:r>
            <a:r>
              <a:rPr lang="fr-FR" sz="2400" err="1"/>
              <a:t>his</a:t>
            </a:r>
            <a:r>
              <a:rPr lang="fr-FR" sz="2400"/>
              <a:t> </a:t>
            </a:r>
            <a:r>
              <a:rPr lang="fr-FR" sz="2400" err="1"/>
              <a:t>internationally</a:t>
            </a:r>
            <a:r>
              <a:rPr lang="fr-FR" sz="2400"/>
              <a:t> </a:t>
            </a:r>
            <a:r>
              <a:rPr lang="fr-FR" sz="2400" err="1"/>
              <a:t>acclaimed</a:t>
            </a:r>
            <a:r>
              <a:rPr lang="fr-FR" sz="2400"/>
              <a:t> </a:t>
            </a:r>
            <a:r>
              <a:rPr lang="fr-FR" sz="2400" err="1"/>
              <a:t>scientific</a:t>
            </a:r>
            <a:r>
              <a:rPr lang="fr-FR" sz="2400"/>
              <a:t> </a:t>
            </a:r>
            <a:r>
              <a:rPr lang="fr-FR" sz="2400" err="1"/>
              <a:t>work</a:t>
            </a:r>
            <a:r>
              <a:rPr lang="fr-FR" sz="2400"/>
              <a:t>. Sydney </a:t>
            </a:r>
            <a:r>
              <a:rPr lang="fr-FR" sz="2400" err="1"/>
              <a:t>Galès</a:t>
            </a:r>
            <a:r>
              <a:rPr lang="fr-FR" sz="2400"/>
              <a:t> </a:t>
            </a:r>
            <a:r>
              <a:rPr lang="fr-FR" sz="2400" err="1"/>
              <a:t>thus</a:t>
            </a:r>
            <a:r>
              <a:rPr lang="fr-FR" sz="2400"/>
              <a:t> </a:t>
            </a:r>
            <a:r>
              <a:rPr lang="fr-FR" sz="2400" err="1"/>
              <a:t>receives</a:t>
            </a:r>
            <a:r>
              <a:rPr lang="fr-FR" sz="2400"/>
              <a:t> one of the </a:t>
            </a:r>
            <a:r>
              <a:rPr lang="fr-FR" sz="2400" err="1"/>
              <a:t>highest</a:t>
            </a:r>
            <a:r>
              <a:rPr lang="fr-FR" sz="2400"/>
              <a:t> distinctions </a:t>
            </a:r>
            <a:r>
              <a:rPr lang="fr-FR" sz="2400" err="1"/>
              <a:t>awarded</a:t>
            </a:r>
            <a:r>
              <a:rPr lang="fr-FR" sz="2400"/>
              <a:t> </a:t>
            </a:r>
            <a:r>
              <a:rPr lang="fr-FR" sz="2400" err="1"/>
              <a:t>annually</a:t>
            </a:r>
            <a:r>
              <a:rPr lang="fr-FR" sz="2400"/>
              <a:t> by the SFP, </a:t>
            </a:r>
            <a:r>
              <a:rPr lang="fr-FR" sz="2400" err="1"/>
              <a:t>marking</a:t>
            </a:r>
            <a:r>
              <a:rPr lang="fr-FR" sz="2400"/>
              <a:t> the excellence of </a:t>
            </a:r>
            <a:r>
              <a:rPr lang="fr-FR" sz="2400" err="1"/>
              <a:t>researchers</a:t>
            </a:r>
            <a:r>
              <a:rPr lang="fr-FR" sz="2400"/>
              <a:t> and </a:t>
            </a:r>
            <a:r>
              <a:rPr lang="fr-FR" sz="2400" err="1"/>
              <a:t>projects</a:t>
            </a:r>
            <a:r>
              <a:rPr lang="fr-FR" sz="2400"/>
              <a:t> in the </a:t>
            </a:r>
            <a:r>
              <a:rPr lang="fr-FR" sz="2400" err="1"/>
              <a:t>field</a:t>
            </a:r>
            <a:r>
              <a:rPr lang="fr-FR" sz="2400"/>
              <a:t> of </a:t>
            </a:r>
            <a:r>
              <a:rPr lang="fr-FR" sz="2400" err="1"/>
              <a:t>physics</a:t>
            </a:r>
            <a:r>
              <a:rPr lang="fr-FR" sz="2400"/>
              <a:t>.</a:t>
            </a:r>
            <a:endParaRPr lang="en-US" sz="2400"/>
          </a:p>
        </p:txBody>
      </p:sp>
    </p:spTree>
    <p:extLst>
      <p:ext uri="{BB962C8B-B14F-4D97-AF65-F5344CB8AC3E}">
        <p14:creationId xmlns:p14="http://schemas.microsoft.com/office/powerpoint/2010/main" val="3236921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0C605FC-6C19-1DED-AD58-9337F9AAF905}"/>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Personal touch</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Espace réservé du contenu 2">
            <a:extLst>
              <a:ext uri="{FF2B5EF4-FFF2-40B4-BE49-F238E27FC236}">
                <a16:creationId xmlns:a16="http://schemas.microsoft.com/office/drawing/2014/main" id="{40E32FC8-FD0F-AAF4-7E06-4C2EA2DBDEFD}"/>
              </a:ext>
            </a:extLst>
          </p:cNvPr>
          <p:cNvSpPr>
            <a:spLocks noGrp="1"/>
          </p:cNvSpPr>
          <p:nvPr>
            <p:ph idx="1"/>
          </p:nvPr>
        </p:nvSpPr>
        <p:spPr>
          <a:xfrm>
            <a:off x="4447309" y="591345"/>
            <a:ext cx="4887509" cy="4370399"/>
          </a:xfrm>
        </p:spPr>
        <p:txBody>
          <a:bodyPr anchor="ctr">
            <a:normAutofit/>
          </a:bodyPr>
          <a:lstStyle/>
          <a:p>
            <a:pPr marL="0" indent="0">
              <a:buNone/>
            </a:pPr>
            <a:r>
              <a:rPr lang="en-GB" sz="2200" noProof="0" dirty="0"/>
              <a:t>We formed a close-knit team, </a:t>
            </a:r>
            <a:r>
              <a:rPr lang="en-GB" sz="2200" dirty="0"/>
              <a:t>in</a:t>
            </a:r>
            <a:r>
              <a:rPr lang="en-GB" sz="2200" noProof="0" dirty="0"/>
              <a:t> understanding each other, in our interactions, a memory I will always cherish. Sydney was an exceptional scientist, an internationally renowned figure, an outstanding personality in every respect: his natural authority, his foresight, his charisma, his leadership, and at the same time, his generosity and humanism, these were the hallmarks of his character!!</a:t>
            </a:r>
          </a:p>
          <a:p>
            <a:endParaRPr lang="en-GB" sz="2200" noProof="0" dirty="0"/>
          </a:p>
        </p:txBody>
      </p:sp>
      <p:pic>
        <p:nvPicPr>
          <p:cNvPr id="2050" name="Picture 2" descr="DOSSIER DE PRESSE">
            <a:extLst>
              <a:ext uri="{FF2B5EF4-FFF2-40B4-BE49-F238E27FC236}">
                <a16:creationId xmlns:a16="http://schemas.microsoft.com/office/drawing/2014/main" id="{D17CFF74-2E02-7884-110D-241DC2F0EA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34818" y="880679"/>
            <a:ext cx="2578100" cy="3149600"/>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C2FAC63A-1FDC-CBB7-EFF5-40135A98B8DD}"/>
              </a:ext>
            </a:extLst>
          </p:cNvPr>
          <p:cNvSpPr txBox="1"/>
          <p:nvPr/>
        </p:nvSpPr>
        <p:spPr>
          <a:xfrm>
            <a:off x="4447309" y="4412886"/>
            <a:ext cx="7692747" cy="2462213"/>
          </a:xfrm>
          <a:prstGeom prst="rect">
            <a:avLst/>
          </a:prstGeom>
          <a:noFill/>
        </p:spPr>
        <p:txBody>
          <a:bodyPr wrap="none" rtlCol="0">
            <a:spAutoFit/>
          </a:bodyPr>
          <a:lstStyle/>
          <a:p>
            <a:r>
              <a:rPr lang="en-GB" sz="2200" dirty="0"/>
              <a:t>I was fortunate enough to know him, to work closely with him, </a:t>
            </a:r>
          </a:p>
          <a:p>
            <a:r>
              <a:rPr lang="en-GB" sz="2200" dirty="0"/>
              <a:t>and to appreciate his consistently relevant, insightful, </a:t>
            </a:r>
          </a:p>
          <a:p>
            <a:r>
              <a:rPr lang="en-GB" sz="2200" dirty="0"/>
              <a:t>and compassionate opinions and advice! I consulted him and </a:t>
            </a:r>
          </a:p>
          <a:p>
            <a:r>
              <a:rPr lang="en-GB" sz="2200" dirty="0"/>
              <a:t>listened to him on every subject. Sydney was more than </a:t>
            </a:r>
          </a:p>
          <a:p>
            <a:r>
              <a:rPr lang="en-GB" sz="2200" dirty="0"/>
              <a:t>a colleague to me. He was a friend, a companion on many </a:t>
            </a:r>
          </a:p>
          <a:p>
            <a:r>
              <a:rPr lang="en-GB" sz="2200" dirty="0"/>
              <a:t>journeys, an inspiration to me on countless occasions, </a:t>
            </a:r>
          </a:p>
          <a:p>
            <a:r>
              <a:rPr lang="en-GB" sz="2200" dirty="0"/>
              <a:t>and I owe him a great deal!</a:t>
            </a:r>
            <a:endParaRPr lang="en-US" sz="2200" dirty="0"/>
          </a:p>
        </p:txBody>
      </p:sp>
    </p:spTree>
    <p:extLst>
      <p:ext uri="{BB962C8B-B14F-4D97-AF65-F5344CB8AC3E}">
        <p14:creationId xmlns:p14="http://schemas.microsoft.com/office/powerpoint/2010/main" val="123826579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5584</TotalTime>
  <Words>514</Words>
  <Application>Microsoft Office PowerPoint</Application>
  <PresentationFormat>Grand écran</PresentationFormat>
  <Paragraphs>25</Paragraphs>
  <Slides>6</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6</vt:i4>
      </vt:variant>
    </vt:vector>
  </HeadingPairs>
  <TitlesOfParts>
    <vt:vector size="11" baseType="lpstr">
      <vt:lpstr>Aptos</vt:lpstr>
      <vt:lpstr>Aptos Display</vt:lpstr>
      <vt:lpstr>Arial</vt:lpstr>
      <vt:lpstr>Calibri</vt:lpstr>
      <vt:lpstr>Thème Office</vt:lpstr>
      <vt:lpstr>Tribute to Sydney Galès</vt:lpstr>
      <vt:lpstr>Sydney, a fellow and a friend</vt:lpstr>
      <vt:lpstr>Key dates and facts</vt:lpstr>
      <vt:lpstr>Impact and recognition</vt:lpstr>
      <vt:lpstr> Sydney Wales, winner of the Félix Robin Grand Prix of the SFP (IPN Orsay public statement) </vt:lpstr>
      <vt:lpstr>Personal touch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Tribute to Sydney Galès</dc:title>
  <dc:creator>Michel SPIRO</dc:creator>
  <cp:lastModifiedBy>Yorick BLUMENFELD</cp:lastModifiedBy>
  <cp:revision>26</cp:revision>
  <dcterms:created xsi:type="dcterms:W3CDTF">2025-11-23T10:23:19Z</dcterms:created>
  <dcterms:modified xsi:type="dcterms:W3CDTF">2025-12-14T11:08:30Z</dcterms:modified>
</cp:coreProperties>
</file>