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57" r:id="rId3"/>
    <p:sldId id="259" r:id="rId4"/>
    <p:sldId id="258" r:id="rId5"/>
    <p:sldId id="261" r:id="rId6"/>
    <p:sldId id="256" r:id="rId7"/>
    <p:sldId id="262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DDFF"/>
    <a:srgbClr val="0000FF"/>
    <a:srgbClr val="C5E7A3"/>
    <a:srgbClr val="EEF8E4"/>
    <a:srgbClr val="3D2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8" autoAdjust="0"/>
    <p:restoredTop sz="94660"/>
  </p:normalViewPr>
  <p:slideViewPr>
    <p:cSldViewPr snapToGrid="0">
      <p:cViewPr varScale="1">
        <p:scale>
          <a:sx n="52" d="100"/>
          <a:sy n="52" d="100"/>
        </p:scale>
        <p:origin x="34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8E552-C147-43D7-8E9F-FD201724AEFD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D9CE9-EED1-468B-B218-3A984737BB4D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49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D9CE9-EED1-468B-B218-3A984737BB4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0737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985104-EABA-538A-A6CB-4CD4F0C22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1AC2AAC-A2E3-14DA-EA1B-469953633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BAD96E-252E-10F6-EDD7-298FC4542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737F-03EA-42F0-ABE9-B3B64BCE3086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847431-13C2-4216-05CA-8BAB64ABA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40BEED-FABB-C24F-650B-DF51C1E76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B7F5-5850-4384-AC4A-E21C8C8C2573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8897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F48AE1-8576-8E8A-049C-3FDD54628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5796E4-5C82-28C1-6339-967EC4A67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1EDEBD-3E5E-AE3D-1D32-5A24F457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737F-03EA-42F0-ABE9-B3B64BCE3086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8E6F04-22B0-AADA-9EBF-6D2C2C39A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A6CFDB-9B39-1401-4694-FEF41A15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B7F5-5850-4384-AC4A-E21C8C8C2573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45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0A8BB5B-0FFC-C60C-E1EA-EBA1A16BB0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1DC4205-7150-05BC-BAC0-5F4408F2B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736F70-E37B-547E-7726-2549DECE7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737F-03EA-42F0-ABE9-B3B64BCE3086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D262F4-FE6D-DEA6-EA38-190675CE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6EF328-1510-0108-CD42-72B71D641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B7F5-5850-4384-AC4A-E21C8C8C2573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104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1A3797-7926-69A3-A95D-44BFD449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BF9680-0EAB-512B-E30A-D755EC20C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D472FD-8FE5-0763-1608-582CCDC88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737F-03EA-42F0-ABE9-B3B64BCE3086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C015037-4394-904F-A90F-E009DC1AB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BE3385-381D-68B6-FEA9-6BC7E9215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B7F5-5850-4384-AC4A-E21C8C8C2573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036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59C1A4-72C6-B9FE-9D75-20BB4734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49FC3DD-05C3-D1D4-8118-0A3D8963E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9B37F-FC27-7154-B900-87D7C5D41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737F-03EA-42F0-ABE9-B3B64BCE3086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CCC6CE3-9B68-62C0-211B-4F654B08F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6FFEFC-D860-FE02-07BF-165D8DB4C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B7F5-5850-4384-AC4A-E21C8C8C2573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3483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1B9A6F-3FD4-36F7-1121-80FBCFBF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D6A50A-B7A8-50FD-5ABB-54261E4AD7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B5EB636-21EA-1095-F6A7-1DC66C8AA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47EC87B-CE76-F7D7-1907-462DCAA97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737F-03EA-42F0-ABE9-B3B64BCE3086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BA2240E-9D09-F467-1F47-1C1E7511B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E9C3CA0-4C4B-FA59-083F-C55B97A74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B7F5-5850-4384-AC4A-E21C8C8C2573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9225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0ADD0E-262A-5273-31A3-090635381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30FF02D-7F06-FE10-87DD-AF245773D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19FE3A8-95FB-C3D7-6162-7C7F7883F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A2AA1B8-28D3-07DD-CB1F-4793788222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AFCF188-4B5C-29F1-3E6D-480229E45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5A46F70-9389-4E8D-6829-7360A8EFC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737F-03EA-42F0-ABE9-B3B64BCE3086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97B131C-D74B-2828-CB85-25A5F2029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72FAC0B-58ED-A8F1-0C26-68C7026D6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B7F5-5850-4384-AC4A-E21C8C8C2573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52D23D-3335-079B-68A1-886EF8BD3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41D796-9DBE-3045-7A4F-70F06735C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737F-03EA-42F0-ABE9-B3B64BCE3086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0659139-CE77-B068-9B7F-8B997B594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990EDA-B652-5C1C-260A-6ADFC0456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B7F5-5850-4384-AC4A-E21C8C8C2573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152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9A0A7F6-7B0F-01AC-75A9-D8FF9F28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737F-03EA-42F0-ABE9-B3B64BCE3086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8A55BCC-D0A6-722D-106B-CD59B6B4B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3BEF30-EA52-2827-0880-F3768FD72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B7F5-5850-4384-AC4A-E21C8C8C2573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006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B8629D-DDF6-9AE2-FE77-F523EBB98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D4AAED-0B55-02A0-0441-399035A37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FAF714F-5C2B-29FB-4FDD-2358D6C60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66E8A2B-0AC3-DA63-D58C-E016A52D1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737F-03EA-42F0-ABE9-B3B64BCE3086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37E1E93-B643-A7A3-D060-F2B3DB5E6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4AA5AE8-142E-EECB-C7FF-1D73842B9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B7F5-5850-4384-AC4A-E21C8C8C2573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34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5A350B-BBE9-2CA8-B8B3-F1A518324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CF81F36-36DA-85A9-9F73-390215A150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2315935-34D2-4EF7-BC05-01C6A5DB7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E2E7672-B42A-C3B2-2CAB-BDA6E8AF3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737F-03EA-42F0-ABE9-B3B64BCE3086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8469F3A-0589-7E25-2A54-7C0634428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12261BF-1AE1-981C-D1A7-255892AD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B7F5-5850-4384-AC4A-E21C8C8C2573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112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E25FAB1-E238-5651-4CF9-0D3408721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C6A577A-32F0-C56C-C389-BA96E42FA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252217-4735-DD48-2CF2-E39BDEC527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B737F-03EA-42F0-ABE9-B3B64BCE3086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C8D8E1-80FD-1738-0405-E19857A0C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01C64F-F1ED-95F4-80E7-D0C60337A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3B7F5-5850-4384-AC4A-E21C8C8C2573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24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91EDBDF-E497-1739-C44F-6653FE2F1EFA}"/>
              </a:ext>
            </a:extLst>
          </p:cNvPr>
          <p:cNvSpPr txBox="1"/>
          <p:nvPr/>
        </p:nvSpPr>
        <p:spPr>
          <a:xfrm>
            <a:off x="3788305" y="4461342"/>
            <a:ext cx="7435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keywords overlapping our interests </a:t>
            </a:r>
            <a:endParaRPr kumimoji="1" lang="ja-JP" alt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EBA5D8D-F91E-BE5D-2F77-82AF2D4E5454}"/>
              </a:ext>
            </a:extLst>
          </p:cNvPr>
          <p:cNvSpPr txBox="1"/>
          <p:nvPr/>
        </p:nvSpPr>
        <p:spPr>
          <a:xfrm>
            <a:off x="4922393" y="5014857"/>
            <a:ext cx="5166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Deeply bound hole state study (</a:t>
            </a:r>
            <a:r>
              <a:rPr kumimoji="1"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</a:t>
            </a:r>
            <a:r>
              <a:rPr kumimoji="1"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1980)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Accelerator (AGOR) (</a:t>
            </a:r>
            <a:r>
              <a:rPr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</a:t>
            </a:r>
            <a:r>
              <a:rPr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IUPAP C12 </a:t>
            </a:r>
            <a:r>
              <a:rPr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2006-2011</a:t>
            </a:r>
            <a:r>
              <a:rPr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1">
            <a:extLst>
              <a:ext uri="{FF2B5EF4-FFF2-40B4-BE49-F238E27FC236}">
                <a16:creationId xmlns:a16="http://schemas.microsoft.com/office/drawing/2014/main" id="{36F929C5-C18C-7E41-87FE-34D4BF987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4002" y="77033"/>
            <a:ext cx="37879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sz="2400" b="1" dirty="0">
                <a:solidFill>
                  <a:schemeClr val="bg1"/>
                </a:solidFill>
                <a:latin typeface="Comic Sans MS" panose="030F0702030302020204" pitchFamily="66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　</a:t>
            </a:r>
            <a:r>
              <a:rPr lang="en-US" altLang="ja-JP" sz="2400" b="1" dirty="0">
                <a:solidFill>
                  <a:schemeClr val="bg1"/>
                </a:solidFill>
                <a:latin typeface="Comic Sans MS" panose="030F0702030302020204" pitchFamily="66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 15 December, 2025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9C579192-7891-EABB-9F35-A08DA2B0C4E9}"/>
              </a:ext>
            </a:extLst>
          </p:cNvPr>
          <p:cNvSpPr txBox="1">
            <a:spLocks/>
          </p:cNvSpPr>
          <p:nvPr/>
        </p:nvSpPr>
        <p:spPr bwMode="auto">
          <a:xfrm>
            <a:off x="627030" y="702582"/>
            <a:ext cx="10848527" cy="163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7429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1" algn="ctr">
              <a:spcBef>
                <a:spcPct val="0"/>
              </a:spcBef>
              <a:buClr>
                <a:srgbClr val="FFFF00"/>
              </a:buClr>
              <a:buFontTx/>
              <a:buNone/>
            </a:pPr>
            <a:r>
              <a:rPr lang="en-US" altLang="ja-JP" sz="5400" b="1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Memories of Sydney Gales </a:t>
            </a:r>
            <a:endParaRPr lang="en-US" altLang="ja-JP" sz="4000" b="1" dirty="0">
              <a:solidFill>
                <a:schemeClr val="bg1"/>
              </a:solidFill>
              <a:latin typeface="Comic Sans MS" panose="030F0702030302020204" pitchFamily="66" charset="0"/>
              <a:ea typeface="Arial Unicode MS" panose="020B0604020202020204" pitchFamily="50" charset="-128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" name="テキスト ボックス 1">
            <a:extLst>
              <a:ext uri="{FF2B5EF4-FFF2-40B4-BE49-F238E27FC236}">
                <a16:creationId xmlns:a16="http://schemas.microsoft.com/office/drawing/2014/main" id="{81F8805F-8D94-D2E9-772D-DDFADCA85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42" y="46553"/>
            <a:ext cx="15629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ja-JP" sz="2400" b="1" dirty="0">
                <a:solidFill>
                  <a:schemeClr val="bg1"/>
                </a:solidFill>
                <a:latin typeface="Comic Sans MS" panose="030F0702030302020204" pitchFamily="66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ORSAY</a:t>
            </a:r>
          </a:p>
        </p:txBody>
      </p:sp>
      <p:sp>
        <p:nvSpPr>
          <p:cNvPr id="7" name="サブタイトル 2">
            <a:extLst>
              <a:ext uri="{FF2B5EF4-FFF2-40B4-BE49-F238E27FC236}">
                <a16:creationId xmlns:a16="http://schemas.microsoft.com/office/drawing/2014/main" id="{C8AEBEAE-33B0-EBD5-4E4F-4BB91DB16718}"/>
              </a:ext>
            </a:extLst>
          </p:cNvPr>
          <p:cNvSpPr txBox="1">
            <a:spLocks/>
          </p:cNvSpPr>
          <p:nvPr/>
        </p:nvSpPr>
        <p:spPr bwMode="auto">
          <a:xfrm>
            <a:off x="4179725" y="2663133"/>
            <a:ext cx="7295832" cy="86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buNone/>
            </a:pPr>
            <a:r>
              <a:rPr lang="en-US" altLang="ja-JP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Hide Sakai    (RIKEN Nishina Center)</a:t>
            </a:r>
            <a:endParaRPr lang="en-US" altLang="ja-JP" b="1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3B9395F-FFF8-0FA1-8B64-60E58C9599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7" y="2450858"/>
            <a:ext cx="1855685" cy="259006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A696A0B-0BF0-704B-04B5-9D74410B0D52}"/>
              </a:ext>
            </a:extLst>
          </p:cNvPr>
          <p:cNvSpPr txBox="1"/>
          <p:nvPr/>
        </p:nvSpPr>
        <p:spPr>
          <a:xfrm>
            <a:off x="967479" y="5077024"/>
            <a:ext cx="1750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(1943-2024)</a:t>
            </a:r>
            <a:endParaRPr kumimoji="1" lang="ja-JP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188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8F65EEE-499E-5A22-72EA-610B83CCF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5488"/>
            <a:ext cx="12192000" cy="554251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122571B-38CD-6540-DEED-2A695CD9DF89}"/>
              </a:ext>
            </a:extLst>
          </p:cNvPr>
          <p:cNvSpPr txBox="1"/>
          <p:nvPr/>
        </p:nvSpPr>
        <p:spPr>
          <a:xfrm>
            <a:off x="4159046" y="87548"/>
            <a:ext cx="319548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First encounter</a:t>
            </a:r>
            <a:endParaRPr kumimoji="1"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5AC0DAF-A2CE-38F1-0CD6-4C82FE1F8209}"/>
              </a:ext>
            </a:extLst>
          </p:cNvPr>
          <p:cNvSpPr txBox="1"/>
          <p:nvPr/>
        </p:nvSpPr>
        <p:spPr>
          <a:xfrm>
            <a:off x="1986117" y="669157"/>
            <a:ext cx="8219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1980 RCNP Int. Symposium on ‘Highly excited states in nuclear reactions’</a:t>
            </a:r>
          </a:p>
          <a:p>
            <a:pPr algn="ctr"/>
            <a:r>
              <a:rPr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12-16 May, 1980</a:t>
            </a:r>
            <a:endParaRPr kumimoji="1" lang="ja-JP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8CA5FA-9A9F-E921-05F6-7AC8AA2A1423}"/>
              </a:ext>
            </a:extLst>
          </p:cNvPr>
          <p:cNvSpPr txBox="1"/>
          <p:nvPr/>
        </p:nvSpPr>
        <p:spPr>
          <a:xfrm>
            <a:off x="8504905" y="1669431"/>
            <a:ext cx="361597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Sydney was one of our first guests from abroad to join us for dinner.</a:t>
            </a:r>
            <a:endParaRPr kumimoji="1" lang="en-US" altLang="ja-JP" sz="1600" b="1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3E599F20-CD42-8051-2E37-9F1E52352BA4}"/>
              </a:ext>
            </a:extLst>
          </p:cNvPr>
          <p:cNvGrpSpPr/>
          <p:nvPr/>
        </p:nvGrpSpPr>
        <p:grpSpPr>
          <a:xfrm>
            <a:off x="7983794" y="3973049"/>
            <a:ext cx="1071716" cy="775933"/>
            <a:chOff x="7983794" y="3973049"/>
            <a:chExt cx="1071716" cy="775933"/>
          </a:xfrm>
        </p:grpSpPr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E0F68749-646C-95E3-35E8-AD6ADE666D6C}"/>
                </a:ext>
              </a:extLst>
            </p:cNvPr>
            <p:cNvSpPr/>
            <p:nvPr/>
          </p:nvSpPr>
          <p:spPr>
            <a:xfrm>
              <a:off x="8170608" y="4404853"/>
              <a:ext cx="334297" cy="344129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029A7930-84D1-CCD7-4990-CE377831B678}"/>
                </a:ext>
              </a:extLst>
            </p:cNvPr>
            <p:cNvSpPr txBox="1"/>
            <p:nvPr/>
          </p:nvSpPr>
          <p:spPr>
            <a:xfrm>
              <a:off x="7983794" y="3973049"/>
              <a:ext cx="10717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Sydney</a:t>
              </a:r>
              <a:endParaRPr kumimoji="1" lang="ja-JP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46144F1F-8034-9C03-3099-EA8B4F4595C5}"/>
              </a:ext>
            </a:extLst>
          </p:cNvPr>
          <p:cNvGrpSpPr/>
          <p:nvPr/>
        </p:nvGrpSpPr>
        <p:grpSpPr>
          <a:xfrm>
            <a:off x="4503175" y="3958300"/>
            <a:ext cx="1071716" cy="785765"/>
            <a:chOff x="4503175" y="3958300"/>
            <a:chExt cx="1071716" cy="785765"/>
          </a:xfrm>
        </p:grpSpPr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23402661-3D8B-325F-A2C0-CAC8730F2FE5}"/>
                </a:ext>
              </a:extLst>
            </p:cNvPr>
            <p:cNvSpPr/>
            <p:nvPr/>
          </p:nvSpPr>
          <p:spPr>
            <a:xfrm>
              <a:off x="4871885" y="4399936"/>
              <a:ext cx="334297" cy="344129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67A7A6D-6C3A-3803-7599-581618012B46}"/>
                </a:ext>
              </a:extLst>
            </p:cNvPr>
            <p:cNvSpPr txBox="1"/>
            <p:nvPr/>
          </p:nvSpPr>
          <p:spPr>
            <a:xfrm>
              <a:off x="4503175" y="3958300"/>
              <a:ext cx="10717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Muhsin</a:t>
              </a:r>
              <a:endParaRPr kumimoji="1" lang="ja-JP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CC807B9-D8B2-538A-A425-A2D6186ED666}"/>
              </a:ext>
            </a:extLst>
          </p:cNvPr>
          <p:cNvGrpSpPr/>
          <p:nvPr/>
        </p:nvGrpSpPr>
        <p:grpSpPr>
          <a:xfrm>
            <a:off x="2067233" y="3519438"/>
            <a:ext cx="715296" cy="808194"/>
            <a:chOff x="2067233" y="3519438"/>
            <a:chExt cx="715296" cy="808194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EBE19B7C-2ADD-9028-B410-BC860BD1C1E9}"/>
                </a:ext>
              </a:extLst>
            </p:cNvPr>
            <p:cNvSpPr/>
            <p:nvPr/>
          </p:nvSpPr>
          <p:spPr>
            <a:xfrm>
              <a:off x="2268794" y="3983503"/>
              <a:ext cx="334297" cy="344129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4D5260B5-F92E-A326-4985-1BCD28F6D0B5}"/>
                </a:ext>
              </a:extLst>
            </p:cNvPr>
            <p:cNvSpPr txBox="1"/>
            <p:nvPr/>
          </p:nvSpPr>
          <p:spPr>
            <a:xfrm>
              <a:off x="2067233" y="3519438"/>
              <a:ext cx="7152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Hide</a:t>
              </a:r>
              <a:endParaRPr kumimoji="1" lang="ja-JP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856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E3C3948-5810-2B98-F75F-BA2D2D7F6AED}"/>
              </a:ext>
            </a:extLst>
          </p:cNvPr>
          <p:cNvSpPr txBox="1"/>
          <p:nvPr/>
        </p:nvSpPr>
        <p:spPr>
          <a:xfrm>
            <a:off x="599767" y="952286"/>
            <a:ext cx="975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Sydney and Sakai</a:t>
            </a:r>
            <a:r>
              <a:rPr lang="en-US" altLang="ja-JP" sz="2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solidFill>
                  <a:srgbClr val="FFFF00"/>
                </a:solidFill>
              </a:rPr>
              <a:t>(</a:t>
            </a:r>
            <a:r>
              <a:rPr lang="ja-JP" altLang="en-US" sz="2000" dirty="0">
                <a:solidFill>
                  <a:srgbClr val="FFFF00"/>
                </a:solidFill>
              </a:rPr>
              <a:t>坂井光夫、酒井英行</a:t>
            </a:r>
            <a:r>
              <a:rPr lang="en-US" altLang="ja-JP" sz="2000" dirty="0">
                <a:solidFill>
                  <a:srgbClr val="FFFF00"/>
                </a:solidFill>
              </a:rPr>
              <a:t>)</a:t>
            </a:r>
            <a:r>
              <a:rPr lang="ja-JP" altLang="en-US" sz="2000" dirty="0">
                <a:solidFill>
                  <a:srgbClr val="FFFF00"/>
                </a:solidFill>
              </a:rPr>
              <a:t> </a:t>
            </a:r>
            <a:r>
              <a:rPr lang="en-US" altLang="ja-JP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Connections</a:t>
            </a:r>
            <a:endParaRPr kumimoji="1" lang="ja-JP" alt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7179732-D6CD-38D3-28DE-8F802C5A22FC}"/>
              </a:ext>
            </a:extLst>
          </p:cNvPr>
          <p:cNvSpPr txBox="1"/>
          <p:nvPr/>
        </p:nvSpPr>
        <p:spPr>
          <a:xfrm>
            <a:off x="1047905" y="2604750"/>
            <a:ext cx="81632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b="1" dirty="0">
                <a:solidFill>
                  <a:schemeClr val="bg1"/>
                </a:solidFill>
              </a:rPr>
              <a:t>Mutsuo Sakai (</a:t>
            </a:r>
            <a:r>
              <a:rPr kumimoji="1" lang="ja-JP" altLang="en-US" b="1" dirty="0">
                <a:solidFill>
                  <a:schemeClr val="bg1"/>
                </a:solidFill>
              </a:rPr>
              <a:t>坂井光夫</a:t>
            </a:r>
            <a:r>
              <a:rPr lang="en-US" altLang="ja-JP" b="1" dirty="0">
                <a:solidFill>
                  <a:schemeClr val="bg1"/>
                </a:solidFill>
              </a:rPr>
              <a:t>) (1921—2015)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b="1" dirty="0">
                <a:solidFill>
                  <a:schemeClr val="bg1"/>
                </a:solidFill>
              </a:rPr>
              <a:t>1951 Researcher under Joliot Curie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kumimoji="1" lang="en-US" altLang="ja-JP" b="1" dirty="0">
                <a:solidFill>
                  <a:schemeClr val="bg1"/>
                </a:solidFill>
              </a:rPr>
              <a:t>1972 Deeply bound hole state by (</a:t>
            </a:r>
            <a:r>
              <a:rPr kumimoji="1" lang="en-US" altLang="ja-JP" b="1" dirty="0" err="1">
                <a:solidFill>
                  <a:schemeClr val="bg1"/>
                </a:solidFill>
              </a:rPr>
              <a:t>p,d</a:t>
            </a:r>
            <a:r>
              <a:rPr kumimoji="1" lang="en-US" altLang="ja-JP" b="1" dirty="0">
                <a:solidFill>
                  <a:schemeClr val="bg1"/>
                </a:solidFill>
              </a:rPr>
              <a:t>) reaction</a:t>
            </a:r>
          </a:p>
          <a:p>
            <a:pPr lvl="1"/>
            <a:r>
              <a:rPr lang="en-US" altLang="ja-JP" b="1" dirty="0">
                <a:solidFill>
                  <a:schemeClr val="bg1"/>
                </a:solidFill>
              </a:rPr>
              <a:t>     </a:t>
            </a:r>
            <a:r>
              <a:rPr lang="en-US" altLang="ja-JP" b="1" dirty="0" err="1">
                <a:solidFill>
                  <a:schemeClr val="bg1"/>
                </a:solidFill>
              </a:rPr>
              <a:t>Nucl</a:t>
            </a:r>
            <a:r>
              <a:rPr lang="en-US" altLang="ja-JP" b="1" dirty="0">
                <a:solidFill>
                  <a:schemeClr val="bg1"/>
                </a:solidFill>
              </a:rPr>
              <a:t>. Phys. A185 (1972) 217.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b="1" dirty="0">
                <a:solidFill>
                  <a:schemeClr val="bg1"/>
                </a:solidFill>
              </a:rPr>
              <a:t>1984 </a:t>
            </a:r>
            <a:r>
              <a:rPr kumimoji="0" lang="fr-FR" altLang="ja-JP" b="1" dirty="0">
                <a:solidFill>
                  <a:schemeClr val="bg1"/>
                </a:solidFill>
                <a:latin typeface="+mn-ea"/>
              </a:rPr>
              <a:t>Ordre national de la Légion d'honneur </a:t>
            </a:r>
            <a:endParaRPr lang="en-US" altLang="ja-JP" b="1" dirty="0">
              <a:solidFill>
                <a:schemeClr val="bg1"/>
              </a:solidFill>
              <a:latin typeface="+mn-ea"/>
            </a:endParaRPr>
          </a:p>
          <a:p>
            <a:pPr lvl="1"/>
            <a:endParaRPr kumimoji="1" lang="en-US" altLang="ja-JP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b="1" dirty="0">
                <a:solidFill>
                  <a:schemeClr val="bg1"/>
                </a:solidFill>
              </a:rPr>
              <a:t>Hide Sakai (</a:t>
            </a:r>
            <a:r>
              <a:rPr lang="ja-JP" altLang="en-US" b="1" dirty="0">
                <a:solidFill>
                  <a:schemeClr val="bg1"/>
                </a:solidFill>
              </a:rPr>
              <a:t>酒井英行</a:t>
            </a:r>
            <a:r>
              <a:rPr lang="en-US" altLang="ja-JP" b="1" dirty="0">
                <a:solidFill>
                  <a:schemeClr val="bg1"/>
                </a:solidFill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b="1" dirty="0">
                <a:solidFill>
                  <a:schemeClr val="bg1"/>
                </a:solidFill>
                <a:sym typeface="Symbol" panose="05050102010706020507" pitchFamily="18" charset="2"/>
              </a:rPr>
              <a:t>-decay from deeply bound hole state measured at KVI (</a:t>
            </a:r>
            <a:r>
              <a:rPr lang="en-US" altLang="ja-JP" b="1" dirty="0">
                <a:solidFill>
                  <a:schemeClr val="bg1"/>
                </a:solidFill>
              </a:rPr>
              <a:t>1982</a:t>
            </a:r>
            <a:r>
              <a:rPr lang="en-US" altLang="ja-JP" dirty="0">
                <a:solidFill>
                  <a:schemeClr val="bg1"/>
                </a:solidFill>
              </a:rPr>
              <a:t>)</a:t>
            </a:r>
          </a:p>
          <a:p>
            <a:r>
              <a:rPr lang="en-US" altLang="ja-JP" dirty="0">
                <a:solidFill>
                  <a:schemeClr val="bg1"/>
                </a:solidFill>
              </a:rPr>
              <a:t>           </a:t>
            </a:r>
            <a:r>
              <a:rPr lang="en-US" altLang="ja-JP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 Lett. 103B (1981) 309. </a:t>
            </a:r>
            <a:endParaRPr lang="ja-JP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DC71C80-3763-7E70-402F-B2E194D11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039" y="2197437"/>
            <a:ext cx="3130806" cy="1911809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A6DFA59-4F47-A028-9029-29C3B389C7CB}"/>
              </a:ext>
            </a:extLst>
          </p:cNvPr>
          <p:cNvSpPr txBox="1"/>
          <p:nvPr/>
        </p:nvSpPr>
        <p:spPr>
          <a:xfrm>
            <a:off x="1047904" y="1672644"/>
            <a:ext cx="8163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b="1" dirty="0">
                <a:solidFill>
                  <a:schemeClr val="bg1"/>
                </a:solidFill>
              </a:rPr>
              <a:t>Expert of deeply bound hole state research in his early (</a:t>
            </a:r>
            <a:r>
              <a:rPr kumimoji="1" lang="en-US" altLang="ja-JP" b="1" dirty="0">
                <a:solidFill>
                  <a:schemeClr val="bg1"/>
                </a:solidFill>
                <a:sym typeface="Symbol" panose="05050102010706020507" pitchFamily="18" charset="2"/>
              </a:rPr>
              <a:t></a:t>
            </a:r>
            <a:r>
              <a:rPr kumimoji="1" lang="en-US" altLang="ja-JP" b="1" dirty="0">
                <a:solidFill>
                  <a:schemeClr val="bg1"/>
                </a:solidFill>
              </a:rPr>
              <a:t>30 y) career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b="1" dirty="0">
                <a:solidFill>
                  <a:schemeClr val="bg1"/>
                </a:solidFill>
              </a:rPr>
              <a:t>1977-1985 publishes &gt;12 first author papers! 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EDAA10B-283F-D1A9-3D5A-1B1C3C54B2F2}"/>
              </a:ext>
            </a:extLst>
          </p:cNvPr>
          <p:cNvSpPr txBox="1"/>
          <p:nvPr/>
        </p:nvSpPr>
        <p:spPr>
          <a:xfrm>
            <a:off x="1811102" y="81736"/>
            <a:ext cx="769865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Comic Sans MS" panose="030F0702030302020204" pitchFamily="66" charset="0"/>
                <a:cs typeface="Arial" panose="020B0604020202020204" pitchFamily="34" charset="0"/>
              </a:rPr>
              <a:t>Deeply bound hole state study (</a:t>
            </a:r>
            <a:r>
              <a:rPr lang="en-US" altLang="ja-JP" sz="3200" b="1" dirty="0">
                <a:latin typeface="Comic Sans MS" panose="030F0702030302020204" pitchFamily="66" charset="0"/>
                <a:cs typeface="Arial" panose="020B0604020202020204" pitchFamily="34" charset="0"/>
                <a:sym typeface="Symbol" panose="05050102010706020507" pitchFamily="18" charset="2"/>
              </a:rPr>
              <a:t>3</a:t>
            </a:r>
            <a:r>
              <a:rPr lang="en-US" altLang="ja-JP" sz="3200" b="1" dirty="0">
                <a:latin typeface="Comic Sans MS" panose="030F0702030302020204" pitchFamily="66" charset="0"/>
                <a:cs typeface="Arial" panose="020B0604020202020204" pitchFamily="34" charset="0"/>
              </a:rPr>
              <a:t>0s)</a:t>
            </a:r>
            <a:endParaRPr kumimoji="1" lang="ja-JP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70A82CC-CEBA-1D3F-9210-A64554A7C7C2}"/>
              </a:ext>
            </a:extLst>
          </p:cNvPr>
          <p:cNvSpPr txBox="1"/>
          <p:nvPr/>
        </p:nvSpPr>
        <p:spPr>
          <a:xfrm>
            <a:off x="9920750" y="4138742"/>
            <a:ext cx="2290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</a:rPr>
              <a:t>Mitsuo &amp;  Francoise Sakai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69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4FEB4A2-1A56-BB9A-5BCE-379AE08C3781}"/>
              </a:ext>
            </a:extLst>
          </p:cNvPr>
          <p:cNvSpPr txBox="1"/>
          <p:nvPr/>
        </p:nvSpPr>
        <p:spPr>
          <a:xfrm>
            <a:off x="345766" y="60736"/>
            <a:ext cx="1148961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latin typeface="Comic Sans MS" panose="030F0702030302020204" pitchFamily="66" charset="0"/>
                <a:cs typeface="Arial" panose="020B0604020202020204" pitchFamily="34" charset="0"/>
              </a:rPr>
              <a:t>Seminal review paper of deeply bound states by Sydney</a:t>
            </a:r>
            <a:endParaRPr kumimoji="1" lang="ja-JP" altLang="en-US" sz="32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084E29C-9C57-816A-7A30-059174FDCE6F}"/>
              </a:ext>
            </a:extLst>
          </p:cNvPr>
          <p:cNvGrpSpPr/>
          <p:nvPr/>
        </p:nvGrpSpPr>
        <p:grpSpPr>
          <a:xfrm>
            <a:off x="333166" y="905417"/>
            <a:ext cx="3887208" cy="5228616"/>
            <a:chOff x="8190270" y="936519"/>
            <a:chExt cx="3887208" cy="5228616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C20CD4F0-E6FD-30C2-F7D4-7A7FE6AC1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4613" y="1582850"/>
              <a:ext cx="3413760" cy="987552"/>
            </a:xfrm>
            <a:prstGeom prst="rect">
              <a:avLst/>
            </a:prstGeom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819FD449-5A12-779A-6F88-B8C926D928CC}"/>
                </a:ext>
              </a:extLst>
            </p:cNvPr>
            <p:cNvSpPr txBox="1"/>
            <p:nvPr/>
          </p:nvSpPr>
          <p:spPr>
            <a:xfrm>
              <a:off x="8404613" y="936519"/>
              <a:ext cx="36728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Sakai </a:t>
              </a:r>
              <a:r>
                <a:rPr kumimoji="1" lang="en-US" altLang="ja-JP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 al</a:t>
              </a:r>
              <a:r>
                <a:rPr kumimoji="1" lang="en-US" altLang="ja-JP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en-US" altLang="ja-JP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Nuclear Physics A441 </a:t>
              </a:r>
              <a:r>
                <a:rPr kumimoji="1" lang="en-US" altLang="ja-JP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(1985) 640 </a:t>
              </a:r>
              <a:endParaRPr kumimoji="1" lang="ja-JP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9993B752-6A5F-4C25-CD1E-9375765D0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4613" y="2669541"/>
              <a:ext cx="3253045" cy="3416627"/>
            </a:xfrm>
            <a:prstGeom prst="rect">
              <a:avLst/>
            </a:prstGeom>
          </p:spPr>
        </p:pic>
        <p:sp>
          <p:nvSpPr>
            <p:cNvPr id="20" name="四角形: 角を丸くする 19">
              <a:extLst>
                <a:ext uri="{FF2B5EF4-FFF2-40B4-BE49-F238E27FC236}">
                  <a16:creationId xmlns:a16="http://schemas.microsoft.com/office/drawing/2014/main" id="{47A0351B-D548-57FB-7265-AC7F9D9E404A}"/>
                </a:ext>
              </a:extLst>
            </p:cNvPr>
            <p:cNvSpPr/>
            <p:nvPr/>
          </p:nvSpPr>
          <p:spPr>
            <a:xfrm>
              <a:off x="8190270" y="954039"/>
              <a:ext cx="3861422" cy="5211096"/>
            </a:xfrm>
            <a:prstGeom prst="roundRect">
              <a:avLst>
                <a:gd name="adj" fmla="val 3837"/>
              </a:avLst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079E470-4262-94AE-612F-DED559CF8171}"/>
              </a:ext>
            </a:extLst>
          </p:cNvPr>
          <p:cNvGrpSpPr/>
          <p:nvPr/>
        </p:nvGrpSpPr>
        <p:grpSpPr>
          <a:xfrm>
            <a:off x="6304915" y="957161"/>
            <a:ext cx="5732206" cy="5344455"/>
            <a:chOff x="363794" y="869840"/>
            <a:chExt cx="5732206" cy="5344455"/>
          </a:xfrm>
        </p:grpSpPr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5EA36366-761F-E757-34BB-EE1B636F7581}"/>
                </a:ext>
              </a:extLst>
            </p:cNvPr>
            <p:cNvGrpSpPr/>
            <p:nvPr/>
          </p:nvGrpSpPr>
          <p:grpSpPr>
            <a:xfrm>
              <a:off x="363794" y="869840"/>
              <a:ext cx="5732206" cy="5344455"/>
              <a:chOff x="943897" y="1111045"/>
              <a:chExt cx="5732206" cy="5344455"/>
            </a:xfrm>
          </p:grpSpPr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E1ED57E-59DD-742E-8446-23ADA0F4F5F1}"/>
                  </a:ext>
                </a:extLst>
              </p:cNvPr>
              <p:cNvSpPr txBox="1"/>
              <p:nvPr/>
            </p:nvSpPr>
            <p:spPr>
              <a:xfrm>
                <a:off x="1907458" y="6086168"/>
                <a:ext cx="1809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/>
                  <a:t>152 </a:t>
                </a:r>
                <a:r>
                  <a:rPr kumimoji="1" lang="en-US" altLang="ja-JP" dirty="0"/>
                  <a:t>cited!</a:t>
                </a:r>
                <a:endParaRPr kumimoji="1" lang="ja-JP" altLang="en-US" dirty="0"/>
              </a:p>
            </p:txBody>
          </p:sp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864942A0-E6C9-3C89-5F90-B425381977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8723" y="2927096"/>
                <a:ext cx="4022397" cy="3159072"/>
              </a:xfrm>
              <a:prstGeom prst="rect">
                <a:avLst/>
              </a:prstGeom>
            </p:spPr>
          </p:pic>
          <p:pic>
            <p:nvPicPr>
              <p:cNvPr id="12" name="図 11">
                <a:extLst>
                  <a:ext uri="{FF2B5EF4-FFF2-40B4-BE49-F238E27FC236}">
                    <a16:creationId xmlns:a16="http://schemas.microsoft.com/office/drawing/2014/main" id="{56B37152-CD0E-B305-AF5D-07FCBEA007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7384" y="1906016"/>
                <a:ext cx="5294376" cy="902208"/>
              </a:xfrm>
              <a:prstGeom prst="rect">
                <a:avLst/>
              </a:prstGeom>
            </p:spPr>
          </p:pic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7545715-A886-A1FE-AB2B-37DB2D3A8F58}"/>
                  </a:ext>
                </a:extLst>
              </p:cNvPr>
              <p:cNvSpPr txBox="1"/>
              <p:nvPr/>
            </p:nvSpPr>
            <p:spPr>
              <a:xfrm>
                <a:off x="1425661" y="1259685"/>
                <a:ext cx="40463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Gales, Stoyanov and </a:t>
                </a:r>
                <a:r>
                  <a:rPr kumimoji="1" lang="en-US" altLang="ja-JP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Vdovin</a:t>
                </a:r>
                <a:endParaRPr kumimoji="1" lang="en-US" altLang="ja-JP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kumimoji="1" lang="en-US" altLang="ja-JP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Physics Report 166, (1988) 125-193 </a:t>
                </a:r>
                <a:endParaRPr kumimoji="1" lang="ja-JP" alt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四角形: 角を丸くする 17">
                <a:extLst>
                  <a:ext uri="{FF2B5EF4-FFF2-40B4-BE49-F238E27FC236}">
                    <a16:creationId xmlns:a16="http://schemas.microsoft.com/office/drawing/2014/main" id="{E4089778-07F5-FBD6-4E4C-36EAE9344E26}"/>
                  </a:ext>
                </a:extLst>
              </p:cNvPr>
              <p:cNvSpPr/>
              <p:nvPr/>
            </p:nvSpPr>
            <p:spPr>
              <a:xfrm>
                <a:off x="943897" y="1111045"/>
                <a:ext cx="5732206" cy="5211097"/>
              </a:xfrm>
              <a:prstGeom prst="roundRect">
                <a:avLst>
                  <a:gd name="adj" fmla="val 3837"/>
                </a:avLst>
              </a:prstGeom>
              <a:no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161F1D54-9CCD-B955-1452-B061CFB96FBA}"/>
                </a:ext>
              </a:extLst>
            </p:cNvPr>
            <p:cNvSpPr txBox="1"/>
            <p:nvPr/>
          </p:nvSpPr>
          <p:spPr>
            <a:xfrm>
              <a:off x="587281" y="2677880"/>
              <a:ext cx="213751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Schematic diagram of spreading mechanism</a:t>
              </a:r>
              <a:endParaRPr kumimoji="1" lang="ja-JP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BC2A97FB-9EA7-3E97-F3D3-5501BA33AF4D}"/>
              </a:ext>
            </a:extLst>
          </p:cNvPr>
          <p:cNvGrpSpPr/>
          <p:nvPr/>
        </p:nvGrpSpPr>
        <p:grpSpPr>
          <a:xfrm>
            <a:off x="4176151" y="3116434"/>
            <a:ext cx="2113934" cy="914400"/>
            <a:chOff x="4120396" y="3116434"/>
            <a:chExt cx="2113934" cy="914400"/>
          </a:xfrm>
        </p:grpSpPr>
        <p:sp>
          <p:nvSpPr>
            <p:cNvPr id="23" name="矢印: 左 22">
              <a:extLst>
                <a:ext uri="{FF2B5EF4-FFF2-40B4-BE49-F238E27FC236}">
                  <a16:creationId xmlns:a16="http://schemas.microsoft.com/office/drawing/2014/main" id="{072A4B36-892E-5E95-A131-38985A67A331}"/>
                </a:ext>
              </a:extLst>
            </p:cNvPr>
            <p:cNvSpPr/>
            <p:nvPr/>
          </p:nvSpPr>
          <p:spPr>
            <a:xfrm rot="10800000">
              <a:off x="4120396" y="3116434"/>
              <a:ext cx="2113934" cy="914400"/>
            </a:xfrm>
            <a:prstGeom prst="leftArrow">
              <a:avLst/>
            </a:prstGeom>
            <a:solidFill>
              <a:srgbClr val="C5E7A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01F03B78-0DF7-4AFC-4A62-6D0AC1141A29}"/>
                </a:ext>
              </a:extLst>
            </p:cNvPr>
            <p:cNvSpPr txBox="1"/>
            <p:nvPr/>
          </p:nvSpPr>
          <p:spPr>
            <a:xfrm>
              <a:off x="4341752" y="3373579"/>
              <a:ext cx="14131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Adopted</a:t>
              </a:r>
              <a:endParaRPr kumimoji="1" lang="ja-JP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7B0F689-0B3F-5B84-501B-F55E19CFEAA2}"/>
              </a:ext>
            </a:extLst>
          </p:cNvPr>
          <p:cNvSpPr txBox="1"/>
          <p:nvPr/>
        </p:nvSpPr>
        <p:spPr>
          <a:xfrm>
            <a:off x="4307592" y="2000691"/>
            <a:ext cx="17829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happy</a:t>
            </a:r>
          </a:p>
          <a:p>
            <a:r>
              <a:rPr kumimoji="1" lang="en-US" altLang="ja-JP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recognized by the experts.</a:t>
            </a:r>
            <a:endParaRPr kumimoji="1" lang="ja-JP" alt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92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06740-DBCA-182B-D8DB-9604FCD17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893BA8D-E27D-E8B5-E8ED-2D2CEC0523C6}"/>
              </a:ext>
            </a:extLst>
          </p:cNvPr>
          <p:cNvSpPr txBox="1"/>
          <p:nvPr/>
        </p:nvSpPr>
        <p:spPr>
          <a:xfrm>
            <a:off x="393637" y="1018224"/>
            <a:ext cx="481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October 1992  Orsay visit</a:t>
            </a:r>
            <a:endParaRPr kumimoji="1" lang="ja-JP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F888019-9299-D18E-969A-71E8CE632D5F}"/>
              </a:ext>
            </a:extLst>
          </p:cNvPr>
          <p:cNvSpPr txBox="1"/>
          <p:nvPr/>
        </p:nvSpPr>
        <p:spPr>
          <a:xfrm>
            <a:off x="1907458" y="6086168"/>
            <a:ext cx="180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152 </a:t>
            </a:r>
            <a:r>
              <a:rPr kumimoji="1" lang="en-US" altLang="ja-JP" dirty="0"/>
              <a:t>cited!</a:t>
            </a:r>
            <a:endParaRPr kumimoji="1" lang="ja-JP" altLang="en-US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F1561BA4-3C83-11EC-A9C3-197ABBEF1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221">
            <a:off x="351545" y="2804698"/>
            <a:ext cx="5677151" cy="395642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D951C0B-0DF7-DA72-BF12-846F9412D5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454" y="1082374"/>
            <a:ext cx="3492909" cy="242175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77CD819-00AA-3C50-D42F-26CEE82E67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710" y="3819603"/>
            <a:ext cx="3600399" cy="2574379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BD7BBC9-2AE0-D83B-9DB0-75B161ADDA51}"/>
              </a:ext>
            </a:extLst>
          </p:cNvPr>
          <p:cNvSpPr txBox="1"/>
          <p:nvPr/>
        </p:nvSpPr>
        <p:spPr>
          <a:xfrm>
            <a:off x="2191280" y="111975"/>
            <a:ext cx="720950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Comic Sans MS" panose="030F0702030302020204" pitchFamily="66" charset="0"/>
                <a:cs typeface="Arial" panose="020B0604020202020204" pitchFamily="34" charset="0"/>
              </a:rPr>
              <a:t>Accelerator (AGOR) (</a:t>
            </a:r>
            <a:r>
              <a:rPr lang="en-US" altLang="ja-JP" sz="3200" b="1" dirty="0">
                <a:latin typeface="Comic Sans MS" panose="030F0702030302020204" pitchFamily="66" charset="0"/>
                <a:cs typeface="Arial" panose="020B0604020202020204" pitchFamily="34" charset="0"/>
                <a:sym typeface="Symbol" panose="05050102010706020507" pitchFamily="18" charset="2"/>
              </a:rPr>
              <a:t></a:t>
            </a:r>
            <a:r>
              <a:rPr lang="en-US" altLang="ja-JP" sz="3200" b="1" dirty="0">
                <a:latin typeface="Comic Sans MS" panose="030F0702030302020204" pitchFamily="66" charset="0"/>
                <a:cs typeface="Arial" panose="020B0604020202020204" pitchFamily="34" charset="0"/>
              </a:rPr>
              <a:t>40s)</a:t>
            </a:r>
            <a:endParaRPr kumimoji="1" lang="ja-JP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6BA03EC-88DC-9623-43D3-F931A3DFD55A}"/>
              </a:ext>
            </a:extLst>
          </p:cNvPr>
          <p:cNvSpPr txBox="1"/>
          <p:nvPr/>
        </p:nvSpPr>
        <p:spPr>
          <a:xfrm>
            <a:off x="4807974" y="2005704"/>
            <a:ext cx="32077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7DDDFF"/>
                </a:solidFill>
                <a:latin typeface="Comic Sans MS" panose="030F0702030302020204" pitchFamily="66" charset="0"/>
              </a:rPr>
              <a:t>Since I started my research career as an accelerator engineer (1972-77), so I felt a sense of affinity with him.</a:t>
            </a:r>
            <a:endParaRPr kumimoji="1" lang="ja-JP" altLang="en-US" dirty="0">
              <a:solidFill>
                <a:srgbClr val="7DDD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338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F33FFFE3-B2E9-7C45-BC5E-6652F4CD4E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489" y="3776500"/>
            <a:ext cx="3480619" cy="261046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A867AC7-531F-54B8-CCDC-DD9D680E8A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04" y="2247428"/>
            <a:ext cx="2015321" cy="281287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E07256B-7B67-8C01-4349-BC278F4407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018" y="2256503"/>
            <a:ext cx="3126659" cy="2344994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73D0217-17CA-A562-5AF0-5A57C2AFA559}"/>
              </a:ext>
            </a:extLst>
          </p:cNvPr>
          <p:cNvSpPr txBox="1"/>
          <p:nvPr/>
        </p:nvSpPr>
        <p:spPr>
          <a:xfrm>
            <a:off x="720471" y="1008375"/>
            <a:ext cx="5134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IUPAP Nuclear Physics Commission (C12)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were both members 2006-2011</a:t>
            </a:r>
          </a:p>
          <a:p>
            <a:r>
              <a:rPr lang="en-US" altLang="ja-JP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Helped at C12 young scientist prize.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kumimoji="1" lang="ja-JP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5680C812-698D-B1F4-12BB-7B6099E438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445" y="849187"/>
            <a:ext cx="3297084" cy="247281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F7EB06F-B51C-CFFC-F4DB-A0F208D215CF}"/>
              </a:ext>
            </a:extLst>
          </p:cNvPr>
          <p:cNvSpPr txBox="1"/>
          <p:nvPr/>
        </p:nvSpPr>
        <p:spPr>
          <a:xfrm>
            <a:off x="2487296" y="100243"/>
            <a:ext cx="787204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Comic Sans MS" panose="030F0702030302020204" pitchFamily="66" charset="0"/>
                <a:cs typeface="Arial" panose="020B0604020202020204" pitchFamily="34" charset="0"/>
              </a:rPr>
              <a:t>IUPAP C12 (2006-2011) and …</a:t>
            </a: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D51C5D73-81A5-9E85-BC3A-38CE4A528706}"/>
              </a:ext>
            </a:extLst>
          </p:cNvPr>
          <p:cNvSpPr/>
          <p:nvPr/>
        </p:nvSpPr>
        <p:spPr>
          <a:xfrm>
            <a:off x="5620840" y="2981634"/>
            <a:ext cx="570271" cy="1212607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E25DEF9-7C56-9F6E-8F18-D3D748C286D0}"/>
              </a:ext>
            </a:extLst>
          </p:cNvPr>
          <p:cNvSpPr txBox="1"/>
          <p:nvPr/>
        </p:nvSpPr>
        <p:spPr>
          <a:xfrm>
            <a:off x="780309" y="5072436"/>
            <a:ext cx="2243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 June, INPC Tokyo, C12 dinner</a:t>
            </a:r>
            <a:endParaRPr kumimoji="1" lang="ja-JP" alt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F4697A2-70FA-7939-2475-59C4D4EC81FE}"/>
              </a:ext>
            </a:extLst>
          </p:cNvPr>
          <p:cNvSpPr txBox="1"/>
          <p:nvPr/>
        </p:nvSpPr>
        <p:spPr>
          <a:xfrm>
            <a:off x="3446017" y="4601497"/>
            <a:ext cx="3126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 July, Boston, C12 dinner</a:t>
            </a:r>
            <a:endParaRPr kumimoji="1" lang="ja-JP" alt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7403587-9652-CF7D-2B6F-634B5DEBA5B1}"/>
              </a:ext>
            </a:extLst>
          </p:cNvPr>
          <p:cNvSpPr txBox="1"/>
          <p:nvPr/>
        </p:nvSpPr>
        <p:spPr>
          <a:xfrm>
            <a:off x="8284999" y="962209"/>
            <a:ext cx="3320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2002 July, </a:t>
            </a:r>
            <a:r>
              <a:rPr lang="en-US" altLang="ja-JP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ISPUN02</a:t>
            </a:r>
            <a:r>
              <a:rPr kumimoji="1" lang="en-US" altLang="ja-JP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ja-JP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Halong</a:t>
            </a:r>
            <a:r>
              <a:rPr kumimoji="1" lang="en-US" altLang="ja-JP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Bay, Vietnam</a:t>
            </a:r>
            <a:endParaRPr kumimoji="1" lang="ja-JP" alt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28E9851-6564-2DE3-51C4-ECE7086BE5F7}"/>
              </a:ext>
            </a:extLst>
          </p:cNvPr>
          <p:cNvSpPr txBox="1"/>
          <p:nvPr/>
        </p:nvSpPr>
        <p:spPr>
          <a:xfrm>
            <a:off x="8040038" y="3901853"/>
            <a:ext cx="3565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 December, Groningen. </a:t>
            </a:r>
            <a:r>
              <a:rPr kumimoji="1" lang="en-US" altLang="ja-JP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Harakeh’s</a:t>
            </a:r>
            <a:r>
              <a:rPr kumimoji="1" lang="en-US" altLang="ja-JP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retirement symposium dinner</a:t>
            </a:r>
            <a:endParaRPr kumimoji="1" lang="ja-JP" alt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101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7B9ABCD-443B-33FB-9E68-0CB54262483B}"/>
              </a:ext>
            </a:extLst>
          </p:cNvPr>
          <p:cNvSpPr txBox="1"/>
          <p:nvPr/>
        </p:nvSpPr>
        <p:spPr>
          <a:xfrm>
            <a:off x="1436472" y="1490008"/>
            <a:ext cx="9311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kumimoji="1"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Sydney always called me ‘hide’(</a:t>
            </a:r>
            <a:r>
              <a:rPr kumimoji="1" lang="en-US" altLang="ja-JP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hàid</a:t>
            </a:r>
            <a:r>
              <a:rPr kumimoji="1"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Never pronounced correctly ‘</a:t>
            </a:r>
            <a:r>
              <a:rPr kumimoji="1" lang="en-US" altLang="ja-JP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Hide’yuki</a:t>
            </a:r>
            <a:r>
              <a:rPr kumimoji="1"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FFFF00"/>
              </a:buClr>
            </a:pPr>
            <a: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(The pronunciation of “h” is a real challenge for French people.)</a:t>
            </a:r>
          </a:p>
          <a:p>
            <a:pPr>
              <a:buClr>
                <a:srgbClr val="FFFF00"/>
              </a:buClr>
            </a:pPr>
            <a: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I miss hearing Hyde's pronunciation and wish I could hear it again.</a:t>
            </a:r>
          </a:p>
          <a:p>
            <a:pPr>
              <a:buClr>
                <a:srgbClr val="FFFF00"/>
              </a:buClr>
            </a:pPr>
            <a:endParaRPr lang="en-US" altLang="ja-JP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kumimoji="1"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grateful for long-standing friendship with Sydney.</a:t>
            </a:r>
            <a:endParaRPr kumimoji="1" lang="en-US" altLang="ja-JP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FF00"/>
              </a:buClr>
            </a:pPr>
            <a:endParaRPr kumimoji="1" lang="ja-JP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27BE0A1-5C42-BB3B-C5FA-4ED4BEA93AB5}"/>
              </a:ext>
            </a:extLst>
          </p:cNvPr>
          <p:cNvSpPr txBox="1"/>
          <p:nvPr/>
        </p:nvSpPr>
        <p:spPr>
          <a:xfrm>
            <a:off x="2487296" y="100243"/>
            <a:ext cx="7209503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Comic Sans MS" panose="030F0702030302020204" pitchFamily="66" charset="0"/>
                <a:cs typeface="Arial" panose="020B0604020202020204" pitchFamily="34" charset="0"/>
              </a:rPr>
              <a:t>Gratitude</a:t>
            </a:r>
          </a:p>
        </p:txBody>
      </p:sp>
    </p:spTree>
    <p:extLst>
      <p:ext uri="{BB962C8B-B14F-4D97-AF65-F5344CB8AC3E}">
        <p14:creationId xmlns:p14="http://schemas.microsoft.com/office/powerpoint/2010/main" val="1595236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12503</TotalTime>
  <Words>414</Words>
  <Application>Microsoft Office PowerPoint</Application>
  <PresentationFormat>Grand écran</PresentationFormat>
  <Paragraphs>59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8" baseType="lpstr">
      <vt:lpstr>ＭＳ Ｐゴシック</vt:lpstr>
      <vt:lpstr>游ゴシック</vt:lpstr>
      <vt:lpstr>游ゴシック Light</vt:lpstr>
      <vt:lpstr>Arial</vt:lpstr>
      <vt:lpstr>Arial Unicode MS</vt:lpstr>
      <vt:lpstr>Calibri</vt:lpstr>
      <vt:lpstr>Comic Sans MS</vt:lpstr>
      <vt:lpstr>Symbol</vt:lpstr>
      <vt:lpstr>Times New Roman</vt:lpstr>
      <vt:lpstr>Wingdings</vt:lpstr>
      <vt:lpstr>Office テーマ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英行 酒井</dc:creator>
  <cp:lastModifiedBy>Yorick BLUMENFELD</cp:lastModifiedBy>
  <cp:revision>55</cp:revision>
  <dcterms:created xsi:type="dcterms:W3CDTF">2025-09-12T10:59:30Z</dcterms:created>
  <dcterms:modified xsi:type="dcterms:W3CDTF">2025-12-12T14:18:49Z</dcterms:modified>
</cp:coreProperties>
</file>