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0691813" cy="15119350"/>
  <p:notesSz cx="6858000" cy="9144000"/>
  <p:defaultTextStyle>
    <a:defPPr>
      <a:defRPr lang="fr-F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367">
          <p15:clr>
            <a:srgbClr val="A4A3A4"/>
          </p15:clr>
        </p15:guide>
        <p15:guide id="2" orient="horz" pos="4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87"/>
    <p:restoredTop sz="94760"/>
  </p:normalViewPr>
  <p:slideViewPr>
    <p:cSldViewPr snapToGrid="0">
      <p:cViewPr varScale="1">
        <p:scale>
          <a:sx n="70" d="100"/>
          <a:sy n="70" d="100"/>
        </p:scale>
        <p:origin x="3776" y="76"/>
      </p:cViewPr>
      <p:guideLst>
        <p:guide pos="3367"/>
        <p:guide orient="horz" pos="476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4"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14686F05-93C8-4805-82D6-F8B4BF57685F}"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modele-semin-PHE+titre + icon">
    <p:spTree>
      <p:nvGrpSpPr>
        <p:cNvPr id="1" name=""/>
        <p:cNvGrpSpPr/>
        <p:nvPr/>
      </p:nvGrpSpPr>
      <p:grpSpPr bwMode="auto">
        <a:xfrm>
          <a:off x="0" y="0"/>
          <a:ext cx="0" cy="0"/>
          <a:chOff x="0" y="0"/>
          <a:chExt cx="0" cy="0"/>
        </a:xfrm>
      </p:grpSpPr>
      <p:sp>
        <p:nvSpPr>
          <p:cNvPr id="2" name="Titre 1"/>
          <p:cNvSpPr>
            <a:spLocks noGrp="1"/>
          </p:cNvSpPr>
          <p:nvPr>
            <p:ph type="ctrTitle" hasCustomPrompt="1"/>
          </p:nvPr>
        </p:nvSpPr>
        <p:spPr bwMode="auto">
          <a:xfrm>
            <a:off x="1090456" y="2873798"/>
            <a:ext cx="8510902" cy="935091"/>
          </a:xfrm>
        </p:spPr>
        <p:txBody>
          <a:bodyPr anchor="ctr">
            <a:noAutofit/>
          </a:bodyPr>
          <a:lstStyle>
            <a:lvl1pPr algn="ctr">
              <a:defRPr sz="3000" b="1" i="0" cap="none">
                <a:solidFill>
                  <a:srgbClr val="FF6700"/>
                </a:solidFill>
                <a:latin typeface="+mn-lt"/>
              </a:defRPr>
            </a:lvl1pPr>
          </a:lstStyle>
          <a:p>
            <a:pPr>
              <a:defRPr/>
            </a:pPr>
            <a:r>
              <a:rPr lang="en-US"/>
              <a:t>Le titre du séminaire (Calibri 30)</a:t>
            </a:r>
            <a:br>
              <a:rPr lang="en-US"/>
            </a:br>
            <a:r>
              <a:rPr lang="en-US"/>
              <a:t>Maximum 2 ligne ou diminuer la police</a:t>
            </a:r>
            <a:endParaRPr/>
          </a:p>
        </p:txBody>
      </p:sp>
      <p:sp>
        <p:nvSpPr>
          <p:cNvPr id="11" name="Sous-titre 2"/>
          <p:cNvSpPr txBox="1"/>
          <p:nvPr userDrawn="1"/>
        </p:nvSpPr>
        <p:spPr bwMode="auto">
          <a:xfrm>
            <a:off x="1336477" y="7089732"/>
            <a:ext cx="8018860" cy="2893512"/>
          </a:xfrm>
          <a:prstGeom prst="rect">
            <a:avLst/>
          </a:prstGeom>
        </p:spPr>
        <p:txBody>
          <a:bodyPr vert="horz" lIns="91440" tIns="45720" rIns="91440" bIns="45720" rtlCol="0">
            <a:noAutofit/>
          </a:bodyPr>
          <a:lstStyle>
            <a:lvl1pPr marL="0" indent="0" algn="ctr" defTabSz="783001">
              <a:lnSpc>
                <a:spcPct val="90000"/>
              </a:lnSpc>
              <a:spcBef>
                <a:spcPts val="856"/>
              </a:spcBef>
              <a:buFont typeface="Arial"/>
              <a:buNone/>
              <a:defRPr sz="1800">
                <a:solidFill>
                  <a:schemeClr val="tx1"/>
                </a:solidFill>
                <a:latin typeface="+mn-lt"/>
                <a:ea typeface="+mn-ea"/>
                <a:cs typeface="+mn-cs"/>
              </a:defRPr>
            </a:lvl1pPr>
            <a:lvl2pPr marL="391500" indent="0" algn="ctr" defTabSz="783001">
              <a:lnSpc>
                <a:spcPct val="90000"/>
              </a:lnSpc>
              <a:spcBef>
                <a:spcPts val="428"/>
              </a:spcBef>
              <a:buFont typeface="Arial"/>
              <a:buNone/>
              <a:defRPr sz="1700">
                <a:solidFill>
                  <a:schemeClr val="tx1"/>
                </a:solidFill>
                <a:latin typeface="+mn-lt"/>
                <a:ea typeface="+mn-ea"/>
                <a:cs typeface="+mn-cs"/>
              </a:defRPr>
            </a:lvl2pPr>
            <a:lvl3pPr marL="783001" indent="0" algn="ctr" defTabSz="783001">
              <a:lnSpc>
                <a:spcPct val="90000"/>
              </a:lnSpc>
              <a:spcBef>
                <a:spcPts val="428"/>
              </a:spcBef>
              <a:buFont typeface="Arial"/>
              <a:buNone/>
              <a:defRPr sz="1550">
                <a:solidFill>
                  <a:schemeClr val="tx1"/>
                </a:solidFill>
                <a:latin typeface="+mn-lt"/>
                <a:ea typeface="+mn-ea"/>
                <a:cs typeface="+mn-cs"/>
              </a:defRPr>
            </a:lvl3pPr>
            <a:lvl4pPr marL="1174501" indent="0" algn="ctr" defTabSz="783001">
              <a:lnSpc>
                <a:spcPct val="90000"/>
              </a:lnSpc>
              <a:spcBef>
                <a:spcPts val="428"/>
              </a:spcBef>
              <a:buFont typeface="Arial"/>
              <a:buNone/>
              <a:defRPr sz="1350">
                <a:solidFill>
                  <a:schemeClr val="tx1"/>
                </a:solidFill>
                <a:latin typeface="+mn-lt"/>
                <a:ea typeface="+mn-ea"/>
                <a:cs typeface="+mn-cs"/>
              </a:defRPr>
            </a:lvl4pPr>
            <a:lvl5pPr marL="1566001" indent="0" algn="ctr" defTabSz="783001">
              <a:lnSpc>
                <a:spcPct val="90000"/>
              </a:lnSpc>
              <a:spcBef>
                <a:spcPts val="428"/>
              </a:spcBef>
              <a:buFont typeface="Arial"/>
              <a:buNone/>
              <a:defRPr sz="1350">
                <a:solidFill>
                  <a:schemeClr val="tx1"/>
                </a:solidFill>
                <a:latin typeface="+mn-lt"/>
                <a:ea typeface="+mn-ea"/>
                <a:cs typeface="+mn-cs"/>
              </a:defRPr>
            </a:lvl5pPr>
            <a:lvl6pPr marL="1957502" indent="0" algn="ctr" defTabSz="783001">
              <a:lnSpc>
                <a:spcPct val="90000"/>
              </a:lnSpc>
              <a:spcBef>
                <a:spcPts val="428"/>
              </a:spcBef>
              <a:buFont typeface="Arial"/>
              <a:buNone/>
              <a:defRPr sz="1350">
                <a:solidFill>
                  <a:schemeClr val="tx1"/>
                </a:solidFill>
                <a:latin typeface="+mn-lt"/>
                <a:ea typeface="+mn-ea"/>
                <a:cs typeface="+mn-cs"/>
              </a:defRPr>
            </a:lvl6pPr>
            <a:lvl7pPr marL="2349002" indent="0" algn="ctr" defTabSz="783001">
              <a:lnSpc>
                <a:spcPct val="90000"/>
              </a:lnSpc>
              <a:spcBef>
                <a:spcPts val="428"/>
              </a:spcBef>
              <a:buFont typeface="Arial"/>
              <a:buNone/>
              <a:defRPr sz="1350">
                <a:solidFill>
                  <a:schemeClr val="tx1"/>
                </a:solidFill>
                <a:latin typeface="+mn-lt"/>
                <a:ea typeface="+mn-ea"/>
                <a:cs typeface="+mn-cs"/>
              </a:defRPr>
            </a:lvl7pPr>
            <a:lvl8pPr marL="2740503" indent="0" algn="ctr" defTabSz="783001">
              <a:lnSpc>
                <a:spcPct val="90000"/>
              </a:lnSpc>
              <a:spcBef>
                <a:spcPts val="428"/>
              </a:spcBef>
              <a:buFont typeface="Arial"/>
              <a:buNone/>
              <a:defRPr sz="1350">
                <a:solidFill>
                  <a:schemeClr val="tx1"/>
                </a:solidFill>
                <a:latin typeface="+mn-lt"/>
                <a:ea typeface="+mn-ea"/>
                <a:cs typeface="+mn-cs"/>
              </a:defRPr>
            </a:lvl8pPr>
            <a:lvl9pPr marL="3132003" indent="0" algn="ctr" defTabSz="783001">
              <a:lnSpc>
                <a:spcPct val="90000"/>
              </a:lnSpc>
              <a:spcBef>
                <a:spcPts val="428"/>
              </a:spcBef>
              <a:buFont typeface="Arial"/>
              <a:buNone/>
              <a:defRPr sz="1350">
                <a:solidFill>
                  <a:schemeClr val="tx1"/>
                </a:solidFill>
                <a:latin typeface="+mn-lt"/>
                <a:ea typeface="+mn-ea"/>
                <a:cs typeface="+mn-cs"/>
              </a:defRPr>
            </a:lvl9pPr>
          </a:lstStyle>
          <a:p>
            <a:pPr algn="ctr">
              <a:defRPr/>
            </a:pPr>
            <a:endParaRPr lang="fr-FR" sz="1800" i="1"/>
          </a:p>
        </p:txBody>
      </p:sp>
      <p:sp>
        <p:nvSpPr>
          <p:cNvPr id="12" name="Titre 1"/>
          <p:cNvSpPr txBox="1"/>
          <p:nvPr userDrawn="1"/>
        </p:nvSpPr>
        <p:spPr bwMode="auto">
          <a:xfrm>
            <a:off x="1090456" y="11349520"/>
            <a:ext cx="8510902" cy="3021814"/>
          </a:xfrm>
          <a:prstGeom prst="rect">
            <a:avLst/>
          </a:prstGeom>
        </p:spPr>
        <p:txBody>
          <a:bodyPr vert="horz" lIns="91440" tIns="45720" rIns="91440" bIns="45720" rtlCol="0" anchor="b">
            <a:noAutofit/>
          </a:bodyPr>
          <a:lstStyle>
            <a:lvl1pPr algn="ctr" defTabSz="783001">
              <a:lnSpc>
                <a:spcPct val="90000"/>
              </a:lnSpc>
              <a:spcBef>
                <a:spcPts val="0"/>
              </a:spcBef>
              <a:buNone/>
              <a:defRPr sz="2800" b="1">
                <a:solidFill>
                  <a:srgbClr val="FF6700"/>
                </a:solidFill>
                <a:latin typeface="+mn-lt"/>
                <a:ea typeface="+mj-ea"/>
                <a:cs typeface="+mj-cs"/>
              </a:defRPr>
            </a:lvl1pPr>
          </a:lstStyle>
          <a:p>
            <a:pPr algn="just">
              <a:defRPr/>
            </a:pPr>
            <a:endParaRPr lang="fr-FR" sz="1800" b="0" i="1">
              <a:solidFill>
                <a:schemeClr val="tx1"/>
              </a:solidFill>
            </a:endParaRPr>
          </a:p>
        </p:txBody>
      </p:sp>
      <p:sp>
        <p:nvSpPr>
          <p:cNvPr id="26" name="Espace réservé du texte 25"/>
          <p:cNvSpPr>
            <a:spLocks noGrp="1"/>
          </p:cNvSpPr>
          <p:nvPr>
            <p:ph type="body" sz="quarter" idx="17" hasCustomPrompt="1"/>
          </p:nvPr>
        </p:nvSpPr>
        <p:spPr bwMode="auto">
          <a:xfrm>
            <a:off x="1090969" y="3933872"/>
            <a:ext cx="8509877" cy="413220"/>
          </a:xfrm>
        </p:spPr>
        <p:txBody>
          <a:bodyPr anchor="ctr">
            <a:noAutofit/>
          </a:bodyPr>
          <a:lstStyle>
            <a:lvl1pPr marL="0" indent="0" algn="ctr">
              <a:buNone/>
              <a:defRPr sz="3000" b="1">
                <a:solidFill>
                  <a:srgbClr val="00294B"/>
                </a:solidFill>
                <a:latin typeface="+mn-lt"/>
              </a:defRPr>
            </a:lvl1pPr>
            <a:lvl2pPr marL="391501" indent="0" algn="ctr">
              <a:buNone/>
              <a:defRPr/>
            </a:lvl2pPr>
            <a:lvl3pPr marL="783001" indent="0" algn="ctr">
              <a:buNone/>
              <a:defRPr/>
            </a:lvl3pPr>
            <a:lvl4pPr marL="1174501" indent="0" algn="ctr">
              <a:buNone/>
              <a:defRPr/>
            </a:lvl4pPr>
            <a:lvl5pPr marL="1566002" indent="0" algn="ctr">
              <a:buNone/>
              <a:defRPr/>
            </a:lvl5pPr>
          </a:lstStyle>
          <a:p>
            <a:pPr lvl="0">
              <a:defRPr/>
            </a:pPr>
            <a:r>
              <a:rPr lang="fr-FR"/>
              <a:t>Orateur (calibri 30)</a:t>
            </a:r>
            <a:endParaRPr/>
          </a:p>
        </p:txBody>
      </p:sp>
      <p:sp>
        <p:nvSpPr>
          <p:cNvPr id="28" name="Espace réservé du texte 27"/>
          <p:cNvSpPr>
            <a:spLocks noGrp="1"/>
          </p:cNvSpPr>
          <p:nvPr>
            <p:ph type="body" sz="quarter" idx="18" hasCustomPrompt="1"/>
          </p:nvPr>
        </p:nvSpPr>
        <p:spPr bwMode="auto">
          <a:xfrm>
            <a:off x="1090456" y="4359571"/>
            <a:ext cx="8509877" cy="359597"/>
          </a:xfrm>
        </p:spPr>
        <p:txBody>
          <a:bodyPr anchor="ctr">
            <a:noAutofit/>
          </a:bodyPr>
          <a:lstStyle>
            <a:lvl1pPr marL="0" indent="0" algn="ctr">
              <a:buNone/>
              <a:defRPr sz="2800">
                <a:solidFill>
                  <a:srgbClr val="FF6700"/>
                </a:solidFill>
              </a:defRPr>
            </a:lvl1pPr>
            <a:lvl2pPr marL="391501" indent="0" algn="ctr">
              <a:buNone/>
              <a:defRPr/>
            </a:lvl2pPr>
            <a:lvl3pPr marL="783001" indent="0" algn="ctr">
              <a:buNone/>
              <a:defRPr/>
            </a:lvl3pPr>
            <a:lvl4pPr marL="1174501" indent="0" algn="ctr">
              <a:buNone/>
              <a:defRPr/>
            </a:lvl4pPr>
            <a:lvl5pPr marL="1566002" indent="0" algn="ctr">
              <a:buNone/>
              <a:defRPr/>
            </a:lvl5pPr>
          </a:lstStyle>
          <a:p>
            <a:pPr lvl="0">
              <a:defRPr/>
            </a:pPr>
            <a:r>
              <a:rPr lang="fr-FR"/>
              <a:t>Affiliation (Calibri 28)</a:t>
            </a:r>
            <a:endParaRPr/>
          </a:p>
        </p:txBody>
      </p:sp>
      <p:sp>
        <p:nvSpPr>
          <p:cNvPr id="30" name="Espace réservé du texte 29"/>
          <p:cNvSpPr>
            <a:spLocks noGrp="1"/>
          </p:cNvSpPr>
          <p:nvPr>
            <p:ph type="body" sz="quarter" idx="19" hasCustomPrompt="1"/>
          </p:nvPr>
        </p:nvSpPr>
        <p:spPr bwMode="auto">
          <a:xfrm>
            <a:off x="1090969" y="4822262"/>
            <a:ext cx="8509877" cy="430212"/>
          </a:xfrm>
        </p:spPr>
        <p:txBody>
          <a:bodyPr anchor="ctr">
            <a:noAutofit/>
          </a:bodyPr>
          <a:lstStyle>
            <a:lvl1pPr marL="0" indent="0" algn="ctr">
              <a:buNone/>
              <a:defRPr lang="fr-FR" sz="3000" b="1">
                <a:solidFill>
                  <a:srgbClr val="00294B"/>
                </a:solidFill>
                <a:latin typeface="+mn-lt"/>
                <a:ea typeface="+mn-ea"/>
                <a:cs typeface="+mn-cs"/>
              </a:defRPr>
            </a:lvl1pPr>
          </a:lstStyle>
          <a:p>
            <a:pPr lvl="0">
              <a:defRPr/>
            </a:pPr>
            <a:r>
              <a:rPr lang="fr-FR"/>
              <a:t>Date (calibri 30)</a:t>
            </a:r>
            <a:endParaRPr/>
          </a:p>
        </p:txBody>
      </p:sp>
      <p:sp>
        <p:nvSpPr>
          <p:cNvPr id="32" name="Espace réservé du texte 31"/>
          <p:cNvSpPr>
            <a:spLocks noGrp="1"/>
          </p:cNvSpPr>
          <p:nvPr>
            <p:ph type="body" sz="quarter" idx="20" hasCustomPrompt="1"/>
          </p:nvPr>
        </p:nvSpPr>
        <p:spPr bwMode="auto">
          <a:xfrm>
            <a:off x="1090969" y="5284679"/>
            <a:ext cx="8509877" cy="403225"/>
          </a:xfrm>
        </p:spPr>
        <p:txBody>
          <a:bodyPr anchor="ctr">
            <a:noAutofit/>
          </a:bodyPr>
          <a:lstStyle>
            <a:lvl1pPr marL="0" indent="0" algn="ctr">
              <a:buNone/>
              <a:defRPr sz="2800">
                <a:solidFill>
                  <a:srgbClr val="FF6700"/>
                </a:solidFill>
              </a:defRPr>
            </a:lvl1pPr>
            <a:lvl2pPr marL="391501" indent="0">
              <a:buNone/>
              <a:defRPr/>
            </a:lvl2pPr>
            <a:lvl3pPr marL="783001" indent="0">
              <a:buNone/>
              <a:defRPr/>
            </a:lvl3pPr>
            <a:lvl4pPr marL="1174501" indent="0">
              <a:buNone/>
              <a:defRPr/>
            </a:lvl4pPr>
            <a:lvl5pPr marL="1566002" indent="0">
              <a:buNone/>
              <a:defRPr/>
            </a:lvl5pPr>
          </a:lstStyle>
          <a:p>
            <a:pPr lvl="0">
              <a:defRPr/>
            </a:pPr>
            <a:r>
              <a:rPr lang="fr-FR" sz="2800"/>
              <a:t>Lieu (Calibri 28)</a:t>
            </a:r>
            <a:endParaRPr lang="fr-FR"/>
          </a:p>
        </p:txBody>
      </p:sp>
      <p:sp>
        <p:nvSpPr>
          <p:cNvPr id="34" name="Espace réservé du contenu 33"/>
          <p:cNvSpPr>
            <a:spLocks noGrp="1"/>
          </p:cNvSpPr>
          <p:nvPr>
            <p:ph sz="quarter" idx="21" hasCustomPrompt="1"/>
          </p:nvPr>
        </p:nvSpPr>
        <p:spPr bwMode="auto">
          <a:xfrm>
            <a:off x="1090969" y="6011863"/>
            <a:ext cx="8509877" cy="6781244"/>
          </a:xfrm>
        </p:spPr>
        <p:txBody>
          <a:bodyPr>
            <a:normAutofit/>
          </a:bodyPr>
          <a:lstStyle>
            <a:lvl1pPr marL="0" marR="0" indent="0" algn="just" defTabSz="783001">
              <a:lnSpc>
                <a:spcPct val="90000"/>
              </a:lnSpc>
              <a:spcBef>
                <a:spcPts val="856"/>
              </a:spcBef>
              <a:spcAft>
                <a:spcPts val="0"/>
              </a:spcAft>
              <a:buClrTx/>
              <a:buSzTx/>
              <a:buFont typeface="Arial"/>
              <a:buNone/>
              <a:defRPr sz="2000"/>
            </a:lvl1pPr>
            <a:lvl2pPr marL="391501" indent="0" algn="just">
              <a:buNone/>
              <a:defRPr sz="2400"/>
            </a:lvl2pPr>
            <a:lvl3pPr marL="783001" indent="0" algn="just">
              <a:buNone/>
              <a:defRPr sz="2400"/>
            </a:lvl3pPr>
            <a:lvl4pPr marL="1174501" indent="0" algn="just">
              <a:buNone/>
              <a:defRPr sz="2400"/>
            </a:lvl4pPr>
            <a:lvl5pPr marL="1566002" indent="0" algn="just">
              <a:buNone/>
              <a:defRPr sz="2400"/>
            </a:lvl5pPr>
          </a:lstStyle>
          <a:p>
            <a:pPr lvl="0">
              <a:defRPr/>
            </a:pPr>
            <a:r>
              <a:rPr lang="fr-FR"/>
              <a:t>Résumé, figures, références, photo orateur, etc….(Calibri 20), si le texte est vraiment long réduire la police</a:t>
            </a:r>
            <a:endParaRPr/>
          </a:p>
          <a:p>
            <a:pPr lvl="0">
              <a:defRPr/>
            </a:pPr>
            <a:r>
              <a:rPr lang="fr-FR"/>
              <a:t>Exemple : Les procédés basés sur des mélanges de poudres sont couramment employés pour la prépara- tion des oxydes mixtes d’actinides et/ou de lanthanides, notamment dans le cadre de la fabrication du combustible MOx. Afin d’aboutir à des composés plus homogènes, ouvrant la voie à des propriétés physico-chimiques optimisées, des voies humides, basées sur la précipitation de précurseurs puis leur conversion en oxyde lors de traitements thermiques à haute température, sont également envisagées depuis plusieurs années. Néanmoins, ces dernières peuvent s’accompagner de plusieurs désavan- tages, tels que la présence de carbone résiduel dans les échantillons, ou des morphologies peu favor- ables à la céramisation. Dans ce contexte, le Laboratoire des Interfaces de Matériaux en Evolution de l’ICSM travaille depuis plusieurs années au développement de voies de synthèse originales permettant de passer directement des cations en solution à l’oxyde, notamment à travers l’utilisation de conditions hydrothermales “douces”</a:t>
            </a:r>
            <a:endParaRPr/>
          </a:p>
        </p:txBody>
      </p:sp>
      <p:pic>
        <p:nvPicPr>
          <p:cNvPr id="5" name="Image 4"/>
          <p:cNvPicPr>
            <a:picLocks noChangeAspect="1"/>
          </p:cNvPicPr>
          <p:nvPr userDrawn="1"/>
        </p:nvPicPr>
        <p:blipFill>
          <a:blip r:embed="rId2"/>
          <a:stretch/>
        </p:blipFill>
        <p:spPr bwMode="auto">
          <a:xfrm>
            <a:off x="0" y="1398"/>
            <a:ext cx="10691813" cy="15116553"/>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modele-semin-PHE vierge">
    <p:spTree>
      <p:nvGrpSpPr>
        <p:cNvPr id="1" name=""/>
        <p:cNvGrpSpPr/>
        <p:nvPr/>
      </p:nvGrpSpPr>
      <p:grpSpPr bwMode="auto">
        <a:xfrm>
          <a:off x="0" y="0"/>
          <a:ext cx="0" cy="0"/>
          <a:chOff x="0" y="0"/>
          <a:chExt cx="0" cy="0"/>
        </a:xfrm>
      </p:grpSpPr>
      <p:sp>
        <p:nvSpPr>
          <p:cNvPr id="2" name="Titre 1"/>
          <p:cNvSpPr>
            <a:spLocks noGrp="1"/>
          </p:cNvSpPr>
          <p:nvPr>
            <p:ph type="ctrTitle" hasCustomPrompt="1"/>
          </p:nvPr>
        </p:nvSpPr>
        <p:spPr bwMode="auto">
          <a:xfrm>
            <a:off x="1090456" y="2873798"/>
            <a:ext cx="8510902" cy="935091"/>
          </a:xfrm>
        </p:spPr>
        <p:txBody>
          <a:bodyPr anchor="ctr">
            <a:noAutofit/>
          </a:bodyPr>
          <a:lstStyle>
            <a:lvl1pPr algn="ctr">
              <a:defRPr sz="3000" b="1" i="0" cap="none">
                <a:solidFill>
                  <a:srgbClr val="FF6700"/>
                </a:solidFill>
                <a:latin typeface="+mn-lt"/>
              </a:defRPr>
            </a:lvl1pPr>
          </a:lstStyle>
          <a:p>
            <a:pPr>
              <a:defRPr/>
            </a:pPr>
            <a:r>
              <a:rPr lang="en-US"/>
              <a:t>Le titre du séminaire (Calibri 30)</a:t>
            </a:r>
            <a:br>
              <a:rPr lang="en-US"/>
            </a:br>
            <a:r>
              <a:rPr lang="en-US"/>
              <a:t>Maximum 2 ligne ou diminuer la police</a:t>
            </a:r>
            <a:endParaRPr/>
          </a:p>
        </p:txBody>
      </p:sp>
      <p:sp>
        <p:nvSpPr>
          <p:cNvPr id="11" name="Sous-titre 2"/>
          <p:cNvSpPr txBox="1"/>
          <p:nvPr userDrawn="1"/>
        </p:nvSpPr>
        <p:spPr bwMode="auto">
          <a:xfrm>
            <a:off x="1336477" y="7089732"/>
            <a:ext cx="8018860" cy="2893512"/>
          </a:xfrm>
          <a:prstGeom prst="rect">
            <a:avLst/>
          </a:prstGeom>
        </p:spPr>
        <p:txBody>
          <a:bodyPr vert="horz" lIns="91440" tIns="45720" rIns="91440" bIns="45720" rtlCol="0">
            <a:noAutofit/>
          </a:bodyPr>
          <a:lstStyle>
            <a:lvl1pPr marL="0" indent="0" algn="ctr" defTabSz="783001">
              <a:lnSpc>
                <a:spcPct val="90000"/>
              </a:lnSpc>
              <a:spcBef>
                <a:spcPts val="856"/>
              </a:spcBef>
              <a:buFont typeface="Arial"/>
              <a:buNone/>
              <a:defRPr sz="1800">
                <a:solidFill>
                  <a:schemeClr val="tx1"/>
                </a:solidFill>
                <a:latin typeface="+mn-lt"/>
                <a:ea typeface="+mn-ea"/>
                <a:cs typeface="+mn-cs"/>
              </a:defRPr>
            </a:lvl1pPr>
            <a:lvl2pPr marL="391500" indent="0" algn="ctr" defTabSz="783001">
              <a:lnSpc>
                <a:spcPct val="90000"/>
              </a:lnSpc>
              <a:spcBef>
                <a:spcPts val="428"/>
              </a:spcBef>
              <a:buFont typeface="Arial"/>
              <a:buNone/>
              <a:defRPr sz="1700">
                <a:solidFill>
                  <a:schemeClr val="tx1"/>
                </a:solidFill>
                <a:latin typeface="+mn-lt"/>
                <a:ea typeface="+mn-ea"/>
                <a:cs typeface="+mn-cs"/>
              </a:defRPr>
            </a:lvl2pPr>
            <a:lvl3pPr marL="783001" indent="0" algn="ctr" defTabSz="783001">
              <a:lnSpc>
                <a:spcPct val="90000"/>
              </a:lnSpc>
              <a:spcBef>
                <a:spcPts val="428"/>
              </a:spcBef>
              <a:buFont typeface="Arial"/>
              <a:buNone/>
              <a:defRPr sz="1550">
                <a:solidFill>
                  <a:schemeClr val="tx1"/>
                </a:solidFill>
                <a:latin typeface="+mn-lt"/>
                <a:ea typeface="+mn-ea"/>
                <a:cs typeface="+mn-cs"/>
              </a:defRPr>
            </a:lvl3pPr>
            <a:lvl4pPr marL="1174501" indent="0" algn="ctr" defTabSz="783001">
              <a:lnSpc>
                <a:spcPct val="90000"/>
              </a:lnSpc>
              <a:spcBef>
                <a:spcPts val="428"/>
              </a:spcBef>
              <a:buFont typeface="Arial"/>
              <a:buNone/>
              <a:defRPr sz="1350">
                <a:solidFill>
                  <a:schemeClr val="tx1"/>
                </a:solidFill>
                <a:latin typeface="+mn-lt"/>
                <a:ea typeface="+mn-ea"/>
                <a:cs typeface="+mn-cs"/>
              </a:defRPr>
            </a:lvl4pPr>
            <a:lvl5pPr marL="1566001" indent="0" algn="ctr" defTabSz="783001">
              <a:lnSpc>
                <a:spcPct val="90000"/>
              </a:lnSpc>
              <a:spcBef>
                <a:spcPts val="428"/>
              </a:spcBef>
              <a:buFont typeface="Arial"/>
              <a:buNone/>
              <a:defRPr sz="1350">
                <a:solidFill>
                  <a:schemeClr val="tx1"/>
                </a:solidFill>
                <a:latin typeface="+mn-lt"/>
                <a:ea typeface="+mn-ea"/>
                <a:cs typeface="+mn-cs"/>
              </a:defRPr>
            </a:lvl5pPr>
            <a:lvl6pPr marL="1957502" indent="0" algn="ctr" defTabSz="783001">
              <a:lnSpc>
                <a:spcPct val="90000"/>
              </a:lnSpc>
              <a:spcBef>
                <a:spcPts val="428"/>
              </a:spcBef>
              <a:buFont typeface="Arial"/>
              <a:buNone/>
              <a:defRPr sz="1350">
                <a:solidFill>
                  <a:schemeClr val="tx1"/>
                </a:solidFill>
                <a:latin typeface="+mn-lt"/>
                <a:ea typeface="+mn-ea"/>
                <a:cs typeface="+mn-cs"/>
              </a:defRPr>
            </a:lvl6pPr>
            <a:lvl7pPr marL="2349002" indent="0" algn="ctr" defTabSz="783001">
              <a:lnSpc>
                <a:spcPct val="90000"/>
              </a:lnSpc>
              <a:spcBef>
                <a:spcPts val="428"/>
              </a:spcBef>
              <a:buFont typeface="Arial"/>
              <a:buNone/>
              <a:defRPr sz="1350">
                <a:solidFill>
                  <a:schemeClr val="tx1"/>
                </a:solidFill>
                <a:latin typeface="+mn-lt"/>
                <a:ea typeface="+mn-ea"/>
                <a:cs typeface="+mn-cs"/>
              </a:defRPr>
            </a:lvl7pPr>
            <a:lvl8pPr marL="2740503" indent="0" algn="ctr" defTabSz="783001">
              <a:lnSpc>
                <a:spcPct val="90000"/>
              </a:lnSpc>
              <a:spcBef>
                <a:spcPts val="428"/>
              </a:spcBef>
              <a:buFont typeface="Arial"/>
              <a:buNone/>
              <a:defRPr sz="1350">
                <a:solidFill>
                  <a:schemeClr val="tx1"/>
                </a:solidFill>
                <a:latin typeface="+mn-lt"/>
                <a:ea typeface="+mn-ea"/>
                <a:cs typeface="+mn-cs"/>
              </a:defRPr>
            </a:lvl8pPr>
            <a:lvl9pPr marL="3132003" indent="0" algn="ctr" defTabSz="783001">
              <a:lnSpc>
                <a:spcPct val="90000"/>
              </a:lnSpc>
              <a:spcBef>
                <a:spcPts val="428"/>
              </a:spcBef>
              <a:buFont typeface="Arial"/>
              <a:buNone/>
              <a:defRPr sz="1350">
                <a:solidFill>
                  <a:schemeClr val="tx1"/>
                </a:solidFill>
                <a:latin typeface="+mn-lt"/>
                <a:ea typeface="+mn-ea"/>
                <a:cs typeface="+mn-cs"/>
              </a:defRPr>
            </a:lvl9pPr>
          </a:lstStyle>
          <a:p>
            <a:pPr algn="ctr">
              <a:defRPr/>
            </a:pPr>
            <a:endParaRPr lang="fr-FR" sz="1800" i="1"/>
          </a:p>
        </p:txBody>
      </p:sp>
      <p:sp>
        <p:nvSpPr>
          <p:cNvPr id="12" name="Titre 1"/>
          <p:cNvSpPr txBox="1"/>
          <p:nvPr userDrawn="1"/>
        </p:nvSpPr>
        <p:spPr bwMode="auto">
          <a:xfrm>
            <a:off x="1090456" y="11349520"/>
            <a:ext cx="8510902" cy="3021814"/>
          </a:xfrm>
          <a:prstGeom prst="rect">
            <a:avLst/>
          </a:prstGeom>
        </p:spPr>
        <p:txBody>
          <a:bodyPr vert="horz" lIns="91440" tIns="45720" rIns="91440" bIns="45720" rtlCol="0" anchor="b">
            <a:noAutofit/>
          </a:bodyPr>
          <a:lstStyle>
            <a:lvl1pPr algn="ctr" defTabSz="783001">
              <a:lnSpc>
                <a:spcPct val="90000"/>
              </a:lnSpc>
              <a:spcBef>
                <a:spcPts val="0"/>
              </a:spcBef>
              <a:buNone/>
              <a:defRPr sz="2800" b="1">
                <a:solidFill>
                  <a:srgbClr val="FF6700"/>
                </a:solidFill>
                <a:latin typeface="+mn-lt"/>
                <a:ea typeface="+mj-ea"/>
                <a:cs typeface="+mj-cs"/>
              </a:defRPr>
            </a:lvl1pPr>
          </a:lstStyle>
          <a:p>
            <a:pPr algn="just">
              <a:defRPr/>
            </a:pPr>
            <a:endParaRPr lang="fr-FR" sz="1800" b="0" i="1">
              <a:solidFill>
                <a:schemeClr val="tx1"/>
              </a:solidFill>
            </a:endParaRPr>
          </a:p>
        </p:txBody>
      </p:sp>
      <p:sp>
        <p:nvSpPr>
          <p:cNvPr id="26" name="Espace réservé du texte 25"/>
          <p:cNvSpPr>
            <a:spLocks noGrp="1"/>
          </p:cNvSpPr>
          <p:nvPr>
            <p:ph type="body" sz="quarter" idx="17" hasCustomPrompt="1"/>
          </p:nvPr>
        </p:nvSpPr>
        <p:spPr bwMode="auto">
          <a:xfrm>
            <a:off x="1090969" y="3933872"/>
            <a:ext cx="8509877" cy="413220"/>
          </a:xfrm>
        </p:spPr>
        <p:txBody>
          <a:bodyPr anchor="ctr">
            <a:noAutofit/>
          </a:bodyPr>
          <a:lstStyle>
            <a:lvl1pPr marL="0" indent="0" algn="ctr">
              <a:buNone/>
              <a:defRPr sz="3000" b="1">
                <a:solidFill>
                  <a:srgbClr val="00294B"/>
                </a:solidFill>
                <a:latin typeface="+mn-lt"/>
              </a:defRPr>
            </a:lvl1pPr>
            <a:lvl2pPr marL="391501" indent="0" algn="ctr">
              <a:buNone/>
              <a:defRPr/>
            </a:lvl2pPr>
            <a:lvl3pPr marL="783001" indent="0" algn="ctr">
              <a:buNone/>
              <a:defRPr/>
            </a:lvl3pPr>
            <a:lvl4pPr marL="1174501" indent="0" algn="ctr">
              <a:buNone/>
              <a:defRPr/>
            </a:lvl4pPr>
            <a:lvl5pPr marL="1566002" indent="0" algn="ctr">
              <a:buNone/>
              <a:defRPr/>
            </a:lvl5pPr>
          </a:lstStyle>
          <a:p>
            <a:pPr lvl="0">
              <a:defRPr/>
            </a:pPr>
            <a:r>
              <a:rPr lang="fr-FR"/>
              <a:t>Orateur (calibri 30)</a:t>
            </a:r>
            <a:endParaRPr/>
          </a:p>
        </p:txBody>
      </p:sp>
      <p:sp>
        <p:nvSpPr>
          <p:cNvPr id="28" name="Espace réservé du texte 27"/>
          <p:cNvSpPr>
            <a:spLocks noGrp="1"/>
          </p:cNvSpPr>
          <p:nvPr>
            <p:ph type="body" sz="quarter" idx="18" hasCustomPrompt="1"/>
          </p:nvPr>
        </p:nvSpPr>
        <p:spPr bwMode="auto">
          <a:xfrm>
            <a:off x="1090456" y="4359571"/>
            <a:ext cx="8509877" cy="359597"/>
          </a:xfrm>
        </p:spPr>
        <p:txBody>
          <a:bodyPr anchor="ctr">
            <a:noAutofit/>
          </a:bodyPr>
          <a:lstStyle>
            <a:lvl1pPr marL="0" indent="0" algn="ctr">
              <a:buNone/>
              <a:defRPr sz="2800">
                <a:solidFill>
                  <a:srgbClr val="FF6700"/>
                </a:solidFill>
              </a:defRPr>
            </a:lvl1pPr>
            <a:lvl2pPr marL="391501" indent="0" algn="ctr">
              <a:buNone/>
              <a:defRPr/>
            </a:lvl2pPr>
            <a:lvl3pPr marL="783001" indent="0" algn="ctr">
              <a:buNone/>
              <a:defRPr/>
            </a:lvl3pPr>
            <a:lvl4pPr marL="1174501" indent="0" algn="ctr">
              <a:buNone/>
              <a:defRPr/>
            </a:lvl4pPr>
            <a:lvl5pPr marL="1566002" indent="0" algn="ctr">
              <a:buNone/>
              <a:defRPr/>
            </a:lvl5pPr>
          </a:lstStyle>
          <a:p>
            <a:pPr lvl="0">
              <a:defRPr/>
            </a:pPr>
            <a:r>
              <a:rPr lang="fr-FR"/>
              <a:t>Affiliation (Calibri 28)</a:t>
            </a:r>
            <a:endParaRPr/>
          </a:p>
        </p:txBody>
      </p:sp>
      <p:sp>
        <p:nvSpPr>
          <p:cNvPr id="30" name="Espace réservé du texte 29"/>
          <p:cNvSpPr>
            <a:spLocks noGrp="1"/>
          </p:cNvSpPr>
          <p:nvPr>
            <p:ph type="body" sz="quarter" idx="19" hasCustomPrompt="1"/>
          </p:nvPr>
        </p:nvSpPr>
        <p:spPr bwMode="auto">
          <a:xfrm>
            <a:off x="1090969" y="4822262"/>
            <a:ext cx="8509877" cy="430212"/>
          </a:xfrm>
        </p:spPr>
        <p:txBody>
          <a:bodyPr anchor="ctr">
            <a:noAutofit/>
          </a:bodyPr>
          <a:lstStyle>
            <a:lvl1pPr marL="0" indent="0" algn="ctr">
              <a:buNone/>
              <a:defRPr lang="fr-FR" sz="3000" b="1">
                <a:solidFill>
                  <a:srgbClr val="00294B"/>
                </a:solidFill>
                <a:latin typeface="+mn-lt"/>
                <a:ea typeface="+mn-ea"/>
                <a:cs typeface="+mn-cs"/>
              </a:defRPr>
            </a:lvl1pPr>
          </a:lstStyle>
          <a:p>
            <a:pPr lvl="0">
              <a:defRPr/>
            </a:pPr>
            <a:r>
              <a:rPr lang="fr-FR"/>
              <a:t>Date (calibri 30)</a:t>
            </a:r>
            <a:endParaRPr/>
          </a:p>
        </p:txBody>
      </p:sp>
      <p:sp>
        <p:nvSpPr>
          <p:cNvPr id="32" name="Espace réservé du texte 31"/>
          <p:cNvSpPr>
            <a:spLocks noGrp="1"/>
          </p:cNvSpPr>
          <p:nvPr>
            <p:ph type="body" sz="quarter" idx="20" hasCustomPrompt="1"/>
          </p:nvPr>
        </p:nvSpPr>
        <p:spPr bwMode="auto">
          <a:xfrm>
            <a:off x="1090969" y="5284679"/>
            <a:ext cx="8509877" cy="403225"/>
          </a:xfrm>
        </p:spPr>
        <p:txBody>
          <a:bodyPr anchor="ctr">
            <a:noAutofit/>
          </a:bodyPr>
          <a:lstStyle>
            <a:lvl1pPr marL="0" indent="0" algn="ctr">
              <a:buNone/>
              <a:defRPr sz="2800">
                <a:solidFill>
                  <a:srgbClr val="FF6700"/>
                </a:solidFill>
              </a:defRPr>
            </a:lvl1pPr>
            <a:lvl2pPr marL="391501" indent="0">
              <a:buNone/>
              <a:defRPr/>
            </a:lvl2pPr>
            <a:lvl3pPr marL="783001" indent="0">
              <a:buNone/>
              <a:defRPr/>
            </a:lvl3pPr>
            <a:lvl4pPr marL="1174501" indent="0">
              <a:buNone/>
              <a:defRPr/>
            </a:lvl4pPr>
            <a:lvl5pPr marL="1566002" indent="0">
              <a:buNone/>
              <a:defRPr/>
            </a:lvl5pPr>
          </a:lstStyle>
          <a:p>
            <a:pPr lvl="0">
              <a:defRPr/>
            </a:pPr>
            <a:r>
              <a:rPr lang="fr-FR" sz="2800"/>
              <a:t>Lieu (Calibri 28)</a:t>
            </a:r>
            <a:endParaRPr lang="fr-FR"/>
          </a:p>
        </p:txBody>
      </p:sp>
      <p:sp>
        <p:nvSpPr>
          <p:cNvPr id="34" name="Espace réservé du contenu 33"/>
          <p:cNvSpPr>
            <a:spLocks noGrp="1"/>
          </p:cNvSpPr>
          <p:nvPr>
            <p:ph sz="quarter" idx="21" hasCustomPrompt="1"/>
          </p:nvPr>
        </p:nvSpPr>
        <p:spPr bwMode="auto">
          <a:xfrm>
            <a:off x="1090969" y="6011863"/>
            <a:ext cx="8509877" cy="6781244"/>
          </a:xfrm>
        </p:spPr>
        <p:txBody>
          <a:bodyPr>
            <a:normAutofit/>
          </a:bodyPr>
          <a:lstStyle>
            <a:lvl1pPr marL="0" marR="0" indent="0" algn="just" defTabSz="783001">
              <a:lnSpc>
                <a:spcPct val="90000"/>
              </a:lnSpc>
              <a:spcBef>
                <a:spcPts val="856"/>
              </a:spcBef>
              <a:spcAft>
                <a:spcPts val="0"/>
              </a:spcAft>
              <a:buClrTx/>
              <a:buSzTx/>
              <a:buFont typeface="Arial"/>
              <a:buNone/>
              <a:defRPr sz="2000"/>
            </a:lvl1pPr>
            <a:lvl2pPr marL="391501" indent="0" algn="just">
              <a:buNone/>
              <a:defRPr sz="2400"/>
            </a:lvl2pPr>
            <a:lvl3pPr marL="783001" indent="0" algn="just">
              <a:buNone/>
              <a:defRPr sz="2400"/>
            </a:lvl3pPr>
            <a:lvl4pPr marL="1174501" indent="0" algn="just">
              <a:buNone/>
              <a:defRPr sz="2400"/>
            </a:lvl4pPr>
            <a:lvl5pPr marL="1566002" indent="0" algn="just">
              <a:buNone/>
              <a:defRPr sz="2400"/>
            </a:lvl5pPr>
          </a:lstStyle>
          <a:p>
            <a:pPr lvl="0">
              <a:defRPr/>
            </a:pPr>
            <a:r>
              <a:rPr lang="fr-FR"/>
              <a:t>Résumé, figures, références, photo orateur, etc….(Calibri 20), si le texte est vraiment long réduire la police</a:t>
            </a:r>
            <a:endParaRPr/>
          </a:p>
          <a:p>
            <a:pPr lvl="0">
              <a:defRPr/>
            </a:pPr>
            <a:r>
              <a:rPr lang="fr-FR"/>
              <a:t>Exemple : Les procédés basés sur des mélanges de poudres sont couramment employés pour la prépara- tion des oxydes mixtes d’actinides et/ou de lanthanides, notamment dans le cadre de la fabrication du combustible MOx. Afin d’aboutir à des composés plus homogènes, ouvrant la voie à des propriétés physico-chimiques optimisées, des voies humides, basées sur la précipitation de précurseurs puis leur conversion en oxyde lors de traitements thermiques à haute température, sont également envisagées depuis plusieurs années. Néanmoins, ces dernières peuvent s’accompagner de plusieurs désavan- tages, tels que la présence de carbone résiduel dans les échantillons, ou des morphologies peu favor- ables à la céramisation. Dans ce contexte, le Laboratoire des Interfaces de Matériaux en Evolution de l’ICSM travaille depuis plusieurs années au développement de voies de synthèse originales permettant de passer directement des cations en solution à l’oxyde, notamment à travers l’utilisation de conditions hydrothermales “douces”</a:t>
            </a:r>
            <a:endParaRPr/>
          </a:p>
        </p:txBody>
      </p:sp>
      <p:pic>
        <p:nvPicPr>
          <p:cNvPr id="13" name="Image 12"/>
          <p:cNvPicPr>
            <a:picLocks noChangeAspect="1"/>
          </p:cNvPicPr>
          <p:nvPr userDrawn="1"/>
        </p:nvPicPr>
        <p:blipFill>
          <a:blip r:embed="rId2"/>
          <a:stretch/>
        </p:blipFill>
        <p:spPr bwMode="auto">
          <a:xfrm>
            <a:off x="0" y="1398"/>
            <a:ext cx="10691813" cy="15116553"/>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Disposition personnalisée">
    <p:spTree>
      <p:nvGrpSpPr>
        <p:cNvPr id="1" name=""/>
        <p:cNvGrpSpPr/>
        <p:nvPr/>
      </p:nvGrpSpPr>
      <p:grpSpPr bwMode="auto">
        <a:xfrm>
          <a:off x="0" y="0"/>
          <a:ext cx="0" cy="0"/>
          <a:chOff x="0" y="0"/>
          <a:chExt cx="0" cy="0"/>
        </a:xfrm>
      </p:grpSpPr>
      <p:sp>
        <p:nvSpPr>
          <p:cNvPr id="2" name="Titre 1"/>
          <p:cNvSpPr>
            <a:spLocks noGrp="1"/>
          </p:cNvSpPr>
          <p:nvPr>
            <p:ph type="title"/>
          </p:nvPr>
        </p:nvSpPr>
        <p:spPr bwMode="auto"/>
        <p:txBody>
          <a:bodyPr/>
          <a:lstStyle/>
          <a:p>
            <a:pPr>
              <a:defRPr/>
            </a:pPr>
            <a:r>
              <a:rPr lang="fr-FR"/>
              <a:t>Modifiez le style du titre</a:t>
            </a:r>
            <a:endParaRPr/>
          </a:p>
        </p:txBody>
      </p:sp>
      <p:sp>
        <p:nvSpPr>
          <p:cNvPr id="3" name="Espace réservé de la date 2"/>
          <p:cNvSpPr>
            <a:spLocks noGrp="1"/>
          </p:cNvSpPr>
          <p:nvPr>
            <p:ph type="dt" sz="half" idx="10"/>
          </p:nvPr>
        </p:nvSpPr>
        <p:spPr bwMode="auto"/>
        <p:txBody>
          <a:bodyPr/>
          <a:lstStyle/>
          <a:p>
            <a:pPr>
              <a:defRPr/>
            </a:pPr>
            <a:fld id="{6797AD0E-C04A-433E-8238-707A180E2005}" type="datetimeFigureOut">
              <a:rPr lang="fr-FR"/>
              <a:t>17/09/2025</a:t>
            </a:fld>
            <a:endParaRPr lang="fr-FR"/>
          </a:p>
        </p:txBody>
      </p:sp>
      <p:sp>
        <p:nvSpPr>
          <p:cNvPr id="4" name="Espace réservé du pied de page 3"/>
          <p:cNvSpPr>
            <a:spLocks noGrp="1"/>
          </p:cNvSpPr>
          <p:nvPr>
            <p:ph type="ftr" sz="quarter" idx="11"/>
          </p:nvPr>
        </p:nvSpPr>
        <p:spPr bwMode="auto"/>
        <p:txBody>
          <a:bodyPr/>
          <a:lstStyle/>
          <a:p>
            <a:pPr>
              <a:defRPr/>
            </a:pPr>
            <a:endParaRPr lang="fr-FR"/>
          </a:p>
        </p:txBody>
      </p:sp>
      <p:sp>
        <p:nvSpPr>
          <p:cNvPr id="5" name="Espace réservé du numéro de diapositive 4"/>
          <p:cNvSpPr>
            <a:spLocks noGrp="1"/>
          </p:cNvSpPr>
          <p:nvPr>
            <p:ph type="sldNum" sz="quarter" idx="12"/>
          </p:nvPr>
        </p:nvSpPr>
        <p:spPr bwMode="auto"/>
        <p:txBody>
          <a:bodyPr/>
          <a:lstStyle/>
          <a:p>
            <a:pPr>
              <a:defRPr/>
            </a:pPr>
            <a:fld id="{C7818029-8EC8-4C9E-8B85-81564CF8065D}" type="slidenum">
              <a:rPr lang="fr-F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735062" y="804969"/>
            <a:ext cx="9221689" cy="2922375"/>
          </a:xfrm>
          <a:prstGeom prst="rect">
            <a:avLst/>
          </a:prstGeom>
        </p:spPr>
        <p:txBody>
          <a:bodyPr vert="horz" lIns="91440" tIns="45720" rIns="91440" bIns="45720" rtlCol="0" anchor="ctr">
            <a:normAutofit/>
          </a:bodyPr>
          <a:lstStyle/>
          <a:p>
            <a:pPr>
              <a:defRPr/>
            </a:pPr>
            <a:r>
              <a:rPr lang="fr-FR"/>
              <a:t>Modifiez le style du titre</a:t>
            </a:r>
            <a:endParaRPr lang="en-US"/>
          </a:p>
        </p:txBody>
      </p:sp>
      <p:sp>
        <p:nvSpPr>
          <p:cNvPr id="3" name="Text Placeholder 2"/>
          <p:cNvSpPr>
            <a:spLocks noGrp="1"/>
          </p:cNvSpPr>
          <p:nvPr>
            <p:ph type="body" idx="1"/>
          </p:nvPr>
        </p:nvSpPr>
        <p:spPr bwMode="auto">
          <a:xfrm>
            <a:off x="735062" y="4024827"/>
            <a:ext cx="9221689" cy="9593089"/>
          </a:xfrm>
          <a:prstGeom prst="rect">
            <a:avLst/>
          </a:prstGeom>
        </p:spPr>
        <p:txBody>
          <a:bodyPr vert="horz" lIns="91440" tIns="45720" rIns="91440" bIns="45720" rtlCol="0">
            <a:normAutofit/>
          </a:bodyPr>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en-US"/>
          </a:p>
        </p:txBody>
      </p:sp>
      <p:sp>
        <p:nvSpPr>
          <p:cNvPr id="4" name="Date Placeholder 3"/>
          <p:cNvSpPr>
            <a:spLocks noGrp="1"/>
          </p:cNvSpPr>
          <p:nvPr>
            <p:ph type="dt" sz="half" idx="2"/>
          </p:nvPr>
        </p:nvSpPr>
        <p:spPr bwMode="auto">
          <a:xfrm>
            <a:off x="735062" y="14013401"/>
            <a:ext cx="2405658" cy="804965"/>
          </a:xfrm>
          <a:prstGeom prst="rect">
            <a:avLst/>
          </a:prstGeom>
        </p:spPr>
        <p:txBody>
          <a:bodyPr vert="horz" lIns="91440" tIns="45720" rIns="91440" bIns="45720" rtlCol="0" anchor="ctr"/>
          <a:lstStyle>
            <a:lvl1pPr algn="l">
              <a:defRPr sz="1400">
                <a:solidFill>
                  <a:schemeClr val="tx1">
                    <a:tint val="75000"/>
                  </a:schemeClr>
                </a:solidFill>
              </a:defRPr>
            </a:lvl1pPr>
          </a:lstStyle>
          <a:p>
            <a:pPr>
              <a:defRPr/>
            </a:pPr>
            <a:fld id="{6797AD0E-C04A-433E-8238-707A180E2005}" type="datetimeFigureOut">
              <a:rPr lang="fr-FR"/>
              <a:t>17/09/2025</a:t>
            </a:fld>
            <a:endParaRPr lang="fr-FR"/>
          </a:p>
        </p:txBody>
      </p:sp>
      <p:sp>
        <p:nvSpPr>
          <p:cNvPr id="5" name="Footer Placeholder 4"/>
          <p:cNvSpPr>
            <a:spLocks noGrp="1"/>
          </p:cNvSpPr>
          <p:nvPr>
            <p:ph type="ftr" sz="quarter" idx="3"/>
          </p:nvPr>
        </p:nvSpPr>
        <p:spPr bwMode="auto">
          <a:xfrm>
            <a:off x="3541663" y="14013401"/>
            <a:ext cx="3608487" cy="804965"/>
          </a:xfrm>
          <a:prstGeom prst="rect">
            <a:avLst/>
          </a:prstGeom>
        </p:spPr>
        <p:txBody>
          <a:bodyPr vert="horz" lIns="91440" tIns="45720" rIns="91440" bIns="45720" rtlCol="0" anchor="ctr"/>
          <a:lstStyle>
            <a:lvl1pPr algn="ctr">
              <a:defRPr sz="1400">
                <a:solidFill>
                  <a:schemeClr val="tx1">
                    <a:tint val="75000"/>
                  </a:schemeClr>
                </a:solidFill>
              </a:defRPr>
            </a:lvl1pPr>
          </a:lstStyle>
          <a:p>
            <a:pPr>
              <a:defRPr/>
            </a:pPr>
            <a:endParaRPr lang="fr-FR"/>
          </a:p>
        </p:txBody>
      </p:sp>
      <p:sp>
        <p:nvSpPr>
          <p:cNvPr id="6" name="Slide Number Placeholder 5"/>
          <p:cNvSpPr>
            <a:spLocks noGrp="1"/>
          </p:cNvSpPr>
          <p:nvPr>
            <p:ph type="sldNum" sz="quarter" idx="4"/>
          </p:nvPr>
        </p:nvSpPr>
        <p:spPr bwMode="auto">
          <a:xfrm>
            <a:off x="7551092" y="14013401"/>
            <a:ext cx="2405658" cy="804965"/>
          </a:xfrm>
          <a:prstGeom prst="rect">
            <a:avLst/>
          </a:prstGeom>
        </p:spPr>
        <p:txBody>
          <a:bodyPr vert="horz" lIns="91440" tIns="45720" rIns="91440" bIns="45720" rtlCol="0" anchor="ctr"/>
          <a:lstStyle>
            <a:lvl1pPr algn="r">
              <a:defRPr sz="1400">
                <a:solidFill>
                  <a:schemeClr val="tx1">
                    <a:tint val="75000"/>
                  </a:schemeClr>
                </a:solidFill>
              </a:defRPr>
            </a:lvl1pPr>
          </a:lstStyle>
          <a:p>
            <a:pPr>
              <a:defRPr/>
            </a:pPr>
            <a:fld id="{C7818029-8EC8-4C9E-8B85-81564CF8065D}" type="slidenum">
              <a:rPr lang="fr-F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1069208">
        <a:lnSpc>
          <a:spcPct val="90000"/>
        </a:lnSpc>
        <a:spcBef>
          <a:spcPts val="0"/>
        </a:spcBef>
        <a:buNone/>
        <a:defRPr sz="5150">
          <a:solidFill>
            <a:schemeClr val="tx1"/>
          </a:solidFill>
          <a:latin typeface="+mj-lt"/>
          <a:ea typeface="+mj-ea"/>
          <a:cs typeface="+mj-cs"/>
        </a:defRPr>
      </a:lvl1pPr>
    </p:titleStyle>
    <p:bodyStyle>
      <a:lvl1pPr marL="267302" indent="-267302" algn="l" defTabSz="1069208">
        <a:lnSpc>
          <a:spcPct val="90000"/>
        </a:lnSpc>
        <a:spcBef>
          <a:spcPts val="1169"/>
        </a:spcBef>
        <a:buFont typeface="Arial"/>
        <a:buChar char="•"/>
        <a:defRPr sz="3250">
          <a:solidFill>
            <a:schemeClr val="tx1"/>
          </a:solidFill>
          <a:latin typeface="+mn-lt"/>
          <a:ea typeface="+mn-ea"/>
          <a:cs typeface="+mn-cs"/>
        </a:defRPr>
      </a:lvl1pPr>
      <a:lvl2pPr marL="801906" indent="-267302" algn="l" defTabSz="1069208">
        <a:lnSpc>
          <a:spcPct val="90000"/>
        </a:lnSpc>
        <a:spcBef>
          <a:spcPts val="585"/>
        </a:spcBef>
        <a:buFont typeface="Arial"/>
        <a:buChar char="•"/>
        <a:defRPr sz="2800">
          <a:solidFill>
            <a:schemeClr val="tx1"/>
          </a:solidFill>
          <a:latin typeface="+mn-lt"/>
          <a:ea typeface="+mn-ea"/>
          <a:cs typeface="+mn-cs"/>
        </a:defRPr>
      </a:lvl2pPr>
      <a:lvl3pPr marL="1336510" indent="-267302" algn="l" defTabSz="1069208">
        <a:lnSpc>
          <a:spcPct val="90000"/>
        </a:lnSpc>
        <a:spcBef>
          <a:spcPts val="585"/>
        </a:spcBef>
        <a:buFont typeface="Arial"/>
        <a:buChar char="•"/>
        <a:defRPr sz="2350">
          <a:solidFill>
            <a:schemeClr val="tx1"/>
          </a:solidFill>
          <a:latin typeface="+mn-lt"/>
          <a:ea typeface="+mn-ea"/>
          <a:cs typeface="+mn-cs"/>
        </a:defRPr>
      </a:lvl3pPr>
      <a:lvl4pPr marL="1871114" indent="-267302" algn="l" defTabSz="1069208">
        <a:lnSpc>
          <a:spcPct val="90000"/>
        </a:lnSpc>
        <a:spcBef>
          <a:spcPts val="585"/>
        </a:spcBef>
        <a:buFont typeface="Arial"/>
        <a:buChar char="•"/>
        <a:defRPr sz="2100">
          <a:solidFill>
            <a:schemeClr val="tx1"/>
          </a:solidFill>
          <a:latin typeface="+mn-lt"/>
          <a:ea typeface="+mn-ea"/>
          <a:cs typeface="+mn-cs"/>
        </a:defRPr>
      </a:lvl4pPr>
      <a:lvl5pPr marL="2405718" indent="-267302" algn="l" defTabSz="1069208">
        <a:lnSpc>
          <a:spcPct val="90000"/>
        </a:lnSpc>
        <a:spcBef>
          <a:spcPts val="585"/>
        </a:spcBef>
        <a:buFont typeface="Arial"/>
        <a:buChar char="•"/>
        <a:defRPr sz="2100">
          <a:solidFill>
            <a:schemeClr val="tx1"/>
          </a:solidFill>
          <a:latin typeface="+mn-lt"/>
          <a:ea typeface="+mn-ea"/>
          <a:cs typeface="+mn-cs"/>
        </a:defRPr>
      </a:lvl5pPr>
      <a:lvl6pPr marL="2940322" indent="-267302" algn="l" defTabSz="1069208">
        <a:lnSpc>
          <a:spcPct val="90000"/>
        </a:lnSpc>
        <a:spcBef>
          <a:spcPts val="585"/>
        </a:spcBef>
        <a:buFont typeface="Arial"/>
        <a:buChar char="•"/>
        <a:defRPr sz="2100">
          <a:solidFill>
            <a:schemeClr val="tx1"/>
          </a:solidFill>
          <a:latin typeface="+mn-lt"/>
          <a:ea typeface="+mn-ea"/>
          <a:cs typeface="+mn-cs"/>
        </a:defRPr>
      </a:lvl6pPr>
      <a:lvl7pPr marL="3474926" indent="-267302" algn="l" defTabSz="1069208">
        <a:lnSpc>
          <a:spcPct val="90000"/>
        </a:lnSpc>
        <a:spcBef>
          <a:spcPts val="585"/>
        </a:spcBef>
        <a:buFont typeface="Arial"/>
        <a:buChar char="•"/>
        <a:defRPr sz="2100">
          <a:solidFill>
            <a:schemeClr val="tx1"/>
          </a:solidFill>
          <a:latin typeface="+mn-lt"/>
          <a:ea typeface="+mn-ea"/>
          <a:cs typeface="+mn-cs"/>
        </a:defRPr>
      </a:lvl7pPr>
      <a:lvl8pPr marL="4009530" indent="-267302" algn="l" defTabSz="1069208">
        <a:lnSpc>
          <a:spcPct val="90000"/>
        </a:lnSpc>
        <a:spcBef>
          <a:spcPts val="585"/>
        </a:spcBef>
        <a:buFont typeface="Arial"/>
        <a:buChar char="•"/>
        <a:defRPr sz="2100">
          <a:solidFill>
            <a:schemeClr val="tx1"/>
          </a:solidFill>
          <a:latin typeface="+mn-lt"/>
          <a:ea typeface="+mn-ea"/>
          <a:cs typeface="+mn-cs"/>
        </a:defRPr>
      </a:lvl8pPr>
      <a:lvl9pPr marL="4544134" indent="-267302" algn="l" defTabSz="1069208">
        <a:lnSpc>
          <a:spcPct val="90000"/>
        </a:lnSpc>
        <a:spcBef>
          <a:spcPts val="585"/>
        </a:spcBef>
        <a:buFont typeface="Arial"/>
        <a:buChar char="•"/>
        <a:defRPr sz="2100">
          <a:solidFill>
            <a:schemeClr val="tx1"/>
          </a:solidFill>
          <a:latin typeface="+mn-lt"/>
          <a:ea typeface="+mn-ea"/>
          <a:cs typeface="+mn-cs"/>
        </a:defRPr>
      </a:lvl9pPr>
    </p:bodyStyle>
    <p:otherStyle>
      <a:defPPr>
        <a:defRPr lang="en-US"/>
      </a:defPPr>
      <a:lvl1pPr marL="0" algn="l" defTabSz="1069208">
        <a:defRPr sz="2100">
          <a:solidFill>
            <a:schemeClr val="tx1"/>
          </a:solidFill>
          <a:latin typeface="+mn-lt"/>
          <a:ea typeface="+mn-ea"/>
          <a:cs typeface="+mn-cs"/>
        </a:defRPr>
      </a:lvl1pPr>
      <a:lvl2pPr marL="534604" algn="l" defTabSz="1069208">
        <a:defRPr sz="2100">
          <a:solidFill>
            <a:schemeClr val="tx1"/>
          </a:solidFill>
          <a:latin typeface="+mn-lt"/>
          <a:ea typeface="+mn-ea"/>
          <a:cs typeface="+mn-cs"/>
        </a:defRPr>
      </a:lvl2pPr>
      <a:lvl3pPr marL="1069208" algn="l" defTabSz="1069208">
        <a:defRPr sz="2100">
          <a:solidFill>
            <a:schemeClr val="tx1"/>
          </a:solidFill>
          <a:latin typeface="+mn-lt"/>
          <a:ea typeface="+mn-ea"/>
          <a:cs typeface="+mn-cs"/>
        </a:defRPr>
      </a:lvl3pPr>
      <a:lvl4pPr marL="1603812" algn="l" defTabSz="1069208">
        <a:defRPr sz="2100">
          <a:solidFill>
            <a:schemeClr val="tx1"/>
          </a:solidFill>
          <a:latin typeface="+mn-lt"/>
          <a:ea typeface="+mn-ea"/>
          <a:cs typeface="+mn-cs"/>
        </a:defRPr>
      </a:lvl4pPr>
      <a:lvl5pPr marL="2138416" algn="l" defTabSz="1069208">
        <a:defRPr sz="2100">
          <a:solidFill>
            <a:schemeClr val="tx1"/>
          </a:solidFill>
          <a:latin typeface="+mn-lt"/>
          <a:ea typeface="+mn-ea"/>
          <a:cs typeface="+mn-cs"/>
        </a:defRPr>
      </a:lvl5pPr>
      <a:lvl6pPr marL="2673020" algn="l" defTabSz="1069208">
        <a:defRPr sz="2100">
          <a:solidFill>
            <a:schemeClr val="tx1"/>
          </a:solidFill>
          <a:latin typeface="+mn-lt"/>
          <a:ea typeface="+mn-ea"/>
          <a:cs typeface="+mn-cs"/>
        </a:defRPr>
      </a:lvl6pPr>
      <a:lvl7pPr marL="3207624" algn="l" defTabSz="1069208">
        <a:defRPr sz="2100">
          <a:solidFill>
            <a:schemeClr val="tx1"/>
          </a:solidFill>
          <a:latin typeface="+mn-lt"/>
          <a:ea typeface="+mn-ea"/>
          <a:cs typeface="+mn-cs"/>
        </a:defRPr>
      </a:lvl7pPr>
      <a:lvl8pPr marL="3742228" algn="l" defTabSz="1069208">
        <a:defRPr sz="2100">
          <a:solidFill>
            <a:schemeClr val="tx1"/>
          </a:solidFill>
          <a:latin typeface="+mn-lt"/>
          <a:ea typeface="+mn-ea"/>
          <a:cs typeface="+mn-cs"/>
        </a:defRPr>
      </a:lvl8pPr>
      <a:lvl9pPr marL="4276832" algn="l" defTabSz="1069208">
        <a:defRPr sz="21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re 1"/>
          <p:cNvSpPr>
            <a:spLocks noGrp="1"/>
          </p:cNvSpPr>
          <p:nvPr>
            <p:ph type="ctrTitle"/>
          </p:nvPr>
        </p:nvSpPr>
        <p:spPr bwMode="auto">
          <a:xfrm>
            <a:off x="1375156" y="2738051"/>
            <a:ext cx="7941500" cy="1384807"/>
          </a:xfrm>
        </p:spPr>
        <p:txBody>
          <a:bodyPr/>
          <a:lstStyle/>
          <a:p>
            <a:pPr>
              <a:defRPr/>
            </a:pPr>
            <a:r>
              <a:rPr lang="en-US" sz="3200" dirty="0"/>
              <a:t>Radiation Detection and Imaging                                                 for Nuclear Materials Characterization</a:t>
            </a:r>
            <a:endParaRPr lang="fr-FR" sz="3200" dirty="0"/>
          </a:p>
        </p:txBody>
      </p:sp>
      <p:sp>
        <p:nvSpPr>
          <p:cNvPr id="3" name="Espace réservé du texte 2"/>
          <p:cNvSpPr>
            <a:spLocks noGrp="1"/>
          </p:cNvSpPr>
          <p:nvPr>
            <p:ph type="body" sz="quarter" idx="17"/>
          </p:nvPr>
        </p:nvSpPr>
        <p:spPr bwMode="auto">
          <a:xfrm>
            <a:off x="1145871" y="3924476"/>
            <a:ext cx="8509877" cy="390744"/>
          </a:xfrm>
        </p:spPr>
        <p:txBody>
          <a:bodyPr/>
          <a:lstStyle/>
          <a:p>
            <a:pPr>
              <a:defRPr/>
            </a:pPr>
            <a:r>
              <a:rPr lang="fr-FR" dirty="0"/>
              <a:t>Prof. Sara </a:t>
            </a:r>
            <a:r>
              <a:rPr lang="fr-FR" dirty="0" err="1"/>
              <a:t>Pozzi</a:t>
            </a:r>
            <a:endParaRPr lang="fr-FR" dirty="0"/>
          </a:p>
        </p:txBody>
      </p:sp>
      <p:sp>
        <p:nvSpPr>
          <p:cNvPr id="4" name="Espace réservé du texte 3"/>
          <p:cNvSpPr>
            <a:spLocks noGrp="1"/>
          </p:cNvSpPr>
          <p:nvPr>
            <p:ph type="body" sz="quarter" idx="18"/>
          </p:nvPr>
        </p:nvSpPr>
        <p:spPr bwMode="auto">
          <a:xfrm>
            <a:off x="1111444" y="4393621"/>
            <a:ext cx="8578730" cy="250838"/>
          </a:xfrm>
        </p:spPr>
        <p:txBody>
          <a:bodyPr/>
          <a:lstStyle/>
          <a:p>
            <a:pPr>
              <a:defRPr/>
            </a:pPr>
            <a:r>
              <a:rPr lang="fr-FR" b="1" dirty="0" err="1"/>
              <a:t>University</a:t>
            </a:r>
            <a:r>
              <a:rPr lang="fr-FR" b="1" dirty="0"/>
              <a:t> of Michigan </a:t>
            </a:r>
          </a:p>
        </p:txBody>
      </p:sp>
      <p:sp>
        <p:nvSpPr>
          <p:cNvPr id="5" name="Espace réservé du texte 4"/>
          <p:cNvSpPr>
            <a:spLocks noGrp="1"/>
          </p:cNvSpPr>
          <p:nvPr>
            <p:ph type="body" sz="quarter" idx="19"/>
          </p:nvPr>
        </p:nvSpPr>
        <p:spPr bwMode="auto">
          <a:xfrm>
            <a:off x="1145871" y="4895630"/>
            <a:ext cx="8509877" cy="430212"/>
          </a:xfrm>
        </p:spPr>
        <p:txBody>
          <a:bodyPr/>
          <a:lstStyle/>
          <a:p>
            <a:pPr>
              <a:defRPr/>
            </a:pPr>
            <a:r>
              <a:rPr lang="it-IT" dirty="0" err="1"/>
              <a:t>Friday</a:t>
            </a:r>
            <a:r>
              <a:rPr lang="it-IT" dirty="0"/>
              <a:t> </a:t>
            </a:r>
            <a:r>
              <a:rPr lang="it-IT" dirty="0" err="1"/>
              <a:t>October</a:t>
            </a:r>
            <a:r>
              <a:rPr lang="it-IT" dirty="0"/>
              <a:t> 10</a:t>
            </a:r>
            <a:r>
              <a:rPr lang="it-IT" baseline="30000" dirty="0"/>
              <a:t>th</a:t>
            </a:r>
            <a:r>
              <a:rPr lang="it-IT" dirty="0"/>
              <a:t> 2025, 10h00</a:t>
            </a:r>
            <a:endParaRPr lang="fr-FR" dirty="0"/>
          </a:p>
        </p:txBody>
      </p:sp>
      <p:sp>
        <p:nvSpPr>
          <p:cNvPr id="6" name="Espace réservé du texte 5"/>
          <p:cNvSpPr>
            <a:spLocks noGrp="1"/>
          </p:cNvSpPr>
          <p:nvPr>
            <p:ph type="body" sz="quarter" idx="20"/>
          </p:nvPr>
        </p:nvSpPr>
        <p:spPr bwMode="auto">
          <a:xfrm>
            <a:off x="1145871" y="5404243"/>
            <a:ext cx="8509877" cy="403225"/>
          </a:xfrm>
        </p:spPr>
        <p:txBody>
          <a:bodyPr/>
          <a:lstStyle/>
          <a:p>
            <a:pPr>
              <a:defRPr/>
            </a:pPr>
            <a:r>
              <a:rPr lang="fr-FR" dirty="0"/>
              <a:t>Auditorium  Joliot-Curie </a:t>
            </a:r>
            <a:r>
              <a:rPr lang="fr-FR" dirty="0" err="1"/>
              <a:t>IJCLab</a:t>
            </a:r>
            <a:r>
              <a:rPr lang="fr-FR" dirty="0"/>
              <a:t> –Bât. 100</a:t>
            </a:r>
          </a:p>
        </p:txBody>
      </p:sp>
      <p:sp>
        <p:nvSpPr>
          <p:cNvPr id="7" name="Espace réservé du contenu 6"/>
          <p:cNvSpPr>
            <a:spLocks noGrp="1"/>
          </p:cNvSpPr>
          <p:nvPr>
            <p:ph sz="quarter" idx="21"/>
          </p:nvPr>
        </p:nvSpPr>
        <p:spPr bwMode="auto">
          <a:xfrm>
            <a:off x="1146127" y="6063410"/>
            <a:ext cx="8509364" cy="5094920"/>
          </a:xfrm>
        </p:spPr>
        <p:txBody>
          <a:bodyPr>
            <a:normAutofit fontScale="55000" lnSpcReduction="20000"/>
          </a:bodyPr>
          <a:lstStyle/>
          <a:p>
            <a:pPr>
              <a:defRPr/>
            </a:pPr>
            <a:r>
              <a:rPr lang="en-US" sz="3200" dirty="0"/>
              <a:t>Nuclear fission is a complex and not yet fully understood phenomenon. Advancing our theoretical understanding and modeling of the nuclear fission process—including both individual fission events and fission chains—requires the development of new detection systems and analyses. This research is crucial for enhancing our knowledge and predictive capabilities pertaining to the physics of fragment de-excitation. The work has application in fundamental science, nuclear safeguards, and nuclear security. </a:t>
            </a:r>
          </a:p>
          <a:p>
            <a:pPr>
              <a:defRPr/>
            </a:pPr>
            <a:br>
              <a:rPr lang="en-US" sz="3200" dirty="0"/>
            </a:br>
            <a:r>
              <a:rPr lang="en-US" sz="3200" dirty="0"/>
              <a:t>In this presentation, I will explore recent advancements in radiation detection methods aimed at improving our understanding of nuclear fission and fission chains. I will provide examples of detection arrays utilizing organic and inorganic scintillator detectors for neutron and gamma ray multiplicity measurements and radiation imaging. Specifically, detection systems for neutron correlation and multiplicity counting will be highlighted. Additionally, I will discuss the integration of machine learning techniques to enhance the accuracy and precision of these measurements, including the use of augmented reality to provide a more intuitive understanding of the data. This work significantly advances our current understanding of nuclear fission and the de-excitation processes.  </a:t>
            </a:r>
          </a:p>
          <a:p>
            <a:pPr>
              <a:defRPr/>
            </a:pPr>
            <a:r>
              <a:rPr lang="en-US" sz="3200" dirty="0"/>
              <a:t> </a:t>
            </a:r>
          </a:p>
          <a:p>
            <a:pPr>
              <a:defRPr/>
            </a:pPr>
            <a:r>
              <a:rPr lang="en-US" sz="3200" dirty="0"/>
              <a:t>Furthermore, I will present case studies demonstrating the effectiveness of these advanced detection systems in practical applications, including experiments performed on kg-quantities of special nuclear materials (highly enriched uranium and plutonium). By leveraging these cutting-edge technologies, we aim not only to improve our understanding of nuclear fission, but also to pave the way for new methodologies in the monitoring and safeguarding of nuclear materials.</a:t>
            </a:r>
          </a:p>
          <a:p>
            <a:pPr>
              <a:defRPr/>
            </a:pPr>
            <a:endParaRPr lang="fr-FR" sz="2400" dirty="0"/>
          </a:p>
        </p:txBody>
      </p:sp>
      <p:sp>
        <p:nvSpPr>
          <p:cNvPr id="10" name="Espace réservé du texte 5"/>
          <p:cNvSpPr txBox="1"/>
          <p:nvPr/>
        </p:nvSpPr>
        <p:spPr bwMode="auto">
          <a:xfrm>
            <a:off x="2830129" y="11747909"/>
            <a:ext cx="6313871" cy="403225"/>
          </a:xfrm>
          <a:prstGeom prst="rect">
            <a:avLst/>
          </a:prstGeom>
        </p:spPr>
        <p:txBody>
          <a:bodyPr vert="horz" lIns="91440" tIns="45720" rIns="91440" bIns="45720" rtlCol="0" anchor="ctr">
            <a:noAutofit/>
          </a:bodyPr>
          <a:lstStyle>
            <a:lvl1pPr marL="0" indent="0" algn="ctr" defTabSz="1069208">
              <a:lnSpc>
                <a:spcPct val="90000"/>
              </a:lnSpc>
              <a:spcBef>
                <a:spcPts val="1169"/>
              </a:spcBef>
              <a:buFont typeface="Arial"/>
              <a:buNone/>
              <a:defRPr sz="2800">
                <a:solidFill>
                  <a:srgbClr val="FF6700"/>
                </a:solidFill>
                <a:latin typeface="+mn-lt"/>
                <a:ea typeface="+mn-ea"/>
                <a:cs typeface="+mn-cs"/>
              </a:defRPr>
            </a:lvl1pPr>
            <a:lvl2pPr marL="391501" indent="0" algn="l" defTabSz="1069208">
              <a:lnSpc>
                <a:spcPct val="90000"/>
              </a:lnSpc>
              <a:spcBef>
                <a:spcPts val="585"/>
              </a:spcBef>
              <a:buFont typeface="Arial"/>
              <a:buNone/>
              <a:defRPr sz="2800">
                <a:solidFill>
                  <a:schemeClr val="tx1"/>
                </a:solidFill>
                <a:latin typeface="+mn-lt"/>
                <a:ea typeface="+mn-ea"/>
                <a:cs typeface="+mn-cs"/>
              </a:defRPr>
            </a:lvl2pPr>
            <a:lvl3pPr marL="783001" indent="0" algn="l" defTabSz="1069208">
              <a:lnSpc>
                <a:spcPct val="90000"/>
              </a:lnSpc>
              <a:spcBef>
                <a:spcPts val="585"/>
              </a:spcBef>
              <a:buFont typeface="Arial"/>
              <a:buNone/>
              <a:defRPr sz="2350">
                <a:solidFill>
                  <a:schemeClr val="tx1"/>
                </a:solidFill>
                <a:latin typeface="+mn-lt"/>
                <a:ea typeface="+mn-ea"/>
                <a:cs typeface="+mn-cs"/>
              </a:defRPr>
            </a:lvl3pPr>
            <a:lvl4pPr marL="1174501" indent="0" algn="l" defTabSz="1069208">
              <a:lnSpc>
                <a:spcPct val="90000"/>
              </a:lnSpc>
              <a:spcBef>
                <a:spcPts val="585"/>
              </a:spcBef>
              <a:buFont typeface="Arial"/>
              <a:buNone/>
              <a:defRPr sz="2100">
                <a:solidFill>
                  <a:schemeClr val="tx1"/>
                </a:solidFill>
                <a:latin typeface="+mn-lt"/>
                <a:ea typeface="+mn-ea"/>
                <a:cs typeface="+mn-cs"/>
              </a:defRPr>
            </a:lvl4pPr>
            <a:lvl5pPr marL="1566002" indent="0" algn="l" defTabSz="1069208">
              <a:lnSpc>
                <a:spcPct val="90000"/>
              </a:lnSpc>
              <a:spcBef>
                <a:spcPts val="585"/>
              </a:spcBef>
              <a:buFont typeface="Arial"/>
              <a:buNone/>
              <a:defRPr sz="2100">
                <a:solidFill>
                  <a:schemeClr val="tx1"/>
                </a:solidFill>
                <a:latin typeface="+mn-lt"/>
                <a:ea typeface="+mn-ea"/>
                <a:cs typeface="+mn-cs"/>
              </a:defRPr>
            </a:lvl5pPr>
            <a:lvl6pPr marL="2940322" indent="-267302" algn="l" defTabSz="1069208">
              <a:lnSpc>
                <a:spcPct val="90000"/>
              </a:lnSpc>
              <a:spcBef>
                <a:spcPts val="585"/>
              </a:spcBef>
              <a:buFont typeface="Arial"/>
              <a:buChar char="•"/>
              <a:defRPr sz="2100">
                <a:solidFill>
                  <a:schemeClr val="tx1"/>
                </a:solidFill>
                <a:latin typeface="+mn-lt"/>
                <a:ea typeface="+mn-ea"/>
                <a:cs typeface="+mn-cs"/>
              </a:defRPr>
            </a:lvl6pPr>
            <a:lvl7pPr marL="3474926" indent="-267302" algn="l" defTabSz="1069208">
              <a:lnSpc>
                <a:spcPct val="90000"/>
              </a:lnSpc>
              <a:spcBef>
                <a:spcPts val="585"/>
              </a:spcBef>
              <a:buFont typeface="Arial"/>
              <a:buChar char="•"/>
              <a:defRPr sz="2100">
                <a:solidFill>
                  <a:schemeClr val="tx1"/>
                </a:solidFill>
                <a:latin typeface="+mn-lt"/>
                <a:ea typeface="+mn-ea"/>
                <a:cs typeface="+mn-cs"/>
              </a:defRPr>
            </a:lvl7pPr>
            <a:lvl8pPr marL="4009530" indent="-267302" algn="l" defTabSz="1069208">
              <a:lnSpc>
                <a:spcPct val="90000"/>
              </a:lnSpc>
              <a:spcBef>
                <a:spcPts val="585"/>
              </a:spcBef>
              <a:buFont typeface="Arial"/>
              <a:buChar char="•"/>
              <a:defRPr sz="2100">
                <a:solidFill>
                  <a:schemeClr val="tx1"/>
                </a:solidFill>
                <a:latin typeface="+mn-lt"/>
                <a:ea typeface="+mn-ea"/>
                <a:cs typeface="+mn-cs"/>
              </a:defRPr>
            </a:lvl8pPr>
            <a:lvl9pPr marL="4544134" indent="-267302" algn="l" defTabSz="1069208">
              <a:lnSpc>
                <a:spcPct val="90000"/>
              </a:lnSpc>
              <a:spcBef>
                <a:spcPts val="585"/>
              </a:spcBef>
              <a:buFont typeface="Arial"/>
              <a:buChar char="•"/>
              <a:defRPr sz="2100">
                <a:solidFill>
                  <a:schemeClr val="tx1"/>
                </a:solidFill>
                <a:latin typeface="+mn-lt"/>
                <a:ea typeface="+mn-ea"/>
                <a:cs typeface="+mn-cs"/>
              </a:defRPr>
            </a:lvl9pPr>
          </a:lstStyle>
          <a:p>
            <a:pPr>
              <a:defRPr/>
            </a:pPr>
            <a:r>
              <a:rPr lang="fr-FR" dirty="0"/>
              <a:t>https://indico.ijclab.in2p3.fr/event/12140</a:t>
            </a:r>
            <a:endParaRPr dirty="0"/>
          </a:p>
        </p:txBody>
      </p:sp>
      <p:pic>
        <p:nvPicPr>
          <p:cNvPr id="13" name="Image 12">
            <a:extLst>
              <a:ext uri="{FF2B5EF4-FFF2-40B4-BE49-F238E27FC236}">
                <a16:creationId xmlns:a16="http://schemas.microsoft.com/office/drawing/2014/main" id="{6C3552B1-FF18-F8A9-CA88-EB4D36C8784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688" r="1"/>
          <a:stretch/>
        </p:blipFill>
        <p:spPr>
          <a:xfrm>
            <a:off x="5510040" y="1581103"/>
            <a:ext cx="4858389" cy="1119612"/>
          </a:xfrm>
          <a:prstGeom prst="rect">
            <a:avLst/>
          </a:prstGeom>
        </p:spPr>
      </p:pic>
      <p:pic>
        <p:nvPicPr>
          <p:cNvPr id="8" name="Picture 2" descr="A person in a white shirt&#10;&#10;AI-generated content may be incorrect.">
            <a:extLst>
              <a:ext uri="{FF2B5EF4-FFF2-40B4-BE49-F238E27FC236}">
                <a16:creationId xmlns:a16="http://schemas.microsoft.com/office/drawing/2014/main" id="{3AD89007-FED0-1A7B-AF78-5294A6776DA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3576" y="3151997"/>
            <a:ext cx="1635736" cy="2453606"/>
          </a:xfrm>
          <a:prstGeom prst="rect">
            <a:avLst/>
          </a:prstGeom>
          <a:noFill/>
          <a:ln>
            <a:noFill/>
          </a:ln>
        </p:spPr>
      </p:pic>
      <p:pic>
        <p:nvPicPr>
          <p:cNvPr id="16" name="Graphique 15">
            <a:extLst>
              <a:ext uri="{FF2B5EF4-FFF2-40B4-BE49-F238E27FC236}">
                <a16:creationId xmlns:a16="http://schemas.microsoft.com/office/drawing/2014/main" id="{6478D859-43A5-408D-95A3-FA98E2B0883C}"/>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375156" y="11222034"/>
            <a:ext cx="1454973" cy="1454973"/>
          </a:xfrm>
          <a:prstGeom prst="rect">
            <a:avLst/>
          </a:prstGeom>
        </p:spPr>
      </p:pic>
    </p:spTree>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a:ea typeface="Arial"/>
        <a:cs typeface="Arial"/>
      </a:majorFont>
      <a:minorFont>
        <a:latin typeface="Calibri"/>
        <a:ea typeface="Arial"/>
        <a:cs typeface="Arial"/>
      </a:minorFont>
    </a:fontScheme>
    <a:fmtScheme name="Thème 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
      <a:majorFont>
        <a:latin typeface="Calibri Light"/>
        <a:ea typeface="Arial"/>
        <a:cs typeface="Arial"/>
      </a:majorFont>
      <a:minorFont>
        <a:latin typeface="Calibri"/>
        <a:ea typeface="Arial"/>
        <a:cs typeface="Arial"/>
      </a:minorFont>
    </a:fontScheme>
    <a:fmtScheme name="Thème 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49</TotalTime>
  <Words>307</Words>
  <Application>Microsoft Office PowerPoint</Application>
  <DocSecurity>0</DocSecurity>
  <PresentationFormat>Personnalisé</PresentationFormat>
  <Paragraphs>11</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Radiation Detection and Imaging                                                 for Nuclear Materials Characterization</vt:lpstr>
    </vt:vector>
  </TitlesOfParts>
  <Manager/>
  <Company>Microsoft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Kariluc</dc:creator>
  <cp:keywords/>
  <dc:description/>
  <cp:lastModifiedBy>Petizon Luc</cp:lastModifiedBy>
  <cp:revision>55</cp:revision>
  <cp:lastPrinted>2024-04-30T12:40:38Z</cp:lastPrinted>
  <dcterms:created xsi:type="dcterms:W3CDTF">2020-05-20T14:58:24Z</dcterms:created>
  <dcterms:modified xsi:type="dcterms:W3CDTF">2025-09-17T09:13:39Z</dcterms:modified>
  <cp:category/>
  <dc:identifier/>
  <cp:contentStatus/>
  <dc:language/>
  <cp:version/>
</cp:coreProperties>
</file>