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</p:sldMasterIdLst>
  <p:notesMasterIdLst>
    <p:notesMasterId r:id="rId18"/>
  </p:notesMasterIdLst>
  <p:handoutMasterIdLst>
    <p:handoutMasterId r:id="rId19"/>
  </p:handoutMasterIdLst>
  <p:sldIdLst>
    <p:sldId id="511" r:id="rId2"/>
    <p:sldId id="512" r:id="rId3"/>
    <p:sldId id="526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3" r:id="rId13"/>
    <p:sldId id="524" r:id="rId14"/>
    <p:sldId id="525" r:id="rId15"/>
    <p:sldId id="527" r:id="rId16"/>
    <p:sldId id="522" r:id="rId17"/>
  </p:sldIdLst>
  <p:sldSz cx="12192000" cy="6858000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12"/>
    <a:srgbClr val="0000FF"/>
    <a:srgbClr val="FF6600"/>
    <a:srgbClr val="808080"/>
    <a:srgbClr val="33CC33"/>
    <a:srgbClr val="666699"/>
    <a:srgbClr val="FFCC66"/>
    <a:srgbClr val="FFCC00"/>
    <a:srgbClr val="CC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3" autoAdjust="0"/>
    <p:restoredTop sz="94394" autoAdjust="0"/>
  </p:normalViewPr>
  <p:slideViewPr>
    <p:cSldViewPr>
      <p:cViewPr varScale="1">
        <p:scale>
          <a:sx n="88" d="100"/>
          <a:sy n="88" d="100"/>
        </p:scale>
        <p:origin x="52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>
      <p:cViewPr varScale="1">
        <p:scale>
          <a:sx n="78" d="100"/>
          <a:sy n="78" d="100"/>
        </p:scale>
        <p:origin x="3126" y="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fld id="{FD198ABD-644F-400E-A2A4-FB50E80BCD06}" type="datetime1">
              <a:rPr lang="fr-FR" smtClean="0"/>
              <a:t>08/09/2025</a:t>
            </a:fld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fld id="{19E14790-E3AA-44A9-AC30-9F3910EB5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017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fld id="{898A9CB7-EC5A-451C-9B5B-87FC3A44BF39}" type="datetime1">
              <a:rPr lang="fr-FR" smtClean="0"/>
              <a:t>08/09/2025</a:t>
            </a:fld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16384"/>
            <a:ext cx="5440045" cy="44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fld id="{9831BB6A-A0DD-468D-BA33-5CDE4EAAA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84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085383-F15D-4C48-BB26-93D3D1529D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D761E78-D11B-4DE7-A709-ABE6057EDB1C}" type="datetime1">
              <a:rPr lang="fr-FR" smtClean="0"/>
              <a:t>08/09/2025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9E00D4-41CD-4403-B3BB-7D4EE02482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47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89347B3-7E68-474F-A878-A151CD31C959}"/>
              </a:ext>
            </a:extLst>
          </p:cNvPr>
          <p:cNvCxnSpPr/>
          <p:nvPr userDrawn="1"/>
        </p:nvCxnSpPr>
        <p:spPr>
          <a:xfrm>
            <a:off x="-18575" y="6334780"/>
            <a:ext cx="12210575" cy="0"/>
          </a:xfrm>
          <a:prstGeom prst="line">
            <a:avLst/>
          </a:prstGeom>
          <a:ln w="152400">
            <a:solidFill>
              <a:srgbClr val="D2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DFD7A3B4-D0DB-4FB2-8476-8348610CB0BD}"/>
              </a:ext>
            </a:extLst>
          </p:cNvPr>
          <p:cNvGrpSpPr/>
          <p:nvPr userDrawn="1"/>
        </p:nvGrpSpPr>
        <p:grpSpPr>
          <a:xfrm>
            <a:off x="0" y="268555"/>
            <a:ext cx="12192001" cy="1360245"/>
            <a:chOff x="-1" y="269468"/>
            <a:chExt cx="12192001" cy="136024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B546854-18F9-49BB-97E3-CBA97A27F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42090" y="269468"/>
              <a:ext cx="3951189" cy="1360245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4589B2C-87A9-4D01-AF42-867411D0D47F}"/>
                </a:ext>
              </a:extLst>
            </p:cNvPr>
            <p:cNvSpPr/>
            <p:nvPr userDrawn="1"/>
          </p:nvSpPr>
          <p:spPr>
            <a:xfrm>
              <a:off x="7993279" y="1499200"/>
              <a:ext cx="4198721" cy="129600"/>
            </a:xfrm>
            <a:prstGeom prst="rect">
              <a:avLst/>
            </a:prstGeom>
            <a:solidFill>
              <a:srgbClr val="D2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E6686B-3452-4CCD-9983-D388ABE8D48D}"/>
                </a:ext>
              </a:extLst>
            </p:cNvPr>
            <p:cNvSpPr/>
            <p:nvPr userDrawn="1"/>
          </p:nvSpPr>
          <p:spPr>
            <a:xfrm>
              <a:off x="-1" y="1499200"/>
              <a:ext cx="4198721" cy="129600"/>
            </a:xfrm>
            <a:prstGeom prst="rect">
              <a:avLst/>
            </a:prstGeom>
            <a:solidFill>
              <a:srgbClr val="D2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E6867FC-84A7-4C08-9B06-C7EAF1986969}"/>
              </a:ext>
            </a:extLst>
          </p:cNvPr>
          <p:cNvSpPr/>
          <p:nvPr userDrawn="1"/>
        </p:nvSpPr>
        <p:spPr>
          <a:xfrm>
            <a:off x="2099359" y="6396335"/>
            <a:ext cx="8288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rganization for 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icro-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lectronics desi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n and 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pplications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3FBDFDE-2968-409E-B696-0735631551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1" y="126077"/>
            <a:ext cx="1172424" cy="115634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365F89D-CEA1-4849-B326-21F728004D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085" y="96207"/>
            <a:ext cx="772134" cy="13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Avancement de thèse 2A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0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20716" cy="620713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0568" y="908720"/>
            <a:ext cx="5710767" cy="5265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4534" y="908720"/>
            <a:ext cx="5712883" cy="5265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Avancement de thèse 2A</a:t>
            </a:r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96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6206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Avancement de thèse 2A</a:t>
            </a:r>
            <a:endParaRPr kumimoji="0"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578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1" y="0"/>
            <a:ext cx="9120716" cy="620713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US" smtClean="0"/>
              <a:t>Avancement de thèse 2A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Avancement de thèse 2A</a:t>
            </a:r>
            <a:endParaRPr kumimoji="0"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64" y="-10972"/>
            <a:ext cx="9120716" cy="62071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Avancement de thèse 2A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fr-FR" smtClean="0"/>
              <a:t>Avancement de thèse 2A</a:t>
            </a:r>
            <a:endParaRPr lang="fr-F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AB2B01A-697D-4C2D-8837-6718BDAC78A4}"/>
              </a:ext>
            </a:extLst>
          </p:cNvPr>
          <p:cNvGrpSpPr/>
          <p:nvPr userDrawn="1"/>
        </p:nvGrpSpPr>
        <p:grpSpPr>
          <a:xfrm>
            <a:off x="19464" y="22776"/>
            <a:ext cx="12172536" cy="611244"/>
            <a:chOff x="19464" y="22776"/>
            <a:chExt cx="12172536" cy="61124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A9CBDF4-D05E-459D-B403-21A464A4F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10416480" y="22776"/>
              <a:ext cx="1775520" cy="61124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C38B25-4B21-4B40-8C55-E2F8E14F8079}"/>
                </a:ext>
              </a:extLst>
            </p:cNvPr>
            <p:cNvSpPr/>
            <p:nvPr userDrawn="1"/>
          </p:nvSpPr>
          <p:spPr>
            <a:xfrm>
              <a:off x="19464" y="576420"/>
              <a:ext cx="10494020" cy="57600"/>
            </a:xfrm>
            <a:prstGeom prst="rect">
              <a:avLst/>
            </a:prstGeom>
            <a:solidFill>
              <a:srgbClr val="D2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82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in2p3.fr/verplancke/eicr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5479" y="2258870"/>
            <a:ext cx="9361040" cy="187220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EICROC0</a:t>
            </a:r>
            <a:br>
              <a:rPr lang="en-US" sz="3100" dirty="0" smtClean="0"/>
            </a:br>
            <a:r>
              <a:rPr lang="en-US" sz="3100" dirty="0" smtClean="0"/>
              <a:t>Test follow-up</a:t>
            </a:r>
            <a:r>
              <a:rPr lang="en-US" sz="3100" dirty="0"/>
              <a:t/>
            </a:r>
            <a:br>
              <a:rPr lang="en-US" sz="3100" dirty="0"/>
            </a:br>
            <a:endParaRPr lang="en-US" sz="3600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 bwMode="auto">
          <a:xfrm>
            <a:off x="4817857" y="4365104"/>
            <a:ext cx="255628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D3121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b="0" kern="0" dirty="0" smtClean="0"/>
              <a:t>08/09/2025</a:t>
            </a:r>
            <a:endParaRPr lang="en-US" sz="2000" b="0" kern="0" dirty="0"/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B33AA600-91D8-4244-9033-36F65828E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34" y="5373216"/>
            <a:ext cx="10009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2000" i="1" dirty="0" smtClean="0">
                <a:latin typeface="+mj-lt"/>
              </a:rPr>
              <a:t>Adrien VERPLANCKE, Christophe de LA TAILLE, </a:t>
            </a:r>
            <a:r>
              <a:rPr lang="en-US" altLang="fr-FR" sz="2000" i="1" dirty="0" err="1" smtClean="0">
                <a:latin typeface="+mj-lt"/>
              </a:rPr>
              <a:t>Kinann</a:t>
            </a:r>
            <a:r>
              <a:rPr lang="en-US" altLang="fr-FR" sz="2000" i="1" dirty="0" smtClean="0">
                <a:latin typeface="+mj-lt"/>
              </a:rPr>
              <a:t> </a:t>
            </a:r>
            <a:r>
              <a:rPr lang="en-US" altLang="fr-FR" sz="2000" i="1" dirty="0" smtClean="0">
                <a:latin typeface="+mj-lt"/>
              </a:rPr>
              <a:t>GUILLOSSOU-JNAID</a:t>
            </a:r>
            <a:endParaRPr lang="en-US" altLang="fr-FR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2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FLIPCHIP – 04/09/2025 Complete </a:t>
            </a:r>
            <a:r>
              <a:rPr lang="en-US" dirty="0" smtClean="0"/>
              <a:t>test </a:t>
            </a:r>
            <a:r>
              <a:rPr lang="en-US" dirty="0"/>
              <a:t>@ </a:t>
            </a:r>
            <a:r>
              <a:rPr lang="en-US" dirty="0" err="1"/>
              <a:t>IJCLab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51399" y="1043444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ADC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errorbar</a:t>
            </a:r>
            <a:r>
              <a:rPr lang="fr-FR" b="1" dirty="0" smtClean="0"/>
              <a:t> (</a:t>
            </a:r>
            <a:r>
              <a:rPr lang="fr-FR" b="1" dirty="0" err="1" smtClean="0"/>
              <a:t>std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264533" y="1043444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ADC </a:t>
            </a:r>
            <a:r>
              <a:rPr lang="fr-FR" b="1" dirty="0" err="1" smtClean="0"/>
              <a:t>Linearity</a:t>
            </a:r>
            <a:endParaRPr lang="en-US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1668978"/>
            <a:ext cx="5713413" cy="3743882"/>
          </a:xfrm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814479"/>
            <a:ext cx="5710237" cy="3452879"/>
          </a:xfr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FLIPCHIP – 04/09/2025 Complete </a:t>
            </a:r>
            <a:r>
              <a:rPr lang="en-US" dirty="0" smtClean="0"/>
              <a:t>test </a:t>
            </a:r>
            <a:r>
              <a:rPr lang="en-US" dirty="0"/>
              <a:t>@ </a:t>
            </a:r>
            <a:r>
              <a:rPr lang="en-US" dirty="0" err="1"/>
              <a:t>IJCLab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51399" y="971436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TDC </a:t>
            </a:r>
            <a:r>
              <a:rPr lang="fr-FR" b="1" dirty="0" err="1" smtClean="0"/>
              <a:t>ToA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264533" y="971436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Jitter</a:t>
            </a:r>
            <a:endParaRPr lang="en-US" b="1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708642"/>
            <a:ext cx="5710237" cy="366455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1689143"/>
            <a:ext cx="5713413" cy="3703551"/>
          </a:xfrm>
        </p:spPr>
      </p:pic>
      <p:sp>
        <p:nvSpPr>
          <p:cNvPr id="12" name="ZoneTexte 11"/>
          <p:cNvSpPr txBox="1"/>
          <p:nvPr/>
        </p:nvSpPr>
        <p:spPr>
          <a:xfrm>
            <a:off x="407368" y="5589240"/>
            <a:ext cx="1087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 3 was an outlier and is absent from data. Pixel 0 was removed from the data because of this</a:t>
            </a:r>
            <a:endParaRPr lang="en-US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HPK WB – 04/09/2025 Complete test @ </a:t>
            </a:r>
            <a:r>
              <a:rPr lang="en-US" dirty="0" err="1" smtClean="0"/>
              <a:t>IJCLab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44636" y="1699810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Charge S-</a:t>
            </a:r>
            <a:r>
              <a:rPr lang="fr-FR" b="1" dirty="0" err="1"/>
              <a:t>Curves</a:t>
            </a:r>
            <a:r>
              <a:rPr lang="fr-FR" b="1" dirty="0"/>
              <a:t> for correction </a:t>
            </a:r>
            <a:r>
              <a:rPr lang="fr-FR" b="1" dirty="0" err="1"/>
              <a:t>threshold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257770" y="1699810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S-</a:t>
            </a:r>
            <a:r>
              <a:rPr lang="fr-FR" b="1" dirty="0" err="1"/>
              <a:t>Curves</a:t>
            </a:r>
            <a:r>
              <a:rPr lang="fr-FR" b="1" dirty="0"/>
              <a:t> </a:t>
            </a:r>
            <a:r>
              <a:rPr lang="fr-FR" b="1" dirty="0" err="1" smtClean="0"/>
              <a:t>aligned</a:t>
            </a:r>
            <a:r>
              <a:rPr lang="fr-FR" b="1" dirty="0" smtClean="0"/>
              <a:t> @ 4.6 </a:t>
            </a:r>
            <a:r>
              <a:rPr lang="fr-FR" b="1" dirty="0" err="1" smtClean="0"/>
              <a:t>fC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719736" y="9807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biased @ -190 V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2211700"/>
            <a:ext cx="5710237" cy="3664553"/>
          </a:xfrm>
        </p:spPr>
      </p:pic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2210681"/>
            <a:ext cx="5713413" cy="3666591"/>
          </a:xfrm>
        </p:spPr>
      </p:pic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HPK WB</a:t>
            </a:r>
            <a:r>
              <a:rPr lang="en-US" dirty="0" smtClean="0"/>
              <a:t> </a:t>
            </a:r>
            <a:r>
              <a:rPr lang="en-US" dirty="0"/>
              <a:t>– 04/09/2025 Complete </a:t>
            </a:r>
            <a:r>
              <a:rPr lang="en-US" dirty="0" smtClean="0"/>
              <a:t>test </a:t>
            </a:r>
            <a:r>
              <a:rPr lang="en-US" dirty="0"/>
              <a:t>@ </a:t>
            </a:r>
            <a:r>
              <a:rPr lang="en-US" dirty="0" err="1"/>
              <a:t>IJCLab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51399" y="1043444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ADC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errorbar</a:t>
            </a:r>
            <a:r>
              <a:rPr lang="fr-FR" b="1" dirty="0" smtClean="0"/>
              <a:t> (</a:t>
            </a:r>
            <a:r>
              <a:rPr lang="fr-FR" b="1" dirty="0" err="1" smtClean="0"/>
              <a:t>std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264533" y="1043444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ADC </a:t>
            </a:r>
            <a:r>
              <a:rPr lang="fr-FR" b="1" dirty="0" err="1" smtClean="0"/>
              <a:t>Linearity</a:t>
            </a:r>
            <a:endParaRPr lang="en-US" b="1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814479"/>
            <a:ext cx="5710237" cy="3452879"/>
          </a:xfrm>
        </p:spPr>
      </p:pic>
      <p:pic>
        <p:nvPicPr>
          <p:cNvPr id="14" name="Espace réservé du contenu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1658585"/>
            <a:ext cx="5713413" cy="3764667"/>
          </a:xfr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HPK WB</a:t>
            </a:r>
            <a:r>
              <a:rPr lang="en-US" dirty="0" smtClean="0"/>
              <a:t> </a:t>
            </a:r>
            <a:r>
              <a:rPr lang="en-US" dirty="0"/>
              <a:t>– 04/09/2025 Complete </a:t>
            </a:r>
            <a:r>
              <a:rPr lang="en-US" dirty="0" smtClean="0"/>
              <a:t>test </a:t>
            </a:r>
            <a:r>
              <a:rPr lang="en-US" dirty="0"/>
              <a:t>@ </a:t>
            </a:r>
            <a:r>
              <a:rPr lang="en-US" dirty="0" err="1"/>
              <a:t>IJCLab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51399" y="971436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TDC </a:t>
            </a:r>
            <a:r>
              <a:rPr lang="fr-FR" b="1" dirty="0" err="1" smtClean="0"/>
              <a:t>ToA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264533" y="971436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Jitter</a:t>
            </a:r>
            <a:endParaRPr lang="en-US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707148"/>
            <a:ext cx="5710237" cy="3667541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1689143"/>
            <a:ext cx="5713413" cy="3703551"/>
          </a:xfrm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EICROC0 Follow-up meeting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999656" y="285293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Backup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22726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FLIPCHIP – 04/09/2025 Complete </a:t>
            </a:r>
            <a:r>
              <a:rPr lang="en-US" dirty="0" smtClean="0"/>
              <a:t>test </a:t>
            </a:r>
            <a:r>
              <a:rPr lang="en-US" dirty="0"/>
              <a:t>@ </a:t>
            </a:r>
            <a:r>
              <a:rPr lang="en-US" dirty="0" err="1"/>
              <a:t>IJCLab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51399" y="730578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TDC </a:t>
            </a:r>
            <a:r>
              <a:rPr lang="fr-FR" b="1" dirty="0" err="1" smtClean="0"/>
              <a:t>ToA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264533" y="730578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Jitter</a:t>
            </a:r>
            <a:endParaRPr lang="en-US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07368" y="5024841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TDC Configuration bits back to </a:t>
            </a:r>
            <a:r>
              <a:rPr lang="en-US" b="1" dirty="0" smtClean="0"/>
              <a:t>old</a:t>
            </a:r>
            <a:r>
              <a:rPr lang="en-US" dirty="0" smtClean="0"/>
              <a:t> code. 4x on the jitter, with worse </a:t>
            </a:r>
            <a:r>
              <a:rPr lang="en-US" dirty="0" err="1" smtClean="0"/>
              <a:t>ToA</a:t>
            </a:r>
            <a:r>
              <a:rPr lang="en-US" dirty="0" smtClean="0"/>
              <a:t> performance and distribution with the old slow control configuration. Needs to be optimized further.</a:t>
            </a:r>
          </a:p>
          <a:p>
            <a:pPr algn="ctr"/>
            <a:r>
              <a:rPr lang="en-US" dirty="0" smtClean="0"/>
              <a:t>Pixel 3 and 4 were outliers and are absent from data. Pixel 0 was removed from the data because of this.</a:t>
            </a:r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1202569"/>
            <a:ext cx="5713413" cy="3666591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203588"/>
            <a:ext cx="5710237" cy="3664553"/>
          </a:xfrm>
        </p:spPr>
      </p:pic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- Code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Changed</a:t>
            </a:r>
            <a:r>
              <a:rPr lang="fr-FR" dirty="0" smtClean="0"/>
              <a:t> </a:t>
            </a:r>
            <a:r>
              <a:rPr lang="fr-FR" dirty="0" err="1" smtClean="0"/>
              <a:t>GitLab</a:t>
            </a:r>
            <a:r>
              <a:rPr lang="fr-FR" dirty="0" smtClean="0"/>
              <a:t> to </a:t>
            </a:r>
            <a:r>
              <a:rPr lang="fr-FR" dirty="0" err="1" smtClean="0"/>
              <a:t>work</a:t>
            </a:r>
            <a:r>
              <a:rPr lang="fr-FR" dirty="0" smtClean="0"/>
              <a:t> on new code for all EICROC </a:t>
            </a:r>
            <a:r>
              <a:rPr lang="fr-FR" dirty="0" err="1" smtClean="0"/>
              <a:t>ASICs</a:t>
            </a:r>
            <a:r>
              <a:rPr lang="fr-FR" dirty="0"/>
              <a:t> : </a:t>
            </a:r>
            <a:r>
              <a:rPr lang="fr-FR" dirty="0">
                <a:hlinkClick r:id="rId2"/>
              </a:rPr>
              <a:t>https://gitlab.in2p3.fr/verplancke/eicroc</a:t>
            </a:r>
            <a:endParaRPr lang="fr-FR" dirty="0"/>
          </a:p>
          <a:p>
            <a:r>
              <a:rPr lang="fr-FR" dirty="0" smtClean="0"/>
              <a:t>Changes to the code on the new Git :</a:t>
            </a:r>
          </a:p>
          <a:p>
            <a:pPr lvl="1"/>
            <a:r>
              <a:rPr lang="fr-FR" sz="1800" dirty="0" smtClean="0"/>
              <a:t>Command line </a:t>
            </a:r>
            <a:r>
              <a:rPr lang="fr-FR" sz="1800" dirty="0" err="1" smtClean="0"/>
              <a:t>functions</a:t>
            </a:r>
            <a:r>
              <a:rPr lang="fr-FR" sz="1800" dirty="0" smtClean="0"/>
              <a:t> / </a:t>
            </a:r>
            <a:r>
              <a:rPr lang="fr-FR" sz="1800" dirty="0" err="1" smtClean="0"/>
              <a:t>parameters</a:t>
            </a:r>
            <a:r>
              <a:rPr lang="fr-FR" sz="1800" dirty="0" smtClean="0"/>
              <a:t> </a:t>
            </a:r>
            <a:r>
              <a:rPr lang="fr-FR" sz="1800" dirty="0" err="1" smtClean="0"/>
              <a:t>rather</a:t>
            </a:r>
            <a:r>
              <a:rPr lang="fr-FR" sz="1800" dirty="0" smtClean="0"/>
              <a:t> </a:t>
            </a:r>
            <a:r>
              <a:rPr lang="fr-FR" sz="1800" dirty="0" err="1" smtClean="0"/>
              <a:t>than</a:t>
            </a:r>
            <a:r>
              <a:rPr lang="fr-FR" sz="1800" dirty="0" smtClean="0"/>
              <a:t> menus as </a:t>
            </a:r>
            <a:r>
              <a:rPr lang="fr-FR" sz="1800" dirty="0" err="1" smtClean="0"/>
              <a:t>used</a:t>
            </a:r>
            <a:r>
              <a:rPr lang="fr-FR" sz="1800" dirty="0" smtClean="0"/>
              <a:t> </a:t>
            </a:r>
            <a:r>
              <a:rPr lang="fr-FR" sz="1800" dirty="0" err="1" smtClean="0"/>
              <a:t>before</a:t>
            </a:r>
            <a:r>
              <a:rPr lang="en-US" sz="1800" dirty="0"/>
              <a:t> </a:t>
            </a:r>
            <a:r>
              <a:rPr lang="en-US" sz="1800" dirty="0" smtClean="0"/>
              <a:t>(testing and plotting script)</a:t>
            </a:r>
          </a:p>
          <a:p>
            <a:pPr lvl="1"/>
            <a:r>
              <a:rPr lang="fr-FR" sz="1800" dirty="0" err="1" smtClean="0"/>
              <a:t>Optimized</a:t>
            </a:r>
            <a:r>
              <a:rPr lang="fr-FR" sz="1800" dirty="0" smtClean="0"/>
              <a:t> data </a:t>
            </a:r>
            <a:r>
              <a:rPr lang="fr-FR" sz="1800" dirty="0" err="1" smtClean="0"/>
              <a:t>treatment</a:t>
            </a:r>
            <a:r>
              <a:rPr lang="fr-FR" sz="1800" dirty="0" smtClean="0"/>
              <a:t> in the </a:t>
            </a:r>
            <a:r>
              <a:rPr lang="fr-FR" sz="1800" dirty="0" err="1" smtClean="0"/>
              <a:t>plotting</a:t>
            </a:r>
            <a:r>
              <a:rPr lang="fr-FR" sz="1800" dirty="0" smtClean="0"/>
              <a:t> script, RAM use </a:t>
            </a:r>
            <a:r>
              <a:rPr lang="fr-FR" sz="1800" dirty="0" err="1" smtClean="0"/>
              <a:t>lowered</a:t>
            </a:r>
            <a:r>
              <a:rPr lang="fr-FR" sz="1800" dirty="0" smtClean="0"/>
              <a:t> </a:t>
            </a:r>
            <a:r>
              <a:rPr lang="fr-FR" sz="1800" dirty="0" err="1" smtClean="0"/>
              <a:t>drastically</a:t>
            </a:r>
            <a:endParaRPr lang="fr-FR" sz="1800" dirty="0" smtClean="0"/>
          </a:p>
          <a:p>
            <a:pPr lvl="1"/>
            <a:r>
              <a:rPr lang="fr-FR" sz="1800" dirty="0" smtClean="0"/>
              <a:t>Structure of code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different</a:t>
            </a:r>
            <a:r>
              <a:rPr lang="fr-FR" sz="1800" dirty="0" smtClean="0"/>
              <a:t>, more abstraction </a:t>
            </a:r>
            <a:r>
              <a:rPr lang="fr-FR" sz="1800" dirty="0" err="1" smtClean="0"/>
              <a:t>used</a:t>
            </a:r>
            <a:endParaRPr lang="fr-FR" sz="1800" dirty="0" smtClean="0"/>
          </a:p>
          <a:p>
            <a:pPr lvl="1"/>
            <a:r>
              <a:rPr lang="fr-FR" sz="1800" dirty="0" smtClean="0"/>
              <a:t>Data </a:t>
            </a:r>
            <a:r>
              <a:rPr lang="fr-FR" sz="1800" dirty="0" err="1" smtClean="0"/>
              <a:t>treatment</a:t>
            </a:r>
            <a:r>
              <a:rPr lang="fr-FR" sz="1800" dirty="0" smtClean="0"/>
              <a:t> for plots </a:t>
            </a:r>
            <a:r>
              <a:rPr lang="fr-FR" sz="1800" dirty="0" err="1" smtClean="0"/>
              <a:t>changed</a:t>
            </a:r>
            <a:r>
              <a:rPr lang="fr-FR" sz="1800" dirty="0" smtClean="0"/>
              <a:t>, </a:t>
            </a:r>
            <a:r>
              <a:rPr lang="fr-FR" sz="1800" dirty="0" err="1" smtClean="0"/>
              <a:t>fixed</a:t>
            </a:r>
            <a:r>
              <a:rPr lang="fr-FR" sz="1800" dirty="0" smtClean="0"/>
              <a:t> the </a:t>
            </a:r>
            <a:r>
              <a:rPr lang="fr-FR" sz="1800" dirty="0" err="1" smtClean="0"/>
              <a:t>old</a:t>
            </a:r>
            <a:r>
              <a:rPr lang="fr-FR" sz="1800" dirty="0" smtClean="0"/>
              <a:t> TDC plots </a:t>
            </a:r>
            <a:r>
              <a:rPr lang="fr-FR" sz="1800" dirty="0" err="1" smtClean="0"/>
              <a:t>that</a:t>
            </a:r>
            <a:r>
              <a:rPr lang="fr-FR" sz="1800" dirty="0" smtClean="0"/>
              <a:t> </a:t>
            </a:r>
            <a:r>
              <a:rPr lang="fr-FR" sz="1800" dirty="0" err="1" smtClean="0"/>
              <a:t>did</a:t>
            </a:r>
            <a:r>
              <a:rPr lang="fr-FR" sz="1800" dirty="0" smtClean="0"/>
              <a:t> not </a:t>
            </a:r>
            <a:r>
              <a:rPr lang="fr-FR" sz="1800" dirty="0" err="1" smtClean="0"/>
              <a:t>make</a:t>
            </a:r>
            <a:r>
              <a:rPr lang="fr-FR" sz="1800" dirty="0" smtClean="0"/>
              <a:t> </a:t>
            </a:r>
            <a:r>
              <a:rPr lang="fr-FR" sz="1800" dirty="0" err="1" smtClean="0"/>
              <a:t>sense</a:t>
            </a:r>
            <a:endParaRPr lang="fr-FR" sz="1800" dirty="0" smtClean="0"/>
          </a:p>
          <a:p>
            <a:pPr lvl="1"/>
            <a:r>
              <a:rPr lang="fr-FR" sz="1800" dirty="0" err="1" smtClean="0"/>
              <a:t>Modified</a:t>
            </a:r>
            <a:r>
              <a:rPr lang="fr-FR" sz="1800" dirty="0" smtClean="0"/>
              <a:t> the plots for a new look</a:t>
            </a:r>
          </a:p>
          <a:p>
            <a:r>
              <a:rPr lang="fr-FR" dirty="0" smtClean="0"/>
              <a:t>The code on the new Git </a:t>
            </a:r>
            <a:r>
              <a:rPr lang="fr-FR" dirty="0" err="1" smtClean="0"/>
              <a:t>aims</a:t>
            </a:r>
            <a:r>
              <a:rPr lang="fr-FR" dirty="0" smtClean="0"/>
              <a:t> to 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for all new </a:t>
            </a:r>
            <a:r>
              <a:rPr lang="fr-FR" dirty="0" err="1" smtClean="0"/>
              <a:t>ASICs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received</a:t>
            </a:r>
            <a:endParaRPr lang="fr-FR" dirty="0" smtClean="0"/>
          </a:p>
          <a:p>
            <a:r>
              <a:rPr lang="fr-FR" dirty="0" smtClean="0"/>
              <a:t>Documentation (Code guide, </a:t>
            </a:r>
            <a:r>
              <a:rPr lang="fr-FR" dirty="0" err="1" smtClean="0"/>
              <a:t>Userguide</a:t>
            </a:r>
            <a:r>
              <a:rPr lang="fr-FR" dirty="0" smtClean="0"/>
              <a:t>) </a:t>
            </a:r>
            <a:r>
              <a:rPr lang="fr-FR" dirty="0" err="1" smtClean="0"/>
              <a:t>updated</a:t>
            </a:r>
            <a:r>
              <a:rPr lang="fr-FR" dirty="0" smtClean="0"/>
              <a:t> for the new code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- </a:t>
            </a:r>
            <a:r>
              <a:rPr lang="fr-FR" dirty="0" err="1" smtClean="0"/>
              <a:t>Testing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/>
              <a:t>the new code,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resumed</a:t>
            </a:r>
            <a:r>
              <a:rPr lang="fr-FR" dirty="0"/>
              <a:t> on </a:t>
            </a:r>
            <a:r>
              <a:rPr lang="fr-FR" dirty="0" err="1"/>
              <a:t>cards</a:t>
            </a:r>
            <a:r>
              <a:rPr lang="fr-FR" dirty="0"/>
              <a:t> at Omega</a:t>
            </a:r>
          </a:p>
          <a:p>
            <a:pPr lvl="1"/>
            <a:r>
              <a:rPr lang="fr-FR" sz="1800" dirty="0" err="1"/>
              <a:t>Only</a:t>
            </a:r>
            <a:r>
              <a:rPr lang="fr-FR" sz="1800" dirty="0"/>
              <a:t> </a:t>
            </a:r>
            <a:r>
              <a:rPr lang="fr-FR" sz="1800" dirty="0" err="1"/>
              <a:t>cards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ASIC </a:t>
            </a:r>
            <a:r>
              <a:rPr lang="fr-FR" sz="1800" dirty="0" err="1"/>
              <a:t>alone</a:t>
            </a:r>
            <a:r>
              <a:rPr lang="fr-FR" sz="1800" dirty="0"/>
              <a:t> are </a:t>
            </a:r>
            <a:r>
              <a:rPr lang="fr-FR" sz="1800" dirty="0" err="1"/>
              <a:t>available</a:t>
            </a:r>
            <a:r>
              <a:rPr lang="fr-FR" sz="1800" dirty="0"/>
              <a:t> at the </a:t>
            </a:r>
            <a:r>
              <a:rPr lang="fr-FR" sz="1800" dirty="0" err="1"/>
              <a:t>lab</a:t>
            </a:r>
            <a:endParaRPr lang="fr-FR" sz="1800" dirty="0"/>
          </a:p>
          <a:p>
            <a:r>
              <a:rPr lang="fr-FR" dirty="0"/>
              <a:t>TDC Slow control </a:t>
            </a: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changed</a:t>
            </a:r>
            <a:r>
              <a:rPr lang="fr-FR" dirty="0"/>
              <a:t>,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improved</a:t>
            </a:r>
            <a:r>
              <a:rPr lang="fr-FR" dirty="0"/>
              <a:t> performance</a:t>
            </a:r>
          </a:p>
          <a:p>
            <a:r>
              <a:rPr lang="fr-FR" dirty="0" err="1"/>
              <a:t>Tested</a:t>
            </a:r>
            <a:r>
              <a:rPr lang="fr-FR" dirty="0"/>
              <a:t> multiple </a:t>
            </a:r>
            <a:r>
              <a:rPr lang="fr-FR" dirty="0" err="1"/>
              <a:t>cards</a:t>
            </a:r>
            <a:r>
              <a:rPr lang="fr-FR" dirty="0"/>
              <a:t> in the last </a:t>
            </a:r>
            <a:r>
              <a:rPr lang="fr-FR" dirty="0" err="1"/>
              <a:t>weeks</a:t>
            </a:r>
            <a:r>
              <a:rPr lang="fr-FR" dirty="0"/>
              <a:t> :</a:t>
            </a:r>
          </a:p>
          <a:p>
            <a:pPr lvl="1"/>
            <a:r>
              <a:rPr lang="fr-FR" sz="1800" dirty="0"/>
              <a:t>EIC1.3B and EIC2.2 (ASIC </a:t>
            </a:r>
            <a:r>
              <a:rPr lang="fr-FR" sz="1800" dirty="0" err="1"/>
              <a:t>alone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EIC </a:t>
            </a:r>
            <a:r>
              <a:rPr lang="fr-FR" sz="1800" dirty="0" err="1"/>
              <a:t>Flipchip</a:t>
            </a:r>
            <a:r>
              <a:rPr lang="fr-FR" sz="1800" dirty="0"/>
              <a:t> (@ </a:t>
            </a:r>
            <a:r>
              <a:rPr lang="fr-FR" sz="1800" dirty="0" err="1"/>
              <a:t>IJCLab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EIC HPK </a:t>
            </a:r>
            <a:r>
              <a:rPr lang="fr-FR" sz="1800" dirty="0" err="1"/>
              <a:t>Wirebonded</a:t>
            </a:r>
            <a:r>
              <a:rPr lang="fr-FR" sz="1800" dirty="0"/>
              <a:t> (@ </a:t>
            </a:r>
            <a:r>
              <a:rPr lang="fr-FR" sz="1800" dirty="0" err="1"/>
              <a:t>IJCLab</a:t>
            </a:r>
            <a:r>
              <a:rPr lang="fr-FR" sz="1800" dirty="0"/>
              <a:t>)</a:t>
            </a:r>
          </a:p>
          <a:p>
            <a:r>
              <a:rPr lang="fr-FR" dirty="0" err="1"/>
              <a:t>Results</a:t>
            </a:r>
            <a:r>
              <a:rPr lang="fr-FR" dirty="0"/>
              <a:t> in the </a:t>
            </a:r>
            <a:r>
              <a:rPr lang="fr-FR" dirty="0" err="1"/>
              <a:t>following</a:t>
            </a:r>
            <a:r>
              <a:rPr lang="fr-FR" dirty="0"/>
              <a:t> slides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EIC1.3B </a:t>
            </a:r>
            <a:r>
              <a:rPr lang="fr-FR" dirty="0"/>
              <a:t>– </a:t>
            </a:r>
            <a:r>
              <a:rPr lang="fr-FR" dirty="0" smtClean="0"/>
              <a:t>31/07/2025 </a:t>
            </a:r>
            <a:r>
              <a:rPr lang="fr-FR" dirty="0"/>
              <a:t>Complete test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51399" y="971436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TDC </a:t>
            </a:r>
            <a:r>
              <a:rPr lang="fr-FR" b="1" dirty="0" err="1" smtClean="0"/>
              <a:t>ToA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264533" y="971436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Jitter</a:t>
            </a:r>
            <a:endParaRPr lang="en-US" b="1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1558265"/>
            <a:ext cx="5713413" cy="3965307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609119"/>
            <a:ext cx="5710237" cy="3863599"/>
          </a:xfrm>
        </p:spPr>
      </p:pic>
      <p:sp>
        <p:nvSpPr>
          <p:cNvPr id="12" name="ZoneTexte 11"/>
          <p:cNvSpPr txBox="1"/>
          <p:nvPr/>
        </p:nvSpPr>
        <p:spPr>
          <a:xfrm>
            <a:off x="4727848" y="55892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</a:t>
            </a:r>
            <a:r>
              <a:rPr lang="fr-FR" baseline="-25000" dirty="0" err="1" smtClean="0"/>
              <a:t>D</a:t>
            </a:r>
            <a:r>
              <a:rPr lang="fr-FR" dirty="0" smtClean="0"/>
              <a:t> = 00 for all pixels</a:t>
            </a:r>
            <a:endParaRPr lang="en-US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EIC1.3B </a:t>
            </a:r>
            <a:r>
              <a:rPr lang="fr-FR" dirty="0"/>
              <a:t>– </a:t>
            </a:r>
            <a:r>
              <a:rPr lang="fr-FR" dirty="0" smtClean="0"/>
              <a:t>31/07/2025 </a:t>
            </a:r>
            <a:r>
              <a:rPr lang="fr-FR" dirty="0"/>
              <a:t>Complete test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828827" y="56950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</a:t>
            </a:r>
            <a:r>
              <a:rPr lang="fr-FR" baseline="-25000" dirty="0" err="1" smtClean="0"/>
              <a:t>D</a:t>
            </a:r>
            <a:r>
              <a:rPr lang="fr-FR" dirty="0" smtClean="0"/>
              <a:t> = 11 for pixels 0 &amp; 2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additional</a:t>
            </a:r>
            <a:r>
              <a:rPr lang="fr-FR" dirty="0" smtClean="0"/>
              <a:t> 750 </a:t>
            </a:r>
            <a:r>
              <a:rPr lang="fr-FR" dirty="0" err="1" smtClean="0"/>
              <a:t>fF</a:t>
            </a:r>
            <a:r>
              <a:rPr lang="fr-FR" dirty="0" smtClean="0"/>
              <a:t> @ </a:t>
            </a:r>
            <a:r>
              <a:rPr lang="fr-FR" dirty="0" err="1" smtClean="0"/>
              <a:t>preamp</a:t>
            </a:r>
            <a:r>
              <a:rPr lang="fr-FR" dirty="0" smtClean="0"/>
              <a:t> input)</a:t>
            </a:r>
            <a:endParaRPr lang="en-US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609119"/>
            <a:ext cx="5710237" cy="3863599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1558265"/>
            <a:ext cx="5713413" cy="3965307"/>
          </a:xfr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51399" y="971436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TDC </a:t>
            </a:r>
            <a:r>
              <a:rPr lang="fr-FR" b="1" dirty="0" err="1" smtClean="0"/>
              <a:t>ToA</a:t>
            </a:r>
            <a:endParaRPr lang="en-US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264533" y="971436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Jitter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29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EIC2.2 – 01/09/2025 Complete test 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11 (+ 750fF input cap)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085616" y="1112622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Charge S-</a:t>
            </a:r>
            <a:r>
              <a:rPr lang="fr-FR" b="1" dirty="0" err="1"/>
              <a:t>Curves</a:t>
            </a:r>
            <a:r>
              <a:rPr lang="fr-FR" b="1" dirty="0"/>
              <a:t> for correction </a:t>
            </a:r>
            <a:r>
              <a:rPr lang="fr-FR" b="1" dirty="0" err="1"/>
              <a:t>threshold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55" y="1112622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S-</a:t>
            </a:r>
            <a:r>
              <a:rPr lang="fr-FR" b="1" dirty="0" err="1"/>
              <a:t>Curves</a:t>
            </a:r>
            <a:r>
              <a:rPr lang="fr-FR" b="1" dirty="0"/>
              <a:t> </a:t>
            </a:r>
            <a:r>
              <a:rPr lang="fr-FR" b="1" dirty="0" err="1" smtClean="0"/>
              <a:t>aligned</a:t>
            </a:r>
            <a:r>
              <a:rPr lang="fr-FR" b="1" dirty="0" smtClean="0"/>
              <a:t> @ 4.6 </a:t>
            </a:r>
            <a:r>
              <a:rPr lang="fr-FR" b="1" dirty="0" err="1"/>
              <a:t>fC</a:t>
            </a:r>
            <a:endParaRPr lang="en-US" b="1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5" y="1701566"/>
            <a:ext cx="5713413" cy="3802911"/>
          </a:xfrm>
        </p:spPr>
      </p:pic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59" y="1770744"/>
            <a:ext cx="5710237" cy="3664553"/>
          </a:xfrm>
        </p:spPr>
      </p:pic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EIC2.2 – 01/09/2025 Complete test : </a:t>
            </a:r>
            <a:r>
              <a:rPr lang="en-US" dirty="0" err="1"/>
              <a:t>c</a:t>
            </a:r>
            <a:r>
              <a:rPr lang="en-US" baseline="-25000" dirty="0" err="1"/>
              <a:t>D</a:t>
            </a:r>
            <a:r>
              <a:rPr lang="en-US" dirty="0"/>
              <a:t> = 11 (+ 750fF input cap)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1399" y="730578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ADC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errorbar</a:t>
            </a:r>
            <a:r>
              <a:rPr lang="fr-FR" b="1" dirty="0" smtClean="0"/>
              <a:t> (</a:t>
            </a:r>
            <a:r>
              <a:rPr lang="fr-FR" b="1" dirty="0" err="1" smtClean="0"/>
              <a:t>std</a:t>
            </a:r>
            <a:r>
              <a:rPr lang="fr-FR" b="1" dirty="0" smtClean="0"/>
              <a:t>)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264533" y="730578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ADC </a:t>
            </a:r>
            <a:r>
              <a:rPr lang="fr-FR" b="1" dirty="0" err="1" smtClean="0"/>
              <a:t>Linearity</a:t>
            </a:r>
            <a:endParaRPr lang="en-US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814479"/>
            <a:ext cx="5710237" cy="3452879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1658585"/>
            <a:ext cx="5713413" cy="3764667"/>
          </a:xfrm>
        </p:spPr>
      </p:pic>
      <p:sp>
        <p:nvSpPr>
          <p:cNvPr id="1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EIC2.2 – 01/09/2025 Complete test : </a:t>
            </a:r>
            <a:r>
              <a:rPr lang="en-US" dirty="0" err="1"/>
              <a:t>c</a:t>
            </a:r>
            <a:r>
              <a:rPr lang="en-US" baseline="-25000" dirty="0" err="1"/>
              <a:t>D</a:t>
            </a:r>
            <a:r>
              <a:rPr lang="en-US" dirty="0"/>
              <a:t> = 11 (+ 750fF input cap)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1399" y="730578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TDC </a:t>
            </a:r>
            <a:r>
              <a:rPr lang="fr-FR" b="1" dirty="0" err="1" smtClean="0"/>
              <a:t>ToA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264533" y="730578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Jitter</a:t>
            </a:r>
            <a:endParaRPr lang="en-US" b="1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708642"/>
            <a:ext cx="5710237" cy="3664553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1689143"/>
            <a:ext cx="5713413" cy="3703551"/>
          </a:xfrm>
        </p:spPr>
      </p:pic>
      <p:sp>
        <p:nvSpPr>
          <p:cNvPr id="12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FLIPCHIP – 04/09/2025 Complete test @ </a:t>
            </a:r>
            <a:r>
              <a:rPr lang="en-US" dirty="0" err="1" smtClean="0"/>
              <a:t>IJCLab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44636" y="1699810"/>
            <a:ext cx="570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Charge S-</a:t>
            </a:r>
            <a:r>
              <a:rPr lang="fr-FR" b="1" dirty="0" err="1"/>
              <a:t>Curves</a:t>
            </a:r>
            <a:r>
              <a:rPr lang="fr-FR" b="1" dirty="0"/>
              <a:t> for correction </a:t>
            </a:r>
            <a:r>
              <a:rPr lang="fr-FR" b="1" dirty="0" err="1"/>
              <a:t>threshold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257770" y="1699810"/>
            <a:ext cx="57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S-</a:t>
            </a:r>
            <a:r>
              <a:rPr lang="fr-FR" b="1" dirty="0" err="1"/>
              <a:t>Curves</a:t>
            </a:r>
            <a:r>
              <a:rPr lang="fr-FR" b="1" dirty="0"/>
              <a:t> </a:t>
            </a:r>
            <a:r>
              <a:rPr lang="fr-FR" b="1" dirty="0" err="1" smtClean="0"/>
              <a:t>aligned</a:t>
            </a:r>
            <a:r>
              <a:rPr lang="fr-FR" b="1" dirty="0" smtClean="0"/>
              <a:t> @ 4.6 </a:t>
            </a:r>
            <a:r>
              <a:rPr lang="fr-FR" b="1" dirty="0" err="1" smtClean="0"/>
              <a:t>fC</a:t>
            </a:r>
            <a:endParaRPr lang="en-US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2211700"/>
            <a:ext cx="5710237" cy="3664553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2210681"/>
            <a:ext cx="5713413" cy="3666591"/>
          </a:xfrm>
        </p:spPr>
      </p:pic>
      <p:sp>
        <p:nvSpPr>
          <p:cNvPr id="9" name="ZoneTexte 8"/>
          <p:cNvSpPr txBox="1"/>
          <p:nvPr/>
        </p:nvSpPr>
        <p:spPr>
          <a:xfrm>
            <a:off x="3719736" y="9807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biased @ -190 V</a:t>
            </a:r>
            <a:endParaRPr lang="en-US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en-US" dirty="0" smtClean="0"/>
              <a:t>EICROC0 Follow-up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omega2013</Template>
  <TotalTime>273</TotalTime>
  <Words>534</Words>
  <Application>Microsoft Office PowerPoint</Application>
  <PresentationFormat>Grand écran</PresentationFormat>
  <Paragraphs>84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MS PGothic</vt:lpstr>
      <vt:lpstr>Arial</vt:lpstr>
      <vt:lpstr>Calibri</vt:lpstr>
      <vt:lpstr>Lato</vt:lpstr>
      <vt:lpstr>Lato Black</vt:lpstr>
      <vt:lpstr>OMEGA</vt:lpstr>
      <vt:lpstr>  EICROC0 Test follow-up </vt:lpstr>
      <vt:lpstr>Summary - Code</vt:lpstr>
      <vt:lpstr>Summary - Testing</vt:lpstr>
      <vt:lpstr>EIC1.3B – 31/07/2025 Complete test</vt:lpstr>
      <vt:lpstr>EIC1.3B – 31/07/2025 Complete test</vt:lpstr>
      <vt:lpstr>EIC2.2 – 01/09/2025 Complete test : cD = 11 (+ 750fF input cap)</vt:lpstr>
      <vt:lpstr>EIC2.2 – 01/09/2025 Complete test : cD = 11 (+ 750fF input cap)</vt:lpstr>
      <vt:lpstr>EIC2.2 – 01/09/2025 Complete test : cD = 11 (+ 750fF input cap)</vt:lpstr>
      <vt:lpstr>EIC FLIPCHIP – 04/09/2025 Complete test @ IJCLab</vt:lpstr>
      <vt:lpstr>EIC FLIPCHIP – 04/09/2025 Complete test @ IJCLab</vt:lpstr>
      <vt:lpstr>EIC FLIPCHIP – 04/09/2025 Complete test @ IJCLab</vt:lpstr>
      <vt:lpstr>EIC HPK WB – 04/09/2025 Complete test @ IJCLab</vt:lpstr>
      <vt:lpstr>EIC HPK WB – 04/09/2025 Complete test @ IJCLab</vt:lpstr>
      <vt:lpstr>EIC HPK WB – 04/09/2025 Complete test @ IJCLab</vt:lpstr>
      <vt:lpstr>Présentation PowerPoint</vt:lpstr>
      <vt:lpstr>EIC FLIPCHIP – 04/09/2025 Complete test @ IJCLab</vt:lpstr>
    </vt:vector>
  </TitlesOfParts>
  <Company>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OMEGA</dc:creator>
  <cp:lastModifiedBy>Adrien</cp:lastModifiedBy>
  <cp:revision>1736</cp:revision>
  <cp:lastPrinted>2020-01-21T09:58:18Z</cp:lastPrinted>
  <dcterms:created xsi:type="dcterms:W3CDTF">2013-06-17T16:24:05Z</dcterms:created>
  <dcterms:modified xsi:type="dcterms:W3CDTF">2025-09-08T13:38:03Z</dcterms:modified>
</cp:coreProperties>
</file>