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5" r:id="rId1"/>
  </p:sldMasterIdLst>
  <p:notesMasterIdLst>
    <p:notesMasterId r:id="rId7"/>
  </p:notesMasterIdLst>
  <p:sldIdLst>
    <p:sldId id="262" r:id="rId2"/>
    <p:sldId id="261" r:id="rId3"/>
    <p:sldId id="257" r:id="rId4"/>
    <p:sldId id="259" r:id="rId5"/>
    <p:sldId id="260" r:id="rId6"/>
  </p:sldIdLst>
  <p:sldSz cx="10772775" cy="6059488"/>
  <p:notesSz cx="6858000" cy="9144000"/>
  <p:defaultTextStyle>
    <a:defPPr>
      <a:defRPr lang="fr-FR"/>
    </a:defPPr>
    <a:lvl1pPr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1650" indent="-44450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4888" indent="-90488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08125" indent="-13652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09775" indent="-180975" algn="l" defTabSz="1004888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909">
          <p15:clr>
            <a:srgbClr val="A4A3A4"/>
          </p15:clr>
        </p15:guide>
        <p15:guide id="2" pos="339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700"/>
    <a:srgbClr val="456487"/>
    <a:srgbClr val="00294B"/>
    <a:srgbClr val="E05314"/>
    <a:srgbClr val="6600CC"/>
    <a:srgbClr val="511F74"/>
    <a:srgbClr val="7A286A"/>
    <a:srgbClr val="DF8A2D"/>
    <a:srgbClr val="F392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94" autoAdjust="0"/>
    <p:restoredTop sz="96327" autoAdjust="0"/>
  </p:normalViewPr>
  <p:slideViewPr>
    <p:cSldViewPr>
      <p:cViewPr varScale="1">
        <p:scale>
          <a:sx n="129" d="100"/>
          <a:sy n="129" d="100"/>
        </p:scale>
        <p:origin x="760" y="184"/>
      </p:cViewPr>
      <p:guideLst>
        <p:guide orient="horz" pos="1909"/>
        <p:guide pos="33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0983F0-3B2B-4346-9D34-6FF74AEF7015}" type="datetimeFigureOut">
              <a:rPr lang="fr-FR"/>
              <a:pPr>
                <a:defRPr/>
              </a:pPr>
              <a:t>04/12/2025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1005537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3BC699F-DBFB-4FA7-9A20-949047200ED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9527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94507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6D82E2-D36A-00A4-AD30-34BF9A4B0E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831CEC7-0CF2-15BB-4073-E6479E7D95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80646951-F48D-81A2-9851-758943453F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A74197E-77DE-AB0C-F110-5CC6F6563F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625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A8D276-D711-8B30-1D28-A94DB0900A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B11619-43F5-3414-2B5F-AF52BF86CE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0A267A86-4216-5D80-AFEE-337101506A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99A8630-AD96-F841-C674-FB0290D76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BC699F-DBFB-4FA7-9A20-949047200EDB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325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37284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A8EDB-206D-43FF-BB87-BB3B3E2835B1}" type="datetime1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60122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1363" y="403225"/>
            <a:ext cx="3475037" cy="14144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9938" y="873125"/>
            <a:ext cx="5453062" cy="43053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741363" y="1817688"/>
            <a:ext cx="3475037" cy="3368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4944E-FC58-498F-BAC5-6847BA2850FC}" type="datetime1">
              <a:rPr lang="fr-FR" smtClean="0"/>
              <a:t>04/12/2025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938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436A-2E1A-474F-B7AA-A7B381B36743}" type="datetime1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684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08900" y="322263"/>
            <a:ext cx="2322513" cy="5135562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41363" y="322263"/>
            <a:ext cx="6815137" cy="5135562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529D9-9730-489B-9200-A9E9CA224BAF}" type="datetime1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4399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ppléments : Chiffres cl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643E441-9CE9-467E-A45E-81261F83965F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4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77877" y="149425"/>
            <a:ext cx="8712966" cy="432048"/>
          </a:xfrm>
        </p:spPr>
        <p:txBody>
          <a:bodyPr>
            <a:normAutofit/>
          </a:bodyPr>
          <a:lstStyle>
            <a:lvl1pPr algn="ctr">
              <a:defRPr lang="fr-FR" sz="22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8480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introduction V2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8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10308112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66485-1F8C-49AD-A5D5-E767E4406627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816054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7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9EED68-CB98-4B02-A34D-AB6A0D8F9355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7825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: titre+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" y="0"/>
            <a:ext cx="10772415" cy="6059484"/>
          </a:xfrm>
          <a:prstGeom prst="rect">
            <a:avLst/>
          </a:prstGeom>
        </p:spPr>
      </p:pic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sz="2200" b="1">
                <a:solidFill>
                  <a:srgbClr val="00294B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9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2A7F0F3-D582-402A-B5FC-0362F90F69E0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10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10308112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855265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introduction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" y="0"/>
            <a:ext cx="10772420" cy="6059486"/>
          </a:xfrm>
          <a:prstGeom prst="rect">
            <a:avLst/>
          </a:prstGeom>
        </p:spPr>
      </p:pic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1445569"/>
            <a:ext cx="5040559" cy="402337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2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91114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+filigr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7ACAEE-26E2-4090-BA40-F9D135FCBEFC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9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0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37062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imple  : titre+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" y="0"/>
            <a:ext cx="10772418" cy="6059486"/>
          </a:xfrm>
          <a:prstGeom prst="rect">
            <a:avLst/>
          </a:prstGeom>
        </p:spPr>
      </p:pic>
      <p:sp>
        <p:nvSpPr>
          <p:cNvPr id="15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201812" y="5714820"/>
            <a:ext cx="2411556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68D7631-66E5-4ADC-A6F5-EF6D5686EE47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16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2938116" y="5714820"/>
            <a:ext cx="4896544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7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8159407" y="5714820"/>
            <a:ext cx="2422525" cy="322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E71596-5F9D-49C5-9701-16B3CA54319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8" name="Titre 1"/>
          <p:cNvSpPr>
            <a:spLocks noGrp="1"/>
          </p:cNvSpPr>
          <p:nvPr>
            <p:ph type="title"/>
          </p:nvPr>
        </p:nvSpPr>
        <p:spPr>
          <a:xfrm>
            <a:off x="2290044" y="149425"/>
            <a:ext cx="5688632" cy="432048"/>
          </a:xfrm>
        </p:spPr>
        <p:txBody>
          <a:bodyPr>
            <a:normAutofit/>
          </a:bodyPr>
          <a:lstStyle>
            <a:lvl1pPr>
              <a:defRPr lang="fr-FR" sz="2200" b="1" kern="1200" dirty="0" smtClean="0">
                <a:solidFill>
                  <a:srgbClr val="00294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0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273820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13" hasCustomPrompt="1"/>
          </p:nvPr>
        </p:nvSpPr>
        <p:spPr>
          <a:xfrm>
            <a:off x="5535752" y="797496"/>
            <a:ext cx="5040559" cy="4671443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FF6700"/>
                </a:solidFill>
              </a:defRPr>
            </a:lvl1pPr>
            <a:lvl2pPr>
              <a:defRPr sz="1800">
                <a:solidFill>
                  <a:srgbClr val="00294B"/>
                </a:solidFill>
              </a:defRPr>
            </a:lvl2pPr>
            <a:lvl3pPr>
              <a:defRPr sz="1600">
                <a:solidFill>
                  <a:srgbClr val="456487"/>
                </a:solidFill>
              </a:defRPr>
            </a:lvl3pPr>
            <a:lvl4pPr>
              <a:defRPr sz="1400">
                <a:solidFill>
                  <a:srgbClr val="456487"/>
                </a:solidFill>
              </a:defRPr>
            </a:lvl4pPr>
            <a:lvl5pPr>
              <a:defRPr sz="1400">
                <a:solidFill>
                  <a:srgbClr val="456487"/>
                </a:solidFill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009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A823E-D765-4F82-BAA8-6C8171F61452}" type="datetime1">
              <a:rPr lang="fr-FR" smtClean="0"/>
              <a:t>04/12/2025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3345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146C1-5746-40B0-AC98-6DB7A4BA007B}" type="datetime1">
              <a:rPr lang="fr-FR" smtClean="0"/>
              <a:t>04/12/2025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4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741363" y="322263"/>
            <a:ext cx="9290050" cy="1171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1363" y="1612900"/>
            <a:ext cx="9290050" cy="3844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41363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2CFD-AD86-4399-9059-1B4099EED564}" type="datetime1">
              <a:rPr lang="fr-FR" smtClean="0"/>
              <a:t>04/12/2025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68700" y="5616575"/>
            <a:ext cx="363537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608888" y="5616575"/>
            <a:ext cx="2422525" cy="3222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6CF9F-CC6A-4010-A70A-E16F699FA0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5613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56" r:id="rId2"/>
    <p:sldLayoutId id="2147483727" r:id="rId3"/>
    <p:sldLayoutId id="2147483738" r:id="rId4"/>
    <p:sldLayoutId id="2147483753" r:id="rId5"/>
    <p:sldLayoutId id="2147483754" r:id="rId6"/>
    <p:sldLayoutId id="2147483755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58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8E388-0E8E-DB79-5770-D5CF4C0085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026ED-4A49-4A1F-3980-9DA886F8A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Lettre</a:t>
            </a:r>
            <a:r>
              <a:rPr lang="en-US" dirty="0"/>
              <a:t> de Mission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F7C7807-68FE-CA34-AC72-16190C370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AEE-26E2-4090-BA40-F9D135FCBEFC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AE055D-0333-77EC-8C2F-E6887C65F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1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1AFA1EC-D019-9CF3-F397-B3005C9AE3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2" y="1117027"/>
            <a:ext cx="2605817" cy="32088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E63A1FE-5987-3CBA-E1BD-BDDAC08D01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18" y="1652581"/>
            <a:ext cx="2600285" cy="32088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BD232DA6-2E0C-E1B1-891D-334DB40BF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39" y="2188135"/>
            <a:ext cx="2655220" cy="3208862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783F5882-CDA2-CCB3-3E21-90A255E7D04D}"/>
              </a:ext>
            </a:extLst>
          </p:cNvPr>
          <p:cNvSpPr txBox="1"/>
          <p:nvPr/>
        </p:nvSpPr>
        <p:spPr>
          <a:xfrm>
            <a:off x="7834660" y="2669704"/>
            <a:ext cx="184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Espace réservé du pied de page 5">
            <a:extLst>
              <a:ext uri="{FF2B5EF4-FFF2-40B4-BE49-F238E27FC236}">
                <a16:creationId xmlns:a16="http://schemas.microsoft.com/office/drawing/2014/main" id="{851A642F-D330-7F93-EDA2-7947711C6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Giulia Hull</a:t>
            </a:r>
          </a:p>
        </p:txBody>
      </p:sp>
    </p:spTree>
    <p:extLst>
      <p:ext uri="{BB962C8B-B14F-4D97-AF65-F5344CB8AC3E}">
        <p14:creationId xmlns:p14="http://schemas.microsoft.com/office/powerpoint/2010/main" val="3652863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67EDB4-C5C3-7534-3ED5-5CCE69B5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Lettre</a:t>
            </a:r>
            <a:r>
              <a:rPr lang="en-US" dirty="0"/>
              <a:t> de Mission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E76A06-0DA8-5325-3A5B-4788FFF33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7ACAEE-26E2-4090-BA40-F9D135FCBEFC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D37FB9-5165-A6B7-8C61-9DF7669F0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1596-5F9D-49C5-9701-16B3CA54319D}" type="slidenum">
              <a:rPr lang="fr-FR" smtClean="0"/>
              <a:pPr/>
              <a:t>2</a:t>
            </a:fld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90C58EC-3EE3-0F41-49DD-98D16FF20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2" y="1117027"/>
            <a:ext cx="2605817" cy="320886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7986012-E7B5-8ACE-8BCD-DB26D7681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518" y="1652581"/>
            <a:ext cx="2600285" cy="32088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4C38B28-5D09-65A3-6472-766AB526AB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6339" y="2188135"/>
            <a:ext cx="2655220" cy="3208862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50CC7DE4-74F4-38D9-3A7C-4463415161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4645" y="791888"/>
            <a:ext cx="3528612" cy="19295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D4CD2AD8-E89E-CCE5-2007-66527EF153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3950" y="2789716"/>
            <a:ext cx="4368428" cy="238881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910DED42-686B-13B6-AAAC-4DAB62BE92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916" y="2449887"/>
            <a:ext cx="4133037" cy="54826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4CAA87C5-83B1-EABE-CF55-510D9D1C8D45}"/>
              </a:ext>
            </a:extLst>
          </p:cNvPr>
          <p:cNvSpPr txBox="1"/>
          <p:nvPr/>
        </p:nvSpPr>
        <p:spPr>
          <a:xfrm>
            <a:off x="6186955" y="5206390"/>
            <a:ext cx="3103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 pages front AND back!</a:t>
            </a:r>
          </a:p>
        </p:txBody>
      </p:sp>
      <p:sp>
        <p:nvSpPr>
          <p:cNvPr id="22" name="Espace réservé du pied de page 5">
            <a:extLst>
              <a:ext uri="{FF2B5EF4-FFF2-40B4-BE49-F238E27FC236}">
                <a16:creationId xmlns:a16="http://schemas.microsoft.com/office/drawing/2014/main" id="{6FE4D8B3-0220-AB56-EA33-80E09F01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Giulia Hull</a:t>
            </a:r>
          </a:p>
        </p:txBody>
      </p:sp>
    </p:spTree>
    <p:extLst>
      <p:ext uri="{BB962C8B-B14F-4D97-AF65-F5344CB8AC3E}">
        <p14:creationId xmlns:p14="http://schemas.microsoft.com/office/powerpoint/2010/main" val="42157062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Lettre de Mission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3E66-FE88-4B4F-8E64-9B05CB2295F8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Giulia Hull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3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10BA50-A24C-2455-FB42-401D4DFB5325}"/>
              </a:ext>
            </a:extLst>
          </p:cNvPr>
          <p:cNvSpPr txBox="1"/>
          <p:nvPr/>
        </p:nvSpPr>
        <p:spPr>
          <a:xfrm>
            <a:off x="0" y="1157536"/>
            <a:ext cx="10772775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dirty="0">
                <a:solidFill>
                  <a:srgbClr val="FF67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1. Organisation, gouvernance et fonctionnement du Pôle Ingénierie</a:t>
            </a:r>
            <a:endParaRPr lang="fr-FR" dirty="0">
              <a:solidFill>
                <a:srgbClr val="FF67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Maintenir une structure organisationnelle efficace, fonctionnelle et agile, évitant toute lourdeur managériale.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Garantir une circulation fluide de l’information grâce aux comités de pilotage, assemblées générales et réunions de services.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Renforcer l’implication régulière et active des responsables de service dans les discussions stratégiques.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Mettre en place davantage d’instances d’échange entre responsables du Pôle Ingénierie et la direction du laboratoire.</a:t>
            </a:r>
          </a:p>
          <a:p>
            <a:pPr lvl="0">
              <a:buSzPts val="1000"/>
              <a:tabLst>
                <a:tab pos="457200" algn="l"/>
              </a:tabLst>
            </a:pP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rgbClr val="FF67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2. Relations avec les pôles scientifiques et gestion des projets</a:t>
            </a:r>
            <a:endParaRPr lang="fr-FR" dirty="0">
              <a:solidFill>
                <a:srgbClr val="FF67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Maintenir une collaboration structurée avec les pôles scientifiques dans l’engagement du personnel technique.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Veiller à une répartition équilibrée des charges de travail via le plan de charge </a:t>
            </a:r>
            <a:r>
              <a:rPr lang="fr-FR" sz="1600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et les recommandations du CODEC</a:t>
            </a: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Impliquer les agents techniques dès le début des projets pour renforcer la synergie scientifique–technique.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Proposer et animer de réunions trimestrielles réunissant responsables techniques et équipes de recherche (</a:t>
            </a:r>
            <a:r>
              <a:rPr lang="fr-FR" sz="1600" dirty="0" err="1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AsTech</a:t>
            </a: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fr-FR" b="1" dirty="0">
                <a:solidFill>
                  <a:srgbClr val="FF67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3. Relations avec les autres pôles techniques, plateformes et services support</a:t>
            </a:r>
            <a:endParaRPr lang="fr-FR" dirty="0">
              <a:solidFill>
                <a:srgbClr val="FF67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Reconduire et pérenniser les réunions bimensuelles avec le DSA Accélérateur.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Renforcer les liens avec responsables de plateformes et services support, dans le respect de leur autonomie.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itchFamily="2" charset="2"/>
              <a:buChar char=""/>
              <a:tabLst>
                <a:tab pos="457200" algn="l"/>
              </a:tabLst>
            </a:pPr>
            <a:r>
              <a:rPr lang="fr-FR" sz="1600" dirty="0"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Participer aux réunions hebdomadaires de direction afin d’avoir une vision globale de la politique du laboratoire.</a:t>
            </a:r>
            <a:endParaRPr lang="fr-F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71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EE542-DDBD-EAF3-9035-AE8E580AA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2BD0E31F-C080-7A10-CDE7-181B1BDA9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Lettre de Mission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8668D01-F87E-5440-5342-EA3278A29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3E66-FE88-4B4F-8E64-9B05CB2295F8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F08415-C856-C5F0-39C8-2F469CC15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Giulia Hull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F21447A-74F5-7ECA-927C-10AE5BBE4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4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F9CB36C-5EA4-A7F4-C59C-C15777EEA76D}"/>
              </a:ext>
            </a:extLst>
          </p:cNvPr>
          <p:cNvSpPr txBox="1"/>
          <p:nvPr/>
        </p:nvSpPr>
        <p:spPr>
          <a:xfrm>
            <a:off x="0" y="1229544"/>
            <a:ext cx="107727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6700"/>
                </a:solidFill>
                <a:latin typeface="+mn-lt"/>
              </a:rPr>
              <a:t>4. Formation, accompagnement des carrières et développement des compétences</a:t>
            </a:r>
            <a:endParaRPr lang="fr-FR" dirty="0">
              <a:solidFill>
                <a:srgbClr val="FF6700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Renforcer les activités de formation </a:t>
            </a:r>
            <a:r>
              <a:rPr lang="fr-FR" sz="1600" i="1" dirty="0">
                <a:latin typeface="+mn-lt"/>
              </a:rPr>
              <a:t>à</a:t>
            </a:r>
            <a:r>
              <a:rPr lang="fr-FR" sz="1600" dirty="0">
                <a:latin typeface="+mn-lt"/>
              </a:rPr>
              <a:t> la recherche et </a:t>
            </a:r>
            <a:r>
              <a:rPr lang="fr-FR" sz="1600" i="1" dirty="0">
                <a:latin typeface="+mn-lt"/>
              </a:rPr>
              <a:t>par</a:t>
            </a:r>
            <a:r>
              <a:rPr lang="fr-FR" sz="1600" dirty="0">
                <a:latin typeface="+mn-lt"/>
              </a:rPr>
              <a:t> la recherche au sein du Pôle.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Augmenter le nombre de stages, apprentissages et thèses expérimentales encadrées ou </a:t>
            </a:r>
            <a:r>
              <a:rPr lang="fr-FR" sz="1600" dirty="0" err="1">
                <a:latin typeface="+mn-lt"/>
              </a:rPr>
              <a:t>co</a:t>
            </a:r>
            <a:r>
              <a:rPr lang="fr-FR" sz="1600" dirty="0">
                <a:latin typeface="+mn-lt"/>
              </a:rPr>
              <a:t>-encadrées par les </a:t>
            </a:r>
            <a:r>
              <a:rPr lang="fr-FR" sz="1600" dirty="0" err="1">
                <a:latin typeface="+mn-lt"/>
              </a:rPr>
              <a:t>ITs</a:t>
            </a:r>
            <a:r>
              <a:rPr lang="fr-FR" sz="1600" dirty="0">
                <a:latin typeface="+mn-lt"/>
              </a:rPr>
              <a:t>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Encourager et soutenir la préparation et la soutenance de HDR pour les </a:t>
            </a:r>
            <a:r>
              <a:rPr lang="fr-FR" sz="1600" dirty="0" err="1">
                <a:latin typeface="+mn-lt"/>
              </a:rPr>
              <a:t>ingénieur·es</a:t>
            </a:r>
            <a:r>
              <a:rPr lang="fr-FR" sz="1600" dirty="0">
                <a:latin typeface="+mn-lt"/>
              </a:rPr>
              <a:t> titulaires d’un doctorat.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Mettre en place un accompagnement pour l’évolution des métiers, le renforcement des expertises et la prise de responsabilités managériales.</a:t>
            </a:r>
          </a:p>
          <a:p>
            <a:endParaRPr lang="fr-FR" b="1" dirty="0">
              <a:solidFill>
                <a:srgbClr val="FF6700"/>
              </a:solidFill>
              <a:latin typeface="+mn-lt"/>
            </a:endParaRPr>
          </a:p>
          <a:p>
            <a:r>
              <a:rPr lang="fr-FR" b="1" dirty="0">
                <a:solidFill>
                  <a:srgbClr val="FF6700"/>
                </a:solidFill>
                <a:latin typeface="+mn-lt"/>
              </a:rPr>
              <a:t>5. Visibilité, reconnaissance et rayonnement national et international</a:t>
            </a:r>
            <a:endParaRPr lang="fr-FR" dirty="0">
              <a:solidFill>
                <a:srgbClr val="FF6700"/>
              </a:solidFill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Valoriser et rendre plus visible l’excellence technique du Pôle à l’international.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Assurer que les responsabilités techniques des </a:t>
            </a:r>
            <a:r>
              <a:rPr lang="fr-FR" sz="1600" dirty="0" err="1">
                <a:latin typeface="+mn-lt"/>
              </a:rPr>
              <a:t>ingénieur·es</a:t>
            </a:r>
            <a:r>
              <a:rPr lang="fr-FR" sz="1600" dirty="0">
                <a:latin typeface="+mn-lt"/>
              </a:rPr>
              <a:t> dans les collaborations soient pleinement reconnues et visibles.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Soutenir la publication scientifique et la participation aux conférences internationales.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S’assurer que les demandes de budget incluent systématiquement les besoins en participation aux colloques.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Encourager la veille technologique, le réseautage et la participation aux instances de gouvernance scientifique.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Promouvoir personnellement les expertises d’</a:t>
            </a:r>
            <a:r>
              <a:rPr lang="fr-FR" sz="1600" dirty="0" err="1">
                <a:latin typeface="+mn-lt"/>
              </a:rPr>
              <a:t>IJCLab</a:t>
            </a:r>
            <a:r>
              <a:rPr lang="fr-FR" sz="1600" dirty="0">
                <a:latin typeface="+mn-lt"/>
              </a:rPr>
              <a:t> lors de visites institutionnelles ou internationales.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Favoriser l’émergence de nouvelles collaborations et synergies avec des laboratoires complémentaires.</a:t>
            </a:r>
          </a:p>
        </p:txBody>
      </p:sp>
    </p:spTree>
    <p:extLst>
      <p:ext uri="{BB962C8B-B14F-4D97-AF65-F5344CB8AC3E}">
        <p14:creationId xmlns:p14="http://schemas.microsoft.com/office/powerpoint/2010/main" val="381156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7622D-078F-922D-B9F1-3AA111C8B0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>
            <a:extLst>
              <a:ext uri="{FF2B5EF4-FFF2-40B4-BE49-F238E27FC236}">
                <a16:creationId xmlns:a16="http://schemas.microsoft.com/office/drawing/2014/main" id="{57B27845-0CCF-8391-5C38-C6F45CD01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Lettre de Mission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D8F78C2-3DE8-2675-E017-334920E2D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33E66-FE88-4B4F-8E64-9B05CB2295F8}" type="datetime1">
              <a:rPr lang="fr-FR" smtClean="0"/>
              <a:t>04/12/2025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89AE9A-758A-D748-4E99-DD377FD2E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Giulia Hull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169AE36-2258-EEF6-D88B-CD56E5449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6CF9F-CC6A-4010-A70A-E16F699FA027}" type="slidenum">
              <a:rPr lang="fr-FR" smtClean="0"/>
              <a:t>5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002C704-AA73-9CD6-B211-C2533791EC95}"/>
              </a:ext>
            </a:extLst>
          </p:cNvPr>
          <p:cNvSpPr txBox="1"/>
          <p:nvPr/>
        </p:nvSpPr>
        <p:spPr>
          <a:xfrm>
            <a:off x="0" y="1229544"/>
            <a:ext cx="1077277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>
                <a:solidFill>
                  <a:srgbClr val="FF6700"/>
                </a:solidFill>
                <a:latin typeface="+mn-lt"/>
              </a:rPr>
              <a:t>6. Développement des activités R&amp;T / R&amp;D</a:t>
            </a:r>
            <a:endParaRPr lang="fr-FR" dirty="0">
              <a:solidFill>
                <a:srgbClr val="FF6700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Renforcer et soutenir les activités de R&amp;T et R&amp;D dans une cohérence avec la stratégie globale du laboratoire.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Exploiter les compétences internes pour développer des technologies innovantes et préparer les instruments de prochaine génération.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Stimuler l’innovation technique au service de la physique des deux infinis.</a:t>
            </a:r>
          </a:p>
          <a:p>
            <a:pPr lvl="0"/>
            <a:endParaRPr lang="fr-FR" sz="1600" dirty="0">
              <a:latin typeface="+mn-lt"/>
            </a:endParaRPr>
          </a:p>
          <a:p>
            <a:r>
              <a:rPr lang="fr-FR" b="1" dirty="0">
                <a:solidFill>
                  <a:srgbClr val="FF6700"/>
                </a:solidFill>
                <a:latin typeface="+mn-lt"/>
              </a:rPr>
              <a:t>7. Relations institutionnelles et collaborations externes</a:t>
            </a:r>
            <a:endParaRPr lang="fr-FR" dirty="0">
              <a:solidFill>
                <a:srgbClr val="FF6700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Consolider les relations avec les laboratoires de l’IN2P3 et ceux de l’Université Paris-Saclay.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Maintenir un lien fort avec la Direction Technique de l’IN2P3.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Assurer un rôle de pilotage sur certaines activités techniques de l’Institut, en cohérence avec les forces d’</a:t>
            </a:r>
            <a:r>
              <a:rPr lang="fr-FR" sz="1600" dirty="0" err="1">
                <a:latin typeface="+mn-lt"/>
              </a:rPr>
              <a:t>IJCLab</a:t>
            </a:r>
            <a:r>
              <a:rPr lang="fr-FR" sz="1600" dirty="0">
                <a:latin typeface="+mn-lt"/>
              </a:rPr>
              <a:t>.</a:t>
            </a:r>
          </a:p>
          <a:p>
            <a:pPr lvl="0"/>
            <a:endParaRPr lang="fr-FR" sz="1600" dirty="0">
              <a:latin typeface="+mn-lt"/>
            </a:endParaRPr>
          </a:p>
          <a:p>
            <a:r>
              <a:rPr lang="fr-FR" b="1" dirty="0">
                <a:solidFill>
                  <a:srgbClr val="FF6700"/>
                </a:solidFill>
                <a:latin typeface="+mn-lt"/>
              </a:rPr>
              <a:t>8. Qualité de vie au travail et culture professionnelle</a:t>
            </a:r>
            <a:endParaRPr lang="fr-FR" dirty="0">
              <a:solidFill>
                <a:srgbClr val="FF6700"/>
              </a:solidFill>
              <a:latin typeface="+mn-lt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Favoriser un environnement de travail agréable, motivant et propice à l’épanouissement professionnel de l’ensemble des collègues.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fr-FR" sz="1600" dirty="0">
                <a:latin typeface="+mn-lt"/>
              </a:rPr>
              <a:t>Promouvoir une culture de respect, de valorisation des compétences et de soutien aux initiatives individuelles et collectives.</a:t>
            </a:r>
          </a:p>
        </p:txBody>
      </p:sp>
    </p:spTree>
    <p:extLst>
      <p:ext uri="{BB962C8B-B14F-4D97-AF65-F5344CB8AC3E}">
        <p14:creationId xmlns:p14="http://schemas.microsoft.com/office/powerpoint/2010/main" val="2742568731"/>
      </p:ext>
    </p:extLst>
  </p:cSld>
  <p:clrMapOvr>
    <a:masterClrMapping/>
  </p:clrMapOvr>
</p:sld>
</file>

<file path=ppt/theme/theme1.xml><?xml version="1.0" encoding="utf-8"?>
<a:theme xmlns:a="http://schemas.openxmlformats.org/drawingml/2006/main" name="Masque IJCLab 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16461</TotalTime>
  <Words>609</Words>
  <Application>Microsoft Macintosh PowerPoint</Application>
  <PresentationFormat>Personnalisé</PresentationFormat>
  <Paragraphs>67</Paragraphs>
  <Slides>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Symbol</vt:lpstr>
      <vt:lpstr>Masque IJCLab standard</vt:lpstr>
      <vt:lpstr>Lettre de Mission</vt:lpstr>
      <vt:lpstr>Lettre de Mission</vt:lpstr>
      <vt:lpstr>Lettre de Mission</vt:lpstr>
      <vt:lpstr>Lettre de Mission</vt:lpstr>
      <vt:lpstr>Lettre de Mission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Luc Petizon</dc:creator>
  <cp:lastModifiedBy>Microsoft Office User</cp:lastModifiedBy>
  <cp:revision>1555</cp:revision>
  <dcterms:created xsi:type="dcterms:W3CDTF">2011-03-09T16:37:49Z</dcterms:created>
  <dcterms:modified xsi:type="dcterms:W3CDTF">2025-12-04T10:45:47Z</dcterms:modified>
</cp:coreProperties>
</file>