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433" r:id="rId2"/>
    <p:sldId id="430" r:id="rId3"/>
    <p:sldId id="437" r:id="rId4"/>
    <p:sldId id="419" r:id="rId5"/>
    <p:sldId id="420" r:id="rId6"/>
    <p:sldId id="315" r:id="rId7"/>
    <p:sldId id="382" r:id="rId8"/>
    <p:sldId id="383" r:id="rId9"/>
    <p:sldId id="316" r:id="rId10"/>
    <p:sldId id="439" r:id="rId11"/>
    <p:sldId id="317" r:id="rId12"/>
    <p:sldId id="318" r:id="rId13"/>
    <p:sldId id="332" r:id="rId14"/>
    <p:sldId id="427" r:id="rId15"/>
    <p:sldId id="379" r:id="rId16"/>
    <p:sldId id="428" r:id="rId17"/>
    <p:sldId id="429" r:id="rId18"/>
    <p:sldId id="436" r:id="rId19"/>
    <p:sldId id="257" r:id="rId20"/>
    <p:sldId id="258" r:id="rId21"/>
    <p:sldId id="259" r:id="rId22"/>
    <p:sldId id="260" r:id="rId23"/>
    <p:sldId id="432" r:id="rId24"/>
    <p:sldId id="262" r:id="rId25"/>
    <p:sldId id="263" r:id="rId26"/>
    <p:sldId id="264" r:id="rId27"/>
    <p:sldId id="256" r:id="rId28"/>
    <p:sldId id="434" r:id="rId29"/>
    <p:sldId id="435" r:id="rId30"/>
    <p:sldId id="442" r:id="rId31"/>
    <p:sldId id="440" r:id="rId32"/>
    <p:sldId id="441" r:id="rId33"/>
    <p:sldId id="371" r:id="rId34"/>
    <p:sldId id="291" r:id="rId35"/>
    <p:sldId id="358" r:id="rId36"/>
    <p:sldId id="359" r:id="rId37"/>
    <p:sldId id="438" r:id="rId38"/>
    <p:sldId id="364" r:id="rId39"/>
    <p:sldId id="366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4"/>
    <p:restoredTop sz="94710"/>
  </p:normalViewPr>
  <p:slideViewPr>
    <p:cSldViewPr snapToGrid="0" snapToObjects="1">
      <p:cViewPr varScale="1">
        <p:scale>
          <a:sx n="113" d="100"/>
          <a:sy n="113" d="100"/>
        </p:scale>
        <p:origin x="189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786C8-7DC6-3A46-A582-FC268084484F}" type="datetimeFigureOut">
              <a:rPr lang="en-US" smtClean="0"/>
              <a:t>7/7/26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CD123-2E0F-6A45-81E0-8941AE5E6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8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46D0F4-A260-9746-9CE4-B23025E1C1F0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8DF3-BD39-2944-9DA7-F8DD6B52E0C2}" type="datetimeFigureOut">
              <a:rPr lang="en-US" smtClean="0"/>
              <a:t>7/7/26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8697-9F37-E640-9909-775EE6739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74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8DF3-BD39-2944-9DA7-F8DD6B52E0C2}" type="datetimeFigureOut">
              <a:rPr lang="en-US" smtClean="0"/>
              <a:t>7/7/26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8697-9F37-E640-9909-775EE6739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83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8DF3-BD39-2944-9DA7-F8DD6B52E0C2}" type="datetimeFigureOut">
              <a:rPr lang="en-US" smtClean="0"/>
              <a:t>7/7/26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8697-9F37-E640-9909-775EE6739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78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8DF3-BD39-2944-9DA7-F8DD6B52E0C2}" type="datetimeFigureOut">
              <a:rPr lang="en-US" smtClean="0"/>
              <a:t>7/7/26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8697-9F37-E640-9909-775EE6739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81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8DF3-BD39-2944-9DA7-F8DD6B52E0C2}" type="datetimeFigureOut">
              <a:rPr lang="en-US" smtClean="0"/>
              <a:t>7/7/26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8697-9F37-E640-9909-775EE6739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4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8DF3-BD39-2944-9DA7-F8DD6B52E0C2}" type="datetimeFigureOut">
              <a:rPr lang="en-US" smtClean="0"/>
              <a:t>7/7/26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8697-9F37-E640-9909-775EE6739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46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8DF3-BD39-2944-9DA7-F8DD6B52E0C2}" type="datetimeFigureOut">
              <a:rPr lang="en-US" smtClean="0"/>
              <a:t>7/7/26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8697-9F37-E640-9909-775EE6739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25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8DF3-BD39-2944-9DA7-F8DD6B52E0C2}" type="datetimeFigureOut">
              <a:rPr lang="en-US" smtClean="0"/>
              <a:t>7/7/26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8697-9F37-E640-9909-775EE6739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75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8DF3-BD39-2944-9DA7-F8DD6B52E0C2}" type="datetimeFigureOut">
              <a:rPr lang="en-US" smtClean="0"/>
              <a:t>7/7/26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8697-9F37-E640-9909-775EE6739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6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8DF3-BD39-2944-9DA7-F8DD6B52E0C2}" type="datetimeFigureOut">
              <a:rPr lang="en-US" smtClean="0"/>
              <a:t>7/7/26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8697-9F37-E640-9909-775EE6739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5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8DF3-BD39-2944-9DA7-F8DD6B52E0C2}" type="datetimeFigureOut">
              <a:rPr lang="en-US" smtClean="0"/>
              <a:t>7/7/26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8697-9F37-E640-9909-775EE6739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30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A8DF3-BD39-2944-9DA7-F8DD6B52E0C2}" type="datetimeFigureOut">
              <a:rPr lang="en-US" smtClean="0"/>
              <a:t>7/7/26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C8697-9F37-E640-9909-775EE6739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0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itut-pascal.universite-paris-saclay.fr/en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openxmlformats.org/officeDocument/2006/relationships/image" Target="../media/image44.emf"/><Relationship Id="rId7" Type="http://schemas.openxmlformats.org/officeDocument/2006/relationships/image" Target="../media/image46.jpe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it/url?sa=i&amp;rct=j&amp;q=&amp;esrc=s&amp;source=images&amp;cd=&amp;ved=0ahUKEwjv_avliI7WAhXBaxQKHYRSCZsQjRwIBw&amp;url=https://dornsife.usc.edu/news/stories/335/in-memoriam-kazumi-maki-72/&amp;psig=AFQjCNEksfo0xnquf7cshWNUlT96gmytlQ&amp;ust=1504701507118326" TargetMode="External"/><Relationship Id="rId11" Type="http://schemas.openxmlformats.org/officeDocument/2006/relationships/image" Target="../media/image50.tiff"/><Relationship Id="rId5" Type="http://schemas.openxmlformats.org/officeDocument/2006/relationships/image" Target="../media/image45.jpeg"/><Relationship Id="rId10" Type="http://schemas.openxmlformats.org/officeDocument/2006/relationships/image" Target="../media/image49.tiff"/><Relationship Id="rId4" Type="http://schemas.openxmlformats.org/officeDocument/2006/relationships/hyperlink" Target="https://www.google.it/url?sa=i&amp;rct=j&amp;q=&amp;esrc=s&amp;source=images&amp;cd=&amp;ved=0ahUKEwiWkrzGiI7WAhWEShQKHVXxBnMQjRwIBw&amp;url=http://dornsife.usc.edu/cf/phys/phys_faculty_roster.cfm&amp;psig=AFQjCNHzh71KWsChaCE1EqsZaLLWiry1AA&amp;ust=1504701610139515" TargetMode="External"/><Relationship Id="rId9" Type="http://schemas.openxmlformats.org/officeDocument/2006/relationships/image" Target="../media/image48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5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54.emf"/><Relationship Id="rId4" Type="http://schemas.openxmlformats.org/officeDocument/2006/relationships/image" Target="../media/image51.e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5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62.emf"/><Relationship Id="rId18" Type="http://schemas.openxmlformats.org/officeDocument/2006/relationships/oleObject" Target="../embeddings/oleObject25.bin"/><Relationship Id="rId3" Type="http://schemas.openxmlformats.org/officeDocument/2006/relationships/image" Target="../media/image57.emf"/><Relationship Id="rId21" Type="http://schemas.openxmlformats.org/officeDocument/2006/relationships/image" Target="../media/image66.emf"/><Relationship Id="rId7" Type="http://schemas.openxmlformats.org/officeDocument/2006/relationships/image" Target="../media/image59.emf"/><Relationship Id="rId12" Type="http://schemas.openxmlformats.org/officeDocument/2006/relationships/oleObject" Target="../embeddings/oleObject22.bin"/><Relationship Id="rId17" Type="http://schemas.openxmlformats.org/officeDocument/2006/relationships/image" Target="../media/image64.emf"/><Relationship Id="rId2" Type="http://schemas.openxmlformats.org/officeDocument/2006/relationships/oleObject" Target="../embeddings/oleObject17.bin"/><Relationship Id="rId16" Type="http://schemas.openxmlformats.org/officeDocument/2006/relationships/oleObject" Target="../embeddings/oleObject24.bin"/><Relationship Id="rId20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61.emf"/><Relationship Id="rId5" Type="http://schemas.openxmlformats.org/officeDocument/2006/relationships/image" Target="../media/image58.emf"/><Relationship Id="rId15" Type="http://schemas.openxmlformats.org/officeDocument/2006/relationships/image" Target="../media/image63.emf"/><Relationship Id="rId10" Type="http://schemas.openxmlformats.org/officeDocument/2006/relationships/oleObject" Target="../embeddings/oleObject21.bin"/><Relationship Id="rId19" Type="http://schemas.openxmlformats.org/officeDocument/2006/relationships/image" Target="../media/image65.e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60.emf"/><Relationship Id="rId14" Type="http://schemas.openxmlformats.org/officeDocument/2006/relationships/oleObject" Target="../embeddings/oleObject2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62.emf"/><Relationship Id="rId18" Type="http://schemas.openxmlformats.org/officeDocument/2006/relationships/oleObject" Target="../embeddings/oleObject35.bin"/><Relationship Id="rId3" Type="http://schemas.openxmlformats.org/officeDocument/2006/relationships/image" Target="../media/image57.emf"/><Relationship Id="rId21" Type="http://schemas.openxmlformats.org/officeDocument/2006/relationships/image" Target="../media/image66.emf"/><Relationship Id="rId7" Type="http://schemas.openxmlformats.org/officeDocument/2006/relationships/image" Target="../media/image59.emf"/><Relationship Id="rId12" Type="http://schemas.openxmlformats.org/officeDocument/2006/relationships/oleObject" Target="../embeddings/oleObject32.bin"/><Relationship Id="rId17" Type="http://schemas.openxmlformats.org/officeDocument/2006/relationships/image" Target="../media/image64.emf"/><Relationship Id="rId2" Type="http://schemas.openxmlformats.org/officeDocument/2006/relationships/oleObject" Target="../embeddings/oleObject27.bin"/><Relationship Id="rId16" Type="http://schemas.openxmlformats.org/officeDocument/2006/relationships/oleObject" Target="../embeddings/oleObject34.bin"/><Relationship Id="rId20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61.emf"/><Relationship Id="rId5" Type="http://schemas.openxmlformats.org/officeDocument/2006/relationships/image" Target="../media/image58.emf"/><Relationship Id="rId15" Type="http://schemas.openxmlformats.org/officeDocument/2006/relationships/image" Target="../media/image63.emf"/><Relationship Id="rId10" Type="http://schemas.openxmlformats.org/officeDocument/2006/relationships/oleObject" Target="../embeddings/oleObject31.bin"/><Relationship Id="rId19" Type="http://schemas.openxmlformats.org/officeDocument/2006/relationships/image" Target="../media/image65.emf"/><Relationship Id="rId4" Type="http://schemas.openxmlformats.org/officeDocument/2006/relationships/oleObject" Target="../embeddings/oleObject28.bin"/><Relationship Id="rId9" Type="http://schemas.openxmlformats.org/officeDocument/2006/relationships/image" Target="../media/image60.emf"/><Relationship Id="rId14" Type="http://schemas.openxmlformats.org/officeDocument/2006/relationships/oleObject" Target="../embeddings/oleObject3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image" Target="../media/image70.png"/><Relationship Id="rId7" Type="http://schemas.openxmlformats.org/officeDocument/2006/relationships/image" Target="../media/image73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75.jpeg"/><Relationship Id="rId5" Type="http://schemas.openxmlformats.org/officeDocument/2006/relationships/image" Target="../media/image72.jpeg"/><Relationship Id="rId10" Type="http://schemas.openxmlformats.org/officeDocument/2006/relationships/hyperlink" Target="https://www.google.it/url?sa=i&amp;rct=j&amp;q=&amp;esrc=s&amp;source=images&amp;cd=&amp;ved=0ahUKEwjpyrGTiY7WAhUHtRQKHSKrBokQjRwIBw&amp;url=https://www.nobelprize.org/nobel_prizes/physics/laureates/2003/abrikosov-facts.html&amp;psig=AFQjCNE0efn2qkP3fzuZVC0hIB39zDD_MQ&amp;ust=1504701785622710" TargetMode="External"/><Relationship Id="rId4" Type="http://schemas.openxmlformats.org/officeDocument/2006/relationships/image" Target="../media/image71.png"/><Relationship Id="rId9" Type="http://schemas.openxmlformats.org/officeDocument/2006/relationships/image" Target="../media/image7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99.png"/><Relationship Id="rId5" Type="http://schemas.openxmlformats.org/officeDocument/2006/relationships/tags" Target="../tags/tag5.xml"/><Relationship Id="rId15" Type="http://schemas.openxmlformats.org/officeDocument/2006/relationships/image" Target="../media/image103.emf"/><Relationship Id="rId10" Type="http://schemas.openxmlformats.org/officeDocument/2006/relationships/image" Target="../media/image98.png"/><Relationship Id="rId4" Type="http://schemas.openxmlformats.org/officeDocument/2006/relationships/tags" Target="../tags/tag4.xml"/><Relationship Id="rId9" Type="http://schemas.openxmlformats.org/officeDocument/2006/relationships/image" Target="../media/image97.png"/><Relationship Id="rId14" Type="http://schemas.openxmlformats.org/officeDocument/2006/relationships/image" Target="../media/image10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tags" Target="../tags/tag11.xml"/><Relationship Id="rId7" Type="http://schemas.openxmlformats.org/officeDocument/2006/relationships/image" Target="../media/image96.png"/><Relationship Id="rId12" Type="http://schemas.openxmlformats.org/officeDocument/2006/relationships/image" Target="../media/image11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09.png"/><Relationship Id="rId5" Type="http://schemas.openxmlformats.org/officeDocument/2006/relationships/tags" Target="../tags/tag13.xml"/><Relationship Id="rId10" Type="http://schemas.openxmlformats.org/officeDocument/2006/relationships/image" Target="../media/image108.png"/><Relationship Id="rId4" Type="http://schemas.openxmlformats.org/officeDocument/2006/relationships/tags" Target="../tags/tag12.xml"/><Relationship Id="rId9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15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114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113.png"/><Relationship Id="rId5" Type="http://schemas.openxmlformats.org/officeDocument/2006/relationships/tags" Target="../tags/tag18.xml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tags" Target="../tags/tag17.xml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tags" Target="../tags/tag23.xml"/><Relationship Id="rId7" Type="http://schemas.openxmlformats.org/officeDocument/2006/relationships/image" Target="../media/image118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2.png"/><Relationship Id="rId5" Type="http://schemas.openxmlformats.org/officeDocument/2006/relationships/tags" Target="../tags/tag25.xml"/><Relationship Id="rId10" Type="http://schemas.openxmlformats.org/officeDocument/2006/relationships/image" Target="../media/image121.png"/><Relationship Id="rId4" Type="http://schemas.openxmlformats.org/officeDocument/2006/relationships/tags" Target="../tags/tag24.xml"/><Relationship Id="rId9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tags" Target="../tags/tag28.xml"/><Relationship Id="rId7" Type="http://schemas.openxmlformats.org/officeDocument/2006/relationships/image" Target="../media/image123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7.png"/><Relationship Id="rId5" Type="http://schemas.openxmlformats.org/officeDocument/2006/relationships/tags" Target="../tags/tag30.xml"/><Relationship Id="rId10" Type="http://schemas.openxmlformats.org/officeDocument/2006/relationships/image" Target="../media/image126.png"/><Relationship Id="rId4" Type="http://schemas.openxmlformats.org/officeDocument/2006/relationships/tags" Target="../tags/tag29.xml"/><Relationship Id="rId9" Type="http://schemas.openxmlformats.org/officeDocument/2006/relationships/image" Target="../media/image1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31.png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101.png"/><Relationship Id="rId2" Type="http://schemas.openxmlformats.org/officeDocument/2006/relationships/tags" Target="../tags/tag32.xml"/><Relationship Id="rId16" Type="http://schemas.openxmlformats.org/officeDocument/2006/relationships/image" Target="../media/image133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image" Target="../media/image130.png"/><Relationship Id="rId5" Type="http://schemas.openxmlformats.org/officeDocument/2006/relationships/tags" Target="../tags/tag35.xml"/><Relationship Id="rId15" Type="http://schemas.openxmlformats.org/officeDocument/2006/relationships/image" Target="../media/image123.png"/><Relationship Id="rId10" Type="http://schemas.openxmlformats.org/officeDocument/2006/relationships/image" Target="../media/image129.png"/><Relationship Id="rId4" Type="http://schemas.openxmlformats.org/officeDocument/2006/relationships/tags" Target="../tags/tag34.xml"/><Relationship Id="rId9" Type="http://schemas.openxmlformats.org/officeDocument/2006/relationships/image" Target="../media/image128.png"/><Relationship Id="rId14" Type="http://schemas.openxmlformats.org/officeDocument/2006/relationships/image" Target="../media/image1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29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0.png"/><Relationship Id="rId2" Type="http://schemas.openxmlformats.org/officeDocument/2006/relationships/image" Target="../media/image13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emf"/><Relationship Id="rId4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emf"/><Relationship Id="rId3" Type="http://schemas.openxmlformats.org/officeDocument/2006/relationships/image" Target="../media/image142.png"/><Relationship Id="rId7" Type="http://schemas.openxmlformats.org/officeDocument/2006/relationships/image" Target="../media/image148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3.tif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tags" Target="../tags/tag40.xml"/><Relationship Id="rId7" Type="http://schemas.openxmlformats.org/officeDocument/2006/relationships/image" Target="../media/image151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50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41.xml"/><Relationship Id="rId9" Type="http://schemas.openxmlformats.org/officeDocument/2006/relationships/image" Target="../media/image1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tiff"/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9.emf"/><Relationship Id="rId18" Type="http://schemas.openxmlformats.org/officeDocument/2006/relationships/hyperlink" Target="https://www.google.it/url?sa=i&amp;rct=j&amp;q=&amp;esrc=s&amp;source=images&amp;cd=&amp;ved=0ahUKEwjJjaGhgI7WAhXLvBQKHX4oB-wQjRwIBw&amp;url=https://www.biography.com/people/albert-einstein-9285408&amp;psig=AFQjCNFYOWT6ujrpr-Yo0WCiFqLdxqSG5A&amp;ust=1504699408241678" TargetMode="External"/><Relationship Id="rId3" Type="http://schemas.openxmlformats.org/officeDocument/2006/relationships/image" Target="../media/image14.emf"/><Relationship Id="rId7" Type="http://schemas.openxmlformats.org/officeDocument/2006/relationships/image" Target="../media/image16.e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22.jpeg"/><Relationship Id="rId2" Type="http://schemas.openxmlformats.org/officeDocument/2006/relationships/oleObject" Target="../embeddings/oleObject1.bin"/><Relationship Id="rId16" Type="http://schemas.openxmlformats.org/officeDocument/2006/relationships/hyperlink" Target="https://www.google.it/url?sa=i&amp;rct=j&amp;q=&amp;esrc=s&amp;source=images&amp;cd=&amp;ved=0ahUKEwiC44qTgI7WAhVB7xQKHbr7AucQjRwIBw&amp;url=http://www.smoluchowski.if.uj.edu.pl/smoluchowski&amp;psig=AFQjCNEo_GeBmQBEIynlMAQkxS6cJV3rxw&amp;ust=1504699365306221" TargetMode="Externa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8.emf"/><Relationship Id="rId5" Type="http://schemas.openxmlformats.org/officeDocument/2006/relationships/image" Target="../media/image15.emf"/><Relationship Id="rId15" Type="http://schemas.openxmlformats.org/officeDocument/2006/relationships/image" Target="../media/image21.jpg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23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7.emf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hyperlink" Target="https://www.google.it/url?sa=i&amp;rct=j&amp;q=&amp;esrc=s&amp;source=images&amp;cd=&amp;ved=0ahUKEwiB1bPNgI7WAhVBWBQKHQMuBu0QjRwIBw&amp;url=http://cnt13.blogspot.com/2013/01/boseeinstein-condensation-complex.html&amp;psig=AFQjCNFDY-vRgV_pxTmEbahmkqcKIKSscA&amp;ust=150469949725460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it/url?sa=i&amp;rct=j&amp;q=&amp;esrc=s&amp;source=images&amp;cd=&amp;ved=0ahUKEwj29fyWhY7WAhWEuhQKHd1PCOUQjRwIBw&amp;url=http://physlab.ep.nctu.edu.tw/en/?p=814&amp;psig=AFQjCNEbNwSiEbWQFlSGRRrvcGHdZJt9zQ&amp;ust=1504700717110662" TargetMode="External"/><Relationship Id="rId3" Type="http://schemas.openxmlformats.org/officeDocument/2006/relationships/hyperlink" Target="https://www.google.it/url?sa=i&amp;rct=j&amp;q=&amp;esrc=s&amp;source=images&amp;cd=&amp;ved=0ahUKEwiyzIOihI7WAhXC6RQKHdjzCegQjRwIBw&amp;url=http://cen.acs.org/articles/94/web/2016/10/Theoretical-description-of-exotic-phases-of-matter-wins-2016-Nobel-Prize-in-Physics.html&amp;psig=AFQjCNG8Ibb9VbAsrQE4cmanGA6hSCu74w&amp;ust=1504700479934595" TargetMode="External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google.it/url?sa=i&amp;rct=j&amp;q=&amp;esrc=s&amp;source=images&amp;cd=&amp;ved=0ahUKEwjqgbO_hI7WAhWJcRQKHbt_AVcQjRwIBw&amp;url=https://inspirehep.net/record/1504958/plots&amp;psig=AFQjCNHXAqxB1AxFtaZUJI6xVAeJ2PH1Mw&amp;ust=1504700518255469" TargetMode="External"/><Relationship Id="rId5" Type="http://schemas.openxmlformats.org/officeDocument/2006/relationships/hyperlink" Target="https://www.google.it/imgres?imgurl=https://inspirehep.net/record/1504958/files/Berezinskii.png&amp;imgrefurl=https://inspirehep.net/record/1504958/plots&amp;docid=vc2VOtHV2Z4hvM&amp;tbnid=L21vdMUg1tJS6M:&amp;vet=10ahUKEwjDm46whI7WAhXsLMAKHSuuA64QMwgmKAEwAQ..i&amp;w=293&amp;h=530&amp;client=firefox-b&amp;bih=1283&amp;biw=2560&amp;q=vadim%20berezinsky&amp;ved=0ahUKEwjDm46whI7WAhXsLMAKHSuuA64QMwgmKAEwAQ&amp;iact=mrc&amp;uact=8" TargetMode="External"/><Relationship Id="rId10" Type="http://schemas.openxmlformats.org/officeDocument/2006/relationships/image" Target="../media/image32.tiff"/><Relationship Id="rId4" Type="http://schemas.openxmlformats.org/officeDocument/2006/relationships/image" Target="../media/image29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it/url?sa=i&amp;rct=j&amp;q=&amp;esrc=s&amp;source=images&amp;cd=&amp;ved=0ahUKEwjv7KzWho7WAhWLVhQKHWu0BrQQjRwIBw&amp;url=https://en.wikipedia.org/wiki/Anatoly_Larkin&amp;psig=AFQjCNGgDJUt_ubaQPMB-bxCjh_t_TJfnQ&amp;ust=1504701123833283" TargetMode="External"/><Relationship Id="rId3" Type="http://schemas.openxmlformats.org/officeDocument/2006/relationships/image" Target="../media/image33.emf"/><Relationship Id="rId7" Type="http://schemas.openxmlformats.org/officeDocument/2006/relationships/image" Target="../media/image35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4.emf"/><Relationship Id="rId10" Type="http://schemas.openxmlformats.org/officeDocument/2006/relationships/image" Target="../media/image37.tiff"/><Relationship Id="rId4" Type="http://schemas.openxmlformats.org/officeDocument/2006/relationships/oleObject" Target="../embeddings/oleObject8.bin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">
            <a:extLst>
              <a:ext uri="{FF2B5EF4-FFF2-40B4-BE49-F238E27FC236}">
                <a16:creationId xmlns:a16="http://schemas.microsoft.com/office/drawing/2014/main" id="{E3C77AB1-EE70-FF0A-96B0-7D027AE20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26" y="1021524"/>
            <a:ext cx="8398701" cy="102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27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Superconducting Fluctuations: From Ginzburg–Landau Theory to Fluctuation Spectroscopy I</a:t>
            </a:r>
            <a:endParaRPr lang="en-US" sz="27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01DB38D6-4ADD-F20D-F015-CBC59192A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673" y="2148230"/>
            <a:ext cx="6381605" cy="101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056" tIns="34529" rIns="69056" bIns="34529"/>
          <a:lstStyle/>
          <a:p>
            <a:pPr algn="ctr"/>
            <a:r>
              <a:rPr kumimoji="1" lang="it-IT" dirty="0">
                <a:latin typeface="Arial Black" charset="0"/>
              </a:rPr>
              <a:t>Andrey Varlamov</a:t>
            </a:r>
          </a:p>
          <a:p>
            <a:pPr algn="ctr"/>
            <a:r>
              <a:rPr kumimoji="1" lang="en-US" dirty="0">
                <a:latin typeface="Arial Black" charset="0"/>
              </a:rPr>
              <a:t>CNR-SPIN, Rome, Italy</a:t>
            </a:r>
          </a:p>
          <a:p>
            <a:pPr algn="ctr"/>
            <a:r>
              <a:rPr kumimoji="1" lang="en-US" dirty="0">
                <a:latin typeface="Arial Black" charset="0"/>
              </a:rPr>
              <a:t>Academy of Science and Letters, Milan, Italy</a:t>
            </a:r>
          </a:p>
          <a:p>
            <a:endParaRPr kumimoji="1" lang="it-IT" dirty="0">
              <a:solidFill>
                <a:srgbClr val="0000FF"/>
              </a:solidFill>
              <a:latin typeface="Arial Black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642AE0-809C-F7D2-AC48-4F8A78B9A7F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979502"/>
          </a:xfrm>
          <a:prstGeom prst="rect">
            <a:avLst/>
          </a:prstGeom>
          <a:solidFill>
            <a:schemeClr val="accent2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Two-dimensional and Disordered Superconductors</a:t>
            </a:r>
          </a:p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Universitè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Paris-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Saclay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Institut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PASCAL</a:t>
            </a:r>
          </a:p>
          <a:p>
            <a:r>
              <a:rPr lang="en-US" altLang="it-IT" sz="21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July 7, 2026</a:t>
            </a:r>
            <a:endParaRPr lang="it-IT" altLang="it-IT" sz="2100" b="1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AutoShape 2">
            <a:hlinkClick r:id="rId3"/>
            <a:extLst>
              <a:ext uri="{FF2B5EF4-FFF2-40B4-BE49-F238E27FC236}">
                <a16:creationId xmlns:a16="http://schemas.microsoft.com/office/drawing/2014/main" id="{409D02B4-B010-66D6-F29C-F8793683CD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" name="AutoShape 2" descr="Institut Pascal de l'université Paris-Saclay Map - University - Orsay,  Île-de-France, France">
            <a:extLst>
              <a:ext uri="{FF2B5EF4-FFF2-40B4-BE49-F238E27FC236}">
                <a16:creationId xmlns:a16="http://schemas.microsoft.com/office/drawing/2014/main" id="{7755F23D-FD68-2ECA-A237-949206028E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" name="AutoShape 4" descr="Institut Pascal de l'université Paris-Saclay Map - University - Orsay,  Île-de-France, France">
            <a:extLst>
              <a:ext uri="{FF2B5EF4-FFF2-40B4-BE49-F238E27FC236}">
                <a16:creationId xmlns:a16="http://schemas.microsoft.com/office/drawing/2014/main" id="{1B043239-1BA3-D687-6124-C5A585A222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86300" y="35433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1030" name="Picture 6" descr="Cnr SPIN - Home">
            <a:extLst>
              <a:ext uri="{FF2B5EF4-FFF2-40B4-BE49-F238E27FC236}">
                <a16:creationId xmlns:a16="http://schemas.microsoft.com/office/drawing/2014/main" id="{31627DC0-5B98-326A-93F4-0C0B26F2C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789" y="2611190"/>
            <a:ext cx="1876211" cy="88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stituto Lombardo Accademia di Scienze e Lettere - AICI">
            <a:extLst>
              <a:ext uri="{FF2B5EF4-FFF2-40B4-BE49-F238E27FC236}">
                <a16:creationId xmlns:a16="http://schemas.microsoft.com/office/drawing/2014/main" id="{1E150FAE-3274-1B2F-7001-E6F15A88F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511" y="3634497"/>
            <a:ext cx="4786489" cy="31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me Page - Istituto Lombardo">
            <a:extLst>
              <a:ext uri="{FF2B5EF4-FFF2-40B4-BE49-F238E27FC236}">
                <a16:creationId xmlns:a16="http://schemas.microsoft.com/office/drawing/2014/main" id="{18D4B4F8-3091-D726-FDA9-562ED1A35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5" y="2205448"/>
            <a:ext cx="1289340" cy="128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nstitut Pascal">
            <a:extLst>
              <a:ext uri="{FF2B5EF4-FFF2-40B4-BE49-F238E27FC236}">
                <a16:creationId xmlns:a16="http://schemas.microsoft.com/office/drawing/2014/main" id="{D32FE361-6047-A115-2E85-4721CECFA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1267"/>
            <a:ext cx="4739745" cy="269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407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64561"/>
          </a:xfrm>
          <a:solidFill>
            <a:srgbClr val="99FF33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Ctr="1">
            <a:normAutofit/>
          </a:bodyPr>
          <a:lstStyle/>
          <a:p>
            <a:pPr eaLnBrk="1" hangingPunct="1"/>
            <a:r>
              <a:rPr lang="en-US" sz="24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Superconducting fluctuations near T</a:t>
            </a:r>
            <a:r>
              <a:rPr lang="en-US" sz="2400" b="1" baseline="-25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physical quantities</a:t>
            </a:r>
            <a:endParaRPr lang="en-US" sz="2400" b="1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89340-4B16-F5D3-08F4-29FF98E9B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55" y="1157410"/>
            <a:ext cx="6478037" cy="9188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E1C49B-EBB5-6DCA-C15A-5388C26EF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113" y="2494788"/>
            <a:ext cx="2962532" cy="869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9AB897-EDF4-7286-2E06-3E00539CF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371" y="4615555"/>
            <a:ext cx="5749821" cy="994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CD5D21-0CE5-13E2-5277-89209C82F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6" y="3466961"/>
            <a:ext cx="3557108" cy="10787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A5C374-1E34-7247-D4C3-FBF028243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9304" y="3527418"/>
            <a:ext cx="4120997" cy="107879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1D9AB36-6ADA-ED37-0F61-B42121C60C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101" y="5625271"/>
            <a:ext cx="5651701" cy="12806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EC07148-1CF4-EB71-96BF-2F863143B522}"/>
              </a:ext>
            </a:extLst>
          </p:cNvPr>
          <p:cNvSpPr txBox="1"/>
          <p:nvPr/>
        </p:nvSpPr>
        <p:spPr>
          <a:xfrm>
            <a:off x="446740" y="932181"/>
            <a:ext cx="2700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Diamagnetic susceptibility: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A5CB33-E223-4ABA-F372-736F4162C089}"/>
              </a:ext>
            </a:extLst>
          </p:cNvPr>
          <p:cNvSpPr txBox="1"/>
          <p:nvPr/>
        </p:nvSpPr>
        <p:spPr>
          <a:xfrm>
            <a:off x="923346" y="2724155"/>
            <a:ext cx="1294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Free energy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D0FB9DB-784E-0AD7-7EEF-FA9A9A3CF664}"/>
              </a:ext>
            </a:extLst>
          </p:cNvPr>
          <p:cNvSpPr txBox="1"/>
          <p:nvPr/>
        </p:nvSpPr>
        <p:spPr>
          <a:xfrm>
            <a:off x="225778" y="3293880"/>
            <a:ext cx="381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Fluctuation Cooper pairs concentration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10E115-1C08-E939-BA16-FEC18324E63E}"/>
              </a:ext>
            </a:extLst>
          </p:cNvPr>
          <p:cNvSpPr txBox="1"/>
          <p:nvPr/>
        </p:nvSpPr>
        <p:spPr>
          <a:xfrm>
            <a:off x="343699" y="4345367"/>
            <a:ext cx="145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Heat capacity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1890CF-D759-54FF-CF97-FEBAE7F73A52}"/>
              </a:ext>
            </a:extLst>
          </p:cNvPr>
          <p:cNvSpPr txBox="1"/>
          <p:nvPr/>
        </p:nvSpPr>
        <p:spPr>
          <a:xfrm>
            <a:off x="5112456" y="3239445"/>
            <a:ext cx="2585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Chemical potential of FCP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D4CA79-EA6A-9F5E-E99D-C17687BA5272}"/>
              </a:ext>
            </a:extLst>
          </p:cNvPr>
          <p:cNvSpPr txBox="1"/>
          <p:nvPr/>
        </p:nvSpPr>
        <p:spPr>
          <a:xfrm>
            <a:off x="280761" y="5562421"/>
            <a:ext cx="1853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Nernst coefficient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B8D98C-D1D7-DEE2-9FE8-95E0726EE165}"/>
              </a:ext>
            </a:extLst>
          </p:cNvPr>
          <p:cNvSpPr txBox="1"/>
          <p:nvPr/>
        </p:nvSpPr>
        <p:spPr>
          <a:xfrm>
            <a:off x="55789" y="2041088"/>
            <a:ext cx="901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more consistent consideration performed in the framework of the Ginzburg-Landau fluctuation theory confirms this estimate.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618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en-US" sz="2400" b="1" kern="0" dirty="0">
                <a:solidFill>
                  <a:srgbClr val="000099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Superconducting fluctuations near </a:t>
            </a:r>
            <a:r>
              <a:rPr lang="en-US" sz="2400" b="1" kern="0" dirty="0" err="1">
                <a:solidFill>
                  <a:srgbClr val="000099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Tc</a:t>
            </a:r>
            <a:r>
              <a:rPr lang="en-US" sz="2400" b="1" kern="0" dirty="0">
                <a:solidFill>
                  <a:srgbClr val="000099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: anomalous Maki-Thompson term</a:t>
            </a:r>
          </a:p>
        </p:txBody>
      </p:sp>
      <p:graphicFrame>
        <p:nvGraphicFramePr>
          <p:cNvPr id="52229" name="Object 3"/>
          <p:cNvGraphicFramePr>
            <a:graphicFrameLocks noChangeAspect="1"/>
          </p:cNvGraphicFramePr>
          <p:nvPr/>
        </p:nvGraphicFramePr>
        <p:xfrm>
          <a:off x="4521307" y="2859069"/>
          <a:ext cx="425291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4000" imgH="546100" progId="Equation.3">
                  <p:embed/>
                </p:oleObj>
              </mc:Choice>
              <mc:Fallback>
                <p:oleObj name="Equation" r:id="rId2" imgW="1524000" imgH="546100" progId="Equation.3">
                  <p:embed/>
                  <p:pic>
                    <p:nvPicPr>
                      <p:cNvPr id="5222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307" y="2859069"/>
                        <a:ext cx="425291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583" name="Picture 743" descr="isultati immagini per richard thompson usc l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4658356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89" name="Picture 749" descr="isultati immagini per kazumi maki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8355"/>
            <a:ext cx="1428750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95400"/>
            <a:ext cx="4138613" cy="3231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4309" y="1374113"/>
            <a:ext cx="3712386" cy="1484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0351" y="4526423"/>
            <a:ext cx="2844800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9513" y="5439768"/>
            <a:ext cx="3749110" cy="139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9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42" y="2045283"/>
            <a:ext cx="44227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92185"/>
            <a:ext cx="9144000" cy="908588"/>
          </a:xfrm>
          <a:solidFill>
            <a:srgbClr val="99FF33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Ctr="1">
            <a:noAutofit/>
          </a:bodyPr>
          <a:lstStyle/>
          <a:p>
            <a:pPr eaLnBrk="1" hangingPunct="1"/>
            <a:r>
              <a:rPr lang="en-US" sz="2400" b="1" dirty="0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Superconducting fluctuations near </a:t>
            </a:r>
            <a:r>
              <a:rPr lang="en-US" sz="2400" b="1" dirty="0" err="1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Tc</a:t>
            </a:r>
            <a:r>
              <a:rPr lang="en-US" sz="2400" b="1" dirty="0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: One-electron conductivity renormalization</a:t>
            </a:r>
          </a:p>
        </p:txBody>
      </p:sp>
      <p:graphicFrame>
        <p:nvGraphicFramePr>
          <p:cNvPr id="53251" name="Object 2"/>
          <p:cNvGraphicFramePr>
            <a:graphicFrameLocks noChangeAspect="1"/>
          </p:cNvGraphicFramePr>
          <p:nvPr/>
        </p:nvGraphicFramePr>
        <p:xfrm>
          <a:off x="1600200" y="3311200"/>
          <a:ext cx="29718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900" imgH="177800" progId="Equation.3">
                  <p:embed/>
                </p:oleObj>
              </mc:Choice>
              <mc:Fallback>
                <p:oleObj name="Equation" r:id="rId3" imgW="977900" imgH="177800" progId="Equation.3">
                  <p:embed/>
                  <p:pic>
                    <p:nvPicPr>
                      <p:cNvPr id="5325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311200"/>
                        <a:ext cx="297180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2" name="Object 3"/>
          <p:cNvGraphicFramePr>
            <a:graphicFrameLocks noChangeAspect="1"/>
          </p:cNvGraphicFramePr>
          <p:nvPr/>
        </p:nvGraphicFramePr>
        <p:xfrm>
          <a:off x="56831" y="4948639"/>
          <a:ext cx="8941920" cy="90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483100" imgH="469900" progId="Equation.3">
                  <p:embed/>
                </p:oleObj>
              </mc:Choice>
              <mc:Fallback>
                <p:oleObj name="Equation" r:id="rId5" imgW="4483100" imgH="469900" progId="Equation.3">
                  <p:embed/>
                  <p:pic>
                    <p:nvPicPr>
                      <p:cNvPr id="5325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31" y="4948639"/>
                        <a:ext cx="8941920" cy="908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3" name="Object 4"/>
          <p:cNvGraphicFramePr>
            <a:graphicFrameLocks noChangeAspect="1"/>
          </p:cNvGraphicFramePr>
          <p:nvPr/>
        </p:nvGraphicFramePr>
        <p:xfrm>
          <a:off x="5899108" y="3645580"/>
          <a:ext cx="266223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76300" imgH="203200" progId="Equation.3">
                  <p:embed/>
                </p:oleObj>
              </mc:Choice>
              <mc:Fallback>
                <p:oleObj name="Equation" r:id="rId7" imgW="876300" imgH="203200" progId="Equation.3">
                  <p:embed/>
                  <p:pic>
                    <p:nvPicPr>
                      <p:cNvPr id="5325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108" y="3645580"/>
                        <a:ext cx="2662238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4" name="Object 5"/>
          <p:cNvGraphicFramePr>
            <a:graphicFrameLocks noChangeAspect="1"/>
          </p:cNvGraphicFramePr>
          <p:nvPr/>
        </p:nvGraphicFramePr>
        <p:xfrm>
          <a:off x="1619250" y="1308100"/>
          <a:ext cx="5980113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68500" imgH="241300" progId="Equation.3">
                  <p:embed/>
                </p:oleObj>
              </mc:Choice>
              <mc:Fallback>
                <p:oleObj name="Equation" r:id="rId9" imgW="1968500" imgH="241300" progId="Equation.3">
                  <p:embed/>
                  <p:pic>
                    <p:nvPicPr>
                      <p:cNvPr id="5325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1308100"/>
                        <a:ext cx="5980113" cy="81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5" name="Object 6"/>
          <p:cNvGraphicFramePr>
            <a:graphicFrameLocks noChangeAspect="1"/>
          </p:cNvGraphicFramePr>
          <p:nvPr/>
        </p:nvGraphicFramePr>
        <p:xfrm>
          <a:off x="1897276" y="6005869"/>
          <a:ext cx="419100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06500" imgH="190500" progId="Equation.3">
                  <p:embed/>
                </p:oleObj>
              </mc:Choice>
              <mc:Fallback>
                <p:oleObj name="Equation" r:id="rId11" imgW="1206500" imgH="190500" progId="Equation.3">
                  <p:embed/>
                  <p:pic>
                    <p:nvPicPr>
                      <p:cNvPr id="5325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7276" y="6005869"/>
                        <a:ext cx="4191000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6" name="Object 7"/>
          <p:cNvGraphicFramePr>
            <a:graphicFrameLocks noChangeAspect="1"/>
          </p:cNvGraphicFramePr>
          <p:nvPr/>
        </p:nvGraphicFramePr>
        <p:xfrm>
          <a:off x="4937928" y="2133600"/>
          <a:ext cx="3883025" cy="149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17600" imgH="444500" progId="Equation.3">
                  <p:embed/>
                </p:oleObj>
              </mc:Choice>
              <mc:Fallback>
                <p:oleObj name="Equation" r:id="rId13" imgW="1117600" imgH="444500" progId="Equation.3">
                  <p:embed/>
                  <p:pic>
                    <p:nvPicPr>
                      <p:cNvPr id="5325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928" y="2133600"/>
                        <a:ext cx="3883025" cy="1497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749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68980"/>
              </p:ext>
            </p:extLst>
          </p:nvPr>
        </p:nvGraphicFramePr>
        <p:xfrm>
          <a:off x="63946" y="1122999"/>
          <a:ext cx="9034258" cy="5592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7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48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Vicinity of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  <a:r>
                        <a:rPr lang="en-US" sz="3200" baseline="-25000" dirty="0" err="1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c</a:t>
                      </a:r>
                      <a:endParaRPr lang="en-US" sz="3200" baseline="-25000" dirty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FF"/>
                          </a:solidFill>
                        </a:rPr>
                        <a:t>Vicinity of Hc2(0)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27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27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27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27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27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884310" y="1858464"/>
          <a:ext cx="2960687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76300" imgH="215900" progId="Equation.3">
                  <p:embed/>
                </p:oleObj>
              </mc:Choice>
              <mc:Fallback>
                <p:oleObj name="Equation" r:id="rId2" imgW="876300" imgH="215900" progId="Equation.3">
                  <p:embed/>
                  <p:pic>
                    <p:nvPicPr>
                      <p:cNvPr id="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310" y="1858464"/>
                        <a:ext cx="2960687" cy="73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5229225" y="1801450"/>
          <a:ext cx="3003550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89000" imgH="228600" progId="Equation.3">
                  <p:embed/>
                </p:oleObj>
              </mc:Choice>
              <mc:Fallback>
                <p:oleObj name="Equation" r:id="rId4" imgW="889000" imgH="228600" progId="Equation.3">
                  <p:embed/>
                  <p:pic>
                    <p:nvPicPr>
                      <p:cNvPr id="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9225" y="1801450"/>
                        <a:ext cx="3003550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167306" y="2903171"/>
          <a:ext cx="4324690" cy="664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74800" imgH="241300" progId="Equation.3">
                  <p:embed/>
                </p:oleObj>
              </mc:Choice>
              <mc:Fallback>
                <p:oleObj name="Equation" r:id="rId6" imgW="1574800" imgH="241300" progId="Equation.3">
                  <p:embed/>
                  <p:pic>
                    <p:nvPicPr>
                      <p:cNvPr id="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306" y="2903171"/>
                        <a:ext cx="4324690" cy="6640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4581075" y="2903171"/>
          <a:ext cx="4481512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146300" imgH="266700" progId="Equation.3">
                  <p:embed/>
                </p:oleObj>
              </mc:Choice>
              <mc:Fallback>
                <p:oleObj name="Equation" r:id="rId8" imgW="2146300" imgH="266700" progId="Equation.3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1075" y="2903171"/>
                        <a:ext cx="4481512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563563" y="4823723"/>
          <a:ext cx="386080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3000" imgH="241300" progId="Equation.3">
                  <p:embed/>
                </p:oleObj>
              </mc:Choice>
              <mc:Fallback>
                <p:oleObj name="Equation" r:id="rId10" imgW="1143000" imgH="241300" progId="Equation.3">
                  <p:embed/>
                  <p:pic>
                    <p:nvPicPr>
                      <p:cNvPr id="1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823723"/>
                        <a:ext cx="386080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/>
        </p:nvGraphicFramePr>
        <p:xfrm>
          <a:off x="5229225" y="4659598"/>
          <a:ext cx="3132138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27100" imgH="266700" progId="Equation.3">
                  <p:embed/>
                </p:oleObj>
              </mc:Choice>
              <mc:Fallback>
                <p:oleObj name="Equation" r:id="rId12" imgW="927100" imgH="266700" progId="Equation.3">
                  <p:embed/>
                  <p:pic>
                    <p:nvPicPr>
                      <p:cNvPr id="1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9225" y="4659598"/>
                        <a:ext cx="3132138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 noChangeAspect="1"/>
          </p:cNvGraphicFramePr>
          <p:nvPr/>
        </p:nvGraphicFramePr>
        <p:xfrm>
          <a:off x="297875" y="5749115"/>
          <a:ext cx="4283200" cy="762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498600" imgH="266700" progId="Equation.3">
                  <p:embed/>
                </p:oleObj>
              </mc:Choice>
              <mc:Fallback>
                <p:oleObj name="Equation" r:id="rId14" imgW="1498600" imgH="266700" progId="Equation.3">
                  <p:embed/>
                  <p:pic>
                    <p:nvPicPr>
                      <p:cNvPr id="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875" y="5749115"/>
                        <a:ext cx="4283200" cy="7628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/>
          <p:cNvGraphicFramePr>
            <a:graphicFrameLocks noChangeAspect="1"/>
          </p:cNvGraphicFramePr>
          <p:nvPr/>
        </p:nvGraphicFramePr>
        <p:xfrm>
          <a:off x="4824903" y="5621465"/>
          <a:ext cx="43561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524000" imgH="304800" progId="Equation.3">
                  <p:embed/>
                </p:oleObj>
              </mc:Choice>
              <mc:Fallback>
                <p:oleObj name="Equation" r:id="rId16" imgW="1524000" imgH="304800" progId="Equation.3">
                  <p:embed/>
                  <p:pic>
                    <p:nvPicPr>
                      <p:cNvPr id="1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4903" y="5621465"/>
                        <a:ext cx="4356100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"/>
          <p:cNvGraphicFramePr>
            <a:graphicFrameLocks noChangeAspect="1"/>
          </p:cNvGraphicFramePr>
          <p:nvPr/>
        </p:nvGraphicFramePr>
        <p:xfrm>
          <a:off x="563563" y="3845537"/>
          <a:ext cx="3445746" cy="690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206500" imgH="241300" progId="Equation.3">
                  <p:embed/>
                </p:oleObj>
              </mc:Choice>
              <mc:Fallback>
                <p:oleObj name="Equation" r:id="rId18" imgW="1206500" imgH="241300" progId="Equation.3">
                  <p:embed/>
                  <p:pic>
                    <p:nvPicPr>
                      <p:cNvPr id="1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3845537"/>
                        <a:ext cx="3445746" cy="6904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/>
          <p:cNvGraphicFramePr>
            <a:graphicFrameLocks noChangeAspect="1"/>
          </p:cNvGraphicFramePr>
          <p:nvPr/>
        </p:nvGraphicFramePr>
        <p:xfrm>
          <a:off x="4652540" y="3845538"/>
          <a:ext cx="4020403" cy="690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549400" imgH="266700" progId="Equation.3">
                  <p:embed/>
                </p:oleObj>
              </mc:Choice>
              <mc:Fallback>
                <p:oleObj name="Equation" r:id="rId20" imgW="1549400" imgH="266700" progId="Equation.3">
                  <p:embed/>
                  <p:pic>
                    <p:nvPicPr>
                      <p:cNvPr id="1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2540" y="3845538"/>
                        <a:ext cx="4020403" cy="6904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4"/>
          <p:cNvSpPr>
            <a:spLocks noGrp="1" noChangeArrowheads="1"/>
          </p:cNvSpPr>
          <p:nvPr>
            <p:ph type="title"/>
          </p:nvPr>
        </p:nvSpPr>
        <p:spPr>
          <a:xfrm>
            <a:off x="9075" y="164062"/>
            <a:ext cx="9144000" cy="736257"/>
          </a:xfrm>
          <a:solidFill>
            <a:srgbClr val="99FF33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Ctr="1">
            <a:normAutofit/>
          </a:bodyPr>
          <a:lstStyle/>
          <a:p>
            <a:pPr eaLnBrk="1" hangingPunct="1"/>
            <a:r>
              <a:rPr lang="en-US" sz="2400" b="1" dirty="0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Thermal fluctuations near T</a:t>
            </a:r>
            <a:r>
              <a:rPr lang="en-US" sz="2400" b="1" baseline="-25000" dirty="0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c0</a:t>
            </a:r>
            <a:r>
              <a:rPr lang="en-US" sz="2400" b="1" dirty="0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 charset="0"/>
              </a:rPr>
              <a:t>:</a:t>
            </a:r>
            <a:r>
              <a:rPr lang="en-US" sz="2400" b="1" dirty="0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summary</a:t>
            </a:r>
          </a:p>
        </p:txBody>
      </p:sp>
      <p:sp>
        <p:nvSpPr>
          <p:cNvPr id="2" name="Rectangle 1"/>
          <p:cNvSpPr/>
          <p:nvPr/>
        </p:nvSpPr>
        <p:spPr>
          <a:xfrm>
            <a:off x="4595356" y="1717118"/>
            <a:ext cx="4481512" cy="50328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?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230196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815854-44E4-AAE0-3D52-E24B70A51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53" y="593591"/>
            <a:ext cx="8194778" cy="57845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6714103-EF42-8C69-037D-FB81E8FC34EB}"/>
              </a:ext>
            </a:extLst>
          </p:cNvPr>
          <p:cNvSpPr/>
          <p:nvPr/>
        </p:nvSpPr>
        <p:spPr>
          <a:xfrm>
            <a:off x="4904207" y="2157054"/>
            <a:ext cx="492643" cy="388861"/>
          </a:xfrm>
          <a:prstGeom prst="ellipse">
            <a:avLst/>
          </a:prstGeom>
          <a:solidFill>
            <a:srgbClr val="FFFF00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A1DBC7F-D7EF-A96A-4405-A573FA399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E2B8C0B8-F6BB-1269-B78A-3BF1539B5280}"/>
              </a:ext>
            </a:extLst>
          </p:cNvPr>
          <p:cNvSpPr txBox="1">
            <a:spLocks noChangeArrowheads="1"/>
          </p:cNvSpPr>
          <p:nvPr/>
        </p:nvSpPr>
        <p:spPr>
          <a:xfrm>
            <a:off x="-26558" y="122238"/>
            <a:ext cx="9144000" cy="1295400"/>
          </a:xfrm>
          <a:prstGeom prst="rect">
            <a:avLst/>
          </a:prstGeom>
          <a:solidFill>
            <a:srgbClr val="99FF33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Superconducting fluctuations near H</a:t>
            </a:r>
            <a:r>
              <a:rPr lang="en-US" sz="3200" b="1" baseline="-25000" dirty="0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c2</a:t>
            </a:r>
            <a:r>
              <a:rPr lang="en-US" sz="3200" b="1" dirty="0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: Quantum phase transition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03AE3A-AEB8-8DBC-F416-D91557977361}"/>
              </a:ext>
            </a:extLst>
          </p:cNvPr>
          <p:cNvSpPr txBox="1"/>
          <p:nvPr/>
        </p:nvSpPr>
        <p:spPr>
          <a:xfrm>
            <a:off x="1940482" y="5676275"/>
            <a:ext cx="191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field picture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31AE4F-3428-624F-4A13-1C48FD7D3434}"/>
              </a:ext>
            </a:extLst>
          </p:cNvPr>
          <p:cNvSpPr txBox="1"/>
          <p:nvPr/>
        </p:nvSpPr>
        <p:spPr>
          <a:xfrm>
            <a:off x="4325678" y="5618078"/>
            <a:ext cx="3511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Melting of the vortex lattice due to </a:t>
            </a:r>
          </a:p>
          <a:p>
            <a:r>
              <a:rPr lang="en-US" dirty="0"/>
              <a:t>thermal fluctuations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26FBD9-374C-7734-E9D3-7F992F8FC7F0}"/>
              </a:ext>
            </a:extLst>
          </p:cNvPr>
          <p:cNvSpPr txBox="1"/>
          <p:nvPr/>
        </p:nvSpPr>
        <p:spPr>
          <a:xfrm>
            <a:off x="5067204" y="1616500"/>
            <a:ext cx="214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happens here?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E512673-8C30-3530-5C64-D764272CE8CD}"/>
              </a:ext>
            </a:extLst>
          </p:cNvPr>
          <p:cNvSpPr/>
          <p:nvPr/>
        </p:nvSpPr>
        <p:spPr>
          <a:xfrm rot="2523935">
            <a:off x="5494635" y="2815226"/>
            <a:ext cx="1288352" cy="388861"/>
          </a:xfrm>
          <a:prstGeom prst="ellipse">
            <a:avLst/>
          </a:prstGeom>
          <a:solidFill>
            <a:srgbClr val="0070C0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5EBDCBB9-3BB7-9C2F-7A7F-4DC071E929B0}"/>
              </a:ext>
            </a:extLst>
          </p:cNvPr>
          <p:cNvSpPr/>
          <p:nvPr/>
        </p:nvSpPr>
        <p:spPr>
          <a:xfrm rot="3680795">
            <a:off x="5517068" y="1634463"/>
            <a:ext cx="108536" cy="983193"/>
          </a:xfrm>
          <a:prstGeom prst="downArrow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74DD7266-E2B3-D789-C08A-3C3709DA2AAE}"/>
              </a:ext>
            </a:extLst>
          </p:cNvPr>
          <p:cNvSpPr/>
          <p:nvPr/>
        </p:nvSpPr>
        <p:spPr>
          <a:xfrm rot="21023757">
            <a:off x="6072597" y="1872739"/>
            <a:ext cx="88896" cy="1260959"/>
          </a:xfrm>
          <a:prstGeom prst="downArrow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5CFB07-21FF-8044-2F22-89CBF29A7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964637" y="4498584"/>
            <a:ext cx="1277000" cy="559411"/>
          </a:xfrm>
          <a:prstGeom prst="rect">
            <a:avLst/>
          </a:prstGeom>
        </p:spPr>
      </p:pic>
      <p:sp>
        <p:nvSpPr>
          <p:cNvPr id="25" name="Triangle 24">
            <a:extLst>
              <a:ext uri="{FF2B5EF4-FFF2-40B4-BE49-F238E27FC236}">
                <a16:creationId xmlns:a16="http://schemas.microsoft.com/office/drawing/2014/main" id="{C0694D86-6E5F-376A-4EB2-71806CA1C8D3}"/>
              </a:ext>
            </a:extLst>
          </p:cNvPr>
          <p:cNvSpPr/>
          <p:nvPr/>
        </p:nvSpPr>
        <p:spPr>
          <a:xfrm rot="2589321">
            <a:off x="7847851" y="3868311"/>
            <a:ext cx="1060704" cy="91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04ADAD-6DC3-9D00-87B2-331644A6B141}"/>
              </a:ext>
            </a:extLst>
          </p:cNvPr>
          <p:cNvSpPr txBox="1"/>
          <p:nvPr/>
        </p:nvSpPr>
        <p:spPr>
          <a:xfrm>
            <a:off x="6731725" y="4107587"/>
            <a:ext cx="21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Thermal fluctuations</a:t>
            </a:r>
          </a:p>
        </p:txBody>
      </p:sp>
    </p:spTree>
    <p:extLst>
      <p:ext uri="{BB962C8B-B14F-4D97-AF65-F5344CB8AC3E}">
        <p14:creationId xmlns:p14="http://schemas.microsoft.com/office/powerpoint/2010/main" val="3115571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3946" y="1122999"/>
          <a:ext cx="9034258" cy="5592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7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48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Vicinity of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Tc</a:t>
                      </a:r>
                      <a:endParaRPr lang="en-US" sz="3200" dirty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FF"/>
                          </a:solidFill>
                        </a:rPr>
                        <a:t>Vicinity of Hc2(0)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27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27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27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27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27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884310" y="1858464"/>
          <a:ext cx="2960687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76300" imgH="215900" progId="Equation.3">
                  <p:embed/>
                </p:oleObj>
              </mc:Choice>
              <mc:Fallback>
                <p:oleObj name="Equation" r:id="rId2" imgW="876300" imgH="215900" progId="Equation.3">
                  <p:embed/>
                  <p:pic>
                    <p:nvPicPr>
                      <p:cNvPr id="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310" y="1858464"/>
                        <a:ext cx="2960687" cy="73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5229225" y="1801450"/>
          <a:ext cx="3003550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89000" imgH="228600" progId="Equation.3">
                  <p:embed/>
                </p:oleObj>
              </mc:Choice>
              <mc:Fallback>
                <p:oleObj name="Equation" r:id="rId4" imgW="889000" imgH="228600" progId="Equation.3">
                  <p:embed/>
                  <p:pic>
                    <p:nvPicPr>
                      <p:cNvPr id="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9225" y="1801450"/>
                        <a:ext cx="3003550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167306" y="2903171"/>
          <a:ext cx="4324690" cy="664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74800" imgH="241300" progId="Equation.3">
                  <p:embed/>
                </p:oleObj>
              </mc:Choice>
              <mc:Fallback>
                <p:oleObj name="Equation" r:id="rId6" imgW="1574800" imgH="241300" progId="Equation.3">
                  <p:embed/>
                  <p:pic>
                    <p:nvPicPr>
                      <p:cNvPr id="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306" y="2903171"/>
                        <a:ext cx="4324690" cy="6640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4581075" y="2903171"/>
          <a:ext cx="4481512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146300" imgH="266700" progId="Equation.3">
                  <p:embed/>
                </p:oleObj>
              </mc:Choice>
              <mc:Fallback>
                <p:oleObj name="Equation" r:id="rId8" imgW="2146300" imgH="266700" progId="Equation.3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1075" y="2903171"/>
                        <a:ext cx="4481512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563563" y="4823723"/>
          <a:ext cx="386080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3000" imgH="241300" progId="Equation.3">
                  <p:embed/>
                </p:oleObj>
              </mc:Choice>
              <mc:Fallback>
                <p:oleObj name="Equation" r:id="rId10" imgW="1143000" imgH="241300" progId="Equation.3">
                  <p:embed/>
                  <p:pic>
                    <p:nvPicPr>
                      <p:cNvPr id="1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823723"/>
                        <a:ext cx="386080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/>
        </p:nvGraphicFramePr>
        <p:xfrm>
          <a:off x="5229225" y="4659598"/>
          <a:ext cx="3132138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27100" imgH="266700" progId="Equation.3">
                  <p:embed/>
                </p:oleObj>
              </mc:Choice>
              <mc:Fallback>
                <p:oleObj name="Equation" r:id="rId12" imgW="927100" imgH="266700" progId="Equation.3">
                  <p:embed/>
                  <p:pic>
                    <p:nvPicPr>
                      <p:cNvPr id="1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9225" y="4659598"/>
                        <a:ext cx="3132138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 noChangeAspect="1"/>
          </p:cNvGraphicFramePr>
          <p:nvPr/>
        </p:nvGraphicFramePr>
        <p:xfrm>
          <a:off x="297875" y="5749115"/>
          <a:ext cx="4283200" cy="762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498600" imgH="266700" progId="Equation.3">
                  <p:embed/>
                </p:oleObj>
              </mc:Choice>
              <mc:Fallback>
                <p:oleObj name="Equation" r:id="rId14" imgW="1498600" imgH="266700" progId="Equation.3">
                  <p:embed/>
                  <p:pic>
                    <p:nvPicPr>
                      <p:cNvPr id="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875" y="5749115"/>
                        <a:ext cx="4283200" cy="7628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/>
          <p:cNvGraphicFramePr>
            <a:graphicFrameLocks noChangeAspect="1"/>
          </p:cNvGraphicFramePr>
          <p:nvPr/>
        </p:nvGraphicFramePr>
        <p:xfrm>
          <a:off x="4824903" y="5621465"/>
          <a:ext cx="43561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524000" imgH="304800" progId="Equation.3">
                  <p:embed/>
                </p:oleObj>
              </mc:Choice>
              <mc:Fallback>
                <p:oleObj name="Equation" r:id="rId16" imgW="1524000" imgH="304800" progId="Equation.3">
                  <p:embed/>
                  <p:pic>
                    <p:nvPicPr>
                      <p:cNvPr id="1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4903" y="5621465"/>
                        <a:ext cx="4356100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"/>
          <p:cNvGraphicFramePr>
            <a:graphicFrameLocks noChangeAspect="1"/>
          </p:cNvGraphicFramePr>
          <p:nvPr/>
        </p:nvGraphicFramePr>
        <p:xfrm>
          <a:off x="563563" y="3845537"/>
          <a:ext cx="3445746" cy="690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206500" imgH="241300" progId="Equation.3">
                  <p:embed/>
                </p:oleObj>
              </mc:Choice>
              <mc:Fallback>
                <p:oleObj name="Equation" r:id="rId18" imgW="1206500" imgH="241300" progId="Equation.3">
                  <p:embed/>
                  <p:pic>
                    <p:nvPicPr>
                      <p:cNvPr id="1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3845537"/>
                        <a:ext cx="3445746" cy="6904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/>
          <p:cNvGraphicFramePr>
            <a:graphicFrameLocks noChangeAspect="1"/>
          </p:cNvGraphicFramePr>
          <p:nvPr/>
        </p:nvGraphicFramePr>
        <p:xfrm>
          <a:off x="4652540" y="3845538"/>
          <a:ext cx="4020403" cy="690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549400" imgH="266700" progId="Equation.3">
                  <p:embed/>
                </p:oleObj>
              </mc:Choice>
              <mc:Fallback>
                <p:oleObj name="Equation" r:id="rId20" imgW="1549400" imgH="266700" progId="Equation.3">
                  <p:embed/>
                  <p:pic>
                    <p:nvPicPr>
                      <p:cNvPr id="1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2540" y="3845538"/>
                        <a:ext cx="4020403" cy="6904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4633"/>
          </a:xfrm>
          <a:solidFill>
            <a:srgbClr val="99FF33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Ctr="1">
            <a:normAutofit fontScale="90000"/>
          </a:bodyPr>
          <a:lstStyle/>
          <a:p>
            <a:pPr eaLnBrk="1" hangingPunct="1"/>
            <a:r>
              <a:rPr lang="en-US" sz="3600" b="1" dirty="0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Quantum fluctuations near Hc</a:t>
            </a:r>
            <a:r>
              <a:rPr lang="en-US" sz="2800" b="1" dirty="0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3600" b="1" dirty="0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 charset="0"/>
              </a:rPr>
              <a:t>(0):</a:t>
            </a:r>
            <a:r>
              <a:rPr lang="en-US" sz="3600" b="1" dirty="0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qualitative picture</a:t>
            </a:r>
          </a:p>
        </p:txBody>
      </p:sp>
    </p:spTree>
    <p:extLst>
      <p:ext uri="{BB962C8B-B14F-4D97-AF65-F5344CB8AC3E}">
        <p14:creationId xmlns:p14="http://schemas.microsoft.com/office/powerpoint/2010/main" val="3085978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899" y="447906"/>
            <a:ext cx="4230080" cy="304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26368"/>
            <a:ext cx="2895600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91000"/>
            <a:ext cx="57150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73" descr="SSD512:Users:glatz:Documents:paper:2D_FC:nature:abrikosovQ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0" y="3723962"/>
            <a:ext cx="6654199" cy="317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611429" y="3319463"/>
            <a:ext cx="500117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Above Hc2(0): Snapshot visible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for times shorter than </a:t>
            </a:r>
            <a:r>
              <a:rPr lang="el-GR" sz="2400" b="1" dirty="0">
                <a:solidFill>
                  <a:srgbClr val="0000FF"/>
                </a:solidFill>
                <a:cs typeface="Arial" charset="0"/>
              </a:rPr>
              <a:t>τ</a:t>
            </a:r>
            <a:r>
              <a:rPr lang="en-US" sz="2400" b="1" baseline="-25000" dirty="0">
                <a:solidFill>
                  <a:srgbClr val="0000FF"/>
                </a:solidFill>
                <a:cs typeface="Arial" charset="0"/>
              </a:rPr>
              <a:t>QF</a:t>
            </a:r>
            <a:endParaRPr lang="el-GR" sz="24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0" y="369397"/>
            <a:ext cx="261072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Below Hc2(0)</a:t>
            </a:r>
            <a:endParaRPr lang="el-GR" sz="2400" b="1" dirty="0">
              <a:solidFill>
                <a:srgbClr val="0000FF"/>
              </a:solidFill>
              <a:cs typeface="Arial" charset="0"/>
            </a:endParaRP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101900" y="1177206"/>
          <a:ext cx="2048110" cy="929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52500" imgH="431800" progId="Equation.3">
                  <p:embed/>
                </p:oleObj>
              </mc:Choice>
              <mc:Fallback>
                <p:oleObj name="Equation" r:id="rId6" imgW="952500" imgH="431800" progId="Equation.3">
                  <p:embed/>
                  <p:pic>
                    <p:nvPicPr>
                      <p:cNvPr id="1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900" y="1177206"/>
                        <a:ext cx="2048110" cy="9295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>
            <a:cxnSpLocks/>
          </p:cNvCxnSpPr>
          <p:nvPr/>
        </p:nvCxnSpPr>
        <p:spPr>
          <a:xfrm flipV="1">
            <a:off x="1972117" y="1746168"/>
            <a:ext cx="1023798" cy="12389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63304" y="1812278"/>
            <a:ext cx="1254565" cy="376396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4"/>
          <p:cNvGraphicFramePr>
            <a:graphicFrameLocks noChangeAspect="1"/>
          </p:cNvGraphicFramePr>
          <p:nvPr/>
        </p:nvGraphicFramePr>
        <p:xfrm>
          <a:off x="1160442" y="2521744"/>
          <a:ext cx="1201738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58800" imgH="215900" progId="Equation.3">
                  <p:embed/>
                </p:oleObj>
              </mc:Choice>
              <mc:Fallback>
                <p:oleObj name="Equation" r:id="rId8" imgW="558800" imgH="215900" progId="Equation.3">
                  <p:embed/>
                  <p:pic>
                    <p:nvPicPr>
                      <p:cNvPr id="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442" y="2521744"/>
                        <a:ext cx="1201738" cy="46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flipV="1">
            <a:off x="1965014" y="1781999"/>
            <a:ext cx="1030901" cy="88578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2"/>
          </p:cNvCxnSpPr>
          <p:nvPr/>
        </p:nvCxnSpPr>
        <p:spPr>
          <a:xfrm flipH="1">
            <a:off x="1641778" y="2986882"/>
            <a:ext cx="119533" cy="258935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318" name="Picture 310" descr="isultati immagini per alexei abrikosov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513" y="431814"/>
            <a:ext cx="974987" cy="13789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B9FCC6-42AD-0ACF-FB80-2738BF6730B5}"/>
              </a:ext>
            </a:extLst>
          </p:cNvPr>
          <p:cNvSpPr txBox="1"/>
          <p:nvPr/>
        </p:nvSpPr>
        <p:spPr>
          <a:xfrm>
            <a:off x="1216856" y="31948"/>
            <a:ext cx="6496492" cy="4960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R="0"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effectLst/>
                <a:latin typeface="Comic Sans MS" panose="030F09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Crossing the H</a:t>
            </a:r>
            <a:r>
              <a:rPr lang="en-US" sz="2400" b="1" kern="100" baseline="-25000" dirty="0">
                <a:effectLst/>
                <a:latin typeface="Comic Sans MS" panose="030F09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c2</a:t>
            </a:r>
            <a:r>
              <a:rPr lang="en-US" sz="2400" b="1" kern="100" dirty="0">
                <a:effectLst/>
                <a:latin typeface="Comic Sans MS" panose="030F09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(T) line</a:t>
            </a:r>
            <a:endParaRPr lang="en-US" sz="2400" kern="100" dirty="0">
              <a:effectLst/>
              <a:latin typeface="Comic Sans MS" panose="030F0902030302020204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028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4BE791-61A4-4EA8-E31D-795C75ED8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92"/>
            <a:ext cx="8849604" cy="52924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70B951-28E7-5F96-D322-04F33F5EDD11}"/>
              </a:ext>
            </a:extLst>
          </p:cNvPr>
          <p:cNvSpPr txBox="1"/>
          <p:nvPr/>
        </p:nvSpPr>
        <p:spPr>
          <a:xfrm>
            <a:off x="0" y="93208"/>
            <a:ext cx="9144000" cy="12003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211E1E"/>
                </a:solidFill>
                <a:effectLst/>
                <a:latin typeface="Comic Sans MS" panose="030F0902030302020204" pitchFamily="66" charset="0"/>
              </a:rPr>
              <a:t>Schematic phase diagram of type-II superconductors, </a:t>
            </a:r>
            <a:endParaRPr lang="en-US" sz="2400" dirty="0">
              <a:latin typeface="Comic Sans MS" panose="030F0902030302020204" pitchFamily="66" charset="0"/>
            </a:endParaRPr>
          </a:p>
          <a:p>
            <a:pPr algn="ctr"/>
            <a:r>
              <a:rPr lang="en-US" sz="2400" dirty="0">
                <a:solidFill>
                  <a:srgbClr val="211E1E"/>
                </a:solidFill>
                <a:effectLst/>
                <a:latin typeface="Comic Sans MS" panose="030F0902030302020204" pitchFamily="66" charset="0"/>
              </a:rPr>
              <a:t>showing the domains of qualitatively different physical behavior</a:t>
            </a:r>
            <a:endParaRPr lang="en-US" sz="24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4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C1647D-9818-033E-4F68-8BE7956F1458}"/>
              </a:ext>
            </a:extLst>
          </p:cNvPr>
          <p:cNvSpPr txBox="1"/>
          <p:nvPr/>
        </p:nvSpPr>
        <p:spPr>
          <a:xfrm>
            <a:off x="146756" y="229990"/>
            <a:ext cx="86585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II. A Brief Excursus on the Ginzburg–Landau Phenomenological Theory of Superconductivity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78434-D722-46B2-9BDF-F7AB88223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56" y="4107430"/>
            <a:ext cx="4167412" cy="2344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11E2C-7F18-008D-F1E1-A8ED14405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387" y="1307208"/>
            <a:ext cx="3135489" cy="2471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4AF67C-8EEA-4540-48E8-D6D5D7ABD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14" y="1434052"/>
            <a:ext cx="3565091" cy="23441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C29127-DDE8-E4EF-5F59-4086EB080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275" y="1434052"/>
            <a:ext cx="1668893" cy="23694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E90046-87B0-5D93-8BAD-6B7C20979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324" y="4381500"/>
            <a:ext cx="3146552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03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ChangeArrowheads="1"/>
          </p:cNvSpPr>
          <p:nvPr/>
        </p:nvSpPr>
        <p:spPr bwMode="auto">
          <a:xfrm>
            <a:off x="685800" y="152400"/>
            <a:ext cx="79771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320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0" y="85228"/>
            <a:ext cx="9144000" cy="46166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Comic Sans MS" charset="0"/>
              </a:rPr>
              <a:t>Landau theory of 2</a:t>
            </a:r>
            <a:r>
              <a:rPr lang="en-US" baseline="30000" dirty="0">
                <a:latin typeface="Comic Sans MS" charset="0"/>
              </a:rPr>
              <a:t>nd</a:t>
            </a:r>
            <a:r>
              <a:rPr lang="en-US" dirty="0">
                <a:latin typeface="Comic Sans MS" charset="0"/>
              </a:rPr>
              <a:t> order phase transitions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7" y="2543575"/>
            <a:ext cx="38862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AutoShape 7"/>
          <p:cNvSpPr>
            <a:spLocks noChangeArrowheads="1"/>
          </p:cNvSpPr>
          <p:nvPr/>
        </p:nvSpPr>
        <p:spPr bwMode="auto">
          <a:xfrm>
            <a:off x="2895600" y="1752600"/>
            <a:ext cx="533400" cy="257175"/>
          </a:xfrm>
          <a:prstGeom prst="rightArrow">
            <a:avLst>
              <a:gd name="adj1" fmla="val 50000"/>
              <a:gd name="adj2" fmla="val 5185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364" y="3398765"/>
            <a:ext cx="57912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041399" y="3857631"/>
            <a:ext cx="7848600" cy="1604963"/>
            <a:chOff x="432" y="3072"/>
            <a:chExt cx="4944" cy="1011"/>
          </a:xfrm>
        </p:grpSpPr>
        <p:pic>
          <p:nvPicPr>
            <p:cNvPr id="27686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072"/>
              <a:ext cx="326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7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072"/>
              <a:ext cx="1536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8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3456"/>
              <a:ext cx="3264" cy="62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901" name="Line 13"/>
          <p:cNvSpPr>
            <a:spLocks noChangeShapeType="1"/>
          </p:cNvSpPr>
          <p:nvPr/>
        </p:nvSpPr>
        <p:spPr bwMode="auto">
          <a:xfrm flipV="1">
            <a:off x="4706229" y="1965299"/>
            <a:ext cx="3505908" cy="298360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 flipH="1" flipV="1">
            <a:off x="2895600" y="2168524"/>
            <a:ext cx="465757" cy="246628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877218" y="548087"/>
            <a:ext cx="7142163" cy="2051050"/>
            <a:chOff x="576" y="1370"/>
            <a:chExt cx="4499" cy="1292"/>
          </a:xfrm>
        </p:grpSpPr>
        <p:grpSp>
          <p:nvGrpSpPr>
            <p:cNvPr id="27664" name="Group 16"/>
            <p:cNvGrpSpPr>
              <a:grpSpLocks/>
            </p:cNvGrpSpPr>
            <p:nvPr/>
          </p:nvGrpSpPr>
          <p:grpSpPr bwMode="auto">
            <a:xfrm>
              <a:off x="576" y="1370"/>
              <a:ext cx="4499" cy="1292"/>
              <a:chOff x="576" y="1370"/>
              <a:chExt cx="4499" cy="1292"/>
            </a:xfrm>
          </p:grpSpPr>
          <p:grpSp>
            <p:nvGrpSpPr>
              <p:cNvPr id="27666" name="Group 17"/>
              <p:cNvGrpSpPr>
                <a:grpSpLocks/>
              </p:cNvGrpSpPr>
              <p:nvPr/>
            </p:nvGrpSpPr>
            <p:grpSpPr bwMode="auto">
              <a:xfrm>
                <a:off x="576" y="1556"/>
                <a:ext cx="1296" cy="1106"/>
                <a:chOff x="672" y="1978"/>
                <a:chExt cx="1661" cy="1288"/>
              </a:xfrm>
            </p:grpSpPr>
            <p:grpSp>
              <p:nvGrpSpPr>
                <p:cNvPr id="27682" name="Group 18"/>
                <p:cNvGrpSpPr>
                  <a:grpSpLocks/>
                </p:cNvGrpSpPr>
                <p:nvPr/>
              </p:nvGrpSpPr>
              <p:grpSpPr bwMode="auto">
                <a:xfrm>
                  <a:off x="672" y="1984"/>
                  <a:ext cx="1661" cy="1282"/>
                  <a:chOff x="2880" y="1920"/>
                  <a:chExt cx="2544" cy="1968"/>
                </a:xfrm>
              </p:grpSpPr>
              <p:sp>
                <p:nvSpPr>
                  <p:cNvPr id="27684" name="Line 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80" y="1920"/>
                    <a:ext cx="0" cy="19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685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3408"/>
                    <a:ext cx="25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683" name="Freeform 21"/>
                <p:cNvSpPr>
                  <a:spLocks/>
                </p:cNvSpPr>
                <p:nvPr/>
              </p:nvSpPr>
              <p:spPr bwMode="auto">
                <a:xfrm>
                  <a:off x="875" y="1978"/>
                  <a:ext cx="1167" cy="976"/>
                </a:xfrm>
                <a:custGeom>
                  <a:avLst/>
                  <a:gdLst>
                    <a:gd name="T0" fmla="*/ 0 w 1576"/>
                    <a:gd name="T1" fmla="*/ 0 h 1229"/>
                    <a:gd name="T2" fmla="*/ 90 w 1576"/>
                    <a:gd name="T3" fmla="*/ 333 h 1229"/>
                    <a:gd name="T4" fmla="*/ 235 w 1576"/>
                    <a:gd name="T5" fmla="*/ 488 h 1229"/>
                    <a:gd name="T6" fmla="*/ 381 w 1576"/>
                    <a:gd name="T7" fmla="*/ 332 h 1229"/>
                    <a:gd name="T8" fmla="*/ 474 w 1576"/>
                    <a:gd name="T9" fmla="*/ 3 h 12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76"/>
                    <a:gd name="T16" fmla="*/ 0 h 1229"/>
                    <a:gd name="T17" fmla="*/ 1576 w 1576"/>
                    <a:gd name="T18" fmla="*/ 1229 h 122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76" h="1229">
                      <a:moveTo>
                        <a:pt x="0" y="0"/>
                      </a:moveTo>
                      <a:cubicBezTo>
                        <a:pt x="50" y="139"/>
                        <a:pt x="170" y="631"/>
                        <a:pt x="301" y="836"/>
                      </a:cubicBezTo>
                      <a:cubicBezTo>
                        <a:pt x="432" y="1041"/>
                        <a:pt x="623" y="1229"/>
                        <a:pt x="784" y="1229"/>
                      </a:cubicBezTo>
                      <a:cubicBezTo>
                        <a:pt x="945" y="1229"/>
                        <a:pt x="1138" y="1036"/>
                        <a:pt x="1270" y="833"/>
                      </a:cubicBezTo>
                      <a:cubicBezTo>
                        <a:pt x="1402" y="630"/>
                        <a:pt x="1512" y="180"/>
                        <a:pt x="1576" y="8"/>
                      </a:cubicBezTo>
                    </a:path>
                  </a:pathLst>
                </a:custGeom>
                <a:noFill/>
                <a:ln w="19050">
                  <a:solidFill>
                    <a:srgbClr val="CE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7667" name="Picture 2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" y="1442"/>
                <a:ext cx="161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68" name="Picture 2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2324"/>
                <a:ext cx="163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69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1844"/>
                <a:ext cx="34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7670" name="Group 25"/>
              <p:cNvGrpSpPr>
                <a:grpSpLocks/>
              </p:cNvGrpSpPr>
              <p:nvPr/>
            </p:nvGrpSpPr>
            <p:grpSpPr bwMode="auto">
              <a:xfrm>
                <a:off x="3712" y="1370"/>
                <a:ext cx="1363" cy="1124"/>
                <a:chOff x="3712" y="1370"/>
                <a:chExt cx="1363" cy="1124"/>
              </a:xfrm>
            </p:grpSpPr>
            <p:grpSp>
              <p:nvGrpSpPr>
                <p:cNvPr id="27672" name="Group 26"/>
                <p:cNvGrpSpPr>
                  <a:grpSpLocks/>
                </p:cNvGrpSpPr>
                <p:nvPr/>
              </p:nvGrpSpPr>
              <p:grpSpPr bwMode="auto">
                <a:xfrm>
                  <a:off x="3712" y="1532"/>
                  <a:ext cx="1152" cy="962"/>
                  <a:chOff x="3360" y="1875"/>
                  <a:chExt cx="1864" cy="1535"/>
                </a:xfrm>
              </p:grpSpPr>
              <p:grpSp>
                <p:nvGrpSpPr>
                  <p:cNvPr id="27676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366" y="1875"/>
                    <a:ext cx="1858" cy="1535"/>
                    <a:chOff x="2880" y="1920"/>
                    <a:chExt cx="2544" cy="1968"/>
                  </a:xfrm>
                </p:grpSpPr>
                <p:sp>
                  <p:nvSpPr>
                    <p:cNvPr id="27680" name="Line 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80" y="1920"/>
                      <a:ext cx="0" cy="196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681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0" y="3408"/>
                      <a:ext cx="254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7677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360" y="2118"/>
                    <a:ext cx="1787" cy="1262"/>
                    <a:chOff x="3618" y="2694"/>
                    <a:chExt cx="1787" cy="1262"/>
                  </a:xfrm>
                </p:grpSpPr>
                <p:sp>
                  <p:nvSpPr>
                    <p:cNvPr id="27678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3618" y="2694"/>
                      <a:ext cx="887" cy="1256"/>
                    </a:xfrm>
                    <a:custGeom>
                      <a:avLst/>
                      <a:gdLst>
                        <a:gd name="T0" fmla="*/ 0 w 887"/>
                        <a:gd name="T1" fmla="*/ 0 h 1256"/>
                        <a:gd name="T2" fmla="*/ 144 w 887"/>
                        <a:gd name="T3" fmla="*/ 846 h 1256"/>
                        <a:gd name="T4" fmla="*/ 415 w 887"/>
                        <a:gd name="T5" fmla="*/ 1236 h 1256"/>
                        <a:gd name="T6" fmla="*/ 769 w 887"/>
                        <a:gd name="T7" fmla="*/ 966 h 1256"/>
                        <a:gd name="T8" fmla="*/ 887 w 887"/>
                        <a:gd name="T9" fmla="*/ 921 h 1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87"/>
                        <a:gd name="T16" fmla="*/ 0 h 1256"/>
                        <a:gd name="T17" fmla="*/ 887 w 887"/>
                        <a:gd name="T18" fmla="*/ 1256 h 1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87" h="1256">
                          <a:moveTo>
                            <a:pt x="0" y="0"/>
                          </a:moveTo>
                          <a:cubicBezTo>
                            <a:pt x="24" y="141"/>
                            <a:pt x="75" y="640"/>
                            <a:pt x="144" y="846"/>
                          </a:cubicBezTo>
                          <a:cubicBezTo>
                            <a:pt x="213" y="1052"/>
                            <a:pt x="311" y="1216"/>
                            <a:pt x="415" y="1236"/>
                          </a:cubicBezTo>
                          <a:cubicBezTo>
                            <a:pt x="519" y="1256"/>
                            <a:pt x="690" y="1018"/>
                            <a:pt x="769" y="966"/>
                          </a:cubicBezTo>
                          <a:cubicBezTo>
                            <a:pt x="848" y="913"/>
                            <a:pt x="867" y="928"/>
                            <a:pt x="887" y="921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0000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679" name="Freeform 32"/>
                    <p:cNvSpPr>
                      <a:spLocks/>
                    </p:cNvSpPr>
                    <p:nvPr/>
                  </p:nvSpPr>
                  <p:spPr bwMode="auto">
                    <a:xfrm flipH="1">
                      <a:off x="4518" y="2700"/>
                      <a:ext cx="887" cy="1256"/>
                    </a:xfrm>
                    <a:custGeom>
                      <a:avLst/>
                      <a:gdLst>
                        <a:gd name="T0" fmla="*/ 0 w 887"/>
                        <a:gd name="T1" fmla="*/ 0 h 1256"/>
                        <a:gd name="T2" fmla="*/ 144 w 887"/>
                        <a:gd name="T3" fmla="*/ 846 h 1256"/>
                        <a:gd name="T4" fmla="*/ 415 w 887"/>
                        <a:gd name="T5" fmla="*/ 1236 h 1256"/>
                        <a:gd name="T6" fmla="*/ 769 w 887"/>
                        <a:gd name="T7" fmla="*/ 966 h 1256"/>
                        <a:gd name="T8" fmla="*/ 887 w 887"/>
                        <a:gd name="T9" fmla="*/ 921 h 1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87"/>
                        <a:gd name="T16" fmla="*/ 0 h 1256"/>
                        <a:gd name="T17" fmla="*/ 887 w 887"/>
                        <a:gd name="T18" fmla="*/ 1256 h 1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87" h="1256">
                          <a:moveTo>
                            <a:pt x="0" y="0"/>
                          </a:moveTo>
                          <a:cubicBezTo>
                            <a:pt x="24" y="141"/>
                            <a:pt x="75" y="640"/>
                            <a:pt x="144" y="846"/>
                          </a:cubicBezTo>
                          <a:cubicBezTo>
                            <a:pt x="213" y="1052"/>
                            <a:pt x="311" y="1216"/>
                            <a:pt x="415" y="1236"/>
                          </a:cubicBezTo>
                          <a:cubicBezTo>
                            <a:pt x="519" y="1256"/>
                            <a:pt x="690" y="1018"/>
                            <a:pt x="769" y="966"/>
                          </a:cubicBezTo>
                          <a:cubicBezTo>
                            <a:pt x="848" y="913"/>
                            <a:pt x="867" y="928"/>
                            <a:pt x="887" y="921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0000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pic>
              <p:nvPicPr>
                <p:cNvPr id="27673" name="Picture 33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2" y="1370"/>
                  <a:ext cx="161" cy="2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74" name="Picture 34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2" y="2204"/>
                  <a:ext cx="163" cy="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75" name="Picture 35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36" y="1820"/>
                  <a:ext cx="365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7671" name="Picture 36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824"/>
                <a:ext cx="912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7665" name="Line 37"/>
            <p:cNvSpPr>
              <a:spLocks noChangeShapeType="1"/>
            </p:cNvSpPr>
            <p:nvPr/>
          </p:nvSpPr>
          <p:spPr bwMode="auto">
            <a:xfrm>
              <a:off x="4560" y="225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7659" name="Picture 38" descr="landa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8113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3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948" y="2725875"/>
            <a:ext cx="1066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22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1" grpId="0" animBg="1"/>
      <p:bldP spid="3790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E88FE1-03AE-4926-3452-263C342767F0}"/>
              </a:ext>
            </a:extLst>
          </p:cNvPr>
          <p:cNvSpPr txBox="1"/>
          <p:nvPr/>
        </p:nvSpPr>
        <p:spPr>
          <a:xfrm>
            <a:off x="1" y="1698892"/>
            <a:ext cx="9144000" cy="4536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Rayleigh-Jeans Waves to </a:t>
            </a:r>
            <a:r>
              <a:rPr lang="en-US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Abrikosov</a:t>
            </a: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Vortex Clusters: qualitative picture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Kamerlingh </a:t>
            </a:r>
            <a:r>
              <a:rPr lang="en-US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Onnes</a:t>
            </a: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vs Gottfried Leibniz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Superconducting fluctuations lifetime via Heisenberg’s uncertainty principle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many fluctuations Cooper pairs are above T</a:t>
            </a:r>
            <a:r>
              <a:rPr lang="en-US" b="1" kern="100" baseline="-25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their presence changes BCS critical temperature?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is the physics of the main fluctuation effects?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thermodynamic to quantum fluctuations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A </a:t>
            </a:r>
            <a:r>
              <a:rPr lang="en-US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brief excursus on the </a:t>
            </a: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Ginzburg-Landau Phenomenological Theory of Superconductivity 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Landau theory of 2</a:t>
            </a:r>
            <a:r>
              <a:rPr lang="en-US" b="1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nd</a:t>
            </a: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order phase transitions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Ginzburg–Landau functional for superconductor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Derivation of GL equations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Main achievements of GL theory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Superconductors of the I and II types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4959B5-F9DE-05CD-D3F4-37D0FABC08DB}"/>
              </a:ext>
            </a:extLst>
          </p:cNvPr>
          <p:cNvSpPr txBox="1"/>
          <p:nvPr/>
        </p:nvSpPr>
        <p:spPr>
          <a:xfrm>
            <a:off x="90742" y="334076"/>
            <a:ext cx="8341283" cy="1193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Lecture I. Qualitative picture and Ginzburg Landau description of Superconductivity</a:t>
            </a: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039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6" y="1233048"/>
            <a:ext cx="8686876" cy="432680"/>
          </a:xfrm>
          <a:prstGeom prst="rect">
            <a:avLst/>
          </a:prstGeom>
        </p:spPr>
      </p:pic>
      <p:pic>
        <p:nvPicPr>
          <p:cNvPr id="4" name="Picture 3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96" y="2284780"/>
            <a:ext cx="1996395" cy="460707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302" y="2832933"/>
            <a:ext cx="4228784" cy="509492"/>
          </a:xfrm>
          <a:prstGeom prst="rect">
            <a:avLst/>
          </a:prstGeom>
        </p:spPr>
      </p:pic>
      <p:pic>
        <p:nvPicPr>
          <p:cNvPr id="8" name="Picture 7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216" y="5128404"/>
            <a:ext cx="2877822" cy="595411"/>
          </a:xfrm>
          <a:prstGeom prst="rect">
            <a:avLst/>
          </a:prstGeom>
        </p:spPr>
      </p:pic>
      <p:pic>
        <p:nvPicPr>
          <p:cNvPr id="10" name="Picture 9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66" y="4275305"/>
            <a:ext cx="992351" cy="5954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842" y="4321133"/>
            <a:ext cx="9088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             has the dimension of the density of states. Candidate: electron density of states </a:t>
            </a:r>
            <a:r>
              <a:rPr lang="el-GR" sz="2400" dirty="0"/>
              <a:t>ν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44256" y="4317"/>
            <a:ext cx="8999743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The Ginzburg–Landau functional in the absence of a magnetic field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84556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uncertainty in the normalization of the wave </a:t>
            </a:r>
          </a:p>
          <a:p>
            <a:pPr algn="ctr"/>
            <a:r>
              <a:rPr lang="en-US" sz="3200" dirty="0"/>
              <a:t>function: 2m  - ?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 flipV="1">
            <a:off x="4118290" y="5535261"/>
            <a:ext cx="1409991" cy="10401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595" y="3576593"/>
            <a:ext cx="2364083" cy="548805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8F412EDB-7506-B0D3-8B15-64B2A005E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78" y="1845979"/>
            <a:ext cx="78666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rgbClr val="CC3300"/>
                </a:solidFill>
                <a:latin typeface="Comic Sans MS" charset="0"/>
              </a:rPr>
              <a:t>Order parameter?</a:t>
            </a:r>
            <a:r>
              <a:rPr lang="en-US" sz="1800" dirty="0"/>
              <a:t>   Hint: wave function of Bose condensate </a:t>
            </a:r>
            <a:r>
              <a:rPr lang="en-US" sz="1800" dirty="0">
                <a:solidFill>
                  <a:schemeClr val="accent2"/>
                </a:solidFill>
                <a:latin typeface="Comic Sans MS" charset="0"/>
              </a:rPr>
              <a:t>(complex!)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66FA60-83EE-FCDC-3EAE-C013BC0B98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0066" y="2416204"/>
            <a:ext cx="1863300" cy="13697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DAD47D-DE1F-52C2-1895-0200233799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69275" y="2423220"/>
            <a:ext cx="1996146" cy="123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8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19990"/>
            <a:ext cx="8753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the Ginzburg–Landau phenomenological theory, m is taken as the mass of the electron.  The corresponding </a:t>
            </a:r>
          </a:p>
        </p:txBody>
      </p:sp>
      <p:pic>
        <p:nvPicPr>
          <p:cNvPr id="4" name="Picture 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46" y="1394853"/>
            <a:ext cx="4710617" cy="11278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41" y="2522747"/>
            <a:ext cx="8822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more convenient normalization relates  the order parameter </a:t>
            </a:r>
            <a:r>
              <a:rPr lang="el-GR" sz="2400" dirty="0"/>
              <a:t>Δ(</a:t>
            </a:r>
            <a:r>
              <a:rPr lang="en-US" sz="2400" dirty="0"/>
              <a:t>r) to the width of the gap in the  superconductor’s spectrum. In this case, microscopic  theory gives</a:t>
            </a:r>
          </a:p>
        </p:txBody>
      </p:sp>
      <p:pic>
        <p:nvPicPr>
          <p:cNvPr id="7" name="Picture 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8" y="3912144"/>
            <a:ext cx="8753963" cy="119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08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8" y="851214"/>
            <a:ext cx="8686876" cy="432680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344" y="2142547"/>
            <a:ext cx="2242069" cy="432680"/>
          </a:xfrm>
          <a:prstGeom prst="rect">
            <a:avLst/>
          </a:prstGeom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587" y="2178291"/>
            <a:ext cx="1195203" cy="56614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576323" y="2358887"/>
            <a:ext cx="134692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46" y="2953739"/>
            <a:ext cx="8686876" cy="364289"/>
          </a:xfrm>
          <a:prstGeom prst="rect">
            <a:avLst/>
          </a:prstGeom>
        </p:spPr>
      </p:pic>
      <p:pic>
        <p:nvPicPr>
          <p:cNvPr id="16" name="Picture 15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8" y="3638837"/>
            <a:ext cx="3790199" cy="6730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929E49-8D29-3016-3458-75B26B5C09A5}"/>
              </a:ext>
            </a:extLst>
          </p:cNvPr>
          <p:cNvSpPr txBox="1"/>
          <p:nvPr/>
        </p:nvSpPr>
        <p:spPr>
          <a:xfrm>
            <a:off x="72128" y="195103"/>
            <a:ext cx="8999743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The Ginzburg–Landau functional in magnetic field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58375C-728C-5F10-89AC-2D026397D1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92237" y="4777453"/>
            <a:ext cx="4653418" cy="18405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FB785C-A894-AD30-273C-6B4CB86A2667}"/>
              </a:ext>
            </a:extLst>
          </p:cNvPr>
          <p:cNvSpPr txBox="1"/>
          <p:nvPr/>
        </p:nvSpPr>
        <p:spPr>
          <a:xfrm>
            <a:off x="2721265" y="1667750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Gauge invariance of the theory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CE450A-9126-49B4-8403-3EA0D07ACDCA}"/>
              </a:ext>
            </a:extLst>
          </p:cNvPr>
          <p:cNvSpPr/>
          <p:nvPr/>
        </p:nvSpPr>
        <p:spPr>
          <a:xfrm>
            <a:off x="2278182" y="3647064"/>
            <a:ext cx="2025877" cy="67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9918B3-A3C6-243E-9A90-45492D85729C}"/>
              </a:ext>
            </a:extLst>
          </p:cNvPr>
          <p:cNvSpPr txBox="1"/>
          <p:nvPr/>
        </p:nvSpPr>
        <p:spPr>
          <a:xfrm>
            <a:off x="3105635" y="3783618"/>
            <a:ext cx="4411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Density of energy related to magnetic field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00F076-BDC3-5820-D6F3-09E7247E7B3A}"/>
              </a:ext>
            </a:extLst>
          </p:cNvPr>
          <p:cNvSpPr txBox="1"/>
          <p:nvPr/>
        </p:nvSpPr>
        <p:spPr>
          <a:xfrm>
            <a:off x="2046867" y="3706674"/>
            <a:ext cx="296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}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C1E157-4323-ADE1-D593-3B57CDEB6AE5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1739681" y="3968284"/>
            <a:ext cx="1365954" cy="184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F3B70D-D817-16E2-1C10-DA4F7BAB4E5D}"/>
              </a:ext>
            </a:extLst>
          </p:cNvPr>
          <p:cNvCxnSpPr>
            <a:cxnSpLocks/>
          </p:cNvCxnSpPr>
          <p:nvPr/>
        </p:nvCxnSpPr>
        <p:spPr>
          <a:xfrm>
            <a:off x="6034993" y="2459844"/>
            <a:ext cx="1306420" cy="4938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796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76672" y="1124175"/>
            <a:ext cx="5972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Let us calculate the variational derivative over </a:t>
            </a:r>
          </a:p>
        </p:txBody>
      </p: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189" y="1218615"/>
            <a:ext cx="879499" cy="403103"/>
          </a:xfrm>
          <a:prstGeom prst="rect">
            <a:avLst/>
          </a:prstGeom>
        </p:spPr>
      </p:pic>
      <p:pic>
        <p:nvPicPr>
          <p:cNvPr id="20" name="Picture 1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2" y="1714833"/>
            <a:ext cx="8624372" cy="528853"/>
          </a:xfrm>
          <a:prstGeom prst="rect">
            <a:avLst/>
          </a:prstGeom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8" y="2392791"/>
            <a:ext cx="9144000" cy="443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C7A1C6-34BF-08AD-1265-8E2B8781BED9}"/>
              </a:ext>
            </a:extLst>
          </p:cNvPr>
          <p:cNvSpPr txBox="1"/>
          <p:nvPr/>
        </p:nvSpPr>
        <p:spPr>
          <a:xfrm>
            <a:off x="2071412" y="189744"/>
            <a:ext cx="4027064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Ginzburg–Landau equations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8A3CBE-2021-CCCE-140F-7A273FE45445}"/>
              </a:ext>
            </a:extLst>
          </p:cNvPr>
          <p:cNvSpPr txBox="1"/>
          <p:nvPr/>
        </p:nvSpPr>
        <p:spPr>
          <a:xfrm>
            <a:off x="132513" y="3015114"/>
            <a:ext cx="2870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Let's use the relation</a:t>
            </a:r>
          </a:p>
        </p:txBody>
      </p:sp>
      <p:pic>
        <p:nvPicPr>
          <p:cNvPr id="9" name="Picture 8" descr="TP_tmp.png">
            <a:extLst>
              <a:ext uri="{FF2B5EF4-FFF2-40B4-BE49-F238E27FC236}">
                <a16:creationId xmlns:a16="http://schemas.microsoft.com/office/drawing/2014/main" id="{6097EBAD-8A42-C9CF-96E8-7C397EEFEB6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952" y="3494993"/>
            <a:ext cx="5835408" cy="364713"/>
          </a:xfrm>
          <a:prstGeom prst="rect">
            <a:avLst/>
          </a:prstGeom>
        </p:spPr>
      </p:pic>
      <p:pic>
        <p:nvPicPr>
          <p:cNvPr id="11" name="Picture 10" descr="TP_tmp.png">
            <a:extLst>
              <a:ext uri="{FF2B5EF4-FFF2-40B4-BE49-F238E27FC236}">
                <a16:creationId xmlns:a16="http://schemas.microsoft.com/office/drawing/2014/main" id="{4514ACEB-AB92-D2B7-68F3-4A66A2C9025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06" y="5813770"/>
            <a:ext cx="3908885" cy="364388"/>
          </a:xfrm>
          <a:prstGeom prst="rect">
            <a:avLst/>
          </a:prstGeom>
        </p:spPr>
      </p:pic>
      <p:pic>
        <p:nvPicPr>
          <p:cNvPr id="12" name="Picture 11" descr="TP_tmp.png">
            <a:extLst>
              <a:ext uri="{FF2B5EF4-FFF2-40B4-BE49-F238E27FC236}">
                <a16:creationId xmlns:a16="http://schemas.microsoft.com/office/drawing/2014/main" id="{872B3700-D606-4775-AFFE-02601C141FD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2" y="4310543"/>
            <a:ext cx="3313839" cy="432240"/>
          </a:xfrm>
          <a:prstGeom prst="rect">
            <a:avLst/>
          </a:prstGeom>
        </p:spPr>
      </p:pic>
      <p:pic>
        <p:nvPicPr>
          <p:cNvPr id="13" name="Picture 12" descr="TP_tmp.png">
            <a:extLst>
              <a:ext uri="{FF2B5EF4-FFF2-40B4-BE49-F238E27FC236}">
                <a16:creationId xmlns:a16="http://schemas.microsoft.com/office/drawing/2014/main" id="{16F2A716-499E-D013-6CEE-DAEBA62CC32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33" y="4827618"/>
            <a:ext cx="5739423" cy="3826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0D1AA3-3EA0-0AF8-8F61-34B305EF31AD}"/>
              </a:ext>
            </a:extLst>
          </p:cNvPr>
          <p:cNvSpPr txBox="1"/>
          <p:nvPr/>
        </p:nvSpPr>
        <p:spPr>
          <a:xfrm>
            <a:off x="201809" y="3847180"/>
            <a:ext cx="3009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Integrating it one finds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1F8465-07EF-F45F-13F6-80538A2A1FD9}"/>
              </a:ext>
            </a:extLst>
          </p:cNvPr>
          <p:cNvSpPr txBox="1"/>
          <p:nvPr/>
        </p:nvSpPr>
        <p:spPr>
          <a:xfrm>
            <a:off x="76672" y="5321380"/>
            <a:ext cx="5505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Applying the Gauss theorem and assuming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9EF91A-56ED-68E1-F411-EDFAB24CC694}"/>
              </a:ext>
            </a:extLst>
          </p:cNvPr>
          <p:cNvSpPr txBox="1"/>
          <p:nvPr/>
        </p:nvSpPr>
        <p:spPr>
          <a:xfrm>
            <a:off x="132513" y="6361642"/>
            <a:ext cx="153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one obtain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1A6E3-AE65-67ED-24F1-158E6F266BC9}"/>
              </a:ext>
            </a:extLst>
          </p:cNvPr>
          <p:cNvSpPr txBox="1"/>
          <p:nvPr/>
        </p:nvSpPr>
        <p:spPr>
          <a:xfrm>
            <a:off x="6791688" y="1191511"/>
            <a:ext cx="24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38815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9" y="1111171"/>
            <a:ext cx="7829980" cy="588380"/>
          </a:xfrm>
          <a:prstGeom prst="rect">
            <a:avLst/>
          </a:prstGeom>
        </p:spPr>
      </p:pic>
      <p:pic>
        <p:nvPicPr>
          <p:cNvPr id="8" name="Picture 7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06" y="286484"/>
            <a:ext cx="8990194" cy="5600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009320"/>
            <a:ext cx="880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expression is equal to zero  for any value</a:t>
            </a:r>
          </a:p>
          <a:p>
            <a:r>
              <a:rPr lang="en-US" sz="2400" dirty="0"/>
              <a:t> if  each of the parentheses is equal to zero on its own:</a:t>
            </a:r>
          </a:p>
        </p:txBody>
      </p:sp>
      <p:pic>
        <p:nvPicPr>
          <p:cNvPr id="10" name="Picture 9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36" y="2033310"/>
            <a:ext cx="1298308" cy="458207"/>
          </a:xfrm>
          <a:prstGeom prst="rect">
            <a:avLst/>
          </a:prstGeom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7" y="3572052"/>
            <a:ext cx="8889172" cy="555573"/>
          </a:xfrm>
          <a:prstGeom prst="rect">
            <a:avLst/>
          </a:prstGeom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1" y="5804755"/>
            <a:ext cx="5042814" cy="3990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71185" y="4396208"/>
            <a:ext cx="357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the first GL equation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2905" y="5016580"/>
            <a:ext cx="5470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Corresponding boundary condition for it is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E43F46-8A46-1150-896B-1A17E26C76EE}"/>
              </a:ext>
            </a:extLst>
          </p:cNvPr>
          <p:cNvSpPr/>
          <p:nvPr/>
        </p:nvSpPr>
        <p:spPr>
          <a:xfrm>
            <a:off x="0" y="3301595"/>
            <a:ext cx="9093489" cy="9981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E5C8A7-D78F-11F5-BA1F-98B4D8E92AC9}"/>
              </a:ext>
            </a:extLst>
          </p:cNvPr>
          <p:cNvSpPr/>
          <p:nvPr/>
        </p:nvSpPr>
        <p:spPr>
          <a:xfrm>
            <a:off x="1541580" y="5636952"/>
            <a:ext cx="5230636" cy="676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67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927" y="205723"/>
            <a:ext cx="8860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To obtain the second equation, we calculate the variational derivative of the GL functional with respect to A(r)</a:t>
            </a:r>
            <a:r>
              <a:rPr lang="ru-RU" sz="2400" dirty="0"/>
              <a:t>:</a:t>
            </a:r>
            <a:endParaRPr lang="en-US" sz="2400" dirty="0"/>
          </a:p>
        </p:txBody>
      </p:sp>
      <p:pic>
        <p:nvPicPr>
          <p:cNvPr id="4" name="Picture 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640" y="1667293"/>
            <a:ext cx="4985964" cy="589738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36" y="2452361"/>
            <a:ext cx="7515300" cy="647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989" y="3865501"/>
            <a:ext cx="3460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the homogeneous case,</a:t>
            </a: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042" y="3916536"/>
            <a:ext cx="2035158" cy="313101"/>
          </a:xfrm>
          <a:prstGeom prst="rect">
            <a:avLst/>
          </a:prstGeom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503" y="4958539"/>
            <a:ext cx="3052136" cy="569042"/>
          </a:xfrm>
          <a:prstGeom prst="rect">
            <a:avLst/>
          </a:prstGeom>
        </p:spPr>
      </p:pic>
      <p:pic>
        <p:nvPicPr>
          <p:cNvPr id="17" name="Picture 16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503" y="5713699"/>
            <a:ext cx="2832879" cy="6537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0D86A0-695F-35F4-8722-80930DD4209F}"/>
              </a:ext>
            </a:extLst>
          </p:cNvPr>
          <p:cNvSpPr/>
          <p:nvPr/>
        </p:nvSpPr>
        <p:spPr>
          <a:xfrm>
            <a:off x="50512" y="1201489"/>
            <a:ext cx="8793342" cy="20931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21931F-2649-C954-E14C-1A891DDE36FD}"/>
              </a:ext>
            </a:extLst>
          </p:cNvPr>
          <p:cNvSpPr txBox="1"/>
          <p:nvPr/>
        </p:nvSpPr>
        <p:spPr>
          <a:xfrm>
            <a:off x="29740" y="4435428"/>
            <a:ext cx="3742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this GL equation reduces 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30A96E-2995-D194-4BFA-E97C5C1D2728}"/>
              </a:ext>
            </a:extLst>
          </p:cNvPr>
          <p:cNvSpPr/>
          <p:nvPr/>
        </p:nvSpPr>
        <p:spPr>
          <a:xfrm>
            <a:off x="1399821" y="2720618"/>
            <a:ext cx="406400" cy="24099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2C6695-70CB-0D4D-72CD-BE8AADA59D4B}"/>
              </a:ext>
            </a:extLst>
          </p:cNvPr>
          <p:cNvSpPr txBox="1"/>
          <p:nvPr/>
        </p:nvSpPr>
        <p:spPr>
          <a:xfrm>
            <a:off x="1603021" y="5758854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with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5D277-6993-23D8-EFF7-FE73FC3BF4B7}"/>
              </a:ext>
            </a:extLst>
          </p:cNvPr>
          <p:cNvSpPr txBox="1"/>
          <p:nvPr/>
        </p:nvSpPr>
        <p:spPr>
          <a:xfrm>
            <a:off x="5260563" y="4981450"/>
            <a:ext cx="295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512408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17" y="2851480"/>
            <a:ext cx="3411416" cy="791053"/>
          </a:xfrm>
          <a:prstGeom prst="rect">
            <a:avLst/>
          </a:prstGeom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92" y="1246360"/>
            <a:ext cx="2427676" cy="769751"/>
          </a:xfrm>
          <a:prstGeom prst="rect">
            <a:avLst/>
          </a:prstGeom>
        </p:spPr>
      </p:pic>
      <p:pic>
        <p:nvPicPr>
          <p:cNvPr id="9" name="Picture 8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906" y="2162840"/>
            <a:ext cx="2564838" cy="55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6143" y="3769801"/>
            <a:ext cx="9064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Applying the curl operation to both parts of of the 2</a:t>
            </a:r>
            <a:r>
              <a:rPr lang="en-US" sz="2000" baseline="30000" dirty="0"/>
              <a:t>nd</a:t>
            </a:r>
            <a:r>
              <a:rPr lang="en-US" sz="2000" dirty="0"/>
              <a:t> GL equation</a:t>
            </a:r>
          </a:p>
          <a:p>
            <a:endParaRPr lang="en-US" sz="2000" dirty="0"/>
          </a:p>
        </p:txBody>
      </p:sp>
      <p:pic>
        <p:nvPicPr>
          <p:cNvPr id="15" name="Picture 14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54" y="399161"/>
            <a:ext cx="2928579" cy="679849"/>
          </a:xfrm>
          <a:prstGeom prst="rect">
            <a:avLst/>
          </a:prstGeom>
        </p:spPr>
      </p:pic>
      <p:pic>
        <p:nvPicPr>
          <p:cNvPr id="18" name="Picture 17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948" y="5485389"/>
            <a:ext cx="3730184" cy="433743"/>
          </a:xfrm>
          <a:prstGeom prst="rect">
            <a:avLst/>
          </a:prstGeom>
        </p:spPr>
      </p:pic>
      <p:pic>
        <p:nvPicPr>
          <p:cNvPr id="20" name="Picture 19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05" y="6097884"/>
            <a:ext cx="2609369" cy="663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79CD2C-80C4-7467-E2D4-7220DCDBCC7D}"/>
              </a:ext>
            </a:extLst>
          </p:cNvPr>
          <p:cNvSpPr txBox="1"/>
          <p:nvPr/>
        </p:nvSpPr>
        <p:spPr>
          <a:xfrm>
            <a:off x="903112" y="608418"/>
            <a:ext cx="187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Recalling that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1A8896-B2DD-F281-4062-E6C247D36282}"/>
              </a:ext>
            </a:extLst>
          </p:cNvPr>
          <p:cNvSpPr txBox="1"/>
          <p:nvPr/>
        </p:nvSpPr>
        <p:spPr>
          <a:xfrm>
            <a:off x="543591" y="1499116"/>
            <a:ext cx="223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One can identify</a:t>
            </a:r>
          </a:p>
        </p:txBody>
      </p:sp>
      <p:pic>
        <p:nvPicPr>
          <p:cNvPr id="5" name="Picture 4" descr="TP_tmp.png">
            <a:extLst>
              <a:ext uri="{FF2B5EF4-FFF2-40B4-BE49-F238E27FC236}">
                <a16:creationId xmlns:a16="http://schemas.microsoft.com/office/drawing/2014/main" id="{1DAEEC77-C745-E8FB-48A5-69A905C1E60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63" y="4306940"/>
            <a:ext cx="4149813" cy="4908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B38697-6287-9027-3680-D2314EA28F29}"/>
              </a:ext>
            </a:extLst>
          </p:cNvPr>
          <p:cNvSpPr txBox="1"/>
          <p:nvPr/>
        </p:nvSpPr>
        <p:spPr>
          <a:xfrm>
            <a:off x="316143" y="5233012"/>
            <a:ext cx="1309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we obtain: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EF9A265-4B86-8FC8-1C93-8F54949136BD}"/>
              </a:ext>
            </a:extLst>
          </p:cNvPr>
          <p:cNvCxnSpPr>
            <a:cxnSpLocks/>
          </p:cNvCxnSpPr>
          <p:nvPr/>
        </p:nvCxnSpPr>
        <p:spPr>
          <a:xfrm>
            <a:off x="3071492" y="3392540"/>
            <a:ext cx="3140421" cy="91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5CE448C-A364-DE29-0EE7-9653FF017076}"/>
              </a:ext>
            </a:extLst>
          </p:cNvPr>
          <p:cNvSpPr txBox="1"/>
          <p:nvPr/>
        </p:nvSpPr>
        <p:spPr>
          <a:xfrm>
            <a:off x="316143" y="4824069"/>
            <a:ext cx="2359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remembering that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E85C6C-48A1-11D9-E41A-318F56B5951B}"/>
                  </a:ext>
                </a:extLst>
              </p:cNvPr>
              <p:cNvSpPr txBox="1"/>
              <p:nvPr/>
            </p:nvSpPr>
            <p:spPr>
              <a:xfrm>
                <a:off x="2776125" y="4777902"/>
                <a:ext cx="47073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𝑑𝑖𝑣𝐵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E85C6C-48A1-11D9-E41A-318F56B59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125" y="4777902"/>
                <a:ext cx="4707360" cy="461665"/>
              </a:xfrm>
              <a:prstGeom prst="rect">
                <a:avLst/>
              </a:prstGeom>
              <a:blipFill>
                <a:blip r:embed="rId16"/>
                <a:stretch>
                  <a:fillRect l="-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1AB9C6C-294E-0706-9D91-CC5DC473329E}"/>
              </a:ext>
            </a:extLst>
          </p:cNvPr>
          <p:cNvSpPr txBox="1"/>
          <p:nvPr/>
        </p:nvSpPr>
        <p:spPr>
          <a:xfrm>
            <a:off x="6579162" y="2996202"/>
            <a:ext cx="25648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First London brothers' theory equation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ECD03B-F5AB-596F-AEC2-EFF3CF42F347}"/>
              </a:ext>
            </a:extLst>
          </p:cNvPr>
          <p:cNvSpPr txBox="1"/>
          <p:nvPr/>
        </p:nvSpPr>
        <p:spPr>
          <a:xfrm>
            <a:off x="6392895" y="5451553"/>
            <a:ext cx="25648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Second London brothers' theory equation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5A5980-C7BC-AD47-B054-D556CB120231}"/>
              </a:ext>
            </a:extLst>
          </p:cNvPr>
          <p:cNvSpPr txBox="1"/>
          <p:nvPr/>
        </p:nvSpPr>
        <p:spPr>
          <a:xfrm>
            <a:off x="371793" y="6286707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</a:t>
            </a:r>
          </a:p>
        </p:txBody>
      </p:sp>
    </p:spTree>
    <p:extLst>
      <p:ext uri="{BB962C8B-B14F-4D97-AF65-F5344CB8AC3E}">
        <p14:creationId xmlns:p14="http://schemas.microsoft.com/office/powerpoint/2010/main" val="266506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F5AA73-CFF9-C8B0-C08A-1B360B4AC11A}"/>
                  </a:ext>
                </a:extLst>
              </p:cNvPr>
              <p:cNvSpPr txBox="1"/>
              <p:nvPr/>
            </p:nvSpPr>
            <p:spPr>
              <a:xfrm>
                <a:off x="3694685" y="1840135"/>
                <a:ext cx="5151640" cy="2585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Introduced a continuous order parameter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enabling a spatial description of the superconducting-to-normal transition.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Justified the existence of a finite-thickness interface between superconducting (S) and normal (N) regions, characterized by the coherence length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penetration depth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Provided the first microscopic-independent calculation of the S–N interface (surface) energy: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F5AA73-CFF9-C8B0-C08A-1B360B4AC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685" y="1840135"/>
                <a:ext cx="5151640" cy="2585323"/>
              </a:xfrm>
              <a:prstGeom prst="rect">
                <a:avLst/>
              </a:prstGeom>
              <a:blipFill>
                <a:blip r:embed="rId2"/>
                <a:stretch>
                  <a:fillRect l="-737" t="-976" r="-1229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986B5CB-F8ED-CE44-DC69-0133F2021152}"/>
              </a:ext>
            </a:extLst>
          </p:cNvPr>
          <p:cNvSpPr txBox="1"/>
          <p:nvPr/>
        </p:nvSpPr>
        <p:spPr>
          <a:xfrm>
            <a:off x="634958" y="621661"/>
            <a:ext cx="739760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  <a:highlight>
                  <a:srgbClr val="00FF00"/>
                </a:highlight>
              </a:rPr>
              <a:t>Ginzburg–Landau Theory: Intermediate State and Surface Energy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D80145-0E54-BF46-82FA-AA1C3F3EA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670974"/>
            <a:ext cx="3491484" cy="1963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33A3C-119A-9E88-3AA4-118D092CF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510660"/>
            <a:ext cx="3186623" cy="14559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50664F-6522-F0B6-CB46-F2372830495F}"/>
                  </a:ext>
                </a:extLst>
              </p:cNvPr>
              <p:cNvSpPr txBox="1"/>
              <p:nvPr/>
            </p:nvSpPr>
            <p:spPr>
              <a:xfrm>
                <a:off x="4333759" y="4282068"/>
                <a:ext cx="3544711" cy="8188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𝑆𝑁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 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𝐺𝐿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𝑑𝑥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50664F-6522-F0B6-CB46-F23728304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759" y="4282068"/>
                <a:ext cx="3544711" cy="818814"/>
              </a:xfrm>
              <a:prstGeom prst="rect">
                <a:avLst/>
              </a:prstGeom>
              <a:blipFill>
                <a:blip r:embed="rId5"/>
                <a:stretch>
                  <a:fillRect t="-128788" b="-187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0D335D-ADD3-BF9B-E185-8F588F5F2FF3}"/>
                  </a:ext>
                </a:extLst>
              </p:cNvPr>
              <p:cNvSpPr txBox="1"/>
              <p:nvPr/>
            </p:nvSpPr>
            <p:spPr>
              <a:xfrm>
                <a:off x="112276" y="4906341"/>
                <a:ext cx="8442969" cy="690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Showed that the sign of the surface energy is governed by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Ginzburg–Landau parameter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𝜿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𝝃</m:t>
                        </m:r>
                      </m:den>
                    </m:f>
                  </m:oMath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0D335D-ADD3-BF9B-E185-8F588F5F2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6" y="4906341"/>
                <a:ext cx="8442969" cy="690061"/>
              </a:xfrm>
              <a:prstGeom prst="rect">
                <a:avLst/>
              </a:prstGeom>
              <a:blipFill>
                <a:blip r:embed="rId6"/>
                <a:stretch>
                  <a:fillRect l="-450" t="-40000" b="-1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A4B904-C6EF-F17D-2C7F-31D9F17428DD}"/>
                  </a:ext>
                </a:extLst>
              </p:cNvPr>
              <p:cNvSpPr txBox="1"/>
              <p:nvPr/>
            </p:nvSpPr>
            <p:spPr>
              <a:xfrm>
                <a:off x="69437" y="5548053"/>
                <a:ext cx="8830733" cy="13143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57213" lvl="1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𝑆𝑁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→ stable macroscopic normal/superconducting domains (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intermediate state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Type-I superconductors).</a:t>
                </a:r>
              </a:p>
              <a:p>
                <a:pPr marL="557213" lvl="1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𝑆𝑁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→ interfaces are energetically favored, leading to flux penetration as vortices (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mixed state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Type-II superconductors).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A4B904-C6EF-F17D-2C7F-31D9F1742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7" y="5548053"/>
                <a:ext cx="8830733" cy="1314334"/>
              </a:xfrm>
              <a:prstGeom prst="rect">
                <a:avLst/>
              </a:prstGeom>
              <a:blipFill>
                <a:blip r:embed="rId7"/>
                <a:stretch>
                  <a:fillRect t="-40000" b="-4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163E26BE-6DE6-A541-86DF-E7BFDB3E71C4}"/>
              </a:ext>
            </a:extLst>
          </p:cNvPr>
          <p:cNvSpPr txBox="1"/>
          <p:nvPr/>
        </p:nvSpPr>
        <p:spPr>
          <a:xfrm>
            <a:off x="-20874" y="1138678"/>
            <a:ext cx="9164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Ginzburg–Landau theory provided the thermodynamic explanation of the intermediate state through the competition between magnetic energy and positive interface energy.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AF752C-A8F0-C62C-446A-CB9373D70D73}"/>
              </a:ext>
            </a:extLst>
          </p:cNvPr>
          <p:cNvSpPr txBox="1"/>
          <p:nvPr/>
        </p:nvSpPr>
        <p:spPr>
          <a:xfrm>
            <a:off x="3002844" y="124084"/>
            <a:ext cx="2290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Achievements</a:t>
            </a:r>
          </a:p>
        </p:txBody>
      </p:sp>
    </p:spTree>
    <p:extLst>
      <p:ext uri="{BB962C8B-B14F-4D97-AF65-F5344CB8AC3E}">
        <p14:creationId xmlns:p14="http://schemas.microsoft.com/office/powerpoint/2010/main" val="3559993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EB7E8-4857-62BB-EDB9-70266A88F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07519"/>
            <a:ext cx="9144000" cy="529044"/>
          </a:xfrm>
        </p:spPr>
        <p:txBody>
          <a:bodyPr>
            <a:normAutofit/>
          </a:bodyPr>
          <a:lstStyle/>
          <a:p>
            <a:r>
              <a:rPr lang="en-US" sz="1950" dirty="0">
                <a:solidFill>
                  <a:srgbClr val="FF0000"/>
                </a:solidFill>
                <a:highlight>
                  <a:srgbClr val="00FF00"/>
                </a:highlight>
              </a:rPr>
              <a:t>Ginzburg–Landau Theory: Critical Current and Critical Field in Confined Superconductors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9FD6F7-FF13-D0EF-5D8D-CE418424C5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8789" y="1836891"/>
                <a:ext cx="8714678" cy="4913589"/>
              </a:xfrm>
            </p:spPr>
            <p:txBody>
              <a:bodyPr>
                <a:no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Predicted the existence of a </a:t>
                </a:r>
                <a:r>
                  <a:rPr lang="en-US" sz="1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depairing</a:t>
                </a:r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(critical) current, at which the superconducting order parameter is suppressed and superconductivity is destroyed. Established the dependence of its density on the coherence length  </a:t>
                </a:r>
                <a14:m>
                  <m:oMath xmlns:m="http://schemas.openxmlformats.org/officeDocument/2006/math">
                    <m:r>
                      <a:rPr lang="en-US" sz="17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penetration depth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temperature: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i="1" dirty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1700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7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17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17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7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7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1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1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sz="1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7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m:rPr>
                              <m:nor/>
                            </m:rPr>
                            <a:rPr lang="en-US" sz="1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1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sz="1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17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17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7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17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7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7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7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skw"/>
                              <m:ctrlPr>
                                <a:rPr lang="en-US" sz="17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7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7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Demonstrated that geometrical confinement strongly modifies superconducting properties, allowing quantitative predictions for wires and thin films.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Predicted that the parallel critical magnetic field of a superconducting film </a:t>
                </a:r>
              </a:p>
              <a:p>
                <a:pPr marL="0" indent="0">
                  <a:buNone/>
                </a:pPr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increases as the film thickness decreases:</a:t>
                </a:r>
                <a:b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12</m:t>
                              </m:r>
                            </m:e>
                          </m:rad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num>
                        <m:den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sSub>
                        <m:sSubPr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    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b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showing that very thin films can sustain magnetic fields far exceeding the bulk thermodynamic critical field.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Established a unified framework linking sample dimensions, superconducting coherence, and electromagnetic screening, providing the theoretical basis for the design of superconducting wires, thin films, and micro/nano-scale superconducting devices.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9FD6F7-FF13-D0EF-5D8D-CE418424C5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8789" y="1836891"/>
                <a:ext cx="8714678" cy="4913589"/>
              </a:xfrm>
              <a:blipFill>
                <a:blip r:embed="rId2"/>
                <a:stretch>
                  <a:fillRect l="-437" t="-258" b="-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83FF902-CA08-FFA9-3E83-2476B8D7BFB3}"/>
              </a:ext>
            </a:extLst>
          </p:cNvPr>
          <p:cNvSpPr txBox="1"/>
          <p:nvPr/>
        </p:nvSpPr>
        <p:spPr>
          <a:xfrm>
            <a:off x="339766" y="636563"/>
            <a:ext cx="8202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Ginzburg–Landau theory quantitatively predicted both the maximum dissipation-free current in superconducting wires and the enhancement of the critical magnetic field in thin films, revealing how superconducting performance </a:t>
            </a:r>
          </a:p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fundamentally governed by geometry and characteristic length scales.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DE7A72-3150-9C1A-1CB6-566002620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556" y="3774069"/>
            <a:ext cx="1881536" cy="144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80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70A-14DD-3646-42A8-5AE3C8BBA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47" y="64740"/>
            <a:ext cx="7497104" cy="529044"/>
          </a:xfrm>
        </p:spPr>
        <p:txBody>
          <a:bodyPr>
            <a:normAutofit/>
          </a:bodyPr>
          <a:lstStyle/>
          <a:p>
            <a:r>
              <a:rPr lang="en-US" sz="2100" b="1" dirty="0">
                <a:solidFill>
                  <a:srgbClr val="FF0000"/>
                </a:solidFill>
                <a:highlight>
                  <a:srgbClr val="00FF00"/>
                </a:highlight>
              </a:rPr>
              <a:t>Ginzburg–Landau Theory: Prediction of Type-II Superconductivity</a:t>
            </a:r>
            <a:endParaRPr lang="en-US" sz="2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44B2B7-38CA-D0E5-04EC-BCEA4959A0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39168" y="2609980"/>
                <a:ext cx="5080654" cy="4096743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existence of mixed (vortex) state was predicted, in which magnetic flux penetrates the superconductor as quantized flux lines while superconductivity persists between them.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Abrikosov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established the existence of two critical magnetic fields:</a:t>
                </a:r>
              </a:p>
              <a:p>
                <a:pPr marL="557213" lvl="1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onset of magnetic flux penetration,</a:t>
                </a:r>
              </a:p>
              <a:p>
                <a:pPr marL="557213" lvl="1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complete destruction of superconductivity.</a:t>
                </a:r>
              </a:p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predicted that the upper critical field scales as</a:t>
                </a:r>
                <a:b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b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linking the maximum sustainable magnetic field to the coherence length.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44B2B7-38CA-D0E5-04EC-BCEA4959A0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39168" y="2609980"/>
                <a:ext cx="5080654" cy="4096743"/>
              </a:xfrm>
              <a:blipFill>
                <a:blip r:embed="rId2"/>
                <a:stretch>
                  <a:fillRect l="-748" t="-619" b="-4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CD8ECC-B3A7-7BC5-21BC-EA1F64C2F5C0}"/>
                  </a:ext>
                </a:extLst>
              </p:cNvPr>
              <p:cNvSpPr txBox="1"/>
              <p:nvPr/>
            </p:nvSpPr>
            <p:spPr>
              <a:xfrm>
                <a:off x="3397817" y="661048"/>
                <a:ext cx="5252225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Alexei 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Abrikosov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basing on the Ginzburg–Landau theory, provided the theoretical prediction of  Type-II superconductivity -- existence of the mixed (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Abrikosov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vortex) state and establishing the fundamental role of the parameter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𝜿</m:t>
                    </m:r>
                  </m:oMath>
                </a14:m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This framework laid the development of high-field superconducting materials.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CD8ECC-B3A7-7BC5-21BC-EA1F64C2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817" y="661048"/>
                <a:ext cx="5252225" cy="2031325"/>
              </a:xfrm>
              <a:prstGeom prst="rect">
                <a:avLst/>
              </a:prstGeom>
              <a:blipFill>
                <a:blip r:embed="rId3"/>
                <a:stretch>
                  <a:fillRect l="-964" t="-1235" r="-241" b="-3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6334FEE-D7F1-988E-DD22-6A1471B7D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58" y="593784"/>
            <a:ext cx="2406314" cy="18937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6D53E-BE44-F840-3C7B-2EDAA6D97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84" y="2587387"/>
            <a:ext cx="3002333" cy="19540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8FC43F-3D55-C7C1-F99C-EF1F510F0D98}"/>
              </a:ext>
            </a:extLst>
          </p:cNvPr>
          <p:cNvSpPr txBox="1"/>
          <p:nvPr/>
        </p:nvSpPr>
        <p:spPr>
          <a:xfrm>
            <a:off x="124178" y="4641305"/>
            <a:ext cx="40978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Structure of an isolated vortex. The top graph shows the distribution of the magnetic field and order parameter amplitude in a cross-section through the vortex. The vector-lines circling the vortex represent the supercurrent screening the magnetic flux of the vortex. The bottom plane-cut shows the distribution of the order parameter.  (b) Sketch of the vortex lattice in type II superconductor</a:t>
            </a: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928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8165C-3555-751C-8A3D-A8260D534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I. Superconducting Fluctuations: Qualitative Picture</a:t>
            </a:r>
          </a:p>
        </p:txBody>
      </p:sp>
      <p:pic>
        <p:nvPicPr>
          <p:cNvPr id="5" name="Picture 3" descr="Rth1">
            <a:extLst>
              <a:ext uri="{FF2B5EF4-FFF2-40B4-BE49-F238E27FC236}">
                <a16:creationId xmlns:a16="http://schemas.microsoft.com/office/drawing/2014/main" id="{6FBBFFD8-D9DE-0319-B8C0-972F2A2CAD80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 l="5040" t="5905" r="6299" b="34251"/>
          <a:stretch>
            <a:fillRect/>
          </a:stretch>
        </p:blipFill>
        <p:spPr bwMode="auto">
          <a:xfrm>
            <a:off x="5438813" y="1471899"/>
            <a:ext cx="3341927" cy="284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55FA1133-791A-844E-86C5-951776CAA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0078"/>
            <a:ext cx="3346469" cy="213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BA6148-700C-58AA-19DE-F1623E98A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888" y="4316698"/>
            <a:ext cx="2277912" cy="2133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F76D08-A118-F23D-2B20-AB0E49687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65" y="4526612"/>
            <a:ext cx="3346469" cy="1923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7DC98D-06CE-021D-2EFF-C3F582091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82" y="1562602"/>
            <a:ext cx="4874150" cy="296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66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B1A06F-5CCA-1B1E-9A90-3EA900C6F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496" y="787564"/>
            <a:ext cx="5742742" cy="2696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BBAD5F-4D53-4880-0B84-9CC5E441C6A4}"/>
                  </a:ext>
                </a:extLst>
              </p:cNvPr>
              <p:cNvSpPr txBox="1"/>
              <p:nvPr/>
            </p:nvSpPr>
            <p:spPr>
              <a:xfrm>
                <a:off x="282223" y="3424808"/>
                <a:ext cx="8139288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Let us estimate the values of the two critical fields found by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Abrikosov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For simplicity let us assume that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𝜅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𝜉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≫1</m:t>
                    </m:r>
                  </m:oMath>
                </a14:m>
                <a:r>
                  <a:rPr lang="en-US" sz="1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,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i.e. the London penetration depth is much larger than the coherence length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𝜉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of the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Ginzbutg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-Landau function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𝜓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  It is easy to do based on dimensional analysis. Indeed, to characterize the critical magnetic fields we have at our disposal the value of magnetic flux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and two lengths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𝑙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1 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𝜉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In our assumption </a:t>
                </a:r>
                <a14:m>
                  <m:oMath xmlns:m="http://schemas.openxmlformats.org/officeDocument/2006/math"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≫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𝜉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Since the dimensionality of magnetic flux is the product of dimensionality of magnetic field and that one of the square of length: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]=[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]</m:t>
                    </m:r>
                    <m:sSup>
                      <m:s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∙[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]</m:t>
                        </m:r>
                      </m:e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one can write down two fields: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BBAD5F-4D53-4880-0B84-9CC5E441C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23" y="3424808"/>
                <a:ext cx="8139288" cy="2308324"/>
              </a:xfrm>
              <a:prstGeom prst="rect">
                <a:avLst/>
              </a:prstGeom>
              <a:blipFill>
                <a:blip r:embed="rId3"/>
                <a:stretch>
                  <a:fillRect l="-624" t="-1093" r="-1248" b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7AA734-4BDB-5902-7B05-EE5D276A8555}"/>
                  </a:ext>
                </a:extLst>
              </p:cNvPr>
              <p:cNvSpPr txBox="1"/>
              <p:nvPr/>
            </p:nvSpPr>
            <p:spPr>
              <a:xfrm>
                <a:off x="1890889" y="5827923"/>
                <a:ext cx="1473200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7AA734-4BDB-5902-7B05-EE5D276A8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889" y="5827923"/>
                <a:ext cx="1473200" cy="610936"/>
              </a:xfrm>
              <a:prstGeom prst="rect">
                <a:avLst/>
              </a:prstGeom>
              <a:blipFill>
                <a:blip r:embed="rId4"/>
                <a:stretch>
                  <a:fillRect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5C55A1-998A-0928-4050-9488BEC97BBB}"/>
                  </a:ext>
                </a:extLst>
              </p:cNvPr>
              <p:cNvSpPr txBox="1"/>
              <p:nvPr/>
            </p:nvSpPr>
            <p:spPr>
              <a:xfrm>
                <a:off x="3256844" y="5870722"/>
                <a:ext cx="1529644" cy="5253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f>
                      <m:f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5C55A1-998A-0928-4050-9488BEC97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844" y="5870722"/>
                <a:ext cx="1529644" cy="525337"/>
              </a:xfrm>
              <a:prstGeom prst="rect">
                <a:avLst/>
              </a:prstGeom>
              <a:blipFill>
                <a:blip r:embed="rId5"/>
                <a:stretch>
                  <a:fillRect l="-3306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E0C6610-0E00-B011-C72B-1E39782EA9FA}"/>
              </a:ext>
            </a:extLst>
          </p:cNvPr>
          <p:cNvSpPr txBox="1"/>
          <p:nvPr/>
        </p:nvSpPr>
        <p:spPr>
          <a:xfrm>
            <a:off x="3183502" y="231108"/>
            <a:ext cx="2336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highlight>
                  <a:srgbClr val="00FF00"/>
                </a:highlight>
              </a:rPr>
              <a:t>Two critical fields</a:t>
            </a:r>
          </a:p>
        </p:txBody>
      </p:sp>
    </p:spTree>
    <p:extLst>
      <p:ext uri="{BB962C8B-B14F-4D97-AF65-F5344CB8AC3E}">
        <p14:creationId xmlns:p14="http://schemas.microsoft.com/office/powerpoint/2010/main" val="811302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C5E3EC-C78D-D616-C2F4-38B643E9D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58" y="880349"/>
            <a:ext cx="6739468" cy="56453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A09542-0519-ACCD-2609-CF1FEAAF3E72}"/>
              </a:ext>
            </a:extLst>
          </p:cNvPr>
          <p:cNvSpPr txBox="1"/>
          <p:nvPr/>
        </p:nvSpPr>
        <p:spPr>
          <a:xfrm>
            <a:off x="1095256" y="225778"/>
            <a:ext cx="6726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Facsimile of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Abrikosov’s</a:t>
            </a:r>
            <a:r>
              <a:rPr lang="en-US" sz="28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presentation slide</a:t>
            </a:r>
          </a:p>
        </p:txBody>
      </p:sp>
    </p:spTree>
    <p:extLst>
      <p:ext uri="{BB962C8B-B14F-4D97-AF65-F5344CB8AC3E}">
        <p14:creationId xmlns:p14="http://schemas.microsoft.com/office/powerpoint/2010/main" val="3630693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ack and white speckled background&#10;&#10;Description automatically generated">
            <a:extLst>
              <a:ext uri="{FF2B5EF4-FFF2-40B4-BE49-F238E27FC236}">
                <a16:creationId xmlns:a16="http://schemas.microsoft.com/office/drawing/2014/main" id="{65F15942-BA70-DA37-4945-409CBFB61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63" y="840850"/>
            <a:ext cx="5610904" cy="4408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E30FFC-A0FC-8027-1741-04863BDCF51D}"/>
              </a:ext>
            </a:extLst>
          </p:cNvPr>
          <p:cNvSpPr txBox="1"/>
          <p:nvPr/>
        </p:nvSpPr>
        <p:spPr>
          <a:xfrm>
            <a:off x="109348" y="5700889"/>
            <a:ext cx="8652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result of experimental observation of vortex lattice at the surface by means of magnetic decoration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Reprinted from U.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Essmann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H.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Träuble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“The direct observation of individual flux lines in type II superconductors”, Physics Letters A, 24, 526, (1967).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DEE4F-05C6-872B-BFF3-FE2168975CF4}"/>
              </a:ext>
            </a:extLst>
          </p:cNvPr>
          <p:cNvSpPr txBox="1"/>
          <p:nvPr/>
        </p:nvSpPr>
        <p:spPr>
          <a:xfrm>
            <a:off x="45156" y="154759"/>
            <a:ext cx="9053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direct observation of individual flux lines in type II superconductors</a:t>
            </a:r>
            <a:endParaRPr lang="en-US" sz="2400" dirty="0">
              <a:solidFill>
                <a:srgbClr val="FF0000"/>
              </a:solidFill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07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0217"/>
            <a:ext cx="9067800" cy="63279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00FF00"/>
                </a:highlight>
              </a:rPr>
              <a:t>High </a:t>
            </a:r>
            <a:r>
              <a:rPr lang="en-US" sz="2800" dirty="0" err="1">
                <a:solidFill>
                  <a:srgbClr val="FF0000"/>
                </a:solidFill>
                <a:highlight>
                  <a:srgbClr val="00FF00"/>
                </a:highlight>
              </a:rPr>
              <a:t>J</a:t>
            </a:r>
            <a:r>
              <a:rPr lang="en-US" sz="2800" baseline="-25000" dirty="0" err="1">
                <a:solidFill>
                  <a:srgbClr val="FF0000"/>
                </a:solidFill>
                <a:highlight>
                  <a:srgbClr val="00FF00"/>
                </a:highlight>
              </a:rPr>
              <a:t>c</a:t>
            </a:r>
            <a:r>
              <a:rPr lang="en-US" sz="2800" dirty="0">
                <a:solidFill>
                  <a:srgbClr val="FF0000"/>
                </a:solidFill>
                <a:highlight>
                  <a:srgbClr val="00FF00"/>
                </a:highlight>
              </a:rPr>
              <a:t> important for many applications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Critical Current by Design Through Large-scale Simulations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1800" y="976487"/>
            <a:ext cx="270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Power Cables, Electric Grid</a:t>
            </a: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222194" y="1329977"/>
            <a:ext cx="3035300" cy="1943100"/>
            <a:chOff x="5664200" y="3543300"/>
            <a:chExt cx="3200400" cy="2400300"/>
          </a:xfrm>
        </p:grpSpPr>
        <p:pic>
          <p:nvPicPr>
            <p:cNvPr id="6" name="Picture 26" descr="IMG_0195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4200" y="3543300"/>
              <a:ext cx="3200400" cy="24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7323164" y="5525705"/>
              <a:ext cx="1523755" cy="296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sz="1600">
                  <a:solidFill>
                    <a:schemeClr val="bg1"/>
                  </a:solidFill>
                  <a:latin typeface="Comic Sans MS" charset="0"/>
                </a:rPr>
                <a:t>Long Island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1473" y="863598"/>
            <a:ext cx="8946327" cy="5232402"/>
            <a:chOff x="56561" y="479778"/>
            <a:chExt cx="8946327" cy="5232402"/>
          </a:xfrm>
        </p:grpSpPr>
        <p:sp>
          <p:nvSpPr>
            <p:cNvPr id="9" name="TextBox 8"/>
            <p:cNvSpPr txBox="1"/>
            <p:nvPr/>
          </p:nvSpPr>
          <p:spPr>
            <a:xfrm>
              <a:off x="6545362" y="3259669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92323"/>
                  </a:solidFill>
                </a:rPr>
                <a:t>Wind turbines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28485" y="3321757"/>
              <a:ext cx="13653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92323"/>
                  </a:solidFill>
                </a:rPr>
                <a:t>Medical MRI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6561" y="479778"/>
              <a:ext cx="8946327" cy="5232402"/>
              <a:chOff x="56561" y="479778"/>
              <a:chExt cx="8946327" cy="523240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910665" y="479778"/>
                <a:ext cx="21851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>
                    <a:solidFill>
                      <a:srgbClr val="C90202"/>
                    </a:solidFill>
                  </a:rPr>
                  <a:t>In-Field Applications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616678" y="781758"/>
                <a:ext cx="2198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92323"/>
                    </a:solidFill>
                  </a:rPr>
                  <a:t>Motors &amp; Generators</a:t>
                </a: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75756" y="1168402"/>
                <a:ext cx="2284562" cy="1952932"/>
              </a:xfrm>
              <a:prstGeom prst="rect">
                <a:avLst/>
              </a:prstGeom>
            </p:spPr>
          </p:pic>
          <p:pic>
            <p:nvPicPr>
              <p:cNvPr id="15" name="Picture 14" descr="MagLev-Pict.tiff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271"/>
              <a:stretch/>
            </p:blipFill>
            <p:spPr>
              <a:xfrm>
                <a:off x="6516510" y="1196671"/>
                <a:ext cx="2186987" cy="1876732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279444" y="795871"/>
                <a:ext cx="2723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92323"/>
                    </a:solidFill>
                  </a:rPr>
                  <a:t>Transportation </a:t>
                </a:r>
                <a:r>
                  <a:rPr lang="en-US" dirty="0" err="1">
                    <a:solidFill>
                      <a:srgbClr val="C92323"/>
                    </a:solidFill>
                  </a:rPr>
                  <a:t>MagLev</a:t>
                </a:r>
                <a:endParaRPr lang="en-US" dirty="0">
                  <a:solidFill>
                    <a:srgbClr val="C92323"/>
                  </a:solidFill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79444" y="3667480"/>
                <a:ext cx="2627320" cy="20447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066" y="3595510"/>
                <a:ext cx="1920756" cy="198120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6561" y="3259666"/>
                <a:ext cx="19800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92323"/>
                    </a:solidFill>
                  </a:rPr>
                  <a:t>Fusion Energy, HEP</a:t>
                </a: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86200" y="3708446"/>
                <a:ext cx="2197159" cy="1952932"/>
              </a:xfrm>
              <a:prstGeom prst="rect">
                <a:avLst/>
              </a:prstGeom>
            </p:spPr>
          </p:pic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559" r="13043" b="7120"/>
              <a:stretch>
                <a:fillRect/>
              </a:stretch>
            </p:blipFill>
            <p:spPr bwMode="auto">
              <a:xfrm>
                <a:off x="2136422" y="4360333"/>
                <a:ext cx="1641834" cy="1086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2229556" y="3461455"/>
                <a:ext cx="1524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92323"/>
                    </a:solidFill>
                  </a:rPr>
                  <a:t>Magnetic</a:t>
                </a:r>
              </a:p>
              <a:p>
                <a:pPr algn="ctr"/>
                <a:r>
                  <a:rPr lang="en-US" dirty="0">
                    <a:solidFill>
                      <a:srgbClr val="C92323"/>
                    </a:solidFill>
                  </a:rPr>
                  <a:t>Energy Storage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2677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4953000" y="4495800"/>
            <a:ext cx="3962400" cy="838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-137686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00FF00"/>
                </a:highlight>
              </a:rPr>
              <a:t>Model: The Ginzburg Landau equation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Critical Current by Design Through Large-scale Simulations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28600" y="2519065"/>
            <a:ext cx="8610600" cy="1219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886200" y="990600"/>
            <a:ext cx="45720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228600" y="3881735"/>
            <a:ext cx="38285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With total current: </a:t>
            </a:r>
            <a:r>
              <a:rPr kumimoji="0" lang="en-US" altLang="ja-JP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J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=</a:t>
            </a:r>
            <a:r>
              <a:rPr kumimoji="0" lang="en-US" altLang="ja-JP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</a:rPr>
              <a:t>J</a:t>
            </a:r>
            <a:r>
              <a:rPr kumimoji="0" lang="en-US" altLang="ja-JP" sz="2400" b="0" i="0" u="none" strike="noStrike" kern="0" cap="none" spc="0" normalizeH="0" baseline="-25000" noProof="0" dirty="0" err="1">
                <a:ln>
                  <a:noFill/>
                </a:ln>
                <a:effectLst/>
                <a:uLnTx/>
                <a:uFillTx/>
                <a:latin typeface="Arial"/>
              </a:rPr>
              <a:t>s</a:t>
            </a:r>
            <a:r>
              <a:rPr kumimoji="0" lang="en-US" altLang="ja-JP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</a:rPr>
              <a:t>+</a:t>
            </a:r>
            <a:r>
              <a:rPr kumimoji="0" lang="en-US" altLang="ja-JP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</a:rPr>
              <a:t>J</a:t>
            </a:r>
            <a:r>
              <a:rPr kumimoji="0" lang="en-US" altLang="ja-JP" sz="2400" b="0" i="0" u="none" strike="noStrike" kern="0" cap="none" spc="0" normalizeH="0" baseline="-25000" noProof="0" dirty="0" err="1">
                <a:ln>
                  <a:noFill/>
                </a:ln>
                <a:effectLst/>
                <a:uLnTx/>
                <a:uFillTx/>
                <a:latin typeface="Arial"/>
              </a:rPr>
              <a:t>n</a:t>
            </a:r>
            <a:r>
              <a:rPr kumimoji="0" lang="en-US" altLang="ja-JP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</a:rPr>
              <a:t>:</a:t>
            </a:r>
            <a:endParaRPr kumimoji="0" lang="en-US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7" name="Picture 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0871" y="1081514"/>
            <a:ext cx="3862658" cy="73257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9906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 dependent GL equations:</a:t>
            </a: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2620665"/>
            <a:ext cx="8376557" cy="9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0" name="Picture 9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3962400"/>
            <a:ext cx="4953001" cy="33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28600" y="4495800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3"/>
              </a:buClr>
              <a:buFont typeface="Wingdings" charset="2"/>
              <a:buChar char="Ø"/>
            </a:pPr>
            <a:r>
              <a:rPr lang="en-US" sz="2400" dirty="0"/>
              <a:t>Field perpendicular to current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20574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dimensionless units:</a:t>
            </a:r>
          </a:p>
        </p:txBody>
      </p:sp>
      <p:pic>
        <p:nvPicPr>
          <p:cNvPr id="16" name="Picture 15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5809" y="4541893"/>
            <a:ext cx="3676783" cy="74601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7" name="Rectangle 16"/>
          <p:cNvSpPr/>
          <p:nvPr/>
        </p:nvSpPr>
        <p:spPr bwMode="auto">
          <a:xfrm>
            <a:off x="533400" y="5562600"/>
            <a:ext cx="8153400" cy="685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</a:rPr>
              <a:t>Solver implemented </a:t>
            </a:r>
            <a:r>
              <a:rPr lang="en-US" b="1" dirty="0">
                <a:solidFill>
                  <a:schemeClr val="tx2"/>
                </a:solidFill>
                <a:latin typeface="Calibri" pitchFamily="34" charset="0"/>
              </a:rPr>
              <a:t>on GPUs, using iterative Jacobi scheme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Calibri" pitchFamily="34" charset="0"/>
              </a:rPr>
              <a:t>For more details: </a:t>
            </a:r>
            <a:r>
              <a:rPr lang="en-US" i="1" dirty="0"/>
              <a:t>J Comp. Phys. </a:t>
            </a:r>
            <a:r>
              <a:rPr lang="en-US" b="1" i="1" dirty="0"/>
              <a:t>294</a:t>
            </a:r>
            <a:r>
              <a:rPr lang="en-US" i="1" dirty="0"/>
              <a:t>, 639 (2015) </a:t>
            </a:r>
            <a:r>
              <a:rPr lang="en-US" i="1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5649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052" y="1854339"/>
            <a:ext cx="8229600" cy="591915"/>
          </a:xfrm>
        </p:spPr>
        <p:txBody>
          <a:bodyPr>
            <a:normAutofit/>
          </a:bodyPr>
          <a:lstStyle/>
          <a:p>
            <a:r>
              <a:rPr lang="en-US" sz="2800" dirty="0"/>
              <a:t>Reconstruction of defects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Critical Current by Design Through Large-scale Simulations</a:t>
            </a:r>
          </a:p>
        </p:txBody>
      </p:sp>
      <p:pic>
        <p:nvPicPr>
          <p:cNvPr id="4" name="Picture 3" descr="setup_imo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94" y="2605743"/>
            <a:ext cx="1809379" cy="1638545"/>
          </a:xfrm>
          <a:prstGeom prst="rect">
            <a:avLst/>
          </a:prstGeom>
        </p:spPr>
      </p:pic>
      <p:sp>
        <p:nvSpPr>
          <p:cNvPr id="5" name="Text Box 230"/>
          <p:cNvSpPr txBox="1">
            <a:spLocks noChangeArrowheads="1"/>
          </p:cNvSpPr>
          <p:nvPr/>
        </p:nvSpPr>
        <p:spPr bwMode="auto">
          <a:xfrm>
            <a:off x="4895669" y="4245848"/>
            <a:ext cx="20503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Reconstructed landscape</a:t>
            </a:r>
          </a:p>
        </p:txBody>
      </p:sp>
      <p:sp>
        <p:nvSpPr>
          <p:cNvPr id="6" name="Text Box 230"/>
          <p:cNvSpPr txBox="1">
            <a:spLocks noChangeArrowheads="1"/>
          </p:cNvSpPr>
          <p:nvPr/>
        </p:nvSpPr>
        <p:spPr bwMode="auto">
          <a:xfrm>
            <a:off x="-1" y="5442858"/>
            <a:ext cx="91440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28351B"/>
                </a:solidFill>
                <a:latin typeface="Calibri"/>
                <a:cs typeface="Calibri"/>
              </a:rPr>
              <a:t>Extracted positions and radii of (almost) spherical Dy defects in YBa</a:t>
            </a:r>
            <a:r>
              <a:rPr lang="en-US" sz="2400" baseline="-25000" dirty="0">
                <a:solidFill>
                  <a:srgbClr val="28351B"/>
                </a:solidFill>
                <a:latin typeface="Calibri"/>
                <a:cs typeface="Calibri"/>
              </a:rPr>
              <a:t>2</a:t>
            </a:r>
            <a:r>
              <a:rPr lang="en-US" sz="2400" dirty="0">
                <a:solidFill>
                  <a:srgbClr val="28351B"/>
                </a:solidFill>
                <a:latin typeface="Calibri"/>
                <a:cs typeface="Calibri"/>
              </a:rPr>
              <a:t>Cu</a:t>
            </a:r>
            <a:r>
              <a:rPr lang="en-US" sz="2400" baseline="-25000" dirty="0">
                <a:solidFill>
                  <a:srgbClr val="28351B"/>
                </a:solidFill>
                <a:latin typeface="Calibri"/>
                <a:cs typeface="Calibri"/>
              </a:rPr>
              <a:t>3</a:t>
            </a:r>
            <a:r>
              <a:rPr lang="en-US" sz="2400" dirty="0">
                <a:solidFill>
                  <a:srgbClr val="28351B"/>
                </a:solidFill>
                <a:latin typeface="Calibri"/>
                <a:cs typeface="Calibri"/>
              </a:rPr>
              <a:t>O</a:t>
            </a:r>
            <a:r>
              <a:rPr lang="el-GR" sz="2400" baseline="-25000" dirty="0">
                <a:solidFill>
                  <a:srgbClr val="28351B"/>
                </a:solidFill>
                <a:latin typeface="Calibri"/>
                <a:cs typeface="Calibri"/>
              </a:rPr>
              <a:t>7–δ</a:t>
            </a:r>
            <a:r>
              <a:rPr lang="en-US" sz="2400" dirty="0">
                <a:solidFill>
                  <a:srgbClr val="28351B"/>
                </a:solidFill>
                <a:latin typeface="Calibri"/>
                <a:cs typeface="Calibri"/>
              </a:rPr>
              <a:t> were used in time-dependent Ginzburg-Landau simulations</a:t>
            </a:r>
          </a:p>
        </p:txBody>
      </p:sp>
      <p:pic>
        <p:nvPicPr>
          <p:cNvPr id="7" name="Picture 6" descr="Untitled-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9430" r="20421" b="1878"/>
          <a:stretch/>
        </p:blipFill>
        <p:spPr>
          <a:xfrm rot="10800000">
            <a:off x="326455" y="2551966"/>
            <a:ext cx="1785022" cy="1654754"/>
          </a:xfrm>
          <a:prstGeom prst="rect">
            <a:avLst/>
          </a:prstGeom>
        </p:spPr>
      </p:pic>
      <p:sp>
        <p:nvSpPr>
          <p:cNvPr id="8" name="Text Box 230"/>
          <p:cNvSpPr txBox="1">
            <a:spLocks noChangeArrowheads="1"/>
          </p:cNvSpPr>
          <p:nvPr/>
        </p:nvSpPr>
        <p:spPr bwMode="auto">
          <a:xfrm>
            <a:off x="263742" y="4242530"/>
            <a:ext cx="22361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2D STEM image at different angles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9" name="Picture 8" descr="Untitled-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45" y="2583647"/>
            <a:ext cx="2040755" cy="1638546"/>
          </a:xfrm>
          <a:prstGeom prst="rect">
            <a:avLst/>
          </a:prstGeom>
        </p:spPr>
      </p:pic>
      <p:sp>
        <p:nvSpPr>
          <p:cNvPr id="10" name="Text Box 230"/>
          <p:cNvSpPr txBox="1">
            <a:spLocks noChangeArrowheads="1"/>
          </p:cNvSpPr>
          <p:nvPr/>
        </p:nvSpPr>
        <p:spPr bwMode="auto">
          <a:xfrm>
            <a:off x="2468742" y="4362564"/>
            <a:ext cx="21696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3D tomogram</a:t>
            </a:r>
            <a:endParaRPr lang="en-US" sz="2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222482" y="3173646"/>
            <a:ext cx="293086" cy="466848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vortices_B=0.1_J=0.0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521" y="2582978"/>
            <a:ext cx="1807202" cy="1654754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4606852" y="3173646"/>
            <a:ext cx="293086" cy="466848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6774079" y="3173646"/>
            <a:ext cx="293086" cy="466848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230"/>
          <p:cNvSpPr txBox="1">
            <a:spLocks noChangeArrowheads="1"/>
          </p:cNvSpPr>
          <p:nvPr/>
        </p:nvSpPr>
        <p:spPr bwMode="auto">
          <a:xfrm>
            <a:off x="7098521" y="4307403"/>
            <a:ext cx="20503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Simulated vortex dynamics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254CF67-5A16-23DB-BB5A-AB46BD777FDE}"/>
              </a:ext>
            </a:extLst>
          </p:cNvPr>
          <p:cNvSpPr txBox="1">
            <a:spLocks/>
          </p:cNvSpPr>
          <p:nvPr/>
        </p:nvSpPr>
        <p:spPr>
          <a:xfrm>
            <a:off x="1733901" y="178673"/>
            <a:ext cx="6013174" cy="749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Simulation of a Real Pinning Landsc</a:t>
            </a:r>
            <a:r>
              <a:rPr lang="en-US" sz="3100" i="1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ape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E5604C-B1C9-E29A-BDCE-F9291311DDF6}"/>
              </a:ext>
            </a:extLst>
          </p:cNvPr>
          <p:cNvSpPr/>
          <p:nvPr/>
        </p:nvSpPr>
        <p:spPr>
          <a:xfrm>
            <a:off x="2202075" y="1097092"/>
            <a:ext cx="514942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tx2"/>
                </a:solidFill>
                <a:latin typeface="+mn-lt"/>
              </a:rPr>
              <a:t>Sadovskyy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et al., Phys. Rev. Applied B, 014011 (2016).</a:t>
            </a:r>
          </a:p>
        </p:txBody>
      </p:sp>
    </p:spTree>
    <p:extLst>
      <p:ext uri="{BB962C8B-B14F-4D97-AF65-F5344CB8AC3E}">
        <p14:creationId xmlns:p14="http://schemas.microsoft.com/office/powerpoint/2010/main" val="366008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46" y="69937"/>
            <a:ext cx="8229600" cy="1143000"/>
          </a:xfrm>
        </p:spPr>
        <p:txBody>
          <a:bodyPr/>
          <a:lstStyle/>
          <a:p>
            <a:r>
              <a:rPr lang="en-US" dirty="0"/>
              <a:t>Simulation of a real sample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Critical Current by Design Through Large-scale Simulations</a:t>
            </a:r>
          </a:p>
        </p:txBody>
      </p:sp>
      <p:pic>
        <p:nvPicPr>
          <p:cNvPr id="4" name="Picture 3" descr="setup_imo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00" y="2301713"/>
            <a:ext cx="3857126" cy="3492950"/>
          </a:xfrm>
          <a:prstGeom prst="rect">
            <a:avLst/>
          </a:prstGeom>
        </p:spPr>
      </p:pic>
      <p:sp>
        <p:nvSpPr>
          <p:cNvPr id="5" name="Text Box 230"/>
          <p:cNvSpPr txBox="1">
            <a:spLocks noChangeArrowheads="1"/>
          </p:cNvSpPr>
          <p:nvPr/>
        </p:nvSpPr>
        <p:spPr bwMode="auto">
          <a:xfrm>
            <a:off x="406046" y="943667"/>
            <a:ext cx="4044970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>
                <a:latin typeface="Calibri"/>
                <a:cs typeface="Calibri"/>
              </a:rPr>
              <a:t>3D STEM tomogram superimposed with reconstructed particles</a:t>
            </a:r>
          </a:p>
          <a:p>
            <a:pPr eaLnBrk="1" hangingPunct="1"/>
            <a:endParaRPr lang="en-US" sz="700" dirty="0">
              <a:latin typeface="Calibri"/>
              <a:cs typeface="Calibri"/>
            </a:endParaRPr>
          </a:p>
          <a:p>
            <a:pPr eaLnBrk="1" hangingPunct="1"/>
            <a:r>
              <a:rPr lang="en-US" sz="1800" dirty="0">
                <a:latin typeface="Calibri"/>
                <a:cs typeface="Calibri"/>
              </a:rPr>
              <a:t>534 × 524 × 129 nm</a:t>
            </a:r>
            <a:r>
              <a:rPr lang="en-US" sz="1800" baseline="30000" dirty="0">
                <a:latin typeface="Calibri"/>
                <a:cs typeface="Calibri"/>
              </a:rPr>
              <a:t>3</a:t>
            </a:r>
          </a:p>
        </p:txBody>
      </p:sp>
      <p:sp>
        <p:nvSpPr>
          <p:cNvPr id="7" name="Text Box 230"/>
          <p:cNvSpPr txBox="1">
            <a:spLocks noChangeArrowheads="1"/>
          </p:cNvSpPr>
          <p:nvPr/>
        </p:nvSpPr>
        <p:spPr bwMode="auto">
          <a:xfrm>
            <a:off x="4863762" y="937029"/>
            <a:ext cx="3894724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>
                <a:latin typeface="Calibri"/>
                <a:cs typeface="Calibri"/>
              </a:rPr>
              <a:t>Sim Visualization: vortex lines+ inclusions &amp; order parameter amp.</a:t>
            </a:r>
          </a:p>
          <a:p>
            <a:pPr eaLnBrk="1" hangingPunct="1"/>
            <a:endParaRPr lang="en-US" sz="700" b="1" dirty="0">
              <a:latin typeface="Calibri"/>
              <a:cs typeface="Calibri"/>
            </a:endParaRPr>
          </a:p>
          <a:p>
            <a:pPr eaLnBrk="1" hangingPunct="1"/>
            <a:r>
              <a:rPr lang="en-US" sz="1800" dirty="0">
                <a:latin typeface="Calibri"/>
                <a:cs typeface="Calibri"/>
              </a:rPr>
              <a:t>538 × 538 × 134 nm</a:t>
            </a:r>
            <a:r>
              <a:rPr lang="en-US" sz="1800" baseline="30000" dirty="0">
                <a:latin typeface="Calibri"/>
                <a:cs typeface="Calibri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6300" y="5906245"/>
            <a:ext cx="4316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Calibri"/>
                <a:cs typeface="Calibri"/>
              </a:rPr>
              <a:t>A. </a:t>
            </a:r>
            <a:r>
              <a:rPr lang="tr-TR" dirty="0" err="1">
                <a:latin typeface="Calibri"/>
                <a:cs typeface="Calibri"/>
              </a:rPr>
              <a:t>Glatz</a:t>
            </a:r>
            <a:r>
              <a:rPr lang="tr-TR" dirty="0">
                <a:latin typeface="Calibri"/>
                <a:cs typeface="Calibri"/>
              </a:rPr>
              <a:t> et al, </a:t>
            </a:r>
            <a:r>
              <a:rPr lang="tr-TR" dirty="0" err="1">
                <a:latin typeface="Calibri"/>
                <a:cs typeface="Calibri"/>
              </a:rPr>
              <a:t>Phys</a:t>
            </a:r>
            <a:r>
              <a:rPr lang="tr-TR" dirty="0">
                <a:latin typeface="Calibri"/>
                <a:cs typeface="Calibri"/>
              </a:rPr>
              <a:t>. C </a:t>
            </a:r>
            <a:r>
              <a:rPr lang="tr-TR" b="1" dirty="0">
                <a:latin typeface="Calibri"/>
                <a:cs typeface="Calibri"/>
              </a:rPr>
              <a:t>469</a:t>
            </a:r>
            <a:r>
              <a:rPr lang="tr-TR" dirty="0">
                <a:latin typeface="Calibri"/>
                <a:cs typeface="Calibri"/>
              </a:rPr>
              <a:t>, 2052 (2009)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9" name="Text Box 230"/>
          <p:cNvSpPr txBox="1">
            <a:spLocks noChangeArrowheads="1"/>
          </p:cNvSpPr>
          <p:nvPr/>
        </p:nvSpPr>
        <p:spPr bwMode="auto">
          <a:xfrm>
            <a:off x="4293084" y="5915719"/>
            <a:ext cx="49905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1pPr>
            <a:lvl2pPr marL="742950" indent="-28575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2pPr>
            <a:lvl3pPr marL="11430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3pPr>
            <a:lvl4pPr marL="16002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4pPr>
            <a:lvl5pPr marL="2057400" indent="-228600" defTabSz="4389438" eaLnBrk="0" hangingPunct="0"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Lucida Console" pitchFamily="49" charset="0"/>
                <a:cs typeface="Arial" charset="0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r>
              <a:rPr lang="tr-TR" sz="1800" dirty="0">
                <a:latin typeface="Calibri"/>
                <a:cs typeface="Calibri"/>
              </a:rPr>
              <a:t>A. </a:t>
            </a:r>
            <a:r>
              <a:rPr lang="tr-TR" sz="1800" dirty="0" err="1">
                <a:latin typeface="Calibri"/>
                <a:cs typeface="Calibri"/>
              </a:rPr>
              <a:t>Glatz</a:t>
            </a:r>
            <a:r>
              <a:rPr lang="tr-TR" sz="1800" dirty="0">
                <a:latin typeface="Calibri"/>
                <a:cs typeface="Calibri"/>
              </a:rPr>
              <a:t> et al  </a:t>
            </a:r>
            <a:r>
              <a:rPr lang="en-US" sz="1800" dirty="0">
                <a:latin typeface="Calibri"/>
                <a:cs typeface="Calibri"/>
              </a:rPr>
              <a:t>Phys. Rev. Applied </a:t>
            </a:r>
            <a:r>
              <a:rPr lang="en-US" sz="1800" b="1" dirty="0">
                <a:latin typeface="Calibri"/>
                <a:cs typeface="Calibri"/>
              </a:rPr>
              <a:t>5</a:t>
            </a:r>
            <a:r>
              <a:rPr lang="en-US" sz="1800" dirty="0">
                <a:latin typeface="Calibri"/>
                <a:cs typeface="Calibri"/>
              </a:rPr>
              <a:t>, 014011 (2016)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96264"/>
            <a:ext cx="4391829" cy="390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6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E8F2F-D826-2EA8-C4A5-3415D523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media1">
            <a:hlinkClick r:id="" action="ppaction://media"/>
            <a:extLst>
              <a:ext uri="{FF2B5EF4-FFF2-40B4-BE49-F238E27FC236}">
                <a16:creationId xmlns:a16="http://schemas.microsoft.com/office/drawing/2014/main" id="{E4AD562E-E620-D8C9-14DD-0735F356EA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0989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2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208914" y="831500"/>
            <a:ext cx="8839540" cy="547563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err="1"/>
              <a:t>J</a:t>
            </a:r>
            <a:r>
              <a:rPr lang="en-US" baseline="-25000" dirty="0" err="1"/>
              <a:t>c</a:t>
            </a:r>
            <a:r>
              <a:rPr lang="en-US" dirty="0"/>
              <a:t>(B): Experiment vs. Simulation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Critical Current by Design Through Large-scale Simulations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62972" y="5417403"/>
            <a:ext cx="4404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Tomogram resolution ~2.5ξ</a:t>
            </a:r>
            <a:r>
              <a:rPr lang="en-US" sz="1600"/>
              <a:t>: added background </a:t>
            </a:r>
            <a:r>
              <a:rPr lang="en-US" sz="1600" dirty="0"/>
              <a:t>inclusions = particles of diameter 2ξ occupying 2% of the volume fraction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56" y="1586602"/>
            <a:ext cx="4020644" cy="38997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0"/>
            <a:ext cx="4091412" cy="3886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0772" y="1025843"/>
            <a:ext cx="44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Direct simulation: Dy</a:t>
            </a:r>
            <a:r>
              <a:rPr lang="en-US" sz="1600" baseline="-25000" dirty="0">
                <a:solidFill>
                  <a:schemeClr val="tx2"/>
                </a:solidFill>
              </a:rPr>
              <a:t>0.5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62799" y="1079084"/>
            <a:ext cx="44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Simulation with background disorder: Dy</a:t>
            </a:r>
            <a:r>
              <a:rPr lang="en-US" sz="1600" baseline="-25000" dirty="0">
                <a:solidFill>
                  <a:schemeClr val="tx2"/>
                </a:solidFill>
              </a:rPr>
              <a:t>0.75</a:t>
            </a:r>
          </a:p>
        </p:txBody>
      </p:sp>
    </p:spTree>
    <p:extLst>
      <p:ext uri="{BB962C8B-B14F-4D97-AF65-F5344CB8AC3E}">
        <p14:creationId xmlns:p14="http://schemas.microsoft.com/office/powerpoint/2010/main" val="1122888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4776537" y="846139"/>
            <a:ext cx="4163652" cy="547139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7177" y="838199"/>
            <a:ext cx="4436137" cy="546893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51434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J</a:t>
            </a:r>
            <a:r>
              <a:rPr lang="en-US" baseline="-25000" dirty="0" err="1"/>
              <a:t>c</a:t>
            </a:r>
            <a:r>
              <a:rPr lang="en-US" dirty="0"/>
              <a:t>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): Experiment vs. Simulation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Critical Current by Design Through Large-scale Simulations</a:t>
            </a:r>
          </a:p>
        </p:txBody>
      </p:sp>
      <p:pic>
        <p:nvPicPr>
          <p:cNvPr id="4" name="Picture 3" descr="Jc_angle.pdf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4" r="34917"/>
          <a:stretch/>
        </p:blipFill>
        <p:spPr>
          <a:xfrm>
            <a:off x="5332188" y="3486930"/>
            <a:ext cx="3529990" cy="2830601"/>
          </a:xfrm>
          <a:prstGeom prst="rect">
            <a:avLst/>
          </a:prstGeom>
        </p:spPr>
      </p:pic>
      <p:pic>
        <p:nvPicPr>
          <p:cNvPr id="5" name="Picture 4" descr="Untitled3.tif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61" y="3763134"/>
            <a:ext cx="3973044" cy="25225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178" y="838200"/>
            <a:ext cx="1384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Experiment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4283577" y="3449867"/>
            <a:ext cx="1395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Simulation</a:t>
            </a:r>
          </a:p>
        </p:txBody>
      </p:sp>
      <p:pic>
        <p:nvPicPr>
          <p:cNvPr id="10" name="Picture 9" descr="Jc_angle.pdf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6" t="-1017" r="65973" b="1017"/>
          <a:stretch/>
        </p:blipFill>
        <p:spPr>
          <a:xfrm>
            <a:off x="5050145" y="846138"/>
            <a:ext cx="3865255" cy="2830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43" y="1270237"/>
            <a:ext cx="4250116" cy="24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69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647508" y="1316212"/>
            <a:ext cx="6453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FF"/>
                </a:solidFill>
                <a:latin typeface="Comic Sans MS" panose="030F0902030302020204" pitchFamily="66" charset="0"/>
              </a:rPr>
              <a:t>Natura non </a:t>
            </a:r>
            <a:r>
              <a:rPr lang="en-US" sz="2800" b="1" i="1" dirty="0" err="1">
                <a:solidFill>
                  <a:srgbClr val="0000FF"/>
                </a:solidFill>
                <a:latin typeface="Comic Sans MS" panose="030F0902030302020204" pitchFamily="66" charset="0"/>
              </a:rPr>
              <a:t>facit</a:t>
            </a:r>
            <a:r>
              <a:rPr lang="en-US" sz="2800" b="1" i="1" dirty="0">
                <a:solidFill>
                  <a:srgbClr val="0000FF"/>
                </a:solidFill>
                <a:latin typeface="Comic Sans MS" panose="030F0902030302020204" pitchFamily="66" charset="0"/>
              </a:rPr>
              <a:t> saltus</a:t>
            </a:r>
            <a:r>
              <a:rPr lang="en-US" sz="2800" dirty="0">
                <a:solidFill>
                  <a:srgbClr val="0000FF"/>
                </a:solidFill>
                <a:latin typeface="Comic Sans MS" panose="030F0902030302020204" pitchFamily="66" charset="0"/>
              </a:rPr>
              <a:t> </a:t>
            </a:r>
            <a:r>
              <a:rPr lang="en-US" sz="2800" dirty="0">
                <a:latin typeface="Comic Sans MS" panose="030F0902030302020204" pitchFamily="66" charset="0"/>
              </a:rPr>
              <a:t> </a:t>
            </a:r>
            <a:br>
              <a:rPr lang="en-US" sz="2800" dirty="0">
                <a:latin typeface="Comic Sans MS" panose="030F0902030302020204" pitchFamily="66" charset="0"/>
              </a:rPr>
            </a:br>
            <a:r>
              <a:rPr lang="en-US" sz="2800" dirty="0">
                <a:latin typeface="Comic Sans MS" panose="030F0902030302020204" pitchFamily="66" charset="0"/>
              </a:rPr>
              <a:t>Gottfried Leibniz, New Essays, 1704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813" y="2658152"/>
            <a:ext cx="1996370" cy="2424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9425"/>
            <a:ext cx="2589217" cy="323850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85" y="2658152"/>
            <a:ext cx="1785860" cy="251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1" y="-1"/>
            <a:ext cx="2561906" cy="3299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BE1612-EA0C-F13B-C030-17C79D6F3075}"/>
              </a:ext>
            </a:extLst>
          </p:cNvPr>
          <p:cNvSpPr txBox="1"/>
          <p:nvPr/>
        </p:nvSpPr>
        <p:spPr>
          <a:xfrm>
            <a:off x="2647508" y="131272"/>
            <a:ext cx="649649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kern="100" dirty="0">
                <a:effectLst/>
                <a:latin typeface="Comic Sans MS" panose="030F09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Kamerlingh </a:t>
            </a:r>
            <a:r>
              <a:rPr lang="en-US" sz="2400" b="1" kern="100" dirty="0" err="1">
                <a:effectLst/>
                <a:latin typeface="Comic Sans MS" panose="030F09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Onnes</a:t>
            </a:r>
            <a:r>
              <a:rPr lang="en-US" sz="2400" b="1" kern="100" dirty="0">
                <a:effectLst/>
                <a:latin typeface="Comic Sans MS" panose="030F09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vs Gottfried Leibniz</a:t>
            </a:r>
            <a:endParaRPr lang="en-US" sz="2400" kern="100" dirty="0">
              <a:effectLst/>
              <a:latin typeface="Comic Sans MS" panose="030F0902030302020204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01C52D-B1B4-4915-FA22-97381EFEC465}"/>
              </a:ext>
            </a:extLst>
          </p:cNvPr>
          <p:cNvSpPr txBox="1"/>
          <p:nvPr/>
        </p:nvSpPr>
        <p:spPr>
          <a:xfrm>
            <a:off x="2715280" y="5703234"/>
            <a:ext cx="64287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TimesNewRomanPSMT"/>
              </a:rPr>
              <a:t>… at </a:t>
            </a:r>
            <a:r>
              <a:rPr lang="en-US" sz="1400" dirty="0">
                <a:effectLst/>
                <a:latin typeface="CambriaMath"/>
              </a:rPr>
              <a:t>4.05 𝐾</a:t>
            </a:r>
            <a:r>
              <a:rPr lang="en-US" sz="1400" dirty="0">
                <a:effectLst/>
                <a:latin typeface="TimesNewRomanPSMT"/>
              </a:rPr>
              <a:t>, the resistance of the sample still remained outside the accuracy of the measurements, with nothing yet to indicate that it is about to rise. Only at </a:t>
            </a:r>
            <a:r>
              <a:rPr lang="en-US" sz="1400" dirty="0">
                <a:effectLst/>
                <a:latin typeface="CambriaMath"/>
              </a:rPr>
              <a:t>4.12 𝐾 </a:t>
            </a:r>
            <a:r>
              <a:rPr lang="en-US" sz="1400" dirty="0">
                <a:effectLst/>
                <a:latin typeface="TimesNewRomanPSMT"/>
              </a:rPr>
              <a:t>the galvanometer readings indicated the appearance of a non-zero resistance. At the subsequent temperature interval of </a:t>
            </a:r>
            <a:r>
              <a:rPr lang="en-US" sz="1400" dirty="0">
                <a:effectLst/>
                <a:latin typeface="CambriaMath"/>
              </a:rPr>
              <a:t>0.1 𝐾 </a:t>
            </a:r>
            <a:r>
              <a:rPr lang="en-US" sz="1400" dirty="0">
                <a:effectLst/>
                <a:latin typeface="TimesNewRomanPSMT"/>
              </a:rPr>
              <a:t>the resistance increased almost 400.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D3A6EB-EAA0-FD71-8C63-C9CDA2D024A2}"/>
              </a:ext>
            </a:extLst>
          </p:cNvPr>
          <p:cNvSpPr txBox="1"/>
          <p:nvPr/>
        </p:nvSpPr>
        <p:spPr>
          <a:xfrm>
            <a:off x="2678653" y="5333902"/>
            <a:ext cx="650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From the laboratory Journal of Kamerlingh </a:t>
            </a:r>
            <a:r>
              <a:rPr lang="en-US" i="1" dirty="0" err="1">
                <a:solidFill>
                  <a:srgbClr val="0070C0"/>
                </a:solidFill>
              </a:rPr>
              <a:t>Onnes</a:t>
            </a:r>
            <a:r>
              <a:rPr lang="en-US" i="1" dirty="0">
                <a:solidFill>
                  <a:srgbClr val="0070C0"/>
                </a:solidFill>
              </a:rPr>
              <a:t>, 26 October 1911</a:t>
            </a:r>
          </a:p>
        </p:txBody>
      </p:sp>
    </p:spTree>
    <p:extLst>
      <p:ext uri="{BB962C8B-B14F-4D97-AF65-F5344CB8AC3E}">
        <p14:creationId xmlns:p14="http://schemas.microsoft.com/office/powerpoint/2010/main" val="2376334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17"/>
            <a:ext cx="9144000" cy="667908"/>
          </a:xfrm>
          <a:solidFill>
            <a:srgbClr val="81FF45"/>
          </a:solidFill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000090"/>
                </a:solidFill>
                <a:latin typeface="Comic Sans MS"/>
                <a:cs typeface="Comic Sans MS"/>
              </a:rPr>
              <a:t>Supeconducting</a:t>
            </a:r>
            <a:r>
              <a:rPr lang="en-US" sz="2400" dirty="0">
                <a:solidFill>
                  <a:srgbClr val="000090"/>
                </a:solidFill>
                <a:latin typeface="Comic Sans MS"/>
                <a:cs typeface="Comic Sans MS"/>
              </a:rPr>
              <a:t> transition in thin </a:t>
            </a:r>
            <a:r>
              <a:rPr lang="en-US" sz="2400" dirty="0" err="1">
                <a:solidFill>
                  <a:srgbClr val="000090"/>
                </a:solidFill>
                <a:latin typeface="Comic Sans MS"/>
                <a:cs typeface="Comic Sans MS"/>
              </a:rPr>
              <a:t>TiN</a:t>
            </a:r>
            <a:r>
              <a:rPr lang="en-US" sz="2400" dirty="0">
                <a:solidFill>
                  <a:srgbClr val="000090"/>
                </a:solidFill>
                <a:latin typeface="Comic Sans MS"/>
                <a:cs typeface="Comic Sans MS"/>
              </a:rPr>
              <a:t> films (T. </a:t>
            </a:r>
            <a:r>
              <a:rPr lang="en-US" sz="2400" dirty="0" err="1">
                <a:solidFill>
                  <a:srgbClr val="000090"/>
                </a:solidFill>
                <a:latin typeface="Comic Sans MS"/>
                <a:cs typeface="Comic Sans MS"/>
              </a:rPr>
              <a:t>Baturina</a:t>
            </a:r>
            <a:r>
              <a:rPr lang="en-US" sz="2400" dirty="0">
                <a:solidFill>
                  <a:srgbClr val="000090"/>
                </a:solidFill>
                <a:latin typeface="Comic Sans MS"/>
                <a:cs typeface="Comic Sans MS"/>
              </a:rPr>
              <a:t> et 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AA25-3D72-7842-B166-2B1CD258289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1" name="Picture 3" descr="Rth1"/>
          <p:cNvPicPr>
            <a:picLocks noChangeArrowheads="1"/>
          </p:cNvPicPr>
          <p:nvPr/>
        </p:nvPicPr>
        <p:blipFill>
          <a:blip r:embed="rId2" cstate="print"/>
          <a:srcRect l="5040" t="5905" r="6299" b="34251"/>
          <a:stretch>
            <a:fillRect/>
          </a:stretch>
        </p:blipFill>
        <p:spPr bwMode="auto">
          <a:xfrm>
            <a:off x="4391378" y="1961422"/>
            <a:ext cx="4346638" cy="459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7" y="2052366"/>
            <a:ext cx="3544600" cy="43039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0C4C7C-20B4-EC56-109B-B8295708C4A2}"/>
              </a:ext>
            </a:extLst>
          </p:cNvPr>
          <p:cNvSpPr txBox="1"/>
          <p:nvPr/>
        </p:nvSpPr>
        <p:spPr>
          <a:xfrm>
            <a:off x="1228507" y="1339375"/>
            <a:ext cx="5619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1911          </a:t>
            </a:r>
            <a:r>
              <a:rPr lang="en-US" sz="2800" dirty="0">
                <a:solidFill>
                  <a:srgbClr val="FF0000"/>
                </a:solidFill>
              </a:rPr>
              <a:t>100 years passed….    </a:t>
            </a:r>
            <a:r>
              <a:rPr lang="en-US" sz="2800" dirty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788726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96065"/>
            <a:ext cx="9144000" cy="723900"/>
          </a:xfrm>
          <a:solidFill>
            <a:srgbClr val="99FF33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Ctr="1">
            <a:normAutofit/>
          </a:bodyPr>
          <a:lstStyle/>
          <a:p>
            <a:pPr eaLnBrk="1" hangingPunct="1"/>
            <a:r>
              <a:rPr lang="en-US" sz="2400" b="1" dirty="0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Superconducting fluctuations near </a:t>
            </a:r>
            <a:r>
              <a:rPr lang="en-US" sz="2400" b="1" dirty="0" err="1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400" b="1" baseline="-25000" dirty="0" err="1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400" b="1" dirty="0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: qualitative picture</a:t>
            </a:r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5562600" y="2286000"/>
          <a:ext cx="2971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90600" imgH="177800" progId="Equation.3">
                  <p:embed/>
                </p:oleObj>
              </mc:Choice>
              <mc:Fallback>
                <p:oleObj name="Equation" r:id="rId2" imgW="990600" imgH="177800" progId="Equation.3">
                  <p:embed/>
                  <p:pic>
                    <p:nvPicPr>
                      <p:cNvPr id="501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286000"/>
                        <a:ext cx="29718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79" name="Object 3"/>
          <p:cNvGraphicFramePr>
            <a:graphicFrameLocks noChangeAspect="1"/>
          </p:cNvGraphicFramePr>
          <p:nvPr/>
        </p:nvGraphicFramePr>
        <p:xfrm>
          <a:off x="4945871" y="2988162"/>
          <a:ext cx="40386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46200" imgH="406400" progId="Equation.3">
                  <p:embed/>
                </p:oleObj>
              </mc:Choice>
              <mc:Fallback>
                <p:oleObj name="Equation" r:id="rId4" imgW="1346200" imgH="406400" progId="Equation.3">
                  <p:embed/>
                  <p:pic>
                    <p:nvPicPr>
                      <p:cNvPr id="501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5871" y="2988162"/>
                        <a:ext cx="40386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5715000" y="1447800"/>
          <a:ext cx="2247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49300" imgH="177800" progId="Equation.3">
                  <p:embed/>
                </p:oleObj>
              </mc:Choice>
              <mc:Fallback>
                <p:oleObj name="Equation" r:id="rId6" imgW="749300" imgH="177800" progId="Equation.3">
                  <p:embed/>
                  <p:pic>
                    <p:nvPicPr>
                      <p:cNvPr id="501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447800"/>
                        <a:ext cx="2247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1" name="Object 5"/>
          <p:cNvGraphicFramePr>
            <a:graphicFrameLocks noChangeAspect="1"/>
          </p:cNvGraphicFramePr>
          <p:nvPr/>
        </p:nvGraphicFramePr>
        <p:xfrm>
          <a:off x="5147006" y="4295012"/>
          <a:ext cx="3024188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58900" imgH="393700" progId="Equation.3">
                  <p:embed/>
                </p:oleObj>
              </mc:Choice>
              <mc:Fallback>
                <p:oleObj name="Equation" r:id="rId8" imgW="1358900" imgH="393700" progId="Equation.3">
                  <p:embed/>
                  <p:pic>
                    <p:nvPicPr>
                      <p:cNvPr id="5018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7006" y="4295012"/>
                        <a:ext cx="3024188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2" name="Object 6"/>
          <p:cNvGraphicFramePr>
            <a:graphicFrameLocks noChangeAspect="1"/>
          </p:cNvGraphicFramePr>
          <p:nvPr/>
        </p:nvGraphicFramePr>
        <p:xfrm>
          <a:off x="1185074" y="5905500"/>
          <a:ext cx="35052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68400" imgH="241300" progId="Equation.3">
                  <p:embed/>
                </p:oleObj>
              </mc:Choice>
              <mc:Fallback>
                <p:oleObj name="Equation" r:id="rId10" imgW="1168400" imgH="241300" progId="Equation.3">
                  <p:embed/>
                  <p:pic>
                    <p:nvPicPr>
                      <p:cNvPr id="5018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5074" y="5905500"/>
                        <a:ext cx="35052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3" name="Object 7"/>
          <p:cNvGraphicFramePr>
            <a:graphicFrameLocks noChangeAspect="1"/>
          </p:cNvGraphicFramePr>
          <p:nvPr/>
        </p:nvGraphicFramePr>
        <p:xfrm>
          <a:off x="5791200" y="5410200"/>
          <a:ext cx="25146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838200" imgH="381000" progId="Equation.3">
                  <p:embed/>
                </p:oleObj>
              </mc:Choice>
              <mc:Fallback>
                <p:oleObj name="Equation" r:id="rId12" imgW="838200" imgH="381000" progId="Equation.3">
                  <p:embed/>
                  <p:pic>
                    <p:nvPicPr>
                      <p:cNvPr id="5018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5410200"/>
                        <a:ext cx="25146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84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9" y="1310126"/>
            <a:ext cx="3346752" cy="198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207" y="1372415"/>
            <a:ext cx="2043922" cy="1920547"/>
          </a:xfrm>
          <a:prstGeom prst="rect">
            <a:avLst/>
          </a:prstGeom>
        </p:spPr>
      </p:pic>
      <p:pic>
        <p:nvPicPr>
          <p:cNvPr id="103467" name="Picture 43" descr="isultati immagini per smoluchowski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26" y="4317922"/>
            <a:ext cx="2340450" cy="1587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69" name="Picture 45" descr="isultati immagini per einstein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9" y="4318383"/>
            <a:ext cx="1587344" cy="1587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785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5194"/>
          </a:xfrm>
          <a:solidFill>
            <a:srgbClr val="81FF45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Comic Sans MS"/>
                <a:cs typeface="Comic Sans MS"/>
              </a:rPr>
              <a:t>Concentration of Cooper pairs above </a:t>
            </a:r>
            <a:r>
              <a:rPr lang="en-US" sz="2400" dirty="0" err="1">
                <a:solidFill>
                  <a:srgbClr val="000090"/>
                </a:solidFill>
                <a:latin typeface="Comic Sans MS"/>
                <a:cs typeface="Comic Sans MS"/>
              </a:rPr>
              <a:t>T</a:t>
            </a:r>
            <a:r>
              <a:rPr lang="en-US" sz="2400" baseline="-25000" dirty="0" err="1">
                <a:solidFill>
                  <a:srgbClr val="000090"/>
                </a:solidFill>
                <a:latin typeface="Comic Sans MS"/>
                <a:cs typeface="Comic Sans MS"/>
              </a:rPr>
              <a:t>c</a:t>
            </a:r>
            <a:endParaRPr lang="en-US" sz="2400" baseline="-25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67781" name="Picture 197" descr="isultati immagini per bose einstei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1" y="940645"/>
            <a:ext cx="2496718" cy="18157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017" y="812873"/>
            <a:ext cx="4582871" cy="1092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0018" y="1979852"/>
            <a:ext cx="4089159" cy="10222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379" y="3180502"/>
            <a:ext cx="8187588" cy="323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53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878" y="1085751"/>
            <a:ext cx="7087965" cy="545394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79911"/>
            <a:ext cx="9144000" cy="1142999"/>
          </a:xfrm>
          <a:prstGeom prst="rect">
            <a:avLst/>
          </a:prstGeom>
          <a:solidFill>
            <a:srgbClr val="81FF45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90"/>
                </a:solidFill>
                <a:latin typeface="Comic Sans MS"/>
                <a:cs typeface="Comic Sans MS"/>
              </a:rPr>
              <a:t>Superfluid density and averaged square of the order parameter in 2D</a:t>
            </a:r>
          </a:p>
        </p:txBody>
      </p:sp>
      <p:pic>
        <p:nvPicPr>
          <p:cNvPr id="1026" name="Picture 2" descr="isultati immagini per thouless kosterlitz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786" y="2288622"/>
            <a:ext cx="2696382" cy="1367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isultati immagini per vadim berezinsky">
            <a:hlinkClick r:id="rId5" invalidUrl="https://www.google.it/imgres?imgurl=https://inspirehep.net/record/1504958/files/Berezinskii.png&amp;imgrefurl=https://inspirehep.net/record/1504958/plots&amp;docid=vc2VOtHV2Z4hvM&amp;tbnid=L21vdMUg1tJS6M:&amp;vet=10ahUKEwjDm46whI7WAhXsLMAKHSuuA64QMwgmKAEwAQ..i&amp;w=293&amp;h=530&amp;client=firefox-b&amp;bih=1283&amp;biw=2560&amp;q=vadim berezinsky&amp;ved=0ahUKEwjDm46whI7WAhXsLMAKHSuuA64QMwgmKAEwAQ&amp;iact=mrc&amp;uact=8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sultati immagini per vadim berezinsky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185" y="2288621"/>
            <a:ext cx="913583" cy="15272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16185" y="3447017"/>
            <a:ext cx="10233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 </a:t>
            </a:r>
            <a:r>
              <a:rPr lang="en-US" sz="1200" dirty="0" err="1"/>
              <a:t>Berezinsky</a:t>
            </a:r>
            <a:endParaRPr lang="en-US" sz="1200" dirty="0"/>
          </a:p>
        </p:txBody>
      </p:sp>
      <p:pic>
        <p:nvPicPr>
          <p:cNvPr id="1034" name="Picture 10" descr="isultati immagini per bardeen cooper schrieffer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464" y="4518882"/>
            <a:ext cx="2168231" cy="10062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4425049"/>
            <a:ext cx="667568" cy="99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69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64561"/>
          </a:xfrm>
          <a:solidFill>
            <a:srgbClr val="99FF33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Ctr="1">
            <a:normAutofit/>
          </a:bodyPr>
          <a:lstStyle/>
          <a:p>
            <a:pPr eaLnBrk="1" hangingPunct="1"/>
            <a:r>
              <a:rPr lang="en-US" sz="2400" b="1" dirty="0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Superconducting fluctuations near </a:t>
            </a:r>
            <a:r>
              <a:rPr lang="en-US" sz="2400" b="1" dirty="0" err="1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Tc</a:t>
            </a:r>
            <a:r>
              <a:rPr lang="en-US" sz="2400" b="1" dirty="0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2400" b="1" dirty="0" err="1">
                <a:solidFill>
                  <a:srgbClr val="000099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paraconductivity</a:t>
            </a:r>
            <a:endParaRPr lang="en-US" sz="2400" b="1" dirty="0">
              <a:solidFill>
                <a:srgbClr val="000099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864080"/>
              </p:ext>
            </p:extLst>
          </p:nvPr>
        </p:nvGraphicFramePr>
        <p:xfrm>
          <a:off x="376159" y="4495800"/>
          <a:ext cx="4948237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55800" imgH="444500" progId="Equation.3">
                  <p:embed/>
                </p:oleObj>
              </mc:Choice>
              <mc:Fallback>
                <p:oleObj name="Equation" r:id="rId2" imgW="1955800" imgH="444500" progId="Equation.3">
                  <p:embed/>
                  <p:pic>
                    <p:nvPicPr>
                      <p:cNvPr id="5120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159" y="4495800"/>
                        <a:ext cx="4948237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4983637"/>
              </p:ext>
            </p:extLst>
          </p:nvPr>
        </p:nvGraphicFramePr>
        <p:xfrm>
          <a:off x="6181796" y="4603246"/>
          <a:ext cx="23622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74700" imgH="381000" progId="Equation.3">
                  <p:embed/>
                </p:oleObj>
              </mc:Choice>
              <mc:Fallback>
                <p:oleObj name="Equation" r:id="rId4" imgW="774700" imgH="381000" progId="Equation.3">
                  <p:embed/>
                  <p:pic>
                    <p:nvPicPr>
                      <p:cNvPr id="512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1796" y="4603246"/>
                        <a:ext cx="2362200" cy="120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 flipV="1">
            <a:off x="2815353" y="2895600"/>
            <a:ext cx="1981200" cy="990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796553" y="2895600"/>
            <a:ext cx="1588" cy="9933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796553" y="2895600"/>
            <a:ext cx="1981200" cy="990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2041889" y="3085306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42783" y="3887357"/>
            <a:ext cx="4267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10" name="TextBox 16"/>
          <p:cNvSpPr txBox="1">
            <a:spLocks noChangeArrowheads="1"/>
          </p:cNvSpPr>
          <p:nvPr/>
        </p:nvSpPr>
        <p:spPr bwMode="auto">
          <a:xfrm>
            <a:off x="2434353" y="1676400"/>
            <a:ext cx="415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v</a:t>
            </a:r>
          </a:p>
        </p:txBody>
      </p:sp>
      <p:sp>
        <p:nvSpPr>
          <p:cNvPr id="51211" name="TextBox 17"/>
          <p:cNvSpPr txBox="1">
            <a:spLocks noChangeArrowheads="1"/>
          </p:cNvSpPr>
          <p:nvPr/>
        </p:nvSpPr>
        <p:spPr bwMode="auto">
          <a:xfrm>
            <a:off x="6549153" y="3810000"/>
            <a:ext cx="415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t</a:t>
            </a:r>
          </a:p>
        </p:txBody>
      </p:sp>
      <p:graphicFrame>
        <p:nvGraphicFramePr>
          <p:cNvPr id="51212" name="Object 5"/>
          <p:cNvGraphicFramePr>
            <a:graphicFrameLocks noChangeAspect="1"/>
          </p:cNvGraphicFramePr>
          <p:nvPr/>
        </p:nvGraphicFramePr>
        <p:xfrm>
          <a:off x="3653553" y="3810000"/>
          <a:ext cx="685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8600" imgH="177800" progId="Equation.3">
                  <p:embed/>
                </p:oleObj>
              </mc:Choice>
              <mc:Fallback>
                <p:oleObj name="Equation" r:id="rId6" imgW="228600" imgH="177800" progId="Equation.3">
                  <p:embed/>
                  <p:pic>
                    <p:nvPicPr>
                      <p:cNvPr id="512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3553" y="3810000"/>
                        <a:ext cx="6858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6078261" y="4465577"/>
            <a:ext cx="2569270" cy="164566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6460278" y="1403910"/>
            <a:ext cx="2486459" cy="1053626"/>
            <a:chOff x="1008" y="1200"/>
            <a:chExt cx="3504" cy="1008"/>
          </a:xfrm>
        </p:grpSpPr>
        <p:sp>
          <p:nvSpPr>
            <p:cNvPr id="16" name="AutoShape 5"/>
            <p:cNvSpPr>
              <a:spLocks noChangeArrowheads="1"/>
            </p:cNvSpPr>
            <p:nvPr/>
          </p:nvSpPr>
          <p:spPr bwMode="auto">
            <a:xfrm rot="5400000" flipH="1">
              <a:off x="3072" y="1871"/>
              <a:ext cx="336" cy="241"/>
            </a:xfrm>
            <a:prstGeom prst="triangle">
              <a:avLst>
                <a:gd name="adj" fmla="val 5207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17" name="AutoShape 6"/>
            <p:cNvSpPr>
              <a:spLocks noChangeArrowheads="1"/>
            </p:cNvSpPr>
            <p:nvPr/>
          </p:nvSpPr>
          <p:spPr bwMode="auto">
            <a:xfrm rot="5400000" flipH="1">
              <a:off x="3072" y="1296"/>
              <a:ext cx="336" cy="241"/>
            </a:xfrm>
            <a:prstGeom prst="triangle">
              <a:avLst>
                <a:gd name="adj" fmla="val 5207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18" name="AutoShape 7"/>
            <p:cNvSpPr>
              <a:spLocks noChangeArrowheads="1"/>
            </p:cNvSpPr>
            <p:nvPr/>
          </p:nvSpPr>
          <p:spPr bwMode="auto">
            <a:xfrm rot="16200000">
              <a:off x="2112" y="1871"/>
              <a:ext cx="336" cy="241"/>
            </a:xfrm>
            <a:prstGeom prst="triangle">
              <a:avLst>
                <a:gd name="adj" fmla="val 5207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19" name="AutoShape 8"/>
            <p:cNvSpPr>
              <a:spLocks noChangeArrowheads="1"/>
            </p:cNvSpPr>
            <p:nvPr/>
          </p:nvSpPr>
          <p:spPr bwMode="auto">
            <a:xfrm rot="16200000">
              <a:off x="2112" y="1296"/>
              <a:ext cx="336" cy="241"/>
            </a:xfrm>
            <a:prstGeom prst="triangle">
              <a:avLst>
                <a:gd name="adj" fmla="val 5207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rot="-10800000">
              <a:off x="2401" y="1200"/>
              <a:ext cx="735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rot="10800000" flipV="1">
              <a:off x="2401" y="2064"/>
              <a:ext cx="735" cy="144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57150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22" name="AutoShape 11"/>
            <p:cNvSpPr>
              <a:spLocks noChangeArrowheads="1"/>
            </p:cNvSpPr>
            <p:nvPr/>
          </p:nvSpPr>
          <p:spPr bwMode="auto">
            <a:xfrm rot="16200000">
              <a:off x="1609" y="1368"/>
              <a:ext cx="911" cy="67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rot="-21600000">
              <a:off x="1008" y="1597"/>
              <a:ext cx="721" cy="145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24" name="AutoShape 13"/>
            <p:cNvSpPr>
              <a:spLocks noChangeArrowheads="1"/>
            </p:cNvSpPr>
            <p:nvPr/>
          </p:nvSpPr>
          <p:spPr bwMode="auto">
            <a:xfrm rot="-24966588">
              <a:off x="1951" y="1830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25" name="AutoShape 14"/>
            <p:cNvSpPr>
              <a:spLocks noChangeArrowheads="1"/>
            </p:cNvSpPr>
            <p:nvPr/>
          </p:nvSpPr>
          <p:spPr bwMode="auto">
            <a:xfrm rot="14027585" flipH="1">
              <a:off x="3434" y="1824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26" name="AutoShape 15"/>
            <p:cNvSpPr>
              <a:spLocks noChangeArrowheads="1"/>
            </p:cNvSpPr>
            <p:nvPr/>
          </p:nvSpPr>
          <p:spPr bwMode="auto">
            <a:xfrm>
              <a:off x="1624" y="1575"/>
              <a:ext cx="241" cy="239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27" name="AutoShape 16"/>
            <p:cNvSpPr>
              <a:spLocks noChangeArrowheads="1"/>
            </p:cNvSpPr>
            <p:nvPr/>
          </p:nvSpPr>
          <p:spPr bwMode="auto">
            <a:xfrm rot="7398320">
              <a:off x="3448" y="1441"/>
              <a:ext cx="144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28" name="AutoShape 17"/>
            <p:cNvSpPr>
              <a:spLocks noChangeArrowheads="1"/>
            </p:cNvSpPr>
            <p:nvPr/>
          </p:nvSpPr>
          <p:spPr bwMode="auto">
            <a:xfrm rot="3419640">
              <a:off x="1934" y="1436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29" name="AutoShape 18"/>
            <p:cNvSpPr>
              <a:spLocks noChangeArrowheads="1"/>
            </p:cNvSpPr>
            <p:nvPr/>
          </p:nvSpPr>
          <p:spPr bwMode="auto">
            <a:xfrm rot="5400000" flipH="1">
              <a:off x="3000" y="1368"/>
              <a:ext cx="911" cy="67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rot="-21600000">
              <a:off x="3791" y="1597"/>
              <a:ext cx="721" cy="145"/>
            </a:xfrm>
            <a:custGeom>
              <a:avLst/>
              <a:gdLst>
                <a:gd name="T0" fmla="*/ 64 w 6316"/>
                <a:gd name="T1" fmla="*/ 2757 h 4416"/>
                <a:gd name="T2" fmla="*/ 191 w 6316"/>
                <a:gd name="T3" fmla="*/ 3724 h 4416"/>
                <a:gd name="T4" fmla="*/ 319 w 6316"/>
                <a:gd name="T5" fmla="*/ 4312 h 4416"/>
                <a:gd name="T6" fmla="*/ 447 w 6316"/>
                <a:gd name="T7" fmla="*/ 4373 h 4416"/>
                <a:gd name="T8" fmla="*/ 574 w 6316"/>
                <a:gd name="T9" fmla="*/ 3893 h 4416"/>
                <a:gd name="T10" fmla="*/ 702 w 6316"/>
                <a:gd name="T11" fmla="*/ 2992 h 4416"/>
                <a:gd name="T12" fmla="*/ 829 w 6316"/>
                <a:gd name="T13" fmla="*/ 1893 h 4416"/>
                <a:gd name="T14" fmla="*/ 957 w 6316"/>
                <a:gd name="T15" fmla="*/ 873 h 4416"/>
                <a:gd name="T16" fmla="*/ 1085 w 6316"/>
                <a:gd name="T17" fmla="*/ 185 h 4416"/>
                <a:gd name="T18" fmla="*/ 1212 w 6316"/>
                <a:gd name="T19" fmla="*/ 2 h 4416"/>
                <a:gd name="T20" fmla="*/ 1340 w 6316"/>
                <a:gd name="T21" fmla="*/ 368 h 4416"/>
                <a:gd name="T22" fmla="*/ 1467 w 6316"/>
                <a:gd name="T23" fmla="*/ 1193 h 4416"/>
                <a:gd name="T24" fmla="*/ 1595 w 6316"/>
                <a:gd name="T25" fmla="*/ 2271 h 4416"/>
                <a:gd name="T26" fmla="*/ 1723 w 6316"/>
                <a:gd name="T27" fmla="*/ 3332 h 4416"/>
                <a:gd name="T28" fmla="*/ 1850 w 6316"/>
                <a:gd name="T29" fmla="*/ 4112 h 4416"/>
                <a:gd name="T30" fmla="*/ 1978 w 6316"/>
                <a:gd name="T31" fmla="*/ 4415 h 4416"/>
                <a:gd name="T32" fmla="*/ 2105 w 6316"/>
                <a:gd name="T33" fmla="*/ 4167 h 4416"/>
                <a:gd name="T34" fmla="*/ 2233 w 6316"/>
                <a:gd name="T35" fmla="*/ 3428 h 4416"/>
                <a:gd name="T36" fmla="*/ 2361 w 6316"/>
                <a:gd name="T37" fmla="*/ 2384 h 4416"/>
                <a:gd name="T38" fmla="*/ 2488 w 6316"/>
                <a:gd name="T39" fmla="*/ 1296 h 4416"/>
                <a:gd name="T40" fmla="*/ 2616 w 6316"/>
                <a:gd name="T41" fmla="*/ 434 h 4416"/>
                <a:gd name="T42" fmla="*/ 2743 w 6316"/>
                <a:gd name="T43" fmla="*/ 14 h 4416"/>
                <a:gd name="T44" fmla="*/ 2871 w 6316"/>
                <a:gd name="T45" fmla="*/ 142 h 4416"/>
                <a:gd name="T46" fmla="*/ 2999 w 6316"/>
                <a:gd name="T47" fmla="*/ 784 h 4416"/>
                <a:gd name="T48" fmla="*/ 3126 w 6316"/>
                <a:gd name="T49" fmla="*/ 1781 h 4416"/>
                <a:gd name="T50" fmla="*/ 3254 w 6316"/>
                <a:gd name="T51" fmla="*/ 2884 h 4416"/>
                <a:gd name="T52" fmla="*/ 3381 w 6316"/>
                <a:gd name="T53" fmla="*/ 3818 h 4416"/>
                <a:gd name="T54" fmla="*/ 3509 w 6316"/>
                <a:gd name="T55" fmla="*/ 4348 h 4416"/>
                <a:gd name="T56" fmla="*/ 3636 w 6316"/>
                <a:gd name="T57" fmla="*/ 4344 h 4416"/>
                <a:gd name="T58" fmla="*/ 3764 w 6316"/>
                <a:gd name="T59" fmla="*/ 3805 h 4416"/>
                <a:gd name="T60" fmla="*/ 3892 w 6316"/>
                <a:gd name="T61" fmla="*/ 2866 h 4416"/>
                <a:gd name="T62" fmla="*/ 4019 w 6316"/>
                <a:gd name="T63" fmla="*/ 1763 h 4416"/>
                <a:gd name="T64" fmla="*/ 4147 w 6316"/>
                <a:gd name="T65" fmla="*/ 770 h 4416"/>
                <a:gd name="T66" fmla="*/ 4274 w 6316"/>
                <a:gd name="T67" fmla="*/ 135 h 4416"/>
                <a:gd name="T68" fmla="*/ 4402 w 6316"/>
                <a:gd name="T69" fmla="*/ 17 h 4416"/>
                <a:gd name="T70" fmla="*/ 4530 w 6316"/>
                <a:gd name="T71" fmla="*/ 445 h 4416"/>
                <a:gd name="T72" fmla="*/ 4657 w 6316"/>
                <a:gd name="T73" fmla="*/ 1313 h 4416"/>
                <a:gd name="T74" fmla="*/ 4785 w 6316"/>
                <a:gd name="T75" fmla="*/ 2403 h 4416"/>
                <a:gd name="T76" fmla="*/ 4912 w 6316"/>
                <a:gd name="T77" fmla="*/ 3444 h 4416"/>
                <a:gd name="T78" fmla="*/ 5040 w 6316"/>
                <a:gd name="T79" fmla="*/ 4175 h 4416"/>
                <a:gd name="T80" fmla="*/ 5168 w 6316"/>
                <a:gd name="T81" fmla="*/ 4415 h 4416"/>
                <a:gd name="T82" fmla="*/ 5295 w 6316"/>
                <a:gd name="T83" fmla="*/ 4102 h 4416"/>
                <a:gd name="T84" fmla="*/ 5423 w 6316"/>
                <a:gd name="T85" fmla="*/ 3316 h 4416"/>
                <a:gd name="T86" fmla="*/ 5550 w 6316"/>
                <a:gd name="T87" fmla="*/ 2252 h 4416"/>
                <a:gd name="T88" fmla="*/ 5678 w 6316"/>
                <a:gd name="T89" fmla="*/ 1177 h 4416"/>
                <a:gd name="T90" fmla="*/ 5806 w 6316"/>
                <a:gd name="T91" fmla="*/ 358 h 4416"/>
                <a:gd name="T92" fmla="*/ 5933 w 6316"/>
                <a:gd name="T93" fmla="*/ 0 h 4416"/>
                <a:gd name="T94" fmla="*/ 6061 w 6316"/>
                <a:gd name="T95" fmla="*/ 193 h 4416"/>
                <a:gd name="T96" fmla="*/ 6188 w 6316"/>
                <a:gd name="T97" fmla="*/ 888 h 4416"/>
                <a:gd name="T98" fmla="*/ 6316 w 6316"/>
                <a:gd name="T99" fmla="*/ 1912 h 4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6" h="4416">
                  <a:moveTo>
                    <a:pt x="0" y="2205"/>
                  </a:moveTo>
                  <a:lnTo>
                    <a:pt x="64" y="2757"/>
                  </a:lnTo>
                  <a:lnTo>
                    <a:pt x="128" y="3275"/>
                  </a:lnTo>
                  <a:lnTo>
                    <a:pt x="191" y="3724"/>
                  </a:lnTo>
                  <a:lnTo>
                    <a:pt x="255" y="4077"/>
                  </a:lnTo>
                  <a:lnTo>
                    <a:pt x="319" y="4312"/>
                  </a:lnTo>
                  <a:lnTo>
                    <a:pt x="383" y="4413"/>
                  </a:lnTo>
                  <a:lnTo>
                    <a:pt x="447" y="4373"/>
                  </a:lnTo>
                  <a:lnTo>
                    <a:pt x="510" y="4196"/>
                  </a:lnTo>
                  <a:lnTo>
                    <a:pt x="574" y="3893"/>
                  </a:lnTo>
                  <a:lnTo>
                    <a:pt x="638" y="3483"/>
                  </a:lnTo>
                  <a:lnTo>
                    <a:pt x="702" y="2992"/>
                  </a:lnTo>
                  <a:lnTo>
                    <a:pt x="766" y="2450"/>
                  </a:lnTo>
                  <a:lnTo>
                    <a:pt x="829" y="1893"/>
                  </a:lnTo>
                  <a:lnTo>
                    <a:pt x="893" y="1356"/>
                  </a:lnTo>
                  <a:lnTo>
                    <a:pt x="957" y="873"/>
                  </a:lnTo>
                  <a:lnTo>
                    <a:pt x="1021" y="474"/>
                  </a:lnTo>
                  <a:lnTo>
                    <a:pt x="1085" y="185"/>
                  </a:lnTo>
                  <a:lnTo>
                    <a:pt x="1148" y="24"/>
                  </a:lnTo>
                  <a:lnTo>
                    <a:pt x="1212" y="2"/>
                  </a:lnTo>
                  <a:lnTo>
                    <a:pt x="1276" y="119"/>
                  </a:lnTo>
                  <a:lnTo>
                    <a:pt x="1340" y="368"/>
                  </a:lnTo>
                  <a:lnTo>
                    <a:pt x="1404" y="734"/>
                  </a:lnTo>
                  <a:lnTo>
                    <a:pt x="1467" y="1193"/>
                  </a:lnTo>
                  <a:lnTo>
                    <a:pt x="1531" y="1717"/>
                  </a:lnTo>
                  <a:lnTo>
                    <a:pt x="1595" y="2271"/>
                  </a:lnTo>
                  <a:lnTo>
                    <a:pt x="1659" y="2821"/>
                  </a:lnTo>
                  <a:lnTo>
                    <a:pt x="1723" y="3332"/>
                  </a:lnTo>
                  <a:lnTo>
                    <a:pt x="1786" y="3772"/>
                  </a:lnTo>
                  <a:lnTo>
                    <a:pt x="1850" y="4112"/>
                  </a:lnTo>
                  <a:lnTo>
                    <a:pt x="1914" y="4331"/>
                  </a:lnTo>
                  <a:lnTo>
                    <a:pt x="1978" y="4415"/>
                  </a:lnTo>
                  <a:lnTo>
                    <a:pt x="2042" y="4359"/>
                  </a:lnTo>
                  <a:lnTo>
                    <a:pt x="2105" y="4167"/>
                  </a:lnTo>
                  <a:lnTo>
                    <a:pt x="2169" y="3850"/>
                  </a:lnTo>
                  <a:lnTo>
                    <a:pt x="2233" y="3428"/>
                  </a:lnTo>
                  <a:lnTo>
                    <a:pt x="2297" y="2929"/>
                  </a:lnTo>
                  <a:lnTo>
                    <a:pt x="2361" y="2384"/>
                  </a:lnTo>
                  <a:lnTo>
                    <a:pt x="2424" y="1828"/>
                  </a:lnTo>
                  <a:lnTo>
                    <a:pt x="2488" y="1296"/>
                  </a:lnTo>
                  <a:lnTo>
                    <a:pt x="2552" y="821"/>
                  </a:lnTo>
                  <a:lnTo>
                    <a:pt x="2616" y="434"/>
                  </a:lnTo>
                  <a:lnTo>
                    <a:pt x="2680" y="159"/>
                  </a:lnTo>
                  <a:lnTo>
                    <a:pt x="2743" y="14"/>
                  </a:lnTo>
                  <a:lnTo>
                    <a:pt x="2807" y="8"/>
                  </a:lnTo>
                  <a:lnTo>
                    <a:pt x="2871" y="142"/>
                  </a:lnTo>
                  <a:lnTo>
                    <a:pt x="2935" y="406"/>
                  </a:lnTo>
                  <a:lnTo>
                    <a:pt x="2999" y="784"/>
                  </a:lnTo>
                  <a:lnTo>
                    <a:pt x="3062" y="1253"/>
                  </a:lnTo>
                  <a:lnTo>
                    <a:pt x="3126" y="1781"/>
                  </a:lnTo>
                  <a:lnTo>
                    <a:pt x="3190" y="2337"/>
                  </a:lnTo>
                  <a:lnTo>
                    <a:pt x="3254" y="2884"/>
                  </a:lnTo>
                  <a:lnTo>
                    <a:pt x="3317" y="3389"/>
                  </a:lnTo>
                  <a:lnTo>
                    <a:pt x="3381" y="3818"/>
                  </a:lnTo>
                  <a:lnTo>
                    <a:pt x="3445" y="4144"/>
                  </a:lnTo>
                  <a:lnTo>
                    <a:pt x="3509" y="4348"/>
                  </a:lnTo>
                  <a:lnTo>
                    <a:pt x="3573" y="4416"/>
                  </a:lnTo>
                  <a:lnTo>
                    <a:pt x="3636" y="4344"/>
                  </a:lnTo>
                  <a:lnTo>
                    <a:pt x="3700" y="4135"/>
                  </a:lnTo>
                  <a:lnTo>
                    <a:pt x="3764" y="3805"/>
                  </a:lnTo>
                  <a:lnTo>
                    <a:pt x="3828" y="3373"/>
                  </a:lnTo>
                  <a:lnTo>
                    <a:pt x="3892" y="2866"/>
                  </a:lnTo>
                  <a:lnTo>
                    <a:pt x="3955" y="2318"/>
                  </a:lnTo>
                  <a:lnTo>
                    <a:pt x="4019" y="1763"/>
                  </a:lnTo>
                  <a:lnTo>
                    <a:pt x="4083" y="1236"/>
                  </a:lnTo>
                  <a:lnTo>
                    <a:pt x="4147" y="770"/>
                  </a:lnTo>
                  <a:lnTo>
                    <a:pt x="4211" y="395"/>
                  </a:lnTo>
                  <a:lnTo>
                    <a:pt x="4274" y="135"/>
                  </a:lnTo>
                  <a:lnTo>
                    <a:pt x="4338" y="6"/>
                  </a:lnTo>
                  <a:lnTo>
                    <a:pt x="4402" y="17"/>
                  </a:lnTo>
                  <a:lnTo>
                    <a:pt x="4466" y="166"/>
                  </a:lnTo>
                  <a:lnTo>
                    <a:pt x="4530" y="445"/>
                  </a:lnTo>
                  <a:lnTo>
                    <a:pt x="4593" y="835"/>
                  </a:lnTo>
                  <a:lnTo>
                    <a:pt x="4657" y="1313"/>
                  </a:lnTo>
                  <a:lnTo>
                    <a:pt x="4721" y="1847"/>
                  </a:lnTo>
                  <a:lnTo>
                    <a:pt x="4785" y="2403"/>
                  </a:lnTo>
                  <a:lnTo>
                    <a:pt x="4849" y="2947"/>
                  </a:lnTo>
                  <a:lnTo>
                    <a:pt x="4912" y="3444"/>
                  </a:lnTo>
                  <a:lnTo>
                    <a:pt x="4976" y="3862"/>
                  </a:lnTo>
                  <a:lnTo>
                    <a:pt x="5040" y="4175"/>
                  </a:lnTo>
                  <a:lnTo>
                    <a:pt x="5104" y="4364"/>
                  </a:lnTo>
                  <a:lnTo>
                    <a:pt x="5168" y="4415"/>
                  </a:lnTo>
                  <a:lnTo>
                    <a:pt x="5231" y="4326"/>
                  </a:lnTo>
                  <a:lnTo>
                    <a:pt x="5295" y="4102"/>
                  </a:lnTo>
                  <a:lnTo>
                    <a:pt x="5359" y="3758"/>
                  </a:lnTo>
                  <a:lnTo>
                    <a:pt x="5423" y="3316"/>
                  </a:lnTo>
                  <a:lnTo>
                    <a:pt x="5487" y="2803"/>
                  </a:lnTo>
                  <a:lnTo>
                    <a:pt x="5550" y="2252"/>
                  </a:lnTo>
                  <a:lnTo>
                    <a:pt x="5614" y="1698"/>
                  </a:lnTo>
                  <a:lnTo>
                    <a:pt x="5678" y="1177"/>
                  </a:lnTo>
                  <a:lnTo>
                    <a:pt x="5742" y="720"/>
                  </a:lnTo>
                  <a:lnTo>
                    <a:pt x="5806" y="358"/>
                  </a:lnTo>
                  <a:lnTo>
                    <a:pt x="5869" y="112"/>
                  </a:lnTo>
                  <a:lnTo>
                    <a:pt x="5933" y="0"/>
                  </a:lnTo>
                  <a:lnTo>
                    <a:pt x="5997" y="27"/>
                  </a:lnTo>
                  <a:lnTo>
                    <a:pt x="6061" y="193"/>
                  </a:lnTo>
                  <a:lnTo>
                    <a:pt x="6125" y="486"/>
                  </a:lnTo>
                  <a:lnTo>
                    <a:pt x="6188" y="888"/>
                  </a:lnTo>
                  <a:lnTo>
                    <a:pt x="6252" y="1374"/>
                  </a:lnTo>
                  <a:lnTo>
                    <a:pt x="6316" y="1912"/>
                  </a:lnTo>
                </a:path>
              </a:pathLst>
            </a:custGeom>
            <a:noFill/>
            <a:ln w="28575" cmpd="sng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31" name="AutoShape 20"/>
            <p:cNvSpPr>
              <a:spLocks noChangeArrowheads="1"/>
            </p:cNvSpPr>
            <p:nvPr/>
          </p:nvSpPr>
          <p:spPr bwMode="auto">
            <a:xfrm>
              <a:off x="3648" y="1575"/>
              <a:ext cx="241" cy="239"/>
            </a:xfrm>
            <a:prstGeom prst="flowChartSummingJunction">
              <a:avLst/>
            </a:prstGeom>
            <a:solidFill>
              <a:srgbClr val="A6C4DE"/>
            </a:solidFill>
            <a:ln w="19050">
              <a:solidFill>
                <a:srgbClr val="61616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32" name="AutoShape 21"/>
            <p:cNvSpPr>
              <a:spLocks noChangeArrowheads="1"/>
            </p:cNvSpPr>
            <p:nvPr/>
          </p:nvSpPr>
          <p:spPr bwMode="auto">
            <a:xfrm>
              <a:off x="2326" y="1631"/>
              <a:ext cx="144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33" name="AutoShape 22"/>
            <p:cNvSpPr>
              <a:spLocks noChangeArrowheads="1"/>
            </p:cNvSpPr>
            <p:nvPr/>
          </p:nvSpPr>
          <p:spPr bwMode="auto">
            <a:xfrm rot="10800000">
              <a:off x="3048" y="1623"/>
              <a:ext cx="144" cy="145"/>
            </a:xfrm>
            <a:prstGeom prst="triangle">
              <a:avLst>
                <a:gd name="adj" fmla="val 50000"/>
              </a:avLst>
            </a:prstGeom>
            <a:solidFill>
              <a:srgbClr val="616161"/>
            </a:solidFill>
            <a:ln w="9525">
              <a:solidFill>
                <a:srgbClr val="616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</p:grpSp>
      <p:pic>
        <p:nvPicPr>
          <p:cNvPr id="35384" name="Picture 568" descr="isultati immagini per aslamazov larkin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717" y="2403404"/>
            <a:ext cx="1432174" cy="18081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2403405"/>
            <a:ext cx="1139716" cy="180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495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cal{F}[\Psi (\mathbf{r})]=F_{N}+\int dV\left\{ a|\Psi (\mathbf{r})|^{2}+%&#10;\frac{b}{2}|\Psi (\mathbf{r})|^{4}+\frac{1}{4m}|\mathbf{\nabla }\Psi (%&#10;\mathbf{r})|^{2}\right\} .  template TPT1  env TPENV1  fore 0  back 16777215  eqnno 4"/>
  <p:tag name="FILENAME" val="TP_tmp"/>
  <p:tag name="ORIGWIDTH" val="261"/>
  <p:tag name="PICTUREFILESIZE" val="1424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-i\mathbf{\nabla -}2e\mathbf{A(r)}  template TPT1  env TPENV1  fore 0  back 16777215  eqnno 11"/>
  <p:tag name="FILENAME" val="TP_tmp"/>
  <p:tag name="ORIGWIDTH" val="57"/>
  <p:tag name="PICTUREFILESIZE" val="426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-i\mathbf{\nabla}  template TPT1  env TPENV1  fore 0  back 16777215  eqnno 12"/>
  <p:tag name="FILENAME" val="TP_tmp"/>
  <p:tag name="ORIGWIDTH" val="19"/>
  <p:tag name="PICTUREFILESIZE" val="16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cal{F}[\Psi (\mathbf{r})] =F_{n}+\int dV\left\{ a|\Psi (\mathbf{r}%&#10;)|^{2}+\frac{b}{2}|\Psi (\mathbf{r})|^{4}+\frac{1}{4m}|\left( -i\mathbf{%&#10;\nabla -}2e\mathbf{A(r)}\right) \Psi (\mathbf{r})|^{2}\right.  template TPT1  env TPENV1  fore 0  back 16777215  eqnno 13"/>
  <p:tag name="FILENAME" val="TP_tmp"/>
  <p:tag name="ORIGWIDTH" val="310"/>
  <p:tag name="PICTUREFILESIZE" val="1718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left. +\frac{\left[ \mathbf{\nabla \times A(r)}\right] ^{2}}{8\pi }-\frac{&#10;\mathbf{\nabla \times A(r)}\cdot \mathbf{H}}{4\pi }\right\}  template TPT1  env TPENV1  fore 0  back 16777215  eqnno 14"/>
  <p:tag name="FILENAME" val="TP_tmp"/>
  <p:tag name="ORIGWIDTH" val="107"/>
  <p:tag name="PICTUREFILESIZE" val="775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Psi ^{\ast }(\mathbf{r})  template TPT1  env TPENV1  fore 0  back 16777215  eqnno 2"/>
  <p:tag name="FILENAME" val="TP_tmp"/>
  <p:tag name="ORIGWIDTH" val="24"/>
  <p:tag name="PICTUREFILESIZE" val="23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elta _{\Psi }\mathcal{F} =\int dV\left\{ a\Psi (\mathbf{r}%&#10;)\delta \Psi ^{\ast }(\mathbf{r})+b\Psi (\mathbf{r})|\Psi (\mathbf{r}%&#10;)|^{2}\delta \Psi ^{\ast }(\mathbf{r})\right.  template TPT1  env TPENV1  fore 0  back 16777215  eqnno 3"/>
  <p:tag name="FILENAME" val="TP_tmp"/>
  <p:tag name="ORIGWIDTH" val="212"/>
  <p:tag name="PICTUREFILESIZE" val="127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left. +\frac{1}{4m}\left[ i\mathbf{\nabla \delta }\Psi&#10;^{\ast }\mathbf{(\mathbf{r})-}2e\mathbf{A(r)\delta }\Psi ^{\ast }\mathbf{(%&#10;\mathbf{r})}\right] \left[ -i\mathbf{\nabla }\Psi \mathbf{(\mathbf{r})-}2e%&#10;\mathbf{A(r)}\Psi (\mathbf{r})\right] \right\} =0  template TPT1  env TPENV1  fore 0  back 16777215  eqnno 4"/>
  <p:tag name="FILENAME" val="TP_tmp"/>
  <p:tag name="ORIGWIDTH" val="268"/>
  <p:tag name="PICTUREFILESIZE" val="1540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\nabla }\cdot \left( \delta \Psi ^{\ast }\cdot \mathbf{a}\right)&#10;=\delta \Psi ^{\ast }\mathbf{\nabla }\cdot \mathbf{a+a\cdot \nabla }\left(&#10;\delta \Psi ^{\ast }(\mathbf{r})\right)  template TPT1  env TPENV1  fore 0  back 16777215  eqnno 6"/>
  <p:tag name="FILENAME" val="TP_tmp"/>
  <p:tag name="ORIGWIDTH" val="176"/>
  <p:tag name="PICTUREFILESIZE" val="940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a}=-i\mathbf{\nabla \Psi (\mathbf{r})-}2e\mathbf{A(r)}\Psi (%&#10;\mathbf{r})  template TPT1  env TPENV1  fore 0  back 16777215  eqnno 7"/>
  <p:tag name="FILENAME" val="TP_tmp"/>
  <p:tag name="ORIGWIDTH" val="118"/>
  <p:tag name="PICTUREFILESIZE" val="731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t dV\left( \mathbf{\nabla \delta }\Psi ^{\ast }\mathbf{(\mathbf{r})\cdot a%&#10;}\right) =  template TPT1  env TPENV1  fore 0  back 16777215  eqnno 8"/>
  <p:tag name="FILENAME" val="TP_tmp"/>
  <p:tag name="ORIGWIDTH" val="92"/>
  <p:tag name="PICTUREFILESIZE" val="66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=\alpha&#10;T_{\mathrm{c}}\epsilon  template TPT1  env TPENV1  fore 0  back 16777215  eqnno 5"/>
  <p:tag name="FILENAME" val="TP_tmp"/>
  <p:tag name="ORIGWIDTH" val="39"/>
  <p:tag name="PICTUREFILESIZE" val="258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-\int dV\delta \Psi ^{\ast }\mathbf{\nabla }\cdot \mathbf{a}+\int&#10;dV\mathbf{\nabla \cdot }\left( \mathbf{\delta }\Psi ^{\ast }\mathbf{(\mathbf{%&#10;r})\cdot a}\right).  template TPT1  env TPENV1  fore 0  back 16777215  eqnno 9"/>
  <p:tag name="FILENAME" val="TP_tmp"/>
  <p:tag name="ORIGWIDTH" val="180"/>
  <p:tag name="PICTUREFILESIZE" val="997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+\oint_{S}\left\{ -i\mathbf{\nabla }\Psi \mathbf{(\mathbf{r})-}2e\mathbf{%&#10;A(r)}\Psi (\mathbf{r})\right\} \delta \Psi ^{\ast }(\mathbf{r})dS  template TPT1  env TPENV1  fore 0  back 16777215  eqnno 11"/>
  <p:tag name="FILENAME" val="TP_tmp"/>
  <p:tag name="ORIGWIDTH" val="173"/>
  <p:tag name="PICTUREFILESIZE" val="1223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elta _{\Psi }\mathcal{F} =\int dV\left\{ a\Psi (\mathbf{r})+b\Psi (%&#10;\mathbf{r})|\Psi (\mathbf{r})|^{2}+\frac{1}{4m}\left( i\mathbf{\nabla -}2e%&#10;\mathbf{A(r)}\right) ^{2}\mathbf{\Psi }\mathbf{(\mathbf{r})}\right\} \delta&#10;\Psi ^{\ast }(\mathbf{r})  template TPT1  env TPENV1  fore 0  back 16777215  eqnno 12"/>
  <p:tag name="FILENAME" val="TP_tmp"/>
  <p:tag name="ORIGWIDTH" val="305"/>
  <p:tag name="PICTUREFILESIZE" val="208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elta \Psi ^{\ast }(\mathbf{r})  template TPT1  env TPENV1  fore 0  back 16777215  eqnno 5"/>
  <p:tag name="FILENAME" val="TP_tmp"/>
  <p:tag name="ORIGWIDTH" val="29"/>
  <p:tag name="PICTUREFILESIZE" val="284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\Psi (\mathbf{r})+b\Psi (\mathbf{r})|\Psi (\mathbf{r})|^{2}+\frac{1}{4m}%&#10;\left( i\mathbf{\nabla -}2e\mathbf{A(r)}\right) ^{2}\Psi \mathbf{(\mathbf{r})%&#10;}=0,  template TPT1  env TPENV1  fore 0  back 16777215  eqnno 13"/>
  <p:tag name="FILENAME" val="TP_tmp"/>
  <p:tag name="ORIGWIDTH" val="224"/>
  <p:tag name="PICTUREFILESIZE" val="1373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left[ -i\mathbf{\nabla \Psi (\mathbf{r})-}2e\mathbf{A(r)}\Psi (\mathbf{r})%&#10;\right] \cdot \mathbf{n}=0,  template TPT1  env TPENV1  fore 0  back 16777215  eqnno 14"/>
  <p:tag name="FILENAME" val="TP_tmp"/>
  <p:tag name="ORIGWIDTH" val="139"/>
  <p:tag name="PICTUREFILESIZE" val="79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\nabla \times \nabla \times A(r)}=4\pi \mathbf{j}_{s}  template TPT1  env TPENV1  fore 0  back 16777215  eqnno 15"/>
  <p:tag name="FILENAME" val="TP_tmp"/>
  <p:tag name="ORIGWIDTH" val="93"/>
  <p:tag name="PICTUREFILESIZE" val="586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j}_{s}=-\frac{ie}{2m}\left( \Psi \mathbf{\nabla }\Psi ^{\ast }-\Psi&#10;^{\ast }\mathbf{\nabla }\Psi \right) -\frac{2e^{2}}{m}|\Psi |^{2}\mathbf{A}  template TPT1  env TPENV1  fore 0  back 16777215  eqnno 16"/>
  <p:tag name="FILENAME" val="TP_tmp"/>
  <p:tag name="ORIGWIDTH" val="174"/>
  <p:tag name="PICTUREFILESIZE" val="1050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Psi= \widetilde{\Psi }=const  template TPT1  env TPENV1  fore 0  back 16777215  eqnno 17"/>
  <p:tag name="FILENAME" val="TP_tmp"/>
  <p:tag name="ORIGWIDTH" val="65"/>
  <p:tag name="PICTUREFILESIZE" val="385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4\pi \mathbf{j}_{s}=\delta ^{-2}\mathbf{A},  template TPT1  env TPENV1  fore 0  back 16777215  eqnno 36"/>
  <p:tag name="FILENAME" val="TP_tmp"/>
  <p:tag name="ORIGWIDTH" val="59"/>
  <p:tag name="PICTUREFILESIZE" val="39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alpha &gt;0, b&gt;0, m&gt;0  template TPT1  env TPENV1  fore 0  back 16777215  eqnno 6"/>
  <p:tag name="FILENAME" val="TP_tmp"/>
  <p:tag name="ORIGWIDTH" val="83"/>
  <p:tag name="PICTUREFILESIZE" val="473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elta^{-2}=\frac{8\pi e^{2}}{m}|\widetilde{\Psi }|^{2}  template TPT1  env TPENV1  fore 0  back 16777215  eqnno 37"/>
  <p:tag name="FILENAME" val="TP_tmp"/>
  <p:tag name="ORIGWIDTH" val="65"/>
  <p:tag name="PICTUREFILESIZE" val="511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j}_{s}=-n_{s}\frac{\left( 2e\right) ^{2}}{2m}\mathbf{A}  template TPT1  env TPENV1  fore 0  back 16777215  eqnno 20"/>
  <p:tag name="FILENAME" val="TP_tmp"/>
  <p:tag name="ORIGWIDTH" val="69"/>
  <p:tag name="PICTUREFILESIZE" val="576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|\widetilde{\Psi }|^{2}=n_s  template TPT1  env TPENV1  fore 0  back 16777215  eqnno 22"/>
  <p:tag name="FILENAME" val="TP_tmp"/>
  <p:tag name="ORIGWIDTH" val="41"/>
  <p:tag name="PICTUREFILESIZE" val="309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n_{s}=1/2N_s  template TPT1  env TPENV1  fore 0  back 16777215  eqnno 23"/>
  <p:tag name="FILENAME" val="TP_tmp"/>
  <p:tag name="ORIGWIDTH" val="51"/>
  <p:tag name="PICTUREFILESIZE" val="350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|\tilde{\Psi}|^2=\alpha|\epsilon|/b  template TPT1  env TPENV1  fore 0  back 16777215  eqnno 35"/>
  <p:tag name="FILENAME" val="TP_tmp"/>
  <p:tag name="ORIGWIDTH" val="56"/>
  <p:tag name="PICTUREFILESIZE" val="380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\nabla \times \nabla \times B}=\delta^{-2}\mathbf{B}  template TPT1  env TPENV1  fore 0  back 16777215  eqnno 38"/>
  <p:tag name="FILENAME" val="TP_tmp"/>
  <p:tag name="ORIGWIDTH" val="86"/>
  <p:tag name="PICTUREFILESIZE" val="485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elta ^{-2}=\frac{4\pi e^{2}}{m}N_s  template TPT1  env TPENV1  fore 0  back 16777215  eqnno 39"/>
  <p:tag name="FILENAME" val="TP_tmp"/>
  <p:tag name="ORIGWIDTH" val="59"/>
  <p:tag name="PICTUREFILESIZE" val="482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\nabla \times \nabla \times A(r)}=4\pi \mathbf{j}_{s}  template TPT1  env TPENV1  fore 0  back 16777215  eqnno 15"/>
  <p:tag name="FILENAME" val="TP_tmp"/>
  <p:tag name="ORIGWIDTH" val="93"/>
  <p:tag name="PICTUREFILESIZE" val="586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frac{\partial \Psi}{\partial t}=-\frac{\delta {\cal F}_{\rm GL}}{\delta \Psi^*}\,,\,\,\frac{\delta {\cal F}_{\rm GL}}{\delta \bf A}=0  template TPT1  env TPENV2  fore 10027008  back 16777215  eqnno 1"/>
  <p:tag name="FILENAME" val="TP_tmp"/>
  <p:tag name="ORIGWIDTH" val="116"/>
  <p:tag name="PICTUREFILESIZE" val="2584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u (\partial_t  + i \mu) \psi  &amp;= &amp; \epsilon({\bf r}) \psi - |\psi|^2 \psi +&#10;\left(  \nabla -i {\bf A } \right)^2 \psi + \zeta({\bf r},t) \label{gle2}\\&#10;\kappa^2\nabla\times (\nabla \times {\bf A})&amp; =&amp; {\bf J}_n + {\bf J}_s+{\bf {\cal I}},\label{maxe2}  template TPT4  env TPENV3  fore 0  back 16777215  eqnno 2"/>
  <p:tag name="FILENAME" val="TP_tmp"/>
  <p:tag name="ORIGWIDTH" val="243"/>
  <p:tag name="PICTUREFILESIZE" val="5972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ma\sim \xi ^{-2}(T)  template TPT1  env TPENV1  fore 0  back 16777215  eqnno 7"/>
  <p:tag name="FILENAME" val="TP_tmp"/>
  <p:tag name="ORIGWIDTH" val="58"/>
  <p:tag name="PICTUREFILESIZE" val="457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J}= {\rm Im} \left [ \psi^* (\nabla  -i {\bf A})\psi  \right]- (\nabla \mu + \partial_t {\bf A} )  template TPT1  env TPENV2  fore 10027008  back 16777215  eqnno 3"/>
  <p:tag name="FILENAME" val="TP_tmp"/>
  <p:tag name="ORIGWIDTH" val="161"/>
  <p:tag name="PICTUREFILESIZE" val="2148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A}&amp;=&amp;\bar{x}(0,B_c,-B_y)^{\tt T}\nonumber\\&#10;&amp;=&amp;\bar{x}B\left(0,\cos(\theta),-\sin(\theta)\right)^{\tt T}\nonumber  template TPT1  env TPENV5  fore 16711680  back 16777215  eqnno 6"/>
  <p:tag name="FILENAME" val="TP_tmp"/>
  <p:tag name="ORIGWIDTH" val="138"/>
  <p:tag name="PICTUREFILESIZE" val="147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alpha ^{2}/b  template TPT1  env TPENV1  fore 0  back 16777215  eqnno 8"/>
  <p:tag name="FILENAME" val="TP_tmp"/>
  <p:tag name="ORIGWIDTH" val="20"/>
  <p:tag name="PICTUREFILESIZE" val="228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|\tilde{\Psi}|^2=\alpha|\epsilon|/b  template TPT1  env TPENV1  fore 0  back 16777215  eqnno 35"/>
  <p:tag name="FILENAME" val="TP_tmp"/>
  <p:tag name="ORIGWIDTH" val="56"/>
  <p:tag name="PICTUREFILESIZE" val="38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alpha _{\left( D\right) }=\frac{2D\pi ^{2}}{7\zeta (3)}\frac{T_{\mathrm{c}%&#10;}}{E_{F}} .  template TPT1  env TPENV1  fore 0  back 16777215  eqnno 9"/>
  <p:tag name="FILENAME" val="TP_tmp"/>
  <p:tag name="ORIGWIDTH" val="71"/>
  <p:tag name="PICTUREFILESIZE" val="68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4m\alpha T_{\mathrm{c}}=\xi ^{-2};\alpha ^{2}/b=\frac{8\pi ^{2}}{7\zeta (3)}%&#10;\nu ,  template TPT1  env TPENV1  fore 0  back 16777215  eqnno 10"/>
  <p:tag name="FILENAME" val="TP_tmp"/>
  <p:tag name="ORIGWIDTH" val="125"/>
  <p:tag name="PICTUREFILESIZE" val="994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cal{F}[\Psi (\mathbf{r})]=F_{N}+\int dV\left\{ a|\Psi (\mathbf{r})|^{2}+%&#10;\frac{b}{2}|\Psi (\mathbf{r})|^{4}+\frac{1}{4m}|\mathbf{\nabla }\Psi (%&#10;\mathbf{r})|^{2}\right\} .  template TPT1  env TPENV1  fore 0  back 16777215  eqnno 4"/>
  <p:tag name="FILENAME" val="TP_tmp"/>
  <p:tag name="ORIGWIDTH" val="261"/>
  <p:tag name="PICTUREFILESIZE" val="1424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2038</TotalTime>
  <Words>1837</Words>
  <Application>Microsoft Macintosh PowerPoint</Application>
  <PresentationFormat>On-screen Show (4:3)</PresentationFormat>
  <Paragraphs>187</Paragraphs>
  <Slides>39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ＭＳ Ｐゴシック</vt:lpstr>
      <vt:lpstr>Aptos</vt:lpstr>
      <vt:lpstr>Arial</vt:lpstr>
      <vt:lpstr>Arial Black</vt:lpstr>
      <vt:lpstr>Calibri</vt:lpstr>
      <vt:lpstr>Cambria Math</vt:lpstr>
      <vt:lpstr>CambriaMath</vt:lpstr>
      <vt:lpstr>Comic Sans MS</vt:lpstr>
      <vt:lpstr>Symbol</vt:lpstr>
      <vt:lpstr>Times New Roman</vt:lpstr>
      <vt:lpstr>TimesNewRomanPSMT</vt:lpstr>
      <vt:lpstr>Wingdings</vt:lpstr>
      <vt:lpstr>Office Theme</vt:lpstr>
      <vt:lpstr>Equation</vt:lpstr>
      <vt:lpstr>PowerPoint Presentation</vt:lpstr>
      <vt:lpstr>PowerPoint Presentation</vt:lpstr>
      <vt:lpstr>I. Superconducting Fluctuations: Qualitative Picture</vt:lpstr>
      <vt:lpstr>Natura non facit saltus   Gottfried Leibniz, New Essays, 1704</vt:lpstr>
      <vt:lpstr>Supeconducting transition in thin TiN films (T. Baturina et al)</vt:lpstr>
      <vt:lpstr>Superconducting fluctuations near Tc: qualitative picture</vt:lpstr>
      <vt:lpstr>Concentration of Cooper pairs above Tc</vt:lpstr>
      <vt:lpstr>PowerPoint Presentation</vt:lpstr>
      <vt:lpstr>Superconducting fluctuations near Tc: paraconductivity</vt:lpstr>
      <vt:lpstr>Superconducting fluctuations near Tc: other physical quantities</vt:lpstr>
      <vt:lpstr>PowerPoint Presentation</vt:lpstr>
      <vt:lpstr>Superconducting fluctuations near Tc: One-electron conductivity renormalization</vt:lpstr>
      <vt:lpstr>Thermal fluctuations near Tc0: summary</vt:lpstr>
      <vt:lpstr>Mean</vt:lpstr>
      <vt:lpstr>Quantum fluctuations near Hc2(0): qualitative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Ginzburg–Landau Theory: Critical Current and Critical Field in Confined Superconductors</vt:lpstr>
      <vt:lpstr>Ginzburg–Landau Theory: Prediction of Type-II Superconductivity</vt:lpstr>
      <vt:lpstr>PowerPoint Presentation</vt:lpstr>
      <vt:lpstr>PowerPoint Presentation</vt:lpstr>
      <vt:lpstr>PowerPoint Presentation</vt:lpstr>
      <vt:lpstr>High Jc important for many applications</vt:lpstr>
      <vt:lpstr>Model: The Ginzburg Landau equation</vt:lpstr>
      <vt:lpstr>Reconstruction of defects</vt:lpstr>
      <vt:lpstr>Simulation of a real sample</vt:lpstr>
      <vt:lpstr>PowerPoint Presentation</vt:lpstr>
      <vt:lpstr>Jc(B): Experiment vs. Simulation</vt:lpstr>
      <vt:lpstr>Jc(q): Experiment vs. Simulation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3 Теория Гинзбурга Ландау</dc:title>
  <dc:creator>AV</dc:creator>
  <cp:lastModifiedBy>Varlamov Andrei</cp:lastModifiedBy>
  <cp:revision>72</cp:revision>
  <dcterms:created xsi:type="dcterms:W3CDTF">2012-04-10T05:35:58Z</dcterms:created>
  <dcterms:modified xsi:type="dcterms:W3CDTF">2026-07-07T15:00:53Z</dcterms:modified>
</cp:coreProperties>
</file>