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76" r:id="rId2"/>
    <p:sldId id="431" r:id="rId3"/>
    <p:sldId id="274" r:id="rId4"/>
    <p:sldId id="267" r:id="rId5"/>
    <p:sldId id="268" r:id="rId6"/>
    <p:sldId id="273" r:id="rId7"/>
    <p:sldId id="269" r:id="rId8"/>
    <p:sldId id="275" r:id="rId9"/>
    <p:sldId id="270" r:id="rId10"/>
    <p:sldId id="271" r:id="rId11"/>
    <p:sldId id="272" r:id="rId12"/>
    <p:sldId id="382" r:id="rId13"/>
    <p:sldId id="383" r:id="rId14"/>
    <p:sldId id="350" r:id="rId15"/>
    <p:sldId id="354" r:id="rId16"/>
    <p:sldId id="355" r:id="rId17"/>
    <p:sldId id="356" r:id="rId18"/>
    <p:sldId id="357" r:id="rId19"/>
    <p:sldId id="433" r:id="rId20"/>
    <p:sldId id="434" r:id="rId21"/>
    <p:sldId id="353" r:id="rId22"/>
    <p:sldId id="384" r:id="rId23"/>
    <p:sldId id="385" r:id="rId24"/>
    <p:sldId id="386" r:id="rId25"/>
    <p:sldId id="414" r:id="rId26"/>
    <p:sldId id="415" r:id="rId27"/>
    <p:sldId id="432" r:id="rId28"/>
    <p:sldId id="430" r:id="rId29"/>
    <p:sldId id="435" r:id="rId30"/>
    <p:sldId id="436" r:id="rId31"/>
    <p:sldId id="437" r:id="rId32"/>
    <p:sldId id="438" r:id="rId33"/>
    <p:sldId id="416" r:id="rId34"/>
    <p:sldId id="417" r:id="rId35"/>
    <p:sldId id="418" r:id="rId36"/>
    <p:sldId id="423" r:id="rId37"/>
    <p:sldId id="422" r:id="rId38"/>
    <p:sldId id="425" r:id="rId39"/>
    <p:sldId id="405" r:id="rId40"/>
    <p:sldId id="440" r:id="rId41"/>
    <p:sldId id="406" r:id="rId42"/>
    <p:sldId id="408" r:id="rId43"/>
    <p:sldId id="409" r:id="rId44"/>
    <p:sldId id="439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4710"/>
  </p:normalViewPr>
  <p:slideViewPr>
    <p:cSldViewPr snapToGrid="0">
      <p:cViewPr varScale="1">
        <p:scale>
          <a:sx n="96" d="100"/>
          <a:sy n="96" d="100"/>
        </p:scale>
        <p:origin x="200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B3917-22F3-5543-8850-817081CAEB42}" type="datetimeFigureOut">
              <a:rPr lang="en-US" smtClean="0"/>
              <a:t>7/9/26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C93E1-B2BC-2F4F-89A8-A809E4ECA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80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646D0F4-A260-9746-9CE4-B23025E1C1F0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1C93E1-B2BC-2F4F-89A8-A809E4ECA1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821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FBF11-8393-AFDC-2B61-0C0818BADD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3CD107-EBB9-9E75-FABF-0BC5317315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F09D1-30B9-F4D2-D079-BB18FB0E5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6010B-608C-B643-BB81-1B82728DD067}" type="datetimeFigureOut">
              <a:rPr lang="en-US" smtClean="0"/>
              <a:t>7/9/26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EAE75-D636-2833-DBF3-51080E8E5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CC64A9-202D-BE87-3A03-5A666DE2A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0849-292A-8E4C-B113-8324194F4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32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50FB4-D3E5-AF57-718F-4594E494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FFBE8-405F-A325-8C87-BC805C6187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F596C-CA33-55C8-E6C1-E978CACFD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6010B-608C-B643-BB81-1B82728DD067}" type="datetimeFigureOut">
              <a:rPr lang="en-US" smtClean="0"/>
              <a:t>7/9/26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E517C-1372-B9EE-9C61-E719E265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79EE0-7D15-1AE7-48CB-EB30BA1D3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0849-292A-8E4C-B113-8324194F4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1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3B2BF6-6143-4C98-6ED2-9D34D4B345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AB7367-35A1-4ACF-63BF-0603C4CAB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EC466-38C4-23AB-3BA0-9F14905F9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6010B-608C-B643-BB81-1B82728DD067}" type="datetimeFigureOut">
              <a:rPr lang="en-US" smtClean="0"/>
              <a:t>7/9/26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B05D9-F894-16DB-3A7A-88D3DFE65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7D63C-15AD-0E58-7630-52A40889D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0849-292A-8E4C-B113-8324194F4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632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11231-0F8A-092E-82E6-DE8C9913D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EF007-9E3D-6A8C-AF15-6BCE8FE9A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FD618-540B-ACCE-E3A3-AC74EF818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6010B-608C-B643-BB81-1B82728DD067}" type="datetimeFigureOut">
              <a:rPr lang="en-US" smtClean="0"/>
              <a:t>7/9/26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8EDA9-67D8-A54D-2557-1D5833650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3788D-1D90-EA30-8E1B-277ABA5F6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0849-292A-8E4C-B113-8324194F4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024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EEE09-59CD-9D9F-9228-11318CC36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1C794-0609-B152-90C3-4B09ECCE8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E4148-CB34-94BD-7AB3-D9D4FB09A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6010B-608C-B643-BB81-1B82728DD067}" type="datetimeFigureOut">
              <a:rPr lang="en-US" smtClean="0"/>
              <a:t>7/9/26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6922C-4C5C-0C64-4D27-0091A2F0E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B298D-1869-A75C-36A2-635FC0950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0849-292A-8E4C-B113-8324194F4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833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C45A3-3EE2-A041-161C-267CA9081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7061C-6E41-18DA-22D9-1F786CAE5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2233C5-FFD7-7A01-91A3-24D9E7093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6D7FF5-54BD-F60A-AAC1-F2F487EED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6010B-608C-B643-BB81-1B82728DD067}" type="datetimeFigureOut">
              <a:rPr lang="en-US" smtClean="0"/>
              <a:t>7/9/26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BC3007-30F9-F754-7536-69EEC30F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10A2D8-BCF1-4C1A-C69C-7D83AC854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0849-292A-8E4C-B113-8324194F4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69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2621E-48AA-E8D2-0B29-F32047324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5CBD53-CA8F-0FCC-AE8C-4635FBF7E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E5B71-8F31-83BA-0E66-CD5BA715B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8CC94E-04EB-1BE3-ED18-2906EBA514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9FEAB-C7BD-0E13-4BFF-FC5C59B23B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52D5F5-BF18-AB1E-D758-D73FF3AF8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6010B-608C-B643-BB81-1B82728DD067}" type="datetimeFigureOut">
              <a:rPr lang="en-US" smtClean="0"/>
              <a:t>7/9/26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20E06B-90F8-71F3-C982-0B5D9C563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3219AE-A7E0-BB88-D931-7B28C783B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0849-292A-8E4C-B113-8324194F4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97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09DAE-7C0A-1D4E-7516-D6AD30518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07A7B3-DEA5-2874-EB39-842839B79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6010B-608C-B643-BB81-1B82728DD067}" type="datetimeFigureOut">
              <a:rPr lang="en-US" smtClean="0"/>
              <a:t>7/9/26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5C19EB-61EC-3E44-E0E9-CF0D64F57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68DD3-7C6B-1A2A-BA0A-DDBDFF7C9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0849-292A-8E4C-B113-8324194F4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42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C3E00E-6654-F6C4-8F98-9B94D77F7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6010B-608C-B643-BB81-1B82728DD067}" type="datetimeFigureOut">
              <a:rPr lang="en-US" smtClean="0"/>
              <a:t>7/9/26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83B273-8AD4-F884-6F8F-D32004F43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D6CB4-B8BF-CE91-7447-91D2341C8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0849-292A-8E4C-B113-8324194F4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479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CB06C-0F6F-A2F8-6725-4A360C673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03C72-57C4-765F-6C38-F1F404F13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FF38D5-AE5E-8983-A202-E6020674F9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09D8AF-F266-0D29-093A-C3B5F07A2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6010B-608C-B643-BB81-1B82728DD067}" type="datetimeFigureOut">
              <a:rPr lang="en-US" smtClean="0"/>
              <a:t>7/9/26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B581C-DE4C-E590-1B0E-7A5C1F56C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64399E-12C4-2E0B-2B27-4E34C665A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0849-292A-8E4C-B113-8324194F4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45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19B34-8A28-9960-FAC5-CDC96A595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47AE24-2F33-B495-E5CE-F8091B9E9C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7A9BA2-7CB6-2654-92F0-97B0D2B193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B4C01-4253-5ED1-4C34-773B27633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6010B-608C-B643-BB81-1B82728DD067}" type="datetimeFigureOut">
              <a:rPr lang="en-US" smtClean="0"/>
              <a:t>7/9/26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DB24B0-93F2-0EB8-3A7B-46F885D06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12089E-0E2C-41E8-C9C2-A241E7569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0849-292A-8E4C-B113-8324194F4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20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2B1E2D-85D1-434B-5E0E-91BB60179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8A704-7426-7F8C-2B57-3D5D4E48C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D2E69-3B7C-EFB5-C51C-592F6CEE1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66010B-608C-B643-BB81-1B82728DD067}" type="datetimeFigureOut">
              <a:rPr lang="en-US" smtClean="0"/>
              <a:t>7/9/26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49432-BA3D-D3F7-DE08-C5D24591D2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38341-FFEA-E1CB-7FFE-4BB8E9E416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B00849-292A-8E4C-B113-8324194F4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168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itut-pascal.universite-paris-saclay.fr/en" TargetMode="External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tags" Target="../tags/tag33.xml"/><Relationship Id="rId7" Type="http://schemas.openxmlformats.org/officeDocument/2006/relationships/image" Target="../media/image59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58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62.png"/><Relationship Id="rId4" Type="http://schemas.openxmlformats.org/officeDocument/2006/relationships/tags" Target="../tags/tag34.xml"/><Relationship Id="rId9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6.emf"/><Relationship Id="rId12" Type="http://schemas.openxmlformats.org/officeDocument/2006/relationships/image" Target="../media/image71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jpg"/><Relationship Id="rId4" Type="http://schemas.openxmlformats.org/officeDocument/2006/relationships/image" Target="../media/image63.png"/><Relationship Id="rId9" Type="http://schemas.openxmlformats.org/officeDocument/2006/relationships/image" Target="../media/image6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tags" Target="../tags/tag39.xml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76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image" Target="../media/image75.png"/><Relationship Id="rId5" Type="http://schemas.openxmlformats.org/officeDocument/2006/relationships/tags" Target="../tags/tag41.xml"/><Relationship Id="rId10" Type="http://schemas.openxmlformats.org/officeDocument/2006/relationships/image" Target="../media/image74.png"/><Relationship Id="rId4" Type="http://schemas.openxmlformats.org/officeDocument/2006/relationships/tags" Target="../tags/tag40.xml"/><Relationship Id="rId9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tags" Target="../tags/tag45.xml"/><Relationship Id="rId7" Type="http://schemas.openxmlformats.org/officeDocument/2006/relationships/image" Target="../media/image79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78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46.xml"/><Relationship Id="rId9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6.png"/><Relationship Id="rId3" Type="http://schemas.openxmlformats.org/officeDocument/2006/relationships/tags" Target="../tags/tag49.xml"/><Relationship Id="rId7" Type="http://schemas.openxmlformats.org/officeDocument/2006/relationships/image" Target="../media/image82.png"/><Relationship Id="rId12" Type="http://schemas.openxmlformats.org/officeDocument/2006/relationships/image" Target="../media/image85.jp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84.png"/><Relationship Id="rId5" Type="http://schemas.openxmlformats.org/officeDocument/2006/relationships/tags" Target="../tags/tag51.xml"/><Relationship Id="rId10" Type="http://schemas.openxmlformats.org/officeDocument/2006/relationships/image" Target="../media/image83.png"/><Relationship Id="rId4" Type="http://schemas.openxmlformats.org/officeDocument/2006/relationships/tags" Target="../tags/tag50.xml"/><Relationship Id="rId9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13" Type="http://schemas.openxmlformats.org/officeDocument/2006/relationships/image" Target="../media/image94.emf"/><Relationship Id="rId3" Type="http://schemas.openxmlformats.org/officeDocument/2006/relationships/tags" Target="../tags/tag54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93.emf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88.png"/><Relationship Id="rId11" Type="http://schemas.openxmlformats.org/officeDocument/2006/relationships/image" Target="../media/image92.emf"/><Relationship Id="rId5" Type="http://schemas.openxmlformats.org/officeDocument/2006/relationships/image" Target="../media/image87.png"/><Relationship Id="rId10" Type="http://schemas.openxmlformats.org/officeDocument/2006/relationships/image" Target="../media/image91.emf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90.png"/><Relationship Id="rId14" Type="http://schemas.openxmlformats.org/officeDocument/2006/relationships/image" Target="../media/image9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5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7" Type="http://schemas.openxmlformats.org/officeDocument/2006/relationships/image" Target="../media/image104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emf"/><Relationship Id="rId5" Type="http://schemas.openxmlformats.org/officeDocument/2006/relationships/image" Target="../media/image102.emf"/><Relationship Id="rId4" Type="http://schemas.openxmlformats.org/officeDocument/2006/relationships/image" Target="../media/image10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7" Type="http://schemas.openxmlformats.org/officeDocument/2006/relationships/image" Target="../media/image109.tif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png"/><Relationship Id="rId5" Type="http://schemas.openxmlformats.org/officeDocument/2006/relationships/image" Target="../media/image108.tiff"/><Relationship Id="rId4" Type="http://schemas.openxmlformats.org/officeDocument/2006/relationships/image" Target="../media/image10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emf"/><Relationship Id="rId13" Type="http://schemas.openxmlformats.org/officeDocument/2006/relationships/image" Target="../media/image115.emf"/><Relationship Id="rId3" Type="http://schemas.openxmlformats.org/officeDocument/2006/relationships/tags" Target="../tags/tag58.xml"/><Relationship Id="rId7" Type="http://schemas.openxmlformats.org/officeDocument/2006/relationships/oleObject" Target="../embeddings/oleObject2.bin"/><Relationship Id="rId12" Type="http://schemas.openxmlformats.org/officeDocument/2006/relationships/oleObject" Target="../embeddings/oleObject4.bin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image" Target="../media/image111.jpeg"/><Relationship Id="rId11" Type="http://schemas.openxmlformats.org/officeDocument/2006/relationships/image" Target="../media/image114.png"/><Relationship Id="rId5" Type="http://schemas.openxmlformats.org/officeDocument/2006/relationships/image" Target="../media/image110.png"/><Relationship Id="rId15" Type="http://schemas.openxmlformats.org/officeDocument/2006/relationships/image" Target="../media/image117.png"/><Relationship Id="rId10" Type="http://schemas.openxmlformats.org/officeDocument/2006/relationships/image" Target="../media/image113.e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0.png"/><Relationship Id="rId4" Type="http://schemas.openxmlformats.org/officeDocument/2006/relationships/image" Target="../media/image12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video" Target="../media/media1.mp4"/><Relationship Id="rId7" Type="http://schemas.openxmlformats.org/officeDocument/2006/relationships/image" Target="../media/image7.emf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2.emf"/><Relationship Id="rId4" Type="http://schemas.openxmlformats.org/officeDocument/2006/relationships/image" Target="../media/image13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emf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10" Type="http://schemas.openxmlformats.org/officeDocument/2006/relationships/image" Target="../media/image126.png"/><Relationship Id="rId4" Type="http://schemas.openxmlformats.org/officeDocument/2006/relationships/image" Target="../media/image137.png"/><Relationship Id="rId9" Type="http://schemas.openxmlformats.org/officeDocument/2006/relationships/image" Target="../media/image12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34.jpg"/><Relationship Id="rId7" Type="http://schemas.openxmlformats.org/officeDocument/2006/relationships/image" Target="../media/image146.pn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5.emf"/><Relationship Id="rId5" Type="http://schemas.openxmlformats.org/officeDocument/2006/relationships/image" Target="../media/image144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5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3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13" Type="http://schemas.openxmlformats.org/officeDocument/2006/relationships/image" Target="../media/image152.png"/><Relationship Id="rId18" Type="http://schemas.openxmlformats.org/officeDocument/2006/relationships/image" Target="../media/image157.png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12" Type="http://schemas.openxmlformats.org/officeDocument/2006/relationships/image" Target="../media/image151.png"/><Relationship Id="rId17" Type="http://schemas.openxmlformats.org/officeDocument/2006/relationships/image" Target="../media/image156.png"/><Relationship Id="rId2" Type="http://schemas.openxmlformats.org/officeDocument/2006/relationships/tags" Target="../tags/tag64.xml"/><Relationship Id="rId16" Type="http://schemas.openxmlformats.org/officeDocument/2006/relationships/image" Target="../media/image155.png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image" Target="../media/image150.png"/><Relationship Id="rId5" Type="http://schemas.openxmlformats.org/officeDocument/2006/relationships/tags" Target="../tags/tag67.xml"/><Relationship Id="rId15" Type="http://schemas.openxmlformats.org/officeDocument/2006/relationships/image" Target="../media/image154.png"/><Relationship Id="rId10" Type="http://schemas.openxmlformats.org/officeDocument/2006/relationships/image" Target="../media/image149.png"/><Relationship Id="rId4" Type="http://schemas.openxmlformats.org/officeDocument/2006/relationships/tags" Target="../tags/tag66.xml"/><Relationship Id="rId9" Type="http://schemas.openxmlformats.org/officeDocument/2006/relationships/slideLayout" Target="../slideLayouts/slideLayout6.xml"/><Relationship Id="rId14" Type="http://schemas.openxmlformats.org/officeDocument/2006/relationships/image" Target="../media/image15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78.xml"/><Relationship Id="rId13" Type="http://schemas.openxmlformats.org/officeDocument/2006/relationships/image" Target="../media/image160.png"/><Relationship Id="rId18" Type="http://schemas.openxmlformats.org/officeDocument/2006/relationships/image" Target="../media/image165.png"/><Relationship Id="rId3" Type="http://schemas.openxmlformats.org/officeDocument/2006/relationships/tags" Target="../tags/tag73.xml"/><Relationship Id="rId21" Type="http://schemas.openxmlformats.org/officeDocument/2006/relationships/image" Target="../media/image1050.png"/><Relationship Id="rId7" Type="http://schemas.openxmlformats.org/officeDocument/2006/relationships/tags" Target="../tags/tag77.xml"/><Relationship Id="rId12" Type="http://schemas.openxmlformats.org/officeDocument/2006/relationships/image" Target="../media/image159.png"/><Relationship Id="rId17" Type="http://schemas.openxmlformats.org/officeDocument/2006/relationships/image" Target="../media/image164.png"/><Relationship Id="rId2" Type="http://schemas.openxmlformats.org/officeDocument/2006/relationships/tags" Target="../tags/tag72.xml"/><Relationship Id="rId16" Type="http://schemas.openxmlformats.org/officeDocument/2006/relationships/image" Target="../media/image163.png"/><Relationship Id="rId20" Type="http://schemas.openxmlformats.org/officeDocument/2006/relationships/image" Target="../media/image167.png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11" Type="http://schemas.openxmlformats.org/officeDocument/2006/relationships/image" Target="../media/image158.wmf"/><Relationship Id="rId5" Type="http://schemas.openxmlformats.org/officeDocument/2006/relationships/tags" Target="../tags/tag75.xml"/><Relationship Id="rId15" Type="http://schemas.openxmlformats.org/officeDocument/2006/relationships/image" Target="../media/image162.png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166.png"/><Relationship Id="rId4" Type="http://schemas.openxmlformats.org/officeDocument/2006/relationships/tags" Target="../tags/tag74.xml"/><Relationship Id="rId9" Type="http://schemas.openxmlformats.org/officeDocument/2006/relationships/slideLayout" Target="../slideLayouts/slideLayout6.xml"/><Relationship Id="rId14" Type="http://schemas.openxmlformats.org/officeDocument/2006/relationships/image" Target="../media/image16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tiff"/><Relationship Id="rId3" Type="http://schemas.openxmlformats.org/officeDocument/2006/relationships/image" Target="../media/image169.tiff"/><Relationship Id="rId7" Type="http://schemas.openxmlformats.org/officeDocument/2006/relationships/image" Target="../media/image172.tiff"/><Relationship Id="rId2" Type="http://schemas.openxmlformats.org/officeDocument/2006/relationships/image" Target="../media/image168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1.tiff"/><Relationship Id="rId5" Type="http://schemas.openxmlformats.org/officeDocument/2006/relationships/image" Target="../media/image170.jpeg"/><Relationship Id="rId4" Type="http://schemas.openxmlformats.org/officeDocument/2006/relationships/hyperlink" Target="https://www.google.it/url?sa=i&amp;rct=j&amp;q=&amp;esrc=s&amp;source=images&amp;cd=&amp;ved=0ahUKEwiVmPXejo7WAhWBRhQKHcm0A-sQjRwIBw&amp;url=https://physics.stackexchange.com/questions/91562/do-cooper-pairs-act-like-cheshire-cats&amp;psig=AFQjCNGQaD0SAm7rRIko_kdR9ya_JzIUXQ&amp;ust=1504703262159497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tiff"/><Relationship Id="rId2" Type="http://schemas.openxmlformats.org/officeDocument/2006/relationships/image" Target="../media/image174.tif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tif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4.png"/><Relationship Id="rId17" Type="http://schemas.openxmlformats.org/officeDocument/2006/relationships/image" Target="../media/image19.emf"/><Relationship Id="rId2" Type="http://schemas.openxmlformats.org/officeDocument/2006/relationships/tags" Target="../tags/tag3.xml"/><Relationship Id="rId16" Type="http://schemas.openxmlformats.org/officeDocument/2006/relationships/image" Target="../media/image18.png"/><Relationship Id="rId20" Type="http://schemas.openxmlformats.org/officeDocument/2006/relationships/image" Target="../media/image20.jp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13.png"/><Relationship Id="rId5" Type="http://schemas.openxmlformats.org/officeDocument/2006/relationships/tags" Target="../tags/tag6.xml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tags" Target="../tags/tag5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emf"/><Relationship Id="rId2" Type="http://schemas.openxmlformats.org/officeDocument/2006/relationships/image" Target="../media/image182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1.emf"/><Relationship Id="rId5" Type="http://schemas.openxmlformats.org/officeDocument/2006/relationships/image" Target="../media/image190.emf"/><Relationship Id="rId4" Type="http://schemas.openxmlformats.org/officeDocument/2006/relationships/image" Target="../media/image18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10.xml"/><Relationship Id="rId7" Type="http://schemas.openxmlformats.org/officeDocument/2006/relationships/image" Target="../media/image23.png"/><Relationship Id="rId12" Type="http://schemas.openxmlformats.org/officeDocument/2006/relationships/image" Target="../media/image29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7.png"/><Relationship Id="rId4" Type="http://schemas.openxmlformats.org/officeDocument/2006/relationships/tags" Target="../tags/tag11.xml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hyperlink" Target="https://www.nature.com/articles/ncomms14464#auth-T__-Nguyen_Duc-Aff2-Aff3" TargetMode="External"/><Relationship Id="rId3" Type="http://schemas.openxmlformats.org/officeDocument/2006/relationships/tags" Target="../tags/tag14.xml"/><Relationship Id="rId21" Type="http://schemas.openxmlformats.org/officeDocument/2006/relationships/hyperlink" Target="https://www.nature.com/articles/ncomms14464#auth-Olivier-Bourgeois-Aff2-Aff3" TargetMode="External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17" Type="http://schemas.openxmlformats.org/officeDocument/2006/relationships/hyperlink" Target="https://www.nature.com/articles/ncomms14464#auth-A__-Auerbach-Aff4-Aff5" TargetMode="External"/><Relationship Id="rId25" Type="http://schemas.openxmlformats.org/officeDocument/2006/relationships/image" Target="../media/image39.png"/><Relationship Id="rId2" Type="http://schemas.openxmlformats.org/officeDocument/2006/relationships/tags" Target="../tags/tag13.xml"/><Relationship Id="rId16" Type="http://schemas.openxmlformats.org/officeDocument/2006/relationships/hyperlink" Target="https://www.nature.com/articles/ncomms14464#auth-S__-Poran-Aff1-Aff2" TargetMode="External"/><Relationship Id="rId20" Type="http://schemas.openxmlformats.org/officeDocument/2006/relationships/hyperlink" Target="https://www.nature.com/articles/ncomms14464#auth-A__-Frydman-Aff1-Aff2-Aff3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26.png"/><Relationship Id="rId11" Type="http://schemas.openxmlformats.org/officeDocument/2006/relationships/image" Target="../media/image33.png"/><Relationship Id="rId24" Type="http://schemas.openxmlformats.org/officeDocument/2006/relationships/image" Target="../media/image3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2.jpg"/><Relationship Id="rId23" Type="http://schemas.openxmlformats.org/officeDocument/2006/relationships/image" Target="../media/image13.png"/><Relationship Id="rId10" Type="http://schemas.openxmlformats.org/officeDocument/2006/relationships/image" Target="../media/image32.png"/><Relationship Id="rId19" Type="http://schemas.openxmlformats.org/officeDocument/2006/relationships/hyperlink" Target="https://www.nature.com/articles/ncomms14464#auth-N__-Dupuis-Aff5" TargetMode="External"/><Relationship Id="rId4" Type="http://schemas.openxmlformats.org/officeDocument/2006/relationships/tags" Target="../tags/tag15.xml"/><Relationship Id="rId9" Type="http://schemas.openxmlformats.org/officeDocument/2006/relationships/image" Target="../media/image14.png"/><Relationship Id="rId14" Type="http://schemas.openxmlformats.org/officeDocument/2006/relationships/image" Target="../media/image37.png"/><Relationship Id="rId22" Type="http://schemas.openxmlformats.org/officeDocument/2006/relationships/hyperlink" Target="https://www.nature.com/ncomms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tags" Target="../tags/tag18.xml"/><Relationship Id="rId7" Type="http://schemas.openxmlformats.org/officeDocument/2006/relationships/image" Target="../media/image41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tags" Target="../tags/tag21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6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image" Target="../media/image45.png"/><Relationship Id="rId5" Type="http://schemas.openxmlformats.org/officeDocument/2006/relationships/tags" Target="../tags/tag23.xml"/><Relationship Id="rId10" Type="http://schemas.openxmlformats.org/officeDocument/2006/relationships/image" Target="../media/image44.png"/><Relationship Id="rId4" Type="http://schemas.openxmlformats.org/officeDocument/2006/relationships/tags" Target="../tags/tag22.xml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27.xml"/><Relationship Id="rId7" Type="http://schemas.openxmlformats.org/officeDocument/2006/relationships/image" Target="../media/image49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48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8.xml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">
            <a:extLst>
              <a:ext uri="{FF2B5EF4-FFF2-40B4-BE49-F238E27FC236}">
                <a16:creationId xmlns:a16="http://schemas.microsoft.com/office/drawing/2014/main" id="{E3C77AB1-EE70-FF0A-96B0-7D027AE20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995" y="1125227"/>
            <a:ext cx="11198268" cy="1330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6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Superconducting Fluctuations: From Ginzburg–Landau Theory to </a:t>
            </a:r>
            <a:r>
              <a:rPr lang="en-US" sz="3600" b="1" ker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Fluctuation Spectroscopy II</a:t>
            </a:r>
            <a:endParaRPr lang="en-US" sz="36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5">
            <a:extLst>
              <a:ext uri="{FF2B5EF4-FFF2-40B4-BE49-F238E27FC236}">
                <a16:creationId xmlns:a16="http://schemas.microsoft.com/office/drawing/2014/main" id="{01DB38D6-4ADD-F20D-F015-CBC59192A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1597" y="2627207"/>
            <a:ext cx="8508806" cy="1358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algn="ctr"/>
            <a:r>
              <a:rPr kumimoji="1" lang="it-IT" sz="2400" dirty="0">
                <a:latin typeface="Arial Black" charset="0"/>
              </a:rPr>
              <a:t>Andrey Varlamov</a:t>
            </a:r>
          </a:p>
          <a:p>
            <a:pPr algn="ctr"/>
            <a:r>
              <a:rPr kumimoji="1" lang="en-US" sz="2400" dirty="0">
                <a:latin typeface="Arial Black" charset="0"/>
              </a:rPr>
              <a:t>CNR-SPIN, Rome, Italy</a:t>
            </a:r>
          </a:p>
          <a:p>
            <a:pPr algn="ctr"/>
            <a:r>
              <a:rPr kumimoji="1" lang="en-US" sz="2400" dirty="0">
                <a:latin typeface="Arial Black" charset="0"/>
              </a:rPr>
              <a:t>Academy of Science and Letters, Milan, Italy</a:t>
            </a:r>
          </a:p>
          <a:p>
            <a:endParaRPr kumimoji="1" lang="it-IT" sz="2400" dirty="0">
              <a:solidFill>
                <a:srgbClr val="0000FF"/>
              </a:solidFill>
              <a:latin typeface="Arial Black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642AE0-809C-F7D2-AC48-4F8A78B9A7F2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12192000" cy="1306003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Two-dimensional and Disordered Superconductors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Universitè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Paris-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Saclay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Institut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PASCAL</a:t>
            </a:r>
          </a:p>
          <a:p>
            <a:r>
              <a:rPr lang="en-US" altLang="it-IT" sz="2800" b="1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July 9, 2026</a:t>
            </a:r>
            <a:endParaRPr lang="it-IT" altLang="it-IT" sz="2800" b="1" dirty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2" name="AutoShape 2">
            <a:hlinkClick r:id="rId3"/>
            <a:extLst>
              <a:ext uri="{FF2B5EF4-FFF2-40B4-BE49-F238E27FC236}">
                <a16:creationId xmlns:a16="http://schemas.microsoft.com/office/drawing/2014/main" id="{409D02B4-B010-66D6-F29C-F8793683CD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 descr="Institut Pascal de l'université Paris-Saclay Map - University - Orsay,  Île-de-France, France">
            <a:extLst>
              <a:ext uri="{FF2B5EF4-FFF2-40B4-BE49-F238E27FC236}">
                <a16:creationId xmlns:a16="http://schemas.microsoft.com/office/drawing/2014/main" id="{7755F23D-FD68-2ECA-A237-949206028E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Institut Pascal de l'université Paris-Saclay Map - University - Orsay,  Île-de-France, France">
            <a:extLst>
              <a:ext uri="{FF2B5EF4-FFF2-40B4-BE49-F238E27FC236}">
                <a16:creationId xmlns:a16="http://schemas.microsoft.com/office/drawing/2014/main" id="{1B043239-1BA3-D687-6124-C5A585A222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Cnr SPIN - Home">
            <a:extLst>
              <a:ext uri="{FF2B5EF4-FFF2-40B4-BE49-F238E27FC236}">
                <a16:creationId xmlns:a16="http://schemas.microsoft.com/office/drawing/2014/main" id="{31627DC0-5B98-326A-93F4-0C0B26F2C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125" y="2038142"/>
            <a:ext cx="2501615" cy="117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stituto Lombardo Accademia di Scienze e Lettere - AICI">
            <a:extLst>
              <a:ext uri="{FF2B5EF4-FFF2-40B4-BE49-F238E27FC236}">
                <a16:creationId xmlns:a16="http://schemas.microsoft.com/office/drawing/2014/main" id="{1E150FAE-3274-1B2F-7001-E6F15A88F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876" y="3791892"/>
            <a:ext cx="4551123" cy="302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ome Page - Istituto Lombardo">
            <a:extLst>
              <a:ext uri="{FF2B5EF4-FFF2-40B4-BE49-F238E27FC236}">
                <a16:creationId xmlns:a16="http://schemas.microsoft.com/office/drawing/2014/main" id="{18D4B4F8-3091-D726-FDA9-562ED1A35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636" y="5115379"/>
            <a:ext cx="1719120" cy="171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nstitut Pascal">
            <a:extLst>
              <a:ext uri="{FF2B5EF4-FFF2-40B4-BE49-F238E27FC236}">
                <a16:creationId xmlns:a16="http://schemas.microsoft.com/office/drawing/2014/main" id="{81073039-8CC6-FE22-BF62-1F7C8345D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0" y="3769764"/>
            <a:ext cx="5404717" cy="30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028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290" y="1099495"/>
            <a:ext cx="7461199" cy="52197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3556" y="204220"/>
            <a:ext cx="7082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highlight>
                  <a:srgbClr val="00FF00"/>
                </a:highlight>
              </a:rPr>
              <a:t>The Ginzburg–</a:t>
            </a:r>
            <a:r>
              <a:rPr lang="en-US" sz="3200" dirty="0" err="1">
                <a:solidFill>
                  <a:srgbClr val="FF0000"/>
                </a:solidFill>
                <a:highlight>
                  <a:srgbClr val="00FF00"/>
                </a:highlight>
              </a:rPr>
              <a:t>Levanyuk</a:t>
            </a:r>
            <a:r>
              <a:rPr lang="en-US" sz="3200" dirty="0">
                <a:solidFill>
                  <a:srgbClr val="FF0000"/>
                </a:solidFill>
                <a:highlight>
                  <a:srgbClr val="00FF00"/>
                </a:highlight>
              </a:rPr>
              <a:t> number</a:t>
            </a:r>
          </a:p>
        </p:txBody>
      </p:sp>
    </p:spTree>
    <p:extLst>
      <p:ext uri="{BB962C8B-B14F-4D97-AF65-F5344CB8AC3E}">
        <p14:creationId xmlns:p14="http://schemas.microsoft.com/office/powerpoint/2010/main" val="3259009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9945" y="1669038"/>
            <a:ext cx="6193265" cy="37769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8827" y="204219"/>
            <a:ext cx="100291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highlight>
                  <a:srgbClr val="00FF00"/>
                </a:highlight>
              </a:rPr>
              <a:t>Broadening of the critical region: dependence of the Ginzburg–</a:t>
            </a:r>
            <a:r>
              <a:rPr lang="en-US" sz="3200" dirty="0" err="1">
                <a:solidFill>
                  <a:srgbClr val="FF0000"/>
                </a:solidFill>
                <a:highlight>
                  <a:srgbClr val="00FF00"/>
                </a:highlight>
              </a:rPr>
              <a:t>Levanyuk</a:t>
            </a:r>
            <a:r>
              <a:rPr lang="en-US" sz="3200" dirty="0">
                <a:solidFill>
                  <a:srgbClr val="FF0000"/>
                </a:solidFill>
                <a:highlight>
                  <a:srgbClr val="00FF00"/>
                </a:highlight>
              </a:rPr>
              <a:t> number on the magnetic field</a:t>
            </a:r>
          </a:p>
        </p:txBody>
      </p:sp>
      <p:pic>
        <p:nvPicPr>
          <p:cNvPr id="5" name="Picture 4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684" y="4887920"/>
            <a:ext cx="3201630" cy="894573"/>
          </a:xfrm>
          <a:prstGeom prst="rect">
            <a:avLst/>
          </a:prstGeom>
        </p:spPr>
      </p:pic>
      <p:pic>
        <p:nvPicPr>
          <p:cNvPr id="7" name="Picture 6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07" y="5879045"/>
            <a:ext cx="6965202" cy="808461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2245253" y="3637076"/>
            <a:ext cx="4369382" cy="15395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9944" y="1165973"/>
            <a:ext cx="2540000" cy="1092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2800" y="1254873"/>
            <a:ext cx="2933700" cy="10033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2675624" y="2020597"/>
            <a:ext cx="2330889" cy="132782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7303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819" y="1096857"/>
            <a:ext cx="3365804" cy="743608"/>
          </a:xfrm>
          <a:prstGeom prst="rect">
            <a:avLst/>
          </a:prstGeom>
        </p:spPr>
      </p:pic>
      <p:pic>
        <p:nvPicPr>
          <p:cNvPr id="7" name="Picture 6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2671" y="2042275"/>
            <a:ext cx="6358338" cy="90833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9" name="Picture 8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13" y="3022927"/>
            <a:ext cx="7274006" cy="8943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7935" y="4069345"/>
            <a:ext cx="8651441" cy="1814603"/>
          </a:xfrm>
          <a:prstGeom prst="rect">
            <a:avLst/>
          </a:prstGeom>
        </p:spPr>
      </p:pic>
      <p:pic>
        <p:nvPicPr>
          <p:cNvPr id="12" name="Picture 11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938" y="5761143"/>
            <a:ext cx="8519803" cy="8943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03D1C0-6DB6-C1B8-15F0-B7553FD797DC}"/>
              </a:ext>
            </a:extLst>
          </p:cNvPr>
          <p:cNvSpPr txBox="1"/>
          <p:nvPr/>
        </p:nvSpPr>
        <p:spPr>
          <a:xfrm>
            <a:off x="1295242" y="270228"/>
            <a:ext cx="93331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highlight>
                  <a:srgbClr val="00FF00"/>
                </a:highlight>
              </a:rPr>
              <a:t>Fluctuation-induced shift of the critical temperature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31C38D-943B-6A21-9009-CE6598E94D27}"/>
              </a:ext>
            </a:extLst>
          </p:cNvPr>
          <p:cNvSpPr txBox="1"/>
          <p:nvPr/>
        </p:nvSpPr>
        <p:spPr>
          <a:xfrm>
            <a:off x="225468" y="1217806"/>
            <a:ext cx="4931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Ginzburg-Landau penetration length</a:t>
            </a:r>
          </a:p>
        </p:txBody>
      </p:sp>
    </p:spTree>
    <p:extLst>
      <p:ext uri="{BB962C8B-B14F-4D97-AF65-F5344CB8AC3E}">
        <p14:creationId xmlns:p14="http://schemas.microsoft.com/office/powerpoint/2010/main" val="2345976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6347" y="1892867"/>
            <a:ext cx="6415900" cy="4936815"/>
          </a:xfrm>
          <a:prstGeom prst="rect">
            <a:avLst/>
          </a:prstGeom>
        </p:spPr>
      </p:pic>
      <p:pic>
        <p:nvPicPr>
          <p:cNvPr id="5" name="Picture 4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081" y="2462743"/>
            <a:ext cx="4223166" cy="771540"/>
          </a:xfrm>
          <a:prstGeom prst="rect">
            <a:avLst/>
          </a:prstGeom>
        </p:spPr>
      </p:pic>
      <p:pic>
        <p:nvPicPr>
          <p:cNvPr id="7" name="Picture 6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171" y="812248"/>
            <a:ext cx="7611460" cy="9383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C3C3B3-C400-B3B7-3DDE-22231FC862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30" y="4040317"/>
            <a:ext cx="3369501" cy="21701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D36924-F250-6C91-35FC-0874E05CCC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465" y="2044874"/>
            <a:ext cx="980647" cy="13801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6BCC68-A07A-1F9C-818F-749002A388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6112" y="2044874"/>
            <a:ext cx="942739" cy="13801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7AC6BA-D45C-938C-4DA6-7E5C508753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8851" y="2044874"/>
            <a:ext cx="1107300" cy="1384126"/>
          </a:xfrm>
          <a:prstGeom prst="rect">
            <a:avLst/>
          </a:prstGeom>
        </p:spPr>
      </p:pic>
      <p:pic>
        <p:nvPicPr>
          <p:cNvPr id="13" name="Picture 12" descr="A blue lines on a white background&#10;&#10;AI-generated content may be incorrect.">
            <a:extLst>
              <a:ext uri="{FF2B5EF4-FFF2-40B4-BE49-F238E27FC236}">
                <a16:creationId xmlns:a16="http://schemas.microsoft.com/office/drawing/2014/main" id="{F5A67DDF-61FB-510C-9087-7BD693C7F7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21433" y="3226751"/>
            <a:ext cx="3604455" cy="18052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448BB1-94EF-BB12-7681-7CE27D9998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17366" y="4826185"/>
            <a:ext cx="1617108" cy="20034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FECC708-CF79-1358-C59F-545E1F9441F0}"/>
              </a:ext>
            </a:extLst>
          </p:cNvPr>
          <p:cNvSpPr txBox="1"/>
          <p:nvPr/>
        </p:nvSpPr>
        <p:spPr>
          <a:xfrm>
            <a:off x="1292724" y="95167"/>
            <a:ext cx="93331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highlight>
                  <a:srgbClr val="00FF00"/>
                </a:highlight>
              </a:rPr>
              <a:t>Fluctuation-induced shift of the critical temperature</a:t>
            </a:r>
          </a:p>
        </p:txBody>
      </p:sp>
    </p:spTree>
    <p:extLst>
      <p:ext uri="{BB962C8B-B14F-4D97-AF65-F5344CB8AC3E}">
        <p14:creationId xmlns:p14="http://schemas.microsoft.com/office/powerpoint/2010/main" val="532066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5468" y="103726"/>
            <a:ext cx="10947747" cy="1143000"/>
          </a:xfrm>
          <a:solidFill>
            <a:srgbClr val="81FF45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highlight>
                  <a:srgbClr val="00FF00"/>
                </a:highlight>
                <a:ea typeface="ＭＳ Ｐゴシック" charset="0"/>
                <a:cs typeface="ＭＳ Ｐゴシック" charset="0"/>
                <a:sym typeface="Wingdings" charset="0"/>
              </a:rPr>
              <a:t>Fluctuation transport in the Ginzburg–Landau formalism</a:t>
            </a:r>
            <a:endParaRPr lang="en-US" sz="3200" dirty="0">
              <a:solidFill>
                <a:srgbClr val="FF0000"/>
              </a:solidFill>
              <a:highlight>
                <a:srgbClr val="00FF00"/>
              </a:highlight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678144" y="1327591"/>
            <a:ext cx="8229600" cy="8321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0000"/>
                </a:solidFill>
                <a:highlight>
                  <a:srgbClr val="00FF00"/>
                </a:highlight>
                <a:ea typeface="ＭＳ Ｐゴシック" charset="0"/>
                <a:cs typeface="ＭＳ Ｐゴシック" charset="0"/>
                <a:sym typeface="Wingdings" charset="0"/>
              </a:rPr>
              <a:t>Time-dependent Ginzburg–Landau  equation</a:t>
            </a:r>
            <a:endParaRPr lang="en-US" sz="2800" dirty="0">
              <a:solidFill>
                <a:srgbClr val="FF0000"/>
              </a:solidFill>
              <a:highlight>
                <a:srgbClr val="00FF00"/>
              </a:highlight>
            </a:endParaRPr>
          </a:p>
        </p:txBody>
      </p:sp>
      <p:pic>
        <p:nvPicPr>
          <p:cNvPr id="11" name="Picture 10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4477" y="1978045"/>
            <a:ext cx="2552693" cy="52980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3" name="Picture 12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2156" y="2677145"/>
            <a:ext cx="4114369" cy="60344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5" name="Picture 14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4407" y="3970273"/>
            <a:ext cx="1404599" cy="55180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7" name="Picture 16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4577" y="3902952"/>
            <a:ext cx="3360997" cy="55180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>
            <a:off x="4678588" y="4178855"/>
            <a:ext cx="894737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94362" y="5054877"/>
            <a:ext cx="4797164" cy="58400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3" name="Picture 22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790" y="6047725"/>
            <a:ext cx="7721573" cy="70654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50356" y="4587568"/>
            <a:ext cx="8856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relaxation of the order parameter is described by the equation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1814" y="5602669"/>
            <a:ext cx="6125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Accounting for interaction with thermostat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64DCFA-47ED-7BE4-8155-D76417771F4F}"/>
              </a:ext>
            </a:extLst>
          </p:cNvPr>
          <p:cNvSpPr txBox="1"/>
          <p:nvPr/>
        </p:nvSpPr>
        <p:spPr>
          <a:xfrm>
            <a:off x="526093" y="3369501"/>
            <a:ext cx="3637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Gauge invariance requires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184B69-ADED-F026-CA0F-D296784F8F0D}"/>
              </a:ext>
            </a:extLst>
          </p:cNvPr>
          <p:cNvSpPr txBox="1"/>
          <p:nvPr/>
        </p:nvSpPr>
        <p:spPr>
          <a:xfrm>
            <a:off x="8777723" y="5150805"/>
            <a:ext cx="2260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Langevin forces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E195BD7-9CA7-7D32-0915-48372EB1979B}"/>
              </a:ext>
            </a:extLst>
          </p:cNvPr>
          <p:cNvCxnSpPr>
            <a:cxnSpLocks/>
          </p:cNvCxnSpPr>
          <p:nvPr/>
        </p:nvCxnSpPr>
        <p:spPr>
          <a:xfrm flipH="1">
            <a:off x="8777723" y="5587392"/>
            <a:ext cx="938072" cy="5879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477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006" y="1028660"/>
            <a:ext cx="6622672" cy="586819"/>
          </a:xfrm>
          <a:prstGeom prst="rect">
            <a:avLst/>
          </a:prstGeom>
        </p:spPr>
      </p:pic>
      <p:pic>
        <p:nvPicPr>
          <p:cNvPr id="7" name="Picture 6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287535"/>
            <a:ext cx="8860787" cy="812561"/>
          </a:xfrm>
          <a:prstGeom prst="rect">
            <a:avLst/>
          </a:prstGeom>
        </p:spPr>
      </p:pic>
      <p:pic>
        <p:nvPicPr>
          <p:cNvPr id="9" name="Picture 8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361" y="3663356"/>
            <a:ext cx="3809554" cy="613032"/>
          </a:xfrm>
          <a:prstGeom prst="rect">
            <a:avLst/>
          </a:prstGeom>
        </p:spPr>
      </p:pic>
      <p:pic>
        <p:nvPicPr>
          <p:cNvPr id="11" name="Picture 10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846" y="5732519"/>
            <a:ext cx="7947096" cy="5191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B4E45A-D29D-4F3C-818B-D27114470A79}"/>
              </a:ext>
            </a:extLst>
          </p:cNvPr>
          <p:cNvSpPr txBox="1"/>
          <p:nvPr/>
        </p:nvSpPr>
        <p:spPr>
          <a:xfrm>
            <a:off x="526093" y="74496"/>
            <a:ext cx="138716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/>
                <a:latin typeface="CMR10"/>
              </a:rPr>
              <a:t>Neglecting the fourth-order term in the GL functional, this equation can be rewritten </a:t>
            </a:r>
          </a:p>
          <a:p>
            <a:r>
              <a:rPr lang="en-US" sz="2400" dirty="0">
                <a:effectLst/>
                <a:latin typeface="CMR10"/>
              </a:rPr>
              <a:t>in operator form as </a:t>
            </a:r>
            <a:endParaRPr lang="en-US" sz="2400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A58C42-F4C2-B59D-F96A-91DFF22008B3}"/>
              </a:ext>
            </a:extLst>
          </p:cNvPr>
          <p:cNvSpPr txBox="1"/>
          <p:nvPr/>
        </p:nvSpPr>
        <p:spPr>
          <a:xfrm>
            <a:off x="642762" y="1790572"/>
            <a:ext cx="72024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MR10"/>
              </a:rPr>
              <a:t>with the TDGL operator and Hamiltonian defined as 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294F01-85C3-14DE-22CA-9616A5A5EA88}"/>
              </a:ext>
            </a:extLst>
          </p:cNvPr>
          <p:cNvSpPr txBox="1"/>
          <p:nvPr/>
        </p:nvSpPr>
        <p:spPr>
          <a:xfrm>
            <a:off x="642762" y="3108966"/>
            <a:ext cx="109563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MR10"/>
              </a:rPr>
              <a:t>In the absence of an electric field one can write the formal solution of this equation as 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8D7D90-27D9-8949-D5BD-77BD31C396AF}"/>
              </a:ext>
            </a:extLst>
          </p:cNvPr>
          <p:cNvSpPr txBox="1"/>
          <p:nvPr/>
        </p:nvSpPr>
        <p:spPr>
          <a:xfrm>
            <a:off x="637523" y="4334072"/>
            <a:ext cx="10521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MMI10"/>
              </a:rPr>
              <a:t>The </a:t>
            </a:r>
            <a:r>
              <a:rPr lang="en-US" sz="2400" dirty="0">
                <a:effectLst/>
                <a:latin typeface="CMR10"/>
              </a:rPr>
              <a:t>correlator of the Langevin forces introduced above must satisfy the fluctuation–dissipation theorem. This requirement is fulfilled if the Langevin forces are corr</a:t>
            </a:r>
            <a:r>
              <a:rPr lang="en-US" sz="2400" dirty="0">
                <a:latin typeface="CMR10"/>
              </a:rPr>
              <a:t>elated </a:t>
            </a:r>
            <a:r>
              <a:rPr lang="en-US" sz="2400" dirty="0">
                <a:effectLst/>
                <a:latin typeface="CMR10"/>
              </a:rPr>
              <a:t>by the Gaussian white-noise law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09635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9915" y="-62092"/>
            <a:ext cx="3094973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highlight>
                  <a:srgbClr val="00FF00"/>
                </a:highlight>
              </a:rPr>
              <a:t>Paraconductivity</a:t>
            </a:r>
          </a:p>
        </p:txBody>
      </p:sp>
      <p:pic>
        <p:nvPicPr>
          <p:cNvPr id="4" name="Picture 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487" y="1809690"/>
            <a:ext cx="4489828" cy="778848"/>
          </a:xfrm>
          <a:prstGeom prst="rect">
            <a:avLst/>
          </a:prstGeom>
        </p:spPr>
      </p:pic>
      <p:pic>
        <p:nvPicPr>
          <p:cNvPr id="5" name="Picture 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065" y="953433"/>
            <a:ext cx="6622672" cy="586819"/>
          </a:xfrm>
          <a:prstGeom prst="rect">
            <a:avLst/>
          </a:prstGeom>
        </p:spPr>
      </p:pic>
      <p:pic>
        <p:nvPicPr>
          <p:cNvPr id="6" name="Picture 5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965" y="2674733"/>
            <a:ext cx="4304350" cy="692654"/>
          </a:xfrm>
          <a:prstGeom prst="rect">
            <a:avLst/>
          </a:prstGeom>
        </p:spPr>
      </p:pic>
      <p:pic>
        <p:nvPicPr>
          <p:cNvPr id="9" name="Picture 8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735" y="3557361"/>
            <a:ext cx="7558293" cy="892298"/>
          </a:xfrm>
          <a:prstGeom prst="rect">
            <a:avLst/>
          </a:prstGeom>
        </p:spPr>
      </p:pic>
      <p:pic>
        <p:nvPicPr>
          <p:cNvPr id="11" name="Picture 10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056" y="4639633"/>
            <a:ext cx="8366167" cy="9235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97FD32-710A-E3CB-A3AE-115FA0D17E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56318" y="118521"/>
            <a:ext cx="1245208" cy="18859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59936D-E16C-37E8-1B4E-8602D9AFD31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01526" y="133289"/>
            <a:ext cx="1384300" cy="184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27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8737" y="130336"/>
            <a:ext cx="7691044" cy="836495"/>
          </a:xfrm>
        </p:spPr>
        <p:txBody>
          <a:bodyPr>
            <a:normAutofit/>
          </a:bodyPr>
          <a:lstStyle/>
          <a:p>
            <a:r>
              <a:rPr lang="en-US" sz="2800" dirty="0"/>
              <a:t>The quantum mechanical expression for the current</a:t>
            </a:r>
          </a:p>
        </p:txBody>
      </p:sp>
      <p:pic>
        <p:nvPicPr>
          <p:cNvPr id="4" name="Picture 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17" y="1055903"/>
            <a:ext cx="7797396" cy="767619"/>
          </a:xfrm>
          <a:prstGeom prst="rect">
            <a:avLst/>
          </a:prstGeom>
        </p:spPr>
      </p:pic>
      <p:pic>
        <p:nvPicPr>
          <p:cNvPr id="10" name="Picture 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2000" y="5975441"/>
            <a:ext cx="5262302" cy="73517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4110251"/>
              </p:ext>
            </p:extLst>
          </p:nvPr>
        </p:nvGraphicFramePr>
        <p:xfrm>
          <a:off x="2776450" y="5268726"/>
          <a:ext cx="645550" cy="64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28600" imgH="228600" progId="Equation.3">
                  <p:embed/>
                </p:oleObj>
              </mc:Choice>
              <mc:Fallback>
                <p:oleObj name="Equation" r:id="rId7" imgW="228600" imgH="228600" progId="Equation.3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76450" y="5268726"/>
                        <a:ext cx="645550" cy="645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589225" y="5329891"/>
            <a:ext cx="8202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Where          </a:t>
            </a:r>
            <a:r>
              <a:rPr lang="ru-RU" sz="2800" dirty="0"/>
              <a:t> </a:t>
            </a:r>
            <a:r>
              <a:rPr lang="en-US" sz="2800" dirty="0"/>
              <a:t>is the spectrum of the GL Hamiltonian</a:t>
            </a:r>
          </a:p>
        </p:txBody>
      </p:sp>
      <p:pic>
        <p:nvPicPr>
          <p:cNvPr id="3" name="Picture 2" descr="TP_tmp.png">
            <a:extLst>
              <a:ext uri="{FF2B5EF4-FFF2-40B4-BE49-F238E27FC236}">
                <a16:creationId xmlns:a16="http://schemas.microsoft.com/office/drawing/2014/main" id="{38D5DB82-8610-85D5-8F63-63CEACF33AF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4833" y="1993779"/>
            <a:ext cx="1661167" cy="53586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137ECA-1073-6BEC-D37B-C437EFBAD111}"/>
              </a:ext>
            </a:extLst>
          </p:cNvPr>
          <p:cNvSpPr txBox="1"/>
          <p:nvPr/>
        </p:nvSpPr>
        <p:spPr>
          <a:xfrm>
            <a:off x="3099225" y="2773756"/>
            <a:ext cx="6074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r>
              <a:rPr lang="en-US" sz="2400" dirty="0"/>
              <a:t>fter some algebra which we can discuss during  Q&amp;A session one can obtain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D28222-29FA-233D-30E1-75BD5C0BD8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017" y="3681743"/>
            <a:ext cx="10450753" cy="17464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D6D22E-C797-51A5-9EA2-D63C62A7F5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95" y="1929065"/>
            <a:ext cx="2730955" cy="19028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45A2AD-6A37-9B64-FCD0-AC4B8FD459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35447" y="2076516"/>
            <a:ext cx="3595783" cy="5992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E9E28F-195C-DAA9-C4F1-05C2B22DF27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51695" y="1225410"/>
            <a:ext cx="3163288" cy="7531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7E26F3-A26D-470B-F170-19EFF9DC04F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11531" y="2744301"/>
            <a:ext cx="2635586" cy="95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41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827" y="315894"/>
            <a:ext cx="3054262" cy="64890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  <a:highlight>
                  <a:srgbClr val="00FF00"/>
                </a:highlight>
              </a:rPr>
              <a:t>The isotropic case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015" y="2178975"/>
            <a:ext cx="6474392" cy="1165391"/>
          </a:xfrm>
          <a:prstGeom prst="rect">
            <a:avLst/>
          </a:prstGeom>
        </p:spPr>
      </p:pic>
      <p:pic>
        <p:nvPicPr>
          <p:cNvPr id="4" name="Picture 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178" y="1284963"/>
            <a:ext cx="8724863" cy="6578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5366" y="3344366"/>
            <a:ext cx="10430294" cy="305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4904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BADD3-8B44-DE22-CB49-2D2EDA835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12191999" cy="560564"/>
          </a:xfrm>
        </p:spPr>
        <p:txBody>
          <a:bodyPr>
            <a:normAutofit/>
          </a:bodyPr>
          <a:lstStyle/>
          <a:p>
            <a:pPr algn="ctr"/>
            <a:r>
              <a:rPr lang="en-US" sz="3200" b="1" kern="100" dirty="0">
                <a:solidFill>
                  <a:srgbClr val="FF0000"/>
                </a:solidFill>
                <a:highlight>
                  <a:srgbClr val="00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Diagrammatic</a:t>
            </a:r>
            <a:r>
              <a:rPr lang="en-US" sz="3200" b="1" kern="100" dirty="0">
                <a:solidFill>
                  <a:srgbClr val="FF0000"/>
                </a:solidFill>
                <a:effectLst/>
                <a:highlight>
                  <a:srgbClr val="00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description of fluctuation phenomena </a:t>
            </a:r>
            <a:endParaRPr lang="en-US" sz="3200" dirty="0">
              <a:solidFill>
                <a:srgbClr val="FF0000"/>
              </a:solidFill>
              <a:highlight>
                <a:srgbClr val="00FF00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6EC43B-B74A-E4B5-3F91-974EDB782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227" y="1088141"/>
            <a:ext cx="7810418" cy="8621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83F07A-000E-8366-0D10-920526256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65" y="5194710"/>
            <a:ext cx="6450042" cy="9478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8E6DE2-1DA1-0DAA-0B49-B1E8DC43E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554" y="2022183"/>
            <a:ext cx="6450042" cy="30434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A93C03-0959-3F49-E9BB-283B06759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2280264"/>
            <a:ext cx="3973689" cy="7531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687AF8-2F87-7199-E636-AD99CAAF42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9486" y="3194050"/>
            <a:ext cx="6532514" cy="9478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82CB7A-BCB7-A956-BFE9-00B64F8E95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8407" y="4444594"/>
            <a:ext cx="4232221" cy="124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13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2D6D3-ED88-1577-FE38-B4FA70AEC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934" y="579353"/>
            <a:ext cx="8229600" cy="1152392"/>
          </a:xfrm>
        </p:spPr>
        <p:txBody>
          <a:bodyPr>
            <a:normAutofit fontScale="90000"/>
          </a:bodyPr>
          <a:lstStyle/>
          <a:p>
            <a:r>
              <a:rPr lang="en-US" sz="36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Lecture II. Superconducting fluctuations in Ginzburg Landau formalism and beyond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B8C24-2073-1C86-A48E-BBE9F8358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934" y="1891430"/>
            <a:ext cx="8404104" cy="4814087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Accounting for superconducting fluctuations in the framework of the GL  formalism  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0D case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0"/>
              </a:spcBef>
              <a:buFont typeface="Symbol" pitchFamily="2" charset="2"/>
              <a:buChar char=""/>
            </a:pPr>
            <a:r>
              <a:rPr lang="en-US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3D case (evaluation)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0"/>
              </a:spcBef>
              <a:buFont typeface="Symbol" pitchFamily="2" charset="2"/>
              <a:buChar char=""/>
            </a:pPr>
            <a:r>
              <a:rPr lang="en-US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Ginzburg-</a:t>
            </a:r>
            <a:r>
              <a:rPr lang="en-US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Levanyuk</a:t>
            </a:r>
            <a:r>
              <a:rPr lang="en-US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criterion 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0"/>
              </a:spcBef>
              <a:buFont typeface="Symbol" pitchFamily="2" charset="2"/>
              <a:buChar char=""/>
            </a:pPr>
            <a:r>
              <a:rPr lang="en-US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Time-dependent GL equation and its applications for description of the effect of fluctuations on the transport properties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 The ideas of microscopic description of fluctuation phenomena 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3. </a:t>
            </a:r>
            <a:r>
              <a:rPr lang="en-US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Fluctuation Spectroscopy: results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544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5EBCFC-A8C9-DB93-403D-D2D598529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67" y="136484"/>
            <a:ext cx="6119357" cy="64699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4481F0-40FB-CBC4-5162-43C5522FB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4412" y="223174"/>
            <a:ext cx="3500421" cy="1446706"/>
          </a:xfrm>
          <a:prstGeom prst="rect">
            <a:avLst/>
          </a:prstGeom>
        </p:spPr>
      </p:pic>
      <p:grpSp>
        <p:nvGrpSpPr>
          <p:cNvPr id="6" name="Group 4">
            <a:extLst>
              <a:ext uri="{FF2B5EF4-FFF2-40B4-BE49-F238E27FC236}">
                <a16:creationId xmlns:a16="http://schemas.microsoft.com/office/drawing/2014/main" id="{781B6C7C-A03D-DCED-076F-12063BCA4B60}"/>
              </a:ext>
            </a:extLst>
          </p:cNvPr>
          <p:cNvGrpSpPr>
            <a:grpSpLocks/>
          </p:cNvGrpSpPr>
          <p:nvPr/>
        </p:nvGrpSpPr>
        <p:grpSpPr bwMode="auto">
          <a:xfrm>
            <a:off x="6025370" y="328292"/>
            <a:ext cx="2604707" cy="1080625"/>
            <a:chOff x="1008" y="1200"/>
            <a:chExt cx="3504" cy="1008"/>
          </a:xfrm>
        </p:grpSpPr>
        <p:sp>
          <p:nvSpPr>
            <p:cNvPr id="7" name="AutoShape 5">
              <a:extLst>
                <a:ext uri="{FF2B5EF4-FFF2-40B4-BE49-F238E27FC236}">
                  <a16:creationId xmlns:a16="http://schemas.microsoft.com/office/drawing/2014/main" id="{D0F28C75-503D-FF45-5855-174C95094C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3072" y="1871"/>
              <a:ext cx="336" cy="241"/>
            </a:xfrm>
            <a:prstGeom prst="triangle">
              <a:avLst>
                <a:gd name="adj" fmla="val 52079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sp>
          <p:nvSpPr>
            <p:cNvPr id="8" name="AutoShape 6">
              <a:extLst>
                <a:ext uri="{FF2B5EF4-FFF2-40B4-BE49-F238E27FC236}">
                  <a16:creationId xmlns:a16="http://schemas.microsoft.com/office/drawing/2014/main" id="{97D21CE4-1C72-61B9-D4CD-206661C048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3072" y="1296"/>
              <a:ext cx="336" cy="241"/>
            </a:xfrm>
            <a:prstGeom prst="triangle">
              <a:avLst>
                <a:gd name="adj" fmla="val 52079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sp>
          <p:nvSpPr>
            <p:cNvPr id="9" name="AutoShape 7">
              <a:extLst>
                <a:ext uri="{FF2B5EF4-FFF2-40B4-BE49-F238E27FC236}">
                  <a16:creationId xmlns:a16="http://schemas.microsoft.com/office/drawing/2014/main" id="{79D1C55B-E89A-68F9-37FC-EA2BAEB49AF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112" y="1871"/>
              <a:ext cx="336" cy="241"/>
            </a:xfrm>
            <a:prstGeom prst="triangle">
              <a:avLst>
                <a:gd name="adj" fmla="val 52079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sp>
          <p:nvSpPr>
            <p:cNvPr id="10" name="AutoShape 8">
              <a:extLst>
                <a:ext uri="{FF2B5EF4-FFF2-40B4-BE49-F238E27FC236}">
                  <a16:creationId xmlns:a16="http://schemas.microsoft.com/office/drawing/2014/main" id="{6A3B5CAD-88CC-8618-D8E9-455B730EA5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112" y="1296"/>
              <a:ext cx="336" cy="241"/>
            </a:xfrm>
            <a:prstGeom prst="triangle">
              <a:avLst>
                <a:gd name="adj" fmla="val 52079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A98F88F-8CC6-9DC1-5776-7A38A8848479}"/>
                </a:ext>
              </a:extLst>
            </p:cNvPr>
            <p:cNvSpPr>
              <a:spLocks/>
            </p:cNvSpPr>
            <p:nvPr/>
          </p:nvSpPr>
          <p:spPr bwMode="auto">
            <a:xfrm rot="-10800000">
              <a:off x="2401" y="1200"/>
              <a:ext cx="735" cy="144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57150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E968F-711B-EA7A-ADE9-9F6364C8B42A}"/>
                </a:ext>
              </a:extLst>
            </p:cNvPr>
            <p:cNvSpPr>
              <a:spLocks/>
            </p:cNvSpPr>
            <p:nvPr/>
          </p:nvSpPr>
          <p:spPr bwMode="auto">
            <a:xfrm rot="10800000" flipV="1">
              <a:off x="2401" y="2064"/>
              <a:ext cx="735" cy="144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57150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sp>
          <p:nvSpPr>
            <p:cNvPr id="13" name="AutoShape 11">
              <a:extLst>
                <a:ext uri="{FF2B5EF4-FFF2-40B4-BE49-F238E27FC236}">
                  <a16:creationId xmlns:a16="http://schemas.microsoft.com/office/drawing/2014/main" id="{E2E49387-0223-6169-540C-8FD44D96BC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09" y="1368"/>
              <a:ext cx="911" cy="672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233A786-F13D-B7F4-D1ED-71953482CF10}"/>
                </a:ext>
              </a:extLst>
            </p:cNvPr>
            <p:cNvSpPr>
              <a:spLocks/>
            </p:cNvSpPr>
            <p:nvPr/>
          </p:nvSpPr>
          <p:spPr bwMode="auto">
            <a:xfrm rot="-21600000">
              <a:off x="1008" y="1597"/>
              <a:ext cx="721" cy="145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sp>
          <p:nvSpPr>
            <p:cNvPr id="15" name="AutoShape 13">
              <a:extLst>
                <a:ext uri="{FF2B5EF4-FFF2-40B4-BE49-F238E27FC236}">
                  <a16:creationId xmlns:a16="http://schemas.microsoft.com/office/drawing/2014/main" id="{F967AA7F-33E3-BED0-7FF7-4297CC89736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4966588">
              <a:off x="1951" y="1830"/>
              <a:ext cx="144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sp>
          <p:nvSpPr>
            <p:cNvPr id="16" name="AutoShape 14">
              <a:extLst>
                <a:ext uri="{FF2B5EF4-FFF2-40B4-BE49-F238E27FC236}">
                  <a16:creationId xmlns:a16="http://schemas.microsoft.com/office/drawing/2014/main" id="{A54D6B2C-B418-D80A-84FB-79D43AFC88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027585" flipH="1">
              <a:off x="3434" y="1824"/>
              <a:ext cx="144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sp>
          <p:nvSpPr>
            <p:cNvPr id="17" name="AutoShape 15">
              <a:extLst>
                <a:ext uri="{FF2B5EF4-FFF2-40B4-BE49-F238E27FC236}">
                  <a16:creationId xmlns:a16="http://schemas.microsoft.com/office/drawing/2014/main" id="{F1ED7C0B-65D4-85B0-FF63-D30E68D23B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4" y="1575"/>
              <a:ext cx="241" cy="239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sp>
          <p:nvSpPr>
            <p:cNvPr id="18" name="AutoShape 16">
              <a:extLst>
                <a:ext uri="{FF2B5EF4-FFF2-40B4-BE49-F238E27FC236}">
                  <a16:creationId xmlns:a16="http://schemas.microsoft.com/office/drawing/2014/main" id="{13F2776D-D087-D847-875E-5110137139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398320">
              <a:off x="3448" y="1441"/>
              <a:ext cx="144" cy="145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sp>
          <p:nvSpPr>
            <p:cNvPr id="19" name="AutoShape 17">
              <a:extLst>
                <a:ext uri="{FF2B5EF4-FFF2-40B4-BE49-F238E27FC236}">
                  <a16:creationId xmlns:a16="http://schemas.microsoft.com/office/drawing/2014/main" id="{000A8BD7-8482-2A9F-3239-6613BC7C0F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419640">
              <a:off x="1934" y="1436"/>
              <a:ext cx="144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sp>
          <p:nvSpPr>
            <p:cNvPr id="20" name="AutoShape 18">
              <a:extLst>
                <a:ext uri="{FF2B5EF4-FFF2-40B4-BE49-F238E27FC236}">
                  <a16:creationId xmlns:a16="http://schemas.microsoft.com/office/drawing/2014/main" id="{A19BA9E5-B451-A136-B3EE-5C5A553346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3000" y="1368"/>
              <a:ext cx="911" cy="672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0F8E139-A5E0-1AB6-FB8A-7E1E87CA3351}"/>
                </a:ext>
              </a:extLst>
            </p:cNvPr>
            <p:cNvSpPr>
              <a:spLocks/>
            </p:cNvSpPr>
            <p:nvPr/>
          </p:nvSpPr>
          <p:spPr bwMode="auto">
            <a:xfrm rot="-21600000">
              <a:off x="3791" y="1597"/>
              <a:ext cx="721" cy="145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sp>
          <p:nvSpPr>
            <p:cNvPr id="22" name="AutoShape 20">
              <a:extLst>
                <a:ext uri="{FF2B5EF4-FFF2-40B4-BE49-F238E27FC236}">
                  <a16:creationId xmlns:a16="http://schemas.microsoft.com/office/drawing/2014/main" id="{82D1FC9D-EC69-1367-B732-07DA044C14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1575"/>
              <a:ext cx="241" cy="239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sp>
          <p:nvSpPr>
            <p:cNvPr id="23" name="AutoShape 21">
              <a:extLst>
                <a:ext uri="{FF2B5EF4-FFF2-40B4-BE49-F238E27FC236}">
                  <a16:creationId xmlns:a16="http://schemas.microsoft.com/office/drawing/2014/main" id="{D071027F-0841-4568-C3E2-9221E86BC4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6" y="1631"/>
              <a:ext cx="144" cy="145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sp>
          <p:nvSpPr>
            <p:cNvPr id="24" name="AutoShape 22">
              <a:extLst>
                <a:ext uri="{FF2B5EF4-FFF2-40B4-BE49-F238E27FC236}">
                  <a16:creationId xmlns:a16="http://schemas.microsoft.com/office/drawing/2014/main" id="{288187C0-A637-E8B3-20EB-3D09952806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048" y="1623"/>
              <a:ext cx="144" cy="145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AB815BC3-7606-7437-88CF-DE804A0AF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4412" y="1707770"/>
            <a:ext cx="2882198" cy="128265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C054600-84B3-BBB4-0C7E-1127B1C3F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2344" y="3105445"/>
            <a:ext cx="3262489" cy="2547031"/>
          </a:xfrm>
          <a:prstGeom prst="rect">
            <a:avLst/>
          </a:prstGeom>
        </p:spPr>
      </p:pic>
      <p:grpSp>
        <p:nvGrpSpPr>
          <p:cNvPr id="28" name="Group 23">
            <a:extLst>
              <a:ext uri="{FF2B5EF4-FFF2-40B4-BE49-F238E27FC236}">
                <a16:creationId xmlns:a16="http://schemas.microsoft.com/office/drawing/2014/main" id="{CB0F822B-2BDF-94E7-DE41-F30115EF2D7A}"/>
              </a:ext>
            </a:extLst>
          </p:cNvPr>
          <p:cNvGrpSpPr>
            <a:grpSpLocks/>
          </p:cNvGrpSpPr>
          <p:nvPr/>
        </p:nvGrpSpPr>
        <p:grpSpPr bwMode="auto">
          <a:xfrm>
            <a:off x="6293348" y="3563055"/>
            <a:ext cx="2131241" cy="890501"/>
            <a:chOff x="672" y="398"/>
            <a:chExt cx="3168" cy="1152"/>
          </a:xfrm>
        </p:grpSpPr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E0583FD2-02F4-BA6C-748A-14B4208C790D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1869" y="902"/>
              <a:ext cx="777" cy="143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57150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C412820F-4016-0B08-43F7-6784F23C807E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064" y="398"/>
              <a:ext cx="385" cy="193"/>
            </a:xfrm>
            <a:custGeom>
              <a:avLst/>
              <a:gdLst>
                <a:gd name="T0" fmla="*/ 192 w 384"/>
                <a:gd name="T1" fmla="*/ 0 h 192"/>
                <a:gd name="T2" fmla="*/ 0 w 384"/>
                <a:gd name="T3" fmla="*/ 144 h 192"/>
                <a:gd name="T4" fmla="*/ 192 w 384"/>
                <a:gd name="T5" fmla="*/ 192 h 192"/>
                <a:gd name="T6" fmla="*/ 384 w 384"/>
                <a:gd name="T7" fmla="*/ 144 h 192"/>
                <a:gd name="T8" fmla="*/ 192 w 384"/>
                <a:gd name="T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192" y="0"/>
                  </a:moveTo>
                  <a:lnTo>
                    <a:pt x="0" y="144"/>
                  </a:lnTo>
                  <a:cubicBezTo>
                    <a:pt x="0" y="176"/>
                    <a:pt x="128" y="192"/>
                    <a:pt x="192" y="192"/>
                  </a:cubicBezTo>
                  <a:cubicBezTo>
                    <a:pt x="256" y="192"/>
                    <a:pt x="384" y="176"/>
                    <a:pt x="384" y="144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E0E6A1D8-8E8E-84F0-9200-3EBF77F93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" y="1357"/>
              <a:ext cx="385" cy="193"/>
            </a:xfrm>
            <a:custGeom>
              <a:avLst/>
              <a:gdLst>
                <a:gd name="T0" fmla="*/ 192 w 384"/>
                <a:gd name="T1" fmla="*/ 0 h 192"/>
                <a:gd name="T2" fmla="*/ 0 w 384"/>
                <a:gd name="T3" fmla="*/ 144 h 192"/>
                <a:gd name="T4" fmla="*/ 192 w 384"/>
                <a:gd name="T5" fmla="*/ 192 h 192"/>
                <a:gd name="T6" fmla="*/ 384 w 384"/>
                <a:gd name="T7" fmla="*/ 144 h 192"/>
                <a:gd name="T8" fmla="*/ 192 w 384"/>
                <a:gd name="T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192" y="0"/>
                  </a:moveTo>
                  <a:lnTo>
                    <a:pt x="0" y="144"/>
                  </a:lnTo>
                  <a:cubicBezTo>
                    <a:pt x="0" y="176"/>
                    <a:pt x="128" y="192"/>
                    <a:pt x="192" y="192"/>
                  </a:cubicBezTo>
                  <a:cubicBezTo>
                    <a:pt x="256" y="192"/>
                    <a:pt x="384" y="176"/>
                    <a:pt x="384" y="144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EF45BF87-DCD2-79A2-68C0-1A80BA851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2" y="398"/>
              <a:ext cx="1727" cy="480"/>
            </a:xfrm>
            <a:custGeom>
              <a:avLst/>
              <a:gdLst>
                <a:gd name="T0" fmla="*/ 0 w 1728"/>
                <a:gd name="T1" fmla="*/ 480 h 480"/>
                <a:gd name="T2" fmla="*/ 864 w 1728"/>
                <a:gd name="T3" fmla="*/ 0 h 480"/>
                <a:gd name="T4" fmla="*/ 1728 w 1728"/>
                <a:gd name="T5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8" h="480">
                  <a:moveTo>
                    <a:pt x="0" y="480"/>
                  </a:moveTo>
                  <a:cubicBezTo>
                    <a:pt x="288" y="240"/>
                    <a:pt x="576" y="0"/>
                    <a:pt x="864" y="0"/>
                  </a:cubicBezTo>
                  <a:cubicBezTo>
                    <a:pt x="1152" y="0"/>
                    <a:pt x="1440" y="240"/>
                    <a:pt x="1728" y="480"/>
                  </a:cubicBezTo>
                </a:path>
              </a:pathLst>
            </a:custGeom>
            <a:noFill/>
            <a:ln w="28575" cmpd="sng">
              <a:solidFill>
                <a:srgbClr val="61616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0BCD9362-F519-A19C-D744-4E8C00E2C24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392" y="1070"/>
              <a:ext cx="1727" cy="480"/>
            </a:xfrm>
            <a:custGeom>
              <a:avLst/>
              <a:gdLst>
                <a:gd name="T0" fmla="*/ 0 w 1728"/>
                <a:gd name="T1" fmla="*/ 480 h 480"/>
                <a:gd name="T2" fmla="*/ 864 w 1728"/>
                <a:gd name="T3" fmla="*/ 0 h 480"/>
                <a:gd name="T4" fmla="*/ 1728 w 1728"/>
                <a:gd name="T5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8" h="480">
                  <a:moveTo>
                    <a:pt x="0" y="480"/>
                  </a:moveTo>
                  <a:cubicBezTo>
                    <a:pt x="288" y="240"/>
                    <a:pt x="576" y="0"/>
                    <a:pt x="864" y="0"/>
                  </a:cubicBezTo>
                  <a:cubicBezTo>
                    <a:pt x="1152" y="0"/>
                    <a:pt x="1440" y="240"/>
                    <a:pt x="1728" y="480"/>
                  </a:cubicBezTo>
                </a:path>
              </a:pathLst>
            </a:custGeom>
            <a:noFill/>
            <a:ln w="28575" cmpd="sng">
              <a:solidFill>
                <a:srgbClr val="61616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FAAC68DD-ECFB-BCD8-CD59-41CCE0EBF1C2}"/>
                </a:ext>
              </a:extLst>
            </p:cNvPr>
            <p:cNvSpPr>
              <a:spLocks/>
            </p:cNvSpPr>
            <p:nvPr/>
          </p:nvSpPr>
          <p:spPr bwMode="auto">
            <a:xfrm rot="-21600000">
              <a:off x="3120" y="878"/>
              <a:ext cx="720" cy="144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80D90F0B-F92E-96D1-1546-EF75B8BAF166}"/>
                </a:ext>
              </a:extLst>
            </p:cNvPr>
            <p:cNvSpPr>
              <a:spLocks/>
            </p:cNvSpPr>
            <p:nvPr/>
          </p:nvSpPr>
          <p:spPr bwMode="auto">
            <a:xfrm rot="-21600000">
              <a:off x="672" y="878"/>
              <a:ext cx="720" cy="144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AutoShape 31">
              <a:extLst>
                <a:ext uri="{FF2B5EF4-FFF2-40B4-BE49-F238E27FC236}">
                  <a16:creationId xmlns:a16="http://schemas.microsoft.com/office/drawing/2014/main" id="{53EA2415-8DE9-40AE-F460-657F42BCB2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853"/>
              <a:ext cx="240" cy="241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AutoShape 32">
              <a:extLst>
                <a:ext uri="{FF2B5EF4-FFF2-40B4-BE49-F238E27FC236}">
                  <a16:creationId xmlns:a16="http://schemas.microsoft.com/office/drawing/2014/main" id="{EEBC6DBE-AD37-67B9-0AFE-CA8055BB5E6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167046">
              <a:off x="2737" y="1248"/>
              <a:ext cx="144" cy="143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AutoShape 33">
              <a:extLst>
                <a:ext uri="{FF2B5EF4-FFF2-40B4-BE49-F238E27FC236}">
                  <a16:creationId xmlns:a16="http://schemas.microsoft.com/office/drawing/2014/main" id="{817AA207-B214-7F87-25A6-5FB15943CC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311572" flipH="1">
              <a:off x="1657" y="543"/>
              <a:ext cx="144" cy="145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AutoShape 34">
              <a:extLst>
                <a:ext uri="{FF2B5EF4-FFF2-40B4-BE49-F238E27FC236}">
                  <a16:creationId xmlns:a16="http://schemas.microsoft.com/office/drawing/2014/main" id="{07DF75E8-E5BE-0F5D-388E-68421DE34F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853"/>
              <a:ext cx="241" cy="241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AutoShape 35">
              <a:extLst>
                <a:ext uri="{FF2B5EF4-FFF2-40B4-BE49-F238E27FC236}">
                  <a16:creationId xmlns:a16="http://schemas.microsoft.com/office/drawing/2014/main" id="{0AF223E8-3CC0-B776-1FA9-A3886535FE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40337">
              <a:off x="1666" y="1276"/>
              <a:ext cx="144" cy="143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AutoShape 36">
              <a:extLst>
                <a:ext uri="{FF2B5EF4-FFF2-40B4-BE49-F238E27FC236}">
                  <a16:creationId xmlns:a16="http://schemas.microsoft.com/office/drawing/2014/main" id="{F9034B1C-7811-5C86-D002-9570CFD43D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092593">
              <a:off x="2688" y="529"/>
              <a:ext cx="144" cy="143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E351BC9-1EEE-5BF7-9A51-FF02F65AEF39}"/>
                  </a:ext>
                </a:extLst>
              </p:cNvPr>
              <p:cNvSpPr txBox="1"/>
              <p:nvPr/>
            </p:nvSpPr>
            <p:spPr>
              <a:xfrm>
                <a:off x="7562440" y="2274158"/>
                <a:ext cx="110017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𝐴𝐿</m:t>
                        </m:r>
                      </m:sub>
                    </m:sSub>
                  </m:oMath>
                </a14:m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>
                    <a:effectLst/>
                  </a:rPr>
                  <a:t> </a:t>
                </a:r>
                <a:r>
                  <a:rPr lang="en-US" dirty="0"/>
                  <a:t>)=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E351BC9-1EEE-5BF7-9A51-FF02F65AEF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2440" y="2274158"/>
                <a:ext cx="1100171" cy="369332"/>
              </a:xfrm>
              <a:prstGeom prst="rect">
                <a:avLst/>
              </a:prstGeom>
              <a:blipFill>
                <a:blip r:embed="rId6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43">
            <a:extLst>
              <a:ext uri="{FF2B5EF4-FFF2-40B4-BE49-F238E27FC236}">
                <a16:creationId xmlns:a16="http://schemas.microsoft.com/office/drawing/2014/main" id="{46214234-A4C0-C85A-EF09-C2FB3A5D70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0994" y="5641384"/>
            <a:ext cx="2585732" cy="96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01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316089" y="162120"/>
            <a:ext cx="10532533" cy="1040268"/>
          </a:xfrm>
          <a:prstGeom prst="rect">
            <a:avLst/>
          </a:prstGeom>
          <a:solidFill>
            <a:srgbClr val="99FF33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anchorCtr="1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000099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Fluctuoscopy</a:t>
            </a:r>
            <a:r>
              <a:rPr lang="en-US" sz="3200" b="1" dirty="0">
                <a:solidFill>
                  <a:srgbClr val="000099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: arbitrary temperatures and fields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2256828" y="1667815"/>
            <a:ext cx="3443288" cy="990600"/>
            <a:chOff x="1008" y="1200"/>
            <a:chExt cx="3504" cy="1008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 rot="5400000" flipH="1">
              <a:off x="3072" y="1871"/>
              <a:ext cx="336" cy="241"/>
            </a:xfrm>
            <a:prstGeom prst="triangle">
              <a:avLst>
                <a:gd name="adj" fmla="val 52079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 rot="5400000" flipH="1">
              <a:off x="3072" y="1296"/>
              <a:ext cx="336" cy="241"/>
            </a:xfrm>
            <a:prstGeom prst="triangle">
              <a:avLst>
                <a:gd name="adj" fmla="val 52079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 rot="16200000">
              <a:off x="2112" y="1871"/>
              <a:ext cx="336" cy="241"/>
            </a:xfrm>
            <a:prstGeom prst="triangle">
              <a:avLst>
                <a:gd name="adj" fmla="val 52079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AutoShape 8"/>
            <p:cNvSpPr>
              <a:spLocks noChangeArrowheads="1"/>
            </p:cNvSpPr>
            <p:nvPr/>
          </p:nvSpPr>
          <p:spPr bwMode="auto">
            <a:xfrm rot="16200000">
              <a:off x="2112" y="1296"/>
              <a:ext cx="336" cy="241"/>
            </a:xfrm>
            <a:prstGeom prst="triangle">
              <a:avLst>
                <a:gd name="adj" fmla="val 52079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 rot="-10800000">
              <a:off x="2401" y="1200"/>
              <a:ext cx="735" cy="144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57150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 rot="10800000" flipV="1">
              <a:off x="2401" y="2064"/>
              <a:ext cx="735" cy="144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57150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AutoShape 11"/>
            <p:cNvSpPr>
              <a:spLocks noChangeArrowheads="1"/>
            </p:cNvSpPr>
            <p:nvPr/>
          </p:nvSpPr>
          <p:spPr bwMode="auto">
            <a:xfrm rot="16200000">
              <a:off x="1609" y="1368"/>
              <a:ext cx="911" cy="672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-21600000">
              <a:off x="1008" y="1597"/>
              <a:ext cx="721" cy="145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AutoShape 13"/>
            <p:cNvSpPr>
              <a:spLocks noChangeArrowheads="1"/>
            </p:cNvSpPr>
            <p:nvPr/>
          </p:nvSpPr>
          <p:spPr bwMode="auto">
            <a:xfrm rot="-24966588">
              <a:off x="1951" y="1830"/>
              <a:ext cx="144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AutoShape 14"/>
            <p:cNvSpPr>
              <a:spLocks noChangeArrowheads="1"/>
            </p:cNvSpPr>
            <p:nvPr/>
          </p:nvSpPr>
          <p:spPr bwMode="auto">
            <a:xfrm rot="14027585" flipH="1">
              <a:off x="3434" y="1824"/>
              <a:ext cx="144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AutoShape 15"/>
            <p:cNvSpPr>
              <a:spLocks noChangeArrowheads="1"/>
            </p:cNvSpPr>
            <p:nvPr/>
          </p:nvSpPr>
          <p:spPr bwMode="auto">
            <a:xfrm>
              <a:off x="1624" y="1575"/>
              <a:ext cx="241" cy="239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AutoShape 16"/>
            <p:cNvSpPr>
              <a:spLocks noChangeArrowheads="1"/>
            </p:cNvSpPr>
            <p:nvPr/>
          </p:nvSpPr>
          <p:spPr bwMode="auto">
            <a:xfrm rot="7398320">
              <a:off x="3448" y="1441"/>
              <a:ext cx="144" cy="145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AutoShape 17"/>
            <p:cNvSpPr>
              <a:spLocks noChangeArrowheads="1"/>
            </p:cNvSpPr>
            <p:nvPr/>
          </p:nvSpPr>
          <p:spPr bwMode="auto">
            <a:xfrm rot="3419640">
              <a:off x="1934" y="1436"/>
              <a:ext cx="144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AutoShape 18"/>
            <p:cNvSpPr>
              <a:spLocks noChangeArrowheads="1"/>
            </p:cNvSpPr>
            <p:nvPr/>
          </p:nvSpPr>
          <p:spPr bwMode="auto">
            <a:xfrm rot="5400000" flipH="1">
              <a:off x="3000" y="1368"/>
              <a:ext cx="911" cy="672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rot="-21600000">
              <a:off x="3791" y="1597"/>
              <a:ext cx="721" cy="145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AutoShape 20"/>
            <p:cNvSpPr>
              <a:spLocks noChangeArrowheads="1"/>
            </p:cNvSpPr>
            <p:nvPr/>
          </p:nvSpPr>
          <p:spPr bwMode="auto">
            <a:xfrm>
              <a:off x="3648" y="1575"/>
              <a:ext cx="241" cy="239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AutoShape 21"/>
            <p:cNvSpPr>
              <a:spLocks noChangeArrowheads="1"/>
            </p:cNvSpPr>
            <p:nvPr/>
          </p:nvSpPr>
          <p:spPr bwMode="auto">
            <a:xfrm>
              <a:off x="2326" y="1631"/>
              <a:ext cx="144" cy="145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AutoShape 22"/>
            <p:cNvSpPr>
              <a:spLocks noChangeArrowheads="1"/>
            </p:cNvSpPr>
            <p:nvPr/>
          </p:nvSpPr>
          <p:spPr bwMode="auto">
            <a:xfrm rot="10800000">
              <a:off x="3048" y="1623"/>
              <a:ext cx="144" cy="145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4" name="Text Box 37"/>
          <p:cNvSpPr txBox="1">
            <a:spLocks noChangeArrowheads="1"/>
          </p:cNvSpPr>
          <p:nvPr/>
        </p:nvSpPr>
        <p:spPr bwMode="auto">
          <a:xfrm>
            <a:off x="1858367" y="1439216"/>
            <a:ext cx="8547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kern="0">
                <a:solidFill>
                  <a:sysClr val="windowText" lastClr="000000"/>
                </a:solidFill>
              </a:rPr>
              <a:t>a) AL</a:t>
            </a:r>
          </a:p>
        </p:txBody>
      </p:sp>
      <p:sp>
        <p:nvSpPr>
          <p:cNvPr id="25" name="Rectangle 103"/>
          <p:cNvSpPr>
            <a:spLocks noChangeArrowheads="1"/>
          </p:cNvSpPr>
          <p:nvPr/>
        </p:nvSpPr>
        <p:spPr bwMode="auto">
          <a:xfrm flipV="1">
            <a:off x="1737716" y="1439215"/>
            <a:ext cx="4267200" cy="1371600"/>
          </a:xfrm>
          <a:prstGeom prst="rect">
            <a:avLst/>
          </a:prstGeom>
          <a:noFill/>
          <a:ln w="19050">
            <a:solidFill>
              <a:srgbClr val="61616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26" name="Group 23"/>
          <p:cNvGrpSpPr>
            <a:grpSpLocks/>
          </p:cNvGrpSpPr>
          <p:nvPr/>
        </p:nvGrpSpPr>
        <p:grpSpPr bwMode="auto">
          <a:xfrm>
            <a:off x="6981230" y="1523126"/>
            <a:ext cx="3086100" cy="1120775"/>
            <a:chOff x="672" y="398"/>
            <a:chExt cx="3168" cy="1152"/>
          </a:xfrm>
        </p:grpSpPr>
        <p:sp>
          <p:nvSpPr>
            <p:cNvPr id="27" name="Freeform 24"/>
            <p:cNvSpPr>
              <a:spLocks/>
            </p:cNvSpPr>
            <p:nvPr/>
          </p:nvSpPr>
          <p:spPr bwMode="auto">
            <a:xfrm rot="-5400000">
              <a:off x="1869" y="902"/>
              <a:ext cx="777" cy="143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57150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 flipV="1">
              <a:off x="2064" y="398"/>
              <a:ext cx="385" cy="193"/>
            </a:xfrm>
            <a:custGeom>
              <a:avLst/>
              <a:gdLst>
                <a:gd name="T0" fmla="*/ 192 w 384"/>
                <a:gd name="T1" fmla="*/ 0 h 192"/>
                <a:gd name="T2" fmla="*/ 0 w 384"/>
                <a:gd name="T3" fmla="*/ 144 h 192"/>
                <a:gd name="T4" fmla="*/ 192 w 384"/>
                <a:gd name="T5" fmla="*/ 192 h 192"/>
                <a:gd name="T6" fmla="*/ 384 w 384"/>
                <a:gd name="T7" fmla="*/ 144 h 192"/>
                <a:gd name="T8" fmla="*/ 192 w 384"/>
                <a:gd name="T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192" y="0"/>
                  </a:moveTo>
                  <a:lnTo>
                    <a:pt x="0" y="144"/>
                  </a:lnTo>
                  <a:cubicBezTo>
                    <a:pt x="0" y="176"/>
                    <a:pt x="128" y="192"/>
                    <a:pt x="192" y="192"/>
                  </a:cubicBezTo>
                  <a:cubicBezTo>
                    <a:pt x="256" y="192"/>
                    <a:pt x="384" y="176"/>
                    <a:pt x="384" y="144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2064" y="1357"/>
              <a:ext cx="385" cy="193"/>
            </a:xfrm>
            <a:custGeom>
              <a:avLst/>
              <a:gdLst>
                <a:gd name="T0" fmla="*/ 192 w 384"/>
                <a:gd name="T1" fmla="*/ 0 h 192"/>
                <a:gd name="T2" fmla="*/ 0 w 384"/>
                <a:gd name="T3" fmla="*/ 144 h 192"/>
                <a:gd name="T4" fmla="*/ 192 w 384"/>
                <a:gd name="T5" fmla="*/ 192 h 192"/>
                <a:gd name="T6" fmla="*/ 384 w 384"/>
                <a:gd name="T7" fmla="*/ 144 h 192"/>
                <a:gd name="T8" fmla="*/ 192 w 384"/>
                <a:gd name="T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192" y="0"/>
                  </a:moveTo>
                  <a:lnTo>
                    <a:pt x="0" y="144"/>
                  </a:lnTo>
                  <a:cubicBezTo>
                    <a:pt x="0" y="176"/>
                    <a:pt x="128" y="192"/>
                    <a:pt x="192" y="192"/>
                  </a:cubicBezTo>
                  <a:cubicBezTo>
                    <a:pt x="256" y="192"/>
                    <a:pt x="384" y="176"/>
                    <a:pt x="384" y="144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1392" y="398"/>
              <a:ext cx="1727" cy="480"/>
            </a:xfrm>
            <a:custGeom>
              <a:avLst/>
              <a:gdLst>
                <a:gd name="T0" fmla="*/ 0 w 1728"/>
                <a:gd name="T1" fmla="*/ 480 h 480"/>
                <a:gd name="T2" fmla="*/ 864 w 1728"/>
                <a:gd name="T3" fmla="*/ 0 h 480"/>
                <a:gd name="T4" fmla="*/ 1728 w 1728"/>
                <a:gd name="T5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8" h="480">
                  <a:moveTo>
                    <a:pt x="0" y="480"/>
                  </a:moveTo>
                  <a:cubicBezTo>
                    <a:pt x="288" y="240"/>
                    <a:pt x="576" y="0"/>
                    <a:pt x="864" y="0"/>
                  </a:cubicBezTo>
                  <a:cubicBezTo>
                    <a:pt x="1152" y="0"/>
                    <a:pt x="1440" y="240"/>
                    <a:pt x="1728" y="480"/>
                  </a:cubicBezTo>
                </a:path>
              </a:pathLst>
            </a:custGeom>
            <a:noFill/>
            <a:ln w="28575" cmpd="sng">
              <a:solidFill>
                <a:srgbClr val="61616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 rot="10800000">
              <a:off x="1392" y="1070"/>
              <a:ext cx="1727" cy="480"/>
            </a:xfrm>
            <a:custGeom>
              <a:avLst/>
              <a:gdLst>
                <a:gd name="T0" fmla="*/ 0 w 1728"/>
                <a:gd name="T1" fmla="*/ 480 h 480"/>
                <a:gd name="T2" fmla="*/ 864 w 1728"/>
                <a:gd name="T3" fmla="*/ 0 h 480"/>
                <a:gd name="T4" fmla="*/ 1728 w 1728"/>
                <a:gd name="T5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8" h="480">
                  <a:moveTo>
                    <a:pt x="0" y="480"/>
                  </a:moveTo>
                  <a:cubicBezTo>
                    <a:pt x="288" y="240"/>
                    <a:pt x="576" y="0"/>
                    <a:pt x="864" y="0"/>
                  </a:cubicBezTo>
                  <a:cubicBezTo>
                    <a:pt x="1152" y="0"/>
                    <a:pt x="1440" y="240"/>
                    <a:pt x="1728" y="480"/>
                  </a:cubicBezTo>
                </a:path>
              </a:pathLst>
            </a:custGeom>
            <a:noFill/>
            <a:ln w="28575" cmpd="sng">
              <a:solidFill>
                <a:srgbClr val="61616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 rot="-21600000">
              <a:off x="3120" y="878"/>
              <a:ext cx="720" cy="144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 rot="-21600000">
              <a:off x="672" y="878"/>
              <a:ext cx="720" cy="144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AutoShape 31"/>
            <p:cNvSpPr>
              <a:spLocks noChangeArrowheads="1"/>
            </p:cNvSpPr>
            <p:nvPr/>
          </p:nvSpPr>
          <p:spPr bwMode="auto">
            <a:xfrm>
              <a:off x="2976" y="853"/>
              <a:ext cx="240" cy="241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AutoShape 32"/>
            <p:cNvSpPr>
              <a:spLocks noChangeArrowheads="1"/>
            </p:cNvSpPr>
            <p:nvPr/>
          </p:nvSpPr>
          <p:spPr bwMode="auto">
            <a:xfrm rot="3167046">
              <a:off x="2737" y="1248"/>
              <a:ext cx="144" cy="143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AutoShape 33"/>
            <p:cNvSpPr>
              <a:spLocks noChangeArrowheads="1"/>
            </p:cNvSpPr>
            <p:nvPr/>
          </p:nvSpPr>
          <p:spPr bwMode="auto">
            <a:xfrm rot="3311572" flipH="1">
              <a:off x="1657" y="543"/>
              <a:ext cx="144" cy="145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AutoShape 34"/>
            <p:cNvSpPr>
              <a:spLocks noChangeArrowheads="1"/>
            </p:cNvSpPr>
            <p:nvPr/>
          </p:nvSpPr>
          <p:spPr bwMode="auto">
            <a:xfrm>
              <a:off x="1281" y="853"/>
              <a:ext cx="241" cy="241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AutoShape 35"/>
            <p:cNvSpPr>
              <a:spLocks noChangeArrowheads="1"/>
            </p:cNvSpPr>
            <p:nvPr/>
          </p:nvSpPr>
          <p:spPr bwMode="auto">
            <a:xfrm rot="-3140337">
              <a:off x="1666" y="1276"/>
              <a:ext cx="144" cy="143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AutoShape 36"/>
            <p:cNvSpPr>
              <a:spLocks noChangeArrowheads="1"/>
            </p:cNvSpPr>
            <p:nvPr/>
          </p:nvSpPr>
          <p:spPr bwMode="auto">
            <a:xfrm rot="-3092593">
              <a:off x="2688" y="529"/>
              <a:ext cx="144" cy="143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0" name="Text Box 38"/>
          <p:cNvSpPr txBox="1">
            <a:spLocks noChangeArrowheads="1"/>
          </p:cNvSpPr>
          <p:nvPr/>
        </p:nvSpPr>
        <p:spPr bwMode="auto">
          <a:xfrm>
            <a:off x="6271969" y="1439216"/>
            <a:ext cx="9268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kern="0" dirty="0">
                <a:solidFill>
                  <a:sysClr val="windowText" lastClr="000000"/>
                </a:solidFill>
              </a:rPr>
              <a:t>b) MT</a:t>
            </a:r>
          </a:p>
        </p:txBody>
      </p:sp>
      <p:sp>
        <p:nvSpPr>
          <p:cNvPr id="41" name="Rectangle 104"/>
          <p:cNvSpPr>
            <a:spLocks noChangeArrowheads="1"/>
          </p:cNvSpPr>
          <p:nvPr/>
        </p:nvSpPr>
        <p:spPr bwMode="auto">
          <a:xfrm flipV="1">
            <a:off x="6233516" y="1439215"/>
            <a:ext cx="4267200" cy="1371600"/>
          </a:xfrm>
          <a:prstGeom prst="rect">
            <a:avLst/>
          </a:prstGeom>
          <a:noFill/>
          <a:ln w="19050">
            <a:solidFill>
              <a:srgbClr val="61616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2" name="Rectangle 99"/>
          <p:cNvSpPr>
            <a:spLocks noChangeArrowheads="1"/>
          </p:cNvSpPr>
          <p:nvPr/>
        </p:nvSpPr>
        <p:spPr bwMode="auto">
          <a:xfrm>
            <a:off x="1737716" y="2963215"/>
            <a:ext cx="4267200" cy="3733800"/>
          </a:xfrm>
          <a:prstGeom prst="rect">
            <a:avLst/>
          </a:prstGeom>
          <a:noFill/>
          <a:ln w="19050">
            <a:solidFill>
              <a:srgbClr val="61616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43" name="Group 39"/>
          <p:cNvGrpSpPr>
            <a:grpSpLocks/>
          </p:cNvGrpSpPr>
          <p:nvPr/>
        </p:nvGrpSpPr>
        <p:grpSpPr bwMode="auto">
          <a:xfrm>
            <a:off x="3261716" y="3944291"/>
            <a:ext cx="2667000" cy="1076325"/>
            <a:chOff x="816" y="2112"/>
            <a:chExt cx="3168" cy="1278"/>
          </a:xfrm>
        </p:grpSpPr>
        <p:sp>
          <p:nvSpPr>
            <p:cNvPr id="44" name="Freeform 40"/>
            <p:cNvSpPr>
              <a:spLocks/>
            </p:cNvSpPr>
            <p:nvPr/>
          </p:nvSpPr>
          <p:spPr bwMode="auto">
            <a:xfrm rot="10800000" flipV="1">
              <a:off x="2034" y="2964"/>
              <a:ext cx="735" cy="143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57150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Freeform 41"/>
            <p:cNvSpPr>
              <a:spLocks/>
            </p:cNvSpPr>
            <p:nvPr/>
          </p:nvSpPr>
          <p:spPr bwMode="auto">
            <a:xfrm flipV="1">
              <a:off x="1787" y="3021"/>
              <a:ext cx="345" cy="249"/>
            </a:xfrm>
            <a:custGeom>
              <a:avLst/>
              <a:gdLst>
                <a:gd name="T0" fmla="*/ 254 w 345"/>
                <a:gd name="T1" fmla="*/ 250 h 250"/>
                <a:gd name="T2" fmla="*/ 15 w 345"/>
                <a:gd name="T3" fmla="*/ 225 h 250"/>
                <a:gd name="T4" fmla="*/ 163 w 345"/>
                <a:gd name="T5" fmla="*/ 110 h 250"/>
                <a:gd name="T6" fmla="*/ 345 w 345"/>
                <a:gd name="T7" fmla="*/ 28 h 250"/>
                <a:gd name="T8" fmla="*/ 254 w 345"/>
                <a:gd name="T9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5" h="250">
                  <a:moveTo>
                    <a:pt x="254" y="250"/>
                  </a:moveTo>
                  <a:lnTo>
                    <a:pt x="15" y="225"/>
                  </a:lnTo>
                  <a:cubicBezTo>
                    <a:pt x="0" y="202"/>
                    <a:pt x="108" y="143"/>
                    <a:pt x="163" y="110"/>
                  </a:cubicBezTo>
                  <a:cubicBezTo>
                    <a:pt x="218" y="77"/>
                    <a:pt x="328" y="0"/>
                    <a:pt x="345" y="28"/>
                  </a:cubicBezTo>
                  <a:lnTo>
                    <a:pt x="254" y="25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 flipV="1">
              <a:off x="2689" y="3007"/>
              <a:ext cx="345" cy="251"/>
            </a:xfrm>
            <a:custGeom>
              <a:avLst/>
              <a:gdLst>
                <a:gd name="T0" fmla="*/ 90 w 344"/>
                <a:gd name="T1" fmla="*/ 250 h 250"/>
                <a:gd name="T2" fmla="*/ 329 w 344"/>
                <a:gd name="T3" fmla="*/ 226 h 250"/>
                <a:gd name="T4" fmla="*/ 181 w 344"/>
                <a:gd name="T5" fmla="*/ 108 h 250"/>
                <a:gd name="T6" fmla="*/ 0 w 344"/>
                <a:gd name="T7" fmla="*/ 27 h 250"/>
                <a:gd name="T8" fmla="*/ 90 w 344"/>
                <a:gd name="T9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4" h="250">
                  <a:moveTo>
                    <a:pt x="90" y="250"/>
                  </a:moveTo>
                  <a:lnTo>
                    <a:pt x="329" y="226"/>
                  </a:lnTo>
                  <a:cubicBezTo>
                    <a:pt x="344" y="202"/>
                    <a:pt x="236" y="142"/>
                    <a:pt x="181" y="108"/>
                  </a:cubicBezTo>
                  <a:cubicBezTo>
                    <a:pt x="126" y="75"/>
                    <a:pt x="17" y="0"/>
                    <a:pt x="0" y="27"/>
                  </a:cubicBezTo>
                  <a:lnTo>
                    <a:pt x="90" y="25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43"/>
            <p:cNvSpPr>
              <a:spLocks/>
            </p:cNvSpPr>
            <p:nvPr/>
          </p:nvSpPr>
          <p:spPr bwMode="auto">
            <a:xfrm flipV="1">
              <a:off x="1536" y="2847"/>
              <a:ext cx="1727" cy="481"/>
            </a:xfrm>
            <a:custGeom>
              <a:avLst/>
              <a:gdLst>
                <a:gd name="T0" fmla="*/ 0 w 1728"/>
                <a:gd name="T1" fmla="*/ 480 h 480"/>
                <a:gd name="T2" fmla="*/ 864 w 1728"/>
                <a:gd name="T3" fmla="*/ 0 h 480"/>
                <a:gd name="T4" fmla="*/ 1728 w 1728"/>
                <a:gd name="T5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8" h="480">
                  <a:moveTo>
                    <a:pt x="0" y="480"/>
                  </a:moveTo>
                  <a:cubicBezTo>
                    <a:pt x="288" y="240"/>
                    <a:pt x="576" y="0"/>
                    <a:pt x="864" y="0"/>
                  </a:cubicBezTo>
                  <a:cubicBezTo>
                    <a:pt x="1152" y="0"/>
                    <a:pt x="1440" y="240"/>
                    <a:pt x="1728" y="480"/>
                  </a:cubicBezTo>
                </a:path>
              </a:pathLst>
            </a:custGeom>
            <a:noFill/>
            <a:ln w="28575" cmpd="sng">
              <a:solidFill>
                <a:srgbClr val="61616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Freeform 44"/>
            <p:cNvSpPr>
              <a:spLocks/>
            </p:cNvSpPr>
            <p:nvPr/>
          </p:nvSpPr>
          <p:spPr bwMode="auto">
            <a:xfrm rot="10800000" flipV="1">
              <a:off x="1536" y="2176"/>
              <a:ext cx="1727" cy="481"/>
            </a:xfrm>
            <a:custGeom>
              <a:avLst/>
              <a:gdLst>
                <a:gd name="T0" fmla="*/ 0 w 1728"/>
                <a:gd name="T1" fmla="*/ 480 h 480"/>
                <a:gd name="T2" fmla="*/ 864 w 1728"/>
                <a:gd name="T3" fmla="*/ 0 h 480"/>
                <a:gd name="T4" fmla="*/ 1728 w 1728"/>
                <a:gd name="T5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8" h="480">
                  <a:moveTo>
                    <a:pt x="0" y="480"/>
                  </a:moveTo>
                  <a:cubicBezTo>
                    <a:pt x="288" y="240"/>
                    <a:pt x="576" y="0"/>
                    <a:pt x="864" y="0"/>
                  </a:cubicBezTo>
                  <a:cubicBezTo>
                    <a:pt x="1152" y="0"/>
                    <a:pt x="1440" y="240"/>
                    <a:pt x="1728" y="480"/>
                  </a:cubicBezTo>
                </a:path>
              </a:pathLst>
            </a:custGeom>
            <a:noFill/>
            <a:ln w="28575" cmpd="sng">
              <a:solidFill>
                <a:srgbClr val="61616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Freeform 45"/>
            <p:cNvSpPr>
              <a:spLocks/>
            </p:cNvSpPr>
            <p:nvPr/>
          </p:nvSpPr>
          <p:spPr bwMode="auto">
            <a:xfrm flipV="1">
              <a:off x="3264" y="2704"/>
              <a:ext cx="720" cy="143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46"/>
            <p:cNvSpPr>
              <a:spLocks/>
            </p:cNvSpPr>
            <p:nvPr/>
          </p:nvSpPr>
          <p:spPr bwMode="auto">
            <a:xfrm flipV="1">
              <a:off x="816" y="2704"/>
              <a:ext cx="720" cy="143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AutoShape 47"/>
            <p:cNvSpPr>
              <a:spLocks noChangeArrowheads="1"/>
            </p:cNvSpPr>
            <p:nvPr/>
          </p:nvSpPr>
          <p:spPr bwMode="auto">
            <a:xfrm flipV="1">
              <a:off x="3120" y="2632"/>
              <a:ext cx="239" cy="239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AutoShape 48"/>
            <p:cNvSpPr>
              <a:spLocks noChangeArrowheads="1"/>
            </p:cNvSpPr>
            <p:nvPr/>
          </p:nvSpPr>
          <p:spPr bwMode="auto">
            <a:xfrm rot="16200000" flipH="1" flipV="1">
              <a:off x="2336" y="3247"/>
              <a:ext cx="143" cy="143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AutoShape 49"/>
            <p:cNvSpPr>
              <a:spLocks noChangeArrowheads="1"/>
            </p:cNvSpPr>
            <p:nvPr/>
          </p:nvSpPr>
          <p:spPr bwMode="auto">
            <a:xfrm rot="16200000" flipV="1">
              <a:off x="2323" y="2112"/>
              <a:ext cx="143" cy="143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AutoShape 50"/>
            <p:cNvSpPr>
              <a:spLocks noChangeArrowheads="1"/>
            </p:cNvSpPr>
            <p:nvPr/>
          </p:nvSpPr>
          <p:spPr bwMode="auto">
            <a:xfrm flipV="1">
              <a:off x="1433" y="2632"/>
              <a:ext cx="239" cy="239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AutoShape 51"/>
            <p:cNvSpPr>
              <a:spLocks noChangeArrowheads="1"/>
            </p:cNvSpPr>
            <p:nvPr/>
          </p:nvSpPr>
          <p:spPr bwMode="auto">
            <a:xfrm rot="3066024" flipV="1">
              <a:off x="3036" y="2893"/>
              <a:ext cx="143" cy="145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AutoShape 52"/>
            <p:cNvSpPr>
              <a:spLocks noChangeArrowheads="1"/>
            </p:cNvSpPr>
            <p:nvPr/>
          </p:nvSpPr>
          <p:spPr bwMode="auto">
            <a:xfrm rot="7915599" flipV="1">
              <a:off x="1617" y="2897"/>
              <a:ext cx="143" cy="145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7" name="Group 53"/>
          <p:cNvGrpSpPr>
            <a:grpSpLocks/>
          </p:cNvGrpSpPr>
          <p:nvPr/>
        </p:nvGrpSpPr>
        <p:grpSpPr bwMode="auto">
          <a:xfrm>
            <a:off x="2499716" y="3039416"/>
            <a:ext cx="2667000" cy="1074737"/>
            <a:chOff x="2976" y="2818"/>
            <a:chExt cx="3168" cy="1278"/>
          </a:xfrm>
        </p:grpSpPr>
        <p:sp>
          <p:nvSpPr>
            <p:cNvPr id="58" name="Freeform 54"/>
            <p:cNvSpPr>
              <a:spLocks/>
            </p:cNvSpPr>
            <p:nvPr/>
          </p:nvSpPr>
          <p:spPr bwMode="auto">
            <a:xfrm rot="-10800000">
              <a:off x="4194" y="3099"/>
              <a:ext cx="735" cy="145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57150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Freeform 55"/>
            <p:cNvSpPr>
              <a:spLocks/>
            </p:cNvSpPr>
            <p:nvPr/>
          </p:nvSpPr>
          <p:spPr bwMode="auto">
            <a:xfrm>
              <a:off x="3947" y="2939"/>
              <a:ext cx="345" cy="249"/>
            </a:xfrm>
            <a:custGeom>
              <a:avLst/>
              <a:gdLst>
                <a:gd name="T0" fmla="*/ 254 w 345"/>
                <a:gd name="T1" fmla="*/ 250 h 250"/>
                <a:gd name="T2" fmla="*/ 15 w 345"/>
                <a:gd name="T3" fmla="*/ 225 h 250"/>
                <a:gd name="T4" fmla="*/ 163 w 345"/>
                <a:gd name="T5" fmla="*/ 110 h 250"/>
                <a:gd name="T6" fmla="*/ 345 w 345"/>
                <a:gd name="T7" fmla="*/ 28 h 250"/>
                <a:gd name="T8" fmla="*/ 254 w 345"/>
                <a:gd name="T9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5" h="250">
                  <a:moveTo>
                    <a:pt x="254" y="250"/>
                  </a:moveTo>
                  <a:lnTo>
                    <a:pt x="15" y="225"/>
                  </a:lnTo>
                  <a:cubicBezTo>
                    <a:pt x="0" y="202"/>
                    <a:pt x="108" y="143"/>
                    <a:pt x="163" y="110"/>
                  </a:cubicBezTo>
                  <a:cubicBezTo>
                    <a:pt x="218" y="77"/>
                    <a:pt x="328" y="0"/>
                    <a:pt x="345" y="28"/>
                  </a:cubicBezTo>
                  <a:lnTo>
                    <a:pt x="254" y="25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Freeform 56"/>
            <p:cNvSpPr>
              <a:spLocks/>
            </p:cNvSpPr>
            <p:nvPr/>
          </p:nvSpPr>
          <p:spPr bwMode="auto">
            <a:xfrm>
              <a:off x="4849" y="2950"/>
              <a:ext cx="345" cy="249"/>
            </a:xfrm>
            <a:custGeom>
              <a:avLst/>
              <a:gdLst>
                <a:gd name="T0" fmla="*/ 90 w 344"/>
                <a:gd name="T1" fmla="*/ 250 h 250"/>
                <a:gd name="T2" fmla="*/ 329 w 344"/>
                <a:gd name="T3" fmla="*/ 226 h 250"/>
                <a:gd name="T4" fmla="*/ 181 w 344"/>
                <a:gd name="T5" fmla="*/ 108 h 250"/>
                <a:gd name="T6" fmla="*/ 0 w 344"/>
                <a:gd name="T7" fmla="*/ 27 h 250"/>
                <a:gd name="T8" fmla="*/ 90 w 344"/>
                <a:gd name="T9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4" h="250">
                  <a:moveTo>
                    <a:pt x="90" y="250"/>
                  </a:moveTo>
                  <a:lnTo>
                    <a:pt x="329" y="226"/>
                  </a:lnTo>
                  <a:cubicBezTo>
                    <a:pt x="344" y="202"/>
                    <a:pt x="236" y="142"/>
                    <a:pt x="181" y="108"/>
                  </a:cubicBezTo>
                  <a:cubicBezTo>
                    <a:pt x="126" y="75"/>
                    <a:pt x="17" y="0"/>
                    <a:pt x="0" y="27"/>
                  </a:cubicBezTo>
                  <a:lnTo>
                    <a:pt x="90" y="25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Freeform 57"/>
            <p:cNvSpPr>
              <a:spLocks/>
            </p:cNvSpPr>
            <p:nvPr/>
          </p:nvSpPr>
          <p:spPr bwMode="auto">
            <a:xfrm>
              <a:off x="3696" y="2880"/>
              <a:ext cx="1727" cy="479"/>
            </a:xfrm>
            <a:custGeom>
              <a:avLst/>
              <a:gdLst>
                <a:gd name="T0" fmla="*/ 0 w 1728"/>
                <a:gd name="T1" fmla="*/ 480 h 480"/>
                <a:gd name="T2" fmla="*/ 864 w 1728"/>
                <a:gd name="T3" fmla="*/ 0 h 480"/>
                <a:gd name="T4" fmla="*/ 1728 w 1728"/>
                <a:gd name="T5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8" h="480">
                  <a:moveTo>
                    <a:pt x="0" y="480"/>
                  </a:moveTo>
                  <a:cubicBezTo>
                    <a:pt x="288" y="240"/>
                    <a:pt x="576" y="0"/>
                    <a:pt x="864" y="0"/>
                  </a:cubicBezTo>
                  <a:cubicBezTo>
                    <a:pt x="1152" y="0"/>
                    <a:pt x="1440" y="240"/>
                    <a:pt x="1728" y="480"/>
                  </a:cubicBezTo>
                </a:path>
              </a:pathLst>
            </a:custGeom>
            <a:noFill/>
            <a:ln w="28575" cmpd="sng">
              <a:solidFill>
                <a:srgbClr val="61616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Freeform 58"/>
            <p:cNvSpPr>
              <a:spLocks/>
            </p:cNvSpPr>
            <p:nvPr/>
          </p:nvSpPr>
          <p:spPr bwMode="auto">
            <a:xfrm rot="10800000">
              <a:off x="3696" y="3552"/>
              <a:ext cx="1727" cy="479"/>
            </a:xfrm>
            <a:custGeom>
              <a:avLst/>
              <a:gdLst>
                <a:gd name="T0" fmla="*/ 0 w 1728"/>
                <a:gd name="T1" fmla="*/ 480 h 480"/>
                <a:gd name="T2" fmla="*/ 864 w 1728"/>
                <a:gd name="T3" fmla="*/ 0 h 480"/>
                <a:gd name="T4" fmla="*/ 1728 w 1728"/>
                <a:gd name="T5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8" h="480">
                  <a:moveTo>
                    <a:pt x="0" y="480"/>
                  </a:moveTo>
                  <a:cubicBezTo>
                    <a:pt x="288" y="240"/>
                    <a:pt x="576" y="0"/>
                    <a:pt x="864" y="0"/>
                  </a:cubicBezTo>
                  <a:cubicBezTo>
                    <a:pt x="1152" y="0"/>
                    <a:pt x="1440" y="240"/>
                    <a:pt x="1728" y="480"/>
                  </a:cubicBezTo>
                </a:path>
              </a:pathLst>
            </a:custGeom>
            <a:noFill/>
            <a:ln w="28575" cmpd="sng">
              <a:solidFill>
                <a:srgbClr val="61616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Freeform 59"/>
            <p:cNvSpPr>
              <a:spLocks/>
            </p:cNvSpPr>
            <p:nvPr/>
          </p:nvSpPr>
          <p:spPr bwMode="auto">
            <a:xfrm rot="-21600000">
              <a:off x="5424" y="3360"/>
              <a:ext cx="720" cy="143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Freeform 60"/>
            <p:cNvSpPr>
              <a:spLocks/>
            </p:cNvSpPr>
            <p:nvPr/>
          </p:nvSpPr>
          <p:spPr bwMode="auto">
            <a:xfrm rot="-21600000">
              <a:off x="2976" y="3360"/>
              <a:ext cx="720" cy="143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AutoShape 61"/>
            <p:cNvSpPr>
              <a:spLocks noChangeArrowheads="1"/>
            </p:cNvSpPr>
            <p:nvPr/>
          </p:nvSpPr>
          <p:spPr bwMode="auto">
            <a:xfrm>
              <a:off x="5280" y="3335"/>
              <a:ext cx="239" cy="242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AutoShape 62"/>
            <p:cNvSpPr>
              <a:spLocks noChangeArrowheads="1"/>
            </p:cNvSpPr>
            <p:nvPr/>
          </p:nvSpPr>
          <p:spPr bwMode="auto">
            <a:xfrm rot="16200000">
              <a:off x="4496" y="2818"/>
              <a:ext cx="143" cy="143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AutoShape 63"/>
            <p:cNvSpPr>
              <a:spLocks noChangeArrowheads="1"/>
            </p:cNvSpPr>
            <p:nvPr/>
          </p:nvSpPr>
          <p:spPr bwMode="auto">
            <a:xfrm rot="16200000" flipH="1">
              <a:off x="4483" y="3953"/>
              <a:ext cx="143" cy="143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" name="AutoShape 64"/>
            <p:cNvSpPr>
              <a:spLocks noChangeArrowheads="1"/>
            </p:cNvSpPr>
            <p:nvPr/>
          </p:nvSpPr>
          <p:spPr bwMode="auto">
            <a:xfrm>
              <a:off x="3593" y="3335"/>
              <a:ext cx="239" cy="242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" name="AutoShape 65"/>
            <p:cNvSpPr>
              <a:spLocks noChangeArrowheads="1"/>
            </p:cNvSpPr>
            <p:nvPr/>
          </p:nvSpPr>
          <p:spPr bwMode="auto">
            <a:xfrm rot="7448156">
              <a:off x="5195" y="3169"/>
              <a:ext cx="145" cy="145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" name="AutoShape 66"/>
            <p:cNvSpPr>
              <a:spLocks noChangeArrowheads="1"/>
            </p:cNvSpPr>
            <p:nvPr/>
          </p:nvSpPr>
          <p:spPr bwMode="auto">
            <a:xfrm rot="2884401">
              <a:off x="3775" y="3165"/>
              <a:ext cx="145" cy="145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71" name="Group 67"/>
          <p:cNvGrpSpPr>
            <a:grpSpLocks/>
          </p:cNvGrpSpPr>
          <p:nvPr/>
        </p:nvGrpSpPr>
        <p:grpSpPr bwMode="auto">
          <a:xfrm>
            <a:off x="1966316" y="4715816"/>
            <a:ext cx="2667000" cy="1074737"/>
            <a:chOff x="192" y="2016"/>
            <a:chExt cx="3168" cy="1278"/>
          </a:xfrm>
        </p:grpSpPr>
        <p:sp>
          <p:nvSpPr>
            <p:cNvPr id="72" name="Arc 68"/>
            <p:cNvSpPr>
              <a:spLocks/>
            </p:cNvSpPr>
            <p:nvPr/>
          </p:nvSpPr>
          <p:spPr bwMode="auto">
            <a:xfrm flipV="1">
              <a:off x="1056" y="2448"/>
              <a:ext cx="1471" cy="336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43200"/>
                <a:gd name="T1" fmla="*/ 21744 h 21744"/>
                <a:gd name="T2" fmla="*/ 43200 w 43200"/>
                <a:gd name="T3" fmla="*/ 21600 h 21744"/>
                <a:gd name="T4" fmla="*/ 21600 w 43200"/>
                <a:gd name="T5" fmla="*/ 21600 h 21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44" fill="none" extrusionOk="0">
                  <a:moveTo>
                    <a:pt x="0" y="21743"/>
                  </a:moveTo>
                  <a:cubicBezTo>
                    <a:pt x="0" y="21695"/>
                    <a:pt x="0" y="21647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199" y="9670"/>
                    <a:pt x="43199" y="21599"/>
                  </a:cubicBezTo>
                </a:path>
                <a:path w="43200" h="21744" stroke="0" extrusionOk="0">
                  <a:moveTo>
                    <a:pt x="0" y="21743"/>
                  </a:moveTo>
                  <a:cubicBezTo>
                    <a:pt x="0" y="21695"/>
                    <a:pt x="0" y="21647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199" y="9670"/>
                    <a:pt x="43199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rgbClr val="00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 rot="-10800000">
              <a:off x="1410" y="2297"/>
              <a:ext cx="735" cy="145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57150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163" y="2137"/>
              <a:ext cx="345" cy="249"/>
            </a:xfrm>
            <a:custGeom>
              <a:avLst/>
              <a:gdLst>
                <a:gd name="T0" fmla="*/ 254 w 345"/>
                <a:gd name="T1" fmla="*/ 250 h 250"/>
                <a:gd name="T2" fmla="*/ 15 w 345"/>
                <a:gd name="T3" fmla="*/ 225 h 250"/>
                <a:gd name="T4" fmla="*/ 163 w 345"/>
                <a:gd name="T5" fmla="*/ 110 h 250"/>
                <a:gd name="T6" fmla="*/ 345 w 345"/>
                <a:gd name="T7" fmla="*/ 28 h 250"/>
                <a:gd name="T8" fmla="*/ 254 w 345"/>
                <a:gd name="T9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5" h="250">
                  <a:moveTo>
                    <a:pt x="254" y="250"/>
                  </a:moveTo>
                  <a:lnTo>
                    <a:pt x="15" y="225"/>
                  </a:lnTo>
                  <a:cubicBezTo>
                    <a:pt x="0" y="202"/>
                    <a:pt x="108" y="143"/>
                    <a:pt x="163" y="110"/>
                  </a:cubicBezTo>
                  <a:cubicBezTo>
                    <a:pt x="218" y="77"/>
                    <a:pt x="328" y="0"/>
                    <a:pt x="345" y="28"/>
                  </a:cubicBezTo>
                  <a:lnTo>
                    <a:pt x="254" y="25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2065" y="2148"/>
              <a:ext cx="345" cy="249"/>
            </a:xfrm>
            <a:custGeom>
              <a:avLst/>
              <a:gdLst>
                <a:gd name="T0" fmla="*/ 90 w 344"/>
                <a:gd name="T1" fmla="*/ 250 h 250"/>
                <a:gd name="T2" fmla="*/ 329 w 344"/>
                <a:gd name="T3" fmla="*/ 226 h 250"/>
                <a:gd name="T4" fmla="*/ 181 w 344"/>
                <a:gd name="T5" fmla="*/ 108 h 250"/>
                <a:gd name="T6" fmla="*/ 0 w 344"/>
                <a:gd name="T7" fmla="*/ 27 h 250"/>
                <a:gd name="T8" fmla="*/ 90 w 344"/>
                <a:gd name="T9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4" h="250">
                  <a:moveTo>
                    <a:pt x="90" y="250"/>
                  </a:moveTo>
                  <a:lnTo>
                    <a:pt x="329" y="226"/>
                  </a:lnTo>
                  <a:cubicBezTo>
                    <a:pt x="344" y="202"/>
                    <a:pt x="236" y="142"/>
                    <a:pt x="181" y="108"/>
                  </a:cubicBezTo>
                  <a:cubicBezTo>
                    <a:pt x="126" y="75"/>
                    <a:pt x="17" y="0"/>
                    <a:pt x="0" y="27"/>
                  </a:cubicBezTo>
                  <a:lnTo>
                    <a:pt x="90" y="25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912" y="2078"/>
              <a:ext cx="1727" cy="479"/>
            </a:xfrm>
            <a:custGeom>
              <a:avLst/>
              <a:gdLst>
                <a:gd name="T0" fmla="*/ 0 w 1728"/>
                <a:gd name="T1" fmla="*/ 480 h 480"/>
                <a:gd name="T2" fmla="*/ 864 w 1728"/>
                <a:gd name="T3" fmla="*/ 0 h 480"/>
                <a:gd name="T4" fmla="*/ 1728 w 1728"/>
                <a:gd name="T5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8" h="480">
                  <a:moveTo>
                    <a:pt x="0" y="480"/>
                  </a:moveTo>
                  <a:cubicBezTo>
                    <a:pt x="288" y="240"/>
                    <a:pt x="576" y="0"/>
                    <a:pt x="864" y="0"/>
                  </a:cubicBezTo>
                  <a:cubicBezTo>
                    <a:pt x="1152" y="0"/>
                    <a:pt x="1440" y="240"/>
                    <a:pt x="1728" y="480"/>
                  </a:cubicBezTo>
                </a:path>
              </a:pathLst>
            </a:custGeom>
            <a:noFill/>
            <a:ln w="28575" cmpd="sng">
              <a:solidFill>
                <a:srgbClr val="61616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 rot="10800000">
              <a:off x="912" y="2750"/>
              <a:ext cx="1727" cy="479"/>
            </a:xfrm>
            <a:custGeom>
              <a:avLst/>
              <a:gdLst>
                <a:gd name="T0" fmla="*/ 0 w 1728"/>
                <a:gd name="T1" fmla="*/ 480 h 480"/>
                <a:gd name="T2" fmla="*/ 864 w 1728"/>
                <a:gd name="T3" fmla="*/ 0 h 480"/>
                <a:gd name="T4" fmla="*/ 1728 w 1728"/>
                <a:gd name="T5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8" h="480">
                  <a:moveTo>
                    <a:pt x="0" y="480"/>
                  </a:moveTo>
                  <a:cubicBezTo>
                    <a:pt x="288" y="240"/>
                    <a:pt x="576" y="0"/>
                    <a:pt x="864" y="0"/>
                  </a:cubicBezTo>
                  <a:cubicBezTo>
                    <a:pt x="1152" y="0"/>
                    <a:pt x="1440" y="240"/>
                    <a:pt x="1728" y="480"/>
                  </a:cubicBezTo>
                </a:path>
              </a:pathLst>
            </a:custGeom>
            <a:noFill/>
            <a:ln w="28575" cmpd="sng">
              <a:solidFill>
                <a:srgbClr val="61616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 rot="-21600000">
              <a:off x="2640" y="2558"/>
              <a:ext cx="720" cy="143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 rot="-21600000">
              <a:off x="192" y="2558"/>
              <a:ext cx="720" cy="143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" name="AutoShape 76"/>
            <p:cNvSpPr>
              <a:spLocks noChangeArrowheads="1"/>
            </p:cNvSpPr>
            <p:nvPr/>
          </p:nvSpPr>
          <p:spPr bwMode="auto">
            <a:xfrm>
              <a:off x="2496" y="2533"/>
              <a:ext cx="239" cy="242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" name="AutoShape 77"/>
            <p:cNvSpPr>
              <a:spLocks noChangeArrowheads="1"/>
            </p:cNvSpPr>
            <p:nvPr/>
          </p:nvSpPr>
          <p:spPr bwMode="auto">
            <a:xfrm rot="16200000">
              <a:off x="1712" y="2016"/>
              <a:ext cx="143" cy="143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" name="AutoShape 78"/>
            <p:cNvSpPr>
              <a:spLocks noChangeArrowheads="1"/>
            </p:cNvSpPr>
            <p:nvPr/>
          </p:nvSpPr>
          <p:spPr bwMode="auto">
            <a:xfrm rot="16200000" flipH="1">
              <a:off x="1699" y="3151"/>
              <a:ext cx="143" cy="143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" name="AutoShape 79"/>
            <p:cNvSpPr>
              <a:spLocks noChangeArrowheads="1"/>
            </p:cNvSpPr>
            <p:nvPr/>
          </p:nvSpPr>
          <p:spPr bwMode="auto">
            <a:xfrm>
              <a:off x="809" y="2533"/>
              <a:ext cx="239" cy="242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AutoShape 80"/>
            <p:cNvSpPr>
              <a:spLocks noChangeArrowheads="1"/>
            </p:cNvSpPr>
            <p:nvPr/>
          </p:nvSpPr>
          <p:spPr bwMode="auto">
            <a:xfrm rot="7448156">
              <a:off x="2411" y="2367"/>
              <a:ext cx="145" cy="145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" name="AutoShape 81"/>
            <p:cNvSpPr>
              <a:spLocks noChangeArrowheads="1"/>
            </p:cNvSpPr>
            <p:nvPr/>
          </p:nvSpPr>
          <p:spPr bwMode="auto">
            <a:xfrm rot="2884401">
              <a:off x="991" y="2363"/>
              <a:ext cx="145" cy="145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704" y="2707"/>
              <a:ext cx="143" cy="143"/>
            </a:xfrm>
            <a:prstGeom prst="ellipse">
              <a:avLst/>
            </a:prstGeom>
            <a:solidFill>
              <a:srgbClr val="4D8ABE"/>
            </a:solidFill>
            <a:ln w="381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87" name="Group 83"/>
          <p:cNvGrpSpPr>
            <a:grpSpLocks/>
          </p:cNvGrpSpPr>
          <p:nvPr/>
        </p:nvGrpSpPr>
        <p:grpSpPr bwMode="auto">
          <a:xfrm>
            <a:off x="3261716" y="5477816"/>
            <a:ext cx="2667000" cy="1074737"/>
            <a:chOff x="2448" y="2832"/>
            <a:chExt cx="3168" cy="1278"/>
          </a:xfrm>
        </p:grpSpPr>
        <p:sp>
          <p:nvSpPr>
            <p:cNvPr id="88" name="Arc 84"/>
            <p:cNvSpPr>
              <a:spLocks/>
            </p:cNvSpPr>
            <p:nvPr/>
          </p:nvSpPr>
          <p:spPr bwMode="auto">
            <a:xfrm>
              <a:off x="3295" y="3330"/>
              <a:ext cx="1471" cy="336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43200"/>
                <a:gd name="T1" fmla="*/ 21744 h 21744"/>
                <a:gd name="T2" fmla="*/ 43200 w 43200"/>
                <a:gd name="T3" fmla="*/ 21600 h 21744"/>
                <a:gd name="T4" fmla="*/ 21600 w 43200"/>
                <a:gd name="T5" fmla="*/ 21600 h 21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44" fill="none" extrusionOk="0">
                  <a:moveTo>
                    <a:pt x="0" y="21743"/>
                  </a:moveTo>
                  <a:cubicBezTo>
                    <a:pt x="0" y="21695"/>
                    <a:pt x="0" y="21647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199" y="9670"/>
                    <a:pt x="43199" y="21599"/>
                  </a:cubicBezTo>
                </a:path>
                <a:path w="43200" h="21744" stroke="0" extrusionOk="0">
                  <a:moveTo>
                    <a:pt x="0" y="21743"/>
                  </a:moveTo>
                  <a:cubicBezTo>
                    <a:pt x="0" y="21695"/>
                    <a:pt x="0" y="21647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199" y="9670"/>
                    <a:pt x="43199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rgbClr val="00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" name="Freeform 85"/>
            <p:cNvSpPr>
              <a:spLocks/>
            </p:cNvSpPr>
            <p:nvPr/>
          </p:nvSpPr>
          <p:spPr bwMode="auto">
            <a:xfrm rot="10800000" flipV="1">
              <a:off x="3666" y="3683"/>
              <a:ext cx="735" cy="145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57150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" name="Freeform 86"/>
            <p:cNvSpPr>
              <a:spLocks/>
            </p:cNvSpPr>
            <p:nvPr/>
          </p:nvSpPr>
          <p:spPr bwMode="auto">
            <a:xfrm flipV="1">
              <a:off x="3419" y="3740"/>
              <a:ext cx="345" cy="249"/>
            </a:xfrm>
            <a:custGeom>
              <a:avLst/>
              <a:gdLst>
                <a:gd name="T0" fmla="*/ 254 w 345"/>
                <a:gd name="T1" fmla="*/ 250 h 250"/>
                <a:gd name="T2" fmla="*/ 15 w 345"/>
                <a:gd name="T3" fmla="*/ 225 h 250"/>
                <a:gd name="T4" fmla="*/ 163 w 345"/>
                <a:gd name="T5" fmla="*/ 110 h 250"/>
                <a:gd name="T6" fmla="*/ 345 w 345"/>
                <a:gd name="T7" fmla="*/ 28 h 250"/>
                <a:gd name="T8" fmla="*/ 254 w 345"/>
                <a:gd name="T9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5" h="250">
                  <a:moveTo>
                    <a:pt x="254" y="250"/>
                  </a:moveTo>
                  <a:lnTo>
                    <a:pt x="15" y="225"/>
                  </a:lnTo>
                  <a:cubicBezTo>
                    <a:pt x="0" y="202"/>
                    <a:pt x="108" y="143"/>
                    <a:pt x="163" y="110"/>
                  </a:cubicBezTo>
                  <a:cubicBezTo>
                    <a:pt x="218" y="77"/>
                    <a:pt x="328" y="0"/>
                    <a:pt x="345" y="28"/>
                  </a:cubicBezTo>
                  <a:lnTo>
                    <a:pt x="254" y="25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" name="Freeform 87"/>
            <p:cNvSpPr>
              <a:spLocks/>
            </p:cNvSpPr>
            <p:nvPr/>
          </p:nvSpPr>
          <p:spPr bwMode="auto">
            <a:xfrm flipV="1">
              <a:off x="4321" y="3729"/>
              <a:ext cx="345" cy="249"/>
            </a:xfrm>
            <a:custGeom>
              <a:avLst/>
              <a:gdLst>
                <a:gd name="T0" fmla="*/ 90 w 344"/>
                <a:gd name="T1" fmla="*/ 250 h 250"/>
                <a:gd name="T2" fmla="*/ 329 w 344"/>
                <a:gd name="T3" fmla="*/ 226 h 250"/>
                <a:gd name="T4" fmla="*/ 181 w 344"/>
                <a:gd name="T5" fmla="*/ 108 h 250"/>
                <a:gd name="T6" fmla="*/ 0 w 344"/>
                <a:gd name="T7" fmla="*/ 27 h 250"/>
                <a:gd name="T8" fmla="*/ 90 w 344"/>
                <a:gd name="T9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4" h="250">
                  <a:moveTo>
                    <a:pt x="90" y="250"/>
                  </a:moveTo>
                  <a:lnTo>
                    <a:pt x="329" y="226"/>
                  </a:lnTo>
                  <a:cubicBezTo>
                    <a:pt x="344" y="202"/>
                    <a:pt x="236" y="142"/>
                    <a:pt x="181" y="108"/>
                  </a:cubicBezTo>
                  <a:cubicBezTo>
                    <a:pt x="126" y="75"/>
                    <a:pt x="17" y="0"/>
                    <a:pt x="0" y="27"/>
                  </a:cubicBezTo>
                  <a:lnTo>
                    <a:pt x="90" y="25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 flipV="1">
              <a:off x="3168" y="3568"/>
              <a:ext cx="1727" cy="479"/>
            </a:xfrm>
            <a:custGeom>
              <a:avLst/>
              <a:gdLst>
                <a:gd name="T0" fmla="*/ 0 w 1728"/>
                <a:gd name="T1" fmla="*/ 480 h 480"/>
                <a:gd name="T2" fmla="*/ 864 w 1728"/>
                <a:gd name="T3" fmla="*/ 0 h 480"/>
                <a:gd name="T4" fmla="*/ 1728 w 1728"/>
                <a:gd name="T5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8" h="480">
                  <a:moveTo>
                    <a:pt x="0" y="480"/>
                  </a:moveTo>
                  <a:cubicBezTo>
                    <a:pt x="288" y="240"/>
                    <a:pt x="576" y="0"/>
                    <a:pt x="864" y="0"/>
                  </a:cubicBezTo>
                  <a:cubicBezTo>
                    <a:pt x="1152" y="0"/>
                    <a:pt x="1440" y="240"/>
                    <a:pt x="1728" y="480"/>
                  </a:cubicBezTo>
                </a:path>
              </a:pathLst>
            </a:custGeom>
            <a:noFill/>
            <a:ln w="28575" cmpd="sng">
              <a:solidFill>
                <a:srgbClr val="61616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 rot="10800000" flipV="1">
              <a:off x="3168" y="2896"/>
              <a:ext cx="1727" cy="479"/>
            </a:xfrm>
            <a:custGeom>
              <a:avLst/>
              <a:gdLst>
                <a:gd name="T0" fmla="*/ 0 w 1728"/>
                <a:gd name="T1" fmla="*/ 480 h 480"/>
                <a:gd name="T2" fmla="*/ 864 w 1728"/>
                <a:gd name="T3" fmla="*/ 0 h 480"/>
                <a:gd name="T4" fmla="*/ 1728 w 1728"/>
                <a:gd name="T5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8" h="480">
                  <a:moveTo>
                    <a:pt x="0" y="480"/>
                  </a:moveTo>
                  <a:cubicBezTo>
                    <a:pt x="288" y="240"/>
                    <a:pt x="576" y="0"/>
                    <a:pt x="864" y="0"/>
                  </a:cubicBezTo>
                  <a:cubicBezTo>
                    <a:pt x="1152" y="0"/>
                    <a:pt x="1440" y="240"/>
                    <a:pt x="1728" y="480"/>
                  </a:cubicBezTo>
                </a:path>
              </a:pathLst>
            </a:custGeom>
            <a:noFill/>
            <a:ln w="28575" cmpd="sng">
              <a:solidFill>
                <a:srgbClr val="61616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" name="Freeform 90"/>
            <p:cNvSpPr>
              <a:spLocks/>
            </p:cNvSpPr>
            <p:nvPr/>
          </p:nvSpPr>
          <p:spPr bwMode="auto">
            <a:xfrm flipV="1">
              <a:off x="4896" y="3425"/>
              <a:ext cx="720" cy="143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" name="Freeform 91"/>
            <p:cNvSpPr>
              <a:spLocks/>
            </p:cNvSpPr>
            <p:nvPr/>
          </p:nvSpPr>
          <p:spPr bwMode="auto">
            <a:xfrm flipV="1">
              <a:off x="2448" y="3425"/>
              <a:ext cx="720" cy="143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" name="AutoShape 92"/>
            <p:cNvSpPr>
              <a:spLocks noChangeArrowheads="1"/>
            </p:cNvSpPr>
            <p:nvPr/>
          </p:nvSpPr>
          <p:spPr bwMode="auto">
            <a:xfrm flipV="1">
              <a:off x="4752" y="3351"/>
              <a:ext cx="239" cy="242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7" name="AutoShape 93"/>
            <p:cNvSpPr>
              <a:spLocks noChangeArrowheads="1"/>
            </p:cNvSpPr>
            <p:nvPr/>
          </p:nvSpPr>
          <p:spPr bwMode="auto">
            <a:xfrm rot="16200000" flipH="1" flipV="1">
              <a:off x="3968" y="3967"/>
              <a:ext cx="143" cy="143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8" name="AutoShape 94"/>
            <p:cNvSpPr>
              <a:spLocks noChangeArrowheads="1"/>
            </p:cNvSpPr>
            <p:nvPr/>
          </p:nvSpPr>
          <p:spPr bwMode="auto">
            <a:xfrm rot="16200000" flipV="1">
              <a:off x="3955" y="2832"/>
              <a:ext cx="143" cy="143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" name="AutoShape 95"/>
            <p:cNvSpPr>
              <a:spLocks noChangeArrowheads="1"/>
            </p:cNvSpPr>
            <p:nvPr/>
          </p:nvSpPr>
          <p:spPr bwMode="auto">
            <a:xfrm flipV="1">
              <a:off x="3065" y="3351"/>
              <a:ext cx="239" cy="242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0" name="AutoShape 96"/>
            <p:cNvSpPr>
              <a:spLocks noChangeArrowheads="1"/>
            </p:cNvSpPr>
            <p:nvPr/>
          </p:nvSpPr>
          <p:spPr bwMode="auto">
            <a:xfrm rot="3066024" flipV="1">
              <a:off x="4667" y="3614"/>
              <a:ext cx="145" cy="145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1" name="AutoShape 97"/>
            <p:cNvSpPr>
              <a:spLocks noChangeArrowheads="1"/>
            </p:cNvSpPr>
            <p:nvPr/>
          </p:nvSpPr>
          <p:spPr bwMode="auto">
            <a:xfrm rot="7915599" flipV="1">
              <a:off x="3247" y="3617"/>
              <a:ext cx="145" cy="145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 flipV="1">
              <a:off x="3941" y="3264"/>
              <a:ext cx="145" cy="143"/>
            </a:xfrm>
            <a:prstGeom prst="ellipse">
              <a:avLst/>
            </a:prstGeom>
            <a:solidFill>
              <a:srgbClr val="4D8ABE"/>
            </a:solidFill>
            <a:ln w="381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03" name="Text Box 100"/>
          <p:cNvSpPr txBox="1">
            <a:spLocks noChangeArrowheads="1"/>
          </p:cNvSpPr>
          <p:nvPr/>
        </p:nvSpPr>
        <p:spPr bwMode="auto">
          <a:xfrm>
            <a:off x="1890117" y="2963216"/>
            <a:ext cx="11352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kern="0" dirty="0">
                <a:solidFill>
                  <a:sysClr val="windowText" lastClr="000000"/>
                </a:solidFill>
              </a:rPr>
              <a:t>c) DOS</a:t>
            </a:r>
          </a:p>
        </p:txBody>
      </p:sp>
      <p:sp>
        <p:nvSpPr>
          <p:cNvPr id="104" name="Rectangle 101"/>
          <p:cNvSpPr>
            <a:spLocks noChangeArrowheads="1"/>
          </p:cNvSpPr>
          <p:nvPr/>
        </p:nvSpPr>
        <p:spPr bwMode="auto">
          <a:xfrm>
            <a:off x="6233516" y="2963215"/>
            <a:ext cx="4267200" cy="3733800"/>
          </a:xfrm>
          <a:prstGeom prst="rect">
            <a:avLst/>
          </a:prstGeom>
          <a:noFill/>
          <a:ln w="19050">
            <a:solidFill>
              <a:srgbClr val="61616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05" name="Text Box 102"/>
          <p:cNvSpPr txBox="1">
            <a:spLocks noChangeArrowheads="1"/>
          </p:cNvSpPr>
          <p:nvPr/>
        </p:nvSpPr>
        <p:spPr bwMode="auto">
          <a:xfrm>
            <a:off x="6309717" y="3039416"/>
            <a:ext cx="10999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kern="0">
                <a:solidFill>
                  <a:sysClr val="windowText" lastClr="000000"/>
                </a:solidFill>
              </a:rPr>
              <a:t>d) DcR</a:t>
            </a:r>
          </a:p>
        </p:txBody>
      </p:sp>
      <p:grpSp>
        <p:nvGrpSpPr>
          <p:cNvPr id="106" name="Group 105"/>
          <p:cNvGrpSpPr>
            <a:grpSpLocks/>
          </p:cNvGrpSpPr>
          <p:nvPr/>
        </p:nvGrpSpPr>
        <p:grpSpPr bwMode="auto">
          <a:xfrm>
            <a:off x="7986116" y="3953815"/>
            <a:ext cx="2438400" cy="1092200"/>
            <a:chOff x="288" y="225"/>
            <a:chExt cx="3168" cy="1421"/>
          </a:xfrm>
        </p:grpSpPr>
        <p:sp>
          <p:nvSpPr>
            <p:cNvPr id="107" name="Rectangle 106" descr="75%"/>
            <p:cNvSpPr>
              <a:spLocks noChangeArrowheads="1"/>
            </p:cNvSpPr>
            <p:nvPr/>
          </p:nvSpPr>
          <p:spPr bwMode="auto">
            <a:xfrm>
              <a:off x="1775" y="504"/>
              <a:ext cx="194" cy="1136"/>
            </a:xfrm>
            <a:prstGeom prst="rect">
              <a:avLst/>
            </a:prstGeom>
            <a:pattFill prst="pct75">
              <a:fgClr>
                <a:srgbClr val="7756CA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 flipV="1">
              <a:off x="1391" y="225"/>
              <a:ext cx="961" cy="304"/>
            </a:xfrm>
            <a:custGeom>
              <a:avLst/>
              <a:gdLst>
                <a:gd name="T0" fmla="*/ 66 w 6575"/>
                <a:gd name="T1" fmla="*/ 289 h 4415"/>
                <a:gd name="T2" fmla="*/ 199 w 6575"/>
                <a:gd name="T3" fmla="*/ 943 h 4415"/>
                <a:gd name="T4" fmla="*/ 332 w 6575"/>
                <a:gd name="T5" fmla="*/ 1576 h 4415"/>
                <a:gd name="T6" fmla="*/ 465 w 6575"/>
                <a:gd name="T7" fmla="*/ 2045 h 4415"/>
                <a:gd name="T8" fmla="*/ 598 w 6575"/>
                <a:gd name="T9" fmla="*/ 2264 h 4415"/>
                <a:gd name="T10" fmla="*/ 731 w 6575"/>
                <a:gd name="T11" fmla="*/ 2233 h 4415"/>
                <a:gd name="T12" fmla="*/ 863 w 6575"/>
                <a:gd name="T13" fmla="*/ 2034 h 4415"/>
                <a:gd name="T14" fmla="*/ 996 w 6575"/>
                <a:gd name="T15" fmla="*/ 1808 h 4415"/>
                <a:gd name="T16" fmla="*/ 1129 w 6575"/>
                <a:gd name="T17" fmla="*/ 1702 h 4415"/>
                <a:gd name="T18" fmla="*/ 1262 w 6575"/>
                <a:gd name="T19" fmla="*/ 1815 h 4415"/>
                <a:gd name="T20" fmla="*/ 1395 w 6575"/>
                <a:gd name="T21" fmla="*/ 2164 h 4415"/>
                <a:gd name="T22" fmla="*/ 1528 w 6575"/>
                <a:gd name="T23" fmla="*/ 2681 h 4415"/>
                <a:gd name="T24" fmla="*/ 1660 w 6575"/>
                <a:gd name="T25" fmla="*/ 3232 h 4415"/>
                <a:gd name="T26" fmla="*/ 1793 w 6575"/>
                <a:gd name="T27" fmla="*/ 3668 h 4415"/>
                <a:gd name="T28" fmla="*/ 1926 w 6575"/>
                <a:gd name="T29" fmla="*/ 3876 h 4415"/>
                <a:gd name="T30" fmla="*/ 2059 w 6575"/>
                <a:gd name="T31" fmla="*/ 3823 h 4415"/>
                <a:gd name="T32" fmla="*/ 2192 w 6575"/>
                <a:gd name="T33" fmla="*/ 3564 h 4415"/>
                <a:gd name="T34" fmla="*/ 2324 w 6575"/>
                <a:gd name="T35" fmla="*/ 3223 h 4415"/>
                <a:gd name="T36" fmla="*/ 2457 w 6575"/>
                <a:gd name="T37" fmla="*/ 2950 h 4415"/>
                <a:gd name="T38" fmla="*/ 2590 w 6575"/>
                <a:gd name="T39" fmla="*/ 2868 h 4415"/>
                <a:gd name="T40" fmla="*/ 2723 w 6575"/>
                <a:gd name="T41" fmla="*/ 3026 h 4415"/>
                <a:gd name="T42" fmla="*/ 2856 w 6575"/>
                <a:gd name="T43" fmla="*/ 3387 h 4415"/>
                <a:gd name="T44" fmla="*/ 2989 w 6575"/>
                <a:gd name="T45" fmla="*/ 3836 h 4415"/>
                <a:gd name="T46" fmla="*/ 3121 w 6575"/>
                <a:gd name="T47" fmla="*/ 4222 h 4415"/>
                <a:gd name="T48" fmla="*/ 3254 w 6575"/>
                <a:gd name="T49" fmla="*/ 4415 h 4415"/>
                <a:gd name="T50" fmla="*/ 3387 w 6575"/>
                <a:gd name="T51" fmla="*/ 4349 h 4415"/>
                <a:gd name="T52" fmla="*/ 3520 w 6575"/>
                <a:gd name="T53" fmla="*/ 4046 h 4415"/>
                <a:gd name="T54" fmla="*/ 3653 w 6575"/>
                <a:gd name="T55" fmla="*/ 3610 h 4415"/>
                <a:gd name="T56" fmla="*/ 3786 w 6575"/>
                <a:gd name="T57" fmla="*/ 3187 h 4415"/>
                <a:gd name="T58" fmla="*/ 3918 w 6575"/>
                <a:gd name="T59" fmla="*/ 2917 h 4415"/>
                <a:gd name="T60" fmla="*/ 4051 w 6575"/>
                <a:gd name="T61" fmla="*/ 2880 h 4415"/>
                <a:gd name="T62" fmla="*/ 4184 w 6575"/>
                <a:gd name="T63" fmla="*/ 3069 h 4415"/>
                <a:gd name="T64" fmla="*/ 4317 w 6575"/>
                <a:gd name="T65" fmla="*/ 3394 h 4415"/>
                <a:gd name="T66" fmla="*/ 4450 w 6575"/>
                <a:gd name="T67" fmla="*/ 3713 h 4415"/>
                <a:gd name="T68" fmla="*/ 4583 w 6575"/>
                <a:gd name="T69" fmla="*/ 3881 h 4415"/>
                <a:gd name="T70" fmla="*/ 4715 w 6575"/>
                <a:gd name="T71" fmla="*/ 3805 h 4415"/>
                <a:gd name="T72" fmla="*/ 4848 w 6575"/>
                <a:gd name="T73" fmla="*/ 3473 h 4415"/>
                <a:gd name="T74" fmla="*/ 4981 w 6575"/>
                <a:gd name="T75" fmla="*/ 2962 h 4415"/>
                <a:gd name="T76" fmla="*/ 5114 w 6575"/>
                <a:gd name="T77" fmla="*/ 2409 h 4415"/>
                <a:gd name="T78" fmla="*/ 5247 w 6575"/>
                <a:gd name="T79" fmla="*/ 1962 h 4415"/>
                <a:gd name="T80" fmla="*/ 5380 w 6575"/>
                <a:gd name="T81" fmla="*/ 1728 h 4415"/>
                <a:gd name="T82" fmla="*/ 5512 w 6575"/>
                <a:gd name="T83" fmla="*/ 1732 h 4415"/>
                <a:gd name="T84" fmla="*/ 5645 w 6575"/>
                <a:gd name="T85" fmla="*/ 1915 h 4415"/>
                <a:gd name="T86" fmla="*/ 5778 w 6575"/>
                <a:gd name="T87" fmla="*/ 2146 h 4415"/>
                <a:gd name="T88" fmla="*/ 5911 w 6575"/>
                <a:gd name="T89" fmla="*/ 2276 h 4415"/>
                <a:gd name="T90" fmla="*/ 6044 w 6575"/>
                <a:gd name="T91" fmla="*/ 2188 h 4415"/>
                <a:gd name="T92" fmla="*/ 6177 w 6575"/>
                <a:gd name="T93" fmla="*/ 1838 h 4415"/>
                <a:gd name="T94" fmla="*/ 6309 w 6575"/>
                <a:gd name="T95" fmla="*/ 1272 h 4415"/>
                <a:gd name="T96" fmla="*/ 6442 w 6575"/>
                <a:gd name="T97" fmla="*/ 609 h 4415"/>
                <a:gd name="T98" fmla="*/ 6575 w 6575"/>
                <a:gd name="T99" fmla="*/ 0 h 4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575" h="4415">
                  <a:moveTo>
                    <a:pt x="0" y="0"/>
                  </a:moveTo>
                  <a:lnTo>
                    <a:pt x="66" y="289"/>
                  </a:lnTo>
                  <a:lnTo>
                    <a:pt x="133" y="609"/>
                  </a:lnTo>
                  <a:lnTo>
                    <a:pt x="199" y="943"/>
                  </a:lnTo>
                  <a:lnTo>
                    <a:pt x="266" y="1272"/>
                  </a:lnTo>
                  <a:lnTo>
                    <a:pt x="332" y="1576"/>
                  </a:lnTo>
                  <a:lnTo>
                    <a:pt x="398" y="1838"/>
                  </a:lnTo>
                  <a:lnTo>
                    <a:pt x="465" y="2045"/>
                  </a:lnTo>
                  <a:lnTo>
                    <a:pt x="531" y="2188"/>
                  </a:lnTo>
                  <a:lnTo>
                    <a:pt x="598" y="2264"/>
                  </a:lnTo>
                  <a:lnTo>
                    <a:pt x="664" y="2276"/>
                  </a:lnTo>
                  <a:lnTo>
                    <a:pt x="731" y="2233"/>
                  </a:lnTo>
                  <a:lnTo>
                    <a:pt x="797" y="2146"/>
                  </a:lnTo>
                  <a:lnTo>
                    <a:pt x="863" y="2034"/>
                  </a:lnTo>
                  <a:lnTo>
                    <a:pt x="930" y="1915"/>
                  </a:lnTo>
                  <a:lnTo>
                    <a:pt x="996" y="1808"/>
                  </a:lnTo>
                  <a:lnTo>
                    <a:pt x="1063" y="1732"/>
                  </a:lnTo>
                  <a:lnTo>
                    <a:pt x="1129" y="1702"/>
                  </a:lnTo>
                  <a:lnTo>
                    <a:pt x="1195" y="1728"/>
                  </a:lnTo>
                  <a:lnTo>
                    <a:pt x="1262" y="1815"/>
                  </a:lnTo>
                  <a:lnTo>
                    <a:pt x="1328" y="1962"/>
                  </a:lnTo>
                  <a:lnTo>
                    <a:pt x="1395" y="2164"/>
                  </a:lnTo>
                  <a:lnTo>
                    <a:pt x="1461" y="2409"/>
                  </a:lnTo>
                  <a:lnTo>
                    <a:pt x="1528" y="2681"/>
                  </a:lnTo>
                  <a:lnTo>
                    <a:pt x="1594" y="2962"/>
                  </a:lnTo>
                  <a:lnTo>
                    <a:pt x="1660" y="3232"/>
                  </a:lnTo>
                  <a:lnTo>
                    <a:pt x="1727" y="3473"/>
                  </a:lnTo>
                  <a:lnTo>
                    <a:pt x="1793" y="3668"/>
                  </a:lnTo>
                  <a:lnTo>
                    <a:pt x="1860" y="3805"/>
                  </a:lnTo>
                  <a:lnTo>
                    <a:pt x="1926" y="3876"/>
                  </a:lnTo>
                  <a:lnTo>
                    <a:pt x="1992" y="3881"/>
                  </a:lnTo>
                  <a:lnTo>
                    <a:pt x="2059" y="3823"/>
                  </a:lnTo>
                  <a:lnTo>
                    <a:pt x="2125" y="3713"/>
                  </a:lnTo>
                  <a:lnTo>
                    <a:pt x="2192" y="3564"/>
                  </a:lnTo>
                  <a:lnTo>
                    <a:pt x="2258" y="3394"/>
                  </a:lnTo>
                  <a:lnTo>
                    <a:pt x="2324" y="3223"/>
                  </a:lnTo>
                  <a:lnTo>
                    <a:pt x="2391" y="3069"/>
                  </a:lnTo>
                  <a:lnTo>
                    <a:pt x="2457" y="2950"/>
                  </a:lnTo>
                  <a:lnTo>
                    <a:pt x="2524" y="2880"/>
                  </a:lnTo>
                  <a:lnTo>
                    <a:pt x="2590" y="2868"/>
                  </a:lnTo>
                  <a:lnTo>
                    <a:pt x="2657" y="2917"/>
                  </a:lnTo>
                  <a:lnTo>
                    <a:pt x="2723" y="3026"/>
                  </a:lnTo>
                  <a:lnTo>
                    <a:pt x="2789" y="3187"/>
                  </a:lnTo>
                  <a:lnTo>
                    <a:pt x="2856" y="3387"/>
                  </a:lnTo>
                  <a:lnTo>
                    <a:pt x="2922" y="3610"/>
                  </a:lnTo>
                  <a:lnTo>
                    <a:pt x="2989" y="3836"/>
                  </a:lnTo>
                  <a:lnTo>
                    <a:pt x="3055" y="4046"/>
                  </a:lnTo>
                  <a:lnTo>
                    <a:pt x="3121" y="4222"/>
                  </a:lnTo>
                  <a:lnTo>
                    <a:pt x="3188" y="4349"/>
                  </a:lnTo>
                  <a:lnTo>
                    <a:pt x="3254" y="4415"/>
                  </a:lnTo>
                  <a:lnTo>
                    <a:pt x="3321" y="4415"/>
                  </a:lnTo>
                  <a:lnTo>
                    <a:pt x="3387" y="4349"/>
                  </a:lnTo>
                  <a:lnTo>
                    <a:pt x="3454" y="4222"/>
                  </a:lnTo>
                  <a:lnTo>
                    <a:pt x="3520" y="4046"/>
                  </a:lnTo>
                  <a:lnTo>
                    <a:pt x="3586" y="3836"/>
                  </a:lnTo>
                  <a:lnTo>
                    <a:pt x="3653" y="3610"/>
                  </a:lnTo>
                  <a:lnTo>
                    <a:pt x="3719" y="3387"/>
                  </a:lnTo>
                  <a:lnTo>
                    <a:pt x="3786" y="3187"/>
                  </a:lnTo>
                  <a:lnTo>
                    <a:pt x="3852" y="3026"/>
                  </a:lnTo>
                  <a:lnTo>
                    <a:pt x="3918" y="2917"/>
                  </a:lnTo>
                  <a:lnTo>
                    <a:pt x="3985" y="2868"/>
                  </a:lnTo>
                  <a:lnTo>
                    <a:pt x="4051" y="2880"/>
                  </a:lnTo>
                  <a:lnTo>
                    <a:pt x="4118" y="2950"/>
                  </a:lnTo>
                  <a:lnTo>
                    <a:pt x="4184" y="3069"/>
                  </a:lnTo>
                  <a:lnTo>
                    <a:pt x="4251" y="3223"/>
                  </a:lnTo>
                  <a:lnTo>
                    <a:pt x="4317" y="3394"/>
                  </a:lnTo>
                  <a:lnTo>
                    <a:pt x="4383" y="3564"/>
                  </a:lnTo>
                  <a:lnTo>
                    <a:pt x="4450" y="3713"/>
                  </a:lnTo>
                  <a:lnTo>
                    <a:pt x="4516" y="3823"/>
                  </a:lnTo>
                  <a:lnTo>
                    <a:pt x="4583" y="3881"/>
                  </a:lnTo>
                  <a:lnTo>
                    <a:pt x="4649" y="3876"/>
                  </a:lnTo>
                  <a:lnTo>
                    <a:pt x="4715" y="3805"/>
                  </a:lnTo>
                  <a:lnTo>
                    <a:pt x="4782" y="3668"/>
                  </a:lnTo>
                  <a:lnTo>
                    <a:pt x="4848" y="3473"/>
                  </a:lnTo>
                  <a:lnTo>
                    <a:pt x="4915" y="3232"/>
                  </a:lnTo>
                  <a:lnTo>
                    <a:pt x="4981" y="2962"/>
                  </a:lnTo>
                  <a:lnTo>
                    <a:pt x="5047" y="2681"/>
                  </a:lnTo>
                  <a:lnTo>
                    <a:pt x="5114" y="2409"/>
                  </a:lnTo>
                  <a:lnTo>
                    <a:pt x="5180" y="2164"/>
                  </a:lnTo>
                  <a:lnTo>
                    <a:pt x="5247" y="1962"/>
                  </a:lnTo>
                  <a:lnTo>
                    <a:pt x="5313" y="1815"/>
                  </a:lnTo>
                  <a:lnTo>
                    <a:pt x="5380" y="1728"/>
                  </a:lnTo>
                  <a:lnTo>
                    <a:pt x="5446" y="1702"/>
                  </a:lnTo>
                  <a:lnTo>
                    <a:pt x="5512" y="1732"/>
                  </a:lnTo>
                  <a:lnTo>
                    <a:pt x="5579" y="1808"/>
                  </a:lnTo>
                  <a:lnTo>
                    <a:pt x="5645" y="1915"/>
                  </a:lnTo>
                  <a:lnTo>
                    <a:pt x="5712" y="2034"/>
                  </a:lnTo>
                  <a:lnTo>
                    <a:pt x="5778" y="2146"/>
                  </a:lnTo>
                  <a:lnTo>
                    <a:pt x="5844" y="2233"/>
                  </a:lnTo>
                  <a:lnTo>
                    <a:pt x="5911" y="2276"/>
                  </a:lnTo>
                  <a:lnTo>
                    <a:pt x="5977" y="2264"/>
                  </a:lnTo>
                  <a:lnTo>
                    <a:pt x="6044" y="2188"/>
                  </a:lnTo>
                  <a:lnTo>
                    <a:pt x="6110" y="2045"/>
                  </a:lnTo>
                  <a:lnTo>
                    <a:pt x="6177" y="1838"/>
                  </a:lnTo>
                  <a:lnTo>
                    <a:pt x="6243" y="1576"/>
                  </a:lnTo>
                  <a:lnTo>
                    <a:pt x="6309" y="1272"/>
                  </a:lnTo>
                  <a:lnTo>
                    <a:pt x="6376" y="943"/>
                  </a:lnTo>
                  <a:lnTo>
                    <a:pt x="6442" y="609"/>
                  </a:lnTo>
                  <a:lnTo>
                    <a:pt x="6509" y="289"/>
                  </a:lnTo>
                  <a:lnTo>
                    <a:pt x="6575" y="0"/>
                  </a:lnTo>
                </a:path>
              </a:pathLst>
            </a:custGeom>
            <a:noFill/>
            <a:ln w="57150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 flipH="1">
              <a:off x="2111" y="479"/>
              <a:ext cx="334" cy="258"/>
            </a:xfrm>
            <a:custGeom>
              <a:avLst/>
              <a:gdLst>
                <a:gd name="T0" fmla="*/ 76 w 334"/>
                <a:gd name="T1" fmla="*/ 0 h 258"/>
                <a:gd name="T2" fmla="*/ 0 w 334"/>
                <a:gd name="T3" fmla="*/ 258 h 258"/>
                <a:gd name="T4" fmla="*/ 160 w 334"/>
                <a:gd name="T5" fmla="*/ 152 h 258"/>
                <a:gd name="T6" fmla="*/ 334 w 334"/>
                <a:gd name="T7" fmla="*/ 60 h 258"/>
                <a:gd name="T8" fmla="*/ 76 w 334"/>
                <a:gd name="T9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258">
                  <a:moveTo>
                    <a:pt x="76" y="0"/>
                  </a:moveTo>
                  <a:cubicBezTo>
                    <a:pt x="48" y="94"/>
                    <a:pt x="34" y="128"/>
                    <a:pt x="0" y="258"/>
                  </a:cubicBezTo>
                  <a:cubicBezTo>
                    <a:pt x="50" y="228"/>
                    <a:pt x="104" y="183"/>
                    <a:pt x="160" y="152"/>
                  </a:cubicBezTo>
                  <a:cubicBezTo>
                    <a:pt x="215" y="119"/>
                    <a:pt x="282" y="86"/>
                    <a:pt x="334" y="60"/>
                  </a:cubicBezTo>
                  <a:cubicBezTo>
                    <a:pt x="205" y="30"/>
                    <a:pt x="76" y="0"/>
                    <a:pt x="7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1299" y="479"/>
              <a:ext cx="334" cy="258"/>
            </a:xfrm>
            <a:custGeom>
              <a:avLst/>
              <a:gdLst>
                <a:gd name="T0" fmla="*/ 76 w 334"/>
                <a:gd name="T1" fmla="*/ 0 h 258"/>
                <a:gd name="T2" fmla="*/ 0 w 334"/>
                <a:gd name="T3" fmla="*/ 258 h 258"/>
                <a:gd name="T4" fmla="*/ 160 w 334"/>
                <a:gd name="T5" fmla="*/ 152 h 258"/>
                <a:gd name="T6" fmla="*/ 334 w 334"/>
                <a:gd name="T7" fmla="*/ 60 h 258"/>
                <a:gd name="T8" fmla="*/ 76 w 334"/>
                <a:gd name="T9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258">
                  <a:moveTo>
                    <a:pt x="76" y="0"/>
                  </a:moveTo>
                  <a:cubicBezTo>
                    <a:pt x="48" y="94"/>
                    <a:pt x="34" y="128"/>
                    <a:pt x="0" y="258"/>
                  </a:cubicBezTo>
                  <a:cubicBezTo>
                    <a:pt x="50" y="228"/>
                    <a:pt x="104" y="183"/>
                    <a:pt x="160" y="152"/>
                  </a:cubicBezTo>
                  <a:cubicBezTo>
                    <a:pt x="215" y="119"/>
                    <a:pt x="282" y="86"/>
                    <a:pt x="334" y="60"/>
                  </a:cubicBezTo>
                  <a:cubicBezTo>
                    <a:pt x="205" y="30"/>
                    <a:pt x="76" y="0"/>
                    <a:pt x="7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1008" y="494"/>
              <a:ext cx="1728" cy="481"/>
            </a:xfrm>
            <a:custGeom>
              <a:avLst/>
              <a:gdLst>
                <a:gd name="T0" fmla="*/ 0 w 1728"/>
                <a:gd name="T1" fmla="*/ 480 h 480"/>
                <a:gd name="T2" fmla="*/ 864 w 1728"/>
                <a:gd name="T3" fmla="*/ 0 h 480"/>
                <a:gd name="T4" fmla="*/ 1728 w 1728"/>
                <a:gd name="T5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8" h="480">
                  <a:moveTo>
                    <a:pt x="0" y="480"/>
                  </a:moveTo>
                  <a:cubicBezTo>
                    <a:pt x="288" y="240"/>
                    <a:pt x="576" y="0"/>
                    <a:pt x="864" y="0"/>
                  </a:cubicBezTo>
                  <a:cubicBezTo>
                    <a:pt x="1152" y="0"/>
                    <a:pt x="1440" y="240"/>
                    <a:pt x="1728" y="480"/>
                  </a:cubicBezTo>
                </a:path>
              </a:pathLst>
            </a:custGeom>
            <a:noFill/>
            <a:ln w="28575" cmpd="sng">
              <a:solidFill>
                <a:srgbClr val="61616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 rot="10800000">
              <a:off x="1008" y="1167"/>
              <a:ext cx="1728" cy="479"/>
            </a:xfrm>
            <a:custGeom>
              <a:avLst/>
              <a:gdLst>
                <a:gd name="T0" fmla="*/ 0 w 1728"/>
                <a:gd name="T1" fmla="*/ 480 h 480"/>
                <a:gd name="T2" fmla="*/ 864 w 1728"/>
                <a:gd name="T3" fmla="*/ 0 h 480"/>
                <a:gd name="T4" fmla="*/ 1728 w 1728"/>
                <a:gd name="T5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8" h="480">
                  <a:moveTo>
                    <a:pt x="0" y="480"/>
                  </a:moveTo>
                  <a:cubicBezTo>
                    <a:pt x="288" y="240"/>
                    <a:pt x="576" y="0"/>
                    <a:pt x="864" y="0"/>
                  </a:cubicBezTo>
                  <a:cubicBezTo>
                    <a:pt x="1152" y="0"/>
                    <a:pt x="1440" y="240"/>
                    <a:pt x="1728" y="480"/>
                  </a:cubicBezTo>
                </a:path>
              </a:pathLst>
            </a:custGeom>
            <a:noFill/>
            <a:ln w="28575" cmpd="sng">
              <a:solidFill>
                <a:srgbClr val="61616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 rot="-21600000">
              <a:off x="2736" y="975"/>
              <a:ext cx="720" cy="143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 rot="-21600000">
              <a:off x="288" y="975"/>
              <a:ext cx="720" cy="143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5" name="AutoShape 114"/>
            <p:cNvSpPr>
              <a:spLocks noChangeArrowheads="1"/>
            </p:cNvSpPr>
            <p:nvPr/>
          </p:nvSpPr>
          <p:spPr bwMode="auto">
            <a:xfrm>
              <a:off x="2592" y="950"/>
              <a:ext cx="239" cy="240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6" name="AutoShape 115"/>
            <p:cNvSpPr>
              <a:spLocks noChangeArrowheads="1"/>
            </p:cNvSpPr>
            <p:nvPr/>
          </p:nvSpPr>
          <p:spPr bwMode="auto">
            <a:xfrm rot="-4287686">
              <a:off x="1973" y="452"/>
              <a:ext cx="145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7" name="AutoShape 116"/>
            <p:cNvSpPr>
              <a:spLocks noChangeArrowheads="1"/>
            </p:cNvSpPr>
            <p:nvPr/>
          </p:nvSpPr>
          <p:spPr bwMode="auto">
            <a:xfrm rot="18155555" flipH="1">
              <a:off x="1325" y="1394"/>
              <a:ext cx="145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8" name="AutoShape 117"/>
            <p:cNvSpPr>
              <a:spLocks noChangeArrowheads="1"/>
            </p:cNvSpPr>
            <p:nvPr/>
          </p:nvSpPr>
          <p:spPr bwMode="auto">
            <a:xfrm>
              <a:off x="905" y="950"/>
              <a:ext cx="239" cy="240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9" name="AutoShape 118"/>
            <p:cNvSpPr>
              <a:spLocks noChangeArrowheads="1"/>
            </p:cNvSpPr>
            <p:nvPr/>
          </p:nvSpPr>
          <p:spPr bwMode="auto">
            <a:xfrm rot="7448156">
              <a:off x="2508" y="784"/>
              <a:ext cx="143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0" name="AutoShape 119"/>
            <p:cNvSpPr>
              <a:spLocks noChangeArrowheads="1"/>
            </p:cNvSpPr>
            <p:nvPr/>
          </p:nvSpPr>
          <p:spPr bwMode="auto">
            <a:xfrm rot="2884401">
              <a:off x="1089" y="780"/>
              <a:ext cx="143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1" name="AutoShape 120"/>
            <p:cNvSpPr>
              <a:spLocks noChangeArrowheads="1"/>
            </p:cNvSpPr>
            <p:nvPr/>
          </p:nvSpPr>
          <p:spPr bwMode="auto">
            <a:xfrm rot="-28131517">
              <a:off x="1598" y="458"/>
              <a:ext cx="145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2" name="AutoShape 121"/>
            <p:cNvSpPr>
              <a:spLocks noChangeArrowheads="1"/>
            </p:cNvSpPr>
            <p:nvPr/>
          </p:nvSpPr>
          <p:spPr bwMode="auto">
            <a:xfrm rot="13862000" flipH="1">
              <a:off x="2348" y="1336"/>
              <a:ext cx="145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23" name="Group 122"/>
          <p:cNvGrpSpPr>
            <a:grpSpLocks/>
          </p:cNvGrpSpPr>
          <p:nvPr/>
        </p:nvGrpSpPr>
        <p:grpSpPr bwMode="auto">
          <a:xfrm>
            <a:off x="6766916" y="3191815"/>
            <a:ext cx="2438400" cy="1092200"/>
            <a:chOff x="2352" y="1152"/>
            <a:chExt cx="3168" cy="1421"/>
          </a:xfrm>
        </p:grpSpPr>
        <p:sp>
          <p:nvSpPr>
            <p:cNvPr id="124" name="Rectangle 123" descr="75%"/>
            <p:cNvSpPr>
              <a:spLocks noChangeArrowheads="1"/>
            </p:cNvSpPr>
            <p:nvPr/>
          </p:nvSpPr>
          <p:spPr bwMode="auto">
            <a:xfrm flipH="1" flipV="1">
              <a:off x="3839" y="1158"/>
              <a:ext cx="194" cy="1136"/>
            </a:xfrm>
            <a:prstGeom prst="rect">
              <a:avLst/>
            </a:prstGeom>
            <a:pattFill prst="pct75">
              <a:fgClr>
                <a:srgbClr val="7756CA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 flipH="1">
              <a:off x="3455" y="2269"/>
              <a:ext cx="961" cy="304"/>
            </a:xfrm>
            <a:custGeom>
              <a:avLst/>
              <a:gdLst>
                <a:gd name="T0" fmla="*/ 66 w 6575"/>
                <a:gd name="T1" fmla="*/ 289 h 4415"/>
                <a:gd name="T2" fmla="*/ 199 w 6575"/>
                <a:gd name="T3" fmla="*/ 943 h 4415"/>
                <a:gd name="T4" fmla="*/ 332 w 6575"/>
                <a:gd name="T5" fmla="*/ 1576 h 4415"/>
                <a:gd name="T6" fmla="*/ 465 w 6575"/>
                <a:gd name="T7" fmla="*/ 2045 h 4415"/>
                <a:gd name="T8" fmla="*/ 598 w 6575"/>
                <a:gd name="T9" fmla="*/ 2264 h 4415"/>
                <a:gd name="T10" fmla="*/ 731 w 6575"/>
                <a:gd name="T11" fmla="*/ 2233 h 4415"/>
                <a:gd name="T12" fmla="*/ 863 w 6575"/>
                <a:gd name="T13" fmla="*/ 2034 h 4415"/>
                <a:gd name="T14" fmla="*/ 996 w 6575"/>
                <a:gd name="T15" fmla="*/ 1808 h 4415"/>
                <a:gd name="T16" fmla="*/ 1129 w 6575"/>
                <a:gd name="T17" fmla="*/ 1702 h 4415"/>
                <a:gd name="T18" fmla="*/ 1262 w 6575"/>
                <a:gd name="T19" fmla="*/ 1815 h 4415"/>
                <a:gd name="T20" fmla="*/ 1395 w 6575"/>
                <a:gd name="T21" fmla="*/ 2164 h 4415"/>
                <a:gd name="T22" fmla="*/ 1528 w 6575"/>
                <a:gd name="T23" fmla="*/ 2681 h 4415"/>
                <a:gd name="T24" fmla="*/ 1660 w 6575"/>
                <a:gd name="T25" fmla="*/ 3232 h 4415"/>
                <a:gd name="T26" fmla="*/ 1793 w 6575"/>
                <a:gd name="T27" fmla="*/ 3668 h 4415"/>
                <a:gd name="T28" fmla="*/ 1926 w 6575"/>
                <a:gd name="T29" fmla="*/ 3876 h 4415"/>
                <a:gd name="T30" fmla="*/ 2059 w 6575"/>
                <a:gd name="T31" fmla="*/ 3823 h 4415"/>
                <a:gd name="T32" fmla="*/ 2192 w 6575"/>
                <a:gd name="T33" fmla="*/ 3564 h 4415"/>
                <a:gd name="T34" fmla="*/ 2324 w 6575"/>
                <a:gd name="T35" fmla="*/ 3223 h 4415"/>
                <a:gd name="T36" fmla="*/ 2457 w 6575"/>
                <a:gd name="T37" fmla="*/ 2950 h 4415"/>
                <a:gd name="T38" fmla="*/ 2590 w 6575"/>
                <a:gd name="T39" fmla="*/ 2868 h 4415"/>
                <a:gd name="T40" fmla="*/ 2723 w 6575"/>
                <a:gd name="T41" fmla="*/ 3026 h 4415"/>
                <a:gd name="T42" fmla="*/ 2856 w 6575"/>
                <a:gd name="T43" fmla="*/ 3387 h 4415"/>
                <a:gd name="T44" fmla="*/ 2989 w 6575"/>
                <a:gd name="T45" fmla="*/ 3836 h 4415"/>
                <a:gd name="T46" fmla="*/ 3121 w 6575"/>
                <a:gd name="T47" fmla="*/ 4222 h 4415"/>
                <a:gd name="T48" fmla="*/ 3254 w 6575"/>
                <a:gd name="T49" fmla="*/ 4415 h 4415"/>
                <a:gd name="T50" fmla="*/ 3387 w 6575"/>
                <a:gd name="T51" fmla="*/ 4349 h 4415"/>
                <a:gd name="T52" fmla="*/ 3520 w 6575"/>
                <a:gd name="T53" fmla="*/ 4046 h 4415"/>
                <a:gd name="T54" fmla="*/ 3653 w 6575"/>
                <a:gd name="T55" fmla="*/ 3610 h 4415"/>
                <a:gd name="T56" fmla="*/ 3786 w 6575"/>
                <a:gd name="T57" fmla="*/ 3187 h 4415"/>
                <a:gd name="T58" fmla="*/ 3918 w 6575"/>
                <a:gd name="T59" fmla="*/ 2917 h 4415"/>
                <a:gd name="T60" fmla="*/ 4051 w 6575"/>
                <a:gd name="T61" fmla="*/ 2880 h 4415"/>
                <a:gd name="T62" fmla="*/ 4184 w 6575"/>
                <a:gd name="T63" fmla="*/ 3069 h 4415"/>
                <a:gd name="T64" fmla="*/ 4317 w 6575"/>
                <a:gd name="T65" fmla="*/ 3394 h 4415"/>
                <a:gd name="T66" fmla="*/ 4450 w 6575"/>
                <a:gd name="T67" fmla="*/ 3713 h 4415"/>
                <a:gd name="T68" fmla="*/ 4583 w 6575"/>
                <a:gd name="T69" fmla="*/ 3881 h 4415"/>
                <a:gd name="T70" fmla="*/ 4715 w 6575"/>
                <a:gd name="T71" fmla="*/ 3805 h 4415"/>
                <a:gd name="T72" fmla="*/ 4848 w 6575"/>
                <a:gd name="T73" fmla="*/ 3473 h 4415"/>
                <a:gd name="T74" fmla="*/ 4981 w 6575"/>
                <a:gd name="T75" fmla="*/ 2962 h 4415"/>
                <a:gd name="T76" fmla="*/ 5114 w 6575"/>
                <a:gd name="T77" fmla="*/ 2409 h 4415"/>
                <a:gd name="T78" fmla="*/ 5247 w 6575"/>
                <a:gd name="T79" fmla="*/ 1962 h 4415"/>
                <a:gd name="T80" fmla="*/ 5380 w 6575"/>
                <a:gd name="T81" fmla="*/ 1728 h 4415"/>
                <a:gd name="T82" fmla="*/ 5512 w 6575"/>
                <a:gd name="T83" fmla="*/ 1732 h 4415"/>
                <a:gd name="T84" fmla="*/ 5645 w 6575"/>
                <a:gd name="T85" fmla="*/ 1915 h 4415"/>
                <a:gd name="T86" fmla="*/ 5778 w 6575"/>
                <a:gd name="T87" fmla="*/ 2146 h 4415"/>
                <a:gd name="T88" fmla="*/ 5911 w 6575"/>
                <a:gd name="T89" fmla="*/ 2276 h 4415"/>
                <a:gd name="T90" fmla="*/ 6044 w 6575"/>
                <a:gd name="T91" fmla="*/ 2188 h 4415"/>
                <a:gd name="T92" fmla="*/ 6177 w 6575"/>
                <a:gd name="T93" fmla="*/ 1838 h 4415"/>
                <a:gd name="T94" fmla="*/ 6309 w 6575"/>
                <a:gd name="T95" fmla="*/ 1272 h 4415"/>
                <a:gd name="T96" fmla="*/ 6442 w 6575"/>
                <a:gd name="T97" fmla="*/ 609 h 4415"/>
                <a:gd name="T98" fmla="*/ 6575 w 6575"/>
                <a:gd name="T99" fmla="*/ 0 h 4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575" h="4415">
                  <a:moveTo>
                    <a:pt x="0" y="0"/>
                  </a:moveTo>
                  <a:lnTo>
                    <a:pt x="66" y="289"/>
                  </a:lnTo>
                  <a:lnTo>
                    <a:pt x="133" y="609"/>
                  </a:lnTo>
                  <a:lnTo>
                    <a:pt x="199" y="943"/>
                  </a:lnTo>
                  <a:lnTo>
                    <a:pt x="266" y="1272"/>
                  </a:lnTo>
                  <a:lnTo>
                    <a:pt x="332" y="1576"/>
                  </a:lnTo>
                  <a:lnTo>
                    <a:pt x="398" y="1838"/>
                  </a:lnTo>
                  <a:lnTo>
                    <a:pt x="465" y="2045"/>
                  </a:lnTo>
                  <a:lnTo>
                    <a:pt x="531" y="2188"/>
                  </a:lnTo>
                  <a:lnTo>
                    <a:pt x="598" y="2264"/>
                  </a:lnTo>
                  <a:lnTo>
                    <a:pt x="664" y="2276"/>
                  </a:lnTo>
                  <a:lnTo>
                    <a:pt x="731" y="2233"/>
                  </a:lnTo>
                  <a:lnTo>
                    <a:pt x="797" y="2146"/>
                  </a:lnTo>
                  <a:lnTo>
                    <a:pt x="863" y="2034"/>
                  </a:lnTo>
                  <a:lnTo>
                    <a:pt x="930" y="1915"/>
                  </a:lnTo>
                  <a:lnTo>
                    <a:pt x="996" y="1808"/>
                  </a:lnTo>
                  <a:lnTo>
                    <a:pt x="1063" y="1732"/>
                  </a:lnTo>
                  <a:lnTo>
                    <a:pt x="1129" y="1702"/>
                  </a:lnTo>
                  <a:lnTo>
                    <a:pt x="1195" y="1728"/>
                  </a:lnTo>
                  <a:lnTo>
                    <a:pt x="1262" y="1815"/>
                  </a:lnTo>
                  <a:lnTo>
                    <a:pt x="1328" y="1962"/>
                  </a:lnTo>
                  <a:lnTo>
                    <a:pt x="1395" y="2164"/>
                  </a:lnTo>
                  <a:lnTo>
                    <a:pt x="1461" y="2409"/>
                  </a:lnTo>
                  <a:lnTo>
                    <a:pt x="1528" y="2681"/>
                  </a:lnTo>
                  <a:lnTo>
                    <a:pt x="1594" y="2962"/>
                  </a:lnTo>
                  <a:lnTo>
                    <a:pt x="1660" y="3232"/>
                  </a:lnTo>
                  <a:lnTo>
                    <a:pt x="1727" y="3473"/>
                  </a:lnTo>
                  <a:lnTo>
                    <a:pt x="1793" y="3668"/>
                  </a:lnTo>
                  <a:lnTo>
                    <a:pt x="1860" y="3805"/>
                  </a:lnTo>
                  <a:lnTo>
                    <a:pt x="1926" y="3876"/>
                  </a:lnTo>
                  <a:lnTo>
                    <a:pt x="1992" y="3881"/>
                  </a:lnTo>
                  <a:lnTo>
                    <a:pt x="2059" y="3823"/>
                  </a:lnTo>
                  <a:lnTo>
                    <a:pt x="2125" y="3713"/>
                  </a:lnTo>
                  <a:lnTo>
                    <a:pt x="2192" y="3564"/>
                  </a:lnTo>
                  <a:lnTo>
                    <a:pt x="2258" y="3394"/>
                  </a:lnTo>
                  <a:lnTo>
                    <a:pt x="2324" y="3223"/>
                  </a:lnTo>
                  <a:lnTo>
                    <a:pt x="2391" y="3069"/>
                  </a:lnTo>
                  <a:lnTo>
                    <a:pt x="2457" y="2950"/>
                  </a:lnTo>
                  <a:lnTo>
                    <a:pt x="2524" y="2880"/>
                  </a:lnTo>
                  <a:lnTo>
                    <a:pt x="2590" y="2868"/>
                  </a:lnTo>
                  <a:lnTo>
                    <a:pt x="2657" y="2917"/>
                  </a:lnTo>
                  <a:lnTo>
                    <a:pt x="2723" y="3026"/>
                  </a:lnTo>
                  <a:lnTo>
                    <a:pt x="2789" y="3187"/>
                  </a:lnTo>
                  <a:lnTo>
                    <a:pt x="2856" y="3387"/>
                  </a:lnTo>
                  <a:lnTo>
                    <a:pt x="2922" y="3610"/>
                  </a:lnTo>
                  <a:lnTo>
                    <a:pt x="2989" y="3836"/>
                  </a:lnTo>
                  <a:lnTo>
                    <a:pt x="3055" y="4046"/>
                  </a:lnTo>
                  <a:lnTo>
                    <a:pt x="3121" y="4222"/>
                  </a:lnTo>
                  <a:lnTo>
                    <a:pt x="3188" y="4349"/>
                  </a:lnTo>
                  <a:lnTo>
                    <a:pt x="3254" y="4415"/>
                  </a:lnTo>
                  <a:lnTo>
                    <a:pt x="3321" y="4415"/>
                  </a:lnTo>
                  <a:lnTo>
                    <a:pt x="3387" y="4349"/>
                  </a:lnTo>
                  <a:lnTo>
                    <a:pt x="3454" y="4222"/>
                  </a:lnTo>
                  <a:lnTo>
                    <a:pt x="3520" y="4046"/>
                  </a:lnTo>
                  <a:lnTo>
                    <a:pt x="3586" y="3836"/>
                  </a:lnTo>
                  <a:lnTo>
                    <a:pt x="3653" y="3610"/>
                  </a:lnTo>
                  <a:lnTo>
                    <a:pt x="3719" y="3387"/>
                  </a:lnTo>
                  <a:lnTo>
                    <a:pt x="3786" y="3187"/>
                  </a:lnTo>
                  <a:lnTo>
                    <a:pt x="3852" y="3026"/>
                  </a:lnTo>
                  <a:lnTo>
                    <a:pt x="3918" y="2917"/>
                  </a:lnTo>
                  <a:lnTo>
                    <a:pt x="3985" y="2868"/>
                  </a:lnTo>
                  <a:lnTo>
                    <a:pt x="4051" y="2880"/>
                  </a:lnTo>
                  <a:lnTo>
                    <a:pt x="4118" y="2950"/>
                  </a:lnTo>
                  <a:lnTo>
                    <a:pt x="4184" y="3069"/>
                  </a:lnTo>
                  <a:lnTo>
                    <a:pt x="4251" y="3223"/>
                  </a:lnTo>
                  <a:lnTo>
                    <a:pt x="4317" y="3394"/>
                  </a:lnTo>
                  <a:lnTo>
                    <a:pt x="4383" y="3564"/>
                  </a:lnTo>
                  <a:lnTo>
                    <a:pt x="4450" y="3713"/>
                  </a:lnTo>
                  <a:lnTo>
                    <a:pt x="4516" y="3823"/>
                  </a:lnTo>
                  <a:lnTo>
                    <a:pt x="4583" y="3881"/>
                  </a:lnTo>
                  <a:lnTo>
                    <a:pt x="4649" y="3876"/>
                  </a:lnTo>
                  <a:lnTo>
                    <a:pt x="4715" y="3805"/>
                  </a:lnTo>
                  <a:lnTo>
                    <a:pt x="4782" y="3668"/>
                  </a:lnTo>
                  <a:lnTo>
                    <a:pt x="4848" y="3473"/>
                  </a:lnTo>
                  <a:lnTo>
                    <a:pt x="4915" y="3232"/>
                  </a:lnTo>
                  <a:lnTo>
                    <a:pt x="4981" y="2962"/>
                  </a:lnTo>
                  <a:lnTo>
                    <a:pt x="5047" y="2681"/>
                  </a:lnTo>
                  <a:lnTo>
                    <a:pt x="5114" y="2409"/>
                  </a:lnTo>
                  <a:lnTo>
                    <a:pt x="5180" y="2164"/>
                  </a:lnTo>
                  <a:lnTo>
                    <a:pt x="5247" y="1962"/>
                  </a:lnTo>
                  <a:lnTo>
                    <a:pt x="5313" y="1815"/>
                  </a:lnTo>
                  <a:lnTo>
                    <a:pt x="5380" y="1728"/>
                  </a:lnTo>
                  <a:lnTo>
                    <a:pt x="5446" y="1702"/>
                  </a:lnTo>
                  <a:lnTo>
                    <a:pt x="5512" y="1732"/>
                  </a:lnTo>
                  <a:lnTo>
                    <a:pt x="5579" y="1808"/>
                  </a:lnTo>
                  <a:lnTo>
                    <a:pt x="5645" y="1915"/>
                  </a:lnTo>
                  <a:lnTo>
                    <a:pt x="5712" y="2034"/>
                  </a:lnTo>
                  <a:lnTo>
                    <a:pt x="5778" y="2146"/>
                  </a:lnTo>
                  <a:lnTo>
                    <a:pt x="5844" y="2233"/>
                  </a:lnTo>
                  <a:lnTo>
                    <a:pt x="5911" y="2276"/>
                  </a:lnTo>
                  <a:lnTo>
                    <a:pt x="5977" y="2264"/>
                  </a:lnTo>
                  <a:lnTo>
                    <a:pt x="6044" y="2188"/>
                  </a:lnTo>
                  <a:lnTo>
                    <a:pt x="6110" y="2045"/>
                  </a:lnTo>
                  <a:lnTo>
                    <a:pt x="6177" y="1838"/>
                  </a:lnTo>
                  <a:lnTo>
                    <a:pt x="6243" y="1576"/>
                  </a:lnTo>
                  <a:lnTo>
                    <a:pt x="6309" y="1272"/>
                  </a:lnTo>
                  <a:lnTo>
                    <a:pt x="6376" y="943"/>
                  </a:lnTo>
                  <a:lnTo>
                    <a:pt x="6442" y="609"/>
                  </a:lnTo>
                  <a:lnTo>
                    <a:pt x="6509" y="289"/>
                  </a:lnTo>
                  <a:lnTo>
                    <a:pt x="6575" y="0"/>
                  </a:lnTo>
                </a:path>
              </a:pathLst>
            </a:custGeom>
            <a:noFill/>
            <a:ln w="57150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 flipV="1">
              <a:off x="3363" y="2061"/>
              <a:ext cx="334" cy="258"/>
            </a:xfrm>
            <a:custGeom>
              <a:avLst/>
              <a:gdLst>
                <a:gd name="T0" fmla="*/ 76 w 334"/>
                <a:gd name="T1" fmla="*/ 0 h 258"/>
                <a:gd name="T2" fmla="*/ 0 w 334"/>
                <a:gd name="T3" fmla="*/ 258 h 258"/>
                <a:gd name="T4" fmla="*/ 160 w 334"/>
                <a:gd name="T5" fmla="*/ 152 h 258"/>
                <a:gd name="T6" fmla="*/ 334 w 334"/>
                <a:gd name="T7" fmla="*/ 60 h 258"/>
                <a:gd name="T8" fmla="*/ 76 w 334"/>
                <a:gd name="T9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258">
                  <a:moveTo>
                    <a:pt x="76" y="0"/>
                  </a:moveTo>
                  <a:cubicBezTo>
                    <a:pt x="48" y="94"/>
                    <a:pt x="34" y="128"/>
                    <a:pt x="0" y="258"/>
                  </a:cubicBezTo>
                  <a:cubicBezTo>
                    <a:pt x="50" y="228"/>
                    <a:pt x="104" y="183"/>
                    <a:pt x="160" y="152"/>
                  </a:cubicBezTo>
                  <a:cubicBezTo>
                    <a:pt x="215" y="119"/>
                    <a:pt x="282" y="86"/>
                    <a:pt x="334" y="60"/>
                  </a:cubicBezTo>
                  <a:cubicBezTo>
                    <a:pt x="205" y="30"/>
                    <a:pt x="76" y="0"/>
                    <a:pt x="7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 flipH="1" flipV="1">
              <a:off x="4175" y="2061"/>
              <a:ext cx="334" cy="258"/>
            </a:xfrm>
            <a:custGeom>
              <a:avLst/>
              <a:gdLst>
                <a:gd name="T0" fmla="*/ 76 w 334"/>
                <a:gd name="T1" fmla="*/ 0 h 258"/>
                <a:gd name="T2" fmla="*/ 0 w 334"/>
                <a:gd name="T3" fmla="*/ 258 h 258"/>
                <a:gd name="T4" fmla="*/ 160 w 334"/>
                <a:gd name="T5" fmla="*/ 152 h 258"/>
                <a:gd name="T6" fmla="*/ 334 w 334"/>
                <a:gd name="T7" fmla="*/ 60 h 258"/>
                <a:gd name="T8" fmla="*/ 76 w 334"/>
                <a:gd name="T9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258">
                  <a:moveTo>
                    <a:pt x="76" y="0"/>
                  </a:moveTo>
                  <a:cubicBezTo>
                    <a:pt x="48" y="94"/>
                    <a:pt x="34" y="128"/>
                    <a:pt x="0" y="258"/>
                  </a:cubicBezTo>
                  <a:cubicBezTo>
                    <a:pt x="50" y="228"/>
                    <a:pt x="104" y="183"/>
                    <a:pt x="160" y="152"/>
                  </a:cubicBezTo>
                  <a:cubicBezTo>
                    <a:pt x="215" y="119"/>
                    <a:pt x="282" y="86"/>
                    <a:pt x="334" y="60"/>
                  </a:cubicBezTo>
                  <a:cubicBezTo>
                    <a:pt x="205" y="30"/>
                    <a:pt x="76" y="0"/>
                    <a:pt x="7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 flipH="1" flipV="1">
              <a:off x="3072" y="1823"/>
              <a:ext cx="1728" cy="481"/>
            </a:xfrm>
            <a:custGeom>
              <a:avLst/>
              <a:gdLst>
                <a:gd name="T0" fmla="*/ 0 w 1728"/>
                <a:gd name="T1" fmla="*/ 480 h 480"/>
                <a:gd name="T2" fmla="*/ 864 w 1728"/>
                <a:gd name="T3" fmla="*/ 0 h 480"/>
                <a:gd name="T4" fmla="*/ 1728 w 1728"/>
                <a:gd name="T5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8" h="480">
                  <a:moveTo>
                    <a:pt x="0" y="480"/>
                  </a:moveTo>
                  <a:cubicBezTo>
                    <a:pt x="288" y="240"/>
                    <a:pt x="576" y="0"/>
                    <a:pt x="864" y="0"/>
                  </a:cubicBezTo>
                  <a:cubicBezTo>
                    <a:pt x="1152" y="0"/>
                    <a:pt x="1440" y="240"/>
                    <a:pt x="1728" y="480"/>
                  </a:cubicBezTo>
                </a:path>
              </a:pathLst>
            </a:custGeom>
            <a:noFill/>
            <a:ln w="28575" cmpd="sng">
              <a:solidFill>
                <a:srgbClr val="61616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 rot="10800000" flipH="1" flipV="1">
              <a:off x="3072" y="1152"/>
              <a:ext cx="1728" cy="479"/>
            </a:xfrm>
            <a:custGeom>
              <a:avLst/>
              <a:gdLst>
                <a:gd name="T0" fmla="*/ 0 w 1728"/>
                <a:gd name="T1" fmla="*/ 480 h 480"/>
                <a:gd name="T2" fmla="*/ 864 w 1728"/>
                <a:gd name="T3" fmla="*/ 0 h 480"/>
                <a:gd name="T4" fmla="*/ 1728 w 1728"/>
                <a:gd name="T5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8" h="480">
                  <a:moveTo>
                    <a:pt x="0" y="480"/>
                  </a:moveTo>
                  <a:cubicBezTo>
                    <a:pt x="288" y="240"/>
                    <a:pt x="576" y="0"/>
                    <a:pt x="864" y="0"/>
                  </a:cubicBezTo>
                  <a:cubicBezTo>
                    <a:pt x="1152" y="0"/>
                    <a:pt x="1440" y="240"/>
                    <a:pt x="1728" y="480"/>
                  </a:cubicBezTo>
                </a:path>
              </a:pathLst>
            </a:custGeom>
            <a:noFill/>
            <a:ln w="28575" cmpd="sng">
              <a:solidFill>
                <a:srgbClr val="61616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 rot="-21600000" flipH="1" flipV="1">
              <a:off x="2352" y="1681"/>
              <a:ext cx="720" cy="143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 rot="-21600000" flipH="1" flipV="1">
              <a:off x="4800" y="1681"/>
              <a:ext cx="720" cy="143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2" name="AutoShape 131"/>
            <p:cNvSpPr>
              <a:spLocks noChangeArrowheads="1"/>
            </p:cNvSpPr>
            <p:nvPr/>
          </p:nvSpPr>
          <p:spPr bwMode="auto">
            <a:xfrm flipH="1">
              <a:off x="2977" y="1608"/>
              <a:ext cx="239" cy="240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" name="AutoShape 132"/>
            <p:cNvSpPr>
              <a:spLocks noChangeArrowheads="1"/>
            </p:cNvSpPr>
            <p:nvPr/>
          </p:nvSpPr>
          <p:spPr bwMode="auto">
            <a:xfrm rot="-4287686" flipH="1" flipV="1">
              <a:off x="3690" y="2201"/>
              <a:ext cx="145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4" name="AutoShape 133"/>
            <p:cNvSpPr>
              <a:spLocks noChangeArrowheads="1"/>
            </p:cNvSpPr>
            <p:nvPr/>
          </p:nvSpPr>
          <p:spPr bwMode="auto">
            <a:xfrm rot="18155555" flipV="1">
              <a:off x="4338" y="1260"/>
              <a:ext cx="145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5" name="AutoShape 134"/>
            <p:cNvSpPr>
              <a:spLocks noChangeArrowheads="1"/>
            </p:cNvSpPr>
            <p:nvPr/>
          </p:nvSpPr>
          <p:spPr bwMode="auto">
            <a:xfrm flipH="1" flipV="1">
              <a:off x="4664" y="1608"/>
              <a:ext cx="239" cy="240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6" name="AutoShape 135"/>
            <p:cNvSpPr>
              <a:spLocks noChangeArrowheads="1"/>
            </p:cNvSpPr>
            <p:nvPr/>
          </p:nvSpPr>
          <p:spPr bwMode="auto">
            <a:xfrm rot="7448156" flipH="1" flipV="1">
              <a:off x="3157" y="1870"/>
              <a:ext cx="143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7" name="AutoShape 136"/>
            <p:cNvSpPr>
              <a:spLocks noChangeArrowheads="1"/>
            </p:cNvSpPr>
            <p:nvPr/>
          </p:nvSpPr>
          <p:spPr bwMode="auto">
            <a:xfrm rot="2884401" flipH="1" flipV="1">
              <a:off x="4576" y="1874"/>
              <a:ext cx="143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8" name="AutoShape 137"/>
            <p:cNvSpPr>
              <a:spLocks noChangeArrowheads="1"/>
            </p:cNvSpPr>
            <p:nvPr/>
          </p:nvSpPr>
          <p:spPr bwMode="auto">
            <a:xfrm rot="-28131517" flipH="1" flipV="1">
              <a:off x="4066" y="2195"/>
              <a:ext cx="145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9" name="AutoShape 138"/>
            <p:cNvSpPr>
              <a:spLocks noChangeArrowheads="1"/>
            </p:cNvSpPr>
            <p:nvPr/>
          </p:nvSpPr>
          <p:spPr bwMode="auto">
            <a:xfrm rot="13862000" flipV="1">
              <a:off x="3315" y="1317"/>
              <a:ext cx="145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40" name="Group 139"/>
          <p:cNvGrpSpPr>
            <a:grpSpLocks/>
          </p:cNvGrpSpPr>
          <p:nvPr/>
        </p:nvGrpSpPr>
        <p:grpSpPr bwMode="auto">
          <a:xfrm>
            <a:off x="6385916" y="4895203"/>
            <a:ext cx="2438400" cy="887413"/>
            <a:chOff x="144" y="2112"/>
            <a:chExt cx="3168" cy="1152"/>
          </a:xfrm>
        </p:grpSpPr>
        <p:sp>
          <p:nvSpPr>
            <p:cNvPr id="141" name="Freeform 140" descr="75%"/>
            <p:cNvSpPr>
              <a:spLocks/>
            </p:cNvSpPr>
            <p:nvPr/>
          </p:nvSpPr>
          <p:spPr bwMode="auto">
            <a:xfrm>
              <a:off x="1082" y="2304"/>
              <a:ext cx="1271" cy="763"/>
            </a:xfrm>
            <a:custGeom>
              <a:avLst/>
              <a:gdLst>
                <a:gd name="T0" fmla="*/ 0 w 1270"/>
                <a:gd name="T1" fmla="*/ 656 h 762"/>
                <a:gd name="T2" fmla="*/ 1126 w 1270"/>
                <a:gd name="T3" fmla="*/ 0 h 762"/>
                <a:gd name="T4" fmla="*/ 1270 w 1270"/>
                <a:gd name="T5" fmla="*/ 96 h 762"/>
                <a:gd name="T6" fmla="*/ 142 w 1270"/>
                <a:gd name="T7" fmla="*/ 762 h 762"/>
                <a:gd name="T8" fmla="*/ 0 w 1270"/>
                <a:gd name="T9" fmla="*/ 656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0" h="762">
                  <a:moveTo>
                    <a:pt x="0" y="656"/>
                  </a:moveTo>
                  <a:lnTo>
                    <a:pt x="1126" y="0"/>
                  </a:lnTo>
                  <a:lnTo>
                    <a:pt x="1270" y="96"/>
                  </a:lnTo>
                  <a:lnTo>
                    <a:pt x="142" y="762"/>
                  </a:lnTo>
                  <a:lnTo>
                    <a:pt x="0" y="656"/>
                  </a:lnTo>
                  <a:close/>
                </a:path>
              </a:pathLst>
            </a:custGeom>
            <a:pattFill prst="pct75">
              <a:fgClr>
                <a:srgbClr val="7756CA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 rot="-5400000">
              <a:off x="1342" y="2616"/>
              <a:ext cx="777" cy="144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57150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 flipV="1">
              <a:off x="1536" y="2112"/>
              <a:ext cx="384" cy="192"/>
            </a:xfrm>
            <a:custGeom>
              <a:avLst/>
              <a:gdLst>
                <a:gd name="T0" fmla="*/ 192 w 384"/>
                <a:gd name="T1" fmla="*/ 0 h 192"/>
                <a:gd name="T2" fmla="*/ 0 w 384"/>
                <a:gd name="T3" fmla="*/ 144 h 192"/>
                <a:gd name="T4" fmla="*/ 192 w 384"/>
                <a:gd name="T5" fmla="*/ 192 h 192"/>
                <a:gd name="T6" fmla="*/ 384 w 384"/>
                <a:gd name="T7" fmla="*/ 144 h 192"/>
                <a:gd name="T8" fmla="*/ 192 w 384"/>
                <a:gd name="T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192" y="0"/>
                  </a:moveTo>
                  <a:lnTo>
                    <a:pt x="0" y="144"/>
                  </a:lnTo>
                  <a:cubicBezTo>
                    <a:pt x="0" y="176"/>
                    <a:pt x="128" y="192"/>
                    <a:pt x="192" y="192"/>
                  </a:cubicBezTo>
                  <a:cubicBezTo>
                    <a:pt x="256" y="192"/>
                    <a:pt x="384" y="176"/>
                    <a:pt x="384" y="144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1536" y="3072"/>
              <a:ext cx="384" cy="192"/>
            </a:xfrm>
            <a:custGeom>
              <a:avLst/>
              <a:gdLst>
                <a:gd name="T0" fmla="*/ 192 w 384"/>
                <a:gd name="T1" fmla="*/ 0 h 192"/>
                <a:gd name="T2" fmla="*/ 0 w 384"/>
                <a:gd name="T3" fmla="*/ 144 h 192"/>
                <a:gd name="T4" fmla="*/ 192 w 384"/>
                <a:gd name="T5" fmla="*/ 192 h 192"/>
                <a:gd name="T6" fmla="*/ 384 w 384"/>
                <a:gd name="T7" fmla="*/ 144 h 192"/>
                <a:gd name="T8" fmla="*/ 192 w 384"/>
                <a:gd name="T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192" y="0"/>
                  </a:moveTo>
                  <a:lnTo>
                    <a:pt x="0" y="144"/>
                  </a:lnTo>
                  <a:cubicBezTo>
                    <a:pt x="0" y="176"/>
                    <a:pt x="128" y="192"/>
                    <a:pt x="192" y="192"/>
                  </a:cubicBezTo>
                  <a:cubicBezTo>
                    <a:pt x="256" y="192"/>
                    <a:pt x="384" y="176"/>
                    <a:pt x="384" y="144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864" y="2112"/>
              <a:ext cx="1728" cy="480"/>
            </a:xfrm>
            <a:custGeom>
              <a:avLst/>
              <a:gdLst>
                <a:gd name="T0" fmla="*/ 0 w 1728"/>
                <a:gd name="T1" fmla="*/ 480 h 480"/>
                <a:gd name="T2" fmla="*/ 864 w 1728"/>
                <a:gd name="T3" fmla="*/ 0 h 480"/>
                <a:gd name="T4" fmla="*/ 1728 w 1728"/>
                <a:gd name="T5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8" h="480">
                  <a:moveTo>
                    <a:pt x="0" y="480"/>
                  </a:moveTo>
                  <a:cubicBezTo>
                    <a:pt x="288" y="240"/>
                    <a:pt x="576" y="0"/>
                    <a:pt x="864" y="0"/>
                  </a:cubicBezTo>
                  <a:cubicBezTo>
                    <a:pt x="1152" y="0"/>
                    <a:pt x="1440" y="240"/>
                    <a:pt x="1728" y="480"/>
                  </a:cubicBezTo>
                </a:path>
              </a:pathLst>
            </a:custGeom>
            <a:noFill/>
            <a:ln w="28575" cmpd="sng">
              <a:solidFill>
                <a:srgbClr val="61616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 rot="10800000">
              <a:off x="864" y="2784"/>
              <a:ext cx="1728" cy="480"/>
            </a:xfrm>
            <a:custGeom>
              <a:avLst/>
              <a:gdLst>
                <a:gd name="T0" fmla="*/ 0 w 1728"/>
                <a:gd name="T1" fmla="*/ 480 h 480"/>
                <a:gd name="T2" fmla="*/ 864 w 1728"/>
                <a:gd name="T3" fmla="*/ 0 h 480"/>
                <a:gd name="T4" fmla="*/ 1728 w 1728"/>
                <a:gd name="T5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8" h="480">
                  <a:moveTo>
                    <a:pt x="0" y="480"/>
                  </a:moveTo>
                  <a:cubicBezTo>
                    <a:pt x="288" y="240"/>
                    <a:pt x="576" y="0"/>
                    <a:pt x="864" y="0"/>
                  </a:cubicBezTo>
                  <a:cubicBezTo>
                    <a:pt x="1152" y="0"/>
                    <a:pt x="1440" y="240"/>
                    <a:pt x="1728" y="480"/>
                  </a:cubicBezTo>
                </a:path>
              </a:pathLst>
            </a:custGeom>
            <a:noFill/>
            <a:ln w="28575" cmpd="sng">
              <a:solidFill>
                <a:srgbClr val="61616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 rot="-21600000">
              <a:off x="2592" y="2592"/>
              <a:ext cx="720" cy="144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 rot="-21600000">
              <a:off x="144" y="2592"/>
              <a:ext cx="720" cy="144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9" name="AutoShape 148"/>
            <p:cNvSpPr>
              <a:spLocks noChangeArrowheads="1"/>
            </p:cNvSpPr>
            <p:nvPr/>
          </p:nvSpPr>
          <p:spPr bwMode="auto">
            <a:xfrm>
              <a:off x="2448" y="2567"/>
              <a:ext cx="239" cy="241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0" name="AutoShape 149"/>
            <p:cNvSpPr>
              <a:spLocks noChangeArrowheads="1"/>
            </p:cNvSpPr>
            <p:nvPr/>
          </p:nvSpPr>
          <p:spPr bwMode="auto">
            <a:xfrm rot="3167046">
              <a:off x="2209" y="2961"/>
              <a:ext cx="144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1" name="AutoShape 150"/>
            <p:cNvSpPr>
              <a:spLocks noChangeArrowheads="1"/>
            </p:cNvSpPr>
            <p:nvPr/>
          </p:nvSpPr>
          <p:spPr bwMode="auto">
            <a:xfrm rot="3311572" flipH="1">
              <a:off x="1129" y="2257"/>
              <a:ext cx="144" cy="142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2" name="AutoShape 151"/>
            <p:cNvSpPr>
              <a:spLocks noChangeArrowheads="1"/>
            </p:cNvSpPr>
            <p:nvPr/>
          </p:nvSpPr>
          <p:spPr bwMode="auto">
            <a:xfrm>
              <a:off x="755" y="2567"/>
              <a:ext cx="239" cy="241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3" name="AutoShape 152"/>
            <p:cNvSpPr>
              <a:spLocks noChangeArrowheads="1"/>
            </p:cNvSpPr>
            <p:nvPr/>
          </p:nvSpPr>
          <p:spPr bwMode="auto">
            <a:xfrm rot="-25367234">
              <a:off x="1298" y="3084"/>
              <a:ext cx="144" cy="142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4" name="AutoShape 153"/>
            <p:cNvSpPr>
              <a:spLocks noChangeArrowheads="1"/>
            </p:cNvSpPr>
            <p:nvPr/>
          </p:nvSpPr>
          <p:spPr bwMode="auto">
            <a:xfrm rot="-3761873">
              <a:off x="2011" y="2147"/>
              <a:ext cx="144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5" name="AutoShape 154"/>
            <p:cNvSpPr>
              <a:spLocks noChangeArrowheads="1"/>
            </p:cNvSpPr>
            <p:nvPr/>
          </p:nvSpPr>
          <p:spPr bwMode="auto">
            <a:xfrm rot="-46246875">
              <a:off x="923" y="2820"/>
              <a:ext cx="142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6" name="AutoShape 155"/>
            <p:cNvSpPr>
              <a:spLocks noChangeArrowheads="1"/>
            </p:cNvSpPr>
            <p:nvPr/>
          </p:nvSpPr>
          <p:spPr bwMode="auto">
            <a:xfrm rot="-24743053">
              <a:off x="2372" y="2403"/>
              <a:ext cx="144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57" name="Group 156"/>
          <p:cNvGrpSpPr>
            <a:grpSpLocks/>
          </p:cNvGrpSpPr>
          <p:nvPr/>
        </p:nvGrpSpPr>
        <p:grpSpPr bwMode="auto">
          <a:xfrm flipH="1">
            <a:off x="7909916" y="5657203"/>
            <a:ext cx="2438400" cy="887413"/>
            <a:chOff x="144" y="2112"/>
            <a:chExt cx="3168" cy="1152"/>
          </a:xfrm>
        </p:grpSpPr>
        <p:sp>
          <p:nvSpPr>
            <p:cNvPr id="158" name="Freeform 157" descr="75%"/>
            <p:cNvSpPr>
              <a:spLocks/>
            </p:cNvSpPr>
            <p:nvPr/>
          </p:nvSpPr>
          <p:spPr bwMode="auto">
            <a:xfrm>
              <a:off x="1082" y="2304"/>
              <a:ext cx="1271" cy="763"/>
            </a:xfrm>
            <a:custGeom>
              <a:avLst/>
              <a:gdLst>
                <a:gd name="T0" fmla="*/ 0 w 1270"/>
                <a:gd name="T1" fmla="*/ 656 h 762"/>
                <a:gd name="T2" fmla="*/ 1126 w 1270"/>
                <a:gd name="T3" fmla="*/ 0 h 762"/>
                <a:gd name="T4" fmla="*/ 1270 w 1270"/>
                <a:gd name="T5" fmla="*/ 96 h 762"/>
                <a:gd name="T6" fmla="*/ 142 w 1270"/>
                <a:gd name="T7" fmla="*/ 762 h 762"/>
                <a:gd name="T8" fmla="*/ 0 w 1270"/>
                <a:gd name="T9" fmla="*/ 656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0" h="762">
                  <a:moveTo>
                    <a:pt x="0" y="656"/>
                  </a:moveTo>
                  <a:lnTo>
                    <a:pt x="1126" y="0"/>
                  </a:lnTo>
                  <a:lnTo>
                    <a:pt x="1270" y="96"/>
                  </a:lnTo>
                  <a:lnTo>
                    <a:pt x="142" y="762"/>
                  </a:lnTo>
                  <a:lnTo>
                    <a:pt x="0" y="656"/>
                  </a:lnTo>
                  <a:close/>
                </a:path>
              </a:pathLst>
            </a:custGeom>
            <a:pattFill prst="pct75">
              <a:fgClr>
                <a:srgbClr val="7756CA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 rot="-5400000">
              <a:off x="1342" y="2616"/>
              <a:ext cx="777" cy="144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57150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 flipV="1">
              <a:off x="1536" y="2112"/>
              <a:ext cx="384" cy="192"/>
            </a:xfrm>
            <a:custGeom>
              <a:avLst/>
              <a:gdLst>
                <a:gd name="T0" fmla="*/ 192 w 384"/>
                <a:gd name="T1" fmla="*/ 0 h 192"/>
                <a:gd name="T2" fmla="*/ 0 w 384"/>
                <a:gd name="T3" fmla="*/ 144 h 192"/>
                <a:gd name="T4" fmla="*/ 192 w 384"/>
                <a:gd name="T5" fmla="*/ 192 h 192"/>
                <a:gd name="T6" fmla="*/ 384 w 384"/>
                <a:gd name="T7" fmla="*/ 144 h 192"/>
                <a:gd name="T8" fmla="*/ 192 w 384"/>
                <a:gd name="T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192" y="0"/>
                  </a:moveTo>
                  <a:lnTo>
                    <a:pt x="0" y="144"/>
                  </a:lnTo>
                  <a:cubicBezTo>
                    <a:pt x="0" y="176"/>
                    <a:pt x="128" y="192"/>
                    <a:pt x="192" y="192"/>
                  </a:cubicBezTo>
                  <a:cubicBezTo>
                    <a:pt x="256" y="192"/>
                    <a:pt x="384" y="176"/>
                    <a:pt x="384" y="144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1536" y="3072"/>
              <a:ext cx="384" cy="192"/>
            </a:xfrm>
            <a:custGeom>
              <a:avLst/>
              <a:gdLst>
                <a:gd name="T0" fmla="*/ 192 w 384"/>
                <a:gd name="T1" fmla="*/ 0 h 192"/>
                <a:gd name="T2" fmla="*/ 0 w 384"/>
                <a:gd name="T3" fmla="*/ 144 h 192"/>
                <a:gd name="T4" fmla="*/ 192 w 384"/>
                <a:gd name="T5" fmla="*/ 192 h 192"/>
                <a:gd name="T6" fmla="*/ 384 w 384"/>
                <a:gd name="T7" fmla="*/ 144 h 192"/>
                <a:gd name="T8" fmla="*/ 192 w 384"/>
                <a:gd name="T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192" y="0"/>
                  </a:moveTo>
                  <a:lnTo>
                    <a:pt x="0" y="144"/>
                  </a:lnTo>
                  <a:cubicBezTo>
                    <a:pt x="0" y="176"/>
                    <a:pt x="128" y="192"/>
                    <a:pt x="192" y="192"/>
                  </a:cubicBezTo>
                  <a:cubicBezTo>
                    <a:pt x="256" y="192"/>
                    <a:pt x="384" y="176"/>
                    <a:pt x="384" y="144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864" y="2112"/>
              <a:ext cx="1728" cy="480"/>
            </a:xfrm>
            <a:custGeom>
              <a:avLst/>
              <a:gdLst>
                <a:gd name="T0" fmla="*/ 0 w 1728"/>
                <a:gd name="T1" fmla="*/ 480 h 480"/>
                <a:gd name="T2" fmla="*/ 864 w 1728"/>
                <a:gd name="T3" fmla="*/ 0 h 480"/>
                <a:gd name="T4" fmla="*/ 1728 w 1728"/>
                <a:gd name="T5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8" h="480">
                  <a:moveTo>
                    <a:pt x="0" y="480"/>
                  </a:moveTo>
                  <a:cubicBezTo>
                    <a:pt x="288" y="240"/>
                    <a:pt x="576" y="0"/>
                    <a:pt x="864" y="0"/>
                  </a:cubicBezTo>
                  <a:cubicBezTo>
                    <a:pt x="1152" y="0"/>
                    <a:pt x="1440" y="240"/>
                    <a:pt x="1728" y="480"/>
                  </a:cubicBezTo>
                </a:path>
              </a:pathLst>
            </a:custGeom>
            <a:noFill/>
            <a:ln w="28575" cmpd="sng">
              <a:solidFill>
                <a:srgbClr val="61616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 rot="10800000">
              <a:off x="864" y="2784"/>
              <a:ext cx="1728" cy="480"/>
            </a:xfrm>
            <a:custGeom>
              <a:avLst/>
              <a:gdLst>
                <a:gd name="T0" fmla="*/ 0 w 1728"/>
                <a:gd name="T1" fmla="*/ 480 h 480"/>
                <a:gd name="T2" fmla="*/ 864 w 1728"/>
                <a:gd name="T3" fmla="*/ 0 h 480"/>
                <a:gd name="T4" fmla="*/ 1728 w 1728"/>
                <a:gd name="T5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8" h="480">
                  <a:moveTo>
                    <a:pt x="0" y="480"/>
                  </a:moveTo>
                  <a:cubicBezTo>
                    <a:pt x="288" y="240"/>
                    <a:pt x="576" y="0"/>
                    <a:pt x="864" y="0"/>
                  </a:cubicBezTo>
                  <a:cubicBezTo>
                    <a:pt x="1152" y="0"/>
                    <a:pt x="1440" y="240"/>
                    <a:pt x="1728" y="480"/>
                  </a:cubicBezTo>
                </a:path>
              </a:pathLst>
            </a:custGeom>
            <a:noFill/>
            <a:ln w="28575" cmpd="sng">
              <a:solidFill>
                <a:srgbClr val="61616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 rot="-21600000">
              <a:off x="2592" y="2592"/>
              <a:ext cx="720" cy="144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 rot="-21600000">
              <a:off x="144" y="2592"/>
              <a:ext cx="720" cy="144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6" name="AutoShape 165"/>
            <p:cNvSpPr>
              <a:spLocks noChangeArrowheads="1"/>
            </p:cNvSpPr>
            <p:nvPr/>
          </p:nvSpPr>
          <p:spPr bwMode="auto">
            <a:xfrm>
              <a:off x="2448" y="2567"/>
              <a:ext cx="239" cy="241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7" name="AutoShape 166"/>
            <p:cNvSpPr>
              <a:spLocks noChangeArrowheads="1"/>
            </p:cNvSpPr>
            <p:nvPr/>
          </p:nvSpPr>
          <p:spPr bwMode="auto">
            <a:xfrm rot="3167046">
              <a:off x="2209" y="2961"/>
              <a:ext cx="144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8" name="AutoShape 167"/>
            <p:cNvSpPr>
              <a:spLocks noChangeArrowheads="1"/>
            </p:cNvSpPr>
            <p:nvPr/>
          </p:nvSpPr>
          <p:spPr bwMode="auto">
            <a:xfrm rot="3311572" flipH="1">
              <a:off x="1129" y="2257"/>
              <a:ext cx="144" cy="142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9" name="AutoShape 168"/>
            <p:cNvSpPr>
              <a:spLocks noChangeArrowheads="1"/>
            </p:cNvSpPr>
            <p:nvPr/>
          </p:nvSpPr>
          <p:spPr bwMode="auto">
            <a:xfrm>
              <a:off x="754" y="2567"/>
              <a:ext cx="239" cy="241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0" name="AutoShape 169"/>
            <p:cNvSpPr>
              <a:spLocks noChangeArrowheads="1"/>
            </p:cNvSpPr>
            <p:nvPr/>
          </p:nvSpPr>
          <p:spPr bwMode="auto">
            <a:xfrm rot="-25367234">
              <a:off x="1298" y="3084"/>
              <a:ext cx="144" cy="142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1" name="AutoShape 170"/>
            <p:cNvSpPr>
              <a:spLocks noChangeArrowheads="1"/>
            </p:cNvSpPr>
            <p:nvPr/>
          </p:nvSpPr>
          <p:spPr bwMode="auto">
            <a:xfrm rot="-3761873">
              <a:off x="2011" y="2147"/>
              <a:ext cx="144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2" name="AutoShape 171"/>
            <p:cNvSpPr>
              <a:spLocks noChangeArrowheads="1"/>
            </p:cNvSpPr>
            <p:nvPr/>
          </p:nvSpPr>
          <p:spPr bwMode="auto">
            <a:xfrm rot="-46246875">
              <a:off x="923" y="2820"/>
              <a:ext cx="142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3" name="AutoShape 172"/>
            <p:cNvSpPr>
              <a:spLocks noChangeArrowheads="1"/>
            </p:cNvSpPr>
            <p:nvPr/>
          </p:nvSpPr>
          <p:spPr bwMode="auto">
            <a:xfrm rot="-24743053">
              <a:off x="2372" y="2403"/>
              <a:ext cx="144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74" name="Oval 173"/>
          <p:cNvSpPr/>
          <p:nvPr/>
        </p:nvSpPr>
        <p:spPr bwMode="auto">
          <a:xfrm>
            <a:off x="2575916" y="2429815"/>
            <a:ext cx="228600" cy="228600"/>
          </a:xfrm>
          <a:prstGeom prst="ellipse">
            <a:avLst/>
          </a:prstGeom>
          <a:gradFill rotWithShape="1">
            <a:gsLst>
              <a:gs pos="0">
                <a:srgbClr val="7AB800">
                  <a:tint val="50000"/>
                  <a:satMod val="300000"/>
                </a:srgbClr>
              </a:gs>
              <a:gs pos="35000">
                <a:srgbClr val="7AB800">
                  <a:tint val="37000"/>
                  <a:satMod val="300000"/>
                </a:srgbClr>
              </a:gs>
              <a:gs pos="100000">
                <a:srgbClr val="7AB8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AB800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 anchor="ctr">
            <a:normAutofit fontScale="62500" lnSpcReduction="20000"/>
          </a:bodyPr>
          <a:lstStyle/>
          <a:p>
            <a:pPr algn="ctr">
              <a:defRPr/>
            </a:pPr>
            <a:r>
              <a:rPr lang="en-US" b="1" kern="0" dirty="0">
                <a:solidFill>
                  <a:srgbClr val="616161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175" name="Oval 174"/>
          <p:cNvSpPr/>
          <p:nvPr/>
        </p:nvSpPr>
        <p:spPr bwMode="auto">
          <a:xfrm>
            <a:off x="7147916" y="2429815"/>
            <a:ext cx="228600" cy="228600"/>
          </a:xfrm>
          <a:prstGeom prst="ellipse">
            <a:avLst/>
          </a:prstGeom>
          <a:gradFill rotWithShape="1">
            <a:gsLst>
              <a:gs pos="0">
                <a:srgbClr val="7AB800">
                  <a:tint val="50000"/>
                  <a:satMod val="300000"/>
                </a:srgbClr>
              </a:gs>
              <a:gs pos="35000">
                <a:srgbClr val="7AB800">
                  <a:tint val="37000"/>
                  <a:satMod val="300000"/>
                </a:srgbClr>
              </a:gs>
              <a:gs pos="100000">
                <a:srgbClr val="7AB8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AB800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 anchor="ctr">
            <a:normAutofit fontScale="62500" lnSpcReduction="20000"/>
          </a:bodyPr>
          <a:lstStyle/>
          <a:p>
            <a:pPr algn="ctr">
              <a:defRPr/>
            </a:pPr>
            <a:r>
              <a:rPr lang="en-US" b="1" kern="0" dirty="0">
                <a:solidFill>
                  <a:srgbClr val="616161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176" name="Oval 175"/>
          <p:cNvSpPr/>
          <p:nvPr/>
        </p:nvSpPr>
        <p:spPr bwMode="auto">
          <a:xfrm>
            <a:off x="2575916" y="3953815"/>
            <a:ext cx="228600" cy="228600"/>
          </a:xfrm>
          <a:prstGeom prst="ellipse">
            <a:avLst/>
          </a:prstGeom>
          <a:gradFill rotWithShape="1">
            <a:gsLst>
              <a:gs pos="0">
                <a:srgbClr val="7AB800">
                  <a:tint val="50000"/>
                  <a:satMod val="300000"/>
                </a:srgbClr>
              </a:gs>
              <a:gs pos="35000">
                <a:srgbClr val="7AB800">
                  <a:tint val="37000"/>
                  <a:satMod val="300000"/>
                </a:srgbClr>
              </a:gs>
              <a:gs pos="100000">
                <a:srgbClr val="7AB8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AB800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 anchor="ctr">
            <a:normAutofit fontScale="62500" lnSpcReduction="20000"/>
          </a:bodyPr>
          <a:lstStyle/>
          <a:p>
            <a:pPr algn="ctr">
              <a:defRPr/>
            </a:pPr>
            <a:r>
              <a:rPr lang="en-US" b="1" kern="0" dirty="0">
                <a:solidFill>
                  <a:srgbClr val="616161"/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177" name="Oval 176"/>
          <p:cNvSpPr/>
          <p:nvPr/>
        </p:nvSpPr>
        <p:spPr bwMode="auto">
          <a:xfrm>
            <a:off x="2194916" y="5477815"/>
            <a:ext cx="228600" cy="228600"/>
          </a:xfrm>
          <a:prstGeom prst="ellipse">
            <a:avLst/>
          </a:prstGeom>
          <a:gradFill rotWithShape="1">
            <a:gsLst>
              <a:gs pos="0">
                <a:srgbClr val="7AB800">
                  <a:tint val="50000"/>
                  <a:satMod val="300000"/>
                </a:srgbClr>
              </a:gs>
              <a:gs pos="35000">
                <a:srgbClr val="7AB800">
                  <a:tint val="37000"/>
                  <a:satMod val="300000"/>
                </a:srgbClr>
              </a:gs>
              <a:gs pos="100000">
                <a:srgbClr val="7AB8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AB800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 anchor="ctr">
            <a:normAutofit fontScale="62500" lnSpcReduction="20000"/>
          </a:bodyPr>
          <a:lstStyle/>
          <a:p>
            <a:pPr algn="ctr">
              <a:defRPr/>
            </a:pPr>
            <a:r>
              <a:rPr lang="en-US" b="1" kern="0" dirty="0">
                <a:solidFill>
                  <a:srgbClr val="616161"/>
                </a:solidFill>
                <a:latin typeface="Calibri" pitchFamily="34" charset="0"/>
              </a:rPr>
              <a:t>5</a:t>
            </a:r>
          </a:p>
        </p:txBody>
      </p:sp>
      <p:sp>
        <p:nvSpPr>
          <p:cNvPr id="178" name="Oval 177"/>
          <p:cNvSpPr/>
          <p:nvPr/>
        </p:nvSpPr>
        <p:spPr bwMode="auto">
          <a:xfrm>
            <a:off x="5395316" y="4715815"/>
            <a:ext cx="228600" cy="228600"/>
          </a:xfrm>
          <a:prstGeom prst="ellipse">
            <a:avLst/>
          </a:prstGeom>
          <a:gradFill rotWithShape="1">
            <a:gsLst>
              <a:gs pos="0">
                <a:srgbClr val="7AB800">
                  <a:tint val="50000"/>
                  <a:satMod val="300000"/>
                </a:srgbClr>
              </a:gs>
              <a:gs pos="35000">
                <a:srgbClr val="7AB800">
                  <a:tint val="37000"/>
                  <a:satMod val="300000"/>
                </a:srgbClr>
              </a:gs>
              <a:gs pos="100000">
                <a:srgbClr val="7AB8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AB800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 anchor="ctr">
            <a:normAutofit fontScale="62500" lnSpcReduction="20000"/>
          </a:bodyPr>
          <a:lstStyle/>
          <a:p>
            <a:pPr algn="ctr">
              <a:defRPr/>
            </a:pPr>
            <a:r>
              <a:rPr lang="en-US" b="1" kern="0" dirty="0">
                <a:solidFill>
                  <a:srgbClr val="616161"/>
                </a:solidFill>
                <a:latin typeface="Calibri" pitchFamily="34" charset="0"/>
              </a:rPr>
              <a:t>4</a:t>
            </a:r>
          </a:p>
        </p:txBody>
      </p:sp>
      <p:sp>
        <p:nvSpPr>
          <p:cNvPr id="179" name="Oval 178"/>
          <p:cNvSpPr/>
          <p:nvPr/>
        </p:nvSpPr>
        <p:spPr bwMode="auto">
          <a:xfrm>
            <a:off x="5395316" y="6316015"/>
            <a:ext cx="228600" cy="228600"/>
          </a:xfrm>
          <a:prstGeom prst="ellipse">
            <a:avLst/>
          </a:prstGeom>
          <a:gradFill rotWithShape="1">
            <a:gsLst>
              <a:gs pos="0">
                <a:srgbClr val="7AB800">
                  <a:tint val="50000"/>
                  <a:satMod val="300000"/>
                </a:srgbClr>
              </a:gs>
              <a:gs pos="35000">
                <a:srgbClr val="7AB800">
                  <a:tint val="37000"/>
                  <a:satMod val="300000"/>
                </a:srgbClr>
              </a:gs>
              <a:gs pos="100000">
                <a:srgbClr val="7AB8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AB800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 anchor="ctr">
            <a:normAutofit fontScale="62500" lnSpcReduction="20000"/>
          </a:bodyPr>
          <a:lstStyle/>
          <a:p>
            <a:pPr algn="ctr">
              <a:defRPr/>
            </a:pPr>
            <a:r>
              <a:rPr lang="en-US" b="1" kern="0" dirty="0">
                <a:solidFill>
                  <a:srgbClr val="616161"/>
                </a:solidFill>
                <a:latin typeface="Calibri" pitchFamily="34" charset="0"/>
              </a:rPr>
              <a:t>6</a:t>
            </a:r>
          </a:p>
        </p:txBody>
      </p:sp>
      <p:sp>
        <p:nvSpPr>
          <p:cNvPr id="180" name="Oval 179"/>
          <p:cNvSpPr/>
          <p:nvPr/>
        </p:nvSpPr>
        <p:spPr bwMode="auto">
          <a:xfrm>
            <a:off x="7147916" y="3953815"/>
            <a:ext cx="228600" cy="228600"/>
          </a:xfrm>
          <a:prstGeom prst="ellipse">
            <a:avLst/>
          </a:prstGeom>
          <a:gradFill rotWithShape="1">
            <a:gsLst>
              <a:gs pos="0">
                <a:srgbClr val="7AB800">
                  <a:tint val="50000"/>
                  <a:satMod val="300000"/>
                </a:srgbClr>
              </a:gs>
              <a:gs pos="35000">
                <a:srgbClr val="7AB800">
                  <a:tint val="37000"/>
                  <a:satMod val="300000"/>
                </a:srgbClr>
              </a:gs>
              <a:gs pos="100000">
                <a:srgbClr val="7AB8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AB800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 anchor="ctr">
            <a:normAutofit fontScale="62500" lnSpcReduction="20000"/>
          </a:bodyPr>
          <a:lstStyle/>
          <a:p>
            <a:pPr algn="ctr">
              <a:defRPr/>
            </a:pPr>
            <a:r>
              <a:rPr lang="en-US" b="1" kern="0" dirty="0">
                <a:solidFill>
                  <a:srgbClr val="616161"/>
                </a:solidFill>
                <a:latin typeface="Calibri" pitchFamily="34" charset="0"/>
              </a:rPr>
              <a:t>9</a:t>
            </a:r>
          </a:p>
        </p:txBody>
      </p:sp>
      <p:sp>
        <p:nvSpPr>
          <p:cNvPr id="181" name="Oval 180"/>
          <p:cNvSpPr/>
          <p:nvPr/>
        </p:nvSpPr>
        <p:spPr bwMode="auto">
          <a:xfrm>
            <a:off x="6690716" y="5630215"/>
            <a:ext cx="228600" cy="228600"/>
          </a:xfrm>
          <a:prstGeom prst="ellipse">
            <a:avLst/>
          </a:prstGeom>
          <a:gradFill rotWithShape="1">
            <a:gsLst>
              <a:gs pos="0">
                <a:srgbClr val="7AB800">
                  <a:tint val="50000"/>
                  <a:satMod val="300000"/>
                </a:srgbClr>
              </a:gs>
              <a:gs pos="35000">
                <a:srgbClr val="7AB800">
                  <a:tint val="37000"/>
                  <a:satMod val="300000"/>
                </a:srgbClr>
              </a:gs>
              <a:gs pos="100000">
                <a:srgbClr val="7AB8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AB800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 anchor="ctr">
            <a:normAutofit fontScale="62500" lnSpcReduction="20000"/>
          </a:bodyPr>
          <a:lstStyle/>
          <a:p>
            <a:pPr algn="ctr">
              <a:defRPr/>
            </a:pPr>
            <a:r>
              <a:rPr lang="en-US" b="1" kern="0" dirty="0">
                <a:solidFill>
                  <a:srgbClr val="616161"/>
                </a:solidFill>
                <a:latin typeface="Calibri" pitchFamily="34" charset="0"/>
              </a:rPr>
              <a:t>7</a:t>
            </a:r>
          </a:p>
        </p:txBody>
      </p:sp>
      <p:sp>
        <p:nvSpPr>
          <p:cNvPr id="182" name="Oval 181"/>
          <p:cNvSpPr/>
          <p:nvPr/>
        </p:nvSpPr>
        <p:spPr bwMode="auto">
          <a:xfrm>
            <a:off x="9891116" y="4792015"/>
            <a:ext cx="228600" cy="228600"/>
          </a:xfrm>
          <a:prstGeom prst="ellipse">
            <a:avLst/>
          </a:prstGeom>
          <a:gradFill rotWithShape="1">
            <a:gsLst>
              <a:gs pos="0">
                <a:srgbClr val="7AB800">
                  <a:tint val="50000"/>
                  <a:satMod val="300000"/>
                </a:srgbClr>
              </a:gs>
              <a:gs pos="35000">
                <a:srgbClr val="7AB800">
                  <a:tint val="37000"/>
                  <a:satMod val="300000"/>
                </a:srgbClr>
              </a:gs>
              <a:gs pos="100000">
                <a:srgbClr val="7AB8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AB800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 anchor="ctr">
            <a:normAutofit fontScale="62500" lnSpcReduction="20000"/>
          </a:bodyPr>
          <a:lstStyle/>
          <a:p>
            <a:pPr algn="ctr">
              <a:defRPr/>
            </a:pPr>
            <a:r>
              <a:rPr lang="en-US" b="1" kern="0" dirty="0">
                <a:solidFill>
                  <a:srgbClr val="616161"/>
                </a:solidFill>
                <a:latin typeface="Calibri" pitchFamily="34" charset="0"/>
              </a:rPr>
              <a:t>10</a:t>
            </a:r>
          </a:p>
        </p:txBody>
      </p:sp>
      <p:sp>
        <p:nvSpPr>
          <p:cNvPr id="183" name="Oval 182"/>
          <p:cNvSpPr/>
          <p:nvPr/>
        </p:nvSpPr>
        <p:spPr bwMode="auto">
          <a:xfrm>
            <a:off x="9891116" y="6316015"/>
            <a:ext cx="228600" cy="228600"/>
          </a:xfrm>
          <a:prstGeom prst="ellipse">
            <a:avLst/>
          </a:prstGeom>
          <a:gradFill rotWithShape="1">
            <a:gsLst>
              <a:gs pos="0">
                <a:srgbClr val="7AB800">
                  <a:tint val="50000"/>
                  <a:satMod val="300000"/>
                </a:srgbClr>
              </a:gs>
              <a:gs pos="35000">
                <a:srgbClr val="7AB800">
                  <a:tint val="37000"/>
                  <a:satMod val="300000"/>
                </a:srgbClr>
              </a:gs>
              <a:gs pos="100000">
                <a:srgbClr val="7AB8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AB800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 anchor="ctr">
            <a:normAutofit fontScale="62500" lnSpcReduction="20000"/>
          </a:bodyPr>
          <a:lstStyle/>
          <a:p>
            <a:pPr algn="ctr">
              <a:defRPr/>
            </a:pPr>
            <a:r>
              <a:rPr lang="en-US" b="1" kern="0" dirty="0">
                <a:solidFill>
                  <a:srgbClr val="616161"/>
                </a:solidFill>
                <a:latin typeface="Calibri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968223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014" y="1088241"/>
            <a:ext cx="3905031" cy="190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40" descr="psire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674" y="4181842"/>
            <a:ext cx="4293326" cy="267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1524000" y="-27020"/>
            <a:ext cx="9144000" cy="1088240"/>
          </a:xfrm>
          <a:prstGeom prst="rect">
            <a:avLst/>
          </a:prstGeom>
          <a:solidFill>
            <a:srgbClr val="99FF33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anchorCtr="1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0099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Fluctuation propagator in magnetic field and arbitrary temperatures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677145" y="4372076"/>
          <a:ext cx="1771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47700" imgH="215900" progId="Equation.3">
                  <p:embed/>
                </p:oleObj>
              </mc:Choice>
              <mc:Fallback>
                <p:oleObj name="Equation" r:id="rId7" imgW="647700" imgH="215900" progId="Equation.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77145" y="4372076"/>
                        <a:ext cx="1771650" cy="59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3679480" y="4372076"/>
          <a:ext cx="3227387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81100" imgH="215900" progId="Equation.3">
                  <p:embed/>
                </p:oleObj>
              </mc:Choice>
              <mc:Fallback>
                <p:oleObj name="Equation" r:id="rId9" imgW="1181100" imgH="215900" progId="Equation.3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679480" y="4372076"/>
                        <a:ext cx="3227387" cy="59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45147" y="5366670"/>
            <a:ext cx="4750231" cy="62999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0000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4" name="Isosceles Triangle 13"/>
          <p:cNvSpPr/>
          <p:nvPr/>
        </p:nvSpPr>
        <p:spPr>
          <a:xfrm rot="15887080">
            <a:off x="4290916" y="1279271"/>
            <a:ext cx="342117" cy="196456"/>
          </a:xfrm>
          <a:prstGeom prst="triangle">
            <a:avLst>
              <a:gd name="adj" fmla="val 42652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Isosceles Triangle 14"/>
          <p:cNvSpPr/>
          <p:nvPr/>
        </p:nvSpPr>
        <p:spPr>
          <a:xfrm rot="15887080">
            <a:off x="3553218" y="1995311"/>
            <a:ext cx="238869" cy="156407"/>
          </a:xfrm>
          <a:prstGeom prst="triangle">
            <a:avLst>
              <a:gd name="adj" fmla="val 42652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Isosceles Triangle 15"/>
          <p:cNvSpPr/>
          <p:nvPr/>
        </p:nvSpPr>
        <p:spPr>
          <a:xfrm rot="15887080">
            <a:off x="3952391" y="1996122"/>
            <a:ext cx="238869" cy="156407"/>
          </a:xfrm>
          <a:prstGeom prst="triangle">
            <a:avLst>
              <a:gd name="adj" fmla="val 42652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Isosceles Triangle 17"/>
          <p:cNvSpPr/>
          <p:nvPr/>
        </p:nvSpPr>
        <p:spPr>
          <a:xfrm rot="15887080">
            <a:off x="4515728" y="2615989"/>
            <a:ext cx="238869" cy="156407"/>
          </a:xfrm>
          <a:prstGeom prst="triangle">
            <a:avLst>
              <a:gd name="adj" fmla="val 42652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Isosceles Triangle 18"/>
          <p:cNvSpPr/>
          <p:nvPr/>
        </p:nvSpPr>
        <p:spPr>
          <a:xfrm rot="16034092">
            <a:off x="1450388" y="5524601"/>
            <a:ext cx="563859" cy="259874"/>
          </a:xfrm>
          <a:prstGeom prst="triangle">
            <a:avLst>
              <a:gd name="adj" fmla="val 42652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05605" y="5343701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=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2132231" y="1365492"/>
          <a:ext cx="495301" cy="588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03200" imgH="241300" progId="Equation.3">
                  <p:embed/>
                </p:oleObj>
              </mc:Choice>
              <mc:Fallback>
                <p:oleObj name="Equation" r:id="rId12" imgW="203200" imgH="241300" progId="Equation.3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132231" y="1365492"/>
                        <a:ext cx="495301" cy="5880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/>
          <p:nvPr/>
        </p:nvSpPr>
        <p:spPr>
          <a:xfrm>
            <a:off x="1644870" y="993670"/>
            <a:ext cx="4247931" cy="2131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94912" y="3228122"/>
            <a:ext cx="8978545" cy="83134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0000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9" name="Picture 8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3336" y="1881971"/>
            <a:ext cx="4775200" cy="46674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 xmlns="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298109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0" y="1049595"/>
            <a:ext cx="9144000" cy="431892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45379"/>
            <a:ext cx="9009770" cy="1004216"/>
          </a:xfrm>
          <a:solidFill>
            <a:srgbClr val="81FF45"/>
          </a:solidFill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90"/>
                </a:solidFill>
                <a:latin typeface="Comic Sans MS"/>
                <a:ea typeface="ＭＳ Ｐゴシック" charset="0"/>
                <a:cs typeface="Comic Sans MS"/>
              </a:rPr>
              <a:t>Fluctuation conductivity </a:t>
            </a:r>
            <a:r>
              <a:rPr lang="en-US" sz="3200" b="1" dirty="0">
                <a:solidFill>
                  <a:srgbClr val="00009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at arbitrary temperatures </a:t>
            </a:r>
            <a:r>
              <a:rPr lang="en-US" sz="3200" b="1" dirty="0">
                <a:solidFill>
                  <a:srgbClr val="000099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and magnetic fields</a:t>
            </a:r>
            <a:endParaRPr lang="en-US" sz="3200" b="1" dirty="0">
              <a:solidFill>
                <a:srgbClr val="0000FF"/>
              </a:solidFill>
              <a:latin typeface="Comic Sans MS"/>
              <a:ea typeface="ＭＳ Ｐゴシック" charset="0"/>
              <a:cs typeface="Comic Sans MS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9178797" y="2108821"/>
            <a:ext cx="1526433" cy="486034"/>
            <a:chOff x="1008" y="1200"/>
            <a:chExt cx="3504" cy="1008"/>
          </a:xfrm>
        </p:grpSpPr>
        <p:sp>
          <p:nvSpPr>
            <p:cNvPr id="9" name="AutoShape 5"/>
            <p:cNvSpPr>
              <a:spLocks noChangeArrowheads="1"/>
            </p:cNvSpPr>
            <p:nvPr/>
          </p:nvSpPr>
          <p:spPr bwMode="auto">
            <a:xfrm rot="5400000" flipH="1">
              <a:off x="3072" y="1871"/>
              <a:ext cx="336" cy="241"/>
            </a:xfrm>
            <a:prstGeom prst="triangle">
              <a:avLst>
                <a:gd name="adj" fmla="val 52079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AutoShape 6"/>
            <p:cNvSpPr>
              <a:spLocks noChangeArrowheads="1"/>
            </p:cNvSpPr>
            <p:nvPr/>
          </p:nvSpPr>
          <p:spPr bwMode="auto">
            <a:xfrm rot="5400000" flipH="1">
              <a:off x="3072" y="1296"/>
              <a:ext cx="336" cy="241"/>
            </a:xfrm>
            <a:prstGeom prst="triangle">
              <a:avLst>
                <a:gd name="adj" fmla="val 52079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AutoShape 7"/>
            <p:cNvSpPr>
              <a:spLocks noChangeArrowheads="1"/>
            </p:cNvSpPr>
            <p:nvPr/>
          </p:nvSpPr>
          <p:spPr bwMode="auto">
            <a:xfrm rot="16200000">
              <a:off x="2112" y="1871"/>
              <a:ext cx="336" cy="241"/>
            </a:xfrm>
            <a:prstGeom prst="triangle">
              <a:avLst>
                <a:gd name="adj" fmla="val 52079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AutoShape 8"/>
            <p:cNvSpPr>
              <a:spLocks noChangeArrowheads="1"/>
            </p:cNvSpPr>
            <p:nvPr/>
          </p:nvSpPr>
          <p:spPr bwMode="auto">
            <a:xfrm rot="16200000">
              <a:off x="2112" y="1296"/>
              <a:ext cx="336" cy="241"/>
            </a:xfrm>
            <a:prstGeom prst="triangle">
              <a:avLst>
                <a:gd name="adj" fmla="val 52079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-10800000">
              <a:off x="2401" y="1200"/>
              <a:ext cx="735" cy="144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57150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rot="10800000" flipV="1">
              <a:off x="2401" y="2064"/>
              <a:ext cx="735" cy="144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57150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AutoShape 11"/>
            <p:cNvSpPr>
              <a:spLocks noChangeArrowheads="1"/>
            </p:cNvSpPr>
            <p:nvPr/>
          </p:nvSpPr>
          <p:spPr bwMode="auto">
            <a:xfrm rot="16200000">
              <a:off x="1609" y="1368"/>
              <a:ext cx="911" cy="672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rot="-21600000">
              <a:off x="1008" y="1597"/>
              <a:ext cx="721" cy="145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AutoShape 13"/>
            <p:cNvSpPr>
              <a:spLocks noChangeArrowheads="1"/>
            </p:cNvSpPr>
            <p:nvPr/>
          </p:nvSpPr>
          <p:spPr bwMode="auto">
            <a:xfrm rot="-24966588">
              <a:off x="1951" y="1830"/>
              <a:ext cx="144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AutoShape 14"/>
            <p:cNvSpPr>
              <a:spLocks noChangeArrowheads="1"/>
            </p:cNvSpPr>
            <p:nvPr/>
          </p:nvSpPr>
          <p:spPr bwMode="auto">
            <a:xfrm rot="14027585" flipH="1">
              <a:off x="3434" y="1824"/>
              <a:ext cx="144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AutoShape 15"/>
            <p:cNvSpPr>
              <a:spLocks noChangeArrowheads="1"/>
            </p:cNvSpPr>
            <p:nvPr/>
          </p:nvSpPr>
          <p:spPr bwMode="auto">
            <a:xfrm>
              <a:off x="1624" y="1575"/>
              <a:ext cx="241" cy="239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AutoShape 16"/>
            <p:cNvSpPr>
              <a:spLocks noChangeArrowheads="1"/>
            </p:cNvSpPr>
            <p:nvPr/>
          </p:nvSpPr>
          <p:spPr bwMode="auto">
            <a:xfrm rot="7398320">
              <a:off x="3448" y="1441"/>
              <a:ext cx="144" cy="145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AutoShape 17"/>
            <p:cNvSpPr>
              <a:spLocks noChangeArrowheads="1"/>
            </p:cNvSpPr>
            <p:nvPr/>
          </p:nvSpPr>
          <p:spPr bwMode="auto">
            <a:xfrm rot="3419640">
              <a:off x="1934" y="1436"/>
              <a:ext cx="144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AutoShape 18"/>
            <p:cNvSpPr>
              <a:spLocks noChangeArrowheads="1"/>
            </p:cNvSpPr>
            <p:nvPr/>
          </p:nvSpPr>
          <p:spPr bwMode="auto">
            <a:xfrm rot="5400000" flipH="1">
              <a:off x="3000" y="1368"/>
              <a:ext cx="911" cy="672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rot="-21600000">
              <a:off x="3791" y="1597"/>
              <a:ext cx="721" cy="145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AutoShape 20"/>
            <p:cNvSpPr>
              <a:spLocks noChangeArrowheads="1"/>
            </p:cNvSpPr>
            <p:nvPr/>
          </p:nvSpPr>
          <p:spPr bwMode="auto">
            <a:xfrm>
              <a:off x="3648" y="1575"/>
              <a:ext cx="241" cy="239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AutoShape 21"/>
            <p:cNvSpPr>
              <a:spLocks noChangeArrowheads="1"/>
            </p:cNvSpPr>
            <p:nvPr/>
          </p:nvSpPr>
          <p:spPr bwMode="auto">
            <a:xfrm>
              <a:off x="2326" y="1631"/>
              <a:ext cx="144" cy="145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AutoShape 22"/>
            <p:cNvSpPr>
              <a:spLocks noChangeArrowheads="1"/>
            </p:cNvSpPr>
            <p:nvPr/>
          </p:nvSpPr>
          <p:spPr bwMode="auto">
            <a:xfrm rot="10800000">
              <a:off x="3048" y="1623"/>
              <a:ext cx="144" cy="145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9" name="Group 23"/>
          <p:cNvGrpSpPr>
            <a:grpSpLocks/>
          </p:cNvGrpSpPr>
          <p:nvPr/>
        </p:nvGrpSpPr>
        <p:grpSpPr bwMode="auto">
          <a:xfrm>
            <a:off x="1518013" y="3554598"/>
            <a:ext cx="1166010" cy="465171"/>
            <a:chOff x="672" y="398"/>
            <a:chExt cx="3168" cy="1152"/>
          </a:xfrm>
        </p:grpSpPr>
        <p:sp>
          <p:nvSpPr>
            <p:cNvPr id="30" name="Freeform 24"/>
            <p:cNvSpPr>
              <a:spLocks/>
            </p:cNvSpPr>
            <p:nvPr/>
          </p:nvSpPr>
          <p:spPr bwMode="auto">
            <a:xfrm rot="-5400000">
              <a:off x="1869" y="902"/>
              <a:ext cx="777" cy="143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57150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Freeform 25"/>
            <p:cNvSpPr>
              <a:spLocks/>
            </p:cNvSpPr>
            <p:nvPr/>
          </p:nvSpPr>
          <p:spPr bwMode="auto">
            <a:xfrm flipV="1">
              <a:off x="2064" y="398"/>
              <a:ext cx="385" cy="193"/>
            </a:xfrm>
            <a:custGeom>
              <a:avLst/>
              <a:gdLst>
                <a:gd name="T0" fmla="*/ 192 w 384"/>
                <a:gd name="T1" fmla="*/ 0 h 192"/>
                <a:gd name="T2" fmla="*/ 0 w 384"/>
                <a:gd name="T3" fmla="*/ 144 h 192"/>
                <a:gd name="T4" fmla="*/ 192 w 384"/>
                <a:gd name="T5" fmla="*/ 192 h 192"/>
                <a:gd name="T6" fmla="*/ 384 w 384"/>
                <a:gd name="T7" fmla="*/ 144 h 192"/>
                <a:gd name="T8" fmla="*/ 192 w 384"/>
                <a:gd name="T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192" y="0"/>
                  </a:moveTo>
                  <a:lnTo>
                    <a:pt x="0" y="144"/>
                  </a:lnTo>
                  <a:cubicBezTo>
                    <a:pt x="0" y="176"/>
                    <a:pt x="128" y="192"/>
                    <a:pt x="192" y="192"/>
                  </a:cubicBezTo>
                  <a:cubicBezTo>
                    <a:pt x="256" y="192"/>
                    <a:pt x="384" y="176"/>
                    <a:pt x="384" y="144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Freeform 26"/>
            <p:cNvSpPr>
              <a:spLocks/>
            </p:cNvSpPr>
            <p:nvPr/>
          </p:nvSpPr>
          <p:spPr bwMode="auto">
            <a:xfrm>
              <a:off x="2064" y="1357"/>
              <a:ext cx="385" cy="193"/>
            </a:xfrm>
            <a:custGeom>
              <a:avLst/>
              <a:gdLst>
                <a:gd name="T0" fmla="*/ 192 w 384"/>
                <a:gd name="T1" fmla="*/ 0 h 192"/>
                <a:gd name="T2" fmla="*/ 0 w 384"/>
                <a:gd name="T3" fmla="*/ 144 h 192"/>
                <a:gd name="T4" fmla="*/ 192 w 384"/>
                <a:gd name="T5" fmla="*/ 192 h 192"/>
                <a:gd name="T6" fmla="*/ 384 w 384"/>
                <a:gd name="T7" fmla="*/ 144 h 192"/>
                <a:gd name="T8" fmla="*/ 192 w 384"/>
                <a:gd name="T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192" y="0"/>
                  </a:moveTo>
                  <a:lnTo>
                    <a:pt x="0" y="144"/>
                  </a:lnTo>
                  <a:cubicBezTo>
                    <a:pt x="0" y="176"/>
                    <a:pt x="128" y="192"/>
                    <a:pt x="192" y="192"/>
                  </a:cubicBezTo>
                  <a:cubicBezTo>
                    <a:pt x="256" y="192"/>
                    <a:pt x="384" y="176"/>
                    <a:pt x="384" y="144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Freeform 27"/>
            <p:cNvSpPr>
              <a:spLocks/>
            </p:cNvSpPr>
            <p:nvPr/>
          </p:nvSpPr>
          <p:spPr bwMode="auto">
            <a:xfrm>
              <a:off x="1392" y="398"/>
              <a:ext cx="1727" cy="480"/>
            </a:xfrm>
            <a:custGeom>
              <a:avLst/>
              <a:gdLst>
                <a:gd name="T0" fmla="*/ 0 w 1728"/>
                <a:gd name="T1" fmla="*/ 480 h 480"/>
                <a:gd name="T2" fmla="*/ 864 w 1728"/>
                <a:gd name="T3" fmla="*/ 0 h 480"/>
                <a:gd name="T4" fmla="*/ 1728 w 1728"/>
                <a:gd name="T5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8" h="480">
                  <a:moveTo>
                    <a:pt x="0" y="480"/>
                  </a:moveTo>
                  <a:cubicBezTo>
                    <a:pt x="288" y="240"/>
                    <a:pt x="576" y="0"/>
                    <a:pt x="864" y="0"/>
                  </a:cubicBezTo>
                  <a:cubicBezTo>
                    <a:pt x="1152" y="0"/>
                    <a:pt x="1440" y="240"/>
                    <a:pt x="1728" y="480"/>
                  </a:cubicBezTo>
                </a:path>
              </a:pathLst>
            </a:custGeom>
            <a:noFill/>
            <a:ln w="28575" cmpd="sng">
              <a:solidFill>
                <a:srgbClr val="61616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Freeform 28"/>
            <p:cNvSpPr>
              <a:spLocks/>
            </p:cNvSpPr>
            <p:nvPr/>
          </p:nvSpPr>
          <p:spPr bwMode="auto">
            <a:xfrm rot="10800000">
              <a:off x="1392" y="1070"/>
              <a:ext cx="1727" cy="480"/>
            </a:xfrm>
            <a:custGeom>
              <a:avLst/>
              <a:gdLst>
                <a:gd name="T0" fmla="*/ 0 w 1728"/>
                <a:gd name="T1" fmla="*/ 480 h 480"/>
                <a:gd name="T2" fmla="*/ 864 w 1728"/>
                <a:gd name="T3" fmla="*/ 0 h 480"/>
                <a:gd name="T4" fmla="*/ 1728 w 1728"/>
                <a:gd name="T5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8" h="480">
                  <a:moveTo>
                    <a:pt x="0" y="480"/>
                  </a:moveTo>
                  <a:cubicBezTo>
                    <a:pt x="288" y="240"/>
                    <a:pt x="576" y="0"/>
                    <a:pt x="864" y="0"/>
                  </a:cubicBezTo>
                  <a:cubicBezTo>
                    <a:pt x="1152" y="0"/>
                    <a:pt x="1440" y="240"/>
                    <a:pt x="1728" y="480"/>
                  </a:cubicBezTo>
                </a:path>
              </a:pathLst>
            </a:custGeom>
            <a:noFill/>
            <a:ln w="28575" cmpd="sng">
              <a:solidFill>
                <a:srgbClr val="61616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Freeform 29"/>
            <p:cNvSpPr>
              <a:spLocks/>
            </p:cNvSpPr>
            <p:nvPr/>
          </p:nvSpPr>
          <p:spPr bwMode="auto">
            <a:xfrm rot="-21600000">
              <a:off x="3120" y="878"/>
              <a:ext cx="720" cy="144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Freeform 30"/>
            <p:cNvSpPr>
              <a:spLocks/>
            </p:cNvSpPr>
            <p:nvPr/>
          </p:nvSpPr>
          <p:spPr bwMode="auto">
            <a:xfrm rot="-21600000">
              <a:off x="672" y="878"/>
              <a:ext cx="720" cy="144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AutoShape 31"/>
            <p:cNvSpPr>
              <a:spLocks noChangeArrowheads="1"/>
            </p:cNvSpPr>
            <p:nvPr/>
          </p:nvSpPr>
          <p:spPr bwMode="auto">
            <a:xfrm>
              <a:off x="2976" y="853"/>
              <a:ext cx="240" cy="241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AutoShape 32"/>
            <p:cNvSpPr>
              <a:spLocks noChangeArrowheads="1"/>
            </p:cNvSpPr>
            <p:nvPr/>
          </p:nvSpPr>
          <p:spPr bwMode="auto">
            <a:xfrm rot="3167046">
              <a:off x="2737" y="1248"/>
              <a:ext cx="144" cy="143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AutoShape 33"/>
            <p:cNvSpPr>
              <a:spLocks noChangeArrowheads="1"/>
            </p:cNvSpPr>
            <p:nvPr/>
          </p:nvSpPr>
          <p:spPr bwMode="auto">
            <a:xfrm rot="3311572" flipH="1">
              <a:off x="1657" y="543"/>
              <a:ext cx="144" cy="145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AutoShape 34"/>
            <p:cNvSpPr>
              <a:spLocks noChangeArrowheads="1"/>
            </p:cNvSpPr>
            <p:nvPr/>
          </p:nvSpPr>
          <p:spPr bwMode="auto">
            <a:xfrm>
              <a:off x="1281" y="853"/>
              <a:ext cx="241" cy="241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AutoShape 35"/>
            <p:cNvSpPr>
              <a:spLocks noChangeArrowheads="1"/>
            </p:cNvSpPr>
            <p:nvPr/>
          </p:nvSpPr>
          <p:spPr bwMode="auto">
            <a:xfrm rot="-3140337">
              <a:off x="1666" y="1276"/>
              <a:ext cx="144" cy="143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AutoShape 36"/>
            <p:cNvSpPr>
              <a:spLocks noChangeArrowheads="1"/>
            </p:cNvSpPr>
            <p:nvPr/>
          </p:nvSpPr>
          <p:spPr bwMode="auto">
            <a:xfrm rot="-3092593">
              <a:off x="2688" y="529"/>
              <a:ext cx="144" cy="143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4" name="Group 53"/>
          <p:cNvGrpSpPr>
            <a:grpSpLocks/>
          </p:cNvGrpSpPr>
          <p:nvPr/>
        </p:nvGrpSpPr>
        <p:grpSpPr bwMode="auto">
          <a:xfrm>
            <a:off x="1890041" y="5499389"/>
            <a:ext cx="1234159" cy="620537"/>
            <a:chOff x="2976" y="2818"/>
            <a:chExt cx="3168" cy="1278"/>
          </a:xfrm>
        </p:grpSpPr>
        <p:sp>
          <p:nvSpPr>
            <p:cNvPr id="45" name="Freeform 54"/>
            <p:cNvSpPr>
              <a:spLocks/>
            </p:cNvSpPr>
            <p:nvPr/>
          </p:nvSpPr>
          <p:spPr bwMode="auto">
            <a:xfrm rot="-10800000">
              <a:off x="4194" y="3099"/>
              <a:ext cx="735" cy="145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57150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Freeform 55"/>
            <p:cNvSpPr>
              <a:spLocks/>
            </p:cNvSpPr>
            <p:nvPr/>
          </p:nvSpPr>
          <p:spPr bwMode="auto">
            <a:xfrm>
              <a:off x="3947" y="2939"/>
              <a:ext cx="345" cy="249"/>
            </a:xfrm>
            <a:custGeom>
              <a:avLst/>
              <a:gdLst>
                <a:gd name="T0" fmla="*/ 254 w 345"/>
                <a:gd name="T1" fmla="*/ 250 h 250"/>
                <a:gd name="T2" fmla="*/ 15 w 345"/>
                <a:gd name="T3" fmla="*/ 225 h 250"/>
                <a:gd name="T4" fmla="*/ 163 w 345"/>
                <a:gd name="T5" fmla="*/ 110 h 250"/>
                <a:gd name="T6" fmla="*/ 345 w 345"/>
                <a:gd name="T7" fmla="*/ 28 h 250"/>
                <a:gd name="T8" fmla="*/ 254 w 345"/>
                <a:gd name="T9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5" h="250">
                  <a:moveTo>
                    <a:pt x="254" y="250"/>
                  </a:moveTo>
                  <a:lnTo>
                    <a:pt x="15" y="225"/>
                  </a:lnTo>
                  <a:cubicBezTo>
                    <a:pt x="0" y="202"/>
                    <a:pt x="108" y="143"/>
                    <a:pt x="163" y="110"/>
                  </a:cubicBezTo>
                  <a:cubicBezTo>
                    <a:pt x="218" y="77"/>
                    <a:pt x="328" y="0"/>
                    <a:pt x="345" y="28"/>
                  </a:cubicBezTo>
                  <a:lnTo>
                    <a:pt x="254" y="25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56"/>
            <p:cNvSpPr>
              <a:spLocks/>
            </p:cNvSpPr>
            <p:nvPr/>
          </p:nvSpPr>
          <p:spPr bwMode="auto">
            <a:xfrm>
              <a:off x="4849" y="2950"/>
              <a:ext cx="345" cy="249"/>
            </a:xfrm>
            <a:custGeom>
              <a:avLst/>
              <a:gdLst>
                <a:gd name="T0" fmla="*/ 90 w 344"/>
                <a:gd name="T1" fmla="*/ 250 h 250"/>
                <a:gd name="T2" fmla="*/ 329 w 344"/>
                <a:gd name="T3" fmla="*/ 226 h 250"/>
                <a:gd name="T4" fmla="*/ 181 w 344"/>
                <a:gd name="T5" fmla="*/ 108 h 250"/>
                <a:gd name="T6" fmla="*/ 0 w 344"/>
                <a:gd name="T7" fmla="*/ 27 h 250"/>
                <a:gd name="T8" fmla="*/ 90 w 344"/>
                <a:gd name="T9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4" h="250">
                  <a:moveTo>
                    <a:pt x="90" y="250"/>
                  </a:moveTo>
                  <a:lnTo>
                    <a:pt x="329" y="226"/>
                  </a:lnTo>
                  <a:cubicBezTo>
                    <a:pt x="344" y="202"/>
                    <a:pt x="236" y="142"/>
                    <a:pt x="181" y="108"/>
                  </a:cubicBezTo>
                  <a:cubicBezTo>
                    <a:pt x="126" y="75"/>
                    <a:pt x="17" y="0"/>
                    <a:pt x="0" y="27"/>
                  </a:cubicBezTo>
                  <a:lnTo>
                    <a:pt x="90" y="25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Freeform 57"/>
            <p:cNvSpPr>
              <a:spLocks/>
            </p:cNvSpPr>
            <p:nvPr/>
          </p:nvSpPr>
          <p:spPr bwMode="auto">
            <a:xfrm>
              <a:off x="3696" y="2880"/>
              <a:ext cx="1727" cy="479"/>
            </a:xfrm>
            <a:custGeom>
              <a:avLst/>
              <a:gdLst>
                <a:gd name="T0" fmla="*/ 0 w 1728"/>
                <a:gd name="T1" fmla="*/ 480 h 480"/>
                <a:gd name="T2" fmla="*/ 864 w 1728"/>
                <a:gd name="T3" fmla="*/ 0 h 480"/>
                <a:gd name="T4" fmla="*/ 1728 w 1728"/>
                <a:gd name="T5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8" h="480">
                  <a:moveTo>
                    <a:pt x="0" y="480"/>
                  </a:moveTo>
                  <a:cubicBezTo>
                    <a:pt x="288" y="240"/>
                    <a:pt x="576" y="0"/>
                    <a:pt x="864" y="0"/>
                  </a:cubicBezTo>
                  <a:cubicBezTo>
                    <a:pt x="1152" y="0"/>
                    <a:pt x="1440" y="240"/>
                    <a:pt x="1728" y="480"/>
                  </a:cubicBezTo>
                </a:path>
              </a:pathLst>
            </a:custGeom>
            <a:noFill/>
            <a:ln w="28575" cmpd="sng">
              <a:solidFill>
                <a:srgbClr val="61616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Freeform 58"/>
            <p:cNvSpPr>
              <a:spLocks/>
            </p:cNvSpPr>
            <p:nvPr/>
          </p:nvSpPr>
          <p:spPr bwMode="auto">
            <a:xfrm rot="10800000">
              <a:off x="3696" y="3552"/>
              <a:ext cx="1727" cy="479"/>
            </a:xfrm>
            <a:custGeom>
              <a:avLst/>
              <a:gdLst>
                <a:gd name="T0" fmla="*/ 0 w 1728"/>
                <a:gd name="T1" fmla="*/ 480 h 480"/>
                <a:gd name="T2" fmla="*/ 864 w 1728"/>
                <a:gd name="T3" fmla="*/ 0 h 480"/>
                <a:gd name="T4" fmla="*/ 1728 w 1728"/>
                <a:gd name="T5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8" h="480">
                  <a:moveTo>
                    <a:pt x="0" y="480"/>
                  </a:moveTo>
                  <a:cubicBezTo>
                    <a:pt x="288" y="240"/>
                    <a:pt x="576" y="0"/>
                    <a:pt x="864" y="0"/>
                  </a:cubicBezTo>
                  <a:cubicBezTo>
                    <a:pt x="1152" y="0"/>
                    <a:pt x="1440" y="240"/>
                    <a:pt x="1728" y="480"/>
                  </a:cubicBezTo>
                </a:path>
              </a:pathLst>
            </a:custGeom>
            <a:noFill/>
            <a:ln w="28575" cmpd="sng">
              <a:solidFill>
                <a:srgbClr val="61616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59"/>
            <p:cNvSpPr>
              <a:spLocks/>
            </p:cNvSpPr>
            <p:nvPr/>
          </p:nvSpPr>
          <p:spPr bwMode="auto">
            <a:xfrm rot="-21600000">
              <a:off x="5424" y="3360"/>
              <a:ext cx="720" cy="143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Freeform 60"/>
            <p:cNvSpPr>
              <a:spLocks/>
            </p:cNvSpPr>
            <p:nvPr/>
          </p:nvSpPr>
          <p:spPr bwMode="auto">
            <a:xfrm rot="-21600000">
              <a:off x="2976" y="3360"/>
              <a:ext cx="720" cy="143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AutoShape 61"/>
            <p:cNvSpPr>
              <a:spLocks noChangeArrowheads="1"/>
            </p:cNvSpPr>
            <p:nvPr/>
          </p:nvSpPr>
          <p:spPr bwMode="auto">
            <a:xfrm>
              <a:off x="5280" y="3335"/>
              <a:ext cx="239" cy="242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AutoShape 62"/>
            <p:cNvSpPr>
              <a:spLocks noChangeArrowheads="1"/>
            </p:cNvSpPr>
            <p:nvPr/>
          </p:nvSpPr>
          <p:spPr bwMode="auto">
            <a:xfrm rot="16200000">
              <a:off x="4496" y="2818"/>
              <a:ext cx="143" cy="143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AutoShape 63"/>
            <p:cNvSpPr>
              <a:spLocks noChangeArrowheads="1"/>
            </p:cNvSpPr>
            <p:nvPr/>
          </p:nvSpPr>
          <p:spPr bwMode="auto">
            <a:xfrm rot="16200000" flipH="1">
              <a:off x="4483" y="3953"/>
              <a:ext cx="143" cy="143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AutoShape 64"/>
            <p:cNvSpPr>
              <a:spLocks noChangeArrowheads="1"/>
            </p:cNvSpPr>
            <p:nvPr/>
          </p:nvSpPr>
          <p:spPr bwMode="auto">
            <a:xfrm>
              <a:off x="3593" y="3335"/>
              <a:ext cx="239" cy="242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AutoShape 65"/>
            <p:cNvSpPr>
              <a:spLocks noChangeArrowheads="1"/>
            </p:cNvSpPr>
            <p:nvPr/>
          </p:nvSpPr>
          <p:spPr bwMode="auto">
            <a:xfrm rot="7448156">
              <a:off x="5195" y="3169"/>
              <a:ext cx="145" cy="145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AutoShape 66"/>
            <p:cNvSpPr>
              <a:spLocks noChangeArrowheads="1"/>
            </p:cNvSpPr>
            <p:nvPr/>
          </p:nvSpPr>
          <p:spPr bwMode="auto">
            <a:xfrm rot="2884401">
              <a:off x="3775" y="3165"/>
              <a:ext cx="145" cy="145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8" name="Group 39"/>
          <p:cNvGrpSpPr>
            <a:grpSpLocks/>
          </p:cNvGrpSpPr>
          <p:nvPr/>
        </p:nvGrpSpPr>
        <p:grpSpPr bwMode="auto">
          <a:xfrm>
            <a:off x="3415682" y="5481542"/>
            <a:ext cx="1398323" cy="638384"/>
            <a:chOff x="816" y="2112"/>
            <a:chExt cx="3168" cy="1278"/>
          </a:xfrm>
        </p:grpSpPr>
        <p:sp>
          <p:nvSpPr>
            <p:cNvPr id="59" name="Freeform 40"/>
            <p:cNvSpPr>
              <a:spLocks/>
            </p:cNvSpPr>
            <p:nvPr/>
          </p:nvSpPr>
          <p:spPr bwMode="auto">
            <a:xfrm rot="10800000" flipV="1">
              <a:off x="2034" y="2964"/>
              <a:ext cx="735" cy="143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57150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Freeform 41"/>
            <p:cNvSpPr>
              <a:spLocks/>
            </p:cNvSpPr>
            <p:nvPr/>
          </p:nvSpPr>
          <p:spPr bwMode="auto">
            <a:xfrm flipV="1">
              <a:off x="1787" y="3021"/>
              <a:ext cx="345" cy="249"/>
            </a:xfrm>
            <a:custGeom>
              <a:avLst/>
              <a:gdLst>
                <a:gd name="T0" fmla="*/ 254 w 345"/>
                <a:gd name="T1" fmla="*/ 250 h 250"/>
                <a:gd name="T2" fmla="*/ 15 w 345"/>
                <a:gd name="T3" fmla="*/ 225 h 250"/>
                <a:gd name="T4" fmla="*/ 163 w 345"/>
                <a:gd name="T5" fmla="*/ 110 h 250"/>
                <a:gd name="T6" fmla="*/ 345 w 345"/>
                <a:gd name="T7" fmla="*/ 28 h 250"/>
                <a:gd name="T8" fmla="*/ 254 w 345"/>
                <a:gd name="T9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5" h="250">
                  <a:moveTo>
                    <a:pt x="254" y="250"/>
                  </a:moveTo>
                  <a:lnTo>
                    <a:pt x="15" y="225"/>
                  </a:lnTo>
                  <a:cubicBezTo>
                    <a:pt x="0" y="202"/>
                    <a:pt x="108" y="143"/>
                    <a:pt x="163" y="110"/>
                  </a:cubicBezTo>
                  <a:cubicBezTo>
                    <a:pt x="218" y="77"/>
                    <a:pt x="328" y="0"/>
                    <a:pt x="345" y="28"/>
                  </a:cubicBezTo>
                  <a:lnTo>
                    <a:pt x="254" y="25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Freeform 42"/>
            <p:cNvSpPr>
              <a:spLocks/>
            </p:cNvSpPr>
            <p:nvPr/>
          </p:nvSpPr>
          <p:spPr bwMode="auto">
            <a:xfrm flipV="1">
              <a:off x="2689" y="3007"/>
              <a:ext cx="345" cy="251"/>
            </a:xfrm>
            <a:custGeom>
              <a:avLst/>
              <a:gdLst>
                <a:gd name="T0" fmla="*/ 90 w 344"/>
                <a:gd name="T1" fmla="*/ 250 h 250"/>
                <a:gd name="T2" fmla="*/ 329 w 344"/>
                <a:gd name="T3" fmla="*/ 226 h 250"/>
                <a:gd name="T4" fmla="*/ 181 w 344"/>
                <a:gd name="T5" fmla="*/ 108 h 250"/>
                <a:gd name="T6" fmla="*/ 0 w 344"/>
                <a:gd name="T7" fmla="*/ 27 h 250"/>
                <a:gd name="T8" fmla="*/ 90 w 344"/>
                <a:gd name="T9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4" h="250">
                  <a:moveTo>
                    <a:pt x="90" y="250"/>
                  </a:moveTo>
                  <a:lnTo>
                    <a:pt x="329" y="226"/>
                  </a:lnTo>
                  <a:cubicBezTo>
                    <a:pt x="344" y="202"/>
                    <a:pt x="236" y="142"/>
                    <a:pt x="181" y="108"/>
                  </a:cubicBezTo>
                  <a:cubicBezTo>
                    <a:pt x="126" y="75"/>
                    <a:pt x="17" y="0"/>
                    <a:pt x="0" y="27"/>
                  </a:cubicBezTo>
                  <a:lnTo>
                    <a:pt x="90" y="25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Freeform 43"/>
            <p:cNvSpPr>
              <a:spLocks/>
            </p:cNvSpPr>
            <p:nvPr/>
          </p:nvSpPr>
          <p:spPr bwMode="auto">
            <a:xfrm flipV="1">
              <a:off x="1536" y="2847"/>
              <a:ext cx="1727" cy="481"/>
            </a:xfrm>
            <a:custGeom>
              <a:avLst/>
              <a:gdLst>
                <a:gd name="T0" fmla="*/ 0 w 1728"/>
                <a:gd name="T1" fmla="*/ 480 h 480"/>
                <a:gd name="T2" fmla="*/ 864 w 1728"/>
                <a:gd name="T3" fmla="*/ 0 h 480"/>
                <a:gd name="T4" fmla="*/ 1728 w 1728"/>
                <a:gd name="T5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8" h="480">
                  <a:moveTo>
                    <a:pt x="0" y="480"/>
                  </a:moveTo>
                  <a:cubicBezTo>
                    <a:pt x="288" y="240"/>
                    <a:pt x="576" y="0"/>
                    <a:pt x="864" y="0"/>
                  </a:cubicBezTo>
                  <a:cubicBezTo>
                    <a:pt x="1152" y="0"/>
                    <a:pt x="1440" y="240"/>
                    <a:pt x="1728" y="480"/>
                  </a:cubicBezTo>
                </a:path>
              </a:pathLst>
            </a:custGeom>
            <a:noFill/>
            <a:ln w="28575" cmpd="sng">
              <a:solidFill>
                <a:srgbClr val="61616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Freeform 44"/>
            <p:cNvSpPr>
              <a:spLocks/>
            </p:cNvSpPr>
            <p:nvPr/>
          </p:nvSpPr>
          <p:spPr bwMode="auto">
            <a:xfrm rot="10800000" flipV="1">
              <a:off x="1536" y="2176"/>
              <a:ext cx="1727" cy="481"/>
            </a:xfrm>
            <a:custGeom>
              <a:avLst/>
              <a:gdLst>
                <a:gd name="T0" fmla="*/ 0 w 1728"/>
                <a:gd name="T1" fmla="*/ 480 h 480"/>
                <a:gd name="T2" fmla="*/ 864 w 1728"/>
                <a:gd name="T3" fmla="*/ 0 h 480"/>
                <a:gd name="T4" fmla="*/ 1728 w 1728"/>
                <a:gd name="T5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8" h="480">
                  <a:moveTo>
                    <a:pt x="0" y="480"/>
                  </a:moveTo>
                  <a:cubicBezTo>
                    <a:pt x="288" y="240"/>
                    <a:pt x="576" y="0"/>
                    <a:pt x="864" y="0"/>
                  </a:cubicBezTo>
                  <a:cubicBezTo>
                    <a:pt x="1152" y="0"/>
                    <a:pt x="1440" y="240"/>
                    <a:pt x="1728" y="480"/>
                  </a:cubicBezTo>
                </a:path>
              </a:pathLst>
            </a:custGeom>
            <a:noFill/>
            <a:ln w="28575" cmpd="sng">
              <a:solidFill>
                <a:srgbClr val="61616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Freeform 45"/>
            <p:cNvSpPr>
              <a:spLocks/>
            </p:cNvSpPr>
            <p:nvPr/>
          </p:nvSpPr>
          <p:spPr bwMode="auto">
            <a:xfrm flipV="1">
              <a:off x="3264" y="2704"/>
              <a:ext cx="720" cy="143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Freeform 46"/>
            <p:cNvSpPr>
              <a:spLocks/>
            </p:cNvSpPr>
            <p:nvPr/>
          </p:nvSpPr>
          <p:spPr bwMode="auto">
            <a:xfrm flipV="1">
              <a:off x="816" y="2704"/>
              <a:ext cx="720" cy="143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AutoShape 47"/>
            <p:cNvSpPr>
              <a:spLocks noChangeArrowheads="1"/>
            </p:cNvSpPr>
            <p:nvPr/>
          </p:nvSpPr>
          <p:spPr bwMode="auto">
            <a:xfrm flipV="1">
              <a:off x="3120" y="2632"/>
              <a:ext cx="239" cy="239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AutoShape 48"/>
            <p:cNvSpPr>
              <a:spLocks noChangeArrowheads="1"/>
            </p:cNvSpPr>
            <p:nvPr/>
          </p:nvSpPr>
          <p:spPr bwMode="auto">
            <a:xfrm rot="16200000" flipH="1" flipV="1">
              <a:off x="2336" y="3247"/>
              <a:ext cx="143" cy="143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" name="AutoShape 49"/>
            <p:cNvSpPr>
              <a:spLocks noChangeArrowheads="1"/>
            </p:cNvSpPr>
            <p:nvPr/>
          </p:nvSpPr>
          <p:spPr bwMode="auto">
            <a:xfrm rot="16200000" flipV="1">
              <a:off x="2323" y="2112"/>
              <a:ext cx="143" cy="143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" name="AutoShape 50"/>
            <p:cNvSpPr>
              <a:spLocks noChangeArrowheads="1"/>
            </p:cNvSpPr>
            <p:nvPr/>
          </p:nvSpPr>
          <p:spPr bwMode="auto">
            <a:xfrm flipV="1">
              <a:off x="1433" y="2632"/>
              <a:ext cx="239" cy="239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" name="AutoShape 51"/>
            <p:cNvSpPr>
              <a:spLocks noChangeArrowheads="1"/>
            </p:cNvSpPr>
            <p:nvPr/>
          </p:nvSpPr>
          <p:spPr bwMode="auto">
            <a:xfrm rot="3066024" flipV="1">
              <a:off x="3036" y="2893"/>
              <a:ext cx="143" cy="145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" name="AutoShape 52"/>
            <p:cNvSpPr>
              <a:spLocks noChangeArrowheads="1"/>
            </p:cNvSpPr>
            <p:nvPr/>
          </p:nvSpPr>
          <p:spPr bwMode="auto">
            <a:xfrm rot="7915599" flipV="1">
              <a:off x="1617" y="2897"/>
              <a:ext cx="143" cy="145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72" name="Group 67"/>
          <p:cNvGrpSpPr>
            <a:grpSpLocks/>
          </p:cNvGrpSpPr>
          <p:nvPr/>
        </p:nvGrpSpPr>
        <p:grpSpPr bwMode="auto">
          <a:xfrm>
            <a:off x="2425701" y="6048494"/>
            <a:ext cx="1534515" cy="669159"/>
            <a:chOff x="192" y="2016"/>
            <a:chExt cx="3168" cy="1278"/>
          </a:xfrm>
        </p:grpSpPr>
        <p:sp>
          <p:nvSpPr>
            <p:cNvPr id="73" name="Arc 68"/>
            <p:cNvSpPr>
              <a:spLocks/>
            </p:cNvSpPr>
            <p:nvPr/>
          </p:nvSpPr>
          <p:spPr bwMode="auto">
            <a:xfrm flipV="1">
              <a:off x="1056" y="2448"/>
              <a:ext cx="1471" cy="336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43200"/>
                <a:gd name="T1" fmla="*/ 21744 h 21744"/>
                <a:gd name="T2" fmla="*/ 43200 w 43200"/>
                <a:gd name="T3" fmla="*/ 21600 h 21744"/>
                <a:gd name="T4" fmla="*/ 21600 w 43200"/>
                <a:gd name="T5" fmla="*/ 21600 h 21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44" fill="none" extrusionOk="0">
                  <a:moveTo>
                    <a:pt x="0" y="21743"/>
                  </a:moveTo>
                  <a:cubicBezTo>
                    <a:pt x="0" y="21695"/>
                    <a:pt x="0" y="21647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199" y="9670"/>
                    <a:pt x="43199" y="21599"/>
                  </a:cubicBezTo>
                </a:path>
                <a:path w="43200" h="21744" stroke="0" extrusionOk="0">
                  <a:moveTo>
                    <a:pt x="0" y="21743"/>
                  </a:moveTo>
                  <a:cubicBezTo>
                    <a:pt x="0" y="21695"/>
                    <a:pt x="0" y="21647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199" y="9670"/>
                    <a:pt x="43199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rgbClr val="00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 rot="-10800000">
              <a:off x="1410" y="2297"/>
              <a:ext cx="735" cy="145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57150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" name="Freeform 70"/>
            <p:cNvSpPr>
              <a:spLocks/>
            </p:cNvSpPr>
            <p:nvPr/>
          </p:nvSpPr>
          <p:spPr bwMode="auto">
            <a:xfrm>
              <a:off x="1163" y="2137"/>
              <a:ext cx="345" cy="249"/>
            </a:xfrm>
            <a:custGeom>
              <a:avLst/>
              <a:gdLst>
                <a:gd name="T0" fmla="*/ 254 w 345"/>
                <a:gd name="T1" fmla="*/ 250 h 250"/>
                <a:gd name="T2" fmla="*/ 15 w 345"/>
                <a:gd name="T3" fmla="*/ 225 h 250"/>
                <a:gd name="T4" fmla="*/ 163 w 345"/>
                <a:gd name="T5" fmla="*/ 110 h 250"/>
                <a:gd name="T6" fmla="*/ 345 w 345"/>
                <a:gd name="T7" fmla="*/ 28 h 250"/>
                <a:gd name="T8" fmla="*/ 254 w 345"/>
                <a:gd name="T9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5" h="250">
                  <a:moveTo>
                    <a:pt x="254" y="250"/>
                  </a:moveTo>
                  <a:lnTo>
                    <a:pt x="15" y="225"/>
                  </a:lnTo>
                  <a:cubicBezTo>
                    <a:pt x="0" y="202"/>
                    <a:pt x="108" y="143"/>
                    <a:pt x="163" y="110"/>
                  </a:cubicBezTo>
                  <a:cubicBezTo>
                    <a:pt x="218" y="77"/>
                    <a:pt x="328" y="0"/>
                    <a:pt x="345" y="28"/>
                  </a:cubicBezTo>
                  <a:lnTo>
                    <a:pt x="254" y="25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" name="Freeform 71"/>
            <p:cNvSpPr>
              <a:spLocks/>
            </p:cNvSpPr>
            <p:nvPr/>
          </p:nvSpPr>
          <p:spPr bwMode="auto">
            <a:xfrm>
              <a:off x="2065" y="2148"/>
              <a:ext cx="345" cy="249"/>
            </a:xfrm>
            <a:custGeom>
              <a:avLst/>
              <a:gdLst>
                <a:gd name="T0" fmla="*/ 90 w 344"/>
                <a:gd name="T1" fmla="*/ 250 h 250"/>
                <a:gd name="T2" fmla="*/ 329 w 344"/>
                <a:gd name="T3" fmla="*/ 226 h 250"/>
                <a:gd name="T4" fmla="*/ 181 w 344"/>
                <a:gd name="T5" fmla="*/ 108 h 250"/>
                <a:gd name="T6" fmla="*/ 0 w 344"/>
                <a:gd name="T7" fmla="*/ 27 h 250"/>
                <a:gd name="T8" fmla="*/ 90 w 344"/>
                <a:gd name="T9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4" h="250">
                  <a:moveTo>
                    <a:pt x="90" y="250"/>
                  </a:moveTo>
                  <a:lnTo>
                    <a:pt x="329" y="226"/>
                  </a:lnTo>
                  <a:cubicBezTo>
                    <a:pt x="344" y="202"/>
                    <a:pt x="236" y="142"/>
                    <a:pt x="181" y="108"/>
                  </a:cubicBezTo>
                  <a:cubicBezTo>
                    <a:pt x="126" y="75"/>
                    <a:pt x="17" y="0"/>
                    <a:pt x="0" y="27"/>
                  </a:cubicBezTo>
                  <a:lnTo>
                    <a:pt x="90" y="25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" name="Freeform 72"/>
            <p:cNvSpPr>
              <a:spLocks/>
            </p:cNvSpPr>
            <p:nvPr/>
          </p:nvSpPr>
          <p:spPr bwMode="auto">
            <a:xfrm>
              <a:off x="912" y="2078"/>
              <a:ext cx="1727" cy="479"/>
            </a:xfrm>
            <a:custGeom>
              <a:avLst/>
              <a:gdLst>
                <a:gd name="T0" fmla="*/ 0 w 1728"/>
                <a:gd name="T1" fmla="*/ 480 h 480"/>
                <a:gd name="T2" fmla="*/ 864 w 1728"/>
                <a:gd name="T3" fmla="*/ 0 h 480"/>
                <a:gd name="T4" fmla="*/ 1728 w 1728"/>
                <a:gd name="T5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8" h="480">
                  <a:moveTo>
                    <a:pt x="0" y="480"/>
                  </a:moveTo>
                  <a:cubicBezTo>
                    <a:pt x="288" y="240"/>
                    <a:pt x="576" y="0"/>
                    <a:pt x="864" y="0"/>
                  </a:cubicBezTo>
                  <a:cubicBezTo>
                    <a:pt x="1152" y="0"/>
                    <a:pt x="1440" y="240"/>
                    <a:pt x="1728" y="480"/>
                  </a:cubicBezTo>
                </a:path>
              </a:pathLst>
            </a:custGeom>
            <a:noFill/>
            <a:ln w="28575" cmpd="sng">
              <a:solidFill>
                <a:srgbClr val="61616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" name="Freeform 73"/>
            <p:cNvSpPr>
              <a:spLocks/>
            </p:cNvSpPr>
            <p:nvPr/>
          </p:nvSpPr>
          <p:spPr bwMode="auto">
            <a:xfrm rot="10800000">
              <a:off x="912" y="2750"/>
              <a:ext cx="1727" cy="479"/>
            </a:xfrm>
            <a:custGeom>
              <a:avLst/>
              <a:gdLst>
                <a:gd name="T0" fmla="*/ 0 w 1728"/>
                <a:gd name="T1" fmla="*/ 480 h 480"/>
                <a:gd name="T2" fmla="*/ 864 w 1728"/>
                <a:gd name="T3" fmla="*/ 0 h 480"/>
                <a:gd name="T4" fmla="*/ 1728 w 1728"/>
                <a:gd name="T5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8" h="480">
                  <a:moveTo>
                    <a:pt x="0" y="480"/>
                  </a:moveTo>
                  <a:cubicBezTo>
                    <a:pt x="288" y="240"/>
                    <a:pt x="576" y="0"/>
                    <a:pt x="864" y="0"/>
                  </a:cubicBezTo>
                  <a:cubicBezTo>
                    <a:pt x="1152" y="0"/>
                    <a:pt x="1440" y="240"/>
                    <a:pt x="1728" y="480"/>
                  </a:cubicBezTo>
                </a:path>
              </a:pathLst>
            </a:custGeom>
            <a:noFill/>
            <a:ln w="28575" cmpd="sng">
              <a:solidFill>
                <a:srgbClr val="61616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9" name="Freeform 74"/>
            <p:cNvSpPr>
              <a:spLocks/>
            </p:cNvSpPr>
            <p:nvPr/>
          </p:nvSpPr>
          <p:spPr bwMode="auto">
            <a:xfrm rot="-21600000">
              <a:off x="2640" y="2558"/>
              <a:ext cx="720" cy="143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" name="Freeform 75"/>
            <p:cNvSpPr>
              <a:spLocks/>
            </p:cNvSpPr>
            <p:nvPr/>
          </p:nvSpPr>
          <p:spPr bwMode="auto">
            <a:xfrm rot="-21600000">
              <a:off x="192" y="2558"/>
              <a:ext cx="720" cy="143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" name="AutoShape 76"/>
            <p:cNvSpPr>
              <a:spLocks noChangeArrowheads="1"/>
            </p:cNvSpPr>
            <p:nvPr/>
          </p:nvSpPr>
          <p:spPr bwMode="auto">
            <a:xfrm>
              <a:off x="2496" y="2533"/>
              <a:ext cx="239" cy="242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" name="AutoShape 77"/>
            <p:cNvSpPr>
              <a:spLocks noChangeArrowheads="1"/>
            </p:cNvSpPr>
            <p:nvPr/>
          </p:nvSpPr>
          <p:spPr bwMode="auto">
            <a:xfrm rot="16200000">
              <a:off x="1712" y="2016"/>
              <a:ext cx="143" cy="143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" name="AutoShape 78"/>
            <p:cNvSpPr>
              <a:spLocks noChangeArrowheads="1"/>
            </p:cNvSpPr>
            <p:nvPr/>
          </p:nvSpPr>
          <p:spPr bwMode="auto">
            <a:xfrm rot="16200000" flipH="1">
              <a:off x="1699" y="3151"/>
              <a:ext cx="143" cy="143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AutoShape 79"/>
            <p:cNvSpPr>
              <a:spLocks noChangeArrowheads="1"/>
            </p:cNvSpPr>
            <p:nvPr/>
          </p:nvSpPr>
          <p:spPr bwMode="auto">
            <a:xfrm>
              <a:off x="809" y="2533"/>
              <a:ext cx="239" cy="242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" name="AutoShape 80"/>
            <p:cNvSpPr>
              <a:spLocks noChangeArrowheads="1"/>
            </p:cNvSpPr>
            <p:nvPr/>
          </p:nvSpPr>
          <p:spPr bwMode="auto">
            <a:xfrm rot="7448156">
              <a:off x="2411" y="2367"/>
              <a:ext cx="145" cy="145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6" name="AutoShape 81"/>
            <p:cNvSpPr>
              <a:spLocks noChangeArrowheads="1"/>
            </p:cNvSpPr>
            <p:nvPr/>
          </p:nvSpPr>
          <p:spPr bwMode="auto">
            <a:xfrm rot="2884401">
              <a:off x="991" y="2363"/>
              <a:ext cx="145" cy="145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7" name="Oval 82"/>
            <p:cNvSpPr>
              <a:spLocks noChangeArrowheads="1"/>
            </p:cNvSpPr>
            <p:nvPr/>
          </p:nvSpPr>
          <p:spPr bwMode="auto">
            <a:xfrm>
              <a:off x="1704" y="2707"/>
              <a:ext cx="143" cy="143"/>
            </a:xfrm>
            <a:prstGeom prst="ellipse">
              <a:avLst/>
            </a:prstGeom>
            <a:solidFill>
              <a:srgbClr val="4D8ABE"/>
            </a:solidFill>
            <a:ln w="381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88" name="Group 83"/>
          <p:cNvGrpSpPr>
            <a:grpSpLocks/>
          </p:cNvGrpSpPr>
          <p:nvPr/>
        </p:nvGrpSpPr>
        <p:grpSpPr bwMode="auto">
          <a:xfrm>
            <a:off x="4174126" y="6102371"/>
            <a:ext cx="1401175" cy="755629"/>
            <a:chOff x="2448" y="2832"/>
            <a:chExt cx="3168" cy="1278"/>
          </a:xfrm>
        </p:grpSpPr>
        <p:sp>
          <p:nvSpPr>
            <p:cNvPr id="89" name="Arc 84"/>
            <p:cNvSpPr>
              <a:spLocks/>
            </p:cNvSpPr>
            <p:nvPr/>
          </p:nvSpPr>
          <p:spPr bwMode="auto">
            <a:xfrm>
              <a:off x="3295" y="3330"/>
              <a:ext cx="1471" cy="336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43200"/>
                <a:gd name="T1" fmla="*/ 21744 h 21744"/>
                <a:gd name="T2" fmla="*/ 43200 w 43200"/>
                <a:gd name="T3" fmla="*/ 21600 h 21744"/>
                <a:gd name="T4" fmla="*/ 21600 w 43200"/>
                <a:gd name="T5" fmla="*/ 21600 h 21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44" fill="none" extrusionOk="0">
                  <a:moveTo>
                    <a:pt x="0" y="21743"/>
                  </a:moveTo>
                  <a:cubicBezTo>
                    <a:pt x="0" y="21695"/>
                    <a:pt x="0" y="21647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199" y="9670"/>
                    <a:pt x="43199" y="21599"/>
                  </a:cubicBezTo>
                </a:path>
                <a:path w="43200" h="21744" stroke="0" extrusionOk="0">
                  <a:moveTo>
                    <a:pt x="0" y="21743"/>
                  </a:moveTo>
                  <a:cubicBezTo>
                    <a:pt x="0" y="21695"/>
                    <a:pt x="0" y="21647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199" y="9670"/>
                    <a:pt x="43199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rgbClr val="00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" name="Freeform 85"/>
            <p:cNvSpPr>
              <a:spLocks/>
            </p:cNvSpPr>
            <p:nvPr/>
          </p:nvSpPr>
          <p:spPr bwMode="auto">
            <a:xfrm rot="10800000" flipV="1">
              <a:off x="3666" y="3683"/>
              <a:ext cx="735" cy="145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57150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" name="Freeform 86"/>
            <p:cNvSpPr>
              <a:spLocks/>
            </p:cNvSpPr>
            <p:nvPr/>
          </p:nvSpPr>
          <p:spPr bwMode="auto">
            <a:xfrm flipV="1">
              <a:off x="3419" y="3740"/>
              <a:ext cx="345" cy="249"/>
            </a:xfrm>
            <a:custGeom>
              <a:avLst/>
              <a:gdLst>
                <a:gd name="T0" fmla="*/ 254 w 345"/>
                <a:gd name="T1" fmla="*/ 250 h 250"/>
                <a:gd name="T2" fmla="*/ 15 w 345"/>
                <a:gd name="T3" fmla="*/ 225 h 250"/>
                <a:gd name="T4" fmla="*/ 163 w 345"/>
                <a:gd name="T5" fmla="*/ 110 h 250"/>
                <a:gd name="T6" fmla="*/ 345 w 345"/>
                <a:gd name="T7" fmla="*/ 28 h 250"/>
                <a:gd name="T8" fmla="*/ 254 w 345"/>
                <a:gd name="T9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5" h="250">
                  <a:moveTo>
                    <a:pt x="254" y="250"/>
                  </a:moveTo>
                  <a:lnTo>
                    <a:pt x="15" y="225"/>
                  </a:lnTo>
                  <a:cubicBezTo>
                    <a:pt x="0" y="202"/>
                    <a:pt x="108" y="143"/>
                    <a:pt x="163" y="110"/>
                  </a:cubicBezTo>
                  <a:cubicBezTo>
                    <a:pt x="218" y="77"/>
                    <a:pt x="328" y="0"/>
                    <a:pt x="345" y="28"/>
                  </a:cubicBezTo>
                  <a:lnTo>
                    <a:pt x="254" y="25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2" name="Freeform 87"/>
            <p:cNvSpPr>
              <a:spLocks/>
            </p:cNvSpPr>
            <p:nvPr/>
          </p:nvSpPr>
          <p:spPr bwMode="auto">
            <a:xfrm flipV="1">
              <a:off x="4321" y="3729"/>
              <a:ext cx="345" cy="249"/>
            </a:xfrm>
            <a:custGeom>
              <a:avLst/>
              <a:gdLst>
                <a:gd name="T0" fmla="*/ 90 w 344"/>
                <a:gd name="T1" fmla="*/ 250 h 250"/>
                <a:gd name="T2" fmla="*/ 329 w 344"/>
                <a:gd name="T3" fmla="*/ 226 h 250"/>
                <a:gd name="T4" fmla="*/ 181 w 344"/>
                <a:gd name="T5" fmla="*/ 108 h 250"/>
                <a:gd name="T6" fmla="*/ 0 w 344"/>
                <a:gd name="T7" fmla="*/ 27 h 250"/>
                <a:gd name="T8" fmla="*/ 90 w 344"/>
                <a:gd name="T9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4" h="250">
                  <a:moveTo>
                    <a:pt x="90" y="250"/>
                  </a:moveTo>
                  <a:lnTo>
                    <a:pt x="329" y="226"/>
                  </a:lnTo>
                  <a:cubicBezTo>
                    <a:pt x="344" y="202"/>
                    <a:pt x="236" y="142"/>
                    <a:pt x="181" y="108"/>
                  </a:cubicBezTo>
                  <a:cubicBezTo>
                    <a:pt x="126" y="75"/>
                    <a:pt x="17" y="0"/>
                    <a:pt x="0" y="27"/>
                  </a:cubicBezTo>
                  <a:lnTo>
                    <a:pt x="90" y="25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3" name="Freeform 88"/>
            <p:cNvSpPr>
              <a:spLocks/>
            </p:cNvSpPr>
            <p:nvPr/>
          </p:nvSpPr>
          <p:spPr bwMode="auto">
            <a:xfrm flipV="1">
              <a:off x="3168" y="3568"/>
              <a:ext cx="1727" cy="479"/>
            </a:xfrm>
            <a:custGeom>
              <a:avLst/>
              <a:gdLst>
                <a:gd name="T0" fmla="*/ 0 w 1728"/>
                <a:gd name="T1" fmla="*/ 480 h 480"/>
                <a:gd name="T2" fmla="*/ 864 w 1728"/>
                <a:gd name="T3" fmla="*/ 0 h 480"/>
                <a:gd name="T4" fmla="*/ 1728 w 1728"/>
                <a:gd name="T5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8" h="480">
                  <a:moveTo>
                    <a:pt x="0" y="480"/>
                  </a:moveTo>
                  <a:cubicBezTo>
                    <a:pt x="288" y="240"/>
                    <a:pt x="576" y="0"/>
                    <a:pt x="864" y="0"/>
                  </a:cubicBezTo>
                  <a:cubicBezTo>
                    <a:pt x="1152" y="0"/>
                    <a:pt x="1440" y="240"/>
                    <a:pt x="1728" y="480"/>
                  </a:cubicBezTo>
                </a:path>
              </a:pathLst>
            </a:custGeom>
            <a:noFill/>
            <a:ln w="28575" cmpd="sng">
              <a:solidFill>
                <a:srgbClr val="61616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" name="Freeform 89"/>
            <p:cNvSpPr>
              <a:spLocks/>
            </p:cNvSpPr>
            <p:nvPr/>
          </p:nvSpPr>
          <p:spPr bwMode="auto">
            <a:xfrm rot="10800000" flipV="1">
              <a:off x="3168" y="2896"/>
              <a:ext cx="1727" cy="479"/>
            </a:xfrm>
            <a:custGeom>
              <a:avLst/>
              <a:gdLst>
                <a:gd name="T0" fmla="*/ 0 w 1728"/>
                <a:gd name="T1" fmla="*/ 480 h 480"/>
                <a:gd name="T2" fmla="*/ 864 w 1728"/>
                <a:gd name="T3" fmla="*/ 0 h 480"/>
                <a:gd name="T4" fmla="*/ 1728 w 1728"/>
                <a:gd name="T5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8" h="480">
                  <a:moveTo>
                    <a:pt x="0" y="480"/>
                  </a:moveTo>
                  <a:cubicBezTo>
                    <a:pt x="288" y="240"/>
                    <a:pt x="576" y="0"/>
                    <a:pt x="864" y="0"/>
                  </a:cubicBezTo>
                  <a:cubicBezTo>
                    <a:pt x="1152" y="0"/>
                    <a:pt x="1440" y="240"/>
                    <a:pt x="1728" y="480"/>
                  </a:cubicBezTo>
                </a:path>
              </a:pathLst>
            </a:custGeom>
            <a:noFill/>
            <a:ln w="28575" cmpd="sng">
              <a:solidFill>
                <a:srgbClr val="61616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" name="Freeform 90"/>
            <p:cNvSpPr>
              <a:spLocks/>
            </p:cNvSpPr>
            <p:nvPr/>
          </p:nvSpPr>
          <p:spPr bwMode="auto">
            <a:xfrm flipV="1">
              <a:off x="4896" y="3425"/>
              <a:ext cx="720" cy="143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" name="Freeform 91"/>
            <p:cNvSpPr>
              <a:spLocks/>
            </p:cNvSpPr>
            <p:nvPr/>
          </p:nvSpPr>
          <p:spPr bwMode="auto">
            <a:xfrm flipV="1">
              <a:off x="2448" y="3425"/>
              <a:ext cx="720" cy="143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7" name="AutoShape 92"/>
            <p:cNvSpPr>
              <a:spLocks noChangeArrowheads="1"/>
            </p:cNvSpPr>
            <p:nvPr/>
          </p:nvSpPr>
          <p:spPr bwMode="auto">
            <a:xfrm flipV="1">
              <a:off x="4752" y="3351"/>
              <a:ext cx="239" cy="242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8" name="AutoShape 93"/>
            <p:cNvSpPr>
              <a:spLocks noChangeArrowheads="1"/>
            </p:cNvSpPr>
            <p:nvPr/>
          </p:nvSpPr>
          <p:spPr bwMode="auto">
            <a:xfrm rot="16200000" flipH="1" flipV="1">
              <a:off x="3968" y="3967"/>
              <a:ext cx="143" cy="143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" name="AutoShape 94"/>
            <p:cNvSpPr>
              <a:spLocks noChangeArrowheads="1"/>
            </p:cNvSpPr>
            <p:nvPr/>
          </p:nvSpPr>
          <p:spPr bwMode="auto">
            <a:xfrm rot="16200000" flipV="1">
              <a:off x="3955" y="2832"/>
              <a:ext cx="143" cy="143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0" name="AutoShape 95"/>
            <p:cNvSpPr>
              <a:spLocks noChangeArrowheads="1"/>
            </p:cNvSpPr>
            <p:nvPr/>
          </p:nvSpPr>
          <p:spPr bwMode="auto">
            <a:xfrm flipV="1">
              <a:off x="3065" y="3351"/>
              <a:ext cx="239" cy="242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1" name="AutoShape 96"/>
            <p:cNvSpPr>
              <a:spLocks noChangeArrowheads="1"/>
            </p:cNvSpPr>
            <p:nvPr/>
          </p:nvSpPr>
          <p:spPr bwMode="auto">
            <a:xfrm rot="3066024" flipV="1">
              <a:off x="4667" y="3614"/>
              <a:ext cx="145" cy="145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2" name="AutoShape 97"/>
            <p:cNvSpPr>
              <a:spLocks noChangeArrowheads="1"/>
            </p:cNvSpPr>
            <p:nvPr/>
          </p:nvSpPr>
          <p:spPr bwMode="auto">
            <a:xfrm rot="7915599" flipV="1">
              <a:off x="3247" y="3617"/>
              <a:ext cx="145" cy="145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3" name="Oval 98"/>
            <p:cNvSpPr>
              <a:spLocks noChangeArrowheads="1"/>
            </p:cNvSpPr>
            <p:nvPr/>
          </p:nvSpPr>
          <p:spPr bwMode="auto">
            <a:xfrm flipV="1">
              <a:off x="3941" y="3264"/>
              <a:ext cx="145" cy="143"/>
            </a:xfrm>
            <a:prstGeom prst="ellipse">
              <a:avLst/>
            </a:prstGeom>
            <a:solidFill>
              <a:srgbClr val="4D8ABE"/>
            </a:solidFill>
            <a:ln w="381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04" name="Group 103"/>
          <p:cNvGrpSpPr>
            <a:grpSpLocks/>
          </p:cNvGrpSpPr>
          <p:nvPr/>
        </p:nvGrpSpPr>
        <p:grpSpPr bwMode="auto">
          <a:xfrm>
            <a:off x="6626070" y="5472703"/>
            <a:ext cx="1563246" cy="741712"/>
            <a:chOff x="2352" y="1152"/>
            <a:chExt cx="3168" cy="1421"/>
          </a:xfrm>
        </p:grpSpPr>
        <p:sp>
          <p:nvSpPr>
            <p:cNvPr id="105" name="Rectangle 104" descr="75%"/>
            <p:cNvSpPr>
              <a:spLocks noChangeArrowheads="1"/>
            </p:cNvSpPr>
            <p:nvPr/>
          </p:nvSpPr>
          <p:spPr bwMode="auto">
            <a:xfrm flipH="1" flipV="1">
              <a:off x="3839" y="1158"/>
              <a:ext cx="194" cy="1136"/>
            </a:xfrm>
            <a:prstGeom prst="rect">
              <a:avLst/>
            </a:prstGeom>
            <a:pattFill prst="pct75">
              <a:fgClr>
                <a:srgbClr val="7756CA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 flipH="1">
              <a:off x="3455" y="2269"/>
              <a:ext cx="961" cy="304"/>
            </a:xfrm>
            <a:custGeom>
              <a:avLst/>
              <a:gdLst>
                <a:gd name="T0" fmla="*/ 66 w 6575"/>
                <a:gd name="T1" fmla="*/ 289 h 4415"/>
                <a:gd name="T2" fmla="*/ 199 w 6575"/>
                <a:gd name="T3" fmla="*/ 943 h 4415"/>
                <a:gd name="T4" fmla="*/ 332 w 6575"/>
                <a:gd name="T5" fmla="*/ 1576 h 4415"/>
                <a:gd name="T6" fmla="*/ 465 w 6575"/>
                <a:gd name="T7" fmla="*/ 2045 h 4415"/>
                <a:gd name="T8" fmla="*/ 598 w 6575"/>
                <a:gd name="T9" fmla="*/ 2264 h 4415"/>
                <a:gd name="T10" fmla="*/ 731 w 6575"/>
                <a:gd name="T11" fmla="*/ 2233 h 4415"/>
                <a:gd name="T12" fmla="*/ 863 w 6575"/>
                <a:gd name="T13" fmla="*/ 2034 h 4415"/>
                <a:gd name="T14" fmla="*/ 996 w 6575"/>
                <a:gd name="T15" fmla="*/ 1808 h 4415"/>
                <a:gd name="T16" fmla="*/ 1129 w 6575"/>
                <a:gd name="T17" fmla="*/ 1702 h 4415"/>
                <a:gd name="T18" fmla="*/ 1262 w 6575"/>
                <a:gd name="T19" fmla="*/ 1815 h 4415"/>
                <a:gd name="T20" fmla="*/ 1395 w 6575"/>
                <a:gd name="T21" fmla="*/ 2164 h 4415"/>
                <a:gd name="T22" fmla="*/ 1528 w 6575"/>
                <a:gd name="T23" fmla="*/ 2681 h 4415"/>
                <a:gd name="T24" fmla="*/ 1660 w 6575"/>
                <a:gd name="T25" fmla="*/ 3232 h 4415"/>
                <a:gd name="T26" fmla="*/ 1793 w 6575"/>
                <a:gd name="T27" fmla="*/ 3668 h 4415"/>
                <a:gd name="T28" fmla="*/ 1926 w 6575"/>
                <a:gd name="T29" fmla="*/ 3876 h 4415"/>
                <a:gd name="T30" fmla="*/ 2059 w 6575"/>
                <a:gd name="T31" fmla="*/ 3823 h 4415"/>
                <a:gd name="T32" fmla="*/ 2192 w 6575"/>
                <a:gd name="T33" fmla="*/ 3564 h 4415"/>
                <a:gd name="T34" fmla="*/ 2324 w 6575"/>
                <a:gd name="T35" fmla="*/ 3223 h 4415"/>
                <a:gd name="T36" fmla="*/ 2457 w 6575"/>
                <a:gd name="T37" fmla="*/ 2950 h 4415"/>
                <a:gd name="T38" fmla="*/ 2590 w 6575"/>
                <a:gd name="T39" fmla="*/ 2868 h 4415"/>
                <a:gd name="T40" fmla="*/ 2723 w 6575"/>
                <a:gd name="T41" fmla="*/ 3026 h 4415"/>
                <a:gd name="T42" fmla="*/ 2856 w 6575"/>
                <a:gd name="T43" fmla="*/ 3387 h 4415"/>
                <a:gd name="T44" fmla="*/ 2989 w 6575"/>
                <a:gd name="T45" fmla="*/ 3836 h 4415"/>
                <a:gd name="T46" fmla="*/ 3121 w 6575"/>
                <a:gd name="T47" fmla="*/ 4222 h 4415"/>
                <a:gd name="T48" fmla="*/ 3254 w 6575"/>
                <a:gd name="T49" fmla="*/ 4415 h 4415"/>
                <a:gd name="T50" fmla="*/ 3387 w 6575"/>
                <a:gd name="T51" fmla="*/ 4349 h 4415"/>
                <a:gd name="T52" fmla="*/ 3520 w 6575"/>
                <a:gd name="T53" fmla="*/ 4046 h 4415"/>
                <a:gd name="T54" fmla="*/ 3653 w 6575"/>
                <a:gd name="T55" fmla="*/ 3610 h 4415"/>
                <a:gd name="T56" fmla="*/ 3786 w 6575"/>
                <a:gd name="T57" fmla="*/ 3187 h 4415"/>
                <a:gd name="T58" fmla="*/ 3918 w 6575"/>
                <a:gd name="T59" fmla="*/ 2917 h 4415"/>
                <a:gd name="T60" fmla="*/ 4051 w 6575"/>
                <a:gd name="T61" fmla="*/ 2880 h 4415"/>
                <a:gd name="T62" fmla="*/ 4184 w 6575"/>
                <a:gd name="T63" fmla="*/ 3069 h 4415"/>
                <a:gd name="T64" fmla="*/ 4317 w 6575"/>
                <a:gd name="T65" fmla="*/ 3394 h 4415"/>
                <a:gd name="T66" fmla="*/ 4450 w 6575"/>
                <a:gd name="T67" fmla="*/ 3713 h 4415"/>
                <a:gd name="T68" fmla="*/ 4583 w 6575"/>
                <a:gd name="T69" fmla="*/ 3881 h 4415"/>
                <a:gd name="T70" fmla="*/ 4715 w 6575"/>
                <a:gd name="T71" fmla="*/ 3805 h 4415"/>
                <a:gd name="T72" fmla="*/ 4848 w 6575"/>
                <a:gd name="T73" fmla="*/ 3473 h 4415"/>
                <a:gd name="T74" fmla="*/ 4981 w 6575"/>
                <a:gd name="T75" fmla="*/ 2962 h 4415"/>
                <a:gd name="T76" fmla="*/ 5114 w 6575"/>
                <a:gd name="T77" fmla="*/ 2409 h 4415"/>
                <a:gd name="T78" fmla="*/ 5247 w 6575"/>
                <a:gd name="T79" fmla="*/ 1962 h 4415"/>
                <a:gd name="T80" fmla="*/ 5380 w 6575"/>
                <a:gd name="T81" fmla="*/ 1728 h 4415"/>
                <a:gd name="T82" fmla="*/ 5512 w 6575"/>
                <a:gd name="T83" fmla="*/ 1732 h 4415"/>
                <a:gd name="T84" fmla="*/ 5645 w 6575"/>
                <a:gd name="T85" fmla="*/ 1915 h 4415"/>
                <a:gd name="T86" fmla="*/ 5778 w 6575"/>
                <a:gd name="T87" fmla="*/ 2146 h 4415"/>
                <a:gd name="T88" fmla="*/ 5911 w 6575"/>
                <a:gd name="T89" fmla="*/ 2276 h 4415"/>
                <a:gd name="T90" fmla="*/ 6044 w 6575"/>
                <a:gd name="T91" fmla="*/ 2188 h 4415"/>
                <a:gd name="T92" fmla="*/ 6177 w 6575"/>
                <a:gd name="T93" fmla="*/ 1838 h 4415"/>
                <a:gd name="T94" fmla="*/ 6309 w 6575"/>
                <a:gd name="T95" fmla="*/ 1272 h 4415"/>
                <a:gd name="T96" fmla="*/ 6442 w 6575"/>
                <a:gd name="T97" fmla="*/ 609 h 4415"/>
                <a:gd name="T98" fmla="*/ 6575 w 6575"/>
                <a:gd name="T99" fmla="*/ 0 h 4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575" h="4415">
                  <a:moveTo>
                    <a:pt x="0" y="0"/>
                  </a:moveTo>
                  <a:lnTo>
                    <a:pt x="66" y="289"/>
                  </a:lnTo>
                  <a:lnTo>
                    <a:pt x="133" y="609"/>
                  </a:lnTo>
                  <a:lnTo>
                    <a:pt x="199" y="943"/>
                  </a:lnTo>
                  <a:lnTo>
                    <a:pt x="266" y="1272"/>
                  </a:lnTo>
                  <a:lnTo>
                    <a:pt x="332" y="1576"/>
                  </a:lnTo>
                  <a:lnTo>
                    <a:pt x="398" y="1838"/>
                  </a:lnTo>
                  <a:lnTo>
                    <a:pt x="465" y="2045"/>
                  </a:lnTo>
                  <a:lnTo>
                    <a:pt x="531" y="2188"/>
                  </a:lnTo>
                  <a:lnTo>
                    <a:pt x="598" y="2264"/>
                  </a:lnTo>
                  <a:lnTo>
                    <a:pt x="664" y="2276"/>
                  </a:lnTo>
                  <a:lnTo>
                    <a:pt x="731" y="2233"/>
                  </a:lnTo>
                  <a:lnTo>
                    <a:pt x="797" y="2146"/>
                  </a:lnTo>
                  <a:lnTo>
                    <a:pt x="863" y="2034"/>
                  </a:lnTo>
                  <a:lnTo>
                    <a:pt x="930" y="1915"/>
                  </a:lnTo>
                  <a:lnTo>
                    <a:pt x="996" y="1808"/>
                  </a:lnTo>
                  <a:lnTo>
                    <a:pt x="1063" y="1732"/>
                  </a:lnTo>
                  <a:lnTo>
                    <a:pt x="1129" y="1702"/>
                  </a:lnTo>
                  <a:lnTo>
                    <a:pt x="1195" y="1728"/>
                  </a:lnTo>
                  <a:lnTo>
                    <a:pt x="1262" y="1815"/>
                  </a:lnTo>
                  <a:lnTo>
                    <a:pt x="1328" y="1962"/>
                  </a:lnTo>
                  <a:lnTo>
                    <a:pt x="1395" y="2164"/>
                  </a:lnTo>
                  <a:lnTo>
                    <a:pt x="1461" y="2409"/>
                  </a:lnTo>
                  <a:lnTo>
                    <a:pt x="1528" y="2681"/>
                  </a:lnTo>
                  <a:lnTo>
                    <a:pt x="1594" y="2962"/>
                  </a:lnTo>
                  <a:lnTo>
                    <a:pt x="1660" y="3232"/>
                  </a:lnTo>
                  <a:lnTo>
                    <a:pt x="1727" y="3473"/>
                  </a:lnTo>
                  <a:lnTo>
                    <a:pt x="1793" y="3668"/>
                  </a:lnTo>
                  <a:lnTo>
                    <a:pt x="1860" y="3805"/>
                  </a:lnTo>
                  <a:lnTo>
                    <a:pt x="1926" y="3876"/>
                  </a:lnTo>
                  <a:lnTo>
                    <a:pt x="1992" y="3881"/>
                  </a:lnTo>
                  <a:lnTo>
                    <a:pt x="2059" y="3823"/>
                  </a:lnTo>
                  <a:lnTo>
                    <a:pt x="2125" y="3713"/>
                  </a:lnTo>
                  <a:lnTo>
                    <a:pt x="2192" y="3564"/>
                  </a:lnTo>
                  <a:lnTo>
                    <a:pt x="2258" y="3394"/>
                  </a:lnTo>
                  <a:lnTo>
                    <a:pt x="2324" y="3223"/>
                  </a:lnTo>
                  <a:lnTo>
                    <a:pt x="2391" y="3069"/>
                  </a:lnTo>
                  <a:lnTo>
                    <a:pt x="2457" y="2950"/>
                  </a:lnTo>
                  <a:lnTo>
                    <a:pt x="2524" y="2880"/>
                  </a:lnTo>
                  <a:lnTo>
                    <a:pt x="2590" y="2868"/>
                  </a:lnTo>
                  <a:lnTo>
                    <a:pt x="2657" y="2917"/>
                  </a:lnTo>
                  <a:lnTo>
                    <a:pt x="2723" y="3026"/>
                  </a:lnTo>
                  <a:lnTo>
                    <a:pt x="2789" y="3187"/>
                  </a:lnTo>
                  <a:lnTo>
                    <a:pt x="2856" y="3387"/>
                  </a:lnTo>
                  <a:lnTo>
                    <a:pt x="2922" y="3610"/>
                  </a:lnTo>
                  <a:lnTo>
                    <a:pt x="2989" y="3836"/>
                  </a:lnTo>
                  <a:lnTo>
                    <a:pt x="3055" y="4046"/>
                  </a:lnTo>
                  <a:lnTo>
                    <a:pt x="3121" y="4222"/>
                  </a:lnTo>
                  <a:lnTo>
                    <a:pt x="3188" y="4349"/>
                  </a:lnTo>
                  <a:lnTo>
                    <a:pt x="3254" y="4415"/>
                  </a:lnTo>
                  <a:lnTo>
                    <a:pt x="3321" y="4415"/>
                  </a:lnTo>
                  <a:lnTo>
                    <a:pt x="3387" y="4349"/>
                  </a:lnTo>
                  <a:lnTo>
                    <a:pt x="3454" y="4222"/>
                  </a:lnTo>
                  <a:lnTo>
                    <a:pt x="3520" y="4046"/>
                  </a:lnTo>
                  <a:lnTo>
                    <a:pt x="3586" y="3836"/>
                  </a:lnTo>
                  <a:lnTo>
                    <a:pt x="3653" y="3610"/>
                  </a:lnTo>
                  <a:lnTo>
                    <a:pt x="3719" y="3387"/>
                  </a:lnTo>
                  <a:lnTo>
                    <a:pt x="3786" y="3187"/>
                  </a:lnTo>
                  <a:lnTo>
                    <a:pt x="3852" y="3026"/>
                  </a:lnTo>
                  <a:lnTo>
                    <a:pt x="3918" y="2917"/>
                  </a:lnTo>
                  <a:lnTo>
                    <a:pt x="3985" y="2868"/>
                  </a:lnTo>
                  <a:lnTo>
                    <a:pt x="4051" y="2880"/>
                  </a:lnTo>
                  <a:lnTo>
                    <a:pt x="4118" y="2950"/>
                  </a:lnTo>
                  <a:lnTo>
                    <a:pt x="4184" y="3069"/>
                  </a:lnTo>
                  <a:lnTo>
                    <a:pt x="4251" y="3223"/>
                  </a:lnTo>
                  <a:lnTo>
                    <a:pt x="4317" y="3394"/>
                  </a:lnTo>
                  <a:lnTo>
                    <a:pt x="4383" y="3564"/>
                  </a:lnTo>
                  <a:lnTo>
                    <a:pt x="4450" y="3713"/>
                  </a:lnTo>
                  <a:lnTo>
                    <a:pt x="4516" y="3823"/>
                  </a:lnTo>
                  <a:lnTo>
                    <a:pt x="4583" y="3881"/>
                  </a:lnTo>
                  <a:lnTo>
                    <a:pt x="4649" y="3876"/>
                  </a:lnTo>
                  <a:lnTo>
                    <a:pt x="4715" y="3805"/>
                  </a:lnTo>
                  <a:lnTo>
                    <a:pt x="4782" y="3668"/>
                  </a:lnTo>
                  <a:lnTo>
                    <a:pt x="4848" y="3473"/>
                  </a:lnTo>
                  <a:lnTo>
                    <a:pt x="4915" y="3232"/>
                  </a:lnTo>
                  <a:lnTo>
                    <a:pt x="4981" y="2962"/>
                  </a:lnTo>
                  <a:lnTo>
                    <a:pt x="5047" y="2681"/>
                  </a:lnTo>
                  <a:lnTo>
                    <a:pt x="5114" y="2409"/>
                  </a:lnTo>
                  <a:lnTo>
                    <a:pt x="5180" y="2164"/>
                  </a:lnTo>
                  <a:lnTo>
                    <a:pt x="5247" y="1962"/>
                  </a:lnTo>
                  <a:lnTo>
                    <a:pt x="5313" y="1815"/>
                  </a:lnTo>
                  <a:lnTo>
                    <a:pt x="5380" y="1728"/>
                  </a:lnTo>
                  <a:lnTo>
                    <a:pt x="5446" y="1702"/>
                  </a:lnTo>
                  <a:lnTo>
                    <a:pt x="5512" y="1732"/>
                  </a:lnTo>
                  <a:lnTo>
                    <a:pt x="5579" y="1808"/>
                  </a:lnTo>
                  <a:lnTo>
                    <a:pt x="5645" y="1915"/>
                  </a:lnTo>
                  <a:lnTo>
                    <a:pt x="5712" y="2034"/>
                  </a:lnTo>
                  <a:lnTo>
                    <a:pt x="5778" y="2146"/>
                  </a:lnTo>
                  <a:lnTo>
                    <a:pt x="5844" y="2233"/>
                  </a:lnTo>
                  <a:lnTo>
                    <a:pt x="5911" y="2276"/>
                  </a:lnTo>
                  <a:lnTo>
                    <a:pt x="5977" y="2264"/>
                  </a:lnTo>
                  <a:lnTo>
                    <a:pt x="6044" y="2188"/>
                  </a:lnTo>
                  <a:lnTo>
                    <a:pt x="6110" y="2045"/>
                  </a:lnTo>
                  <a:lnTo>
                    <a:pt x="6177" y="1838"/>
                  </a:lnTo>
                  <a:lnTo>
                    <a:pt x="6243" y="1576"/>
                  </a:lnTo>
                  <a:lnTo>
                    <a:pt x="6309" y="1272"/>
                  </a:lnTo>
                  <a:lnTo>
                    <a:pt x="6376" y="943"/>
                  </a:lnTo>
                  <a:lnTo>
                    <a:pt x="6442" y="609"/>
                  </a:lnTo>
                  <a:lnTo>
                    <a:pt x="6509" y="289"/>
                  </a:lnTo>
                  <a:lnTo>
                    <a:pt x="6575" y="0"/>
                  </a:lnTo>
                </a:path>
              </a:pathLst>
            </a:custGeom>
            <a:noFill/>
            <a:ln w="57150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 flipV="1">
              <a:off x="3363" y="2061"/>
              <a:ext cx="334" cy="258"/>
            </a:xfrm>
            <a:custGeom>
              <a:avLst/>
              <a:gdLst>
                <a:gd name="T0" fmla="*/ 76 w 334"/>
                <a:gd name="T1" fmla="*/ 0 h 258"/>
                <a:gd name="T2" fmla="*/ 0 w 334"/>
                <a:gd name="T3" fmla="*/ 258 h 258"/>
                <a:gd name="T4" fmla="*/ 160 w 334"/>
                <a:gd name="T5" fmla="*/ 152 h 258"/>
                <a:gd name="T6" fmla="*/ 334 w 334"/>
                <a:gd name="T7" fmla="*/ 60 h 258"/>
                <a:gd name="T8" fmla="*/ 76 w 334"/>
                <a:gd name="T9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258">
                  <a:moveTo>
                    <a:pt x="76" y="0"/>
                  </a:moveTo>
                  <a:cubicBezTo>
                    <a:pt x="48" y="94"/>
                    <a:pt x="34" y="128"/>
                    <a:pt x="0" y="258"/>
                  </a:cubicBezTo>
                  <a:cubicBezTo>
                    <a:pt x="50" y="228"/>
                    <a:pt x="104" y="183"/>
                    <a:pt x="160" y="152"/>
                  </a:cubicBezTo>
                  <a:cubicBezTo>
                    <a:pt x="215" y="119"/>
                    <a:pt x="282" y="86"/>
                    <a:pt x="334" y="60"/>
                  </a:cubicBezTo>
                  <a:cubicBezTo>
                    <a:pt x="205" y="30"/>
                    <a:pt x="76" y="0"/>
                    <a:pt x="7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 flipH="1" flipV="1">
              <a:off x="4175" y="2061"/>
              <a:ext cx="334" cy="258"/>
            </a:xfrm>
            <a:custGeom>
              <a:avLst/>
              <a:gdLst>
                <a:gd name="T0" fmla="*/ 76 w 334"/>
                <a:gd name="T1" fmla="*/ 0 h 258"/>
                <a:gd name="T2" fmla="*/ 0 w 334"/>
                <a:gd name="T3" fmla="*/ 258 h 258"/>
                <a:gd name="T4" fmla="*/ 160 w 334"/>
                <a:gd name="T5" fmla="*/ 152 h 258"/>
                <a:gd name="T6" fmla="*/ 334 w 334"/>
                <a:gd name="T7" fmla="*/ 60 h 258"/>
                <a:gd name="T8" fmla="*/ 76 w 334"/>
                <a:gd name="T9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258">
                  <a:moveTo>
                    <a:pt x="76" y="0"/>
                  </a:moveTo>
                  <a:cubicBezTo>
                    <a:pt x="48" y="94"/>
                    <a:pt x="34" y="128"/>
                    <a:pt x="0" y="258"/>
                  </a:cubicBezTo>
                  <a:cubicBezTo>
                    <a:pt x="50" y="228"/>
                    <a:pt x="104" y="183"/>
                    <a:pt x="160" y="152"/>
                  </a:cubicBezTo>
                  <a:cubicBezTo>
                    <a:pt x="215" y="119"/>
                    <a:pt x="282" y="86"/>
                    <a:pt x="334" y="60"/>
                  </a:cubicBezTo>
                  <a:cubicBezTo>
                    <a:pt x="205" y="30"/>
                    <a:pt x="76" y="0"/>
                    <a:pt x="7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 flipH="1" flipV="1">
              <a:off x="3072" y="1823"/>
              <a:ext cx="1728" cy="481"/>
            </a:xfrm>
            <a:custGeom>
              <a:avLst/>
              <a:gdLst>
                <a:gd name="T0" fmla="*/ 0 w 1728"/>
                <a:gd name="T1" fmla="*/ 480 h 480"/>
                <a:gd name="T2" fmla="*/ 864 w 1728"/>
                <a:gd name="T3" fmla="*/ 0 h 480"/>
                <a:gd name="T4" fmla="*/ 1728 w 1728"/>
                <a:gd name="T5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8" h="480">
                  <a:moveTo>
                    <a:pt x="0" y="480"/>
                  </a:moveTo>
                  <a:cubicBezTo>
                    <a:pt x="288" y="240"/>
                    <a:pt x="576" y="0"/>
                    <a:pt x="864" y="0"/>
                  </a:cubicBezTo>
                  <a:cubicBezTo>
                    <a:pt x="1152" y="0"/>
                    <a:pt x="1440" y="240"/>
                    <a:pt x="1728" y="480"/>
                  </a:cubicBezTo>
                </a:path>
              </a:pathLst>
            </a:custGeom>
            <a:noFill/>
            <a:ln w="28575" cmpd="sng">
              <a:solidFill>
                <a:srgbClr val="61616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 rot="10800000" flipH="1" flipV="1">
              <a:off x="3072" y="1152"/>
              <a:ext cx="1728" cy="479"/>
            </a:xfrm>
            <a:custGeom>
              <a:avLst/>
              <a:gdLst>
                <a:gd name="T0" fmla="*/ 0 w 1728"/>
                <a:gd name="T1" fmla="*/ 480 h 480"/>
                <a:gd name="T2" fmla="*/ 864 w 1728"/>
                <a:gd name="T3" fmla="*/ 0 h 480"/>
                <a:gd name="T4" fmla="*/ 1728 w 1728"/>
                <a:gd name="T5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8" h="480">
                  <a:moveTo>
                    <a:pt x="0" y="480"/>
                  </a:moveTo>
                  <a:cubicBezTo>
                    <a:pt x="288" y="240"/>
                    <a:pt x="576" y="0"/>
                    <a:pt x="864" y="0"/>
                  </a:cubicBezTo>
                  <a:cubicBezTo>
                    <a:pt x="1152" y="0"/>
                    <a:pt x="1440" y="240"/>
                    <a:pt x="1728" y="480"/>
                  </a:cubicBezTo>
                </a:path>
              </a:pathLst>
            </a:custGeom>
            <a:noFill/>
            <a:ln w="28575" cmpd="sng">
              <a:solidFill>
                <a:srgbClr val="61616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 rot="-21600000" flipH="1" flipV="1">
              <a:off x="2352" y="1681"/>
              <a:ext cx="720" cy="143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 rot="-21600000" flipH="1" flipV="1">
              <a:off x="4800" y="1681"/>
              <a:ext cx="720" cy="143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3" name="AutoShape 131"/>
            <p:cNvSpPr>
              <a:spLocks noChangeArrowheads="1"/>
            </p:cNvSpPr>
            <p:nvPr/>
          </p:nvSpPr>
          <p:spPr bwMode="auto">
            <a:xfrm flipH="1">
              <a:off x="2977" y="1608"/>
              <a:ext cx="239" cy="240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4" name="AutoShape 132"/>
            <p:cNvSpPr>
              <a:spLocks noChangeArrowheads="1"/>
            </p:cNvSpPr>
            <p:nvPr/>
          </p:nvSpPr>
          <p:spPr bwMode="auto">
            <a:xfrm rot="-4287686" flipH="1" flipV="1">
              <a:off x="3690" y="2201"/>
              <a:ext cx="145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5" name="AutoShape 133"/>
            <p:cNvSpPr>
              <a:spLocks noChangeArrowheads="1"/>
            </p:cNvSpPr>
            <p:nvPr/>
          </p:nvSpPr>
          <p:spPr bwMode="auto">
            <a:xfrm rot="18155555" flipV="1">
              <a:off x="4338" y="1260"/>
              <a:ext cx="145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6" name="AutoShape 134"/>
            <p:cNvSpPr>
              <a:spLocks noChangeArrowheads="1"/>
            </p:cNvSpPr>
            <p:nvPr/>
          </p:nvSpPr>
          <p:spPr bwMode="auto">
            <a:xfrm flipH="1" flipV="1">
              <a:off x="4664" y="1608"/>
              <a:ext cx="239" cy="240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7" name="AutoShape 135"/>
            <p:cNvSpPr>
              <a:spLocks noChangeArrowheads="1"/>
            </p:cNvSpPr>
            <p:nvPr/>
          </p:nvSpPr>
          <p:spPr bwMode="auto">
            <a:xfrm rot="7448156" flipH="1" flipV="1">
              <a:off x="3157" y="1870"/>
              <a:ext cx="143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8" name="AutoShape 136"/>
            <p:cNvSpPr>
              <a:spLocks noChangeArrowheads="1"/>
            </p:cNvSpPr>
            <p:nvPr/>
          </p:nvSpPr>
          <p:spPr bwMode="auto">
            <a:xfrm rot="2884401" flipH="1" flipV="1">
              <a:off x="4576" y="1874"/>
              <a:ext cx="143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9" name="AutoShape 137"/>
            <p:cNvSpPr>
              <a:spLocks noChangeArrowheads="1"/>
            </p:cNvSpPr>
            <p:nvPr/>
          </p:nvSpPr>
          <p:spPr bwMode="auto">
            <a:xfrm rot="-28131517" flipH="1" flipV="1">
              <a:off x="4066" y="2195"/>
              <a:ext cx="145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0" name="AutoShape 138"/>
            <p:cNvSpPr>
              <a:spLocks noChangeArrowheads="1"/>
            </p:cNvSpPr>
            <p:nvPr/>
          </p:nvSpPr>
          <p:spPr bwMode="auto">
            <a:xfrm rot="13862000" flipV="1">
              <a:off x="3315" y="1317"/>
              <a:ext cx="145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21" name="Group 120"/>
          <p:cNvGrpSpPr>
            <a:grpSpLocks/>
          </p:cNvGrpSpPr>
          <p:nvPr/>
        </p:nvGrpSpPr>
        <p:grpSpPr bwMode="auto">
          <a:xfrm>
            <a:off x="8480560" y="5368515"/>
            <a:ext cx="1713045" cy="757000"/>
            <a:chOff x="288" y="225"/>
            <a:chExt cx="3168" cy="1421"/>
          </a:xfrm>
        </p:grpSpPr>
        <p:sp>
          <p:nvSpPr>
            <p:cNvPr id="122" name="Rectangle 121" descr="75%"/>
            <p:cNvSpPr>
              <a:spLocks noChangeArrowheads="1"/>
            </p:cNvSpPr>
            <p:nvPr/>
          </p:nvSpPr>
          <p:spPr bwMode="auto">
            <a:xfrm>
              <a:off x="1775" y="504"/>
              <a:ext cx="194" cy="1136"/>
            </a:xfrm>
            <a:prstGeom prst="rect">
              <a:avLst/>
            </a:prstGeom>
            <a:pattFill prst="pct75">
              <a:fgClr>
                <a:srgbClr val="7756CA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 flipV="1">
              <a:off x="1391" y="225"/>
              <a:ext cx="961" cy="304"/>
            </a:xfrm>
            <a:custGeom>
              <a:avLst/>
              <a:gdLst>
                <a:gd name="T0" fmla="*/ 66 w 6575"/>
                <a:gd name="T1" fmla="*/ 289 h 4415"/>
                <a:gd name="T2" fmla="*/ 199 w 6575"/>
                <a:gd name="T3" fmla="*/ 943 h 4415"/>
                <a:gd name="T4" fmla="*/ 332 w 6575"/>
                <a:gd name="T5" fmla="*/ 1576 h 4415"/>
                <a:gd name="T6" fmla="*/ 465 w 6575"/>
                <a:gd name="T7" fmla="*/ 2045 h 4415"/>
                <a:gd name="T8" fmla="*/ 598 w 6575"/>
                <a:gd name="T9" fmla="*/ 2264 h 4415"/>
                <a:gd name="T10" fmla="*/ 731 w 6575"/>
                <a:gd name="T11" fmla="*/ 2233 h 4415"/>
                <a:gd name="T12" fmla="*/ 863 w 6575"/>
                <a:gd name="T13" fmla="*/ 2034 h 4415"/>
                <a:gd name="T14" fmla="*/ 996 w 6575"/>
                <a:gd name="T15" fmla="*/ 1808 h 4415"/>
                <a:gd name="T16" fmla="*/ 1129 w 6575"/>
                <a:gd name="T17" fmla="*/ 1702 h 4415"/>
                <a:gd name="T18" fmla="*/ 1262 w 6575"/>
                <a:gd name="T19" fmla="*/ 1815 h 4415"/>
                <a:gd name="T20" fmla="*/ 1395 w 6575"/>
                <a:gd name="T21" fmla="*/ 2164 h 4415"/>
                <a:gd name="T22" fmla="*/ 1528 w 6575"/>
                <a:gd name="T23" fmla="*/ 2681 h 4415"/>
                <a:gd name="T24" fmla="*/ 1660 w 6575"/>
                <a:gd name="T25" fmla="*/ 3232 h 4415"/>
                <a:gd name="T26" fmla="*/ 1793 w 6575"/>
                <a:gd name="T27" fmla="*/ 3668 h 4415"/>
                <a:gd name="T28" fmla="*/ 1926 w 6575"/>
                <a:gd name="T29" fmla="*/ 3876 h 4415"/>
                <a:gd name="T30" fmla="*/ 2059 w 6575"/>
                <a:gd name="T31" fmla="*/ 3823 h 4415"/>
                <a:gd name="T32" fmla="*/ 2192 w 6575"/>
                <a:gd name="T33" fmla="*/ 3564 h 4415"/>
                <a:gd name="T34" fmla="*/ 2324 w 6575"/>
                <a:gd name="T35" fmla="*/ 3223 h 4415"/>
                <a:gd name="T36" fmla="*/ 2457 w 6575"/>
                <a:gd name="T37" fmla="*/ 2950 h 4415"/>
                <a:gd name="T38" fmla="*/ 2590 w 6575"/>
                <a:gd name="T39" fmla="*/ 2868 h 4415"/>
                <a:gd name="T40" fmla="*/ 2723 w 6575"/>
                <a:gd name="T41" fmla="*/ 3026 h 4415"/>
                <a:gd name="T42" fmla="*/ 2856 w 6575"/>
                <a:gd name="T43" fmla="*/ 3387 h 4415"/>
                <a:gd name="T44" fmla="*/ 2989 w 6575"/>
                <a:gd name="T45" fmla="*/ 3836 h 4415"/>
                <a:gd name="T46" fmla="*/ 3121 w 6575"/>
                <a:gd name="T47" fmla="*/ 4222 h 4415"/>
                <a:gd name="T48" fmla="*/ 3254 w 6575"/>
                <a:gd name="T49" fmla="*/ 4415 h 4415"/>
                <a:gd name="T50" fmla="*/ 3387 w 6575"/>
                <a:gd name="T51" fmla="*/ 4349 h 4415"/>
                <a:gd name="T52" fmla="*/ 3520 w 6575"/>
                <a:gd name="T53" fmla="*/ 4046 h 4415"/>
                <a:gd name="T54" fmla="*/ 3653 w 6575"/>
                <a:gd name="T55" fmla="*/ 3610 h 4415"/>
                <a:gd name="T56" fmla="*/ 3786 w 6575"/>
                <a:gd name="T57" fmla="*/ 3187 h 4415"/>
                <a:gd name="T58" fmla="*/ 3918 w 6575"/>
                <a:gd name="T59" fmla="*/ 2917 h 4415"/>
                <a:gd name="T60" fmla="*/ 4051 w 6575"/>
                <a:gd name="T61" fmla="*/ 2880 h 4415"/>
                <a:gd name="T62" fmla="*/ 4184 w 6575"/>
                <a:gd name="T63" fmla="*/ 3069 h 4415"/>
                <a:gd name="T64" fmla="*/ 4317 w 6575"/>
                <a:gd name="T65" fmla="*/ 3394 h 4415"/>
                <a:gd name="T66" fmla="*/ 4450 w 6575"/>
                <a:gd name="T67" fmla="*/ 3713 h 4415"/>
                <a:gd name="T68" fmla="*/ 4583 w 6575"/>
                <a:gd name="T69" fmla="*/ 3881 h 4415"/>
                <a:gd name="T70" fmla="*/ 4715 w 6575"/>
                <a:gd name="T71" fmla="*/ 3805 h 4415"/>
                <a:gd name="T72" fmla="*/ 4848 w 6575"/>
                <a:gd name="T73" fmla="*/ 3473 h 4415"/>
                <a:gd name="T74" fmla="*/ 4981 w 6575"/>
                <a:gd name="T75" fmla="*/ 2962 h 4415"/>
                <a:gd name="T76" fmla="*/ 5114 w 6575"/>
                <a:gd name="T77" fmla="*/ 2409 h 4415"/>
                <a:gd name="T78" fmla="*/ 5247 w 6575"/>
                <a:gd name="T79" fmla="*/ 1962 h 4415"/>
                <a:gd name="T80" fmla="*/ 5380 w 6575"/>
                <a:gd name="T81" fmla="*/ 1728 h 4415"/>
                <a:gd name="T82" fmla="*/ 5512 w 6575"/>
                <a:gd name="T83" fmla="*/ 1732 h 4415"/>
                <a:gd name="T84" fmla="*/ 5645 w 6575"/>
                <a:gd name="T85" fmla="*/ 1915 h 4415"/>
                <a:gd name="T86" fmla="*/ 5778 w 6575"/>
                <a:gd name="T87" fmla="*/ 2146 h 4415"/>
                <a:gd name="T88" fmla="*/ 5911 w 6575"/>
                <a:gd name="T89" fmla="*/ 2276 h 4415"/>
                <a:gd name="T90" fmla="*/ 6044 w 6575"/>
                <a:gd name="T91" fmla="*/ 2188 h 4415"/>
                <a:gd name="T92" fmla="*/ 6177 w 6575"/>
                <a:gd name="T93" fmla="*/ 1838 h 4415"/>
                <a:gd name="T94" fmla="*/ 6309 w 6575"/>
                <a:gd name="T95" fmla="*/ 1272 h 4415"/>
                <a:gd name="T96" fmla="*/ 6442 w 6575"/>
                <a:gd name="T97" fmla="*/ 609 h 4415"/>
                <a:gd name="T98" fmla="*/ 6575 w 6575"/>
                <a:gd name="T99" fmla="*/ 0 h 4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575" h="4415">
                  <a:moveTo>
                    <a:pt x="0" y="0"/>
                  </a:moveTo>
                  <a:lnTo>
                    <a:pt x="66" y="289"/>
                  </a:lnTo>
                  <a:lnTo>
                    <a:pt x="133" y="609"/>
                  </a:lnTo>
                  <a:lnTo>
                    <a:pt x="199" y="943"/>
                  </a:lnTo>
                  <a:lnTo>
                    <a:pt x="266" y="1272"/>
                  </a:lnTo>
                  <a:lnTo>
                    <a:pt x="332" y="1576"/>
                  </a:lnTo>
                  <a:lnTo>
                    <a:pt x="398" y="1838"/>
                  </a:lnTo>
                  <a:lnTo>
                    <a:pt x="465" y="2045"/>
                  </a:lnTo>
                  <a:lnTo>
                    <a:pt x="531" y="2188"/>
                  </a:lnTo>
                  <a:lnTo>
                    <a:pt x="598" y="2264"/>
                  </a:lnTo>
                  <a:lnTo>
                    <a:pt x="664" y="2276"/>
                  </a:lnTo>
                  <a:lnTo>
                    <a:pt x="731" y="2233"/>
                  </a:lnTo>
                  <a:lnTo>
                    <a:pt x="797" y="2146"/>
                  </a:lnTo>
                  <a:lnTo>
                    <a:pt x="863" y="2034"/>
                  </a:lnTo>
                  <a:lnTo>
                    <a:pt x="930" y="1915"/>
                  </a:lnTo>
                  <a:lnTo>
                    <a:pt x="996" y="1808"/>
                  </a:lnTo>
                  <a:lnTo>
                    <a:pt x="1063" y="1732"/>
                  </a:lnTo>
                  <a:lnTo>
                    <a:pt x="1129" y="1702"/>
                  </a:lnTo>
                  <a:lnTo>
                    <a:pt x="1195" y="1728"/>
                  </a:lnTo>
                  <a:lnTo>
                    <a:pt x="1262" y="1815"/>
                  </a:lnTo>
                  <a:lnTo>
                    <a:pt x="1328" y="1962"/>
                  </a:lnTo>
                  <a:lnTo>
                    <a:pt x="1395" y="2164"/>
                  </a:lnTo>
                  <a:lnTo>
                    <a:pt x="1461" y="2409"/>
                  </a:lnTo>
                  <a:lnTo>
                    <a:pt x="1528" y="2681"/>
                  </a:lnTo>
                  <a:lnTo>
                    <a:pt x="1594" y="2962"/>
                  </a:lnTo>
                  <a:lnTo>
                    <a:pt x="1660" y="3232"/>
                  </a:lnTo>
                  <a:lnTo>
                    <a:pt x="1727" y="3473"/>
                  </a:lnTo>
                  <a:lnTo>
                    <a:pt x="1793" y="3668"/>
                  </a:lnTo>
                  <a:lnTo>
                    <a:pt x="1860" y="3805"/>
                  </a:lnTo>
                  <a:lnTo>
                    <a:pt x="1926" y="3876"/>
                  </a:lnTo>
                  <a:lnTo>
                    <a:pt x="1992" y="3881"/>
                  </a:lnTo>
                  <a:lnTo>
                    <a:pt x="2059" y="3823"/>
                  </a:lnTo>
                  <a:lnTo>
                    <a:pt x="2125" y="3713"/>
                  </a:lnTo>
                  <a:lnTo>
                    <a:pt x="2192" y="3564"/>
                  </a:lnTo>
                  <a:lnTo>
                    <a:pt x="2258" y="3394"/>
                  </a:lnTo>
                  <a:lnTo>
                    <a:pt x="2324" y="3223"/>
                  </a:lnTo>
                  <a:lnTo>
                    <a:pt x="2391" y="3069"/>
                  </a:lnTo>
                  <a:lnTo>
                    <a:pt x="2457" y="2950"/>
                  </a:lnTo>
                  <a:lnTo>
                    <a:pt x="2524" y="2880"/>
                  </a:lnTo>
                  <a:lnTo>
                    <a:pt x="2590" y="2868"/>
                  </a:lnTo>
                  <a:lnTo>
                    <a:pt x="2657" y="2917"/>
                  </a:lnTo>
                  <a:lnTo>
                    <a:pt x="2723" y="3026"/>
                  </a:lnTo>
                  <a:lnTo>
                    <a:pt x="2789" y="3187"/>
                  </a:lnTo>
                  <a:lnTo>
                    <a:pt x="2856" y="3387"/>
                  </a:lnTo>
                  <a:lnTo>
                    <a:pt x="2922" y="3610"/>
                  </a:lnTo>
                  <a:lnTo>
                    <a:pt x="2989" y="3836"/>
                  </a:lnTo>
                  <a:lnTo>
                    <a:pt x="3055" y="4046"/>
                  </a:lnTo>
                  <a:lnTo>
                    <a:pt x="3121" y="4222"/>
                  </a:lnTo>
                  <a:lnTo>
                    <a:pt x="3188" y="4349"/>
                  </a:lnTo>
                  <a:lnTo>
                    <a:pt x="3254" y="4415"/>
                  </a:lnTo>
                  <a:lnTo>
                    <a:pt x="3321" y="4415"/>
                  </a:lnTo>
                  <a:lnTo>
                    <a:pt x="3387" y="4349"/>
                  </a:lnTo>
                  <a:lnTo>
                    <a:pt x="3454" y="4222"/>
                  </a:lnTo>
                  <a:lnTo>
                    <a:pt x="3520" y="4046"/>
                  </a:lnTo>
                  <a:lnTo>
                    <a:pt x="3586" y="3836"/>
                  </a:lnTo>
                  <a:lnTo>
                    <a:pt x="3653" y="3610"/>
                  </a:lnTo>
                  <a:lnTo>
                    <a:pt x="3719" y="3387"/>
                  </a:lnTo>
                  <a:lnTo>
                    <a:pt x="3786" y="3187"/>
                  </a:lnTo>
                  <a:lnTo>
                    <a:pt x="3852" y="3026"/>
                  </a:lnTo>
                  <a:lnTo>
                    <a:pt x="3918" y="2917"/>
                  </a:lnTo>
                  <a:lnTo>
                    <a:pt x="3985" y="2868"/>
                  </a:lnTo>
                  <a:lnTo>
                    <a:pt x="4051" y="2880"/>
                  </a:lnTo>
                  <a:lnTo>
                    <a:pt x="4118" y="2950"/>
                  </a:lnTo>
                  <a:lnTo>
                    <a:pt x="4184" y="3069"/>
                  </a:lnTo>
                  <a:lnTo>
                    <a:pt x="4251" y="3223"/>
                  </a:lnTo>
                  <a:lnTo>
                    <a:pt x="4317" y="3394"/>
                  </a:lnTo>
                  <a:lnTo>
                    <a:pt x="4383" y="3564"/>
                  </a:lnTo>
                  <a:lnTo>
                    <a:pt x="4450" y="3713"/>
                  </a:lnTo>
                  <a:lnTo>
                    <a:pt x="4516" y="3823"/>
                  </a:lnTo>
                  <a:lnTo>
                    <a:pt x="4583" y="3881"/>
                  </a:lnTo>
                  <a:lnTo>
                    <a:pt x="4649" y="3876"/>
                  </a:lnTo>
                  <a:lnTo>
                    <a:pt x="4715" y="3805"/>
                  </a:lnTo>
                  <a:lnTo>
                    <a:pt x="4782" y="3668"/>
                  </a:lnTo>
                  <a:lnTo>
                    <a:pt x="4848" y="3473"/>
                  </a:lnTo>
                  <a:lnTo>
                    <a:pt x="4915" y="3232"/>
                  </a:lnTo>
                  <a:lnTo>
                    <a:pt x="4981" y="2962"/>
                  </a:lnTo>
                  <a:lnTo>
                    <a:pt x="5047" y="2681"/>
                  </a:lnTo>
                  <a:lnTo>
                    <a:pt x="5114" y="2409"/>
                  </a:lnTo>
                  <a:lnTo>
                    <a:pt x="5180" y="2164"/>
                  </a:lnTo>
                  <a:lnTo>
                    <a:pt x="5247" y="1962"/>
                  </a:lnTo>
                  <a:lnTo>
                    <a:pt x="5313" y="1815"/>
                  </a:lnTo>
                  <a:lnTo>
                    <a:pt x="5380" y="1728"/>
                  </a:lnTo>
                  <a:lnTo>
                    <a:pt x="5446" y="1702"/>
                  </a:lnTo>
                  <a:lnTo>
                    <a:pt x="5512" y="1732"/>
                  </a:lnTo>
                  <a:lnTo>
                    <a:pt x="5579" y="1808"/>
                  </a:lnTo>
                  <a:lnTo>
                    <a:pt x="5645" y="1915"/>
                  </a:lnTo>
                  <a:lnTo>
                    <a:pt x="5712" y="2034"/>
                  </a:lnTo>
                  <a:lnTo>
                    <a:pt x="5778" y="2146"/>
                  </a:lnTo>
                  <a:lnTo>
                    <a:pt x="5844" y="2233"/>
                  </a:lnTo>
                  <a:lnTo>
                    <a:pt x="5911" y="2276"/>
                  </a:lnTo>
                  <a:lnTo>
                    <a:pt x="5977" y="2264"/>
                  </a:lnTo>
                  <a:lnTo>
                    <a:pt x="6044" y="2188"/>
                  </a:lnTo>
                  <a:lnTo>
                    <a:pt x="6110" y="2045"/>
                  </a:lnTo>
                  <a:lnTo>
                    <a:pt x="6177" y="1838"/>
                  </a:lnTo>
                  <a:lnTo>
                    <a:pt x="6243" y="1576"/>
                  </a:lnTo>
                  <a:lnTo>
                    <a:pt x="6309" y="1272"/>
                  </a:lnTo>
                  <a:lnTo>
                    <a:pt x="6376" y="943"/>
                  </a:lnTo>
                  <a:lnTo>
                    <a:pt x="6442" y="609"/>
                  </a:lnTo>
                  <a:lnTo>
                    <a:pt x="6509" y="289"/>
                  </a:lnTo>
                  <a:lnTo>
                    <a:pt x="6575" y="0"/>
                  </a:lnTo>
                </a:path>
              </a:pathLst>
            </a:custGeom>
            <a:noFill/>
            <a:ln w="57150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 flipH="1">
              <a:off x="2111" y="479"/>
              <a:ext cx="334" cy="258"/>
            </a:xfrm>
            <a:custGeom>
              <a:avLst/>
              <a:gdLst>
                <a:gd name="T0" fmla="*/ 76 w 334"/>
                <a:gd name="T1" fmla="*/ 0 h 258"/>
                <a:gd name="T2" fmla="*/ 0 w 334"/>
                <a:gd name="T3" fmla="*/ 258 h 258"/>
                <a:gd name="T4" fmla="*/ 160 w 334"/>
                <a:gd name="T5" fmla="*/ 152 h 258"/>
                <a:gd name="T6" fmla="*/ 334 w 334"/>
                <a:gd name="T7" fmla="*/ 60 h 258"/>
                <a:gd name="T8" fmla="*/ 76 w 334"/>
                <a:gd name="T9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258">
                  <a:moveTo>
                    <a:pt x="76" y="0"/>
                  </a:moveTo>
                  <a:cubicBezTo>
                    <a:pt x="48" y="94"/>
                    <a:pt x="34" y="128"/>
                    <a:pt x="0" y="258"/>
                  </a:cubicBezTo>
                  <a:cubicBezTo>
                    <a:pt x="50" y="228"/>
                    <a:pt x="104" y="183"/>
                    <a:pt x="160" y="152"/>
                  </a:cubicBezTo>
                  <a:cubicBezTo>
                    <a:pt x="215" y="119"/>
                    <a:pt x="282" y="86"/>
                    <a:pt x="334" y="60"/>
                  </a:cubicBezTo>
                  <a:cubicBezTo>
                    <a:pt x="205" y="30"/>
                    <a:pt x="76" y="0"/>
                    <a:pt x="7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9" y="479"/>
              <a:ext cx="334" cy="258"/>
            </a:xfrm>
            <a:custGeom>
              <a:avLst/>
              <a:gdLst>
                <a:gd name="T0" fmla="*/ 76 w 334"/>
                <a:gd name="T1" fmla="*/ 0 h 258"/>
                <a:gd name="T2" fmla="*/ 0 w 334"/>
                <a:gd name="T3" fmla="*/ 258 h 258"/>
                <a:gd name="T4" fmla="*/ 160 w 334"/>
                <a:gd name="T5" fmla="*/ 152 h 258"/>
                <a:gd name="T6" fmla="*/ 334 w 334"/>
                <a:gd name="T7" fmla="*/ 60 h 258"/>
                <a:gd name="T8" fmla="*/ 76 w 334"/>
                <a:gd name="T9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258">
                  <a:moveTo>
                    <a:pt x="76" y="0"/>
                  </a:moveTo>
                  <a:cubicBezTo>
                    <a:pt x="48" y="94"/>
                    <a:pt x="34" y="128"/>
                    <a:pt x="0" y="258"/>
                  </a:cubicBezTo>
                  <a:cubicBezTo>
                    <a:pt x="50" y="228"/>
                    <a:pt x="104" y="183"/>
                    <a:pt x="160" y="152"/>
                  </a:cubicBezTo>
                  <a:cubicBezTo>
                    <a:pt x="215" y="119"/>
                    <a:pt x="282" y="86"/>
                    <a:pt x="334" y="60"/>
                  </a:cubicBezTo>
                  <a:cubicBezTo>
                    <a:pt x="205" y="30"/>
                    <a:pt x="76" y="0"/>
                    <a:pt x="7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008" y="494"/>
              <a:ext cx="1728" cy="481"/>
            </a:xfrm>
            <a:custGeom>
              <a:avLst/>
              <a:gdLst>
                <a:gd name="T0" fmla="*/ 0 w 1728"/>
                <a:gd name="T1" fmla="*/ 480 h 480"/>
                <a:gd name="T2" fmla="*/ 864 w 1728"/>
                <a:gd name="T3" fmla="*/ 0 h 480"/>
                <a:gd name="T4" fmla="*/ 1728 w 1728"/>
                <a:gd name="T5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8" h="480">
                  <a:moveTo>
                    <a:pt x="0" y="480"/>
                  </a:moveTo>
                  <a:cubicBezTo>
                    <a:pt x="288" y="240"/>
                    <a:pt x="576" y="0"/>
                    <a:pt x="864" y="0"/>
                  </a:cubicBezTo>
                  <a:cubicBezTo>
                    <a:pt x="1152" y="0"/>
                    <a:pt x="1440" y="240"/>
                    <a:pt x="1728" y="480"/>
                  </a:cubicBezTo>
                </a:path>
              </a:pathLst>
            </a:custGeom>
            <a:noFill/>
            <a:ln w="28575" cmpd="sng">
              <a:solidFill>
                <a:srgbClr val="61616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 rot="10800000">
              <a:off x="1008" y="1167"/>
              <a:ext cx="1728" cy="479"/>
            </a:xfrm>
            <a:custGeom>
              <a:avLst/>
              <a:gdLst>
                <a:gd name="T0" fmla="*/ 0 w 1728"/>
                <a:gd name="T1" fmla="*/ 480 h 480"/>
                <a:gd name="T2" fmla="*/ 864 w 1728"/>
                <a:gd name="T3" fmla="*/ 0 h 480"/>
                <a:gd name="T4" fmla="*/ 1728 w 1728"/>
                <a:gd name="T5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8" h="480">
                  <a:moveTo>
                    <a:pt x="0" y="480"/>
                  </a:moveTo>
                  <a:cubicBezTo>
                    <a:pt x="288" y="240"/>
                    <a:pt x="576" y="0"/>
                    <a:pt x="864" y="0"/>
                  </a:cubicBezTo>
                  <a:cubicBezTo>
                    <a:pt x="1152" y="0"/>
                    <a:pt x="1440" y="240"/>
                    <a:pt x="1728" y="480"/>
                  </a:cubicBezTo>
                </a:path>
              </a:pathLst>
            </a:custGeom>
            <a:noFill/>
            <a:ln w="28575" cmpd="sng">
              <a:solidFill>
                <a:srgbClr val="61616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 rot="-21600000">
              <a:off x="2736" y="975"/>
              <a:ext cx="720" cy="143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 rot="-21600000">
              <a:off x="288" y="975"/>
              <a:ext cx="720" cy="143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0" name="AutoShape 114"/>
            <p:cNvSpPr>
              <a:spLocks noChangeArrowheads="1"/>
            </p:cNvSpPr>
            <p:nvPr/>
          </p:nvSpPr>
          <p:spPr bwMode="auto">
            <a:xfrm>
              <a:off x="2592" y="950"/>
              <a:ext cx="239" cy="240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1" name="AutoShape 115"/>
            <p:cNvSpPr>
              <a:spLocks noChangeArrowheads="1"/>
            </p:cNvSpPr>
            <p:nvPr/>
          </p:nvSpPr>
          <p:spPr bwMode="auto">
            <a:xfrm rot="-4287686">
              <a:off x="1973" y="452"/>
              <a:ext cx="145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2" name="AutoShape 116"/>
            <p:cNvSpPr>
              <a:spLocks noChangeArrowheads="1"/>
            </p:cNvSpPr>
            <p:nvPr/>
          </p:nvSpPr>
          <p:spPr bwMode="auto">
            <a:xfrm rot="18155555" flipH="1">
              <a:off x="1325" y="1394"/>
              <a:ext cx="145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" name="AutoShape 117"/>
            <p:cNvSpPr>
              <a:spLocks noChangeArrowheads="1"/>
            </p:cNvSpPr>
            <p:nvPr/>
          </p:nvSpPr>
          <p:spPr bwMode="auto">
            <a:xfrm>
              <a:off x="905" y="950"/>
              <a:ext cx="239" cy="240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4" name="AutoShape 118"/>
            <p:cNvSpPr>
              <a:spLocks noChangeArrowheads="1"/>
            </p:cNvSpPr>
            <p:nvPr/>
          </p:nvSpPr>
          <p:spPr bwMode="auto">
            <a:xfrm rot="7448156">
              <a:off x="2508" y="784"/>
              <a:ext cx="143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5" name="AutoShape 119"/>
            <p:cNvSpPr>
              <a:spLocks noChangeArrowheads="1"/>
            </p:cNvSpPr>
            <p:nvPr/>
          </p:nvSpPr>
          <p:spPr bwMode="auto">
            <a:xfrm rot="2884401">
              <a:off x="1089" y="780"/>
              <a:ext cx="143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6" name="AutoShape 120"/>
            <p:cNvSpPr>
              <a:spLocks noChangeArrowheads="1"/>
            </p:cNvSpPr>
            <p:nvPr/>
          </p:nvSpPr>
          <p:spPr bwMode="auto">
            <a:xfrm rot="-28131517">
              <a:off x="1598" y="458"/>
              <a:ext cx="145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7" name="AutoShape 121"/>
            <p:cNvSpPr>
              <a:spLocks noChangeArrowheads="1"/>
            </p:cNvSpPr>
            <p:nvPr/>
          </p:nvSpPr>
          <p:spPr bwMode="auto">
            <a:xfrm rot="13862000" flipH="1">
              <a:off x="2348" y="1336"/>
              <a:ext cx="145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38" name="Group 137"/>
          <p:cNvGrpSpPr>
            <a:grpSpLocks/>
          </p:cNvGrpSpPr>
          <p:nvPr/>
        </p:nvGrpSpPr>
        <p:grpSpPr bwMode="auto">
          <a:xfrm>
            <a:off x="7387564" y="6165399"/>
            <a:ext cx="1547954" cy="517658"/>
            <a:chOff x="144" y="2112"/>
            <a:chExt cx="3168" cy="1152"/>
          </a:xfrm>
        </p:grpSpPr>
        <p:sp>
          <p:nvSpPr>
            <p:cNvPr id="139" name="Freeform 138" descr="75%"/>
            <p:cNvSpPr>
              <a:spLocks/>
            </p:cNvSpPr>
            <p:nvPr/>
          </p:nvSpPr>
          <p:spPr bwMode="auto">
            <a:xfrm>
              <a:off x="1082" y="2304"/>
              <a:ext cx="1271" cy="763"/>
            </a:xfrm>
            <a:custGeom>
              <a:avLst/>
              <a:gdLst>
                <a:gd name="T0" fmla="*/ 0 w 1270"/>
                <a:gd name="T1" fmla="*/ 656 h 762"/>
                <a:gd name="T2" fmla="*/ 1126 w 1270"/>
                <a:gd name="T3" fmla="*/ 0 h 762"/>
                <a:gd name="T4" fmla="*/ 1270 w 1270"/>
                <a:gd name="T5" fmla="*/ 96 h 762"/>
                <a:gd name="T6" fmla="*/ 142 w 1270"/>
                <a:gd name="T7" fmla="*/ 762 h 762"/>
                <a:gd name="T8" fmla="*/ 0 w 1270"/>
                <a:gd name="T9" fmla="*/ 656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0" h="762">
                  <a:moveTo>
                    <a:pt x="0" y="656"/>
                  </a:moveTo>
                  <a:lnTo>
                    <a:pt x="1126" y="0"/>
                  </a:lnTo>
                  <a:lnTo>
                    <a:pt x="1270" y="96"/>
                  </a:lnTo>
                  <a:lnTo>
                    <a:pt x="142" y="762"/>
                  </a:lnTo>
                  <a:lnTo>
                    <a:pt x="0" y="656"/>
                  </a:lnTo>
                  <a:close/>
                </a:path>
              </a:pathLst>
            </a:custGeom>
            <a:pattFill prst="pct75">
              <a:fgClr>
                <a:srgbClr val="7756CA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 rot="-5400000">
              <a:off x="1342" y="2616"/>
              <a:ext cx="777" cy="144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57150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 flipV="1">
              <a:off x="1536" y="2112"/>
              <a:ext cx="384" cy="192"/>
            </a:xfrm>
            <a:custGeom>
              <a:avLst/>
              <a:gdLst>
                <a:gd name="T0" fmla="*/ 192 w 384"/>
                <a:gd name="T1" fmla="*/ 0 h 192"/>
                <a:gd name="T2" fmla="*/ 0 w 384"/>
                <a:gd name="T3" fmla="*/ 144 h 192"/>
                <a:gd name="T4" fmla="*/ 192 w 384"/>
                <a:gd name="T5" fmla="*/ 192 h 192"/>
                <a:gd name="T6" fmla="*/ 384 w 384"/>
                <a:gd name="T7" fmla="*/ 144 h 192"/>
                <a:gd name="T8" fmla="*/ 192 w 384"/>
                <a:gd name="T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192" y="0"/>
                  </a:moveTo>
                  <a:lnTo>
                    <a:pt x="0" y="144"/>
                  </a:lnTo>
                  <a:cubicBezTo>
                    <a:pt x="0" y="176"/>
                    <a:pt x="128" y="192"/>
                    <a:pt x="192" y="192"/>
                  </a:cubicBezTo>
                  <a:cubicBezTo>
                    <a:pt x="256" y="192"/>
                    <a:pt x="384" y="176"/>
                    <a:pt x="384" y="144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536" y="3072"/>
              <a:ext cx="384" cy="192"/>
            </a:xfrm>
            <a:custGeom>
              <a:avLst/>
              <a:gdLst>
                <a:gd name="T0" fmla="*/ 192 w 384"/>
                <a:gd name="T1" fmla="*/ 0 h 192"/>
                <a:gd name="T2" fmla="*/ 0 w 384"/>
                <a:gd name="T3" fmla="*/ 144 h 192"/>
                <a:gd name="T4" fmla="*/ 192 w 384"/>
                <a:gd name="T5" fmla="*/ 192 h 192"/>
                <a:gd name="T6" fmla="*/ 384 w 384"/>
                <a:gd name="T7" fmla="*/ 144 h 192"/>
                <a:gd name="T8" fmla="*/ 192 w 384"/>
                <a:gd name="T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192" y="0"/>
                  </a:moveTo>
                  <a:lnTo>
                    <a:pt x="0" y="144"/>
                  </a:lnTo>
                  <a:cubicBezTo>
                    <a:pt x="0" y="176"/>
                    <a:pt x="128" y="192"/>
                    <a:pt x="192" y="192"/>
                  </a:cubicBezTo>
                  <a:cubicBezTo>
                    <a:pt x="256" y="192"/>
                    <a:pt x="384" y="176"/>
                    <a:pt x="384" y="144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864" y="2112"/>
              <a:ext cx="1728" cy="480"/>
            </a:xfrm>
            <a:custGeom>
              <a:avLst/>
              <a:gdLst>
                <a:gd name="T0" fmla="*/ 0 w 1728"/>
                <a:gd name="T1" fmla="*/ 480 h 480"/>
                <a:gd name="T2" fmla="*/ 864 w 1728"/>
                <a:gd name="T3" fmla="*/ 0 h 480"/>
                <a:gd name="T4" fmla="*/ 1728 w 1728"/>
                <a:gd name="T5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8" h="480">
                  <a:moveTo>
                    <a:pt x="0" y="480"/>
                  </a:moveTo>
                  <a:cubicBezTo>
                    <a:pt x="288" y="240"/>
                    <a:pt x="576" y="0"/>
                    <a:pt x="864" y="0"/>
                  </a:cubicBezTo>
                  <a:cubicBezTo>
                    <a:pt x="1152" y="0"/>
                    <a:pt x="1440" y="240"/>
                    <a:pt x="1728" y="480"/>
                  </a:cubicBezTo>
                </a:path>
              </a:pathLst>
            </a:custGeom>
            <a:noFill/>
            <a:ln w="28575" cmpd="sng">
              <a:solidFill>
                <a:srgbClr val="61616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 rot="10800000">
              <a:off x="864" y="2784"/>
              <a:ext cx="1728" cy="480"/>
            </a:xfrm>
            <a:custGeom>
              <a:avLst/>
              <a:gdLst>
                <a:gd name="T0" fmla="*/ 0 w 1728"/>
                <a:gd name="T1" fmla="*/ 480 h 480"/>
                <a:gd name="T2" fmla="*/ 864 w 1728"/>
                <a:gd name="T3" fmla="*/ 0 h 480"/>
                <a:gd name="T4" fmla="*/ 1728 w 1728"/>
                <a:gd name="T5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8" h="480">
                  <a:moveTo>
                    <a:pt x="0" y="480"/>
                  </a:moveTo>
                  <a:cubicBezTo>
                    <a:pt x="288" y="240"/>
                    <a:pt x="576" y="0"/>
                    <a:pt x="864" y="0"/>
                  </a:cubicBezTo>
                  <a:cubicBezTo>
                    <a:pt x="1152" y="0"/>
                    <a:pt x="1440" y="240"/>
                    <a:pt x="1728" y="480"/>
                  </a:cubicBezTo>
                </a:path>
              </a:pathLst>
            </a:custGeom>
            <a:noFill/>
            <a:ln w="28575" cmpd="sng">
              <a:solidFill>
                <a:srgbClr val="61616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 rot="-21600000">
              <a:off x="2592" y="2592"/>
              <a:ext cx="720" cy="144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 rot="-21600000">
              <a:off x="144" y="2592"/>
              <a:ext cx="720" cy="144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7" name="AutoShape 148"/>
            <p:cNvSpPr>
              <a:spLocks noChangeArrowheads="1"/>
            </p:cNvSpPr>
            <p:nvPr/>
          </p:nvSpPr>
          <p:spPr bwMode="auto">
            <a:xfrm>
              <a:off x="2448" y="2567"/>
              <a:ext cx="239" cy="241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8" name="AutoShape 149"/>
            <p:cNvSpPr>
              <a:spLocks noChangeArrowheads="1"/>
            </p:cNvSpPr>
            <p:nvPr/>
          </p:nvSpPr>
          <p:spPr bwMode="auto">
            <a:xfrm rot="3167046">
              <a:off x="2209" y="2961"/>
              <a:ext cx="144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9" name="AutoShape 150"/>
            <p:cNvSpPr>
              <a:spLocks noChangeArrowheads="1"/>
            </p:cNvSpPr>
            <p:nvPr/>
          </p:nvSpPr>
          <p:spPr bwMode="auto">
            <a:xfrm rot="3311572" flipH="1">
              <a:off x="1129" y="2257"/>
              <a:ext cx="144" cy="142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0" name="AutoShape 151"/>
            <p:cNvSpPr>
              <a:spLocks noChangeArrowheads="1"/>
            </p:cNvSpPr>
            <p:nvPr/>
          </p:nvSpPr>
          <p:spPr bwMode="auto">
            <a:xfrm>
              <a:off x="755" y="2567"/>
              <a:ext cx="239" cy="241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1" name="AutoShape 152"/>
            <p:cNvSpPr>
              <a:spLocks noChangeArrowheads="1"/>
            </p:cNvSpPr>
            <p:nvPr/>
          </p:nvSpPr>
          <p:spPr bwMode="auto">
            <a:xfrm rot="-25367234">
              <a:off x="1298" y="3084"/>
              <a:ext cx="144" cy="142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2" name="AutoShape 153"/>
            <p:cNvSpPr>
              <a:spLocks noChangeArrowheads="1"/>
            </p:cNvSpPr>
            <p:nvPr/>
          </p:nvSpPr>
          <p:spPr bwMode="auto">
            <a:xfrm rot="-3761873">
              <a:off x="2011" y="2147"/>
              <a:ext cx="144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3" name="AutoShape 154"/>
            <p:cNvSpPr>
              <a:spLocks noChangeArrowheads="1"/>
            </p:cNvSpPr>
            <p:nvPr/>
          </p:nvSpPr>
          <p:spPr bwMode="auto">
            <a:xfrm rot="-46246875">
              <a:off x="923" y="2820"/>
              <a:ext cx="142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4" name="AutoShape 155"/>
            <p:cNvSpPr>
              <a:spLocks noChangeArrowheads="1"/>
            </p:cNvSpPr>
            <p:nvPr/>
          </p:nvSpPr>
          <p:spPr bwMode="auto">
            <a:xfrm rot="-24743053">
              <a:off x="2372" y="2403"/>
              <a:ext cx="144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55" name="Group 154"/>
          <p:cNvGrpSpPr>
            <a:grpSpLocks/>
          </p:cNvGrpSpPr>
          <p:nvPr/>
        </p:nvGrpSpPr>
        <p:grpSpPr bwMode="auto">
          <a:xfrm flipH="1">
            <a:off x="9235366" y="6131811"/>
            <a:ext cx="1341548" cy="616004"/>
            <a:chOff x="144" y="2112"/>
            <a:chExt cx="3168" cy="1152"/>
          </a:xfrm>
        </p:grpSpPr>
        <p:sp>
          <p:nvSpPr>
            <p:cNvPr id="156" name="Freeform 155" descr="75%"/>
            <p:cNvSpPr>
              <a:spLocks/>
            </p:cNvSpPr>
            <p:nvPr/>
          </p:nvSpPr>
          <p:spPr bwMode="auto">
            <a:xfrm>
              <a:off x="1082" y="2304"/>
              <a:ext cx="1271" cy="763"/>
            </a:xfrm>
            <a:custGeom>
              <a:avLst/>
              <a:gdLst>
                <a:gd name="T0" fmla="*/ 0 w 1270"/>
                <a:gd name="T1" fmla="*/ 656 h 762"/>
                <a:gd name="T2" fmla="*/ 1126 w 1270"/>
                <a:gd name="T3" fmla="*/ 0 h 762"/>
                <a:gd name="T4" fmla="*/ 1270 w 1270"/>
                <a:gd name="T5" fmla="*/ 96 h 762"/>
                <a:gd name="T6" fmla="*/ 142 w 1270"/>
                <a:gd name="T7" fmla="*/ 762 h 762"/>
                <a:gd name="T8" fmla="*/ 0 w 1270"/>
                <a:gd name="T9" fmla="*/ 656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0" h="762">
                  <a:moveTo>
                    <a:pt x="0" y="656"/>
                  </a:moveTo>
                  <a:lnTo>
                    <a:pt x="1126" y="0"/>
                  </a:lnTo>
                  <a:lnTo>
                    <a:pt x="1270" y="96"/>
                  </a:lnTo>
                  <a:lnTo>
                    <a:pt x="142" y="762"/>
                  </a:lnTo>
                  <a:lnTo>
                    <a:pt x="0" y="656"/>
                  </a:lnTo>
                  <a:close/>
                </a:path>
              </a:pathLst>
            </a:custGeom>
            <a:pattFill prst="pct75">
              <a:fgClr>
                <a:srgbClr val="7756CA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 rot="-5400000">
              <a:off x="1342" y="2616"/>
              <a:ext cx="777" cy="144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57150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 flipV="1">
              <a:off x="1536" y="2112"/>
              <a:ext cx="384" cy="192"/>
            </a:xfrm>
            <a:custGeom>
              <a:avLst/>
              <a:gdLst>
                <a:gd name="T0" fmla="*/ 192 w 384"/>
                <a:gd name="T1" fmla="*/ 0 h 192"/>
                <a:gd name="T2" fmla="*/ 0 w 384"/>
                <a:gd name="T3" fmla="*/ 144 h 192"/>
                <a:gd name="T4" fmla="*/ 192 w 384"/>
                <a:gd name="T5" fmla="*/ 192 h 192"/>
                <a:gd name="T6" fmla="*/ 384 w 384"/>
                <a:gd name="T7" fmla="*/ 144 h 192"/>
                <a:gd name="T8" fmla="*/ 192 w 384"/>
                <a:gd name="T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192" y="0"/>
                  </a:moveTo>
                  <a:lnTo>
                    <a:pt x="0" y="144"/>
                  </a:lnTo>
                  <a:cubicBezTo>
                    <a:pt x="0" y="176"/>
                    <a:pt x="128" y="192"/>
                    <a:pt x="192" y="192"/>
                  </a:cubicBezTo>
                  <a:cubicBezTo>
                    <a:pt x="256" y="192"/>
                    <a:pt x="384" y="176"/>
                    <a:pt x="384" y="144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1536" y="3072"/>
              <a:ext cx="384" cy="192"/>
            </a:xfrm>
            <a:custGeom>
              <a:avLst/>
              <a:gdLst>
                <a:gd name="T0" fmla="*/ 192 w 384"/>
                <a:gd name="T1" fmla="*/ 0 h 192"/>
                <a:gd name="T2" fmla="*/ 0 w 384"/>
                <a:gd name="T3" fmla="*/ 144 h 192"/>
                <a:gd name="T4" fmla="*/ 192 w 384"/>
                <a:gd name="T5" fmla="*/ 192 h 192"/>
                <a:gd name="T6" fmla="*/ 384 w 384"/>
                <a:gd name="T7" fmla="*/ 144 h 192"/>
                <a:gd name="T8" fmla="*/ 192 w 384"/>
                <a:gd name="T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192" y="0"/>
                  </a:moveTo>
                  <a:lnTo>
                    <a:pt x="0" y="144"/>
                  </a:lnTo>
                  <a:cubicBezTo>
                    <a:pt x="0" y="176"/>
                    <a:pt x="128" y="192"/>
                    <a:pt x="192" y="192"/>
                  </a:cubicBezTo>
                  <a:cubicBezTo>
                    <a:pt x="256" y="192"/>
                    <a:pt x="384" y="176"/>
                    <a:pt x="384" y="144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864" y="2112"/>
              <a:ext cx="1728" cy="480"/>
            </a:xfrm>
            <a:custGeom>
              <a:avLst/>
              <a:gdLst>
                <a:gd name="T0" fmla="*/ 0 w 1728"/>
                <a:gd name="T1" fmla="*/ 480 h 480"/>
                <a:gd name="T2" fmla="*/ 864 w 1728"/>
                <a:gd name="T3" fmla="*/ 0 h 480"/>
                <a:gd name="T4" fmla="*/ 1728 w 1728"/>
                <a:gd name="T5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8" h="480">
                  <a:moveTo>
                    <a:pt x="0" y="480"/>
                  </a:moveTo>
                  <a:cubicBezTo>
                    <a:pt x="288" y="240"/>
                    <a:pt x="576" y="0"/>
                    <a:pt x="864" y="0"/>
                  </a:cubicBezTo>
                  <a:cubicBezTo>
                    <a:pt x="1152" y="0"/>
                    <a:pt x="1440" y="240"/>
                    <a:pt x="1728" y="480"/>
                  </a:cubicBezTo>
                </a:path>
              </a:pathLst>
            </a:custGeom>
            <a:noFill/>
            <a:ln w="28575" cmpd="sng">
              <a:solidFill>
                <a:srgbClr val="61616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 rot="10800000">
              <a:off x="864" y="2784"/>
              <a:ext cx="1728" cy="480"/>
            </a:xfrm>
            <a:custGeom>
              <a:avLst/>
              <a:gdLst>
                <a:gd name="T0" fmla="*/ 0 w 1728"/>
                <a:gd name="T1" fmla="*/ 480 h 480"/>
                <a:gd name="T2" fmla="*/ 864 w 1728"/>
                <a:gd name="T3" fmla="*/ 0 h 480"/>
                <a:gd name="T4" fmla="*/ 1728 w 1728"/>
                <a:gd name="T5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8" h="480">
                  <a:moveTo>
                    <a:pt x="0" y="480"/>
                  </a:moveTo>
                  <a:cubicBezTo>
                    <a:pt x="288" y="240"/>
                    <a:pt x="576" y="0"/>
                    <a:pt x="864" y="0"/>
                  </a:cubicBezTo>
                  <a:cubicBezTo>
                    <a:pt x="1152" y="0"/>
                    <a:pt x="1440" y="240"/>
                    <a:pt x="1728" y="480"/>
                  </a:cubicBezTo>
                </a:path>
              </a:pathLst>
            </a:custGeom>
            <a:noFill/>
            <a:ln w="28575" cmpd="sng">
              <a:solidFill>
                <a:srgbClr val="61616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 rot="-21600000">
              <a:off x="2592" y="2592"/>
              <a:ext cx="720" cy="144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 rot="-21600000">
              <a:off x="144" y="2592"/>
              <a:ext cx="720" cy="144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4" name="AutoShape 165"/>
            <p:cNvSpPr>
              <a:spLocks noChangeArrowheads="1"/>
            </p:cNvSpPr>
            <p:nvPr/>
          </p:nvSpPr>
          <p:spPr bwMode="auto">
            <a:xfrm>
              <a:off x="2448" y="2567"/>
              <a:ext cx="239" cy="241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5" name="AutoShape 166"/>
            <p:cNvSpPr>
              <a:spLocks noChangeArrowheads="1"/>
            </p:cNvSpPr>
            <p:nvPr/>
          </p:nvSpPr>
          <p:spPr bwMode="auto">
            <a:xfrm rot="3167046">
              <a:off x="2209" y="2961"/>
              <a:ext cx="144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6" name="AutoShape 167"/>
            <p:cNvSpPr>
              <a:spLocks noChangeArrowheads="1"/>
            </p:cNvSpPr>
            <p:nvPr/>
          </p:nvSpPr>
          <p:spPr bwMode="auto">
            <a:xfrm rot="3311572" flipH="1">
              <a:off x="1129" y="2257"/>
              <a:ext cx="144" cy="142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7" name="AutoShape 168"/>
            <p:cNvSpPr>
              <a:spLocks noChangeArrowheads="1"/>
            </p:cNvSpPr>
            <p:nvPr/>
          </p:nvSpPr>
          <p:spPr bwMode="auto">
            <a:xfrm>
              <a:off x="754" y="2567"/>
              <a:ext cx="239" cy="241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8" name="AutoShape 169"/>
            <p:cNvSpPr>
              <a:spLocks noChangeArrowheads="1"/>
            </p:cNvSpPr>
            <p:nvPr/>
          </p:nvSpPr>
          <p:spPr bwMode="auto">
            <a:xfrm rot="-25367234">
              <a:off x="1298" y="3084"/>
              <a:ext cx="144" cy="142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9" name="AutoShape 170"/>
            <p:cNvSpPr>
              <a:spLocks noChangeArrowheads="1"/>
            </p:cNvSpPr>
            <p:nvPr/>
          </p:nvSpPr>
          <p:spPr bwMode="auto">
            <a:xfrm rot="-3761873">
              <a:off x="2011" y="2147"/>
              <a:ext cx="144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0" name="AutoShape 171"/>
            <p:cNvSpPr>
              <a:spLocks noChangeArrowheads="1"/>
            </p:cNvSpPr>
            <p:nvPr/>
          </p:nvSpPr>
          <p:spPr bwMode="auto">
            <a:xfrm rot="-46246875">
              <a:off x="923" y="2820"/>
              <a:ext cx="142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1" name="AutoShape 172"/>
            <p:cNvSpPr>
              <a:spLocks noChangeArrowheads="1"/>
            </p:cNvSpPr>
            <p:nvPr/>
          </p:nvSpPr>
          <p:spPr bwMode="auto">
            <a:xfrm rot="-24743053">
              <a:off x="2372" y="2403"/>
              <a:ext cx="144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172" name="Picture 17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1264024"/>
            <a:ext cx="8686800" cy="391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6830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45379"/>
            <a:ext cx="9144000" cy="1143000"/>
          </a:xfrm>
          <a:solidFill>
            <a:srgbClr val="81FF45"/>
          </a:solidFill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90"/>
                </a:solidFill>
                <a:latin typeface="Comic Sans MS"/>
                <a:ea typeface="ＭＳ Ｐゴシック" charset="0"/>
                <a:cs typeface="Comic Sans MS"/>
              </a:rPr>
              <a:t>General picture of fluctuation conductivity</a:t>
            </a:r>
            <a:br>
              <a:rPr lang="en-US" sz="3200" b="1" dirty="0">
                <a:solidFill>
                  <a:srgbClr val="000090"/>
                </a:solidFill>
                <a:latin typeface="Comic Sans MS"/>
                <a:ea typeface="ＭＳ Ｐゴシック" charset="0"/>
                <a:cs typeface="Comic Sans MS"/>
              </a:rPr>
            </a:br>
            <a:r>
              <a:rPr lang="en-US" sz="3200" b="1" dirty="0">
                <a:solidFill>
                  <a:srgbClr val="000090"/>
                </a:solidFill>
                <a:latin typeface="Comic Sans MS"/>
                <a:ea typeface="ＭＳ Ｐゴシック" charset="0"/>
                <a:cs typeface="Comic Sans MS"/>
              </a:rPr>
              <a:t>(</a:t>
            </a:r>
            <a:r>
              <a:rPr lang="en-US" sz="3200" b="1" dirty="0" err="1">
                <a:solidFill>
                  <a:srgbClr val="000090"/>
                </a:solidFill>
                <a:latin typeface="Comic Sans MS"/>
                <a:ea typeface="ＭＳ Ｐゴシック" charset="0"/>
                <a:cs typeface="Comic Sans MS"/>
              </a:rPr>
              <a:t>A.Glatz,A.Varlamov</a:t>
            </a:r>
            <a:r>
              <a:rPr lang="en-US" sz="3200" b="1" dirty="0">
                <a:solidFill>
                  <a:srgbClr val="000090"/>
                </a:solidFill>
                <a:latin typeface="Comic Sans MS"/>
                <a:ea typeface="ＭＳ Ｐゴシック" charset="0"/>
                <a:cs typeface="Comic Sans MS"/>
              </a:rPr>
              <a:t>, </a:t>
            </a:r>
            <a:r>
              <a:rPr lang="en-US" sz="3200" b="1" dirty="0" err="1">
                <a:solidFill>
                  <a:srgbClr val="000090"/>
                </a:solidFill>
                <a:latin typeface="Comic Sans MS"/>
                <a:ea typeface="ＭＳ Ｐゴシック" charset="0"/>
                <a:cs typeface="Comic Sans MS"/>
              </a:rPr>
              <a:t>V.Vinolur</a:t>
            </a:r>
            <a:r>
              <a:rPr lang="en-US" sz="3200" b="1" dirty="0">
                <a:solidFill>
                  <a:srgbClr val="000090"/>
                </a:solidFill>
                <a:latin typeface="Comic Sans MS"/>
                <a:ea typeface="ＭＳ Ｐゴシック" charset="0"/>
                <a:cs typeface="Comic Sans MS"/>
              </a:rPr>
              <a:t>, 2011)</a:t>
            </a:r>
            <a:endParaRPr lang="en-US" sz="3200" b="1" dirty="0">
              <a:solidFill>
                <a:srgbClr val="0000FF"/>
              </a:solidFill>
              <a:latin typeface="Comic Sans MS"/>
              <a:ea typeface="ＭＳ Ｐゴシック" charset="0"/>
              <a:cs typeface="Comic Sans MS"/>
            </a:endParaRPr>
          </a:p>
        </p:txBody>
      </p:sp>
      <p:pic>
        <p:nvPicPr>
          <p:cNvPr id="5" name="Picture 4" descr="TPps2b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6341" y="1553150"/>
            <a:ext cx="7262605" cy="513428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0000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3597206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2895600" y="1022480"/>
            <a:ext cx="6477000" cy="4648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8439"/>
            <a:ext cx="9144000" cy="639762"/>
          </a:xfrm>
          <a:solidFill>
            <a:srgbClr val="81FF45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0090"/>
                </a:solidFill>
                <a:latin typeface="Comic Sans MS"/>
                <a:cs typeface="Comic Sans MS"/>
              </a:rPr>
              <a:t>How is </a:t>
            </a:r>
            <a:r>
              <a:rPr lang="en-US" dirty="0" err="1">
                <a:solidFill>
                  <a:srgbClr val="000090"/>
                </a:solidFill>
                <a:latin typeface="Comic Sans MS"/>
                <a:cs typeface="Comic Sans MS"/>
              </a:rPr>
              <a:t>T</a:t>
            </a:r>
            <a:r>
              <a:rPr lang="en-US" baseline="-25000" dirty="0" err="1">
                <a:solidFill>
                  <a:srgbClr val="000090"/>
                </a:solidFill>
                <a:latin typeface="Comic Sans MS"/>
                <a:cs typeface="Comic Sans MS"/>
              </a:rPr>
              <a:t>c</a:t>
            </a:r>
            <a:r>
              <a:rPr lang="en-US" dirty="0">
                <a:solidFill>
                  <a:srgbClr val="000090"/>
                </a:solidFill>
                <a:latin typeface="Comic Sans MS"/>
                <a:cs typeface="Comic Sans MS"/>
              </a:rPr>
              <a:t> obtained?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Fluctuoscopy of Disordered Two-Dimensional Superconductors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AA25-3D72-7842-B166-2B1CD258289E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4" descr="Tcdemofilm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32" t="9145" r="34477" b="6096"/>
          <a:stretch>
            <a:fillRect/>
          </a:stretch>
        </p:blipFill>
        <p:spPr bwMode="auto">
          <a:xfrm>
            <a:off x="3429001" y="838201"/>
            <a:ext cx="4879975" cy="4691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3183631" y="5663625"/>
            <a:ext cx="5894948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/>
            <a:r>
              <a:rPr lang="en-US" sz="3200" dirty="0">
                <a:cs typeface="Cambria"/>
                <a:sym typeface="Wingdings"/>
              </a:rPr>
              <a:t></a:t>
            </a:r>
            <a:r>
              <a:rPr lang="en-US" sz="3200" dirty="0" err="1">
                <a:cs typeface="Cambria"/>
              </a:rPr>
              <a:t>T</a:t>
            </a:r>
            <a:r>
              <a:rPr lang="en-US" sz="3200" baseline="-25000" dirty="0" err="1">
                <a:cs typeface="Cambria"/>
              </a:rPr>
              <a:t>c</a:t>
            </a:r>
            <a:r>
              <a:rPr lang="en-US" sz="3200" baseline="-25000" dirty="0">
                <a:cs typeface="Cambria"/>
              </a:rPr>
              <a:t>  </a:t>
            </a:r>
            <a:r>
              <a:rPr lang="en-US" sz="3200" dirty="0">
                <a:cs typeface="Cambria"/>
              </a:rPr>
              <a:t>is assigned, not determined</a:t>
            </a:r>
            <a:endParaRPr lang="ru-RU" sz="3200" dirty="0"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59709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-38100"/>
            <a:ext cx="9742311" cy="1143000"/>
          </a:xfrm>
          <a:solidFill>
            <a:srgbClr val="81FF45"/>
          </a:solidFill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rgbClr val="000090"/>
                </a:solidFill>
                <a:latin typeface="Comic Sans MS"/>
                <a:cs typeface="Comic Sans MS"/>
              </a:rPr>
              <a:t>Fluctuoscopy</a:t>
            </a:r>
            <a:r>
              <a:rPr lang="en-US" dirty="0">
                <a:solidFill>
                  <a:srgbClr val="000090"/>
                </a:solidFill>
                <a:latin typeface="Comic Sans MS"/>
                <a:cs typeface="Comic Sans MS"/>
              </a:rPr>
              <a:t> of thin </a:t>
            </a:r>
            <a:r>
              <a:rPr lang="en-US" dirty="0" err="1">
                <a:solidFill>
                  <a:srgbClr val="000090"/>
                </a:solidFill>
                <a:latin typeface="Comic Sans MS"/>
                <a:cs typeface="Comic Sans MS"/>
              </a:rPr>
              <a:t>TiN</a:t>
            </a:r>
            <a:r>
              <a:rPr lang="en-US" dirty="0">
                <a:solidFill>
                  <a:srgbClr val="000090"/>
                </a:solidFill>
                <a:latin typeface="Comic Sans MS"/>
                <a:cs typeface="Comic Sans MS"/>
              </a:rPr>
              <a:t> films (II)</a:t>
            </a:r>
            <a:br>
              <a:rPr lang="en-US" dirty="0">
                <a:solidFill>
                  <a:srgbClr val="000090"/>
                </a:solidFill>
                <a:latin typeface="Comic Sans MS"/>
                <a:cs typeface="Comic Sans MS"/>
              </a:rPr>
            </a:br>
            <a:r>
              <a:rPr lang="en-US" sz="22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</a:t>
            </a:r>
            <a:r>
              <a:rPr lang="en-US" sz="22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Baturina</a:t>
            </a:r>
            <a:r>
              <a:rPr lang="en-US" sz="22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 (2011)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Fluctuoscopy of Disordered Two-Dimensional Superconductors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AA25-3D72-7842-B166-2B1CD258289E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20001" y="5117068"/>
            <a:ext cx="2710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kern="0" dirty="0">
                <a:solidFill>
                  <a:srgbClr val="C0504D">
                    <a:lumMod val="75000"/>
                  </a:srgbClr>
                </a:solidFill>
              </a:rPr>
              <a:t>Traditional definition of </a:t>
            </a:r>
            <a:r>
              <a:rPr lang="en-US" i="1" kern="0" dirty="0" err="1">
                <a:solidFill>
                  <a:srgbClr val="C0504D">
                    <a:lumMod val="75000"/>
                  </a:srgbClr>
                </a:solidFill>
              </a:rPr>
              <a:t>T</a:t>
            </a:r>
            <a:r>
              <a:rPr lang="en-US" kern="0" baseline="-25000" dirty="0" err="1">
                <a:solidFill>
                  <a:srgbClr val="C0504D">
                    <a:lumMod val="75000"/>
                  </a:srgbClr>
                </a:solidFill>
              </a:rPr>
              <a:t>c</a:t>
            </a:r>
            <a:endParaRPr lang="en-US" kern="0" baseline="-25000" dirty="0">
              <a:solidFill>
                <a:srgbClr val="C0504D">
                  <a:lumMod val="75000"/>
                </a:srgbClr>
              </a:solidFill>
            </a:endParaRPr>
          </a:p>
        </p:txBody>
      </p:sp>
      <p:cxnSp>
        <p:nvCxnSpPr>
          <p:cNvPr id="8" name="Straight Arrow Connector 7"/>
          <p:cNvCxnSpPr>
            <a:stCxn id="7" idx="0"/>
          </p:cNvCxnSpPr>
          <p:nvPr/>
        </p:nvCxnSpPr>
        <p:spPr>
          <a:xfrm flipH="1" flipV="1">
            <a:off x="8077200" y="3810000"/>
            <a:ext cx="898300" cy="1307068"/>
          </a:xfrm>
          <a:prstGeom prst="straightConnector1">
            <a:avLst/>
          </a:prstGeom>
          <a:noFill/>
          <a:ln w="25400" cap="flat" cmpd="sng" algn="ctr">
            <a:solidFill>
              <a:srgbClr val="660066"/>
            </a:solidFill>
            <a:prstDash val="dash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" name="Straight Arrow Connector 8"/>
          <p:cNvCxnSpPr>
            <a:stCxn id="7" idx="0"/>
          </p:cNvCxnSpPr>
          <p:nvPr/>
        </p:nvCxnSpPr>
        <p:spPr>
          <a:xfrm flipV="1">
            <a:off x="8975500" y="3886200"/>
            <a:ext cx="701900" cy="1230868"/>
          </a:xfrm>
          <a:prstGeom prst="straightConnector1">
            <a:avLst/>
          </a:prstGeom>
          <a:noFill/>
          <a:ln w="25400" cap="flat" cmpd="sng" algn="ctr">
            <a:solidFill>
              <a:srgbClr val="660066"/>
            </a:solidFill>
            <a:prstDash val="dash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11" name="Picture 3" descr="Rth1"/>
          <p:cNvPicPr>
            <a:picLocks noChangeArrowheads="1"/>
          </p:cNvPicPr>
          <p:nvPr/>
        </p:nvPicPr>
        <p:blipFill>
          <a:blip r:embed="rId2" cstate="print"/>
          <a:srcRect l="5040" t="5905" r="6299" b="34251"/>
          <a:stretch>
            <a:fillRect/>
          </a:stretch>
        </p:blipFill>
        <p:spPr bwMode="auto">
          <a:xfrm>
            <a:off x="1752600" y="1143000"/>
            <a:ext cx="487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24"/>
          <p:cNvSpPr/>
          <p:nvPr/>
        </p:nvSpPr>
        <p:spPr>
          <a:xfrm>
            <a:off x="1752600" y="5616715"/>
            <a:ext cx="868680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/>
              <a:t>The determination of </a:t>
            </a:r>
            <a:r>
              <a:rPr lang="en-US" sz="2400" dirty="0" err="1"/>
              <a:t>T</a:t>
            </a:r>
            <a:r>
              <a:rPr lang="en-US" sz="2400" baseline="-25000" dirty="0" err="1"/>
              <a:t>c</a:t>
            </a:r>
            <a:r>
              <a:rPr lang="en-US" sz="2400" dirty="0"/>
              <a:t> as the temperature where R(T) drops to 0.9, 0.5 R</a:t>
            </a:r>
            <a:r>
              <a:rPr lang="en-US" sz="2400" baseline="-25000" dirty="0"/>
              <a:t>N</a:t>
            </a:r>
            <a:r>
              <a:rPr lang="en-US" sz="2400" dirty="0"/>
              <a:t> significantly </a:t>
            </a:r>
            <a:r>
              <a:rPr lang="en-US" sz="2400" dirty="0">
                <a:solidFill>
                  <a:srgbClr val="FF0000"/>
                </a:solidFill>
              </a:rPr>
              <a:t>overestimates</a:t>
            </a:r>
            <a:r>
              <a:rPr lang="en-US" sz="2400" dirty="0"/>
              <a:t> </a:t>
            </a:r>
            <a:r>
              <a:rPr lang="en-US" sz="2400" dirty="0" err="1"/>
              <a:t>T</a:t>
            </a:r>
            <a:r>
              <a:rPr lang="en-US" sz="2400" baseline="-25000" dirty="0" err="1"/>
              <a:t>c</a:t>
            </a:r>
            <a:r>
              <a:rPr lang="en-US" sz="2400" dirty="0"/>
              <a:t>.</a:t>
            </a:r>
            <a:endParaRPr lang="ru-RU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1600200"/>
            <a:ext cx="3962400" cy="31373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77200" y="990601"/>
            <a:ext cx="1699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S03: </a:t>
            </a:r>
            <a:r>
              <a:rPr lang="en-US" dirty="0" err="1">
                <a:latin typeface="Trebuchet MS"/>
              </a:rPr>
              <a:t>T</a:t>
            </a:r>
            <a:r>
              <a:rPr lang="en-US" baseline="-25000" dirty="0" err="1">
                <a:latin typeface="Arial"/>
              </a:rPr>
              <a:t>c</a:t>
            </a:r>
            <a:r>
              <a:rPr lang="en-US" dirty="0"/>
              <a:t>=1.260K</a:t>
            </a:r>
          </a:p>
          <a:p>
            <a:r>
              <a:rPr lang="en-US" dirty="0"/>
              <a:t>S04: </a:t>
            </a:r>
            <a:r>
              <a:rPr lang="en-US" dirty="0" err="1">
                <a:latin typeface="Trebuchet MS"/>
              </a:rPr>
              <a:t>T</a:t>
            </a:r>
            <a:r>
              <a:rPr lang="en-US" baseline="-25000" dirty="0" err="1">
                <a:latin typeface="Arial"/>
              </a:rPr>
              <a:t>c</a:t>
            </a:r>
            <a:r>
              <a:rPr lang="en-US" dirty="0"/>
              <a:t>=2.538K</a:t>
            </a:r>
          </a:p>
        </p:txBody>
      </p:sp>
    </p:spTree>
    <p:extLst>
      <p:ext uri="{BB962C8B-B14F-4D97-AF65-F5344CB8AC3E}">
        <p14:creationId xmlns:p14="http://schemas.microsoft.com/office/powerpoint/2010/main" val="21299078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7889A-5096-9373-7795-F899129C3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374" y="116692"/>
            <a:ext cx="1054649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  <a:effectLst/>
                <a:highlight>
                  <a:srgbClr val="00FF00"/>
                </a:highlight>
                <a:latin typeface="CMSSBX10"/>
              </a:rPr>
              <a:t>Electric field control of fluctuations in a two-dimensional superconductor </a:t>
            </a:r>
            <a:br>
              <a:rPr lang="en-US" dirty="0"/>
            </a:br>
            <a:r>
              <a:rPr lang="en-US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Graham Kimbell, </a:t>
            </a:r>
            <a:r>
              <a:rPr lang="en-US" sz="2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Ulderico</a:t>
            </a:r>
            <a:r>
              <a:rPr lang="en-US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Filippozzi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Stefano </a:t>
            </a:r>
            <a:r>
              <a:rPr lang="en-US" sz="2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Gariglio</a:t>
            </a:r>
            <a:r>
              <a:rPr lang="en-US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Marc </a:t>
            </a:r>
            <a:r>
              <a:rPr lang="en-US" sz="2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Gabay</a:t>
            </a:r>
            <a:r>
              <a:rPr lang="en-US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Andreas Glatz, Andrey Varlamov, and Andrea Caviglia (2026)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9797CD-577B-6FDD-A4ED-C13712DAF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89" y="1285840"/>
            <a:ext cx="9629423" cy="2807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EBF74B-5B32-9CDE-D8F0-23A20F6DC8BF}"/>
              </a:ext>
            </a:extLst>
          </p:cNvPr>
          <p:cNvSpPr txBox="1"/>
          <p:nvPr/>
        </p:nvSpPr>
        <p:spPr>
          <a:xfrm>
            <a:off x="118757" y="4986982"/>
            <a:ext cx="63497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MR12"/>
              </a:rPr>
              <a:t>(a) Superconducting transition at </a:t>
            </a:r>
            <a:r>
              <a:rPr lang="en-US" sz="1800" dirty="0">
                <a:effectLst/>
                <a:latin typeface="CMSY10"/>
              </a:rPr>
              <a:t>−</a:t>
            </a:r>
            <a:r>
              <a:rPr lang="en-US" sz="1800" dirty="0">
                <a:effectLst/>
                <a:latin typeface="CMR12"/>
              </a:rPr>
              <a:t>2 V, comparing the best fit from </a:t>
            </a:r>
            <a:r>
              <a:rPr lang="en-US" sz="1800" dirty="0" err="1">
                <a:effectLst/>
                <a:latin typeface="CMR12"/>
              </a:rPr>
              <a:t>Aslamazov</a:t>
            </a:r>
            <a:r>
              <a:rPr lang="en-US" sz="1800" dirty="0">
                <a:effectLst/>
                <a:latin typeface="CMR12"/>
              </a:rPr>
              <a:t>-Larkin and the full fluctuation conductivity model. (b) Superconducting transition at different gate voltages (colored lines), fit to the full fluctuation conductivity model (black lines).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08F29F-633F-E2D8-C6E2-1647B0803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911" y="4251669"/>
            <a:ext cx="5785332" cy="264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05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73" descr="SSD512:Users:glatz:Documents:paper:2D_FC:nature:abrikosovQC.jpg">
            <a:extLst>
              <a:ext uri="{FF2B5EF4-FFF2-40B4-BE49-F238E27FC236}">
                <a16:creationId xmlns:a16="http://schemas.microsoft.com/office/drawing/2014/main" id="{46C709A1-807E-A558-4B1C-92C889149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483" y="2805189"/>
            <a:ext cx="7988648" cy="38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FF60FC-5AC5-EC12-5024-6C891E486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86767" y="2735521"/>
            <a:ext cx="2773916" cy="138695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36A882E-CFC5-B6CF-1E83-AFD30AD19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67" y="109491"/>
            <a:ext cx="11413065" cy="1550978"/>
          </a:xfrm>
          <a:solidFill>
            <a:srgbClr val="81FF45"/>
          </a:solidFill>
        </p:spPr>
        <p:txBody>
          <a:bodyPr>
            <a:noAutofit/>
          </a:bodyPr>
          <a:lstStyle/>
          <a:p>
            <a:r>
              <a:rPr lang="en-US" sz="2200" dirty="0">
                <a:latin typeface="Comic Sans MS" panose="030F0902030302020204" pitchFamily="66" charset="0"/>
              </a:rPr>
              <a:t>Microwave Signature of the Emerging </a:t>
            </a:r>
            <a:r>
              <a:rPr lang="en-US" sz="2200" dirty="0" err="1">
                <a:latin typeface="Comic Sans MS" panose="030F0902030302020204" pitchFamily="66" charset="0"/>
              </a:rPr>
              <a:t>Abrikosov</a:t>
            </a:r>
            <a:r>
              <a:rPr lang="en-US" sz="2200" dirty="0">
                <a:latin typeface="Comic Sans MS" panose="030F0902030302020204" pitchFamily="66" charset="0"/>
              </a:rPr>
              <a:t> Lattice Above H</a:t>
            </a:r>
            <a:r>
              <a:rPr lang="en-US" sz="2200" baseline="-25000" dirty="0">
                <a:latin typeface="Comic Sans MS" panose="030F0902030302020204" pitchFamily="66" charset="0"/>
                <a:cs typeface="Times New Roman" panose="02020603050405020304" pitchFamily="18" charset="0"/>
              </a:rPr>
              <a:t>c2</a:t>
            </a:r>
            <a:r>
              <a:rPr lang="en-US" sz="2200" dirty="0">
                <a:latin typeface="Comic Sans MS" panose="030F0902030302020204" pitchFamily="66" charset="0"/>
              </a:rPr>
              <a:t> </a:t>
            </a:r>
            <a:br>
              <a:rPr lang="en-US" sz="2200" dirty="0">
                <a:latin typeface="Comic Sans MS" panose="030F0902030302020204" pitchFamily="66" charset="0"/>
              </a:rPr>
            </a:br>
            <a:br>
              <a:rPr lang="en-US" sz="2200" dirty="0">
                <a:latin typeface="Comic Sans MS" panose="030F0902030302020204" pitchFamily="66" charset="0"/>
              </a:rPr>
            </a:br>
            <a:r>
              <a:rPr lang="en-US" sz="1800" dirty="0">
                <a:latin typeface="Comic Sans MS" panose="030F0902030302020204" pitchFamily="66" charset="0"/>
              </a:rPr>
              <a:t>(Hang Zhou,  </a:t>
            </a:r>
            <a:r>
              <a:rPr lang="en-US" sz="1800" dirty="0" err="1">
                <a:latin typeface="Comic Sans MS" panose="030F0902030302020204" pitchFamily="66" charset="0"/>
              </a:rPr>
              <a:t>Zhanghai</a:t>
            </a:r>
            <a:r>
              <a:rPr lang="en-US" sz="1800" dirty="0">
                <a:latin typeface="Comic Sans MS" panose="030F0902030302020204" pitchFamily="66" charset="0"/>
              </a:rPr>
              <a:t> Chen, A. A. Varlamov,  Andreas Glatz, and </a:t>
            </a:r>
            <a:r>
              <a:rPr lang="en-US" sz="1800" dirty="0" err="1">
                <a:latin typeface="Comic Sans MS" panose="030F0902030302020204" pitchFamily="66" charset="0"/>
              </a:rPr>
              <a:t>Yuriy</a:t>
            </a:r>
            <a:r>
              <a:rPr lang="en-US" sz="1800" dirty="0">
                <a:latin typeface="Comic Sans MS" panose="030F0902030302020204" pitchFamily="66" charset="0"/>
              </a:rPr>
              <a:t> </a:t>
            </a:r>
            <a:r>
              <a:rPr lang="en-US" sz="1800" dirty="0" err="1">
                <a:latin typeface="Comic Sans MS" panose="030F0902030302020204" pitchFamily="66" charset="0"/>
              </a:rPr>
              <a:t>Yerin</a:t>
            </a:r>
            <a:r>
              <a:rPr lang="en-US" sz="1800" dirty="0">
                <a:latin typeface="Comic Sans MS" panose="030F0902030302020204" pitchFamily="66" charset="0"/>
              </a:rPr>
              <a:t>, PRL 2026)</a:t>
            </a:r>
          </a:p>
        </p:txBody>
      </p:sp>
    </p:spTree>
    <p:extLst>
      <p:ext uri="{BB962C8B-B14F-4D97-AF65-F5344CB8AC3E}">
        <p14:creationId xmlns:p14="http://schemas.microsoft.com/office/powerpoint/2010/main" val="4313210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3DA6E-1918-573E-C6FD-0CA90ADC0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2389"/>
            <a:ext cx="8229600" cy="821560"/>
          </a:xfrm>
        </p:spPr>
        <p:txBody>
          <a:bodyPr>
            <a:normAutofit fontScale="90000"/>
          </a:bodyPr>
          <a:lstStyle/>
          <a:p>
            <a:r>
              <a:rPr lang="en-US" dirty="0"/>
              <a:t>Frequency dependence of conductivity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A4AA8E-D63D-24F2-19AA-2B02967BE327}"/>
              </a:ext>
            </a:extLst>
          </p:cNvPr>
          <p:cNvSpPr txBox="1"/>
          <p:nvPr/>
        </p:nvSpPr>
        <p:spPr>
          <a:xfrm>
            <a:off x="3976939" y="1230099"/>
            <a:ext cx="4729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Normal impure metal (</a:t>
            </a:r>
            <a:r>
              <a:rPr lang="en-US" sz="2800" dirty="0" err="1"/>
              <a:t>Drude</a:t>
            </a:r>
            <a:r>
              <a:rPr lang="en-US" sz="2800" dirty="0"/>
              <a:t>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5DC2F7-467E-B952-DBBE-272E447E4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506" y="4774418"/>
            <a:ext cx="5527964" cy="8984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D7E5B0-5750-F185-ABF1-8C3D1A019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273" y="1810315"/>
            <a:ext cx="4982893" cy="25369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EBE503-3E41-F1A4-7B51-CF0D76D4D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223" y="2225888"/>
            <a:ext cx="3823149" cy="20434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7223005-C951-5E33-56B1-E4A02221E33F}"/>
                  </a:ext>
                </a:extLst>
              </p:cNvPr>
              <p:cNvSpPr txBox="1"/>
              <p:nvPr/>
            </p:nvSpPr>
            <p:spPr>
              <a:xfrm>
                <a:off x="4681870" y="5885637"/>
                <a:ext cx="168373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~1/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7223005-C951-5E33-56B1-E4A02221E3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1870" y="5885637"/>
                <a:ext cx="1683731" cy="584775"/>
              </a:xfrm>
              <a:prstGeom prst="rect">
                <a:avLst/>
              </a:prstGeom>
              <a:blipFill>
                <a:blip r:embed="rId5"/>
                <a:stretch>
                  <a:fillRect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8870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"/>
            <a:ext cx="11887200" cy="84074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00FF00"/>
                </a:highlight>
              </a:rPr>
              <a:t>Beyond mean field: accounting for fluctuations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AC600A-917C-334D-9438-D68A508D0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3111" y="4436204"/>
            <a:ext cx="4313477" cy="1194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2CC202-6F56-6170-857D-5113DFCC71E4}"/>
              </a:ext>
            </a:extLst>
          </p:cNvPr>
          <p:cNvSpPr txBox="1"/>
          <p:nvPr/>
        </p:nvSpPr>
        <p:spPr>
          <a:xfrm>
            <a:off x="570604" y="928498"/>
            <a:ext cx="113555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MR10"/>
              </a:rPr>
              <a:t>The complete description of its thermodynamic properties can be done through the calculation of the partition function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759840-AEEC-873F-FCE0-37A42938B6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9183" y="1312457"/>
            <a:ext cx="3827405" cy="11659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7174BA-ED71-BDC9-F84C-11E7E0B451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3976" y="2555018"/>
            <a:ext cx="3832612" cy="859002"/>
          </a:xfrm>
          <a:prstGeom prst="rect">
            <a:avLst/>
          </a:prstGeom>
        </p:spPr>
      </p:pic>
      <p:pic>
        <p:nvPicPr>
          <p:cNvPr id="10" name="Picture 9" descr="TP_tmp.png">
            <a:extLst>
              <a:ext uri="{FF2B5EF4-FFF2-40B4-BE49-F238E27FC236}">
                <a16:creationId xmlns:a16="http://schemas.microsoft.com/office/drawing/2014/main" id="{AA4DA23D-139F-09CD-A1EE-586C6690E8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422" y="3901538"/>
            <a:ext cx="4611720" cy="527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2E9854-8ECD-751F-6291-3D6EA62C09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4194" y="5560170"/>
            <a:ext cx="8367806" cy="1021156"/>
          </a:xfrm>
          <a:prstGeom prst="rect">
            <a:avLst/>
          </a:prstGeom>
        </p:spPr>
      </p:pic>
      <p:pic>
        <p:nvPicPr>
          <p:cNvPr id="12" name="strip_fluct">
            <a:hlinkClick r:id="" action="ppaction://media"/>
            <a:extLst>
              <a:ext uri="{FF2B5EF4-FFF2-40B4-BE49-F238E27FC236}">
                <a16:creationId xmlns:a16="http://schemas.microsoft.com/office/drawing/2014/main" id="{8F7A3684-F103-C85B-7C4A-3F93B0914C5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9374" y="1716066"/>
            <a:ext cx="6436790" cy="369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8D1BF-B0F8-B274-7A7B-7A7E237F5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605516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Absorption in low-Tc superconductor. </a:t>
            </a:r>
            <a:b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81B61E-7877-6415-28AF-2C75674F621C}"/>
              </a:ext>
            </a:extLst>
          </p:cNvPr>
          <p:cNvSpPr txBox="1"/>
          <p:nvPr/>
        </p:nvSpPr>
        <p:spPr>
          <a:xfrm>
            <a:off x="5061604" y="4402920"/>
            <a:ext cx="567246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The characteristic frequency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𝑓</a:t>
            </a:r>
            <a:r>
              <a:rPr lang="en-US" baseline="-25000" dirty="0">
                <a:solidFill>
                  <a:srgbClr val="000000"/>
                </a:solidFill>
                <a:latin typeface="Helvetica" pitchFamily="2" charset="0"/>
              </a:rPr>
              <a:t>𝑐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, which is proportional to the strength of the pinning force acting on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fluxons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and that marks the crossover between the low-frequency, low</a:t>
            </a: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dissipation regime and the high-frequency, high dissipation regime. J. I.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Gittleman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and B. Rosenblum, “Radio-frequency resistance in the mixed state for</a:t>
            </a: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subcritical currents”, 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Phys. Rev. Lett.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, vol. 16, no. 17, pp. 734-736, 1966.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7EF5B6-0EE3-40E4-417C-C7764DE49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426" y="1269548"/>
            <a:ext cx="3933578" cy="30125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BF78F4-D1F9-DB16-427E-1162118AD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307" y="1106772"/>
            <a:ext cx="3899962" cy="31216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1D0AB2-40A3-CBDD-8F82-4C9BC3A7EE85}"/>
              </a:ext>
            </a:extLst>
          </p:cNvPr>
          <p:cNvSpPr txBox="1"/>
          <p:nvPr/>
        </p:nvSpPr>
        <p:spPr>
          <a:xfrm>
            <a:off x="1639930" y="4282094"/>
            <a:ext cx="3381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Superconductor at T=0 (</a:t>
            </a:r>
            <a:r>
              <a:rPr lang="en-US" dirty="0" err="1"/>
              <a:t>Abrikosov</a:t>
            </a:r>
            <a:r>
              <a:rPr lang="en-US" dirty="0"/>
              <a:t>, </a:t>
            </a:r>
            <a:r>
              <a:rPr lang="en-US" dirty="0" err="1"/>
              <a:t>Gor’kov</a:t>
            </a:r>
            <a:r>
              <a:rPr lang="en-US" dirty="0"/>
              <a:t>, </a:t>
            </a:r>
            <a:r>
              <a:rPr lang="en-US" dirty="0" err="1"/>
              <a:t>Khalatnikov</a:t>
            </a:r>
            <a:r>
              <a:rPr lang="en-US" dirty="0"/>
              <a:t>, 1958)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8B475C0-2076-230F-FA1C-307F0FEDD33E}"/>
                  </a:ext>
                </a:extLst>
              </p:cNvPr>
              <p:cNvSpPr txBox="1"/>
              <p:nvPr/>
            </p:nvSpPr>
            <p:spPr>
              <a:xfrm>
                <a:off x="1785521" y="6249580"/>
                <a:ext cx="31708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~2∆~3.52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≪1/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8B475C0-2076-230F-FA1C-307F0FEDD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5521" y="6249580"/>
                <a:ext cx="3170868" cy="461665"/>
              </a:xfrm>
              <a:prstGeom prst="rect">
                <a:avLst/>
              </a:prstGeom>
              <a:blipFill>
                <a:blip r:embed="rId4"/>
                <a:stretch>
                  <a:fillRect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4D86B001-6ECA-51D8-3D77-A78A1743E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6608" y="5100179"/>
            <a:ext cx="3432389" cy="88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003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358E9-7497-2AE0-FC4E-32EEFD350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224" y="5906"/>
            <a:ext cx="8870729" cy="753383"/>
          </a:xfrm>
        </p:spPr>
        <p:txBody>
          <a:bodyPr>
            <a:normAutofit/>
          </a:bodyPr>
          <a:lstStyle/>
          <a:p>
            <a:r>
              <a:rPr lang="en-US" sz="3100" dirty="0"/>
              <a:t>Quantum fluctuations in a weak electromagnetic 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ECA5D57-B510-8F18-E9F9-EB7ABC9FE6A3}"/>
                  </a:ext>
                </a:extLst>
              </p:cNvPr>
              <p:cNvSpPr txBox="1"/>
              <p:nvPr/>
            </p:nvSpPr>
            <p:spPr>
              <a:xfrm>
                <a:off x="5010997" y="5515668"/>
                <a:ext cx="2645917" cy="4606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skw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𝐷𝑂𝑆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sz="2000" dirty="0"/>
                  <a:t> =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ECA5D57-B510-8F18-E9F9-EB7ABC9FE6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0997" y="5515668"/>
                <a:ext cx="2645917" cy="460639"/>
              </a:xfrm>
              <a:prstGeom prst="rect">
                <a:avLst/>
              </a:prstGeom>
              <a:blipFill>
                <a:blip r:embed="rId2"/>
                <a:stretch>
                  <a:fillRect l="-6699" t="-132432" b="-20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14D3E5F-4CA3-AA06-DFE9-1D2AA55749F5}"/>
                  </a:ext>
                </a:extLst>
              </p:cNvPr>
              <p:cNvSpPr txBox="1"/>
              <p:nvPr/>
            </p:nvSpPr>
            <p:spPr>
              <a:xfrm>
                <a:off x="4147688" y="4253907"/>
                <a:ext cx="6726880" cy="657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skw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𝑀𝑇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m:rPr>
                          <m:nor/>
                        </m:rPr>
                        <a:rPr lang="en-US" dirty="0"/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den>
                          </m:f>
                        </m:e>
                      </m:fun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14D3E5F-4CA3-AA06-DFE9-1D2AA55749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7688" y="4253907"/>
                <a:ext cx="6726880" cy="657681"/>
              </a:xfrm>
              <a:prstGeom prst="rect">
                <a:avLst/>
              </a:prstGeom>
              <a:blipFill>
                <a:blip r:embed="rId3"/>
                <a:stretch>
                  <a:fillRect t="-67308" b="-10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70F5B90-3AC3-224C-23C1-9F1A2016FC9D}"/>
                  </a:ext>
                </a:extLst>
              </p:cNvPr>
              <p:cNvSpPr txBox="1"/>
              <p:nvPr/>
            </p:nvSpPr>
            <p:spPr>
              <a:xfrm>
                <a:off x="4757953" y="3685106"/>
                <a:ext cx="5797920" cy="583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skw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𝐴𝐿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sz="2000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l-G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</m:den>
                        </m:f>
                      </m:e>
                    </m:func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70F5B90-3AC3-224C-23C1-9F1A2016FC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7953" y="3685106"/>
                <a:ext cx="5797920" cy="583493"/>
              </a:xfrm>
              <a:prstGeom prst="rect">
                <a:avLst/>
              </a:prstGeom>
              <a:blipFill>
                <a:blip r:embed="rId4"/>
                <a:stretch>
                  <a:fillRect l="-3057" t="-100000" b="-15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24C8A75-60AC-8E3C-6299-9D4C506A67C4}"/>
                  </a:ext>
                </a:extLst>
              </p:cNvPr>
              <p:cNvSpPr txBox="1"/>
              <p:nvPr/>
            </p:nvSpPr>
            <p:spPr>
              <a:xfrm>
                <a:off x="4879999" y="4875026"/>
                <a:ext cx="6260373" cy="5782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skw"/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d>
                            <m:r>
                              <m:rPr>
                                <m:sty m:val="p"/>
                              </m:rPr>
                              <a:rPr lang="el-G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l-G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(3−4)</m:t>
                            </m:r>
                          </m:sub>
                        </m:sSub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  <m:r>
                          <a:rPr lang="en-US" sz="2000">
                            <a:latin typeface="Cambria Math" panose="02040503050406030204" pitchFamily="18" charset="0"/>
                          </a:rPr>
                          <m:t>=−4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fName>
                      <m:e>
                        <m:func>
                          <m:func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𝑂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f>
                              <m:f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el-GR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</m:den>
                            </m:f>
                          </m:e>
                        </m:func>
                      </m:e>
                    </m:func>
                  </m:oMath>
                </a14:m>
                <a:r>
                  <a:rPr lang="en-US" sz="2000" dirty="0"/>
                  <a:t>)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24C8A75-60AC-8E3C-6299-9D4C506A67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9999" y="4875026"/>
                <a:ext cx="6260373" cy="578235"/>
              </a:xfrm>
              <a:prstGeom prst="rect">
                <a:avLst/>
              </a:prstGeom>
              <a:blipFill>
                <a:blip r:embed="rId5"/>
                <a:stretch>
                  <a:fillRect l="-2840" t="-102174" b="-15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381AFE6-2F92-8605-1476-8AF0014CAF5E}"/>
                  </a:ext>
                </a:extLst>
              </p:cNvPr>
              <p:cNvSpPr txBox="1"/>
              <p:nvPr/>
            </p:nvSpPr>
            <p:spPr>
              <a:xfrm>
                <a:off x="3169807" y="6038715"/>
                <a:ext cx="5494581" cy="6815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skw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=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−6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l-G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</m:den>
                        </m:f>
                      </m:e>
                    </m:func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381AFE6-2F92-8605-1476-8AF0014CA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9807" y="6038715"/>
                <a:ext cx="5494581" cy="681597"/>
              </a:xfrm>
              <a:prstGeom prst="rect">
                <a:avLst/>
              </a:prstGeom>
              <a:blipFill>
                <a:blip r:embed="rId6"/>
                <a:stretch>
                  <a:fillRect l="-3917" t="-100000" b="-15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2E10C10-4771-FEAE-5FF4-4DDD9BD1F2CB}"/>
                  </a:ext>
                </a:extLst>
              </p:cNvPr>
              <p:cNvSpPr txBox="1"/>
              <p:nvPr/>
            </p:nvSpPr>
            <p:spPr>
              <a:xfrm>
                <a:off x="5917098" y="3002045"/>
                <a:ext cx="2602319" cy="519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=0,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&lt;∆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2E10C10-4771-FEAE-5FF4-4DDD9BD1F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098" y="3002045"/>
                <a:ext cx="2602319" cy="519886"/>
              </a:xfrm>
              <a:prstGeom prst="rect">
                <a:avLst/>
              </a:prstGeom>
              <a:blipFill>
                <a:blip r:embed="rId7"/>
                <a:stretch>
                  <a:fillRect l="-2427"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2A904A3A-91E6-CBE7-067F-3FF660D08C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7097" y="630015"/>
            <a:ext cx="3844294" cy="2360723"/>
          </a:xfrm>
          <a:prstGeom prst="rect">
            <a:avLst/>
          </a:prstGeom>
        </p:spPr>
      </p:pic>
      <p:pic>
        <p:nvPicPr>
          <p:cNvPr id="12" name="Picture 673" descr="SSD512:Users:glatz:Documents:paper:2D_FC:nature:abrikosovQC.jpg">
            <a:extLst>
              <a:ext uri="{FF2B5EF4-FFF2-40B4-BE49-F238E27FC236}">
                <a16:creationId xmlns:a16="http://schemas.microsoft.com/office/drawing/2014/main" id="{D6A99B2F-8E59-BA55-AAC5-F9187EA96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788261"/>
            <a:ext cx="3233953" cy="154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29D738-1734-D3D5-6C17-D3A8D25905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2100776" y="1584266"/>
            <a:ext cx="2138060" cy="106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295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3DA6E-1918-573E-C6FD-0CA90ADC0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471" y="-3067"/>
            <a:ext cx="8666248" cy="821560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latin typeface="CMBX12"/>
              </a:rPr>
              <a:t>Microwave Signature of the Emerging </a:t>
            </a:r>
            <a:r>
              <a:rPr lang="en-US" sz="2700" dirty="0" err="1">
                <a:latin typeface="CMBX12"/>
              </a:rPr>
              <a:t>Abrikosov</a:t>
            </a:r>
            <a:r>
              <a:rPr lang="en-US" sz="2700" dirty="0">
                <a:latin typeface="CMBX12"/>
              </a:rPr>
              <a:t> Lattice Above </a:t>
            </a:r>
            <a:r>
              <a:rPr lang="en-US" sz="2700" dirty="0">
                <a:latin typeface="CMMI12"/>
              </a:rPr>
              <a:t>H</a:t>
            </a:r>
            <a:r>
              <a:rPr lang="en-US" sz="2700" baseline="-25000" dirty="0">
                <a:latin typeface="CMMI8"/>
              </a:rPr>
              <a:t>c</a:t>
            </a:r>
            <a:r>
              <a:rPr lang="en-US" sz="2700" baseline="-25000" dirty="0">
                <a:latin typeface="CMR8"/>
              </a:rPr>
              <a:t>2</a:t>
            </a:r>
            <a:r>
              <a:rPr lang="en-US" sz="2700" dirty="0">
                <a:latin typeface="CMR8"/>
              </a:rPr>
              <a:t>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BBF47A-B0D4-C209-14A8-640E5C80B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87" y="4701788"/>
            <a:ext cx="2885177" cy="15420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4942DB-1681-7304-0227-6C3AA971A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955" y="4662478"/>
            <a:ext cx="1975641" cy="15813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A8FB3C9-4159-425B-CB5E-7D9A09C96D5F}"/>
                  </a:ext>
                </a:extLst>
              </p:cNvPr>
              <p:cNvSpPr txBox="1"/>
              <p:nvPr/>
            </p:nvSpPr>
            <p:spPr>
              <a:xfrm>
                <a:off x="2371437" y="6182311"/>
                <a:ext cx="168373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~1/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A8FB3C9-4159-425B-CB5E-7D9A09C96D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1437" y="6182311"/>
                <a:ext cx="1683731" cy="584775"/>
              </a:xfrm>
              <a:prstGeom prst="rect">
                <a:avLst/>
              </a:prstGeom>
              <a:blipFill>
                <a:blip r:embed="rId4"/>
                <a:stretch>
                  <a:fillRect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E60AF9-A171-8F4A-94B2-E76DFEB9F976}"/>
                  </a:ext>
                </a:extLst>
              </p:cNvPr>
              <p:cNvSpPr txBox="1"/>
              <p:nvPr/>
            </p:nvSpPr>
            <p:spPr>
              <a:xfrm>
                <a:off x="8136834" y="6243867"/>
                <a:ext cx="13718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=2∆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E60AF9-A171-8F4A-94B2-E76DFEB9F9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6834" y="6243867"/>
                <a:ext cx="1371850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AD6D5B76-93E2-718C-C812-7A8CAF97C3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800" y="847794"/>
            <a:ext cx="7772400" cy="37460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3E59435-5464-9449-93EB-DA734C26D67F}"/>
                  </a:ext>
                </a:extLst>
              </p:cNvPr>
              <p:cNvSpPr txBox="1"/>
              <p:nvPr/>
            </p:nvSpPr>
            <p:spPr>
              <a:xfrm rot="16200000">
                <a:off x="1851702" y="2270533"/>
                <a:ext cx="1696552" cy="4224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skw"/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𝐼𝑚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3E59435-5464-9449-93EB-DA734C26D6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851702" y="2270533"/>
                <a:ext cx="1696552" cy="422488"/>
              </a:xfrm>
              <a:prstGeom prst="rect">
                <a:avLst/>
              </a:prstGeom>
              <a:blipFill>
                <a:blip r:embed="rId7"/>
                <a:stretch>
                  <a:fillRect l="-85714" r="-13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FB9492A-408E-F52F-67D4-8B24CA1E0D3E}"/>
                  </a:ext>
                </a:extLst>
              </p:cNvPr>
              <p:cNvSpPr txBox="1"/>
              <p:nvPr/>
            </p:nvSpPr>
            <p:spPr>
              <a:xfrm rot="16200000">
                <a:off x="5260504" y="2369480"/>
                <a:ext cx="1696552" cy="4224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skw"/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𝐼𝑚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FB9492A-408E-F52F-67D4-8B24CA1E0D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260504" y="2369480"/>
                <a:ext cx="1696552" cy="422488"/>
              </a:xfrm>
              <a:prstGeom prst="rect">
                <a:avLst/>
              </a:prstGeom>
              <a:blipFill>
                <a:blip r:embed="rId8"/>
                <a:stretch>
                  <a:fillRect l="-91176" r="-14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28DECAA-5DAC-F538-2410-3DBC74671685}"/>
                  </a:ext>
                </a:extLst>
              </p:cNvPr>
              <p:cNvSpPr txBox="1"/>
              <p:nvPr/>
            </p:nvSpPr>
            <p:spPr>
              <a:xfrm>
                <a:off x="4741404" y="4820447"/>
                <a:ext cx="3147550" cy="7204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∆≪∆≪1/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28DECAA-5DAC-F538-2410-3DBC746716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1404" y="4820447"/>
                <a:ext cx="3147550" cy="7204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67113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3"/>
          <p:cNvSpPr>
            <a:spLocks noChangeArrowheads="1"/>
          </p:cNvSpPr>
          <p:nvPr/>
        </p:nvSpPr>
        <p:spPr bwMode="auto">
          <a:xfrm>
            <a:off x="7670800" y="2505885"/>
            <a:ext cx="1943100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9154" name="Picture 4" descr="LSCOphas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721366"/>
            <a:ext cx="4195837" cy="5136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788" y="2158159"/>
            <a:ext cx="242411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8" y="2624138"/>
            <a:ext cx="14986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842" y="3626546"/>
            <a:ext cx="3887787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Rectangle 8"/>
          <p:cNvSpPr>
            <a:spLocks noChangeArrowheads="1"/>
          </p:cNvSpPr>
          <p:nvPr/>
        </p:nvSpPr>
        <p:spPr bwMode="auto">
          <a:xfrm>
            <a:off x="1524000" y="27020"/>
            <a:ext cx="9144000" cy="838200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omic Sans MS"/>
                <a:cs typeface="Comic Sans MS"/>
              </a:rPr>
              <a:t>Giant Nernst effect above the transition line 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</a:rPr>
              <a:t>Hc2</a:t>
            </a:r>
            <a:r>
              <a:rPr lang="en-US" sz="2800" b="1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Wingdings" charset="0"/>
              </a:rPr>
              <a:t>(T)</a:t>
            </a:r>
            <a:r>
              <a:rPr lang="en-US" sz="2800" b="1" dirty="0">
                <a:solidFill>
                  <a:srgbClr val="0000FF"/>
                </a:solidFill>
                <a:latin typeface="Comic Sans MS"/>
                <a:cs typeface="Comic Sans MS"/>
              </a:rPr>
              <a:t>:  vortices or fluctuating Cooper pairs?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83468" y="1268650"/>
            <a:ext cx="9252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Nernst effect in 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cuprates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: the experiments of 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Ong’s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 group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86140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1" name="Group 6"/>
          <p:cNvGrpSpPr>
            <a:grpSpLocks/>
          </p:cNvGrpSpPr>
          <p:nvPr/>
        </p:nvGrpSpPr>
        <p:grpSpPr bwMode="auto">
          <a:xfrm>
            <a:off x="7967664" y="2492375"/>
            <a:ext cx="2016125" cy="431800"/>
            <a:chOff x="113" y="754"/>
            <a:chExt cx="1270" cy="272"/>
          </a:xfrm>
        </p:grpSpPr>
        <p:sp>
          <p:nvSpPr>
            <p:cNvPr id="22543" name="Rectangle 7"/>
            <p:cNvSpPr>
              <a:spLocks noChangeArrowheads="1"/>
            </p:cNvSpPr>
            <p:nvPr/>
          </p:nvSpPr>
          <p:spPr bwMode="auto">
            <a:xfrm>
              <a:off x="113" y="754"/>
              <a:ext cx="1270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2544" name="Picture 8" descr="txp_fig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" y="841"/>
              <a:ext cx="1023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2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350" y="1268413"/>
            <a:ext cx="22479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813" y="4287839"/>
            <a:ext cx="111125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1" y="4959350"/>
            <a:ext cx="1249363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6" y="5391150"/>
            <a:ext cx="1622425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908050"/>
            <a:ext cx="5595938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AutoShape 15"/>
          <p:cNvSpPr>
            <a:spLocks noChangeArrowheads="1"/>
          </p:cNvSpPr>
          <p:nvPr/>
        </p:nvSpPr>
        <p:spPr bwMode="auto">
          <a:xfrm rot="10800000">
            <a:off x="5448301" y="5373688"/>
            <a:ext cx="1584325" cy="792162"/>
          </a:xfrm>
          <a:prstGeom prst="wedgeRectCallout">
            <a:avLst>
              <a:gd name="adj1" fmla="val 48694"/>
              <a:gd name="adj2" fmla="val 175449"/>
            </a:avLst>
          </a:prstGeom>
          <a:solidFill>
            <a:srgbClr val="FFFF99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/>
          <a:p>
            <a:pPr algn="ctr"/>
            <a:endParaRPr lang="en-US"/>
          </a:p>
        </p:txBody>
      </p:sp>
      <p:pic>
        <p:nvPicPr>
          <p:cNvPr id="22538" name="Picture 20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2227263"/>
            <a:ext cx="889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25" name="AutoShape 21"/>
          <p:cNvSpPr>
            <a:spLocks noChangeArrowheads="1"/>
          </p:cNvSpPr>
          <p:nvPr/>
        </p:nvSpPr>
        <p:spPr bwMode="auto">
          <a:xfrm>
            <a:off x="4872039" y="3573464"/>
            <a:ext cx="287337" cy="719137"/>
          </a:xfrm>
          <a:prstGeom prst="upDownArrow">
            <a:avLst>
              <a:gd name="adj1" fmla="val 50000"/>
              <a:gd name="adj2" fmla="val 50055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7" name="AutoShape 23"/>
          <p:cNvSpPr>
            <a:spLocks noChangeArrowheads="1"/>
          </p:cNvSpPr>
          <p:nvPr/>
        </p:nvSpPr>
        <p:spPr bwMode="auto">
          <a:xfrm rot="10800000">
            <a:off x="2495551" y="5373688"/>
            <a:ext cx="1584325" cy="792162"/>
          </a:xfrm>
          <a:prstGeom prst="wedgeRectCallout">
            <a:avLst>
              <a:gd name="adj1" fmla="val -104412"/>
              <a:gd name="adj2" fmla="val 230560"/>
            </a:avLst>
          </a:prstGeom>
          <a:solidFill>
            <a:srgbClr val="CC99FF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/>
          <a:p>
            <a:pPr algn="ctr"/>
            <a:endParaRPr lang="en-US"/>
          </a:p>
        </p:txBody>
      </p:sp>
      <p:pic>
        <p:nvPicPr>
          <p:cNvPr id="47131" name="Picture 27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5553075"/>
            <a:ext cx="12700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28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75" y="5446713"/>
            <a:ext cx="13335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152400" y="40919"/>
            <a:ext cx="11887200" cy="838200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Comic Sans MS"/>
                <a:cs typeface="Comic Sans MS"/>
              </a:rPr>
              <a:t>Nernst effect in conventional superconductor</a:t>
            </a:r>
          </a:p>
        </p:txBody>
      </p:sp>
    </p:spTree>
    <p:extLst>
      <p:ext uri="{BB962C8B-B14F-4D97-AF65-F5344CB8AC3E}">
        <p14:creationId xmlns:p14="http://schemas.microsoft.com/office/powerpoint/2010/main" val="279650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25" grpId="0" animBg="1"/>
      <p:bldP spid="4712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6657073" y="2770378"/>
          <a:ext cx="3384550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0" imgW="3560400" imgH="1403640" progId="CorelDRAW.Graphic.11">
                  <p:embed/>
                </p:oleObj>
              </mc:Choice>
              <mc:Fallback>
                <p:oleObj name="CorelDRAW" r:id="rId10" imgW="3560400" imgH="1403640" progId="CorelDRAW.Graphic.11">
                  <p:embed/>
                  <p:pic>
                    <p:nvPicPr>
                      <p:cNvPr id="307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7073" y="2770378"/>
                        <a:ext cx="3384550" cy="865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6" name="Line 5"/>
          <p:cNvSpPr>
            <a:spLocks noChangeShapeType="1"/>
          </p:cNvSpPr>
          <p:nvPr/>
        </p:nvSpPr>
        <p:spPr bwMode="auto">
          <a:xfrm flipV="1">
            <a:off x="6743948" y="2638426"/>
            <a:ext cx="0" cy="936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727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448" y="2444803"/>
            <a:ext cx="3175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Freeform 7"/>
          <p:cNvSpPr>
            <a:spLocks/>
          </p:cNvSpPr>
          <p:nvPr/>
        </p:nvSpPr>
        <p:spPr bwMode="auto">
          <a:xfrm>
            <a:off x="7181850" y="2790904"/>
            <a:ext cx="571500" cy="509588"/>
          </a:xfrm>
          <a:custGeom>
            <a:avLst/>
            <a:gdLst>
              <a:gd name="T0" fmla="*/ 0 w 360"/>
              <a:gd name="T1" fmla="*/ 2147483647 h 321"/>
              <a:gd name="T2" fmla="*/ 2147483647 w 360"/>
              <a:gd name="T3" fmla="*/ 0 h 321"/>
              <a:gd name="T4" fmla="*/ 0 60000 65536"/>
              <a:gd name="T5" fmla="*/ 0 60000 65536"/>
              <a:gd name="T6" fmla="*/ 0 w 360"/>
              <a:gd name="T7" fmla="*/ 0 h 321"/>
              <a:gd name="T8" fmla="*/ 360 w 360"/>
              <a:gd name="T9" fmla="*/ 321 h 3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0" h="321">
                <a:moveTo>
                  <a:pt x="0" y="321"/>
                </a:moveTo>
                <a:lnTo>
                  <a:pt x="360" y="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729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8" y="2551408"/>
            <a:ext cx="30480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9" name="Line 9"/>
          <p:cNvSpPr>
            <a:spLocks noChangeShapeType="1"/>
          </p:cNvSpPr>
          <p:nvPr/>
        </p:nvSpPr>
        <p:spPr bwMode="auto">
          <a:xfrm flipV="1">
            <a:off x="7310438" y="3300492"/>
            <a:ext cx="935038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50" name="Line 10"/>
          <p:cNvSpPr>
            <a:spLocks noChangeShapeType="1"/>
          </p:cNvSpPr>
          <p:nvPr/>
        </p:nvSpPr>
        <p:spPr bwMode="auto">
          <a:xfrm rot="10800000" flipV="1">
            <a:off x="8186739" y="1700213"/>
            <a:ext cx="935037" cy="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451" name="Picture 1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38" y="3300492"/>
            <a:ext cx="241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2" name="Picture 1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2895524"/>
            <a:ext cx="111760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1" name="Rectangle 21"/>
          <p:cNvSpPr>
            <a:spLocks noChangeArrowheads="1"/>
          </p:cNvSpPr>
          <p:nvPr/>
        </p:nvSpPr>
        <p:spPr bwMode="auto">
          <a:xfrm>
            <a:off x="1703389" y="1700214"/>
            <a:ext cx="3240087" cy="433387"/>
          </a:xfrm>
          <a:prstGeom prst="rect">
            <a:avLst/>
          </a:prstGeom>
          <a:solidFill>
            <a:schemeClr val="bg1">
              <a:alpha val="8980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2762" y="4219921"/>
            <a:ext cx="8115300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1" name="Picture 46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412" y="5863785"/>
            <a:ext cx="4197682" cy="86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do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657" y="4808538"/>
            <a:ext cx="3673475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8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4808538"/>
            <a:ext cx="520597" cy="275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7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673" y="6581654"/>
            <a:ext cx="241805" cy="27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1524000" y="1"/>
            <a:ext cx="9144000" cy="1152839"/>
          </a:xfrm>
          <a:prstGeom prst="rect">
            <a:avLst/>
          </a:prstGeom>
          <a:solidFill>
            <a:srgbClr val="81FF45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ea typeface="ＭＳ Ｐゴシック" charset="0"/>
                <a:cs typeface="Comic Sans MS"/>
              </a:rPr>
              <a:t>Qualitative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ea typeface="ＭＳ Ｐゴシック" charset="0"/>
                <a:cs typeface="Comic Sans MS"/>
              </a:rPr>
              <a:t>explanation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ea typeface="ＭＳ Ｐゴシック" charset="0"/>
                <a:cs typeface="Comic Sans MS"/>
              </a:rPr>
              <a:t> of the Giant Nernst effect due to fluctuating Cooper pairs</a:t>
            </a:r>
          </a:p>
          <a:p>
            <a:r>
              <a:rPr lang="en-US" sz="4000" dirty="0"/>
              <a:t>(A. V. </a:t>
            </a:r>
            <a:r>
              <a:rPr lang="en-US" sz="4000" dirty="0" err="1"/>
              <a:t>Kavokin</a:t>
            </a:r>
            <a:r>
              <a:rPr lang="en-US" sz="4000" dirty="0"/>
              <a:t> and A. A. </a:t>
            </a:r>
            <a:r>
              <a:rPr lang="en-US" sz="4000" dirty="0" err="1"/>
              <a:t>Varlamov</a:t>
            </a:r>
            <a:r>
              <a:rPr lang="en-US" sz="4000" dirty="0"/>
              <a:t>, 2009)</a:t>
            </a:r>
            <a:endParaRPr lang="ru-RU" sz="4000" b="1" i="1" baseline="-14000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/>
              <a:ea typeface="ＭＳ Ｐゴシック" charset="0"/>
              <a:cs typeface="Comic Sans MS"/>
            </a:endParaRP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1513761" y="1400182"/>
            <a:ext cx="9144000" cy="7651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 cmpd="sng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ea typeface="ＭＳ Ｐゴシック" charset="0"/>
                <a:cs typeface="Comic Sans MS"/>
              </a:rPr>
              <a:t>Nernst effect &amp; chemical potential</a:t>
            </a:r>
            <a:endParaRPr lang="ru-RU" sz="32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/>
              <a:ea typeface="ＭＳ Ｐゴシック" charset="0"/>
              <a:cs typeface="Comic Sans M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4D32CB-950B-D0A3-E91D-593774F3433E}"/>
                  </a:ext>
                </a:extLst>
              </p:cNvPr>
              <p:cNvSpPr txBox="1"/>
              <p:nvPr/>
            </p:nvSpPr>
            <p:spPr>
              <a:xfrm>
                <a:off x="2612907" y="2451485"/>
                <a:ext cx="3118638" cy="10135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𝜈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IT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𝜎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  <m:sSup>
                          <m:sSupPr>
                            <m:ctrlPr>
                              <a:rPr lang="en-IT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4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den>
                    </m:f>
                    <m:d>
                      <m:dPr>
                        <m:ctrlPr>
                          <a:rPr lang="en-IT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IT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𝜕𝜇</m:t>
                            </m:r>
                          </m:num>
                          <m:den>
                            <m:r>
                              <a:rPr lang="en-US" sz="4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𝜕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</m:den>
                        </m:f>
                      </m:e>
                    </m:d>
                  </m:oMath>
                </a14:m>
                <a:r>
                  <a:rPr lang="en-IT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4D32CB-950B-D0A3-E91D-593774F34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907" y="2451485"/>
                <a:ext cx="3118638" cy="1013547"/>
              </a:xfrm>
              <a:prstGeom prst="rect">
                <a:avLst/>
              </a:prstGeom>
              <a:blipFill>
                <a:blip r:embed="rId21"/>
                <a:stretch>
                  <a:fillRect l="-810" b="-6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104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9" grpId="0" animBg="1"/>
      <p:bldP spid="61450" grpId="0" animBg="1"/>
      <p:bldP spid="6146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311" y="0"/>
            <a:ext cx="11074400" cy="1143000"/>
          </a:xfrm>
          <a:solidFill>
            <a:srgbClr val="81FF45"/>
          </a:solidFill>
        </p:spPr>
        <p:txBody>
          <a:bodyPr>
            <a:normAutofit/>
          </a:bodyPr>
          <a:lstStyle/>
          <a:p>
            <a:pPr algn="ctr"/>
            <a:r>
              <a:rPr lang="en-US" sz="2800" dirty="0"/>
              <a:t>Giant Nernst effect due to fluctuation Cooper pairs  </a:t>
            </a:r>
            <a:br>
              <a:rPr lang="en-US" sz="2800" dirty="0"/>
            </a:br>
            <a:r>
              <a:rPr lang="en-US" sz="2000" dirty="0" err="1"/>
              <a:t>M.Serbyn</a:t>
            </a:r>
            <a:r>
              <a:rPr lang="en-US" sz="2000" dirty="0"/>
              <a:t> et al (2009): A. </a:t>
            </a:r>
            <a:r>
              <a:rPr lang="en-US" sz="2000" dirty="0" err="1"/>
              <a:t>Kavokin</a:t>
            </a:r>
            <a:r>
              <a:rPr lang="en-US" sz="2000" dirty="0"/>
              <a:t>, A. Varlamov  (2009); A. Glatz, A. Varlamov (2018)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973" y="3358704"/>
            <a:ext cx="3002615" cy="10139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2540" y="4367948"/>
            <a:ext cx="4719608" cy="1137433"/>
          </a:xfrm>
          <a:prstGeom prst="rect">
            <a:avLst/>
          </a:prstGeom>
        </p:spPr>
      </p:pic>
      <p:pic>
        <p:nvPicPr>
          <p:cNvPr id="104450" name="Picture 2" descr="isultati immagini per electrons and cooper pair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345" y="1488411"/>
            <a:ext cx="320992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7054" y="2285705"/>
            <a:ext cx="3458452" cy="9126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8738" y="1467964"/>
            <a:ext cx="3215087" cy="82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0757" y="5661085"/>
            <a:ext cx="4719608" cy="9898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8F7FB5-0B7C-1527-4376-0446AC9A5DF2}"/>
              </a:ext>
            </a:extLst>
          </p:cNvPr>
          <p:cNvSpPr txBox="1"/>
          <p:nvPr/>
        </p:nvSpPr>
        <p:spPr>
          <a:xfrm>
            <a:off x="8323756" y="4751998"/>
            <a:ext cx="656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=T</a:t>
            </a:r>
            <a:r>
              <a:rPr lang="en-US" baseline="-25000" dirty="0"/>
              <a:t>c</a:t>
            </a:r>
            <a:r>
              <a:rPr lang="en-US" dirty="0"/>
              <a:t>-T</a:t>
            </a:r>
          </a:p>
        </p:txBody>
      </p:sp>
    </p:spTree>
    <p:extLst>
      <p:ext uri="{BB962C8B-B14F-4D97-AF65-F5344CB8AC3E}">
        <p14:creationId xmlns:p14="http://schemas.microsoft.com/office/powerpoint/2010/main" val="19546463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768" y="1730468"/>
            <a:ext cx="9102810" cy="5127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44879"/>
            <a:ext cx="9128577" cy="245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854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2048" y="11218"/>
            <a:ext cx="9144000" cy="1093914"/>
          </a:xfrm>
          <a:solidFill>
            <a:srgbClr val="81FF45"/>
          </a:solidFill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Comic Sans MS"/>
                <a:cs typeface="Comic Sans MS"/>
              </a:rPr>
              <a:t>Comparison of the theory and experiments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049" y="1105132"/>
            <a:ext cx="4123755" cy="42757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A0B5F8-994F-4B4C-9840-7F1074D2A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403" y="1150953"/>
            <a:ext cx="4827044" cy="418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983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85498"/>
            <a:ext cx="9143999" cy="806160"/>
          </a:xfrm>
          <a:solidFill>
            <a:srgbClr val="81FF45"/>
          </a:solidFill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0090"/>
                </a:solidFill>
                <a:latin typeface="Comic Sans MS"/>
                <a:cs typeface="Comic Sans MS"/>
              </a:rPr>
              <a:t>Tunnel </a:t>
            </a:r>
            <a:r>
              <a:rPr lang="en-US" sz="2800" dirty="0" err="1">
                <a:solidFill>
                  <a:srgbClr val="000090"/>
                </a:solidFill>
                <a:latin typeface="Comic Sans MS"/>
                <a:cs typeface="Comic Sans MS"/>
              </a:rPr>
              <a:t>Fluctuoscopy</a:t>
            </a:r>
            <a:r>
              <a:rPr lang="en-US" sz="2800" dirty="0">
                <a:solidFill>
                  <a:srgbClr val="000090"/>
                </a:solidFill>
                <a:latin typeface="Comic Sans MS"/>
                <a:cs typeface="Comic Sans MS"/>
              </a:rPr>
              <a:t>: </a:t>
            </a:r>
            <a:r>
              <a:rPr lang="en-US" sz="2800" dirty="0" err="1">
                <a:solidFill>
                  <a:srgbClr val="000090"/>
                </a:solidFill>
                <a:latin typeface="Comic Sans MS"/>
                <a:cs typeface="Comic Sans MS"/>
              </a:rPr>
              <a:t>pseudogap</a:t>
            </a:r>
            <a:r>
              <a:rPr lang="en-US" sz="2800" dirty="0">
                <a:solidFill>
                  <a:srgbClr val="000090"/>
                </a:solidFill>
                <a:latin typeface="Comic Sans MS"/>
                <a:cs typeface="Comic Sans MS"/>
              </a:rPr>
              <a:t> opening and low bias anomaly </a:t>
            </a:r>
            <a:r>
              <a:rPr lang="en-US" sz="2800" dirty="0">
                <a:solidFill>
                  <a:srgbClr val="000090"/>
                </a:solidFill>
                <a:latin typeface="Comic Sans MS"/>
                <a:ea typeface="ＭＳ Ｐゴシック" charset="0"/>
                <a:cs typeface="Comic Sans MS"/>
              </a:rPr>
              <a:t>(</a:t>
            </a:r>
            <a:r>
              <a:rPr lang="en-US" sz="2800" dirty="0" err="1">
                <a:solidFill>
                  <a:srgbClr val="000090"/>
                </a:solidFill>
                <a:latin typeface="Comic Sans MS"/>
                <a:ea typeface="ＭＳ Ｐゴシック" charset="0"/>
                <a:cs typeface="Comic Sans MS"/>
              </a:rPr>
              <a:t>A.Glatz,A.Varlamov</a:t>
            </a:r>
            <a:r>
              <a:rPr lang="en-US" sz="2800" dirty="0">
                <a:solidFill>
                  <a:srgbClr val="000090"/>
                </a:solidFill>
                <a:latin typeface="Comic Sans MS"/>
                <a:ea typeface="ＭＳ Ｐゴシック" charset="0"/>
                <a:cs typeface="Comic Sans MS"/>
              </a:rPr>
              <a:t>, </a:t>
            </a:r>
            <a:r>
              <a:rPr lang="en-US" sz="2800" dirty="0" err="1">
                <a:solidFill>
                  <a:srgbClr val="000090"/>
                </a:solidFill>
                <a:latin typeface="Comic Sans MS"/>
                <a:ea typeface="ＭＳ Ｐゴシック" charset="0"/>
                <a:cs typeface="Comic Sans MS"/>
              </a:rPr>
              <a:t>V.Vinokour</a:t>
            </a:r>
            <a:r>
              <a:rPr lang="en-US" sz="2800" dirty="0">
                <a:solidFill>
                  <a:srgbClr val="000090"/>
                </a:solidFill>
                <a:latin typeface="Comic Sans MS"/>
                <a:ea typeface="ＭＳ Ｐゴシック" charset="0"/>
                <a:cs typeface="Comic Sans MS"/>
              </a:rPr>
              <a:t>, 2011)</a:t>
            </a:r>
            <a:endParaRPr lang="en-US" sz="28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4" name="Picture 3" descr="abrahams_do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353" y="1209171"/>
            <a:ext cx="3509648" cy="52286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1477964"/>
            <a:ext cx="5350607" cy="1046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3383737"/>
            <a:ext cx="5350607" cy="9481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0" y="2695723"/>
            <a:ext cx="6329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Fluctuation renormalization of the DOS (Abrahams et al, 1970)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1" y="913432"/>
            <a:ext cx="4408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Tunnel Current </a:t>
            </a:r>
            <a:r>
              <a:rPr lang="en-US" dirty="0" err="1"/>
              <a:t>Giaver</a:t>
            </a:r>
            <a:r>
              <a:rPr lang="en-US" dirty="0"/>
              <a:t> and </a:t>
            </a:r>
            <a:r>
              <a:rPr lang="en-US" dirty="0" err="1"/>
              <a:t>Mengerle</a:t>
            </a:r>
            <a:r>
              <a:rPr lang="en-US" dirty="0"/>
              <a:t>, 1961)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54793" y="4536873"/>
            <a:ext cx="4886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Fluctuation </a:t>
            </a:r>
            <a:r>
              <a:rPr lang="en-US" dirty="0" err="1"/>
              <a:t>pseudogap</a:t>
            </a:r>
            <a:r>
              <a:rPr lang="en-US" dirty="0"/>
              <a:t> (Varlamov,  </a:t>
            </a:r>
            <a:r>
              <a:rPr lang="en-US" dirty="0" err="1"/>
              <a:t>Dorin</a:t>
            </a:r>
            <a:r>
              <a:rPr lang="en-US" dirty="0"/>
              <a:t>, 1983)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9297" y="5380036"/>
            <a:ext cx="3303759" cy="7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23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358" y="0"/>
            <a:ext cx="120172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highlight>
                  <a:srgbClr val="00FF00"/>
                </a:highlight>
              </a:rPr>
              <a:t>The limits of applicability of the Ginzburg–Landau theory.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highlight>
                  <a:srgbClr val="00FF00"/>
                </a:highlight>
              </a:rPr>
              <a:t>0-dimensional case: exact solution:</a:t>
            </a:r>
          </a:p>
        </p:txBody>
      </p:sp>
      <p:pic>
        <p:nvPicPr>
          <p:cNvPr id="4" name="Picture 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271" y="983475"/>
            <a:ext cx="5639843" cy="88559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21793" y="2803971"/>
            <a:ext cx="914400" cy="914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577" y="1916441"/>
            <a:ext cx="6207363" cy="732546"/>
          </a:xfrm>
          <a:prstGeom prst="rect">
            <a:avLst/>
          </a:prstGeom>
        </p:spPr>
      </p:pic>
      <p:pic>
        <p:nvPicPr>
          <p:cNvPr id="13" name="Picture 1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718" y="2668825"/>
            <a:ext cx="5810948" cy="6876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17465" y="910300"/>
            <a:ext cx="3312054" cy="2428390"/>
          </a:xfrm>
          <a:prstGeom prst="rect">
            <a:avLst/>
          </a:prstGeom>
        </p:spPr>
      </p:pic>
      <p:pic>
        <p:nvPicPr>
          <p:cNvPr id="18" name="Picture 17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73" y="5760022"/>
            <a:ext cx="5592227" cy="885436"/>
          </a:xfrm>
          <a:prstGeom prst="rect">
            <a:avLst/>
          </a:prstGeom>
        </p:spPr>
      </p:pic>
      <p:pic>
        <p:nvPicPr>
          <p:cNvPr id="20" name="Picture 19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98" y="3423656"/>
            <a:ext cx="1150360" cy="335522"/>
          </a:xfrm>
          <a:prstGeom prst="rect">
            <a:avLst/>
          </a:prstGeom>
        </p:spPr>
      </p:pic>
      <p:pic>
        <p:nvPicPr>
          <p:cNvPr id="22" name="Picture 21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520" y="5949340"/>
            <a:ext cx="2681975" cy="687686"/>
          </a:xfrm>
          <a:prstGeom prst="rect">
            <a:avLst/>
          </a:prstGeom>
        </p:spPr>
      </p:pic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573860" y="2953100"/>
            <a:ext cx="780489" cy="651917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67526" y="4251463"/>
            <a:ext cx="2137868" cy="2041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103450-E1E5-2942-A1F1-60C4B461C893}"/>
              </a:ext>
            </a:extLst>
          </p:cNvPr>
          <p:cNvSpPr txBox="1"/>
          <p:nvPr/>
        </p:nvSpPr>
        <p:spPr>
          <a:xfrm>
            <a:off x="10203052" y="6293183"/>
            <a:ext cx="1048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x&gt;&gt;1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A9469A-AE84-9D96-DDC0-51E75E3F0D9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48328" y="3443413"/>
            <a:ext cx="5525797" cy="8541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2E93084-1EDA-43FE-34FA-46BA51DC96C2}"/>
                  </a:ext>
                </a:extLst>
              </p:cNvPr>
              <p:cNvSpPr txBox="1"/>
              <p:nvPr/>
            </p:nvSpPr>
            <p:spPr>
              <a:xfrm>
                <a:off x="521793" y="3811169"/>
                <a:ext cx="116645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𝜉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2E93084-1EDA-43FE-34FA-46BA51DC9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793" y="3811169"/>
                <a:ext cx="1166459" cy="369332"/>
              </a:xfrm>
              <a:prstGeom prst="rect">
                <a:avLst/>
              </a:prstGeom>
              <a:blipFill>
                <a:blip r:embed="rId1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1D1068EF-0E53-CCB3-57B5-D6C6AF5B76D5}"/>
              </a:ext>
            </a:extLst>
          </p:cNvPr>
          <p:cNvSpPr txBox="1"/>
          <p:nvPr/>
        </p:nvSpPr>
        <p:spPr>
          <a:xfrm>
            <a:off x="243961" y="4180501"/>
            <a:ext cx="84902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MR10"/>
              </a:rPr>
              <a:t>One can see that this function is analytic in temperature, therefore fluctuations remove phase transition in the 0</a:t>
            </a:r>
            <a:r>
              <a:rPr lang="en-US" sz="2400" dirty="0">
                <a:effectLst/>
                <a:latin typeface="CMMI10"/>
              </a:rPr>
              <a:t>D </a:t>
            </a:r>
            <a:r>
              <a:rPr lang="en-US" sz="2400" dirty="0">
                <a:effectLst/>
                <a:latin typeface="CMR10"/>
              </a:rPr>
              <a:t>system. The smearing of the heat capacity jump takes place in the region of temperatures in the vicinity of </a:t>
            </a:r>
            <a:r>
              <a:rPr lang="en-US" sz="2400" dirty="0">
                <a:effectLst/>
                <a:latin typeface="CMMI10"/>
              </a:rPr>
              <a:t>T</a:t>
            </a:r>
            <a:r>
              <a:rPr lang="en-US" sz="2400" baseline="-25000" dirty="0">
                <a:effectLst/>
                <a:latin typeface="CMMI7"/>
              </a:rPr>
              <a:t>c</a:t>
            </a:r>
            <a:r>
              <a:rPr lang="en-US" sz="2400" baseline="-25000" dirty="0">
                <a:effectLst/>
                <a:latin typeface="CMR7"/>
              </a:rPr>
              <a:t>0</a:t>
            </a:r>
            <a:r>
              <a:rPr lang="en-US" sz="2400" dirty="0">
                <a:effectLst/>
                <a:latin typeface="CMR7"/>
              </a:rPr>
              <a:t> </a:t>
            </a:r>
            <a:r>
              <a:rPr lang="en-US" sz="2400" dirty="0">
                <a:effectLst/>
                <a:latin typeface="CMR10"/>
              </a:rPr>
              <a:t>where </a:t>
            </a:r>
            <a:r>
              <a:rPr lang="en-US" sz="2400" dirty="0">
                <a:effectLst/>
                <a:latin typeface="CMMI10"/>
              </a:rPr>
              <a:t>x </a:t>
            </a:r>
            <a:r>
              <a:rPr lang="en-US" sz="2400" dirty="0">
                <a:effectLst/>
                <a:latin typeface="CMSY10"/>
              </a:rPr>
              <a:t>∼ </a:t>
            </a:r>
            <a:r>
              <a:rPr lang="en-US" sz="2400" dirty="0">
                <a:effectLst/>
                <a:latin typeface="CMR10"/>
              </a:rPr>
              <a:t>1, i.e. 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BC34C27-FFF3-AE15-03AB-1404D9A3234C}"/>
                  </a:ext>
                </a:extLst>
              </p:cNvPr>
              <p:cNvSpPr txBox="1"/>
              <p:nvPr/>
            </p:nvSpPr>
            <p:spPr>
              <a:xfrm>
                <a:off x="10540356" y="4248990"/>
                <a:ext cx="1651644" cy="3629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=1.43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US" b="0" i="0" baseline="-25000" smtClean="0">
                          <a:latin typeface="Cambria Math" panose="02040503050406030204" pitchFamily="18" charset="0"/>
                        </a:rPr>
                        <m:t>e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BC34C27-FFF3-AE15-03AB-1404D9A32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0356" y="4248990"/>
                <a:ext cx="1651644" cy="36298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09449F38-4027-611F-F2E9-1A52B98CD32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15826" y="837128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8402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652AF-A26C-7C4B-4144-6B82C084F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CC8231-BBFF-D138-D54C-11D24A56C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981" y="3652131"/>
            <a:ext cx="6412037" cy="10947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13A39C-4A84-2891-39B4-21EB51CA1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035" y="2557393"/>
            <a:ext cx="6662263" cy="109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570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Fluctuoscopy of Disordered Two-Dimensional Superconductors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C0DBF-BB68-D04B-B795-B2373BE8DA4B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0800"/>
            <a:ext cx="9144000" cy="675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251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gap_h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990600"/>
            <a:ext cx="4648200" cy="27743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0"/>
            <a:ext cx="9144000" cy="896678"/>
          </a:xfrm>
          <a:solidFill>
            <a:srgbClr val="81FF45"/>
          </a:solidFill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90"/>
                </a:solidFill>
                <a:latin typeface="Comic Sans MS"/>
                <a:cs typeface="Comic Sans MS"/>
              </a:rPr>
              <a:t>Tunneling conductance at H=0, near T</a:t>
            </a:r>
            <a:r>
              <a:rPr lang="en-US" sz="2800" baseline="-25000" dirty="0">
                <a:solidFill>
                  <a:srgbClr val="000090"/>
                </a:solidFill>
                <a:latin typeface="Comic Sans MS"/>
                <a:cs typeface="Comic Sans MS"/>
              </a:rPr>
              <a:t>c0</a:t>
            </a:r>
            <a:r>
              <a:rPr lang="en-US" sz="2800" dirty="0">
                <a:solidFill>
                  <a:srgbClr val="000090"/>
                </a:solidFill>
                <a:latin typeface="Comic Sans MS"/>
                <a:cs typeface="Comic Sans MS"/>
              </a:rPr>
              <a:t> : theory</a:t>
            </a:r>
            <a:endParaRPr lang="en-US" sz="2800" baseline="-250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Fluctuoscopy of Disordered Two-Dimensional Superconductors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AA25-3D72-7842-B166-2B1CD258289E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5" name="Picture 4" descr="pgap_h0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048001"/>
            <a:ext cx="5032894" cy="29851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81802" y="4237672"/>
            <a:ext cx="37337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non-linear behavior of the second term of the tunnel current is responsible for the fine structure (local maximum) at the center of the gap.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00200" y="838201"/>
            <a:ext cx="4343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Temperature and voltage dependence of the tunneling conductance due to superconducting fluctuations. The overall behavior of both terms of the tunnel current results in a pronounce pseudo-gap structure of the conductance near the superconducting region.</a:t>
            </a:r>
          </a:p>
        </p:txBody>
      </p:sp>
    </p:spTree>
    <p:extLst>
      <p:ext uri="{BB962C8B-B14F-4D97-AF65-F5344CB8AC3E}">
        <p14:creationId xmlns:p14="http://schemas.microsoft.com/office/powerpoint/2010/main" val="34193187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7948"/>
            <a:ext cx="8686800" cy="1292519"/>
          </a:xfrm>
          <a:solidFill>
            <a:srgbClr val="81FF45"/>
          </a:solidFill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FF"/>
                </a:solidFill>
                <a:latin typeface="Comic Sans MS"/>
                <a:cs typeface="Comic Sans MS"/>
              </a:rPr>
              <a:t>Observation of the </a:t>
            </a:r>
            <a:r>
              <a:rPr lang="en-US" sz="2800" dirty="0" err="1">
                <a:solidFill>
                  <a:srgbClr val="3366FF"/>
                </a:solidFill>
                <a:latin typeface="Comic Sans MS"/>
                <a:cs typeface="Comic Sans MS"/>
              </a:rPr>
              <a:t>pseudogap</a:t>
            </a:r>
            <a:r>
              <a:rPr lang="en-US" sz="2800" dirty="0">
                <a:solidFill>
                  <a:srgbClr val="3366FF"/>
                </a:solidFill>
                <a:latin typeface="Comic Sans MS"/>
                <a:cs typeface="Comic Sans MS"/>
              </a:rPr>
              <a:t> structure in experiments</a:t>
            </a:r>
            <a:br>
              <a:rPr lang="en-US" sz="2800" dirty="0">
                <a:solidFill>
                  <a:srgbClr val="3366FF"/>
                </a:solidFill>
                <a:latin typeface="Comic Sans MS"/>
                <a:cs typeface="Comic Sans MS"/>
              </a:rPr>
            </a:br>
            <a:r>
              <a:rPr lang="en-US" sz="2800" dirty="0">
                <a:solidFill>
                  <a:srgbClr val="3366FF"/>
                </a:solidFill>
                <a:latin typeface="Comic Sans MS"/>
                <a:cs typeface="Comic Sans MS"/>
              </a:rPr>
              <a:t>(</a:t>
            </a:r>
            <a:r>
              <a:rPr lang="de-DE" sz="2800" dirty="0">
                <a:solidFill>
                  <a:srgbClr val="3366FF"/>
                </a:solidFill>
                <a:latin typeface="Comic Sans MS"/>
                <a:cs typeface="Comic Sans MS"/>
              </a:rPr>
              <a:t>B. </a:t>
            </a:r>
            <a:r>
              <a:rPr lang="de-DE" sz="2800" dirty="0" err="1">
                <a:solidFill>
                  <a:srgbClr val="3366FF"/>
                </a:solidFill>
                <a:latin typeface="Comic Sans MS"/>
                <a:cs typeface="Comic Sans MS"/>
              </a:rPr>
              <a:t>Sacepe</a:t>
            </a:r>
            <a:r>
              <a:rPr lang="de-DE" sz="2800" dirty="0">
                <a:solidFill>
                  <a:srgbClr val="3366FF"/>
                </a:solidFill>
                <a:latin typeface="Comic Sans MS"/>
                <a:cs typeface="Comic Sans MS"/>
              </a:rPr>
              <a:t> et. al.,</a:t>
            </a:r>
            <a:r>
              <a:rPr lang="en-US" sz="2800" dirty="0">
                <a:solidFill>
                  <a:srgbClr val="3366FF"/>
                </a:solidFill>
                <a:latin typeface="Comic Sans MS"/>
                <a:cs typeface="Comic Sans MS"/>
              </a:rPr>
              <a:t> </a:t>
            </a:r>
            <a:r>
              <a:rPr lang="de-DE" sz="2800" dirty="0">
                <a:solidFill>
                  <a:srgbClr val="3366FF"/>
                </a:solidFill>
                <a:latin typeface="Comic Sans MS"/>
                <a:cs typeface="Comic Sans MS"/>
              </a:rPr>
              <a:t>Nature </a:t>
            </a:r>
            <a:r>
              <a:rPr lang="de-DE" sz="2800" dirty="0" err="1">
                <a:solidFill>
                  <a:srgbClr val="3366FF"/>
                </a:solidFill>
                <a:latin typeface="Comic Sans MS"/>
                <a:cs typeface="Comic Sans MS"/>
              </a:rPr>
              <a:t>Comm</a:t>
            </a:r>
            <a:r>
              <a:rPr lang="de-DE" sz="2800" dirty="0">
                <a:solidFill>
                  <a:srgbClr val="3366FF"/>
                </a:solidFill>
                <a:latin typeface="Comic Sans MS"/>
                <a:cs typeface="Comic Sans MS"/>
              </a:rPr>
              <a:t>.. </a:t>
            </a:r>
            <a:r>
              <a:rPr lang="en-US" sz="2800" b="1" dirty="0">
                <a:solidFill>
                  <a:srgbClr val="3366FF"/>
                </a:solidFill>
                <a:latin typeface="Comic Sans MS"/>
                <a:cs typeface="Comic Sans MS"/>
              </a:rPr>
              <a:t>140</a:t>
            </a:r>
            <a:r>
              <a:rPr lang="en-US" sz="2800" dirty="0">
                <a:solidFill>
                  <a:srgbClr val="3366FF"/>
                </a:solidFill>
                <a:latin typeface="Comic Sans MS"/>
                <a:cs typeface="Comic Sans MS"/>
              </a:rPr>
              <a:t>, 1 (2010))</a:t>
            </a:r>
            <a:endParaRPr lang="en-US" sz="2800" baseline="-25000" dirty="0">
              <a:solidFill>
                <a:srgbClr val="3366FF"/>
              </a:solidFill>
              <a:latin typeface="Comic Sans MS"/>
              <a:cs typeface="Comic Sans M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Fluctuoscopy of Disordered Two-Dimensional Superconductors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AA25-3D72-7842-B166-2B1CD258289E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6" name="Picture 5" descr="TiN_pseudogap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13" y="1594178"/>
            <a:ext cx="8634252" cy="42016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10400" y="6019801"/>
            <a:ext cx="259456" cy="276999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tint val="34902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200" i="1"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US" dirty="0"/>
              <a:t>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62200" y="6068204"/>
            <a:ext cx="764710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Tunneling conductance STM measurements on 3.6nm (a) 5nm (b) thick </a:t>
            </a:r>
            <a:r>
              <a:rPr lang="en-US" dirty="0" err="1"/>
              <a:t>TiN</a:t>
            </a:r>
            <a:r>
              <a:rPr lang="en-US" dirty="0"/>
              <a:t> films (</a:t>
            </a:r>
            <a:r>
              <a:rPr lang="en-US" dirty="0">
                <a:latin typeface="cmmi10"/>
                <a:ea typeface="cmmi10"/>
                <a:cs typeface="cmmi10"/>
              </a:rPr>
              <a:t>»</a:t>
            </a:r>
            <a:r>
              <a:rPr lang="en-US" dirty="0">
                <a:latin typeface="cmsy10"/>
                <a:ea typeface="cmsy10"/>
                <a:cs typeface="cmsy10"/>
              </a:rPr>
              <a:t>¼</a:t>
            </a:r>
            <a:r>
              <a:rPr lang="en-US" dirty="0"/>
              <a:t>10nm), </a:t>
            </a:r>
            <a:r>
              <a:rPr lang="en-US" dirty="0" err="1">
                <a:latin typeface="Trebuchet MS"/>
              </a:rPr>
              <a:t>T</a:t>
            </a:r>
            <a:r>
              <a:rPr lang="en-US" baseline="-25000" dirty="0" err="1">
                <a:latin typeface="Arial"/>
              </a:rPr>
              <a:t>c</a:t>
            </a:r>
            <a:r>
              <a:rPr lang="en-US" dirty="0"/>
              <a:t>=1.27K (a) or 0.98K (b)</a:t>
            </a:r>
          </a:p>
        </p:txBody>
      </p:sp>
    </p:spTree>
    <p:extLst>
      <p:ext uri="{BB962C8B-B14F-4D97-AF65-F5344CB8AC3E}">
        <p14:creationId xmlns:p14="http://schemas.microsoft.com/office/powerpoint/2010/main" val="38045091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78A2C5-7B77-4DF0-F886-F173D25F1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75" y="89492"/>
            <a:ext cx="5506057" cy="3836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80E496-4B78-C578-05D6-452788445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9492"/>
            <a:ext cx="5599188" cy="3836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B24817-1B24-0D3C-DB73-99218878A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7872" y="3940752"/>
            <a:ext cx="4914128" cy="29280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2AB490-5127-AA7C-4CEA-4ED1F0C4C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171" y="3940752"/>
            <a:ext cx="4055527" cy="28043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886C77-DFD1-02AA-29D1-6B5BEF8FEA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2699" y="3949681"/>
            <a:ext cx="4808049" cy="305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14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7881" y="174399"/>
            <a:ext cx="72696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The transition remains narrow as long as</a:t>
            </a:r>
          </a:p>
        </p:txBody>
      </p:sp>
      <p:pic>
        <p:nvPicPr>
          <p:cNvPr id="4" name="Picture 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016" y="1231602"/>
            <a:ext cx="1892497" cy="532265"/>
          </a:xfrm>
          <a:prstGeom prst="rect">
            <a:avLst/>
          </a:prstGeom>
        </p:spPr>
      </p:pic>
      <p:pic>
        <p:nvPicPr>
          <p:cNvPr id="8" name="Picture 7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750" y="1106746"/>
            <a:ext cx="2830675" cy="65712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5121953" y="1435306"/>
            <a:ext cx="1759871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898" y="1976417"/>
            <a:ext cx="4033372" cy="663720"/>
          </a:xfrm>
          <a:prstGeom prst="rect">
            <a:avLst/>
          </a:prstGeom>
        </p:spPr>
      </p:pic>
      <p:pic>
        <p:nvPicPr>
          <p:cNvPr id="20" name="Picture 19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016" y="3463434"/>
            <a:ext cx="6131609" cy="789217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881511" y="4362034"/>
            <a:ext cx="1630673" cy="161884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6957263" y="4175675"/>
            <a:ext cx="1526" cy="19615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958789" y="4695481"/>
            <a:ext cx="15302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976509" y="4847881"/>
            <a:ext cx="15302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974989" y="5000281"/>
            <a:ext cx="15302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973469" y="5152681"/>
            <a:ext cx="15302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971949" y="5305081"/>
            <a:ext cx="15302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989669" y="5457481"/>
            <a:ext cx="15302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968909" y="5609881"/>
            <a:ext cx="15302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986629" y="5762281"/>
            <a:ext cx="15302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985109" y="5914681"/>
            <a:ext cx="15302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8642949" y="5051813"/>
                <a:ext cx="143379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 </m:t>
                      </m:r>
                      <m:r>
                        <m:rPr>
                          <m:sty m:val="p"/>
                        </m:rPr>
                        <a:rPr lang="el-GR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2949" y="5051813"/>
                <a:ext cx="1433790" cy="584775"/>
              </a:xfrm>
              <a:prstGeom prst="rect">
                <a:avLst/>
              </a:prstGeom>
              <a:blipFill>
                <a:blip r:embed="rId10"/>
                <a:stretch>
                  <a:fillRect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/>
          <p:cNvSpPr txBox="1"/>
          <p:nvPr/>
        </p:nvSpPr>
        <p:spPr>
          <a:xfrm>
            <a:off x="6342859" y="424892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520803" y="6325164"/>
                <a:ext cx="117090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highlight>
                      <a:srgbClr val="00FF00"/>
                    </a:highlight>
                  </a:rPr>
                  <a:t>BCS theory holds as long as the spacing remains small in comparison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800" i="1" smtClean="0">
                        <a:highlight>
                          <a:srgbClr val="00FF00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800" dirty="0">
                    <a:highlight>
                      <a:srgbClr val="00FF00"/>
                    </a:highlight>
                  </a:rPr>
                  <a:t>  </a:t>
                </a: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803" y="6325164"/>
                <a:ext cx="11709039" cy="523220"/>
              </a:xfrm>
              <a:prstGeom prst="rect">
                <a:avLst/>
              </a:prstGeom>
              <a:blipFill>
                <a:blip r:embed="rId11"/>
                <a:stretch>
                  <a:fillRect l="-975" t="-14286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68A830B-B3BA-E43E-98DD-1224162D06BB}"/>
                  </a:ext>
                </a:extLst>
              </p:cNvPr>
              <p:cNvSpPr txBox="1"/>
              <p:nvPr/>
            </p:nvSpPr>
            <p:spPr>
              <a:xfrm>
                <a:off x="718582" y="2893641"/>
                <a:ext cx="1056661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2800" dirty="0"/>
                  <a:t> is spacing – average distance between quantum levels in the grain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68A830B-B3BA-E43E-98DD-1224162D06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582" y="2893641"/>
                <a:ext cx="10566611" cy="523220"/>
              </a:xfrm>
              <a:prstGeom prst="rect">
                <a:avLst/>
              </a:prstGeom>
              <a:blipFill>
                <a:blip r:embed="rId12"/>
                <a:stretch>
                  <a:fillRect l="-360" t="-14286" r="-240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5161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670" y="801369"/>
            <a:ext cx="3454973" cy="679667"/>
          </a:xfrm>
          <a:prstGeom prst="rect">
            <a:avLst/>
          </a:prstGeom>
        </p:spPr>
      </p:pic>
      <p:pic>
        <p:nvPicPr>
          <p:cNvPr id="5" name="Picture 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612" y="3744470"/>
            <a:ext cx="6534351" cy="617419"/>
          </a:xfrm>
          <a:prstGeom prst="rect">
            <a:avLst/>
          </a:prstGeom>
        </p:spPr>
      </p:pic>
      <p:pic>
        <p:nvPicPr>
          <p:cNvPr id="7" name="Picture 6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743" y="5045544"/>
            <a:ext cx="2274136" cy="5474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30380" y="122929"/>
            <a:ext cx="47323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Outside the critical region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4799" y="390445"/>
            <a:ext cx="3726438" cy="2732215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</p:cNvCxnSpPr>
          <p:nvPr/>
        </p:nvCxnSpPr>
        <p:spPr>
          <a:xfrm flipH="1">
            <a:off x="3217333" y="1193195"/>
            <a:ext cx="2592285" cy="12672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EB3F5CF-A774-ADA3-8912-9602A2BC59FA}"/>
                  </a:ext>
                </a:extLst>
              </p:cNvPr>
              <p:cNvSpPr txBox="1"/>
              <p:nvPr/>
            </p:nvSpPr>
            <p:spPr>
              <a:xfrm>
                <a:off x="4297974" y="2625321"/>
                <a:ext cx="4006236" cy="9543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𝑒𝑟𝑓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≫1</m:t>
                          </m:r>
                        </m:e>
                      </m:d>
                      <m:r>
                        <a:rPr lang="en-US" sz="2400" i="0">
                          <a:latin typeface="Cambria Math" panose="02040503050406030204" pitchFamily="18" charset="0"/>
                        </a:rPr>
                        <m:t>≈1−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4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EB3F5CF-A774-ADA3-8912-9602A2BC5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7974" y="2625321"/>
                <a:ext cx="4006236" cy="9543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6F0FF90-D908-4E42-4C57-2DD7F11FEBE2}"/>
                  </a:ext>
                </a:extLst>
              </p:cNvPr>
              <p:cNvSpPr txBox="1"/>
              <p:nvPr/>
            </p:nvSpPr>
            <p:spPr>
              <a:xfrm>
                <a:off x="9497255" y="5118481"/>
                <a:ext cx="2450562" cy="5132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=1.43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US" sz="2800" b="0" i="0" baseline="-25000" smtClean="0">
                          <a:latin typeface="Cambria Math" panose="02040503050406030204" pitchFamily="18" charset="0"/>
                        </a:rPr>
                        <m:t>e</m:t>
                      </m:r>
                    </m:oMath>
                  </m:oMathPara>
                </a14:m>
                <a:endParaRPr lang="en-US" sz="2800" baseline="-25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6F0FF90-D908-4E42-4C57-2DD7F11FE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7255" y="5118481"/>
                <a:ext cx="2450562" cy="513282"/>
              </a:xfrm>
              <a:prstGeom prst="rect">
                <a:avLst/>
              </a:prstGeom>
              <a:blipFill>
                <a:blip r:embed="rId11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A6B5CC8-E625-A00D-7CAD-89427BEBFE88}"/>
                  </a:ext>
                </a:extLst>
              </p:cNvPr>
              <p:cNvSpPr txBox="1"/>
              <p:nvPr/>
            </p:nvSpPr>
            <p:spPr>
              <a:xfrm>
                <a:off x="7236232" y="4958405"/>
                <a:ext cx="2311051" cy="833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𝜈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A6B5CC8-E625-A00D-7CAD-89427BEBFE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6232" y="4958405"/>
                <a:ext cx="2311051" cy="833433"/>
              </a:xfrm>
              <a:prstGeom prst="rect">
                <a:avLst/>
              </a:prstGeom>
              <a:blipFill>
                <a:blip r:embed="rId12"/>
                <a:stretch>
                  <a:fillRect b="-5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0840C6C-7C28-283A-642A-65C53BC34DA5}"/>
                  </a:ext>
                </a:extLst>
              </p:cNvPr>
              <p:cNvSpPr txBox="1"/>
              <p:nvPr/>
            </p:nvSpPr>
            <p:spPr>
              <a:xfrm>
                <a:off x="9100490" y="5645886"/>
                <a:ext cx="2411259" cy="10826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𝑐𝑟</m:t>
                          </m:r>
                        </m:sub>
                      </m:sSub>
                      <m:r>
                        <a:rPr lang="en-US" sz="2800" i="0"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0840C6C-7C28-283A-642A-65C53BC34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0490" y="5645886"/>
                <a:ext cx="2411259" cy="108266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46AA930-B806-24D2-6514-11736C6FF3FC}"/>
                  </a:ext>
                </a:extLst>
              </p:cNvPr>
              <p:cNvSpPr txBox="1"/>
              <p:nvPr/>
            </p:nvSpPr>
            <p:spPr>
              <a:xfrm>
                <a:off x="5809618" y="5674416"/>
                <a:ext cx="1926588" cy="5865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n-US" sz="28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d>
                                <m:dPr>
                                  <m:endChr m:val="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𝑐𝑟</m:t>
                              </m:r>
                            </m:sub>
                          </m:sSub>
                        </m:e>
                      </m:d>
                      <m:r>
                        <a:rPr lang="en-US" sz="2800" i="0">
                          <a:latin typeface="Cambria Math" panose="02040503050406030204" pitchFamily="18" charset="0"/>
                        </a:rPr>
                        <m:t>~</m:t>
                      </m:r>
                      <m:r>
                        <m:rPr>
                          <m:sty m:val="p"/>
                        </m:rPr>
                        <a:rPr lang="en-US" sz="2800" i="0">
                          <a:latin typeface="Cambria Math" panose="02040503050406030204" pitchFamily="18" charset="0"/>
                        </a:rPr>
                        <m:t>ΔC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46AA930-B806-24D2-6514-11736C6FF3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618" y="5674416"/>
                <a:ext cx="1926588" cy="586507"/>
              </a:xfrm>
              <a:prstGeom prst="rect">
                <a:avLst/>
              </a:prstGeom>
              <a:blipFill>
                <a:blip r:embed="rId14"/>
                <a:stretch>
                  <a:fillRect l="-7843" t="-163830" r="-7190" b="-244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ight Arrow 20">
            <a:extLst>
              <a:ext uri="{FF2B5EF4-FFF2-40B4-BE49-F238E27FC236}">
                <a16:creationId xmlns:a16="http://schemas.microsoft.com/office/drawing/2014/main" id="{58C9C27A-7EEF-8B43-EA61-D98D3F2B4A5E}"/>
              </a:ext>
            </a:extLst>
          </p:cNvPr>
          <p:cNvSpPr/>
          <p:nvPr/>
        </p:nvSpPr>
        <p:spPr>
          <a:xfrm rot="1129230">
            <a:off x="7943907" y="5838791"/>
            <a:ext cx="1326306" cy="369212"/>
          </a:xfrm>
          <a:prstGeom prst="rightArrow">
            <a:avLst>
              <a:gd name="adj1" fmla="val 24743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DF2242E-B2C5-E57B-B3B2-192DFF2A344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1790" y="3134987"/>
            <a:ext cx="3726438" cy="307267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394C36C-CE62-B118-73C6-6FCBD608E326}"/>
              </a:ext>
            </a:extLst>
          </p:cNvPr>
          <p:cNvSpPr txBox="1"/>
          <p:nvPr/>
        </p:nvSpPr>
        <p:spPr>
          <a:xfrm>
            <a:off x="321790" y="6219991"/>
            <a:ext cx="6730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S. Poran</a:t>
            </a:r>
            <a:r>
              <a:rPr lang="en-US" sz="1400" dirty="0"/>
              <a:t>, </a:t>
            </a:r>
            <a:r>
              <a:rPr lang="en-US" sz="1400" dirty="0"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 Auerbach</a:t>
            </a:r>
            <a:r>
              <a:rPr lang="en-US" sz="1400" dirty="0"/>
              <a:t>, </a:t>
            </a:r>
            <a:r>
              <a:rPr lang="en-US" sz="1400" dirty="0"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T. Nguyen-Duc</a:t>
            </a:r>
            <a:r>
              <a:rPr lang="en-US" sz="1400" dirty="0"/>
              <a:t>, N</a:t>
            </a:r>
            <a:r>
              <a:rPr lang="en-US" sz="1400" dirty="0"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Dupuis</a:t>
            </a:r>
            <a:r>
              <a:rPr lang="en-US" sz="1400" dirty="0"/>
              <a:t>, </a:t>
            </a:r>
            <a:r>
              <a:rPr lang="en-US" sz="1400" dirty="0"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 Frydman</a:t>
            </a:r>
            <a:r>
              <a:rPr lang="en-US" sz="1400" dirty="0"/>
              <a:t> &amp; </a:t>
            </a:r>
            <a:r>
              <a:rPr lang="en-US" sz="1400" dirty="0"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Olivier Bourgeois</a:t>
            </a:r>
            <a:r>
              <a:rPr lang="en-US" sz="1400" dirty="0"/>
              <a:t>  </a:t>
            </a:r>
          </a:p>
          <a:p>
            <a:r>
              <a:rPr lang="en-US" sz="1400" i="1" dirty="0"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Nature Communications</a:t>
            </a:r>
            <a:r>
              <a:rPr lang="en-US" sz="1400" dirty="0"/>
              <a:t> </a:t>
            </a:r>
            <a:r>
              <a:rPr lang="en-US" sz="1400" b="1" dirty="0"/>
              <a:t>8</a:t>
            </a:r>
            <a:r>
              <a:rPr lang="en-US" sz="1400" dirty="0"/>
              <a:t>, 14464 (2017)</a:t>
            </a:r>
          </a:p>
        </p:txBody>
      </p:sp>
      <p:pic>
        <p:nvPicPr>
          <p:cNvPr id="9" name="Picture 8" descr="TP_tmp.png">
            <a:extLst>
              <a:ext uri="{FF2B5EF4-FFF2-40B4-BE49-F238E27FC236}">
                <a16:creationId xmlns:a16="http://schemas.microsoft.com/office/drawing/2014/main" id="{FE2DAD3D-CBBC-CB04-9A07-D576E33FF29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497" y="1878120"/>
            <a:ext cx="5810948" cy="6876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67B4C5-9CAF-86AC-1D46-0AFB4483308B}"/>
                  </a:ext>
                </a:extLst>
              </p:cNvPr>
              <p:cNvSpPr txBox="1"/>
              <p:nvPr/>
            </p:nvSpPr>
            <p:spPr>
              <a:xfrm>
                <a:off x="4968873" y="1995898"/>
                <a:ext cx="875624" cy="5535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d>
                            <m:d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67B4C5-9CAF-86AC-1D46-0AFB448330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8873" y="1995898"/>
                <a:ext cx="875624" cy="55354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884B882-BD56-B304-ADF0-6DB15EC4EA27}"/>
              </a:ext>
            </a:extLst>
          </p:cNvPr>
          <p:cNvCxnSpPr>
            <a:cxnSpLocks/>
          </p:cNvCxnSpPr>
          <p:nvPr/>
        </p:nvCxnSpPr>
        <p:spPr>
          <a:xfrm flipV="1">
            <a:off x="6059472" y="2406202"/>
            <a:ext cx="3234840" cy="5566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88622F8-DEA5-2B73-D723-DD7DEF5B7BAB}"/>
                  </a:ext>
                </a:extLst>
              </p:cNvPr>
              <p:cNvSpPr txBox="1"/>
              <p:nvPr/>
            </p:nvSpPr>
            <p:spPr>
              <a:xfrm>
                <a:off x="9207428" y="2806188"/>
                <a:ext cx="1716560" cy="8272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d>
                            <m:d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𝛼𝜖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88622F8-DEA5-2B73-D723-DD7DEF5B7B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7428" y="2806188"/>
                <a:ext cx="1716560" cy="827278"/>
              </a:xfrm>
              <a:prstGeom prst="rect">
                <a:avLst/>
              </a:prstGeom>
              <a:blipFill>
                <a:blip r:embed="rId25"/>
                <a:stretch>
                  <a:fillRect b="-1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Up Arrow 22">
            <a:extLst>
              <a:ext uri="{FF2B5EF4-FFF2-40B4-BE49-F238E27FC236}">
                <a16:creationId xmlns:a16="http://schemas.microsoft.com/office/drawing/2014/main" id="{FD291A0B-6756-8CD6-20FF-677B7EF69D98}"/>
              </a:ext>
            </a:extLst>
          </p:cNvPr>
          <p:cNvSpPr/>
          <p:nvPr/>
        </p:nvSpPr>
        <p:spPr>
          <a:xfrm rot="5608540">
            <a:off x="8397039" y="2638534"/>
            <a:ext cx="313834" cy="978408"/>
          </a:xfrm>
          <a:prstGeom prst="upArrow">
            <a:avLst>
              <a:gd name="adj1" fmla="val 33255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132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449" y="89468"/>
            <a:ext cx="11599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highlight>
                  <a:srgbClr val="00FF00"/>
                </a:highlight>
                <a:latin typeface="CMR10"/>
              </a:rPr>
              <a:t>B</a:t>
            </a:r>
            <a:r>
              <a:rPr lang="en-US" sz="3200" dirty="0">
                <a:solidFill>
                  <a:srgbClr val="FF0000"/>
                </a:solidFill>
                <a:effectLst/>
                <a:highlight>
                  <a:srgbClr val="00FF00"/>
                </a:highlight>
                <a:latin typeface="CMR10"/>
              </a:rPr>
              <a:t>eyond the immediate vicinity of transition: </a:t>
            </a:r>
            <a:r>
              <a:rPr lang="en-US" sz="3200" dirty="0">
                <a:solidFill>
                  <a:srgbClr val="FF0000"/>
                </a:solidFill>
                <a:highlight>
                  <a:srgbClr val="00FF00"/>
                </a:highlight>
              </a:rPr>
              <a:t>Qualitative evaluation</a:t>
            </a:r>
          </a:p>
        </p:txBody>
      </p:sp>
      <p:sp>
        <p:nvSpPr>
          <p:cNvPr id="4" name="Oval 3"/>
          <p:cNvSpPr/>
          <p:nvPr/>
        </p:nvSpPr>
        <p:spPr>
          <a:xfrm>
            <a:off x="381540" y="1096895"/>
            <a:ext cx="503412" cy="5195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20387" y="1096895"/>
            <a:ext cx="503412" cy="5195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81540" y="1688802"/>
            <a:ext cx="503412" cy="5195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20387" y="1759576"/>
            <a:ext cx="503412" cy="5195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54684" y="2279159"/>
            <a:ext cx="503412" cy="5195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52775" y="2279159"/>
            <a:ext cx="503412" cy="5195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456187" y="2250613"/>
            <a:ext cx="503412" cy="5195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456187" y="1658706"/>
            <a:ext cx="503412" cy="5195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456187" y="1096895"/>
            <a:ext cx="503412" cy="5195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stCxn id="10" idx="1"/>
            <a:endCxn id="10" idx="5"/>
          </p:cNvCxnSpPr>
          <p:nvPr/>
        </p:nvCxnSpPr>
        <p:spPr>
          <a:xfrm>
            <a:off x="1529910" y="2326704"/>
            <a:ext cx="355966" cy="367401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flipH="1">
            <a:off x="1885876" y="2401716"/>
            <a:ext cx="8186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ξ(</a:t>
            </a:r>
            <a:r>
              <a:rPr lang="en-US" sz="3200" dirty="0"/>
              <a:t>T</a:t>
            </a:r>
            <a:r>
              <a:rPr lang="ru-RU" sz="3200" dirty="0"/>
              <a:t>)</a:t>
            </a:r>
            <a:endParaRPr lang="en-US" sz="3200" dirty="0"/>
          </a:p>
        </p:txBody>
      </p:sp>
      <p:pic>
        <p:nvPicPr>
          <p:cNvPr id="25" name="Picture 24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977" y="2449146"/>
            <a:ext cx="2941585" cy="509875"/>
          </a:xfrm>
          <a:prstGeom prst="rect">
            <a:avLst/>
          </a:prstGeom>
        </p:spPr>
      </p:pic>
      <p:pic>
        <p:nvPicPr>
          <p:cNvPr id="27" name="Picture 26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318" y="3270520"/>
            <a:ext cx="5892634" cy="690128"/>
          </a:xfrm>
          <a:prstGeom prst="rect">
            <a:avLst/>
          </a:prstGeom>
        </p:spPr>
      </p:pic>
      <p:pic>
        <p:nvPicPr>
          <p:cNvPr id="37" name="Picture 36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0138" y="1833811"/>
            <a:ext cx="3271952" cy="56090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 xmlns="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DBEBC3-C37C-FDF1-9667-D5EDA7AD0151}"/>
              </a:ext>
            </a:extLst>
          </p:cNvPr>
          <p:cNvSpPr txBox="1"/>
          <p:nvPr/>
        </p:nvSpPr>
        <p:spPr>
          <a:xfrm>
            <a:off x="2091848" y="693355"/>
            <a:ext cx="98454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MR10"/>
              </a:rPr>
              <a:t>The volume of the specimen may be divided into regions of size </a:t>
            </a:r>
            <a:r>
              <a:rPr lang="el-GR" sz="2400" dirty="0">
                <a:effectLst/>
                <a:latin typeface="CMMI10"/>
              </a:rPr>
              <a:t>ξ</a:t>
            </a:r>
            <a:r>
              <a:rPr lang="el-GR" sz="2400" dirty="0">
                <a:effectLst/>
                <a:latin typeface="CMR10"/>
              </a:rPr>
              <a:t>(</a:t>
            </a:r>
            <a:r>
              <a:rPr lang="en-US" sz="2400" dirty="0">
                <a:effectLst/>
                <a:latin typeface="CMMI10"/>
              </a:rPr>
              <a:t>T</a:t>
            </a:r>
            <a:r>
              <a:rPr lang="en-US" sz="2400" dirty="0">
                <a:effectLst/>
                <a:latin typeface="CMR10"/>
              </a:rPr>
              <a:t>), which are weakly correlated to each other. Then the whole free energy can be estimated as the free energy of one such 0</a:t>
            </a:r>
            <a:r>
              <a:rPr lang="en-US" sz="2400" dirty="0">
                <a:effectLst/>
                <a:latin typeface="CMMI10"/>
              </a:rPr>
              <a:t>D </a:t>
            </a:r>
            <a:r>
              <a:rPr lang="en-US" sz="2400" dirty="0">
                <a:effectLst/>
                <a:latin typeface="CMR10"/>
              </a:rPr>
              <a:t>specimen</a:t>
            </a:r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37D686-8897-1262-8991-AD4FE8EC4908}"/>
              </a:ext>
            </a:extLst>
          </p:cNvPr>
          <p:cNvSpPr txBox="1"/>
          <p:nvPr/>
        </p:nvSpPr>
        <p:spPr>
          <a:xfrm>
            <a:off x="3451489" y="2425423"/>
            <a:ext cx="36763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MR10"/>
              </a:rPr>
              <a:t>multiplied by their number 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0DFDC3-4435-9201-133C-5387B598A14B}"/>
              </a:ext>
            </a:extLst>
          </p:cNvPr>
          <p:cNvSpPr txBox="1"/>
          <p:nvPr/>
        </p:nvSpPr>
        <p:spPr>
          <a:xfrm>
            <a:off x="381540" y="4190020"/>
            <a:ext cx="112107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MR10"/>
              </a:rPr>
              <a:t>This formula gives the correct temperature dependence of the free energy not too close to </a:t>
            </a:r>
            <a:r>
              <a:rPr lang="en-US" sz="2400" dirty="0">
                <a:effectLst/>
                <a:latin typeface="CMMI10"/>
              </a:rPr>
              <a:t>T</a:t>
            </a:r>
            <a:r>
              <a:rPr lang="en-US" sz="2400" baseline="-25000" dirty="0">
                <a:effectLst/>
                <a:latin typeface="CMR7"/>
              </a:rPr>
              <a:t>c</a:t>
            </a:r>
            <a:r>
              <a:rPr lang="en-US" sz="2400" dirty="0">
                <a:effectLst/>
                <a:latin typeface="CMR7"/>
              </a:rPr>
              <a:t> </a:t>
            </a:r>
            <a:r>
              <a:rPr lang="en-US" sz="2400" dirty="0">
                <a:effectLst/>
                <a:latin typeface="CMR10"/>
              </a:rPr>
              <a:t>for the specimens of the even dimensionalities. Example: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D290C16-C233-55D9-2D94-7C784250EE35}"/>
                  </a:ext>
                </a:extLst>
              </p:cNvPr>
              <p:cNvSpPr txBox="1"/>
              <p:nvPr/>
            </p:nvSpPr>
            <p:spPr>
              <a:xfrm>
                <a:off x="2465467" y="5621120"/>
                <a:ext cx="7042939" cy="9130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𝛿</m:t>
                          </m:r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𝑓𝑙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d>
                            </m:sup>
                          </m:sSubSup>
                        </m:e>
                        <m:sub/>
                      </m:sSub>
                      <m:r>
                        <a:rPr lang="en-US" sz="2400" i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𝑇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𝑓𝑙</m:t>
                              </m:r>
                            </m:sub>
                          </m:sSub>
                        </m:num>
                        <m:den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i="0">
                          <a:latin typeface="Cambria Math" panose="02040503050406030204" pitchFamily="18" charset="0"/>
                        </a:rPr>
                        <m:t>~−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US" sz="2400" i="0">
                          <a:latin typeface="Cambria Math" panose="02040503050406030204" pitchFamily="18" charset="0"/>
                        </a:rPr>
                        <m:t>~−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sz="2400" i="0"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D290C16-C233-55D9-2D94-7C784250EE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5467" y="5621120"/>
                <a:ext cx="7042939" cy="913070"/>
              </a:xfrm>
              <a:prstGeom prst="rect">
                <a:avLst/>
              </a:prstGeom>
              <a:blipFill>
                <a:blip r:embed="rId8"/>
                <a:stretch>
                  <a:fillRect t="-23288" b="-32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ABEB4DD7-1668-E4CB-274B-68252344D58F}"/>
              </a:ext>
            </a:extLst>
          </p:cNvPr>
          <p:cNvSpPr txBox="1"/>
          <p:nvPr/>
        </p:nvSpPr>
        <p:spPr>
          <a:xfrm>
            <a:off x="4348265" y="5016966"/>
            <a:ext cx="2993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highlight>
                  <a:srgbClr val="00FF00"/>
                </a:highlight>
              </a:rPr>
              <a:t>3-dimensional case: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25400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220" y="6053728"/>
            <a:ext cx="8212065" cy="715924"/>
          </a:xfrm>
          <a:prstGeom prst="rect">
            <a:avLst/>
          </a:prstGeom>
        </p:spPr>
      </p:pic>
      <p:pic>
        <p:nvPicPr>
          <p:cNvPr id="3" name="Picture 2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883" y="4764781"/>
            <a:ext cx="8480080" cy="848008"/>
          </a:xfrm>
          <a:prstGeom prst="rect">
            <a:avLst/>
          </a:prstGeom>
        </p:spPr>
      </p:pic>
      <p:pic>
        <p:nvPicPr>
          <p:cNvPr id="4" name="Picture 3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097" y="3533821"/>
            <a:ext cx="6580506" cy="606713"/>
          </a:xfrm>
          <a:prstGeom prst="rect">
            <a:avLst/>
          </a:prstGeom>
        </p:spPr>
      </p:pic>
      <p:pic>
        <p:nvPicPr>
          <p:cNvPr id="5" name="Picture 4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3781" y="2621895"/>
            <a:ext cx="6934716" cy="74300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 xmlns="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B53A8C-BB05-4C28-B77C-41D3C36CD1E8}"/>
              </a:ext>
            </a:extLst>
          </p:cNvPr>
          <p:cNvSpPr txBox="1"/>
          <p:nvPr/>
        </p:nvSpPr>
        <p:spPr>
          <a:xfrm>
            <a:off x="215112" y="200276"/>
            <a:ext cx="118496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highlight>
                  <a:srgbClr val="00FF00"/>
                </a:highlight>
                <a:latin typeface="CMR10"/>
              </a:rPr>
              <a:t>B</a:t>
            </a:r>
            <a:r>
              <a:rPr lang="en-US" sz="3200" dirty="0">
                <a:solidFill>
                  <a:srgbClr val="FF0000"/>
                </a:solidFill>
                <a:effectLst/>
                <a:highlight>
                  <a:srgbClr val="00FF00"/>
                </a:highlight>
                <a:latin typeface="CMR10"/>
              </a:rPr>
              <a:t>eyond the immediate vicinity of transition: </a:t>
            </a:r>
            <a:r>
              <a:rPr lang="en-US" sz="3200" dirty="0">
                <a:solidFill>
                  <a:srgbClr val="FF0000"/>
                </a:solidFill>
                <a:highlight>
                  <a:srgbClr val="00FF00"/>
                </a:highlight>
                <a:latin typeface="CMR10"/>
              </a:rPr>
              <a:t>Perturbation approach</a:t>
            </a:r>
            <a:endParaRPr lang="en-US" sz="3200" dirty="0">
              <a:solidFill>
                <a:srgbClr val="FF0000"/>
              </a:solidFill>
              <a:highlight>
                <a:srgbClr val="00FF00"/>
              </a:highlight>
            </a:endParaRPr>
          </a:p>
        </p:txBody>
      </p:sp>
      <p:pic>
        <p:nvPicPr>
          <p:cNvPr id="7" name="Picture 6" descr="TP_tmp.png">
            <a:extLst>
              <a:ext uri="{FF2B5EF4-FFF2-40B4-BE49-F238E27FC236}">
                <a16:creationId xmlns:a16="http://schemas.microsoft.com/office/drawing/2014/main" id="{B84244DC-EAC4-266D-8F99-83B7E26F3FC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878" y="1228818"/>
            <a:ext cx="8999744" cy="44826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6F1B118-1C02-4227-D275-8CA2D538C8A8}"/>
              </a:ext>
            </a:extLst>
          </p:cNvPr>
          <p:cNvCxnSpPr/>
          <p:nvPr/>
        </p:nvCxnSpPr>
        <p:spPr>
          <a:xfrm>
            <a:off x="6941814" y="1185497"/>
            <a:ext cx="471390" cy="5676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C2632E0-3E01-58C8-0FFA-7DCB280E6A24}"/>
              </a:ext>
            </a:extLst>
          </p:cNvPr>
          <p:cNvCxnSpPr/>
          <p:nvPr/>
        </p:nvCxnSpPr>
        <p:spPr>
          <a:xfrm flipV="1">
            <a:off x="6949846" y="1245211"/>
            <a:ext cx="471390" cy="4482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TP_tmp.png">
            <a:extLst>
              <a:ext uri="{FF2B5EF4-FFF2-40B4-BE49-F238E27FC236}">
                <a16:creationId xmlns:a16="http://schemas.microsoft.com/office/drawing/2014/main" id="{329394FD-C94C-D5F8-7751-5065ABC68A4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520" y="1977622"/>
            <a:ext cx="4401977" cy="6113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ED25D2-FFA6-B7F2-B455-6BE3161812E4}"/>
              </a:ext>
            </a:extLst>
          </p:cNvPr>
          <p:cNvSpPr txBox="1"/>
          <p:nvPr/>
        </p:nvSpPr>
        <p:spPr>
          <a:xfrm>
            <a:off x="1436878" y="1959807"/>
            <a:ext cx="2487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0543D5-3408-55A2-C0EF-6CB528725921}"/>
              </a:ext>
            </a:extLst>
          </p:cNvPr>
          <p:cNvSpPr txBox="1"/>
          <p:nvPr/>
        </p:nvSpPr>
        <p:spPr>
          <a:xfrm>
            <a:off x="5193189" y="4231298"/>
            <a:ext cx="2476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highlight>
                  <a:srgbClr val="00FF00"/>
                </a:highlight>
              </a:rPr>
              <a:t>Partition function</a:t>
            </a:r>
          </a:p>
        </p:txBody>
      </p:sp>
    </p:spTree>
    <p:extLst>
      <p:ext uri="{BB962C8B-B14F-4D97-AF65-F5344CB8AC3E}">
        <p14:creationId xmlns:p14="http://schemas.microsoft.com/office/powerpoint/2010/main" val="174161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563" y="1212437"/>
            <a:ext cx="8225425" cy="1016626"/>
          </a:xfrm>
          <a:prstGeom prst="rect">
            <a:avLst/>
          </a:prstGeom>
        </p:spPr>
      </p:pic>
      <p:pic>
        <p:nvPicPr>
          <p:cNvPr id="5" name="Picture 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67800"/>
            <a:ext cx="8878988" cy="1039491"/>
          </a:xfrm>
          <a:prstGeom prst="rect">
            <a:avLst/>
          </a:prstGeom>
        </p:spPr>
      </p:pic>
      <p:pic>
        <p:nvPicPr>
          <p:cNvPr id="7" name="Picture 6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812" y="4144205"/>
            <a:ext cx="7147588" cy="521722"/>
          </a:xfrm>
          <a:prstGeom prst="rect">
            <a:avLst/>
          </a:prstGeom>
        </p:spPr>
      </p:pic>
      <p:pic>
        <p:nvPicPr>
          <p:cNvPr id="9" name="Picture 8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252" y="5311066"/>
            <a:ext cx="6606349" cy="5265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0F7A6D-42E9-A0F1-7427-E4EF0FDC8D76}"/>
              </a:ext>
            </a:extLst>
          </p:cNvPr>
          <p:cNvSpPr txBox="1"/>
          <p:nvPr/>
        </p:nvSpPr>
        <p:spPr>
          <a:xfrm>
            <a:off x="2017992" y="305092"/>
            <a:ext cx="8156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highlight>
                  <a:srgbClr val="00FF00"/>
                </a:highlight>
              </a:rPr>
              <a:t>Fluctuation contribution to the heat capacity:</a:t>
            </a:r>
          </a:p>
        </p:txBody>
      </p:sp>
    </p:spTree>
    <p:extLst>
      <p:ext uri="{BB962C8B-B14F-4D97-AF65-F5344CB8AC3E}">
        <p14:creationId xmlns:p14="http://schemas.microsoft.com/office/powerpoint/2010/main" val="15786410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Z=\int \mathfrak{D}^{2}\Psi (\mathbf{r})\mathcal{Z}[\Psi (\mathbf{r})],  template TPT1  env TPENV1  fore 0  back 16777215  eqnno 2"/>
  <p:tag name="FILENAME" val="TP_tmp"/>
  <p:tag name="ORIGWIDTH" val="98"/>
  <p:tag name="PICTUREFILESIZE" val="669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delta =\left( \nu V\right) ^{-1} \ll T_{c0}  template TPT1  env TPENV1  fore 0  back 16777215  eqnno 58"/>
  <p:tag name="FILENAME" val="TP_tmp"/>
  <p:tag name="ORIGWIDTH" val="79"/>
  <p:tag name="PICTUREFILESIZE" val="526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delta =\left( \nu V\right) ^{-1} \ll T_{c0} \sim \Delta  template TPT1  env TPENV1  fore 0  back 16777215  eqnno 60"/>
  <p:tag name="FILENAME" val="TP_tmp"/>
  <p:tag name="ORIGWIDTH" val="101"/>
  <p:tag name="PICTUREFILESIZE" val="647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Gi_{(0)}\ll \epsilon \ll 1  template TPT1  env TPENV1  fore 0  back 16777215  eqnno 68"/>
  <p:tag name="FILENAME" val="TP_tmp"/>
  <p:tag name="ORIGWIDTH" val="61"/>
  <p:tag name="PICTUREFILESIZE" val="457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F_{(0)}=-T\ln Z_{(0)}=-T\ln \frac{\pi }{\alpha \epsilon }.  template TPT1  env TPENV1  fore 0  back 16777215  eqnno 69"/>
  <p:tag name="FILENAME" val="TP_tmp"/>
  <p:tag name="ORIGWIDTH" val="127"/>
  <p:tag name="PICTUREFILESIZE" val="595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delta C_{(0)}=\frac{1}{V\epsilon ^{2}}.  template TPT1  env TPENV1  fore 0  back 16777215  eqnno 70"/>
  <p:tag name="FILENAME" val="TP_tmp"/>
  <p:tag name="ORIGWIDTH" val="54"/>
  <p:tag name="PICTUREFILESIZE" val="419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=\sqrt{\frac{\pi ^{3}VT}{2b}}\exp (x^{2})(1-\mathrm{erf}(x))|_{x=a\sqrt{%&#10;\frac{V}{2bT}}}  template TPT1  env TPENV1  fore 0  back 16777215  eqnno 49"/>
  <p:tag name="FILENAME" val="TP_tmp"/>
  <p:tag name="ORIGWIDTH" val="169"/>
  <p:tag name="PICTUREFILESIZE" val="1357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N_{(D)}=V\xi ^{-D}(T)  template TPT1  env TPENV1  fore 0  back 16777215  eqnno 62"/>
  <p:tag name="FILENAME" val="TP_tmp"/>
  <p:tag name="ORIGWIDTH" val="75"/>
  <p:tag name="PICTUREFILESIZE" val="541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F_{(D)}=-TV\xi ^{-D}(T)\ln \frac{\pi }{\alpha \epsilon }  template TPT1  env TPENV1  fore 0  back 16777215  eqnno 63"/>
  <p:tag name="FILENAME" val="TP_tmp"/>
  <p:tag name="ORIGWIDTH" val="111"/>
  <p:tag name="PICTUREFILESIZE" val="684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F_{(0)}=-T\ln \frac{\pi }{\alpha \epsilon }.  template TPT1  env TPENV1  fore 0  back 16777215  eqnno 69"/>
  <p:tag name="FILENAME" val="TP_tmp"/>
  <p:tag name="ORIGWIDTH" val="70"/>
  <p:tag name="PICTUREFILESIZE" val="394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F(\epsilon &gt;0)=-T\ln Z=-T\sum_{\mathbf{k}}\ln \frac{{\ \pi }}{{\ }\alpha {(}%&#10;\epsilon +\frac{\mathbf{k}^{2}}{4m\alpha T_{\mathrm{c}}}{)}}.  template TPT1  env TPENV1  fore 0  back 16777215  eqnno 66"/>
  <p:tag name="FILENAME" val="TP_tmp"/>
  <p:tag name="ORIGWIDTH" val="195"/>
  <p:tag name="PICTUREFILESIZE" val="1166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Z_{(0)} = \int d^{2}\Psi _{0}\exp \left( -\frac{\mathcal{F}[\Psi _{0}]}{T}%&#10;\right)  template TPT1  env TPENV1  fore 0  back 16777215  eqnno 45"/>
  <p:tag name="FILENAME" val="TP_tmp"/>
  <p:tag name="ORIGWIDTH" val="121"/>
  <p:tag name="PICTUREFILESIZE" val="948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Z=\prod_{\mathbf{k}}\int d^{2}\Psi _{\mathbf{k}}\exp \left\{ -{\alpha }%&#10;(\epsilon +\frac{\mathbf{k}^{2}}{4m\alpha T_{\mathrm{c}}}{\ })|\Psi _{%&#10;\mathbf{k}}|^{2}\right\}  template TPT1  env TPENV1  fore 0  back 16777215  eqnno 65"/>
  <p:tag name="FILENAME" val="TP_tmp"/>
  <p:tag name="ORIGWIDTH" val="190"/>
  <p:tag name="PICTUREFILESIZE" val="1321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=F_{N}+\alpha T_{\mathrm{c}}\sum_{\mathbf{k}}\left(&#10;\epsilon +\xi ^{2}\mathbf{k}^{2}\right) |\Psi _{\mathbf{k}}|^{2}  template TPT1  env TPENV1  fore 0  back 16777215  eqnno 77"/>
  <p:tag name="FILENAME" val="TP_tmp"/>
  <p:tag name="ORIGWIDTH" val="141"/>
  <p:tag name="PICTUREFILESIZE" val="862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F[\Psi _{\mathbf{k}}]=F_{N}+\sum_{\mathbf{k}}[a+\frac{\mathbf{k}^{2}}{4m}%&#10;]|\Psi _{\mathbf{k}}|^{2}  template TPT1  env TPENV1  fore 0  back 16777215  eqnno 64"/>
  <p:tag name="FILENAME" val="TP_tmp"/>
  <p:tag name="ORIGWIDTH" val="140"/>
  <p:tag name="PICTUREFILESIZE" val="799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cal{F}[\Psi (\mathbf{r})]=F_{N}+\int dV\left\{ a|\Psi (\mathbf{r})|^{2}+%&#10;\frac{b}{2}|\Psi (\mathbf{r})|^{4}+\frac{1}{4m}|\mathbf{\nabla }\Psi (%&#10;\mathbf{r})|^{2}\right\} .  template TPT1  env TPENV1  fore 0  back 16777215  eqnno 4"/>
  <p:tag name="FILENAME" val="TP_tmp"/>
  <p:tag name="ORIGWIDTH" val="261"/>
  <p:tag name="PICTUREFILESIZE" val="1424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Psi _{\mathbf{k}}={\frac{1}{\sqrt{V}}}\int \Psi (\mathbf{r})e^{-i%&#10;\mathbf{kr}}dV  template TPT1  env TPENV1  fore 0  back 16777215  eqnno 76"/>
  <p:tag name="FILENAME" val="TP_tmp"/>
  <p:tag name="ORIGWIDTH" val="108"/>
  <p:tag name="PICTUREFILESIZE" val="726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delta C_{+}=-{\frac{1}{VT}}_{\mathrm{c}}\left( {\frac{{\ \partial ^{2}F}}{{%&#10;\ \partial \epsilon ^{2}}}}\right) =\frac{1}{V}\sum_{\mathbf{k}}\frac{1}{%&#10;(\epsilon +\frac{\mathbf{k}^{2}}{4m\alpha T_{\mathrm{c}}})^{2}}  template TPT1  env TPENV1  fore 0  back 16777215  eqnno 67"/>
  <p:tag name="FILENAME" val="TP_tmp"/>
  <p:tag name="ORIGWIDTH" val="178"/>
  <p:tag name="PICTUREFILESIZE" val="1384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delta C_{+}=\frac{V_{D}}{V}\int \frac{1}{{(\epsilon +\frac{\mathbf{k}^{2}}{%&#10;4m\alpha T_{\mathrm{c}}})^{2}}}\frac{{d^{D}}\mathbf{k}}{({2\pi })^{D}}%&#10;=\vartheta _{D}\frac{V_{D}}{V}\frac{(4m\alpha T_{\mathrm{c}})^{\frac{D}{2}}}{%&#10;{\ \epsilon ^{2-{\frac{D}{2}}}}}  template TPT1  env TPENV1  fore 0  back 16777215  eqnno 71"/>
  <p:tag name="FILENAME" val="TP_tmp"/>
  <p:tag name="ORIGWIDTH" val="205"/>
  <p:tag name="PICTUREFILESIZE" val="1806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{D}=V,S,L,1$ for $D=3,2,1,0  template TPT1  env TPENV1  fore 0  back 16777215  eqnno 72"/>
  <p:tag name="FILENAME" val="TP_tmp"/>
  <p:tag name="ORIGWIDTH" val="137"/>
  <p:tag name="PICTUREFILESIZE" val="732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vartheta _{1}=1/4, \vartheta _{2}=1/4\pi , \vartheta_{3}=1/8\pi  template TPT1  env TPENV1  fore 0  back 16777215  eqnno 73"/>
  <p:tag name="FILENAME" val="TP_tmp"/>
  <p:tag name="ORIGWIDTH" val="138"/>
  <p:tag name="PICTUREFILESIZE" val="692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Gi_{\left( \mathrm{film}\right) }\left( t \gg \tilde{h}\right)  template TPT1  env TPENV1  fore 0  back 16777215  eqnno 74"/>
  <p:tag name="FILENAME" val="TP_tmp"/>
  <p:tag name="ORIGWIDTH" val="68"/>
  <p:tag name="PICTUREFILESIZE" val="659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=\pi \int d|\Psi _{0}|^{2}\exp \left( -{\frac{({\ }a|\Psi _{0}|^{2}+%&#10;\frac{b}{2V}|\Psi _{0}|^{4})}{{T}}}\right)  template TPT1  env TPENV1  fore 0  back 16777215  eqnno 47"/>
  <p:tag name="FILENAME" val="TP_tmp"/>
  <p:tag name="ORIGWIDTH" val="161"/>
  <p:tag name="PICTUREFILESIZE" val="1122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approx 2\sqrt{tGi_{\left( \mathrm{film}\right) }\left( T_{\mathrm{c}},H=0\right)}  template TPT1  env TPENV1  fore 0  back 16777215  eqnno 75"/>
  <p:tag name="FILENAME" val="TP_tmp"/>
  <p:tag name="ORIGWIDTH" val="112"/>
  <p:tag name="PICTUREFILESIZE" val="809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delta(T)=\sqrt{\frac{m}{8\pi e^{2}}\frac{b}{\alpha T_{\mathrm{c}%&#10;}|\epsilon |}}  template TPT1  env TPENV1  fore 0  back 16777215  eqnno 44"/>
  <p:tag name="FILENAME" val="TP_tmp"/>
  <p:tag name="ORIGWIDTH" val="86"/>
  <p:tag name="PICTUREFILESIZE" val="746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bf{j}=-n_{s}\frac{2e^{2}}{m}\mathbf{A=-}\frac{1}{4\pi \delta ^{2}(T)}&#10;\mathbf{A}  template TPT1  env TPENV1  fore 0  back 16777215  eqnno 45"/>
  <p:tag name="FILENAME" val="TP_tmp"/>
  <p:tag name="ORIGWIDTH" val="119"/>
  <p:tag name="PICTUREFILESIZE" val="793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left\langle \mathbf{j}_{\mathrm{fl}}\right\rangle =-\frac{\partial F_{%&#10;\mathrm{fl}}(\mathbf{A})}{\partial \mathbf{A}}=T\frac{\partial \ln Z(\mathbf{%&#10;A})}{\partial \mathbf{A}}  template TPT1  env TPENV1  fore 0  back 16777215  eqnno 46"/>
  <p:tag name="FILENAME" val="TP_tmp"/>
  <p:tag name="ORIGWIDTH" val="122"/>
  <p:tag name="PICTUREFILESIZE" val="824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left\langle \mathbf{j}_{\mathrm{fl}}\right\rangle =-\frac{2e^{2}}{m}\mathbf{%&#10;A}\left[ \widetilde{\Psi }^{2}-2\sum_{\mathbf{k}}\frac{T}{{(2\alpha {T}_{%&#10;\mathrm{c}}|\epsilon |}+{k}^{2}/4m{)}}\right]  template TPT1  env TPENV1  fore 0  back 16777215  eqnno 47"/>
  <p:tag name="FILENAME" val="TP_tmp"/>
  <p:tag name="ORIGWIDTH" val="181"/>
  <p:tag name="PICTUREFILESIZE" val="1291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frac{\delta T_{\mathrm{c}}^{(2)}}{T_{c0}}=-2Gi_{(2)}\ln \frac{C_{2}}{%&#10;Gi_{(2)}}.  template TPT1  env TPENV1  fore 0  back 16777215  eqnno 48"/>
  <p:tag name="FILENAME" val="TP_tmp"/>
  <p:tag name="ORIGWIDTH" val="104"/>
  <p:tag name="PICTUREFILESIZE" val="952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frac{\delta T_{\mathrm{c}}^{(3)}}{T_{c0}}\sim -\frac{7\zeta (3)}{16\pi&#10;^{3}\nu T_{c0}\xi ^{3}}\approx -\frac{8}{\pi }\sqrt{Gi_{(3)}}  template TPT1  env TPENV1  fore 0  back 16777215  eqnno 49"/>
  <p:tag name="FILENAME" val="TP_tmp"/>
  <p:tag name="ORIGWIDTH" val="146"/>
  <p:tag name="PICTUREFILESIZE" val="1330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delta \mathcal{F}/\delta \Psi ^{\ast }=0  template TPT1  env TPENV1  fore 0  back 16777215  eqnno 28"/>
  <p:tag name="FILENAME" val="TP_tmp"/>
  <p:tag name="ORIGWIDTH" val="53"/>
  <p:tag name="PICTUREFILESIZE" val="373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partial \Psi /\partial t\propto \delta \mathcal{F}/\delta \Psi ^{\ast }  template TPT1  env TPENV1  fore 0  back 16777215  eqnno 28"/>
  <p:tag name="FILENAME" val="TP_tmp"/>
  <p:tag name="ORIGWIDTH" val="75"/>
  <p:tag name="PICTUREFILESIZE" val="584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partial \Psi /\partial t  template TPT1  env TPENV1  fore 0  back 16777215  eqnno 28"/>
  <p:tag name="FILENAME" val="TP_tmp"/>
  <p:tag name="ORIGWIDTH" val="28"/>
  <p:tag name="PICTUREFILESIZE" val="278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=\sqrt{\frac{\pi ^{3}VT}{2b}}\exp (x^{2})(1-\mathrm{erf}(x))|_{x=a\sqrt{%&#10;\frac{V}{2bT}}}  template TPT1  env TPENV1  fore 0  back 16777215  eqnno 49"/>
  <p:tag name="FILENAME" val="TP_tmp"/>
  <p:tag name="ORIGWIDTH" val="169"/>
  <p:tag name="PICTUREFILESIZE" val="1357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partial \Psi /\partial&#10;t+2ie\varphi \Psi  template TPT1  env TPENV1  fore 0  back 16777215  eqnno 28"/>
  <p:tag name="FILENAME" val="TP_tmp"/>
  <p:tag name="ORIGWIDTH" val="67"/>
  <p:tag name="PICTUREFILESIZE" val="528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-\gamma _{\mathrm{GL}}\left( \frac{\partial }{\partial t}+2ie\varphi \right)&#10;\Psi =\frac{\delta \mathcal{F}}{\delta \Psi ^{\ast }}  template TPT1  env TPENV1  fore 0  back 16777215  eqnno 29"/>
  <p:tag name="FILENAME" val="TP_tmp"/>
  <p:tag name="ORIGWIDTH" val="115"/>
  <p:tag name="PICTUREFILESIZE" val="898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-\gamma _{\mathrm{GL}}\left( \frac{\partial }{\partial t}+2ie\varphi \right)&#10;\Psi =\frac{\delta \mathcal{F}}{\delta \Psi ^{\ast }}+\zeta (\mathbf{r},t)  template TPT1  env TPENV1  fore 0  back 16777215  eqnno 29"/>
  <p:tag name="FILENAME" val="TP_tmp"/>
  <p:tag name="ORIGWIDTH" val="153"/>
  <p:tag name="PICTUREFILESIZE" val="1129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lbrack \widehat{L}^{-1}-2ie\gamma _{\mathrm{GL}}\varphi (r,t)]\Psi (\mathbf{%&#10;r},t)=\zeta (\mathbf{r},t)  template TPT1  env TPENV1  fore 0  back 16777215  eqnno 30"/>
  <p:tag name="FILENAME" val="TP_tmp"/>
  <p:tag name="ORIGWIDTH" val="158"/>
  <p:tag name="PICTUREFILESIZE" val="1030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widehat{L}=\left[ \gamma _{\mathrm{GL}}\frac{\partial }{\partial t}+%&#10;\widehat{\mathcal{H}}\right] ^{-1},\widehat{\;\mathcal{H}}=\alpha T_{\mathrm{%&#10;c}}\left[ \epsilon -\widehat{\xi }^{2}(\widehat{\mathbf{\nabla }}-2ie\mathbf{%&#10;A})^{2}\right] .  template TPT1  env TPENV1  fore 0  back 16777215  eqnno 31"/>
  <p:tag name="FILENAME" val="TP_tmp"/>
  <p:tag name="ORIGWIDTH" val="229"/>
  <p:tag name="PICTUREFILESIZE" val="1610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Psi ^{(0)}(\mathbf{r},t)=\widehat{L}\zeta (\mathbf{r},t).  template TPT1  env TPENV1  fore 0  back 16777215  eqnno 32"/>
  <p:tag name="FILENAME" val="TP_tmp"/>
  <p:tag name="ORIGWIDTH" val="87"/>
  <p:tag name="PICTUREFILESIZE" val="615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langle\zeta ^{\ast }(\mathbf{r},t)\zeta (\mathbf{r}^{^{\prime&#10;}},t^{^{\prime }})\rangle = 2T\mathop{\mathrm{Re}}\gamma _{\mathrm{GL}%&#10;}\delta (\mathbf{r}-\mathbf{r}^{^{\prime }})\delta (t-t^{^{\prime }})  template TPT1  env TPENV1  fore 0  back 16777215  eqnno 33"/>
  <p:tag name="FILENAME" val="TP_tmp"/>
  <p:tag name="ORIGWIDTH" val="199"/>
  <p:tag name="PICTUREFILESIZE" val="1227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Psi _{k_{z}}(\mathbf{r,}t)=\Psi _{\{i\}}^{(0)}+\Psi _{\{i\}}^{(1)}  template TPT1  env TPENV1  fore 0  back 16777215  eqnno 34"/>
  <p:tag name="FILENAME" val="TP_tmp"/>
  <p:tag name="ORIGWIDTH" val="98"/>
  <p:tag name="PICTUREFILESIZE" val="738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lbrack \widehat{L}^{-1}-2ie\gamma _{\mathrm{GL}}\varphi (r,t)]\Psi (\mathbf{%&#10;r},t)=\zeta (\mathbf{r},t)  template TPT1  env TPENV1  fore 0  back 16777215  eqnno 30"/>
  <p:tag name="FILENAME" val="TP_tmp"/>
  <p:tag name="ORIGWIDTH" val="158"/>
  <p:tag name="PICTUREFILESIZE" val="1030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Psi ^{(0)}(\mathbf{r},t)=\widehat{L}\zeta (\mathbf{r},t).  template TPT1  env TPENV1  fore 0  back 16777215  eqnno 32"/>
  <p:tag name="FILENAME" val="TP_tmp"/>
  <p:tag name="ORIGWIDTH" val="87"/>
  <p:tag name="PICTUREFILESIZE" val="615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epsilon _{cr}=Gi_{(0)}=\frac{\sqrt{7\zeta (3)}}{2\pi }\frac{1}{\sqrt{\nu&#10;T_{c0}V}}  template TPT1  env TPENV1  fore 0  back 16777215  eqnno 51"/>
  <p:tag name="FILENAME" val="TP_tmp"/>
  <p:tag name="ORIGWIDTH" val="120"/>
  <p:tag name="PICTUREFILESIZE" val="1007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(\widehat{L}^{-1})_{\{ik\}}\Psi _{\{k\}}^{(1)}=2ie\gamma _{\mathrm{GL}%&#10;}\varphi _{\{il\}}\Psi _{\{l\}}^{(0)}  template TPT1  env TPENV1  fore 0  back 16777215  eqnno 35"/>
  <p:tag name="FILENAME" val="TP_tmp"/>
  <p:tag name="ORIGWIDTH" val="144"/>
  <p:tag name="PICTUREFILESIZE" val="1194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Psi _{\{i\}}^{(1)}=2ie\gamma _{\mathrm{GL}}\widehat{L}_{\{ik\}}\varphi&#10;_{\{kl\}}\widehat{L}_{\{lm\}}\zeta _{\{m\}}.  template TPT1  env TPENV1  fore 0  back 16777215  eqnno 36"/>
  <p:tag name="FILENAME" val="TP_tmp"/>
  <p:tag name="ORIGWIDTH" val="154"/>
  <p:tag name="PICTUREFILESIZE" val="1211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bf{j}=2e\mathop{\mathrm{Re}}\left[ \Psi _{\{i\}}^{(0)\ast }\widehat{%&#10;\mathbf{v}}_{\{ik\}}\Psi _{\{k\}}^{(1)}+\Psi _{\{i\}}^{(1)\ast }\widehat{%&#10;\mathbf{v}}_{\{ik\}}\Psi _{\{k\}}^{(0)}\right]  template TPT1  env TPENV1  fore 0  back 16777215  eqnno 37"/>
  <p:tag name="FILENAME" val="TP_tmp"/>
  <p:tag name="ORIGWIDTH" val="193"/>
  <p:tag name="PICTUREFILESIZE" val="1435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widehat{\;\mathcal{H}}=\alpha T_{\mathrm{%&#10;c}}\left[ \epsilon -\widehat{\xi }^{2}(\widehat{\mathbf{\nabla }}-2ie\mathbf{%&#10;A})^{2}\right] .  template TPT1  env TPENV1  fore 0  back 16777215  eqnno 31"/>
  <p:tag name="FILENAME" val="TP_tmp"/>
  <p:tag name="ORIGWIDTH" val="136"/>
  <p:tag name="PICTUREFILESIZE" val="1032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bf{j}={\tilde\sigma} \mathbf{E}  template TPT1  env TPENV1  fore 0  back 16777215  eqnno 37"/>
  <p:tag name="FILENAME" val="TP_tmp"/>
  <p:tag name="ORIGWIDTH" val="31"/>
  <p:tag name="PICTUREFILESIZE" val="195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sigma ^{\alpha \alpha }(\epsilon ,H,\omega )=\frac{\pi }{2}\alpha&#10;e^{2}T\sum_{\{i,l\}=0}^{\infty }\Re \left[ \frac{\widehat{\mathbf{v}}%&#10;_{\{il\}}^{\alpha }\widehat{\mathbf{v}}_{\{li\}}^{\alpha }}{\varepsilon&#10;_{\{i\}}\varepsilon _{\{l\}}(\varepsilon _{\{i\}}+\varepsilon&#10;_{\{l\}}-i\gamma _{\mathrm{GL}}\omega )}\right]  template TPT1  env TPENV1  fore 0  back 16777215  eqnno 38"/>
  <p:tag name="FILENAME" val="TP_tmp"/>
  <p:tag name="ORIGWIDTH" val="252"/>
  <p:tag name="PICTUREFILESIZE" val="2018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lambda _{n}(\varepsilon _{1},\varepsilon _{2})=\frac{\tau ^{-1}\theta&#10;(-\varepsilon _{1}\varepsilon _{2})}{|\varepsilon _{1}-\varepsilon&#10;_{2}|+\omega _{\mathrm{c}}(n+1/2)+\tau _{\varphi }^{-1}}  template TPT1  env TPENV1  fore 16711680  back 16777215  eqnno 9"/>
  <p:tag name="FILENAME" val="TP_tmp"/>
  <p:tag name="ORIGWIDTH" val="146"/>
  <p:tag name="PICTUREFILESIZE" val="2826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cal{E}_{m}\equiv \mathcal{E}_{m}\left( t,h,ix\right) =\ln t+\psi \left[&#10;\frac{1+ix}{2}+\frac{2h}{t}\frac{\left( 2m+1\right) }{\pi ^{2}}\right] -\psi&#10;\left( \frac{1}{2}\right)  template TPT1  env TPENV2  fore 0  back 16777215  eqnno 5"/>
  <p:tag name="FILENAME" val="TP_tmp"/>
  <p:tag name="ORIGWIDTH" val="270"/>
  <p:tag name="PICTUREFILESIZE" val="2014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L_m^{-1}(t,h,\Omega_k)=-\nu{\cal E}_m(t,h,\Omega_k)  template TPT1  env TPENV2  fore 0  back 16777215  eqnno 1"/>
  <p:tag name="FILENAME" val="TP_tmp"/>
  <p:tag name="ORIGWIDTH" val="133"/>
  <p:tag name="PICTUREFILESIZE" val="878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delta\sigma_{xx}^{\left(  \mathrm{tot}\right)  }\left(  t,h\right)&#10;&amp;=&amp;\underbrace{\frac{e^{2}}{\pi}\sum_{m=0}^{\infty}(m+1)\int&#10;_{-\infty}^{\infty}\frac{dx}{\sinh^{2}\pi x}\left\{  \frac{\left[&#10;\operatorname{Re}^{2}\left(  \mathcal{E}_{m}-\mathcal{E}_{m+1}\right)&#10;-\operatorname{Im}^{2}\left(  \mathcal{E}_{m}-\mathcal{E}_{m+1}\right)&#10;\right]  \operatorname{Im}\mathcal{E}_{m}\operatorname{Im}\mathcal{E}_{m+1}&#10;}{\left\vert \mathcal{E}_{m}\right\vert&#10;^{2}\left\vert \mathcal{E}_{m+1}\right\vert ^{2}  }\right.  }_{\delta\sigma_{xx}^{\mathrm{AL} }\,\,+}\nonumber\\&#10;&amp;-&amp; \underbrace{\left.  \frac{\operatorname{Re}\left(  \mathcal{E}_{m}-\mathcal{E}&#10;_{m+1}\right)  \operatorname{Im}\left(  \mathcal{E}_{m}-\mathcal{E}&#10;_{m+1}\right)  \left(  \operatorname{Im}\mathcal{E}_{m}\operatorname{Re}&#10;\mathcal{E}_{m+1}+\operatorname{Im}\mathcal{E}_{m+1}\operatorname{Re}&#10;\mathcal{E}_{m}\right)  }{\left\vert \mathcal{E}_{m}\right\vert&#10;^{2}\left\vert \mathcal{E}_{m+1}\right\vert ^{2}&#10;}\right\}  }_{+ \,\,\delta\sigma_{xx}^{\mathrm{AL}}}&#10;\nonumber\\&#10;&amp;+&amp;\underbrace{\frac{e^{2}}{\pi}\left(  \frac{h}{t}\right)  \sum_{m=0}&#10;^{M}\frac{{1}}{\gamma_{\phi}+\frac{2h}{t}\left(  m+1/2\right)  }\int_{-\infty&#10;}^{\infty}\frac{dx}{\sinh^{2}\pi x}\frac{\operatorname{Im}^{2}\mathcal{E}_{m}&#10;}{\left\vert \mathcal{E}_{m}\right\vert ^{2}}}_{\delta\sigma_{xx}&#10;^{\mathrm{MT(an)}}+\delta\sigma_{xx}^{\mathrm{MT(reg2)}}}+\underbrace&#10;{\frac{e^{2}}{\pi^{4}}\left(  \frac{h}{t}\right)  \sum_{m=0}^{M}&#10;\sum_{k=-\infty}^{\infty}\frac{4\mathcal{E}_{m}^{\prime\prime}\left(&#10;t,h,|k|\right)  }{\mathcal{E}_{m}\left(  t,h,|k|\right)  }}_{\delta\sigma&#10;_{xx}^{\mathrm{MT(reg1)}}}\;\nonumber\\&#10;&amp;+&amp;\underbrace{\frac{4e^{2}}{\pi^{3}}\left(  \frac{h}{t}\right)  \sum&#10;_{m=0}^{M}\int_{-\infty}^{\infty}\frac{dx}{\sinh^{2}\pi x}\frac&#10;{\operatorname{Im}\mathcal{E}_{m}\operatorname{Im}\mathcal{E}_{m}^{\prime}&#10;}{\left\vert \mathcal{E}_{m}\right\vert ^{2}}}_{\delta\sigma_{xx}&#10;^{\mathrm{DOS}}}\text{ }\quad+\underbrace{\frac{4e^{2}}{3\pi^{6}}\left(&#10;\frac{h}{t}\right)  ^{2}\sum_{m=0}^{M}(m+\frac{1}{2})\sum_{k=-\infty}^{\infty&#10;}\frac{8\mathcal{E}_{m}^{\prime\prime\prime}\left(  t,h,|k|\right)&#10;}{\mathcal{E}_{m}\left(  t,h,|k|\right)  }}_{\delta\sigma_{xx}^{\mathrm{7-10}}&#10;}\nonumber  template TPT4  env TPENV3  fore 8404992  back 16777215  eqnno 1"/>
  <p:tag name="FILENAME" val="TP_tmp"/>
  <p:tag name="ORIGWIDTH" val="459"/>
  <p:tag name="PICTUREFILESIZE" val="62793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x\sim 1  template TPT1  env TPENV1  fore 0  back 16777215  eqnno 52"/>
  <p:tag name="FILENAME" val="TP_tmp"/>
  <p:tag name="ORIGWIDTH" val="24"/>
  <p:tag name="PICTUREFILESIZE" val="156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postscript"/>
  <p:tag name="FILENAME" val="SSD512:Users:glatz:Documents:paper:2D_FC:PRL_version:MC001_10_cont_edit.eps"/>
  <p:tag name="FORMAT" val="png16m"/>
  <p:tag name="RES" val="300"/>
  <p:tag name="BLEND" val="0"/>
  <p:tag name="TRANSPARENT" val="1"/>
  <p:tag name="TBUG" val="0"/>
  <p:tag name="ORIGWIDTH" val="331"/>
  <p:tag name="PICTUREFILESIZE" val="4993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[landscape]{slides}\pagestyle{empty}&#10;\RequirePackage[dvips,usenames]{color}&#10;\RequirePackage{psfrag}&#10;\usepackage{epsf}&#10;&#10;\def\bul{$\color{black}\bullet$ \hskip 0.3cm}&#10;\def\black{\color{black}}&#10;\def\red{\color{red}}&#10;\def\blue{\color{blue}}&#10;\def\green{\color{green}}&#10;&#10;\newcommand{\corr}[1]{\langle #1\rangle}&#10;\newcommand{\Corr}[1]{\left\langle#1\right\rangle}&#10;\newcommand{\ccorr}[1]{\langle\langle #1\rangle\rangle}&#10;\newcommand{\Tr}{\mathop{\rm Tr}}&#10;\newcommand{\tr}{\mathop{\rm tr}}&#10;\newcommand{\sign}{\mathop{\rm sign}}&#10;\newcommand{\vp}{\varphi}&#10;\newcommand{\const}{\mbox{const}}&#10;\newcommand{\diag}{\mathop{\rm diag}}&#10;\newcommand{\ds}{\displaystyle}&#10;\newcommand{\eps}{\varepsilon}&#10;&#10;\def\br{{\bf r}}&#10;&#10;\renewcommand{\baselinestretch}{1.1}&#10;&#10;\begin{document}&#10;\small&#10;&#10;\centering&#10;\color{RawSienna}&#10;Y. Wang et al.&#10;(2001)&#10;&#10;&#10;\end{document}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397"/>
  <p:tag name="BOXHEIGHT" val="302"/>
  <p:tag name="BOXFONT" val="10"/>
  <p:tag name="BOXWRAP" val="False"/>
  <p:tag name="WORKAROUNDTRANSPARENCYBUG" val="False"/>
  <p:tag name="ALLOWFONTSUBSTITUTION" val="False"/>
  <p:tag name="BITMAPFORMAT" val="png256"/>
  <p:tag name="ORIGWIDTH" val="190.875"/>
  <p:tag name="PICTUREFILESIZE" val="8619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[landscape]{slides}\pagestyle{empty}&#10;\RequirePackage[dvips,usenames]{color}&#10;\RequirePackage{psfrag}&#10;\usepackage{epsf}&#10;&#10;\def\bul{$\color{black}\bullet$ \hskip 0.3cm}&#10;\def\black{\color{black}}&#10;\def\red{\color{red}}&#10;\def\blue{\color{blue}}&#10;\def\green{\color{green}}&#10;&#10;\newcommand{\corr}[1]{\langle #1\rangle}&#10;\newcommand{\Corr}[1]{\left\langle#1\right\rangle}&#10;\newcommand{\ccorr}[1]{\langle\langle #1\rangle\rangle}&#10;\newcommand{\Tr}{\mathop{\rm Tr}}&#10;\newcommand{\tr}{\mathop{\rm tr}}&#10;\newcommand{\sign}{\mathop{\rm sign}}&#10;\newcommand{\vp}{\varphi}&#10;\newcommand{\const}{\mbox{const}}&#10;\newcommand{\diag}{\mathop{\rm diag}}&#10;\newcommand{\ds}{\displaystyle}&#10;\newcommand{\eps}{\varepsilon}&#10;&#10;\def\br{{\bf r}}&#10;&#10;\renewcommand{\baselinestretch}{1.1}&#10;&#10;\begin{document}&#10;\small&#10;&#10;La$_{2-x}$Sr$_x$CuO$_4$&#10;&#10;\end{document}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97"/>
  <p:tag name="BOXHEIGHT" val="302"/>
  <p:tag name="BOXFONT" val="10"/>
  <p:tag name="BOXWRAP" val="False"/>
  <p:tag name="WORKAROUNDTRANSPARENCYBUG" val="False"/>
  <p:tag name="ALLOWFONTSUBSTITUTION" val="False"/>
  <p:tag name="BITMAPFORMAT" val="png256"/>
  <p:tag name="ORIGWIDTH" val="118"/>
  <p:tag name="PICTUREFILESIZE" val="3988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[landscape]{slides}\pagestyle{empty}&#10;\RequirePackage[dvips,usenames]{color}&#10;\RequirePackage{psfrag}&#10;\usepackage{epsf}&#10;&#10;\def\bul{$\color{black}\bullet$ \hskip 0.3cm}&#10;\def\black{\color{black}}&#10;\def\red{\color{red}}&#10;\def\blue{\color{blue}}&#10;\def\green{\color{green}}&#10;&#10;\newcommand{\corr}[1]{\langle #1\rangle}&#10;\newcommand{\Corr}[1]{\left\langle#1\right\rangle}&#10;\newcommand{\ccorr}[1]{\langle\langle #1\rangle\rangle}&#10;\newcommand{\Tr}{\mathop{\rm Tr}}&#10;\newcommand{\tr}{\mathop{\rm tr}}&#10;\newcommand{\sign}{\mathop{\rm sign}}&#10;\newcommand{\vp}{\varphi}&#10;\newcommand{\const}{\mbox{const}}&#10;\newcommand{\diag}{\mathop{\rm diag}}&#10;\newcommand{\ds}{\displaystyle}&#10;\newcommand{\eps}{\varepsilon}&#10;&#10;\def\br{{\bf r}}&#10;&#10;\renewcommand{\baselinestretch}{1.1}&#10;&#10;\begin{document}&#10;\small&#10;&#10;\centering&#10;\color{RawSienna}&#10;A. Pourret et al., \\&#10;Nature Phys.\ %{\bf 2}, 683 &#10;(2006);\\&#10;Phys.\ Rev.\ B %{\bf 76}, 214504 &#10;(2007)&#10;&#10;&#10;\end{document}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397"/>
  <p:tag name="BOXHEIGHT" val="302"/>
  <p:tag name="BOXFONT" val="10"/>
  <p:tag name="BOXWRAP" val="False"/>
  <p:tag name="WORKAROUNDTRANSPARENCYBUG" val="False"/>
  <p:tag name="ALLOWFONTSUBSTITUTION" val="False"/>
  <p:tag name="BITMAPFORMAT" val="png256"/>
  <p:tag name="ORIGWIDTH" val="177"/>
  <p:tag name="PICTUREFILESIZE" val="2137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[landscape]{slides}\pagestyle{empty}&#10;\RequirePackage[dvips,usenames]{color}&#10;\RequirePackage{psfrag}&#10;\usepackage{epsf}&#10;&#10;\def\bul{$\color{black}\bullet$ \hskip 0.3cm}&#10;\def\black{\color{black}}&#10;\def\red{\color{red}}&#10;\def\blue{\color{blue}}&#10;\def\green{\color{green}}&#10;&#10;\newcommand{\corr}[1]{\langle #1\rangle}&#10;\newcommand{\Corr}[1]{\left\langle#1\right\rangle}&#10;\newcommand{\ccorr}[1]{\langle\langle #1\rangle\rangle}&#10;\newcommand{\Tr}{\mathop{\rm Tr}}&#10;\newcommand{\tr}{\mathop{\rm tr}}&#10;\newcommand{\sign}{\mathop{\rm sign}}&#10;\newcommand{\vp}{\varphi}&#10;\newcommand{\const}{\mbox{const}}&#10;\newcommand{\diag}{\mathop{\rm diag}}&#10;\newcommand{\ds}{\displaystyle}&#10;\newcommand{\eps}{\varepsilon}&#10;&#10;\def\br{{\bf r}}&#10;&#10;\renewcommand{\baselinestretch}{1}&#10;&#10;\begin{document}&#10;\small&#10;&#10;\begin{center}&#10;thickness\\ &#10;$d=35$ nm&#10;\end{center}&#10;&#10;\end{document}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397"/>
  <p:tag name="BOXHEIGHT" val="302"/>
  <p:tag name="BOXFONT" val="10"/>
  <p:tag name="BOXWRAP" val="False"/>
  <p:tag name="WORKAROUNDTRANSPARENCYBUG" val="False"/>
  <p:tag name="ALLOWFONTSUBSTITUTION" val="False"/>
  <p:tag name="BITMAPFORMAT" val="png256"/>
  <p:tag name="ORIGWIDTH" val="87"/>
  <p:tag name="PICTUREFILESIZE" val="505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[landscape]{slides}\pagestyle{empty}&#10;\RequirePackage[dvips,usenames]{color}&#10;\RequirePackage{psfrag}&#10;\usepackage{epsf}&#10;&#10;\def\bul{$\color{black}\bullet$ \hskip 0.3cm}&#10;\def\black{\color{black}}&#10;\def\red{\color{red}}&#10;\def\blue{\color{blue}}&#10;\def\green{\color{green}}&#10;&#10;\newcommand{\corr}[1]{\langle #1\rangle}&#10;\newcommand{\Corr}[1]{\left\langle#1\right\rangle}&#10;\newcommand{\ccorr}[1]{\langle\langle #1\rangle\rangle}&#10;\newcommand{\Tr}{\mathop{\rm Tr}}&#10;\newcommand{\tr}{\mathop{\rm tr}}&#10;\newcommand{\sign}{\mathop{\rm sign}}&#10;\newcommand{\vp}{\varphi}&#10;\newcommand{\const}{\mbox{const}}&#10;\newcommand{\diag}{\mathop{\rm diag}}&#10;\newcommand{\ds}{\displaystyle}&#10;\newcommand{\eps}{\varepsilon}&#10;&#10;\def\br{{\bf r}}&#10;&#10;\renewcommand{\baselinestretch}{1}&#10;&#10;\begin{document}&#10;\small&#10;&#10;$T_c=0.38$ K&#10;&#10;\end{document}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397"/>
  <p:tag name="BOXHEIGHT" val="302"/>
  <p:tag name="BOXFONT" val="10"/>
  <p:tag name="BOXWRAP" val="False"/>
  <p:tag name="WORKAROUNDTRANSPARENCYBUG" val="False"/>
  <p:tag name="ALLOWFONTSUBSTITUTION" val="False"/>
  <p:tag name="BITMAPFORMAT" val="png256"/>
  <p:tag name="ORIGWIDTH" val="97.875"/>
  <p:tag name="PICTUREFILESIZE" val="330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[landscape]{slides}\pagestyle{empty}&#10;\RequirePackage[dvips,usenames]{color}&#10;\RequirePackage{psfrag}&#10;\usepackage{amssymb}&#10;&#10;\def\bul{$\color{black}\bullet$ \hskip 0.3cm}&#10;\def\black{\color{black}}&#10;\def\red{\color{red}}&#10;\def\blue{\color{blue}}&#10;\def\green{\color{green}}&#10;&#10;\newcommand{\corr}[1]{\langle #1\rangle}&#10;\newcommand{\Corr}[1]{\left\langle#1\right\rangle}&#10;\newcommand{\ccorr}[1]{\langle\langle #1\rangle\rangle}&#10;\newcommand{\Tr}{\mathop{\rm Tr}}&#10;\newcommand{\tr}{\mathop{\rm tr}}&#10;\newcommand{\sign}{\mathop{\rm sign}}&#10;\newcommand{\vp}{\varphi}&#10;\newcommand{\const}{\mbox{const}}&#10;\newcommand{\diag}{\mathop{\rm diag}}&#10;\newcommand{\ds}{\displaystyle}&#10;\newcommand{\eps}{\varepsilon}&#10;&#10;\def\br{{\bf r}}&#10;&#10;\renewcommand{\baselinestretch}{1}&#10;&#10;\begin{document}&#10;\small&#10;&#10;$R_\Box=350$ Ohm&#10;&#10;\end{document}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397"/>
  <p:tag name="BOXHEIGHT" val="302"/>
  <p:tag name="BOXFONT" val="10"/>
  <p:tag name="BOXWRAP" val="False"/>
  <p:tag name="WORKAROUNDTRANSPARENCYBUG" val="False"/>
  <p:tag name="ALLOWFONTSUBSTITUTION" val="False"/>
  <p:tag name="BITMAPFORMAT" val="png256"/>
  <p:tag name="ORIGWIDTH" val="127"/>
  <p:tag name="PICTUREFILESIZE" val="403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[landscape]{slides}\pagestyle{empty}&#10;\RequirePackage[dvips,usenames]{color}&#10;\RequirePackage{psfrag}&#10;\usepackage{epsf}&#10;&#10;\def\bul{$\color{black}\bullet$ \hskip 0.3cm}&#10;\def\black{\color{black}}&#10;\def\red{\color{red}}&#10;\def\blue{\color{blue}}&#10;\def\green{\color{green}}&#10;&#10;\newcommand{\corr}[1]{\langle #1\rangle}&#10;\newcommand{\Corr}[1]{\left\langle#1\right\rangle}&#10;\newcommand{\ccorr}[1]{\langle\langle #1\rangle\rangle}&#10;\newcommand{\Tr}{\mathop{\rm Tr}}&#10;\newcommand{\tr}{\mathop{\rm tr}}&#10;\newcommand{\sign}{\mathop{\rm sign}}&#10;\newcommand{\vp}{\varphi}&#10;\newcommand{\const}{\mbox{const}}&#10;\newcommand{\diag}{\mathop{\rm diag}}&#10;\newcommand{\ds}{\displaystyle}&#10;\newcommand{\eps}{\varepsilon}&#10;&#10;\def\br{{\bf r}}&#10;&#10;\renewcommand{\baselinestretch}{1.1}&#10;&#10;\begin{document}&#10;\small&#10;&#10;$$\blue&#10;&gt; H_{c2}(0)$$&#10;&#10;&#10;\end{document}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397"/>
  <p:tag name="BOXHEIGHT" val="302"/>
  <p:tag name="BOXFONT" val="10"/>
  <p:tag name="BOXWRAP" val="False"/>
  <p:tag name="WORKAROUNDTRANSPARENCYBUG" val="False"/>
  <p:tag name="ALLOWFONTSUBSTITUTION" val="False"/>
  <p:tag name="BITMAPFORMAT" val="png256"/>
  <p:tag name="ORIGWIDTH" val="70"/>
  <p:tag name="PICTUREFILESIZE" val="292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[landscape]{slides}\pagestyle{empty}&#10;\RequirePackage[dvips,usenames]{color}&#10;\RequirePackage{psfrag}&#10;\usepackage{epsf}&#10;&#10;\def\bul{$\color{black}\bullet$ \hskip 0.3cm}&#10;\def\black{\color{black}}&#10;\def\red{\color{red}}&#10;\def\blue{\color{blue}}&#10;\def\green{\color{green}}&#10;&#10;\newcommand{\corr}[1]{\langle #1\rangle}&#10;\newcommand{\Corr}[1]{\left\langle#1\right\rangle}&#10;\newcommand{\ccorr}[1]{\langle\langle #1\rangle\rangle}&#10;\newcommand{\Tr}{\mathop{\rm Tr}}&#10;\newcommand{\tr}{\mathop{\rm tr}}&#10;\newcommand{\sign}{\mathop{\rm sign}}&#10;\newcommand{\vp}{\varphi}&#10;\newcommand{\const}{\mbox{const}}&#10;\newcommand{\diag}{\mathop{\rm diag}}&#10;\newcommand{\ds}{\displaystyle}&#10;\newcommand{\eps}{\varepsilon}&#10;&#10;\def\br{{\bf r}}&#10;&#10;\renewcommand{\baselinestretch}{1.}&#10;&#10;\begin{document}&#10;\small&#10;&#10;\centering&#10;&#10;\bf&#10;a factor of\\&#10;10\,000&#10;\end{document}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97"/>
  <p:tag name="BOXHEIGHT" val="302"/>
  <p:tag name="BOXFONT" val="10"/>
  <p:tag name="BOXWRAP" val="False"/>
  <p:tag name="WORKAROUNDTRANSPARENCYBUG" val="False"/>
  <p:tag name="ALLOWFONTSUBSTITUTION" val="False"/>
  <p:tag name="BITMAPFORMAT" val="png256"/>
  <p:tag name="ORIGWIDTH" val="100"/>
  <p:tag name="PICTUREFILESIZE" val="498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[landscape]{slides}\pagestyle{empty}&#10;\RequirePackage[dvips,usenames]{color}&#10;\RequirePackage{psfrag}&#10;\usepackage{epsf}&#10;&#10;\def\bul{$\color{black}\bullet$ \hskip 0.3cm}&#10;\def\black{\color{black}}&#10;\def\red{\color{red}}&#10;\def\blue{\color{blue}}&#10;\def\green{\color{green}}&#10;&#10;\newcommand{\corr}[1]{\langle #1\rangle}&#10;\newcommand{\Corr}[1]{\left\langle#1\right\rangle}&#10;\newcommand{\ccorr}[1]{\langle\langle #1\rangle\rangle}&#10;\newcommand{\Tr}{\mathop{\rm Tr}}&#10;\newcommand{\tr}{\mathop{\rm tr}}&#10;\newcommand{\sign}{\mathop{\rm sign}}&#10;\newcommand{\vp}{\varphi}&#10;\newcommand{\const}{\mbox{const}}&#10;\newcommand{\diag}{\mathop{\rm diag}}&#10;\newcommand{\ds}{\displaystyle}&#10;\newcommand{\eps}{\varepsilon}&#10;&#10;\def\br{{\bf r}}&#10;&#10;\renewcommand{\baselinestretch}{1.}&#10;&#10;\begin{document}&#10;\small&#10;&#10;\centering&#10;&#10;normal-state\\&#10;estimate\\&#10;$\times2\,000$&#10;&#10;\end{document}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97"/>
  <p:tag name="BOXHEIGHT" val="302"/>
  <p:tag name="BOXFONT" val="10"/>
  <p:tag name="BOXWRAP" val="False"/>
  <p:tag name="WORKAROUNDTRANSPARENCYBUG" val="False"/>
  <p:tag name="ALLOWFONTSUBSTITUTION" val="False"/>
  <p:tag name="BITMAPFORMAT" val="png256"/>
  <p:tag name="ORIGWIDTH" val="105"/>
  <p:tag name="PICTUREFILESIZE" val="78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approx 13.3\left( \frac{T_{c0}}{E_{F}}\right) \sqrt{\frac{\xi&#10;_{0}^{3}}{V}}  template TPT1  env TPENV1  fore 0  back 16777215  eqnno 53"/>
  <p:tag name="FILENAME" val="TP_tmp"/>
  <p:tag name="ORIGWIDTH" val="78"/>
  <p:tag name="PICTUREFILESIZE" val="7999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[landscape]{slides}\pagestyle{empty}&#10;\RequirePackage[dvips,usenames]{color}&#10;\RequirePackage{psfrag}&#10;\usepackage{epsf}&#10;&#10;\def\bul{$\color{black}\bullet$ \hskip 0.3cm}&#10;\def\black{\color{black}}&#10;\def\red{\color{red}}&#10;\def\blue{\color{blue}}&#10;\def\green{\color{green}}&#10;&#10;\newcommand{\corr}[1]{\langle #1\rangle}&#10;\newcommand{\Corr}[1]{\left\langle#1\right\rangle}&#10;\newcommand{\ccorr}[1]{\langle\langle #1\rangle\rangle}&#10;\newcommand{\Tr}{\mathop{\rm Tr}}&#10;\newcommand{\tr}{\mathop{\rm tr}}&#10;\newcommand{\sign}{\mathop{\rm sign}}&#10;\newcommand{\vp}{\varphi}&#10;\newcommand{\const}{\mbox{const}}&#10;\newcommand{\diag}{\mathop{\rm diag}}&#10;\newcommand{\ds}{\displaystyle}&#10;\newcommand{\eps}{\varepsilon}&#10;&#10;\def\br{{\bf r}}&#10;&#10;\renewcommand{\baselinestretch}{1.1}&#10;&#10;\begin{document}&#10;\small&#10;&#10;Nb$_{0.15}$Si$_{0.85}$ film&#10;&#10;\end{document}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97"/>
  <p:tag name="BOXHEIGHT" val="302"/>
  <p:tag name="BOXFONT" val="10"/>
  <p:tag name="BOXWRAP" val="False"/>
  <p:tag name="WORKAROUNDTRANSPARENCYBUG" val="False"/>
  <p:tag name="ALLOWFONTSUBSTITUTION" val="False"/>
  <p:tag name="BITMAPFORMAT" val="png256"/>
  <p:tag name="ORIGWIDTH" val="127.875"/>
  <p:tag name="PICTUREFILESIZE" val="458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[landscape]{slides}\pagestyle{empty}&#10;\RequirePackage[dvips,usenames]{color}&#10;\RequirePackage{psfrag}&#10;\usepackage{epsf}&#10;&#10;\def\bul{$\color{black}\bullet$ \hskip 0.3cm}&#10;\def\black{\color{black}}&#10;\def\red{\color{red}}&#10;\def\blue{\color{blue}}&#10;\def\green{\color{green}}&#10;&#10;\newcommand{\corr}[1]{\langle #1\rangle}&#10;\newcommand{\Corr}[1]{\left\langle#1\right\rangle}&#10;\newcommand{\ccorr}[1]{\langle\langle #1\rangle\rangle}&#10;\newcommand{\Tr}{\mathop{\rm Tr}}&#10;\newcommand{\tr}{\mathop{\rm tr}}&#10;\newcommand{\sign}{\mathop{\rm sign}}&#10;\newcommand{\vp}{\varphi}&#10;\newcommand{\const}{\mbox{const}}&#10;\newcommand{\diag}{\mathop{\rm diag}}&#10;\newcommand{\ds}{\displaystyle}&#10;\newcommand{\eps}{\varepsilon}&#10;&#10;\def\br{{\bf r}}&#10;&#10;\renewcommand{\baselinestretch}{1.1}&#10;&#10;\begin{document}&#10;&#10;$H_z$&#10;&#10;&#10;\end{document}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397"/>
  <p:tag name="BOXHEIGHT" val="302"/>
  <p:tag name="BOXFONT" val="10"/>
  <p:tag name="BOXWRAP" val="False"/>
  <p:tag name="WORKAROUNDTRANSPARENCYBUG" val="False"/>
  <p:tag name="ALLOWFONTSUBSTITUTION" val="False"/>
  <p:tag name="BITMAPFORMAT" val="png256"/>
  <p:tag name="ORIGWIDTH" val="25"/>
  <p:tag name="PICTUREFILESIZE" val="161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[landscape]{slides}\pagestyle{empty}&#10;\RequirePackage[dvips,usenames]{color}&#10;\RequirePackage{psfrag}&#10;\usepackage{epsf}&#10;&#10;\def\bul{$\color{black}\bullet$ \hskip 0.3cm}&#10;\def\black{\color{black}}&#10;\def\red{\color{red}}&#10;\def\blue{\color{blue}}&#10;\def\green{\color{green}}&#10;&#10;\newcommand{\corr}[1]{\langle #1\rangle}&#10;\newcommand{\Corr}[1]{\left\langle#1\right\rangle}&#10;\newcommand{\ccorr}[1]{\langle\langle #1\rangle\rangle}&#10;\newcommand{\Tr}{\mathop{\rm Tr}}&#10;\newcommand{\tr}{\mathop{\rm tr}}&#10;\newcommand{\sign}{\mathop{\rm sign}}&#10;\newcommand{\vp}{\varphi}&#10;\newcommand{\const}{\mbox{const}}&#10;\newcommand{\diag}{\mathop{\rm diag}}&#10;\newcommand{\ds}{\displaystyle}&#10;\newcommand{\eps}{\varepsilon}&#10;&#10;\def\br{{\bf r}}&#10;&#10;\renewcommand{\baselinestretch}{1.1}&#10;&#10;\begin{document}&#10;&#10;$E_y$&#10;&#10;&#10;\end{document}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397"/>
  <p:tag name="BOXHEIGHT" val="302"/>
  <p:tag name="BOXFONT" val="10"/>
  <p:tag name="BOXWRAP" val="False"/>
  <p:tag name="WORKAROUNDTRANSPARENCYBUG" val="False"/>
  <p:tag name="ALLOWFONTSUBSTITUTION" val="False"/>
  <p:tag name="BITMAPFORMAT" val="png256"/>
  <p:tag name="ORIGWIDTH" val="24"/>
  <p:tag name="PICTUREFILESIZE" val="189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[landscape]{slides}\pagestyle{empty}&#10;\RequirePackage[dvips,usenames]{color}&#10;\RequirePackage{psfrag}&#10;\usepackage{epsf}&#10;&#10;\def\bul{$\color{black}\bullet$ \hskip 0.3cm}&#10;\def\black{\color{black}}&#10;\def\red{\color{red}}&#10;\def\blue{\color{blue}}&#10;\def\green{\color{green}}&#10;&#10;\newcommand{\corr}[1]{\langle #1\rangle}&#10;\newcommand{\Corr}[1]{\left\langle#1\right\rangle}&#10;\newcommand{\ccorr}[1]{\langle\langle #1\rangle\rangle}&#10;\newcommand{\Tr}{\mathop{\rm Tr}}&#10;\newcommand{\tr}{\mathop{\rm tr}}&#10;\newcommand{\sign}{\mathop{\rm sign}}&#10;\newcommand{\vp}{\varphi}&#10;\newcommand{\const}{\mbox{const}}&#10;\newcommand{\diag}{\mathop{\rm diag}}&#10;\newcommand{\ds}{\displaystyle}&#10;\newcommand{\eps}{\varepsilon}&#10;&#10;\def\br{{\bf r}}&#10;&#10;\renewcommand{\baselinestretch}{1.1}&#10;&#10;\begin{document}&#10;&#10;$j_x$&#10;&#10;&#10;\end{document}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97"/>
  <p:tag name="BOXHEIGHT" val="302"/>
  <p:tag name="BOXFONT" val="10"/>
  <p:tag name="BOXWRAP" val="False"/>
  <p:tag name="WORKAROUNDTRANSPARENCYBUG" val="False"/>
  <p:tag name="ALLOWFONTSUBSTITUTION" val="False"/>
  <p:tag name="BITMAPFORMAT" val="png256"/>
  <p:tag name="ORIGWIDTH" val="19"/>
  <p:tag name="PICTUREFILESIZE" val="163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[landscape]{slides}\pagestyle{empty}&#10;\RequirePackage[dvips,usenames]{color}&#10;\RequirePackage{psfrag}&#10;\usepackage{epsf}&#10;&#10;\def\bul{$\color{black}\bullet$ \hskip 0.3cm}&#10;\def\black{\color{black}}&#10;\def\red{\color{red}}&#10;\def\blue{\color{blue}}&#10;\def\green{\color{green}}&#10;&#10;\newcommand{\corr}[1]{\langle #1\rangle}&#10;\newcommand{\Corr}[1]{\left\langle#1\right\rangle}&#10;\newcommand{\ccorr}[1]{\langle\langle #1\rangle\rangle}&#10;\newcommand{\Tr}{\mathop{\rm Tr}}&#10;\newcommand{\tr}{\mathop{\rm tr}}&#10;\newcommand{\sign}{\mathop{\rm sign}}&#10;\newcommand{\vp}{\varphi}&#10;\newcommand{\const}{\mbox{const}}&#10;\newcommand{\diag}{\mathop{\rm diag}}&#10;\newcommand{\ds}{\displaystyle}&#10;\newcommand{\eps}{\varepsilon}&#10;&#10;\def\br{{\bf r}}&#10;&#10;\renewcommand{\baselinestretch}{1.1}&#10;&#10;\begin{document}&#10;&#10;$\sigma(-\nabla_x\vp)$&#10;&#10;&#10;\end{document}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397"/>
  <p:tag name="BOXHEIGHT" val="302"/>
  <p:tag name="BOXFONT" val="10"/>
  <p:tag name="BOXWRAP" val="False"/>
  <p:tag name="WORKAROUNDTRANSPARENCYBUG" val="False"/>
  <p:tag name="ALLOWFONTSUBSTITUTION" val="False"/>
  <p:tag name="BITMAPFORMAT" val="png256"/>
  <p:tag name="ORIGWIDTH" val="88"/>
  <p:tag name="PICTUREFILESIZE" val="355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landscape]{slides}\pagestyle{empty}&#10;\RequirePackage[dvips,usenames]{color}&#10;\RequirePackage{psfrag}&#10;\usepackage{epsf}&#10;&#10;\def\bul{$\color{black}\bullet$ \hskip 0.3cm}&#10;\def\black{\color{black}}&#10;\def\red{\color{red}}&#10;\def\blue{\color{blue}}&#10;\def\green{\color{green}}&#10;&#10;\newcommand{\corr}[1]{\langle #1\rangle}&#10;\newcommand{\Corr}[1]{\left\langle#1\right\rangle}&#10;\newcommand{\ccorr}[1]{\langle\langle #1\rangle\rangle}&#10;\newcommand{\Tr}{\mathop{\rm Tr}}&#10;\newcommand{\tr}{\mathop{\rm tr}}&#10;\newcommand{\sign}{\mathop{\rm sign}}&#10;\newcommand{\vp}{\varphi}&#10;\newcommand{\const}{\mbox{const}}&#10;\newcommand{\diag}{\mathop{\rm diag}}&#10;\newcommand{\ds}{\displaystyle}&#10;\newcommand{\eps}{\varepsilon}&#10;&#10;\def\br{{\bf r}}&#10;&#10;\renewcommand{\baselinestretch}{1.1}&#10;&#10;\begin{document}&#10;\small&#10;&#10;Chemical potential of a degenerate Fermi gas:&#10;\,\,\,&#10;$\ds\blue&#10;\mu(T) &#10;= \mu_0 &#10;- \frac{\pi^2}{6} T^2 \, \frac{d\ln\nu(\mu)}{d\mu}&#10;$&#10;&#10;\end{document}"/>
  <p:tag name="FILENAME" val="txp_fig"/>
  <p:tag name="FORMAT" val="png256"/>
  <p:tag name="RES" val="600"/>
  <p:tag name="BLEND" val="0"/>
  <p:tag name="TRANSPARENT" val="0"/>
  <p:tag name="TBUG" val="0"/>
  <p:tag name="ALLOWFS" val="0"/>
  <p:tag name="ORIGWIDTH" val="639"/>
  <p:tag name="PICTUREFILESIZE" val="2027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[landscape]{slides}\pagestyle{empty}&#10;\RequirePackage[dvips,usenames]{color}&#10;\RequirePackage{psfrag}&#10;\usepackage{epsf}&#10;&#10;\def\bul{$\color{black}\bullet$ \hskip 0.3cm}&#10;\def\black{\color{black}}&#10;\def\red{\color{red}}&#10;\def\blue{\color{blue}}&#10;\def\green{\color{green}}&#10;&#10;\newcommand{\corr}[1]{\langle #1\rangle}&#10;\newcommand{\Corr}[1]{\left\langle#1\right\rangle}&#10;\newcommand{\ccorr}[1]{\langle\langle #1\rangle\rangle}&#10;\newcommand{\Tr}{\mathop{\rm Tr}}&#10;\newcommand{\tr}{\mathop{\rm tr}}&#10;\newcommand{\sign}{\mathop{\rm sign}}&#10;\newcommand{\vp}{\varphi}&#10;\newcommand{\const}{\mbox{const}}&#10;\newcommand{\diag}{\mathop{\rm diag}}&#10;\newcommand{\ds}{\displaystyle}&#10;\newcommand{\eps}{\varepsilon}&#10;&#10;\def\br{{\bf r}}&#10;&#10;\renewcommand{\baselinestretch}{1.1}&#10;&#10;\begin{document}&#10;\small&#10;&#10;$$\blue&#10;  \nu_N&#10;  =&#10;-&#10;  \frac{\pi^2}{3}&#10;  \frac{T}{m}&#10;  \frac{\partial\tau(\mu)}{\partial\mu}&#10;  \sim&#10;  \frac{\tau}{m} \; \red&#10;  \frac{T}{\mu}&#10;$$&#10;&#10;&#10;&#10;\end{document}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397"/>
  <p:tag name="BOXHEIGHT" val="302"/>
  <p:tag name="BOXFONT" val="10"/>
  <p:tag name="BOXWRAP" val="False"/>
  <p:tag name="WORKAROUNDTRANSPARENCYBUG" val="False"/>
  <p:tag name="ALLOWFONTSUBSTITUTION" val="False"/>
  <p:tag name="BITMAPFORMAT" val="png256"/>
  <p:tag name="ORIGWIDTH" val="208"/>
  <p:tag name="PICTUREFILESIZE" val="8768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[landscape]{slides}\pagestyle{empty}&#10;\RequirePackage[dvips,usenames]{color}&#10;\RequirePackage{psfrag}&#10;\usepackage{epsf}&#10;&#10;\def\bul{$\color{black}\bullet$ \hskip 0.3cm}&#10;\def\black{\color{black}}&#10;\def\red{\color{red}}&#10;\def\blue{\color{blue}}&#10;\def\green{\color{green}}&#10;&#10;\newcommand{\corr}[1]{\langle #1\rangle}&#10;\newcommand{\Corr}[1]{\left\langle#1\right\rangle}&#10;\newcommand{\ccorr}[1]{\langle\langle #1\rangle\rangle}&#10;\newcommand{\Tr}{\mathop{\rm Tr}}&#10;\newcommand{\tr}{\mathop{\rm tr}}&#10;\newcommand{\sign}{\mathop{\rm sign}}&#10;\newcommand{\vp}{\varphi}&#10;\newcommand{\const}{\mbox{const}}&#10;\newcommand{\diag}{\mathop{\rm diag}}&#10;\newcommand{\ds}{\displaystyle}&#10;\newcommand{\eps}{\varepsilon}&#10;&#10;\def\br{{\bf r}}&#10;&#10;\renewcommand{\baselinestretch}{1.1}&#10;&#10;\begin{document}&#10;\small&#10;&#10;$\nu(\varepsilon)$&#10;&#10;\end{document}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397"/>
  <p:tag name="BOXHEIGHT" val="302"/>
  <p:tag name="BOXFONT" val="10"/>
  <p:tag name="BOXWRAP" val="False"/>
  <p:tag name="WORKAROUNDTRANSPARENCYBUG" val="False"/>
  <p:tag name="ALLOWFONTSUBSTITUTION" val="False"/>
  <p:tag name="BITMAPFORMAT" val="png256"/>
  <p:tag name="ORIGWIDTH" val="31.875"/>
  <p:tag name="PICTUREFILESIZE" val="206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[landscape]{slides}\pagestyle{empty}&#10;\RequirePackage[dvips,usenames]{color}&#10;\RequirePackage{psfrag}&#10;\usepackage{epsf}&#10;&#10;\def\bul{$\color{black}\bullet$ \hskip 0.3cm}&#10;\def\black{\color{black}}&#10;\def\red{\color{red}}&#10;\def\blue{\color{blue}}&#10;\def\green{\color{green}}&#10;&#10;\newcommand{\corr}[1]{\langle #1\rangle}&#10;\newcommand{\Corr}[1]{\left\langle#1\right\rangle}&#10;\newcommand{\ccorr}[1]{\langle\langle #1\rangle\rangle}&#10;\newcommand{\Tr}{\mathop{\rm Tr}}&#10;\newcommand{\tr}{\mathop{\rm tr}}&#10;\newcommand{\sign}{\mathop{\rm sign}}&#10;\newcommand{\vp}{\varphi}&#10;\newcommand{\const}{\mbox{const}}&#10;\newcommand{\diag}{\mathop{\rm diag}}&#10;\newcommand{\ds}{\displaystyle}&#10;\newcommand{\eps}{\varepsilon}&#10;&#10;\def\br{{\bf r}}&#10;&#10;\renewcommand{\baselinestretch}{1.1}&#10;&#10;\begin{document}&#10;\small&#10;&#10;$\varepsilon$&#10;&#10;\end{document}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397"/>
  <p:tag name="BOXHEIGHT" val="302"/>
  <p:tag name="BOXFONT" val="10"/>
  <p:tag name="BOXWRAP" val="False"/>
  <p:tag name="WORKAROUNDTRANSPARENCYBUG" val="False"/>
  <p:tag name="ALLOWFONTSUBSTITUTION" val="False"/>
  <p:tag name="BITMAPFORMAT" val="png256"/>
  <p:tag name="ORIGWIDTH" val="7.875"/>
  <p:tag name="PICTUREFILESIZE" val="116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epsilon _{cr}\ll 1  template TPT1  env TPENV1  fore 0  back 16777215  eqnno 54"/>
  <p:tag name="FILENAME" val="TP_tmp"/>
  <p:tag name="ORIGWIDTH" val="32"/>
  <p:tag name="PICTUREFILESIZE" val="231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\gg \left( \nu T_{\mathrm{c}}\right) ^{-1}  template TPT1  env TPENV1  fore 0  back 16777215  eqnno 56"/>
  <p:tag name="FILENAME" val="TP_tmp"/>
  <p:tag name="ORIGWIDTH" val="56"/>
  <p:tag name="PICTUREFILESIZE" val="409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1386</Words>
  <Application>Microsoft Macintosh PowerPoint</Application>
  <PresentationFormat>Widescreen</PresentationFormat>
  <Paragraphs>156</Paragraphs>
  <Slides>44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26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73" baseType="lpstr">
      <vt:lpstr>ＭＳ Ｐゴシック</vt:lpstr>
      <vt:lpstr>Aptos</vt:lpstr>
      <vt:lpstr>Aptos Display</vt:lpstr>
      <vt:lpstr>Arial</vt:lpstr>
      <vt:lpstr>Arial Black</vt:lpstr>
      <vt:lpstr>Calibri</vt:lpstr>
      <vt:lpstr>Cambria</vt:lpstr>
      <vt:lpstr>Cambria Math</vt:lpstr>
      <vt:lpstr>CMBX12</vt:lpstr>
      <vt:lpstr>CMMI10</vt:lpstr>
      <vt:lpstr>CMMI10</vt:lpstr>
      <vt:lpstr>CMMI12</vt:lpstr>
      <vt:lpstr>CMMI7</vt:lpstr>
      <vt:lpstr>CMMI8</vt:lpstr>
      <vt:lpstr>CMR10</vt:lpstr>
      <vt:lpstr>CMR12</vt:lpstr>
      <vt:lpstr>CMR7</vt:lpstr>
      <vt:lpstr>CMR8</vt:lpstr>
      <vt:lpstr>CMSSBX10</vt:lpstr>
      <vt:lpstr>CMSY10</vt:lpstr>
      <vt:lpstr>CMSY10</vt:lpstr>
      <vt:lpstr>Comic Sans MS</vt:lpstr>
      <vt:lpstr>Helvetica</vt:lpstr>
      <vt:lpstr>Symbol</vt:lpstr>
      <vt:lpstr>Times New Roman</vt:lpstr>
      <vt:lpstr>Trebuchet MS</vt:lpstr>
      <vt:lpstr>Office Theme</vt:lpstr>
      <vt:lpstr>Equation</vt:lpstr>
      <vt:lpstr>CorelDRAW</vt:lpstr>
      <vt:lpstr>PowerPoint Presentation</vt:lpstr>
      <vt:lpstr>Lecture II. Superconducting fluctuations in Ginzburg Landau formalism and beyond</vt:lpstr>
      <vt:lpstr>Beyond mean field: accounting for fluctuations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Fluctuation transport in the Ginzburg–Landau formalism</vt:lpstr>
      <vt:lpstr>PowerPoint Presentation</vt:lpstr>
      <vt:lpstr>Paraconductivity</vt:lpstr>
      <vt:lpstr>The quantum mechanical expression for the current</vt:lpstr>
      <vt:lpstr>The isotropic case</vt:lpstr>
      <vt:lpstr>Diagrammatic description of fluctuation phenomena </vt:lpstr>
      <vt:lpstr>PowerPoint Presentation</vt:lpstr>
      <vt:lpstr>PowerPoint Presentation</vt:lpstr>
      <vt:lpstr>PowerPoint Presentation</vt:lpstr>
      <vt:lpstr>Fluctuation conductivity at arbitrary temperatures and magnetic fields</vt:lpstr>
      <vt:lpstr>General picture of fluctuation conductivity (A.Glatz,A.Varlamov, V.Vinolur, 2011)</vt:lpstr>
      <vt:lpstr>How is Tc obtained?</vt:lpstr>
      <vt:lpstr>Fluctuoscopy of thin TiN films (II) T. Baturina et al (2011)</vt:lpstr>
      <vt:lpstr>Electric field control of fluctuations in a two-dimensional superconductor  Graham Kimbell, Ulderico Filippozzi, Stefano Gariglio, Marc Gabay, Andreas Glatz, Andrey Varlamov, and Andrea Caviglia (2026)</vt:lpstr>
      <vt:lpstr>Microwave Signature of the Emerging Abrikosov Lattice Above Hc2   (Hang Zhou,  Zhanghai Chen, A. A. Varlamov,  Andreas Glatz, and Yuriy Yerin, PRL 2026)</vt:lpstr>
      <vt:lpstr>Frequency dependence of conductivity</vt:lpstr>
      <vt:lpstr>Absorption in low-Tc superconductor.  </vt:lpstr>
      <vt:lpstr>Quantum fluctuations in a weak electromagnetic field</vt:lpstr>
      <vt:lpstr>Microwave Signature of the Emerging Abrikosov Lattice Above Hc2 </vt:lpstr>
      <vt:lpstr>PowerPoint Presentation</vt:lpstr>
      <vt:lpstr>PowerPoint Presentation</vt:lpstr>
      <vt:lpstr>PowerPoint Presentation</vt:lpstr>
      <vt:lpstr>Giant Nernst effect due to fluctuation Cooper pairs   M.Serbyn et al (2009): A. Kavokin, A. Varlamov  (2009); A. Glatz, A. Varlamov (2018)</vt:lpstr>
      <vt:lpstr>PowerPoint Presentation</vt:lpstr>
      <vt:lpstr>Comparison of the theory and experiments </vt:lpstr>
      <vt:lpstr>Tunnel Fluctuoscopy: pseudogap opening and low bias anomaly (A.Glatz,A.Varlamov, V.Vinokour, 2011)</vt:lpstr>
      <vt:lpstr>PowerPoint Presentation</vt:lpstr>
      <vt:lpstr>PowerPoint Presentation</vt:lpstr>
      <vt:lpstr>Tunneling conductance at H=0, near Tc0 : theory</vt:lpstr>
      <vt:lpstr>Observation of the pseudogap structure in experiments (B. Sacepe et. al., Nature Comm.. 140, 1 (2010))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Varlamov Andrei</dc:creator>
  <cp:lastModifiedBy>Varlamov Andrei</cp:lastModifiedBy>
  <cp:revision>22</cp:revision>
  <dcterms:created xsi:type="dcterms:W3CDTF">2026-06-11T09:17:24Z</dcterms:created>
  <dcterms:modified xsi:type="dcterms:W3CDTF">2026-07-09T11:29:35Z</dcterms:modified>
</cp:coreProperties>
</file>