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7"/>
  </p:notesMasterIdLst>
  <p:sldIdLst>
    <p:sldId id="890" r:id="rId3"/>
    <p:sldId id="1392" r:id="rId4"/>
    <p:sldId id="1393" r:id="rId5"/>
    <p:sldId id="1394" r:id="rId6"/>
    <p:sldId id="1391" r:id="rId7"/>
    <p:sldId id="1395" r:id="rId8"/>
    <p:sldId id="256" r:id="rId9"/>
    <p:sldId id="1056" r:id="rId10"/>
    <p:sldId id="1057" r:id="rId11"/>
    <p:sldId id="1059" r:id="rId12"/>
    <p:sldId id="1058" r:id="rId13"/>
    <p:sldId id="265" r:id="rId14"/>
    <p:sldId id="266" r:id="rId15"/>
    <p:sldId id="267" r:id="rId16"/>
    <p:sldId id="269" r:id="rId17"/>
    <p:sldId id="270" r:id="rId18"/>
    <p:sldId id="340" r:id="rId19"/>
    <p:sldId id="1055" r:id="rId20"/>
    <p:sldId id="272" r:id="rId21"/>
    <p:sldId id="273" r:id="rId22"/>
    <p:sldId id="352" r:id="rId23"/>
    <p:sldId id="1304" r:id="rId24"/>
    <p:sldId id="1305" r:id="rId25"/>
    <p:sldId id="339" r:id="rId26"/>
    <p:sldId id="274" r:id="rId27"/>
    <p:sldId id="1096" r:id="rId28"/>
    <p:sldId id="1097" r:id="rId29"/>
    <p:sldId id="1099" r:id="rId30"/>
    <p:sldId id="1100" r:id="rId31"/>
    <p:sldId id="1107" r:id="rId32"/>
    <p:sldId id="1120" r:id="rId33"/>
    <p:sldId id="1108" r:id="rId34"/>
    <p:sldId id="1127" r:id="rId35"/>
    <p:sldId id="1128" r:id="rId36"/>
    <p:sldId id="1129" r:id="rId37"/>
    <p:sldId id="1110" r:id="rId38"/>
    <p:sldId id="1130" r:id="rId39"/>
    <p:sldId id="1132" r:id="rId40"/>
    <p:sldId id="259" r:id="rId41"/>
    <p:sldId id="1111" r:id="rId42"/>
    <p:sldId id="1117" r:id="rId43"/>
    <p:sldId id="1112" r:id="rId44"/>
    <p:sldId id="1090" r:id="rId45"/>
    <p:sldId id="1134" r:id="rId46"/>
    <p:sldId id="1114" r:id="rId47"/>
    <p:sldId id="1115" r:id="rId48"/>
    <p:sldId id="1135" r:id="rId49"/>
    <p:sldId id="1136" r:id="rId50"/>
    <p:sldId id="1306" r:id="rId51"/>
    <p:sldId id="593" r:id="rId52"/>
    <p:sldId id="594" r:id="rId53"/>
    <p:sldId id="595" r:id="rId54"/>
    <p:sldId id="596" r:id="rId55"/>
    <p:sldId id="1307" r:id="rId56"/>
    <p:sldId id="1308" r:id="rId57"/>
    <p:sldId id="1309" r:id="rId58"/>
    <p:sldId id="1371" r:id="rId59"/>
    <p:sldId id="1369" r:id="rId60"/>
    <p:sldId id="1372" r:id="rId61"/>
    <p:sldId id="1373" r:id="rId62"/>
    <p:sldId id="1374" r:id="rId63"/>
    <p:sldId id="1389" r:id="rId64"/>
    <p:sldId id="1378" r:id="rId65"/>
    <p:sldId id="1379" r:id="rId66"/>
    <p:sldId id="1390" r:id="rId67"/>
    <p:sldId id="1329" r:id="rId68"/>
    <p:sldId id="1330" r:id="rId69"/>
    <p:sldId id="1333" r:id="rId70"/>
    <p:sldId id="1326" r:id="rId71"/>
    <p:sldId id="1357" r:id="rId72"/>
    <p:sldId id="1325" r:id="rId73"/>
    <p:sldId id="1315" r:id="rId74"/>
    <p:sldId id="1317" r:id="rId75"/>
    <p:sldId id="1318" r:id="rId76"/>
    <p:sldId id="1316" r:id="rId77"/>
    <p:sldId id="1384" r:id="rId78"/>
    <p:sldId id="1102" r:id="rId79"/>
    <p:sldId id="1385" r:id="rId80"/>
    <p:sldId id="454" r:id="rId81"/>
    <p:sldId id="499" r:id="rId82"/>
    <p:sldId id="417" r:id="rId83"/>
    <p:sldId id="451" r:id="rId84"/>
    <p:sldId id="452" r:id="rId85"/>
    <p:sldId id="427" r:id="rId86"/>
    <p:sldId id="514" r:id="rId87"/>
    <p:sldId id="515" r:id="rId88"/>
    <p:sldId id="443" r:id="rId89"/>
    <p:sldId id="524" r:id="rId90"/>
    <p:sldId id="525" r:id="rId91"/>
    <p:sldId id="523" r:id="rId92"/>
    <p:sldId id="517" r:id="rId93"/>
    <p:sldId id="518" r:id="rId94"/>
    <p:sldId id="519" r:id="rId95"/>
    <p:sldId id="520" r:id="rId96"/>
    <p:sldId id="522" r:id="rId97"/>
    <p:sldId id="526" r:id="rId98"/>
    <p:sldId id="530" r:id="rId99"/>
    <p:sldId id="570" r:id="rId100"/>
    <p:sldId id="527" r:id="rId101"/>
    <p:sldId id="571" r:id="rId102"/>
    <p:sldId id="529" r:id="rId103"/>
    <p:sldId id="532" r:id="rId104"/>
    <p:sldId id="531" r:id="rId105"/>
    <p:sldId id="533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DDD"/>
    <a:srgbClr val="302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0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6-29T20:19:13.3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40 1 1480 0 0,'-25'12'5013'0'0,"20"-10"-4387"0"0,5-2-602 0 0,-1 0 0 0 0,1 0 0 0 0,-1 0 0 0 0,1 0 0 0 0,-1 1 0 0 0,1-1 0 0 0,0 0 0 0 0,-1 0 0 0 0,1 1 0 0 0,-1-1 0 0 0,1 0 0 0 0,-1 0 0 0 0,1 1 0 0 0,0-1 0 0 0,-1 0 0 0 0,1 1-1 0 0,0-1 1 0 0,-1 1 0 0 0,1-1 0 0 0,0 1 0 0 0,0-1 0 0 0,-1 0 0 0 0,1 1 0 0 0,0-1 0 0 0,0 1 0 0 0,0-1 0 0 0,-1 2 0 0 0,1-2-103 0 0,1 0-35 0 0,0 1-1 0 0,0-1 1 0 0,-1 1 0 0 0,1-1 0 0 0,0 1 0 0 0,0-1 0 0 0,-1 1 0 0 0,1 0 0 0 0,0-1 0 0 0,-1 1 0 0 0,1 0-1 0 0,-1 0 1 0 0,1-1 0 0 0,0 3 0 0 0,2 0-2666 0 0,-2-1 1557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1C1EE-6843-465A-94EB-74C8B51C431C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AA707-CAF3-468D-9BE5-4F433E3DF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3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>
            <a:extLst>
              <a:ext uri="{FF2B5EF4-FFF2-40B4-BE49-F238E27FC236}">
                <a16:creationId xmlns:a16="http://schemas.microsoft.com/office/drawing/2014/main" id="{04EA285E-0F55-7D9E-CAF8-27ADBD4F55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59891A1-B2D0-428E-9424-50808BE84544}" type="slidenum">
              <a:rPr kumimoji="0" lang="en-GB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</a:t>
            </a:fld>
            <a:endParaRPr kumimoji="0" lang="en-GB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15549A4D-3CAE-0609-C7A0-89F662CD1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754063"/>
            <a:ext cx="2914650" cy="37750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endParaRPr kumimoji="0" lang="en-US" alt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C3DB160B-B894-8A8B-49D9-807DF045086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77875" y="4778375"/>
            <a:ext cx="6207125" cy="4511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4A740602-D648-57E0-87F2-62F622A7CF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CB54ACDD-0EB9-45E2-9C2D-0BF41CFA114F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37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Slide Image Placeholder 1">
            <a:extLst>
              <a:ext uri="{FF2B5EF4-FFF2-40B4-BE49-F238E27FC236}">
                <a16:creationId xmlns:a16="http://schemas.microsoft.com/office/drawing/2014/main" id="{F1D4685E-7ADD-70AD-4870-527102D941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46084" name="Notes Placeholder 2">
            <a:extLst>
              <a:ext uri="{FF2B5EF4-FFF2-40B4-BE49-F238E27FC236}">
                <a16:creationId xmlns:a16="http://schemas.microsoft.com/office/drawing/2014/main" id="{549E67CA-EA33-31F2-6A96-95224EB923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6">
            <a:extLst>
              <a:ext uri="{FF2B5EF4-FFF2-40B4-BE49-F238E27FC236}">
                <a16:creationId xmlns:a16="http://schemas.microsoft.com/office/drawing/2014/main" id="{6B1E1B2A-B94F-3344-83D5-68ABD7139C4C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A28C2B50-9BBE-4AB4-BAC8-1C40D077AC97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38</a:t>
            </a:fld>
            <a:endParaRPr lang="en-US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9155" name="Slide Image Placeholder 1">
            <a:extLst>
              <a:ext uri="{FF2B5EF4-FFF2-40B4-BE49-F238E27FC236}">
                <a16:creationId xmlns:a16="http://schemas.microsoft.com/office/drawing/2014/main" id="{CAFCB7FF-1118-971C-DB06-1D6376F073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49156" name="Notes Placeholder 2">
            <a:extLst>
              <a:ext uri="{FF2B5EF4-FFF2-40B4-BE49-F238E27FC236}">
                <a16:creationId xmlns:a16="http://schemas.microsoft.com/office/drawing/2014/main" id="{F7183B05-ED0D-EEBB-D3D4-D1438A0EC033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6">
            <a:extLst>
              <a:ext uri="{FF2B5EF4-FFF2-40B4-BE49-F238E27FC236}">
                <a16:creationId xmlns:a16="http://schemas.microsoft.com/office/drawing/2014/main" id="{B845008D-F6F8-316F-E59E-25724727B85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5725DC99-E62F-45D8-BF98-15E7C66E2004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39</a:t>
            </a:fld>
            <a:endParaRPr lang="en-US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03" name="Slide Image Placeholder 1">
            <a:extLst>
              <a:ext uri="{FF2B5EF4-FFF2-40B4-BE49-F238E27FC236}">
                <a16:creationId xmlns:a16="http://schemas.microsoft.com/office/drawing/2014/main" id="{D61B4B26-4A6D-A354-C591-C8BB33FD59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51204" name="Notes Placeholder 2">
            <a:extLst>
              <a:ext uri="{FF2B5EF4-FFF2-40B4-BE49-F238E27FC236}">
                <a16:creationId xmlns:a16="http://schemas.microsoft.com/office/drawing/2014/main" id="{1618BE9C-DB6B-07FF-DC5D-11C73CFE3AFF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6">
            <a:extLst>
              <a:ext uri="{FF2B5EF4-FFF2-40B4-BE49-F238E27FC236}">
                <a16:creationId xmlns:a16="http://schemas.microsoft.com/office/drawing/2014/main" id="{A787D6E5-FC03-AC0F-97E5-9B0E0FD8B3A3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5C687CE7-26D1-4D9E-84E0-7D912D131EB4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Slide Image Placeholder 1">
            <a:extLst>
              <a:ext uri="{FF2B5EF4-FFF2-40B4-BE49-F238E27FC236}">
                <a16:creationId xmlns:a16="http://schemas.microsoft.com/office/drawing/2014/main" id="{33B96331-EC1A-0B28-FD20-BDA797BCC7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53252" name="Notes Placeholder 2">
            <a:extLst>
              <a:ext uri="{FF2B5EF4-FFF2-40B4-BE49-F238E27FC236}">
                <a16:creationId xmlns:a16="http://schemas.microsoft.com/office/drawing/2014/main" id="{3148E1E1-7408-68BE-D7DE-CE393DD1384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6">
            <a:extLst>
              <a:ext uri="{FF2B5EF4-FFF2-40B4-BE49-F238E27FC236}">
                <a16:creationId xmlns:a16="http://schemas.microsoft.com/office/drawing/2014/main" id="{90E1E076-0591-430A-8CF9-F0E7A633AE23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989F568C-7F34-4694-848F-642F6FCE9D1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Slide Image Placeholder 1">
            <a:extLst>
              <a:ext uri="{FF2B5EF4-FFF2-40B4-BE49-F238E27FC236}">
                <a16:creationId xmlns:a16="http://schemas.microsoft.com/office/drawing/2014/main" id="{D0C02670-4548-BD6A-9911-D459BABD81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55300" name="Notes Placeholder 2">
            <a:extLst>
              <a:ext uri="{FF2B5EF4-FFF2-40B4-BE49-F238E27FC236}">
                <a16:creationId xmlns:a16="http://schemas.microsoft.com/office/drawing/2014/main" id="{F10ADD84-BA4F-8FD2-277A-FD26AB5814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6">
            <a:extLst>
              <a:ext uri="{FF2B5EF4-FFF2-40B4-BE49-F238E27FC236}">
                <a16:creationId xmlns:a16="http://schemas.microsoft.com/office/drawing/2014/main" id="{03359F1B-57E8-5D92-4F66-528B8187B520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4279FD19-8833-49D7-BDE7-F600463F1D76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Slide Image Placeholder 1">
            <a:extLst>
              <a:ext uri="{FF2B5EF4-FFF2-40B4-BE49-F238E27FC236}">
                <a16:creationId xmlns:a16="http://schemas.microsoft.com/office/drawing/2014/main" id="{5158740D-EE01-8FFF-4E54-92AB2F180E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57348" name="Notes Placeholder 2">
            <a:extLst>
              <a:ext uri="{FF2B5EF4-FFF2-40B4-BE49-F238E27FC236}">
                <a16:creationId xmlns:a16="http://schemas.microsoft.com/office/drawing/2014/main" id="{C292F618-9756-EED9-0193-A9BDA7299A0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6">
            <a:extLst>
              <a:ext uri="{FF2B5EF4-FFF2-40B4-BE49-F238E27FC236}">
                <a16:creationId xmlns:a16="http://schemas.microsoft.com/office/drawing/2014/main" id="{F25B1FE8-8837-02E5-C1C3-1AB5AB80861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464C46AC-9004-414D-9FF1-4C6E4C045458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Slide Image Placeholder 1">
            <a:extLst>
              <a:ext uri="{FF2B5EF4-FFF2-40B4-BE49-F238E27FC236}">
                <a16:creationId xmlns:a16="http://schemas.microsoft.com/office/drawing/2014/main" id="{FE6ECD63-A0E8-B530-00D2-EF11780182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59396" name="Notes Placeholder 2">
            <a:extLst>
              <a:ext uri="{FF2B5EF4-FFF2-40B4-BE49-F238E27FC236}">
                <a16:creationId xmlns:a16="http://schemas.microsoft.com/office/drawing/2014/main" id="{F56E3341-4103-AB92-9D9C-A0829E7A54E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6">
            <a:extLst>
              <a:ext uri="{FF2B5EF4-FFF2-40B4-BE49-F238E27FC236}">
                <a16:creationId xmlns:a16="http://schemas.microsoft.com/office/drawing/2014/main" id="{3352E78C-ABCE-E7CF-9DE2-8B64EF9D4B4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416A9173-B8DF-41B7-B704-559FB31F0C5A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Slide Image Placeholder 1">
            <a:extLst>
              <a:ext uri="{FF2B5EF4-FFF2-40B4-BE49-F238E27FC236}">
                <a16:creationId xmlns:a16="http://schemas.microsoft.com/office/drawing/2014/main" id="{B9AAA9B3-B25F-857A-9006-684644D4F7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63492" name="Notes Placeholder 2">
            <a:extLst>
              <a:ext uri="{FF2B5EF4-FFF2-40B4-BE49-F238E27FC236}">
                <a16:creationId xmlns:a16="http://schemas.microsoft.com/office/drawing/2014/main" id="{FA2906B6-DF76-A169-8A79-26E3AFB8F66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6">
            <a:extLst>
              <a:ext uri="{FF2B5EF4-FFF2-40B4-BE49-F238E27FC236}">
                <a16:creationId xmlns:a16="http://schemas.microsoft.com/office/drawing/2014/main" id="{4B9E75FA-6509-E37D-45F6-021CCE84609E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27CD64A5-405D-435C-ACBD-F0FFA7FC243B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Slide Image Placeholder 1">
            <a:extLst>
              <a:ext uri="{FF2B5EF4-FFF2-40B4-BE49-F238E27FC236}">
                <a16:creationId xmlns:a16="http://schemas.microsoft.com/office/drawing/2014/main" id="{27172B5F-3732-A8BF-D8E4-84A7C13C17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65540" name="Notes Placeholder 2">
            <a:extLst>
              <a:ext uri="{FF2B5EF4-FFF2-40B4-BE49-F238E27FC236}">
                <a16:creationId xmlns:a16="http://schemas.microsoft.com/office/drawing/2014/main" id="{630816A3-02DA-6200-D5FB-C975311685A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6">
            <a:extLst>
              <a:ext uri="{FF2B5EF4-FFF2-40B4-BE49-F238E27FC236}">
                <a16:creationId xmlns:a16="http://schemas.microsoft.com/office/drawing/2014/main" id="{B9230898-5A2D-CB4B-5E17-029538CB198E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D5E0385F-4ABB-4A0D-BF91-42238E579E99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Slide Image Placeholder 1">
            <a:extLst>
              <a:ext uri="{FF2B5EF4-FFF2-40B4-BE49-F238E27FC236}">
                <a16:creationId xmlns:a16="http://schemas.microsoft.com/office/drawing/2014/main" id="{AD90E27C-1F80-CBF1-AB93-DD1A0E98D3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67588" name="Notes Placeholder 2">
            <a:extLst>
              <a:ext uri="{FF2B5EF4-FFF2-40B4-BE49-F238E27FC236}">
                <a16:creationId xmlns:a16="http://schemas.microsoft.com/office/drawing/2014/main" id="{7212E000-2AA4-5C99-5C50-3C6986221B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</a:endParaRP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15693ECB-DD52-4942-BE33-BA87D837D42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ea typeface="DejaVuSans" charset="0"/>
                <a:cs typeface="DejaVuSans" charset="0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Sans" charset="0"/>
              <a:cs typeface="DejaVu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15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6">
            <a:extLst>
              <a:ext uri="{FF2B5EF4-FFF2-40B4-BE49-F238E27FC236}">
                <a16:creationId xmlns:a16="http://schemas.microsoft.com/office/drawing/2014/main" id="{1D55C1A2-C68C-AF25-A567-E7786426572C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999E1479-0F44-42C3-8FBF-51AAB5040FFC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48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Slide Image Placeholder 1">
            <a:extLst>
              <a:ext uri="{FF2B5EF4-FFF2-40B4-BE49-F238E27FC236}">
                <a16:creationId xmlns:a16="http://schemas.microsoft.com/office/drawing/2014/main" id="{57BF9DCA-C6C2-9FD0-EA8F-9FD97486E8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69636" name="Notes Placeholder 2">
            <a:extLst>
              <a:ext uri="{FF2B5EF4-FFF2-40B4-BE49-F238E27FC236}">
                <a16:creationId xmlns:a16="http://schemas.microsoft.com/office/drawing/2014/main" id="{70DCC835-F643-0D7D-CB19-EF2BB1842D5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4A829-15BA-46E2-A776-78AEE8750BC4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694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A04F4EE4-C6AA-36DB-CF4D-0F42422E54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1957255-480D-4129-BA48-68B5FE33E743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79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30712AF-9BEE-7EC9-10BD-B8CE6BEE52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B1381D8C-0818-4C23-1107-A894BC22DDE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D912EFC-18A4-DEEC-1C86-022EC36A38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F5A91642-5B8C-29E8-7C16-328DCA840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>
                <a:latin typeface="Arial" panose="020B0604020202020204" pitchFamily="34" charset="0"/>
              </a:rPr>
              <a:t>note: there is a subtlety for CNT: there are 4 helical modes from K and K’ each two. Need to assume that there is no valley</a:t>
            </a:r>
          </a:p>
          <a:p>
            <a:r>
              <a:rPr lang="en-US" altLang="fr-FR">
                <a:latin typeface="Arial" panose="020B0604020202020204" pitchFamily="34" charset="0"/>
              </a:rPr>
              <a:t>scattering. Flensberg et al. claim that there is substantial valley scattering…If it is a problem, go into valley tuned regime with B field, which suprresses one valley.</a:t>
            </a:r>
          </a:p>
          <a:p>
            <a:endParaRPr lang="en-US" altLang="fr-FR">
              <a:latin typeface="Arial" panose="020B0604020202020204" pitchFamily="34" charset="0"/>
            </a:endParaRPr>
          </a:p>
          <a:p>
            <a:r>
              <a:rPr lang="en-US" altLang="fr-FR">
                <a:latin typeface="Arial" panose="020B0604020202020204" pitchFamily="34" charset="0"/>
              </a:rPr>
              <a:t>Magnetic field:: s-wave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01E7CEF0-99C4-C165-C0E3-1B55F4E4F3A6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EB2A17F-0D5B-4EB8-A726-6FF3884C9C7A}" type="slidenum">
              <a:rPr lang="en-US" altLang="fr-FR" sz="1400">
                <a:latin typeface="Arial" panose="020B0604020202020204" pitchFamily="34" charset="0"/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83</a:t>
            </a:fld>
            <a:endParaRPr lang="en-US" altLang="fr-FR" sz="1400">
              <a:latin typeface="Arial" panose="020B0604020202020204" pitchFamily="34" charset="0"/>
              <a:ea typeface="DejaVuSans" charset="0"/>
              <a:cs typeface="DejaVuSan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C33660FC-A7E3-CE5F-26A0-2FAC6D6593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8FBE6DF-4C95-B082-FFC8-19869BB6F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03155848-2A94-6379-42B6-5D7449891D3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92AE7EB-5EE8-4342-B25C-29A88F80E114}" type="slidenum">
              <a:rPr lang="de-CH" altLang="fr-FR" sz="1400">
                <a:latin typeface="Arial" panose="020B0604020202020204" pitchFamily="34" charset="0"/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84</a:t>
            </a:fld>
            <a:endParaRPr lang="de-CH" altLang="fr-FR" sz="1400">
              <a:latin typeface="Arial" panose="020B0604020202020204" pitchFamily="34" charset="0"/>
              <a:ea typeface="DejaVuSans" charset="0"/>
              <a:cs typeface="DejaVuSan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CBA5A4AF-FC0F-1D78-BFE4-E312D209D99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C475BDD-8FD1-4B24-90BA-4D812E999C80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85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FBBB4184-DD7F-8186-161E-ED94502EEC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02807CBA-263B-2BA4-ACB4-6F411ADEB56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E9977C0-0BE0-29FF-A4FA-F674CCBD86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73FCFE8-2F3D-42D9-83D4-3B651FC3AF90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86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3A9FE2AA-1235-C682-3A49-AB869E311A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42D6B40D-D019-9360-3AAD-80221B3BC4E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23C989D2-71A4-6BF9-752A-D2ED099FB73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F808DD7-C22B-48FB-89CE-0BF8422BD662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87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51914EA9-CAA8-4DD2-50C3-FAE53235DF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03FA6FAB-B9CB-66A8-BDED-43E58588AF3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C658C8CB-D638-75A9-D4FA-98A3BCBD00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4C9DAEC-7D20-4AF1-9344-9A240FB8F3BC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88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5E13FF86-E8AE-92B6-EE6B-07190B3D88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A49EC9AB-EE71-C681-485A-7B0D0934076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1AC9E747-A9FA-C423-C15A-F5DAD6FCA3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3F6B061-3CC7-4738-A1A8-6DDBDA0F07F9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89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DD5623D0-1984-70B4-0C64-D6ACCC2F16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8FB37FE6-E03D-A3CA-01A5-14DCAD2442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19602798-B6AA-473F-B48A-47D30EE43B1D}" type="slidenum">
              <a:rPr lang="fr-FR" altLang="en-US" smtClean="0">
                <a:solidFill>
                  <a:srgbClr val="000000"/>
                </a:solidFill>
                <a:latin typeface="Times New Roman" panose="02020603050405020304" pitchFamily="18" charset="0"/>
                <a:ea typeface="DejaVuSans" charset="0"/>
                <a:cs typeface="DejaVuSans" charset="0"/>
              </a:rPr>
              <a:pPr/>
              <a:t>20</a:t>
            </a:fld>
            <a:endParaRPr lang="fr-FR" altLang="en-US">
              <a:solidFill>
                <a:srgbClr val="000000"/>
              </a:solidFill>
              <a:latin typeface="Times New Roman" panose="02020603050405020304" pitchFamily="18" charset="0"/>
              <a:ea typeface="DejaVuSans" charset="0"/>
              <a:cs typeface="DejaVu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08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03B24CA9-97F6-2D8D-1C8C-CAF741222B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6571717-B4DA-4D39-BAEA-8926802926D9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90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240B8D2D-0E48-A9AB-6758-1357B734A7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2B0EACD0-BAF2-2A2F-852A-C35AB0562B4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17B3E77F-4A90-9350-97CE-CFB916E2B9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8F75966-9B9A-4802-9705-761F88AF4107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91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F9ACA745-D03E-0FD2-61CD-2CC459DEDB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13898E4C-0D57-7097-D6B5-03BEAF35C5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53C98BED-AF18-B852-5CF1-EE1ACE1B65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DAE7A10-8050-499A-8A8F-20416A354872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92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83796CAB-0523-B50A-6DE6-E92C2463A5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09162756-3139-299C-9AE5-BB67D29A4BB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8B4442DC-1162-4946-29D8-ADEF3DE651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1DAAF26-28BC-4257-B767-6664A6DE294A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93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F111CCB1-3229-69C3-E532-3D3EF9FDA9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969D17D1-E5C6-05F2-261B-F84DA9236A3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76C36DB7-AECA-AAF1-7351-05E0C4AAE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DB0C4FC-06E6-4C4D-B474-2AD83FF1E7F2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94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92A09969-96A3-2021-D770-7782A70F85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7FB80FC0-44E1-7F27-A9E8-D0DD7D862E3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B1C231D5-9BC7-E2ED-206D-CD7D3D355B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269E7C4-5A89-4B37-A882-FFC3903A1305}" type="slidenum">
              <a:rPr lang="en-GB" altLang="fr-FR" sz="1400">
                <a:ea typeface="DejaVuSans" charset="0"/>
                <a:cs typeface="DejaVuSans" charset="0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95</a:t>
            </a:fld>
            <a:endParaRPr lang="en-GB" altLang="fr-FR" sz="1400">
              <a:ea typeface="DejaVuSans" charset="0"/>
              <a:cs typeface="DejaVuSans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CA84705A-A436-11BE-91EB-8F3AE39DAF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CBEE026A-9869-3975-5722-63B99C1C3C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4">
            <a:extLst>
              <a:ext uri="{FF2B5EF4-FFF2-40B4-BE49-F238E27FC236}">
                <a16:creationId xmlns:a16="http://schemas.microsoft.com/office/drawing/2014/main" id="{78003BF4-6767-FFE6-B3F5-1CDB2181B2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175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811213" indent="-311150" defTabSz="10175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247775" indent="-249238" defTabSz="10175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747838" indent="-249238" defTabSz="10175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246313" indent="-249238" defTabSz="10175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703513" indent="-249238" defTabSz="10175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160713" indent="-249238" defTabSz="10175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617913" indent="-249238" defTabSz="10175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75113" indent="-249238" defTabSz="10175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950" algn="l"/>
                <a:tab pos="979488" algn="l"/>
                <a:tab pos="1470025" algn="l"/>
                <a:tab pos="1960563" algn="l"/>
                <a:tab pos="2451100" algn="l"/>
                <a:tab pos="2941638" algn="l"/>
                <a:tab pos="3433763" algn="l"/>
                <a:tab pos="3924300" algn="l"/>
                <a:tab pos="4414838" algn="l"/>
                <a:tab pos="4905375" algn="l"/>
                <a:tab pos="5395913" algn="l"/>
                <a:tab pos="5888038" algn="l"/>
                <a:tab pos="6378575" algn="l"/>
                <a:tab pos="6869113" algn="l"/>
                <a:tab pos="7359650" algn="l"/>
                <a:tab pos="7850188" algn="l"/>
                <a:tab pos="8340725" algn="l"/>
                <a:tab pos="8832850" algn="l"/>
                <a:tab pos="9323388" algn="l"/>
                <a:tab pos="98139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62A0021-C02E-4D2B-BEE3-C45CF6559296}" type="slidenum">
              <a:rPr lang="en-GB" altLang="fr-FR" sz="1300">
                <a:ea typeface="DejaVuSans" charset="0"/>
                <a:cs typeface="DejaVuSans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104</a:t>
            </a:fld>
            <a:endParaRPr lang="en-GB" altLang="fr-FR" sz="1300">
              <a:ea typeface="DejaVuSans" charset="0"/>
              <a:cs typeface="DejaVuSans" charset="0"/>
            </a:endParaRPr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0CA0B505-4ABE-C41F-90BF-E3EAC302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755650"/>
            <a:ext cx="2914650" cy="37734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898" tIns="49949" rIns="99898" bIns="49949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en-US" altLang="fr-FR" sz="2600">
              <a:solidFill>
                <a:schemeClr val="bg1"/>
              </a:solidFill>
            </a:endParaRP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613A8F21-B568-0832-5044-76B3FF30369E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76288" y="4778375"/>
            <a:ext cx="6208712" cy="4511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6">
            <a:extLst>
              <a:ext uri="{FF2B5EF4-FFF2-40B4-BE49-F238E27FC236}">
                <a16:creationId xmlns:a16="http://schemas.microsoft.com/office/drawing/2014/main" id="{01DBF2C9-D2D3-528B-1005-20A7F89B66B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7D256547-24CA-43D6-AA1C-158BAAC0868B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Slide Image Placeholder 1">
            <a:extLst>
              <a:ext uri="{FF2B5EF4-FFF2-40B4-BE49-F238E27FC236}">
                <a16:creationId xmlns:a16="http://schemas.microsoft.com/office/drawing/2014/main" id="{EF3A88D0-FBC1-9BA5-CA62-F9069D863C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97284" name="Notes Placeholder 2">
            <a:extLst>
              <a:ext uri="{FF2B5EF4-FFF2-40B4-BE49-F238E27FC236}">
                <a16:creationId xmlns:a16="http://schemas.microsoft.com/office/drawing/2014/main" id="{16050503-685A-179B-B4E8-DB8B66E545B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6">
            <a:extLst>
              <a:ext uri="{FF2B5EF4-FFF2-40B4-BE49-F238E27FC236}">
                <a16:creationId xmlns:a16="http://schemas.microsoft.com/office/drawing/2014/main" id="{BEDD5C5D-6552-CF55-ABE8-BBE2FE37D92A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08DAC92F-47BD-46ED-925E-47D1BDE9CEEE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Slide Image Placeholder 1">
            <a:extLst>
              <a:ext uri="{FF2B5EF4-FFF2-40B4-BE49-F238E27FC236}">
                <a16:creationId xmlns:a16="http://schemas.microsoft.com/office/drawing/2014/main" id="{4AEB9B85-2FF1-AF6F-722F-B09AB9E0A0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99332" name="Notes Placeholder 2">
            <a:extLst>
              <a:ext uri="{FF2B5EF4-FFF2-40B4-BE49-F238E27FC236}">
                <a16:creationId xmlns:a16="http://schemas.microsoft.com/office/drawing/2014/main" id="{6EBD5B55-49CC-B25B-0C21-BF7E7CFF71D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>
            <a:extLst>
              <a:ext uri="{FF2B5EF4-FFF2-40B4-BE49-F238E27FC236}">
                <a16:creationId xmlns:a16="http://schemas.microsoft.com/office/drawing/2014/main" id="{B0C126D3-F87B-E158-069E-4252DEA059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03101551-F4A8-46A4-83E5-88FD16C1AB31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32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Slide Image Placeholder 1">
            <a:extLst>
              <a:ext uri="{FF2B5EF4-FFF2-40B4-BE49-F238E27FC236}">
                <a16:creationId xmlns:a16="http://schemas.microsoft.com/office/drawing/2014/main" id="{9BF46148-7543-365E-2AF2-AA41D7E4F5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36868" name="Notes Placeholder 2">
            <a:extLst>
              <a:ext uri="{FF2B5EF4-FFF2-40B4-BE49-F238E27FC236}">
                <a16:creationId xmlns:a16="http://schemas.microsoft.com/office/drawing/2014/main" id="{2612F944-716A-1B47-F254-FBEE5D1722F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6">
            <a:extLst>
              <a:ext uri="{FF2B5EF4-FFF2-40B4-BE49-F238E27FC236}">
                <a16:creationId xmlns:a16="http://schemas.microsoft.com/office/drawing/2014/main" id="{30F9E071-C374-E19E-74A6-B472E857A9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88E214E4-C38F-43E5-B1FB-1E3198E1B1BF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33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Slide Image Placeholder 1">
            <a:extLst>
              <a:ext uri="{FF2B5EF4-FFF2-40B4-BE49-F238E27FC236}">
                <a16:creationId xmlns:a16="http://schemas.microsoft.com/office/drawing/2014/main" id="{98C39060-4407-C00E-976F-D78A59B2C4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38916" name="Notes Placeholder 2">
            <a:extLst>
              <a:ext uri="{FF2B5EF4-FFF2-40B4-BE49-F238E27FC236}">
                <a16:creationId xmlns:a16="http://schemas.microsoft.com/office/drawing/2014/main" id="{83F430EF-F76A-4620-A7D7-79950593DB9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6">
            <a:extLst>
              <a:ext uri="{FF2B5EF4-FFF2-40B4-BE49-F238E27FC236}">
                <a16:creationId xmlns:a16="http://schemas.microsoft.com/office/drawing/2014/main" id="{EC7EFEEC-B713-20FC-A492-C7D07B80AA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EF5EED4F-E8E8-419F-B98D-4A62C2A34364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34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Slide Image Placeholder 1">
            <a:extLst>
              <a:ext uri="{FF2B5EF4-FFF2-40B4-BE49-F238E27FC236}">
                <a16:creationId xmlns:a16="http://schemas.microsoft.com/office/drawing/2014/main" id="{FD276C65-5C04-F1B2-05C7-7E849DCF38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40964" name="Notes Placeholder 2">
            <a:extLst>
              <a:ext uri="{FF2B5EF4-FFF2-40B4-BE49-F238E27FC236}">
                <a16:creationId xmlns:a16="http://schemas.microsoft.com/office/drawing/2014/main" id="{FE973BFB-3AF5-4DA1-331C-0A44E200F9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>
            <a:extLst>
              <a:ext uri="{FF2B5EF4-FFF2-40B4-BE49-F238E27FC236}">
                <a16:creationId xmlns:a16="http://schemas.microsoft.com/office/drawing/2014/main" id="{3FA9C89D-4777-CC9C-3839-1427CF64A6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fld id="{F245C5A6-5634-4DA9-A9CD-D036CC4ED0F7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35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Slide Image Placeholder 1">
            <a:extLst>
              <a:ext uri="{FF2B5EF4-FFF2-40B4-BE49-F238E27FC236}">
                <a16:creationId xmlns:a16="http://schemas.microsoft.com/office/drawing/2014/main" id="{1C09B614-3834-9C75-21E1-09E1422EE0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</p:spPr>
      </p:sp>
      <p:sp>
        <p:nvSpPr>
          <p:cNvPr id="43012" name="Notes Placeholder 2">
            <a:extLst>
              <a:ext uri="{FF2B5EF4-FFF2-40B4-BE49-F238E27FC236}">
                <a16:creationId xmlns:a16="http://schemas.microsoft.com/office/drawing/2014/main" id="{6FABFA83-600B-E57B-A41D-FBD75C0BCB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F7D5-1ABC-CAE3-9228-A3A8D125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6C760-8763-5DDA-CBCA-490AC51DA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88FB5-F222-DFFE-FB51-0A44AF0A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C6F1C-785B-CCEC-A938-8C7C81DB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9E87B-4499-2331-60F5-D6ED8FCF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BA64-B9BA-E04A-AA4D-E13EC4F4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D5B17-8C6B-6B53-6E86-3C558EDF4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69BB0-21BE-FD2A-8850-6F222F0B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0DFF9-DEAE-E04A-E902-72626B519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6FE86-F1C3-2795-195C-B2D321A0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8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18EB4-AC41-4C4B-D1E3-DBE4C3268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23A18-5372-EE5C-13B8-A586CF4E8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AFB1F-53FF-C752-8B5D-9DF0D6ED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5E855-D04A-9173-209F-EF271E2F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2681D-048B-7EE7-F54C-0B0B3A67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6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D135-0EE0-5646-B6FB-612E76CB8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1DBAFB-678E-964B-A954-27CCAAC2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5E1F9-D494-3A4A-B3DC-450EDB2E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811EE-8746-814C-817F-D8540168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45D4F-1622-B64E-A9A8-A261EADE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28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EDCA-B0A0-4C4E-9F62-B074BD6E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180D7-B1E2-344A-A81B-DFA284434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D24CF-98C7-614C-8511-6804A019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AD783-796A-2145-A4FE-38143B3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4D4E7-E565-324B-B0C1-2AF97868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59528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0F87-66D0-2245-A8D7-9428C270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05BED-DD70-F443-85AB-D1D0F2265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A76D2-04CF-8B4E-BCE7-A4A04B86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A3F2E-4A83-4A4F-A7FB-48DA99E1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3BB90-D1DE-AA48-9714-AD7BE412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1251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ABACA-26D0-D24B-8371-11132A43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4AED1-E349-BB4B-984E-29C45551B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24B12-2490-F74F-9223-7F8A5CDA2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B5E7E-817A-5545-9F65-0956E62D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EB607-694C-1349-AF7F-9E0800E3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CC32-36FC-0843-A61D-0B926E8A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4413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348E-64DB-7447-9944-0B628EA0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C93A3-8874-F24D-AC4E-E0ADCFB3C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9563F-C219-9041-B279-BC289157B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FD6FA-678C-1144-9313-C796B59D9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F6CF6-8211-2543-8776-3E5B28A1CF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3BB18E-65CA-5E41-A423-D73B8066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9663E-93D8-5244-A3F8-538CDE54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5495E-0EBD-F64A-9F4D-04890B9C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8292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86AA-CA08-1345-9251-822D42F4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78334-2DF1-A949-80F2-3823A078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FEDBF-4424-1446-B59F-C666DF22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E2371-5BAD-9B4E-9F38-232A558A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5090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2E50B-DE72-2D40-9C0F-B61D8648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2F520-3894-9E41-98F0-F48F7693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4B386-7D7E-A04A-843C-6DFCE024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88727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1B14-FC89-F344-91A5-CC57DD4C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A09A-325E-C643-AABC-0CF039D08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2E75E-3E35-DC4B-82DC-CAA1E143B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7F30D-53D4-2D40-805C-9D39F364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E33FB-E024-954E-878B-02DE386F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B938A-CE58-7D40-8AB3-DC574BE8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986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7A68-F169-FDA6-7AF2-7016AD28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97814-8012-52F3-FBE0-59C248501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2DCAA-1162-A781-4C3F-7494351A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20B8-FB09-DA4B-F429-D446CC79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81EB2-68F8-DE8A-9ED4-A9ADE9C1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75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3DB-6A6E-A643-9D86-32E83179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89AECF-402C-F149-9D57-D229F784B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AFE84-29F9-1546-B75B-061B2F74C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F8208-B540-0048-990D-DB7ED37D9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03AEB-CD15-284F-A290-FFB9FE51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57A3B-25DD-DD4F-A44B-4DEE8A83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9047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6DB2-6935-9946-B23B-A98ECA9A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B6DAF-E639-9A4A-8D4C-1E7298D35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0D0B-6B8E-6B4D-80FE-B50F5C5A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455A4-7593-8E4D-BAF6-B9B722D3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527E-8A6C-D64F-8956-3836FD60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63257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366EC-5FCC-004B-ADDE-E0DEB362E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9DFE9-9F8D-3B43-AA29-744D23654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3B39-7E00-DB47-9C10-F9D9CC2F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FAC6A-8F27-EE49-A25D-F727BBB7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BB1C9-EA06-1F43-BA97-70182085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5562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2F41-5198-11E2-1B8D-C21098E9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94D6D-1659-3A4E-5616-236821D3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BFB4-A756-0E45-41A4-B2EB3361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FE545-7C34-725C-DBDD-6EDD9D81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D78C4-F446-A7EB-E714-589DD14B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4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4508-0EA7-1CF5-2265-D0D42E6D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EC5E-8497-2EAA-6715-0A394B94D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8FE05-1E68-D7CD-EFB0-B14B7D9CC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096D8-0728-BBEC-CAE3-95298838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86E4F-CC4C-166D-9FF1-349F067C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67D9E-0306-9F00-2A03-3F209E0F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3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C589-F6EF-6C46-AFAF-AA29AEA9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9DF25-844C-FCF2-3061-E702BDCD6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3C2AE-FB70-1C9E-0EF0-7CF5ACC3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9BAE1-2359-B6E2-A60D-7393D8701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3BFE49-9574-820F-C813-42D6A1BB9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3EE62-7A4D-635B-BC78-D1E7542F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6E6CB-5E46-93E1-F747-56BDE11A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92472-C21F-2B28-55BD-07ECB862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1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77DAB-B73D-7686-33C1-74CFB0A7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8CFFE-02C6-E924-8979-073AE41A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2ABD3-D5DA-D39E-B869-1D6022B5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F6115-1456-FE48-CD71-05884E2C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5AE34-DD01-6DE2-4225-234D7360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50BA4-6E43-6175-928B-5A225123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6C664-D115-F886-BC0B-F98A6729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3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6C8C-E0B3-7007-85BF-7A368E66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C3F18-3DA0-D96D-0996-134F1069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35C1F-0BFF-192E-C4DD-FBCF31195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1A95E-EC7F-325B-577C-CBABA60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0B317-ED45-2D82-6257-AD4BFC5A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166A6-7732-A3D9-8090-C4076F67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B406-B05B-EF46-EB43-415A0C73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09984-1E75-B939-F5CF-E49808197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1CFB7-A013-D4FD-C173-56C6AB1F9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DF52-CEC3-5E72-58A7-BBB6B46A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F47B7-94EA-EFE4-6A09-3B51C064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5C041-C487-75E4-73B7-87DD3F13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0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065CD-C142-F328-7E6B-17B46803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4833D-274E-E715-63C3-4AE2389AB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EE022-282F-3A4C-4023-041C160A3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2D0B3-D16E-49A6-937A-618AC747396F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7DABE-F382-2F85-2EEB-A810A3816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E5BE2-B53B-9F8D-C7A1-588CB087B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1E4D6-02B3-42A7-8945-2896558B7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3163B-F53D-A840-8F11-0D818D03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F395F-1012-EB4B-A9BC-25F4340C9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83872-56D2-4542-841D-9987B8068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941BF-30F1-0B48-9CCB-58137B86BD3E}" type="datetimeFigureOut">
              <a:rPr lang="en-FR" smtClean="0"/>
              <a:t>06/30/2026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E5580-82BB-EA41-AA79-71AF1A77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2B701-DF72-9147-8E52-17B62432B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EF4EA-274D-3E43-A246-BF391DFA237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9693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0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5" Type="http://schemas.openxmlformats.org/officeDocument/2006/relationships/image" Target="../media/image118.emf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5" Type="http://schemas.openxmlformats.org/officeDocument/2006/relationships/image" Target="../media/image119.emf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4.png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10" Type="http://schemas.openxmlformats.org/officeDocument/2006/relationships/image" Target="../media/image117.emf"/><Relationship Id="rId4" Type="http://schemas.openxmlformats.org/officeDocument/2006/relationships/image" Target="../media/image115.png"/><Relationship Id="rId9" Type="http://schemas.openxmlformats.org/officeDocument/2006/relationships/image" Target="../media/image11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image" Target="../media/image123.emf"/><Relationship Id="rId4" Type="http://schemas.openxmlformats.org/officeDocument/2006/relationships/image" Target="../media/image12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1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emf"/><Relationship Id="rId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emf"/><Relationship Id="rId5" Type="http://schemas.openxmlformats.org/officeDocument/2006/relationships/image" Target="../media/image160.emf"/><Relationship Id="rId4" Type="http://schemas.openxmlformats.org/officeDocument/2006/relationships/image" Target="../media/image159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emf"/><Relationship Id="rId4" Type="http://schemas.openxmlformats.org/officeDocument/2006/relationships/image" Target="../media/image18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02.png"/><Relationship Id="rId2" Type="http://schemas.openxmlformats.org/officeDocument/2006/relationships/image" Target="../media/image186.png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5" Type="http://schemas.openxmlformats.org/officeDocument/2006/relationships/image" Target="../media/image200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06.png"/><Relationship Id="rId3" Type="http://schemas.openxmlformats.org/officeDocument/2006/relationships/image" Target="../media/image187.png"/><Relationship Id="rId21" Type="http://schemas.openxmlformats.org/officeDocument/2006/relationships/image" Target="../media/image209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05.png"/><Relationship Id="rId2" Type="http://schemas.openxmlformats.org/officeDocument/2006/relationships/image" Target="../media/image186.png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5" Type="http://schemas.openxmlformats.org/officeDocument/2006/relationships/image" Target="../media/image200.png"/><Relationship Id="rId10" Type="http://schemas.openxmlformats.org/officeDocument/2006/relationships/image" Target="../media/image194.png"/><Relationship Id="rId19" Type="http://schemas.openxmlformats.org/officeDocument/2006/relationships/image" Target="../media/image207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20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210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211.jpg"/><Relationship Id="rId15" Type="http://schemas.openxmlformats.org/officeDocument/2006/relationships/image" Target="../media/image208.png"/><Relationship Id="rId10" Type="http://schemas.openxmlformats.org/officeDocument/2006/relationships/image" Target="../media/image191.png"/><Relationship Id="rId4" Type="http://schemas.openxmlformats.org/officeDocument/2006/relationships/image" Target="../media/image20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5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7" Type="http://schemas.openxmlformats.org/officeDocument/2006/relationships/image" Target="../media/image219.png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png"/><Relationship Id="rId4" Type="http://schemas.openxmlformats.org/officeDocument/2006/relationships/image" Target="../media/image222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8.wmf"/><Relationship Id="rId4" Type="http://schemas.openxmlformats.org/officeDocument/2006/relationships/oleObject" Target="../embeddings/oleObject1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6.w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Relationship Id="rId9" Type="http://schemas.openxmlformats.org/officeDocument/2006/relationships/image" Target="../media/image27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>
            <a:extLst>
              <a:ext uri="{FF2B5EF4-FFF2-40B4-BE49-F238E27FC236}">
                <a16:creationId xmlns:a16="http://schemas.microsoft.com/office/drawing/2014/main" id="{74E255F1-5DFF-A7DA-D51F-283B9E328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946"/>
            <a:ext cx="12192000" cy="1520826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square" lIns="67492" tIns="35096" rIns="67492" bIns="35096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30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  <a:defRPr/>
            </a:pPr>
            <a:endParaRPr kumimoji="0" lang="en-US" altLang="en-US" sz="326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30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Inhomogeneities in superconductors</a:t>
            </a:r>
          </a:p>
          <a:p>
            <a:pPr marL="0" marR="0" lvl="0" indent="0" algn="ctr" defTabSz="91430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  <a:defRPr/>
            </a:pPr>
            <a:endParaRPr kumimoji="0" lang="en-US" altLang="en-US" sz="326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2531" name="Groupe 2">
            <a:extLst>
              <a:ext uri="{FF2B5EF4-FFF2-40B4-BE49-F238E27FC236}">
                <a16:creationId xmlns:a16="http://schemas.microsoft.com/office/drawing/2014/main" id="{E703C3E0-4BB9-572B-AD1B-01437E4EF151}"/>
              </a:ext>
            </a:extLst>
          </p:cNvPr>
          <p:cNvGrpSpPr>
            <a:grpSpLocks/>
          </p:cNvGrpSpPr>
          <p:nvPr/>
        </p:nvGrpSpPr>
        <p:grpSpPr bwMode="auto">
          <a:xfrm>
            <a:off x="3401652" y="4738598"/>
            <a:ext cx="4661694" cy="1283039"/>
            <a:chOff x="2219162" y="5460077"/>
            <a:chExt cx="4114800" cy="1137367"/>
          </a:xfrm>
        </p:grpSpPr>
        <p:pic>
          <p:nvPicPr>
            <p:cNvPr id="22535" name="Image 1">
              <a:extLst>
                <a:ext uri="{FF2B5EF4-FFF2-40B4-BE49-F238E27FC236}">
                  <a16:creationId xmlns:a16="http://schemas.microsoft.com/office/drawing/2014/main" id="{F5D40FF5-87AC-03DF-1B25-D718E01F8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162" y="5460077"/>
              <a:ext cx="4114800" cy="1137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Image 3">
              <a:extLst>
                <a:ext uri="{FF2B5EF4-FFF2-40B4-BE49-F238E27FC236}">
                  <a16:creationId xmlns:a16="http://schemas.microsoft.com/office/drawing/2014/main" id="{EC116405-22B1-E365-4330-1902C475A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162" y="5460077"/>
              <a:ext cx="1268170" cy="790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Text Box 5">
            <a:extLst>
              <a:ext uri="{FF2B5EF4-FFF2-40B4-BE49-F238E27FC236}">
                <a16:creationId xmlns:a16="http://schemas.microsoft.com/office/drawing/2014/main" id="{9A486255-A0E1-2BBB-1AAB-147E5D84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354" y="2589221"/>
            <a:ext cx="7897091" cy="1363539"/>
          </a:xfrm>
          <a:prstGeom prst="rect">
            <a:avLst/>
          </a:prstGeom>
          <a:noFill/>
          <a:ln>
            <a:noFill/>
          </a:ln>
        </p:spPr>
        <p:txBody>
          <a:bodyPr wrap="square" lIns="67492" tIns="35096" rIns="67492" bIns="35096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305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92074" algn="l"/>
                <a:tab pos="987323" algn="l"/>
                <a:tab pos="1482571" algn="l"/>
                <a:tab pos="1977820" algn="l"/>
                <a:tab pos="2473068" algn="l"/>
                <a:tab pos="2968317" algn="l"/>
                <a:tab pos="3463566" algn="l"/>
                <a:tab pos="3958815" algn="l"/>
                <a:tab pos="4454063" algn="l"/>
                <a:tab pos="4949312" algn="l"/>
                <a:tab pos="5444560" algn="l"/>
                <a:tab pos="5939809" algn="l"/>
                <a:tab pos="6435058" algn="l"/>
                <a:tab pos="6930307" algn="l"/>
                <a:tab pos="7425555" algn="l"/>
                <a:tab pos="7920804" algn="l"/>
                <a:tab pos="8416052" algn="l"/>
                <a:tab pos="8911301" algn="l"/>
                <a:tab pos="9404962" algn="l"/>
                <a:tab pos="9900212" algn="l"/>
              </a:tabLst>
              <a:defRPr/>
            </a:pPr>
            <a:r>
              <a:rPr kumimoji="0" lang="en-GB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</a:rPr>
              <a:t>Pascal Simon</a:t>
            </a:r>
          </a:p>
          <a:p>
            <a:pPr marL="0" marR="0" lvl="0" indent="0" algn="ctr" defTabSz="914305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92074" algn="l"/>
                <a:tab pos="987323" algn="l"/>
                <a:tab pos="1482571" algn="l"/>
                <a:tab pos="1977820" algn="l"/>
                <a:tab pos="2473068" algn="l"/>
                <a:tab pos="2968317" algn="l"/>
                <a:tab pos="3463566" algn="l"/>
                <a:tab pos="3958815" algn="l"/>
                <a:tab pos="4454063" algn="l"/>
                <a:tab pos="4949312" algn="l"/>
                <a:tab pos="5444560" algn="l"/>
                <a:tab pos="5939809" algn="l"/>
                <a:tab pos="6435058" algn="l"/>
                <a:tab pos="6930307" algn="l"/>
                <a:tab pos="7425555" algn="l"/>
                <a:tab pos="7920804" algn="l"/>
                <a:tab pos="8416052" algn="l"/>
                <a:tab pos="8911301" algn="l"/>
                <a:tab pos="9404962" algn="l"/>
                <a:tab pos="9900212" algn="l"/>
              </a:tabLst>
              <a:defRPr/>
            </a:pPr>
            <a:r>
              <a:rPr lang="en-GB" altLang="fr-FR" sz="2800" b="1" dirty="0" err="1">
                <a:solidFill>
                  <a:srgbClr val="CC00CC"/>
                </a:solidFill>
              </a:rPr>
              <a:t>Laboratorie</a:t>
            </a:r>
            <a:r>
              <a:rPr lang="en-GB" altLang="fr-FR" sz="2800" b="1" dirty="0">
                <a:solidFill>
                  <a:srgbClr val="CC00CC"/>
                </a:solidFill>
              </a:rPr>
              <a:t> de Physique des </a:t>
            </a:r>
            <a:r>
              <a:rPr lang="en-GB" altLang="fr-FR" sz="2800" b="1" dirty="0" err="1">
                <a:solidFill>
                  <a:srgbClr val="CC00CC"/>
                </a:solidFill>
              </a:rPr>
              <a:t>Solides</a:t>
            </a:r>
            <a:r>
              <a:rPr lang="en-GB" altLang="fr-FR" sz="2800" b="1" dirty="0">
                <a:solidFill>
                  <a:srgbClr val="CC00CC"/>
                </a:solidFill>
              </a:rPr>
              <a:t> (LPS)</a:t>
            </a:r>
            <a:endParaRPr kumimoji="0" lang="en-GB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305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92074" algn="l"/>
                <a:tab pos="987323" algn="l"/>
                <a:tab pos="1482571" algn="l"/>
                <a:tab pos="1977820" algn="l"/>
                <a:tab pos="2473068" algn="l"/>
                <a:tab pos="2968317" algn="l"/>
                <a:tab pos="3463566" algn="l"/>
                <a:tab pos="3958815" algn="l"/>
                <a:tab pos="4454063" algn="l"/>
                <a:tab pos="4949312" algn="l"/>
                <a:tab pos="5444560" algn="l"/>
                <a:tab pos="5939809" algn="l"/>
                <a:tab pos="6435058" algn="l"/>
                <a:tab pos="6930307" algn="l"/>
                <a:tab pos="7425555" algn="l"/>
                <a:tab pos="7920804" algn="l"/>
                <a:tab pos="8416052" algn="l"/>
                <a:tab pos="8911301" algn="l"/>
                <a:tab pos="9404962" algn="l"/>
                <a:tab pos="9900212" algn="l"/>
              </a:tabLst>
              <a:defRPr/>
            </a:pPr>
            <a:r>
              <a:rPr kumimoji="0" lang="en-GB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</a:rPr>
              <a:t>University Paris </a:t>
            </a:r>
            <a:r>
              <a:rPr kumimoji="0" lang="en-GB" alt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</a:rPr>
              <a:t>Saclay</a:t>
            </a:r>
            <a:r>
              <a:rPr kumimoji="0" lang="en-GB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</a:rPr>
              <a:t> &amp; CNRS</a:t>
            </a:r>
          </a:p>
        </p:txBody>
      </p:sp>
      <p:pic>
        <p:nvPicPr>
          <p:cNvPr id="22533" name="Picture 2" descr="Résultat de recherche d'images pour &quot;logo university paris saclay&quot;">
            <a:extLst>
              <a:ext uri="{FF2B5EF4-FFF2-40B4-BE49-F238E27FC236}">
                <a16:creationId xmlns:a16="http://schemas.microsoft.com/office/drawing/2014/main" id="{64F87B91-37EA-8694-650B-77319C1A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597" y="4785990"/>
            <a:ext cx="2456640" cy="142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4">
            <a:extLst>
              <a:ext uri="{FF2B5EF4-FFF2-40B4-BE49-F238E27FC236}">
                <a16:creationId xmlns:a16="http://schemas.microsoft.com/office/drawing/2014/main" id="{E83314AC-09E0-B0DD-58B1-F515BE15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20" y="4785990"/>
            <a:ext cx="1177920" cy="11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DFE40A87-4C0E-045D-167B-7B4DEE5D3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1961"/>
            <a:ext cx="12115800" cy="496996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TIDES 2026, </a:t>
            </a:r>
            <a:r>
              <a:rPr kumimoji="0" lang="en-US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Institut</a:t>
            </a:r>
            <a:r>
              <a:rPr kumimoji="0" lang="en-US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Pascal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79044E0D-B006-9279-F3A3-20A61637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Rusinov’s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parametrization (JETP 68’)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85761-297A-B0FF-AB17-F391D2AB3EE8}"/>
              </a:ext>
            </a:extLst>
          </p:cNvPr>
          <p:cNvSpPr txBox="1"/>
          <p:nvPr/>
        </p:nvSpPr>
        <p:spPr>
          <a:xfrm>
            <a:off x="2114797" y="979792"/>
            <a:ext cx="2186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shift: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4E5AF9-DA83-A0FC-B041-11DAFA73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990" y="2479275"/>
            <a:ext cx="695004" cy="419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85A0F-83B1-73ED-0C36-7564D7D6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44" y="948571"/>
            <a:ext cx="2928728" cy="65803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2DCA8-F1ED-268F-90B7-04613C079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287" y="2688997"/>
            <a:ext cx="5668399" cy="934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288B9-C408-C5BC-E763-E31C73CC2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844" y="2001419"/>
            <a:ext cx="3566341" cy="687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54D1A9-BFCB-BCFD-F7FE-EB5AE9684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846" y="1998149"/>
            <a:ext cx="466546" cy="1381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D81E8E-45F4-A23E-371F-AD75061EE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467" y="4018385"/>
            <a:ext cx="8046745" cy="8876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4504DC-ADB7-4701-7CCC-7409D7A2CAEA}"/>
              </a:ext>
            </a:extLst>
          </p:cNvPr>
          <p:cNvSpPr txBox="1"/>
          <p:nvPr/>
        </p:nvSpPr>
        <p:spPr>
          <a:xfrm>
            <a:off x="219575" y="3642880"/>
            <a:ext cx="2988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wave function: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96E177-035D-49DC-D6D6-0EEBF1A951C5}"/>
              </a:ext>
            </a:extLst>
          </p:cNvPr>
          <p:cNvGrpSpPr/>
          <p:nvPr/>
        </p:nvGrpSpPr>
        <p:grpSpPr>
          <a:xfrm>
            <a:off x="219575" y="5023028"/>
            <a:ext cx="9080717" cy="1333495"/>
            <a:chOff x="219575" y="5023028"/>
            <a:chExt cx="9080717" cy="13334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A838F1-CB16-F456-C199-29F06393D347}"/>
                </a:ext>
              </a:extLst>
            </p:cNvPr>
            <p:cNvSpPr txBox="1"/>
            <p:nvPr/>
          </p:nvSpPr>
          <p:spPr>
            <a:xfrm>
              <a:off x="219575" y="5023028"/>
              <a:ext cx="54890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Spatial dependence governed by: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1A0CC8E-40A9-5045-3798-6F2A0BE6A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9284" y="5683964"/>
              <a:ext cx="2684747" cy="6417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B7B48D-0BC1-FE6F-AC5E-6FECB491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5545" y="5680365"/>
              <a:ext cx="2684747" cy="67615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D1A295-C69F-5D68-D3A5-B06C898E5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1400" y="5824564"/>
              <a:ext cx="657884" cy="45371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2047D14-6F1C-A926-0A56-EEEEB4047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2208" y="5787040"/>
              <a:ext cx="708494" cy="46280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C34198-8A8C-22EA-4D3F-73A059D81292}"/>
                </a:ext>
              </a:extLst>
            </p:cNvPr>
            <p:cNvSpPr txBox="1"/>
            <p:nvPr/>
          </p:nvSpPr>
          <p:spPr>
            <a:xfrm>
              <a:off x="5456154" y="5841082"/>
              <a:ext cx="6398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90005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2AADC74-13B5-2CDC-8840-70158431ED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0792" y="97931"/>
            <a:ext cx="6172488" cy="620706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How about the 1D band ?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99B2CA8C-80E2-EAFC-20E3-7B8DA08A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435" y="1077234"/>
            <a:ext cx="7642882" cy="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44"/>
              </a:spcBef>
              <a:buClr>
                <a:srgbClr val="000000"/>
              </a:buClr>
              <a:buSzPct val="45000"/>
            </a:pPr>
            <a:r>
              <a:rPr lang="de-CH" altLang="fr-FR" sz="1633">
                <a:solidFill>
                  <a:schemeClr val="accent2"/>
                </a:solidFill>
              </a:rPr>
              <a:t>Several diluted classical spins 		    impurity band in the SC gap : </a:t>
            </a:r>
            <a:r>
              <a:rPr lang="de-CH" altLang="fr-FR" sz="1633" b="1">
                <a:solidFill>
                  <a:srgbClr val="FF0000"/>
                </a:solidFill>
              </a:rPr>
              <a:t>Shiba band</a:t>
            </a:r>
            <a:endParaRPr lang="fr-FR" altLang="fr-FR" sz="1633" b="1">
              <a:solidFill>
                <a:srgbClr val="FF0000"/>
              </a:solidFill>
            </a:endParaRPr>
          </a:p>
        </p:txBody>
      </p:sp>
      <p:sp>
        <p:nvSpPr>
          <p:cNvPr id="5" name="Flèche droite 4">
            <a:extLst>
              <a:ext uri="{FF2B5EF4-FFF2-40B4-BE49-F238E27FC236}">
                <a16:creationId xmlns:a16="http://schemas.microsoft.com/office/drawing/2014/main" id="{B101F295-2A66-2139-1F8D-3DCC1C1B6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838" y="1103157"/>
            <a:ext cx="457968" cy="319714"/>
          </a:xfrm>
          <a:prstGeom prst="rightArrow">
            <a:avLst>
              <a:gd name="adj1" fmla="val 50000"/>
              <a:gd name="adj2" fmla="val 4998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2CC0FC3-8772-CC08-4F9A-723BDC8E0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60" y="1468955"/>
            <a:ext cx="1058303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270">
                <a:solidFill>
                  <a:srgbClr val="CC00CC"/>
                </a:solidFill>
              </a:rPr>
              <a:t>Shiba (1968)</a:t>
            </a:r>
            <a:endParaRPr lang="fr-FR" altLang="fr-FR" sz="127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81C339-E093-F0B9-F898-C5808F7C6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210" y="5128380"/>
            <a:ext cx="7373574" cy="92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2177"/>
              </a:lnSpc>
              <a:spcBef>
                <a:spcPts val="1089"/>
              </a:spcBef>
              <a:buClr>
                <a:srgbClr val="000000"/>
              </a:buClr>
              <a:buSzPct val="45000"/>
            </a:pPr>
            <a:r>
              <a:rPr lang="de-CH" altLang="fr-FR" sz="1633"/>
              <a:t>For a chain of  dilute magnetic impurities </a:t>
            </a:r>
            <a:r>
              <a:rPr lang="de-CH" altLang="fr-FR" sz="1633" b="1" i="1"/>
              <a:t>of given orientations</a:t>
            </a:r>
            <a:r>
              <a:rPr lang="de-CH" altLang="fr-FR" sz="1633"/>
              <a:t>, an effective more </a:t>
            </a:r>
            <a:r>
              <a:rPr lang="de-CH" altLang="fr-FR" sz="1633" b="1"/>
              <a:t>complicated </a:t>
            </a:r>
            <a:r>
              <a:rPr lang="de-CH" altLang="fr-FR" sz="1633"/>
              <a:t> tight binding </a:t>
            </a:r>
            <a:r>
              <a:rPr lang="de-CH" altLang="fr-FR" sz="1633" b="1">
                <a:solidFill>
                  <a:srgbClr val="FF0000"/>
                </a:solidFill>
              </a:rPr>
              <a:t>Kitaev-like Hamiltonian </a:t>
            </a:r>
            <a:r>
              <a:rPr lang="de-CH" altLang="fr-FR" sz="1633"/>
              <a:t>can be actually derived which supports Majorana fermions under certain conditions</a:t>
            </a:r>
            <a:endParaRPr lang="fr-FR" altLang="fr-FR" sz="1633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15B32FB-972D-546C-7B69-03B67D88F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969" y="6217134"/>
            <a:ext cx="3533275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270">
                <a:solidFill>
                  <a:srgbClr val="CC00CC"/>
                </a:solidFill>
              </a:rPr>
              <a:t>F. Pientka, L. Glazman, F. vonOppen, PRB (2013)</a:t>
            </a:r>
            <a:endParaRPr lang="fr-FR" altLang="fr-FR" sz="1270"/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82D67254-33E2-4760-9039-C473B0DA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19" y="2056536"/>
            <a:ext cx="4572480" cy="187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04883E6-32A0-7518-DAFF-E8C2903385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02218" y="2996955"/>
            <a:ext cx="914496" cy="563099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D8980-9B8E-17F7-D752-BD28B11B6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992" y="3587418"/>
            <a:ext cx="1253869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>
                <a:solidFill>
                  <a:srgbClr val="FF0000"/>
                </a:solidFill>
              </a:rPr>
              <a:t>Shiba band</a:t>
            </a:r>
            <a:endParaRPr lang="fr-FR" altLang="en-US" sz="163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B1E23-726B-76F7-8552-C744A4782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892" y="4081389"/>
            <a:ext cx="7498867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/>
              <a:t>Results obtained from a tight-binding description for a given magnetic texture</a:t>
            </a:r>
            <a:endParaRPr lang="fr-FR" altLang="en-US" sz="1633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AB2F5981-D255-F1E2-F042-E93FC49E5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576" y="4539357"/>
            <a:ext cx="4140435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fr-FR" sz="1270">
                <a:solidFill>
                  <a:srgbClr val="7030A0"/>
                </a:solidFill>
              </a:rPr>
              <a:t>I. Reis, D. Marchand, and M. Franz, arXiv:14065222 </a:t>
            </a:r>
            <a:endParaRPr lang="fr-FR" altLang="fr-FR" sz="127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  <p:bldP spid="11" grpId="0"/>
      <p:bldP spid="12" grpId="0"/>
      <p:bldP spid="1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EBE29F-F7B7-9E53-31AF-0CF8B6AD82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0792" y="1"/>
            <a:ext cx="6172488" cy="620706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Experimental predictions?</a:t>
            </a: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325DAA6-82D6-7AE5-3963-73F6BA946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157" y="946180"/>
            <a:ext cx="7358809" cy="351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>
                <a:solidFill>
                  <a:schemeClr val="accent2"/>
                </a:solidFill>
              </a:rPr>
              <a:t>Helical magnetic phase is the ground state: self-sustained helical phase</a:t>
            </a:r>
            <a:endParaRPr lang="fr-FR" altLang="fr-FR" sz="1814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D0C4-C76C-DDF0-71F7-E8F5D49FF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435" y="1600009"/>
            <a:ext cx="4377352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1) Semi-conducting wires with nuclear spins</a:t>
            </a:r>
            <a:endParaRPr lang="fr-FR" altLang="fr-FR" sz="1633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54E77-C402-3A7D-F790-4C8EFE339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955" y="2225035"/>
            <a:ext cx="124585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GaAs wire: </a:t>
            </a:r>
            <a:endParaRPr lang="fr-FR" altLang="fr-FR" sz="1633" b="1"/>
          </a:p>
        </p:txBody>
      </p:sp>
      <p:pic>
        <p:nvPicPr>
          <p:cNvPr id="88065" name="Picture 1">
            <a:extLst>
              <a:ext uri="{FF2B5EF4-FFF2-40B4-BE49-F238E27FC236}">
                <a16:creationId xmlns:a16="http://schemas.microsoft.com/office/drawing/2014/main" id="{13594BB5-F89A-D82F-E703-4C843AEBD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428" y="2225035"/>
            <a:ext cx="1481915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>
            <a:extLst>
              <a:ext uri="{FF2B5EF4-FFF2-40B4-BE49-F238E27FC236}">
                <a16:creationId xmlns:a16="http://schemas.microsoft.com/office/drawing/2014/main" id="{C4380DB0-6FCD-4CFC-BA60-CE3D1AE0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72" y="2220714"/>
            <a:ext cx="2724766" cy="31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63B995E9-9668-4A30-AF92-990C8128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24" y="2803975"/>
            <a:ext cx="3246101" cy="321153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6" name="Flèche droite 5">
            <a:extLst>
              <a:ext uri="{FF2B5EF4-FFF2-40B4-BE49-F238E27FC236}">
                <a16:creationId xmlns:a16="http://schemas.microsoft.com/office/drawing/2014/main" id="{CA39FC19-D714-1617-0307-8252FB001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715" y="2861582"/>
            <a:ext cx="653829" cy="296671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29768-265A-0DCF-B3EA-3CA1D5B76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682" y="3109288"/>
            <a:ext cx="1289840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177">
                <a:solidFill>
                  <a:schemeClr val="accent2"/>
                </a:solidFill>
              </a:rPr>
              <a:t>Forget it !</a:t>
            </a:r>
            <a:endParaRPr lang="fr-FR" altLang="fr-FR" sz="2177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E9E24A-76F2-4BBB-6FDF-CBB89D7C94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0792" y="1"/>
            <a:ext cx="6172488" cy="620706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Experimental predictions?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2EF8D898-19A6-36B0-411F-1A7790E32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157" y="946180"/>
            <a:ext cx="7358809" cy="351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>
                <a:solidFill>
                  <a:schemeClr val="accent2"/>
                </a:solidFill>
              </a:rPr>
              <a:t>Helical magnetic phase is the ground state: self-sustained helical phase</a:t>
            </a:r>
            <a:endParaRPr lang="fr-FR" altLang="fr-FR" sz="1814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F349CECB-944C-E808-CA63-6E24E2379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435" y="1600009"/>
            <a:ext cx="4377352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1) Semi-conducting wires with nuclear spins</a:t>
            </a:r>
            <a:endParaRPr lang="fr-FR" altLang="fr-FR" sz="1633" b="1"/>
          </a:p>
        </p:txBody>
      </p:sp>
      <p:sp>
        <p:nvSpPr>
          <p:cNvPr id="50181" name="Rectangle 4">
            <a:extLst>
              <a:ext uri="{FF2B5EF4-FFF2-40B4-BE49-F238E27FC236}">
                <a16:creationId xmlns:a16="http://schemas.microsoft.com/office/drawing/2014/main" id="{FEDECB01-B9B9-CABE-D77A-8526BAD29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955" y="2225035"/>
            <a:ext cx="124585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GaAs wire: </a:t>
            </a:r>
            <a:endParaRPr lang="fr-FR" altLang="fr-FR" sz="1633" b="1"/>
          </a:p>
        </p:txBody>
      </p:sp>
      <p:pic>
        <p:nvPicPr>
          <p:cNvPr id="50182" name="Picture 1">
            <a:extLst>
              <a:ext uri="{FF2B5EF4-FFF2-40B4-BE49-F238E27FC236}">
                <a16:creationId xmlns:a16="http://schemas.microsoft.com/office/drawing/2014/main" id="{E60E8A44-8708-5EC9-28C9-0756C09E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428" y="2225035"/>
            <a:ext cx="1481915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>
            <a:extLst>
              <a:ext uri="{FF2B5EF4-FFF2-40B4-BE49-F238E27FC236}">
                <a16:creationId xmlns:a16="http://schemas.microsoft.com/office/drawing/2014/main" id="{45234E45-D075-0F55-5194-01E4335D0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72" y="2220714"/>
            <a:ext cx="2724766" cy="31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4">
            <a:extLst>
              <a:ext uri="{FF2B5EF4-FFF2-40B4-BE49-F238E27FC236}">
                <a16:creationId xmlns:a16="http://schemas.microsoft.com/office/drawing/2014/main" id="{8C942C67-9E90-F0DA-A09A-2924062F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24" y="2803975"/>
            <a:ext cx="3246101" cy="321153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50185" name="Flèche droite 5">
            <a:extLst>
              <a:ext uri="{FF2B5EF4-FFF2-40B4-BE49-F238E27FC236}">
                <a16:creationId xmlns:a16="http://schemas.microsoft.com/office/drawing/2014/main" id="{19A2AEDB-F64E-6B1F-5CC6-412B28ED9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715" y="2861582"/>
            <a:ext cx="653829" cy="296671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50186" name="Rectangle 6">
            <a:extLst>
              <a:ext uri="{FF2B5EF4-FFF2-40B4-BE49-F238E27FC236}">
                <a16:creationId xmlns:a16="http://schemas.microsoft.com/office/drawing/2014/main" id="{15CAE374-2436-A2B1-F0ED-E9EAEC452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682" y="3109288"/>
            <a:ext cx="1289840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177">
                <a:solidFill>
                  <a:schemeClr val="accent2"/>
                </a:solidFill>
              </a:rPr>
              <a:t>Forget it !</a:t>
            </a:r>
            <a:endParaRPr lang="fr-FR" altLang="fr-FR" sz="217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48083-2402-0979-66F9-31B3DE6AC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040" y="3686788"/>
            <a:ext cx="116249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InAs wire: </a:t>
            </a:r>
            <a:endParaRPr lang="fr-FR" altLang="fr-FR" sz="1633" b="1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6D9FC7FC-4405-5D08-4EE1-8DC86FA6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65" y="3670947"/>
            <a:ext cx="1481916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>
            <a:extLst>
              <a:ext uri="{FF2B5EF4-FFF2-40B4-BE49-F238E27FC236}">
                <a16:creationId xmlns:a16="http://schemas.microsoft.com/office/drawing/2014/main" id="{92914310-CAE4-A1FC-57DB-9105067A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67" y="3702630"/>
            <a:ext cx="1306218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>
            <a:extLst>
              <a:ext uri="{FF2B5EF4-FFF2-40B4-BE49-F238E27FC236}">
                <a16:creationId xmlns:a16="http://schemas.microsoft.com/office/drawing/2014/main" id="{FD502389-016C-344D-DC7C-62D0795ED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19" y="3660865"/>
            <a:ext cx="851129" cy="31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>
            <a:extLst>
              <a:ext uri="{FF2B5EF4-FFF2-40B4-BE49-F238E27FC236}">
                <a16:creationId xmlns:a16="http://schemas.microsoft.com/office/drawing/2014/main" id="{FA555896-141E-0126-9124-4618E356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22" y="4321895"/>
            <a:ext cx="1371024" cy="29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>
            <a:extLst>
              <a:ext uri="{FF2B5EF4-FFF2-40B4-BE49-F238E27FC236}">
                <a16:creationId xmlns:a16="http://schemas.microsoft.com/office/drawing/2014/main" id="{0BF4A71A-444B-6E0E-3FCD-32AA164B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94" y="4278690"/>
            <a:ext cx="1160762" cy="30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9">
            <a:extLst>
              <a:ext uri="{FF2B5EF4-FFF2-40B4-BE49-F238E27FC236}">
                <a16:creationId xmlns:a16="http://schemas.microsoft.com/office/drawing/2014/main" id="{71E207D8-4663-23FA-8FA5-AD1FF934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70" y="4703535"/>
            <a:ext cx="3028638" cy="3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èche droite 18">
            <a:extLst>
              <a:ext uri="{FF2B5EF4-FFF2-40B4-BE49-F238E27FC236}">
                <a16:creationId xmlns:a16="http://schemas.microsoft.com/office/drawing/2014/main" id="{7524EA29-AE9E-1804-BB10-F48424812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765" y="4321895"/>
            <a:ext cx="653829" cy="296671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34BF44-EFDA-019F-E755-65979D611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049" y="5029009"/>
            <a:ext cx="1123769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177">
                <a:solidFill>
                  <a:schemeClr val="accent2"/>
                </a:solidFill>
              </a:rPr>
              <a:t>Maybe !</a:t>
            </a:r>
            <a:endParaRPr lang="fr-FR" altLang="fr-FR" sz="2177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000543-B081-2B97-829D-70F7F3E4F6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0792" y="1"/>
            <a:ext cx="6172488" cy="620706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Experimental predictions?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76FB0-6F37-1CDA-09A4-6E1A6DACF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157" y="946180"/>
            <a:ext cx="7358809" cy="351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>
                <a:solidFill>
                  <a:schemeClr val="accent2"/>
                </a:solidFill>
              </a:rPr>
              <a:t>Helical magnetic phase is the ground state: self-sustained helical phase</a:t>
            </a:r>
            <a:endParaRPr lang="fr-FR" altLang="fr-FR" sz="1814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B63FA-D9FF-3712-DD5F-289621AEA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435" y="1600009"/>
            <a:ext cx="4377352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1) Semi-conducting wires with nuclear spins</a:t>
            </a:r>
            <a:endParaRPr lang="fr-FR" altLang="fr-FR" sz="1633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1F032-8558-CF15-DA31-3341A91F6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955" y="2225035"/>
            <a:ext cx="124585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GaAs wire: </a:t>
            </a:r>
            <a:endParaRPr lang="fr-FR" altLang="fr-FR" sz="1633" b="1"/>
          </a:p>
        </p:txBody>
      </p:sp>
      <p:pic>
        <p:nvPicPr>
          <p:cNvPr id="88065" name="Picture 1">
            <a:extLst>
              <a:ext uri="{FF2B5EF4-FFF2-40B4-BE49-F238E27FC236}">
                <a16:creationId xmlns:a16="http://schemas.microsoft.com/office/drawing/2014/main" id="{3136364A-FED5-4E61-236D-73269E7A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428" y="2225035"/>
            <a:ext cx="1481915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>
            <a:extLst>
              <a:ext uri="{FF2B5EF4-FFF2-40B4-BE49-F238E27FC236}">
                <a16:creationId xmlns:a16="http://schemas.microsoft.com/office/drawing/2014/main" id="{34E474E4-7534-C189-DE2B-61D4DFCCF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72" y="2220714"/>
            <a:ext cx="2724766" cy="31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19340A01-07B6-57C3-B072-DC09111A9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24" y="2803975"/>
            <a:ext cx="3246101" cy="321153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6" name="Flèche droite 5">
            <a:extLst>
              <a:ext uri="{FF2B5EF4-FFF2-40B4-BE49-F238E27FC236}">
                <a16:creationId xmlns:a16="http://schemas.microsoft.com/office/drawing/2014/main" id="{9B103273-9FD4-7D25-5E26-D73F677F5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715" y="2861582"/>
            <a:ext cx="653829" cy="296671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88FB7C-6D81-486A-7B8B-66A6EF3F5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682" y="3109288"/>
            <a:ext cx="1289840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177">
                <a:solidFill>
                  <a:schemeClr val="accent2"/>
                </a:solidFill>
              </a:rPr>
              <a:t>Forget it !</a:t>
            </a:r>
            <a:endParaRPr lang="fr-FR" altLang="fr-FR" sz="217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1A24E-C910-EB25-9718-0320F0C1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040" y="3686788"/>
            <a:ext cx="116249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InAs wire: </a:t>
            </a:r>
            <a:endParaRPr lang="fr-FR" altLang="fr-FR" sz="1633" b="1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E36CCB33-8535-BE9B-7D68-DC6BFBC5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65" y="3670947"/>
            <a:ext cx="1481916" cy="3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>
            <a:extLst>
              <a:ext uri="{FF2B5EF4-FFF2-40B4-BE49-F238E27FC236}">
                <a16:creationId xmlns:a16="http://schemas.microsoft.com/office/drawing/2014/main" id="{8E75F5C2-C33A-6F05-CE41-3404025B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67" y="3702630"/>
            <a:ext cx="1306218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>
            <a:extLst>
              <a:ext uri="{FF2B5EF4-FFF2-40B4-BE49-F238E27FC236}">
                <a16:creationId xmlns:a16="http://schemas.microsoft.com/office/drawing/2014/main" id="{AD962F26-4E46-82BD-2FCD-8B0EF286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19" y="3702630"/>
            <a:ext cx="85112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>
            <a:extLst>
              <a:ext uri="{FF2B5EF4-FFF2-40B4-BE49-F238E27FC236}">
                <a16:creationId xmlns:a16="http://schemas.microsoft.com/office/drawing/2014/main" id="{B7136D31-79DD-04B4-9037-758E6CF6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22" y="4321895"/>
            <a:ext cx="1371024" cy="29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>
            <a:extLst>
              <a:ext uri="{FF2B5EF4-FFF2-40B4-BE49-F238E27FC236}">
                <a16:creationId xmlns:a16="http://schemas.microsoft.com/office/drawing/2014/main" id="{F9F5076D-090C-C05C-8EF1-1B5D71B5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94" y="4278690"/>
            <a:ext cx="1160762" cy="30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9">
            <a:extLst>
              <a:ext uri="{FF2B5EF4-FFF2-40B4-BE49-F238E27FC236}">
                <a16:creationId xmlns:a16="http://schemas.microsoft.com/office/drawing/2014/main" id="{5CA5D7AF-0560-33C1-C3DE-CBB84923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70" y="4703535"/>
            <a:ext cx="3028638" cy="3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èche droite 18">
            <a:extLst>
              <a:ext uri="{FF2B5EF4-FFF2-40B4-BE49-F238E27FC236}">
                <a16:creationId xmlns:a16="http://schemas.microsoft.com/office/drawing/2014/main" id="{3103DF4E-E629-FAD2-E7C6-93FBADFA7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765" y="4321895"/>
            <a:ext cx="653829" cy="296671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C59D45-8662-CEA5-F87F-CFCADBC6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049" y="5029009"/>
            <a:ext cx="1123769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177">
                <a:solidFill>
                  <a:schemeClr val="accent2"/>
                </a:solidFill>
              </a:rPr>
              <a:t>Maybe !</a:t>
            </a:r>
            <a:endParaRPr lang="fr-FR" altLang="fr-FR" sz="2177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DA42E0-3326-17AC-82A7-876BB5ABC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85" y="5106777"/>
            <a:ext cx="3803926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 b="1"/>
              <a:t>2) Magnetic  Co atoms on a Nb surface</a:t>
            </a:r>
            <a:endParaRPr lang="fr-FR" altLang="fr-FR" sz="1633" b="1"/>
          </a:p>
        </p:txBody>
      </p:sp>
      <p:pic>
        <p:nvPicPr>
          <p:cNvPr id="88074" name="Picture 10">
            <a:extLst>
              <a:ext uri="{FF2B5EF4-FFF2-40B4-BE49-F238E27FC236}">
                <a16:creationId xmlns:a16="http://schemas.microsoft.com/office/drawing/2014/main" id="{8B4CE028-1F74-FE6C-B4A8-399CC8907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4" y="5569066"/>
            <a:ext cx="1250051" cy="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1">
            <a:extLst>
              <a:ext uri="{FF2B5EF4-FFF2-40B4-BE49-F238E27FC236}">
                <a16:creationId xmlns:a16="http://schemas.microsoft.com/office/drawing/2014/main" id="{720EBD3B-D735-97F9-2807-8ACC6F20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94" y="5625231"/>
            <a:ext cx="1637451" cy="2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2">
            <a:extLst>
              <a:ext uri="{FF2B5EF4-FFF2-40B4-BE49-F238E27FC236}">
                <a16:creationId xmlns:a16="http://schemas.microsoft.com/office/drawing/2014/main" id="{AD420D20-50C4-6A6C-A6A4-C9EBA9E7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85" y="6047196"/>
            <a:ext cx="1654734" cy="3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lèche droite 25">
            <a:extLst>
              <a:ext uri="{FF2B5EF4-FFF2-40B4-BE49-F238E27FC236}">
                <a16:creationId xmlns:a16="http://schemas.microsoft.com/office/drawing/2014/main" id="{FAF173E6-16D3-DB64-2FBA-9866DA90F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59" y="6054397"/>
            <a:ext cx="653829" cy="296671"/>
          </a:xfrm>
          <a:prstGeom prst="rightArrow">
            <a:avLst>
              <a:gd name="adj1" fmla="val 50000"/>
              <a:gd name="adj2" fmla="val 50036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99DCB2-1B55-7E16-38D4-2EE05FD3A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75" y="6054396"/>
            <a:ext cx="264251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633"/>
              <a:t>provides a constraint on A</a:t>
            </a:r>
            <a:r>
              <a:rPr lang="de-CH" altLang="fr-FR" sz="1270"/>
              <a:t>0:</a:t>
            </a:r>
            <a:endParaRPr lang="fr-FR" altLang="fr-FR" sz="1270"/>
          </a:p>
        </p:txBody>
      </p:sp>
      <p:pic>
        <p:nvPicPr>
          <p:cNvPr id="88077" name="Picture 13">
            <a:extLst>
              <a:ext uri="{FF2B5EF4-FFF2-40B4-BE49-F238E27FC236}">
                <a16:creationId xmlns:a16="http://schemas.microsoft.com/office/drawing/2014/main" id="{D6C1D1C9-A4C9-8459-8EC7-3EE1D480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93" y="6503723"/>
            <a:ext cx="2465539" cy="2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3D5408F-6E12-2323-727C-11ACAD38D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852" y="6453319"/>
            <a:ext cx="1678023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177">
                <a:solidFill>
                  <a:schemeClr val="accent2"/>
                </a:solidFill>
              </a:rPr>
              <a:t>reasonable !</a:t>
            </a:r>
            <a:endParaRPr lang="fr-FR" altLang="fr-FR" sz="2177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/>
      <p:bldP spid="12" grpId="0"/>
      <p:bldP spid="19" grpId="0" animBg="1"/>
      <p:bldP spid="20" grpId="0"/>
      <p:bldP spid="22" grpId="0"/>
      <p:bldP spid="26" grpId="0" animBg="1"/>
      <p:bldP spid="28" grpId="0"/>
      <p:bldP spid="3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B19D43A-B878-DA37-1FE3-0FA0F2C73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4158" y="0"/>
            <a:ext cx="6500843" cy="928898"/>
          </a:xfrm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446456" algn="l"/>
                <a:tab pos="895792" algn="l"/>
                <a:tab pos="1345128" algn="l"/>
                <a:tab pos="1794464" algn="l"/>
                <a:tab pos="2243800" algn="l"/>
                <a:tab pos="2693137" algn="l"/>
                <a:tab pos="3142473" algn="l"/>
                <a:tab pos="3591809" algn="l"/>
                <a:tab pos="4041145" algn="l"/>
                <a:tab pos="4490481" algn="l"/>
                <a:tab pos="4939817" algn="l"/>
                <a:tab pos="5389154" algn="l"/>
                <a:tab pos="5838490" algn="l"/>
                <a:tab pos="6287826" algn="l"/>
                <a:tab pos="6737162" algn="l"/>
                <a:tab pos="7186498" algn="l"/>
                <a:tab pos="7635834" algn="l"/>
                <a:tab pos="8085171" algn="l"/>
                <a:tab pos="8533067" algn="l"/>
                <a:tab pos="8982403" algn="l"/>
              </a:tabLst>
            </a:pPr>
            <a:r>
              <a:rPr lang="en-GB" altLang="fr-FR" sz="2903" b="1">
                <a:solidFill>
                  <a:srgbClr val="FF0000"/>
                </a:solidFill>
                <a:cs typeface="Arial" panose="020B0604020202020204" pitchFamily="34" charset="0"/>
              </a:rPr>
              <a:t>Conclusion of this first part</a:t>
            </a:r>
          </a:p>
        </p:txBody>
      </p:sp>
      <p:pic>
        <p:nvPicPr>
          <p:cNvPr id="52227" name="Picture 6">
            <a:extLst>
              <a:ext uri="{FF2B5EF4-FFF2-40B4-BE49-F238E27FC236}">
                <a16:creationId xmlns:a16="http://schemas.microsoft.com/office/drawing/2014/main" id="{2472AA2A-A9FC-A26B-CA98-3DAD534F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53" y="999465"/>
            <a:ext cx="396041" cy="41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8" name="Text Box 11">
            <a:extLst>
              <a:ext uri="{FF2B5EF4-FFF2-40B4-BE49-F238E27FC236}">
                <a16:creationId xmlns:a16="http://schemas.microsoft.com/office/drawing/2014/main" id="{5979D4F9-81C0-7E06-8C1B-0A4EBC1DE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264" y="928899"/>
            <a:ext cx="6627175" cy="45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9" tIns="45000" rIns="89999" bIns="450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19000"/>
              </a:lnSpc>
              <a:spcAft>
                <a:spcPct val="0"/>
              </a:spcAft>
              <a:buFontTx/>
              <a:buNone/>
            </a:pPr>
            <a:r>
              <a:rPr lang="en-GB" altLang="fr-FR" sz="2177">
                <a:solidFill>
                  <a:schemeClr val="tx1"/>
                </a:solidFill>
                <a:cs typeface="Arial" panose="020B0604020202020204" pitchFamily="34" charset="0"/>
              </a:rPr>
              <a:t>New platform for Majorana fermions: RKKY systems</a:t>
            </a:r>
          </a:p>
        </p:txBody>
      </p:sp>
      <p:sp>
        <p:nvSpPr>
          <p:cNvPr id="52229" name="Rectangle 11">
            <a:extLst>
              <a:ext uri="{FF2B5EF4-FFF2-40B4-BE49-F238E27FC236}">
                <a16:creationId xmlns:a16="http://schemas.microsoft.com/office/drawing/2014/main" id="{C0AE9566-8282-94E7-CF8C-5A3A65BA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151" y="1664815"/>
            <a:ext cx="7128748" cy="91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GB" altLang="fr-FR" sz="1814">
                <a:solidFill>
                  <a:schemeClr val="accent2"/>
                </a:solidFill>
                <a:cs typeface="Arial" panose="020B0604020202020204" pitchFamily="34" charset="0"/>
              </a:rPr>
              <a:t>- Wires with nuclear spins (however only at very low T= 0(10mK)</a:t>
            </a:r>
          </a:p>
          <a:p>
            <a:pPr eaLnBrk="1" hangingPunct="1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GB" altLang="fr-FR" sz="1996">
                <a:solidFill>
                  <a:schemeClr val="accent2"/>
                </a:solidFill>
                <a:cs typeface="Arial" panose="020B0604020202020204" pitchFamily="34" charset="0"/>
              </a:rPr>
              <a:t>- Magnetic atoms on a SC surface</a:t>
            </a:r>
          </a:p>
        </p:txBody>
      </p:sp>
      <p:sp>
        <p:nvSpPr>
          <p:cNvPr id="52230" name="Rectangle 1">
            <a:extLst>
              <a:ext uri="{FF2B5EF4-FFF2-40B4-BE49-F238E27FC236}">
                <a16:creationId xmlns:a16="http://schemas.microsoft.com/office/drawing/2014/main" id="{5CEE03E5-BF9A-6093-2D48-C2E698BF8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151" y="2737728"/>
            <a:ext cx="5952145" cy="973472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2177">
                <a:solidFill>
                  <a:schemeClr val="accent2"/>
                </a:solidFill>
                <a:cs typeface="Arial" panose="020B0604020202020204" pitchFamily="34" charset="0"/>
              </a:rPr>
              <a:t>Advantage: self-sustained Majorana phase 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chemeClr val="accent2"/>
                </a:solidFill>
                <a:cs typeface="Arial" panose="020B0604020202020204" pitchFamily="34" charset="0"/>
              </a:rPr>
              <a:t>(no fine-tuning)</a:t>
            </a:r>
          </a:p>
        </p:txBody>
      </p:sp>
      <p:sp>
        <p:nvSpPr>
          <p:cNvPr id="52231" name="Right Arrow 16">
            <a:extLst>
              <a:ext uri="{FF2B5EF4-FFF2-40B4-BE49-F238E27FC236}">
                <a16:creationId xmlns:a16="http://schemas.microsoft.com/office/drawing/2014/main" id="{76DE59AC-2359-F0EC-261C-92A29B60F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828" y="3061762"/>
            <a:ext cx="715756" cy="286591"/>
          </a:xfrm>
          <a:prstGeom prst="rightArrow">
            <a:avLst>
              <a:gd name="adj1" fmla="val 50000"/>
              <a:gd name="adj2" fmla="val 499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en-US" altLang="fr-FR" sz="2359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2" name="Rectangle 11">
            <a:extLst>
              <a:ext uri="{FF2B5EF4-FFF2-40B4-BE49-F238E27FC236}">
                <a16:creationId xmlns:a16="http://schemas.microsoft.com/office/drawing/2014/main" id="{1FCD19A3-5C20-A5A4-755B-A522AB547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583" y="4147636"/>
            <a:ext cx="283225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>
                <a:solidFill>
                  <a:srgbClr val="CC00CC"/>
                </a:solidFill>
              </a:rPr>
              <a:t>B. Braunecker, PS, PRL (2013)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3A6BE969-7BEC-AAEE-DF4F-25612CF3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1" y="18866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Rusinov’s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parametrization (JETP 68’)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B8997A-411A-C3A6-E010-8219FE026222}"/>
              </a:ext>
            </a:extLst>
          </p:cNvPr>
          <p:cNvSpPr txBox="1"/>
          <p:nvPr/>
        </p:nvSpPr>
        <p:spPr>
          <a:xfrm>
            <a:off x="0" y="614251"/>
            <a:ext cx="1118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3D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CC23F-D219-8779-8E95-AC5DF18DFF5E}"/>
              </a:ext>
            </a:extLst>
          </p:cNvPr>
          <p:cNvSpPr txBox="1"/>
          <p:nvPr/>
        </p:nvSpPr>
        <p:spPr>
          <a:xfrm>
            <a:off x="16721" y="3745981"/>
            <a:ext cx="1118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2D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1E357-993D-53D0-D24F-D9A6B933CF63}"/>
              </a:ext>
            </a:extLst>
          </p:cNvPr>
          <p:cNvSpPr txBox="1"/>
          <p:nvPr/>
        </p:nvSpPr>
        <p:spPr>
          <a:xfrm>
            <a:off x="8321895" y="6461649"/>
            <a:ext cx="388682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Ménard et al., Nature Physics 2015</a:t>
            </a: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1CAEF4-2CE7-C08B-9C53-BFE5A6F78D9C}"/>
              </a:ext>
            </a:extLst>
          </p:cNvPr>
          <p:cNvGrpSpPr/>
          <p:nvPr/>
        </p:nvGrpSpPr>
        <p:grpSpPr>
          <a:xfrm>
            <a:off x="782973" y="975638"/>
            <a:ext cx="11409027" cy="3031953"/>
            <a:chOff x="782973" y="967836"/>
            <a:chExt cx="12147827" cy="34875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6728F2-27DC-D2CE-92DC-AC518E80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562" y="1027547"/>
              <a:ext cx="3792539" cy="7974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8FFEE3-F2D1-1122-7674-390C6AE44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577" y="967836"/>
              <a:ext cx="3232837" cy="772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994986-F6BF-E284-FCC2-E459CB77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9921" y="2235618"/>
              <a:ext cx="5207770" cy="4142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E2EFA9-2045-2C01-3625-D7440CBED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3678" y="3143370"/>
              <a:ext cx="8940255" cy="797406"/>
            </a:xfrm>
            <a:prstGeom prst="rect">
              <a:avLst/>
            </a:prstGeom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15ED0FD-EDFA-B8B1-4726-B239EFF2A11E}"/>
                </a:ext>
              </a:extLst>
            </p:cNvPr>
            <p:cNvSpPr/>
            <p:nvPr/>
          </p:nvSpPr>
          <p:spPr>
            <a:xfrm>
              <a:off x="782973" y="3298637"/>
              <a:ext cx="805488" cy="37917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3B282B-49C1-90BB-4E74-C68249F04FB8}"/>
                </a:ext>
              </a:extLst>
            </p:cNvPr>
            <p:cNvSpPr txBox="1"/>
            <p:nvPr/>
          </p:nvSpPr>
          <p:spPr>
            <a:xfrm>
              <a:off x="5314757" y="4101396"/>
              <a:ext cx="7616043" cy="354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I. </a:t>
              </a:r>
              <a:r>
                <a:rPr lang="en-US" sz="14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Rusinov</a:t>
              </a: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Zh</a:t>
              </a: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Eksp</a:t>
              </a: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Teor</a:t>
              </a: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Fiz</a:t>
              </a: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Pisma</a:t>
              </a: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Red. 9, 146 (1968) [JETP Lett. 9, 85 (1969)]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7AE00E5-FF7D-2644-AE71-1F82F4275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909" y="5558166"/>
            <a:ext cx="8304182" cy="8356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42A231-09EA-440A-125C-9497C8A1B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878" y="4337657"/>
            <a:ext cx="4196649" cy="7595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D8434F-9F55-6D03-8718-6082805AF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672" y="4269201"/>
            <a:ext cx="3693852" cy="7854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C1E1978-F5AB-80FD-B524-89A23106E287}"/>
              </a:ext>
            </a:extLst>
          </p:cNvPr>
          <p:cNvSpPr txBox="1"/>
          <p:nvPr/>
        </p:nvSpPr>
        <p:spPr>
          <a:xfrm>
            <a:off x="5155172" y="1115646"/>
            <a:ext cx="63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44051B-7243-110D-75BF-9F79A5723767}"/>
              </a:ext>
            </a:extLst>
          </p:cNvPr>
          <p:cNvSpPr txBox="1"/>
          <p:nvPr/>
        </p:nvSpPr>
        <p:spPr>
          <a:xfrm>
            <a:off x="5776077" y="4511082"/>
            <a:ext cx="63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E0DD56F8-DB4F-A99E-FE0F-6700115FB673}"/>
              </a:ext>
            </a:extLst>
          </p:cNvPr>
          <p:cNvSpPr/>
          <p:nvPr/>
        </p:nvSpPr>
        <p:spPr>
          <a:xfrm>
            <a:off x="782973" y="5830452"/>
            <a:ext cx="756500" cy="3296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4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oneTexte 1"/>
          <p:cNvSpPr txBox="1">
            <a:spLocks noChangeArrowheads="1"/>
          </p:cNvSpPr>
          <p:nvPr/>
        </p:nvSpPr>
        <p:spPr bwMode="auto">
          <a:xfrm>
            <a:off x="6560449" y="6364881"/>
            <a:ext cx="50909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1600" dirty="0" err="1">
                <a:solidFill>
                  <a:srgbClr val="CC00CC"/>
                </a:solidFill>
                <a:cs typeface="Arial" panose="020B0604020202020204" pitchFamily="34" charset="0"/>
              </a:rPr>
              <a:t>Yazdani</a:t>
            </a:r>
            <a:r>
              <a:rPr lang="fr-FR" altLang="en-US" sz="1600" dirty="0">
                <a:solidFill>
                  <a:srgbClr val="CC00CC"/>
                </a:solidFill>
                <a:cs typeface="Arial" panose="020B0604020202020204" pitchFamily="34" charset="0"/>
              </a:rPr>
              <a:t> et al. </a:t>
            </a:r>
            <a:r>
              <a:rPr lang="fr-FR" altLang="en-US" sz="1600" i="1" dirty="0">
                <a:solidFill>
                  <a:srgbClr val="CC00CC"/>
                </a:solidFill>
                <a:cs typeface="Arial" panose="020B0604020202020204" pitchFamily="34" charset="0"/>
              </a:rPr>
              <a:t>Science</a:t>
            </a:r>
            <a:r>
              <a:rPr lang="fr-FR" altLang="en-US" sz="1600" dirty="0">
                <a:solidFill>
                  <a:srgbClr val="CC00CC"/>
                </a:solidFill>
                <a:cs typeface="Arial" panose="020B0604020202020204" pitchFamily="34" charset="0"/>
              </a:rPr>
              <a:t> </a:t>
            </a:r>
            <a:r>
              <a:rPr lang="fr-FR" altLang="en-US" sz="1600" b="1" dirty="0">
                <a:solidFill>
                  <a:srgbClr val="CC00CC"/>
                </a:solidFill>
                <a:cs typeface="Arial" panose="020B0604020202020204" pitchFamily="34" charset="0"/>
              </a:rPr>
              <a:t>275</a:t>
            </a:r>
            <a:r>
              <a:rPr lang="fr-FR" altLang="en-US" sz="1600" dirty="0">
                <a:solidFill>
                  <a:srgbClr val="CC00CC"/>
                </a:solidFill>
                <a:cs typeface="Arial" panose="020B0604020202020204" pitchFamily="34" charset="0"/>
              </a:rPr>
              <a:t>, 1767  (1997</a:t>
            </a:r>
            <a:r>
              <a:rPr lang="fr-FR" altLang="en-US" sz="1452" dirty="0">
                <a:solidFill>
                  <a:srgbClr val="CC00CC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1785121" y="856933"/>
            <a:ext cx="8295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4325" indent="-314325"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1535113" indent="-215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1992313" indent="-215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2449513" indent="-215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2906713" indent="-215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FontTx/>
              <a:buChar char="-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Bound states for magnetic impurities (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Mn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Gd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 on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Nb</a:t>
            </a:r>
            <a:endParaRPr lang="en-US" alt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No bound states for non magnetic Ag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adatoms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on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Nb</a:t>
            </a:r>
            <a:endParaRPr lang="en-US" alt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3316" name="Groupe 3"/>
          <p:cNvGrpSpPr>
            <a:grpSpLocks/>
          </p:cNvGrpSpPr>
          <p:nvPr/>
        </p:nvGrpSpPr>
        <p:grpSpPr bwMode="auto">
          <a:xfrm>
            <a:off x="1559525" y="2383451"/>
            <a:ext cx="5347281" cy="3593177"/>
            <a:chOff x="1207604" y="2086384"/>
            <a:chExt cx="6495701" cy="4027835"/>
          </a:xfrm>
        </p:grpSpPr>
        <p:pic>
          <p:nvPicPr>
            <p:cNvPr id="1333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9" t="27885" r="64563" b="5336"/>
            <a:stretch>
              <a:fillRect/>
            </a:stretch>
          </p:blipFill>
          <p:spPr bwMode="auto">
            <a:xfrm>
              <a:off x="1207604" y="2086384"/>
              <a:ext cx="2840360" cy="402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36" t="15492" r="7539" b="30540"/>
            <a:stretch>
              <a:fillRect/>
            </a:stretch>
          </p:blipFill>
          <p:spPr bwMode="auto">
            <a:xfrm>
              <a:off x="4499992" y="2086385"/>
              <a:ext cx="3203313" cy="4027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7" name="Groupe 8"/>
          <p:cNvGrpSpPr>
            <a:grpSpLocks/>
          </p:cNvGrpSpPr>
          <p:nvPr/>
        </p:nvGrpSpPr>
        <p:grpSpPr bwMode="auto">
          <a:xfrm>
            <a:off x="7078184" y="2986874"/>
            <a:ext cx="3456363" cy="1781467"/>
            <a:chOff x="5364088" y="423081"/>
            <a:chExt cx="3456384" cy="1781783"/>
          </a:xfrm>
        </p:grpSpPr>
        <p:sp>
          <p:nvSpPr>
            <p:cNvPr id="6" name="Rectangle 5"/>
            <p:cNvSpPr/>
            <p:nvPr/>
          </p:nvSpPr>
          <p:spPr>
            <a:xfrm>
              <a:off x="5364088" y="1412641"/>
              <a:ext cx="3456384" cy="7922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5459139" y="685235"/>
              <a:ext cx="1932695" cy="761975"/>
            </a:xfrm>
            <a:custGeom>
              <a:avLst/>
              <a:gdLst>
                <a:gd name="connsiteX0" fmla="*/ 0 w 1933074"/>
                <a:gd name="connsiteY0" fmla="*/ 1307432 h 1391949"/>
                <a:gd name="connsiteX1" fmla="*/ 120316 w 1933074"/>
                <a:gd name="connsiteY1" fmla="*/ 1315453 h 1391949"/>
                <a:gd name="connsiteX2" fmla="*/ 240632 w 1933074"/>
                <a:gd name="connsiteY2" fmla="*/ 1299411 h 1391949"/>
                <a:gd name="connsiteX3" fmla="*/ 344906 w 1933074"/>
                <a:gd name="connsiteY3" fmla="*/ 1315453 h 1391949"/>
                <a:gd name="connsiteX4" fmla="*/ 433137 w 1933074"/>
                <a:gd name="connsiteY4" fmla="*/ 1283369 h 1391949"/>
                <a:gd name="connsiteX5" fmla="*/ 537411 w 1933074"/>
                <a:gd name="connsiteY5" fmla="*/ 1315453 h 1391949"/>
                <a:gd name="connsiteX6" fmla="*/ 641684 w 1933074"/>
                <a:gd name="connsiteY6" fmla="*/ 1243263 h 1391949"/>
                <a:gd name="connsiteX7" fmla="*/ 745958 w 1933074"/>
                <a:gd name="connsiteY7" fmla="*/ 1315453 h 1391949"/>
                <a:gd name="connsiteX8" fmla="*/ 922421 w 1933074"/>
                <a:gd name="connsiteY8" fmla="*/ 0 h 1391949"/>
                <a:gd name="connsiteX9" fmla="*/ 1122948 w 1933074"/>
                <a:gd name="connsiteY9" fmla="*/ 1315453 h 1391949"/>
                <a:gd name="connsiteX10" fmla="*/ 1203158 w 1933074"/>
                <a:gd name="connsiteY10" fmla="*/ 1243263 h 1391949"/>
                <a:gd name="connsiteX11" fmla="*/ 1331495 w 1933074"/>
                <a:gd name="connsiteY11" fmla="*/ 1323474 h 1391949"/>
                <a:gd name="connsiteX12" fmla="*/ 1435769 w 1933074"/>
                <a:gd name="connsiteY12" fmla="*/ 1275348 h 1391949"/>
                <a:gd name="connsiteX13" fmla="*/ 1564106 w 1933074"/>
                <a:gd name="connsiteY13" fmla="*/ 1323474 h 1391949"/>
                <a:gd name="connsiteX14" fmla="*/ 1652337 w 1933074"/>
                <a:gd name="connsiteY14" fmla="*/ 1291390 h 1391949"/>
                <a:gd name="connsiteX15" fmla="*/ 1748590 w 1933074"/>
                <a:gd name="connsiteY15" fmla="*/ 1323474 h 1391949"/>
                <a:gd name="connsiteX16" fmla="*/ 1933074 w 1933074"/>
                <a:gd name="connsiteY16" fmla="*/ 1307432 h 1391949"/>
                <a:gd name="connsiteX0" fmla="*/ 0 w 1933074"/>
                <a:gd name="connsiteY0" fmla="*/ 1307651 h 1391954"/>
                <a:gd name="connsiteX1" fmla="*/ 120316 w 1933074"/>
                <a:gd name="connsiteY1" fmla="*/ 1315672 h 1391954"/>
                <a:gd name="connsiteX2" fmla="*/ 240632 w 1933074"/>
                <a:gd name="connsiteY2" fmla="*/ 1299630 h 1391954"/>
                <a:gd name="connsiteX3" fmla="*/ 344906 w 1933074"/>
                <a:gd name="connsiteY3" fmla="*/ 1315672 h 1391954"/>
                <a:gd name="connsiteX4" fmla="*/ 433137 w 1933074"/>
                <a:gd name="connsiteY4" fmla="*/ 1283588 h 1391954"/>
                <a:gd name="connsiteX5" fmla="*/ 537411 w 1933074"/>
                <a:gd name="connsiteY5" fmla="*/ 1315672 h 1391954"/>
                <a:gd name="connsiteX6" fmla="*/ 641684 w 1933074"/>
                <a:gd name="connsiteY6" fmla="*/ 1243482 h 1391954"/>
                <a:gd name="connsiteX7" fmla="*/ 770021 w 1933074"/>
                <a:gd name="connsiteY7" fmla="*/ 1211398 h 1391954"/>
                <a:gd name="connsiteX8" fmla="*/ 922421 w 1933074"/>
                <a:gd name="connsiteY8" fmla="*/ 219 h 1391954"/>
                <a:gd name="connsiteX9" fmla="*/ 1122948 w 1933074"/>
                <a:gd name="connsiteY9" fmla="*/ 1315672 h 1391954"/>
                <a:gd name="connsiteX10" fmla="*/ 1203158 w 1933074"/>
                <a:gd name="connsiteY10" fmla="*/ 1243482 h 1391954"/>
                <a:gd name="connsiteX11" fmla="*/ 1331495 w 1933074"/>
                <a:gd name="connsiteY11" fmla="*/ 1323693 h 1391954"/>
                <a:gd name="connsiteX12" fmla="*/ 1435769 w 1933074"/>
                <a:gd name="connsiteY12" fmla="*/ 1275567 h 1391954"/>
                <a:gd name="connsiteX13" fmla="*/ 1564106 w 1933074"/>
                <a:gd name="connsiteY13" fmla="*/ 1323693 h 1391954"/>
                <a:gd name="connsiteX14" fmla="*/ 1652337 w 1933074"/>
                <a:gd name="connsiteY14" fmla="*/ 1291609 h 1391954"/>
                <a:gd name="connsiteX15" fmla="*/ 1748590 w 1933074"/>
                <a:gd name="connsiteY15" fmla="*/ 1323693 h 1391954"/>
                <a:gd name="connsiteX16" fmla="*/ 1933074 w 1933074"/>
                <a:gd name="connsiteY16" fmla="*/ 1307651 h 1391954"/>
                <a:gd name="connsiteX0" fmla="*/ 0 w 1933074"/>
                <a:gd name="connsiteY0" fmla="*/ 1307434 h 1323939"/>
                <a:gd name="connsiteX1" fmla="*/ 120316 w 1933074"/>
                <a:gd name="connsiteY1" fmla="*/ 1315455 h 1323939"/>
                <a:gd name="connsiteX2" fmla="*/ 240632 w 1933074"/>
                <a:gd name="connsiteY2" fmla="*/ 1299413 h 1323939"/>
                <a:gd name="connsiteX3" fmla="*/ 344906 w 1933074"/>
                <a:gd name="connsiteY3" fmla="*/ 1315455 h 1323939"/>
                <a:gd name="connsiteX4" fmla="*/ 433137 w 1933074"/>
                <a:gd name="connsiteY4" fmla="*/ 1283371 h 1323939"/>
                <a:gd name="connsiteX5" fmla="*/ 537411 w 1933074"/>
                <a:gd name="connsiteY5" fmla="*/ 1315455 h 1323939"/>
                <a:gd name="connsiteX6" fmla="*/ 641684 w 1933074"/>
                <a:gd name="connsiteY6" fmla="*/ 1243265 h 1323939"/>
                <a:gd name="connsiteX7" fmla="*/ 770021 w 1933074"/>
                <a:gd name="connsiteY7" fmla="*/ 1211181 h 1323939"/>
                <a:gd name="connsiteX8" fmla="*/ 922421 w 1933074"/>
                <a:gd name="connsiteY8" fmla="*/ 2 h 1323939"/>
                <a:gd name="connsiteX9" fmla="*/ 1074821 w 1933074"/>
                <a:gd name="connsiteY9" fmla="*/ 1203160 h 1323939"/>
                <a:gd name="connsiteX10" fmla="*/ 1203158 w 1933074"/>
                <a:gd name="connsiteY10" fmla="*/ 1243265 h 1323939"/>
                <a:gd name="connsiteX11" fmla="*/ 1331495 w 1933074"/>
                <a:gd name="connsiteY11" fmla="*/ 1323476 h 1323939"/>
                <a:gd name="connsiteX12" fmla="*/ 1435769 w 1933074"/>
                <a:gd name="connsiteY12" fmla="*/ 1275350 h 1323939"/>
                <a:gd name="connsiteX13" fmla="*/ 1564106 w 1933074"/>
                <a:gd name="connsiteY13" fmla="*/ 1323476 h 1323939"/>
                <a:gd name="connsiteX14" fmla="*/ 1652337 w 1933074"/>
                <a:gd name="connsiteY14" fmla="*/ 1291392 h 1323939"/>
                <a:gd name="connsiteX15" fmla="*/ 1748590 w 1933074"/>
                <a:gd name="connsiteY15" fmla="*/ 1323476 h 1323939"/>
                <a:gd name="connsiteX16" fmla="*/ 1933074 w 1933074"/>
                <a:gd name="connsiteY16" fmla="*/ 1307434 h 132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33074" h="1323939">
                  <a:moveTo>
                    <a:pt x="0" y="1307434"/>
                  </a:moveTo>
                  <a:cubicBezTo>
                    <a:pt x="40105" y="1312113"/>
                    <a:pt x="80211" y="1316792"/>
                    <a:pt x="120316" y="1315455"/>
                  </a:cubicBezTo>
                  <a:cubicBezTo>
                    <a:pt x="160421" y="1314118"/>
                    <a:pt x="203200" y="1299413"/>
                    <a:pt x="240632" y="1299413"/>
                  </a:cubicBezTo>
                  <a:cubicBezTo>
                    <a:pt x="278064" y="1299413"/>
                    <a:pt x="312822" y="1318129"/>
                    <a:pt x="344906" y="1315455"/>
                  </a:cubicBezTo>
                  <a:cubicBezTo>
                    <a:pt x="376990" y="1312781"/>
                    <a:pt x="401053" y="1283371"/>
                    <a:pt x="433137" y="1283371"/>
                  </a:cubicBezTo>
                  <a:cubicBezTo>
                    <a:pt x="465221" y="1283371"/>
                    <a:pt x="502653" y="1322139"/>
                    <a:pt x="537411" y="1315455"/>
                  </a:cubicBezTo>
                  <a:cubicBezTo>
                    <a:pt x="572169" y="1308771"/>
                    <a:pt x="602916" y="1260644"/>
                    <a:pt x="641684" y="1243265"/>
                  </a:cubicBezTo>
                  <a:cubicBezTo>
                    <a:pt x="680452" y="1225886"/>
                    <a:pt x="723232" y="1418392"/>
                    <a:pt x="770021" y="1211181"/>
                  </a:cubicBezTo>
                  <a:cubicBezTo>
                    <a:pt x="816811" y="1003970"/>
                    <a:pt x="871621" y="1339"/>
                    <a:pt x="922421" y="2"/>
                  </a:cubicBezTo>
                  <a:cubicBezTo>
                    <a:pt x="973221" y="-1335"/>
                    <a:pt x="1028032" y="995949"/>
                    <a:pt x="1074821" y="1203160"/>
                  </a:cubicBezTo>
                  <a:cubicBezTo>
                    <a:pt x="1121611" y="1410371"/>
                    <a:pt x="1160379" y="1223212"/>
                    <a:pt x="1203158" y="1243265"/>
                  </a:cubicBezTo>
                  <a:cubicBezTo>
                    <a:pt x="1245937" y="1263318"/>
                    <a:pt x="1292727" y="1318129"/>
                    <a:pt x="1331495" y="1323476"/>
                  </a:cubicBezTo>
                  <a:cubicBezTo>
                    <a:pt x="1370264" y="1328824"/>
                    <a:pt x="1397001" y="1275350"/>
                    <a:pt x="1435769" y="1275350"/>
                  </a:cubicBezTo>
                  <a:cubicBezTo>
                    <a:pt x="1474537" y="1275350"/>
                    <a:pt x="1528011" y="1320802"/>
                    <a:pt x="1564106" y="1323476"/>
                  </a:cubicBezTo>
                  <a:cubicBezTo>
                    <a:pt x="1600201" y="1326150"/>
                    <a:pt x="1621590" y="1291392"/>
                    <a:pt x="1652337" y="1291392"/>
                  </a:cubicBezTo>
                  <a:cubicBezTo>
                    <a:pt x="1683084" y="1291392"/>
                    <a:pt x="1701801" y="1320802"/>
                    <a:pt x="1748590" y="1323476"/>
                  </a:cubicBezTo>
                  <a:cubicBezTo>
                    <a:pt x="1795379" y="1326150"/>
                    <a:pt x="1864226" y="1316792"/>
                    <a:pt x="1933074" y="1307434"/>
                  </a:cubicBezTo>
                </a:path>
              </a:pathLst>
            </a:cu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324" name="ZoneTexte 7"/>
            <p:cNvSpPr txBox="1">
              <a:spLocks noChangeArrowheads="1"/>
            </p:cNvSpPr>
            <p:nvPr/>
          </p:nvSpPr>
          <p:spPr bwMode="auto">
            <a:xfrm>
              <a:off x="6480212" y="1835532"/>
              <a:ext cx="1224136" cy="34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en-US" sz="1633">
                  <a:cs typeface="Arial" panose="020B0604020202020204" pitchFamily="34" charset="0"/>
                </a:rPr>
                <a:t>Nb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7698587" y="1223947"/>
              <a:ext cx="185781" cy="184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6294431" y="1228269"/>
              <a:ext cx="185780" cy="184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037554" y="1447210"/>
              <a:ext cx="1653304" cy="3232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500" dirty="0">
                  <a:cs typeface="Arial" panose="020B0604020202020204" pitchFamily="34" charset="0"/>
                </a:rPr>
                <a:t>Mn &amp; Gd </a:t>
              </a:r>
              <a:r>
                <a:rPr lang="fr-FR" sz="1500" dirty="0" err="1">
                  <a:cs typeface="Arial" panose="020B0604020202020204" pitchFamily="34" charset="0"/>
                </a:rPr>
                <a:t>atoms</a:t>
              </a:r>
              <a:endParaRPr lang="fr-FR" sz="1500" dirty="0">
                <a:cs typeface="Arial" panose="020B0604020202020204" pitchFamily="34" charset="0"/>
              </a:endParaRPr>
            </a:p>
          </p:txBody>
        </p:sp>
        <p:sp>
          <p:nvSpPr>
            <p:cNvPr id="13328" name="ZoneTexte 15"/>
            <p:cNvSpPr txBox="1">
              <a:spLocks noChangeArrowheads="1"/>
            </p:cNvSpPr>
            <p:nvPr/>
          </p:nvSpPr>
          <p:spPr bwMode="auto">
            <a:xfrm>
              <a:off x="6414010" y="546197"/>
              <a:ext cx="1198227" cy="34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en-US" sz="1633">
                  <a:cs typeface="Arial" panose="020B0604020202020204" pitchFamily="34" charset="0"/>
                </a:rPr>
                <a:t>STM tip</a:t>
              </a: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6220983" y="423081"/>
              <a:ext cx="259229" cy="750452"/>
            </a:xfrm>
            <a:custGeom>
              <a:avLst/>
              <a:gdLst>
                <a:gd name="connsiteX0" fmla="*/ 0 w 259308"/>
                <a:gd name="connsiteY0" fmla="*/ 13647 h 750636"/>
                <a:gd name="connsiteX1" fmla="*/ 150126 w 259308"/>
                <a:gd name="connsiteY1" fmla="*/ 750626 h 750636"/>
                <a:gd name="connsiteX2" fmla="*/ 259308 w 259308"/>
                <a:gd name="connsiteY2" fmla="*/ 0 h 75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308" h="750636">
                  <a:moveTo>
                    <a:pt x="0" y="13647"/>
                  </a:moveTo>
                  <a:cubicBezTo>
                    <a:pt x="53454" y="383273"/>
                    <a:pt x="106908" y="752900"/>
                    <a:pt x="150126" y="750626"/>
                  </a:cubicBezTo>
                  <a:cubicBezTo>
                    <a:pt x="193344" y="748352"/>
                    <a:pt x="226326" y="374176"/>
                    <a:pt x="259308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6871935" y="685235"/>
              <a:ext cx="1932695" cy="761975"/>
            </a:xfrm>
            <a:custGeom>
              <a:avLst/>
              <a:gdLst>
                <a:gd name="connsiteX0" fmla="*/ 0 w 1933074"/>
                <a:gd name="connsiteY0" fmla="*/ 1307432 h 1391949"/>
                <a:gd name="connsiteX1" fmla="*/ 120316 w 1933074"/>
                <a:gd name="connsiteY1" fmla="*/ 1315453 h 1391949"/>
                <a:gd name="connsiteX2" fmla="*/ 240632 w 1933074"/>
                <a:gd name="connsiteY2" fmla="*/ 1299411 h 1391949"/>
                <a:gd name="connsiteX3" fmla="*/ 344906 w 1933074"/>
                <a:gd name="connsiteY3" fmla="*/ 1315453 h 1391949"/>
                <a:gd name="connsiteX4" fmla="*/ 433137 w 1933074"/>
                <a:gd name="connsiteY4" fmla="*/ 1283369 h 1391949"/>
                <a:gd name="connsiteX5" fmla="*/ 537411 w 1933074"/>
                <a:gd name="connsiteY5" fmla="*/ 1315453 h 1391949"/>
                <a:gd name="connsiteX6" fmla="*/ 641684 w 1933074"/>
                <a:gd name="connsiteY6" fmla="*/ 1243263 h 1391949"/>
                <a:gd name="connsiteX7" fmla="*/ 745958 w 1933074"/>
                <a:gd name="connsiteY7" fmla="*/ 1315453 h 1391949"/>
                <a:gd name="connsiteX8" fmla="*/ 922421 w 1933074"/>
                <a:gd name="connsiteY8" fmla="*/ 0 h 1391949"/>
                <a:gd name="connsiteX9" fmla="*/ 1122948 w 1933074"/>
                <a:gd name="connsiteY9" fmla="*/ 1315453 h 1391949"/>
                <a:gd name="connsiteX10" fmla="*/ 1203158 w 1933074"/>
                <a:gd name="connsiteY10" fmla="*/ 1243263 h 1391949"/>
                <a:gd name="connsiteX11" fmla="*/ 1331495 w 1933074"/>
                <a:gd name="connsiteY11" fmla="*/ 1323474 h 1391949"/>
                <a:gd name="connsiteX12" fmla="*/ 1435769 w 1933074"/>
                <a:gd name="connsiteY12" fmla="*/ 1275348 h 1391949"/>
                <a:gd name="connsiteX13" fmla="*/ 1564106 w 1933074"/>
                <a:gd name="connsiteY13" fmla="*/ 1323474 h 1391949"/>
                <a:gd name="connsiteX14" fmla="*/ 1652337 w 1933074"/>
                <a:gd name="connsiteY14" fmla="*/ 1291390 h 1391949"/>
                <a:gd name="connsiteX15" fmla="*/ 1748590 w 1933074"/>
                <a:gd name="connsiteY15" fmla="*/ 1323474 h 1391949"/>
                <a:gd name="connsiteX16" fmla="*/ 1933074 w 1933074"/>
                <a:gd name="connsiteY16" fmla="*/ 1307432 h 1391949"/>
                <a:gd name="connsiteX0" fmla="*/ 0 w 1933074"/>
                <a:gd name="connsiteY0" fmla="*/ 1307651 h 1391954"/>
                <a:gd name="connsiteX1" fmla="*/ 120316 w 1933074"/>
                <a:gd name="connsiteY1" fmla="*/ 1315672 h 1391954"/>
                <a:gd name="connsiteX2" fmla="*/ 240632 w 1933074"/>
                <a:gd name="connsiteY2" fmla="*/ 1299630 h 1391954"/>
                <a:gd name="connsiteX3" fmla="*/ 344906 w 1933074"/>
                <a:gd name="connsiteY3" fmla="*/ 1315672 h 1391954"/>
                <a:gd name="connsiteX4" fmla="*/ 433137 w 1933074"/>
                <a:gd name="connsiteY4" fmla="*/ 1283588 h 1391954"/>
                <a:gd name="connsiteX5" fmla="*/ 537411 w 1933074"/>
                <a:gd name="connsiteY5" fmla="*/ 1315672 h 1391954"/>
                <a:gd name="connsiteX6" fmla="*/ 641684 w 1933074"/>
                <a:gd name="connsiteY6" fmla="*/ 1243482 h 1391954"/>
                <a:gd name="connsiteX7" fmla="*/ 770021 w 1933074"/>
                <a:gd name="connsiteY7" fmla="*/ 1211398 h 1391954"/>
                <a:gd name="connsiteX8" fmla="*/ 922421 w 1933074"/>
                <a:gd name="connsiteY8" fmla="*/ 219 h 1391954"/>
                <a:gd name="connsiteX9" fmla="*/ 1122948 w 1933074"/>
                <a:gd name="connsiteY9" fmla="*/ 1315672 h 1391954"/>
                <a:gd name="connsiteX10" fmla="*/ 1203158 w 1933074"/>
                <a:gd name="connsiteY10" fmla="*/ 1243482 h 1391954"/>
                <a:gd name="connsiteX11" fmla="*/ 1331495 w 1933074"/>
                <a:gd name="connsiteY11" fmla="*/ 1323693 h 1391954"/>
                <a:gd name="connsiteX12" fmla="*/ 1435769 w 1933074"/>
                <a:gd name="connsiteY12" fmla="*/ 1275567 h 1391954"/>
                <a:gd name="connsiteX13" fmla="*/ 1564106 w 1933074"/>
                <a:gd name="connsiteY13" fmla="*/ 1323693 h 1391954"/>
                <a:gd name="connsiteX14" fmla="*/ 1652337 w 1933074"/>
                <a:gd name="connsiteY14" fmla="*/ 1291609 h 1391954"/>
                <a:gd name="connsiteX15" fmla="*/ 1748590 w 1933074"/>
                <a:gd name="connsiteY15" fmla="*/ 1323693 h 1391954"/>
                <a:gd name="connsiteX16" fmla="*/ 1933074 w 1933074"/>
                <a:gd name="connsiteY16" fmla="*/ 1307651 h 1391954"/>
                <a:gd name="connsiteX0" fmla="*/ 0 w 1933074"/>
                <a:gd name="connsiteY0" fmla="*/ 1307434 h 1323939"/>
                <a:gd name="connsiteX1" fmla="*/ 120316 w 1933074"/>
                <a:gd name="connsiteY1" fmla="*/ 1315455 h 1323939"/>
                <a:gd name="connsiteX2" fmla="*/ 240632 w 1933074"/>
                <a:gd name="connsiteY2" fmla="*/ 1299413 h 1323939"/>
                <a:gd name="connsiteX3" fmla="*/ 344906 w 1933074"/>
                <a:gd name="connsiteY3" fmla="*/ 1315455 h 1323939"/>
                <a:gd name="connsiteX4" fmla="*/ 433137 w 1933074"/>
                <a:gd name="connsiteY4" fmla="*/ 1283371 h 1323939"/>
                <a:gd name="connsiteX5" fmla="*/ 537411 w 1933074"/>
                <a:gd name="connsiteY5" fmla="*/ 1315455 h 1323939"/>
                <a:gd name="connsiteX6" fmla="*/ 641684 w 1933074"/>
                <a:gd name="connsiteY6" fmla="*/ 1243265 h 1323939"/>
                <a:gd name="connsiteX7" fmla="*/ 770021 w 1933074"/>
                <a:gd name="connsiteY7" fmla="*/ 1211181 h 1323939"/>
                <a:gd name="connsiteX8" fmla="*/ 922421 w 1933074"/>
                <a:gd name="connsiteY8" fmla="*/ 2 h 1323939"/>
                <a:gd name="connsiteX9" fmla="*/ 1074821 w 1933074"/>
                <a:gd name="connsiteY9" fmla="*/ 1203160 h 1323939"/>
                <a:gd name="connsiteX10" fmla="*/ 1203158 w 1933074"/>
                <a:gd name="connsiteY10" fmla="*/ 1243265 h 1323939"/>
                <a:gd name="connsiteX11" fmla="*/ 1331495 w 1933074"/>
                <a:gd name="connsiteY11" fmla="*/ 1323476 h 1323939"/>
                <a:gd name="connsiteX12" fmla="*/ 1435769 w 1933074"/>
                <a:gd name="connsiteY12" fmla="*/ 1275350 h 1323939"/>
                <a:gd name="connsiteX13" fmla="*/ 1564106 w 1933074"/>
                <a:gd name="connsiteY13" fmla="*/ 1323476 h 1323939"/>
                <a:gd name="connsiteX14" fmla="*/ 1652337 w 1933074"/>
                <a:gd name="connsiteY14" fmla="*/ 1291392 h 1323939"/>
                <a:gd name="connsiteX15" fmla="*/ 1748590 w 1933074"/>
                <a:gd name="connsiteY15" fmla="*/ 1323476 h 1323939"/>
                <a:gd name="connsiteX16" fmla="*/ 1933074 w 1933074"/>
                <a:gd name="connsiteY16" fmla="*/ 1307434 h 132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33074" h="1323939">
                  <a:moveTo>
                    <a:pt x="0" y="1307434"/>
                  </a:moveTo>
                  <a:cubicBezTo>
                    <a:pt x="40105" y="1312113"/>
                    <a:pt x="80211" y="1316792"/>
                    <a:pt x="120316" y="1315455"/>
                  </a:cubicBezTo>
                  <a:cubicBezTo>
                    <a:pt x="160421" y="1314118"/>
                    <a:pt x="203200" y="1299413"/>
                    <a:pt x="240632" y="1299413"/>
                  </a:cubicBezTo>
                  <a:cubicBezTo>
                    <a:pt x="278064" y="1299413"/>
                    <a:pt x="312822" y="1318129"/>
                    <a:pt x="344906" y="1315455"/>
                  </a:cubicBezTo>
                  <a:cubicBezTo>
                    <a:pt x="376990" y="1312781"/>
                    <a:pt x="401053" y="1283371"/>
                    <a:pt x="433137" y="1283371"/>
                  </a:cubicBezTo>
                  <a:cubicBezTo>
                    <a:pt x="465221" y="1283371"/>
                    <a:pt x="502653" y="1322139"/>
                    <a:pt x="537411" y="1315455"/>
                  </a:cubicBezTo>
                  <a:cubicBezTo>
                    <a:pt x="572169" y="1308771"/>
                    <a:pt x="602916" y="1260644"/>
                    <a:pt x="641684" y="1243265"/>
                  </a:cubicBezTo>
                  <a:cubicBezTo>
                    <a:pt x="680452" y="1225886"/>
                    <a:pt x="723232" y="1418392"/>
                    <a:pt x="770021" y="1211181"/>
                  </a:cubicBezTo>
                  <a:cubicBezTo>
                    <a:pt x="816811" y="1003970"/>
                    <a:pt x="871621" y="1339"/>
                    <a:pt x="922421" y="2"/>
                  </a:cubicBezTo>
                  <a:cubicBezTo>
                    <a:pt x="973221" y="-1335"/>
                    <a:pt x="1028032" y="995949"/>
                    <a:pt x="1074821" y="1203160"/>
                  </a:cubicBezTo>
                  <a:cubicBezTo>
                    <a:pt x="1121611" y="1410371"/>
                    <a:pt x="1160379" y="1223212"/>
                    <a:pt x="1203158" y="1243265"/>
                  </a:cubicBezTo>
                  <a:cubicBezTo>
                    <a:pt x="1245937" y="1263318"/>
                    <a:pt x="1292727" y="1318129"/>
                    <a:pt x="1331495" y="1323476"/>
                  </a:cubicBezTo>
                  <a:cubicBezTo>
                    <a:pt x="1370264" y="1328824"/>
                    <a:pt x="1397001" y="1275350"/>
                    <a:pt x="1435769" y="1275350"/>
                  </a:cubicBezTo>
                  <a:cubicBezTo>
                    <a:pt x="1474537" y="1275350"/>
                    <a:pt x="1528011" y="1320802"/>
                    <a:pt x="1564106" y="1323476"/>
                  </a:cubicBezTo>
                  <a:cubicBezTo>
                    <a:pt x="1600201" y="1326150"/>
                    <a:pt x="1621590" y="1291392"/>
                    <a:pt x="1652337" y="1291392"/>
                  </a:cubicBezTo>
                  <a:cubicBezTo>
                    <a:pt x="1683084" y="1291392"/>
                    <a:pt x="1701801" y="1320802"/>
                    <a:pt x="1748590" y="1323476"/>
                  </a:cubicBezTo>
                  <a:cubicBezTo>
                    <a:pt x="1795379" y="1326150"/>
                    <a:pt x="1864226" y="1316792"/>
                    <a:pt x="1933074" y="1307434"/>
                  </a:cubicBezTo>
                </a:path>
              </a:pathLst>
            </a:cu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318" name="Rectangle 14"/>
          <p:cNvSpPr>
            <a:spLocks noChangeArrowheads="1"/>
          </p:cNvSpPr>
          <p:nvPr/>
        </p:nvSpPr>
        <p:spPr bwMode="auto">
          <a:xfrm>
            <a:off x="7128589" y="5040530"/>
            <a:ext cx="45710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The wave function of the </a:t>
            </a:r>
          </a:p>
          <a:p>
            <a:r>
              <a:rPr lang="en-US" altLang="en-US" dirty="0"/>
              <a:t>bound states  is localized at less </a:t>
            </a:r>
          </a:p>
          <a:p>
            <a:r>
              <a:rPr lang="en-US" altLang="en-US" dirty="0"/>
              <a:t>than 10 Å from the impurities </a:t>
            </a:r>
          </a:p>
        </p:txBody>
      </p:sp>
      <p:sp>
        <p:nvSpPr>
          <p:cNvPr id="32" name="Forme libre 16"/>
          <p:cNvSpPr/>
          <p:nvPr/>
        </p:nvSpPr>
        <p:spPr>
          <a:xfrm>
            <a:off x="7248122" y="3267704"/>
            <a:ext cx="1752664" cy="691273"/>
          </a:xfrm>
          <a:custGeom>
            <a:avLst/>
            <a:gdLst>
              <a:gd name="connsiteX0" fmla="*/ 0 w 1933074"/>
              <a:gd name="connsiteY0" fmla="*/ 1307432 h 1391949"/>
              <a:gd name="connsiteX1" fmla="*/ 120316 w 1933074"/>
              <a:gd name="connsiteY1" fmla="*/ 1315453 h 1391949"/>
              <a:gd name="connsiteX2" fmla="*/ 240632 w 1933074"/>
              <a:gd name="connsiteY2" fmla="*/ 1299411 h 1391949"/>
              <a:gd name="connsiteX3" fmla="*/ 344906 w 1933074"/>
              <a:gd name="connsiteY3" fmla="*/ 1315453 h 1391949"/>
              <a:gd name="connsiteX4" fmla="*/ 433137 w 1933074"/>
              <a:gd name="connsiteY4" fmla="*/ 1283369 h 1391949"/>
              <a:gd name="connsiteX5" fmla="*/ 537411 w 1933074"/>
              <a:gd name="connsiteY5" fmla="*/ 1315453 h 1391949"/>
              <a:gd name="connsiteX6" fmla="*/ 641684 w 1933074"/>
              <a:gd name="connsiteY6" fmla="*/ 1243263 h 1391949"/>
              <a:gd name="connsiteX7" fmla="*/ 745958 w 1933074"/>
              <a:gd name="connsiteY7" fmla="*/ 1315453 h 1391949"/>
              <a:gd name="connsiteX8" fmla="*/ 922421 w 1933074"/>
              <a:gd name="connsiteY8" fmla="*/ 0 h 1391949"/>
              <a:gd name="connsiteX9" fmla="*/ 1122948 w 1933074"/>
              <a:gd name="connsiteY9" fmla="*/ 1315453 h 1391949"/>
              <a:gd name="connsiteX10" fmla="*/ 1203158 w 1933074"/>
              <a:gd name="connsiteY10" fmla="*/ 1243263 h 1391949"/>
              <a:gd name="connsiteX11" fmla="*/ 1331495 w 1933074"/>
              <a:gd name="connsiteY11" fmla="*/ 1323474 h 1391949"/>
              <a:gd name="connsiteX12" fmla="*/ 1435769 w 1933074"/>
              <a:gd name="connsiteY12" fmla="*/ 1275348 h 1391949"/>
              <a:gd name="connsiteX13" fmla="*/ 1564106 w 1933074"/>
              <a:gd name="connsiteY13" fmla="*/ 1323474 h 1391949"/>
              <a:gd name="connsiteX14" fmla="*/ 1652337 w 1933074"/>
              <a:gd name="connsiteY14" fmla="*/ 1291390 h 1391949"/>
              <a:gd name="connsiteX15" fmla="*/ 1748590 w 1933074"/>
              <a:gd name="connsiteY15" fmla="*/ 1323474 h 1391949"/>
              <a:gd name="connsiteX16" fmla="*/ 1933074 w 1933074"/>
              <a:gd name="connsiteY16" fmla="*/ 1307432 h 1391949"/>
              <a:gd name="connsiteX0" fmla="*/ 0 w 1933074"/>
              <a:gd name="connsiteY0" fmla="*/ 1307651 h 1391954"/>
              <a:gd name="connsiteX1" fmla="*/ 120316 w 1933074"/>
              <a:gd name="connsiteY1" fmla="*/ 1315672 h 1391954"/>
              <a:gd name="connsiteX2" fmla="*/ 240632 w 1933074"/>
              <a:gd name="connsiteY2" fmla="*/ 1299630 h 1391954"/>
              <a:gd name="connsiteX3" fmla="*/ 344906 w 1933074"/>
              <a:gd name="connsiteY3" fmla="*/ 1315672 h 1391954"/>
              <a:gd name="connsiteX4" fmla="*/ 433137 w 1933074"/>
              <a:gd name="connsiteY4" fmla="*/ 1283588 h 1391954"/>
              <a:gd name="connsiteX5" fmla="*/ 537411 w 1933074"/>
              <a:gd name="connsiteY5" fmla="*/ 1315672 h 1391954"/>
              <a:gd name="connsiteX6" fmla="*/ 641684 w 1933074"/>
              <a:gd name="connsiteY6" fmla="*/ 1243482 h 1391954"/>
              <a:gd name="connsiteX7" fmla="*/ 770021 w 1933074"/>
              <a:gd name="connsiteY7" fmla="*/ 1211398 h 1391954"/>
              <a:gd name="connsiteX8" fmla="*/ 922421 w 1933074"/>
              <a:gd name="connsiteY8" fmla="*/ 219 h 1391954"/>
              <a:gd name="connsiteX9" fmla="*/ 1122948 w 1933074"/>
              <a:gd name="connsiteY9" fmla="*/ 1315672 h 1391954"/>
              <a:gd name="connsiteX10" fmla="*/ 1203158 w 1933074"/>
              <a:gd name="connsiteY10" fmla="*/ 1243482 h 1391954"/>
              <a:gd name="connsiteX11" fmla="*/ 1331495 w 1933074"/>
              <a:gd name="connsiteY11" fmla="*/ 1323693 h 1391954"/>
              <a:gd name="connsiteX12" fmla="*/ 1435769 w 1933074"/>
              <a:gd name="connsiteY12" fmla="*/ 1275567 h 1391954"/>
              <a:gd name="connsiteX13" fmla="*/ 1564106 w 1933074"/>
              <a:gd name="connsiteY13" fmla="*/ 1323693 h 1391954"/>
              <a:gd name="connsiteX14" fmla="*/ 1652337 w 1933074"/>
              <a:gd name="connsiteY14" fmla="*/ 1291609 h 1391954"/>
              <a:gd name="connsiteX15" fmla="*/ 1748590 w 1933074"/>
              <a:gd name="connsiteY15" fmla="*/ 1323693 h 1391954"/>
              <a:gd name="connsiteX16" fmla="*/ 1933074 w 1933074"/>
              <a:gd name="connsiteY16" fmla="*/ 1307651 h 1391954"/>
              <a:gd name="connsiteX0" fmla="*/ 0 w 1933074"/>
              <a:gd name="connsiteY0" fmla="*/ 1307434 h 1323939"/>
              <a:gd name="connsiteX1" fmla="*/ 120316 w 1933074"/>
              <a:gd name="connsiteY1" fmla="*/ 1315455 h 1323939"/>
              <a:gd name="connsiteX2" fmla="*/ 240632 w 1933074"/>
              <a:gd name="connsiteY2" fmla="*/ 1299413 h 1323939"/>
              <a:gd name="connsiteX3" fmla="*/ 344906 w 1933074"/>
              <a:gd name="connsiteY3" fmla="*/ 1315455 h 1323939"/>
              <a:gd name="connsiteX4" fmla="*/ 433137 w 1933074"/>
              <a:gd name="connsiteY4" fmla="*/ 1283371 h 1323939"/>
              <a:gd name="connsiteX5" fmla="*/ 537411 w 1933074"/>
              <a:gd name="connsiteY5" fmla="*/ 1315455 h 1323939"/>
              <a:gd name="connsiteX6" fmla="*/ 641684 w 1933074"/>
              <a:gd name="connsiteY6" fmla="*/ 1243265 h 1323939"/>
              <a:gd name="connsiteX7" fmla="*/ 770021 w 1933074"/>
              <a:gd name="connsiteY7" fmla="*/ 1211181 h 1323939"/>
              <a:gd name="connsiteX8" fmla="*/ 922421 w 1933074"/>
              <a:gd name="connsiteY8" fmla="*/ 2 h 1323939"/>
              <a:gd name="connsiteX9" fmla="*/ 1074821 w 1933074"/>
              <a:gd name="connsiteY9" fmla="*/ 1203160 h 1323939"/>
              <a:gd name="connsiteX10" fmla="*/ 1203158 w 1933074"/>
              <a:gd name="connsiteY10" fmla="*/ 1243265 h 1323939"/>
              <a:gd name="connsiteX11" fmla="*/ 1331495 w 1933074"/>
              <a:gd name="connsiteY11" fmla="*/ 1323476 h 1323939"/>
              <a:gd name="connsiteX12" fmla="*/ 1435769 w 1933074"/>
              <a:gd name="connsiteY12" fmla="*/ 1275350 h 1323939"/>
              <a:gd name="connsiteX13" fmla="*/ 1564106 w 1933074"/>
              <a:gd name="connsiteY13" fmla="*/ 1323476 h 1323939"/>
              <a:gd name="connsiteX14" fmla="*/ 1652337 w 1933074"/>
              <a:gd name="connsiteY14" fmla="*/ 1291392 h 1323939"/>
              <a:gd name="connsiteX15" fmla="*/ 1748590 w 1933074"/>
              <a:gd name="connsiteY15" fmla="*/ 1323476 h 1323939"/>
              <a:gd name="connsiteX16" fmla="*/ 1933074 w 1933074"/>
              <a:gd name="connsiteY16" fmla="*/ 1307434 h 132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3074" h="1323939">
                <a:moveTo>
                  <a:pt x="0" y="1307434"/>
                </a:moveTo>
                <a:cubicBezTo>
                  <a:pt x="40105" y="1312113"/>
                  <a:pt x="80211" y="1316792"/>
                  <a:pt x="120316" y="1315455"/>
                </a:cubicBezTo>
                <a:cubicBezTo>
                  <a:pt x="160421" y="1314118"/>
                  <a:pt x="203200" y="1299413"/>
                  <a:pt x="240632" y="1299413"/>
                </a:cubicBezTo>
                <a:cubicBezTo>
                  <a:pt x="278064" y="1299413"/>
                  <a:pt x="312822" y="1318129"/>
                  <a:pt x="344906" y="1315455"/>
                </a:cubicBezTo>
                <a:cubicBezTo>
                  <a:pt x="376990" y="1312781"/>
                  <a:pt x="401053" y="1283371"/>
                  <a:pt x="433137" y="1283371"/>
                </a:cubicBezTo>
                <a:cubicBezTo>
                  <a:pt x="465221" y="1283371"/>
                  <a:pt x="502653" y="1322139"/>
                  <a:pt x="537411" y="1315455"/>
                </a:cubicBezTo>
                <a:cubicBezTo>
                  <a:pt x="572169" y="1308771"/>
                  <a:pt x="602916" y="1260644"/>
                  <a:pt x="641684" y="1243265"/>
                </a:cubicBezTo>
                <a:cubicBezTo>
                  <a:pt x="680452" y="1225886"/>
                  <a:pt x="723232" y="1418392"/>
                  <a:pt x="770021" y="1211181"/>
                </a:cubicBezTo>
                <a:cubicBezTo>
                  <a:pt x="816811" y="1003970"/>
                  <a:pt x="871621" y="1339"/>
                  <a:pt x="922421" y="2"/>
                </a:cubicBezTo>
                <a:cubicBezTo>
                  <a:pt x="973221" y="-1335"/>
                  <a:pt x="1028032" y="995949"/>
                  <a:pt x="1074821" y="1203160"/>
                </a:cubicBezTo>
                <a:cubicBezTo>
                  <a:pt x="1121611" y="1410371"/>
                  <a:pt x="1160379" y="1223212"/>
                  <a:pt x="1203158" y="1243265"/>
                </a:cubicBezTo>
                <a:cubicBezTo>
                  <a:pt x="1245937" y="1263318"/>
                  <a:pt x="1292727" y="1318129"/>
                  <a:pt x="1331495" y="1323476"/>
                </a:cubicBezTo>
                <a:cubicBezTo>
                  <a:pt x="1370264" y="1328824"/>
                  <a:pt x="1397001" y="1275350"/>
                  <a:pt x="1435769" y="1275350"/>
                </a:cubicBezTo>
                <a:cubicBezTo>
                  <a:pt x="1474537" y="1275350"/>
                  <a:pt x="1528011" y="1320802"/>
                  <a:pt x="1564106" y="1323476"/>
                </a:cubicBezTo>
                <a:cubicBezTo>
                  <a:pt x="1600201" y="1326150"/>
                  <a:pt x="1621590" y="1291392"/>
                  <a:pt x="1652337" y="1291392"/>
                </a:cubicBezTo>
                <a:cubicBezTo>
                  <a:pt x="1683084" y="1291392"/>
                  <a:pt x="1701801" y="1320802"/>
                  <a:pt x="1748590" y="1323476"/>
                </a:cubicBezTo>
                <a:cubicBezTo>
                  <a:pt x="1795379" y="1326150"/>
                  <a:pt x="1864226" y="1316792"/>
                  <a:pt x="1933074" y="1307434"/>
                </a:cubicBezTo>
              </a:path>
            </a:pathLst>
          </a:custGeom>
          <a:noFill/>
          <a:ln>
            <a:solidFill>
              <a:srgbClr val="00206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33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4" name="Forme libre 20"/>
          <p:cNvSpPr/>
          <p:nvPr/>
        </p:nvSpPr>
        <p:spPr>
          <a:xfrm>
            <a:off x="8675312" y="3257622"/>
            <a:ext cx="1754104" cy="691273"/>
          </a:xfrm>
          <a:custGeom>
            <a:avLst/>
            <a:gdLst>
              <a:gd name="connsiteX0" fmla="*/ 0 w 1933074"/>
              <a:gd name="connsiteY0" fmla="*/ 1307432 h 1391949"/>
              <a:gd name="connsiteX1" fmla="*/ 120316 w 1933074"/>
              <a:gd name="connsiteY1" fmla="*/ 1315453 h 1391949"/>
              <a:gd name="connsiteX2" fmla="*/ 240632 w 1933074"/>
              <a:gd name="connsiteY2" fmla="*/ 1299411 h 1391949"/>
              <a:gd name="connsiteX3" fmla="*/ 344906 w 1933074"/>
              <a:gd name="connsiteY3" fmla="*/ 1315453 h 1391949"/>
              <a:gd name="connsiteX4" fmla="*/ 433137 w 1933074"/>
              <a:gd name="connsiteY4" fmla="*/ 1283369 h 1391949"/>
              <a:gd name="connsiteX5" fmla="*/ 537411 w 1933074"/>
              <a:gd name="connsiteY5" fmla="*/ 1315453 h 1391949"/>
              <a:gd name="connsiteX6" fmla="*/ 641684 w 1933074"/>
              <a:gd name="connsiteY6" fmla="*/ 1243263 h 1391949"/>
              <a:gd name="connsiteX7" fmla="*/ 745958 w 1933074"/>
              <a:gd name="connsiteY7" fmla="*/ 1315453 h 1391949"/>
              <a:gd name="connsiteX8" fmla="*/ 922421 w 1933074"/>
              <a:gd name="connsiteY8" fmla="*/ 0 h 1391949"/>
              <a:gd name="connsiteX9" fmla="*/ 1122948 w 1933074"/>
              <a:gd name="connsiteY9" fmla="*/ 1315453 h 1391949"/>
              <a:gd name="connsiteX10" fmla="*/ 1203158 w 1933074"/>
              <a:gd name="connsiteY10" fmla="*/ 1243263 h 1391949"/>
              <a:gd name="connsiteX11" fmla="*/ 1331495 w 1933074"/>
              <a:gd name="connsiteY11" fmla="*/ 1323474 h 1391949"/>
              <a:gd name="connsiteX12" fmla="*/ 1435769 w 1933074"/>
              <a:gd name="connsiteY12" fmla="*/ 1275348 h 1391949"/>
              <a:gd name="connsiteX13" fmla="*/ 1564106 w 1933074"/>
              <a:gd name="connsiteY13" fmla="*/ 1323474 h 1391949"/>
              <a:gd name="connsiteX14" fmla="*/ 1652337 w 1933074"/>
              <a:gd name="connsiteY14" fmla="*/ 1291390 h 1391949"/>
              <a:gd name="connsiteX15" fmla="*/ 1748590 w 1933074"/>
              <a:gd name="connsiteY15" fmla="*/ 1323474 h 1391949"/>
              <a:gd name="connsiteX16" fmla="*/ 1933074 w 1933074"/>
              <a:gd name="connsiteY16" fmla="*/ 1307432 h 1391949"/>
              <a:gd name="connsiteX0" fmla="*/ 0 w 1933074"/>
              <a:gd name="connsiteY0" fmla="*/ 1307651 h 1391954"/>
              <a:gd name="connsiteX1" fmla="*/ 120316 w 1933074"/>
              <a:gd name="connsiteY1" fmla="*/ 1315672 h 1391954"/>
              <a:gd name="connsiteX2" fmla="*/ 240632 w 1933074"/>
              <a:gd name="connsiteY2" fmla="*/ 1299630 h 1391954"/>
              <a:gd name="connsiteX3" fmla="*/ 344906 w 1933074"/>
              <a:gd name="connsiteY3" fmla="*/ 1315672 h 1391954"/>
              <a:gd name="connsiteX4" fmla="*/ 433137 w 1933074"/>
              <a:gd name="connsiteY4" fmla="*/ 1283588 h 1391954"/>
              <a:gd name="connsiteX5" fmla="*/ 537411 w 1933074"/>
              <a:gd name="connsiteY5" fmla="*/ 1315672 h 1391954"/>
              <a:gd name="connsiteX6" fmla="*/ 641684 w 1933074"/>
              <a:gd name="connsiteY6" fmla="*/ 1243482 h 1391954"/>
              <a:gd name="connsiteX7" fmla="*/ 770021 w 1933074"/>
              <a:gd name="connsiteY7" fmla="*/ 1211398 h 1391954"/>
              <a:gd name="connsiteX8" fmla="*/ 922421 w 1933074"/>
              <a:gd name="connsiteY8" fmla="*/ 219 h 1391954"/>
              <a:gd name="connsiteX9" fmla="*/ 1122948 w 1933074"/>
              <a:gd name="connsiteY9" fmla="*/ 1315672 h 1391954"/>
              <a:gd name="connsiteX10" fmla="*/ 1203158 w 1933074"/>
              <a:gd name="connsiteY10" fmla="*/ 1243482 h 1391954"/>
              <a:gd name="connsiteX11" fmla="*/ 1331495 w 1933074"/>
              <a:gd name="connsiteY11" fmla="*/ 1323693 h 1391954"/>
              <a:gd name="connsiteX12" fmla="*/ 1435769 w 1933074"/>
              <a:gd name="connsiteY12" fmla="*/ 1275567 h 1391954"/>
              <a:gd name="connsiteX13" fmla="*/ 1564106 w 1933074"/>
              <a:gd name="connsiteY13" fmla="*/ 1323693 h 1391954"/>
              <a:gd name="connsiteX14" fmla="*/ 1652337 w 1933074"/>
              <a:gd name="connsiteY14" fmla="*/ 1291609 h 1391954"/>
              <a:gd name="connsiteX15" fmla="*/ 1748590 w 1933074"/>
              <a:gd name="connsiteY15" fmla="*/ 1323693 h 1391954"/>
              <a:gd name="connsiteX16" fmla="*/ 1933074 w 1933074"/>
              <a:gd name="connsiteY16" fmla="*/ 1307651 h 1391954"/>
              <a:gd name="connsiteX0" fmla="*/ 0 w 1933074"/>
              <a:gd name="connsiteY0" fmla="*/ 1307434 h 1323939"/>
              <a:gd name="connsiteX1" fmla="*/ 120316 w 1933074"/>
              <a:gd name="connsiteY1" fmla="*/ 1315455 h 1323939"/>
              <a:gd name="connsiteX2" fmla="*/ 240632 w 1933074"/>
              <a:gd name="connsiteY2" fmla="*/ 1299413 h 1323939"/>
              <a:gd name="connsiteX3" fmla="*/ 344906 w 1933074"/>
              <a:gd name="connsiteY3" fmla="*/ 1315455 h 1323939"/>
              <a:gd name="connsiteX4" fmla="*/ 433137 w 1933074"/>
              <a:gd name="connsiteY4" fmla="*/ 1283371 h 1323939"/>
              <a:gd name="connsiteX5" fmla="*/ 537411 w 1933074"/>
              <a:gd name="connsiteY5" fmla="*/ 1315455 h 1323939"/>
              <a:gd name="connsiteX6" fmla="*/ 641684 w 1933074"/>
              <a:gd name="connsiteY6" fmla="*/ 1243265 h 1323939"/>
              <a:gd name="connsiteX7" fmla="*/ 770021 w 1933074"/>
              <a:gd name="connsiteY7" fmla="*/ 1211181 h 1323939"/>
              <a:gd name="connsiteX8" fmla="*/ 922421 w 1933074"/>
              <a:gd name="connsiteY8" fmla="*/ 2 h 1323939"/>
              <a:gd name="connsiteX9" fmla="*/ 1074821 w 1933074"/>
              <a:gd name="connsiteY9" fmla="*/ 1203160 h 1323939"/>
              <a:gd name="connsiteX10" fmla="*/ 1203158 w 1933074"/>
              <a:gd name="connsiteY10" fmla="*/ 1243265 h 1323939"/>
              <a:gd name="connsiteX11" fmla="*/ 1331495 w 1933074"/>
              <a:gd name="connsiteY11" fmla="*/ 1323476 h 1323939"/>
              <a:gd name="connsiteX12" fmla="*/ 1435769 w 1933074"/>
              <a:gd name="connsiteY12" fmla="*/ 1275350 h 1323939"/>
              <a:gd name="connsiteX13" fmla="*/ 1564106 w 1933074"/>
              <a:gd name="connsiteY13" fmla="*/ 1323476 h 1323939"/>
              <a:gd name="connsiteX14" fmla="*/ 1652337 w 1933074"/>
              <a:gd name="connsiteY14" fmla="*/ 1291392 h 1323939"/>
              <a:gd name="connsiteX15" fmla="*/ 1748590 w 1933074"/>
              <a:gd name="connsiteY15" fmla="*/ 1323476 h 1323939"/>
              <a:gd name="connsiteX16" fmla="*/ 1933074 w 1933074"/>
              <a:gd name="connsiteY16" fmla="*/ 1307434 h 132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3074" h="1323939">
                <a:moveTo>
                  <a:pt x="0" y="1307434"/>
                </a:moveTo>
                <a:cubicBezTo>
                  <a:pt x="40105" y="1312113"/>
                  <a:pt x="80211" y="1316792"/>
                  <a:pt x="120316" y="1315455"/>
                </a:cubicBezTo>
                <a:cubicBezTo>
                  <a:pt x="160421" y="1314118"/>
                  <a:pt x="203200" y="1299413"/>
                  <a:pt x="240632" y="1299413"/>
                </a:cubicBezTo>
                <a:cubicBezTo>
                  <a:pt x="278064" y="1299413"/>
                  <a:pt x="312822" y="1318129"/>
                  <a:pt x="344906" y="1315455"/>
                </a:cubicBezTo>
                <a:cubicBezTo>
                  <a:pt x="376990" y="1312781"/>
                  <a:pt x="401053" y="1283371"/>
                  <a:pt x="433137" y="1283371"/>
                </a:cubicBezTo>
                <a:cubicBezTo>
                  <a:pt x="465221" y="1283371"/>
                  <a:pt x="502653" y="1322139"/>
                  <a:pt x="537411" y="1315455"/>
                </a:cubicBezTo>
                <a:cubicBezTo>
                  <a:pt x="572169" y="1308771"/>
                  <a:pt x="602916" y="1260644"/>
                  <a:pt x="641684" y="1243265"/>
                </a:cubicBezTo>
                <a:cubicBezTo>
                  <a:pt x="680452" y="1225886"/>
                  <a:pt x="723232" y="1418392"/>
                  <a:pt x="770021" y="1211181"/>
                </a:cubicBezTo>
                <a:cubicBezTo>
                  <a:pt x="816811" y="1003970"/>
                  <a:pt x="871621" y="1339"/>
                  <a:pt x="922421" y="2"/>
                </a:cubicBezTo>
                <a:cubicBezTo>
                  <a:pt x="973221" y="-1335"/>
                  <a:pt x="1028032" y="995949"/>
                  <a:pt x="1074821" y="1203160"/>
                </a:cubicBezTo>
                <a:cubicBezTo>
                  <a:pt x="1121611" y="1410371"/>
                  <a:pt x="1160379" y="1223212"/>
                  <a:pt x="1203158" y="1243265"/>
                </a:cubicBezTo>
                <a:cubicBezTo>
                  <a:pt x="1245937" y="1263318"/>
                  <a:pt x="1292727" y="1318129"/>
                  <a:pt x="1331495" y="1323476"/>
                </a:cubicBezTo>
                <a:cubicBezTo>
                  <a:pt x="1370264" y="1328824"/>
                  <a:pt x="1397001" y="1275350"/>
                  <a:pt x="1435769" y="1275350"/>
                </a:cubicBezTo>
                <a:cubicBezTo>
                  <a:pt x="1474537" y="1275350"/>
                  <a:pt x="1528011" y="1320802"/>
                  <a:pt x="1564106" y="1323476"/>
                </a:cubicBezTo>
                <a:cubicBezTo>
                  <a:pt x="1600201" y="1326150"/>
                  <a:pt x="1621590" y="1291392"/>
                  <a:pt x="1652337" y="1291392"/>
                </a:cubicBezTo>
                <a:cubicBezTo>
                  <a:pt x="1683084" y="1291392"/>
                  <a:pt x="1701801" y="1320802"/>
                  <a:pt x="1748590" y="1323476"/>
                </a:cubicBezTo>
                <a:cubicBezTo>
                  <a:pt x="1795379" y="1326150"/>
                  <a:pt x="1864226" y="1316792"/>
                  <a:pt x="1933074" y="1307434"/>
                </a:cubicBezTo>
              </a:path>
            </a:pathLst>
          </a:custGeom>
          <a:noFill/>
          <a:ln>
            <a:solidFill>
              <a:srgbClr val="00206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33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321" name="Text Box 6"/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dirty="0">
                <a:solidFill>
                  <a:schemeClr val="bg1"/>
                </a:solidFill>
                <a:cs typeface="Arial" panose="020B0604020202020204" pitchFamily="34" charset="0"/>
              </a:rPr>
              <a:t>Single </a:t>
            </a:r>
            <a:r>
              <a:rPr lang="fr-FR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magnetic</a:t>
            </a:r>
            <a:r>
              <a:rPr lang="fr-FR" alt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impurities</a:t>
            </a:r>
            <a:r>
              <a:rPr lang="fr-FR" alt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observed</a:t>
            </a:r>
            <a:r>
              <a:rPr lang="fr-FR" altLang="en-US" dirty="0">
                <a:solidFill>
                  <a:schemeClr val="bg1"/>
                </a:solidFill>
                <a:cs typeface="Arial" panose="020B0604020202020204" pitchFamily="34" charset="0"/>
              </a:rPr>
              <a:t> by STM</a:t>
            </a:r>
            <a:r>
              <a:rPr lang="en-GB" alt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21" y="1898478"/>
            <a:ext cx="2982097" cy="46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1"/>
          <p:cNvSpPr txBox="1">
            <a:spLocks noChangeArrowheads="1"/>
          </p:cNvSpPr>
          <p:nvPr/>
        </p:nvSpPr>
        <p:spPr bwMode="auto">
          <a:xfrm>
            <a:off x="5704280" y="5977815"/>
            <a:ext cx="4854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en-US" sz="1600" dirty="0" err="1">
                <a:solidFill>
                  <a:srgbClr val="7030A0"/>
                </a:solidFill>
                <a:cs typeface="Arial" panose="020B0604020202020204" pitchFamily="34" charset="0"/>
              </a:rPr>
              <a:t>Shuai</a:t>
            </a:r>
            <a:r>
              <a:rPr lang="fr-FR" altLang="en-US" sz="1600" dirty="0">
                <a:solidFill>
                  <a:srgbClr val="7030A0"/>
                </a:solidFill>
                <a:cs typeface="Arial" panose="020B0604020202020204" pitchFamily="34" charset="0"/>
              </a:rPr>
              <a:t>-Hua Ji et al. </a:t>
            </a:r>
            <a:r>
              <a:rPr lang="fr-FR" altLang="en-US" sz="1600" i="1" dirty="0">
                <a:solidFill>
                  <a:srgbClr val="7030A0"/>
                </a:solidFill>
                <a:cs typeface="Arial" panose="020B0604020202020204" pitchFamily="34" charset="0"/>
              </a:rPr>
              <a:t>PRL</a:t>
            </a:r>
            <a:r>
              <a:rPr lang="fr-FR" altLang="en-US" sz="16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fr-FR" altLang="en-US" sz="1600" b="1" dirty="0">
                <a:solidFill>
                  <a:srgbClr val="7030A0"/>
                </a:solidFill>
                <a:cs typeface="Arial" panose="020B0604020202020204" pitchFamily="34" charset="0"/>
              </a:rPr>
              <a:t>100</a:t>
            </a:r>
            <a:r>
              <a:rPr lang="fr-FR" altLang="en-US" sz="1600" dirty="0">
                <a:solidFill>
                  <a:srgbClr val="7030A0"/>
                </a:solidFill>
                <a:cs typeface="Arial" panose="020B0604020202020204" pitchFamily="34" charset="0"/>
              </a:rPr>
              <a:t>, 226801 (2008)</a:t>
            </a:r>
          </a:p>
          <a:p>
            <a:endParaRPr lang="fr-FR" altLang="en-US" sz="1600" dirty="0">
              <a:solidFill>
                <a:srgbClr val="AC146E"/>
              </a:solidFill>
              <a:cs typeface="Arial" panose="020B0604020202020204" pitchFamily="34" charset="0"/>
            </a:endParaRPr>
          </a:p>
          <a:p>
            <a:r>
              <a:rPr lang="fr-FR" altLang="en-US" sz="1600" dirty="0" err="1">
                <a:solidFill>
                  <a:srgbClr val="7030A0"/>
                </a:solidFill>
                <a:cs typeface="Arial" panose="020B0604020202020204" pitchFamily="34" charset="0"/>
              </a:rPr>
              <a:t>See</a:t>
            </a:r>
            <a:r>
              <a:rPr lang="fr-FR" altLang="en-US" sz="16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fr-FR" altLang="en-US" sz="1600" dirty="0" err="1">
                <a:solidFill>
                  <a:srgbClr val="7030A0"/>
                </a:solidFill>
                <a:cs typeface="Arial" panose="020B0604020202020204" pitchFamily="34" charset="0"/>
              </a:rPr>
              <a:t>also</a:t>
            </a:r>
            <a:r>
              <a:rPr lang="fr-FR" altLang="en-US" sz="1600" dirty="0">
                <a:solidFill>
                  <a:srgbClr val="7030A0"/>
                </a:solidFill>
                <a:cs typeface="Arial" panose="020B0604020202020204" pitchFamily="34" charset="0"/>
              </a:rPr>
              <a:t> N. </a:t>
            </a:r>
            <a:r>
              <a:rPr lang="fr-FR" altLang="en-US" sz="1600" dirty="0" err="1">
                <a:solidFill>
                  <a:srgbClr val="7030A0"/>
                </a:solidFill>
                <a:cs typeface="Arial" panose="020B0604020202020204" pitchFamily="34" charset="0"/>
              </a:rPr>
              <a:t>Hatter</a:t>
            </a:r>
            <a:r>
              <a:rPr lang="fr-FR" altLang="en-US" sz="1600" dirty="0">
                <a:solidFill>
                  <a:srgbClr val="7030A0"/>
                </a:solidFill>
                <a:cs typeface="Arial" panose="020B0604020202020204" pitchFamily="34" charset="0"/>
              </a:rPr>
              <a:t> et al., Nature Commun. (2015) 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16888" r="50000" b="13499"/>
          <a:stretch>
            <a:fillRect/>
          </a:stretch>
        </p:blipFill>
        <p:spPr bwMode="auto">
          <a:xfrm>
            <a:off x="5704280" y="1474716"/>
            <a:ext cx="4136406" cy="450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8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impurities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STM:</a:t>
            </a:r>
          </a:p>
          <a:p>
            <a:pPr algn="ctr"/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2"/>
              <p:cNvSpPr txBox="1"/>
              <p:nvPr/>
            </p:nvSpPr>
            <p:spPr>
              <a:xfrm>
                <a:off x="925334" y="2501699"/>
                <a:ext cx="4097173" cy="3430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Shiba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peaks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depends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on the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atom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nature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𝑀𝑛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𝑙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=0,1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𝐶𝑟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𝑙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=0,1,2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Every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correspond to a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angular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momentum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scattering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channels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the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superconducting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Extremely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local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the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impurities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i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</a:t>
                </a:r>
                <a:r>
                  <a:rPr lang="fr-FR" b="0" i="0" dirty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few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34" y="2501699"/>
                <a:ext cx="4097173" cy="3430106"/>
              </a:xfrm>
              <a:prstGeom prst="rect">
                <a:avLst/>
              </a:prstGeom>
              <a:blipFill rotWithShape="0">
                <a:blip r:embed="rId3"/>
                <a:stretch>
                  <a:fillRect l="-1339" t="-888" r="-1190" b="-1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06722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01" y="1118998"/>
            <a:ext cx="2213512" cy="335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e 5"/>
          <p:cNvGrpSpPr>
            <a:grpSpLocks/>
          </p:cNvGrpSpPr>
          <p:nvPr/>
        </p:nvGrpSpPr>
        <p:grpSpPr bwMode="auto">
          <a:xfrm>
            <a:off x="4004900" y="1118998"/>
            <a:ext cx="5834053" cy="2304242"/>
            <a:chOff x="3314699" y="1556792"/>
            <a:chExt cx="5671593" cy="1981200"/>
          </a:xfrm>
        </p:grpSpPr>
        <p:pic>
          <p:nvPicPr>
            <p:cNvPr id="1536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8"/>
            <a:stretch>
              <a:fillRect/>
            </a:stretch>
          </p:blipFill>
          <p:spPr bwMode="auto">
            <a:xfrm>
              <a:off x="3314700" y="1556792"/>
              <a:ext cx="5671592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3314699" y="1650899"/>
              <a:ext cx="917994" cy="317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/>
                <a:t>Band 1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99600" y="1650899"/>
              <a:ext cx="933254" cy="317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/>
                <a:t>Band 2</a:t>
              </a:r>
            </a:p>
          </p:txBody>
        </p:sp>
      </p:grpSp>
      <p:sp>
        <p:nvSpPr>
          <p:cNvPr id="15364" name="ZoneTexte 23"/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2H-NbSe</a:t>
            </a:r>
            <a:r>
              <a:rPr lang="fr-FR" alt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two-dimensional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superconductor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ZoneTexte 8"/>
          <p:cNvSpPr txBox="1">
            <a:spLocks noChangeArrowheads="1"/>
          </p:cNvSpPr>
          <p:nvPr/>
        </p:nvSpPr>
        <p:spPr bwMode="auto">
          <a:xfrm>
            <a:off x="4395182" y="3600378"/>
            <a:ext cx="5760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dirty="0" err="1">
                <a:cs typeface="Arial" panose="020B0604020202020204" pitchFamily="34" charset="0"/>
              </a:rPr>
              <a:t>Two-dimensional</a:t>
            </a:r>
            <a:r>
              <a:rPr lang="fr-FR" altLang="en-US" dirty="0">
                <a:cs typeface="Arial" panose="020B0604020202020204" pitchFamily="34" charset="0"/>
              </a:rPr>
              <a:t> </a:t>
            </a:r>
            <a:r>
              <a:rPr lang="fr-FR" altLang="en-US" dirty="0" err="1">
                <a:cs typeface="Arial" panose="020B0604020202020204" pitchFamily="34" charset="0"/>
              </a:rPr>
              <a:t>like</a:t>
            </a:r>
            <a:r>
              <a:rPr lang="fr-FR" altLang="en-US" dirty="0">
                <a:cs typeface="Arial" panose="020B0604020202020204" pitchFamily="34" charset="0"/>
              </a:rPr>
              <a:t> bands structure due to the </a:t>
            </a:r>
            <a:r>
              <a:rPr lang="fr-FR" altLang="en-US" dirty="0" err="1">
                <a:cs typeface="Arial" panose="020B0604020202020204" pitchFamily="34" charset="0"/>
              </a:rPr>
              <a:t>weak</a:t>
            </a:r>
            <a:r>
              <a:rPr lang="fr-FR" altLang="en-US" dirty="0">
                <a:cs typeface="Arial" panose="020B0604020202020204" pitchFamily="34" charset="0"/>
              </a:rPr>
              <a:t> Van der </a:t>
            </a:r>
            <a:r>
              <a:rPr lang="fr-FR" altLang="en-US" dirty="0" err="1">
                <a:cs typeface="Arial" panose="020B0604020202020204" pitchFamily="34" charset="0"/>
              </a:rPr>
              <a:t>Waals</a:t>
            </a:r>
            <a:r>
              <a:rPr lang="fr-FR" altLang="en-US" dirty="0">
                <a:cs typeface="Arial" panose="020B0604020202020204" pitchFamily="34" charset="0"/>
              </a:rPr>
              <a:t> </a:t>
            </a:r>
            <a:r>
              <a:rPr lang="fr-FR" altLang="en-US" dirty="0" err="1">
                <a:cs typeface="Arial" panose="020B0604020202020204" pitchFamily="34" charset="0"/>
              </a:rPr>
              <a:t>interlayer</a:t>
            </a:r>
            <a:r>
              <a:rPr lang="fr-FR" altLang="en-US" dirty="0">
                <a:cs typeface="Arial" panose="020B0604020202020204" pitchFamily="34" charset="0"/>
              </a:rPr>
              <a:t> </a:t>
            </a:r>
            <a:r>
              <a:rPr lang="fr-FR" altLang="en-US" dirty="0" err="1">
                <a:cs typeface="Arial" panose="020B0604020202020204" pitchFamily="34" charset="0"/>
              </a:rPr>
              <a:t>coupling</a:t>
            </a:r>
            <a:r>
              <a:rPr lang="fr-FR" altLang="en-US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36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85" y="4356459"/>
            <a:ext cx="3054560" cy="250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21"/>
          <p:cNvSpPr txBox="1">
            <a:spLocks noChangeArrowheads="1"/>
          </p:cNvSpPr>
          <p:nvPr/>
        </p:nvSpPr>
        <p:spPr bwMode="auto">
          <a:xfrm>
            <a:off x="2548890" y="5062132"/>
            <a:ext cx="29595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en-US" dirty="0" err="1"/>
              <a:t>Superconducting</a:t>
            </a:r>
            <a:r>
              <a:rPr lang="fr-FR" altLang="en-US" dirty="0"/>
              <a:t> gap </a:t>
            </a:r>
            <a:r>
              <a:rPr lang="fr-FR" altLang="en-US" dirty="0" err="1"/>
              <a:t>measured</a:t>
            </a:r>
            <a:r>
              <a:rPr lang="fr-FR" altLang="en-US" dirty="0"/>
              <a:t> at 320 </a:t>
            </a:r>
            <a:r>
              <a:rPr lang="fr-FR" altLang="en-US" dirty="0" err="1"/>
              <a:t>mK</a:t>
            </a:r>
            <a:endParaRPr lang="fr-FR" altLang="en-US" dirty="0"/>
          </a:p>
          <a:p>
            <a:r>
              <a:rPr lang="fr-FR" altLang="en-US" dirty="0"/>
              <a:t>(</a:t>
            </a:r>
            <a:r>
              <a:rPr lang="fr-FR" altLang="en-US" dirty="0" err="1"/>
              <a:t>multigap</a:t>
            </a:r>
            <a:r>
              <a:rPr lang="fr-FR" altLang="en-US" dirty="0"/>
              <a:t> </a:t>
            </a:r>
            <a:r>
              <a:rPr lang="fr-FR" altLang="en-US" dirty="0" err="1"/>
              <a:t>superconductor</a:t>
            </a:r>
            <a:r>
              <a:rPr lang="fr-FR" altLang="en-US" sz="1633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772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ortable MET 2\Desktop\Pour Tristan\Article NbSe2-Resoumission Nature Physics\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6"/>
          <a:stretch>
            <a:fillRect/>
          </a:stretch>
        </p:blipFill>
        <p:spPr bwMode="auto">
          <a:xfrm>
            <a:off x="1847555" y="908736"/>
            <a:ext cx="3269143" cy="28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Portable MET 2\Desktop\Pour Tristan\Article NbSe2-Resoumission Nature Physics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r="38452"/>
          <a:stretch>
            <a:fillRect/>
          </a:stretch>
        </p:blipFill>
        <p:spPr bwMode="auto">
          <a:xfrm>
            <a:off x="1847556" y="4248447"/>
            <a:ext cx="4247005" cy="22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Rectangle 4"/>
          <p:cNvSpPr/>
          <p:nvPr/>
        </p:nvSpPr>
        <p:spPr>
          <a:xfrm>
            <a:off x="5769086" y="1719334"/>
            <a:ext cx="4572481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6">
              <a:defRPr/>
            </a:pPr>
            <a:r>
              <a:rPr lang="en-US" sz="2000" dirty="0">
                <a:cs typeface="Arial" pitchFamily="34" charset="0"/>
              </a:rPr>
              <a:t>The </a:t>
            </a:r>
            <a:r>
              <a:rPr lang="en-US" sz="2000" dirty="0" err="1">
                <a:cs typeface="Arial" pitchFamily="34" charset="0"/>
              </a:rPr>
              <a:t>Nb</a:t>
            </a:r>
            <a:r>
              <a:rPr lang="en-US" sz="2000" dirty="0">
                <a:cs typeface="Arial" pitchFamily="34" charset="0"/>
              </a:rPr>
              <a:t> used for the crystal growth contains magnetic impurities :</a:t>
            </a:r>
          </a:p>
          <a:p>
            <a:pPr marL="457203" lvl="1" defTabSz="914406">
              <a:buFont typeface="Arial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  175 </a:t>
            </a:r>
            <a:r>
              <a:rPr lang="en-US" sz="2000" dirty="0" err="1">
                <a:cs typeface="Arial" pitchFamily="34" charset="0"/>
              </a:rPr>
              <a:t>ppm</a:t>
            </a:r>
            <a:r>
              <a:rPr lang="en-US" sz="2000" dirty="0">
                <a:cs typeface="Arial" pitchFamily="34" charset="0"/>
              </a:rPr>
              <a:t> of Fe</a:t>
            </a:r>
          </a:p>
          <a:p>
            <a:pPr marL="457203" lvl="1" defTabSz="914406">
              <a:buFont typeface="Arial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  54 </a:t>
            </a:r>
            <a:r>
              <a:rPr lang="en-US" sz="2000" dirty="0" err="1">
                <a:cs typeface="Arial" pitchFamily="34" charset="0"/>
              </a:rPr>
              <a:t>ppm</a:t>
            </a:r>
            <a:r>
              <a:rPr lang="en-US" sz="2000" dirty="0">
                <a:cs typeface="Arial" pitchFamily="34" charset="0"/>
              </a:rPr>
              <a:t> of Cr</a:t>
            </a:r>
          </a:p>
          <a:p>
            <a:pPr marL="457203" lvl="1" defTabSz="914406">
              <a:buFont typeface="Arial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  22 </a:t>
            </a:r>
            <a:r>
              <a:rPr lang="en-US" sz="2000" dirty="0" err="1">
                <a:cs typeface="Arial" pitchFamily="34" charset="0"/>
              </a:rPr>
              <a:t>ppm</a:t>
            </a:r>
            <a:r>
              <a:rPr lang="en-US" sz="2000" dirty="0">
                <a:cs typeface="Arial" pitchFamily="34" charset="0"/>
              </a:rPr>
              <a:t> of </a:t>
            </a:r>
            <a:r>
              <a:rPr lang="en-US" sz="2000" dirty="0" err="1">
                <a:cs typeface="Arial" pitchFamily="34" charset="0"/>
              </a:rPr>
              <a:t>Mn</a:t>
            </a:r>
            <a:endParaRPr lang="fr-FR" sz="2000" dirty="0"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5547" y="3717031"/>
            <a:ext cx="4572480" cy="3436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6">
              <a:defRPr/>
            </a:pPr>
            <a:r>
              <a:rPr lang="en-US" sz="1633" dirty="0" err="1">
                <a:latin typeface="Calibri"/>
              </a:rPr>
              <a:t>dI</a:t>
            </a:r>
            <a:r>
              <a:rPr lang="en-US" sz="1633" dirty="0">
                <a:latin typeface="Calibri"/>
              </a:rPr>
              <a:t>/</a:t>
            </a:r>
            <a:r>
              <a:rPr lang="en-US" sz="1633" dirty="0" err="1">
                <a:latin typeface="Calibri"/>
              </a:rPr>
              <a:t>dV</a:t>
            </a:r>
            <a:r>
              <a:rPr lang="en-US" sz="1633" dirty="0">
                <a:latin typeface="Calibri"/>
              </a:rPr>
              <a:t> maps at -0.13 mV (320 </a:t>
            </a:r>
            <a:r>
              <a:rPr lang="en-US" sz="1633" dirty="0" err="1">
                <a:latin typeface="Calibri"/>
              </a:rPr>
              <a:t>mK</a:t>
            </a:r>
            <a:r>
              <a:rPr lang="en-US" sz="1633" dirty="0">
                <a:latin typeface="Calibri"/>
              </a:rPr>
              <a:t>)</a:t>
            </a:r>
            <a:endParaRPr lang="fr-FR" sz="1633" dirty="0"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78254" y="6453318"/>
            <a:ext cx="415915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6">
              <a:defRPr/>
            </a:pPr>
            <a:r>
              <a:rPr lang="fr-FR" dirty="0">
                <a:solidFill>
                  <a:srgbClr val="7030A0"/>
                </a:solidFill>
                <a:latin typeface="Calibri"/>
              </a:rPr>
              <a:t>G. Ménard et al., Nature </a:t>
            </a:r>
            <a:r>
              <a:rPr lang="fr-FR" dirty="0" err="1">
                <a:solidFill>
                  <a:srgbClr val="7030A0"/>
                </a:solidFill>
                <a:latin typeface="Calibri"/>
              </a:rPr>
              <a:t>Physics</a:t>
            </a:r>
            <a:r>
              <a:rPr lang="fr-FR" dirty="0">
                <a:solidFill>
                  <a:srgbClr val="7030A0"/>
                </a:solidFill>
                <a:latin typeface="Calibri"/>
              </a:rPr>
              <a:t> 2015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0" y="4321"/>
            <a:ext cx="12192000" cy="75360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 defTabSz="10064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 defTabSz="100647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 defTabSz="1006475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 defTabSz="1006475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 defTabSz="1006475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Observation of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bound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states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around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magnetic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impurities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in 2H-NbSe</a:t>
            </a:r>
            <a:r>
              <a:rPr lang="fr-FR" altLang="en-US" sz="2800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  <a:p>
            <a:pPr algn="ctr" eaLnBrk="1" hangingPunct="1"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2800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16888" r="71928" b="41200"/>
          <a:stretch>
            <a:fillRect/>
          </a:stretch>
        </p:blipFill>
        <p:spPr bwMode="auto">
          <a:xfrm>
            <a:off x="7664325" y="3411720"/>
            <a:ext cx="2253837" cy="32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94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6665" r="11414" b="6665"/>
          <a:stretch>
            <a:fillRect/>
          </a:stretch>
        </p:blipFill>
        <p:spPr bwMode="auto">
          <a:xfrm>
            <a:off x="1847555" y="1340782"/>
            <a:ext cx="5193185" cy="41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58955" r="75230" b="20528"/>
          <a:stretch>
            <a:fillRect/>
          </a:stretch>
        </p:blipFill>
        <p:spPr bwMode="auto">
          <a:xfrm>
            <a:off x="4295812" y="1870758"/>
            <a:ext cx="1335020" cy="135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58955" r="75230" b="20528"/>
          <a:stretch>
            <a:fillRect/>
          </a:stretch>
        </p:blipFill>
        <p:spPr bwMode="auto">
          <a:xfrm>
            <a:off x="4945320" y="2461219"/>
            <a:ext cx="135374" cy="1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e 10"/>
          <p:cNvGrpSpPr>
            <a:grpSpLocks/>
          </p:cNvGrpSpPr>
          <p:nvPr/>
        </p:nvGrpSpPr>
        <p:grpSpPr bwMode="auto">
          <a:xfrm>
            <a:off x="2135586" y="4658890"/>
            <a:ext cx="1683536" cy="547257"/>
            <a:chOff x="1496707" y="2731995"/>
            <a:chExt cx="879562" cy="286373"/>
          </a:xfrm>
        </p:grpSpPr>
        <p:sp>
          <p:nvSpPr>
            <p:cNvPr id="32" name="Rectangle 31"/>
            <p:cNvSpPr/>
            <p:nvPr/>
          </p:nvSpPr>
          <p:spPr>
            <a:xfrm>
              <a:off x="1763811" y="2924920"/>
              <a:ext cx="345354" cy="93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>
                <a:solidFill>
                  <a:schemeClr val="bg1"/>
                </a:solidFill>
              </a:endParaRPr>
            </a:p>
          </p:txBody>
        </p:sp>
        <p:sp>
          <p:nvSpPr>
            <p:cNvPr id="18441" name="ZoneTexte 4"/>
            <p:cNvSpPr txBox="1">
              <a:spLocks noChangeArrowheads="1"/>
            </p:cNvSpPr>
            <p:nvPr/>
          </p:nvSpPr>
          <p:spPr bwMode="auto">
            <a:xfrm>
              <a:off x="1496707" y="2731995"/>
              <a:ext cx="879562" cy="17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en-US" sz="1633"/>
                <a:t>20 nm</a:t>
              </a:r>
            </a:p>
          </p:txBody>
        </p:sp>
      </p:grpSp>
      <p:sp>
        <p:nvSpPr>
          <p:cNvPr id="18438" name="ZoneTexte 34"/>
          <p:cNvSpPr txBox="1">
            <a:spLocks noChangeArrowheads="1"/>
          </p:cNvSpPr>
          <p:nvPr/>
        </p:nvSpPr>
        <p:spPr bwMode="auto">
          <a:xfrm>
            <a:off x="7291327" y="2763651"/>
            <a:ext cx="2693083" cy="84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1633">
                <a:cs typeface="Arial" panose="020B0604020202020204" pitchFamily="34" charset="0"/>
              </a:rPr>
              <a:t>Shiba bound states observed over scales of the order of </a:t>
            </a:r>
            <a:r>
              <a:rPr lang="fr-FR" altLang="en-US" sz="1633" b="1">
                <a:cs typeface="Arial" panose="020B0604020202020204" pitchFamily="34" charset="0"/>
              </a:rPr>
              <a:t>10nm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0" y="4321"/>
            <a:ext cx="12192000" cy="72885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 defTabSz="10064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 defTabSz="100647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 defTabSz="1006475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 defTabSz="1006475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 defTabSz="1006475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Observation of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bound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states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around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magnetic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impurities</a:t>
            </a:r>
            <a:r>
              <a:rPr lang="fr-FR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in 2H-NbSe</a:t>
            </a:r>
            <a:r>
              <a:rPr lang="fr-FR" altLang="en-US" sz="2800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  <a:p>
            <a:pPr algn="ctr" eaLnBrk="1" hangingPunct="1"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2540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78254" y="6453318"/>
            <a:ext cx="415915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6">
              <a:defRPr/>
            </a:pPr>
            <a:r>
              <a:rPr lang="fr-FR" dirty="0">
                <a:solidFill>
                  <a:srgbClr val="7030A0"/>
                </a:solidFill>
                <a:latin typeface="Calibri"/>
              </a:rPr>
              <a:t>G. Ménard et al., Nature </a:t>
            </a:r>
            <a:r>
              <a:rPr lang="fr-FR" dirty="0" err="1">
                <a:solidFill>
                  <a:srgbClr val="7030A0"/>
                </a:solidFill>
                <a:latin typeface="Calibri"/>
              </a:rPr>
              <a:t>Physics</a:t>
            </a:r>
            <a:r>
              <a:rPr lang="fr-FR" dirty="0">
                <a:solidFill>
                  <a:srgbClr val="7030A0"/>
                </a:solidFill>
                <a:latin typeface="Calibri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8339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2955-F5E0-487E-BD8B-E68A4A489CF6}" type="slidenum">
              <a:rPr lang="en-US" smtClean="0"/>
              <a:t>17</a:t>
            </a:fld>
            <a:endParaRPr lang="en-US"/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859" y="1045106"/>
            <a:ext cx="9144000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of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impurities in 2H-NbSe</a:t>
            </a:r>
            <a:r>
              <a:rPr lang="fr-F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7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Afbeelding 30">
            <a:extLst>
              <a:ext uri="{FF2B5EF4-FFF2-40B4-BE49-F238E27FC236}">
                <a16:creationId xmlns:a16="http://schemas.microsoft.com/office/drawing/2014/main" id="{8D762CA8-2ADB-1A2B-9E67-F6DA6CD19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1" r="50000"/>
          <a:stretch>
            <a:fillRect/>
          </a:stretch>
        </p:blipFill>
        <p:spPr bwMode="auto">
          <a:xfrm>
            <a:off x="5158462" y="892895"/>
            <a:ext cx="2786693" cy="549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2C7A3-6950-3DC7-41F8-6993E5542B4E}"/>
              </a:ext>
            </a:extLst>
          </p:cNvPr>
          <p:cNvSpPr txBox="1"/>
          <p:nvPr/>
        </p:nvSpPr>
        <p:spPr>
          <a:xfrm>
            <a:off x="2504264" y="57607"/>
            <a:ext cx="816421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3">
              <a:defRPr/>
            </a:pPr>
            <a:r>
              <a:rPr lang="nl-NL" sz="2400" dirty="0">
                <a:solidFill>
                  <a:prstClr val="black"/>
                </a:solidFill>
                <a:latin typeface="Myriad Pro Cond" panose="020B0506030403020204" pitchFamily="34" charset="0"/>
              </a:rPr>
              <a:t>YSR in 2H-NbSe</a:t>
            </a:r>
            <a:r>
              <a:rPr lang="nl-NL" sz="2400" baseline="-25000" dirty="0">
                <a:solidFill>
                  <a:prstClr val="black"/>
                </a:solidFill>
                <a:latin typeface="Myriad Pro Cond" panose="020B0506030403020204" pitchFamily="34" charset="0"/>
              </a:rPr>
              <a:t>2</a:t>
            </a:r>
            <a:endParaRPr lang="en-GB" sz="2800" baseline="-25000" dirty="0">
              <a:solidFill>
                <a:prstClr val="black"/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87044" name="Groep 23">
            <a:extLst>
              <a:ext uri="{FF2B5EF4-FFF2-40B4-BE49-F238E27FC236}">
                <a16:creationId xmlns:a16="http://schemas.microsoft.com/office/drawing/2014/main" id="{B9DBE624-15C1-BBDE-3DAD-D9297DA26CA8}"/>
              </a:ext>
            </a:extLst>
          </p:cNvPr>
          <p:cNvGrpSpPr>
            <a:grpSpLocks/>
          </p:cNvGrpSpPr>
          <p:nvPr/>
        </p:nvGrpSpPr>
        <p:grpSpPr bwMode="auto">
          <a:xfrm>
            <a:off x="1618571" y="872733"/>
            <a:ext cx="3454923" cy="2636917"/>
            <a:chOff x="796124" y="1100831"/>
            <a:chExt cx="1929984" cy="1473693"/>
          </a:xfrm>
        </p:grpSpPr>
        <p:pic>
          <p:nvPicPr>
            <p:cNvPr id="87054" name="Afbeelding 17">
              <a:extLst>
                <a:ext uri="{FF2B5EF4-FFF2-40B4-BE49-F238E27FC236}">
                  <a16:creationId xmlns:a16="http://schemas.microsoft.com/office/drawing/2014/main" id="{4BBBCF9F-77F4-90E7-402E-2ECB443A1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9" b="78511"/>
            <a:stretch>
              <a:fillRect/>
            </a:stretch>
          </p:blipFill>
          <p:spPr bwMode="auto">
            <a:xfrm>
              <a:off x="796124" y="1100831"/>
              <a:ext cx="1929984" cy="147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231A739-02B3-0B10-DFE7-77616BAB43FE}"/>
                </a:ext>
              </a:extLst>
            </p:cNvPr>
            <p:cNvSpPr/>
            <p:nvPr/>
          </p:nvSpPr>
          <p:spPr>
            <a:xfrm>
              <a:off x="796124" y="1100831"/>
              <a:ext cx="269506" cy="268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3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87045" name="Groep 22">
            <a:extLst>
              <a:ext uri="{FF2B5EF4-FFF2-40B4-BE49-F238E27FC236}">
                <a16:creationId xmlns:a16="http://schemas.microsoft.com/office/drawing/2014/main" id="{B820D62D-89B9-BD95-482C-A50624D4FEFC}"/>
              </a:ext>
            </a:extLst>
          </p:cNvPr>
          <p:cNvGrpSpPr>
            <a:grpSpLocks/>
          </p:cNvGrpSpPr>
          <p:nvPr/>
        </p:nvGrpSpPr>
        <p:grpSpPr bwMode="auto">
          <a:xfrm>
            <a:off x="1635853" y="3578777"/>
            <a:ext cx="3437641" cy="2397851"/>
            <a:chOff x="796124" y="2707689"/>
            <a:chExt cx="1929984" cy="1427086"/>
          </a:xfrm>
        </p:grpSpPr>
        <p:pic>
          <p:nvPicPr>
            <p:cNvPr id="87052" name="Afbeelding 19">
              <a:extLst>
                <a:ext uri="{FF2B5EF4-FFF2-40B4-BE49-F238E27FC236}">
                  <a16:creationId xmlns:a16="http://schemas.microsoft.com/office/drawing/2014/main" id="{307F47AE-0322-4ED0-2293-52D73F36D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" t="21489" r="50000" b="57928"/>
            <a:stretch>
              <a:fillRect/>
            </a:stretch>
          </p:blipFill>
          <p:spPr bwMode="auto">
            <a:xfrm>
              <a:off x="861797" y="2723224"/>
              <a:ext cx="1864311" cy="141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6CD826C9-D23E-5C94-F4BA-A137E5D82936}"/>
                </a:ext>
              </a:extLst>
            </p:cNvPr>
            <p:cNvSpPr/>
            <p:nvPr/>
          </p:nvSpPr>
          <p:spPr>
            <a:xfrm>
              <a:off x="796124" y="2707689"/>
              <a:ext cx="269244" cy="269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3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7" name="Rechthoek 26">
            <a:extLst>
              <a:ext uri="{FF2B5EF4-FFF2-40B4-BE49-F238E27FC236}">
                <a16:creationId xmlns:a16="http://schemas.microsoft.com/office/drawing/2014/main" id="{D252B334-4DEF-2E87-E3C1-138D7EE06306}"/>
              </a:ext>
            </a:extLst>
          </p:cNvPr>
          <p:cNvSpPr/>
          <p:nvPr/>
        </p:nvSpPr>
        <p:spPr>
          <a:xfrm>
            <a:off x="5218949" y="872733"/>
            <a:ext cx="338436" cy="33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3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DE68AA5-F727-8FC0-3F2D-C3ED9433D506}"/>
              </a:ext>
            </a:extLst>
          </p:cNvPr>
          <p:cNvSpPr/>
          <p:nvPr/>
        </p:nvSpPr>
        <p:spPr>
          <a:xfrm>
            <a:off x="5218949" y="2585072"/>
            <a:ext cx="338436" cy="33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3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B800F9F7-3046-ECC1-4743-0FB8CA9C30BA}"/>
              </a:ext>
            </a:extLst>
          </p:cNvPr>
          <p:cNvSpPr/>
          <p:nvPr/>
        </p:nvSpPr>
        <p:spPr>
          <a:xfrm>
            <a:off x="5218949" y="4422705"/>
            <a:ext cx="338436" cy="33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3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7050" name="Text Box 6">
            <a:extLst>
              <a:ext uri="{FF2B5EF4-FFF2-40B4-BE49-F238E27FC236}">
                <a16:creationId xmlns:a16="http://schemas.microsoft.com/office/drawing/2014/main" id="{3AE52324-8F4F-35E1-3C3F-D326ED2E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604"/>
            <a:ext cx="12143509" cy="501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45000"/>
            </a:pPr>
            <a:r>
              <a:rPr lang="nl-NL" altLang="fr-FR" sz="2903" b="1" dirty="0">
                <a:cs typeface="Arial" panose="020B0604020202020204" pitchFamily="34" charset="0"/>
              </a:rPr>
              <a:t>YSR in 2H-NbSe</a:t>
            </a:r>
            <a:r>
              <a:rPr lang="nl-NL" altLang="fr-FR" sz="2903" b="1" baseline="-25000" dirty="0">
                <a:cs typeface="Arial" panose="020B0604020202020204" pitchFamily="34" charset="0"/>
              </a:rPr>
              <a:t>2</a:t>
            </a:r>
            <a:r>
              <a:rPr lang="nl-NL" altLang="fr-FR" sz="2903" b="1" dirty="0">
                <a:cs typeface="Arial" panose="020B0604020202020204" pitchFamily="34" charset="0"/>
              </a:rPr>
              <a:t> (F. </a:t>
            </a:r>
            <a:r>
              <a:rPr lang="nl-NL" altLang="fr-FR" sz="2903" b="1" dirty="0" err="1">
                <a:cs typeface="Arial" panose="020B0604020202020204" pitchFamily="34" charset="0"/>
              </a:rPr>
              <a:t>Massee’s</a:t>
            </a:r>
            <a:r>
              <a:rPr lang="nl-NL" altLang="fr-FR" sz="2903" b="1" dirty="0">
                <a:cs typeface="Arial" panose="020B0604020202020204" pitchFamily="34" charset="0"/>
              </a:rPr>
              <a:t> STM in LPS)</a:t>
            </a:r>
            <a:endParaRPr lang="en-GB" altLang="fr-FR" sz="3266" b="1" dirty="0">
              <a:cs typeface="Arial" panose="020B0604020202020204" pitchFamily="34" charset="0"/>
            </a:endParaRPr>
          </a:p>
        </p:txBody>
      </p:sp>
      <p:sp>
        <p:nvSpPr>
          <p:cNvPr id="87051" name="Tekstvak 16">
            <a:extLst>
              <a:ext uri="{FF2B5EF4-FFF2-40B4-BE49-F238E27FC236}">
                <a16:creationId xmlns:a16="http://schemas.microsoft.com/office/drawing/2014/main" id="{1EA513DB-7CC7-4E86-E30B-4D28388FC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357" y="6412994"/>
            <a:ext cx="29379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fr-FR" altLang="fr-FR" sz="1600" dirty="0">
                <a:solidFill>
                  <a:srgbClr val="7030A0"/>
                </a:solidFill>
                <a:cs typeface="Arial" panose="020B0604020202020204" pitchFamily="34" charset="0"/>
              </a:rPr>
              <a:t>U. </a:t>
            </a:r>
            <a:r>
              <a:rPr lang="fr-FR" altLang="fr-FR" sz="1600" dirty="0" err="1">
                <a:solidFill>
                  <a:srgbClr val="7030A0"/>
                </a:solidFill>
                <a:cs typeface="Arial" panose="020B0604020202020204" pitchFamily="34" charset="0"/>
              </a:rPr>
              <a:t>Thupakula</a:t>
            </a:r>
            <a:r>
              <a:rPr lang="fr-FR" altLang="fr-FR" sz="1600" dirty="0">
                <a:solidFill>
                  <a:srgbClr val="7030A0"/>
                </a:solidFill>
                <a:cs typeface="Arial" panose="020B0604020202020204" pitchFamily="34" charset="0"/>
              </a:rPr>
              <a:t> et al., </a:t>
            </a:r>
            <a:r>
              <a:rPr lang="en-GB" altLang="fr-FR" sz="1600" dirty="0">
                <a:solidFill>
                  <a:srgbClr val="7030A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PRL (2022)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16" y="3212978"/>
            <a:ext cx="3035839" cy="28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e 30"/>
          <p:cNvGrpSpPr>
            <a:grpSpLocks/>
          </p:cNvGrpSpPr>
          <p:nvPr/>
        </p:nvGrpSpPr>
        <p:grpSpPr bwMode="auto">
          <a:xfrm>
            <a:off x="1703540" y="3944575"/>
            <a:ext cx="5400567" cy="2148706"/>
            <a:chOff x="179512" y="3944648"/>
            <a:chExt cx="5400601" cy="2148648"/>
          </a:xfrm>
        </p:grpSpPr>
        <p:sp>
          <p:nvSpPr>
            <p:cNvPr id="29" name="Rectangle 28"/>
            <p:cNvSpPr/>
            <p:nvPr/>
          </p:nvSpPr>
          <p:spPr>
            <a:xfrm>
              <a:off x="179512" y="4149144"/>
              <a:ext cx="5400601" cy="1944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33"/>
            </a:p>
          </p:txBody>
        </p:sp>
        <p:pic>
          <p:nvPicPr>
            <p:cNvPr id="21518" name="Picture 2" descr="C:\Users\Portable MET 2\Desktop\Pour Tristan\Article NbSe2-Resoumission Nature Physics\Fig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72" t="5318" b="59235"/>
            <a:stretch>
              <a:fillRect/>
            </a:stretch>
          </p:blipFill>
          <p:spPr bwMode="auto">
            <a:xfrm>
              <a:off x="179513" y="3944648"/>
              <a:ext cx="5400600" cy="171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Connecteur droit avec flèche 11"/>
          <p:cNvCxnSpPr/>
          <p:nvPr/>
        </p:nvCxnSpPr>
        <p:spPr>
          <a:xfrm flipH="1" flipV="1">
            <a:off x="2711646" y="4797145"/>
            <a:ext cx="6264658" cy="360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5591948" y="4725138"/>
            <a:ext cx="3456363" cy="7920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10" name="Groupe 27"/>
          <p:cNvGrpSpPr>
            <a:grpSpLocks/>
          </p:cNvGrpSpPr>
          <p:nvPr/>
        </p:nvGrpSpPr>
        <p:grpSpPr bwMode="auto">
          <a:xfrm>
            <a:off x="1415509" y="1340782"/>
            <a:ext cx="3090565" cy="2376249"/>
            <a:chOff x="-108520" y="1340768"/>
            <a:chExt cx="3090167" cy="2376264"/>
          </a:xfrm>
        </p:grpSpPr>
        <p:pic>
          <p:nvPicPr>
            <p:cNvPr id="21515" name="Picture 2" descr="C:\Users\Portable MET 2\Desktop\Pour Tristan\Article NbSe2-Resoumission Nature Physics\Fig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11" t="4652" r="67461" b="14923"/>
            <a:stretch>
              <a:fillRect/>
            </a:stretch>
          </p:blipFill>
          <p:spPr bwMode="auto">
            <a:xfrm>
              <a:off x="-108520" y="1340768"/>
              <a:ext cx="3090167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Connecteur droit 25"/>
            <p:cNvCxnSpPr/>
            <p:nvPr/>
          </p:nvCxnSpPr>
          <p:spPr>
            <a:xfrm flipV="1">
              <a:off x="1219129" y="2060848"/>
              <a:ext cx="1192291" cy="24050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/>
          <p:cNvSpPr txBox="1"/>
          <p:nvPr/>
        </p:nvSpPr>
        <p:spPr>
          <a:xfrm>
            <a:off x="3647744" y="5570505"/>
            <a:ext cx="381640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>
                <a:cs typeface="Arial" pitchFamily="34" charset="0"/>
              </a:rPr>
              <a:t>Distance (nm)</a:t>
            </a:r>
          </a:p>
        </p:txBody>
      </p:sp>
      <p:sp>
        <p:nvSpPr>
          <p:cNvPr id="21512" name="ZoneTexte 16"/>
          <p:cNvSpPr txBox="1">
            <a:spLocks noChangeArrowheads="1"/>
          </p:cNvSpPr>
          <p:nvPr/>
        </p:nvSpPr>
        <p:spPr bwMode="auto">
          <a:xfrm>
            <a:off x="0" y="10201"/>
            <a:ext cx="12192000" cy="9541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oscillation of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Shiba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</a:t>
            </a:r>
          </a:p>
          <a:p>
            <a:pPr algn="ctr"/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Electron-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asymmetry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3" name="Rectangle 19"/>
          <p:cNvSpPr>
            <a:spLocks noChangeArrowheads="1"/>
          </p:cNvSpPr>
          <p:nvPr/>
        </p:nvSpPr>
        <p:spPr bwMode="auto">
          <a:xfrm>
            <a:off x="4799864" y="1386867"/>
            <a:ext cx="619579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altLang="en-US" sz="2000" dirty="0">
                <a:cs typeface="Arial" panose="020B0604020202020204" pitchFamily="34" charset="0"/>
              </a:rPr>
              <a:t>Oscillations of the local </a:t>
            </a:r>
            <a:r>
              <a:rPr lang="fr-FR" altLang="en-US" sz="2000" dirty="0" err="1">
                <a:cs typeface="Arial" panose="020B0604020202020204" pitchFamily="34" charset="0"/>
              </a:rPr>
              <a:t>density</a:t>
            </a:r>
            <a:r>
              <a:rPr lang="fr-FR" altLang="en-US" sz="2000" dirty="0">
                <a:cs typeface="Arial" panose="020B0604020202020204" pitchFamily="34" charset="0"/>
              </a:rPr>
              <a:t> of states </a:t>
            </a:r>
            <a:r>
              <a:rPr lang="fr-FR" altLang="en-US" sz="2000" dirty="0" err="1">
                <a:cs typeface="Arial" panose="020B0604020202020204" pitchFamily="34" charset="0"/>
              </a:rPr>
              <a:t>with</a:t>
            </a:r>
            <a:r>
              <a:rPr lang="fr-FR" altLang="en-US" sz="2000" dirty="0">
                <a:cs typeface="Arial" panose="020B0604020202020204" pitchFamily="34" charset="0"/>
              </a:rPr>
              <a:t> a phase opposition </a:t>
            </a:r>
            <a:r>
              <a:rPr lang="fr-FR" altLang="en-US" sz="2000" dirty="0" err="1">
                <a:cs typeface="Arial" panose="020B0604020202020204" pitchFamily="34" charset="0"/>
              </a:rPr>
              <a:t>between</a:t>
            </a:r>
            <a:r>
              <a:rPr lang="fr-FR" altLang="en-US" sz="2000" dirty="0">
                <a:cs typeface="Arial" panose="020B0604020202020204" pitchFamily="34" charset="0"/>
              </a:rPr>
              <a:t> positive and </a:t>
            </a:r>
            <a:r>
              <a:rPr lang="fr-FR" altLang="en-US" sz="2000" dirty="0" err="1">
                <a:cs typeface="Arial" panose="020B0604020202020204" pitchFamily="34" charset="0"/>
              </a:rPr>
              <a:t>negative</a:t>
            </a:r>
            <a:r>
              <a:rPr lang="fr-FR" altLang="en-US" sz="2000" dirty="0">
                <a:cs typeface="Arial" panose="020B0604020202020204" pitchFamily="34" charset="0"/>
              </a:rPr>
              <a:t> </a:t>
            </a:r>
            <a:r>
              <a:rPr lang="fr-FR" altLang="en-US" sz="2000" dirty="0" err="1">
                <a:cs typeface="Arial" panose="020B0604020202020204" pitchFamily="34" charset="0"/>
              </a:rPr>
              <a:t>energy</a:t>
            </a:r>
            <a:r>
              <a:rPr lang="fr-FR" altLang="en-US" sz="2000" dirty="0">
                <a:cs typeface="Arial" panose="020B0604020202020204" pitchFamily="34" charset="0"/>
              </a:rPr>
              <a:t> states</a:t>
            </a:r>
          </a:p>
          <a:p>
            <a:endParaRPr lang="fr-FR" altLang="en-US" sz="2000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altLang="en-US" sz="2000" dirty="0" err="1">
                <a:cs typeface="Arial" panose="020B0604020202020204" pitchFamily="34" charset="0"/>
              </a:rPr>
              <a:t>Decrease</a:t>
            </a:r>
            <a:r>
              <a:rPr lang="fr-FR" altLang="en-US" sz="2000" dirty="0">
                <a:cs typeface="Arial" panose="020B0604020202020204" pitchFamily="34" charset="0"/>
              </a:rPr>
              <a:t> of the </a:t>
            </a:r>
            <a:r>
              <a:rPr lang="fr-FR" altLang="en-US" sz="2000" dirty="0" err="1">
                <a:cs typeface="Arial" panose="020B0604020202020204" pitchFamily="34" charset="0"/>
              </a:rPr>
              <a:t>Shiba</a:t>
            </a:r>
            <a:r>
              <a:rPr lang="fr-FR" altLang="en-US" sz="2000" dirty="0">
                <a:cs typeface="Arial" panose="020B0604020202020204" pitchFamily="34" charset="0"/>
              </a:rPr>
              <a:t> </a:t>
            </a:r>
            <a:r>
              <a:rPr lang="fr-FR" altLang="en-US" sz="2000" dirty="0" err="1">
                <a:cs typeface="Arial" panose="020B0604020202020204" pitchFamily="34" charset="0"/>
              </a:rPr>
              <a:t>bound</a:t>
            </a:r>
            <a:r>
              <a:rPr lang="fr-FR" altLang="en-US" sz="2000" dirty="0">
                <a:cs typeface="Arial" panose="020B0604020202020204" pitchFamily="34" charset="0"/>
              </a:rPr>
              <a:t> states on a size of the </a:t>
            </a:r>
            <a:r>
              <a:rPr lang="fr-FR" altLang="en-US" sz="2000" dirty="0" err="1">
                <a:cs typeface="Arial" panose="020B0604020202020204" pitchFamily="34" charset="0"/>
              </a:rPr>
              <a:t>order</a:t>
            </a:r>
            <a:r>
              <a:rPr lang="fr-FR" altLang="en-US" sz="2000" dirty="0">
                <a:cs typeface="Arial" panose="020B0604020202020204" pitchFamily="34" charset="0"/>
              </a:rPr>
              <a:t> of the </a:t>
            </a:r>
            <a:r>
              <a:rPr lang="fr-FR" altLang="en-US" sz="2000" dirty="0" err="1">
                <a:cs typeface="Arial" panose="020B0604020202020204" pitchFamily="34" charset="0"/>
              </a:rPr>
              <a:t>coherence</a:t>
            </a:r>
            <a:r>
              <a:rPr lang="fr-FR" altLang="en-US" sz="2000" dirty="0">
                <a:cs typeface="Arial" panose="020B0604020202020204" pitchFamily="34" charset="0"/>
              </a:rPr>
              <a:t> </a:t>
            </a:r>
            <a:r>
              <a:rPr lang="fr-FR" altLang="en-US" sz="2000" dirty="0" err="1">
                <a:cs typeface="Arial" panose="020B0604020202020204" pitchFamily="34" charset="0"/>
              </a:rPr>
              <a:t>length</a:t>
            </a:r>
            <a:r>
              <a:rPr lang="fr-FR" altLang="en-US" sz="2000" dirty="0">
                <a:cs typeface="Arial" panose="020B0604020202020204" pitchFamily="34" charset="0"/>
              </a:rPr>
              <a:t> </a:t>
            </a:r>
            <a:r>
              <a:rPr lang="el-GR" altLang="en-US" sz="2000" dirty="0">
                <a:cs typeface="Arial" panose="020B0604020202020204" pitchFamily="34" charset="0"/>
              </a:rPr>
              <a:t>ξ</a:t>
            </a:r>
            <a:endParaRPr lang="fr-FR" altLang="en-US" sz="2000" dirty="0">
              <a:cs typeface="Arial" panose="020B0604020202020204" pitchFamily="34" charset="0"/>
            </a:endParaRPr>
          </a:p>
        </p:txBody>
      </p:sp>
      <p:sp>
        <p:nvSpPr>
          <p:cNvPr id="15" name="ZoneTexte 9"/>
          <p:cNvSpPr txBox="1"/>
          <p:nvPr/>
        </p:nvSpPr>
        <p:spPr>
          <a:xfrm>
            <a:off x="2743329" y="6497963"/>
            <a:ext cx="415915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6">
              <a:defRPr/>
            </a:pPr>
            <a:r>
              <a:rPr lang="fr-FR" dirty="0">
                <a:solidFill>
                  <a:srgbClr val="AC146E"/>
                </a:solidFill>
              </a:rPr>
              <a:t>G. Ménard et al., Nature </a:t>
            </a:r>
            <a:r>
              <a:rPr lang="fr-FR" dirty="0" err="1">
                <a:solidFill>
                  <a:srgbClr val="AC146E"/>
                </a:solidFill>
              </a:rPr>
              <a:t>Physics</a:t>
            </a:r>
            <a:r>
              <a:rPr lang="fr-FR" dirty="0">
                <a:solidFill>
                  <a:srgbClr val="AC146E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83656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99E4E-FD48-10BF-F166-41AD1C53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5" y="1312332"/>
            <a:ext cx="8995450" cy="4129425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ADB39251-49FB-02CF-D001-1348E24D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Anderson’s theorem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E83E7-8CC8-321E-01B2-EABFF834384B}"/>
              </a:ext>
            </a:extLst>
          </p:cNvPr>
          <p:cNvSpPr txBox="1"/>
          <p:nvPr/>
        </p:nvSpPr>
        <p:spPr>
          <a:xfrm>
            <a:off x="3048000" y="6358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38370" algn="l"/>
            <a:r>
              <a:rPr lang="en-US" sz="200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P. W. Anderson,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ahoma" panose="020B0604030504040204" pitchFamily="34" charset="0"/>
              </a:rPr>
              <a:t>J.Phys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. Chem. Solids 11, 26 (1959)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22A41-47BF-4F87-F2F5-DAC0E44B1996}"/>
              </a:ext>
            </a:extLst>
          </p:cNvPr>
          <p:cNvSpPr txBox="1"/>
          <p:nvPr/>
        </p:nvSpPr>
        <p:spPr>
          <a:xfrm>
            <a:off x="3048000" y="2669159"/>
            <a:ext cx="60960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8430" algn="l"/>
            <a:r>
              <a:rPr lang="en-US" sz="1800" b="0" i="0" u="none" strike="noStrike" baseline="0" dirty="0">
                <a:solidFill>
                  <a:srgbClr val="FFFFFF"/>
                </a:solidFill>
                <a:latin typeface="Tahoma" panose="020B0604030504040204" pitchFamily="34" charset="0"/>
              </a:rPr>
              <a:t>In the presence of dirt one can still pair time-reversed members of Kramer’s doublet: </a:t>
            </a:r>
          </a:p>
          <a:p>
            <a:pPr marR="10850" algn="l"/>
            <a:r>
              <a:rPr lang="en-US" sz="1800" b="0" i="0" u="none" strike="noStrike" baseline="0" dirty="0">
                <a:solidFill>
                  <a:srgbClr val="FFFFFF"/>
                </a:solidFill>
                <a:latin typeface="Tahoma" panose="020B0604030504040204" pitchFamily="34" charset="0"/>
              </a:rPr>
              <a:t>thermodynamics (T</a:t>
            </a:r>
            <a:r>
              <a:rPr lang="en-US" sz="1050" b="0" i="0" u="none" strike="noStrike" baseline="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Tahoma" panose="020B0604030504040204" pitchFamily="34" charset="0"/>
              </a:rPr>
              <a:t>, gap, sp. ht., …) are not affected by nonmagnetic impurities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D77C5-E1CD-C54D-D573-5AC4B6BE4310}"/>
              </a:ext>
            </a:extLst>
          </p:cNvPr>
          <p:cNvSpPr txBox="1"/>
          <p:nvPr/>
        </p:nvSpPr>
        <p:spPr>
          <a:xfrm>
            <a:off x="1440873" y="5658496"/>
            <a:ext cx="97189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8430" algn="l"/>
            <a:r>
              <a:rPr lang="en-US" sz="180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In the presence of dirt one can still pair time-reversed members of Kramer’s doublet: </a:t>
            </a:r>
          </a:p>
          <a:p>
            <a:pPr marR="10850" algn="l"/>
            <a:r>
              <a:rPr lang="en-US" sz="180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thermodynamics (T</a:t>
            </a:r>
            <a:r>
              <a:rPr lang="en-US" sz="105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c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, gap, …) are not affected by nonmagnetic impurities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48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oneTexte 6"/>
          <p:cNvSpPr txBox="1">
            <a:spLocks noChangeArrowheads="1"/>
          </p:cNvSpPr>
          <p:nvPr/>
        </p:nvSpPr>
        <p:spPr bwMode="auto">
          <a:xfrm>
            <a:off x="6600056" y="1938596"/>
            <a:ext cx="4067946" cy="10156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cs typeface="Arial" panose="020B0604020202020204" pitchFamily="34" charset="0"/>
              </a:rPr>
              <a:t>Good agreement with theoretical calculations for </a:t>
            </a:r>
            <a:r>
              <a:rPr lang="en-US" altLang="en-US" sz="2000" dirty="0" err="1">
                <a:cs typeface="Arial" panose="020B0604020202020204" pitchFamily="34" charset="0"/>
              </a:rPr>
              <a:t>Shiba</a:t>
            </a:r>
            <a:r>
              <a:rPr lang="en-US" altLang="en-US" sz="2000" dirty="0">
                <a:cs typeface="Arial" panose="020B0604020202020204" pitchFamily="34" charset="0"/>
              </a:rPr>
              <a:t> state in a 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2D </a:t>
            </a:r>
            <a:r>
              <a:rPr lang="en-US" altLang="en-US" sz="2000" dirty="0">
                <a:cs typeface="Arial" panose="020B0604020202020204" pitchFamily="34" charset="0"/>
              </a:rPr>
              <a:t>SC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in the asymptotic limit.</a:t>
            </a:r>
          </a:p>
        </p:txBody>
      </p:sp>
      <p:sp>
        <p:nvSpPr>
          <p:cNvPr id="23555" name="ZoneTexte 10"/>
          <p:cNvSpPr txBox="1">
            <a:spLocks noChangeArrowheads="1"/>
          </p:cNvSpPr>
          <p:nvPr/>
        </p:nvSpPr>
        <p:spPr bwMode="auto">
          <a:xfrm>
            <a:off x="7320129" y="4941160"/>
            <a:ext cx="33478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dirty="0">
                <a:cs typeface="Arial" panose="020B0604020202020204" pitchFamily="34" charset="0"/>
              </a:rPr>
              <a:t>The </a:t>
            </a:r>
            <a:r>
              <a:rPr lang="en-US" altLang="en-US" dirty="0" err="1">
                <a:cs typeface="Arial" panose="020B0604020202020204" pitchFamily="34" charset="0"/>
              </a:rPr>
              <a:t>Shiba</a:t>
            </a:r>
            <a:r>
              <a:rPr lang="en-US" altLang="en-US" dirty="0">
                <a:cs typeface="Arial" panose="020B0604020202020204" pitchFamily="34" charset="0"/>
              </a:rPr>
              <a:t> peaks </a:t>
            </a:r>
            <a:r>
              <a:rPr lang="en-US" altLang="en-US" b="1" dirty="0">
                <a:cs typeface="Arial" panose="020B0604020202020204" pitchFamily="34" charset="0"/>
              </a:rPr>
              <a:t>position relatively to the gap </a:t>
            </a:r>
            <a:r>
              <a:rPr lang="en-US" altLang="en-US" dirty="0">
                <a:cs typeface="Arial" panose="020B0604020202020204" pitchFamily="34" charset="0"/>
              </a:rPr>
              <a:t>is directly  related to the phase shift.</a:t>
            </a:r>
          </a:p>
        </p:txBody>
      </p:sp>
      <p:pic>
        <p:nvPicPr>
          <p:cNvPr id="23556" name="Picture 2" descr="C:\Users\Portable MET 2\Desktop\Pour Tristan\Article NbSe2-Resoumission Nature Physics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2" t="7091" b="59235"/>
          <a:stretch>
            <a:fillRect/>
          </a:stretch>
        </p:blipFill>
        <p:spPr bwMode="auto">
          <a:xfrm>
            <a:off x="1464680" y="1012757"/>
            <a:ext cx="4531270" cy="136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ZoneTexte 12"/>
          <p:cNvSpPr txBox="1">
            <a:spLocks noChangeArrowheads="1"/>
          </p:cNvSpPr>
          <p:nvPr/>
        </p:nvSpPr>
        <p:spPr bwMode="auto">
          <a:xfrm>
            <a:off x="0" y="38885"/>
            <a:ext cx="12191999" cy="58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oscillations and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electron-hole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asymmetry</a:t>
            </a:r>
            <a:r>
              <a:rPr lang="fr-FR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3559" name="Groupe 20"/>
          <p:cNvGrpSpPr>
            <a:grpSpLocks/>
          </p:cNvGrpSpPr>
          <p:nvPr/>
        </p:nvGrpSpPr>
        <p:grpSpPr bwMode="auto">
          <a:xfrm>
            <a:off x="1381161" y="5000399"/>
            <a:ext cx="5407767" cy="1728181"/>
            <a:chOff x="107503" y="4653136"/>
            <a:chExt cx="5407569" cy="1728192"/>
          </a:xfrm>
        </p:grpSpPr>
        <p:grpSp>
          <p:nvGrpSpPr>
            <p:cNvPr id="23561" name="Groupe 15"/>
            <p:cNvGrpSpPr>
              <a:grpSpLocks/>
            </p:cNvGrpSpPr>
            <p:nvPr/>
          </p:nvGrpSpPr>
          <p:grpSpPr bwMode="auto">
            <a:xfrm>
              <a:off x="107503" y="4653136"/>
              <a:ext cx="5407569" cy="1728192"/>
              <a:chOff x="683568" y="2564904"/>
              <a:chExt cx="6984776" cy="223224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83568" y="2564904"/>
                <a:ext cx="6984776" cy="2232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33">
                  <a:cs typeface="Arial" panose="020B0604020202020204" pitchFamily="34" charset="0"/>
                </a:endParaRPr>
              </a:p>
            </p:txBody>
          </p:sp>
          <p:pic>
            <p:nvPicPr>
              <p:cNvPr id="2356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4220319"/>
                <a:ext cx="3876675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5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3668638"/>
                <a:ext cx="2943225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6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52930"/>
              <a:ext cx="5400600" cy="6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ZoneTexte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00056" y="3877846"/>
            <a:ext cx="4067944" cy="335051"/>
          </a:xfrm>
          <a:prstGeom prst="rect">
            <a:avLst/>
          </a:prstGeom>
          <a:blipFill rotWithShape="0">
            <a:blip r:embed="rId7"/>
            <a:stretch>
              <a:fillRect l="-1223" t="-8197" b="-24590"/>
            </a:stretch>
          </a:blipFill>
        </p:spPr>
        <p:txBody>
          <a:bodyPr/>
          <a:lstStyle/>
          <a:p>
            <a:pPr>
              <a:defRPr/>
            </a:pPr>
            <a:r>
              <a:rPr lang="en-US" sz="1633">
                <a:noFill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565" y="2462929"/>
            <a:ext cx="4177521" cy="262359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840716" y="2428647"/>
            <a:ext cx="1640541" cy="1464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9">
            <a:extLst>
              <a:ext uri="{FF2B5EF4-FFF2-40B4-BE49-F238E27FC236}">
                <a16:creationId xmlns:a16="http://schemas.microsoft.com/office/drawing/2014/main" id="{A09B9764-A6C8-8053-B002-434796D7432B}"/>
              </a:ext>
            </a:extLst>
          </p:cNvPr>
          <p:cNvSpPr txBox="1"/>
          <p:nvPr/>
        </p:nvSpPr>
        <p:spPr>
          <a:xfrm>
            <a:off x="5957583" y="6475708"/>
            <a:ext cx="415915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6">
              <a:defRPr/>
            </a:pPr>
            <a:r>
              <a:rPr lang="fr-FR" dirty="0">
                <a:solidFill>
                  <a:srgbClr val="7030A0"/>
                </a:solidFill>
              </a:rPr>
              <a:t>G. Ménard et al., Nature </a:t>
            </a:r>
            <a:r>
              <a:rPr lang="fr-FR" dirty="0" err="1">
                <a:solidFill>
                  <a:srgbClr val="7030A0"/>
                </a:solidFill>
              </a:rPr>
              <a:t>Physics</a:t>
            </a:r>
            <a:r>
              <a:rPr lang="fr-FR" dirty="0">
                <a:solidFill>
                  <a:srgbClr val="7030A0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757009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" y="3366948"/>
            <a:ext cx="5792843" cy="3144687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"/>
          <a:srcRect l="18958" t="8000" r="11563" b="39833"/>
          <a:stretch/>
        </p:blipFill>
        <p:spPr>
          <a:xfrm>
            <a:off x="87257" y="1058919"/>
            <a:ext cx="5900321" cy="2768817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7422536" y="865133"/>
            <a:ext cx="3744409" cy="3408999"/>
            <a:chOff x="2451195" y="3587019"/>
            <a:chExt cx="3744409" cy="3408999"/>
          </a:xfrm>
        </p:grpSpPr>
        <p:grpSp>
          <p:nvGrpSpPr>
            <p:cNvPr id="5" name="Groupe 4"/>
            <p:cNvGrpSpPr/>
            <p:nvPr/>
          </p:nvGrpSpPr>
          <p:grpSpPr>
            <a:xfrm>
              <a:off x="2451195" y="3587019"/>
              <a:ext cx="3744409" cy="2933318"/>
              <a:chOff x="1758495" y="3122257"/>
              <a:chExt cx="3744409" cy="2933318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8495" y="3122257"/>
                <a:ext cx="3744409" cy="2933318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3908417" y="4950114"/>
                <a:ext cx="1144542" cy="369332"/>
                <a:chOff x="4545254" y="5189158"/>
                <a:chExt cx="1144542" cy="369332"/>
              </a:xfrm>
            </p:grpSpPr>
            <p:sp>
              <p:nvSpPr>
                <p:cNvPr id="12" name="Ellipse 11"/>
                <p:cNvSpPr/>
                <p:nvPr/>
              </p:nvSpPr>
              <p:spPr>
                <a:xfrm>
                  <a:off x="5474788" y="5286295"/>
                  <a:ext cx="215008" cy="2150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/>
                <p:cNvSpPr txBox="1"/>
                <p:nvPr/>
              </p:nvSpPr>
              <p:spPr>
                <a:xfrm>
                  <a:off x="4545254" y="5189158"/>
                  <a:ext cx="9810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2</a:t>
                  </a:r>
                  <a:r>
                    <a:rPr lang="fr-FR" baseline="30000" dirty="0"/>
                    <a:t>nd</a:t>
                  </a:r>
                  <a:r>
                    <a:rPr lang="fr-FR" dirty="0"/>
                    <a:t> Case</a:t>
                  </a:r>
                </a:p>
              </p:txBody>
            </p:sp>
          </p:grpSp>
          <p:grpSp>
            <p:nvGrpSpPr>
              <p:cNvPr id="9" name="Groupe 8"/>
              <p:cNvGrpSpPr/>
              <p:nvPr/>
            </p:nvGrpSpPr>
            <p:grpSpPr>
              <a:xfrm>
                <a:off x="3577436" y="4185446"/>
                <a:ext cx="981019" cy="581230"/>
                <a:chOff x="3937486" y="4234118"/>
                <a:chExt cx="981019" cy="581230"/>
              </a:xfrm>
            </p:grpSpPr>
            <p:sp>
              <p:nvSpPr>
                <p:cNvPr id="10" name="Ellipse 9"/>
                <p:cNvSpPr/>
                <p:nvPr/>
              </p:nvSpPr>
              <p:spPr>
                <a:xfrm>
                  <a:off x="4212988" y="4600340"/>
                  <a:ext cx="215008" cy="21500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3937486" y="4234118"/>
                  <a:ext cx="9810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1</a:t>
                  </a:r>
                  <a:r>
                    <a:rPr lang="fr-FR" baseline="30000" dirty="0"/>
                    <a:t>st</a:t>
                  </a:r>
                  <a:r>
                    <a:rPr lang="fr-FR" dirty="0"/>
                    <a:t> Case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/>
                <p:cNvSpPr txBox="1"/>
                <p:nvPr/>
              </p:nvSpPr>
              <p:spPr>
                <a:xfrm>
                  <a:off x="2883659" y="6518964"/>
                  <a:ext cx="2982452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sz="2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25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func>
                          <m:funcPr>
                            <m:ctrlPr>
                              <a:rPr lang="fr-FR" sz="2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5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5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5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5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p>
                                    <m:r>
                                      <a:rPr lang="fr-FR" sz="25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fr-FR" sz="25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25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5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p>
                                    <m:r>
                                      <a:rPr lang="fr-FR" sz="25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oMath>
                    </m:oMathPara>
                  </a14:m>
                  <a:endParaRPr lang="fr-FR" sz="2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ZoneTexte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3659" y="6518964"/>
                  <a:ext cx="2982452" cy="4770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ZoneTexte 34"/>
          <p:cNvSpPr txBox="1"/>
          <p:nvPr/>
        </p:nvSpPr>
        <p:spPr>
          <a:xfrm>
            <a:off x="7366524" y="4803205"/>
            <a:ext cx="3856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We observe the energy dependence of the phase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722031" y="865133"/>
            <a:ext cx="2676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chemeClr val="bg1"/>
                </a:solidFill>
              </a:rPr>
              <a:t>Cr or Mn </a:t>
            </a:r>
            <a:r>
              <a:rPr lang="fr-FR" sz="2500" dirty="0" err="1">
                <a:solidFill>
                  <a:schemeClr val="bg1"/>
                </a:solidFill>
              </a:rPr>
              <a:t>impurity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95999" y="6478397"/>
            <a:ext cx="4688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7030A0"/>
                </a:solidFill>
              </a:rPr>
              <a:t>G. Ménard et al., Nature </a:t>
            </a:r>
            <a:r>
              <a:rPr lang="fr-FR" sz="1500" dirty="0" err="1">
                <a:solidFill>
                  <a:srgbClr val="7030A0"/>
                </a:solidFill>
              </a:rPr>
              <a:t>Physics</a:t>
            </a:r>
            <a:r>
              <a:rPr lang="fr-FR" sz="1500" dirty="0">
                <a:solidFill>
                  <a:srgbClr val="7030A0"/>
                </a:solidFill>
              </a:rPr>
              <a:t>, </a:t>
            </a:r>
            <a:r>
              <a:rPr lang="fr-FR" sz="1500" b="1" dirty="0">
                <a:solidFill>
                  <a:srgbClr val="7030A0"/>
                </a:solidFill>
              </a:rPr>
              <a:t>11</a:t>
            </a:r>
            <a:r>
              <a:rPr lang="fr-FR" sz="1500" dirty="0">
                <a:solidFill>
                  <a:srgbClr val="7030A0"/>
                </a:solidFill>
              </a:rPr>
              <a:t> 1013 (2015)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624" y="6392840"/>
            <a:ext cx="50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chemeClr val="bg1"/>
                </a:solidFill>
              </a:rPr>
              <a:t>23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22" name="ZoneTexte 29"/>
          <p:cNvSpPr txBox="1">
            <a:spLocks noChangeArrowheads="1"/>
          </p:cNvSpPr>
          <p:nvPr/>
        </p:nvSpPr>
        <p:spPr bwMode="auto">
          <a:xfrm>
            <a:off x="0" y="1442"/>
            <a:ext cx="12191999" cy="95410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Impurity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at gap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phase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electron-hole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oscillations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6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AE86E535-5041-D41A-2AC8-67FA63910FA1}"/>
              </a:ext>
            </a:extLst>
          </p:cNvPr>
          <p:cNvCxnSpPr>
            <a:cxnSpLocks/>
          </p:cNvCxnSpPr>
          <p:nvPr/>
        </p:nvCxnSpPr>
        <p:spPr>
          <a:xfrm>
            <a:off x="3915197" y="4947118"/>
            <a:ext cx="93349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8827EF0-4EBC-27A4-D941-AC6A79AACC77}"/>
              </a:ext>
            </a:extLst>
          </p:cNvPr>
          <p:cNvSpPr txBox="1"/>
          <p:nvPr/>
        </p:nvSpPr>
        <p:spPr>
          <a:xfrm>
            <a:off x="2213430" y="6405964"/>
            <a:ext cx="9117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Adapted from Franke group : </a:t>
            </a:r>
            <a:r>
              <a:rPr lang="en-GB" sz="16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PRL</a:t>
            </a:r>
            <a:r>
              <a:rPr lang="en-GB" sz="16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6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121</a:t>
            </a:r>
            <a:r>
              <a:rPr lang="en-GB" sz="16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196803 (2018) and </a:t>
            </a:r>
            <a:r>
              <a:rPr lang="en-GB" sz="16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Prog. Surf. Sci.</a:t>
            </a:r>
            <a:r>
              <a:rPr lang="en-GB" sz="16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6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93</a:t>
            </a:r>
            <a:r>
              <a:rPr lang="en-GB" sz="16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1-19 (2018)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1F44A19-1C1E-8EB9-19CD-3C21B021FDFE}"/>
              </a:ext>
            </a:extLst>
          </p:cNvPr>
          <p:cNvCxnSpPr>
            <a:cxnSpLocks/>
          </p:cNvCxnSpPr>
          <p:nvPr/>
        </p:nvCxnSpPr>
        <p:spPr>
          <a:xfrm>
            <a:off x="3911639" y="5151304"/>
            <a:ext cx="45651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8CC5A3FC-5870-90E5-AECB-2FF79919C82B}"/>
              </a:ext>
            </a:extLst>
          </p:cNvPr>
          <p:cNvSpPr/>
          <p:nvPr/>
        </p:nvSpPr>
        <p:spPr>
          <a:xfrm>
            <a:off x="4848687" y="2780968"/>
            <a:ext cx="3599982" cy="2157273"/>
          </a:xfrm>
          <a:custGeom>
            <a:avLst/>
            <a:gdLst>
              <a:gd name="connsiteX0" fmla="*/ 0 w 2432482"/>
              <a:gd name="connsiteY0" fmla="*/ 2157273 h 2157273"/>
              <a:gd name="connsiteX1" fmla="*/ 506028 w 2432482"/>
              <a:gd name="connsiteY1" fmla="*/ 905522 h 2157273"/>
              <a:gd name="connsiteX2" fmla="*/ 1438183 w 2432482"/>
              <a:gd name="connsiteY2" fmla="*/ 204186 h 2157273"/>
              <a:gd name="connsiteX3" fmla="*/ 2432482 w 2432482"/>
              <a:gd name="connsiteY3" fmla="*/ 0 h 215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482" h="2157273">
                <a:moveTo>
                  <a:pt x="0" y="2157273"/>
                </a:moveTo>
                <a:cubicBezTo>
                  <a:pt x="133165" y="1694154"/>
                  <a:pt x="266331" y="1231036"/>
                  <a:pt x="506028" y="905522"/>
                </a:cubicBezTo>
                <a:cubicBezTo>
                  <a:pt x="745725" y="580008"/>
                  <a:pt x="1117107" y="355106"/>
                  <a:pt x="1438183" y="204186"/>
                </a:cubicBezTo>
                <a:cubicBezTo>
                  <a:pt x="1759259" y="53266"/>
                  <a:pt x="2095870" y="26633"/>
                  <a:pt x="2432482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882B11E-AFEB-4E7A-5470-455EA006FBB0}"/>
              </a:ext>
            </a:extLst>
          </p:cNvPr>
          <p:cNvCxnSpPr>
            <a:cxnSpLocks/>
          </p:cNvCxnSpPr>
          <p:nvPr/>
        </p:nvCxnSpPr>
        <p:spPr>
          <a:xfrm>
            <a:off x="4812213" y="4947000"/>
            <a:ext cx="3636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7100811A-7FFA-4142-4F61-F65EAF28E4F6}"/>
              </a:ext>
            </a:extLst>
          </p:cNvPr>
          <p:cNvSpPr/>
          <p:nvPr/>
        </p:nvSpPr>
        <p:spPr>
          <a:xfrm>
            <a:off x="3941174" y="2092680"/>
            <a:ext cx="4525241" cy="51961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9F890E2-0031-0084-9C5F-6E386436865E}"/>
              </a:ext>
            </a:extLst>
          </p:cNvPr>
          <p:cNvSpPr/>
          <p:nvPr/>
        </p:nvSpPr>
        <p:spPr>
          <a:xfrm>
            <a:off x="3942123" y="2612292"/>
            <a:ext cx="893427" cy="2334827"/>
          </a:xfrm>
          <a:custGeom>
            <a:avLst/>
            <a:gdLst>
              <a:gd name="connsiteX0" fmla="*/ 0 w 603682"/>
              <a:gd name="connsiteY0" fmla="*/ 0 h 2334827"/>
              <a:gd name="connsiteX1" fmla="*/ 239697 w 603682"/>
              <a:gd name="connsiteY1" fmla="*/ 559293 h 2334827"/>
              <a:gd name="connsiteX2" fmla="*/ 603682 w 603682"/>
              <a:gd name="connsiteY2" fmla="*/ 2334827 h 233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3682" h="2334827">
                <a:moveTo>
                  <a:pt x="0" y="0"/>
                </a:moveTo>
                <a:cubicBezTo>
                  <a:pt x="69541" y="85077"/>
                  <a:pt x="139083" y="170155"/>
                  <a:pt x="239697" y="559293"/>
                </a:cubicBezTo>
                <a:cubicBezTo>
                  <a:pt x="340311" y="948431"/>
                  <a:pt x="471996" y="1641629"/>
                  <a:pt x="603682" y="23348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0CEAF8C2-9B1F-0297-DE9E-93E4B91C5C98}"/>
              </a:ext>
            </a:extLst>
          </p:cNvPr>
          <p:cNvCxnSpPr/>
          <p:nvPr/>
        </p:nvCxnSpPr>
        <p:spPr>
          <a:xfrm>
            <a:off x="4848687" y="2612290"/>
            <a:ext cx="0" cy="25390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9D076BA1-4823-98E2-7DB1-DA108E821159}"/>
              </a:ext>
            </a:extLst>
          </p:cNvPr>
          <p:cNvSpPr txBox="1"/>
          <p:nvPr/>
        </p:nvSpPr>
        <p:spPr>
          <a:xfrm>
            <a:off x="3764337" y="5160183"/>
            <a:ext cx="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0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58F29F8-C421-B6C7-DCDF-9CA19E606527}"/>
              </a:ext>
            </a:extLst>
          </p:cNvPr>
          <p:cNvSpPr txBox="1"/>
          <p:nvPr/>
        </p:nvSpPr>
        <p:spPr>
          <a:xfrm>
            <a:off x="4708748" y="5160183"/>
            <a:ext cx="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Franklin Gothic Book" panose="020B0503020102020204" pitchFamily="34" charset="0"/>
              </a:rPr>
              <a:t>J</a:t>
            </a:r>
            <a:r>
              <a:rPr lang="en-GB" sz="2400" baseline="-25000" dirty="0" err="1">
                <a:latin typeface="Franklin Gothic Book" panose="020B0503020102020204" pitchFamily="34" charset="0"/>
              </a:rPr>
              <a:t>c</a:t>
            </a:r>
            <a:endParaRPr lang="en-GB" sz="2400" baseline="-25000" dirty="0">
              <a:latin typeface="Franklin Gothic Book" panose="020B05030201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43518C8-ADF7-B634-627C-C59ED23714AA}"/>
              </a:ext>
            </a:extLst>
          </p:cNvPr>
          <p:cNvSpPr txBox="1"/>
          <p:nvPr/>
        </p:nvSpPr>
        <p:spPr>
          <a:xfrm>
            <a:off x="8156513" y="5160183"/>
            <a:ext cx="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J</a:t>
            </a:r>
            <a:endParaRPr lang="en-GB" sz="2400" baseline="-25000" dirty="0">
              <a:latin typeface="Franklin Gothic Book" panose="020B0503020102020204" pitchFamily="34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2167EE3-55F4-8BE9-F35E-2651D3780D77}"/>
              </a:ext>
            </a:extLst>
          </p:cNvPr>
          <p:cNvSpPr txBox="1"/>
          <p:nvPr/>
        </p:nvSpPr>
        <p:spPr>
          <a:xfrm>
            <a:off x="3572025" y="2345961"/>
            <a:ext cx="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Franklin Gothic Book" panose="020B0503020102020204" pitchFamily="34" charset="0"/>
              </a:rPr>
              <a:t>Δ</a:t>
            </a:r>
            <a:endParaRPr lang="en-GB" sz="2400" baseline="-25000" dirty="0">
              <a:latin typeface="Franklin Gothic Book" panose="020B0503020102020204" pitchFamily="34" charset="0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1B4B75A-F540-DBCE-5AF9-F1CEAAD0F59C}"/>
              </a:ext>
            </a:extLst>
          </p:cNvPr>
          <p:cNvSpPr txBox="1"/>
          <p:nvPr/>
        </p:nvSpPr>
        <p:spPr>
          <a:xfrm>
            <a:off x="3589781" y="4654155"/>
            <a:ext cx="7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0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98B1B15-2CD3-D219-83DA-58E78D7BFFA9}"/>
              </a:ext>
            </a:extLst>
          </p:cNvPr>
          <p:cNvSpPr txBox="1"/>
          <p:nvPr/>
        </p:nvSpPr>
        <p:spPr>
          <a:xfrm>
            <a:off x="2024363" y="635531"/>
            <a:ext cx="784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Franklin Gothic Book" panose="020B0503020102020204" pitchFamily="34" charset="0"/>
              </a:rPr>
              <a:t>Excitation spectrum in the YSR impurity model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9031E82-6555-F9C0-A2AB-77786D36E5BA}"/>
              </a:ext>
            </a:extLst>
          </p:cNvPr>
          <p:cNvCxnSpPr/>
          <p:nvPr/>
        </p:nvCxnSpPr>
        <p:spPr>
          <a:xfrm flipV="1">
            <a:off x="3928983" y="1973100"/>
            <a:ext cx="0" cy="3178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2AADA412-8ED2-4F78-260D-6D080B85E0B7}"/>
              </a:ext>
            </a:extLst>
          </p:cNvPr>
          <p:cNvCxnSpPr>
            <a:cxnSpLocks/>
          </p:cNvCxnSpPr>
          <p:nvPr/>
        </p:nvCxnSpPr>
        <p:spPr>
          <a:xfrm flipV="1">
            <a:off x="5733873" y="3609278"/>
            <a:ext cx="0" cy="132896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1AA3C1D1-E894-3526-4308-D297D7ED1ABB}"/>
                  </a:ext>
                </a:extLst>
              </p:cNvPr>
              <p:cNvSpPr txBox="1"/>
              <p:nvPr/>
            </p:nvSpPr>
            <p:spPr>
              <a:xfrm>
                <a:off x="5942701" y="3743771"/>
                <a:ext cx="2129044" cy="7473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1AA3C1D1-E894-3526-4308-D297D7ED1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701" y="3743771"/>
                <a:ext cx="2129044" cy="7473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BB88A520-7AD3-7463-955E-E4ABE1402865}"/>
                  </a:ext>
                </a:extLst>
              </p:cNvPr>
              <p:cNvSpPr txBox="1"/>
              <p:nvPr/>
            </p:nvSpPr>
            <p:spPr>
              <a:xfrm>
                <a:off x="5997218" y="5644608"/>
                <a:ext cx="13029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𝜋𝜌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BB88A520-7AD3-7463-955E-E4ABE1402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218" y="5644608"/>
                <a:ext cx="1302921" cy="369332"/>
              </a:xfrm>
              <a:prstGeom prst="rect">
                <a:avLst/>
              </a:prstGeom>
              <a:blipFill>
                <a:blip r:embed="rId3"/>
                <a:stretch>
                  <a:fillRect l="-2804" r="-7009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Rechte verbindingslijn met pijl 110">
            <a:extLst>
              <a:ext uri="{FF2B5EF4-FFF2-40B4-BE49-F238E27FC236}">
                <a16:creationId xmlns:a16="http://schemas.microsoft.com/office/drawing/2014/main" id="{A058FC3D-EC9A-32D0-DA96-4E1FD209DEF7}"/>
              </a:ext>
            </a:extLst>
          </p:cNvPr>
          <p:cNvCxnSpPr/>
          <p:nvPr/>
        </p:nvCxnSpPr>
        <p:spPr>
          <a:xfrm flipV="1">
            <a:off x="2489200" y="3302985"/>
            <a:ext cx="0" cy="754743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Rechte verbindingslijn met pijl 142">
            <a:extLst>
              <a:ext uri="{FF2B5EF4-FFF2-40B4-BE49-F238E27FC236}">
                <a16:creationId xmlns:a16="http://schemas.microsoft.com/office/drawing/2014/main" id="{4A268C21-1BBF-E5AB-3568-DD6FD2FF80F3}"/>
              </a:ext>
            </a:extLst>
          </p:cNvPr>
          <p:cNvCxnSpPr/>
          <p:nvPr/>
        </p:nvCxnSpPr>
        <p:spPr>
          <a:xfrm flipV="1">
            <a:off x="9488681" y="3308467"/>
            <a:ext cx="0" cy="754743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A2B564E3-E773-52CF-F104-A7A17B6DE25C}"/>
              </a:ext>
            </a:extLst>
          </p:cNvPr>
          <p:cNvGrpSpPr/>
          <p:nvPr/>
        </p:nvGrpSpPr>
        <p:grpSpPr>
          <a:xfrm>
            <a:off x="1613013" y="4206789"/>
            <a:ext cx="2046123" cy="1242829"/>
            <a:chOff x="89012" y="4206788"/>
            <a:chExt cx="2046123" cy="1242829"/>
          </a:xfrm>
        </p:grpSpPr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0CCE3907-8FCE-0927-3F94-3A24FDF02E74}"/>
                </a:ext>
              </a:extLst>
            </p:cNvPr>
            <p:cNvGrpSpPr/>
            <p:nvPr/>
          </p:nvGrpSpPr>
          <p:grpSpPr>
            <a:xfrm>
              <a:off x="99374" y="4239156"/>
              <a:ext cx="2035761" cy="1210461"/>
              <a:chOff x="99374" y="4239156"/>
              <a:chExt cx="2035761" cy="1210461"/>
            </a:xfrm>
          </p:grpSpPr>
          <p:cxnSp>
            <p:nvCxnSpPr>
              <p:cNvPr id="59" name="Rechte verbindingslijn met pijl 58">
                <a:extLst>
                  <a:ext uri="{FF2B5EF4-FFF2-40B4-BE49-F238E27FC236}">
                    <a16:creationId xmlns:a16="http://schemas.microsoft.com/office/drawing/2014/main" id="{7A8686A6-B1C2-A832-681A-FA6F5079B064}"/>
                  </a:ext>
                </a:extLst>
              </p:cNvPr>
              <p:cNvCxnSpPr/>
              <p:nvPr/>
            </p:nvCxnSpPr>
            <p:spPr>
              <a:xfrm flipV="1">
                <a:off x="1073791" y="4343838"/>
                <a:ext cx="0" cy="3367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5EE9F495-46AF-6D36-B976-5853C7672B0D}"/>
                  </a:ext>
                </a:extLst>
              </p:cNvPr>
              <p:cNvGrpSpPr/>
              <p:nvPr/>
            </p:nvGrpSpPr>
            <p:grpSpPr>
              <a:xfrm>
                <a:off x="309715" y="4343838"/>
                <a:ext cx="218113" cy="336795"/>
                <a:chOff x="402672" y="5374763"/>
                <a:chExt cx="218113" cy="336795"/>
              </a:xfrm>
            </p:grpSpPr>
            <p:cxnSp>
              <p:nvCxnSpPr>
                <p:cNvPr id="60" name="Rechte verbindingslijn met pijl 59">
                  <a:extLst>
                    <a:ext uri="{FF2B5EF4-FFF2-40B4-BE49-F238E27FC236}">
                      <a16:creationId xmlns:a16="http://schemas.microsoft.com/office/drawing/2014/main" id="{C55D123C-FBF1-D135-2200-1DAE4459EABF}"/>
                    </a:ext>
                  </a:extLst>
                </p:cNvPr>
                <p:cNvCxnSpPr/>
                <p:nvPr/>
              </p:nvCxnSpPr>
              <p:spPr>
                <a:xfrm flipV="1">
                  <a:off x="402672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Rechte verbindingslijn met pijl 60">
                  <a:extLst>
                    <a:ext uri="{FF2B5EF4-FFF2-40B4-BE49-F238E27FC236}">
                      <a16:creationId xmlns:a16="http://schemas.microsoft.com/office/drawing/2014/main" id="{B1D699E2-FB48-3DFC-7029-7AF31CB19C9D}"/>
                    </a:ext>
                  </a:extLst>
                </p:cNvPr>
                <p:cNvCxnSpPr/>
                <p:nvPr/>
              </p:nvCxnSpPr>
              <p:spPr>
                <a:xfrm flipV="1">
                  <a:off x="620785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4" name="Groep 83">
                  <a:extLst>
                    <a:ext uri="{FF2B5EF4-FFF2-40B4-BE49-F238E27FC236}">
                      <a16:creationId xmlns:a16="http://schemas.microsoft.com/office/drawing/2014/main" id="{B7DE0A3E-E4AC-2EE7-F0D0-5DA7440B3C84}"/>
                    </a:ext>
                  </a:extLst>
                </p:cNvPr>
                <p:cNvGrpSpPr/>
                <p:nvPr/>
              </p:nvGrpSpPr>
              <p:grpSpPr>
                <a:xfrm>
                  <a:off x="442176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82" name="Vrije vorm: vorm 81">
                    <a:extLst>
                      <a:ext uri="{FF2B5EF4-FFF2-40B4-BE49-F238E27FC236}">
                        <a16:creationId xmlns:a16="http://schemas.microsoft.com/office/drawing/2014/main" id="{F3CD213F-4851-78B9-E974-AE5FA7C64022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3" name="Vrije vorm: vorm 82">
                    <a:extLst>
                      <a:ext uri="{FF2B5EF4-FFF2-40B4-BE49-F238E27FC236}">
                        <a16:creationId xmlns:a16="http://schemas.microsoft.com/office/drawing/2014/main" id="{C11FCC60-4C9A-0AB8-9C37-9893C009AFA6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E5472664-6AC4-DEE3-0E9B-A1B6AA1BC366}"/>
                  </a:ext>
                </a:extLst>
              </p:cNvPr>
              <p:cNvGrpSpPr/>
              <p:nvPr/>
            </p:nvGrpSpPr>
            <p:grpSpPr>
              <a:xfrm>
                <a:off x="1498501" y="4343838"/>
                <a:ext cx="218113" cy="336795"/>
                <a:chOff x="1498501" y="5374763"/>
                <a:chExt cx="218113" cy="336795"/>
              </a:xfrm>
            </p:grpSpPr>
            <p:cxnSp>
              <p:nvCxnSpPr>
                <p:cNvPr id="85" name="Rechte verbindingslijn met pijl 84">
                  <a:extLst>
                    <a:ext uri="{FF2B5EF4-FFF2-40B4-BE49-F238E27FC236}">
                      <a16:creationId xmlns:a16="http://schemas.microsoft.com/office/drawing/2014/main" id="{82E03437-4D97-98C1-6B12-031F44DABAF6}"/>
                    </a:ext>
                  </a:extLst>
                </p:cNvPr>
                <p:cNvCxnSpPr/>
                <p:nvPr/>
              </p:nvCxnSpPr>
              <p:spPr>
                <a:xfrm flipV="1">
                  <a:off x="1498501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Rechte verbindingslijn met pijl 85">
                  <a:extLst>
                    <a:ext uri="{FF2B5EF4-FFF2-40B4-BE49-F238E27FC236}">
                      <a16:creationId xmlns:a16="http://schemas.microsoft.com/office/drawing/2014/main" id="{A619EF95-586E-917F-5EF9-18478430E981}"/>
                    </a:ext>
                  </a:extLst>
                </p:cNvPr>
                <p:cNvCxnSpPr/>
                <p:nvPr/>
              </p:nvCxnSpPr>
              <p:spPr>
                <a:xfrm flipV="1">
                  <a:off x="1716614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AE123B54-E6E6-719D-1535-0C844CC8973F}"/>
                    </a:ext>
                  </a:extLst>
                </p:cNvPr>
                <p:cNvGrpSpPr/>
                <p:nvPr/>
              </p:nvGrpSpPr>
              <p:grpSpPr>
                <a:xfrm>
                  <a:off x="1538005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88" name="Vrije vorm: vorm 87">
                    <a:extLst>
                      <a:ext uri="{FF2B5EF4-FFF2-40B4-BE49-F238E27FC236}">
                        <a16:creationId xmlns:a16="http://schemas.microsoft.com/office/drawing/2014/main" id="{7B85B327-16B5-5FF2-6720-B13C92CE4A3F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Vrije vorm: vorm 88">
                    <a:extLst>
                      <a:ext uri="{FF2B5EF4-FFF2-40B4-BE49-F238E27FC236}">
                        <a16:creationId xmlns:a16="http://schemas.microsoft.com/office/drawing/2014/main" id="{BA1D8EF9-2DBA-8EEB-5874-30F4EAABFF2C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107" name="Ovaal 106">
                <a:extLst>
                  <a:ext uri="{FF2B5EF4-FFF2-40B4-BE49-F238E27FC236}">
                    <a16:creationId xmlns:a16="http://schemas.microsoft.com/office/drawing/2014/main" id="{05538D04-FF21-7E6C-7F06-21E415503FCC}"/>
                  </a:ext>
                </a:extLst>
              </p:cNvPr>
              <p:cNvSpPr/>
              <p:nvPr/>
            </p:nvSpPr>
            <p:spPr>
              <a:xfrm>
                <a:off x="689429" y="4239156"/>
                <a:ext cx="545860" cy="5458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Tekstvak 107">
                <a:extLst>
                  <a:ext uri="{FF2B5EF4-FFF2-40B4-BE49-F238E27FC236}">
                    <a16:creationId xmlns:a16="http://schemas.microsoft.com/office/drawing/2014/main" id="{542FB5E2-46B8-5BF3-BD36-D27E8871E1D2}"/>
                  </a:ext>
                </a:extLst>
              </p:cNvPr>
              <p:cNvSpPr txBox="1"/>
              <p:nvPr/>
            </p:nvSpPr>
            <p:spPr>
              <a:xfrm>
                <a:off x="99374" y="4803286"/>
                <a:ext cx="20357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Ground state</a:t>
                </a:r>
              </a:p>
              <a:p>
                <a:r>
                  <a:rPr lang="en-GB" dirty="0"/>
                  <a:t>Free spin: S=1/2</a:t>
                </a:r>
              </a:p>
            </p:txBody>
          </p:sp>
        </p:grpSp>
        <p:sp>
          <p:nvSpPr>
            <p:cNvPr id="158" name="Rechthoek: afgeronde hoeken 157">
              <a:extLst>
                <a:ext uri="{FF2B5EF4-FFF2-40B4-BE49-F238E27FC236}">
                  <a16:creationId xmlns:a16="http://schemas.microsoft.com/office/drawing/2014/main" id="{75F84177-4283-2D42-514A-CACBF357256B}"/>
                </a:ext>
              </a:extLst>
            </p:cNvPr>
            <p:cNvSpPr/>
            <p:nvPr/>
          </p:nvSpPr>
          <p:spPr>
            <a:xfrm>
              <a:off x="89012" y="4206788"/>
              <a:ext cx="1970965" cy="1234737"/>
            </a:xfrm>
            <a:prstGeom prst="roundRect">
              <a:avLst>
                <a:gd name="adj" fmla="val 1198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17CEBC54-6CCE-88A7-3517-C3E8DB5D5197}"/>
              </a:ext>
            </a:extLst>
          </p:cNvPr>
          <p:cNvGrpSpPr/>
          <p:nvPr/>
        </p:nvGrpSpPr>
        <p:grpSpPr>
          <a:xfrm>
            <a:off x="1613013" y="2013846"/>
            <a:ext cx="2046123" cy="1521774"/>
            <a:chOff x="89012" y="2013846"/>
            <a:chExt cx="2046123" cy="1521774"/>
          </a:xfrm>
        </p:grpSpPr>
        <p:grpSp>
          <p:nvGrpSpPr>
            <p:cNvPr id="156" name="Groep 155">
              <a:extLst>
                <a:ext uri="{FF2B5EF4-FFF2-40B4-BE49-F238E27FC236}">
                  <a16:creationId xmlns:a16="http://schemas.microsoft.com/office/drawing/2014/main" id="{3674451B-D82C-C296-E38B-DDB7953B5F51}"/>
                </a:ext>
              </a:extLst>
            </p:cNvPr>
            <p:cNvGrpSpPr/>
            <p:nvPr/>
          </p:nvGrpSpPr>
          <p:grpSpPr>
            <a:xfrm>
              <a:off x="99374" y="2031719"/>
              <a:ext cx="2035761" cy="1503901"/>
              <a:chOff x="99374" y="2031719"/>
              <a:chExt cx="2035761" cy="1503901"/>
            </a:xfrm>
          </p:grpSpPr>
          <p:cxnSp>
            <p:nvCxnSpPr>
              <p:cNvPr id="92" name="Rechte verbindingslijn met pijl 91">
                <a:extLst>
                  <a:ext uri="{FF2B5EF4-FFF2-40B4-BE49-F238E27FC236}">
                    <a16:creationId xmlns:a16="http://schemas.microsoft.com/office/drawing/2014/main" id="{2B44AEDE-5A71-94E0-4CA7-8E8B8B61B7F0}"/>
                  </a:ext>
                </a:extLst>
              </p:cNvPr>
              <p:cNvCxnSpPr/>
              <p:nvPr/>
            </p:nvCxnSpPr>
            <p:spPr>
              <a:xfrm flipV="1">
                <a:off x="1073791" y="2137796"/>
                <a:ext cx="0" cy="3367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AD6F4FA0-78AE-EC04-9FC4-450B0794CD3D}"/>
                  </a:ext>
                </a:extLst>
              </p:cNvPr>
              <p:cNvGrpSpPr/>
              <p:nvPr/>
            </p:nvGrpSpPr>
            <p:grpSpPr>
              <a:xfrm>
                <a:off x="309715" y="2137796"/>
                <a:ext cx="218113" cy="336795"/>
                <a:chOff x="402672" y="5374763"/>
                <a:chExt cx="218113" cy="336795"/>
              </a:xfrm>
            </p:grpSpPr>
            <p:cxnSp>
              <p:nvCxnSpPr>
                <p:cNvPr id="94" name="Rechte verbindingslijn met pijl 93">
                  <a:extLst>
                    <a:ext uri="{FF2B5EF4-FFF2-40B4-BE49-F238E27FC236}">
                      <a16:creationId xmlns:a16="http://schemas.microsoft.com/office/drawing/2014/main" id="{00869E73-8A33-BE27-6604-B4A1EB9D5B0D}"/>
                    </a:ext>
                  </a:extLst>
                </p:cNvPr>
                <p:cNvCxnSpPr/>
                <p:nvPr/>
              </p:nvCxnSpPr>
              <p:spPr>
                <a:xfrm flipV="1">
                  <a:off x="402672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Rechte verbindingslijn met pijl 94">
                  <a:extLst>
                    <a:ext uri="{FF2B5EF4-FFF2-40B4-BE49-F238E27FC236}">
                      <a16:creationId xmlns:a16="http://schemas.microsoft.com/office/drawing/2014/main" id="{8C1DEEE3-979F-0B6E-13FA-889E05F70280}"/>
                    </a:ext>
                  </a:extLst>
                </p:cNvPr>
                <p:cNvCxnSpPr/>
                <p:nvPr/>
              </p:nvCxnSpPr>
              <p:spPr>
                <a:xfrm flipV="1">
                  <a:off x="620785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D367ED6F-4E6A-F080-7286-F286BFBDCA88}"/>
                    </a:ext>
                  </a:extLst>
                </p:cNvPr>
                <p:cNvGrpSpPr/>
                <p:nvPr/>
              </p:nvGrpSpPr>
              <p:grpSpPr>
                <a:xfrm>
                  <a:off x="442176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97" name="Vrije vorm: vorm 96">
                    <a:extLst>
                      <a:ext uri="{FF2B5EF4-FFF2-40B4-BE49-F238E27FC236}">
                        <a16:creationId xmlns:a16="http://schemas.microsoft.com/office/drawing/2014/main" id="{270FE9C5-4D72-E3B0-8640-81DC6372F613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Vrije vorm: vorm 97">
                    <a:extLst>
                      <a:ext uri="{FF2B5EF4-FFF2-40B4-BE49-F238E27FC236}">
                        <a16:creationId xmlns:a16="http://schemas.microsoft.com/office/drawing/2014/main" id="{82D9E484-3620-AFF1-1B69-641B0E2665B9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0F0BD2B0-717E-75E5-C938-6E57176E89C9}"/>
                  </a:ext>
                </a:extLst>
              </p:cNvPr>
              <p:cNvGrpSpPr/>
              <p:nvPr/>
            </p:nvGrpSpPr>
            <p:grpSpPr>
              <a:xfrm>
                <a:off x="1498501" y="2137796"/>
                <a:ext cx="218113" cy="336795"/>
                <a:chOff x="1498501" y="5374763"/>
                <a:chExt cx="218113" cy="336795"/>
              </a:xfrm>
            </p:grpSpPr>
            <p:cxnSp>
              <p:nvCxnSpPr>
                <p:cNvPr id="100" name="Rechte verbindingslijn met pijl 99">
                  <a:extLst>
                    <a:ext uri="{FF2B5EF4-FFF2-40B4-BE49-F238E27FC236}">
                      <a16:creationId xmlns:a16="http://schemas.microsoft.com/office/drawing/2014/main" id="{ED6F6317-324D-0A30-55FE-8B710383AB7C}"/>
                    </a:ext>
                  </a:extLst>
                </p:cNvPr>
                <p:cNvCxnSpPr/>
                <p:nvPr/>
              </p:nvCxnSpPr>
              <p:spPr>
                <a:xfrm flipV="1">
                  <a:off x="1498501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echte verbindingslijn met pijl 100">
                  <a:extLst>
                    <a:ext uri="{FF2B5EF4-FFF2-40B4-BE49-F238E27FC236}">
                      <a16:creationId xmlns:a16="http://schemas.microsoft.com/office/drawing/2014/main" id="{E6060591-2DEE-83B2-4441-EAD84B8B87FB}"/>
                    </a:ext>
                  </a:extLst>
                </p:cNvPr>
                <p:cNvCxnSpPr/>
                <p:nvPr/>
              </p:nvCxnSpPr>
              <p:spPr>
                <a:xfrm flipV="1">
                  <a:off x="1716614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091BBE2F-CC2F-105C-E7CC-26350CEF33ED}"/>
                    </a:ext>
                  </a:extLst>
                </p:cNvPr>
                <p:cNvGrpSpPr/>
                <p:nvPr/>
              </p:nvGrpSpPr>
              <p:grpSpPr>
                <a:xfrm>
                  <a:off x="1538005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103" name="Vrije vorm: vorm 102">
                    <a:extLst>
                      <a:ext uri="{FF2B5EF4-FFF2-40B4-BE49-F238E27FC236}">
                        <a16:creationId xmlns:a16="http://schemas.microsoft.com/office/drawing/2014/main" id="{5FFF8DC8-7654-D3E3-4F7E-439FBAC47CB9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Vrije vorm: vorm 103">
                    <a:extLst>
                      <a:ext uri="{FF2B5EF4-FFF2-40B4-BE49-F238E27FC236}">
                        <a16:creationId xmlns:a16="http://schemas.microsoft.com/office/drawing/2014/main" id="{0B7D551B-371A-8B54-E137-74084CE37979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105" name="Rechte verbindingslijn met pijl 104">
                <a:extLst>
                  <a:ext uri="{FF2B5EF4-FFF2-40B4-BE49-F238E27FC236}">
                    <a16:creationId xmlns:a16="http://schemas.microsoft.com/office/drawing/2014/main" id="{4E6716B7-ECF3-503C-7392-491187577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076" y="2137796"/>
                <a:ext cx="0" cy="3367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Ovaal 105">
                <a:extLst>
                  <a:ext uri="{FF2B5EF4-FFF2-40B4-BE49-F238E27FC236}">
                    <a16:creationId xmlns:a16="http://schemas.microsoft.com/office/drawing/2014/main" id="{0C608133-2BA9-802D-3DD9-62A9AA5AAEA1}"/>
                  </a:ext>
                </a:extLst>
              </p:cNvPr>
              <p:cNvSpPr/>
              <p:nvPr/>
            </p:nvSpPr>
            <p:spPr>
              <a:xfrm>
                <a:off x="689429" y="2031719"/>
                <a:ext cx="545860" cy="5458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Tekstvak 108">
                <a:extLst>
                  <a:ext uri="{FF2B5EF4-FFF2-40B4-BE49-F238E27FC236}">
                    <a16:creationId xmlns:a16="http://schemas.microsoft.com/office/drawing/2014/main" id="{389391C5-8E12-DAF3-FBFD-AB4A454561F3}"/>
                  </a:ext>
                </a:extLst>
              </p:cNvPr>
              <p:cNvSpPr txBox="1"/>
              <p:nvPr/>
            </p:nvSpPr>
            <p:spPr>
              <a:xfrm>
                <a:off x="99374" y="2612290"/>
                <a:ext cx="20357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Excited state</a:t>
                </a:r>
              </a:p>
              <a:p>
                <a:r>
                  <a:rPr lang="en-GB" dirty="0"/>
                  <a:t>Screened spin: S</a:t>
                </a:r>
                <a:r>
                  <a:rPr lang="en-GB" baseline="30000" dirty="0"/>
                  <a:t>*</a:t>
                </a:r>
                <a:r>
                  <a:rPr lang="en-GB" dirty="0"/>
                  <a:t>=0</a:t>
                </a:r>
              </a:p>
            </p:txBody>
          </p:sp>
        </p:grpSp>
        <p:sp>
          <p:nvSpPr>
            <p:cNvPr id="159" name="Rechthoek: afgeronde hoeken 158">
              <a:extLst>
                <a:ext uri="{FF2B5EF4-FFF2-40B4-BE49-F238E27FC236}">
                  <a16:creationId xmlns:a16="http://schemas.microsoft.com/office/drawing/2014/main" id="{BD0FC652-D759-307F-B648-70E52C0664E2}"/>
                </a:ext>
              </a:extLst>
            </p:cNvPr>
            <p:cNvSpPr/>
            <p:nvPr/>
          </p:nvSpPr>
          <p:spPr>
            <a:xfrm>
              <a:off x="89012" y="2013846"/>
              <a:ext cx="1971107" cy="1234737"/>
            </a:xfrm>
            <a:prstGeom prst="roundRect">
              <a:avLst>
                <a:gd name="adj" fmla="val 1198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A77ABB86-AE05-C9A1-7363-FFEA3049E732}"/>
              </a:ext>
            </a:extLst>
          </p:cNvPr>
          <p:cNvGrpSpPr/>
          <p:nvPr/>
        </p:nvGrpSpPr>
        <p:grpSpPr>
          <a:xfrm>
            <a:off x="8513281" y="4306358"/>
            <a:ext cx="2045993" cy="1515917"/>
            <a:chOff x="7088623" y="4206788"/>
            <a:chExt cx="2045993" cy="1515917"/>
          </a:xfrm>
        </p:grpSpPr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4B41201B-A319-33B3-8352-9B4D2F73FF48}"/>
                </a:ext>
              </a:extLst>
            </p:cNvPr>
            <p:cNvGrpSpPr/>
            <p:nvPr/>
          </p:nvGrpSpPr>
          <p:grpSpPr>
            <a:xfrm>
              <a:off x="7098855" y="4253515"/>
              <a:ext cx="2035761" cy="1469190"/>
              <a:chOff x="6993659" y="4253515"/>
              <a:chExt cx="2035761" cy="1469190"/>
            </a:xfrm>
          </p:grpSpPr>
          <p:cxnSp>
            <p:nvCxnSpPr>
              <p:cNvPr id="112" name="Rechte verbindingslijn met pijl 111">
                <a:extLst>
                  <a:ext uri="{FF2B5EF4-FFF2-40B4-BE49-F238E27FC236}">
                    <a16:creationId xmlns:a16="http://schemas.microsoft.com/office/drawing/2014/main" id="{0F4E49C0-0D4B-7970-2052-C1F09C72E7FE}"/>
                  </a:ext>
                </a:extLst>
              </p:cNvPr>
              <p:cNvCxnSpPr/>
              <p:nvPr/>
            </p:nvCxnSpPr>
            <p:spPr>
              <a:xfrm flipV="1">
                <a:off x="7968076" y="4349320"/>
                <a:ext cx="0" cy="3367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E5246A4C-5D0E-028E-159D-476CA3259DD8}"/>
                  </a:ext>
                </a:extLst>
              </p:cNvPr>
              <p:cNvGrpSpPr/>
              <p:nvPr/>
            </p:nvGrpSpPr>
            <p:grpSpPr>
              <a:xfrm>
                <a:off x="7204000" y="4349320"/>
                <a:ext cx="218113" cy="336795"/>
                <a:chOff x="402672" y="5374763"/>
                <a:chExt cx="218113" cy="336795"/>
              </a:xfrm>
            </p:grpSpPr>
            <p:cxnSp>
              <p:nvCxnSpPr>
                <p:cNvPr id="114" name="Rechte verbindingslijn met pijl 113">
                  <a:extLst>
                    <a:ext uri="{FF2B5EF4-FFF2-40B4-BE49-F238E27FC236}">
                      <a16:creationId xmlns:a16="http://schemas.microsoft.com/office/drawing/2014/main" id="{0D37B717-4161-4877-9CEE-156F9EB2EDD9}"/>
                    </a:ext>
                  </a:extLst>
                </p:cNvPr>
                <p:cNvCxnSpPr/>
                <p:nvPr/>
              </p:nvCxnSpPr>
              <p:spPr>
                <a:xfrm flipV="1">
                  <a:off x="402672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Rechte verbindingslijn met pijl 114">
                  <a:extLst>
                    <a:ext uri="{FF2B5EF4-FFF2-40B4-BE49-F238E27FC236}">
                      <a16:creationId xmlns:a16="http://schemas.microsoft.com/office/drawing/2014/main" id="{3CDF7F90-580E-19CD-DC52-E85F662CD8B9}"/>
                    </a:ext>
                  </a:extLst>
                </p:cNvPr>
                <p:cNvCxnSpPr/>
                <p:nvPr/>
              </p:nvCxnSpPr>
              <p:spPr>
                <a:xfrm flipV="1">
                  <a:off x="620785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0815A713-CA63-4F54-F1C3-DF9C038FA595}"/>
                    </a:ext>
                  </a:extLst>
                </p:cNvPr>
                <p:cNvGrpSpPr/>
                <p:nvPr/>
              </p:nvGrpSpPr>
              <p:grpSpPr>
                <a:xfrm>
                  <a:off x="442176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117" name="Vrije vorm: vorm 116">
                    <a:extLst>
                      <a:ext uri="{FF2B5EF4-FFF2-40B4-BE49-F238E27FC236}">
                        <a16:creationId xmlns:a16="http://schemas.microsoft.com/office/drawing/2014/main" id="{0D21029E-FCFF-C8EA-378E-238709E2E69B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Vrije vorm: vorm 117">
                    <a:extLst>
                      <a:ext uri="{FF2B5EF4-FFF2-40B4-BE49-F238E27FC236}">
                        <a16:creationId xmlns:a16="http://schemas.microsoft.com/office/drawing/2014/main" id="{A8B128C1-C18F-8082-3584-2BA48B4E9F0D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0C7AC89-BC53-8B5B-EA0F-67F257F442F0}"/>
                  </a:ext>
                </a:extLst>
              </p:cNvPr>
              <p:cNvGrpSpPr/>
              <p:nvPr/>
            </p:nvGrpSpPr>
            <p:grpSpPr>
              <a:xfrm>
                <a:off x="8524375" y="4349320"/>
                <a:ext cx="218113" cy="336795"/>
                <a:chOff x="1498501" y="5374763"/>
                <a:chExt cx="218113" cy="336795"/>
              </a:xfrm>
            </p:grpSpPr>
            <p:cxnSp>
              <p:nvCxnSpPr>
                <p:cNvPr id="120" name="Rechte verbindingslijn met pijl 119">
                  <a:extLst>
                    <a:ext uri="{FF2B5EF4-FFF2-40B4-BE49-F238E27FC236}">
                      <a16:creationId xmlns:a16="http://schemas.microsoft.com/office/drawing/2014/main" id="{4858F2CE-93E8-E2AD-02F7-C3F0ABC1BA70}"/>
                    </a:ext>
                  </a:extLst>
                </p:cNvPr>
                <p:cNvCxnSpPr/>
                <p:nvPr/>
              </p:nvCxnSpPr>
              <p:spPr>
                <a:xfrm flipV="1">
                  <a:off x="1498501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Rechte verbindingslijn met pijl 120">
                  <a:extLst>
                    <a:ext uri="{FF2B5EF4-FFF2-40B4-BE49-F238E27FC236}">
                      <a16:creationId xmlns:a16="http://schemas.microsoft.com/office/drawing/2014/main" id="{203A198A-7234-32CC-870D-42D02629FCD0}"/>
                    </a:ext>
                  </a:extLst>
                </p:cNvPr>
                <p:cNvCxnSpPr/>
                <p:nvPr/>
              </p:nvCxnSpPr>
              <p:spPr>
                <a:xfrm flipV="1">
                  <a:off x="1716614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9DA7016A-8513-CE95-BC9D-8EA1F73D8447}"/>
                    </a:ext>
                  </a:extLst>
                </p:cNvPr>
                <p:cNvGrpSpPr/>
                <p:nvPr/>
              </p:nvGrpSpPr>
              <p:grpSpPr>
                <a:xfrm>
                  <a:off x="1538005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123" name="Vrije vorm: vorm 122">
                    <a:extLst>
                      <a:ext uri="{FF2B5EF4-FFF2-40B4-BE49-F238E27FC236}">
                        <a16:creationId xmlns:a16="http://schemas.microsoft.com/office/drawing/2014/main" id="{5D7CD2BC-DCD9-EC1A-3AAD-F2C495CFDBA9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Vrije vorm: vorm 123">
                    <a:extLst>
                      <a:ext uri="{FF2B5EF4-FFF2-40B4-BE49-F238E27FC236}">
                        <a16:creationId xmlns:a16="http://schemas.microsoft.com/office/drawing/2014/main" id="{F93D958F-A29C-A028-B60C-0C921B1AF29A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8D98CB11-E46C-0719-55E7-3FBE55C90BAC}"/>
                  </a:ext>
                </a:extLst>
              </p:cNvPr>
              <p:cNvSpPr/>
              <p:nvPr/>
            </p:nvSpPr>
            <p:spPr>
              <a:xfrm>
                <a:off x="7811538" y="4253515"/>
                <a:ext cx="545860" cy="5458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1" name="Tekstvak 140">
                <a:extLst>
                  <a:ext uri="{FF2B5EF4-FFF2-40B4-BE49-F238E27FC236}">
                    <a16:creationId xmlns:a16="http://schemas.microsoft.com/office/drawing/2014/main" id="{32A8756B-31F0-EF4C-8902-0786ABB6BA5E}"/>
                  </a:ext>
                </a:extLst>
              </p:cNvPr>
              <p:cNvSpPr txBox="1"/>
              <p:nvPr/>
            </p:nvSpPr>
            <p:spPr>
              <a:xfrm>
                <a:off x="6993659" y="4799375"/>
                <a:ext cx="20357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Ground state</a:t>
                </a:r>
              </a:p>
              <a:p>
                <a:r>
                  <a:rPr lang="en-GB" dirty="0"/>
                  <a:t>Screened spin: S=0</a:t>
                </a:r>
              </a:p>
            </p:txBody>
          </p:sp>
          <p:cxnSp>
            <p:nvCxnSpPr>
              <p:cNvPr id="144" name="Rechte verbindingslijn met pijl 143">
                <a:extLst>
                  <a:ext uri="{FF2B5EF4-FFF2-40B4-BE49-F238E27FC236}">
                    <a16:creationId xmlns:a16="http://schemas.microsoft.com/office/drawing/2014/main" id="{1C73D8DB-E423-C9A7-0C72-D706CD7897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1736" y="4368893"/>
                <a:ext cx="0" cy="3367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Rechthoek: afgeronde hoeken 159">
              <a:extLst>
                <a:ext uri="{FF2B5EF4-FFF2-40B4-BE49-F238E27FC236}">
                  <a16:creationId xmlns:a16="http://schemas.microsoft.com/office/drawing/2014/main" id="{9925B12C-39CE-CFBC-A301-65769ADCEF03}"/>
                </a:ext>
              </a:extLst>
            </p:cNvPr>
            <p:cNvSpPr/>
            <p:nvPr/>
          </p:nvSpPr>
          <p:spPr>
            <a:xfrm>
              <a:off x="7088623" y="4206788"/>
              <a:ext cx="1970965" cy="1234737"/>
            </a:xfrm>
            <a:prstGeom prst="roundRect">
              <a:avLst>
                <a:gd name="adj" fmla="val 1198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EFBBE8C6-43E8-95DD-B03E-FCBE9BF4FBAB}"/>
              </a:ext>
            </a:extLst>
          </p:cNvPr>
          <p:cNvGrpSpPr/>
          <p:nvPr/>
        </p:nvGrpSpPr>
        <p:grpSpPr>
          <a:xfrm>
            <a:off x="8612624" y="2013847"/>
            <a:ext cx="2045993" cy="1250257"/>
            <a:chOff x="7088623" y="2013846"/>
            <a:chExt cx="2045993" cy="1250257"/>
          </a:xfrm>
        </p:grpSpPr>
        <p:grpSp>
          <p:nvGrpSpPr>
            <p:cNvPr id="157" name="Groep 156">
              <a:extLst>
                <a:ext uri="{FF2B5EF4-FFF2-40B4-BE49-F238E27FC236}">
                  <a16:creationId xmlns:a16="http://schemas.microsoft.com/office/drawing/2014/main" id="{E46E6C76-F8A3-0595-ED8E-00A8BFC7F3C8}"/>
                </a:ext>
              </a:extLst>
            </p:cNvPr>
            <p:cNvGrpSpPr/>
            <p:nvPr/>
          </p:nvGrpSpPr>
          <p:grpSpPr>
            <a:xfrm>
              <a:off x="7098855" y="2037201"/>
              <a:ext cx="2035761" cy="1226902"/>
              <a:chOff x="6993659" y="2037201"/>
              <a:chExt cx="2035761" cy="1226902"/>
            </a:xfrm>
          </p:grpSpPr>
          <p:cxnSp>
            <p:nvCxnSpPr>
              <p:cNvPr id="125" name="Rechte verbindingslijn met pijl 124">
                <a:extLst>
                  <a:ext uri="{FF2B5EF4-FFF2-40B4-BE49-F238E27FC236}">
                    <a16:creationId xmlns:a16="http://schemas.microsoft.com/office/drawing/2014/main" id="{9982C073-89C9-275B-C9DB-5E7C9EBBBF0F}"/>
                  </a:ext>
                </a:extLst>
              </p:cNvPr>
              <p:cNvCxnSpPr/>
              <p:nvPr/>
            </p:nvCxnSpPr>
            <p:spPr>
              <a:xfrm flipV="1">
                <a:off x="7968076" y="2143278"/>
                <a:ext cx="0" cy="3367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5915B559-822E-C2AC-67B5-6D384EA1E111}"/>
                  </a:ext>
                </a:extLst>
              </p:cNvPr>
              <p:cNvGrpSpPr/>
              <p:nvPr/>
            </p:nvGrpSpPr>
            <p:grpSpPr>
              <a:xfrm>
                <a:off x="7204000" y="2143278"/>
                <a:ext cx="218113" cy="336795"/>
                <a:chOff x="402672" y="5374763"/>
                <a:chExt cx="218113" cy="336795"/>
              </a:xfrm>
            </p:grpSpPr>
            <p:cxnSp>
              <p:nvCxnSpPr>
                <p:cNvPr id="127" name="Rechte verbindingslijn met pijl 126">
                  <a:extLst>
                    <a:ext uri="{FF2B5EF4-FFF2-40B4-BE49-F238E27FC236}">
                      <a16:creationId xmlns:a16="http://schemas.microsoft.com/office/drawing/2014/main" id="{102893DE-0796-632C-49EB-BF67C1B42CFE}"/>
                    </a:ext>
                  </a:extLst>
                </p:cNvPr>
                <p:cNvCxnSpPr/>
                <p:nvPr/>
              </p:nvCxnSpPr>
              <p:spPr>
                <a:xfrm flipV="1">
                  <a:off x="402672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echte verbindingslijn met pijl 127">
                  <a:extLst>
                    <a:ext uri="{FF2B5EF4-FFF2-40B4-BE49-F238E27FC236}">
                      <a16:creationId xmlns:a16="http://schemas.microsoft.com/office/drawing/2014/main" id="{F019D3DA-8086-0BCD-B0D1-76EE5BA09A0B}"/>
                    </a:ext>
                  </a:extLst>
                </p:cNvPr>
                <p:cNvCxnSpPr/>
                <p:nvPr/>
              </p:nvCxnSpPr>
              <p:spPr>
                <a:xfrm flipV="1">
                  <a:off x="620785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3D3247A1-916C-9E02-300F-EE1DF87D56C5}"/>
                    </a:ext>
                  </a:extLst>
                </p:cNvPr>
                <p:cNvGrpSpPr/>
                <p:nvPr/>
              </p:nvGrpSpPr>
              <p:grpSpPr>
                <a:xfrm>
                  <a:off x="442176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130" name="Vrije vorm: vorm 129">
                    <a:extLst>
                      <a:ext uri="{FF2B5EF4-FFF2-40B4-BE49-F238E27FC236}">
                        <a16:creationId xmlns:a16="http://schemas.microsoft.com/office/drawing/2014/main" id="{32902B78-5484-F830-68A8-1F0FA765527B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1" name="Vrije vorm: vorm 130">
                    <a:extLst>
                      <a:ext uri="{FF2B5EF4-FFF2-40B4-BE49-F238E27FC236}">
                        <a16:creationId xmlns:a16="http://schemas.microsoft.com/office/drawing/2014/main" id="{6BCD13BB-5871-002F-7460-5D4CD6A1E05C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13052229-3B53-2520-229D-AC654253470A}"/>
                  </a:ext>
                </a:extLst>
              </p:cNvPr>
              <p:cNvGrpSpPr/>
              <p:nvPr/>
            </p:nvGrpSpPr>
            <p:grpSpPr>
              <a:xfrm>
                <a:off x="8524375" y="2143278"/>
                <a:ext cx="218113" cy="336795"/>
                <a:chOff x="1498501" y="5374763"/>
                <a:chExt cx="218113" cy="336795"/>
              </a:xfrm>
            </p:grpSpPr>
            <p:cxnSp>
              <p:nvCxnSpPr>
                <p:cNvPr id="133" name="Rechte verbindingslijn met pijl 132">
                  <a:extLst>
                    <a:ext uri="{FF2B5EF4-FFF2-40B4-BE49-F238E27FC236}">
                      <a16:creationId xmlns:a16="http://schemas.microsoft.com/office/drawing/2014/main" id="{B0CEFB85-990A-DF9B-B78D-A500F1D42949}"/>
                    </a:ext>
                  </a:extLst>
                </p:cNvPr>
                <p:cNvCxnSpPr/>
                <p:nvPr/>
              </p:nvCxnSpPr>
              <p:spPr>
                <a:xfrm flipV="1">
                  <a:off x="1498501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chte verbindingslijn met pijl 133">
                  <a:extLst>
                    <a:ext uri="{FF2B5EF4-FFF2-40B4-BE49-F238E27FC236}">
                      <a16:creationId xmlns:a16="http://schemas.microsoft.com/office/drawing/2014/main" id="{42A9D373-CF15-EF05-BA59-6A7C13F8E373}"/>
                    </a:ext>
                  </a:extLst>
                </p:cNvPr>
                <p:cNvCxnSpPr/>
                <p:nvPr/>
              </p:nvCxnSpPr>
              <p:spPr>
                <a:xfrm flipV="1">
                  <a:off x="1716614" y="5374763"/>
                  <a:ext cx="0" cy="3367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59ABB7F1-28BB-4A16-7876-219E06E5FFF8}"/>
                    </a:ext>
                  </a:extLst>
                </p:cNvPr>
                <p:cNvGrpSpPr/>
                <p:nvPr/>
              </p:nvGrpSpPr>
              <p:grpSpPr>
                <a:xfrm>
                  <a:off x="1538005" y="5527924"/>
                  <a:ext cx="151143" cy="45719"/>
                  <a:chOff x="-1006905" y="4606614"/>
                  <a:chExt cx="704898" cy="213222"/>
                </a:xfrm>
              </p:grpSpPr>
              <p:sp>
                <p:nvSpPr>
                  <p:cNvPr id="136" name="Vrije vorm: vorm 135">
                    <a:extLst>
                      <a:ext uri="{FF2B5EF4-FFF2-40B4-BE49-F238E27FC236}">
                        <a16:creationId xmlns:a16="http://schemas.microsoft.com/office/drawing/2014/main" id="{36CDAA16-C4B6-2A8F-1299-CCE407BA42F2}"/>
                      </a:ext>
                    </a:extLst>
                  </p:cNvPr>
                  <p:cNvSpPr/>
                  <p:nvPr/>
                </p:nvSpPr>
                <p:spPr>
                  <a:xfrm>
                    <a:off x="-1006905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7" name="Vrije vorm: vorm 136">
                    <a:extLst>
                      <a:ext uri="{FF2B5EF4-FFF2-40B4-BE49-F238E27FC236}">
                        <a16:creationId xmlns:a16="http://schemas.microsoft.com/office/drawing/2014/main" id="{3E19D4A9-8DF7-0E03-4B4E-C135D9E6BE75}"/>
                      </a:ext>
                    </a:extLst>
                  </p:cNvPr>
                  <p:cNvSpPr/>
                  <p:nvPr/>
                </p:nvSpPr>
                <p:spPr>
                  <a:xfrm>
                    <a:off x="-654567" y="4606614"/>
                    <a:ext cx="352560" cy="213222"/>
                  </a:xfrm>
                  <a:custGeom>
                    <a:avLst/>
                    <a:gdLst>
                      <a:gd name="connsiteX0" fmla="*/ 0 w 3389153"/>
                      <a:gd name="connsiteY0" fmla="*/ 455469 h 858140"/>
                      <a:gd name="connsiteX1" fmla="*/ 444617 w 3389153"/>
                      <a:gd name="connsiteY1" fmla="*/ 10852 h 858140"/>
                      <a:gd name="connsiteX2" fmla="*/ 1275127 w 3389153"/>
                      <a:gd name="connsiteY2" fmla="*/ 858140 h 858140"/>
                      <a:gd name="connsiteX3" fmla="*/ 2122415 w 3389153"/>
                      <a:gd name="connsiteY3" fmla="*/ 10852 h 858140"/>
                      <a:gd name="connsiteX4" fmla="*/ 2978092 w 3389153"/>
                      <a:gd name="connsiteY4" fmla="*/ 832973 h 858140"/>
                      <a:gd name="connsiteX5" fmla="*/ 3389153 w 3389153"/>
                      <a:gd name="connsiteY5" fmla="*/ 430302 h 8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89153" h="858140">
                        <a:moveTo>
                          <a:pt x="0" y="455469"/>
                        </a:moveTo>
                        <a:cubicBezTo>
                          <a:pt x="116048" y="199604"/>
                          <a:pt x="232096" y="-56260"/>
                          <a:pt x="444617" y="10852"/>
                        </a:cubicBezTo>
                        <a:cubicBezTo>
                          <a:pt x="657138" y="77964"/>
                          <a:pt x="995494" y="858140"/>
                          <a:pt x="1275127" y="858140"/>
                        </a:cubicBezTo>
                        <a:cubicBezTo>
                          <a:pt x="1554760" y="858140"/>
                          <a:pt x="1838588" y="15046"/>
                          <a:pt x="2122415" y="10852"/>
                        </a:cubicBezTo>
                        <a:cubicBezTo>
                          <a:pt x="2406242" y="6658"/>
                          <a:pt x="2766969" y="763065"/>
                          <a:pt x="2978092" y="832973"/>
                        </a:cubicBezTo>
                        <a:cubicBezTo>
                          <a:pt x="3189215" y="902881"/>
                          <a:pt x="3289184" y="666591"/>
                          <a:pt x="3389153" y="4303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138" name="Rechte verbindingslijn met pijl 137">
                <a:extLst>
                  <a:ext uri="{FF2B5EF4-FFF2-40B4-BE49-F238E27FC236}">
                    <a16:creationId xmlns:a16="http://schemas.microsoft.com/office/drawing/2014/main" id="{215BAD1C-AF5B-ED91-AA0D-45EA500880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0361" y="2143278"/>
                <a:ext cx="0" cy="3367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al 138">
                <a:extLst>
                  <a:ext uri="{FF2B5EF4-FFF2-40B4-BE49-F238E27FC236}">
                    <a16:creationId xmlns:a16="http://schemas.microsoft.com/office/drawing/2014/main" id="{AAD388BE-6563-1C34-0AF3-B9C4B3191CA7}"/>
                  </a:ext>
                </a:extLst>
              </p:cNvPr>
              <p:cNvSpPr/>
              <p:nvPr/>
            </p:nvSpPr>
            <p:spPr>
              <a:xfrm>
                <a:off x="7583714" y="2037201"/>
                <a:ext cx="545860" cy="5458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Tekstvak 141">
                <a:extLst>
                  <a:ext uri="{FF2B5EF4-FFF2-40B4-BE49-F238E27FC236}">
                    <a16:creationId xmlns:a16="http://schemas.microsoft.com/office/drawing/2014/main" id="{858170CE-FD6F-CEFD-CFFF-5191D2677EF2}"/>
                  </a:ext>
                </a:extLst>
              </p:cNvPr>
              <p:cNvSpPr txBox="1"/>
              <p:nvPr/>
            </p:nvSpPr>
            <p:spPr>
              <a:xfrm>
                <a:off x="6993659" y="2617772"/>
                <a:ext cx="20357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Excited state</a:t>
                </a:r>
              </a:p>
              <a:p>
                <a:r>
                  <a:rPr lang="en-GB" dirty="0"/>
                  <a:t>Free spin: S</a:t>
                </a:r>
                <a:r>
                  <a:rPr lang="en-GB" baseline="30000" dirty="0"/>
                  <a:t>*</a:t>
                </a:r>
                <a:r>
                  <a:rPr lang="en-GB" dirty="0"/>
                  <a:t>=1/2</a:t>
                </a:r>
              </a:p>
            </p:txBody>
          </p:sp>
          <p:cxnSp>
            <p:nvCxnSpPr>
              <p:cNvPr id="145" name="Rechte verbindingslijn met pijl 144">
                <a:extLst>
                  <a:ext uri="{FF2B5EF4-FFF2-40B4-BE49-F238E27FC236}">
                    <a16:creationId xmlns:a16="http://schemas.microsoft.com/office/drawing/2014/main" id="{82BE0350-9042-66B2-5DED-03F913F3C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1736" y="2143278"/>
                <a:ext cx="0" cy="3367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1" name="Rechthoek: afgeronde hoeken 160">
              <a:extLst>
                <a:ext uri="{FF2B5EF4-FFF2-40B4-BE49-F238E27FC236}">
                  <a16:creationId xmlns:a16="http://schemas.microsoft.com/office/drawing/2014/main" id="{D408FD2F-5A84-9D12-F80B-622A3DB585E3}"/>
                </a:ext>
              </a:extLst>
            </p:cNvPr>
            <p:cNvSpPr/>
            <p:nvPr/>
          </p:nvSpPr>
          <p:spPr>
            <a:xfrm>
              <a:off x="7088623" y="2013846"/>
              <a:ext cx="1971107" cy="1234737"/>
            </a:xfrm>
            <a:prstGeom prst="roundRect">
              <a:avLst>
                <a:gd name="adj" fmla="val 1198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Box 6">
            <a:extLst>
              <a:ext uri="{FF2B5EF4-FFF2-40B4-BE49-F238E27FC236}">
                <a16:creationId xmlns:a16="http://schemas.microsoft.com/office/drawing/2014/main" id="{429DED2B-40CC-42AF-D437-A25A70C8C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192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Quantum parity phase transition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1A25B-436C-3451-903A-FD4CCFA3F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98" y="5589207"/>
            <a:ext cx="3187990" cy="577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0845B-41BC-02CE-4124-EF19C068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6" y="1426999"/>
            <a:ext cx="5010051" cy="533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438E1-9E9D-E57B-81E8-A057376A2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841" y="5698051"/>
            <a:ext cx="2551101" cy="455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7E311-166F-9952-2270-9AAFCC06D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358" y="1456977"/>
            <a:ext cx="2551101" cy="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9D4ACCA0-B799-588B-B7AE-F5E0A757FDDA}"/>
              </a:ext>
            </a:extLst>
          </p:cNvPr>
          <p:cNvGrpSpPr/>
          <p:nvPr/>
        </p:nvGrpSpPr>
        <p:grpSpPr>
          <a:xfrm>
            <a:off x="4206107" y="1661741"/>
            <a:ext cx="2540348" cy="2506848"/>
            <a:chOff x="1481394" y="3118978"/>
            <a:chExt cx="2540348" cy="2506848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2B8E9B5-5ABD-AEF7-F4AA-71E61B442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097" t="31160" r="53540" b="44769"/>
            <a:stretch/>
          </p:blipFill>
          <p:spPr>
            <a:xfrm>
              <a:off x="1590083" y="3161962"/>
              <a:ext cx="2431659" cy="2463864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8444A67-0753-A033-2829-B1D0374AD88A}"/>
                </a:ext>
              </a:extLst>
            </p:cNvPr>
            <p:cNvSpPr/>
            <p:nvPr/>
          </p:nvSpPr>
          <p:spPr>
            <a:xfrm>
              <a:off x="1481394" y="3118978"/>
              <a:ext cx="388417" cy="267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9E3F1B0F-E000-2E7C-DAA4-BAA868BBEFC9}"/>
              </a:ext>
            </a:extLst>
          </p:cNvPr>
          <p:cNvGrpSpPr/>
          <p:nvPr/>
        </p:nvGrpSpPr>
        <p:grpSpPr>
          <a:xfrm>
            <a:off x="6855144" y="1661742"/>
            <a:ext cx="3439440" cy="4418251"/>
            <a:chOff x="5231338" y="1302817"/>
            <a:chExt cx="3439440" cy="4418251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6CC82E9-BE32-EBA6-2DCE-DCDE80D46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24" t="31632" r="15487" b="17237"/>
            <a:stretch/>
          </p:blipFill>
          <p:spPr>
            <a:xfrm>
              <a:off x="5231338" y="1302817"/>
              <a:ext cx="3439440" cy="4418251"/>
            </a:xfrm>
            <a:prstGeom prst="rect">
              <a:avLst/>
            </a:prstGeom>
          </p:spPr>
        </p:pic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1C36A0E-E29A-4F2D-B6E8-C296250026D4}"/>
                </a:ext>
              </a:extLst>
            </p:cNvPr>
            <p:cNvSpPr/>
            <p:nvPr/>
          </p:nvSpPr>
          <p:spPr>
            <a:xfrm>
              <a:off x="5291394" y="1347427"/>
              <a:ext cx="388417" cy="267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B6A4228-3119-5678-4E26-D707E378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8" t="32181" r="70268" b="33094"/>
          <a:stretch/>
        </p:blipFill>
        <p:spPr>
          <a:xfrm>
            <a:off x="2030977" y="1704725"/>
            <a:ext cx="2115075" cy="224243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9DDEE9E-F128-6F80-B0F1-711F4A5DAC58}"/>
              </a:ext>
            </a:extLst>
          </p:cNvPr>
          <p:cNvSpPr txBox="1"/>
          <p:nvPr/>
        </p:nvSpPr>
        <p:spPr>
          <a:xfrm>
            <a:off x="2137530" y="4383040"/>
            <a:ext cx="470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Exchange coupling (J) modified with tip-sample distance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AD980A5-9A12-5984-394A-1FD8FE550DA4}"/>
              </a:ext>
            </a:extLst>
          </p:cNvPr>
          <p:cNvSpPr txBox="1"/>
          <p:nvPr/>
        </p:nvSpPr>
        <p:spPr>
          <a:xfrm>
            <a:off x="6018672" y="63312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Franklin Gothic Book" panose="020B0503020102020204" pitchFamily="34" charset="0"/>
              </a:rPr>
              <a:t>Franke group: </a:t>
            </a:r>
            <a:r>
              <a:rPr lang="en-GB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PRL</a:t>
            </a:r>
            <a:r>
              <a:rPr lang="en-GB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121</a:t>
            </a:r>
            <a:r>
              <a:rPr lang="en-GB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196803 (2018)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8CADDE1-387C-6C62-8B94-4987F5460411}"/>
              </a:ext>
            </a:extLst>
          </p:cNvPr>
          <p:cNvSpPr txBox="1"/>
          <p:nvPr/>
        </p:nvSpPr>
        <p:spPr>
          <a:xfrm>
            <a:off x="2137530" y="5169253"/>
            <a:ext cx="470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What if there are multiple channels?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68197446-EB18-CF41-F049-CE5B20D12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081" y="612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Quantum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15783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6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of the YSR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fr-FR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387" name="Groupe 3"/>
          <p:cNvGrpSpPr>
            <a:grpSpLocks/>
          </p:cNvGrpSpPr>
          <p:nvPr/>
        </p:nvGrpSpPr>
        <p:grpSpPr bwMode="auto">
          <a:xfrm>
            <a:off x="3394935" y="1211199"/>
            <a:ext cx="7562499" cy="4871912"/>
            <a:chOff x="1674490" y="982877"/>
            <a:chExt cx="9224183" cy="5942761"/>
          </a:xfrm>
        </p:grpSpPr>
        <p:grpSp>
          <p:nvGrpSpPr>
            <p:cNvPr id="16389" name="Groupe 2"/>
            <p:cNvGrpSpPr>
              <a:grpSpLocks/>
            </p:cNvGrpSpPr>
            <p:nvPr/>
          </p:nvGrpSpPr>
          <p:grpSpPr bwMode="auto">
            <a:xfrm>
              <a:off x="1674490" y="982877"/>
              <a:ext cx="5795020" cy="5371321"/>
              <a:chOff x="1918753" y="982877"/>
              <a:chExt cx="5795020" cy="5371321"/>
            </a:xfrm>
          </p:grpSpPr>
          <p:pic>
            <p:nvPicPr>
              <p:cNvPr id="16391" name="Picture 2" descr="C:\Users\Gerbold\Dropbox\biblio_générale\flatte_spectral_weight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8753" y="3889821"/>
                <a:ext cx="5795020" cy="2464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2" name="Picture 3" descr="C:\Users\Gerbold\Dropbox\biblio_générale\fig_flatt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2" t="15088" r="57097" b="16685"/>
              <a:stretch>
                <a:fillRect/>
              </a:stretch>
            </p:blipFill>
            <p:spPr bwMode="auto">
              <a:xfrm>
                <a:off x="3182138" y="982877"/>
                <a:ext cx="3436869" cy="2638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ZoneTexte 8"/>
            <p:cNvSpPr txBox="1"/>
            <p:nvPr/>
          </p:nvSpPr>
          <p:spPr>
            <a:xfrm>
              <a:off x="5577960" y="6512670"/>
              <a:ext cx="5320713" cy="412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CC3399"/>
                  </a:solidFill>
                </a:rPr>
                <a:t>M.E. </a:t>
              </a:r>
              <a:r>
                <a:rPr lang="en-US" sz="1600" dirty="0" err="1">
                  <a:solidFill>
                    <a:srgbClr val="CC3399"/>
                  </a:solidFill>
                </a:rPr>
                <a:t>Flatté</a:t>
              </a:r>
              <a:r>
                <a:rPr lang="en-US" sz="1600" dirty="0">
                  <a:solidFill>
                    <a:srgbClr val="CC3399"/>
                  </a:solidFill>
                </a:rPr>
                <a:t> and J. M. Byers,  </a:t>
              </a:r>
              <a:r>
                <a:rPr lang="en-US" sz="1600" i="1" dirty="0">
                  <a:solidFill>
                    <a:srgbClr val="CC3399"/>
                  </a:solidFill>
                </a:rPr>
                <a:t>PR</a:t>
              </a:r>
              <a:r>
                <a:rPr lang="en-US" sz="1600" dirty="0">
                  <a:solidFill>
                    <a:srgbClr val="CC3399"/>
                  </a:solidFill>
                </a:rPr>
                <a:t>L</a:t>
              </a:r>
              <a:r>
                <a:rPr lang="fr-FR" sz="1600" b="1" dirty="0">
                  <a:solidFill>
                    <a:srgbClr val="CC3399"/>
                  </a:solidFill>
                </a:rPr>
                <a:t>78</a:t>
              </a:r>
              <a:r>
                <a:rPr lang="fr-FR" sz="1600" dirty="0">
                  <a:solidFill>
                    <a:srgbClr val="CC3399"/>
                  </a:solidFill>
                </a:rPr>
                <a:t>, 3761 (1997</a:t>
              </a:r>
              <a:r>
                <a:rPr lang="fr-FR" sz="1400" dirty="0">
                  <a:solidFill>
                    <a:srgbClr val="CC3399"/>
                  </a:solidFill>
                </a:rPr>
                <a:t>)</a:t>
              </a:r>
            </a:p>
          </p:txBody>
        </p:sp>
      </p:grpSp>
      <p:sp>
        <p:nvSpPr>
          <p:cNvPr id="16388" name="ZoneTexte 9"/>
          <p:cNvSpPr txBox="1">
            <a:spLocks noChangeArrowheads="1"/>
          </p:cNvSpPr>
          <p:nvPr/>
        </p:nvSpPr>
        <p:spPr bwMode="auto">
          <a:xfrm>
            <a:off x="221900" y="860219"/>
            <a:ext cx="37682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A </a:t>
            </a:r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classical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spin in NbSe</a:t>
            </a:r>
            <a:r>
              <a:rPr lang="fr-FR" altLang="en-US" sz="20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2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may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give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rise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to a </a:t>
            </a:r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bound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state </a:t>
            </a:r>
          </a:p>
          <a:p>
            <a:pPr algn="ctr"/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with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a star </a:t>
            </a:r>
            <a:r>
              <a:rPr lang="fr-FR" altLang="en-US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shaped</a:t>
            </a:r>
            <a:r>
              <a:rPr lang="fr-FR" alt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pattern</a:t>
            </a:r>
            <a:endParaRPr lang="en-US" altLang="en-US" sz="20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0" name="ZoneTexte 8"/>
          <p:cNvSpPr txBox="1"/>
          <p:nvPr/>
        </p:nvSpPr>
        <p:spPr bwMode="auto">
          <a:xfrm>
            <a:off x="7016545" y="2508861"/>
            <a:ext cx="436221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rgbClr val="CC3399"/>
                </a:solidFill>
              </a:rPr>
              <a:t>M.E. </a:t>
            </a:r>
            <a:r>
              <a:rPr lang="en-US" sz="1600" dirty="0" err="1">
                <a:solidFill>
                  <a:srgbClr val="CC3399"/>
                </a:solidFill>
              </a:rPr>
              <a:t>Flatté</a:t>
            </a:r>
            <a:r>
              <a:rPr lang="en-US" sz="1600" dirty="0">
                <a:solidFill>
                  <a:srgbClr val="CC3399"/>
                </a:solidFill>
              </a:rPr>
              <a:t> and D. E. Reynolds, PRB </a:t>
            </a:r>
            <a:r>
              <a:rPr lang="fr-FR" sz="1600" dirty="0">
                <a:solidFill>
                  <a:srgbClr val="CC3399"/>
                </a:solidFill>
              </a:rPr>
              <a:t>(2000</a:t>
            </a:r>
            <a:r>
              <a:rPr lang="fr-FR" sz="1400" dirty="0">
                <a:solidFill>
                  <a:srgbClr val="CC3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4046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e 6"/>
          <p:cNvGrpSpPr>
            <a:grpSpLocks/>
          </p:cNvGrpSpPr>
          <p:nvPr/>
        </p:nvGrpSpPr>
        <p:grpSpPr bwMode="auto">
          <a:xfrm>
            <a:off x="1808671" y="1519360"/>
            <a:ext cx="5579146" cy="4902275"/>
            <a:chOff x="2074230" y="1067421"/>
            <a:chExt cx="5580112" cy="4902197"/>
          </a:xfrm>
        </p:grpSpPr>
        <p:pic>
          <p:nvPicPr>
            <p:cNvPr id="25609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230" y="3518540"/>
              <a:ext cx="5580112" cy="24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0" name="Groupe 5"/>
            <p:cNvGrpSpPr>
              <a:grpSpLocks/>
            </p:cNvGrpSpPr>
            <p:nvPr/>
          </p:nvGrpSpPr>
          <p:grpSpPr bwMode="auto">
            <a:xfrm>
              <a:off x="2131695" y="1067421"/>
              <a:ext cx="4830379" cy="2451119"/>
              <a:chOff x="1513045" y="329808"/>
              <a:chExt cx="5459281" cy="2770248"/>
            </a:xfrm>
          </p:grpSpPr>
          <p:pic>
            <p:nvPicPr>
              <p:cNvPr id="25611" name="Picture 2" descr="C:\Users\Gerbold\Documents\Données STM\2014\NbSe2\2014Feb12-152934_0001.mtrx (SCALA)\Python\figure_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440" t="7120" r="16058" b="51402"/>
              <a:stretch>
                <a:fillRect/>
              </a:stretch>
            </p:blipFill>
            <p:spPr bwMode="auto">
              <a:xfrm>
                <a:off x="1513045" y="329808"/>
                <a:ext cx="2729641" cy="2770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2" name="Picture 2" descr="C:\Users\Gerbold\Documents\Données STM\2014\NbSe2\2014Feb12-152934_0001.mtrx (SCALA)\Python\figure_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50" t="51595" r="58649" b="6927"/>
              <a:stretch>
                <a:fillRect/>
              </a:stretch>
            </p:blipFill>
            <p:spPr bwMode="auto">
              <a:xfrm>
                <a:off x="4242686" y="329808"/>
                <a:ext cx="2729640" cy="2770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5603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23540" r="50787" b="32990"/>
          <a:stretch>
            <a:fillRect/>
          </a:stretch>
        </p:blipFill>
        <p:spPr bwMode="auto">
          <a:xfrm>
            <a:off x="7387817" y="1692178"/>
            <a:ext cx="2913426" cy="248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ZoneTexte 12"/>
          <p:cNvSpPr txBox="1">
            <a:spLocks noChangeArrowheads="1"/>
          </p:cNvSpPr>
          <p:nvPr/>
        </p:nvSpPr>
        <p:spPr bwMode="auto">
          <a:xfrm>
            <a:off x="0" y="0"/>
            <a:ext cx="12191999" cy="584775"/>
          </a:xfrm>
          <a:prstGeom prst="rect">
            <a:avLst/>
          </a:prstGeom>
          <a:solidFill>
            <a:srgbClr val="3024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of the YSR </a:t>
            </a:r>
            <a:r>
              <a:rPr lang="fr-FR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fr-F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ZoneTexte 9"/>
          <p:cNvSpPr txBox="1">
            <a:spLocks noChangeArrowheads="1"/>
          </p:cNvSpPr>
          <p:nvPr/>
        </p:nvSpPr>
        <p:spPr bwMode="auto">
          <a:xfrm>
            <a:off x="7686633" y="4343361"/>
            <a:ext cx="324034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en-US" sz="1633" dirty="0" err="1"/>
              <a:t>Continuous</a:t>
            </a:r>
            <a:r>
              <a:rPr lang="fr-FR" altLang="en-US" sz="1633" dirty="0"/>
              <a:t> </a:t>
            </a:r>
            <a:r>
              <a:rPr lang="fr-FR" altLang="en-US" sz="1633" dirty="0" err="1"/>
              <a:t>asymptotic</a:t>
            </a:r>
            <a:r>
              <a:rPr lang="fr-FR" altLang="en-US" sz="1633" dirty="0"/>
              <a:t> model </a:t>
            </a:r>
          </a:p>
        </p:txBody>
      </p:sp>
      <p:sp>
        <p:nvSpPr>
          <p:cNvPr id="25606" name="Rectangle 1"/>
          <p:cNvSpPr>
            <a:spLocks noChangeArrowheads="1"/>
          </p:cNvSpPr>
          <p:nvPr/>
        </p:nvSpPr>
        <p:spPr bwMode="auto">
          <a:xfrm>
            <a:off x="2502200" y="705675"/>
            <a:ext cx="71876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2000" dirty="0"/>
              <a:t>Direct </a:t>
            </a:r>
            <a:r>
              <a:rPr lang="fr-FR" altLang="en-US" sz="2000" dirty="0" err="1"/>
              <a:t>numerical</a:t>
            </a:r>
            <a:r>
              <a:rPr lang="fr-FR" altLang="en-US" sz="2000" dirty="0"/>
              <a:t> </a:t>
            </a:r>
            <a:r>
              <a:rPr lang="fr-FR" altLang="en-US" sz="2000" dirty="0" err="1"/>
              <a:t>resolution</a:t>
            </a:r>
            <a:r>
              <a:rPr lang="fr-FR" altLang="en-US" sz="2000" dirty="0"/>
              <a:t> of the </a:t>
            </a:r>
            <a:r>
              <a:rPr lang="fr-FR" altLang="en-US" sz="2000" dirty="0" err="1"/>
              <a:t>Shiba</a:t>
            </a:r>
            <a:r>
              <a:rPr lang="fr-FR" altLang="en-US" sz="2000" dirty="0"/>
              <a:t> </a:t>
            </a:r>
            <a:r>
              <a:rPr lang="fr-FR" altLang="en-US" sz="2000" dirty="0" err="1"/>
              <a:t>equation</a:t>
            </a:r>
            <a:r>
              <a:rPr lang="fr-FR" altLang="en-US" sz="2000" dirty="0"/>
              <a:t> </a:t>
            </a:r>
            <a:r>
              <a:rPr lang="fr-FR" altLang="en-US" sz="2000" dirty="0" err="1"/>
              <a:t>using</a:t>
            </a:r>
            <a:r>
              <a:rPr lang="fr-FR" altLang="en-US" sz="2000" dirty="0"/>
              <a:t> a</a:t>
            </a:r>
          </a:p>
          <a:p>
            <a:pPr algn="ctr"/>
            <a:r>
              <a:rPr lang="fr-FR" altLang="en-US" sz="2000" dirty="0"/>
              <a:t>a </a:t>
            </a:r>
            <a:r>
              <a:rPr lang="fr-FR" altLang="en-US" sz="2000" dirty="0" err="1"/>
              <a:t>Bogoliubov</a:t>
            </a:r>
            <a:r>
              <a:rPr lang="fr-FR" altLang="en-US" sz="2000" dirty="0"/>
              <a:t>-de Gennes </a:t>
            </a:r>
            <a:r>
              <a:rPr lang="fr-FR" altLang="en-US" sz="2000" dirty="0" err="1"/>
              <a:t>tight</a:t>
            </a:r>
            <a:r>
              <a:rPr lang="fr-FR" altLang="en-US" sz="2000" dirty="0"/>
              <a:t>-binding model </a:t>
            </a:r>
            <a:r>
              <a:rPr lang="fr-FR" altLang="en-US" sz="2000" dirty="0" err="1"/>
              <a:t>extracted</a:t>
            </a:r>
            <a:r>
              <a:rPr lang="fr-FR" altLang="en-US" sz="2000" dirty="0"/>
              <a:t> </a:t>
            </a:r>
            <a:r>
              <a:rPr lang="fr-FR" altLang="en-US" sz="2000" dirty="0" err="1"/>
              <a:t>from</a:t>
            </a:r>
            <a:r>
              <a:rPr lang="fr-FR" altLang="en-US" sz="2000" dirty="0"/>
              <a:t> ARPES</a:t>
            </a:r>
            <a:endParaRPr lang="en-US" altLang="en-US" sz="2000" dirty="0"/>
          </a:p>
        </p:txBody>
      </p:sp>
      <p:sp>
        <p:nvSpPr>
          <p:cNvPr id="25607" name="ZoneTexte 11"/>
          <p:cNvSpPr txBox="1">
            <a:spLocks noChangeArrowheads="1"/>
          </p:cNvSpPr>
          <p:nvPr/>
        </p:nvSpPr>
        <p:spPr bwMode="auto">
          <a:xfrm>
            <a:off x="2370329" y="6254577"/>
            <a:ext cx="3279225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1633"/>
              <a:t>Tight binding model</a:t>
            </a:r>
          </a:p>
        </p:txBody>
      </p:sp>
      <p:sp>
        <p:nvSpPr>
          <p:cNvPr id="13" name="ZoneTexte 7"/>
          <p:cNvSpPr txBox="1">
            <a:spLocks noChangeArrowheads="1"/>
          </p:cNvSpPr>
          <p:nvPr/>
        </p:nvSpPr>
        <p:spPr bwMode="auto">
          <a:xfrm>
            <a:off x="7092675" y="5444439"/>
            <a:ext cx="36838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2000" dirty="0"/>
              <a:t>The star </a:t>
            </a:r>
            <a:r>
              <a:rPr lang="fr-FR" altLang="en-US" sz="2000" dirty="0" err="1"/>
              <a:t>shape</a:t>
            </a:r>
            <a:r>
              <a:rPr lang="fr-FR" altLang="en-US" sz="2000" dirty="0"/>
              <a:t> </a:t>
            </a:r>
            <a:r>
              <a:rPr lang="fr-FR" altLang="en-US" sz="2000" dirty="0" err="1"/>
              <a:t>comes</a:t>
            </a:r>
            <a:r>
              <a:rPr lang="fr-FR" altLang="en-US" sz="2000" dirty="0"/>
              <a:t> the </a:t>
            </a:r>
            <a:r>
              <a:rPr lang="fr-FR" altLang="en-US" sz="2000" dirty="0" err="1"/>
              <a:t>anisotropy</a:t>
            </a:r>
            <a:r>
              <a:rPr lang="fr-FR" altLang="en-US" sz="2000" dirty="0"/>
              <a:t> of the Fermi surface</a:t>
            </a:r>
            <a:endParaRPr lang="fr-FR" altLang="en-US" sz="2000" baseline="-25000" dirty="0"/>
          </a:p>
        </p:txBody>
      </p:sp>
      <p:sp>
        <p:nvSpPr>
          <p:cNvPr id="2" name="ZoneTexte 19">
            <a:extLst>
              <a:ext uri="{FF2B5EF4-FFF2-40B4-BE49-F238E27FC236}">
                <a16:creationId xmlns:a16="http://schemas.microsoft.com/office/drawing/2014/main" id="{DE967CFC-DE14-CB99-6D82-DCB8662D1CCB}"/>
              </a:ext>
            </a:extLst>
          </p:cNvPr>
          <p:cNvSpPr txBox="1"/>
          <p:nvPr/>
        </p:nvSpPr>
        <p:spPr>
          <a:xfrm>
            <a:off x="7092675" y="6477198"/>
            <a:ext cx="4688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7030A0"/>
                </a:solidFill>
              </a:rPr>
              <a:t>G. Ménard et al., Nature </a:t>
            </a:r>
            <a:r>
              <a:rPr lang="fr-FR" sz="1500" dirty="0" err="1">
                <a:solidFill>
                  <a:srgbClr val="7030A0"/>
                </a:solidFill>
              </a:rPr>
              <a:t>Physics</a:t>
            </a:r>
            <a:r>
              <a:rPr lang="fr-FR" sz="1500" dirty="0">
                <a:solidFill>
                  <a:srgbClr val="7030A0"/>
                </a:solidFill>
              </a:rPr>
              <a:t>, </a:t>
            </a:r>
            <a:r>
              <a:rPr lang="fr-FR" sz="1500" b="1" dirty="0">
                <a:solidFill>
                  <a:srgbClr val="7030A0"/>
                </a:solidFill>
              </a:rPr>
              <a:t>11</a:t>
            </a:r>
            <a:r>
              <a:rPr lang="fr-FR" sz="1500" dirty="0">
                <a:solidFill>
                  <a:srgbClr val="7030A0"/>
                </a:solidFill>
              </a:rPr>
              <a:t> 1013 (2015)</a:t>
            </a:r>
          </a:p>
        </p:txBody>
      </p:sp>
    </p:spTree>
    <p:extLst>
      <p:ext uri="{BB962C8B-B14F-4D97-AF65-F5344CB8AC3E}">
        <p14:creationId xmlns:p14="http://schemas.microsoft.com/office/powerpoint/2010/main" val="2725055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e 1">
            <a:extLst>
              <a:ext uri="{FF2B5EF4-FFF2-40B4-BE49-F238E27FC236}">
                <a16:creationId xmlns:a16="http://schemas.microsoft.com/office/drawing/2014/main" id="{E357A9A7-FA1F-2745-E622-1593BE4AA57E}"/>
              </a:ext>
            </a:extLst>
          </p:cNvPr>
          <p:cNvGrpSpPr>
            <a:grpSpLocks/>
          </p:cNvGrpSpPr>
          <p:nvPr/>
        </p:nvGrpSpPr>
        <p:grpSpPr bwMode="auto">
          <a:xfrm>
            <a:off x="1392466" y="1077234"/>
            <a:ext cx="9335061" cy="2595152"/>
            <a:chOff x="93663" y="1604963"/>
            <a:chExt cx="10123487" cy="2659062"/>
          </a:xfrm>
        </p:grpSpPr>
        <p:grpSp>
          <p:nvGrpSpPr>
            <p:cNvPr id="30725" name="Group 65">
              <a:extLst>
                <a:ext uri="{FF2B5EF4-FFF2-40B4-BE49-F238E27FC236}">
                  <a16:creationId xmlns:a16="http://schemas.microsoft.com/office/drawing/2014/main" id="{A3D9F314-20A7-10E8-30B7-918E832A6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1613" y="1930400"/>
              <a:ext cx="2690812" cy="2143125"/>
              <a:chOff x="6353198" y="1191843"/>
              <a:chExt cx="3371760" cy="2685643"/>
            </a:xfrm>
          </p:grpSpPr>
          <p:grpSp>
            <p:nvGrpSpPr>
              <p:cNvPr id="30740" name="Group 62">
                <a:extLst>
                  <a:ext uri="{FF2B5EF4-FFF2-40B4-BE49-F238E27FC236}">
                    <a16:creationId xmlns:a16="http://schemas.microsoft.com/office/drawing/2014/main" id="{CE27EFB9-E7B0-D622-7D42-C85E658E52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3198" y="1198864"/>
                <a:ext cx="3371760" cy="2678622"/>
                <a:chOff x="9025850" y="1027867"/>
                <a:chExt cx="3371760" cy="2678622"/>
              </a:xfrm>
            </p:grpSpPr>
            <p:pic>
              <p:nvPicPr>
                <p:cNvPr id="30742" name="Picture 7">
                  <a:extLst>
                    <a:ext uri="{FF2B5EF4-FFF2-40B4-BE49-F238E27FC236}">
                      <a16:creationId xmlns:a16="http://schemas.microsoft.com/office/drawing/2014/main" id="{050BDFB0-66F4-9C85-BEBF-EFFA88FFF3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0775" y="1027867"/>
                  <a:ext cx="2494749" cy="2487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AA2DBA8-B2DB-5A01-4BF6-89FB3AA19890}"/>
                    </a:ext>
                  </a:extLst>
                </p:cNvPr>
                <p:cNvSpPr txBox="1"/>
                <p:nvPr/>
              </p:nvSpPr>
              <p:spPr>
                <a:xfrm>
                  <a:off x="9026224" y="3473678"/>
                  <a:ext cx="3371938" cy="2329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7507" tIns="33754" rIns="67507" bIns="33754" compatLnSpc="0"/>
                <a:lstStyle/>
                <a:p>
                  <a:pPr>
                    <a:defRPr/>
                  </a:pPr>
                  <a:r>
                    <a:rPr lang="en-US" sz="1270" dirty="0" err="1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H.Kim</a:t>
                  </a:r>
                  <a:r>
                    <a:rPr lang="en-US" sz="1270" dirty="0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 et al. </a:t>
                  </a:r>
                </a:p>
                <a:p>
                  <a:pPr>
                    <a:defRPr/>
                  </a:pPr>
                  <a:r>
                    <a:rPr lang="en-US" sz="1270" dirty="0" err="1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Nat.Comm</a:t>
                  </a:r>
                  <a:r>
                    <a:rPr lang="en-US" sz="1270" dirty="0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. 11, 4573(2020)</a:t>
                  </a:r>
                </a:p>
              </p:txBody>
            </p:sp>
          </p:grpSp>
          <p:sp>
            <p:nvSpPr>
              <p:cNvPr id="30741" name="TextBox 39">
                <a:extLst>
                  <a:ext uri="{FF2B5EF4-FFF2-40B4-BE49-F238E27FC236}">
                    <a16:creationId xmlns:a16="http://schemas.microsoft.com/office/drawing/2014/main" id="{0EC68075-C85E-2530-104E-5196434C2A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2558" y="1191843"/>
                <a:ext cx="1257323" cy="441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LID4096" altLang="fr-FR" sz="1633">
                    <a:latin typeface="Optima"/>
                  </a:rPr>
                  <a:t>La(0001)</a:t>
                </a:r>
              </a:p>
            </p:txBody>
          </p:sp>
        </p:grpSp>
        <p:pic>
          <p:nvPicPr>
            <p:cNvPr id="30726" name="Picture 24">
              <a:extLst>
                <a:ext uri="{FF2B5EF4-FFF2-40B4-BE49-F238E27FC236}">
                  <a16:creationId xmlns:a16="http://schemas.microsoft.com/office/drawing/2014/main" id="{546286B5-B7DD-3132-D668-C485C8C58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0" t="8170"/>
            <a:stretch>
              <a:fillRect/>
            </a:stretch>
          </p:blipFill>
          <p:spPr bwMode="auto">
            <a:xfrm>
              <a:off x="7707313" y="1925638"/>
              <a:ext cx="2509837" cy="233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5DBF8B-4497-91C9-A0AA-61432AC737AD}"/>
                </a:ext>
              </a:extLst>
            </p:cNvPr>
            <p:cNvSpPr txBox="1"/>
            <p:nvPr/>
          </p:nvSpPr>
          <p:spPr>
            <a:xfrm>
              <a:off x="8788117" y="1972392"/>
              <a:ext cx="866915" cy="33178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7507" tIns="33754" rIns="67507" bIns="33754" compatLnSpc="0">
              <a:spAutoFit/>
            </a:bodyPr>
            <a:lstStyle/>
            <a:p>
              <a:pPr>
                <a:defRPr/>
              </a:pPr>
              <a:r>
                <a:rPr lang="en-US" sz="1633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β−Bi</a:t>
              </a:r>
              <a:r>
                <a:rPr lang="en-US" sz="1633" baseline="-33000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2</a:t>
              </a:r>
              <a:r>
                <a:rPr lang="en-US" sz="1633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Pd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6664CB-0925-49A9-0BFA-32C168111EFB}"/>
                </a:ext>
              </a:extLst>
            </p:cNvPr>
            <p:cNvSpPr txBox="1"/>
            <p:nvPr/>
          </p:nvSpPr>
          <p:spPr>
            <a:xfrm>
              <a:off x="7707361" y="3585241"/>
              <a:ext cx="1436064" cy="244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7507" tIns="33754" rIns="67507" bIns="33754" compatLnSpc="0">
              <a:spAutoFit/>
            </a:bodyPr>
            <a:lstStyle/>
            <a:p>
              <a:pPr>
                <a:defRPr/>
              </a:pPr>
              <a:r>
                <a:rPr lang="en-US" sz="1089" b="1" dirty="0" err="1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Zaldivar</a:t>
              </a:r>
              <a:r>
                <a:rPr lang="en-US" sz="1089" b="1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et al. (2020)</a:t>
              </a:r>
            </a:p>
          </p:txBody>
        </p:sp>
        <p:grpSp>
          <p:nvGrpSpPr>
            <p:cNvPr id="30729" name="Group 64">
              <a:extLst>
                <a:ext uri="{FF2B5EF4-FFF2-40B4-BE49-F238E27FC236}">
                  <a16:creationId xmlns:a16="http://schemas.microsoft.com/office/drawing/2014/main" id="{F86F652B-C3F3-2272-80B5-E4163F870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2225" y="1754188"/>
              <a:ext cx="3046413" cy="2279650"/>
              <a:chOff x="3064651" y="1138910"/>
              <a:chExt cx="3684879" cy="2757557"/>
            </a:xfrm>
          </p:grpSpPr>
          <p:grpSp>
            <p:nvGrpSpPr>
              <p:cNvPr id="30736" name="Group 60">
                <a:extLst>
                  <a:ext uri="{FF2B5EF4-FFF2-40B4-BE49-F238E27FC236}">
                    <a16:creationId xmlns:a16="http://schemas.microsoft.com/office/drawing/2014/main" id="{3159A916-4FFC-5D58-E61E-5FC8E7BE26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4651" y="1163968"/>
                <a:ext cx="3684879" cy="2732499"/>
                <a:chOff x="3550427" y="1135392"/>
                <a:chExt cx="3684879" cy="2732499"/>
              </a:xfrm>
            </p:grpSpPr>
            <p:pic>
              <p:nvPicPr>
                <p:cNvPr id="30738" name="Picture 51">
                  <a:extLst>
                    <a:ext uri="{FF2B5EF4-FFF2-40B4-BE49-F238E27FC236}">
                      <a16:creationId xmlns:a16="http://schemas.microsoft.com/office/drawing/2014/main" id="{53A3CBE0-CCFD-4CB2-D996-F9469C0C28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0427" y="1135392"/>
                  <a:ext cx="3148760" cy="2433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6A51C9A-B8A0-EB0B-1039-03D60A517088}"/>
                    </a:ext>
                  </a:extLst>
                </p:cNvPr>
                <p:cNvSpPr txBox="1"/>
                <p:nvPr/>
              </p:nvSpPr>
              <p:spPr>
                <a:xfrm>
                  <a:off x="4029120" y="3739362"/>
                  <a:ext cx="3205806" cy="1285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7507" tIns="33754" rIns="67507" bIns="33754" compatLnSpc="0"/>
                <a:lstStyle/>
                <a:p>
                  <a:pPr>
                    <a:defRPr/>
                  </a:pPr>
                  <a:r>
                    <a:rPr lang="en-US" sz="1089" dirty="0" err="1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U.Thupakula</a:t>
                  </a:r>
                  <a:r>
                    <a:rPr lang="en-US" sz="1089" dirty="0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 et al.,</a:t>
                  </a:r>
                </a:p>
                <a:p>
                  <a:pPr>
                    <a:defRPr/>
                  </a:pPr>
                  <a:r>
                    <a:rPr lang="en-US" sz="1089" dirty="0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Phys. Rev. Lett (2022</a:t>
                  </a:r>
                  <a:r>
                    <a:rPr lang="en-US" sz="953" dirty="0"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)</a:t>
                  </a:r>
                </a:p>
              </p:txBody>
            </p:sp>
          </p:grpSp>
          <p:sp>
            <p:nvSpPr>
              <p:cNvPr id="30737" name="TextBox 57">
                <a:extLst>
                  <a:ext uri="{FF2B5EF4-FFF2-40B4-BE49-F238E27FC236}">
                    <a16:creationId xmlns:a16="http://schemas.microsoft.com/office/drawing/2014/main" id="{4B4D69E0-FF1C-BEC0-4E78-9A6D7C9F49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1909" y="1138910"/>
                <a:ext cx="965570" cy="425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LID4096" altLang="fr-FR" sz="1633">
                    <a:latin typeface="Optima"/>
                  </a:rPr>
                  <a:t>NbSe2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0E4F60-DBB9-1AAF-B89C-87F8EDB2611C}"/>
                </a:ext>
              </a:extLst>
            </p:cNvPr>
            <p:cNvSpPr txBox="1"/>
            <p:nvPr/>
          </p:nvSpPr>
          <p:spPr>
            <a:xfrm>
              <a:off x="131146" y="1604963"/>
              <a:ext cx="2928437" cy="3105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7507" tIns="33754" rIns="67507" bIns="33754" compatLnSpc="0">
              <a:spAutoFit/>
            </a:bodyPr>
            <a:lstStyle/>
            <a:p>
              <a:pPr>
                <a:defRPr/>
              </a:pPr>
              <a:r>
                <a:rPr lang="en-US" sz="1501" b="1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Long-range 2D YSR bound states</a:t>
              </a:r>
            </a:p>
          </p:txBody>
        </p:sp>
        <p:grpSp>
          <p:nvGrpSpPr>
            <p:cNvPr id="30731" name="Group 63">
              <a:extLst>
                <a:ext uri="{FF2B5EF4-FFF2-40B4-BE49-F238E27FC236}">
                  <a16:creationId xmlns:a16="http://schemas.microsoft.com/office/drawing/2014/main" id="{254CCE09-841B-B4D8-9D70-9A481EA25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663" y="1906588"/>
              <a:ext cx="2787650" cy="2132012"/>
              <a:chOff x="113291" y="1163968"/>
              <a:chExt cx="3371760" cy="2577359"/>
            </a:xfrm>
          </p:grpSpPr>
          <p:grpSp>
            <p:nvGrpSpPr>
              <p:cNvPr id="30732" name="Group 61">
                <a:extLst>
                  <a:ext uri="{FF2B5EF4-FFF2-40B4-BE49-F238E27FC236}">
                    <a16:creationId xmlns:a16="http://schemas.microsoft.com/office/drawing/2014/main" id="{AC58F723-562A-01B1-90A7-FB783ABBC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291" y="1163968"/>
                <a:ext cx="3371760" cy="2577359"/>
                <a:chOff x="226971" y="1170288"/>
                <a:chExt cx="3371760" cy="2577359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5A0C5BA-B081-2F2A-575F-C5BEFF583438}"/>
                    </a:ext>
                  </a:extLst>
                </p:cNvPr>
                <p:cNvSpPr txBox="1"/>
                <p:nvPr/>
              </p:nvSpPr>
              <p:spPr>
                <a:xfrm>
                  <a:off x="226971" y="3515330"/>
                  <a:ext cx="3371924" cy="2319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67507" tIns="33754" rIns="67507" bIns="33754" compatLnSpc="0"/>
                <a:lstStyle/>
                <a:p>
                  <a:pPr>
                    <a:defRPr/>
                  </a:pPr>
                  <a:r>
                    <a:rPr lang="en-US" sz="1089" dirty="0" err="1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G.Menard</a:t>
                  </a:r>
                  <a:r>
                    <a:rPr lang="en-US" sz="1089" dirty="0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 et al. </a:t>
                  </a:r>
                </a:p>
                <a:p>
                  <a:pPr>
                    <a:defRPr/>
                  </a:pPr>
                  <a:r>
                    <a:rPr lang="en-US" sz="1089" dirty="0" err="1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Nat.Phys</a:t>
                  </a:r>
                  <a:r>
                    <a:rPr lang="en-US" sz="1089" dirty="0">
                      <a:solidFill>
                        <a:srgbClr val="7030A0"/>
                      </a:solidFill>
                      <a:latin typeface="Optima" panose="02000503060000020004" pitchFamily="2" charset="0"/>
                      <a:ea typeface="Microsoft YaHei" pitchFamily="2"/>
                      <a:cs typeface="Mangal" pitchFamily="2"/>
                    </a:rPr>
                    <a:t>. 11, 1013 (2015)</a:t>
                  </a:r>
                </a:p>
              </p:txBody>
            </p:sp>
            <p:pic>
              <p:nvPicPr>
                <p:cNvPr id="30735" name="Picture 5">
                  <a:extLst>
                    <a:ext uri="{FF2B5EF4-FFF2-40B4-BE49-F238E27FC236}">
                      <a16:creationId xmlns:a16="http://schemas.microsoft.com/office/drawing/2014/main" id="{573F7578-8152-2A47-4575-7A352DE8F9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1518" y="1170288"/>
                  <a:ext cx="2775768" cy="23972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0733" name="TextBox 8">
                <a:extLst>
                  <a:ext uri="{FF2B5EF4-FFF2-40B4-BE49-F238E27FC236}">
                    <a16:creationId xmlns:a16="http://schemas.microsoft.com/office/drawing/2014/main" id="{3B756ACA-0698-76DE-021A-B304CBEC08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9677" y="1214807"/>
                <a:ext cx="965534" cy="425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LID4096" altLang="fr-FR" sz="1633">
                    <a:latin typeface="Optima"/>
                  </a:rPr>
                  <a:t>NbSe2</a:t>
                </a:r>
              </a:p>
            </p:txBody>
          </p:sp>
        </p:grpSp>
      </p:grpSp>
      <p:sp>
        <p:nvSpPr>
          <p:cNvPr id="30723" name="ZoneTexte 12">
            <a:extLst>
              <a:ext uri="{FF2B5EF4-FFF2-40B4-BE49-F238E27FC236}">
                <a16:creationId xmlns:a16="http://schemas.microsoft.com/office/drawing/2014/main" id="{52EC27B8-E9CD-59AE-2B7C-BB5780EA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1"/>
            <a:ext cx="12252960" cy="646331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Quasi-particle</a:t>
            </a:r>
            <a:r>
              <a:rPr lang="fr-FR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focusing</a:t>
            </a:r>
            <a:r>
              <a:rPr lang="fr-FR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of YSR states</a:t>
            </a:r>
          </a:p>
        </p:txBody>
      </p:sp>
      <p:sp>
        <p:nvSpPr>
          <p:cNvPr id="24" name="TextBox 66">
            <a:extLst>
              <a:ext uri="{FF2B5EF4-FFF2-40B4-BE49-F238E27FC236}">
                <a16:creationId xmlns:a16="http://schemas.microsoft.com/office/drawing/2014/main" id="{61592AD6-E5C9-63FD-E31F-4237CD53C3B0}"/>
              </a:ext>
            </a:extLst>
          </p:cNvPr>
          <p:cNvSpPr txBox="1"/>
          <p:nvPr/>
        </p:nvSpPr>
        <p:spPr>
          <a:xfrm>
            <a:off x="1988690" y="4061227"/>
            <a:ext cx="6532526" cy="2102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defTabSz="829544">
              <a:defRPr/>
            </a:pPr>
            <a:r>
              <a:rPr lang="en-FR" sz="2177" b="1" dirty="0">
                <a:solidFill>
                  <a:prstClr val="black"/>
                </a:solidFill>
                <a:latin typeface="Optima" panose="02000503060000020004" pitchFamily="2" charset="0"/>
              </a:rPr>
              <a:t>Need the real-space form of YSR</a:t>
            </a:r>
            <a:r>
              <a:rPr lang="fr-FR" sz="2177" b="1" dirty="0">
                <a:solidFill>
                  <a:prstClr val="black"/>
                </a:solidFill>
                <a:latin typeface="Optima" panose="02000503060000020004" pitchFamily="2" charset="0"/>
              </a:rPr>
              <a:t> for </a:t>
            </a:r>
            <a:r>
              <a:rPr lang="fr-FR" sz="2177" b="1" dirty="0" err="1">
                <a:solidFill>
                  <a:srgbClr val="FF0000"/>
                </a:solidFill>
                <a:latin typeface="Optima" panose="02000503060000020004" pitchFamily="2" charset="0"/>
              </a:rPr>
              <a:t>any</a:t>
            </a:r>
            <a:r>
              <a:rPr lang="fr-FR" sz="2177" b="1" dirty="0">
                <a:solidFill>
                  <a:srgbClr val="FF0000"/>
                </a:solidFill>
                <a:latin typeface="Optima" panose="02000503060000020004" pitchFamily="2" charset="0"/>
              </a:rPr>
              <a:t> dispersion</a:t>
            </a:r>
            <a:endParaRPr lang="en-FR" sz="2177" b="1" dirty="0">
              <a:solidFill>
                <a:srgbClr val="FF0000"/>
              </a:solidFill>
              <a:latin typeface="Optima" panose="02000503060000020004" pitchFamily="2" charset="0"/>
            </a:endParaRPr>
          </a:p>
          <a:p>
            <a:pPr defTabSz="829544">
              <a:defRPr/>
            </a:pPr>
            <a:r>
              <a:rPr lang="en-FR" sz="2177" b="1" dirty="0">
                <a:solidFill>
                  <a:prstClr val="black"/>
                </a:solidFill>
                <a:latin typeface="Optima" panose="02000503060000020004" pitchFamily="2" charset="0"/>
              </a:rPr>
              <a:t>(anisotropy, decay&amp;oscillations, symmetry)</a:t>
            </a:r>
          </a:p>
          <a:p>
            <a:pPr defTabSz="829544">
              <a:defRPr/>
            </a:pPr>
            <a:endParaRPr lang="en-FR" sz="2177" b="1" dirty="0">
              <a:solidFill>
                <a:prstClr val="black"/>
              </a:solidFill>
              <a:latin typeface="Optima" panose="02000503060000020004" pitchFamily="2" charset="0"/>
            </a:endParaRPr>
          </a:p>
          <a:p>
            <a:pPr marL="414772" indent="-414772" defTabSz="829544">
              <a:buFont typeface="+mj-lt"/>
              <a:buAutoNum type="arabicPeriod"/>
              <a:defRPr/>
            </a:pPr>
            <a:r>
              <a:rPr lang="en-FR" sz="2177" dirty="0">
                <a:solidFill>
                  <a:prstClr val="black"/>
                </a:solidFill>
                <a:latin typeface="Optima" panose="02000503060000020004" pitchFamily="2" charset="0"/>
              </a:rPr>
              <a:t>Analytical approximation and interpretation</a:t>
            </a:r>
          </a:p>
          <a:p>
            <a:pPr marL="414772" indent="-414772" defTabSz="829544">
              <a:buFont typeface="+mj-lt"/>
              <a:buAutoNum type="arabicPeriod"/>
              <a:defRPr/>
            </a:pPr>
            <a:r>
              <a:rPr lang="en-FR" sz="2177" dirty="0">
                <a:solidFill>
                  <a:prstClr val="black"/>
                </a:solidFill>
                <a:latin typeface="Optima" panose="02000503060000020004" pitchFamily="2" charset="0"/>
              </a:rPr>
              <a:t>Quantitative match with tight-binding for NbSe2</a:t>
            </a:r>
          </a:p>
          <a:p>
            <a:pPr marL="414772" indent="-414772" defTabSz="829544">
              <a:buFont typeface="+mj-lt"/>
              <a:buAutoNum type="arabicPeriod"/>
              <a:defRPr/>
            </a:pPr>
            <a:r>
              <a:rPr lang="en-FR" sz="2177" dirty="0">
                <a:solidFill>
                  <a:prstClr val="black"/>
                </a:solidFill>
                <a:latin typeface="Optima" panose="02000503060000020004" pitchFamily="2" charset="0"/>
              </a:rPr>
              <a:t>STM data analysis: an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BCC682-AF46-F8BD-E23C-A313ACDA136F}"/>
              </a:ext>
            </a:extLst>
          </p:cNvPr>
          <p:cNvSpPr txBox="1"/>
          <p:nvPr/>
        </p:nvSpPr>
        <p:spPr>
          <a:xfrm>
            <a:off x="0" y="-5761"/>
            <a:ext cx="12192000" cy="646331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latin typeface="Optima"/>
                <a:cs typeface="Optima"/>
              </a:rPr>
              <a:t>Quasiparticle focusing in a normal metal</a:t>
            </a:r>
            <a:endParaRPr lang="en-US" sz="3266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7A0B1-EEFA-4D26-E0FE-F032222BFCF7}"/>
              </a:ext>
            </a:extLst>
          </p:cNvPr>
          <p:cNvSpPr txBox="1"/>
          <p:nvPr/>
        </p:nvSpPr>
        <p:spPr>
          <a:xfrm>
            <a:off x="1697779" y="1455994"/>
            <a:ext cx="2837970" cy="303103"/>
          </a:xfrm>
          <a:prstGeom prst="rect">
            <a:avLst/>
          </a:prstGeom>
          <a:noFill/>
          <a:ln>
            <a:noFill/>
          </a:ln>
        </p:spPr>
        <p:txBody>
          <a:bodyPr wrap="none" lIns="67507" tIns="33754" rIns="67507" bIns="33754" compatLnSpc="0">
            <a:spAutoFit/>
          </a:bodyPr>
          <a:lstStyle/>
          <a:p>
            <a:pPr defTabSz="685867">
              <a:defRPr/>
            </a:pPr>
            <a:r>
              <a:rPr lang="en-US" sz="1501" b="1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Seeing Fermi surface in real-space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A5B8F3-B57F-F76B-E2B9-546BFB0F84F7}"/>
              </a:ext>
            </a:extLst>
          </p:cNvPr>
          <p:cNvSpPr txBox="1"/>
          <p:nvPr/>
        </p:nvSpPr>
        <p:spPr>
          <a:xfrm>
            <a:off x="1539363" y="3921533"/>
            <a:ext cx="2442496" cy="168497"/>
          </a:xfrm>
          <a:prstGeom prst="rect">
            <a:avLst/>
          </a:prstGeom>
          <a:noFill/>
          <a:ln>
            <a:noFill/>
          </a:ln>
        </p:spPr>
        <p:txBody>
          <a:bodyPr wrap="none" lIns="67507" tIns="33754" rIns="67507" bIns="33754" compatLnSpc="0"/>
          <a:lstStyle/>
          <a:p>
            <a:pPr defTabSz="685867">
              <a:defRPr/>
            </a:pPr>
            <a:r>
              <a:rPr lang="en-US" sz="1270" dirty="0" err="1">
                <a:solidFill>
                  <a:prstClr val="black"/>
                </a:solidFill>
                <a:latin typeface="Liberation Sans" pitchFamily="18"/>
                <a:ea typeface="Microsoft YaHei" pitchFamily="2"/>
                <a:cs typeface="Mangal" pitchFamily="2"/>
              </a:rPr>
              <a:t>A.Weismann</a:t>
            </a:r>
            <a:r>
              <a:rPr lang="en-US" sz="1270" dirty="0">
                <a:solidFill>
                  <a:prstClr val="black"/>
                </a:solidFill>
                <a:latin typeface="Liberation Sans" pitchFamily="18"/>
                <a:ea typeface="Microsoft YaHei" pitchFamily="2"/>
                <a:cs typeface="Mangal" pitchFamily="2"/>
              </a:rPr>
              <a:t> et al. Science 323, 1190(2009)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2892CE-995F-9814-969C-46595F18CE42}"/>
              </a:ext>
            </a:extLst>
          </p:cNvPr>
          <p:cNvSpPr txBox="1"/>
          <p:nvPr/>
        </p:nvSpPr>
        <p:spPr>
          <a:xfrm>
            <a:off x="2502824" y="5020368"/>
            <a:ext cx="2418014" cy="300992"/>
          </a:xfrm>
          <a:prstGeom prst="rect">
            <a:avLst/>
          </a:prstGeom>
          <a:noFill/>
          <a:ln>
            <a:noFill/>
          </a:ln>
        </p:spPr>
        <p:txBody>
          <a:bodyPr wrap="none" lIns="67507" tIns="33754" rIns="67507" bIns="33754" compatLnSpc="0"/>
          <a:lstStyle/>
          <a:p>
            <a:pPr defTabSz="685867">
              <a:defRPr/>
            </a:pPr>
            <a:r>
              <a:rPr lang="en-US" sz="127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iberation Sans" pitchFamily="18"/>
                <a:ea typeface="Microsoft YaHei" pitchFamily="2"/>
                <a:cs typeface="Mangal" pitchFamily="2"/>
              </a:rPr>
              <a:t>S.Lounis</a:t>
            </a:r>
            <a:r>
              <a:rPr lang="en-US" sz="1270" dirty="0">
                <a:solidFill>
                  <a:schemeClr val="tx1">
                    <a:lumMod val="75000"/>
                    <a:lumOff val="25000"/>
                  </a:schemeClr>
                </a:solidFill>
                <a:latin typeface="Liberation Sans" pitchFamily="18"/>
                <a:ea typeface="Microsoft YaHei" pitchFamily="2"/>
                <a:cs typeface="Mangal" pitchFamily="2"/>
              </a:rPr>
              <a:t> et al. PRB 83, 035427(2011)</a:t>
            </a:r>
          </a:p>
        </p:txBody>
      </p:sp>
      <p:pic>
        <p:nvPicPr>
          <p:cNvPr id="31750" name="Picture 9">
            <a:extLst>
              <a:ext uri="{FF2B5EF4-FFF2-40B4-BE49-F238E27FC236}">
                <a16:creationId xmlns:a16="http://schemas.microsoft.com/office/drawing/2014/main" id="{A1FC0185-7825-F51E-37A1-CE0F90F26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92" y="1939885"/>
            <a:ext cx="3204337" cy="168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6776329-09EC-F77C-6E42-DC705E9E1B96}"/>
              </a:ext>
            </a:extLst>
          </p:cNvPr>
          <p:cNvSpPr txBox="1"/>
          <p:nvPr/>
        </p:nvSpPr>
        <p:spPr>
          <a:xfrm>
            <a:off x="9002226" y="1970127"/>
            <a:ext cx="1676178" cy="636015"/>
          </a:xfrm>
          <a:prstGeom prst="rect">
            <a:avLst/>
          </a:prstGeom>
          <a:noFill/>
          <a:ln w="34925">
            <a:solidFill>
              <a:srgbClr val="99CCFF"/>
            </a:solidFill>
          </a:ln>
        </p:spPr>
        <p:txBody>
          <a:bodyPr wrap="none" lIns="67507" tIns="33754" rIns="67507" bIns="33754" compatLnSpc="0">
            <a:spAutoFit/>
          </a:bodyPr>
          <a:lstStyle/>
          <a:p>
            <a:pPr defTabSz="685867">
              <a:defRPr/>
            </a:pPr>
            <a:r>
              <a:rPr lang="en-US" sz="1814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Focusing from</a:t>
            </a:r>
          </a:p>
          <a:p>
            <a:pPr defTabSz="685867">
              <a:defRPr/>
            </a:pPr>
            <a:r>
              <a:rPr lang="en-US" sz="1814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flatter segments</a:t>
            </a:r>
          </a:p>
        </p:txBody>
      </p:sp>
      <p:pic>
        <p:nvPicPr>
          <p:cNvPr id="31752" name="Picture 14">
            <a:extLst>
              <a:ext uri="{FF2B5EF4-FFF2-40B4-BE49-F238E27FC236}">
                <a16:creationId xmlns:a16="http://schemas.microsoft.com/office/drawing/2014/main" id="{44F4EE30-161F-43AC-A05A-DE4170708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81" y="4389582"/>
            <a:ext cx="2471299" cy="118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9FF903-451D-C6B4-9F3F-50EF3DFA575D}"/>
              </a:ext>
            </a:extLst>
          </p:cNvPr>
          <p:cNvSpPr txBox="1"/>
          <p:nvPr/>
        </p:nvSpPr>
        <p:spPr>
          <a:xfrm>
            <a:off x="1743864" y="4432786"/>
            <a:ext cx="4957704" cy="5949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67">
              <a:defRPr/>
            </a:pPr>
            <a:r>
              <a:rPr lang="en-FR" sz="1633" b="1" dirty="0">
                <a:solidFill>
                  <a:prstClr val="black"/>
                </a:solidFill>
                <a:latin typeface="Optima" panose="02000503060000020004" pitchFamily="2" charset="0"/>
              </a:rPr>
              <a:t>Theory:</a:t>
            </a:r>
          </a:p>
          <a:p>
            <a:pPr defTabSz="685867">
              <a:defRPr/>
            </a:pPr>
            <a:r>
              <a:rPr lang="en-FR" sz="1633" dirty="0">
                <a:solidFill>
                  <a:prstClr val="black"/>
                </a:solidFill>
                <a:latin typeface="Optima" panose="02000503060000020004" pitchFamily="2" charset="0"/>
              </a:rPr>
              <a:t>Saddle point approximation of normal metal propagator</a:t>
            </a:r>
          </a:p>
        </p:txBody>
      </p:sp>
      <p:grpSp>
        <p:nvGrpSpPr>
          <p:cNvPr id="31754" name="Group 20">
            <a:extLst>
              <a:ext uri="{FF2B5EF4-FFF2-40B4-BE49-F238E27FC236}">
                <a16:creationId xmlns:a16="http://schemas.microsoft.com/office/drawing/2014/main" id="{5E69E586-0EC0-EEE3-ABA5-35E954E18988}"/>
              </a:ext>
            </a:extLst>
          </p:cNvPr>
          <p:cNvGrpSpPr>
            <a:grpSpLocks/>
          </p:cNvGrpSpPr>
          <p:nvPr/>
        </p:nvGrpSpPr>
        <p:grpSpPr bwMode="auto">
          <a:xfrm>
            <a:off x="1910922" y="1826112"/>
            <a:ext cx="2034933" cy="2127634"/>
            <a:chOff x="1595179" y="1130727"/>
            <a:chExt cx="2714509" cy="283591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13AE5E5-AF13-D538-4C0B-2F970863A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26" y="3582022"/>
              <a:ext cx="2701062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3E474B-5DCB-1371-637F-06803CE13731}"/>
                </a:ext>
              </a:extLst>
            </p:cNvPr>
            <p:cNvSpPr txBox="1"/>
            <p:nvPr/>
          </p:nvSpPr>
          <p:spPr>
            <a:xfrm>
              <a:off x="2607596" y="3566665"/>
              <a:ext cx="669727" cy="3999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67">
                <a:defRPr/>
              </a:pPr>
              <a:r>
                <a:rPr lang="en-FR" sz="1350" dirty="0">
                  <a:solidFill>
                    <a:prstClr val="black"/>
                  </a:solidFill>
                  <a:latin typeface="Optima" panose="02000503060000020004" pitchFamily="2" charset="0"/>
                </a:rPr>
                <a:t>6nm</a:t>
              </a:r>
            </a:p>
          </p:txBody>
        </p:sp>
        <p:pic>
          <p:nvPicPr>
            <p:cNvPr id="31765" name="Picture 11">
              <a:extLst>
                <a:ext uri="{FF2B5EF4-FFF2-40B4-BE49-F238E27FC236}">
                  <a16:creationId xmlns:a16="http://schemas.microsoft.com/office/drawing/2014/main" id="{ADB89225-4959-9A45-C23C-20433B97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951" y="1156106"/>
              <a:ext cx="2665951" cy="231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CC92CB-EA29-3DB7-D02C-47AA5BF0A148}"/>
                </a:ext>
              </a:extLst>
            </p:cNvPr>
            <p:cNvSpPr txBox="1"/>
            <p:nvPr/>
          </p:nvSpPr>
          <p:spPr>
            <a:xfrm>
              <a:off x="1595179" y="1130727"/>
              <a:ext cx="1721530" cy="3999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67">
                <a:defRPr/>
              </a:pPr>
              <a:r>
                <a:rPr lang="en-FR" sz="1350" dirty="0">
                  <a:solidFill>
                    <a:prstClr val="black"/>
                  </a:solidFill>
                  <a:latin typeface="Optima" panose="02000503060000020004" pitchFamily="2" charset="0"/>
                </a:rPr>
                <a:t>Cu(111) surface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A2E5D75-6962-E79A-AB6A-ADCB23E7759E}"/>
              </a:ext>
            </a:extLst>
          </p:cNvPr>
          <p:cNvSpPr txBox="1"/>
          <p:nvPr/>
        </p:nvSpPr>
        <p:spPr>
          <a:xfrm>
            <a:off x="6215533" y="1901001"/>
            <a:ext cx="67518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67">
              <a:defRPr/>
            </a:pPr>
            <a:r>
              <a:rPr lang="en-FR" sz="1200" dirty="0">
                <a:solidFill>
                  <a:prstClr val="black"/>
                </a:solidFill>
                <a:latin typeface="Optima" panose="02000503060000020004" pitchFamily="2" charset="0"/>
              </a:rPr>
              <a:t>Cu[111]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21540C-282C-A8BD-26AF-7F7C50F07E93}"/>
              </a:ext>
            </a:extLst>
          </p:cNvPr>
          <p:cNvSpPr txBox="1"/>
          <p:nvPr/>
        </p:nvSpPr>
        <p:spPr>
          <a:xfrm>
            <a:off x="5972148" y="1640333"/>
            <a:ext cx="941476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67">
              <a:defRPr/>
            </a:pPr>
            <a:r>
              <a:rPr lang="en-FR" sz="1350" dirty="0">
                <a:solidFill>
                  <a:prstClr val="black"/>
                </a:solidFill>
                <a:latin typeface="Optima" panose="02000503060000020004" pitchFamily="2" charset="0"/>
              </a:rPr>
              <a:t>Real-space</a:t>
            </a:r>
          </a:p>
        </p:txBody>
      </p:sp>
      <p:cxnSp>
        <p:nvCxnSpPr>
          <p:cNvPr id="68" name="Curved Connector 67">
            <a:extLst>
              <a:ext uri="{FF2B5EF4-FFF2-40B4-BE49-F238E27FC236}">
                <a16:creationId xmlns:a16="http://schemas.microsoft.com/office/drawing/2014/main" id="{D2CB4EB2-9DA1-66A2-128C-D58CC92E0EE4}"/>
              </a:ext>
            </a:extLst>
          </p:cNvPr>
          <p:cNvCxnSpPr>
            <a:cxnSpLocks/>
          </p:cNvCxnSpPr>
          <p:nvPr/>
        </p:nvCxnSpPr>
        <p:spPr>
          <a:xfrm>
            <a:off x="5492578" y="2320084"/>
            <a:ext cx="1110357" cy="604864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B41D988-4CE3-18EA-0A2B-A6BC3FFF6A1C}"/>
              </a:ext>
            </a:extLst>
          </p:cNvPr>
          <p:cNvSpPr txBox="1"/>
          <p:nvPr/>
        </p:nvSpPr>
        <p:spPr>
          <a:xfrm>
            <a:off x="7507349" y="1644653"/>
            <a:ext cx="1138902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67">
              <a:defRPr/>
            </a:pPr>
            <a:r>
              <a:rPr lang="en-FR" sz="1350" dirty="0">
                <a:solidFill>
                  <a:prstClr val="black"/>
                </a:solidFill>
                <a:latin typeface="Optima" panose="02000503060000020004" pitchFamily="2" charset="0"/>
              </a:rPr>
              <a:t>Fermi surface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C2F744-0570-5ACC-AD65-536C299EA22D}"/>
              </a:ext>
            </a:extLst>
          </p:cNvPr>
          <p:cNvSpPr txBox="1"/>
          <p:nvPr/>
        </p:nvSpPr>
        <p:spPr>
          <a:xfrm>
            <a:off x="4161878" y="2098301"/>
            <a:ext cx="1285929" cy="371512"/>
          </a:xfrm>
          <a:prstGeom prst="rect">
            <a:avLst/>
          </a:prstGeom>
          <a:noFill/>
          <a:ln w="31750">
            <a:solidFill>
              <a:srgbClr val="99CCFF"/>
            </a:solidFill>
          </a:ln>
        </p:spPr>
        <p:txBody>
          <a:bodyPr wrap="none">
            <a:spAutoFit/>
          </a:bodyPr>
          <a:lstStyle/>
          <a:p>
            <a:pPr defTabSz="685867">
              <a:defRPr/>
            </a:pPr>
            <a:r>
              <a:rPr lang="en-FR" sz="1814" dirty="0">
                <a:solidFill>
                  <a:prstClr val="black"/>
                </a:solidFill>
                <a:latin typeface="Optima" panose="02000503060000020004" pitchFamily="2" charset="0"/>
              </a:rPr>
              <a:t>Co impurity</a:t>
            </a:r>
          </a:p>
        </p:txBody>
      </p: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42589849-D397-7BF1-2844-591B5B1A10BE}"/>
              </a:ext>
            </a:extLst>
          </p:cNvPr>
          <p:cNvCxnSpPr/>
          <p:nvPr/>
        </p:nvCxnSpPr>
        <p:spPr>
          <a:xfrm rot="10800000" flipV="1">
            <a:off x="8384401" y="2320085"/>
            <a:ext cx="597663" cy="446447"/>
          </a:xfrm>
          <a:prstGeom prst="curved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42EE113-8733-C2FE-AA9C-CC27A0F83E62}"/>
              </a:ext>
            </a:extLst>
          </p:cNvPr>
          <p:cNvSpPr txBox="1"/>
          <p:nvPr/>
        </p:nvSpPr>
        <p:spPr>
          <a:xfrm>
            <a:off x="2373210" y="5656915"/>
            <a:ext cx="4545117" cy="48320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defTabSz="685867">
              <a:defRPr/>
            </a:pPr>
            <a:r>
              <a:rPr lang="en-FR" sz="2540" b="1" dirty="0">
                <a:solidFill>
                  <a:prstClr val="black"/>
                </a:solidFill>
                <a:latin typeface="Optima" panose="02000503060000020004" pitchFamily="2" charset="0"/>
              </a:rPr>
              <a:t>Our work: Generalize to YSR</a:t>
            </a:r>
            <a:endParaRPr lang="en-FR" sz="2540" dirty="0">
              <a:solidFill>
                <a:prstClr val="black"/>
              </a:solidFill>
              <a:latin typeface="Optima" panose="0200050306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6A1A8-25C7-5A99-C47A-7619694F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13" y="6359708"/>
            <a:ext cx="7079439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829544"/>
            <a:r>
              <a:rPr lang="fr-FR" altLang="en-US" sz="1633">
                <a:solidFill>
                  <a:srgbClr val="000000"/>
                </a:solidFill>
                <a:latin typeface="Optima"/>
              </a:rPr>
              <a:t> </a:t>
            </a:r>
            <a:r>
              <a:rPr lang="fr-FR" altLang="en-US" sz="1633" b="1">
                <a:solidFill>
                  <a:srgbClr val="000000"/>
                </a:solidFill>
                <a:latin typeface="Optima"/>
              </a:rPr>
              <a:t>See also alternative approach by Ortuzar et al., Phys. Rev. B 105, 245403 (2022)</a:t>
            </a:r>
            <a:endParaRPr lang="LID4096" altLang="en-US" sz="1633" b="1">
              <a:solidFill>
                <a:srgbClr val="000000"/>
              </a:solidFill>
              <a:latin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>
            <a:extLst>
              <a:ext uri="{FF2B5EF4-FFF2-40B4-BE49-F238E27FC236}">
                <a16:creationId xmlns:a16="http://schemas.microsoft.com/office/drawing/2014/main" id="{E0A9D34F-9DB9-BF06-DD8E-4213747D3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87" y="2863021"/>
            <a:ext cx="1503518" cy="207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Graphic 2">
            <a:extLst>
              <a:ext uri="{FF2B5EF4-FFF2-40B4-BE49-F238E27FC236}">
                <a16:creationId xmlns:a16="http://schemas.microsoft.com/office/drawing/2014/main" id="{31BB8D74-EAB9-08CD-352F-4C2D1298A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39" y="3081924"/>
            <a:ext cx="645188" cy="15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Graphic 3">
            <a:extLst>
              <a:ext uri="{FF2B5EF4-FFF2-40B4-BE49-F238E27FC236}">
                <a16:creationId xmlns:a16="http://schemas.microsoft.com/office/drawing/2014/main" id="{DC5B2F48-1817-5C58-2CDA-B505FF8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022" y="3717031"/>
            <a:ext cx="519895" cy="14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Graphic 4">
            <a:extLst>
              <a:ext uri="{FF2B5EF4-FFF2-40B4-BE49-F238E27FC236}">
                <a16:creationId xmlns:a16="http://schemas.microsoft.com/office/drawing/2014/main" id="{0500A450-79F2-1B5F-A608-2D1B7B5A7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65" y="4753940"/>
            <a:ext cx="83529" cy="7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Graphic 5">
            <a:extLst>
              <a:ext uri="{FF2B5EF4-FFF2-40B4-BE49-F238E27FC236}">
                <a16:creationId xmlns:a16="http://schemas.microsoft.com/office/drawing/2014/main" id="{2623F452-85CF-FC27-1E44-6081FDD62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130" y="4595524"/>
            <a:ext cx="76328" cy="1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Graphic 6">
            <a:extLst>
              <a:ext uri="{FF2B5EF4-FFF2-40B4-BE49-F238E27FC236}">
                <a16:creationId xmlns:a16="http://schemas.microsoft.com/office/drawing/2014/main" id="{62A8F3A0-8CBF-BB07-4ED2-538FFF566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04" y="3624862"/>
            <a:ext cx="152656" cy="11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Graphic 7">
            <a:extLst>
              <a:ext uri="{FF2B5EF4-FFF2-40B4-BE49-F238E27FC236}">
                <a16:creationId xmlns:a16="http://schemas.microsoft.com/office/drawing/2014/main" id="{F795A178-0889-4329-8CA5-1DB6D3BA5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34" y="1523680"/>
            <a:ext cx="2881742" cy="4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5" name="Group 8">
            <a:extLst>
              <a:ext uri="{FF2B5EF4-FFF2-40B4-BE49-F238E27FC236}">
                <a16:creationId xmlns:a16="http://schemas.microsoft.com/office/drawing/2014/main" id="{492BF8C8-6337-D38E-6050-6D485B15E205}"/>
              </a:ext>
            </a:extLst>
          </p:cNvPr>
          <p:cNvGrpSpPr>
            <a:grpSpLocks/>
          </p:cNvGrpSpPr>
          <p:nvPr/>
        </p:nvGrpSpPr>
        <p:grpSpPr bwMode="auto">
          <a:xfrm>
            <a:off x="2272399" y="2654200"/>
            <a:ext cx="2983993" cy="2328724"/>
            <a:chOff x="825840" y="1981080"/>
            <a:chExt cx="3288959" cy="2566440"/>
          </a:xfrm>
        </p:grpSpPr>
        <p:pic>
          <p:nvPicPr>
            <p:cNvPr id="96275" name="Picture 9">
              <a:extLst>
                <a:ext uri="{FF2B5EF4-FFF2-40B4-BE49-F238E27FC236}">
                  <a16:creationId xmlns:a16="http://schemas.microsoft.com/office/drawing/2014/main" id="{A4E190F0-029D-CC88-69EC-F1005E70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40" y="1981080"/>
              <a:ext cx="3288959" cy="256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5D7DA07-BEC1-5C8B-5084-DCF52590D685}"/>
                </a:ext>
              </a:extLst>
            </p:cNvPr>
            <p:cNvSpPr/>
            <p:nvPr/>
          </p:nvSpPr>
          <p:spPr>
            <a:xfrm>
              <a:off x="1781416" y="2008061"/>
              <a:ext cx="1842897" cy="49678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wrap="none" lIns="81644" tIns="40821" rIns="81644" bIns="40821" anchor="ctr" compatLnSpc="0"/>
            <a:lstStyle/>
            <a:p>
              <a:pPr>
                <a:defRPr/>
              </a:pPr>
              <a:endParaRPr lang="en-US" sz="1633"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96266" name="Graphic 11">
            <a:extLst>
              <a:ext uri="{FF2B5EF4-FFF2-40B4-BE49-F238E27FC236}">
                <a16:creationId xmlns:a16="http://schemas.microsoft.com/office/drawing/2014/main" id="{F7F8A4B4-6908-EE30-29A8-130AAA42BE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50" y="2150146"/>
            <a:ext cx="1042669" cy="20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48CB6C-D353-E1EC-C6FD-FDDE98AF9626}"/>
              </a:ext>
            </a:extLst>
          </p:cNvPr>
          <p:cNvSpPr txBox="1"/>
          <p:nvPr/>
        </p:nvSpPr>
        <p:spPr>
          <a:xfrm>
            <a:off x="1595528" y="2083900"/>
            <a:ext cx="3795557" cy="309746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/>
            </a:pPr>
            <a:r>
              <a:rPr lang="en-US" sz="1452" dirty="0">
                <a:latin typeface="Optima" panose="02000503060000020004" pitchFamily="2" charset="0"/>
                <a:ea typeface="Microsoft YaHei" pitchFamily="2"/>
                <a:cs typeface="Mangal" pitchFamily="2"/>
              </a:rPr>
              <a:t>Deform integration path through a saddle point: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65779B-D3F7-4071-F414-CE15C6A37019}"/>
              </a:ext>
            </a:extLst>
          </p:cNvPr>
          <p:cNvSpPr txBox="1"/>
          <p:nvPr/>
        </p:nvSpPr>
        <p:spPr>
          <a:xfrm>
            <a:off x="1493277" y="2577872"/>
            <a:ext cx="4023118" cy="309746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/>
            </a:pPr>
            <a:r>
              <a:rPr lang="en-US" sz="1452" dirty="0">
                <a:latin typeface="Optima" panose="02000503060000020004" pitchFamily="2" charset="0"/>
                <a:ea typeface="Microsoft YaHei" pitchFamily="2"/>
                <a:cs typeface="Mangal" pitchFamily="2"/>
              </a:rPr>
              <a:t>Standard Laplace method along deformed contour:</a:t>
            </a:r>
          </a:p>
        </p:txBody>
      </p:sp>
      <p:pic>
        <p:nvPicPr>
          <p:cNvPr id="96269" name="Graphic 15">
            <a:extLst>
              <a:ext uri="{FF2B5EF4-FFF2-40B4-BE49-F238E27FC236}">
                <a16:creationId xmlns:a16="http://schemas.microsoft.com/office/drawing/2014/main" id="{598AD8CD-08B4-F7A3-B813-A510F881F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16" y="2430976"/>
            <a:ext cx="2475619" cy="5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0" name="Graphic 16">
            <a:extLst>
              <a:ext uri="{FF2B5EF4-FFF2-40B4-BE49-F238E27FC236}">
                <a16:creationId xmlns:a16="http://schemas.microsoft.com/office/drawing/2014/main" id="{8AD5CBDA-8D31-889F-A6F1-9DF46EAD4F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94" y="5381846"/>
            <a:ext cx="5207587" cy="5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18488E-1FD3-B51C-FF88-EED57B3C6F49}"/>
              </a:ext>
            </a:extLst>
          </p:cNvPr>
          <p:cNvSpPr txBox="1"/>
          <p:nvPr/>
        </p:nvSpPr>
        <p:spPr>
          <a:xfrm>
            <a:off x="1984369" y="5089495"/>
            <a:ext cx="3362681" cy="281212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/>
            </a:pPr>
            <a:r>
              <a:rPr lang="en-US" sz="1270">
                <a:latin typeface="Optima" panose="02000503060000020004" pitchFamily="2" charset="0"/>
                <a:ea typeface="Microsoft YaHei" pitchFamily="2"/>
                <a:cs typeface="Mangal" pitchFamily="2"/>
              </a:rPr>
              <a:t>Generalization to </a:t>
            </a:r>
            <a:r>
              <a:rPr lang="en-US" sz="1270" i="1">
                <a:latin typeface="Optima" panose="02000503060000020004" pitchFamily="2" charset="0"/>
                <a:ea typeface="Microsoft YaHei" pitchFamily="2"/>
                <a:cs typeface="Mangal" pitchFamily="2"/>
              </a:rPr>
              <a:t>n</a:t>
            </a:r>
            <a:r>
              <a:rPr lang="en-US" sz="1270">
                <a:latin typeface="Optima" panose="02000503060000020004" pitchFamily="2" charset="0"/>
                <a:ea typeface="Microsoft YaHei" pitchFamily="2"/>
                <a:cs typeface="Mangal" pitchFamily="2"/>
              </a:rPr>
              <a:t> dimensions (Bleinstein 2016)</a:t>
            </a:r>
          </a:p>
        </p:txBody>
      </p:sp>
      <p:pic>
        <p:nvPicPr>
          <p:cNvPr id="96272" name="Graphic 18">
            <a:extLst>
              <a:ext uri="{FF2B5EF4-FFF2-40B4-BE49-F238E27FC236}">
                <a16:creationId xmlns:a16="http://schemas.microsoft.com/office/drawing/2014/main" id="{2AE4E3C5-A267-ECA3-DBD6-BF1C2E9595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21" y="5510019"/>
            <a:ext cx="2779492" cy="40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148FFF-0F71-86D7-DB35-E745A21D5DE6}"/>
              </a:ext>
            </a:extLst>
          </p:cNvPr>
          <p:cNvSpPr txBox="1"/>
          <p:nvPr/>
        </p:nvSpPr>
        <p:spPr>
          <a:xfrm>
            <a:off x="7330210" y="5520101"/>
            <a:ext cx="458809" cy="281212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/>
            </a:pPr>
            <a:r>
              <a:rPr lang="en-US" sz="1270">
                <a:latin typeface="Optima" panose="02000503060000020004" pitchFamily="2" charset="0"/>
                <a:ea typeface="Microsoft YaHei" pitchFamily="2"/>
                <a:cs typeface="Mangal" pitchFamily="2"/>
              </a:rPr>
              <a:t>with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B4F591E4-DC79-9416-6669-D26C69E5827E}"/>
              </a:ext>
            </a:extLst>
          </p:cNvPr>
          <p:cNvSpPr txBox="1"/>
          <p:nvPr/>
        </p:nvSpPr>
        <p:spPr>
          <a:xfrm>
            <a:off x="-60960" y="-5761"/>
            <a:ext cx="12252960" cy="646331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latin typeface="Optima"/>
                <a:cs typeface="Optima"/>
              </a:rPr>
              <a:t>Complex saddle point</a:t>
            </a:r>
            <a:endParaRPr lang="en-US" sz="3629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2">
            <a:extLst>
              <a:ext uri="{FF2B5EF4-FFF2-40B4-BE49-F238E27FC236}">
                <a16:creationId xmlns:a16="http://schemas.microsoft.com/office/drawing/2014/main" id="{A87CE94B-9C82-4E5A-13F5-C00E86A97228}"/>
              </a:ext>
            </a:extLst>
          </p:cNvPr>
          <p:cNvSpPr txBox="1"/>
          <p:nvPr/>
        </p:nvSpPr>
        <p:spPr>
          <a:xfrm>
            <a:off x="0" y="-5762"/>
            <a:ext cx="12192000" cy="646331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latin typeface="Optima"/>
                <a:cs typeface="Optima"/>
              </a:rPr>
              <a:t>Complex saddle point</a:t>
            </a:r>
            <a:endParaRPr lang="en-US" sz="3629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grpSp>
        <p:nvGrpSpPr>
          <p:cNvPr id="98307" name="Groupe 1">
            <a:extLst>
              <a:ext uri="{FF2B5EF4-FFF2-40B4-BE49-F238E27FC236}">
                <a16:creationId xmlns:a16="http://schemas.microsoft.com/office/drawing/2014/main" id="{6DC0D7B1-CF90-CADC-17B0-0EF742988110}"/>
              </a:ext>
            </a:extLst>
          </p:cNvPr>
          <p:cNvGrpSpPr>
            <a:grpSpLocks/>
          </p:cNvGrpSpPr>
          <p:nvPr/>
        </p:nvGrpSpPr>
        <p:grpSpPr bwMode="auto">
          <a:xfrm>
            <a:off x="1980049" y="1404149"/>
            <a:ext cx="7925152" cy="4064107"/>
            <a:chOff x="407988" y="1998663"/>
            <a:chExt cx="8736012" cy="4479925"/>
          </a:xfrm>
        </p:grpSpPr>
        <p:pic>
          <p:nvPicPr>
            <p:cNvPr id="98308" name="Graphic 2">
              <a:extLst>
                <a:ext uri="{FF2B5EF4-FFF2-40B4-BE49-F238E27FC236}">
                  <a16:creationId xmlns:a16="http://schemas.microsoft.com/office/drawing/2014/main" id="{0A7292A4-AC76-2854-6041-91EE24545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388" y="2741613"/>
              <a:ext cx="5781675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09" name="Graphic 3">
              <a:extLst>
                <a:ext uri="{FF2B5EF4-FFF2-40B4-BE49-F238E27FC236}">
                  <a16:creationId xmlns:a16="http://schemas.microsoft.com/office/drawing/2014/main" id="{0E83A3F3-AA35-49E3-17FC-345F6747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25" y="1998663"/>
              <a:ext cx="5578475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0" name="Graphic 4">
              <a:extLst>
                <a:ext uri="{FF2B5EF4-FFF2-40B4-BE49-F238E27FC236}">
                  <a16:creationId xmlns:a16="http://schemas.microsoft.com/office/drawing/2014/main" id="{78C8750B-648C-0789-0A0F-93815B320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3544888"/>
              <a:ext cx="349091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817FF-5236-3904-0FD4-4572F79F9DBC}"/>
                </a:ext>
              </a:extLst>
            </p:cNvPr>
            <p:cNvSpPr txBox="1"/>
            <p:nvPr/>
          </p:nvSpPr>
          <p:spPr>
            <a:xfrm>
              <a:off x="407988" y="3517900"/>
              <a:ext cx="598415" cy="372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>
                <a:defRPr/>
              </a:pPr>
              <a:r>
                <a:rPr lang="en-US" sz="1633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with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BD21C8-98FA-591C-1481-7260B2E67EFA}"/>
                </a:ext>
              </a:extLst>
            </p:cNvPr>
            <p:cNvSpPr txBox="1"/>
            <p:nvPr/>
          </p:nvSpPr>
          <p:spPr>
            <a:xfrm>
              <a:off x="442913" y="4037013"/>
              <a:ext cx="2508981" cy="3569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>
                <a:defRPr/>
              </a:pPr>
              <a:r>
                <a:rPr lang="en-US" sz="1542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Critical points are given by</a:t>
              </a:r>
            </a:p>
          </p:txBody>
        </p:sp>
        <p:pic>
          <p:nvPicPr>
            <p:cNvPr id="98313" name="Graphic 7">
              <a:extLst>
                <a:ext uri="{FF2B5EF4-FFF2-40B4-BE49-F238E27FC236}">
                  <a16:creationId xmlns:a16="http://schemas.microsoft.com/office/drawing/2014/main" id="{D108E512-FDDA-F972-4559-B0D28C759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4110038"/>
              <a:ext cx="1825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4" name="Graphic 8">
              <a:extLst>
                <a:ext uri="{FF2B5EF4-FFF2-40B4-BE49-F238E27FC236}">
                  <a16:creationId xmlns:a16="http://schemas.microsoft.com/office/drawing/2014/main" id="{7CE43426-DD68-DC9C-C2FC-0E04FC29F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00" y="4960938"/>
              <a:ext cx="4171950" cy="151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D97FE7-6CBC-97DB-235D-AE6CFE5036C5}"/>
                </a:ext>
              </a:extLst>
            </p:cNvPr>
            <p:cNvSpPr txBox="1"/>
            <p:nvPr/>
          </p:nvSpPr>
          <p:spPr>
            <a:xfrm>
              <a:off x="471488" y="4475163"/>
              <a:ext cx="3341456" cy="3569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>
                <a:defRPr/>
              </a:pPr>
              <a:r>
                <a:rPr lang="en-US" sz="1542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yielding the saddle point equations: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93C274-42F1-640A-D808-09855755B521}"/>
                </a:ext>
              </a:extLst>
            </p:cNvPr>
            <p:cNvSpPr txBox="1"/>
            <p:nvPr/>
          </p:nvSpPr>
          <p:spPr>
            <a:xfrm>
              <a:off x="5761038" y="4967288"/>
              <a:ext cx="3382962" cy="1499891"/>
            </a:xfrm>
            <a:prstGeom prst="rect">
              <a:avLst/>
            </a:prstGeom>
            <a:noFill/>
            <a:ln>
              <a:noFill/>
            </a:ln>
          </p:spPr>
          <p:txBody>
            <a:bodyPr lIns="81644" tIns="40821" rIns="81644" bIns="40821" compatLnSpc="0">
              <a:spAutoFit/>
            </a:bodyPr>
            <a:lstStyle/>
            <a:p>
              <a:pPr>
                <a:defRPr/>
              </a:pPr>
              <a:r>
                <a:rPr lang="en-US" sz="1633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If 		critical points must fall</a:t>
              </a:r>
            </a:p>
            <a:p>
              <a:pPr>
                <a:defRPr/>
              </a:pPr>
              <a:r>
                <a:rPr lang="en-US" sz="1633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on the Fermi surface</a:t>
              </a:r>
            </a:p>
            <a:p>
              <a:pPr>
                <a:defRPr/>
              </a:pPr>
              <a:endParaRPr lang="en-US" sz="1633" dirty="0"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  <a:p>
              <a:pPr>
                <a:defRPr/>
              </a:pPr>
              <a:r>
                <a:rPr lang="en-US" sz="1633" dirty="0"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  Discard spurious solutions!</a:t>
              </a:r>
            </a:p>
          </p:txBody>
        </p:sp>
        <p:pic>
          <p:nvPicPr>
            <p:cNvPr id="98317" name="Graphic 11">
              <a:extLst>
                <a:ext uri="{FF2B5EF4-FFF2-40B4-BE49-F238E27FC236}">
                  <a16:creationId xmlns:a16="http://schemas.microsoft.com/office/drawing/2014/main" id="{CBCDC955-5195-AF8C-5B52-5040ACEE2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225" y="5059363"/>
              <a:ext cx="574675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8" name="Graphic 12">
              <a:extLst>
                <a:ext uri="{FF2B5EF4-FFF2-40B4-BE49-F238E27FC236}">
                  <a16:creationId xmlns:a16="http://schemas.microsoft.com/office/drawing/2014/main" id="{34D86437-7195-1D89-0262-58060FAB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5867400"/>
              <a:ext cx="28892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9" name="ZoneTexte 2">
              <a:extLst>
                <a:ext uri="{FF2B5EF4-FFF2-40B4-BE49-F238E27FC236}">
                  <a16:creationId xmlns:a16="http://schemas.microsoft.com/office/drawing/2014/main" id="{92A38E6A-BA2B-9D65-D0C7-21B85567B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535488" y="3443288"/>
              <a:ext cx="371475" cy="47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fr-FR" sz="2177">
                  <a:solidFill>
                    <a:srgbClr val="FF0000"/>
                  </a:solidFill>
                  <a:latin typeface="Optima"/>
                  <a:ea typeface="Microsoft YaHei" panose="020B0503020204020204" pitchFamily="34" charset="-122"/>
                  <a:cs typeface="Mangal" panose="02040503050203030202" pitchFamily="18" charset="0"/>
                </a:rPr>
                <a:t>t</a:t>
              </a:r>
              <a:endParaRPr lang="en-US" altLang="fr-FR" sz="2177">
                <a:solidFill>
                  <a:srgbClr val="FF0000"/>
                </a:solidFill>
                <a:cs typeface="Mangal" panose="02040503050203030202" pitchFamily="18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4B78148-9234-4ACD-F6F1-A451A0688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Abrikosov-Gor’kov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theory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3DB-6D2B-ADCF-3A70-A8A1CDC9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3" y="1347739"/>
            <a:ext cx="11000507" cy="481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38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14DE9E9A-0821-F355-57EA-D07E060E2434}"/>
              </a:ext>
            </a:extLst>
          </p:cNvPr>
          <p:cNvSpPr txBox="1"/>
          <p:nvPr/>
        </p:nvSpPr>
        <p:spPr>
          <a:xfrm>
            <a:off x="0" y="-5761"/>
            <a:ext cx="12192000" cy="584775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Theory: Quasiparticle focusing in superconductors</a:t>
            </a:r>
            <a:endParaRPr lang="en-US" sz="3266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3795" name="Image 5">
            <a:extLst>
              <a:ext uri="{FF2B5EF4-FFF2-40B4-BE49-F238E27FC236}">
                <a16:creationId xmlns:a16="http://schemas.microsoft.com/office/drawing/2014/main" id="{ED8E029E-08B3-04B5-2384-54135AAE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28" y="1142041"/>
            <a:ext cx="8884292" cy="24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">
            <a:extLst>
              <a:ext uri="{FF2B5EF4-FFF2-40B4-BE49-F238E27FC236}">
                <a16:creationId xmlns:a16="http://schemas.microsoft.com/office/drawing/2014/main" id="{401545CE-8C76-C4D6-57F3-18CD246D6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041" y="4082830"/>
            <a:ext cx="4847930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814"/>
              <a:t>Perform a complex saddle point approximation</a:t>
            </a:r>
          </a:p>
        </p:txBody>
      </p:sp>
      <p:sp>
        <p:nvSpPr>
          <p:cNvPr id="33797" name="Flèche droite 2">
            <a:extLst>
              <a:ext uri="{FF2B5EF4-FFF2-40B4-BE49-F238E27FC236}">
                <a16:creationId xmlns:a16="http://schemas.microsoft.com/office/drawing/2014/main" id="{086CE78D-30D9-3599-E83C-03D3F2B0E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792" y="4082830"/>
            <a:ext cx="718636" cy="406123"/>
          </a:xfrm>
          <a:prstGeom prst="rightArrow">
            <a:avLst>
              <a:gd name="adj1" fmla="val 50000"/>
              <a:gd name="adj2" fmla="val 50013"/>
            </a:avLst>
          </a:prstGeom>
          <a:solidFill>
            <a:srgbClr val="E196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15351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19923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24495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2906713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defTabSz="829544"/>
            <a:endParaRPr lang="fr-FR" altLang="fr-FR" sz="526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7EB6391A-C544-1F2B-FB39-B5A8490EC034}"/>
              </a:ext>
            </a:extLst>
          </p:cNvPr>
          <p:cNvSpPr txBox="1"/>
          <p:nvPr/>
        </p:nvSpPr>
        <p:spPr>
          <a:xfrm>
            <a:off x="1520641" y="-5760"/>
            <a:ext cx="914496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Quasiparticle focusing in superconductor</a:t>
            </a:r>
          </a:p>
        </p:txBody>
      </p:sp>
      <p:pic>
        <p:nvPicPr>
          <p:cNvPr id="34819" name="Image 5">
            <a:extLst>
              <a:ext uri="{FF2B5EF4-FFF2-40B4-BE49-F238E27FC236}">
                <a16:creationId xmlns:a16="http://schemas.microsoft.com/office/drawing/2014/main" id="{A53ACDF5-1693-D8E9-E85B-67B2209B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64" y="1153562"/>
            <a:ext cx="9106076" cy="248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 7">
            <a:extLst>
              <a:ext uri="{FF2B5EF4-FFF2-40B4-BE49-F238E27FC236}">
                <a16:creationId xmlns:a16="http://schemas.microsoft.com/office/drawing/2014/main" id="{9DB5E0D0-31A2-0E06-4191-D66EC4FE0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77" y="4064108"/>
            <a:ext cx="9144960" cy="211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3E019BEE-5F00-00D3-436E-CD499D48BBAC}"/>
              </a:ext>
            </a:extLst>
          </p:cNvPr>
          <p:cNvSpPr txBox="1"/>
          <p:nvPr/>
        </p:nvSpPr>
        <p:spPr>
          <a:xfrm>
            <a:off x="0" y="-5760"/>
            <a:ext cx="12261669" cy="584775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Theory: Quasiparticle focusing in superconductors</a:t>
            </a:r>
            <a:endParaRPr lang="en-US" sz="3266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4822" name="Image 1">
            <a:extLst>
              <a:ext uri="{FF2B5EF4-FFF2-40B4-BE49-F238E27FC236}">
                <a16:creationId xmlns:a16="http://schemas.microsoft.com/office/drawing/2014/main" id="{68F51D83-08BC-C101-71D8-C3CD38DEF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11" y="3342592"/>
            <a:ext cx="192980" cy="17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age 2">
            <a:extLst>
              <a:ext uri="{FF2B5EF4-FFF2-40B4-BE49-F238E27FC236}">
                <a16:creationId xmlns:a16="http://schemas.microsoft.com/office/drawing/2014/main" id="{4B84C40F-FD0E-351E-6E82-2007BA3D6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82" y="5825413"/>
            <a:ext cx="289470" cy="26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B79350B-A3D7-3931-CD10-21869B633B0A}"/>
              </a:ext>
            </a:extLst>
          </p:cNvPr>
          <p:cNvSpPr txBox="1"/>
          <p:nvPr/>
        </p:nvSpPr>
        <p:spPr>
          <a:xfrm>
            <a:off x="1733783" y="2824138"/>
            <a:ext cx="2994953" cy="3380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defTabSz="685867">
              <a:defRPr/>
            </a:pPr>
            <a:r>
              <a:rPr lang="en-US" sz="1633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In the perturbative limit </a:t>
            </a:r>
            <a:r>
              <a:rPr lang="en-US" sz="1501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                :</a:t>
            </a:r>
          </a:p>
        </p:txBody>
      </p:sp>
      <p:pic>
        <p:nvPicPr>
          <p:cNvPr id="35843" name="Graphic 16">
            <a:extLst>
              <a:ext uri="{FF2B5EF4-FFF2-40B4-BE49-F238E27FC236}">
                <a16:creationId xmlns:a16="http://schemas.microsoft.com/office/drawing/2014/main" id="{0EBB1A80-698D-0430-1A8C-7359DD22C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49" y="2888944"/>
            <a:ext cx="740238" cy="1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29">
            <a:extLst>
              <a:ext uri="{FF2B5EF4-FFF2-40B4-BE49-F238E27FC236}">
                <a16:creationId xmlns:a16="http://schemas.microsoft.com/office/drawing/2014/main" id="{F892BDFD-AF21-228F-95F0-CF3E246A366C}"/>
              </a:ext>
            </a:extLst>
          </p:cNvPr>
          <p:cNvGrpSpPr>
            <a:grpSpLocks/>
          </p:cNvGrpSpPr>
          <p:nvPr/>
        </p:nvGrpSpPr>
        <p:grpSpPr bwMode="auto">
          <a:xfrm>
            <a:off x="2698684" y="1205400"/>
            <a:ext cx="6447560" cy="1447375"/>
            <a:chOff x="2194561" y="4930175"/>
            <a:chExt cx="7592740" cy="1493923"/>
          </a:xfrm>
        </p:grpSpPr>
        <p:pic>
          <p:nvPicPr>
            <p:cNvPr id="35851" name="Graphic 30">
              <a:extLst>
                <a:ext uri="{FF2B5EF4-FFF2-40B4-BE49-F238E27FC236}">
                  <a16:creationId xmlns:a16="http://schemas.microsoft.com/office/drawing/2014/main" id="{1A56CED6-282B-AA78-68FB-CBDFF8298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1" y="5397921"/>
              <a:ext cx="7484727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52" name="Group 31">
              <a:extLst>
                <a:ext uri="{FF2B5EF4-FFF2-40B4-BE49-F238E27FC236}">
                  <a16:creationId xmlns:a16="http://schemas.microsoft.com/office/drawing/2014/main" id="{F2BD817E-55F6-65AA-7B7B-32C9EE644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200" y="4939104"/>
              <a:ext cx="2337010" cy="344860"/>
              <a:chOff x="5448867" y="4109585"/>
              <a:chExt cx="1256805" cy="18108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B28F48E-1327-F9B0-9C6F-504835448474}"/>
                  </a:ext>
                </a:extLst>
              </p:cNvPr>
              <p:cNvSpPr txBox="1"/>
              <p:nvPr/>
            </p:nvSpPr>
            <p:spPr>
              <a:xfrm>
                <a:off x="5518281" y="4117608"/>
                <a:ext cx="1124360" cy="16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Friedel-like oscillations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635B1B-69E5-9AB4-24D5-AF6488F41B33}"/>
                  </a:ext>
                </a:extLst>
              </p:cNvPr>
              <p:cNvSpPr/>
              <p:nvPr/>
            </p:nvSpPr>
            <p:spPr>
              <a:xfrm>
                <a:off x="5448867" y="4109585"/>
                <a:ext cx="1256805" cy="18108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29B6F6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35853" name="Group 32">
              <a:extLst>
                <a:ext uri="{FF2B5EF4-FFF2-40B4-BE49-F238E27FC236}">
                  <a16:creationId xmlns:a16="http://schemas.microsoft.com/office/drawing/2014/main" id="{B442E978-9B35-1DF7-0CE1-C62A321607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5209" y="4930175"/>
              <a:ext cx="2052092" cy="353779"/>
              <a:chOff x="7126020" y="4107440"/>
              <a:chExt cx="1065141" cy="17669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41C59AC-8D95-D79D-A06A-F2795274FC8F}"/>
                  </a:ext>
                </a:extLst>
              </p:cNvPr>
              <p:cNvSpPr txBox="1"/>
              <p:nvPr/>
            </p:nvSpPr>
            <p:spPr>
              <a:xfrm>
                <a:off x="7228108" y="4119898"/>
                <a:ext cx="890015" cy="159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Exponential decay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0D64B46-7F52-57BB-01E8-0DED1BBE527F}"/>
                  </a:ext>
                </a:extLst>
              </p:cNvPr>
              <p:cNvSpPr/>
              <p:nvPr/>
            </p:nvSpPr>
            <p:spPr>
              <a:xfrm>
                <a:off x="7126020" y="4107440"/>
                <a:ext cx="1065141" cy="17669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FFA500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35854" name="Group 33">
              <a:extLst>
                <a:ext uri="{FF2B5EF4-FFF2-40B4-BE49-F238E27FC236}">
                  <a16:creationId xmlns:a16="http://schemas.microsoft.com/office/drawing/2014/main" id="{E94C3D91-AB9D-E18D-5EF6-939058D4E6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2671" y="6058427"/>
              <a:ext cx="2477773" cy="365671"/>
              <a:chOff x="4479675" y="5168532"/>
              <a:chExt cx="1198775" cy="17762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28549A-FE53-0480-FD97-A305FA4C3B7E}"/>
                  </a:ext>
                </a:extLst>
              </p:cNvPr>
              <p:cNvSpPr txBox="1"/>
              <p:nvPr/>
            </p:nvSpPr>
            <p:spPr>
              <a:xfrm>
                <a:off x="4618180" y="5183175"/>
                <a:ext cx="985764" cy="15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Geometrical </a:t>
                </a:r>
                <a:r>
                  <a:rPr lang="en-US" sz="1350" dirty="0" err="1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prefactor</a:t>
                </a:r>
                <a:endParaRPr lang="en-US" sz="1350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D3B5077-1FD9-2896-D354-00882ADE9C2F}"/>
                  </a:ext>
                </a:extLst>
              </p:cNvPr>
              <p:cNvSpPr/>
              <p:nvPr/>
            </p:nvSpPr>
            <p:spPr>
              <a:xfrm>
                <a:off x="4479675" y="5168532"/>
                <a:ext cx="1198775" cy="1776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729B44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0555A0D4-831C-A92E-33FA-8CF1100EAB83}"/>
                </a:ext>
              </a:extLst>
            </p:cNvPr>
            <p:cNvSpPr/>
            <p:nvPr/>
          </p:nvSpPr>
          <p:spPr>
            <a:xfrm>
              <a:off x="6715945" y="5291396"/>
              <a:ext cx="313750" cy="230403"/>
            </a:xfrm>
            <a:prstGeom prst="line">
              <a:avLst/>
            </a:prstGeom>
            <a:noFill/>
            <a:ln w="38100">
              <a:solidFill>
                <a:srgbClr val="29B6F6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A146D1E6-84B2-C249-B9CB-B8133F6875ED}"/>
                </a:ext>
              </a:extLst>
            </p:cNvPr>
            <p:cNvSpPr/>
            <p:nvPr/>
          </p:nvSpPr>
          <p:spPr>
            <a:xfrm flipH="1">
              <a:off x="8681543" y="5298828"/>
              <a:ext cx="290006" cy="243781"/>
            </a:xfrm>
            <a:prstGeom prst="line">
              <a:avLst/>
            </a:prstGeom>
            <a:noFill/>
            <a:ln w="38100">
              <a:solidFill>
                <a:srgbClr val="FFA500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11CD9F51-CCE0-2076-23B8-2E8DAE379E10}"/>
                </a:ext>
              </a:extLst>
            </p:cNvPr>
            <p:cNvSpPr/>
            <p:nvPr/>
          </p:nvSpPr>
          <p:spPr>
            <a:xfrm flipH="1" flipV="1">
              <a:off x="6017216" y="5976657"/>
              <a:ext cx="605452" cy="252699"/>
            </a:xfrm>
            <a:prstGeom prst="line">
              <a:avLst/>
            </a:prstGeom>
            <a:noFill/>
            <a:ln w="38100">
              <a:solidFill>
                <a:srgbClr val="729B44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</p:grpSp>
      <p:grpSp>
        <p:nvGrpSpPr>
          <p:cNvPr id="35845" name="Groupe 1">
            <a:extLst>
              <a:ext uri="{FF2B5EF4-FFF2-40B4-BE49-F238E27FC236}">
                <a16:creationId xmlns:a16="http://schemas.microsoft.com/office/drawing/2014/main" id="{04B7629F-B067-4714-A157-5782E5BA139F}"/>
              </a:ext>
            </a:extLst>
          </p:cNvPr>
          <p:cNvGrpSpPr>
            <a:grpSpLocks/>
          </p:cNvGrpSpPr>
          <p:nvPr/>
        </p:nvGrpSpPr>
        <p:grpSpPr bwMode="auto">
          <a:xfrm>
            <a:off x="1523520" y="3266263"/>
            <a:ext cx="6401473" cy="391721"/>
            <a:chOff x="0" y="3600450"/>
            <a:chExt cx="7056438" cy="4318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6E0411-6D4B-B9A7-503B-FA2EFD278B84}"/>
                </a:ext>
              </a:extLst>
            </p:cNvPr>
            <p:cNvSpPr txBox="1"/>
            <p:nvPr/>
          </p:nvSpPr>
          <p:spPr>
            <a:xfrm>
              <a:off x="0" y="3621088"/>
              <a:ext cx="4707641" cy="372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 defTabSz="685867">
                <a:defRPr/>
              </a:pP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Saddle </a:t>
              </a:r>
              <a:r>
                <a:rPr lang="en-US" sz="1633" dirty="0" err="1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pt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eq.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  <a:sym typeface="Wingdings" panose="05000000000000000000" pitchFamily="2" charset="2"/>
                </a:rPr>
                <a:t>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Two solutions</a:t>
              </a:r>
              <a:r>
                <a:rPr lang="en-US" sz="1501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:                 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, solving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C5A89F-92AB-0DC0-D758-2B038F2ED791}"/>
                </a:ext>
              </a:extLst>
            </p:cNvPr>
            <p:cNvSpPr/>
            <p:nvPr/>
          </p:nvSpPr>
          <p:spPr>
            <a:xfrm>
              <a:off x="5172075" y="3600450"/>
              <a:ext cx="1884363" cy="43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67">
                <a:defRPr/>
              </a:pPr>
              <a:endParaRPr lang="en-FR" sz="1350">
                <a:solidFill>
                  <a:prstClr val="white"/>
                </a:solidFill>
              </a:endParaRPr>
            </a:p>
          </p:txBody>
        </p:sp>
        <p:pic>
          <p:nvPicPr>
            <p:cNvPr id="35849" name="Picture 1">
              <a:extLst>
                <a:ext uri="{FF2B5EF4-FFF2-40B4-BE49-F238E27FC236}">
                  <a16:creationId xmlns:a16="http://schemas.microsoft.com/office/drawing/2014/main" id="{919DBF19-F930-EDE1-E604-ABFB94A17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205" y="3639552"/>
              <a:ext cx="790845" cy="32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2">
              <a:extLst>
                <a:ext uri="{FF2B5EF4-FFF2-40B4-BE49-F238E27FC236}">
                  <a16:creationId xmlns:a16="http://schemas.microsoft.com/office/drawing/2014/main" id="{974B84E4-85F6-E33F-94EA-3C9B4D09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150" y="3676650"/>
              <a:ext cx="1697038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80CEF69B-00C7-B7E0-C7C3-DCCBB2921D37}"/>
              </a:ext>
            </a:extLst>
          </p:cNvPr>
          <p:cNvSpPr txBox="1"/>
          <p:nvPr/>
        </p:nvSpPr>
        <p:spPr>
          <a:xfrm>
            <a:off x="0" y="-2"/>
            <a:ext cx="122682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How is the anisotropy encoded?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20EF139-287A-6912-F29A-9A75C2D7A632}"/>
              </a:ext>
            </a:extLst>
          </p:cNvPr>
          <p:cNvSpPr txBox="1"/>
          <p:nvPr/>
        </p:nvSpPr>
        <p:spPr>
          <a:xfrm>
            <a:off x="1681937" y="2841419"/>
            <a:ext cx="2994953" cy="3380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defTabSz="685867">
              <a:defRPr/>
            </a:pPr>
            <a:r>
              <a:rPr lang="en-US" sz="1633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In the perturbative limit </a:t>
            </a:r>
            <a:r>
              <a:rPr lang="en-US" sz="1501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                :</a:t>
            </a:r>
          </a:p>
        </p:txBody>
      </p:sp>
      <p:pic>
        <p:nvPicPr>
          <p:cNvPr id="37891" name="Graphic 16">
            <a:extLst>
              <a:ext uri="{FF2B5EF4-FFF2-40B4-BE49-F238E27FC236}">
                <a16:creationId xmlns:a16="http://schemas.microsoft.com/office/drawing/2014/main" id="{97F05C83-1ADD-4A24-59FE-585BDB996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49" y="2888944"/>
            <a:ext cx="740238" cy="1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29">
            <a:extLst>
              <a:ext uri="{FF2B5EF4-FFF2-40B4-BE49-F238E27FC236}">
                <a16:creationId xmlns:a16="http://schemas.microsoft.com/office/drawing/2014/main" id="{A302CE60-70E4-8247-4D00-E26E0824198A}"/>
              </a:ext>
            </a:extLst>
          </p:cNvPr>
          <p:cNvGrpSpPr>
            <a:grpSpLocks/>
          </p:cNvGrpSpPr>
          <p:nvPr/>
        </p:nvGrpSpPr>
        <p:grpSpPr bwMode="auto">
          <a:xfrm>
            <a:off x="2698684" y="1205400"/>
            <a:ext cx="6447560" cy="1447375"/>
            <a:chOff x="2194561" y="4930175"/>
            <a:chExt cx="7592740" cy="1493923"/>
          </a:xfrm>
        </p:grpSpPr>
        <p:pic>
          <p:nvPicPr>
            <p:cNvPr id="37900" name="Graphic 30">
              <a:extLst>
                <a:ext uri="{FF2B5EF4-FFF2-40B4-BE49-F238E27FC236}">
                  <a16:creationId xmlns:a16="http://schemas.microsoft.com/office/drawing/2014/main" id="{5868509C-F609-6D8C-5B64-E7F25A8FD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1" y="5397921"/>
              <a:ext cx="7484727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01" name="Group 31">
              <a:extLst>
                <a:ext uri="{FF2B5EF4-FFF2-40B4-BE49-F238E27FC236}">
                  <a16:creationId xmlns:a16="http://schemas.microsoft.com/office/drawing/2014/main" id="{F79176CB-02B6-A857-BE99-9DD5581BD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200" y="4939104"/>
              <a:ext cx="2337010" cy="344860"/>
              <a:chOff x="5448867" y="4109585"/>
              <a:chExt cx="1256805" cy="18108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E61D939-7ADB-325A-E819-9FCE9F5BF98F}"/>
                  </a:ext>
                </a:extLst>
              </p:cNvPr>
              <p:cNvSpPr txBox="1"/>
              <p:nvPr/>
            </p:nvSpPr>
            <p:spPr>
              <a:xfrm>
                <a:off x="5518281" y="4117608"/>
                <a:ext cx="1124360" cy="16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Friedel-like oscillations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483960DA-ADF4-8E6E-3DE1-190DBC3B4FBE}"/>
                  </a:ext>
                </a:extLst>
              </p:cNvPr>
              <p:cNvSpPr/>
              <p:nvPr/>
            </p:nvSpPr>
            <p:spPr>
              <a:xfrm>
                <a:off x="5448867" y="4109585"/>
                <a:ext cx="1256805" cy="18108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29B6F6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37902" name="Group 32">
              <a:extLst>
                <a:ext uri="{FF2B5EF4-FFF2-40B4-BE49-F238E27FC236}">
                  <a16:creationId xmlns:a16="http://schemas.microsoft.com/office/drawing/2014/main" id="{FC740614-84AE-EDFE-4F23-B670257E7D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5209" y="4930175"/>
              <a:ext cx="2052092" cy="353779"/>
              <a:chOff x="7126020" y="4107440"/>
              <a:chExt cx="1065141" cy="17669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79C59DD-7158-36A1-CB76-C8881326E6CF}"/>
                  </a:ext>
                </a:extLst>
              </p:cNvPr>
              <p:cNvSpPr txBox="1"/>
              <p:nvPr/>
            </p:nvSpPr>
            <p:spPr>
              <a:xfrm>
                <a:off x="7228108" y="4119898"/>
                <a:ext cx="890015" cy="159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Exponential decay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8A9E94E-7293-87BC-2BC4-FA72EB05D938}"/>
                  </a:ext>
                </a:extLst>
              </p:cNvPr>
              <p:cNvSpPr/>
              <p:nvPr/>
            </p:nvSpPr>
            <p:spPr>
              <a:xfrm>
                <a:off x="7126020" y="4107440"/>
                <a:ext cx="1065141" cy="17669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FFA500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37903" name="Group 33">
              <a:extLst>
                <a:ext uri="{FF2B5EF4-FFF2-40B4-BE49-F238E27FC236}">
                  <a16:creationId xmlns:a16="http://schemas.microsoft.com/office/drawing/2014/main" id="{6AD089D3-55A7-29D5-080C-0B39527E2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2671" y="6058427"/>
              <a:ext cx="2477773" cy="365671"/>
              <a:chOff x="4479675" y="5168532"/>
              <a:chExt cx="1198775" cy="17762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31C5CC2-83C5-318D-BE81-0DDCEDC3E206}"/>
                  </a:ext>
                </a:extLst>
              </p:cNvPr>
              <p:cNvSpPr txBox="1"/>
              <p:nvPr/>
            </p:nvSpPr>
            <p:spPr>
              <a:xfrm>
                <a:off x="4618180" y="5183175"/>
                <a:ext cx="985764" cy="15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Geometrical </a:t>
                </a:r>
                <a:r>
                  <a:rPr lang="en-US" sz="1350" dirty="0" err="1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prefactor</a:t>
                </a:r>
                <a:endParaRPr lang="en-US" sz="1350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7C7B9D-DE7D-5B3B-456B-C4D44842DCF3}"/>
                  </a:ext>
                </a:extLst>
              </p:cNvPr>
              <p:cNvSpPr/>
              <p:nvPr/>
            </p:nvSpPr>
            <p:spPr>
              <a:xfrm>
                <a:off x="4479675" y="5168532"/>
                <a:ext cx="1198775" cy="1776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729B44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9C162625-620B-F17E-FDB5-BEDBDFBE1530}"/>
                </a:ext>
              </a:extLst>
            </p:cNvPr>
            <p:cNvSpPr/>
            <p:nvPr/>
          </p:nvSpPr>
          <p:spPr>
            <a:xfrm>
              <a:off x="6715945" y="5291396"/>
              <a:ext cx="313750" cy="230403"/>
            </a:xfrm>
            <a:prstGeom prst="line">
              <a:avLst/>
            </a:prstGeom>
            <a:noFill/>
            <a:ln w="38100">
              <a:solidFill>
                <a:srgbClr val="29B6F6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3E6DB778-EFEB-66EA-84A6-836D2336B644}"/>
                </a:ext>
              </a:extLst>
            </p:cNvPr>
            <p:cNvSpPr/>
            <p:nvPr/>
          </p:nvSpPr>
          <p:spPr>
            <a:xfrm flipH="1">
              <a:off x="8681543" y="5298828"/>
              <a:ext cx="290006" cy="243781"/>
            </a:xfrm>
            <a:prstGeom prst="line">
              <a:avLst/>
            </a:prstGeom>
            <a:noFill/>
            <a:ln w="38100">
              <a:solidFill>
                <a:srgbClr val="FFA500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C4E1934E-3FB8-8D08-E6DB-6BCF3BEA7629}"/>
                </a:ext>
              </a:extLst>
            </p:cNvPr>
            <p:cNvSpPr/>
            <p:nvPr/>
          </p:nvSpPr>
          <p:spPr>
            <a:xfrm flipH="1" flipV="1">
              <a:off x="6017216" y="5976657"/>
              <a:ext cx="605452" cy="252699"/>
            </a:xfrm>
            <a:prstGeom prst="line">
              <a:avLst/>
            </a:prstGeom>
            <a:noFill/>
            <a:ln w="38100">
              <a:solidFill>
                <a:srgbClr val="729B44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4C16CCFD-6AC5-E60D-590F-F4FA7DC3FDE3}"/>
              </a:ext>
            </a:extLst>
          </p:cNvPr>
          <p:cNvSpPr txBox="1"/>
          <p:nvPr/>
        </p:nvSpPr>
        <p:spPr>
          <a:xfrm>
            <a:off x="0" y="0"/>
            <a:ext cx="121920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How is the anisotropy encoded?</a:t>
            </a:r>
          </a:p>
        </p:txBody>
      </p:sp>
      <p:pic>
        <p:nvPicPr>
          <p:cNvPr id="37894" name="Image 3">
            <a:extLst>
              <a:ext uri="{FF2B5EF4-FFF2-40B4-BE49-F238E27FC236}">
                <a16:creationId xmlns:a16="http://schemas.microsoft.com/office/drawing/2014/main" id="{CF9AF0D4-8456-1663-5C4E-74E472A6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60" y="3823602"/>
            <a:ext cx="2952310" cy="303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e 23">
            <a:extLst>
              <a:ext uri="{FF2B5EF4-FFF2-40B4-BE49-F238E27FC236}">
                <a16:creationId xmlns:a16="http://schemas.microsoft.com/office/drawing/2014/main" id="{FD90CFE7-757B-96B9-9784-14DBD83AD37B}"/>
              </a:ext>
            </a:extLst>
          </p:cNvPr>
          <p:cNvGrpSpPr>
            <a:grpSpLocks/>
          </p:cNvGrpSpPr>
          <p:nvPr/>
        </p:nvGrpSpPr>
        <p:grpSpPr bwMode="auto">
          <a:xfrm>
            <a:off x="1523520" y="3266263"/>
            <a:ext cx="6401473" cy="391721"/>
            <a:chOff x="0" y="3600450"/>
            <a:chExt cx="7056438" cy="431800"/>
          </a:xfrm>
        </p:grpSpPr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61CA59BE-7CEC-D52B-03BF-B5ACB870CE7A}"/>
                </a:ext>
              </a:extLst>
            </p:cNvPr>
            <p:cNvSpPr txBox="1"/>
            <p:nvPr/>
          </p:nvSpPr>
          <p:spPr>
            <a:xfrm>
              <a:off x="0" y="3621088"/>
              <a:ext cx="4707641" cy="372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 defTabSz="685867">
                <a:defRPr/>
              </a:pP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Saddle </a:t>
              </a:r>
              <a:r>
                <a:rPr lang="en-US" sz="1633" dirty="0" err="1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pt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eq.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  <a:sym typeface="Wingdings" panose="05000000000000000000" pitchFamily="2" charset="2"/>
                </a:rPr>
                <a:t>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Two solutions</a:t>
              </a:r>
              <a:r>
                <a:rPr lang="en-US" sz="1501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:                 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, solving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DE02728-F16C-B258-B1B6-96A37498A905}"/>
                </a:ext>
              </a:extLst>
            </p:cNvPr>
            <p:cNvSpPr/>
            <p:nvPr/>
          </p:nvSpPr>
          <p:spPr>
            <a:xfrm>
              <a:off x="5172075" y="3600450"/>
              <a:ext cx="1884363" cy="43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67">
                <a:defRPr/>
              </a:pPr>
              <a:endParaRPr lang="en-FR" sz="1350">
                <a:solidFill>
                  <a:prstClr val="white"/>
                </a:solidFill>
              </a:endParaRPr>
            </a:p>
          </p:txBody>
        </p:sp>
        <p:pic>
          <p:nvPicPr>
            <p:cNvPr id="37898" name="Picture 1">
              <a:extLst>
                <a:ext uri="{FF2B5EF4-FFF2-40B4-BE49-F238E27FC236}">
                  <a16:creationId xmlns:a16="http://schemas.microsoft.com/office/drawing/2014/main" id="{3AAD0E18-DD3B-8A51-1602-1ECE94DE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205" y="3639552"/>
              <a:ext cx="790845" cy="32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2">
              <a:extLst>
                <a:ext uri="{FF2B5EF4-FFF2-40B4-BE49-F238E27FC236}">
                  <a16:creationId xmlns:a16="http://schemas.microsoft.com/office/drawing/2014/main" id="{49493880-32CD-13E8-9482-9CAA0AFEF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150" y="3676650"/>
              <a:ext cx="1697038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DB56BD7-A237-91A1-2CF4-79FC2AC74275}"/>
              </a:ext>
            </a:extLst>
          </p:cNvPr>
          <p:cNvSpPr txBox="1"/>
          <p:nvPr/>
        </p:nvSpPr>
        <p:spPr>
          <a:xfrm>
            <a:off x="1694899" y="2816936"/>
            <a:ext cx="2994953" cy="3380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defTabSz="685867">
              <a:defRPr/>
            </a:pPr>
            <a:r>
              <a:rPr lang="en-US" sz="1633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In the perturbative limit </a:t>
            </a:r>
            <a:r>
              <a:rPr lang="en-US" sz="1501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                :</a:t>
            </a:r>
          </a:p>
        </p:txBody>
      </p:sp>
      <p:pic>
        <p:nvPicPr>
          <p:cNvPr id="39939" name="Graphic 16">
            <a:extLst>
              <a:ext uri="{FF2B5EF4-FFF2-40B4-BE49-F238E27FC236}">
                <a16:creationId xmlns:a16="http://schemas.microsoft.com/office/drawing/2014/main" id="{63A02FE4-75A2-B892-80F5-4D8F82887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49" y="2888944"/>
            <a:ext cx="740238" cy="1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0" name="Group 29">
            <a:extLst>
              <a:ext uri="{FF2B5EF4-FFF2-40B4-BE49-F238E27FC236}">
                <a16:creationId xmlns:a16="http://schemas.microsoft.com/office/drawing/2014/main" id="{04EC80A5-4BD4-410C-518E-8ED05213CD56}"/>
              </a:ext>
            </a:extLst>
          </p:cNvPr>
          <p:cNvGrpSpPr>
            <a:grpSpLocks/>
          </p:cNvGrpSpPr>
          <p:nvPr/>
        </p:nvGrpSpPr>
        <p:grpSpPr bwMode="auto">
          <a:xfrm>
            <a:off x="2698684" y="1205400"/>
            <a:ext cx="6447560" cy="1447375"/>
            <a:chOff x="2194561" y="4930175"/>
            <a:chExt cx="7592740" cy="1493923"/>
          </a:xfrm>
        </p:grpSpPr>
        <p:pic>
          <p:nvPicPr>
            <p:cNvPr id="39948" name="Graphic 30">
              <a:extLst>
                <a:ext uri="{FF2B5EF4-FFF2-40B4-BE49-F238E27FC236}">
                  <a16:creationId xmlns:a16="http://schemas.microsoft.com/office/drawing/2014/main" id="{30481DF8-1420-4CD7-A6E6-DAC2DBB4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1" y="5397921"/>
              <a:ext cx="7484727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49" name="Group 31">
              <a:extLst>
                <a:ext uri="{FF2B5EF4-FFF2-40B4-BE49-F238E27FC236}">
                  <a16:creationId xmlns:a16="http://schemas.microsoft.com/office/drawing/2014/main" id="{C4469A95-4A97-9F4E-3C83-F828B3F463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200" y="4939104"/>
              <a:ext cx="2337010" cy="344860"/>
              <a:chOff x="5448867" y="4109585"/>
              <a:chExt cx="1256805" cy="18108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08BB9F-E3A3-30D5-F0EF-2CD2BBD5BD33}"/>
                  </a:ext>
                </a:extLst>
              </p:cNvPr>
              <p:cNvSpPr txBox="1"/>
              <p:nvPr/>
            </p:nvSpPr>
            <p:spPr>
              <a:xfrm>
                <a:off x="5518281" y="4117608"/>
                <a:ext cx="1124360" cy="16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Friedel-like oscillations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902802F-D604-00B2-0AC2-8E26D93CD173}"/>
                  </a:ext>
                </a:extLst>
              </p:cNvPr>
              <p:cNvSpPr/>
              <p:nvPr/>
            </p:nvSpPr>
            <p:spPr>
              <a:xfrm>
                <a:off x="5448867" y="4109585"/>
                <a:ext cx="1256805" cy="18108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29B6F6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39950" name="Group 32">
              <a:extLst>
                <a:ext uri="{FF2B5EF4-FFF2-40B4-BE49-F238E27FC236}">
                  <a16:creationId xmlns:a16="http://schemas.microsoft.com/office/drawing/2014/main" id="{19DC4505-2730-56AC-E6A8-DC1FEBDF4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5209" y="4930175"/>
              <a:ext cx="2052092" cy="353779"/>
              <a:chOff x="7126020" y="4107440"/>
              <a:chExt cx="1065141" cy="17669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32CD35-B82E-5A25-132A-0E73EAF3DF51}"/>
                  </a:ext>
                </a:extLst>
              </p:cNvPr>
              <p:cNvSpPr txBox="1"/>
              <p:nvPr/>
            </p:nvSpPr>
            <p:spPr>
              <a:xfrm>
                <a:off x="7228108" y="4119898"/>
                <a:ext cx="890015" cy="159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Exponential decay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AFCD8FE-F78A-CEE0-8F32-E526245DFAFB}"/>
                  </a:ext>
                </a:extLst>
              </p:cNvPr>
              <p:cNvSpPr/>
              <p:nvPr/>
            </p:nvSpPr>
            <p:spPr>
              <a:xfrm>
                <a:off x="7126020" y="4107440"/>
                <a:ext cx="1065141" cy="17669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FFA500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39951" name="Group 33">
              <a:extLst>
                <a:ext uri="{FF2B5EF4-FFF2-40B4-BE49-F238E27FC236}">
                  <a16:creationId xmlns:a16="http://schemas.microsoft.com/office/drawing/2014/main" id="{668FAAF5-0F10-E0B7-6740-E869A3623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2671" y="6058427"/>
              <a:ext cx="2477773" cy="365671"/>
              <a:chOff x="4479675" y="5168532"/>
              <a:chExt cx="1198775" cy="17762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89E924F-39A1-658F-E82A-AD6A50F7E301}"/>
                  </a:ext>
                </a:extLst>
              </p:cNvPr>
              <p:cNvSpPr txBox="1"/>
              <p:nvPr/>
            </p:nvSpPr>
            <p:spPr>
              <a:xfrm>
                <a:off x="4618180" y="5183175"/>
                <a:ext cx="985764" cy="15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Geometrical </a:t>
                </a:r>
                <a:r>
                  <a:rPr lang="en-US" sz="1350" dirty="0" err="1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prefactor</a:t>
                </a:r>
                <a:endParaRPr lang="en-US" sz="1350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C84CE95-DAFD-2A56-D992-3CFA8056A5B1}"/>
                  </a:ext>
                </a:extLst>
              </p:cNvPr>
              <p:cNvSpPr/>
              <p:nvPr/>
            </p:nvSpPr>
            <p:spPr>
              <a:xfrm>
                <a:off x="4479675" y="5168532"/>
                <a:ext cx="1198775" cy="1776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729B44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D05DEB6A-8B4D-96D8-75A8-1C8EA2FEAE2E}"/>
                </a:ext>
              </a:extLst>
            </p:cNvPr>
            <p:cNvSpPr/>
            <p:nvPr/>
          </p:nvSpPr>
          <p:spPr>
            <a:xfrm>
              <a:off x="6715945" y="5291396"/>
              <a:ext cx="313750" cy="230403"/>
            </a:xfrm>
            <a:prstGeom prst="line">
              <a:avLst/>
            </a:prstGeom>
            <a:noFill/>
            <a:ln w="38100">
              <a:solidFill>
                <a:srgbClr val="29B6F6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4C92781F-7FCF-E897-9D5A-FFB5C84FCD09}"/>
                </a:ext>
              </a:extLst>
            </p:cNvPr>
            <p:cNvSpPr/>
            <p:nvPr/>
          </p:nvSpPr>
          <p:spPr>
            <a:xfrm flipH="1">
              <a:off x="8681543" y="5298828"/>
              <a:ext cx="290006" cy="243781"/>
            </a:xfrm>
            <a:prstGeom prst="line">
              <a:avLst/>
            </a:prstGeom>
            <a:noFill/>
            <a:ln w="38100">
              <a:solidFill>
                <a:srgbClr val="FFA500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BFDC913F-6592-18ED-8A02-D3BA101891E3}"/>
                </a:ext>
              </a:extLst>
            </p:cNvPr>
            <p:cNvSpPr/>
            <p:nvPr/>
          </p:nvSpPr>
          <p:spPr>
            <a:xfrm flipH="1" flipV="1">
              <a:off x="6017216" y="5976657"/>
              <a:ext cx="605452" cy="252699"/>
            </a:xfrm>
            <a:prstGeom prst="line">
              <a:avLst/>
            </a:prstGeom>
            <a:noFill/>
            <a:ln w="38100">
              <a:solidFill>
                <a:srgbClr val="729B44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7C37FC13-F60B-581E-7AE9-58A6FBBA8C7A}"/>
              </a:ext>
            </a:extLst>
          </p:cNvPr>
          <p:cNvSpPr txBox="1"/>
          <p:nvPr/>
        </p:nvSpPr>
        <p:spPr>
          <a:xfrm>
            <a:off x="-55418" y="0"/>
            <a:ext cx="12247418" cy="591912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How is the anisotropy encoded?</a:t>
            </a:r>
          </a:p>
        </p:txBody>
      </p:sp>
      <p:pic>
        <p:nvPicPr>
          <p:cNvPr id="39942" name="Image 2">
            <a:extLst>
              <a:ext uri="{FF2B5EF4-FFF2-40B4-BE49-F238E27FC236}">
                <a16:creationId xmlns:a16="http://schemas.microsoft.com/office/drawing/2014/main" id="{DE93C022-2F54-EF5E-B602-EC703CB2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64" y="3882649"/>
            <a:ext cx="2949430" cy="297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3" name="Groupe 23">
            <a:extLst>
              <a:ext uri="{FF2B5EF4-FFF2-40B4-BE49-F238E27FC236}">
                <a16:creationId xmlns:a16="http://schemas.microsoft.com/office/drawing/2014/main" id="{3950594C-6911-2BD4-91C5-B3466D79C9EC}"/>
              </a:ext>
            </a:extLst>
          </p:cNvPr>
          <p:cNvGrpSpPr>
            <a:grpSpLocks/>
          </p:cNvGrpSpPr>
          <p:nvPr/>
        </p:nvGrpSpPr>
        <p:grpSpPr bwMode="auto">
          <a:xfrm>
            <a:off x="1523520" y="3266263"/>
            <a:ext cx="6401473" cy="391721"/>
            <a:chOff x="0" y="3600450"/>
            <a:chExt cx="7056438" cy="431800"/>
          </a:xfrm>
        </p:grpSpPr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94D6FF9A-0054-048D-ECA4-D66CA4EB6084}"/>
                </a:ext>
              </a:extLst>
            </p:cNvPr>
            <p:cNvSpPr txBox="1"/>
            <p:nvPr/>
          </p:nvSpPr>
          <p:spPr>
            <a:xfrm>
              <a:off x="0" y="3621088"/>
              <a:ext cx="4707641" cy="372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 defTabSz="685867">
                <a:defRPr/>
              </a:pP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Saddle </a:t>
              </a:r>
              <a:r>
                <a:rPr lang="en-US" sz="1633" dirty="0" err="1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pt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eq.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  <a:sym typeface="Wingdings" panose="05000000000000000000" pitchFamily="2" charset="2"/>
                </a:rPr>
                <a:t>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Two solutions</a:t>
              </a:r>
              <a:r>
                <a:rPr lang="en-US" sz="1501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:                 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, solving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F2CEA3-A835-E238-357A-972C4EAC4B1F}"/>
                </a:ext>
              </a:extLst>
            </p:cNvPr>
            <p:cNvSpPr/>
            <p:nvPr/>
          </p:nvSpPr>
          <p:spPr>
            <a:xfrm>
              <a:off x="5172075" y="3600450"/>
              <a:ext cx="1884363" cy="43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67">
                <a:defRPr/>
              </a:pPr>
              <a:endParaRPr lang="en-FR" sz="1350">
                <a:solidFill>
                  <a:prstClr val="white"/>
                </a:solidFill>
              </a:endParaRPr>
            </a:p>
          </p:txBody>
        </p:sp>
        <p:pic>
          <p:nvPicPr>
            <p:cNvPr id="39946" name="Picture 1">
              <a:extLst>
                <a:ext uri="{FF2B5EF4-FFF2-40B4-BE49-F238E27FC236}">
                  <a16:creationId xmlns:a16="http://schemas.microsoft.com/office/drawing/2014/main" id="{FF34F2C9-6342-0275-3856-88EB25E4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205" y="3639552"/>
              <a:ext cx="790845" cy="32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2">
              <a:extLst>
                <a:ext uri="{FF2B5EF4-FFF2-40B4-BE49-F238E27FC236}">
                  <a16:creationId xmlns:a16="http://schemas.microsoft.com/office/drawing/2014/main" id="{3AD49C73-BEB5-7D1B-D290-7F503E555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150" y="3676650"/>
              <a:ext cx="1697038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A6909A-3CF0-CA23-9418-95F020994C1D}"/>
              </a:ext>
            </a:extLst>
          </p:cNvPr>
          <p:cNvSpPr txBox="1"/>
          <p:nvPr/>
        </p:nvSpPr>
        <p:spPr>
          <a:xfrm>
            <a:off x="1694899" y="2816936"/>
            <a:ext cx="2994953" cy="3380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defTabSz="685867">
              <a:defRPr/>
            </a:pPr>
            <a:r>
              <a:rPr lang="en-US" sz="1633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In the perturbative limit </a:t>
            </a:r>
            <a:r>
              <a:rPr lang="en-US" sz="1501" dirty="0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                :</a:t>
            </a:r>
          </a:p>
        </p:txBody>
      </p:sp>
      <p:pic>
        <p:nvPicPr>
          <p:cNvPr id="41987" name="Graphic 16">
            <a:extLst>
              <a:ext uri="{FF2B5EF4-FFF2-40B4-BE49-F238E27FC236}">
                <a16:creationId xmlns:a16="http://schemas.microsoft.com/office/drawing/2014/main" id="{71D5CDFC-E818-7488-F755-0A790B66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49" y="2888944"/>
            <a:ext cx="740238" cy="1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8" name="Group 29">
            <a:extLst>
              <a:ext uri="{FF2B5EF4-FFF2-40B4-BE49-F238E27FC236}">
                <a16:creationId xmlns:a16="http://schemas.microsoft.com/office/drawing/2014/main" id="{84B1BB21-C2E7-7967-757E-2792DAA3164A}"/>
              </a:ext>
            </a:extLst>
          </p:cNvPr>
          <p:cNvGrpSpPr>
            <a:grpSpLocks/>
          </p:cNvGrpSpPr>
          <p:nvPr/>
        </p:nvGrpSpPr>
        <p:grpSpPr bwMode="auto">
          <a:xfrm>
            <a:off x="2698684" y="1205400"/>
            <a:ext cx="6447560" cy="1447375"/>
            <a:chOff x="2194561" y="4930175"/>
            <a:chExt cx="7592740" cy="1493923"/>
          </a:xfrm>
        </p:grpSpPr>
        <p:pic>
          <p:nvPicPr>
            <p:cNvPr id="41999" name="Graphic 30">
              <a:extLst>
                <a:ext uri="{FF2B5EF4-FFF2-40B4-BE49-F238E27FC236}">
                  <a16:creationId xmlns:a16="http://schemas.microsoft.com/office/drawing/2014/main" id="{8611013E-5F8B-501E-8BDC-BE231294A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1" y="5397921"/>
              <a:ext cx="7484727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000" name="Group 31">
              <a:extLst>
                <a:ext uri="{FF2B5EF4-FFF2-40B4-BE49-F238E27FC236}">
                  <a16:creationId xmlns:a16="http://schemas.microsoft.com/office/drawing/2014/main" id="{2F9DEF13-BECE-5286-614A-5329BC982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200" y="4939104"/>
              <a:ext cx="2337010" cy="344860"/>
              <a:chOff x="5448867" y="4109585"/>
              <a:chExt cx="1256805" cy="18108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EACE1C1-FE27-27ED-EA40-8736A27C5C4F}"/>
                  </a:ext>
                </a:extLst>
              </p:cNvPr>
              <p:cNvSpPr txBox="1"/>
              <p:nvPr/>
            </p:nvSpPr>
            <p:spPr>
              <a:xfrm>
                <a:off x="5518281" y="4117608"/>
                <a:ext cx="1124360" cy="16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Friedel-like oscillations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65A2E4C-BDA1-A853-EE8F-AE49522CF700}"/>
                  </a:ext>
                </a:extLst>
              </p:cNvPr>
              <p:cNvSpPr/>
              <p:nvPr/>
            </p:nvSpPr>
            <p:spPr>
              <a:xfrm>
                <a:off x="5448867" y="4109585"/>
                <a:ext cx="1256805" cy="18108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29B6F6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42001" name="Group 32">
              <a:extLst>
                <a:ext uri="{FF2B5EF4-FFF2-40B4-BE49-F238E27FC236}">
                  <a16:creationId xmlns:a16="http://schemas.microsoft.com/office/drawing/2014/main" id="{7E01B795-448E-15FA-C179-956C702D6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5209" y="4930175"/>
              <a:ext cx="2052092" cy="353779"/>
              <a:chOff x="7126020" y="4107440"/>
              <a:chExt cx="1065141" cy="17669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8B24243-0625-F960-5960-C1081B100207}"/>
                  </a:ext>
                </a:extLst>
              </p:cNvPr>
              <p:cNvSpPr txBox="1"/>
              <p:nvPr/>
            </p:nvSpPr>
            <p:spPr>
              <a:xfrm>
                <a:off x="7228108" y="4119898"/>
                <a:ext cx="890015" cy="159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Exponential decay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1E369C4-C318-732F-AE2E-567391B7B606}"/>
                  </a:ext>
                </a:extLst>
              </p:cNvPr>
              <p:cNvSpPr/>
              <p:nvPr/>
            </p:nvSpPr>
            <p:spPr>
              <a:xfrm>
                <a:off x="7126020" y="4107440"/>
                <a:ext cx="1065141" cy="17669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FFA500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42002" name="Group 33">
              <a:extLst>
                <a:ext uri="{FF2B5EF4-FFF2-40B4-BE49-F238E27FC236}">
                  <a16:creationId xmlns:a16="http://schemas.microsoft.com/office/drawing/2014/main" id="{1FDB50EA-1434-1EB9-F36E-01CBA6577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2671" y="6058427"/>
              <a:ext cx="2477773" cy="365671"/>
              <a:chOff x="4479675" y="5168532"/>
              <a:chExt cx="1198775" cy="17762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2EA6068-6132-9B62-0F7E-FC09D41A325C}"/>
                  </a:ext>
                </a:extLst>
              </p:cNvPr>
              <p:cNvSpPr txBox="1"/>
              <p:nvPr/>
            </p:nvSpPr>
            <p:spPr>
              <a:xfrm>
                <a:off x="4618180" y="5183175"/>
                <a:ext cx="985764" cy="15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Geometrical </a:t>
                </a:r>
                <a:r>
                  <a:rPr lang="en-US" sz="1350" dirty="0" err="1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prefactor</a:t>
                </a:r>
                <a:endParaRPr lang="en-US" sz="1350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121657F-3A0B-DA11-27D1-BD0C4BB7A572}"/>
                  </a:ext>
                </a:extLst>
              </p:cNvPr>
              <p:cNvSpPr/>
              <p:nvPr/>
            </p:nvSpPr>
            <p:spPr>
              <a:xfrm>
                <a:off x="4479675" y="5168532"/>
                <a:ext cx="1198775" cy="1776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729B44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6A14D9FA-FABE-34F5-BB7C-A0BB4066CAE2}"/>
                </a:ext>
              </a:extLst>
            </p:cNvPr>
            <p:cNvSpPr/>
            <p:nvPr/>
          </p:nvSpPr>
          <p:spPr>
            <a:xfrm>
              <a:off x="6715945" y="5291396"/>
              <a:ext cx="313750" cy="230403"/>
            </a:xfrm>
            <a:prstGeom prst="line">
              <a:avLst/>
            </a:prstGeom>
            <a:noFill/>
            <a:ln w="38100">
              <a:solidFill>
                <a:srgbClr val="29B6F6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703E7FA8-03E1-0D66-CCC5-CB3DD0FAB41B}"/>
                </a:ext>
              </a:extLst>
            </p:cNvPr>
            <p:cNvSpPr/>
            <p:nvPr/>
          </p:nvSpPr>
          <p:spPr>
            <a:xfrm flipH="1">
              <a:off x="8681543" y="5298828"/>
              <a:ext cx="290006" cy="243781"/>
            </a:xfrm>
            <a:prstGeom prst="line">
              <a:avLst/>
            </a:prstGeom>
            <a:noFill/>
            <a:ln w="38100">
              <a:solidFill>
                <a:srgbClr val="FFA500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CFF9F958-0DD6-37A0-201E-566A70E3F749}"/>
                </a:ext>
              </a:extLst>
            </p:cNvPr>
            <p:cNvSpPr/>
            <p:nvPr/>
          </p:nvSpPr>
          <p:spPr>
            <a:xfrm flipH="1" flipV="1">
              <a:off x="6017216" y="5976657"/>
              <a:ext cx="605452" cy="252699"/>
            </a:xfrm>
            <a:prstGeom prst="line">
              <a:avLst/>
            </a:prstGeom>
            <a:noFill/>
            <a:ln w="38100">
              <a:solidFill>
                <a:srgbClr val="729B44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0C5C088C-21F3-C34A-F87F-C1255990F7E7}"/>
              </a:ext>
            </a:extLst>
          </p:cNvPr>
          <p:cNvSpPr txBox="1"/>
          <p:nvPr/>
        </p:nvSpPr>
        <p:spPr>
          <a:xfrm>
            <a:off x="69272" y="-1"/>
            <a:ext cx="12122727" cy="600563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How is the anisotropy encoded?</a:t>
            </a:r>
          </a:p>
        </p:txBody>
      </p:sp>
      <p:pic>
        <p:nvPicPr>
          <p:cNvPr id="41990" name="Image 2">
            <a:extLst>
              <a:ext uri="{FF2B5EF4-FFF2-40B4-BE49-F238E27FC236}">
                <a16:creationId xmlns:a16="http://schemas.microsoft.com/office/drawing/2014/main" id="{0F2FF192-E4BB-2977-F283-BA9657894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73" y="3839444"/>
            <a:ext cx="3109286" cy="303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D5055E3B-6F3F-CD05-7CEB-CBA363B7A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19" y="5819652"/>
            <a:ext cx="2776612" cy="71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9780270A-7740-E424-8B1B-C4E2098D6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16" y="3977698"/>
            <a:ext cx="3251861" cy="60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4A9B1948-E76F-03D6-F933-255A47800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6" y="4841789"/>
            <a:ext cx="3970496" cy="6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4" name="Groupe 30">
            <a:extLst>
              <a:ext uri="{FF2B5EF4-FFF2-40B4-BE49-F238E27FC236}">
                <a16:creationId xmlns:a16="http://schemas.microsoft.com/office/drawing/2014/main" id="{15BF37E0-494B-D3E0-509B-75CA8B5194E4}"/>
              </a:ext>
            </a:extLst>
          </p:cNvPr>
          <p:cNvGrpSpPr>
            <a:grpSpLocks/>
          </p:cNvGrpSpPr>
          <p:nvPr/>
        </p:nvGrpSpPr>
        <p:grpSpPr bwMode="auto">
          <a:xfrm>
            <a:off x="1523520" y="3266263"/>
            <a:ext cx="6401473" cy="391721"/>
            <a:chOff x="0" y="3600450"/>
            <a:chExt cx="7056438" cy="431800"/>
          </a:xfrm>
        </p:grpSpPr>
        <p:sp>
          <p:nvSpPr>
            <p:cNvPr id="32" name="TextBox 46">
              <a:extLst>
                <a:ext uri="{FF2B5EF4-FFF2-40B4-BE49-F238E27FC236}">
                  <a16:creationId xmlns:a16="http://schemas.microsoft.com/office/drawing/2014/main" id="{5CEEEDF9-5F6C-4F11-8010-4C581DC5EFFB}"/>
                </a:ext>
              </a:extLst>
            </p:cNvPr>
            <p:cNvSpPr txBox="1"/>
            <p:nvPr/>
          </p:nvSpPr>
          <p:spPr>
            <a:xfrm>
              <a:off x="0" y="3621088"/>
              <a:ext cx="4707641" cy="372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1644" tIns="40821" rIns="81644" bIns="40821" compatLnSpc="0">
              <a:spAutoFit/>
            </a:bodyPr>
            <a:lstStyle/>
            <a:p>
              <a:pPr defTabSz="685867">
                <a:defRPr/>
              </a:pP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Saddle </a:t>
              </a:r>
              <a:r>
                <a:rPr lang="en-US" sz="1633" dirty="0" err="1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pt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eq.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  <a:sym typeface="Wingdings" panose="05000000000000000000" pitchFamily="2" charset="2"/>
                </a:rPr>
                <a:t>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 Two solutions</a:t>
              </a:r>
              <a:r>
                <a:rPr lang="en-US" sz="1501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:                  </a:t>
              </a:r>
              <a:r>
                <a:rPr lang="en-US" sz="1633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rPr>
                <a:t>, solving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94E63B9-3C9F-040F-A6E1-5AF03D63B717}"/>
                </a:ext>
              </a:extLst>
            </p:cNvPr>
            <p:cNvSpPr/>
            <p:nvPr/>
          </p:nvSpPr>
          <p:spPr>
            <a:xfrm>
              <a:off x="5172075" y="3600450"/>
              <a:ext cx="1884363" cy="43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67">
                <a:defRPr/>
              </a:pPr>
              <a:endParaRPr lang="en-FR" sz="1350">
                <a:solidFill>
                  <a:prstClr val="white"/>
                </a:solidFill>
              </a:endParaRPr>
            </a:p>
          </p:txBody>
        </p:sp>
        <p:pic>
          <p:nvPicPr>
            <p:cNvPr id="41997" name="Picture 1">
              <a:extLst>
                <a:ext uri="{FF2B5EF4-FFF2-40B4-BE49-F238E27FC236}">
                  <a16:creationId xmlns:a16="http://schemas.microsoft.com/office/drawing/2014/main" id="{307CF463-92C8-FF2C-26EC-68DE83E0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205" y="3639552"/>
              <a:ext cx="790845" cy="32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2">
              <a:extLst>
                <a:ext uri="{FF2B5EF4-FFF2-40B4-BE49-F238E27FC236}">
                  <a16:creationId xmlns:a16="http://schemas.microsoft.com/office/drawing/2014/main" id="{1F990523-8DA0-4B8F-9FF8-ACAC71757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150" y="3676650"/>
              <a:ext cx="1697038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7BCEDB79-3A0C-6012-DF85-E3D2F4FA286F}"/>
              </a:ext>
            </a:extLst>
          </p:cNvPr>
          <p:cNvSpPr txBox="1"/>
          <p:nvPr/>
        </p:nvSpPr>
        <p:spPr>
          <a:xfrm>
            <a:off x="0" y="-1"/>
            <a:ext cx="121920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 err="1">
                <a:solidFill>
                  <a:prstClr val="white"/>
                </a:solidFill>
                <a:latin typeface="Optima"/>
                <a:cs typeface="Optima"/>
              </a:rPr>
              <a:t>Prefactors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 and decay length are aligned</a:t>
            </a:r>
          </a:p>
        </p:txBody>
      </p:sp>
      <p:pic>
        <p:nvPicPr>
          <p:cNvPr id="44035" name="Image 3">
            <a:extLst>
              <a:ext uri="{FF2B5EF4-FFF2-40B4-BE49-F238E27FC236}">
                <a16:creationId xmlns:a16="http://schemas.microsoft.com/office/drawing/2014/main" id="{F427B1AD-654F-96F7-C123-4E4EE4F5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83" y="1142041"/>
            <a:ext cx="3722790" cy="503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 5">
            <a:extLst>
              <a:ext uri="{FF2B5EF4-FFF2-40B4-BE49-F238E27FC236}">
                <a16:creationId xmlns:a16="http://schemas.microsoft.com/office/drawing/2014/main" id="{80D4D5EB-B6A0-6985-90BB-09ED5B20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36" y="1208288"/>
            <a:ext cx="5374644" cy="46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Image 7">
            <a:extLst>
              <a:ext uri="{FF2B5EF4-FFF2-40B4-BE49-F238E27FC236}">
                <a16:creationId xmlns:a16="http://schemas.microsoft.com/office/drawing/2014/main" id="{5AEE1204-E4DF-231F-F171-CEB10C16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94" y="5518660"/>
            <a:ext cx="481010" cy="4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9">
            <a:extLst>
              <a:ext uri="{FF2B5EF4-FFF2-40B4-BE49-F238E27FC236}">
                <a16:creationId xmlns:a16="http://schemas.microsoft.com/office/drawing/2014/main" id="{D627B97D-12B4-8968-6A0D-42228D885D8D}"/>
              </a:ext>
            </a:extLst>
          </p:cNvPr>
          <p:cNvGrpSpPr>
            <a:grpSpLocks/>
          </p:cNvGrpSpPr>
          <p:nvPr/>
        </p:nvGrpSpPr>
        <p:grpSpPr bwMode="auto">
          <a:xfrm>
            <a:off x="2698684" y="1205400"/>
            <a:ext cx="6447560" cy="1447375"/>
            <a:chOff x="2194561" y="4930175"/>
            <a:chExt cx="7592740" cy="1493923"/>
          </a:xfrm>
        </p:grpSpPr>
        <p:pic>
          <p:nvPicPr>
            <p:cNvPr id="45064" name="Graphic 30">
              <a:extLst>
                <a:ext uri="{FF2B5EF4-FFF2-40B4-BE49-F238E27FC236}">
                  <a16:creationId xmlns:a16="http://schemas.microsoft.com/office/drawing/2014/main" id="{9AB19588-ECDD-DD70-9BFF-397D2C9C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1" y="5397921"/>
              <a:ext cx="7484727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065" name="Group 31">
              <a:extLst>
                <a:ext uri="{FF2B5EF4-FFF2-40B4-BE49-F238E27FC236}">
                  <a16:creationId xmlns:a16="http://schemas.microsoft.com/office/drawing/2014/main" id="{88EA06F4-967E-35B1-1E97-21F0A807F2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200" y="4939104"/>
              <a:ext cx="2337010" cy="344860"/>
              <a:chOff x="5448867" y="4109585"/>
              <a:chExt cx="1256805" cy="18108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772436-5E2F-0432-0A23-A38D709EA592}"/>
                  </a:ext>
                </a:extLst>
              </p:cNvPr>
              <p:cNvSpPr txBox="1"/>
              <p:nvPr/>
            </p:nvSpPr>
            <p:spPr>
              <a:xfrm>
                <a:off x="5518281" y="4117608"/>
                <a:ext cx="1124360" cy="16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Friedel-like oscillations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6D06BF91-2A87-7A3E-2D65-D02C94222291}"/>
                  </a:ext>
                </a:extLst>
              </p:cNvPr>
              <p:cNvSpPr/>
              <p:nvPr/>
            </p:nvSpPr>
            <p:spPr>
              <a:xfrm>
                <a:off x="5448867" y="4109585"/>
                <a:ext cx="1256805" cy="18108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29B6F6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45066" name="Group 32">
              <a:extLst>
                <a:ext uri="{FF2B5EF4-FFF2-40B4-BE49-F238E27FC236}">
                  <a16:creationId xmlns:a16="http://schemas.microsoft.com/office/drawing/2014/main" id="{5C9B6139-91E5-1887-22F4-2617B1B8C7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5209" y="4930175"/>
              <a:ext cx="2052092" cy="353779"/>
              <a:chOff x="7126020" y="4107440"/>
              <a:chExt cx="1065141" cy="17669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3D6CEC-6631-4AA9-F6E7-E4F26911BB4A}"/>
                  </a:ext>
                </a:extLst>
              </p:cNvPr>
              <p:cNvSpPr txBox="1"/>
              <p:nvPr/>
            </p:nvSpPr>
            <p:spPr>
              <a:xfrm>
                <a:off x="7228108" y="4119898"/>
                <a:ext cx="890015" cy="159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Exponential decay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19CC0C3C-7A5A-A987-193B-AF1BC649F5DE}"/>
                  </a:ext>
                </a:extLst>
              </p:cNvPr>
              <p:cNvSpPr/>
              <p:nvPr/>
            </p:nvSpPr>
            <p:spPr>
              <a:xfrm>
                <a:off x="7126020" y="4107440"/>
                <a:ext cx="1065141" cy="17669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FFA500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45067" name="Group 33">
              <a:extLst>
                <a:ext uri="{FF2B5EF4-FFF2-40B4-BE49-F238E27FC236}">
                  <a16:creationId xmlns:a16="http://schemas.microsoft.com/office/drawing/2014/main" id="{B99E0143-78D6-AD38-60E9-73E48BF7F8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2671" y="6058427"/>
              <a:ext cx="2477773" cy="365671"/>
              <a:chOff x="4479675" y="5168532"/>
              <a:chExt cx="1198775" cy="17762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AA7BA0-9565-4681-49B2-12B479DBB8B8}"/>
                  </a:ext>
                </a:extLst>
              </p:cNvPr>
              <p:cNvSpPr txBox="1"/>
              <p:nvPr/>
            </p:nvSpPr>
            <p:spPr>
              <a:xfrm>
                <a:off x="4618180" y="5183175"/>
                <a:ext cx="985764" cy="15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807" tIns="48986" rIns="89807" bIns="48986" anchor="ctr" compatLnSpc="0">
                <a:spAutoFit/>
              </a:bodyPr>
              <a:lstStyle/>
              <a:p>
                <a:pPr algn="ctr" defTabSz="685867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Geometrical </a:t>
                </a:r>
                <a:r>
                  <a:rPr lang="en-US" sz="1350" dirty="0" err="1">
                    <a:solidFill>
                      <a:prstClr val="black"/>
                    </a:solidFill>
                    <a:latin typeface="Optima" panose="02000503060000020004" pitchFamily="2" charset="0"/>
                    <a:ea typeface="Microsoft YaHei" pitchFamily="2"/>
                    <a:cs typeface="Mangal" pitchFamily="2"/>
                  </a:rPr>
                  <a:t>prefactor</a:t>
                </a:r>
                <a:endParaRPr lang="en-US" sz="1350" dirty="0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AEE1108-D9A2-9CBA-75A3-DE3F55922410}"/>
                  </a:ext>
                </a:extLst>
              </p:cNvPr>
              <p:cNvSpPr/>
              <p:nvPr/>
            </p:nvSpPr>
            <p:spPr>
              <a:xfrm>
                <a:off x="4479675" y="5168532"/>
                <a:ext cx="1198775" cy="1776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38100">
                <a:solidFill>
                  <a:srgbClr val="729B44"/>
                </a:solidFill>
                <a:prstDash val="solid"/>
              </a:ln>
            </p:spPr>
            <p:txBody>
              <a:bodyPr wrap="none" lIns="84909" tIns="44087" rIns="84909" bIns="44087" anchor="ctr" compatLnSpc="0"/>
              <a:lstStyle/>
              <a:p>
                <a:pPr defTabSz="685867">
                  <a:defRPr/>
                </a:pPr>
                <a:endParaRPr lang="en-US" sz="1633">
                  <a:solidFill>
                    <a:prstClr val="black"/>
                  </a:solidFill>
                  <a:latin typeface="Optima" panose="02000503060000020004" pitchFamily="2" charset="0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934149A6-2001-3DAB-A270-D5B861B260DE}"/>
                </a:ext>
              </a:extLst>
            </p:cNvPr>
            <p:cNvSpPr/>
            <p:nvPr/>
          </p:nvSpPr>
          <p:spPr>
            <a:xfrm>
              <a:off x="6715945" y="5291396"/>
              <a:ext cx="313750" cy="230403"/>
            </a:xfrm>
            <a:prstGeom prst="line">
              <a:avLst/>
            </a:prstGeom>
            <a:noFill/>
            <a:ln w="38100">
              <a:solidFill>
                <a:srgbClr val="29B6F6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6205FE56-99A5-C002-2FF7-5F4E3C0879A3}"/>
                </a:ext>
              </a:extLst>
            </p:cNvPr>
            <p:cNvSpPr/>
            <p:nvPr/>
          </p:nvSpPr>
          <p:spPr>
            <a:xfrm flipH="1">
              <a:off x="8681543" y="5298828"/>
              <a:ext cx="290006" cy="243781"/>
            </a:xfrm>
            <a:prstGeom prst="line">
              <a:avLst/>
            </a:prstGeom>
            <a:noFill/>
            <a:ln w="38100">
              <a:solidFill>
                <a:srgbClr val="FFA500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04FC0B43-0858-F73B-C079-43BDAC46B190}"/>
                </a:ext>
              </a:extLst>
            </p:cNvPr>
            <p:cNvSpPr/>
            <p:nvPr/>
          </p:nvSpPr>
          <p:spPr>
            <a:xfrm flipH="1" flipV="1">
              <a:off x="6017216" y="5976657"/>
              <a:ext cx="605452" cy="252699"/>
            </a:xfrm>
            <a:prstGeom prst="line">
              <a:avLst/>
            </a:prstGeom>
            <a:noFill/>
            <a:ln w="38100">
              <a:solidFill>
                <a:srgbClr val="729B44"/>
              </a:solidFill>
              <a:prstDash val="solid"/>
              <a:tailEnd type="arrow"/>
            </a:ln>
          </p:spPr>
          <p:txBody>
            <a:bodyPr wrap="none" lIns="89807" tIns="48986" rIns="89807" bIns="48986" anchor="ctr" compatLnSpc="0"/>
            <a:lstStyle/>
            <a:p>
              <a:pPr defTabSz="685867">
                <a:defRPr/>
              </a:pPr>
              <a:endParaRPr lang="en-US" sz="1633">
                <a:solidFill>
                  <a:prstClr val="black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EAD450DB-AE57-4CAB-2D81-4083107B1671}"/>
              </a:ext>
            </a:extLst>
          </p:cNvPr>
          <p:cNvSpPr txBox="1"/>
          <p:nvPr/>
        </p:nvSpPr>
        <p:spPr>
          <a:xfrm>
            <a:off x="0" y="-2"/>
            <a:ext cx="121920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How is the anisotropy encoded?</a:t>
            </a:r>
          </a:p>
        </p:txBody>
      </p:sp>
      <p:pic>
        <p:nvPicPr>
          <p:cNvPr id="45060" name="Image 2">
            <a:extLst>
              <a:ext uri="{FF2B5EF4-FFF2-40B4-BE49-F238E27FC236}">
                <a16:creationId xmlns:a16="http://schemas.microsoft.com/office/drawing/2014/main" id="{3D594494-43B2-D20B-A1A2-CA64AE7F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82" y="3689668"/>
            <a:ext cx="3109287" cy="303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>
            <a:extLst>
              <a:ext uri="{FF2B5EF4-FFF2-40B4-BE49-F238E27FC236}">
                <a16:creationId xmlns:a16="http://schemas.microsoft.com/office/drawing/2014/main" id="{900E4D4C-111F-08FA-E84A-247E5CF3E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01" y="2870223"/>
            <a:ext cx="3970497" cy="68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>
            <a:extLst>
              <a:ext uri="{FF2B5EF4-FFF2-40B4-BE49-F238E27FC236}">
                <a16:creationId xmlns:a16="http://schemas.microsoft.com/office/drawing/2014/main" id="{4C4513E8-E7EC-74FF-1247-0E8EA1520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233" y="3741514"/>
            <a:ext cx="2776612" cy="71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1">
            <a:extLst>
              <a:ext uri="{FF2B5EF4-FFF2-40B4-BE49-F238E27FC236}">
                <a16:creationId xmlns:a16="http://schemas.microsoft.com/office/drawing/2014/main" id="{EBB5C750-713D-2C61-BF3C-60C9F703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575" y="5062133"/>
            <a:ext cx="5684276" cy="146617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fr-FR" sz="1814" b="1">
                <a:solidFill>
                  <a:srgbClr val="000000"/>
                </a:solidFill>
                <a:cs typeface="Arial" panose="020B0604020202020204" pitchFamily="34" charset="0"/>
              </a:rPr>
              <a:t>General implications: </a:t>
            </a:r>
          </a:p>
          <a:p>
            <a:pPr>
              <a:lnSpc>
                <a:spcPct val="150000"/>
              </a:lnSpc>
            </a:pPr>
            <a:r>
              <a:rPr lang="en-US" altLang="fr-FR" sz="1633">
                <a:solidFill>
                  <a:srgbClr val="000000"/>
                </a:solidFill>
                <a:cs typeface="Arial" panose="020B0604020202020204" pitchFamily="34" charset="0"/>
              </a:rPr>
              <a:t>1. Focusing survives in 2D SC </a:t>
            </a:r>
          </a:p>
          <a:p>
            <a:pPr>
              <a:lnSpc>
                <a:spcPct val="150000"/>
              </a:lnSpc>
            </a:pPr>
            <a:r>
              <a:rPr lang="en-US" altLang="fr-FR" sz="1633">
                <a:solidFill>
                  <a:srgbClr val="000000"/>
                </a:solidFill>
                <a:cs typeface="Arial" panose="020B0604020202020204" pitchFamily="34" charset="0"/>
              </a:rPr>
              <a:t>2. Decay length and prefactor are in phase (reasonable FS) </a:t>
            </a:r>
          </a:p>
          <a:p>
            <a:pPr>
              <a:lnSpc>
                <a:spcPct val="150000"/>
              </a:lnSpc>
            </a:pPr>
            <a:r>
              <a:rPr lang="en-US" altLang="fr-FR" sz="1633">
                <a:solidFill>
                  <a:srgbClr val="000000"/>
                </a:solidFill>
                <a:cs typeface="Arial" panose="020B0604020202020204" pitchFamily="34" charset="0"/>
              </a:rPr>
              <a:t>3. Critical point doubling affects oscillations (no SOC) </a:t>
            </a:r>
            <a:endParaRPr lang="fr-FR" altLang="fr-FR" sz="1633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Graphic 3">
            <a:extLst>
              <a:ext uri="{FF2B5EF4-FFF2-40B4-BE49-F238E27FC236}">
                <a16:creationId xmlns:a16="http://schemas.microsoft.com/office/drawing/2014/main" id="{1517C19D-1AF4-1940-07E6-60EF3BC9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59" y="1039790"/>
            <a:ext cx="3017116" cy="2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B055F9-349D-24F2-609D-5BE457040794}"/>
              </a:ext>
            </a:extLst>
          </p:cNvPr>
          <p:cNvSpPr txBox="1"/>
          <p:nvPr/>
        </p:nvSpPr>
        <p:spPr>
          <a:xfrm>
            <a:off x="1850436" y="1003787"/>
            <a:ext cx="3203150" cy="3380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defTabSz="685867">
              <a:defRPr/>
            </a:pPr>
            <a:r>
              <a:rPr lang="en-US" sz="1633" b="1" dirty="0">
                <a:solidFill>
                  <a:prstClr val="black"/>
                </a:solidFill>
                <a:ea typeface="Microsoft YaHei" pitchFamily="2"/>
                <a:cs typeface="Arial" panose="020B0604020202020204" pitchFamily="34" charset="0"/>
              </a:rPr>
              <a:t>Example:</a:t>
            </a:r>
            <a:r>
              <a:rPr lang="en-US" sz="1633" dirty="0">
                <a:solidFill>
                  <a:prstClr val="black"/>
                </a:solidFill>
                <a:ea typeface="Microsoft YaHei" pitchFamily="2"/>
                <a:cs typeface="Arial" panose="020B0604020202020204" pitchFamily="34" charset="0"/>
              </a:rPr>
              <a:t> Tight-binding toy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B81D7-BDAF-2CD6-DF3B-0BA59B037EF6}"/>
              </a:ext>
            </a:extLst>
          </p:cNvPr>
          <p:cNvSpPr txBox="1"/>
          <p:nvPr/>
        </p:nvSpPr>
        <p:spPr>
          <a:xfrm>
            <a:off x="0" y="31683"/>
            <a:ext cx="12192000" cy="646331"/>
          </a:xfrm>
          <a:prstGeom prst="rect">
            <a:avLst/>
          </a:prstGeom>
          <a:solidFill>
            <a:srgbClr val="134DD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latin typeface="Optima"/>
                <a:cs typeface="Optima"/>
              </a:rPr>
              <a:t>Single Fermi pocket</a:t>
            </a:r>
            <a:endParaRPr lang="en-US" sz="3000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48133" name="Rectangle 1">
            <a:extLst>
              <a:ext uri="{FF2B5EF4-FFF2-40B4-BE49-F238E27FC236}">
                <a16:creationId xmlns:a16="http://schemas.microsoft.com/office/drawing/2014/main" id="{58B75E9A-0357-D2F8-C474-B42BFE9EF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210" y="1543842"/>
            <a:ext cx="1467068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633">
                <a:solidFill>
                  <a:srgbClr val="000000"/>
                </a:solidFill>
                <a:cs typeface="Arial" panose="020B0604020202020204" pitchFamily="34" charset="0"/>
              </a:rPr>
              <a:t>Fermi surface </a:t>
            </a:r>
            <a:endParaRPr lang="fr-FR" altLang="fr-FR" sz="1633">
              <a:cs typeface="Arial" panose="020B0604020202020204" pitchFamily="34" charset="0"/>
            </a:endParaRPr>
          </a:p>
        </p:txBody>
      </p:sp>
      <p:pic>
        <p:nvPicPr>
          <p:cNvPr id="48134" name="Image 2">
            <a:extLst>
              <a:ext uri="{FF2B5EF4-FFF2-40B4-BE49-F238E27FC236}">
                <a16:creationId xmlns:a16="http://schemas.microsoft.com/office/drawing/2014/main" id="{A95360D4-B11E-2947-6007-89610E66E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81" y="2187591"/>
            <a:ext cx="2466979" cy="42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7">
            <a:extLst>
              <a:ext uri="{FF2B5EF4-FFF2-40B4-BE49-F238E27FC236}">
                <a16:creationId xmlns:a16="http://schemas.microsoft.com/office/drawing/2014/main" id="{ABC9376E-FD5B-AC09-0949-F769C7C95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16" y="1526561"/>
            <a:ext cx="68320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633">
                <a:solidFill>
                  <a:srgbClr val="000000"/>
                </a:solidFill>
                <a:latin typeface="AAAAAE+Avenir-Book"/>
              </a:rPr>
              <a:t>LDOS </a:t>
            </a:r>
            <a:endParaRPr lang="fr-FR" altLang="fr-FR" sz="1633"/>
          </a:p>
        </p:txBody>
      </p:sp>
      <p:pic>
        <p:nvPicPr>
          <p:cNvPr id="48136" name="Image 8">
            <a:extLst>
              <a:ext uri="{FF2B5EF4-FFF2-40B4-BE49-F238E27FC236}">
                <a16:creationId xmlns:a16="http://schemas.microsoft.com/office/drawing/2014/main" id="{EE263D76-16E0-C2D2-10EE-48D24E4CA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25" y="2171748"/>
            <a:ext cx="2400732" cy="42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phic 3">
            <a:extLst>
              <a:ext uri="{FF2B5EF4-FFF2-40B4-BE49-F238E27FC236}">
                <a16:creationId xmlns:a16="http://schemas.microsoft.com/office/drawing/2014/main" id="{B52C6D17-7147-DEA0-3C49-87897DE2C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59" y="1039790"/>
            <a:ext cx="3017116" cy="2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3DDB7-5A29-2A91-D9DB-3DAE6232089B}"/>
              </a:ext>
            </a:extLst>
          </p:cNvPr>
          <p:cNvSpPr txBox="1"/>
          <p:nvPr/>
        </p:nvSpPr>
        <p:spPr>
          <a:xfrm>
            <a:off x="1850436" y="1003787"/>
            <a:ext cx="3203150" cy="3380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defTabSz="685867">
              <a:defRPr/>
            </a:pPr>
            <a:r>
              <a:rPr lang="en-US" sz="1633" b="1" dirty="0">
                <a:solidFill>
                  <a:prstClr val="black"/>
                </a:solidFill>
                <a:ea typeface="Microsoft YaHei" pitchFamily="2"/>
                <a:cs typeface="Arial" panose="020B0604020202020204" pitchFamily="34" charset="0"/>
              </a:rPr>
              <a:t>Example:</a:t>
            </a:r>
            <a:r>
              <a:rPr lang="en-US" sz="1633" dirty="0">
                <a:solidFill>
                  <a:prstClr val="black"/>
                </a:solidFill>
                <a:ea typeface="Microsoft YaHei" pitchFamily="2"/>
                <a:cs typeface="Arial" panose="020B0604020202020204" pitchFamily="34" charset="0"/>
              </a:rPr>
              <a:t> Tight-binding toy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97C76-2A65-F65C-CD08-3318D9E3DD3B}"/>
              </a:ext>
            </a:extLst>
          </p:cNvPr>
          <p:cNvSpPr txBox="1"/>
          <p:nvPr/>
        </p:nvSpPr>
        <p:spPr>
          <a:xfrm>
            <a:off x="1501918" y="31684"/>
            <a:ext cx="9144961" cy="594906"/>
          </a:xfrm>
          <a:prstGeom prst="rect">
            <a:avLst/>
          </a:pr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/>
                <a:cs typeface="Optima"/>
              </a:rPr>
              <a:t>Single Fermi pocket</a:t>
            </a:r>
            <a:endParaRPr lang="en-US" sz="3000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1FB4B7C8-D851-4606-58D3-52E57B7C7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210" y="1543842"/>
            <a:ext cx="1467068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633">
                <a:solidFill>
                  <a:srgbClr val="000000"/>
                </a:solidFill>
                <a:cs typeface="Arial" panose="020B0604020202020204" pitchFamily="34" charset="0"/>
              </a:rPr>
              <a:t>Fermi surface </a:t>
            </a:r>
            <a:endParaRPr lang="fr-FR" altLang="fr-FR" sz="1633">
              <a:cs typeface="Arial" panose="020B0604020202020204" pitchFamily="34" charset="0"/>
            </a:endParaRPr>
          </a:p>
        </p:txBody>
      </p:sp>
      <p:pic>
        <p:nvPicPr>
          <p:cNvPr id="50182" name="Image 2">
            <a:extLst>
              <a:ext uri="{FF2B5EF4-FFF2-40B4-BE49-F238E27FC236}">
                <a16:creationId xmlns:a16="http://schemas.microsoft.com/office/drawing/2014/main" id="{5CC80B9B-E7BB-4EDF-CA20-60307E7D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81" y="2187591"/>
            <a:ext cx="2466979" cy="42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6CE00D-38FD-BAE5-9BDD-C9D93804A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83" y="1683538"/>
            <a:ext cx="2351767" cy="491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C8E47C-277F-5606-8EB0-796F4C359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39" y="1683538"/>
            <a:ext cx="2606674" cy="475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A33AB7-A05E-4C08-2396-5C3A5FD0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19" y="2331606"/>
            <a:ext cx="5488417" cy="374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B1B49-7858-7FEC-8A74-AEF0D3B48F02}"/>
              </a:ext>
            </a:extLst>
          </p:cNvPr>
          <p:cNvSpPr txBox="1"/>
          <p:nvPr/>
        </p:nvSpPr>
        <p:spPr>
          <a:xfrm>
            <a:off x="0" y="31683"/>
            <a:ext cx="12192000" cy="646331"/>
          </a:xfrm>
          <a:prstGeom prst="rect">
            <a:avLst/>
          </a:prstGeom>
          <a:solidFill>
            <a:srgbClr val="134DD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67">
              <a:defRPr/>
            </a:pPr>
            <a:r>
              <a:rPr lang="en-US" sz="3000" b="1" dirty="0">
                <a:solidFill>
                  <a:prstClr val="white"/>
                </a:solidFill>
                <a:latin typeface="Optima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latin typeface="Optima"/>
                <a:cs typeface="Optima"/>
              </a:rPr>
              <a:t>Single Fermi pocket</a:t>
            </a:r>
            <a:endParaRPr lang="en-US" sz="3000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4A2EB8E-2596-A45C-2CCF-8F0F53B13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Abrikosov-Gor’kov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theory (consequences)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558DE-9525-650C-245F-799C5DBBD2B9}"/>
              </a:ext>
            </a:extLst>
          </p:cNvPr>
          <p:cNvSpPr txBox="1"/>
          <p:nvPr/>
        </p:nvSpPr>
        <p:spPr>
          <a:xfrm>
            <a:off x="2348346" y="669341"/>
            <a:ext cx="6096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30820" algn="ctr"/>
            <a:r>
              <a:rPr lang="en-US" sz="2000" b="0" i="0" u="none" strike="noStrike" baseline="0" dirty="0" err="1">
                <a:solidFill>
                  <a:srgbClr val="FF0000"/>
                </a:solidFill>
                <a:latin typeface="Tahoma" panose="020B0604030504040204" pitchFamily="34" charset="0"/>
              </a:rPr>
              <a:t>Skalski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ahoma" panose="020B0604030504040204" pitchFamily="34" charset="0"/>
              </a:rPr>
              <a:t> et al, Phys Rev. 136, A1500 (1964)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AC74C-9461-3713-0E91-C84255AE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360" y="1288473"/>
            <a:ext cx="5695562" cy="3726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3D86D-51FC-EBFB-7028-BB6DE3E8C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769" y="1354308"/>
            <a:ext cx="6062133" cy="46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99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B99AA5-8210-59A7-07B6-2A12ADFCEBBE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A4907-013D-1A56-F6AA-4BE2A82C6859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D158D-6A49-EFB7-E4A8-F09CFF4520C9}"/>
              </a:ext>
            </a:extLst>
          </p:cNvPr>
          <p:cNvSpPr txBox="1"/>
          <p:nvPr/>
        </p:nvSpPr>
        <p:spPr>
          <a:xfrm>
            <a:off x="6219854" y="4673292"/>
            <a:ext cx="3510222" cy="6502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and analytical model</a:t>
            </a:r>
          </a:p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match perfectly!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C61A5-35C9-EE5B-97D4-EED59D3E4BB2}"/>
              </a:ext>
            </a:extLst>
          </p:cNvPr>
          <p:cNvSpPr txBox="1"/>
          <p:nvPr/>
        </p:nvSpPr>
        <p:spPr>
          <a:xfrm>
            <a:off x="0" y="15842"/>
            <a:ext cx="12192000" cy="646331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NbSe2 tight binding (multi-pocket)</a:t>
            </a:r>
            <a:endParaRPr 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2230" name="Image 1">
            <a:extLst>
              <a:ext uri="{FF2B5EF4-FFF2-40B4-BE49-F238E27FC236}">
                <a16:creationId xmlns:a16="http://schemas.microsoft.com/office/drawing/2014/main" id="{FD9FB4A6-84EB-CF9C-3E58-1F19F69E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38" y="1173724"/>
            <a:ext cx="4880673" cy="251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Image 2">
            <a:extLst>
              <a:ext uri="{FF2B5EF4-FFF2-40B4-BE49-F238E27FC236}">
                <a16:creationId xmlns:a16="http://schemas.microsoft.com/office/drawing/2014/main" id="{FE0A35DB-402C-C1E2-85BF-F52ACE5EA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70" y="3990660"/>
            <a:ext cx="5054931" cy="9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3">
            <a:extLst>
              <a:ext uri="{FF2B5EF4-FFF2-40B4-BE49-F238E27FC236}">
                <a16:creationId xmlns:a16="http://schemas.microsoft.com/office/drawing/2014/main" id="{08A8D7C2-F247-7054-D4A8-BBD0C2338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381" y="5357363"/>
            <a:ext cx="4964202" cy="3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a-DK" altLang="fr-FR" sz="1452">
                <a:solidFill>
                  <a:srgbClr val="5D5D5D"/>
                </a:solidFill>
                <a:latin typeface="AAAAAC+HelveticaNeue"/>
              </a:rPr>
              <a:t>D.J. Rahn et al., Phys. Rev. B 85, 224532 (2012) </a:t>
            </a:r>
            <a:endParaRPr lang="fr-FR" altLang="fr-FR" sz="1452"/>
          </a:p>
        </p:txBody>
      </p:sp>
      <p:sp>
        <p:nvSpPr>
          <p:cNvPr id="52233" name="Rectangle 4">
            <a:extLst>
              <a:ext uri="{FF2B5EF4-FFF2-40B4-BE49-F238E27FC236}">
                <a16:creationId xmlns:a16="http://schemas.microsoft.com/office/drawing/2014/main" id="{C4F80C02-A5ED-5321-798D-6FF44AAC6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465" y="1222689"/>
            <a:ext cx="2873102" cy="84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fr-FR" sz="1633" b="1">
                <a:solidFill>
                  <a:srgbClr val="000000"/>
                </a:solidFill>
                <a:latin typeface="AAAAAD+Avenir-Heavy"/>
              </a:rPr>
              <a:t>Spinless three-pocket </a:t>
            </a:r>
          </a:p>
          <a:p>
            <a:pPr algn="ctr"/>
            <a:r>
              <a:rPr lang="en-US" altLang="fr-FR" sz="1633" b="1">
                <a:solidFill>
                  <a:srgbClr val="000000"/>
                </a:solidFill>
                <a:latin typeface="AAAAAD+Avenir-Heavy"/>
              </a:rPr>
              <a:t>Fermi surface </a:t>
            </a:r>
          </a:p>
          <a:p>
            <a:pPr algn="ctr"/>
            <a:r>
              <a:rPr lang="en-US" altLang="fr-FR" sz="1633">
                <a:solidFill>
                  <a:srgbClr val="000000"/>
                </a:solidFill>
                <a:latin typeface="AAAAAE+Avenir-Book"/>
              </a:rPr>
              <a:t>(lowest Nb 4d-band) </a:t>
            </a:r>
            <a:endParaRPr lang="fr-FR" altLang="fr-FR" sz="1633"/>
          </a:p>
        </p:txBody>
      </p:sp>
      <p:pic>
        <p:nvPicPr>
          <p:cNvPr id="52234" name="Image 9">
            <a:extLst>
              <a:ext uri="{FF2B5EF4-FFF2-40B4-BE49-F238E27FC236}">
                <a16:creationId xmlns:a16="http://schemas.microsoft.com/office/drawing/2014/main" id="{3CC2BEDD-C916-C658-BC22-7412A8017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91" y="2582192"/>
            <a:ext cx="3722790" cy="356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E09EC0-C6D1-2DA8-BD4F-866409061C60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E3952-A9F3-2343-7A3E-C74915788582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41EF2-9F98-3D15-BB63-43AC52EB56EF}"/>
              </a:ext>
            </a:extLst>
          </p:cNvPr>
          <p:cNvSpPr txBox="1"/>
          <p:nvPr/>
        </p:nvSpPr>
        <p:spPr>
          <a:xfrm>
            <a:off x="6219854" y="4673292"/>
            <a:ext cx="3510222" cy="6502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and analytical model</a:t>
            </a:r>
          </a:p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match perfectly!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1FAE2-A174-12D0-2CF3-6EB000B14B3B}"/>
              </a:ext>
            </a:extLst>
          </p:cNvPr>
          <p:cNvSpPr txBox="1"/>
          <p:nvPr/>
        </p:nvSpPr>
        <p:spPr>
          <a:xfrm>
            <a:off x="0" y="15841"/>
            <a:ext cx="12192000" cy="646331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NbSe2 tight binding (multi-pocket)</a:t>
            </a:r>
            <a:endParaRPr lang="en-US" sz="3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4278" name="Image 2">
            <a:extLst>
              <a:ext uri="{FF2B5EF4-FFF2-40B4-BE49-F238E27FC236}">
                <a16:creationId xmlns:a16="http://schemas.microsoft.com/office/drawing/2014/main" id="{612AEE28-A1DD-3743-1F9D-E6D1D2ED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28" y="1257253"/>
            <a:ext cx="9117597" cy="439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C9C789-9A57-5748-E195-9A485A469309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A6EEC-F434-E1E4-6F78-9508AAF1BA15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A5AAA-27FF-A18E-70CC-11B6A80A9FB5}"/>
              </a:ext>
            </a:extLst>
          </p:cNvPr>
          <p:cNvSpPr txBox="1"/>
          <p:nvPr/>
        </p:nvSpPr>
        <p:spPr>
          <a:xfrm>
            <a:off x="6219854" y="4673292"/>
            <a:ext cx="3510222" cy="6502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and analytical model</a:t>
            </a:r>
          </a:p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match perfectly!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16664-0BB3-07EA-3EDD-11A21375CB7F}"/>
              </a:ext>
            </a:extLst>
          </p:cNvPr>
          <p:cNvSpPr txBox="1"/>
          <p:nvPr/>
        </p:nvSpPr>
        <p:spPr>
          <a:xfrm>
            <a:off x="0" y="15843"/>
            <a:ext cx="12192000" cy="646331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NbSe2 tight binding (multi-pocket)</a:t>
            </a:r>
            <a:endParaRPr 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6326" name="Image 3">
            <a:extLst>
              <a:ext uri="{FF2B5EF4-FFF2-40B4-BE49-F238E27FC236}">
                <a16:creationId xmlns:a16="http://schemas.microsoft.com/office/drawing/2014/main" id="{5FC07302-B966-4A73-DABD-F52E0F14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89" y="1468955"/>
            <a:ext cx="3999299" cy="384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Image 9">
            <a:extLst>
              <a:ext uri="{FF2B5EF4-FFF2-40B4-BE49-F238E27FC236}">
                <a16:creationId xmlns:a16="http://schemas.microsoft.com/office/drawing/2014/main" id="{B87B7FBA-754E-2E18-8421-5751C740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56" y="1110357"/>
            <a:ext cx="4196601" cy="41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14217736-6B5D-176D-6643-B6A6D23CF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17" y="1588488"/>
            <a:ext cx="3982018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Graphic 4">
            <a:extLst>
              <a:ext uri="{FF2B5EF4-FFF2-40B4-BE49-F238E27FC236}">
                <a16:creationId xmlns:a16="http://schemas.microsoft.com/office/drawing/2014/main" id="{F9025CBE-4ADE-5C26-F254-6D334BE86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64" y="3623421"/>
            <a:ext cx="3384355" cy="5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1F7AE-3389-03B8-A7DE-2DE7D593A28C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2C05F-2C62-687C-4914-6737A93A40FD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1EEA5-60D6-2222-B2EC-B16B10354B53}"/>
              </a:ext>
            </a:extLst>
          </p:cNvPr>
          <p:cNvSpPr txBox="1"/>
          <p:nvPr/>
        </p:nvSpPr>
        <p:spPr>
          <a:xfrm>
            <a:off x="6332605" y="4673292"/>
            <a:ext cx="4122313" cy="650415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 algn="ctr">
              <a:defRPr sz="2000"/>
            </a:pPr>
            <a:r>
              <a:rPr lang="en-US" sz="1814" b="1" dirty="0">
                <a:solidFill>
                  <a:srgbClr val="FF0000"/>
                </a:solidFill>
                <a:cs typeface="Arial" panose="020B0604020202020204" pitchFamily="34" charset="0"/>
              </a:rPr>
              <a:t>Tight-binding fit and analytical model </a:t>
            </a:r>
          </a:p>
          <a:p>
            <a:pPr algn="ctr">
              <a:defRPr sz="2000"/>
            </a:pPr>
            <a:r>
              <a:rPr lang="en-US" sz="1814" b="1" dirty="0">
                <a:solidFill>
                  <a:srgbClr val="FF0000"/>
                </a:solidFill>
                <a:cs typeface="Arial" panose="020B0604020202020204" pitchFamily="34" charset="0"/>
              </a:rPr>
              <a:t>match perfectly! </a:t>
            </a:r>
            <a:endParaRPr lang="en-US" sz="2177" b="1" dirty="0">
              <a:solidFill>
                <a:srgbClr val="FF0000"/>
              </a:solidFill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33770-47A8-C094-3F30-6570EB7B7CD4}"/>
              </a:ext>
            </a:extLst>
          </p:cNvPr>
          <p:cNvSpPr txBox="1"/>
          <p:nvPr/>
        </p:nvSpPr>
        <p:spPr>
          <a:xfrm>
            <a:off x="1457274" y="15843"/>
            <a:ext cx="9231369" cy="1097480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cs typeface="Arial" panose="020B0604020202020204" pitchFamily="34" charset="0"/>
              </a:rPr>
              <a:t>NbSe2: Quantitative test against </a:t>
            </a:r>
          </a:p>
          <a:p>
            <a:pPr algn="ctr">
              <a:defRPr/>
            </a:pPr>
            <a:r>
              <a:rPr lang="en-US" sz="3266" b="1" dirty="0">
                <a:solidFill>
                  <a:prstClr val="white"/>
                </a:solidFill>
                <a:cs typeface="Arial" panose="020B0604020202020204" pitchFamily="34" charset="0"/>
              </a:rPr>
              <a:t>tight-binding</a:t>
            </a:r>
            <a:endParaRPr lang="en-US" sz="3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8376" name="Picture 10">
            <a:extLst>
              <a:ext uri="{FF2B5EF4-FFF2-40B4-BE49-F238E27FC236}">
                <a16:creationId xmlns:a16="http://schemas.microsoft.com/office/drawing/2014/main" id="{889261AD-8CA2-363B-3B1B-83FB91E39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63" y="2340247"/>
            <a:ext cx="2631157" cy="5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ZoneTexte 9">
            <a:extLst>
              <a:ext uri="{FF2B5EF4-FFF2-40B4-BE49-F238E27FC236}">
                <a16:creationId xmlns:a16="http://schemas.microsoft.com/office/drawing/2014/main" id="{78B7A455-7CA1-68D6-733B-E50C67982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870" y="6316504"/>
            <a:ext cx="6336665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55650"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566738" indent="-188913" defTabSz="755650"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944563" indent="-188913" defTabSz="755650"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322388" indent="-188913" defTabSz="755650"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1700213" indent="-188913" defTabSz="755650"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157413" indent="-188913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614613" indent="-188913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071813" indent="-188913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529013" indent="-188913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r>
              <a:rPr lang="fr-FR" altLang="fr-FR" sz="1633">
                <a:solidFill>
                  <a:srgbClr val="AC146E"/>
                </a:solidFill>
              </a:rPr>
              <a:t>See M. Uldemolins, A. Mesaros, PS, PRB 105, 144503 (2022)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9B16C155-5B0E-D3E2-C3B3-362E0E83D2B2}"/>
              </a:ext>
            </a:extLst>
          </p:cNvPr>
          <p:cNvSpPr txBox="1"/>
          <p:nvPr/>
        </p:nvSpPr>
        <p:spPr>
          <a:xfrm>
            <a:off x="1543683" y="15843"/>
            <a:ext cx="914496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cs typeface="Arial" panose="020B0604020202020204" pitchFamily="34" charset="0"/>
              </a:rPr>
              <a:t>Analyzing STM data on</a:t>
            </a:r>
            <a:r>
              <a:rPr lang="en-US" sz="3266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 </a:t>
            </a:r>
            <a:r>
              <a:rPr lang="en-US" sz="2903" b="1" dirty="0">
                <a:solidFill>
                  <a:prstClr val="white"/>
                </a:solidFill>
                <a:cs typeface="Arial" panose="020B0604020202020204" pitchFamily="34" charset="0"/>
              </a:rPr>
              <a:t>NbSe2: challenge</a:t>
            </a:r>
            <a:endParaRPr lang="en-US" sz="3000" b="1" dirty="0">
              <a:solidFill>
                <a:prstClr val="white"/>
              </a:solidFill>
              <a:latin typeface="Optima" panose="02000503060000020004" pitchFamily="2" charset="0"/>
              <a:cs typeface="Optima"/>
            </a:endParaRPr>
          </a:p>
        </p:txBody>
      </p:sp>
      <p:pic>
        <p:nvPicPr>
          <p:cNvPr id="61443" name="Image 2">
            <a:extLst>
              <a:ext uri="{FF2B5EF4-FFF2-40B4-BE49-F238E27FC236}">
                <a16:creationId xmlns:a16="http://schemas.microsoft.com/office/drawing/2014/main" id="{77400542-F540-65B4-5403-9F27417F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46" y="1091636"/>
            <a:ext cx="4723696" cy="21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>
            <a:extLst>
              <a:ext uri="{FF2B5EF4-FFF2-40B4-BE49-F238E27FC236}">
                <a16:creationId xmlns:a16="http://schemas.microsoft.com/office/drawing/2014/main" id="{DAA8DC58-6442-AB7C-4E77-1F8937D5E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242" y="737358"/>
            <a:ext cx="66011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814" b="1">
                <a:solidFill>
                  <a:srgbClr val="000000"/>
                </a:solidFill>
                <a:latin typeface="AAAAAD+Avenir-Heavy"/>
              </a:rPr>
              <a:t>STM</a:t>
            </a:r>
            <a:r>
              <a:rPr lang="fr-FR" altLang="fr-FR" sz="1633" b="1">
                <a:solidFill>
                  <a:srgbClr val="000000"/>
                </a:solidFill>
                <a:latin typeface="AAAAAD+Avenir-Heavy"/>
              </a:rPr>
              <a:t> </a:t>
            </a:r>
            <a:endParaRPr lang="fr-FR" altLang="fr-FR" sz="1633"/>
          </a:p>
        </p:txBody>
      </p:sp>
      <p:sp>
        <p:nvSpPr>
          <p:cNvPr id="61445" name="Rectangle 4">
            <a:extLst>
              <a:ext uri="{FF2B5EF4-FFF2-40B4-BE49-F238E27FC236}">
                <a16:creationId xmlns:a16="http://schemas.microsoft.com/office/drawing/2014/main" id="{50201E66-A753-41DD-14FF-33993F52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606" y="3683907"/>
            <a:ext cx="4488473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fr-FR" sz="1814">
                <a:solidFill>
                  <a:srgbClr val="000000"/>
                </a:solidFill>
                <a:cs typeface="Arial" panose="020B0604020202020204" pitchFamily="34" charset="0"/>
              </a:rPr>
              <a:t>Matches estimate from H</a:t>
            </a:r>
            <a:r>
              <a:rPr lang="en-US" altLang="fr-FR" sz="1270">
                <a:solidFill>
                  <a:srgbClr val="000000"/>
                </a:solidFill>
                <a:cs typeface="Arial" panose="020B0604020202020204" pitchFamily="34" charset="0"/>
              </a:rPr>
              <a:t>c2 </a:t>
            </a:r>
            <a:r>
              <a:rPr lang="en-US" altLang="fr-FR" sz="1814">
                <a:solidFill>
                  <a:srgbClr val="000000"/>
                </a:solidFill>
                <a:cs typeface="Arial" panose="020B0604020202020204" pitchFamily="34" charset="0"/>
              </a:rPr>
              <a:t>and vortex core </a:t>
            </a:r>
            <a:endParaRPr lang="fr-FR" altLang="fr-FR" sz="1814">
              <a:cs typeface="Arial" panose="020B0604020202020204" pitchFamily="34" charset="0"/>
            </a:endParaRPr>
          </a:p>
        </p:txBody>
      </p:sp>
      <p:sp>
        <p:nvSpPr>
          <p:cNvPr id="61446" name="Rectangle 5">
            <a:extLst>
              <a:ext uri="{FF2B5EF4-FFF2-40B4-BE49-F238E27FC236}">
                <a16:creationId xmlns:a16="http://schemas.microsoft.com/office/drawing/2014/main" id="{E051EE3F-66C5-2EAA-8362-260680509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969" y="4439987"/>
            <a:ext cx="2978701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089">
                <a:solidFill>
                  <a:srgbClr val="5D5D5D"/>
                </a:solidFill>
                <a:cs typeface="Arial" panose="020B0604020202020204" pitchFamily="34" charset="0"/>
              </a:rPr>
              <a:t>Nader and Monceau. SpringerPlus 3:16 (2014) </a:t>
            </a:r>
            <a:endParaRPr lang="fr-FR" altLang="fr-FR" sz="1089">
              <a:cs typeface="Arial" panose="020B0604020202020204" pitchFamily="34" charset="0"/>
            </a:endParaRPr>
          </a:p>
        </p:txBody>
      </p:sp>
      <p:sp>
        <p:nvSpPr>
          <p:cNvPr id="61447" name="Rectangle 6">
            <a:extLst>
              <a:ext uri="{FF2B5EF4-FFF2-40B4-BE49-F238E27FC236}">
                <a16:creationId xmlns:a16="http://schemas.microsoft.com/office/drawing/2014/main" id="{618F9B80-AFB7-4FCB-3A2E-B93CE7F7E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27" y="4131795"/>
            <a:ext cx="5878697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089">
                <a:solidFill>
                  <a:srgbClr val="5D5D5D"/>
                </a:solidFill>
                <a:cs typeface="Arial" panose="020B0604020202020204" pitchFamily="34" charset="0"/>
              </a:rPr>
              <a:t>H. F. Hess, R. B. Robinson, and J. V. Waszczak, PRL 64, 2711 (1990) </a:t>
            </a:r>
            <a:endParaRPr lang="fr-FR" altLang="fr-FR" sz="1089"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D690906-F86F-AEA0-148F-B818E7D520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46588" y="866971"/>
            <a:ext cx="7200" cy="4130354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976FED-792D-8757-17EA-D568FA2D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939" y="816567"/>
            <a:ext cx="228081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814" b="1">
                <a:solidFill>
                  <a:srgbClr val="000000"/>
                </a:solidFill>
                <a:latin typeface="AAAAAD+Avenir-Heavy"/>
              </a:rPr>
              <a:t>Tight-binding models </a:t>
            </a:r>
            <a:endParaRPr lang="fr-FR" altLang="fr-FR" sz="1814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8B157E-553B-3735-4340-1FE746F32285}"/>
              </a:ext>
            </a:extLst>
          </p:cNvPr>
          <p:cNvSpPr/>
          <p:nvPr/>
        </p:nvSpPr>
        <p:spPr>
          <a:xfrm>
            <a:off x="6579892" y="1388307"/>
            <a:ext cx="4571040" cy="19113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1814" dirty="0">
                <a:solidFill>
                  <a:srgbClr val="000000"/>
                </a:solidFill>
                <a:cs typeface="Arial" panose="020B0604020202020204" pitchFamily="34" charset="0"/>
              </a:rPr>
              <a:t>Small gap (1meV) and ARPES fit bands </a:t>
            </a:r>
            <a:endParaRPr lang="fr-FR" sz="1089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sz="1089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G.C. Menard et al., Nat. Phys. 11, 1013 (2015) </a:t>
            </a:r>
          </a:p>
          <a:p>
            <a:pPr>
              <a:defRPr/>
            </a:pPr>
            <a:r>
              <a:rPr lang="da-DK" sz="1089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L.M. Rütten et al., arXiv:2404.16513 (2024) </a:t>
            </a:r>
            <a:endParaRPr lang="fr-FR" sz="1089" dirty="0">
              <a:solidFill>
                <a:schemeClr val="bg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fr-FR" sz="1089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sz="1814" dirty="0">
                <a:solidFill>
                  <a:srgbClr val="000000"/>
                </a:solidFill>
                <a:cs typeface="Arial" panose="020B0604020202020204" pitchFamily="34" charset="0"/>
              </a:rPr>
              <a:t>First </a:t>
            </a:r>
            <a:r>
              <a:rPr lang="fr-FR" sz="1814" dirty="0" err="1">
                <a:solidFill>
                  <a:srgbClr val="000000"/>
                </a:solidFill>
                <a:cs typeface="Arial" panose="020B0604020202020204" pitchFamily="34" charset="0"/>
              </a:rPr>
              <a:t>principles</a:t>
            </a:r>
            <a:r>
              <a:rPr lang="fr-FR" sz="254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452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fr-FR" sz="1089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D. </a:t>
            </a:r>
            <a:r>
              <a:rPr lang="fr-FR" sz="1089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Sticlet</a:t>
            </a:r>
            <a:r>
              <a:rPr lang="fr-FR" sz="1089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 and C. </a:t>
            </a:r>
            <a:r>
              <a:rPr lang="fr-FR" sz="1089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Morari</a:t>
            </a:r>
            <a:r>
              <a:rPr lang="fr-FR" sz="1089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Phys. </a:t>
            </a:r>
            <a:r>
              <a:rPr lang="fr-FR" sz="1089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Rev</a:t>
            </a:r>
            <a:r>
              <a:rPr lang="fr-FR" sz="1089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. B 100, 075420 (2019)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BF1015-A178-7521-3C43-26F9B006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65" y="3604699"/>
            <a:ext cx="2439616" cy="7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4E7A21-6862-56BE-6B01-F13C2C8A9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22" y="4615685"/>
            <a:ext cx="3931613" cy="4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32F18B68-F7E7-2E31-8299-80AE2B8D60E6}"/>
              </a:ext>
            </a:extLst>
          </p:cNvPr>
          <p:cNvGrpSpPr>
            <a:grpSpLocks/>
          </p:cNvGrpSpPr>
          <p:nvPr/>
        </p:nvGrpSpPr>
        <p:grpSpPr bwMode="auto">
          <a:xfrm>
            <a:off x="2111103" y="5262313"/>
            <a:ext cx="8034604" cy="974983"/>
            <a:chOff x="647824" y="5800053"/>
            <a:chExt cx="8856984" cy="1076127"/>
          </a:xfrm>
        </p:grpSpPr>
        <p:sp>
          <p:nvSpPr>
            <p:cNvPr id="61454" name="Rectangle 16">
              <a:extLst>
                <a:ext uri="{FF2B5EF4-FFF2-40B4-BE49-F238E27FC236}">
                  <a16:creationId xmlns:a16="http://schemas.microsoft.com/office/drawing/2014/main" id="{B5FCF3B8-E645-FA6C-1E18-C79248FC6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837" y="6137380"/>
              <a:ext cx="7599971" cy="410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fr-FR" sz="1633">
                  <a:solidFill>
                    <a:srgbClr val="000000"/>
                  </a:solidFill>
                  <a:latin typeface="AAAAAE+Avenir-Book"/>
                </a:rPr>
                <a:t>Abandon the radial fit of and </a:t>
              </a:r>
              <a:r>
                <a:rPr lang="en-US" altLang="fr-FR" sz="1633" b="1">
                  <a:solidFill>
                    <a:srgbClr val="000000"/>
                  </a:solidFill>
                  <a:latin typeface="AAAAAD+Avenir-Heavy"/>
                </a:rPr>
                <a:t>consider the prefactor </a:t>
              </a:r>
              <a:r>
                <a:rPr lang="en-US" altLang="fr-FR" sz="1814">
                  <a:solidFill>
                    <a:srgbClr val="000000"/>
                  </a:solidFill>
                  <a:latin typeface="AAAAA G+ STIX General"/>
                </a:rPr>
                <a:t>only</a:t>
              </a:r>
              <a:endParaRPr lang="fr-FR" altLang="fr-FR" sz="1633"/>
            </a:p>
          </p:txBody>
        </p:sp>
        <p:grpSp>
          <p:nvGrpSpPr>
            <p:cNvPr id="61455" name="Groupe 19">
              <a:extLst>
                <a:ext uri="{FF2B5EF4-FFF2-40B4-BE49-F238E27FC236}">
                  <a16:creationId xmlns:a16="http://schemas.microsoft.com/office/drawing/2014/main" id="{0DC02121-A7FF-A753-9170-68A75B54C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824" y="5800053"/>
              <a:ext cx="7848872" cy="1076127"/>
              <a:chOff x="647824" y="5800053"/>
              <a:chExt cx="7848872" cy="1076127"/>
            </a:xfrm>
          </p:grpSpPr>
          <p:sp>
            <p:nvSpPr>
              <p:cNvPr id="61456" name="Flèche droite 17">
                <a:extLst>
                  <a:ext uri="{FF2B5EF4-FFF2-40B4-BE49-F238E27FC236}">
                    <a16:creationId xmlns:a16="http://schemas.microsoft.com/office/drawing/2014/main" id="{A28E71E7-15BD-8C68-990C-A8AEF088C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936" y="6137380"/>
                <a:ext cx="792088" cy="400110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solidFill>
                <a:schemeClr val="tx1">
                  <a:alpha val="7490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5pPr>
                <a:lvl6pPr marL="15351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6pPr>
                <a:lvl7pPr marL="19923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7pPr>
                <a:lvl8pPr marL="24495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8pPr>
                <a:lvl9pPr marL="29067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9pPr>
              </a:lstStyle>
              <a:p>
                <a:pPr defTabSz="829544"/>
                <a:endParaRPr lang="fr-FR" altLang="fr-FR" sz="5262">
                  <a:solidFill>
                    <a:srgbClr val="000000"/>
                  </a:solidFill>
                </a:endParaRPr>
              </a:p>
            </p:txBody>
          </p:sp>
          <p:sp>
            <p:nvSpPr>
              <p:cNvPr id="61457" name="Rectangle 18">
                <a:extLst>
                  <a:ext uri="{FF2B5EF4-FFF2-40B4-BE49-F238E27FC236}">
                    <a16:creationId xmlns:a16="http://schemas.microsoft.com/office/drawing/2014/main" id="{1829004C-6246-BA1E-B32C-6378F3DDC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824" y="5800053"/>
                <a:ext cx="7848872" cy="1076127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5pPr>
                <a:lvl6pPr marL="15351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6pPr>
                <a:lvl7pPr marL="19923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7pPr>
                <a:lvl8pPr marL="24495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8pPr>
                <a:lvl9pPr marL="2906713" indent="-215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DejaVu Sans" charset="0"/>
                  </a:defRPr>
                </a:lvl9pPr>
              </a:lstStyle>
              <a:p>
                <a:pPr defTabSz="829544"/>
                <a:endParaRPr lang="fr-FR" altLang="fr-FR" sz="5262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DAE960-6361-DE3C-A956-676E66A1ADED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06C1D-8EB1-01E0-E59B-BFF6BFEAFE1E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8750A-DDA5-A442-B099-E1BF14E10162}"/>
              </a:ext>
            </a:extLst>
          </p:cNvPr>
          <p:cNvSpPr txBox="1"/>
          <p:nvPr/>
        </p:nvSpPr>
        <p:spPr>
          <a:xfrm>
            <a:off x="6219854" y="4673292"/>
            <a:ext cx="3510222" cy="6502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and analytical model</a:t>
            </a:r>
          </a:p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match perfectly!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D48D6-8E01-0BD3-781A-EAAE22688260}"/>
              </a:ext>
            </a:extLst>
          </p:cNvPr>
          <p:cNvSpPr txBox="1"/>
          <p:nvPr/>
        </p:nvSpPr>
        <p:spPr>
          <a:xfrm>
            <a:off x="0" y="15843"/>
            <a:ext cx="121920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Analyzing STM data: angular dependence</a:t>
            </a:r>
            <a:endParaRPr lang="en-US" sz="3000" b="1" dirty="0">
              <a:solidFill>
                <a:prstClr val="white"/>
              </a:solidFill>
              <a:latin typeface="Optima" panose="02000503060000020004" pitchFamily="2" charset="0"/>
              <a:cs typeface="Optima"/>
            </a:endParaRPr>
          </a:p>
        </p:txBody>
      </p:sp>
      <p:pic>
        <p:nvPicPr>
          <p:cNvPr id="62470" name="Image 3">
            <a:extLst>
              <a:ext uri="{FF2B5EF4-FFF2-40B4-BE49-F238E27FC236}">
                <a16:creationId xmlns:a16="http://schemas.microsoft.com/office/drawing/2014/main" id="{064C9A6A-D3F1-1A94-BBE8-FAE7402ED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57" y="1468955"/>
            <a:ext cx="4447187" cy="411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Image 9">
            <a:extLst>
              <a:ext uri="{FF2B5EF4-FFF2-40B4-BE49-F238E27FC236}">
                <a16:creationId xmlns:a16="http://schemas.microsoft.com/office/drawing/2014/main" id="{EEC03334-85BC-5F0E-1B3C-123BE86E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30" y="1468955"/>
            <a:ext cx="4692013" cy="21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Image 11">
            <a:extLst>
              <a:ext uri="{FF2B5EF4-FFF2-40B4-BE49-F238E27FC236}">
                <a16:creationId xmlns:a16="http://schemas.microsoft.com/office/drawing/2014/main" id="{04237C75-BBFF-9393-0304-9EC730E0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65" y="4347817"/>
            <a:ext cx="4172118" cy="188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A092B9-0731-E7C0-1363-0E18E9F77E93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DF0F1-7A0D-0C9D-54C4-1CE9B9DFC00D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9469C-541B-5DEE-DD4A-D9437C682DB1}"/>
              </a:ext>
            </a:extLst>
          </p:cNvPr>
          <p:cNvSpPr txBox="1"/>
          <p:nvPr/>
        </p:nvSpPr>
        <p:spPr>
          <a:xfrm>
            <a:off x="6219854" y="4673292"/>
            <a:ext cx="3510222" cy="6502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and analytical model</a:t>
            </a:r>
          </a:p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match perfectly!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DF6F4-64AD-62C5-B875-32344EDFED84}"/>
              </a:ext>
            </a:extLst>
          </p:cNvPr>
          <p:cNvSpPr txBox="1"/>
          <p:nvPr/>
        </p:nvSpPr>
        <p:spPr>
          <a:xfrm>
            <a:off x="0" y="15843"/>
            <a:ext cx="121920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Angular dependence results</a:t>
            </a:r>
            <a:endParaRPr lang="en-US" sz="3000" b="1" dirty="0">
              <a:solidFill>
                <a:prstClr val="white"/>
              </a:solidFill>
              <a:latin typeface="Optima" panose="02000503060000020004" pitchFamily="2" charset="0"/>
              <a:cs typeface="Optima"/>
            </a:endParaRPr>
          </a:p>
        </p:txBody>
      </p:sp>
      <p:pic>
        <p:nvPicPr>
          <p:cNvPr id="64518" name="Image 2">
            <a:extLst>
              <a:ext uri="{FF2B5EF4-FFF2-40B4-BE49-F238E27FC236}">
                <a16:creationId xmlns:a16="http://schemas.microsoft.com/office/drawing/2014/main" id="{F717F0BD-0E9B-9A37-5D67-AA2A41D0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69" y="1535202"/>
            <a:ext cx="3781837" cy="463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age 10">
            <a:extLst>
              <a:ext uri="{FF2B5EF4-FFF2-40B4-BE49-F238E27FC236}">
                <a16:creationId xmlns:a16="http://schemas.microsoft.com/office/drawing/2014/main" id="{D2228EA0-026E-C8F0-4052-AF2A4430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39" y="2710365"/>
            <a:ext cx="4959881" cy="320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Image 13">
            <a:extLst>
              <a:ext uri="{FF2B5EF4-FFF2-40B4-BE49-F238E27FC236}">
                <a16:creationId xmlns:a16="http://schemas.microsoft.com/office/drawing/2014/main" id="{366C7BE7-43FD-D2A4-5861-41ED884C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63" y="1568326"/>
            <a:ext cx="4068427" cy="76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Rectangle 1">
            <a:extLst>
              <a:ext uri="{FF2B5EF4-FFF2-40B4-BE49-F238E27FC236}">
                <a16:creationId xmlns:a16="http://schemas.microsoft.com/office/drawing/2014/main" id="{04CBC327-844F-3A05-CEE2-F0F66A9D4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90" y="6279060"/>
            <a:ext cx="5488416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Uldemolins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F.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Massee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T.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Cren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A.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Mesaros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PS, arXiv:2406.14323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5B642E-56CE-64B5-E45D-28E1F91E460D}"/>
              </a:ext>
            </a:extLst>
          </p:cNvPr>
          <p:cNvSpPr txBox="1"/>
          <p:nvPr/>
        </p:nvSpPr>
        <p:spPr>
          <a:xfrm>
            <a:off x="6169448" y="1787229"/>
            <a:ext cx="1800267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Analytical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7B091-0C34-2195-27DF-D64A222030BE}"/>
              </a:ext>
            </a:extLst>
          </p:cNvPr>
          <p:cNvSpPr txBox="1"/>
          <p:nvPr/>
        </p:nvSpPr>
        <p:spPr>
          <a:xfrm>
            <a:off x="6169448" y="3191376"/>
            <a:ext cx="1732684" cy="366363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fit: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D2C33-5A6E-2257-481E-858CD0C79792}"/>
              </a:ext>
            </a:extLst>
          </p:cNvPr>
          <p:cNvSpPr txBox="1"/>
          <p:nvPr/>
        </p:nvSpPr>
        <p:spPr>
          <a:xfrm>
            <a:off x="6219854" y="4673292"/>
            <a:ext cx="3510222" cy="650287"/>
          </a:xfrm>
          <a:prstGeom prst="rect">
            <a:avLst/>
          </a:prstGeom>
          <a:noFill/>
          <a:ln>
            <a:noFill/>
          </a:ln>
        </p:spPr>
        <p:txBody>
          <a:bodyPr wrap="none" lIns="81644" tIns="40821" rIns="81644" bIns="40821" compatLnSpc="0">
            <a:spAutoFit/>
          </a:bodyPr>
          <a:lstStyle/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Tight-binding and analytical model</a:t>
            </a:r>
          </a:p>
          <a:p>
            <a:pPr>
              <a:defRPr sz="2000"/>
            </a:pPr>
            <a:r>
              <a:rPr lang="en-US" sz="1814" b="1" dirty="0">
                <a:solidFill>
                  <a:prstClr val="white"/>
                </a:solidFill>
                <a:latin typeface="Optima" panose="02000503060000020004" pitchFamily="2" charset="0"/>
                <a:ea typeface="Microsoft YaHei" pitchFamily="2"/>
                <a:cs typeface="Mangal" pitchFamily="2"/>
              </a:rPr>
              <a:t>match perfectly!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6453-F8D9-62DC-02D1-A0E83A1B2609}"/>
              </a:ext>
            </a:extLst>
          </p:cNvPr>
          <p:cNvSpPr txBox="1"/>
          <p:nvPr/>
        </p:nvSpPr>
        <p:spPr>
          <a:xfrm>
            <a:off x="-48492" y="15843"/>
            <a:ext cx="12240491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266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Angular dependence results</a:t>
            </a:r>
            <a:endParaRPr lang="en-US" sz="3000" b="1" dirty="0">
              <a:solidFill>
                <a:prstClr val="white"/>
              </a:solidFill>
              <a:latin typeface="Optima" panose="02000503060000020004" pitchFamily="2" charset="0"/>
              <a:cs typeface="Optima"/>
            </a:endParaRPr>
          </a:p>
        </p:txBody>
      </p:sp>
      <p:pic>
        <p:nvPicPr>
          <p:cNvPr id="66566" name="Image 13">
            <a:extLst>
              <a:ext uri="{FF2B5EF4-FFF2-40B4-BE49-F238E27FC236}">
                <a16:creationId xmlns:a16="http://schemas.microsoft.com/office/drawing/2014/main" id="{2F360420-CCDB-7A74-8B42-F9587B05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63" y="1568326"/>
            <a:ext cx="4068427" cy="76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Rectangle 1">
            <a:extLst>
              <a:ext uri="{FF2B5EF4-FFF2-40B4-BE49-F238E27FC236}">
                <a16:creationId xmlns:a16="http://schemas.microsoft.com/office/drawing/2014/main" id="{3D25F5C7-9CFD-FE21-A202-DFBCC04A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90" y="6279060"/>
            <a:ext cx="5488416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Uldemolins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F.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Massee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T.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Cren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A.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Mesaros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PS, arXiv:2406.14323</a:t>
            </a:r>
          </a:p>
        </p:txBody>
      </p:sp>
      <p:pic>
        <p:nvPicPr>
          <p:cNvPr id="66568" name="Image 1">
            <a:extLst>
              <a:ext uri="{FF2B5EF4-FFF2-40B4-BE49-F238E27FC236}">
                <a16:creationId xmlns:a16="http://schemas.microsoft.com/office/drawing/2014/main" id="{79D7CC37-2A68-4555-B388-783F8E6D2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9" y="1468955"/>
            <a:ext cx="3483725" cy="424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Image 2">
            <a:extLst>
              <a:ext uri="{FF2B5EF4-FFF2-40B4-BE49-F238E27FC236}">
                <a16:creationId xmlns:a16="http://schemas.microsoft.com/office/drawing/2014/main" id="{603257B6-04D6-82F6-4CC4-CCDAB6B1F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33" y="2602354"/>
            <a:ext cx="5024687" cy="349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4BC3BC-CEFA-04B0-2225-5AFBED90A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62" y="2322965"/>
            <a:ext cx="5259432" cy="35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9C42A7F-5291-DC4D-205B-73D0796369D1}"/>
              </a:ext>
            </a:extLst>
          </p:cNvPr>
          <p:cNvSpPr txBox="1"/>
          <p:nvPr/>
        </p:nvSpPr>
        <p:spPr>
          <a:xfrm>
            <a:off x="0" y="15843"/>
            <a:ext cx="12192000" cy="594906"/>
          </a:xfrm>
          <a:prstGeom prst="rect">
            <a:avLst/>
          </a:prstGeom>
          <a:solidFill>
            <a:srgbClr val="00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	</a:t>
            </a:r>
            <a:r>
              <a:rPr lang="en-US" sz="3266" b="1" dirty="0" err="1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Prefactor</a:t>
            </a:r>
            <a:r>
              <a:rPr lang="en-US" sz="3266" b="1" dirty="0">
                <a:solidFill>
                  <a:prstClr val="white"/>
                </a:solidFill>
                <a:latin typeface="Optima" panose="02000503060000020004" pitchFamily="2" charset="0"/>
                <a:cs typeface="Optima"/>
              </a:rPr>
              <a:t> in momentum space</a:t>
            </a:r>
            <a:endParaRPr lang="en-US" sz="3000" b="1" dirty="0">
              <a:solidFill>
                <a:prstClr val="white"/>
              </a:solidFill>
              <a:latin typeface="Optima" panose="02000503060000020004" pitchFamily="2" charset="0"/>
              <a:cs typeface="Optima"/>
            </a:endParaRPr>
          </a:p>
        </p:txBody>
      </p:sp>
      <p:sp>
        <p:nvSpPr>
          <p:cNvPr id="67593" name="Rectangle 1">
            <a:extLst>
              <a:ext uri="{FF2B5EF4-FFF2-40B4-BE49-F238E27FC236}">
                <a16:creationId xmlns:a16="http://schemas.microsoft.com/office/drawing/2014/main" id="{9024B465-BAE9-22CD-E553-0AE86E493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644" y="6281940"/>
            <a:ext cx="5486976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Uldemolins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F.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Massee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T.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Cren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A. </a:t>
            </a:r>
            <a:r>
              <a:rPr lang="fr-FR" altLang="fr-FR" sz="1270" dirty="0" err="1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Mesaros</a:t>
            </a:r>
            <a:r>
              <a:rPr lang="fr-FR" altLang="fr-FR" sz="127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, PS, arXiv:2406.14323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0258D6-8083-519D-640A-31FCFDF5AACC}"/>
              </a:ext>
            </a:extLst>
          </p:cNvPr>
          <p:cNvSpPr/>
          <p:nvPr/>
        </p:nvSpPr>
        <p:spPr>
          <a:xfrm>
            <a:off x="2175910" y="989385"/>
            <a:ext cx="114884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14" b="1" dirty="0">
                <a:solidFill>
                  <a:schemeClr val="bg2">
                    <a:lumMod val="75000"/>
                  </a:schemeClr>
                </a:solidFill>
              </a:rPr>
              <a:t>STM data</a:t>
            </a:r>
          </a:p>
        </p:txBody>
      </p:sp>
      <p:pic>
        <p:nvPicPr>
          <p:cNvPr id="68613" name="Image 2">
            <a:extLst>
              <a:ext uri="{FF2B5EF4-FFF2-40B4-BE49-F238E27FC236}">
                <a16:creationId xmlns:a16="http://schemas.microsoft.com/office/drawing/2014/main" id="{788339E2-FD64-B21D-A3AB-7C7AC420C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63" y="1528002"/>
            <a:ext cx="3456363" cy="35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 3">
            <a:extLst>
              <a:ext uri="{FF2B5EF4-FFF2-40B4-BE49-F238E27FC236}">
                <a16:creationId xmlns:a16="http://schemas.microsoft.com/office/drawing/2014/main" id="{90276F15-396F-E586-D606-79D9678F0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54" y="1018188"/>
            <a:ext cx="3868246" cy="40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Image 4">
            <a:extLst>
              <a:ext uri="{FF2B5EF4-FFF2-40B4-BE49-F238E27FC236}">
                <a16:creationId xmlns:a16="http://schemas.microsoft.com/office/drawing/2014/main" id="{A3B25D30-A5CA-99CB-FE5D-286B0B277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50" y="2318645"/>
            <a:ext cx="5468255" cy="30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16" name="Connecteur droit 13">
            <a:extLst>
              <a:ext uri="{FF2B5EF4-FFF2-40B4-BE49-F238E27FC236}">
                <a16:creationId xmlns:a16="http://schemas.microsoft.com/office/drawing/2014/main" id="{CAB79E61-1C31-66B7-17AE-761517A12A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04547" y="1222690"/>
            <a:ext cx="28803" cy="4496152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9720961-6C6F-E604-D99B-F0B016BC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54961"/>
            <a:ext cx="12192000" cy="1609916"/>
          </a:xfrm>
          <a:prstGeom prst="rect">
            <a:avLst/>
          </a:prstGeom>
          <a:noFill/>
          <a:ln>
            <a:noFill/>
          </a:ln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Limiting approximations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en-US" sz="36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of the YSR solution </a:t>
            </a:r>
          </a:p>
        </p:txBody>
      </p:sp>
    </p:spTree>
    <p:extLst>
      <p:ext uri="{BB962C8B-B14F-4D97-AF65-F5344CB8AC3E}">
        <p14:creationId xmlns:p14="http://schemas.microsoft.com/office/powerpoint/2010/main" val="285636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4FFD0-B50D-E3C4-EEA7-3FEEA490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36" y="882965"/>
            <a:ext cx="11450527" cy="583649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1A43CAB-D1C5-6B97-3D18-E4DB5E8E0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Results about non-magnetic impurities</a:t>
            </a:r>
            <a:endParaRPr lang="en-GB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31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>
            <a:extLst>
              <a:ext uri="{FF2B5EF4-FFF2-40B4-BE49-F238E27FC236}">
                <a16:creationId xmlns:a16="http://schemas.microsoft.com/office/drawing/2014/main" id="{35E52F2E-B477-4BB1-6672-099D38724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3"/>
            <a:ext cx="12192000" cy="600939"/>
          </a:xfrm>
          <a:prstGeom prst="rect">
            <a:avLst/>
          </a:prstGeom>
          <a:solidFill>
            <a:srgbClr val="134DDD"/>
          </a:solidFill>
          <a:ln>
            <a:noFill/>
          </a:ln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sz="3600" b="1" dirty="0">
                <a:solidFill>
                  <a:schemeClr val="bg1"/>
                </a:solidFill>
              </a:rPr>
              <a:t>Self-consistent SC gap calculation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78B36F5C-97B1-624F-6C48-5CE077BA1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80" y="1368144"/>
            <a:ext cx="4007940" cy="7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:a16="http://schemas.microsoft.com/office/drawing/2014/main" id="{F2B6C07B-CE8A-A73A-5FD8-11C59A353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435" y="946180"/>
            <a:ext cx="5742469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814"/>
              <a:t>Due to impurities, the SC gap becomes inhomogeneous</a:t>
            </a:r>
            <a:endParaRPr lang="en-US" altLang="en-US" sz="1633"/>
          </a:p>
        </p:txBody>
      </p:sp>
      <p:sp>
        <p:nvSpPr>
          <p:cNvPr id="15365" name="Right Arrow 4">
            <a:extLst>
              <a:ext uri="{FF2B5EF4-FFF2-40B4-BE49-F238E27FC236}">
                <a16:creationId xmlns:a16="http://schemas.microsoft.com/office/drawing/2014/main" id="{E00D1EE0-0A90-69D1-B07A-F4C92EA65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931" y="1595688"/>
            <a:ext cx="587582" cy="260668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33"/>
          </a:p>
        </p:txBody>
      </p:sp>
      <p:pic>
        <p:nvPicPr>
          <p:cNvPr id="15366" name="Picture 5">
            <a:extLst>
              <a:ext uri="{FF2B5EF4-FFF2-40B4-BE49-F238E27FC236}">
                <a16:creationId xmlns:a16="http://schemas.microsoft.com/office/drawing/2014/main" id="{E4D63085-E13A-E95E-28F7-B556409D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41" y="2248077"/>
            <a:ext cx="2482821" cy="45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6">
            <a:extLst>
              <a:ext uri="{FF2B5EF4-FFF2-40B4-BE49-F238E27FC236}">
                <a16:creationId xmlns:a16="http://schemas.microsoft.com/office/drawing/2014/main" id="{6BB0B68D-7905-206F-ECAE-D4940845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544" y="2317204"/>
            <a:ext cx="739626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/>
              <a:t>where</a:t>
            </a:r>
          </a:p>
        </p:txBody>
      </p:sp>
      <p:cxnSp>
        <p:nvCxnSpPr>
          <p:cNvPr id="15368" name="Straight Arrow Connector 8">
            <a:extLst>
              <a:ext uri="{FF2B5EF4-FFF2-40B4-BE49-F238E27FC236}">
                <a16:creationId xmlns:a16="http://schemas.microsoft.com/office/drawing/2014/main" id="{20D89FD3-ADA6-B701-C195-D202B20C303D}"/>
              </a:ext>
            </a:extLst>
          </p:cNvPr>
          <p:cNvCxnSpPr>
            <a:cxnSpLocks noChangeShapeType="1"/>
            <a:stCxn id="15366" idx="3"/>
          </p:cNvCxnSpPr>
          <p:nvPr/>
        </p:nvCxnSpPr>
        <p:spPr bwMode="auto">
          <a:xfrm flipV="1">
            <a:off x="6291862" y="2248077"/>
            <a:ext cx="653829" cy="22754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9" name="Rectangle 9">
            <a:extLst>
              <a:ext uri="{FF2B5EF4-FFF2-40B4-BE49-F238E27FC236}">
                <a16:creationId xmlns:a16="http://schemas.microsoft.com/office/drawing/2014/main" id="{405ECDA7-EFC8-4945-4BEB-4768BD445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690" y="2138626"/>
            <a:ext cx="2472600" cy="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>
                <a:latin typeface="Calibri" panose="020F0502020204030204" pitchFamily="34" charset="0"/>
              </a:rPr>
              <a:t>Expectation value depends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>
                <a:latin typeface="Calibri" panose="020F0502020204030204" pitchFamily="34" charset="0"/>
              </a:rPr>
              <a:t> on the impurity spin</a:t>
            </a:r>
          </a:p>
        </p:txBody>
      </p:sp>
      <p:sp>
        <p:nvSpPr>
          <p:cNvPr id="15370" name="Rectangle 12">
            <a:extLst>
              <a:ext uri="{FF2B5EF4-FFF2-40B4-BE49-F238E27FC236}">
                <a16:creationId xmlns:a16="http://schemas.microsoft.com/office/drawing/2014/main" id="{CC16BC9B-EA42-6168-E287-86616A88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941" y="2834218"/>
            <a:ext cx="4046492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/>
              <a:t>Self-consistent calculation is thus required</a:t>
            </a:r>
          </a:p>
        </p:txBody>
      </p:sp>
      <p:sp>
        <p:nvSpPr>
          <p:cNvPr id="15371" name="Right Arrow 13">
            <a:extLst>
              <a:ext uri="{FF2B5EF4-FFF2-40B4-BE49-F238E27FC236}">
                <a16:creationId xmlns:a16="http://schemas.microsoft.com/office/drawing/2014/main" id="{F18ACBB2-5568-A437-B0CD-5350B4C3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093" y="2834218"/>
            <a:ext cx="587582" cy="260668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33"/>
          </a:p>
        </p:txBody>
      </p:sp>
      <p:pic>
        <p:nvPicPr>
          <p:cNvPr id="15372" name="Picture 25">
            <a:extLst>
              <a:ext uri="{FF2B5EF4-FFF2-40B4-BE49-F238E27FC236}">
                <a16:creationId xmlns:a16="http://schemas.microsoft.com/office/drawing/2014/main" id="{3A0B1B3A-9BAA-3C09-17D3-D9F19DFFB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61" y="3617660"/>
            <a:ext cx="2680122" cy="4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27">
            <a:extLst>
              <a:ext uri="{FF2B5EF4-FFF2-40B4-BE49-F238E27FC236}">
                <a16:creationId xmlns:a16="http://schemas.microsoft.com/office/drawing/2014/main" id="{3168EE08-651E-6CBC-E17F-FF8233E6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822" y="3722792"/>
            <a:ext cx="478593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/>
              <a:t>For</a:t>
            </a:r>
          </a:p>
        </p:txBody>
      </p:sp>
      <p:sp>
        <p:nvSpPr>
          <p:cNvPr id="15374" name="Rectangle 28">
            <a:extLst>
              <a:ext uri="{FF2B5EF4-FFF2-40B4-BE49-F238E27FC236}">
                <a16:creationId xmlns:a16="http://schemas.microsoft.com/office/drawing/2014/main" id="{E36874BC-6DD2-D02A-CA78-E95DB92FC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9173" y="3722792"/>
            <a:ext cx="383181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/>
              <a:t>One can obtain an analytical expression:</a:t>
            </a:r>
          </a:p>
        </p:txBody>
      </p:sp>
      <p:pic>
        <p:nvPicPr>
          <p:cNvPr id="15375" name="Picture 29">
            <a:extLst>
              <a:ext uri="{FF2B5EF4-FFF2-40B4-BE49-F238E27FC236}">
                <a16:creationId xmlns:a16="http://schemas.microsoft.com/office/drawing/2014/main" id="{24A756A7-B470-E51E-2E68-AB21CFB94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04" y="5478336"/>
            <a:ext cx="2072377" cy="48389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Rectangle 30">
            <a:extLst>
              <a:ext uri="{FF2B5EF4-FFF2-40B4-BE49-F238E27FC236}">
                <a16:creationId xmlns:a16="http://schemas.microsoft.com/office/drawing/2014/main" id="{B97A2804-A824-A5ED-9734-40D9C9CCC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51" y="5403448"/>
            <a:ext cx="184377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/>
              <a:t>In the </a:t>
            </a:r>
            <a:r>
              <a:rPr lang="en-US" altLang="en-US" sz="1633">
                <a:latin typeface="Symbol" panose="05050102010706020507" pitchFamily="18" charset="2"/>
              </a:rPr>
              <a:t>a </a:t>
            </a:r>
            <a:r>
              <a:rPr lang="en-US" altLang="en-US" sz="1633"/>
              <a:t>&lt;&lt; 1 limit, </a:t>
            </a:r>
          </a:p>
        </p:txBody>
      </p:sp>
      <p:sp>
        <p:nvSpPr>
          <p:cNvPr id="15377" name="Rectangle 31">
            <a:extLst>
              <a:ext uri="{FF2B5EF4-FFF2-40B4-BE49-F238E27FC236}">
                <a16:creationId xmlns:a16="http://schemas.microsoft.com/office/drawing/2014/main" id="{7254BDE7-199E-EFEA-2FAA-545775183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222" y="5535942"/>
            <a:ext cx="3211457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/>
              <a:t>Quadratic suppression of the gap </a:t>
            </a:r>
          </a:p>
        </p:txBody>
      </p:sp>
      <p:sp>
        <p:nvSpPr>
          <p:cNvPr id="15378" name="Right Arrow 32">
            <a:extLst>
              <a:ext uri="{FF2B5EF4-FFF2-40B4-BE49-F238E27FC236}">
                <a16:creationId xmlns:a16="http://schemas.microsoft.com/office/drawing/2014/main" id="{1E70EA70-2361-0EEB-AD1B-0B61FFA9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861" y="5574827"/>
            <a:ext cx="587582" cy="260667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33"/>
          </a:p>
        </p:txBody>
      </p:sp>
      <p:sp>
        <p:nvSpPr>
          <p:cNvPr id="15379" name="Rectangle 1">
            <a:extLst>
              <a:ext uri="{FF2B5EF4-FFF2-40B4-BE49-F238E27FC236}">
                <a16:creationId xmlns:a16="http://schemas.microsoft.com/office/drawing/2014/main" id="{DC940910-3E65-3FE9-A730-6D1B3C89F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542" y="6366910"/>
            <a:ext cx="5011726" cy="3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452">
                <a:solidFill>
                  <a:srgbClr val="CC00CC"/>
                </a:solidFill>
              </a:rPr>
              <a:t>Meng, Klinovaja, Hoffman, PS, Loss, PRB (2015)</a:t>
            </a:r>
            <a:endParaRPr lang="fr-FR" altLang="fr-FR" sz="1452"/>
          </a:p>
        </p:txBody>
      </p:sp>
      <p:pic>
        <p:nvPicPr>
          <p:cNvPr id="15380" name="Picture 34">
            <a:extLst>
              <a:ext uri="{FF2B5EF4-FFF2-40B4-BE49-F238E27FC236}">
                <a16:creationId xmlns:a16="http://schemas.microsoft.com/office/drawing/2014/main" id="{46A90CA9-C1AD-C040-2543-3FC166B3C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5" y="4268609"/>
            <a:ext cx="7631361" cy="73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D3C4D12C-57FF-26BC-9C93-441864BFC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96" y="1468955"/>
            <a:ext cx="7447021" cy="395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7" name="Straight Connector 2">
            <a:extLst>
              <a:ext uri="{FF2B5EF4-FFF2-40B4-BE49-F238E27FC236}">
                <a16:creationId xmlns:a16="http://schemas.microsoft.com/office/drawing/2014/main" id="{6CF1476B-67B2-6D44-820A-8FDA53DB61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69448" y="3194257"/>
            <a:ext cx="0" cy="4478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8" name="Straight Connector 3">
            <a:extLst>
              <a:ext uri="{FF2B5EF4-FFF2-40B4-BE49-F238E27FC236}">
                <a16:creationId xmlns:a16="http://schemas.microsoft.com/office/drawing/2014/main" id="{796AB837-00A5-FD5A-B592-B99AE4AEA7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87722" y="3176974"/>
            <a:ext cx="0" cy="470930"/>
          </a:xfrm>
          <a:prstGeom prst="lin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9" name="Straight Arrow Connector 4">
            <a:extLst>
              <a:ext uri="{FF2B5EF4-FFF2-40B4-BE49-F238E27FC236}">
                <a16:creationId xmlns:a16="http://schemas.microsoft.com/office/drawing/2014/main" id="{A103D00F-2A8C-9F26-2A96-A7CB403ED16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227055" y="2104062"/>
            <a:ext cx="718636" cy="296671"/>
          </a:xfrm>
          <a:prstGeom prst="straightConnector1">
            <a:avLst/>
          </a:prstGeom>
          <a:noFill/>
          <a:ln w="3175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Straight Arrow Connector 5">
            <a:extLst>
              <a:ext uri="{FF2B5EF4-FFF2-40B4-BE49-F238E27FC236}">
                <a16:creationId xmlns:a16="http://schemas.microsoft.com/office/drawing/2014/main" id="{0D98C5A5-5673-C743-5142-08BE27F433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083944" y="2242316"/>
            <a:ext cx="472370" cy="1405588"/>
          </a:xfrm>
          <a:prstGeom prst="straightConnector1">
            <a:avLst/>
          </a:prstGeom>
          <a:noFill/>
          <a:ln w="3175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1" name="Rectangle 6">
            <a:extLst>
              <a:ext uri="{FF2B5EF4-FFF2-40B4-BE49-F238E27FC236}">
                <a16:creationId xmlns:a16="http://schemas.microsoft.com/office/drawing/2014/main" id="{7CFB3115-CDB4-62A1-6E60-16E5F8BEB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536" y="1931244"/>
            <a:ext cx="278525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 b="1" dirty="0">
                <a:solidFill>
                  <a:srgbClr val="FF0000"/>
                </a:solidFill>
              </a:rPr>
              <a:t>SC gap BELOW the impurity</a:t>
            </a:r>
          </a:p>
        </p:txBody>
      </p:sp>
      <p:sp>
        <p:nvSpPr>
          <p:cNvPr id="16392" name="Text Box 6">
            <a:extLst>
              <a:ext uri="{FF2B5EF4-FFF2-40B4-BE49-F238E27FC236}">
                <a16:creationId xmlns:a16="http://schemas.microsoft.com/office/drawing/2014/main" id="{0E2309F6-246D-0913-750C-5B26DA720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3"/>
            <a:ext cx="12192000" cy="501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sz="2903">
                <a:solidFill>
                  <a:schemeClr val="bg1"/>
                </a:solidFill>
              </a:rPr>
              <a:t>Self-consistent SC gap calculation</a:t>
            </a:r>
          </a:p>
        </p:txBody>
      </p:sp>
      <p:cxnSp>
        <p:nvCxnSpPr>
          <p:cNvPr id="16393" name="Straight Arrow Connector 9">
            <a:extLst>
              <a:ext uri="{FF2B5EF4-FFF2-40B4-BE49-F238E27FC236}">
                <a16:creationId xmlns:a16="http://schemas.microsoft.com/office/drawing/2014/main" id="{08B6B9EE-520A-3C0D-1469-A7EC1E9B6A2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0719" y="2451138"/>
            <a:ext cx="465169" cy="1942764"/>
          </a:xfrm>
          <a:prstGeom prst="straightConnector1">
            <a:avLst/>
          </a:prstGeom>
          <a:noFill/>
          <a:ln w="3175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4" name="Straight Arrow Connector 12">
            <a:extLst>
              <a:ext uri="{FF2B5EF4-FFF2-40B4-BE49-F238E27FC236}">
                <a16:creationId xmlns:a16="http://schemas.microsoft.com/office/drawing/2014/main" id="{CF2B4465-C698-CABA-0201-42CC468F06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44156" y="4487512"/>
            <a:ext cx="1810270" cy="70568"/>
          </a:xfrm>
          <a:prstGeom prst="straightConnector1">
            <a:avLst/>
          </a:prstGeom>
          <a:noFill/>
          <a:ln w="31750" algn="ctr">
            <a:solidFill>
              <a:srgbClr val="5E52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5" name="Rectangle 14">
            <a:extLst>
              <a:ext uri="{FF2B5EF4-FFF2-40B4-BE49-F238E27FC236}">
                <a16:creationId xmlns:a16="http://schemas.microsoft.com/office/drawing/2014/main" id="{7880F01E-1B20-4583-7685-10062F93B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837" y="4393902"/>
            <a:ext cx="253127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 b="1">
                <a:solidFill>
                  <a:srgbClr val="00B050"/>
                </a:solidFill>
              </a:rPr>
              <a:t>Energy of the</a:t>
            </a:r>
            <a:r>
              <a:rPr lang="en-US" altLang="en-US" sz="1633" b="1">
                <a:solidFill>
                  <a:srgbClr val="FF0000"/>
                </a:solidFill>
              </a:rPr>
              <a:t> </a:t>
            </a:r>
            <a:r>
              <a:rPr lang="en-US" altLang="en-US" sz="1633" b="1">
                <a:solidFill>
                  <a:srgbClr val="5E5255"/>
                </a:solidFill>
              </a:rPr>
              <a:t>Shiba state</a:t>
            </a:r>
          </a:p>
        </p:txBody>
      </p:sp>
      <p:sp>
        <p:nvSpPr>
          <p:cNvPr id="16396" name="Rectangle 1">
            <a:extLst>
              <a:ext uri="{FF2B5EF4-FFF2-40B4-BE49-F238E27FC236}">
                <a16:creationId xmlns:a16="http://schemas.microsoft.com/office/drawing/2014/main" id="{29B3F7EA-A9AC-0148-EC0A-E4F02362F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233" y="6364029"/>
            <a:ext cx="5011726" cy="3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452" dirty="0">
                <a:solidFill>
                  <a:srgbClr val="CC00CC"/>
                </a:solidFill>
              </a:rPr>
              <a:t>Meng, </a:t>
            </a:r>
            <a:r>
              <a:rPr lang="en-GB" altLang="fr-FR" sz="1452" dirty="0" err="1">
                <a:solidFill>
                  <a:srgbClr val="CC00CC"/>
                </a:solidFill>
              </a:rPr>
              <a:t>Klinovaja</a:t>
            </a:r>
            <a:r>
              <a:rPr lang="en-GB" altLang="fr-FR" sz="1452" dirty="0">
                <a:solidFill>
                  <a:srgbClr val="CC00CC"/>
                </a:solidFill>
              </a:rPr>
              <a:t>, Hoffman, PS, Loss, PRB (2015)</a:t>
            </a:r>
            <a:endParaRPr lang="fr-FR" altLang="fr-FR" sz="1452" dirty="0"/>
          </a:p>
        </p:txBody>
      </p:sp>
      <p:cxnSp>
        <p:nvCxnSpPr>
          <p:cNvPr id="2" name="Straight Arrow Connector 4">
            <a:extLst>
              <a:ext uri="{FF2B5EF4-FFF2-40B4-BE49-F238E27FC236}">
                <a16:creationId xmlns:a16="http://schemas.microsoft.com/office/drawing/2014/main" id="{DF5B6475-6B70-C9DB-B5F1-9B1299AD74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86373" y="3887720"/>
            <a:ext cx="2097890" cy="310207"/>
          </a:xfrm>
          <a:prstGeom prst="straightConnector1">
            <a:avLst/>
          </a:prstGeom>
          <a:noFill/>
          <a:ln w="3175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6">
            <a:extLst>
              <a:ext uri="{FF2B5EF4-FFF2-40B4-BE49-F238E27FC236}">
                <a16:creationId xmlns:a16="http://schemas.microsoft.com/office/drawing/2014/main" id="{4C25571D-51E2-07B5-6FE2-987D8EBC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3444" y="4033642"/>
            <a:ext cx="216193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33" b="1" dirty="0">
                <a:solidFill>
                  <a:srgbClr val="FF0000"/>
                </a:solidFill>
              </a:rPr>
              <a:t>Pi-shift of the SC gap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19A8057-1B27-55E6-001B-36DCD5CCE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3"/>
            <a:ext cx="12192000" cy="600939"/>
          </a:xfrm>
          <a:prstGeom prst="rect">
            <a:avLst/>
          </a:prstGeom>
          <a:solidFill>
            <a:srgbClr val="134DDD"/>
          </a:solidFill>
          <a:ln>
            <a:noFill/>
          </a:ln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sz="3600" b="1" dirty="0">
                <a:solidFill>
                  <a:schemeClr val="bg1"/>
                </a:solidFill>
              </a:rPr>
              <a:t>Self-consistent SC gap calculation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D83286E-01F7-0C90-0116-0D6FD58BB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52" y="1026829"/>
            <a:ext cx="6497962" cy="522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>
            <a:extLst>
              <a:ext uri="{FF2B5EF4-FFF2-40B4-BE49-F238E27FC236}">
                <a16:creationId xmlns:a16="http://schemas.microsoft.com/office/drawing/2014/main" id="{F0F390B3-B817-3402-BE89-E3B66E4D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1"/>
            <a:ext cx="12240491" cy="543679"/>
          </a:xfrm>
          <a:prstGeom prst="rect">
            <a:avLst/>
          </a:prstGeom>
          <a:solidFill>
            <a:srgbClr val="134DDD"/>
          </a:solidFill>
          <a:ln>
            <a:noFill/>
          </a:ln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dirty="0">
                <a:solidFill>
                  <a:schemeClr val="bg1"/>
                </a:solidFill>
              </a:rPr>
              <a:t>Sub-gap Shiba BS to Supra-gap Andreev BS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28ED1-CB0D-E94C-9FDF-502684C621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47303" y="3493807"/>
            <a:ext cx="0" cy="589022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547B55-ADB5-AF95-6615-618B2A732A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08333" y="3493807"/>
            <a:ext cx="0" cy="589022"/>
          </a:xfrm>
          <a:prstGeom prst="line">
            <a:avLst/>
          </a:prstGeom>
          <a:noFill/>
          <a:ln w="635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5BF7DE3-783F-B61C-93D4-589DAF538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720" y="4082830"/>
            <a:ext cx="1006666" cy="756079"/>
          </a:xfrm>
          <a:prstGeom prst="ellipse">
            <a:avLst/>
          </a:prstGeom>
          <a:noFill/>
          <a:ln w="381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33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49AA3E0-C376-3787-08D3-B3ECEDE00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233" y="6364029"/>
            <a:ext cx="5011726" cy="3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452">
                <a:solidFill>
                  <a:srgbClr val="CC00CC"/>
                </a:solidFill>
              </a:rPr>
              <a:t>Meng, Klinovaja,Hoffman, PS, Loss, PRB (2015)</a:t>
            </a:r>
            <a:endParaRPr lang="fr-FR" altLang="fr-FR" sz="1452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BA7018-5382-A88C-C9D4-DE67FDC4875E}"/>
              </a:ext>
            </a:extLst>
          </p:cNvPr>
          <p:cNvSpPr/>
          <p:nvPr/>
        </p:nvSpPr>
        <p:spPr>
          <a:xfrm>
            <a:off x="2133933" y="5649714"/>
            <a:ext cx="3406382" cy="611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814" dirty="0">
                <a:solidFill>
                  <a:srgbClr val="00B050"/>
                </a:solidFill>
              </a:rPr>
              <a:t>Sub-gap </a:t>
            </a:r>
            <a:r>
              <a:rPr lang="en-US" sz="1814" dirty="0" err="1">
                <a:solidFill>
                  <a:srgbClr val="00B050"/>
                </a:solidFill>
              </a:rPr>
              <a:t>Shiba</a:t>
            </a:r>
            <a:r>
              <a:rPr lang="en-US" sz="1814" dirty="0">
                <a:solidFill>
                  <a:srgbClr val="00B050"/>
                </a:solidFill>
              </a:rPr>
              <a:t> state turns into a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814" dirty="0">
                <a:solidFill>
                  <a:srgbClr val="00B050"/>
                </a:solidFill>
              </a:rPr>
              <a:t>supra-gap state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3249D9F7-1C63-0301-F745-DDF5D003C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72" y="1731062"/>
            <a:ext cx="2947989" cy="7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>
            <a:extLst>
              <a:ext uri="{FF2B5EF4-FFF2-40B4-BE49-F238E27FC236}">
                <a16:creationId xmlns:a16="http://schemas.microsoft.com/office/drawing/2014/main" id="{0F54166B-0A07-2D1F-B7A6-BDD26693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247418" cy="543679"/>
          </a:xfrm>
          <a:prstGeom prst="rect">
            <a:avLst/>
          </a:prstGeom>
          <a:solidFill>
            <a:srgbClr val="134DDD"/>
          </a:solidFill>
          <a:ln>
            <a:noFill/>
          </a:ln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dirty="0">
                <a:solidFill>
                  <a:schemeClr val="bg1"/>
                </a:solidFill>
              </a:rPr>
              <a:t>Spectroscopic signature ?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B9B1FD4-43D4-BCEA-C02B-C77E4BD3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84" y="946181"/>
            <a:ext cx="5161502" cy="275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04AEB876-71B9-2014-94AD-2F841583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38" y="3699750"/>
            <a:ext cx="4638727" cy="27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6B7303E6-2230-59C1-BCE7-523B0EF5F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61" y="2318644"/>
            <a:ext cx="1264453" cy="4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50D398D4-46D1-7D87-9618-E8150F9BD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60" y="4535038"/>
            <a:ext cx="1198206" cy="43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>
            <a:extLst>
              <a:ext uri="{FF2B5EF4-FFF2-40B4-BE49-F238E27FC236}">
                <a16:creationId xmlns:a16="http://schemas.microsoft.com/office/drawing/2014/main" id="{8B2C3D68-72A8-04E3-C094-06F33811B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3609020"/>
            <a:ext cx="1306218" cy="44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">
            <a:extLst>
              <a:ext uri="{FF2B5EF4-FFF2-40B4-BE49-F238E27FC236}">
                <a16:creationId xmlns:a16="http://schemas.microsoft.com/office/drawing/2014/main" id="{4AC54285-8F87-DBE5-2729-A27DAE622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754" y="6528207"/>
            <a:ext cx="5011726" cy="3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452">
                <a:solidFill>
                  <a:srgbClr val="CC00CC"/>
                </a:solidFill>
              </a:rPr>
              <a:t>Meng, Klinovaja,Hoffman, PS, Loss, PRB (2015)</a:t>
            </a:r>
            <a:endParaRPr lang="fr-FR" altLang="fr-FR" sz="1452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9720961-6C6F-E604-D99B-F0B016BC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54961"/>
            <a:ext cx="12192000" cy="1609916"/>
          </a:xfrm>
          <a:prstGeom prst="rect">
            <a:avLst/>
          </a:prstGeom>
          <a:noFill/>
          <a:ln>
            <a:noFill/>
          </a:ln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Beyond the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en-US" sz="36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YSR model </a:t>
            </a:r>
          </a:p>
        </p:txBody>
      </p:sp>
    </p:spTree>
    <p:extLst>
      <p:ext uri="{BB962C8B-B14F-4D97-AF65-F5344CB8AC3E}">
        <p14:creationId xmlns:p14="http://schemas.microsoft.com/office/powerpoint/2010/main" val="16538531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6B7BCC9-9FE5-812E-C196-95C72330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247418" cy="501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sz="2903" dirty="0">
                <a:solidFill>
                  <a:schemeClr val="bg1"/>
                </a:solidFill>
              </a:rPr>
              <a:t>Competition between Kondo-screened and free spin ground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41723-E025-23AA-A4C0-E777BE72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437" y="933044"/>
            <a:ext cx="3828228" cy="750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EFE00-2C0E-160D-1AEE-D254B3BB6749}"/>
              </a:ext>
            </a:extLst>
          </p:cNvPr>
          <p:cNvSpPr txBox="1"/>
          <p:nvPr/>
        </p:nvSpPr>
        <p:spPr>
          <a:xfrm>
            <a:off x="492435" y="1168804"/>
            <a:ext cx="2946525" cy="333625"/>
          </a:xfrm>
          <a:prstGeom prst="rect">
            <a:avLst/>
          </a:prstGeom>
          <a:noFill/>
          <a:ln>
            <a:noFill/>
          </a:ln>
        </p:spPr>
        <p:txBody>
          <a:bodyPr wrap="none" lIns="67507" tIns="33754" rIns="67507" bIns="33754" compatLnSpc="0">
            <a:spAutoFit/>
          </a:bodyPr>
          <a:lstStyle/>
          <a:p>
            <a:pPr defTabSz="685867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Local exchange interaction: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0CB27-FF11-D987-A3BF-6B2F9064C6A0}"/>
              </a:ext>
            </a:extLst>
          </p:cNvPr>
          <p:cNvSpPr txBox="1"/>
          <p:nvPr/>
        </p:nvSpPr>
        <p:spPr>
          <a:xfrm>
            <a:off x="2785362" y="2566411"/>
            <a:ext cx="8073955" cy="864539"/>
          </a:xfrm>
          <a:prstGeom prst="rect">
            <a:avLst/>
          </a:prstGeom>
          <a:noFill/>
          <a:ln>
            <a:noFill/>
          </a:ln>
        </p:spPr>
        <p:txBody>
          <a:bodyPr wrap="none" lIns="67507" tIns="33754" rIns="67507" bIns="33754" compatLnSpc="0">
            <a:spAutoFit/>
          </a:bodyPr>
          <a:lstStyle/>
          <a:p>
            <a:pPr defTabSz="685867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In a metal, this interaction gives rise to the Kondo effect with a formation of a</a:t>
            </a:r>
          </a:p>
          <a:p>
            <a:pPr defTabSz="685867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defTabSz="685867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Kondo singlet at T &lt;&lt;         (the Kondo temperature)</a:t>
            </a: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97951E96-EDF6-2176-0506-4E7B179C6628}"/>
              </a:ext>
            </a:extLst>
          </p:cNvPr>
          <p:cNvSpPr/>
          <p:nvPr/>
        </p:nvSpPr>
        <p:spPr>
          <a:xfrm>
            <a:off x="1794163" y="1683884"/>
            <a:ext cx="554182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F5DB0-1B88-0AFA-FAE4-7737A9F0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486" y="3108806"/>
            <a:ext cx="343065" cy="320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E6DAFB-C45B-64E6-D86C-362E4FCB7214}"/>
              </a:ext>
            </a:extLst>
          </p:cNvPr>
          <p:cNvSpPr txBox="1"/>
          <p:nvPr/>
        </p:nvSpPr>
        <p:spPr>
          <a:xfrm>
            <a:off x="610198" y="3739045"/>
            <a:ext cx="7090800" cy="333625"/>
          </a:xfrm>
          <a:prstGeom prst="rect">
            <a:avLst/>
          </a:prstGeom>
          <a:noFill/>
          <a:ln>
            <a:noFill/>
          </a:ln>
        </p:spPr>
        <p:txBody>
          <a:bodyPr wrap="none" lIns="67507" tIns="33754" rIns="67507" bIns="33754" compatLnSpc="0">
            <a:spAutoFit/>
          </a:bodyPr>
          <a:lstStyle/>
          <a:p>
            <a:pPr defTabSz="685867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In a superconductor, competition between the screening with pairing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05247-23CF-C114-0FB6-F0A0DE5D6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7" y="4373839"/>
            <a:ext cx="643468" cy="341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958D9-10EC-E5BC-FAEE-C910D6E7888C}"/>
              </a:ext>
            </a:extLst>
          </p:cNvPr>
          <p:cNvSpPr txBox="1"/>
          <p:nvPr/>
        </p:nvSpPr>
        <p:spPr>
          <a:xfrm>
            <a:off x="1480788" y="4291382"/>
            <a:ext cx="969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&gt;&gt;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ea typeface="Microsoft YaHei" pitchFamily="2"/>
                <a:cs typeface="Arial" panose="020B0604020202020204" pitchFamily="34" charset="0"/>
              </a:rPr>
              <a:t>D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42DFBC7-B94C-76BC-9DE1-BE8D6477B3C0}"/>
              </a:ext>
            </a:extLst>
          </p:cNvPr>
          <p:cNvSpPr/>
          <p:nvPr/>
        </p:nvSpPr>
        <p:spPr>
          <a:xfrm>
            <a:off x="2497880" y="4382056"/>
            <a:ext cx="574964" cy="241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9EE7D-A806-6081-2AA8-4A7479B913E2}"/>
              </a:ext>
            </a:extLst>
          </p:cNvPr>
          <p:cNvSpPr txBox="1"/>
          <p:nvPr/>
        </p:nvSpPr>
        <p:spPr>
          <a:xfrm>
            <a:off x="3228109" y="4337548"/>
            <a:ext cx="7730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The magnetic impurity is screened (singlet) and no in-gap bound state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F0BAB0-8917-4D45-F504-063237FCB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7" y="4883295"/>
            <a:ext cx="643468" cy="341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ECB2B1-EA37-0B53-762A-42B36EEE2B27}"/>
              </a:ext>
            </a:extLst>
          </p:cNvPr>
          <p:cNvSpPr txBox="1"/>
          <p:nvPr/>
        </p:nvSpPr>
        <p:spPr>
          <a:xfrm>
            <a:off x="1489365" y="4786017"/>
            <a:ext cx="969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&lt;&lt;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ea typeface="Microsoft YaHei" pitchFamily="2"/>
                <a:cs typeface="Arial" panose="020B0604020202020204" pitchFamily="34" charset="0"/>
              </a:rPr>
              <a:t>D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DEA2E22-183C-E960-9901-B2560AE382A3}"/>
              </a:ext>
            </a:extLst>
          </p:cNvPr>
          <p:cNvSpPr/>
          <p:nvPr/>
        </p:nvSpPr>
        <p:spPr>
          <a:xfrm>
            <a:off x="2497880" y="4870358"/>
            <a:ext cx="574964" cy="241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D3B89-B518-AE1A-0C2B-DDA0B9D50593}"/>
              </a:ext>
            </a:extLst>
          </p:cNvPr>
          <p:cNvSpPr txBox="1"/>
          <p:nvPr/>
        </p:nvSpPr>
        <p:spPr>
          <a:xfrm>
            <a:off x="3241964" y="4794602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Kondo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effet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cannot develop and the GS is a doublet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  <a:sym typeface="Wingdings" panose="05000000000000000000" pitchFamily="2" charset="2"/>
              </a:rPr>
              <a:t> Back to YSR physics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E59394-3A6D-F1E1-3CD8-838F8C368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65" y="5665616"/>
            <a:ext cx="1037317" cy="314692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D70D9D2C-046E-CC1E-74C9-6155D54A6366}"/>
              </a:ext>
            </a:extLst>
          </p:cNvPr>
          <p:cNvSpPr/>
          <p:nvPr/>
        </p:nvSpPr>
        <p:spPr>
          <a:xfrm>
            <a:off x="2450606" y="5689196"/>
            <a:ext cx="574964" cy="241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29F712-30EF-E071-6027-9780B998D7FC}"/>
              </a:ext>
            </a:extLst>
          </p:cNvPr>
          <p:cNvSpPr txBox="1"/>
          <p:nvPr/>
        </p:nvSpPr>
        <p:spPr>
          <a:xfrm>
            <a:off x="3213489" y="5630307"/>
            <a:ext cx="804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When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A2C1F-9FDF-5F28-8639-C3C0C1F33637}"/>
              </a:ext>
            </a:extLst>
          </p:cNvPr>
          <p:cNvSpPr txBox="1"/>
          <p:nvPr/>
        </p:nvSpPr>
        <p:spPr>
          <a:xfrm>
            <a:off x="5065486" y="5597904"/>
            <a:ext cx="4140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Competition between these two GS</a:t>
            </a:r>
            <a:endParaRPr lang="en-US" dirty="0"/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C0A493D-AE62-8665-E540-CBCD1CE06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591" y="6101059"/>
            <a:ext cx="5011726" cy="3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452" dirty="0">
                <a:solidFill>
                  <a:srgbClr val="CC00CC"/>
                </a:solidFill>
              </a:rPr>
              <a:t>T. Matsuura, Progress of theoretical physics 57, 1823 (1977)</a:t>
            </a:r>
            <a:endParaRPr lang="fr-FR" altLang="fr-FR" sz="1452" dirty="0"/>
          </a:p>
        </p:txBody>
      </p:sp>
    </p:spTree>
    <p:extLst>
      <p:ext uri="{BB962C8B-B14F-4D97-AF65-F5344CB8AC3E}">
        <p14:creationId xmlns:p14="http://schemas.microsoft.com/office/powerpoint/2010/main" val="3045967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0DBD4025-2C57-CC7A-2A8B-E973C99CC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247418" cy="91660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2903" dirty="0">
                <a:solidFill>
                  <a:schemeClr val="bg1"/>
                </a:solidFill>
              </a:rPr>
              <a:t>Relation between YSR and Kondo energy scales</a:t>
            </a:r>
          </a:p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2903" dirty="0">
                <a:solidFill>
                  <a:schemeClr val="bg1"/>
                </a:solidFill>
              </a:rPr>
              <a:t>for </a:t>
            </a:r>
            <a:r>
              <a:rPr lang="en-US" altLang="en-US" sz="2903" dirty="0" err="1">
                <a:solidFill>
                  <a:schemeClr val="bg1"/>
                </a:solidFill>
              </a:rPr>
              <a:t>MnPc</a:t>
            </a:r>
            <a:r>
              <a:rPr lang="en-US" altLang="en-US" sz="2903" dirty="0">
                <a:solidFill>
                  <a:schemeClr val="bg1"/>
                </a:solidFill>
              </a:rPr>
              <a:t> molecules</a:t>
            </a:r>
            <a:endParaRPr lang="en-GB" altLang="en-US" sz="2903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D08F4-ABE2-F78C-7166-8A94E07A5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47" y="993679"/>
            <a:ext cx="7660024" cy="52038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79247FD-24EC-A1B4-C01C-225FA60E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590" y="6101059"/>
            <a:ext cx="5485427" cy="3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fr-FR" sz="1452" dirty="0">
                <a:solidFill>
                  <a:srgbClr val="CC00CC"/>
                </a:solidFill>
              </a:rPr>
              <a:t>K. J. Franke, G. Schulze, and J. I. Pascual, Science 332, 940 (2011)</a:t>
            </a:r>
            <a:endParaRPr lang="fr-FR" altLang="fr-FR" sz="1452" dirty="0"/>
          </a:p>
        </p:txBody>
      </p:sp>
    </p:spTree>
    <p:extLst>
      <p:ext uri="{BB962C8B-B14F-4D97-AF65-F5344CB8AC3E}">
        <p14:creationId xmlns:p14="http://schemas.microsoft.com/office/powerpoint/2010/main" val="1085039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66491523-9970-8EAA-06E6-67A7A95EF815}"/>
              </a:ext>
            </a:extLst>
          </p:cNvPr>
          <p:cNvGrpSpPr/>
          <p:nvPr/>
        </p:nvGrpSpPr>
        <p:grpSpPr>
          <a:xfrm>
            <a:off x="7871533" y="2945534"/>
            <a:ext cx="2949780" cy="1253605"/>
            <a:chOff x="6266438" y="2945533"/>
            <a:chExt cx="2949780" cy="1253605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C168B2E4-90C0-A918-1606-1B5F7818EECA}"/>
                </a:ext>
              </a:extLst>
            </p:cNvPr>
            <p:cNvGrpSpPr/>
            <p:nvPr/>
          </p:nvGrpSpPr>
          <p:grpSpPr>
            <a:xfrm>
              <a:off x="6266438" y="2945533"/>
              <a:ext cx="2949780" cy="1253605"/>
              <a:chOff x="6266438" y="2945533"/>
              <a:chExt cx="2949780" cy="1253605"/>
            </a:xfrm>
          </p:grpSpPr>
          <p:pic>
            <p:nvPicPr>
              <p:cNvPr id="14" name="Afbeelding 13">
                <a:extLst>
                  <a:ext uri="{FF2B5EF4-FFF2-40B4-BE49-F238E27FC236}">
                    <a16:creationId xmlns:a16="http://schemas.microsoft.com/office/drawing/2014/main" id="{5AE921F5-3662-E0B9-E85E-8A45EF1BE1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2427" t="47831" r="14660" b="36565"/>
              <a:stretch/>
            </p:blipFill>
            <p:spPr>
              <a:xfrm>
                <a:off x="6266438" y="2945533"/>
                <a:ext cx="2949780" cy="1130004"/>
              </a:xfrm>
              <a:prstGeom prst="rect">
                <a:avLst/>
              </a:prstGeom>
            </p:spPr>
          </p:pic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17FCC573-C63D-7C73-DE74-0E518B543B08}"/>
                  </a:ext>
                </a:extLst>
              </p:cNvPr>
              <p:cNvSpPr/>
              <p:nvPr/>
            </p:nvSpPr>
            <p:spPr>
              <a:xfrm>
                <a:off x="6365289" y="3826276"/>
                <a:ext cx="399495" cy="372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7EAB9B5-B644-1175-D003-AD7C4C50E57C}"/>
                </a:ext>
              </a:extLst>
            </p:cNvPr>
            <p:cNvSpPr/>
            <p:nvPr/>
          </p:nvSpPr>
          <p:spPr>
            <a:xfrm>
              <a:off x="7732450" y="3721332"/>
              <a:ext cx="1482571" cy="405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0928F4-3890-5BE2-0556-07AB7AE1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t="47831" r="66699" b="42094"/>
          <a:stretch/>
        </p:blipFill>
        <p:spPr>
          <a:xfrm>
            <a:off x="1590028" y="2726004"/>
            <a:ext cx="3037276" cy="729630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D3F6E5B7-4058-6F7C-D56A-BAA53001B237}"/>
              </a:ext>
            </a:extLst>
          </p:cNvPr>
          <p:cNvCxnSpPr/>
          <p:nvPr/>
        </p:nvCxnSpPr>
        <p:spPr>
          <a:xfrm>
            <a:off x="2411768" y="1784412"/>
            <a:ext cx="718203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C8AAAE7D-3787-BFD4-2E62-74500230E456}"/>
              </a:ext>
            </a:extLst>
          </p:cNvPr>
          <p:cNvSpPr txBox="1"/>
          <p:nvPr/>
        </p:nvSpPr>
        <p:spPr>
          <a:xfrm>
            <a:off x="4533531" y="1331013"/>
            <a:ext cx="2814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Franklin Gothic Book" panose="020B0503020102020204" pitchFamily="34" charset="0"/>
              </a:rPr>
              <a:t>Complexity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B99BB39-563D-1840-AB22-F789F11F88E7}"/>
              </a:ext>
            </a:extLst>
          </p:cNvPr>
          <p:cNvSpPr txBox="1"/>
          <p:nvPr/>
        </p:nvSpPr>
        <p:spPr>
          <a:xfrm>
            <a:off x="2030028" y="2188609"/>
            <a:ext cx="23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Classical spin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6E0779E-AE41-4D9C-5CEF-67CC5D479EBF}"/>
              </a:ext>
            </a:extLst>
          </p:cNvPr>
          <p:cNvSpPr txBox="1"/>
          <p:nvPr/>
        </p:nvSpPr>
        <p:spPr>
          <a:xfrm>
            <a:off x="4919709" y="2188609"/>
            <a:ext cx="23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Quantum spin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110713-0FE0-F3F4-9043-C5250AB39D1E}"/>
              </a:ext>
            </a:extLst>
          </p:cNvPr>
          <p:cNvSpPr txBox="1"/>
          <p:nvPr/>
        </p:nvSpPr>
        <p:spPr>
          <a:xfrm>
            <a:off x="7690698" y="2188609"/>
            <a:ext cx="2977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Anderson impurity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1B85E83-60C8-EC40-32A0-04020983A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2" t="47831" r="42136" b="40535"/>
          <a:stretch/>
        </p:blipFill>
        <p:spPr>
          <a:xfrm>
            <a:off x="4627304" y="2899866"/>
            <a:ext cx="2824788" cy="842500"/>
          </a:xfrm>
          <a:prstGeom prst="rect">
            <a:avLst/>
          </a:prstGeom>
        </p:spPr>
      </p:pic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FC36AA27-E9CB-3F95-7EC2-8F25378DE3DF}"/>
              </a:ext>
            </a:extLst>
          </p:cNvPr>
          <p:cNvSpPr/>
          <p:nvPr/>
        </p:nvSpPr>
        <p:spPr>
          <a:xfrm>
            <a:off x="6650854" y="3798522"/>
            <a:ext cx="1393795" cy="266381"/>
          </a:xfrm>
          <a:custGeom>
            <a:avLst/>
            <a:gdLst>
              <a:gd name="connsiteX0" fmla="*/ 1393795 w 1393795"/>
              <a:gd name="connsiteY0" fmla="*/ 0 h 266381"/>
              <a:gd name="connsiteX1" fmla="*/ 692459 w 1393795"/>
              <a:gd name="connsiteY1" fmla="*/ 266330 h 266381"/>
              <a:gd name="connsiteX2" fmla="*/ 0 w 1393795"/>
              <a:gd name="connsiteY2" fmla="*/ 17755 h 26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795" h="266381">
                <a:moveTo>
                  <a:pt x="1393795" y="0"/>
                </a:moveTo>
                <a:cubicBezTo>
                  <a:pt x="1159276" y="131685"/>
                  <a:pt x="924758" y="263371"/>
                  <a:pt x="692459" y="266330"/>
                </a:cubicBezTo>
                <a:cubicBezTo>
                  <a:pt x="460160" y="269289"/>
                  <a:pt x="230080" y="143522"/>
                  <a:pt x="0" y="17755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B484E1EB-8943-9F64-FD12-7A3BFACC1564}"/>
              </a:ext>
            </a:extLst>
          </p:cNvPr>
          <p:cNvSpPr/>
          <p:nvPr/>
        </p:nvSpPr>
        <p:spPr>
          <a:xfrm>
            <a:off x="3818877" y="3798522"/>
            <a:ext cx="1393795" cy="266381"/>
          </a:xfrm>
          <a:custGeom>
            <a:avLst/>
            <a:gdLst>
              <a:gd name="connsiteX0" fmla="*/ 1393795 w 1393795"/>
              <a:gd name="connsiteY0" fmla="*/ 0 h 266381"/>
              <a:gd name="connsiteX1" fmla="*/ 692459 w 1393795"/>
              <a:gd name="connsiteY1" fmla="*/ 266330 h 266381"/>
              <a:gd name="connsiteX2" fmla="*/ 0 w 1393795"/>
              <a:gd name="connsiteY2" fmla="*/ 17755 h 26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795" h="266381">
                <a:moveTo>
                  <a:pt x="1393795" y="0"/>
                </a:moveTo>
                <a:cubicBezTo>
                  <a:pt x="1159276" y="131685"/>
                  <a:pt x="924758" y="263371"/>
                  <a:pt x="692459" y="266330"/>
                </a:cubicBezTo>
                <a:cubicBezTo>
                  <a:pt x="460160" y="269289"/>
                  <a:pt x="230080" y="143522"/>
                  <a:pt x="0" y="17755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4C21F06-9C07-0EDD-7A5F-A263B55B4DEF}"/>
              </a:ext>
            </a:extLst>
          </p:cNvPr>
          <p:cNvSpPr txBox="1"/>
          <p:nvPr/>
        </p:nvSpPr>
        <p:spPr>
          <a:xfrm>
            <a:off x="3406625" y="4224650"/>
            <a:ext cx="237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Franklin Gothic Book" panose="020B0503020102020204" pitchFamily="34" charset="0"/>
              </a:rPr>
              <a:t>Large S limit or large longitudinal anisotropy </a:t>
            </a:r>
            <a:r>
              <a:rPr lang="en-GB" sz="1600" i="1" dirty="0">
                <a:latin typeface="Franklin Gothic Book" panose="020B0503020102020204" pitchFamily="34" charset="0"/>
              </a:rPr>
              <a:t>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2D7BAA8-BAB4-D2EB-30BD-B39081242D63}"/>
              </a:ext>
            </a:extLst>
          </p:cNvPr>
          <p:cNvSpPr txBox="1"/>
          <p:nvPr/>
        </p:nvSpPr>
        <p:spPr>
          <a:xfrm>
            <a:off x="6116282" y="4224650"/>
            <a:ext cx="267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Franklin Gothic Book" panose="020B0503020102020204" pitchFamily="34" charset="0"/>
              </a:rPr>
              <a:t>SW transformation in the local-moment regime U≥</a:t>
            </a:r>
            <a:r>
              <a:rPr lang="el-GR" sz="1600" dirty="0">
                <a:latin typeface="Franklin Gothic Book" panose="020B0503020102020204" pitchFamily="34" charset="0"/>
              </a:rPr>
              <a:t>πΓ</a:t>
            </a:r>
            <a:endParaRPr lang="en-GB" sz="1600" i="1" dirty="0">
              <a:latin typeface="Franklin Gothic Book" panose="020B05030201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8C44BDA-1D4A-8037-91E8-85B5872BCB92}"/>
              </a:ext>
            </a:extLst>
          </p:cNvPr>
          <p:cNvSpPr txBox="1"/>
          <p:nvPr/>
        </p:nvSpPr>
        <p:spPr>
          <a:xfrm>
            <a:off x="4604830" y="4978884"/>
            <a:ext cx="2671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Spin fluctuations</a:t>
            </a:r>
            <a:endParaRPr lang="en-GB" sz="2000" i="1" dirty="0">
              <a:latin typeface="Franklin Gothic Book" panose="020B05030201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6223277-1AB2-CBDA-73DD-65FD0ACCE5D7}"/>
              </a:ext>
            </a:extLst>
          </p:cNvPr>
          <p:cNvSpPr txBox="1"/>
          <p:nvPr/>
        </p:nvSpPr>
        <p:spPr>
          <a:xfrm>
            <a:off x="7889289" y="4992518"/>
            <a:ext cx="3209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Charge and spin fluctuations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Explicit impurity-substrate coupling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B1AB355-8FC3-AF77-D16E-F8E62394B57F}"/>
              </a:ext>
            </a:extLst>
          </p:cNvPr>
          <p:cNvSpPr txBox="1"/>
          <p:nvPr/>
        </p:nvSpPr>
        <p:spPr>
          <a:xfrm>
            <a:off x="4689448" y="6315956"/>
            <a:ext cx="332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Science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332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6032 (2011)</a:t>
            </a:r>
          </a:p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Nature </a:t>
            </a:r>
            <a:r>
              <a:rPr lang="en-GB" sz="1400" i="1" dirty="0" err="1">
                <a:solidFill>
                  <a:srgbClr val="7030A0"/>
                </a:solidFill>
                <a:latin typeface="Franklin Gothic Book" panose="020B0503020102020204" pitchFamily="34" charset="0"/>
              </a:rPr>
              <a:t>Commun</a:t>
            </a:r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.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6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8988 (2015)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D039417-8279-4DF7-8A6C-F8BC5DA7DEB5}"/>
              </a:ext>
            </a:extLst>
          </p:cNvPr>
          <p:cNvSpPr txBox="1"/>
          <p:nvPr/>
        </p:nvSpPr>
        <p:spPr>
          <a:xfrm>
            <a:off x="8044649" y="6315956"/>
            <a:ext cx="332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Comm. Phys.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3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1-9 (2020)</a:t>
            </a:r>
          </a:p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Nature </a:t>
            </a:r>
            <a:r>
              <a:rPr lang="en-GB" sz="1400" i="1" dirty="0" err="1">
                <a:solidFill>
                  <a:srgbClr val="7030A0"/>
                </a:solidFill>
                <a:latin typeface="Franklin Gothic Book" panose="020B0503020102020204" pitchFamily="34" charset="0"/>
              </a:rPr>
              <a:t>Commun</a:t>
            </a:r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.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12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298 (2021)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D6A4F6B2-3F68-35C9-F4DC-B4C34388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270377" cy="57950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/>
              <a:t>Impurity models</a:t>
            </a:r>
          </a:p>
        </p:txBody>
      </p:sp>
    </p:spTree>
    <p:extLst>
      <p:ext uri="{BB962C8B-B14F-4D97-AF65-F5344CB8AC3E}">
        <p14:creationId xmlns:p14="http://schemas.microsoft.com/office/powerpoint/2010/main" val="3401529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66491523-9970-8EAA-06E6-67A7A95EF815}"/>
              </a:ext>
            </a:extLst>
          </p:cNvPr>
          <p:cNvGrpSpPr/>
          <p:nvPr/>
        </p:nvGrpSpPr>
        <p:grpSpPr>
          <a:xfrm>
            <a:off x="7871533" y="2945534"/>
            <a:ext cx="2949780" cy="1253605"/>
            <a:chOff x="6266438" y="2945533"/>
            <a:chExt cx="2949780" cy="1253605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C168B2E4-90C0-A918-1606-1B5F7818EECA}"/>
                </a:ext>
              </a:extLst>
            </p:cNvPr>
            <p:cNvGrpSpPr/>
            <p:nvPr/>
          </p:nvGrpSpPr>
          <p:grpSpPr>
            <a:xfrm>
              <a:off x="6266438" y="2945533"/>
              <a:ext cx="2949780" cy="1253605"/>
              <a:chOff x="6266438" y="2945533"/>
              <a:chExt cx="2949780" cy="1253605"/>
            </a:xfrm>
          </p:grpSpPr>
          <p:pic>
            <p:nvPicPr>
              <p:cNvPr id="14" name="Afbeelding 13">
                <a:extLst>
                  <a:ext uri="{FF2B5EF4-FFF2-40B4-BE49-F238E27FC236}">
                    <a16:creationId xmlns:a16="http://schemas.microsoft.com/office/drawing/2014/main" id="{5AE921F5-3662-E0B9-E85E-8A45EF1BE1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2427" t="47831" r="14660" b="36565"/>
              <a:stretch/>
            </p:blipFill>
            <p:spPr>
              <a:xfrm>
                <a:off x="6266438" y="2945533"/>
                <a:ext cx="2949780" cy="1130004"/>
              </a:xfrm>
              <a:prstGeom prst="rect">
                <a:avLst/>
              </a:prstGeom>
            </p:spPr>
          </p:pic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17FCC573-C63D-7C73-DE74-0E518B543B08}"/>
                  </a:ext>
                </a:extLst>
              </p:cNvPr>
              <p:cNvSpPr/>
              <p:nvPr/>
            </p:nvSpPr>
            <p:spPr>
              <a:xfrm>
                <a:off x="6365289" y="3826276"/>
                <a:ext cx="399495" cy="372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7EAB9B5-B644-1175-D003-AD7C4C50E57C}"/>
                </a:ext>
              </a:extLst>
            </p:cNvPr>
            <p:cNvSpPr/>
            <p:nvPr/>
          </p:nvSpPr>
          <p:spPr>
            <a:xfrm>
              <a:off x="7732450" y="3721332"/>
              <a:ext cx="1482571" cy="405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D3F6E5B7-4058-6F7C-D56A-BAA53001B237}"/>
              </a:ext>
            </a:extLst>
          </p:cNvPr>
          <p:cNvCxnSpPr/>
          <p:nvPr/>
        </p:nvCxnSpPr>
        <p:spPr>
          <a:xfrm>
            <a:off x="2411768" y="1784412"/>
            <a:ext cx="718203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C8AAAE7D-3787-BFD4-2E62-74500230E456}"/>
              </a:ext>
            </a:extLst>
          </p:cNvPr>
          <p:cNvSpPr txBox="1"/>
          <p:nvPr/>
        </p:nvSpPr>
        <p:spPr>
          <a:xfrm>
            <a:off x="4533531" y="1331013"/>
            <a:ext cx="2814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Franklin Gothic Book" panose="020B0503020102020204" pitchFamily="34" charset="0"/>
              </a:rPr>
              <a:t>Complexity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6E0779E-AE41-4D9C-5CEF-67CC5D479EBF}"/>
              </a:ext>
            </a:extLst>
          </p:cNvPr>
          <p:cNvSpPr txBox="1"/>
          <p:nvPr/>
        </p:nvSpPr>
        <p:spPr>
          <a:xfrm>
            <a:off x="4919709" y="2188609"/>
            <a:ext cx="23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Quantum spin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110713-0FE0-F3F4-9043-C5250AB39D1E}"/>
              </a:ext>
            </a:extLst>
          </p:cNvPr>
          <p:cNvSpPr txBox="1"/>
          <p:nvPr/>
        </p:nvSpPr>
        <p:spPr>
          <a:xfrm>
            <a:off x="7690698" y="2188609"/>
            <a:ext cx="2977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Anderson impurity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1B85E83-60C8-EC40-32A0-04020983A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2" t="47831" r="42136" b="40535"/>
          <a:stretch/>
        </p:blipFill>
        <p:spPr>
          <a:xfrm>
            <a:off x="4627304" y="2899866"/>
            <a:ext cx="2824788" cy="842500"/>
          </a:xfrm>
          <a:prstGeom prst="rect">
            <a:avLst/>
          </a:prstGeom>
        </p:spPr>
      </p:pic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FC36AA27-E9CB-3F95-7EC2-8F25378DE3DF}"/>
              </a:ext>
            </a:extLst>
          </p:cNvPr>
          <p:cNvSpPr/>
          <p:nvPr/>
        </p:nvSpPr>
        <p:spPr>
          <a:xfrm>
            <a:off x="6650854" y="3798522"/>
            <a:ext cx="1393795" cy="266381"/>
          </a:xfrm>
          <a:custGeom>
            <a:avLst/>
            <a:gdLst>
              <a:gd name="connsiteX0" fmla="*/ 1393795 w 1393795"/>
              <a:gd name="connsiteY0" fmla="*/ 0 h 266381"/>
              <a:gd name="connsiteX1" fmla="*/ 692459 w 1393795"/>
              <a:gd name="connsiteY1" fmla="*/ 266330 h 266381"/>
              <a:gd name="connsiteX2" fmla="*/ 0 w 1393795"/>
              <a:gd name="connsiteY2" fmla="*/ 17755 h 26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795" h="266381">
                <a:moveTo>
                  <a:pt x="1393795" y="0"/>
                </a:moveTo>
                <a:cubicBezTo>
                  <a:pt x="1159276" y="131685"/>
                  <a:pt x="924758" y="263371"/>
                  <a:pt x="692459" y="266330"/>
                </a:cubicBezTo>
                <a:cubicBezTo>
                  <a:pt x="460160" y="269289"/>
                  <a:pt x="230080" y="143522"/>
                  <a:pt x="0" y="17755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B484E1EB-8943-9F64-FD12-7A3BFACC1564}"/>
              </a:ext>
            </a:extLst>
          </p:cNvPr>
          <p:cNvSpPr/>
          <p:nvPr/>
        </p:nvSpPr>
        <p:spPr>
          <a:xfrm>
            <a:off x="3818877" y="3798522"/>
            <a:ext cx="1393795" cy="266381"/>
          </a:xfrm>
          <a:custGeom>
            <a:avLst/>
            <a:gdLst>
              <a:gd name="connsiteX0" fmla="*/ 1393795 w 1393795"/>
              <a:gd name="connsiteY0" fmla="*/ 0 h 266381"/>
              <a:gd name="connsiteX1" fmla="*/ 692459 w 1393795"/>
              <a:gd name="connsiteY1" fmla="*/ 266330 h 266381"/>
              <a:gd name="connsiteX2" fmla="*/ 0 w 1393795"/>
              <a:gd name="connsiteY2" fmla="*/ 17755 h 26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795" h="266381">
                <a:moveTo>
                  <a:pt x="1393795" y="0"/>
                </a:moveTo>
                <a:cubicBezTo>
                  <a:pt x="1159276" y="131685"/>
                  <a:pt x="924758" y="263371"/>
                  <a:pt x="692459" y="266330"/>
                </a:cubicBezTo>
                <a:cubicBezTo>
                  <a:pt x="460160" y="269289"/>
                  <a:pt x="230080" y="143522"/>
                  <a:pt x="0" y="17755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4C21F06-9C07-0EDD-7A5F-A263B55B4DEF}"/>
              </a:ext>
            </a:extLst>
          </p:cNvPr>
          <p:cNvSpPr txBox="1"/>
          <p:nvPr/>
        </p:nvSpPr>
        <p:spPr>
          <a:xfrm>
            <a:off x="3406625" y="4224650"/>
            <a:ext cx="237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Franklin Gothic Book" panose="020B0503020102020204" pitchFamily="34" charset="0"/>
              </a:rPr>
              <a:t>Large S limit or large longitudinal anisotropy </a:t>
            </a:r>
            <a:r>
              <a:rPr lang="en-GB" sz="1600" i="1" dirty="0">
                <a:latin typeface="Franklin Gothic Book" panose="020B0503020102020204" pitchFamily="34" charset="0"/>
              </a:rPr>
              <a:t>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2D7BAA8-BAB4-D2EB-30BD-B39081242D63}"/>
              </a:ext>
            </a:extLst>
          </p:cNvPr>
          <p:cNvSpPr txBox="1"/>
          <p:nvPr/>
        </p:nvSpPr>
        <p:spPr>
          <a:xfrm>
            <a:off x="6116282" y="4224650"/>
            <a:ext cx="267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Franklin Gothic Book" panose="020B0503020102020204" pitchFamily="34" charset="0"/>
              </a:rPr>
              <a:t>SW transformation in the local-moment regime U≥</a:t>
            </a:r>
            <a:r>
              <a:rPr lang="el-GR" sz="1600" dirty="0">
                <a:latin typeface="Franklin Gothic Book" panose="020B0503020102020204" pitchFamily="34" charset="0"/>
              </a:rPr>
              <a:t>πΓ</a:t>
            </a:r>
            <a:endParaRPr lang="en-GB" sz="1600" i="1" dirty="0">
              <a:latin typeface="Franklin Gothic Book" panose="020B05030201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8C44BDA-1D4A-8037-91E8-85B5872BCB92}"/>
              </a:ext>
            </a:extLst>
          </p:cNvPr>
          <p:cNvSpPr txBox="1"/>
          <p:nvPr/>
        </p:nvSpPr>
        <p:spPr>
          <a:xfrm>
            <a:off x="4604830" y="4978884"/>
            <a:ext cx="2671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Spin fluctuations</a:t>
            </a:r>
            <a:endParaRPr lang="en-GB" sz="2000" i="1" dirty="0">
              <a:latin typeface="Franklin Gothic Book" panose="020B05030201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6223277-1AB2-CBDA-73DD-65FD0ACCE5D7}"/>
              </a:ext>
            </a:extLst>
          </p:cNvPr>
          <p:cNvSpPr txBox="1"/>
          <p:nvPr/>
        </p:nvSpPr>
        <p:spPr>
          <a:xfrm>
            <a:off x="7889289" y="4992518"/>
            <a:ext cx="3209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Charge and spin fluctuations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Explicit impurity-substrate coupling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B1AB355-8FC3-AF77-D16E-F8E62394B57F}"/>
              </a:ext>
            </a:extLst>
          </p:cNvPr>
          <p:cNvSpPr txBox="1"/>
          <p:nvPr/>
        </p:nvSpPr>
        <p:spPr>
          <a:xfrm>
            <a:off x="4689448" y="6315956"/>
            <a:ext cx="332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Science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332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6032 (2011)</a:t>
            </a:r>
          </a:p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Nature </a:t>
            </a:r>
            <a:r>
              <a:rPr lang="en-GB" sz="1400" i="1" dirty="0" err="1">
                <a:solidFill>
                  <a:srgbClr val="7030A0"/>
                </a:solidFill>
                <a:latin typeface="Franklin Gothic Book" panose="020B0503020102020204" pitchFamily="34" charset="0"/>
              </a:rPr>
              <a:t>Commun</a:t>
            </a:r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.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6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8988 (2015)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D039417-8279-4DF7-8A6C-F8BC5DA7DEB5}"/>
              </a:ext>
            </a:extLst>
          </p:cNvPr>
          <p:cNvSpPr txBox="1"/>
          <p:nvPr/>
        </p:nvSpPr>
        <p:spPr>
          <a:xfrm>
            <a:off x="8044649" y="6315956"/>
            <a:ext cx="332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Comm. Phys.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3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1-9 (2020)</a:t>
            </a:r>
          </a:p>
          <a:p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Nature </a:t>
            </a:r>
            <a:r>
              <a:rPr lang="en-GB" sz="1400" i="1" dirty="0" err="1">
                <a:solidFill>
                  <a:srgbClr val="7030A0"/>
                </a:solidFill>
                <a:latin typeface="Franklin Gothic Book" panose="020B0503020102020204" pitchFamily="34" charset="0"/>
              </a:rPr>
              <a:t>Commun</a:t>
            </a:r>
            <a:r>
              <a:rPr lang="en-GB" sz="14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.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12</a:t>
            </a:r>
            <a:r>
              <a:rPr lang="en-GB" sz="1400" dirty="0">
                <a:solidFill>
                  <a:srgbClr val="7030A0"/>
                </a:solidFill>
                <a:latin typeface="Franklin Gothic Book" panose="020B0503020102020204" pitchFamily="34" charset="0"/>
              </a:rPr>
              <a:t>, 298 (2021)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30D3727-9402-6412-D5C0-3B2022EFD0D7}"/>
              </a:ext>
            </a:extLst>
          </p:cNvPr>
          <p:cNvSpPr/>
          <p:nvPr/>
        </p:nvSpPr>
        <p:spPr>
          <a:xfrm>
            <a:off x="1590029" y="2068497"/>
            <a:ext cx="3099419" cy="4580876"/>
          </a:xfrm>
          <a:prstGeom prst="roundRect">
            <a:avLst>
              <a:gd name="adj" fmla="val 864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0928F4-3890-5BE2-0556-07AB7AE1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6" t="49921" r="66698" b="42094"/>
          <a:stretch/>
        </p:blipFill>
        <p:spPr>
          <a:xfrm>
            <a:off x="1701553" y="2877352"/>
            <a:ext cx="2925751" cy="57828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B99BB39-563D-1840-AB22-F789F11F88E7}"/>
              </a:ext>
            </a:extLst>
          </p:cNvPr>
          <p:cNvSpPr txBox="1"/>
          <p:nvPr/>
        </p:nvSpPr>
        <p:spPr>
          <a:xfrm>
            <a:off x="2030028" y="2188609"/>
            <a:ext cx="23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Classical spin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FEEA75C-BCAF-BD94-B82B-1490B5375F92}"/>
              </a:ext>
            </a:extLst>
          </p:cNvPr>
          <p:cNvSpPr txBox="1"/>
          <p:nvPr/>
        </p:nvSpPr>
        <p:spPr>
          <a:xfrm>
            <a:off x="1624903" y="3885696"/>
            <a:ext cx="3136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Captures most observations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Widely used to describe YSR states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Multiple YSR states are simply added up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EEB9D66-9449-5A7E-BDA2-1DF4FB8D1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081" y="612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Impurity models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B9B8527-E910-48ED-312C-7EB4E7AF6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270377" cy="57950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/>
              <a:t>Impurity models</a:t>
            </a:r>
          </a:p>
        </p:txBody>
      </p:sp>
    </p:spTree>
    <p:extLst>
      <p:ext uri="{BB962C8B-B14F-4D97-AF65-F5344CB8AC3E}">
        <p14:creationId xmlns:p14="http://schemas.microsoft.com/office/powerpoint/2010/main" val="4232454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D3F6E5B7-4058-6F7C-D56A-BAA53001B237}"/>
              </a:ext>
            </a:extLst>
          </p:cNvPr>
          <p:cNvCxnSpPr/>
          <p:nvPr/>
        </p:nvCxnSpPr>
        <p:spPr>
          <a:xfrm>
            <a:off x="2411768" y="1784412"/>
            <a:ext cx="7182035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C8AAAE7D-3787-BFD4-2E62-74500230E456}"/>
              </a:ext>
            </a:extLst>
          </p:cNvPr>
          <p:cNvSpPr txBox="1"/>
          <p:nvPr/>
        </p:nvSpPr>
        <p:spPr>
          <a:xfrm>
            <a:off x="4533531" y="1331013"/>
            <a:ext cx="2814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Franklin Gothic Book" panose="020B0503020102020204" pitchFamily="34" charset="0"/>
              </a:rPr>
              <a:t>Complexity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30D3727-9402-6412-D5C0-3B2022EFD0D7}"/>
              </a:ext>
            </a:extLst>
          </p:cNvPr>
          <p:cNvSpPr/>
          <p:nvPr/>
        </p:nvSpPr>
        <p:spPr>
          <a:xfrm>
            <a:off x="1590029" y="2068497"/>
            <a:ext cx="3099419" cy="4580876"/>
          </a:xfrm>
          <a:prstGeom prst="roundRect">
            <a:avLst>
              <a:gd name="adj" fmla="val 864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0928F4-3890-5BE2-0556-07AB7AE1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6" t="49921" r="66698" b="42094"/>
          <a:stretch/>
        </p:blipFill>
        <p:spPr>
          <a:xfrm>
            <a:off x="1701553" y="2877352"/>
            <a:ext cx="2925751" cy="57828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B99BB39-563D-1840-AB22-F789F11F88E7}"/>
              </a:ext>
            </a:extLst>
          </p:cNvPr>
          <p:cNvSpPr txBox="1"/>
          <p:nvPr/>
        </p:nvSpPr>
        <p:spPr>
          <a:xfrm>
            <a:off x="2030028" y="2188609"/>
            <a:ext cx="23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anklin Gothic Book" panose="020B0503020102020204" pitchFamily="34" charset="0"/>
              </a:rPr>
              <a:t>Classical spin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FEEA75C-BCAF-BD94-B82B-1490B5375F92}"/>
              </a:ext>
            </a:extLst>
          </p:cNvPr>
          <p:cNvSpPr txBox="1"/>
          <p:nvPr/>
        </p:nvSpPr>
        <p:spPr>
          <a:xfrm>
            <a:off x="1624903" y="3885696"/>
            <a:ext cx="3136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Captures most observations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Widely used to describe YSR states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Multiple YSR states are simply added up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60F455-0548-A0D7-897C-CAE2074D9AB7}"/>
              </a:ext>
            </a:extLst>
          </p:cNvPr>
          <p:cNvSpPr txBox="1"/>
          <p:nvPr/>
        </p:nvSpPr>
        <p:spPr>
          <a:xfrm>
            <a:off x="4919709" y="3769297"/>
            <a:ext cx="564738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Franklin Gothic Book" panose="020B0503020102020204" pitchFamily="34" charset="0"/>
              </a:rPr>
              <a:t>Question: are there experiments for which the classical model does </a:t>
            </a:r>
            <a:r>
              <a:rPr lang="en-GB" sz="2400" b="1" dirty="0">
                <a:latin typeface="Franklin Gothic Book" panose="020B0503020102020204" pitchFamily="34" charset="0"/>
              </a:rPr>
              <a:t>not</a:t>
            </a:r>
            <a:r>
              <a:rPr lang="en-GB" sz="2400" dirty="0">
                <a:latin typeface="Franklin Gothic Book" panose="020B0503020102020204" pitchFamily="34" charset="0"/>
              </a:rPr>
              <a:t> work ?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76BB0AB4-D023-9599-F19F-020DE964B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081" y="612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Impurity models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93924AC-845D-2544-3934-E7EB5043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270377" cy="57950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3600" b="1" dirty="0"/>
              <a:t>Impurity models</a:t>
            </a:r>
          </a:p>
        </p:txBody>
      </p:sp>
    </p:spTree>
    <p:extLst>
      <p:ext uri="{BB962C8B-B14F-4D97-AF65-F5344CB8AC3E}">
        <p14:creationId xmlns:p14="http://schemas.microsoft.com/office/powerpoint/2010/main" val="48690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6F822D7B-A4A8-12CD-C2BE-5B8EBC28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Magnetic impurity in a superconductor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B7794-1007-DC87-E513-A333D34F8890}"/>
              </a:ext>
            </a:extLst>
          </p:cNvPr>
          <p:cNvSpPr txBox="1"/>
          <p:nvPr/>
        </p:nvSpPr>
        <p:spPr>
          <a:xfrm>
            <a:off x="5112327" y="4960598"/>
            <a:ext cx="69342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R="49820" algn="l"/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Yu Lu, Acta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Physica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Sinica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 21, 75 (1965) </a:t>
            </a:r>
          </a:p>
          <a:p>
            <a:pPr marR="44920" algn="l"/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see also </a:t>
            </a:r>
          </a:p>
          <a:p>
            <a:pPr marR="0" algn="l"/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H. Shiba, Prog.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Theor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. Phys. 40, 435 (1968). </a:t>
            </a:r>
          </a:p>
          <a:p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A. I.,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Rusinov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, 1969,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Zh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Eksp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Teor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Fiz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. 56, 2047, [</a:t>
            </a:r>
            <a:r>
              <a:rPr lang="en-US" sz="1800" b="0" i="0" u="none" strike="noStrike" baseline="0" dirty="0" err="1">
                <a:solidFill>
                  <a:srgbClr val="7030A0"/>
                </a:solidFill>
                <a:latin typeface="Tahoma" panose="020B0604030504040204" pitchFamily="34" charset="0"/>
              </a:rPr>
              <a:t>Sov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. </a:t>
            </a:r>
          </a:p>
          <a:p>
            <a:r>
              <a:rPr lang="en-US" sz="1800" b="0" i="0" u="none" strike="noStrike" baseline="0" dirty="0">
                <a:solidFill>
                  <a:srgbClr val="7030A0"/>
                </a:solidFill>
                <a:latin typeface="Tahoma" panose="020B0604030504040204" pitchFamily="34" charset="0"/>
              </a:rPr>
              <a:t>Phys. JETP 29, 1101 (1969)].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03306-9424-59DF-133B-C97F2BAC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27" y="969818"/>
            <a:ext cx="8051339" cy="39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49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719C90-1191-A67C-42C8-4D43AE20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352022"/>
            <a:ext cx="9144000" cy="4909078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CB1CC0D6-0647-AF1E-3DDB-99A5FC68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192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903" b="1" dirty="0"/>
              <a:t>FeTe</a:t>
            </a:r>
            <a:r>
              <a:rPr lang="en-US" altLang="en-US" sz="2903" b="1" baseline="-25000" dirty="0"/>
              <a:t>0.55</a:t>
            </a:r>
            <a:r>
              <a:rPr lang="en-US" altLang="en-US" sz="2903" b="1" dirty="0"/>
              <a:t>Se</a:t>
            </a:r>
            <a:r>
              <a:rPr lang="en-US" altLang="en-US" sz="2903" b="1" baseline="-25000" dirty="0"/>
              <a:t>0.45</a:t>
            </a:r>
            <a:r>
              <a:rPr lang="en-US" altLang="en-US" sz="2903" b="1" dirty="0"/>
              <a:t>: an exotic superconductor in vogue</a:t>
            </a:r>
            <a:endParaRPr lang="en-GB" altLang="en-US" sz="2903" b="1" dirty="0"/>
          </a:p>
        </p:txBody>
      </p:sp>
    </p:spTree>
    <p:extLst>
      <p:ext uri="{BB962C8B-B14F-4D97-AF65-F5344CB8AC3E}">
        <p14:creationId xmlns:p14="http://schemas.microsoft.com/office/powerpoint/2010/main" val="3643424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60ECDE-4345-7B68-909E-BA493E3B7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18" y="1873251"/>
            <a:ext cx="8657632" cy="28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9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6AB680-BBD0-6E71-A9AA-3C324EFA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532498"/>
            <a:ext cx="4367971" cy="434760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D91B71F-C3F6-47F6-28E6-A7A0EF19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80" y="776625"/>
            <a:ext cx="4043570" cy="557772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9DF1E66-0BAF-82EB-2BD8-636E316C7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748" y="6413500"/>
            <a:ext cx="1081332" cy="241300"/>
          </a:xfrm>
          <a:prstGeom prst="rect">
            <a:avLst/>
          </a:prstGeom>
        </p:spPr>
      </p:pic>
      <p:sp>
        <p:nvSpPr>
          <p:cNvPr id="36" name="Text Box 6">
            <a:extLst>
              <a:ext uri="{FF2B5EF4-FFF2-40B4-BE49-F238E27FC236}">
                <a16:creationId xmlns:a16="http://schemas.microsoft.com/office/drawing/2014/main" id="{5B5840AE-8E57-9EA3-A3F4-5B98AD27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504" y="6122"/>
            <a:ext cx="12296503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Experimental observations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7636398-1746-D6C2-040B-39FB8E0C4EE9}"/>
              </a:ext>
            </a:extLst>
          </p:cNvPr>
          <p:cNvSpPr txBox="1"/>
          <p:nvPr/>
        </p:nvSpPr>
        <p:spPr>
          <a:xfrm>
            <a:off x="1534081" y="5880101"/>
            <a:ext cx="457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Assumption</a:t>
            </a:r>
            <a:r>
              <a:rPr lang="en-US" dirty="0">
                <a:solidFill>
                  <a:srgbClr val="C00000"/>
                </a:solidFill>
              </a:rPr>
              <a:t>: Tip acts as a local gate electrode </a:t>
            </a:r>
          </a:p>
        </p:txBody>
      </p:sp>
      <p:sp>
        <p:nvSpPr>
          <p:cNvPr id="7" name="Tekstvak 3">
            <a:extLst>
              <a:ext uri="{FF2B5EF4-FFF2-40B4-BE49-F238E27FC236}">
                <a16:creationId xmlns:a16="http://schemas.microsoft.com/office/drawing/2014/main" id="{F1399F28-87D1-49AE-BD60-48DFD6DC73C5}"/>
              </a:ext>
            </a:extLst>
          </p:cNvPr>
          <p:cNvSpPr txBox="1"/>
          <p:nvPr/>
        </p:nvSpPr>
        <p:spPr>
          <a:xfrm>
            <a:off x="1534082" y="858366"/>
            <a:ext cx="1658891" cy="479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Franklin Gothic Book" panose="020B0503020102020204" pitchFamily="34" charset="0"/>
              </a:rPr>
              <a:t>T=0.3 K</a:t>
            </a:r>
          </a:p>
        </p:txBody>
      </p:sp>
    </p:spTree>
    <p:extLst>
      <p:ext uri="{BB962C8B-B14F-4D97-AF65-F5344CB8AC3E}">
        <p14:creationId xmlns:p14="http://schemas.microsoft.com/office/powerpoint/2010/main" val="3748265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5D91B71F-C3F6-47F6-28E6-A7A0EF19E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704" y="757575"/>
            <a:ext cx="4043570" cy="557772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9DF1E66-0BAF-82EB-2BD8-636E316C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48" y="6413500"/>
            <a:ext cx="1081332" cy="241300"/>
          </a:xfrm>
          <a:prstGeom prst="rect">
            <a:avLst/>
          </a:prstGeom>
        </p:spPr>
      </p:pic>
      <p:sp>
        <p:nvSpPr>
          <p:cNvPr id="36" name="Text Box 6">
            <a:extLst>
              <a:ext uri="{FF2B5EF4-FFF2-40B4-BE49-F238E27FC236}">
                <a16:creationId xmlns:a16="http://schemas.microsoft.com/office/drawing/2014/main" id="{5B5840AE-8E57-9EA3-A3F4-5B98AD27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081" y="612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Experimental observations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3E934C-D192-D6B8-0F7C-3D1B277C0CFC}"/>
              </a:ext>
            </a:extLst>
          </p:cNvPr>
          <p:cNvSpPr txBox="1"/>
          <p:nvPr/>
        </p:nvSpPr>
        <p:spPr>
          <a:xfrm>
            <a:off x="1838326" y="1688584"/>
            <a:ext cx="3781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Two key features: </a:t>
            </a:r>
            <a:endParaRPr lang="en-US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A38A2F-A58E-DA61-6EE7-6067B45E9892}"/>
              </a:ext>
            </a:extLst>
          </p:cNvPr>
          <p:cNvSpPr txBox="1"/>
          <p:nvPr/>
        </p:nvSpPr>
        <p:spPr>
          <a:xfrm>
            <a:off x="1900030" y="2343836"/>
            <a:ext cx="457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1) Concurrent switch of in-gap states from</a:t>
            </a:r>
          </a:p>
          <a:p>
            <a:r>
              <a:rPr lang="en-US" b="1" dirty="0"/>
              <a:t>hole-like to electron-like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B50DBF-4E84-4CAA-5943-DB21C3AB47AD}"/>
              </a:ext>
            </a:extLst>
          </p:cNvPr>
          <p:cNvSpPr txBox="1"/>
          <p:nvPr/>
        </p:nvSpPr>
        <p:spPr>
          <a:xfrm>
            <a:off x="2841626" y="3460920"/>
            <a:ext cx="2778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AAAAE+Avenir-Book"/>
              </a:rPr>
              <a:t>Independent classical YSR </a:t>
            </a:r>
          </a:p>
          <a:p>
            <a:r>
              <a:rPr lang="en-US" dirty="0">
                <a:solidFill>
                  <a:srgbClr val="FF0000"/>
                </a:solidFill>
                <a:latin typeface="AAAAAE+Avenir-Book"/>
              </a:rPr>
              <a:t>channels </a:t>
            </a:r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68437F-B1FF-02F5-27F9-847D2E4B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15" y="3365807"/>
            <a:ext cx="618435" cy="63545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1A90F68D-97BF-7DCD-4865-AEC53797AFE0}"/>
              </a:ext>
            </a:extLst>
          </p:cNvPr>
          <p:cNvSpPr/>
          <p:nvPr/>
        </p:nvSpPr>
        <p:spPr>
          <a:xfrm>
            <a:off x="7567612" y="3501425"/>
            <a:ext cx="531606" cy="565319"/>
          </a:xfrm>
          <a:prstGeom prst="ellipse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1C15DB2-BCF4-BF4A-A7C3-198EFDED8F42}"/>
              </a:ext>
            </a:extLst>
          </p:cNvPr>
          <p:cNvCxnSpPr/>
          <p:nvPr/>
        </p:nvCxnSpPr>
        <p:spPr>
          <a:xfrm flipV="1">
            <a:off x="8037098" y="3310924"/>
            <a:ext cx="920750" cy="381000"/>
          </a:xfrm>
          <a:prstGeom prst="straightConnector1">
            <a:avLst/>
          </a:prstGeom>
          <a:ln w="47625">
            <a:solidFill>
              <a:srgbClr val="00B0F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80E9E163-125F-5B4B-0844-A5637243467C}"/>
              </a:ext>
            </a:extLst>
          </p:cNvPr>
          <p:cNvSpPr txBox="1"/>
          <p:nvPr/>
        </p:nvSpPr>
        <p:spPr>
          <a:xfrm>
            <a:off x="7602331" y="3491299"/>
            <a:ext cx="462168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65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5D91B71F-C3F6-47F6-28E6-A7A0EF19E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716" y="757575"/>
            <a:ext cx="3957558" cy="545907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9DF1E66-0BAF-82EB-2BD8-636E316C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48" y="6413500"/>
            <a:ext cx="1081332" cy="241300"/>
          </a:xfrm>
          <a:prstGeom prst="rect">
            <a:avLst/>
          </a:prstGeom>
        </p:spPr>
      </p:pic>
      <p:sp>
        <p:nvSpPr>
          <p:cNvPr id="36" name="Text Box 6">
            <a:extLst>
              <a:ext uri="{FF2B5EF4-FFF2-40B4-BE49-F238E27FC236}">
                <a16:creationId xmlns:a16="http://schemas.microsoft.com/office/drawing/2014/main" id="{5B5840AE-8E57-9EA3-A3F4-5B98AD27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081" y="612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Experimental observations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3E934C-D192-D6B8-0F7C-3D1B277C0CFC}"/>
              </a:ext>
            </a:extLst>
          </p:cNvPr>
          <p:cNvSpPr txBox="1"/>
          <p:nvPr/>
        </p:nvSpPr>
        <p:spPr>
          <a:xfrm>
            <a:off x="1838326" y="1688584"/>
            <a:ext cx="3781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Two key features: </a:t>
            </a:r>
            <a:endParaRPr lang="en-US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A38A2F-A58E-DA61-6EE7-6067B45E9892}"/>
              </a:ext>
            </a:extLst>
          </p:cNvPr>
          <p:cNvSpPr txBox="1"/>
          <p:nvPr/>
        </p:nvSpPr>
        <p:spPr>
          <a:xfrm>
            <a:off x="1900030" y="2343836"/>
            <a:ext cx="457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1) Concurrent switch of in-gap states from</a:t>
            </a:r>
          </a:p>
          <a:p>
            <a:r>
              <a:rPr lang="en-US" b="1" dirty="0"/>
              <a:t>hole-like to electron-like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B50DBF-4E84-4CAA-5943-DB21C3AB47AD}"/>
              </a:ext>
            </a:extLst>
          </p:cNvPr>
          <p:cNvSpPr txBox="1"/>
          <p:nvPr/>
        </p:nvSpPr>
        <p:spPr>
          <a:xfrm>
            <a:off x="2841626" y="3460920"/>
            <a:ext cx="2778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AAAAE+Avenir-Book"/>
              </a:rPr>
              <a:t>Independent classical YSR </a:t>
            </a:r>
          </a:p>
          <a:p>
            <a:r>
              <a:rPr lang="en-US" dirty="0">
                <a:solidFill>
                  <a:srgbClr val="FF0000"/>
                </a:solidFill>
                <a:latin typeface="AAAAAE+Avenir-Book"/>
              </a:rPr>
              <a:t>channels </a:t>
            </a:r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68437F-B1FF-02F5-27F9-847D2E4B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15" y="3365807"/>
            <a:ext cx="618435" cy="63545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1A90F68D-97BF-7DCD-4865-AEC53797AFE0}"/>
              </a:ext>
            </a:extLst>
          </p:cNvPr>
          <p:cNvSpPr/>
          <p:nvPr/>
        </p:nvSpPr>
        <p:spPr>
          <a:xfrm>
            <a:off x="7509288" y="2735311"/>
            <a:ext cx="531606" cy="565319"/>
          </a:xfrm>
          <a:prstGeom prst="ellipse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1C15DB2-BCF4-BF4A-A7C3-198EFDED8F42}"/>
              </a:ext>
            </a:extLst>
          </p:cNvPr>
          <p:cNvCxnSpPr>
            <a:cxnSpLocks/>
          </p:cNvCxnSpPr>
          <p:nvPr/>
        </p:nvCxnSpPr>
        <p:spPr>
          <a:xfrm flipV="1">
            <a:off x="8078868" y="2560613"/>
            <a:ext cx="506897" cy="350970"/>
          </a:xfrm>
          <a:prstGeom prst="straightConnector1">
            <a:avLst/>
          </a:prstGeom>
          <a:ln w="47625">
            <a:solidFill>
              <a:srgbClr val="00B0F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80E9E163-125F-5B4B-0844-A5637243467C}"/>
              </a:ext>
            </a:extLst>
          </p:cNvPr>
          <p:cNvSpPr txBox="1"/>
          <p:nvPr/>
        </p:nvSpPr>
        <p:spPr>
          <a:xfrm>
            <a:off x="7567613" y="2694806"/>
            <a:ext cx="366919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E7C52C-2E23-8BDE-4F51-404A82922FAC}"/>
              </a:ext>
            </a:extLst>
          </p:cNvPr>
          <p:cNvSpPr txBox="1"/>
          <p:nvPr/>
        </p:nvSpPr>
        <p:spPr>
          <a:xfrm>
            <a:off x="1900030" y="4376907"/>
            <a:ext cx="457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2) Appearance of negative differential conductance (NDC) </a:t>
            </a:r>
            <a:endParaRPr lang="en-US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45C558-1532-171E-603B-A4679A18B55A}"/>
              </a:ext>
            </a:extLst>
          </p:cNvPr>
          <p:cNvSpPr txBox="1"/>
          <p:nvPr/>
        </p:nvSpPr>
        <p:spPr>
          <a:xfrm>
            <a:off x="2465731" y="5451325"/>
            <a:ext cx="4578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2A922"/>
                </a:solidFill>
              </a:rPr>
              <a:t>Multiple impurity states and Coulomb interaction </a:t>
            </a:r>
            <a:endParaRPr lang="en-US" sz="20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6E26CD-6263-E393-C8A1-C5A0C1098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833" y="5355390"/>
            <a:ext cx="515730" cy="4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ACD67F1B-EAAE-42FB-A3B3-E7DF691BA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081" y="612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Previous related experiment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573316-491A-4BD5-8782-2F7389D77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54" y="2127850"/>
            <a:ext cx="1192696" cy="11746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826AFE-5948-4A02-AB9C-ED67B38F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0" y="2160194"/>
            <a:ext cx="1295977" cy="12138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FA979C-5E2C-4D64-979B-007C20717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676" y="1263650"/>
            <a:ext cx="4459286" cy="286500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F164862-AB49-45CE-911F-5F8E7CC19F9B}"/>
              </a:ext>
            </a:extLst>
          </p:cNvPr>
          <p:cNvSpPr txBox="1"/>
          <p:nvPr/>
        </p:nvSpPr>
        <p:spPr>
          <a:xfrm>
            <a:off x="4990677" y="5333524"/>
            <a:ext cx="5379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See  </a:t>
            </a:r>
            <a:r>
              <a:rPr lang="en-US" b="1" dirty="0">
                <a:solidFill>
                  <a:srgbClr val="7030A0"/>
                </a:solidFill>
              </a:rPr>
              <a:t>Rubio-</a:t>
            </a:r>
            <a:r>
              <a:rPr lang="en-US" b="1" dirty="0" err="1">
                <a:solidFill>
                  <a:srgbClr val="7030A0"/>
                </a:solidFill>
              </a:rPr>
              <a:t>Verdiu</a:t>
            </a:r>
            <a:r>
              <a:rPr lang="en-US" b="1" dirty="0">
                <a:solidFill>
                  <a:srgbClr val="7030A0"/>
                </a:solidFill>
              </a:rPr>
              <a:t> et al., Phys Rev. Lett. 2021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1082F0-AE9D-4741-94D6-FAC7051403BC}"/>
              </a:ext>
            </a:extLst>
          </p:cNvPr>
          <p:cNvSpPr txBox="1"/>
          <p:nvPr/>
        </p:nvSpPr>
        <p:spPr>
          <a:xfrm>
            <a:off x="3215987" y="4469614"/>
            <a:ext cx="5567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dirty="0" err="1">
                <a:latin typeface="CMR10"/>
              </a:rPr>
              <a:t>Interpreted</a:t>
            </a:r>
            <a:r>
              <a:rPr lang="fr-FR" dirty="0">
                <a:latin typeface="CMR10"/>
              </a:rPr>
              <a:t> as </a:t>
            </a:r>
            <a:r>
              <a:rPr lang="fr-FR" dirty="0" err="1">
                <a:latin typeface="CMR10"/>
              </a:rPr>
              <a:t>two</a:t>
            </a:r>
            <a:r>
              <a:rPr lang="fr-FR" dirty="0">
                <a:latin typeface="CMR10"/>
              </a:rPr>
              <a:t> YSR </a:t>
            </a:r>
            <a:r>
              <a:rPr lang="en-US" dirty="0">
                <a:latin typeface="CMR10"/>
              </a:rPr>
              <a:t>channels, caused by two frontier molecular orbitals strongly coupled by Hund coupling.</a:t>
            </a:r>
            <a:endParaRPr lang="fr-FR" dirty="0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2F88F2CB-D976-43D8-8DC8-645BB636F334}"/>
              </a:ext>
            </a:extLst>
          </p:cNvPr>
          <p:cNvSpPr/>
          <p:nvPr/>
        </p:nvSpPr>
        <p:spPr>
          <a:xfrm>
            <a:off x="1879023" y="4589175"/>
            <a:ext cx="800100" cy="40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F571BB-9193-4BE9-A5AC-A53FA42F909B}"/>
              </a:ext>
            </a:extLst>
          </p:cNvPr>
          <p:cNvSpPr txBox="1"/>
          <p:nvPr/>
        </p:nvSpPr>
        <p:spPr>
          <a:xfrm>
            <a:off x="2534203" y="783392"/>
            <a:ext cx="7462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</a:t>
            </a:r>
            <a:r>
              <a:rPr lang="fr-F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iron-porphyrin</a:t>
            </a:r>
            <a:r>
              <a:rPr lang="fr-F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Pb(111)</a:t>
            </a:r>
          </a:p>
        </p:txBody>
      </p:sp>
    </p:spTree>
    <p:extLst>
      <p:ext uri="{BB962C8B-B14F-4D97-AF65-F5344CB8AC3E}">
        <p14:creationId xmlns:p14="http://schemas.microsoft.com/office/powerpoint/2010/main" val="7655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F4E0E2B8-6BC1-4E68-79CB-881BE191AC22}"/>
              </a:ext>
            </a:extLst>
          </p:cNvPr>
          <p:cNvSpPr/>
          <p:nvPr/>
        </p:nvSpPr>
        <p:spPr>
          <a:xfrm>
            <a:off x="219221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961911B5-D077-D911-7B1B-7243D7C3AE96}"/>
              </a:ext>
            </a:extLst>
          </p:cNvPr>
          <p:cNvSpPr txBox="1"/>
          <p:nvPr/>
        </p:nvSpPr>
        <p:spPr>
          <a:xfrm>
            <a:off x="1953064" y="2194601"/>
            <a:ext cx="106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a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6026879-3E4B-876F-9DCD-0BDDCA4864F6}"/>
              </a:ext>
            </a:extLst>
          </p:cNvPr>
          <p:cNvSpPr txBox="1"/>
          <p:nvPr/>
        </p:nvSpPr>
        <p:spPr>
          <a:xfrm>
            <a:off x="4302366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Energy levels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62A9AB9-E867-0531-7A58-BE0F0A60E35D}"/>
                  </a:ext>
                </a:extLst>
              </p:cNvPr>
              <p:cNvSpPr txBox="1"/>
              <p:nvPr/>
            </p:nvSpPr>
            <p:spPr>
              <a:xfrm>
                <a:off x="6139173" y="2515888"/>
                <a:ext cx="226318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62A9AB9-E867-0531-7A58-BE0F0A60E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173" y="2515888"/>
                <a:ext cx="2263184" cy="298415"/>
              </a:xfrm>
              <a:prstGeom prst="rect">
                <a:avLst/>
              </a:prstGeom>
              <a:blipFill>
                <a:blip r:embed="rId2"/>
                <a:stretch>
                  <a:fillRect l="-1887" r="-1617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al 12">
            <a:extLst>
              <a:ext uri="{FF2B5EF4-FFF2-40B4-BE49-F238E27FC236}">
                <a16:creationId xmlns:a16="http://schemas.microsoft.com/office/drawing/2014/main" id="{7EFFA4E9-C62F-8153-E9CF-703D1AA475A2}"/>
              </a:ext>
            </a:extLst>
          </p:cNvPr>
          <p:cNvSpPr/>
          <p:nvPr/>
        </p:nvSpPr>
        <p:spPr>
          <a:xfrm>
            <a:off x="2093742" y="2567354"/>
            <a:ext cx="1786596" cy="921434"/>
          </a:xfrm>
          <a:prstGeom prst="ellipse">
            <a:avLst/>
          </a:prstGeom>
          <a:solidFill>
            <a:srgbClr val="F5D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A01F2E5-5EC6-EE4D-3395-43F7840252B2}"/>
              </a:ext>
            </a:extLst>
          </p:cNvPr>
          <p:cNvSpPr/>
          <p:nvPr/>
        </p:nvSpPr>
        <p:spPr>
          <a:xfrm>
            <a:off x="4372709" y="2630659"/>
            <a:ext cx="1329397" cy="1631853"/>
          </a:xfrm>
          <a:prstGeom prst="roundRect">
            <a:avLst>
              <a:gd name="adj" fmla="val 1137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B14AFD-6017-E1BE-5556-C8B1259C7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2" t="26017" r="65142" b="49535"/>
          <a:stretch/>
        </p:blipFill>
        <p:spPr>
          <a:xfrm>
            <a:off x="4400843" y="2700997"/>
            <a:ext cx="444186" cy="1470074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91F5FEA-A4C5-8406-215F-50BCE5FD6512}"/>
              </a:ext>
            </a:extLst>
          </p:cNvPr>
          <p:cNvCxnSpPr/>
          <p:nvPr/>
        </p:nvCxnSpPr>
        <p:spPr>
          <a:xfrm>
            <a:off x="2431367" y="2912012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46B2F13-F3C4-EE31-65F8-FF02D6959F2E}"/>
                  </a:ext>
                </a:extLst>
              </p:cNvPr>
              <p:cNvSpPr txBox="1"/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46B2F13-F3C4-EE31-65F8-FF02D6959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Boog 22">
            <a:extLst>
              <a:ext uri="{FF2B5EF4-FFF2-40B4-BE49-F238E27FC236}">
                <a16:creationId xmlns:a16="http://schemas.microsoft.com/office/drawing/2014/main" id="{46F2D61C-4D28-E6A8-FD35-544F0CE3D89F}"/>
              </a:ext>
            </a:extLst>
          </p:cNvPr>
          <p:cNvSpPr/>
          <p:nvPr/>
        </p:nvSpPr>
        <p:spPr>
          <a:xfrm rot="18900000" flipH="1">
            <a:off x="2227110" y="3432187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4F78AC6-6DCB-2DEB-8C6F-352A1482D5BB}"/>
                  </a:ext>
                </a:extLst>
              </p:cNvPr>
              <p:cNvSpPr txBox="1"/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4F78AC6-6DCB-2DEB-8C6F-352A1482D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D6C8E89B-25B3-6629-F6DD-B0FE08B91EB2}"/>
              </a:ext>
            </a:extLst>
          </p:cNvPr>
          <p:cNvCxnSpPr/>
          <p:nvPr/>
        </p:nvCxnSpPr>
        <p:spPr>
          <a:xfrm flipV="1">
            <a:off x="2548931" y="2789182"/>
            <a:ext cx="0" cy="200448"/>
          </a:xfrm>
          <a:prstGeom prst="straightConnector1">
            <a:avLst/>
          </a:prstGeom>
          <a:ln w="28575">
            <a:solidFill>
              <a:srgbClr val="D92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oog 14">
            <a:extLst>
              <a:ext uri="{FF2B5EF4-FFF2-40B4-BE49-F238E27FC236}">
                <a16:creationId xmlns:a16="http://schemas.microsoft.com/office/drawing/2014/main" id="{D23739C6-BC3C-356A-EA50-D4BDBF78E462}"/>
              </a:ext>
            </a:extLst>
          </p:cNvPr>
          <p:cNvSpPr/>
          <p:nvPr/>
        </p:nvSpPr>
        <p:spPr>
          <a:xfrm>
            <a:off x="2090763" y="2568489"/>
            <a:ext cx="1786596" cy="917591"/>
          </a:xfrm>
          <a:prstGeom prst="arc">
            <a:avLst>
              <a:gd name="adj1" fmla="val 16200000"/>
              <a:gd name="adj2" fmla="val 5380815"/>
            </a:avLst>
          </a:prstGeom>
          <a:solidFill>
            <a:srgbClr val="E2E8FF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8451E8-52D1-2DBE-6E23-67AD35A3DCEC}"/>
              </a:ext>
            </a:extLst>
          </p:cNvPr>
          <p:cNvSpPr txBox="1"/>
          <p:nvPr/>
        </p:nvSpPr>
        <p:spPr>
          <a:xfrm>
            <a:off x="3022208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b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94018764-E5D5-6B66-58AC-0E762B607801}"/>
              </a:ext>
            </a:extLst>
          </p:cNvPr>
          <p:cNvCxnSpPr/>
          <p:nvPr/>
        </p:nvCxnSpPr>
        <p:spPr>
          <a:xfrm>
            <a:off x="3315982" y="3134601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50D4CC2F-7A8F-9DFE-C0F6-87B6E6C21E69}"/>
              </a:ext>
            </a:extLst>
          </p:cNvPr>
          <p:cNvCxnSpPr/>
          <p:nvPr/>
        </p:nvCxnSpPr>
        <p:spPr>
          <a:xfrm flipV="1">
            <a:off x="3433546" y="3011771"/>
            <a:ext cx="0" cy="200448"/>
          </a:xfrm>
          <a:prstGeom prst="straightConnector1">
            <a:avLst/>
          </a:prstGeom>
          <a:ln w="28575">
            <a:solidFill>
              <a:srgbClr val="3F6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B4E14791-D57B-698A-881C-CCC83B1DCE18}"/>
              </a:ext>
            </a:extLst>
          </p:cNvPr>
          <p:cNvCxnSpPr>
            <a:cxnSpLocks/>
          </p:cNvCxnSpPr>
          <p:nvPr/>
        </p:nvCxnSpPr>
        <p:spPr>
          <a:xfrm>
            <a:off x="3541064" y="3134602"/>
            <a:ext cx="865836" cy="107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6EFD9371-632F-58FB-B4FA-E2570490F3D4}"/>
              </a:ext>
            </a:extLst>
          </p:cNvPr>
          <p:cNvCxnSpPr>
            <a:cxnSpLocks/>
          </p:cNvCxnSpPr>
          <p:nvPr/>
        </p:nvCxnSpPr>
        <p:spPr>
          <a:xfrm flipV="1">
            <a:off x="3541064" y="2641601"/>
            <a:ext cx="929336" cy="4930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E8244A5-8628-96C3-0A3B-2C17D4160D82}"/>
                  </a:ext>
                </a:extLst>
              </p:cNvPr>
              <p:cNvSpPr txBox="1"/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l-NL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E8244A5-8628-96C3-0A3B-2C17D4160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blipFill>
                <a:blip r:embed="rId6"/>
                <a:stretch>
                  <a:fillRect l="-6522" r="-507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E3A254B-F53F-95DC-DD2B-A5342ABE74C2}"/>
                  </a:ext>
                </a:extLst>
              </p:cNvPr>
              <p:cNvSpPr txBox="1"/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E3A254B-F53F-95DC-DD2B-A5342ABE7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blipFill>
                <a:blip r:embed="rId7"/>
                <a:stretch>
                  <a:fillRect l="-13953" r="-930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35030059-E489-7533-C305-74F746537852}"/>
                  </a:ext>
                </a:extLst>
              </p:cNvPr>
              <p:cNvSpPr txBox="1"/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35030059-E489-7533-C305-74F74653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blipFill>
                <a:blip r:embed="rId8"/>
                <a:stretch>
                  <a:fillRect l="-34483" r="-310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Boog 40">
            <a:extLst>
              <a:ext uri="{FF2B5EF4-FFF2-40B4-BE49-F238E27FC236}">
                <a16:creationId xmlns:a16="http://schemas.microsoft.com/office/drawing/2014/main" id="{66224FD7-7FE7-7636-D1A2-043DBA4EFD09}"/>
              </a:ext>
            </a:extLst>
          </p:cNvPr>
          <p:cNvSpPr/>
          <p:nvPr/>
        </p:nvSpPr>
        <p:spPr>
          <a:xfrm rot="2700000">
            <a:off x="3124587" y="3432188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912E78C-DFDD-9D6F-BB2A-C958FFE3C9D5}"/>
                  </a:ext>
                </a:extLst>
              </p:cNvPr>
              <p:cNvSpPr txBox="1"/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912E78C-DFDD-9D6F-BB2A-C958FFE3C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id="{F1AC84EC-27F3-A958-226F-075BFCC906DD}"/>
              </a:ext>
            </a:extLst>
          </p:cNvPr>
          <p:cNvSpPr/>
          <p:nvPr/>
        </p:nvSpPr>
        <p:spPr>
          <a:xfrm>
            <a:off x="317646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89DF781-EEE6-8D6F-5EC8-2AD0FFEB52AE}"/>
                  </a:ext>
                </a:extLst>
              </p:cNvPr>
              <p:cNvSpPr txBox="1"/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89DF781-EEE6-8D6F-5EC8-2AD0FFEB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58EB6CC-A11A-B012-ABE9-A5EFB97C0B35}"/>
                  </a:ext>
                </a:extLst>
              </p:cNvPr>
              <p:cNvSpPr txBox="1"/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58EB6CC-A11A-B012-ABE9-A5EFB97C0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blipFill>
                <a:blip r:embed="rId11"/>
                <a:stretch>
                  <a:fillRect l="-4301" r="-107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9188B402-CD96-7D87-7122-2602C597BE58}"/>
                  </a:ext>
                </a:extLst>
              </p:cNvPr>
              <p:cNvSpPr txBox="1"/>
              <p:nvPr/>
            </p:nvSpPr>
            <p:spPr>
              <a:xfrm>
                <a:off x="5954063" y="3014751"/>
                <a:ext cx="3282629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9188B402-CD96-7D87-7122-2602C597B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063" y="3014751"/>
                <a:ext cx="3282629" cy="6933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454168A1-1A3E-CEF5-29E0-90A0BE0FD88C}"/>
                  </a:ext>
                </a:extLst>
              </p:cNvPr>
              <p:cNvSpPr txBox="1"/>
              <p:nvPr/>
            </p:nvSpPr>
            <p:spPr>
              <a:xfrm>
                <a:off x="6027913" y="3693540"/>
                <a:ext cx="3693127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454168A1-1A3E-CEF5-29E0-90A0BE0FD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913" y="3693540"/>
                <a:ext cx="3693127" cy="6933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CB8F2CF-DDD3-2F22-ED35-4E988665FDEF}"/>
                  </a:ext>
                </a:extLst>
              </p:cNvPr>
              <p:cNvSpPr txBox="1"/>
              <p:nvPr/>
            </p:nvSpPr>
            <p:spPr>
              <a:xfrm>
                <a:off x="5819493" y="4375998"/>
                <a:ext cx="4898842" cy="6933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CB8F2CF-DDD3-2F22-ED35-4E988665F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93" y="4375998"/>
                <a:ext cx="4898842" cy="6933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833F774F-041B-6189-95BE-D700B1963377}"/>
              </a:ext>
            </a:extLst>
          </p:cNvPr>
          <p:cNvCxnSpPr>
            <a:cxnSpLocks/>
          </p:cNvCxnSpPr>
          <p:nvPr/>
        </p:nvCxnSpPr>
        <p:spPr>
          <a:xfrm>
            <a:off x="2978983" y="2554421"/>
            <a:ext cx="0" cy="949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>
            <a:extLst>
              <a:ext uri="{FF2B5EF4-FFF2-40B4-BE49-F238E27FC236}">
                <a16:creationId xmlns:a16="http://schemas.microsoft.com/office/drawing/2014/main" id="{22C4CC98-12D1-8CFD-A539-DF6923A3C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1"/>
            <a:ext cx="12192000" cy="91833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Anderson impurity model</a:t>
            </a:r>
          </a:p>
        </p:txBody>
      </p:sp>
    </p:spTree>
    <p:extLst>
      <p:ext uri="{BB962C8B-B14F-4D97-AF65-F5344CB8AC3E}">
        <p14:creationId xmlns:p14="http://schemas.microsoft.com/office/powerpoint/2010/main" val="33095068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F4E0E2B8-6BC1-4E68-79CB-881BE191AC22}"/>
              </a:ext>
            </a:extLst>
          </p:cNvPr>
          <p:cNvSpPr/>
          <p:nvPr/>
        </p:nvSpPr>
        <p:spPr>
          <a:xfrm>
            <a:off x="219221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961911B5-D077-D911-7B1B-7243D7C3AE96}"/>
              </a:ext>
            </a:extLst>
          </p:cNvPr>
          <p:cNvSpPr txBox="1"/>
          <p:nvPr/>
        </p:nvSpPr>
        <p:spPr>
          <a:xfrm>
            <a:off x="1953064" y="2194601"/>
            <a:ext cx="106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a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6026879-3E4B-876F-9DCD-0BDDCA4864F6}"/>
              </a:ext>
            </a:extLst>
          </p:cNvPr>
          <p:cNvSpPr txBox="1"/>
          <p:nvPr/>
        </p:nvSpPr>
        <p:spPr>
          <a:xfrm>
            <a:off x="4302366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Energy levels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62A9AB9-E867-0531-7A58-BE0F0A60E35D}"/>
                  </a:ext>
                </a:extLst>
              </p:cNvPr>
              <p:cNvSpPr txBox="1"/>
              <p:nvPr/>
            </p:nvSpPr>
            <p:spPr>
              <a:xfrm>
                <a:off x="6139173" y="2515888"/>
                <a:ext cx="226318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62A9AB9-E867-0531-7A58-BE0F0A60E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173" y="2515888"/>
                <a:ext cx="2263184" cy="298415"/>
              </a:xfrm>
              <a:prstGeom prst="rect">
                <a:avLst/>
              </a:prstGeom>
              <a:blipFill>
                <a:blip r:embed="rId2"/>
                <a:stretch>
                  <a:fillRect l="-1887" r="-1617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al 12">
            <a:extLst>
              <a:ext uri="{FF2B5EF4-FFF2-40B4-BE49-F238E27FC236}">
                <a16:creationId xmlns:a16="http://schemas.microsoft.com/office/drawing/2014/main" id="{7EFFA4E9-C62F-8153-E9CF-703D1AA475A2}"/>
              </a:ext>
            </a:extLst>
          </p:cNvPr>
          <p:cNvSpPr/>
          <p:nvPr/>
        </p:nvSpPr>
        <p:spPr>
          <a:xfrm>
            <a:off x="2093742" y="2567354"/>
            <a:ext cx="1786596" cy="921434"/>
          </a:xfrm>
          <a:prstGeom prst="ellipse">
            <a:avLst/>
          </a:prstGeom>
          <a:solidFill>
            <a:srgbClr val="F5D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A01F2E5-5EC6-EE4D-3395-43F7840252B2}"/>
              </a:ext>
            </a:extLst>
          </p:cNvPr>
          <p:cNvSpPr/>
          <p:nvPr/>
        </p:nvSpPr>
        <p:spPr>
          <a:xfrm>
            <a:off x="4372709" y="2630659"/>
            <a:ext cx="1329397" cy="1631853"/>
          </a:xfrm>
          <a:prstGeom prst="roundRect">
            <a:avLst>
              <a:gd name="adj" fmla="val 1137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B14AFD-6017-E1BE-5556-C8B1259C7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2" t="26017" r="65142" b="49535"/>
          <a:stretch/>
        </p:blipFill>
        <p:spPr>
          <a:xfrm>
            <a:off x="4400843" y="2700997"/>
            <a:ext cx="444186" cy="1470074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91F5FEA-A4C5-8406-215F-50BCE5FD6512}"/>
              </a:ext>
            </a:extLst>
          </p:cNvPr>
          <p:cNvCxnSpPr/>
          <p:nvPr/>
        </p:nvCxnSpPr>
        <p:spPr>
          <a:xfrm>
            <a:off x="2431367" y="2912012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46B2F13-F3C4-EE31-65F8-FF02D6959F2E}"/>
                  </a:ext>
                </a:extLst>
              </p:cNvPr>
              <p:cNvSpPr txBox="1"/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46B2F13-F3C4-EE31-65F8-FF02D6959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Boog 22">
            <a:extLst>
              <a:ext uri="{FF2B5EF4-FFF2-40B4-BE49-F238E27FC236}">
                <a16:creationId xmlns:a16="http://schemas.microsoft.com/office/drawing/2014/main" id="{46F2D61C-4D28-E6A8-FD35-544F0CE3D89F}"/>
              </a:ext>
            </a:extLst>
          </p:cNvPr>
          <p:cNvSpPr/>
          <p:nvPr/>
        </p:nvSpPr>
        <p:spPr>
          <a:xfrm rot="18900000" flipH="1">
            <a:off x="2227110" y="3432187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4F78AC6-6DCB-2DEB-8C6F-352A1482D5BB}"/>
                  </a:ext>
                </a:extLst>
              </p:cNvPr>
              <p:cNvSpPr txBox="1"/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4F78AC6-6DCB-2DEB-8C6F-352A1482D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D6C8E89B-25B3-6629-F6DD-B0FE08B91EB2}"/>
              </a:ext>
            </a:extLst>
          </p:cNvPr>
          <p:cNvCxnSpPr/>
          <p:nvPr/>
        </p:nvCxnSpPr>
        <p:spPr>
          <a:xfrm flipV="1">
            <a:off x="2548931" y="2789182"/>
            <a:ext cx="0" cy="200448"/>
          </a:xfrm>
          <a:prstGeom prst="straightConnector1">
            <a:avLst/>
          </a:prstGeom>
          <a:ln w="28575">
            <a:solidFill>
              <a:srgbClr val="D92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oog 14">
            <a:extLst>
              <a:ext uri="{FF2B5EF4-FFF2-40B4-BE49-F238E27FC236}">
                <a16:creationId xmlns:a16="http://schemas.microsoft.com/office/drawing/2014/main" id="{D23739C6-BC3C-356A-EA50-D4BDBF78E462}"/>
              </a:ext>
            </a:extLst>
          </p:cNvPr>
          <p:cNvSpPr/>
          <p:nvPr/>
        </p:nvSpPr>
        <p:spPr>
          <a:xfrm>
            <a:off x="2090763" y="2568489"/>
            <a:ext cx="1786596" cy="917591"/>
          </a:xfrm>
          <a:prstGeom prst="arc">
            <a:avLst>
              <a:gd name="adj1" fmla="val 16200000"/>
              <a:gd name="adj2" fmla="val 5380815"/>
            </a:avLst>
          </a:prstGeom>
          <a:solidFill>
            <a:srgbClr val="E2E8FF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8451E8-52D1-2DBE-6E23-67AD35A3DCEC}"/>
              </a:ext>
            </a:extLst>
          </p:cNvPr>
          <p:cNvSpPr txBox="1"/>
          <p:nvPr/>
        </p:nvSpPr>
        <p:spPr>
          <a:xfrm>
            <a:off x="3022208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b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94018764-E5D5-6B66-58AC-0E762B607801}"/>
              </a:ext>
            </a:extLst>
          </p:cNvPr>
          <p:cNvCxnSpPr/>
          <p:nvPr/>
        </p:nvCxnSpPr>
        <p:spPr>
          <a:xfrm>
            <a:off x="3315982" y="3134601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50D4CC2F-7A8F-9DFE-C0F6-87B6E6C21E69}"/>
              </a:ext>
            </a:extLst>
          </p:cNvPr>
          <p:cNvCxnSpPr/>
          <p:nvPr/>
        </p:nvCxnSpPr>
        <p:spPr>
          <a:xfrm flipV="1">
            <a:off x="3433546" y="3011771"/>
            <a:ext cx="0" cy="200448"/>
          </a:xfrm>
          <a:prstGeom prst="straightConnector1">
            <a:avLst/>
          </a:prstGeom>
          <a:ln w="28575">
            <a:solidFill>
              <a:srgbClr val="3F6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B4E14791-D57B-698A-881C-CCC83B1DCE18}"/>
              </a:ext>
            </a:extLst>
          </p:cNvPr>
          <p:cNvCxnSpPr>
            <a:cxnSpLocks/>
          </p:cNvCxnSpPr>
          <p:nvPr/>
        </p:nvCxnSpPr>
        <p:spPr>
          <a:xfrm>
            <a:off x="3541064" y="3134602"/>
            <a:ext cx="865836" cy="107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6EFD9371-632F-58FB-B4FA-E2570490F3D4}"/>
              </a:ext>
            </a:extLst>
          </p:cNvPr>
          <p:cNvCxnSpPr>
            <a:cxnSpLocks/>
          </p:cNvCxnSpPr>
          <p:nvPr/>
        </p:nvCxnSpPr>
        <p:spPr>
          <a:xfrm flipV="1">
            <a:off x="3541064" y="2641601"/>
            <a:ext cx="929336" cy="4930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E8244A5-8628-96C3-0A3B-2C17D4160D82}"/>
                  </a:ext>
                </a:extLst>
              </p:cNvPr>
              <p:cNvSpPr txBox="1"/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l-NL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E8244A5-8628-96C3-0A3B-2C17D4160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blipFill>
                <a:blip r:embed="rId6"/>
                <a:stretch>
                  <a:fillRect l="-6522" r="-507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E3A254B-F53F-95DC-DD2B-A5342ABE74C2}"/>
                  </a:ext>
                </a:extLst>
              </p:cNvPr>
              <p:cNvSpPr txBox="1"/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E3A254B-F53F-95DC-DD2B-A5342ABE7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blipFill>
                <a:blip r:embed="rId7"/>
                <a:stretch>
                  <a:fillRect l="-13953" r="-930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35030059-E489-7533-C305-74F746537852}"/>
                  </a:ext>
                </a:extLst>
              </p:cNvPr>
              <p:cNvSpPr txBox="1"/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35030059-E489-7533-C305-74F74653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blipFill>
                <a:blip r:embed="rId8"/>
                <a:stretch>
                  <a:fillRect l="-34483" r="-310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Boog 40">
            <a:extLst>
              <a:ext uri="{FF2B5EF4-FFF2-40B4-BE49-F238E27FC236}">
                <a16:creationId xmlns:a16="http://schemas.microsoft.com/office/drawing/2014/main" id="{66224FD7-7FE7-7636-D1A2-043DBA4EFD09}"/>
              </a:ext>
            </a:extLst>
          </p:cNvPr>
          <p:cNvSpPr/>
          <p:nvPr/>
        </p:nvSpPr>
        <p:spPr>
          <a:xfrm rot="2700000">
            <a:off x="3124587" y="3432188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912E78C-DFDD-9D6F-BB2A-C958FFE3C9D5}"/>
                  </a:ext>
                </a:extLst>
              </p:cNvPr>
              <p:cNvSpPr txBox="1"/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912E78C-DFDD-9D6F-BB2A-C958FFE3C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id="{F1AC84EC-27F3-A958-226F-075BFCC906DD}"/>
              </a:ext>
            </a:extLst>
          </p:cNvPr>
          <p:cNvSpPr/>
          <p:nvPr/>
        </p:nvSpPr>
        <p:spPr>
          <a:xfrm>
            <a:off x="317646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89DF781-EEE6-8D6F-5EC8-2AD0FFEB52AE}"/>
                  </a:ext>
                </a:extLst>
              </p:cNvPr>
              <p:cNvSpPr txBox="1"/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89DF781-EEE6-8D6F-5EC8-2AD0FFEB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58EB6CC-A11A-B012-ABE9-A5EFB97C0B35}"/>
                  </a:ext>
                </a:extLst>
              </p:cNvPr>
              <p:cNvSpPr txBox="1"/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58EB6CC-A11A-B012-ABE9-A5EFB97C0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blipFill>
                <a:blip r:embed="rId11"/>
                <a:stretch>
                  <a:fillRect l="-4301" r="-107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9188B402-CD96-7D87-7122-2602C597BE58}"/>
                  </a:ext>
                </a:extLst>
              </p:cNvPr>
              <p:cNvSpPr txBox="1"/>
              <p:nvPr/>
            </p:nvSpPr>
            <p:spPr>
              <a:xfrm>
                <a:off x="5954063" y="3014751"/>
                <a:ext cx="3282629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9188B402-CD96-7D87-7122-2602C597B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063" y="3014751"/>
                <a:ext cx="3282629" cy="6933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454168A1-1A3E-CEF5-29E0-90A0BE0FD88C}"/>
                  </a:ext>
                </a:extLst>
              </p:cNvPr>
              <p:cNvSpPr txBox="1"/>
              <p:nvPr/>
            </p:nvSpPr>
            <p:spPr>
              <a:xfrm>
                <a:off x="6027913" y="3693540"/>
                <a:ext cx="3693127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454168A1-1A3E-CEF5-29E0-90A0BE0FD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913" y="3693540"/>
                <a:ext cx="3693127" cy="6933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CB8F2CF-DDD3-2F22-ED35-4E988665FDEF}"/>
                  </a:ext>
                </a:extLst>
              </p:cNvPr>
              <p:cNvSpPr txBox="1"/>
              <p:nvPr/>
            </p:nvSpPr>
            <p:spPr>
              <a:xfrm>
                <a:off x="5819493" y="4375998"/>
                <a:ext cx="4898842" cy="6933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CB8F2CF-DDD3-2F22-ED35-4E988665F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93" y="4375998"/>
                <a:ext cx="4898842" cy="6933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F13CEB1-1AFF-CFCA-D8CE-9ABB1DDB6318}"/>
                  </a:ext>
                </a:extLst>
              </p:cNvPr>
              <p:cNvSpPr txBox="1"/>
              <p:nvPr/>
            </p:nvSpPr>
            <p:spPr>
              <a:xfrm>
                <a:off x="6422366" y="5550259"/>
                <a:ext cx="1185517" cy="501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GB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F13CEB1-1AFF-CFCA-D8CE-9ABB1DDB6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366" y="5550259"/>
                <a:ext cx="1185517" cy="5013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668116CA-946E-AC7B-5392-4F7645B23881}"/>
              </a:ext>
            </a:extLst>
          </p:cNvPr>
          <p:cNvCxnSpPr>
            <a:cxnSpLocks/>
          </p:cNvCxnSpPr>
          <p:nvPr/>
        </p:nvCxnSpPr>
        <p:spPr>
          <a:xfrm flipV="1">
            <a:off x="7064593" y="4902592"/>
            <a:ext cx="70338" cy="52609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331B75F-46D5-3791-A680-6BC01CE087E7}"/>
                  </a:ext>
                </a:extLst>
              </p:cNvPr>
              <p:cNvSpPr txBox="1"/>
              <p:nvPr/>
            </p:nvSpPr>
            <p:spPr>
              <a:xfrm>
                <a:off x="2054106" y="5867502"/>
                <a:ext cx="3849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‘crystal field’ splitting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𝛿𝜀</m:t>
                    </m:r>
                    <m:r>
                      <a:rPr lang="en-GB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331B75F-46D5-3791-A680-6BC01CE08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106" y="5867502"/>
                <a:ext cx="3849195" cy="276999"/>
              </a:xfrm>
              <a:prstGeom prst="rect">
                <a:avLst/>
              </a:prstGeom>
              <a:blipFill>
                <a:blip r:embed="rId16"/>
                <a:stretch>
                  <a:fillRect l="-3803" t="-26667" r="-110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78B57F47-C802-05D9-425B-B653E57ADCAF}"/>
                  </a:ext>
                </a:extLst>
              </p:cNvPr>
              <p:cNvSpPr txBox="1"/>
              <p:nvPr/>
            </p:nvSpPr>
            <p:spPr>
              <a:xfrm>
                <a:off x="1991751" y="6301248"/>
                <a:ext cx="53351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GB" dirty="0">
                    <a:latin typeface="Franklin Gothic Book" panose="020B0503020102020204" pitchFamily="34" charset="0"/>
                  </a:rPr>
                  <a:t>varies linearly with tip-sample distance</a:t>
                </a:r>
              </a:p>
            </p:txBody>
          </p:sp>
        </mc:Choice>
        <mc:Fallback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78B57F47-C802-05D9-425B-B653E57A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51" y="6301248"/>
                <a:ext cx="5335172" cy="369332"/>
              </a:xfrm>
              <a:prstGeom prst="rect">
                <a:avLst/>
              </a:prstGeom>
              <a:blipFill>
                <a:blip r:embed="rId17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112D7D93-1E0C-53D4-B85F-5C5D1C2098F7}"/>
              </a:ext>
            </a:extLst>
          </p:cNvPr>
          <p:cNvSpPr/>
          <p:nvPr/>
        </p:nvSpPr>
        <p:spPr>
          <a:xfrm>
            <a:off x="1953064" y="5201701"/>
            <a:ext cx="4200380" cy="1529690"/>
          </a:xfrm>
          <a:prstGeom prst="roundRect">
            <a:avLst>
              <a:gd name="adj" fmla="val 839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0553CCBF-9B61-905F-9288-044DD0A50996}"/>
              </a:ext>
            </a:extLst>
          </p:cNvPr>
          <p:cNvCxnSpPr>
            <a:cxnSpLocks/>
          </p:cNvCxnSpPr>
          <p:nvPr/>
        </p:nvCxnSpPr>
        <p:spPr>
          <a:xfrm>
            <a:off x="2978983" y="2554421"/>
            <a:ext cx="0" cy="949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>
            <a:extLst>
              <a:ext uri="{FF2B5EF4-FFF2-40B4-BE49-F238E27FC236}">
                <a16:creationId xmlns:a16="http://schemas.microsoft.com/office/drawing/2014/main" id="{FE1715A1-CB2C-3921-DF3B-92EE5887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0"/>
            <a:ext cx="12192000" cy="895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Anderson impurity model</a:t>
            </a:r>
          </a:p>
        </p:txBody>
      </p:sp>
    </p:spTree>
    <p:extLst>
      <p:ext uri="{BB962C8B-B14F-4D97-AF65-F5344CB8AC3E}">
        <p14:creationId xmlns:p14="http://schemas.microsoft.com/office/powerpoint/2010/main" val="15326202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F4E0E2B8-6BC1-4E68-79CB-881BE191AC22}"/>
              </a:ext>
            </a:extLst>
          </p:cNvPr>
          <p:cNvSpPr/>
          <p:nvPr/>
        </p:nvSpPr>
        <p:spPr>
          <a:xfrm>
            <a:off x="219221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961911B5-D077-D911-7B1B-7243D7C3AE96}"/>
              </a:ext>
            </a:extLst>
          </p:cNvPr>
          <p:cNvSpPr txBox="1"/>
          <p:nvPr/>
        </p:nvSpPr>
        <p:spPr>
          <a:xfrm>
            <a:off x="1953064" y="2194601"/>
            <a:ext cx="106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a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6026879-3E4B-876F-9DCD-0BDDCA4864F6}"/>
              </a:ext>
            </a:extLst>
          </p:cNvPr>
          <p:cNvSpPr txBox="1"/>
          <p:nvPr/>
        </p:nvSpPr>
        <p:spPr>
          <a:xfrm>
            <a:off x="4302366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Energy levels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62A9AB9-E867-0531-7A58-BE0F0A60E35D}"/>
                  </a:ext>
                </a:extLst>
              </p:cNvPr>
              <p:cNvSpPr txBox="1"/>
              <p:nvPr/>
            </p:nvSpPr>
            <p:spPr>
              <a:xfrm>
                <a:off x="6139173" y="2515888"/>
                <a:ext cx="226318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62A9AB9-E867-0531-7A58-BE0F0A60E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173" y="2515888"/>
                <a:ext cx="2263184" cy="298415"/>
              </a:xfrm>
              <a:prstGeom prst="rect">
                <a:avLst/>
              </a:prstGeom>
              <a:blipFill>
                <a:blip r:embed="rId2"/>
                <a:stretch>
                  <a:fillRect l="-1887" r="-1617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al 12">
            <a:extLst>
              <a:ext uri="{FF2B5EF4-FFF2-40B4-BE49-F238E27FC236}">
                <a16:creationId xmlns:a16="http://schemas.microsoft.com/office/drawing/2014/main" id="{7EFFA4E9-C62F-8153-E9CF-703D1AA475A2}"/>
              </a:ext>
            </a:extLst>
          </p:cNvPr>
          <p:cNvSpPr/>
          <p:nvPr/>
        </p:nvSpPr>
        <p:spPr>
          <a:xfrm>
            <a:off x="2093742" y="2567354"/>
            <a:ext cx="1786596" cy="921434"/>
          </a:xfrm>
          <a:prstGeom prst="ellipse">
            <a:avLst/>
          </a:prstGeom>
          <a:solidFill>
            <a:srgbClr val="F5D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A01F2E5-5EC6-EE4D-3395-43F7840252B2}"/>
              </a:ext>
            </a:extLst>
          </p:cNvPr>
          <p:cNvSpPr/>
          <p:nvPr/>
        </p:nvSpPr>
        <p:spPr>
          <a:xfrm>
            <a:off x="4372709" y="2630659"/>
            <a:ext cx="1329397" cy="1631853"/>
          </a:xfrm>
          <a:prstGeom prst="roundRect">
            <a:avLst>
              <a:gd name="adj" fmla="val 1137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B14AFD-6017-E1BE-5556-C8B1259C7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2" t="26017" r="65142" b="49535"/>
          <a:stretch/>
        </p:blipFill>
        <p:spPr>
          <a:xfrm>
            <a:off x="4400843" y="2700997"/>
            <a:ext cx="444186" cy="1470074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91F5FEA-A4C5-8406-215F-50BCE5FD6512}"/>
              </a:ext>
            </a:extLst>
          </p:cNvPr>
          <p:cNvCxnSpPr/>
          <p:nvPr/>
        </p:nvCxnSpPr>
        <p:spPr>
          <a:xfrm>
            <a:off x="2431367" y="2912012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46B2F13-F3C4-EE31-65F8-FF02D6959F2E}"/>
                  </a:ext>
                </a:extLst>
              </p:cNvPr>
              <p:cNvSpPr txBox="1"/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46B2F13-F3C4-EE31-65F8-FF02D6959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Boog 22">
            <a:extLst>
              <a:ext uri="{FF2B5EF4-FFF2-40B4-BE49-F238E27FC236}">
                <a16:creationId xmlns:a16="http://schemas.microsoft.com/office/drawing/2014/main" id="{46F2D61C-4D28-E6A8-FD35-544F0CE3D89F}"/>
              </a:ext>
            </a:extLst>
          </p:cNvPr>
          <p:cNvSpPr/>
          <p:nvPr/>
        </p:nvSpPr>
        <p:spPr>
          <a:xfrm rot="18900000" flipH="1">
            <a:off x="2227110" y="3432187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4F78AC6-6DCB-2DEB-8C6F-352A1482D5BB}"/>
                  </a:ext>
                </a:extLst>
              </p:cNvPr>
              <p:cNvSpPr txBox="1"/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4F78AC6-6DCB-2DEB-8C6F-352A1482D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D6C8E89B-25B3-6629-F6DD-B0FE08B91EB2}"/>
              </a:ext>
            </a:extLst>
          </p:cNvPr>
          <p:cNvCxnSpPr/>
          <p:nvPr/>
        </p:nvCxnSpPr>
        <p:spPr>
          <a:xfrm flipV="1">
            <a:off x="2548931" y="2789182"/>
            <a:ext cx="0" cy="200448"/>
          </a:xfrm>
          <a:prstGeom prst="straightConnector1">
            <a:avLst/>
          </a:prstGeom>
          <a:ln w="28575">
            <a:solidFill>
              <a:srgbClr val="D92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oog 14">
            <a:extLst>
              <a:ext uri="{FF2B5EF4-FFF2-40B4-BE49-F238E27FC236}">
                <a16:creationId xmlns:a16="http://schemas.microsoft.com/office/drawing/2014/main" id="{D23739C6-BC3C-356A-EA50-D4BDBF78E462}"/>
              </a:ext>
            </a:extLst>
          </p:cNvPr>
          <p:cNvSpPr/>
          <p:nvPr/>
        </p:nvSpPr>
        <p:spPr>
          <a:xfrm>
            <a:off x="2090763" y="2568489"/>
            <a:ext cx="1786596" cy="917591"/>
          </a:xfrm>
          <a:prstGeom prst="arc">
            <a:avLst>
              <a:gd name="adj1" fmla="val 16200000"/>
              <a:gd name="adj2" fmla="val 5380815"/>
            </a:avLst>
          </a:prstGeom>
          <a:solidFill>
            <a:srgbClr val="E2E8FF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8451E8-52D1-2DBE-6E23-67AD35A3DCEC}"/>
              </a:ext>
            </a:extLst>
          </p:cNvPr>
          <p:cNvSpPr txBox="1"/>
          <p:nvPr/>
        </p:nvSpPr>
        <p:spPr>
          <a:xfrm>
            <a:off x="3022208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b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94018764-E5D5-6B66-58AC-0E762B607801}"/>
              </a:ext>
            </a:extLst>
          </p:cNvPr>
          <p:cNvCxnSpPr/>
          <p:nvPr/>
        </p:nvCxnSpPr>
        <p:spPr>
          <a:xfrm>
            <a:off x="3315982" y="3134601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50D4CC2F-7A8F-9DFE-C0F6-87B6E6C21E69}"/>
              </a:ext>
            </a:extLst>
          </p:cNvPr>
          <p:cNvCxnSpPr/>
          <p:nvPr/>
        </p:nvCxnSpPr>
        <p:spPr>
          <a:xfrm flipV="1">
            <a:off x="3433546" y="3011771"/>
            <a:ext cx="0" cy="200448"/>
          </a:xfrm>
          <a:prstGeom prst="straightConnector1">
            <a:avLst/>
          </a:prstGeom>
          <a:ln w="28575">
            <a:solidFill>
              <a:srgbClr val="3F6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B4E14791-D57B-698A-881C-CCC83B1DCE18}"/>
              </a:ext>
            </a:extLst>
          </p:cNvPr>
          <p:cNvCxnSpPr>
            <a:cxnSpLocks/>
          </p:cNvCxnSpPr>
          <p:nvPr/>
        </p:nvCxnSpPr>
        <p:spPr>
          <a:xfrm>
            <a:off x="3541064" y="3134602"/>
            <a:ext cx="865836" cy="107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6EFD9371-632F-58FB-B4FA-E2570490F3D4}"/>
              </a:ext>
            </a:extLst>
          </p:cNvPr>
          <p:cNvCxnSpPr>
            <a:cxnSpLocks/>
          </p:cNvCxnSpPr>
          <p:nvPr/>
        </p:nvCxnSpPr>
        <p:spPr>
          <a:xfrm flipV="1">
            <a:off x="3541064" y="2641601"/>
            <a:ext cx="929336" cy="4930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E8244A5-8628-96C3-0A3B-2C17D4160D82}"/>
                  </a:ext>
                </a:extLst>
              </p:cNvPr>
              <p:cNvSpPr txBox="1"/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l-NL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E8244A5-8628-96C3-0A3B-2C17D4160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blipFill>
                <a:blip r:embed="rId6"/>
                <a:stretch>
                  <a:fillRect l="-6522" r="-507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E3A254B-F53F-95DC-DD2B-A5342ABE74C2}"/>
                  </a:ext>
                </a:extLst>
              </p:cNvPr>
              <p:cNvSpPr txBox="1"/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E3A254B-F53F-95DC-DD2B-A5342ABE7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blipFill>
                <a:blip r:embed="rId7"/>
                <a:stretch>
                  <a:fillRect l="-13953" r="-930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35030059-E489-7533-C305-74F746537852}"/>
                  </a:ext>
                </a:extLst>
              </p:cNvPr>
              <p:cNvSpPr txBox="1"/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35030059-E489-7533-C305-74F74653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blipFill>
                <a:blip r:embed="rId8"/>
                <a:stretch>
                  <a:fillRect l="-34483" r="-310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Boog 40">
            <a:extLst>
              <a:ext uri="{FF2B5EF4-FFF2-40B4-BE49-F238E27FC236}">
                <a16:creationId xmlns:a16="http://schemas.microsoft.com/office/drawing/2014/main" id="{66224FD7-7FE7-7636-D1A2-043DBA4EFD09}"/>
              </a:ext>
            </a:extLst>
          </p:cNvPr>
          <p:cNvSpPr/>
          <p:nvPr/>
        </p:nvSpPr>
        <p:spPr>
          <a:xfrm rot="2700000">
            <a:off x="3124587" y="3432188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912E78C-DFDD-9D6F-BB2A-C958FFE3C9D5}"/>
                  </a:ext>
                </a:extLst>
              </p:cNvPr>
              <p:cNvSpPr txBox="1"/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912E78C-DFDD-9D6F-BB2A-C958FFE3C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id="{F1AC84EC-27F3-A958-226F-075BFCC906DD}"/>
              </a:ext>
            </a:extLst>
          </p:cNvPr>
          <p:cNvSpPr/>
          <p:nvPr/>
        </p:nvSpPr>
        <p:spPr>
          <a:xfrm>
            <a:off x="317646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89DF781-EEE6-8D6F-5EC8-2AD0FFEB52AE}"/>
                  </a:ext>
                </a:extLst>
              </p:cNvPr>
              <p:cNvSpPr txBox="1"/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89DF781-EEE6-8D6F-5EC8-2AD0FFEB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58EB6CC-A11A-B012-ABE9-A5EFB97C0B35}"/>
                  </a:ext>
                </a:extLst>
              </p:cNvPr>
              <p:cNvSpPr txBox="1"/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58EB6CC-A11A-B012-ABE9-A5EFB97C0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blipFill>
                <a:blip r:embed="rId11"/>
                <a:stretch>
                  <a:fillRect l="-4301" r="-107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9188B402-CD96-7D87-7122-2602C597BE58}"/>
                  </a:ext>
                </a:extLst>
              </p:cNvPr>
              <p:cNvSpPr txBox="1"/>
              <p:nvPr/>
            </p:nvSpPr>
            <p:spPr>
              <a:xfrm>
                <a:off x="5954063" y="3014751"/>
                <a:ext cx="3282629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9188B402-CD96-7D87-7122-2602C597B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063" y="3014751"/>
                <a:ext cx="3282629" cy="6933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454168A1-1A3E-CEF5-29E0-90A0BE0FD88C}"/>
                  </a:ext>
                </a:extLst>
              </p:cNvPr>
              <p:cNvSpPr txBox="1"/>
              <p:nvPr/>
            </p:nvSpPr>
            <p:spPr>
              <a:xfrm>
                <a:off x="6027913" y="3693540"/>
                <a:ext cx="3693127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454168A1-1A3E-CEF5-29E0-90A0BE0FD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913" y="3693540"/>
                <a:ext cx="3693127" cy="6933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CB8F2CF-DDD3-2F22-ED35-4E988665FDEF}"/>
                  </a:ext>
                </a:extLst>
              </p:cNvPr>
              <p:cNvSpPr txBox="1"/>
              <p:nvPr/>
            </p:nvSpPr>
            <p:spPr>
              <a:xfrm>
                <a:off x="5819494" y="4375998"/>
                <a:ext cx="4785669" cy="6933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d>
                            <m:dPr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,↑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,↓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CB8F2CF-DDD3-2F22-ED35-4E988665F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94" y="4375998"/>
                <a:ext cx="4785669" cy="6933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F13CEB1-1AFF-CFCA-D8CE-9ABB1DDB6318}"/>
                  </a:ext>
                </a:extLst>
              </p:cNvPr>
              <p:cNvSpPr txBox="1"/>
              <p:nvPr/>
            </p:nvSpPr>
            <p:spPr>
              <a:xfrm>
                <a:off x="6422366" y="5550259"/>
                <a:ext cx="1185517" cy="501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GB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F13CEB1-1AFF-CFCA-D8CE-9ABB1DDB6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366" y="5550259"/>
                <a:ext cx="1185517" cy="5013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668116CA-946E-AC7B-5392-4F7645B23881}"/>
              </a:ext>
            </a:extLst>
          </p:cNvPr>
          <p:cNvCxnSpPr>
            <a:cxnSpLocks/>
          </p:cNvCxnSpPr>
          <p:nvPr/>
        </p:nvCxnSpPr>
        <p:spPr>
          <a:xfrm flipV="1">
            <a:off x="7064593" y="4902592"/>
            <a:ext cx="70338" cy="52609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331B75F-46D5-3791-A680-6BC01CE087E7}"/>
                  </a:ext>
                </a:extLst>
              </p:cNvPr>
              <p:cNvSpPr txBox="1"/>
              <p:nvPr/>
            </p:nvSpPr>
            <p:spPr>
              <a:xfrm>
                <a:off x="2054106" y="5867502"/>
                <a:ext cx="3849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‘crystal field’ splitting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331B75F-46D5-3791-A680-6BC01CE08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106" y="5867502"/>
                <a:ext cx="3849195" cy="276999"/>
              </a:xfrm>
              <a:prstGeom prst="rect">
                <a:avLst/>
              </a:prstGeom>
              <a:blipFill>
                <a:blip r:embed="rId16"/>
                <a:stretch>
                  <a:fillRect l="-3803" t="-26667" r="-110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78B57F47-C802-05D9-425B-B653E57ADCAF}"/>
                  </a:ext>
                </a:extLst>
              </p:cNvPr>
              <p:cNvSpPr txBox="1"/>
              <p:nvPr/>
            </p:nvSpPr>
            <p:spPr>
              <a:xfrm>
                <a:off x="1991751" y="6301248"/>
                <a:ext cx="53351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GB" dirty="0"/>
                  <a:t> </a:t>
                </a:r>
                <a:r>
                  <a:rPr lang="en-GB" dirty="0">
                    <a:latin typeface="Franklin Gothic Book" panose="020B0503020102020204" pitchFamily="34" charset="0"/>
                  </a:rPr>
                  <a:t>varies linearly with tip-sample distance</a:t>
                </a:r>
              </a:p>
            </p:txBody>
          </p:sp>
        </mc:Choice>
        <mc:Fallback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78B57F47-C802-05D9-425B-B653E57A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51" y="6301248"/>
                <a:ext cx="5335172" cy="369332"/>
              </a:xfrm>
              <a:prstGeom prst="rect">
                <a:avLst/>
              </a:prstGeom>
              <a:blipFill>
                <a:blip r:embed="rId17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112D7D93-1E0C-53D4-B85F-5C5D1C2098F7}"/>
              </a:ext>
            </a:extLst>
          </p:cNvPr>
          <p:cNvSpPr/>
          <p:nvPr/>
        </p:nvSpPr>
        <p:spPr>
          <a:xfrm>
            <a:off x="1953064" y="5201701"/>
            <a:ext cx="4200380" cy="1529690"/>
          </a:xfrm>
          <a:prstGeom prst="roundRect">
            <a:avLst>
              <a:gd name="adj" fmla="val 839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2161B34-35DC-3928-DAA2-B20378610261}"/>
                  </a:ext>
                </a:extLst>
              </p:cNvPr>
              <p:cNvSpPr txBox="1"/>
              <p:nvPr/>
            </p:nvSpPr>
            <p:spPr>
              <a:xfrm>
                <a:off x="8468094" y="5978083"/>
                <a:ext cx="1885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2"/>
                    </a:solidFill>
                    <a:latin typeface="Franklin Gothic Book" panose="020B0503020102020204" pitchFamily="34" charset="0"/>
                  </a:rPr>
                  <a:t>Hund’s coupling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>
                  <a:solidFill>
                    <a:schemeClr val="accent2"/>
                  </a:solidFill>
                  <a:latin typeface="Franklin Gothic Book" panose="020B0503020102020204" pitchFamily="34" charset="0"/>
                </a:endParaRPr>
              </a:p>
            </p:txBody>
          </p:sp>
        </mc:Choice>
        <mc:Fallback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2161B34-35DC-3928-DAA2-B20378610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094" y="5978083"/>
                <a:ext cx="1885975" cy="646331"/>
              </a:xfrm>
              <a:prstGeom prst="rect">
                <a:avLst/>
              </a:prstGeom>
              <a:blipFill>
                <a:blip r:embed="rId18"/>
                <a:stretch>
                  <a:fillRect l="-2581" t="-5660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06F60720-A39B-A311-035F-72042BDD97AD}"/>
              </a:ext>
            </a:extLst>
          </p:cNvPr>
          <p:cNvCxnSpPr/>
          <p:nvPr/>
        </p:nvCxnSpPr>
        <p:spPr>
          <a:xfrm flipV="1">
            <a:off x="9536518" y="5510049"/>
            <a:ext cx="126609" cy="48430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E4E636B7-D986-9343-77E5-36670A1C89FC}"/>
                  </a:ext>
                </a:extLst>
              </p:cNvPr>
              <p:cNvSpPr txBox="1"/>
              <p:nvPr/>
            </p:nvSpPr>
            <p:spPr>
              <a:xfrm>
                <a:off x="9041113" y="5002216"/>
                <a:ext cx="1902612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d>
                        <m:dPr>
                          <m:begChr m:val=""/>
                          <m:ctrlP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E4E636B7-D986-9343-77E5-36670A1C8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113" y="5002216"/>
                <a:ext cx="1902612" cy="404983"/>
              </a:xfrm>
              <a:prstGeom prst="rect">
                <a:avLst/>
              </a:prstGeom>
              <a:blipFill>
                <a:blip r:embed="rId19"/>
                <a:stretch>
                  <a:fillRect t="-156061" r="-21474" b="-2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0553CCBF-9B61-905F-9288-044DD0A50996}"/>
              </a:ext>
            </a:extLst>
          </p:cNvPr>
          <p:cNvCxnSpPr>
            <a:cxnSpLocks/>
          </p:cNvCxnSpPr>
          <p:nvPr/>
        </p:nvCxnSpPr>
        <p:spPr>
          <a:xfrm>
            <a:off x="2978292" y="2554421"/>
            <a:ext cx="0" cy="9497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CE80957E-05D4-1CDD-6EE7-979FAB4D03EA}"/>
              </a:ext>
            </a:extLst>
          </p:cNvPr>
          <p:cNvSpPr/>
          <p:nvPr/>
        </p:nvSpPr>
        <p:spPr>
          <a:xfrm rot="1060543">
            <a:off x="2684596" y="2913509"/>
            <a:ext cx="312111" cy="122928"/>
          </a:xfrm>
          <a:custGeom>
            <a:avLst/>
            <a:gdLst>
              <a:gd name="connsiteX0" fmla="*/ 0 w 796650"/>
              <a:gd name="connsiteY0" fmla="*/ 117750 h 231821"/>
              <a:gd name="connsiteX1" fmla="*/ 62555 w 796650"/>
              <a:gd name="connsiteY1" fmla="*/ 3680 h 231821"/>
              <a:gd name="connsiteX2" fmla="*/ 176625 w 796650"/>
              <a:gd name="connsiteY2" fmla="*/ 231820 h 231821"/>
              <a:gd name="connsiteX3" fmla="*/ 288855 w 796650"/>
              <a:gd name="connsiteY3" fmla="*/ 0 h 231821"/>
              <a:gd name="connsiteX4" fmla="*/ 397405 w 796650"/>
              <a:gd name="connsiteY4" fmla="*/ 229980 h 231821"/>
              <a:gd name="connsiteX5" fmla="*/ 513315 w 796650"/>
              <a:gd name="connsiteY5" fmla="*/ 3680 h 231821"/>
              <a:gd name="connsiteX6" fmla="*/ 625545 w 796650"/>
              <a:gd name="connsiteY6" fmla="*/ 226301 h 231821"/>
              <a:gd name="connsiteX7" fmla="*/ 735936 w 796650"/>
              <a:gd name="connsiteY7" fmla="*/ 5520 h 231821"/>
              <a:gd name="connsiteX8" fmla="*/ 796650 w 796650"/>
              <a:gd name="connsiteY8" fmla="*/ 119590 h 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50" h="231821">
                <a:moveTo>
                  <a:pt x="0" y="117750"/>
                </a:moveTo>
                <a:cubicBezTo>
                  <a:pt x="16559" y="51209"/>
                  <a:pt x="33118" y="-15332"/>
                  <a:pt x="62555" y="3680"/>
                </a:cubicBezTo>
                <a:cubicBezTo>
                  <a:pt x="91992" y="22692"/>
                  <a:pt x="138908" y="232433"/>
                  <a:pt x="176625" y="231820"/>
                </a:cubicBezTo>
                <a:cubicBezTo>
                  <a:pt x="214342" y="231207"/>
                  <a:pt x="252058" y="307"/>
                  <a:pt x="288855" y="0"/>
                </a:cubicBezTo>
                <a:cubicBezTo>
                  <a:pt x="325652" y="-307"/>
                  <a:pt x="359995" y="229367"/>
                  <a:pt x="397405" y="229980"/>
                </a:cubicBezTo>
                <a:cubicBezTo>
                  <a:pt x="434815" y="230593"/>
                  <a:pt x="475292" y="4293"/>
                  <a:pt x="513315" y="3680"/>
                </a:cubicBezTo>
                <a:cubicBezTo>
                  <a:pt x="551338" y="3067"/>
                  <a:pt x="588442" y="225994"/>
                  <a:pt x="625545" y="226301"/>
                </a:cubicBezTo>
                <a:cubicBezTo>
                  <a:pt x="662648" y="226608"/>
                  <a:pt x="707419" y="23305"/>
                  <a:pt x="735936" y="5520"/>
                </a:cubicBezTo>
                <a:cubicBezTo>
                  <a:pt x="764453" y="-12265"/>
                  <a:pt x="780551" y="53662"/>
                  <a:pt x="796650" y="119590"/>
                </a:cubicBezTo>
              </a:path>
            </a:pathLst>
          </a:custGeom>
          <a:noFill/>
          <a:ln w="28575">
            <a:solidFill>
              <a:srgbClr val="9B4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D45D3222-2DA5-DE79-E9BB-54599F54ED0D}"/>
              </a:ext>
            </a:extLst>
          </p:cNvPr>
          <p:cNvSpPr/>
          <p:nvPr/>
        </p:nvSpPr>
        <p:spPr>
          <a:xfrm rot="11860543">
            <a:off x="2980928" y="3009523"/>
            <a:ext cx="312111" cy="122928"/>
          </a:xfrm>
          <a:custGeom>
            <a:avLst/>
            <a:gdLst>
              <a:gd name="connsiteX0" fmla="*/ 0 w 796650"/>
              <a:gd name="connsiteY0" fmla="*/ 117750 h 231821"/>
              <a:gd name="connsiteX1" fmla="*/ 62555 w 796650"/>
              <a:gd name="connsiteY1" fmla="*/ 3680 h 231821"/>
              <a:gd name="connsiteX2" fmla="*/ 176625 w 796650"/>
              <a:gd name="connsiteY2" fmla="*/ 231820 h 231821"/>
              <a:gd name="connsiteX3" fmla="*/ 288855 w 796650"/>
              <a:gd name="connsiteY3" fmla="*/ 0 h 231821"/>
              <a:gd name="connsiteX4" fmla="*/ 397405 w 796650"/>
              <a:gd name="connsiteY4" fmla="*/ 229980 h 231821"/>
              <a:gd name="connsiteX5" fmla="*/ 513315 w 796650"/>
              <a:gd name="connsiteY5" fmla="*/ 3680 h 231821"/>
              <a:gd name="connsiteX6" fmla="*/ 625545 w 796650"/>
              <a:gd name="connsiteY6" fmla="*/ 226301 h 231821"/>
              <a:gd name="connsiteX7" fmla="*/ 735936 w 796650"/>
              <a:gd name="connsiteY7" fmla="*/ 5520 h 231821"/>
              <a:gd name="connsiteX8" fmla="*/ 796650 w 796650"/>
              <a:gd name="connsiteY8" fmla="*/ 119590 h 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50" h="231821">
                <a:moveTo>
                  <a:pt x="0" y="117750"/>
                </a:moveTo>
                <a:cubicBezTo>
                  <a:pt x="16559" y="51209"/>
                  <a:pt x="33118" y="-15332"/>
                  <a:pt x="62555" y="3680"/>
                </a:cubicBezTo>
                <a:cubicBezTo>
                  <a:pt x="91992" y="22692"/>
                  <a:pt x="138908" y="232433"/>
                  <a:pt x="176625" y="231820"/>
                </a:cubicBezTo>
                <a:cubicBezTo>
                  <a:pt x="214342" y="231207"/>
                  <a:pt x="252058" y="307"/>
                  <a:pt x="288855" y="0"/>
                </a:cubicBezTo>
                <a:cubicBezTo>
                  <a:pt x="325652" y="-307"/>
                  <a:pt x="359995" y="229367"/>
                  <a:pt x="397405" y="229980"/>
                </a:cubicBezTo>
                <a:cubicBezTo>
                  <a:pt x="434815" y="230593"/>
                  <a:pt x="475292" y="4293"/>
                  <a:pt x="513315" y="3680"/>
                </a:cubicBezTo>
                <a:cubicBezTo>
                  <a:pt x="551338" y="3067"/>
                  <a:pt x="588442" y="225994"/>
                  <a:pt x="625545" y="226301"/>
                </a:cubicBezTo>
                <a:cubicBezTo>
                  <a:pt x="662648" y="226608"/>
                  <a:pt x="707419" y="23305"/>
                  <a:pt x="735936" y="5520"/>
                </a:cubicBezTo>
                <a:cubicBezTo>
                  <a:pt x="764453" y="-12265"/>
                  <a:pt x="780551" y="53662"/>
                  <a:pt x="796650" y="119590"/>
                </a:cubicBezTo>
              </a:path>
            </a:pathLst>
          </a:custGeom>
          <a:noFill/>
          <a:ln w="28575">
            <a:solidFill>
              <a:srgbClr val="9B4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hthoek: afgeronde hoeken 58">
            <a:extLst>
              <a:ext uri="{FF2B5EF4-FFF2-40B4-BE49-F238E27FC236}">
                <a16:creationId xmlns:a16="http://schemas.microsoft.com/office/drawing/2014/main" id="{3393934C-5EEF-3F98-08DF-AE56A2084437}"/>
              </a:ext>
            </a:extLst>
          </p:cNvPr>
          <p:cNvSpPr/>
          <p:nvPr/>
        </p:nvSpPr>
        <p:spPr>
          <a:xfrm>
            <a:off x="2840038" y="2619375"/>
            <a:ext cx="288452" cy="25586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A7DFEF32-5017-4028-1C00-DE31A324A2E8}"/>
                  </a:ext>
                </a:extLst>
              </p:cNvPr>
              <p:cNvSpPr txBox="1"/>
              <p:nvPr/>
            </p:nvSpPr>
            <p:spPr>
              <a:xfrm>
                <a:off x="2784003" y="2534437"/>
                <a:ext cx="443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A7DFEF32-5017-4028-1C00-DE31A324A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003" y="2534437"/>
                <a:ext cx="443773" cy="369332"/>
              </a:xfrm>
              <a:prstGeom prst="rect">
                <a:avLst/>
              </a:prstGeom>
              <a:blipFill>
                <a:blip r:embed="rId2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6">
            <a:extLst>
              <a:ext uri="{FF2B5EF4-FFF2-40B4-BE49-F238E27FC236}">
                <a16:creationId xmlns:a16="http://schemas.microsoft.com/office/drawing/2014/main" id="{8011B76A-1E5C-E40C-7F0C-0A0F4A3A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1"/>
            <a:ext cx="12192000" cy="91833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Anderson impurity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kstvak 45">
                <a:extLst>
                  <a:ext uri="{FF2B5EF4-FFF2-40B4-BE49-F238E27FC236}">
                    <a16:creationId xmlns:a16="http://schemas.microsoft.com/office/drawing/2014/main" id="{A38C9463-E11C-FD59-5B3A-7E83B4BFC3B2}"/>
                  </a:ext>
                </a:extLst>
              </p:cNvPr>
              <p:cNvSpPr txBox="1"/>
              <p:nvPr/>
            </p:nvSpPr>
            <p:spPr>
              <a:xfrm>
                <a:off x="2208032" y="5391874"/>
                <a:ext cx="3354123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|"/>
                          <m:endChr m:val="|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|&gt;|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ra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" name="Tekstvak 45">
                <a:extLst>
                  <a:ext uri="{FF2B5EF4-FFF2-40B4-BE49-F238E27FC236}">
                    <a16:creationId xmlns:a16="http://schemas.microsoft.com/office/drawing/2014/main" id="{A38C9463-E11C-FD59-5B3A-7E83B4BFC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32" y="5391874"/>
                <a:ext cx="3354123" cy="335413"/>
              </a:xfrm>
              <a:prstGeom prst="rect">
                <a:avLst/>
              </a:prstGeom>
              <a:blipFill>
                <a:blip r:embed="rId21"/>
                <a:stretch>
                  <a:fillRect l="-1091" r="-145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519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C710F201-4A50-FE60-5376-C3C0E40C5F1F}"/>
                  </a:ext>
                </a:extLst>
              </p:cNvPr>
              <p:cNvSpPr txBox="1"/>
              <p:nvPr/>
            </p:nvSpPr>
            <p:spPr>
              <a:xfrm>
                <a:off x="2054106" y="5867502"/>
                <a:ext cx="3849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‘crystal field’ splitting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C710F201-4A50-FE60-5376-C3C0E40C5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106" y="5867502"/>
                <a:ext cx="3849195" cy="276999"/>
              </a:xfrm>
              <a:prstGeom prst="rect">
                <a:avLst/>
              </a:prstGeom>
              <a:blipFill>
                <a:blip r:embed="rId2"/>
                <a:stretch>
                  <a:fillRect l="-3803" t="-26667" r="-110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5FD71710-2677-411A-33B9-4E8F42BEF122}"/>
                  </a:ext>
                </a:extLst>
              </p:cNvPr>
              <p:cNvSpPr txBox="1"/>
              <p:nvPr/>
            </p:nvSpPr>
            <p:spPr>
              <a:xfrm>
                <a:off x="2058574" y="5333137"/>
                <a:ext cx="3354123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|"/>
                          <m:endChr m:val="|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|&gt;|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ra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5FD71710-2677-411A-33B9-4E8F42BEF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574" y="5333137"/>
                <a:ext cx="3354123" cy="335413"/>
              </a:xfrm>
              <a:prstGeom prst="rect">
                <a:avLst/>
              </a:prstGeom>
              <a:blipFill>
                <a:blip r:embed="rId3"/>
                <a:stretch>
                  <a:fillRect l="-1273" r="-1273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4453D9AD-8EC0-DFBB-37D7-A1FACF91BF0A}"/>
                  </a:ext>
                </a:extLst>
              </p:cNvPr>
              <p:cNvSpPr txBox="1"/>
              <p:nvPr/>
            </p:nvSpPr>
            <p:spPr>
              <a:xfrm>
                <a:off x="1991751" y="6301248"/>
                <a:ext cx="53351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GB" dirty="0"/>
                  <a:t> </a:t>
                </a:r>
                <a:r>
                  <a:rPr lang="en-GB" dirty="0">
                    <a:latin typeface="Franklin Gothic Book" panose="020B0503020102020204" pitchFamily="34" charset="0"/>
                  </a:rPr>
                  <a:t>varies linearly with tip-sample distance</a:t>
                </a:r>
              </a:p>
            </p:txBody>
          </p:sp>
        </mc:Choice>
        <mc:Fallback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4453D9AD-8EC0-DFBB-37D7-A1FACF91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51" y="6301248"/>
                <a:ext cx="5335172" cy="369332"/>
              </a:xfrm>
              <a:prstGeom prst="rect">
                <a:avLst/>
              </a:prstGeom>
              <a:blipFill>
                <a:blip r:embed="rId4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hthoek: afgeronde hoeken 48">
            <a:extLst>
              <a:ext uri="{FF2B5EF4-FFF2-40B4-BE49-F238E27FC236}">
                <a16:creationId xmlns:a16="http://schemas.microsoft.com/office/drawing/2014/main" id="{65551735-6329-4526-821A-03F49DE2ECCB}"/>
              </a:ext>
            </a:extLst>
          </p:cNvPr>
          <p:cNvSpPr/>
          <p:nvPr/>
        </p:nvSpPr>
        <p:spPr>
          <a:xfrm>
            <a:off x="1953064" y="5201701"/>
            <a:ext cx="4200380" cy="1529690"/>
          </a:xfrm>
          <a:prstGeom prst="roundRect">
            <a:avLst>
              <a:gd name="adj" fmla="val 839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0EF66AE5-9E0B-70C3-2F42-E6F510F1517D}"/>
              </a:ext>
            </a:extLst>
          </p:cNvPr>
          <p:cNvGrpSpPr/>
          <p:nvPr/>
        </p:nvGrpSpPr>
        <p:grpSpPr>
          <a:xfrm>
            <a:off x="6132340" y="2425565"/>
            <a:ext cx="2602524" cy="2813538"/>
            <a:chOff x="2623625" y="1104314"/>
            <a:chExt cx="2602524" cy="2813538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F37BEDBA-5368-2AD8-A4F3-8F7A6F5AE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2" t="2954" r="42846" b="49101"/>
            <a:stretch/>
          </p:blipFill>
          <p:spPr>
            <a:xfrm>
              <a:off x="2623625" y="1104314"/>
              <a:ext cx="2602524" cy="2813538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69411FD-B25B-C648-B7CC-540715CEAE0B}"/>
                </a:ext>
              </a:extLst>
            </p:cNvPr>
            <p:cNvSpPr/>
            <p:nvPr/>
          </p:nvSpPr>
          <p:spPr>
            <a:xfrm>
              <a:off x="2729132" y="110431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25B5FDB-2EAF-479D-75C4-9FAC53184013}"/>
              </a:ext>
            </a:extLst>
          </p:cNvPr>
          <p:cNvGrpSpPr/>
          <p:nvPr/>
        </p:nvGrpSpPr>
        <p:grpSpPr>
          <a:xfrm>
            <a:off x="8608358" y="2472226"/>
            <a:ext cx="1020126" cy="2337802"/>
            <a:chOff x="7084358" y="2472226"/>
            <a:chExt cx="1020126" cy="2337802"/>
          </a:xfrm>
        </p:grpSpPr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D5DCA042-37CC-F62A-2889-F18B0816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4152" r="4236" b="86151"/>
            <a:stretch/>
          </p:blipFill>
          <p:spPr>
            <a:xfrm>
              <a:off x="7084358" y="4240960"/>
              <a:ext cx="1020126" cy="569068"/>
            </a:xfrm>
            <a:prstGeom prst="rect">
              <a:avLst/>
            </a:prstGeom>
          </p:spPr>
        </p:pic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80B90115-B472-96A4-D890-C0A34E59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33770" r="4236" b="56533"/>
            <a:stretch/>
          </p:blipFill>
          <p:spPr>
            <a:xfrm>
              <a:off x="7084358" y="3078130"/>
              <a:ext cx="1020126" cy="569068"/>
            </a:xfrm>
            <a:prstGeom prst="rect">
              <a:avLst/>
            </a:prstGeom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FCC05D9-D8EB-6339-3C73-5F343848B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23109" r="4236" b="67273"/>
            <a:stretch/>
          </p:blipFill>
          <p:spPr>
            <a:xfrm>
              <a:off x="7084358" y="2472226"/>
              <a:ext cx="1020126" cy="564423"/>
            </a:xfrm>
            <a:prstGeom prst="rect">
              <a:avLst/>
            </a:prstGeom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186C2AC6-230F-185C-4877-97FBBB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13411" r="4236" b="76891"/>
            <a:stretch/>
          </p:blipFill>
          <p:spPr>
            <a:xfrm>
              <a:off x="7084358" y="3599239"/>
              <a:ext cx="1020126" cy="569069"/>
            </a:xfrm>
            <a:prstGeom prst="rect">
              <a:avLst/>
            </a:prstGeom>
          </p:spPr>
        </p:pic>
      </p:grpSp>
      <p:sp>
        <p:nvSpPr>
          <p:cNvPr id="12" name="Rechthoek 11">
            <a:extLst>
              <a:ext uri="{FF2B5EF4-FFF2-40B4-BE49-F238E27FC236}">
                <a16:creationId xmlns:a16="http://schemas.microsoft.com/office/drawing/2014/main" id="{CCF912E5-8276-9976-885A-5C86F1CEDFDE}"/>
              </a:ext>
            </a:extLst>
          </p:cNvPr>
          <p:cNvSpPr/>
          <p:nvPr/>
        </p:nvSpPr>
        <p:spPr>
          <a:xfrm>
            <a:off x="7702698" y="2546939"/>
            <a:ext cx="826976" cy="13336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776F1BA7-D06F-A0A7-33A8-375AD224428D}"/>
              </a:ext>
            </a:extLst>
          </p:cNvPr>
          <p:cNvSpPr/>
          <p:nvPr/>
        </p:nvSpPr>
        <p:spPr>
          <a:xfrm>
            <a:off x="219221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74AF5A2-A630-66E4-B197-C8EFFCAD3A9A}"/>
              </a:ext>
            </a:extLst>
          </p:cNvPr>
          <p:cNvSpPr txBox="1"/>
          <p:nvPr/>
        </p:nvSpPr>
        <p:spPr>
          <a:xfrm>
            <a:off x="1953064" y="2194601"/>
            <a:ext cx="106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3C375CA-9149-711B-7D6E-73F54406B025}"/>
              </a:ext>
            </a:extLst>
          </p:cNvPr>
          <p:cNvSpPr txBox="1"/>
          <p:nvPr/>
        </p:nvSpPr>
        <p:spPr>
          <a:xfrm>
            <a:off x="4302366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Energy levels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D7429E95-936A-967C-9727-8075551BC862}"/>
              </a:ext>
            </a:extLst>
          </p:cNvPr>
          <p:cNvSpPr/>
          <p:nvPr/>
        </p:nvSpPr>
        <p:spPr>
          <a:xfrm>
            <a:off x="2093742" y="2567354"/>
            <a:ext cx="1786596" cy="921434"/>
          </a:xfrm>
          <a:prstGeom prst="ellipse">
            <a:avLst/>
          </a:prstGeom>
          <a:solidFill>
            <a:srgbClr val="F5D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1505DCCA-F086-2C4C-A478-76E08C1D199E}"/>
              </a:ext>
            </a:extLst>
          </p:cNvPr>
          <p:cNvSpPr/>
          <p:nvPr/>
        </p:nvSpPr>
        <p:spPr>
          <a:xfrm>
            <a:off x="4372709" y="2630659"/>
            <a:ext cx="1329397" cy="1631853"/>
          </a:xfrm>
          <a:prstGeom prst="roundRect">
            <a:avLst>
              <a:gd name="adj" fmla="val 1137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608C7344-D162-062B-A055-6B35572A72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02" t="26017" r="65142" b="49535"/>
          <a:stretch/>
        </p:blipFill>
        <p:spPr>
          <a:xfrm>
            <a:off x="4400843" y="2700997"/>
            <a:ext cx="444186" cy="147007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D955CFB2-BF64-AE00-D332-237C7B89D021}"/>
              </a:ext>
            </a:extLst>
          </p:cNvPr>
          <p:cNvCxnSpPr/>
          <p:nvPr/>
        </p:nvCxnSpPr>
        <p:spPr>
          <a:xfrm>
            <a:off x="2431367" y="2912012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424EE5CA-DBB2-D990-4B36-1608556A2FE8}"/>
                  </a:ext>
                </a:extLst>
              </p:cNvPr>
              <p:cNvSpPr txBox="1"/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424EE5CA-DBB2-D990-4B36-1608556A2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114" y="4086664"/>
                <a:ext cx="62976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Boog 24">
            <a:extLst>
              <a:ext uri="{FF2B5EF4-FFF2-40B4-BE49-F238E27FC236}">
                <a16:creationId xmlns:a16="http://schemas.microsoft.com/office/drawing/2014/main" id="{B58239C2-455C-AA39-BFC7-98B4905623CB}"/>
              </a:ext>
            </a:extLst>
          </p:cNvPr>
          <p:cNvSpPr/>
          <p:nvPr/>
        </p:nvSpPr>
        <p:spPr>
          <a:xfrm rot="18900000" flipH="1">
            <a:off x="2227110" y="3432187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40EF2AC5-B955-CB18-E654-88D17152D6F9}"/>
                  </a:ext>
                </a:extLst>
              </p:cNvPr>
              <p:cNvSpPr txBox="1"/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40EF2AC5-B955-CB18-E654-88D17152D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21" y="3534004"/>
                <a:ext cx="629762" cy="42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8F949959-737B-CD09-A112-53C6A45EC418}"/>
              </a:ext>
            </a:extLst>
          </p:cNvPr>
          <p:cNvCxnSpPr/>
          <p:nvPr/>
        </p:nvCxnSpPr>
        <p:spPr>
          <a:xfrm flipV="1">
            <a:off x="2548931" y="2789182"/>
            <a:ext cx="0" cy="200448"/>
          </a:xfrm>
          <a:prstGeom prst="straightConnector1">
            <a:avLst/>
          </a:prstGeom>
          <a:ln w="28575">
            <a:solidFill>
              <a:srgbClr val="D92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oog 27">
            <a:extLst>
              <a:ext uri="{FF2B5EF4-FFF2-40B4-BE49-F238E27FC236}">
                <a16:creationId xmlns:a16="http://schemas.microsoft.com/office/drawing/2014/main" id="{B600A166-346A-E947-3923-FE59D4549C41}"/>
              </a:ext>
            </a:extLst>
          </p:cNvPr>
          <p:cNvSpPr/>
          <p:nvPr/>
        </p:nvSpPr>
        <p:spPr>
          <a:xfrm>
            <a:off x="2090763" y="2568489"/>
            <a:ext cx="1786596" cy="917591"/>
          </a:xfrm>
          <a:prstGeom prst="arc">
            <a:avLst>
              <a:gd name="adj1" fmla="val 16200000"/>
              <a:gd name="adj2" fmla="val 5380815"/>
            </a:avLst>
          </a:prstGeom>
          <a:solidFill>
            <a:srgbClr val="E2E8FF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6D5B95A-88C4-8ECB-8BDC-82720677323D}"/>
              </a:ext>
            </a:extLst>
          </p:cNvPr>
          <p:cNvSpPr txBox="1"/>
          <p:nvPr/>
        </p:nvSpPr>
        <p:spPr>
          <a:xfrm>
            <a:off x="3022208" y="2194601"/>
            <a:ext cx="168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ranklin Gothic Book" panose="020B0503020102020204" pitchFamily="34" charset="0"/>
              </a:rPr>
              <a:t>Orbital</a:t>
            </a:r>
            <a:r>
              <a:rPr lang="en-GB" b="1" dirty="0">
                <a:latin typeface="Franklin Gothic Book" panose="020B0503020102020204" pitchFamily="34" charset="0"/>
              </a:rPr>
              <a:t> b</a:t>
            </a:r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1BB1068E-4FF4-DFDA-3BE2-90D6B198265E}"/>
              </a:ext>
            </a:extLst>
          </p:cNvPr>
          <p:cNvCxnSpPr/>
          <p:nvPr/>
        </p:nvCxnSpPr>
        <p:spPr>
          <a:xfrm>
            <a:off x="3315982" y="3134601"/>
            <a:ext cx="2250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18D05183-0A6D-C371-B961-D2E21B9CF8CA}"/>
              </a:ext>
            </a:extLst>
          </p:cNvPr>
          <p:cNvCxnSpPr/>
          <p:nvPr/>
        </p:nvCxnSpPr>
        <p:spPr>
          <a:xfrm flipV="1">
            <a:off x="3433546" y="3011771"/>
            <a:ext cx="0" cy="200448"/>
          </a:xfrm>
          <a:prstGeom prst="straightConnector1">
            <a:avLst/>
          </a:prstGeom>
          <a:ln w="28575">
            <a:solidFill>
              <a:srgbClr val="3F6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F872FECB-DCBC-4658-ABD8-30716DBBC4D3}"/>
              </a:ext>
            </a:extLst>
          </p:cNvPr>
          <p:cNvCxnSpPr>
            <a:cxnSpLocks/>
          </p:cNvCxnSpPr>
          <p:nvPr/>
        </p:nvCxnSpPr>
        <p:spPr>
          <a:xfrm>
            <a:off x="3541064" y="3134602"/>
            <a:ext cx="865836" cy="107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DA430071-B69C-8109-D71E-720301E72042}"/>
              </a:ext>
            </a:extLst>
          </p:cNvPr>
          <p:cNvCxnSpPr>
            <a:cxnSpLocks/>
          </p:cNvCxnSpPr>
          <p:nvPr/>
        </p:nvCxnSpPr>
        <p:spPr>
          <a:xfrm flipV="1">
            <a:off x="3541064" y="2641601"/>
            <a:ext cx="929336" cy="4930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F6A8827C-6D6A-B57A-197B-E607996E1D6A}"/>
                  </a:ext>
                </a:extLst>
              </p:cNvPr>
              <p:cNvSpPr txBox="1"/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nl-NL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F6A8827C-6D6A-B57A-197B-E607996E1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992" y="3254557"/>
                <a:ext cx="841256" cy="276999"/>
              </a:xfrm>
              <a:prstGeom prst="rect">
                <a:avLst/>
              </a:prstGeom>
              <a:blipFill>
                <a:blip r:embed="rId9"/>
                <a:stretch>
                  <a:fillRect l="-6522" r="-507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16B076A8-526E-C94A-A755-6642BCFDA89E}"/>
                  </a:ext>
                </a:extLst>
              </p:cNvPr>
              <p:cNvSpPr txBox="1"/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16B076A8-526E-C94A-A755-6642BCFDA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909" y="3883019"/>
                <a:ext cx="263277" cy="276999"/>
              </a:xfrm>
              <a:prstGeom prst="rect">
                <a:avLst/>
              </a:prstGeom>
              <a:blipFill>
                <a:blip r:embed="rId10"/>
                <a:stretch>
                  <a:fillRect l="-13953" r="-930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502E47D-B25B-9DCC-B1C8-060FF6BBDB04}"/>
                  </a:ext>
                </a:extLst>
              </p:cNvPr>
              <p:cNvSpPr txBox="1"/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502E47D-B25B-9DCC-B1C8-060FF6BBD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866" y="2697579"/>
                <a:ext cx="181140" cy="276999"/>
              </a:xfrm>
              <a:prstGeom prst="rect">
                <a:avLst/>
              </a:prstGeom>
              <a:blipFill>
                <a:blip r:embed="rId11"/>
                <a:stretch>
                  <a:fillRect l="-34483" r="-310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Boog 39">
            <a:extLst>
              <a:ext uri="{FF2B5EF4-FFF2-40B4-BE49-F238E27FC236}">
                <a16:creationId xmlns:a16="http://schemas.microsoft.com/office/drawing/2014/main" id="{0A745020-F4DB-EF06-29C7-5D418CD425AD}"/>
              </a:ext>
            </a:extLst>
          </p:cNvPr>
          <p:cNvSpPr/>
          <p:nvPr/>
        </p:nvSpPr>
        <p:spPr>
          <a:xfrm rot="2700000">
            <a:off x="3124587" y="3432188"/>
            <a:ext cx="633709" cy="633709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FFC14080-F967-B580-EE5A-DD2F953080A2}"/>
                  </a:ext>
                </a:extLst>
              </p:cNvPr>
              <p:cNvSpPr txBox="1"/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FFC14080-F967-B580-EE5A-DD2F95308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73" y="3534004"/>
                <a:ext cx="629762" cy="4289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4D64C8C1-350F-D458-FDED-3CF953AF3236}"/>
              </a:ext>
            </a:extLst>
          </p:cNvPr>
          <p:cNvSpPr/>
          <p:nvPr/>
        </p:nvSpPr>
        <p:spPr>
          <a:xfrm>
            <a:off x="3176466" y="4079632"/>
            <a:ext cx="590843" cy="576775"/>
          </a:xfrm>
          <a:prstGeom prst="roundRect">
            <a:avLst>
              <a:gd name="adj" fmla="val 26423"/>
            </a:avLst>
          </a:prstGeom>
          <a:solidFill>
            <a:srgbClr val="ADADA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4A9A70BB-B28D-36E3-49CA-7BB1A4528504}"/>
                  </a:ext>
                </a:extLst>
              </p:cNvPr>
              <p:cNvSpPr txBox="1"/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4A9A70BB-B28D-36E3-49CA-7BB1A4528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364" y="4086664"/>
                <a:ext cx="62976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4D7602C7-A529-34D6-8C11-58CC48AB57CC}"/>
                  </a:ext>
                </a:extLst>
              </p:cNvPr>
              <p:cNvSpPr txBox="1"/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4D7602C7-A529-34D6-8C11-58CC48AB5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924" y="4756230"/>
                <a:ext cx="1135952" cy="313163"/>
              </a:xfrm>
              <a:prstGeom prst="rect">
                <a:avLst/>
              </a:prstGeom>
              <a:blipFill>
                <a:blip r:embed="rId14"/>
                <a:stretch>
                  <a:fillRect l="-4301" r="-107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884241A4-8B90-CCC4-3A7F-D224555BEBB5}"/>
              </a:ext>
            </a:extLst>
          </p:cNvPr>
          <p:cNvCxnSpPr>
            <a:cxnSpLocks/>
          </p:cNvCxnSpPr>
          <p:nvPr/>
        </p:nvCxnSpPr>
        <p:spPr>
          <a:xfrm>
            <a:off x="2978292" y="2554421"/>
            <a:ext cx="0" cy="9497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: vorm 49">
            <a:extLst>
              <a:ext uri="{FF2B5EF4-FFF2-40B4-BE49-F238E27FC236}">
                <a16:creationId xmlns:a16="http://schemas.microsoft.com/office/drawing/2014/main" id="{54D73383-1B8B-23A0-7DCB-F01231777B2A}"/>
              </a:ext>
            </a:extLst>
          </p:cNvPr>
          <p:cNvSpPr/>
          <p:nvPr/>
        </p:nvSpPr>
        <p:spPr>
          <a:xfrm rot="1060543">
            <a:off x="2684596" y="2913509"/>
            <a:ext cx="312111" cy="122928"/>
          </a:xfrm>
          <a:custGeom>
            <a:avLst/>
            <a:gdLst>
              <a:gd name="connsiteX0" fmla="*/ 0 w 796650"/>
              <a:gd name="connsiteY0" fmla="*/ 117750 h 231821"/>
              <a:gd name="connsiteX1" fmla="*/ 62555 w 796650"/>
              <a:gd name="connsiteY1" fmla="*/ 3680 h 231821"/>
              <a:gd name="connsiteX2" fmla="*/ 176625 w 796650"/>
              <a:gd name="connsiteY2" fmla="*/ 231820 h 231821"/>
              <a:gd name="connsiteX3" fmla="*/ 288855 w 796650"/>
              <a:gd name="connsiteY3" fmla="*/ 0 h 231821"/>
              <a:gd name="connsiteX4" fmla="*/ 397405 w 796650"/>
              <a:gd name="connsiteY4" fmla="*/ 229980 h 231821"/>
              <a:gd name="connsiteX5" fmla="*/ 513315 w 796650"/>
              <a:gd name="connsiteY5" fmla="*/ 3680 h 231821"/>
              <a:gd name="connsiteX6" fmla="*/ 625545 w 796650"/>
              <a:gd name="connsiteY6" fmla="*/ 226301 h 231821"/>
              <a:gd name="connsiteX7" fmla="*/ 735936 w 796650"/>
              <a:gd name="connsiteY7" fmla="*/ 5520 h 231821"/>
              <a:gd name="connsiteX8" fmla="*/ 796650 w 796650"/>
              <a:gd name="connsiteY8" fmla="*/ 119590 h 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50" h="231821">
                <a:moveTo>
                  <a:pt x="0" y="117750"/>
                </a:moveTo>
                <a:cubicBezTo>
                  <a:pt x="16559" y="51209"/>
                  <a:pt x="33118" y="-15332"/>
                  <a:pt x="62555" y="3680"/>
                </a:cubicBezTo>
                <a:cubicBezTo>
                  <a:pt x="91992" y="22692"/>
                  <a:pt x="138908" y="232433"/>
                  <a:pt x="176625" y="231820"/>
                </a:cubicBezTo>
                <a:cubicBezTo>
                  <a:pt x="214342" y="231207"/>
                  <a:pt x="252058" y="307"/>
                  <a:pt x="288855" y="0"/>
                </a:cubicBezTo>
                <a:cubicBezTo>
                  <a:pt x="325652" y="-307"/>
                  <a:pt x="359995" y="229367"/>
                  <a:pt x="397405" y="229980"/>
                </a:cubicBezTo>
                <a:cubicBezTo>
                  <a:pt x="434815" y="230593"/>
                  <a:pt x="475292" y="4293"/>
                  <a:pt x="513315" y="3680"/>
                </a:cubicBezTo>
                <a:cubicBezTo>
                  <a:pt x="551338" y="3067"/>
                  <a:pt x="588442" y="225994"/>
                  <a:pt x="625545" y="226301"/>
                </a:cubicBezTo>
                <a:cubicBezTo>
                  <a:pt x="662648" y="226608"/>
                  <a:pt x="707419" y="23305"/>
                  <a:pt x="735936" y="5520"/>
                </a:cubicBezTo>
                <a:cubicBezTo>
                  <a:pt x="764453" y="-12265"/>
                  <a:pt x="780551" y="53662"/>
                  <a:pt x="796650" y="119590"/>
                </a:cubicBezTo>
              </a:path>
            </a:pathLst>
          </a:custGeom>
          <a:noFill/>
          <a:ln w="28575">
            <a:solidFill>
              <a:srgbClr val="9B4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D696E2FF-5F78-25D6-33C9-56D1B768DD3A}"/>
              </a:ext>
            </a:extLst>
          </p:cNvPr>
          <p:cNvSpPr/>
          <p:nvPr/>
        </p:nvSpPr>
        <p:spPr>
          <a:xfrm rot="11860543">
            <a:off x="2980928" y="3009523"/>
            <a:ext cx="312111" cy="122928"/>
          </a:xfrm>
          <a:custGeom>
            <a:avLst/>
            <a:gdLst>
              <a:gd name="connsiteX0" fmla="*/ 0 w 796650"/>
              <a:gd name="connsiteY0" fmla="*/ 117750 h 231821"/>
              <a:gd name="connsiteX1" fmla="*/ 62555 w 796650"/>
              <a:gd name="connsiteY1" fmla="*/ 3680 h 231821"/>
              <a:gd name="connsiteX2" fmla="*/ 176625 w 796650"/>
              <a:gd name="connsiteY2" fmla="*/ 231820 h 231821"/>
              <a:gd name="connsiteX3" fmla="*/ 288855 w 796650"/>
              <a:gd name="connsiteY3" fmla="*/ 0 h 231821"/>
              <a:gd name="connsiteX4" fmla="*/ 397405 w 796650"/>
              <a:gd name="connsiteY4" fmla="*/ 229980 h 231821"/>
              <a:gd name="connsiteX5" fmla="*/ 513315 w 796650"/>
              <a:gd name="connsiteY5" fmla="*/ 3680 h 231821"/>
              <a:gd name="connsiteX6" fmla="*/ 625545 w 796650"/>
              <a:gd name="connsiteY6" fmla="*/ 226301 h 231821"/>
              <a:gd name="connsiteX7" fmla="*/ 735936 w 796650"/>
              <a:gd name="connsiteY7" fmla="*/ 5520 h 231821"/>
              <a:gd name="connsiteX8" fmla="*/ 796650 w 796650"/>
              <a:gd name="connsiteY8" fmla="*/ 119590 h 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50" h="231821">
                <a:moveTo>
                  <a:pt x="0" y="117750"/>
                </a:moveTo>
                <a:cubicBezTo>
                  <a:pt x="16559" y="51209"/>
                  <a:pt x="33118" y="-15332"/>
                  <a:pt x="62555" y="3680"/>
                </a:cubicBezTo>
                <a:cubicBezTo>
                  <a:pt x="91992" y="22692"/>
                  <a:pt x="138908" y="232433"/>
                  <a:pt x="176625" y="231820"/>
                </a:cubicBezTo>
                <a:cubicBezTo>
                  <a:pt x="214342" y="231207"/>
                  <a:pt x="252058" y="307"/>
                  <a:pt x="288855" y="0"/>
                </a:cubicBezTo>
                <a:cubicBezTo>
                  <a:pt x="325652" y="-307"/>
                  <a:pt x="359995" y="229367"/>
                  <a:pt x="397405" y="229980"/>
                </a:cubicBezTo>
                <a:cubicBezTo>
                  <a:pt x="434815" y="230593"/>
                  <a:pt x="475292" y="4293"/>
                  <a:pt x="513315" y="3680"/>
                </a:cubicBezTo>
                <a:cubicBezTo>
                  <a:pt x="551338" y="3067"/>
                  <a:pt x="588442" y="225994"/>
                  <a:pt x="625545" y="226301"/>
                </a:cubicBezTo>
                <a:cubicBezTo>
                  <a:pt x="662648" y="226608"/>
                  <a:pt x="707419" y="23305"/>
                  <a:pt x="735936" y="5520"/>
                </a:cubicBezTo>
                <a:cubicBezTo>
                  <a:pt x="764453" y="-12265"/>
                  <a:pt x="780551" y="53662"/>
                  <a:pt x="796650" y="119590"/>
                </a:cubicBezTo>
              </a:path>
            </a:pathLst>
          </a:custGeom>
          <a:noFill/>
          <a:ln w="28575">
            <a:solidFill>
              <a:srgbClr val="9B4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hthoek: afgeronde hoeken 51">
            <a:extLst>
              <a:ext uri="{FF2B5EF4-FFF2-40B4-BE49-F238E27FC236}">
                <a16:creationId xmlns:a16="http://schemas.microsoft.com/office/drawing/2014/main" id="{2829CFEA-CCF4-A91B-245B-7278541422D2}"/>
              </a:ext>
            </a:extLst>
          </p:cNvPr>
          <p:cNvSpPr/>
          <p:nvPr/>
        </p:nvSpPr>
        <p:spPr>
          <a:xfrm>
            <a:off x="2840038" y="2619375"/>
            <a:ext cx="288452" cy="25586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3864DEA5-2B4F-3DB5-6488-995D844CE6EE}"/>
                  </a:ext>
                </a:extLst>
              </p:cNvPr>
              <p:cNvSpPr txBox="1"/>
              <p:nvPr/>
            </p:nvSpPr>
            <p:spPr>
              <a:xfrm>
                <a:off x="2784003" y="2534437"/>
                <a:ext cx="443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3864DEA5-2B4F-3DB5-6488-995D844CE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003" y="2534437"/>
                <a:ext cx="443773" cy="369332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6">
            <a:extLst>
              <a:ext uri="{FF2B5EF4-FFF2-40B4-BE49-F238E27FC236}">
                <a16:creationId xmlns:a16="http://schemas.microsoft.com/office/drawing/2014/main" id="{C3EE7E1E-131A-88B7-9B22-11B5CA41C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1"/>
            <a:ext cx="12192000" cy="895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Anderson impurity model: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many-body spectrum</a:t>
            </a:r>
          </a:p>
        </p:txBody>
      </p:sp>
    </p:spTree>
    <p:extLst>
      <p:ext uri="{BB962C8B-B14F-4D97-AF65-F5344CB8AC3E}">
        <p14:creationId xmlns:p14="http://schemas.microsoft.com/office/powerpoint/2010/main" val="823129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5295CF64-B864-E2A3-47C1-7F6478EF4772}"/>
                  </a:ext>
                </a:extLst>
              </p14:cNvPr>
              <p14:cNvContentPartPr/>
              <p14:nvPr/>
            </p14:nvContentPartPr>
            <p14:xfrm>
              <a:off x="4285318" y="1649155"/>
              <a:ext cx="14760" cy="14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5295CF64-B864-E2A3-47C1-7F6478EF47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9198" y="1643035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BF75998A-88DB-B4D0-08EB-55AC2D6A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A more direct approach to YSR bound states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6F345-1B3F-6C5A-A68A-1AB28ECBCA23}"/>
              </a:ext>
            </a:extLst>
          </p:cNvPr>
          <p:cNvSpPr txBox="1"/>
          <p:nvPr/>
        </p:nvSpPr>
        <p:spPr>
          <a:xfrm>
            <a:off x="2234877" y="627359"/>
            <a:ext cx="771646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From F. </a:t>
            </a:r>
            <a:r>
              <a:rPr lang="en-US" altLang="en-US" sz="18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Pientka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L. </a:t>
            </a:r>
            <a:r>
              <a:rPr lang="en-US" altLang="en-US" sz="18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Glazman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F. von </a:t>
            </a:r>
            <a:r>
              <a:rPr lang="en-US" altLang="en-US" sz="18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Oppen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Phys. Rev. B </a:t>
            </a:r>
            <a:r>
              <a:rPr lang="en-US" b="1" i="0" dirty="0">
                <a:solidFill>
                  <a:srgbClr val="7030A0"/>
                </a:solidFill>
                <a:effectLst/>
                <a:latin typeface="Noto Sans" panose="020B0502040504020204" pitchFamily="34" charset="0"/>
              </a:rPr>
              <a:t>88, 155420 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(2013)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60958-9F54-1D46-2A59-D934BB48B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45" y="1240865"/>
            <a:ext cx="2886434" cy="543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6F78F-7C02-4535-9C05-3301D64C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101" y="1318876"/>
            <a:ext cx="3589867" cy="465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C227D-76F1-9017-2492-E8E5FF87D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45" y="2097871"/>
            <a:ext cx="4030133" cy="4487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984C22-3AEA-7373-D65F-CF224CF59A0F}"/>
              </a:ext>
            </a:extLst>
          </p:cNvPr>
          <p:cNvSpPr txBox="1"/>
          <p:nvPr/>
        </p:nvSpPr>
        <p:spPr>
          <a:xfrm>
            <a:off x="5070764" y="2137571"/>
            <a:ext cx="7045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this Nambu basis, the Hamiltonian is bloc diagonal in spin space!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D09E21-7D12-52AC-C73F-B452F600D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034" y="2589358"/>
            <a:ext cx="2410715" cy="44873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CB30B9-3B1D-03B6-9377-A80F2CA3C435}"/>
              </a:ext>
            </a:extLst>
          </p:cNvPr>
          <p:cNvSpPr/>
          <p:nvPr/>
        </p:nvSpPr>
        <p:spPr>
          <a:xfrm>
            <a:off x="5424055" y="2644153"/>
            <a:ext cx="671945" cy="296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CE854-1B26-F7F2-50AC-B00C1D55E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764" y="2614387"/>
            <a:ext cx="2544618" cy="45998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7778950-76FF-FDD6-39BB-DBF264D5884E}"/>
              </a:ext>
            </a:extLst>
          </p:cNvPr>
          <p:cNvSpPr txBox="1"/>
          <p:nvPr/>
        </p:nvSpPr>
        <p:spPr>
          <a:xfrm>
            <a:off x="965583" y="3413080"/>
            <a:ext cx="584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Solve the Schoedinger equation in the spin bloc space :</a:t>
            </a:r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F598F85-53FD-FF6F-9A98-5F3003E06A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721" y="3998829"/>
            <a:ext cx="5926667" cy="512233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DE3DEEED-A170-7DC2-89CB-76A3E3143791}"/>
              </a:ext>
            </a:extLst>
          </p:cNvPr>
          <p:cNvSpPr/>
          <p:nvPr/>
        </p:nvSpPr>
        <p:spPr>
          <a:xfrm>
            <a:off x="1729089" y="5040989"/>
            <a:ext cx="671945" cy="296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2C3CB0A-E690-33C5-79DE-19FA1FBD7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8215" y="4789135"/>
            <a:ext cx="5825067" cy="8001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E91CBD-4357-6EFC-9067-F1FB6D4618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2309" y="5912555"/>
            <a:ext cx="1037449" cy="33183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0968824-29DA-5363-A358-E6BF646CB826}"/>
              </a:ext>
            </a:extLst>
          </p:cNvPr>
          <p:cNvSpPr txBox="1"/>
          <p:nvPr/>
        </p:nvSpPr>
        <p:spPr>
          <a:xfrm>
            <a:off x="1192225" y="5893805"/>
            <a:ext cx="107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Take</a:t>
            </a:r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ED747B1-57EA-9073-5B0E-D13C2582B1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6417" y="5821838"/>
            <a:ext cx="3116866" cy="42651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B827B5D-5D2B-57BC-D17F-DA76AE86076C}"/>
              </a:ext>
            </a:extLst>
          </p:cNvPr>
          <p:cNvSpPr txBox="1"/>
          <p:nvPr/>
        </p:nvSpPr>
        <p:spPr>
          <a:xfrm>
            <a:off x="3275475" y="5867308"/>
            <a:ext cx="201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Fourier transform: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94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0EF66AE5-9E0B-70C3-2F42-E6F510F1517D}"/>
              </a:ext>
            </a:extLst>
          </p:cNvPr>
          <p:cNvGrpSpPr/>
          <p:nvPr/>
        </p:nvGrpSpPr>
        <p:grpSpPr>
          <a:xfrm>
            <a:off x="6132340" y="2425565"/>
            <a:ext cx="2602524" cy="2813538"/>
            <a:chOff x="2623625" y="1104314"/>
            <a:chExt cx="2602524" cy="2813538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F37BEDBA-5368-2AD8-A4F3-8F7A6F5AE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2" t="2954" r="42846" b="49101"/>
            <a:stretch/>
          </p:blipFill>
          <p:spPr>
            <a:xfrm>
              <a:off x="2623625" y="1104314"/>
              <a:ext cx="2602524" cy="2813538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69411FD-B25B-C648-B7CC-540715CEAE0B}"/>
                </a:ext>
              </a:extLst>
            </p:cNvPr>
            <p:cNvSpPr/>
            <p:nvPr/>
          </p:nvSpPr>
          <p:spPr>
            <a:xfrm>
              <a:off x="2729132" y="110431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25B5FDB-2EAF-479D-75C4-9FAC53184013}"/>
              </a:ext>
            </a:extLst>
          </p:cNvPr>
          <p:cNvGrpSpPr/>
          <p:nvPr/>
        </p:nvGrpSpPr>
        <p:grpSpPr>
          <a:xfrm>
            <a:off x="8608358" y="2472226"/>
            <a:ext cx="1020126" cy="2337802"/>
            <a:chOff x="7084358" y="2472226"/>
            <a:chExt cx="1020126" cy="2337802"/>
          </a:xfrm>
        </p:grpSpPr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D5DCA042-37CC-F62A-2889-F18B0816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4152" r="4236" b="86151"/>
            <a:stretch/>
          </p:blipFill>
          <p:spPr>
            <a:xfrm>
              <a:off x="7084358" y="4240960"/>
              <a:ext cx="1020126" cy="569068"/>
            </a:xfrm>
            <a:prstGeom prst="rect">
              <a:avLst/>
            </a:prstGeom>
          </p:spPr>
        </p:pic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80B90115-B472-96A4-D890-C0A34E59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33770" r="4236" b="56533"/>
            <a:stretch/>
          </p:blipFill>
          <p:spPr>
            <a:xfrm>
              <a:off x="7084358" y="3078130"/>
              <a:ext cx="1020126" cy="569068"/>
            </a:xfrm>
            <a:prstGeom prst="rect">
              <a:avLst/>
            </a:prstGeom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FCC05D9-D8EB-6339-3C73-5F343848B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23109" r="4236" b="67273"/>
            <a:stretch/>
          </p:blipFill>
          <p:spPr>
            <a:xfrm>
              <a:off x="7084358" y="2472226"/>
              <a:ext cx="1020126" cy="564423"/>
            </a:xfrm>
            <a:prstGeom prst="rect">
              <a:avLst/>
            </a:prstGeom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186C2AC6-230F-185C-4877-97FBBB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13411" r="4236" b="76891"/>
            <a:stretch/>
          </p:blipFill>
          <p:spPr>
            <a:xfrm>
              <a:off x="7084358" y="3599239"/>
              <a:ext cx="1020126" cy="569069"/>
            </a:xfrm>
            <a:prstGeom prst="rect">
              <a:avLst/>
            </a:prstGeom>
          </p:spPr>
        </p:pic>
      </p:grpSp>
      <p:sp>
        <p:nvSpPr>
          <p:cNvPr id="12" name="Rechthoek 11">
            <a:extLst>
              <a:ext uri="{FF2B5EF4-FFF2-40B4-BE49-F238E27FC236}">
                <a16:creationId xmlns:a16="http://schemas.microsoft.com/office/drawing/2014/main" id="{CCF912E5-8276-9976-885A-5C86F1CEDFDE}"/>
              </a:ext>
            </a:extLst>
          </p:cNvPr>
          <p:cNvSpPr/>
          <p:nvPr/>
        </p:nvSpPr>
        <p:spPr>
          <a:xfrm>
            <a:off x="7702698" y="2546939"/>
            <a:ext cx="826976" cy="13336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07D9213-8704-E83B-27BF-53929EB40398}"/>
              </a:ext>
            </a:extLst>
          </p:cNvPr>
          <p:cNvGrpSpPr/>
          <p:nvPr/>
        </p:nvGrpSpPr>
        <p:grpSpPr>
          <a:xfrm>
            <a:off x="1735436" y="2225039"/>
            <a:ext cx="2813118" cy="3062100"/>
            <a:chOff x="0" y="4030394"/>
            <a:chExt cx="2230808" cy="2428251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7F1B10B5-83AC-132D-1A89-10824C6E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82" r="75604" b="5802"/>
            <a:stretch/>
          </p:blipFill>
          <p:spPr>
            <a:xfrm>
              <a:off x="0" y="4145672"/>
              <a:ext cx="2230808" cy="2312973"/>
            </a:xfrm>
            <a:prstGeom prst="rect">
              <a:avLst/>
            </a:prstGeom>
          </p:spPr>
        </p:pic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D4F8364-F618-7602-43E0-2A9EC5A81354}"/>
                </a:ext>
              </a:extLst>
            </p:cNvPr>
            <p:cNvSpPr/>
            <p:nvPr/>
          </p:nvSpPr>
          <p:spPr>
            <a:xfrm>
              <a:off x="70339" y="403039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4C5AC8DC-AFEA-8F04-E984-B6ADC9D1D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0" t="50060" r="53338" b="10525"/>
          <a:stretch/>
        </p:blipFill>
        <p:spPr>
          <a:xfrm>
            <a:off x="4692107" y="2021030"/>
            <a:ext cx="499404" cy="2916731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AA7C0D29-3736-C489-157F-A49D4CF6F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50060" r="70597" b="44473"/>
          <a:stretch/>
        </p:blipFill>
        <p:spPr>
          <a:xfrm>
            <a:off x="2915929" y="2021031"/>
            <a:ext cx="1089633" cy="404535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D35D0A09-99AC-14A2-3390-13ACD0F6A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94198" r="73469" b="-154"/>
          <a:stretch/>
        </p:blipFill>
        <p:spPr>
          <a:xfrm>
            <a:off x="3211042" y="5287138"/>
            <a:ext cx="499405" cy="440759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12E2912F-2972-54B9-7BC5-A30DB8649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1"/>
            <a:ext cx="12192000" cy="895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Anderson impurity model: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many-body spectrum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0E1E47-A748-4EEC-A96F-8F60B055C2C9}"/>
              </a:ext>
            </a:extLst>
          </p:cNvPr>
          <p:cNvSpPr txBox="1"/>
          <p:nvPr/>
        </p:nvSpPr>
        <p:spPr>
          <a:xfrm>
            <a:off x="4925258" y="6394047"/>
            <a:ext cx="555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GB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Uldemolins</a:t>
            </a:r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Comm </a:t>
            </a:r>
            <a:r>
              <a:rPr lang="it-IT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15, 8526 (2024)</a:t>
            </a:r>
            <a:endParaRPr lang="en-GB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525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0EF66AE5-9E0B-70C3-2F42-E6F510F1517D}"/>
              </a:ext>
            </a:extLst>
          </p:cNvPr>
          <p:cNvGrpSpPr/>
          <p:nvPr/>
        </p:nvGrpSpPr>
        <p:grpSpPr>
          <a:xfrm>
            <a:off x="6132340" y="2425565"/>
            <a:ext cx="2602524" cy="2813538"/>
            <a:chOff x="2623625" y="1104314"/>
            <a:chExt cx="2602524" cy="2813538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F37BEDBA-5368-2AD8-A4F3-8F7A6F5AE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2" t="2954" r="42846" b="49101"/>
            <a:stretch/>
          </p:blipFill>
          <p:spPr>
            <a:xfrm>
              <a:off x="2623625" y="1104314"/>
              <a:ext cx="2602524" cy="2813538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69411FD-B25B-C648-B7CC-540715CEAE0B}"/>
                </a:ext>
              </a:extLst>
            </p:cNvPr>
            <p:cNvSpPr/>
            <p:nvPr/>
          </p:nvSpPr>
          <p:spPr>
            <a:xfrm>
              <a:off x="2729132" y="110431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04ADF134-260F-2B02-3B4D-E8908BFB47E6}"/>
              </a:ext>
            </a:extLst>
          </p:cNvPr>
          <p:cNvGrpSpPr/>
          <p:nvPr/>
        </p:nvGrpSpPr>
        <p:grpSpPr>
          <a:xfrm>
            <a:off x="9613374" y="2472226"/>
            <a:ext cx="1020126" cy="2327306"/>
            <a:chOff x="8089374" y="2472226"/>
            <a:chExt cx="1020126" cy="2327306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C9A511F7-80B2-7918-C8AC-8A08D57E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33770" r="4236" b="56533"/>
            <a:stretch/>
          </p:blipFill>
          <p:spPr>
            <a:xfrm>
              <a:off x="8089374" y="4230464"/>
              <a:ext cx="1020126" cy="569068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BEA340F8-2ADB-0F00-FA40-C3FB89D0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4152" r="4236" b="86151"/>
            <a:stretch/>
          </p:blipFill>
          <p:spPr>
            <a:xfrm>
              <a:off x="8089374" y="3077109"/>
              <a:ext cx="1020126" cy="569068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A204C9CB-2DF0-2957-34AF-9635623A8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23109" r="4236" b="67273"/>
            <a:stretch/>
          </p:blipFill>
          <p:spPr>
            <a:xfrm>
              <a:off x="8089374" y="2472226"/>
              <a:ext cx="1020126" cy="564423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F7C712D1-C4BB-4E3E-7F9C-D6517AE2C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13411" r="4236" b="76891"/>
            <a:stretch/>
          </p:blipFill>
          <p:spPr>
            <a:xfrm>
              <a:off x="8089374" y="3599239"/>
              <a:ext cx="1020126" cy="569069"/>
            </a:xfrm>
            <a:prstGeom prst="rect">
              <a:avLst/>
            </a:prstGeom>
          </p:spPr>
        </p:pic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25B5FDB-2EAF-479D-75C4-9FAC53184013}"/>
              </a:ext>
            </a:extLst>
          </p:cNvPr>
          <p:cNvGrpSpPr/>
          <p:nvPr/>
        </p:nvGrpSpPr>
        <p:grpSpPr>
          <a:xfrm>
            <a:off x="8608358" y="2472226"/>
            <a:ext cx="1020126" cy="2337802"/>
            <a:chOff x="7084358" y="2472226"/>
            <a:chExt cx="1020126" cy="2337802"/>
          </a:xfrm>
        </p:grpSpPr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D5DCA042-37CC-F62A-2889-F18B0816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4152" r="4236" b="86151"/>
            <a:stretch/>
          </p:blipFill>
          <p:spPr>
            <a:xfrm>
              <a:off x="7084358" y="4240960"/>
              <a:ext cx="1020126" cy="569068"/>
            </a:xfrm>
            <a:prstGeom prst="rect">
              <a:avLst/>
            </a:prstGeom>
          </p:spPr>
        </p:pic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80B90115-B472-96A4-D890-C0A34E59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33770" r="4236" b="56533"/>
            <a:stretch/>
          </p:blipFill>
          <p:spPr>
            <a:xfrm>
              <a:off x="7084358" y="3078130"/>
              <a:ext cx="1020126" cy="569068"/>
            </a:xfrm>
            <a:prstGeom prst="rect">
              <a:avLst/>
            </a:prstGeom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FCC05D9-D8EB-6339-3C73-5F343848B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23109" r="4236" b="67273"/>
            <a:stretch/>
          </p:blipFill>
          <p:spPr>
            <a:xfrm>
              <a:off x="7084358" y="2472226"/>
              <a:ext cx="1020126" cy="564423"/>
            </a:xfrm>
            <a:prstGeom prst="rect">
              <a:avLst/>
            </a:prstGeom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186C2AC6-230F-185C-4877-97FBBB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8" t="13411" r="4236" b="76891"/>
            <a:stretch/>
          </p:blipFill>
          <p:spPr>
            <a:xfrm>
              <a:off x="7084358" y="3599239"/>
              <a:ext cx="1020126" cy="569069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CFF09C2A-4730-65EF-DF21-DA02BA1B0AD4}"/>
              </a:ext>
            </a:extLst>
          </p:cNvPr>
          <p:cNvSpPr txBox="1"/>
          <p:nvPr/>
        </p:nvSpPr>
        <p:spPr>
          <a:xfrm>
            <a:off x="5430176" y="5347011"/>
            <a:ext cx="51539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Multi-channel quantum phase transition: large change in occupation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Orbital energy cost compensated by gain of Hund’s energy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9A34D744-369D-7DA0-2C38-A84116AD83A5}"/>
              </a:ext>
            </a:extLst>
          </p:cNvPr>
          <p:cNvGrpSpPr/>
          <p:nvPr/>
        </p:nvGrpSpPr>
        <p:grpSpPr>
          <a:xfrm>
            <a:off x="1735436" y="2225039"/>
            <a:ext cx="2813118" cy="3062100"/>
            <a:chOff x="0" y="4030394"/>
            <a:chExt cx="2230808" cy="2428251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DE17D2E3-7FC7-9265-6C8A-2B551E5BD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82" r="75604" b="5802"/>
            <a:stretch/>
          </p:blipFill>
          <p:spPr>
            <a:xfrm>
              <a:off x="0" y="4145672"/>
              <a:ext cx="2230808" cy="2312973"/>
            </a:xfrm>
            <a:prstGeom prst="rect">
              <a:avLst/>
            </a:prstGeom>
          </p:spPr>
        </p:pic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966A7C77-CE5D-EE0A-CE7B-038B89C5AD66}"/>
                </a:ext>
              </a:extLst>
            </p:cNvPr>
            <p:cNvSpPr/>
            <p:nvPr/>
          </p:nvSpPr>
          <p:spPr>
            <a:xfrm>
              <a:off x="70339" y="403039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" name="Afbeelding 60">
            <a:extLst>
              <a:ext uri="{FF2B5EF4-FFF2-40B4-BE49-F238E27FC236}">
                <a16:creationId xmlns:a16="http://schemas.microsoft.com/office/drawing/2014/main" id="{4188F359-1B2F-7B35-16EF-DD9037EAC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0" t="50060" r="53338" b="10525"/>
          <a:stretch/>
        </p:blipFill>
        <p:spPr>
          <a:xfrm>
            <a:off x="4692107" y="2021030"/>
            <a:ext cx="499404" cy="2916731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1C6D20A4-B0D1-9EC8-140D-3D88D93E7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50060" r="70597" b="44473"/>
          <a:stretch/>
        </p:blipFill>
        <p:spPr>
          <a:xfrm>
            <a:off x="2915929" y="2021031"/>
            <a:ext cx="1089633" cy="404535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FD0A88E3-6304-93A3-BA63-D642D96B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94198" r="73469" b="-154"/>
          <a:stretch/>
        </p:blipFill>
        <p:spPr>
          <a:xfrm>
            <a:off x="3211042" y="5287138"/>
            <a:ext cx="499405" cy="440759"/>
          </a:xfrm>
          <a:prstGeom prst="rect">
            <a:avLst/>
          </a:prstGeom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977892D7-8563-513B-2269-BA1DC11C2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1"/>
            <a:ext cx="12192000" cy="89516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Quantum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34961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20">
            <a:extLst>
              <a:ext uri="{FF2B5EF4-FFF2-40B4-BE49-F238E27FC236}">
                <a16:creationId xmlns:a16="http://schemas.microsoft.com/office/drawing/2014/main" id="{E6CD2A3D-A7CE-08E2-FB4D-1AD905915C15}"/>
              </a:ext>
            </a:extLst>
          </p:cNvPr>
          <p:cNvGrpSpPr/>
          <p:nvPr/>
        </p:nvGrpSpPr>
        <p:grpSpPr>
          <a:xfrm>
            <a:off x="1735436" y="2021030"/>
            <a:ext cx="5538850" cy="3695553"/>
            <a:chOff x="0" y="3868615"/>
            <a:chExt cx="4392319" cy="2930581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63F4CD26-7205-258C-FDC5-0D83BC4F1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60" r="51965"/>
            <a:stretch/>
          </p:blipFill>
          <p:spPr>
            <a:xfrm>
              <a:off x="0" y="3868615"/>
              <a:ext cx="4392319" cy="2930581"/>
            </a:xfrm>
            <a:prstGeom prst="rect">
              <a:avLst/>
            </a:prstGeom>
          </p:spPr>
        </p:pic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472735D-22C8-27C3-2879-5681B70109EA}"/>
                </a:ext>
              </a:extLst>
            </p:cNvPr>
            <p:cNvSpPr/>
            <p:nvPr/>
          </p:nvSpPr>
          <p:spPr>
            <a:xfrm>
              <a:off x="70339" y="403039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0EF66AE5-9E0B-70C3-2F42-E6F510F1517D}"/>
              </a:ext>
            </a:extLst>
          </p:cNvPr>
          <p:cNvGrpSpPr/>
          <p:nvPr/>
        </p:nvGrpSpPr>
        <p:grpSpPr>
          <a:xfrm>
            <a:off x="7841856" y="2425565"/>
            <a:ext cx="2602524" cy="2813538"/>
            <a:chOff x="2623625" y="1104314"/>
            <a:chExt cx="2602524" cy="2813538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F37BEDBA-5368-2AD8-A4F3-8F7A6F5AE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2" t="2954" r="42846" b="49101"/>
            <a:stretch/>
          </p:blipFill>
          <p:spPr>
            <a:xfrm>
              <a:off x="2623625" y="1104314"/>
              <a:ext cx="2602524" cy="2813538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69411FD-B25B-C648-B7CC-540715CEAE0B}"/>
                </a:ext>
              </a:extLst>
            </p:cNvPr>
            <p:cNvSpPr/>
            <p:nvPr/>
          </p:nvSpPr>
          <p:spPr>
            <a:xfrm>
              <a:off x="2729132" y="110431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10AD074B-E4D8-B576-27D1-D51E30699111}"/>
              </a:ext>
            </a:extLst>
          </p:cNvPr>
          <p:cNvSpPr txBox="1"/>
          <p:nvPr/>
        </p:nvSpPr>
        <p:spPr>
          <a:xfrm>
            <a:off x="2133029" y="5757230"/>
            <a:ext cx="8369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Calculated LDOS captures STM experiment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CC9E9A4-14AA-87FB-AA6B-3CC12D8A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1"/>
            <a:ext cx="12192000" cy="90135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Multi-channel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Quantum phase transition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269C58-8CA3-4306-9287-02345FDC0BC0}"/>
              </a:ext>
            </a:extLst>
          </p:cNvPr>
          <p:cNvSpPr txBox="1"/>
          <p:nvPr/>
        </p:nvSpPr>
        <p:spPr>
          <a:xfrm>
            <a:off x="4947481" y="6234709"/>
            <a:ext cx="555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GB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Uldemolins</a:t>
            </a:r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Comm </a:t>
            </a:r>
            <a:r>
              <a:rPr lang="it-IT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15, 8526 (2024)</a:t>
            </a:r>
            <a:endParaRPr lang="en-GB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57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60372B15-32F2-0BC3-2F9A-5B2F6B7EF6FD}"/>
              </a:ext>
            </a:extLst>
          </p:cNvPr>
          <p:cNvGrpSpPr/>
          <p:nvPr/>
        </p:nvGrpSpPr>
        <p:grpSpPr>
          <a:xfrm>
            <a:off x="7841856" y="2425565"/>
            <a:ext cx="2602524" cy="2813538"/>
            <a:chOff x="2623625" y="1104314"/>
            <a:chExt cx="2602524" cy="2813538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2CCC2385-7F70-906F-46A8-1442666CE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2" t="2954" r="42846" b="49101"/>
            <a:stretch/>
          </p:blipFill>
          <p:spPr>
            <a:xfrm>
              <a:off x="2623625" y="1104314"/>
              <a:ext cx="2602524" cy="2813538"/>
            </a:xfrm>
            <a:prstGeom prst="rect">
              <a:avLst/>
            </a:prstGeom>
          </p:spPr>
        </p:pic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C189F67-A1F3-1597-CB2C-DE13B56CAB78}"/>
                </a:ext>
              </a:extLst>
            </p:cNvPr>
            <p:cNvSpPr/>
            <p:nvPr/>
          </p:nvSpPr>
          <p:spPr>
            <a:xfrm>
              <a:off x="2729132" y="110431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FA60DE1-F721-8438-3A06-E121624E3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95" t="41891" r="11619" b="14428"/>
          <a:stretch/>
        </p:blipFill>
        <p:spPr>
          <a:xfrm>
            <a:off x="1813035" y="2185160"/>
            <a:ext cx="3135206" cy="4248008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08D2AF5-2104-F51C-EE18-6DA9B0E0F076}"/>
              </a:ext>
            </a:extLst>
          </p:cNvPr>
          <p:cNvSpPr txBox="1"/>
          <p:nvPr/>
        </p:nvSpPr>
        <p:spPr>
          <a:xfrm>
            <a:off x="5416269" y="5757230"/>
            <a:ext cx="5086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Discontinuous slope at E = 0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A821E5A7-350B-1B78-136D-4B7160B1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192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Slope changes upon crossing E=0</a:t>
            </a:r>
          </a:p>
        </p:txBody>
      </p:sp>
    </p:spTree>
    <p:extLst>
      <p:ext uri="{BB962C8B-B14F-4D97-AF65-F5344CB8AC3E}">
        <p14:creationId xmlns:p14="http://schemas.microsoft.com/office/powerpoint/2010/main" val="10303209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79C24376-36C1-B5E7-0183-DC3005E428BD}"/>
              </a:ext>
            </a:extLst>
          </p:cNvPr>
          <p:cNvGrpSpPr/>
          <p:nvPr/>
        </p:nvGrpSpPr>
        <p:grpSpPr>
          <a:xfrm>
            <a:off x="4835478" y="2217528"/>
            <a:ext cx="5749136" cy="3012440"/>
            <a:chOff x="0" y="2231178"/>
            <a:chExt cx="4572000" cy="239564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EA7AA3C-4284-E32F-71BB-7143FCAE0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0" y="2231178"/>
              <a:ext cx="4572000" cy="2395643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C1F4AED-80D6-4BC9-C189-4B9FEAB92865}"/>
                </a:ext>
              </a:extLst>
            </p:cNvPr>
            <p:cNvSpPr/>
            <p:nvPr/>
          </p:nvSpPr>
          <p:spPr>
            <a:xfrm>
              <a:off x="3144129" y="2356338"/>
              <a:ext cx="119576" cy="140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32A0148-4172-C440-5A42-EC65019F1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95" t="41891" r="11619" b="14428"/>
          <a:stretch/>
        </p:blipFill>
        <p:spPr>
          <a:xfrm>
            <a:off x="1813035" y="2185160"/>
            <a:ext cx="3135206" cy="4248008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48D1EDF-0C26-8F9A-8C56-7E2C16ACDC30}"/>
              </a:ext>
            </a:extLst>
          </p:cNvPr>
          <p:cNvSpPr txBox="1"/>
          <p:nvPr/>
        </p:nvSpPr>
        <p:spPr>
          <a:xfrm>
            <a:off x="5416269" y="5757230"/>
            <a:ext cx="5086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Discontinuous slope at E = 0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06867F62-ED09-E949-AD87-E587C7E3C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192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Slope changes upon crossing E=0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870DCC-2E35-4EE5-8313-48F6BA1AF1DE}"/>
              </a:ext>
            </a:extLst>
          </p:cNvPr>
          <p:cNvSpPr txBox="1"/>
          <p:nvPr/>
        </p:nvSpPr>
        <p:spPr>
          <a:xfrm>
            <a:off x="4947481" y="6363679"/>
            <a:ext cx="555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GB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Uldemolins</a:t>
            </a:r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Comm </a:t>
            </a:r>
            <a:r>
              <a:rPr lang="it-IT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15, 8526 (2024)</a:t>
            </a:r>
            <a:endParaRPr lang="en-GB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08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ep 27">
            <a:extLst>
              <a:ext uri="{FF2B5EF4-FFF2-40B4-BE49-F238E27FC236}">
                <a16:creationId xmlns:a16="http://schemas.microsoft.com/office/drawing/2014/main" id="{938B75CD-3DAB-1016-D4FA-7FCF0FE385AF}"/>
              </a:ext>
            </a:extLst>
          </p:cNvPr>
          <p:cNvGrpSpPr/>
          <p:nvPr/>
        </p:nvGrpSpPr>
        <p:grpSpPr>
          <a:xfrm>
            <a:off x="1713348" y="2079235"/>
            <a:ext cx="5790002" cy="3602786"/>
            <a:chOff x="4445391" y="3875522"/>
            <a:chExt cx="4698608" cy="2923674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BC4EFB13-3128-739B-8407-CD31A5C75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6" t="50177" b="1"/>
            <a:stretch/>
          </p:blipFill>
          <p:spPr>
            <a:xfrm>
              <a:off x="4445391" y="3875522"/>
              <a:ext cx="4698608" cy="2923674"/>
            </a:xfrm>
            <a:prstGeom prst="rect">
              <a:avLst/>
            </a:prstGeom>
          </p:spPr>
        </p:pic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616C1DD-33B1-15D6-4AD1-9F547DB4CF9A}"/>
                </a:ext>
              </a:extLst>
            </p:cNvPr>
            <p:cNvSpPr/>
            <p:nvPr/>
          </p:nvSpPr>
          <p:spPr>
            <a:xfrm>
              <a:off x="4550898" y="4030394"/>
              <a:ext cx="168813" cy="25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kstvak 30">
            <a:extLst>
              <a:ext uri="{FF2B5EF4-FFF2-40B4-BE49-F238E27FC236}">
                <a16:creationId xmlns:a16="http://schemas.microsoft.com/office/drawing/2014/main" id="{9DD7EAE2-6E3A-9F72-2EFD-4CA178722BB5}"/>
              </a:ext>
            </a:extLst>
          </p:cNvPr>
          <p:cNvSpPr txBox="1"/>
          <p:nvPr/>
        </p:nvSpPr>
        <p:spPr>
          <a:xfrm>
            <a:off x="2133029" y="5780875"/>
            <a:ext cx="8369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i="1" dirty="0">
                <a:latin typeface="Franklin Gothic Book" panose="020B0503020102020204" pitchFamily="34" charset="0"/>
              </a:rPr>
              <a:t>J</a:t>
            </a:r>
            <a:r>
              <a:rPr lang="en-GB" sz="2000" i="1" baseline="-25000" dirty="0">
                <a:latin typeface="Franklin Gothic Book" panose="020B0503020102020204" pitchFamily="34" charset="0"/>
              </a:rPr>
              <a:t>H</a:t>
            </a:r>
            <a:r>
              <a:rPr lang="en-GB" sz="2000" dirty="0">
                <a:latin typeface="Franklin Gothic Book" panose="020B0503020102020204" pitchFamily="34" charset="0"/>
              </a:rPr>
              <a:t> = 0 does </a:t>
            </a:r>
            <a:r>
              <a:rPr lang="en-GB" sz="2000" b="1" dirty="0">
                <a:latin typeface="Franklin Gothic Book" panose="020B0503020102020204" pitchFamily="34" charset="0"/>
              </a:rPr>
              <a:t>not </a:t>
            </a:r>
            <a:r>
              <a:rPr lang="en-GB" sz="2000" dirty="0">
                <a:latin typeface="Franklin Gothic Book" panose="020B0503020102020204" pitchFamily="34" charset="0"/>
              </a:rPr>
              <a:t>match the experiment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58BB2E5-C85B-D9D7-BA0E-A8FE19972360}"/>
              </a:ext>
            </a:extLst>
          </p:cNvPr>
          <p:cNvSpPr txBox="1"/>
          <p:nvPr/>
        </p:nvSpPr>
        <p:spPr>
          <a:xfrm>
            <a:off x="7591334" y="3294246"/>
            <a:ext cx="28177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Comparison to </a:t>
            </a:r>
            <a:r>
              <a:rPr lang="en-GB" sz="2000" i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J</a:t>
            </a:r>
            <a:r>
              <a:rPr lang="en-GB" sz="2000" i="1" baseline="-250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H</a:t>
            </a:r>
            <a:r>
              <a:rPr lang="en-GB" sz="2000" baseline="-250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= 0: </a:t>
            </a:r>
          </a:p>
          <a:p>
            <a:r>
              <a:rPr lang="en-GB" sz="2000" dirty="0">
                <a:latin typeface="Franklin Gothic Book" panose="020B0503020102020204" pitchFamily="34" charset="0"/>
              </a:rPr>
              <a:t>orbitals decoupled, similar to independent YSR or Kondo channels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A1A25FC-DB8A-DCDC-D146-442B09EE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2"/>
            <a:ext cx="12192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3" b="1" dirty="0"/>
              <a:t>Switching off the Hund coupling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1F4A68-ECF0-4AB8-BE95-DAB47824C135}"/>
              </a:ext>
            </a:extLst>
          </p:cNvPr>
          <p:cNvSpPr txBox="1"/>
          <p:nvPr/>
        </p:nvSpPr>
        <p:spPr>
          <a:xfrm>
            <a:off x="4947481" y="6363679"/>
            <a:ext cx="555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GB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Uldemolins</a:t>
            </a:r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Comm </a:t>
            </a:r>
            <a:r>
              <a:rPr lang="it-IT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15, 8526 (2024)</a:t>
            </a:r>
            <a:endParaRPr lang="en-GB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F59F8BE0-EFA4-6361-C2FB-6BDDCE53257C}"/>
              </a:ext>
            </a:extLst>
          </p:cNvPr>
          <p:cNvSpPr txBox="1"/>
          <p:nvPr/>
        </p:nvSpPr>
        <p:spPr>
          <a:xfrm>
            <a:off x="2200194" y="419352"/>
            <a:ext cx="836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Multi-channel quantum phase transition (MCQPT)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E13A383-F3B2-D605-40B3-6E36998FFB79}"/>
              </a:ext>
            </a:extLst>
          </p:cNvPr>
          <p:cNvSpPr txBox="1"/>
          <p:nvPr/>
        </p:nvSpPr>
        <p:spPr>
          <a:xfrm>
            <a:off x="2200194" y="1034835"/>
            <a:ext cx="8369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Independent YSR channels not always suitable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High spin impurities (Hund’s coupling)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Large change in ground state occupation at MCQPT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Franklin Gothic Book" panose="020B0503020102020204" pitchFamily="34" charset="0"/>
              </a:rPr>
              <a:t>Discontinuity of both the slope and intensities  at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7917103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>
            <a:extLst>
              <a:ext uri="{FF2B5EF4-FFF2-40B4-BE49-F238E27FC236}">
                <a16:creationId xmlns:a16="http://schemas.microsoft.com/office/drawing/2014/main" id="{AAB4C484-1516-6D33-12C8-33DE65DBE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921" y="33482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903" b="1" dirty="0"/>
              <a:t>Motivation 1: Local defects as probing tools</a:t>
            </a:r>
            <a:endParaRPr lang="en-GB" altLang="en-US" sz="2903" b="1" dirty="0"/>
          </a:p>
        </p:txBody>
      </p:sp>
      <p:pic>
        <p:nvPicPr>
          <p:cNvPr id="16387" name="Image 6">
            <a:extLst>
              <a:ext uri="{FF2B5EF4-FFF2-40B4-BE49-F238E27FC236}">
                <a16:creationId xmlns:a16="http://schemas.microsoft.com/office/drawing/2014/main" id="{5564DC83-84BC-308F-42C7-A39C8076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81" y="1142281"/>
            <a:ext cx="4229280" cy="221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8">
            <a:extLst>
              <a:ext uri="{FF2B5EF4-FFF2-40B4-BE49-F238E27FC236}">
                <a16:creationId xmlns:a16="http://schemas.microsoft.com/office/drawing/2014/main" id="{44EAB7FD-871C-7524-55CA-E91EE39B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01" y="4474441"/>
            <a:ext cx="2302560" cy="215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12">
            <a:extLst>
              <a:ext uri="{FF2B5EF4-FFF2-40B4-BE49-F238E27FC236}">
                <a16:creationId xmlns:a16="http://schemas.microsoft.com/office/drawing/2014/main" id="{F3635B39-F60B-4328-D89E-9BD75733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81" y="1058761"/>
            <a:ext cx="3934080" cy="33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13">
            <a:extLst>
              <a:ext uri="{FF2B5EF4-FFF2-40B4-BE49-F238E27FC236}">
                <a16:creationId xmlns:a16="http://schemas.microsoft.com/office/drawing/2014/main" id="{B855DBA3-4265-9DB9-5EA5-A6AA0FAE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41" y="4421160"/>
            <a:ext cx="2809440" cy="24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 14">
            <a:extLst>
              <a:ext uri="{FF2B5EF4-FFF2-40B4-BE49-F238E27FC236}">
                <a16:creationId xmlns:a16="http://schemas.microsoft.com/office/drawing/2014/main" id="{874AF426-34DC-92CD-2E2D-517A3F5C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24" y="4393801"/>
            <a:ext cx="2737440" cy="257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 15">
            <a:extLst>
              <a:ext uri="{FF2B5EF4-FFF2-40B4-BE49-F238E27FC236}">
                <a16:creationId xmlns:a16="http://schemas.microsoft.com/office/drawing/2014/main" id="{969BA18F-12EF-570E-8DDB-7DE423A1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21" y="4393801"/>
            <a:ext cx="2676960" cy="252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Image 11">
            <a:extLst>
              <a:ext uri="{FF2B5EF4-FFF2-40B4-BE49-F238E27FC236}">
                <a16:creationId xmlns:a16="http://schemas.microsoft.com/office/drawing/2014/main" id="{995FAD6D-C0B7-11C6-0542-87C8B842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78" y="1453818"/>
            <a:ext cx="8814922" cy="425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A659770-DFA1-FC31-0E35-BB57CF54A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28" y="1534795"/>
            <a:ext cx="2677792" cy="143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87E5466-925B-C87E-670A-65B0776F8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40297"/>
            <a:ext cx="2898045" cy="74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DA17A6F6-6339-4289-71CA-ADC35D89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1" y="3656669"/>
            <a:ext cx="3788415" cy="2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en-US" sz="952" dirty="0"/>
              <a:t>S. </a:t>
            </a:r>
            <a:r>
              <a:rPr lang="fr-FR" altLang="en-US" sz="952" dirty="0" err="1"/>
              <a:t>Nadj-Perge</a:t>
            </a:r>
            <a:r>
              <a:rPr lang="fr-FR" altLang="en-US" sz="952" dirty="0"/>
              <a:t> et al., Science </a:t>
            </a:r>
            <a:r>
              <a:rPr lang="fr-FR" altLang="en-US" sz="952" b="1" dirty="0"/>
              <a:t>346,</a:t>
            </a:r>
            <a:r>
              <a:rPr lang="fr-FR" altLang="en-US" sz="952" dirty="0"/>
              <a:t> 6209 (2014</a:t>
            </a:r>
            <a:r>
              <a:rPr lang="fr-FR" altLang="en-US" sz="952" dirty="0">
                <a:solidFill>
                  <a:srgbClr val="CC00CC"/>
                </a:solidFill>
              </a:rPr>
              <a:t>) 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87FD1F2-7771-462D-E9D2-A103BACE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47973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8" tIns="31839" rIns="61228" bIns="3183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903" b="1" dirty="0"/>
              <a:t>Motivation 2: Engineering exotic states</a:t>
            </a:r>
            <a:endParaRPr lang="en-GB" altLang="en-US" sz="2903" b="1" dirty="0"/>
          </a:p>
        </p:txBody>
      </p:sp>
      <p:pic>
        <p:nvPicPr>
          <p:cNvPr id="8" name="Afbeelding 4">
            <a:extLst>
              <a:ext uri="{FF2B5EF4-FFF2-40B4-BE49-F238E27FC236}">
                <a16:creationId xmlns:a16="http://schemas.microsoft.com/office/drawing/2014/main" id="{D7FBC513-A725-400C-AEBB-E2BF465A18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92" t="37228" r="24537" b="42290"/>
          <a:stretch/>
        </p:blipFill>
        <p:spPr>
          <a:xfrm>
            <a:off x="3985265" y="3856918"/>
            <a:ext cx="2819400" cy="1655165"/>
          </a:xfrm>
          <a:prstGeom prst="rect">
            <a:avLst/>
          </a:prstGeom>
        </p:spPr>
      </p:pic>
      <p:sp>
        <p:nvSpPr>
          <p:cNvPr id="9" name="Tekstvak 6">
            <a:extLst>
              <a:ext uri="{FF2B5EF4-FFF2-40B4-BE49-F238E27FC236}">
                <a16:creationId xmlns:a16="http://schemas.microsoft.com/office/drawing/2014/main" id="{7AC68E7D-C8FF-465A-8447-CD82E61C6E59}"/>
              </a:ext>
            </a:extLst>
          </p:cNvPr>
          <p:cNvSpPr txBox="1"/>
          <p:nvPr/>
        </p:nvSpPr>
        <p:spPr>
          <a:xfrm>
            <a:off x="4232916" y="5483487"/>
            <a:ext cx="322833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Kim et al. Sci. Adv.,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2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eaar5251 (2018)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6335362F-27EF-EBF1-8F36-FBA3077C4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663" y="2873103"/>
            <a:ext cx="8619305" cy="113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72829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/>
            <a:r>
              <a:rPr lang="en-GB" altLang="fr-FR" sz="3266" dirty="0">
                <a:solidFill>
                  <a:srgbClr val="FF0000"/>
                </a:solidFill>
                <a:sym typeface="Wingdings" panose="05000000000000000000" pitchFamily="2" charset="2"/>
              </a:rPr>
              <a:t>1D effective topological superconductors</a:t>
            </a:r>
          </a:p>
          <a:p>
            <a:pPr algn="ctr" eaLnBrk="1"/>
            <a:r>
              <a:rPr lang="en-GB" altLang="fr-FR" sz="3266" dirty="0">
                <a:solidFill>
                  <a:srgbClr val="FF0000"/>
                </a:solidFill>
                <a:sym typeface="Wingdings" panose="05000000000000000000" pitchFamily="2" charset="2"/>
              </a:rPr>
              <a:t>using RKKY systems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29037F5C-5223-E83E-8CAB-FFC493282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A more direct approach to YSR bound states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C617FA7-95DF-424B-2DD1-AFB1F4CC85B7}"/>
              </a:ext>
            </a:extLst>
          </p:cNvPr>
          <p:cNvSpPr/>
          <p:nvPr/>
        </p:nvSpPr>
        <p:spPr>
          <a:xfrm>
            <a:off x="1586346" y="967753"/>
            <a:ext cx="671945" cy="296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B6EE2-34A1-FB9B-4FF7-046E2514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30" y="665099"/>
            <a:ext cx="6485467" cy="9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0FB06-C32E-DA66-B0B4-503296D2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66799"/>
            <a:ext cx="5334000" cy="770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FDAC2-6509-6B2E-602C-48699241E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85433"/>
            <a:ext cx="4131733" cy="753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649A77-AD2D-CC14-7D6F-60785F6F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365" y="3894666"/>
            <a:ext cx="7171270" cy="77046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1A50EAB-5305-B4A9-7E89-CAAEC11F9C21}"/>
              </a:ext>
            </a:extLst>
          </p:cNvPr>
          <p:cNvSpPr/>
          <p:nvPr/>
        </p:nvSpPr>
        <p:spPr>
          <a:xfrm>
            <a:off x="1586345" y="3983507"/>
            <a:ext cx="671945" cy="296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3AAD39-89BB-EAE3-9BEF-12A2AD5A6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003800"/>
            <a:ext cx="3692380" cy="90708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41ABEA19-DA3E-1C93-F33B-8425D3EB1264}"/>
              </a:ext>
            </a:extLst>
          </p:cNvPr>
          <p:cNvSpPr/>
          <p:nvPr/>
        </p:nvSpPr>
        <p:spPr>
          <a:xfrm>
            <a:off x="1586345" y="5309147"/>
            <a:ext cx="671945" cy="2963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39A60A-D511-50E1-04E7-C42F02F17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7956" y="4943302"/>
            <a:ext cx="1478181" cy="448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54FF4B-B7F9-1E37-6BB1-F918E29DE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9589" y="5392036"/>
            <a:ext cx="1672691" cy="591209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74514CD9-7FE2-45AC-9F3B-8156D7A24206}"/>
              </a:ext>
            </a:extLst>
          </p:cNvPr>
          <p:cNvSpPr/>
          <p:nvPr/>
        </p:nvSpPr>
        <p:spPr>
          <a:xfrm>
            <a:off x="7570307" y="4949562"/>
            <a:ext cx="307649" cy="9144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026E7-9FA5-C273-45A2-EE956BDAC412}"/>
              </a:ext>
            </a:extLst>
          </p:cNvPr>
          <p:cNvSpPr txBox="1"/>
          <p:nvPr/>
        </p:nvSpPr>
        <p:spPr>
          <a:xfrm>
            <a:off x="3781666" y="6340816"/>
            <a:ext cx="77164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F. </a:t>
            </a:r>
            <a:r>
              <a:rPr lang="en-US" altLang="en-US" sz="18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Pientka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L. </a:t>
            </a:r>
            <a:r>
              <a:rPr lang="en-US" altLang="en-US" sz="18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Glazman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F. von </a:t>
            </a:r>
            <a:r>
              <a:rPr lang="en-US" altLang="en-US" sz="1800" b="1" dirty="0" err="1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Oppen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, Phys. Rev. B </a:t>
            </a:r>
            <a:r>
              <a:rPr lang="en-US" b="1" i="0" dirty="0">
                <a:solidFill>
                  <a:srgbClr val="7030A0"/>
                </a:solidFill>
                <a:effectLst/>
                <a:latin typeface="Noto Sans" panose="020B0502040504020204" pitchFamily="34" charset="0"/>
              </a:rPr>
              <a:t>88, 155420 </a:t>
            </a:r>
            <a:r>
              <a:rPr lang="en-US" altLang="en-US" sz="18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(2013)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34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21AD569-4327-5E2F-9399-1915B306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9" y="881373"/>
            <a:ext cx="7781136" cy="54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65B2802E-E161-5294-63D1-6AC037C70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626" y="188661"/>
            <a:ext cx="7484466" cy="5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903" b="1" dirty="0">
                <a:solidFill>
                  <a:srgbClr val="FF0000"/>
                </a:solidFill>
                <a:latin typeface="+mj-lt"/>
              </a:rPr>
              <a:t>Where to look for </a:t>
            </a:r>
            <a:r>
              <a:rPr lang="en-US" sz="2903" b="1" dirty="0" err="1">
                <a:solidFill>
                  <a:srgbClr val="FF0000"/>
                </a:solidFill>
                <a:latin typeface="+mj-lt"/>
              </a:rPr>
              <a:t>Majorana</a:t>
            </a:r>
            <a:r>
              <a:rPr lang="en-US" sz="2903" b="1" dirty="0">
                <a:solidFill>
                  <a:srgbClr val="FF0000"/>
                </a:solidFill>
                <a:latin typeface="+mj-lt"/>
              </a:rPr>
              <a:t> excitations ?</a:t>
            </a:r>
            <a:endParaRPr lang="en-US" sz="2903" dirty="0">
              <a:latin typeface="+mj-l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F14F0E3F-6F1F-3570-CF4A-48592B9E9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92" y="836729"/>
            <a:ext cx="8230464" cy="71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fr-FR" sz="2177" dirty="0"/>
              <a:t>Certain </a:t>
            </a:r>
            <a:r>
              <a:rPr lang="fr-FR" sz="2177" dirty="0" err="1"/>
              <a:t>Hamiltonians</a:t>
            </a:r>
            <a:r>
              <a:rPr lang="fr-FR" sz="2177" dirty="0"/>
              <a:t> </a:t>
            </a:r>
            <a:r>
              <a:rPr lang="fr-FR" sz="2177" dirty="0" err="1"/>
              <a:t>can</a:t>
            </a:r>
            <a:r>
              <a:rPr lang="fr-FR" sz="2177" dirty="0"/>
              <a:t> support solutions </a:t>
            </a:r>
            <a:r>
              <a:rPr lang="fr-FR" sz="2177" dirty="0" err="1"/>
              <a:t>with</a:t>
            </a:r>
            <a:r>
              <a:rPr lang="fr-FR" sz="2177" dirty="0"/>
              <a:t> </a:t>
            </a:r>
            <a:r>
              <a:rPr lang="fr-FR" sz="2177" b="1" dirty="0" err="1">
                <a:solidFill>
                  <a:srgbClr val="FF0000"/>
                </a:solidFill>
              </a:rPr>
              <a:t>isolated</a:t>
            </a:r>
            <a:r>
              <a:rPr lang="fr-FR" sz="2177" dirty="0"/>
              <a:t> </a:t>
            </a:r>
            <a:r>
              <a:rPr lang="fr-FR" sz="2177" dirty="0" err="1"/>
              <a:t>localized</a:t>
            </a:r>
            <a:r>
              <a:rPr lang="fr-FR" sz="2177" dirty="0"/>
              <a:t> M</a:t>
            </a:r>
            <a:r>
              <a:rPr lang="en-US" sz="2177" dirty="0" err="1"/>
              <a:t>ajorana</a:t>
            </a:r>
            <a:r>
              <a:rPr lang="en-US" sz="2177" dirty="0"/>
              <a:t> fermions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FD99DD12-B55B-9877-81F8-50D5654A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26" y="1873638"/>
            <a:ext cx="7425420" cy="343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26BC21F2-A69C-537C-2A21-B795C874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172" y="5567625"/>
            <a:ext cx="8230465" cy="10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177" dirty="0"/>
              <a:t>They also encode one complex </a:t>
            </a:r>
            <a:r>
              <a:rPr lang="en-US" sz="2177" dirty="0" err="1"/>
              <a:t>fermion</a:t>
            </a:r>
            <a:r>
              <a:rPr lang="en-US" sz="2177" dirty="0"/>
              <a:t> but in a way robust</a:t>
            </a: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177" dirty="0"/>
              <a:t>to any local perturbation</a:t>
            </a:r>
          </a:p>
        </p:txBody>
      </p:sp>
      <p:sp>
        <p:nvSpPr>
          <p:cNvPr id="9221" name="Flèche droite 4">
            <a:extLst>
              <a:ext uri="{FF2B5EF4-FFF2-40B4-BE49-F238E27FC236}">
                <a16:creationId xmlns:a16="http://schemas.microsoft.com/office/drawing/2014/main" id="{369C2C61-5C9A-33DB-C7E8-86158B715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706" y="6150887"/>
            <a:ext cx="648068" cy="4536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700FE0F0-631F-0CB1-13CD-13A8869A4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194" y="6150887"/>
            <a:ext cx="3238387" cy="45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fr-FR" altLang="fr-FR" sz="2540">
                <a:solidFill>
                  <a:srgbClr val="CC00CC"/>
                </a:solidFill>
              </a:rPr>
              <a:t>Ideal for quantum bit 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295AC8E-1678-DFD3-FEAC-80668EB86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502" y="188661"/>
            <a:ext cx="6221453" cy="5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903" b="1" dirty="0" err="1">
                <a:solidFill>
                  <a:srgbClr val="FF0000"/>
                </a:solidFill>
                <a:latin typeface="+mj-lt"/>
              </a:rPr>
              <a:t>Majorana</a:t>
            </a:r>
            <a:r>
              <a:rPr lang="en-US" sz="2903" b="1" dirty="0">
                <a:solidFill>
                  <a:srgbClr val="FF0000"/>
                </a:solidFill>
                <a:latin typeface="+mj-lt"/>
              </a:rPr>
              <a:t> fermions: in short</a:t>
            </a:r>
            <a:r>
              <a:rPr lang="en-US" sz="2903" dirty="0">
                <a:latin typeface="+mj-lt"/>
              </a:rPr>
              <a:t>: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E6DEF1B-E0C4-0E28-3B1D-F5C70A9D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98" y="1035470"/>
            <a:ext cx="8406162" cy="498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8146E9B2-819A-16F6-EB43-CD4EA5F0B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521" y="188661"/>
            <a:ext cx="9144960" cy="5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903" b="1" dirty="0">
                <a:solidFill>
                  <a:srgbClr val="FF0000"/>
                </a:solidFill>
                <a:latin typeface="+mj-lt"/>
              </a:rPr>
              <a:t>Band structure of a quantum wire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Box 29">
            <a:extLst>
              <a:ext uri="{FF2B5EF4-FFF2-40B4-BE49-F238E27FC236}">
                <a16:creationId xmlns:a16="http://schemas.microsoft.com/office/drawing/2014/main" id="{AE9DC077-FB2C-C5AB-F938-BF13A141B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308" y="318275"/>
            <a:ext cx="6221453" cy="107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3266" b="1" dirty="0">
                <a:solidFill>
                  <a:srgbClr val="FF0000"/>
                </a:solidFill>
                <a:latin typeface="+mj-lt"/>
              </a:rPr>
              <a:t>Equivalent system: </a:t>
            </a:r>
            <a:r>
              <a:rPr lang="en-US" sz="3266" b="1" dirty="0" err="1">
                <a:solidFill>
                  <a:srgbClr val="FF0000"/>
                </a:solidFill>
                <a:latin typeface="+mj-lt"/>
              </a:rPr>
              <a:t>Rashba</a:t>
            </a:r>
            <a:r>
              <a:rPr lang="en-US" sz="3266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66" b="1" dirty="0" err="1">
                <a:solidFill>
                  <a:srgbClr val="FF0000"/>
                </a:solidFill>
                <a:latin typeface="+mj-lt"/>
              </a:rPr>
              <a:t>nanowire</a:t>
            </a:r>
            <a:r>
              <a:rPr lang="en-US" sz="3266" b="1" dirty="0">
                <a:solidFill>
                  <a:srgbClr val="FF0000"/>
                </a:solidFill>
                <a:latin typeface="+mj-lt"/>
              </a:rPr>
              <a:t> in B-field </a:t>
            </a:r>
            <a:r>
              <a:rPr lang="en-US" sz="3629" dirty="0">
                <a:latin typeface="+mj-lt"/>
              </a:rPr>
              <a:t>:     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C25AB492-F0DE-5BB7-F7A0-13DAEA75724B}"/>
              </a:ext>
            </a:extLst>
          </p:cNvPr>
          <p:cNvSpPr/>
          <p:nvPr/>
        </p:nvSpPr>
        <p:spPr>
          <a:xfrm>
            <a:off x="5836774" y="3169774"/>
            <a:ext cx="902974" cy="26498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de-CH" sz="1633"/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8AF98167-6CF6-743F-7BA2-6FC08D74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849" y="2590834"/>
            <a:ext cx="2590832" cy="4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359" dirty="0">
                <a:latin typeface="+mj-lt"/>
              </a:rPr>
              <a:t>Turn on the B-field</a:t>
            </a: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F2C94C23-6760-C50C-E0C4-8AB9FDD9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59" y="2780934"/>
            <a:ext cx="2613875" cy="212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38DCD3-ED9D-FAA5-91D0-FEE69DB1EED0}"/>
              </a:ext>
            </a:extLst>
          </p:cNvPr>
          <p:cNvCxnSpPr/>
          <p:nvPr/>
        </p:nvCxnSpPr>
        <p:spPr>
          <a:xfrm>
            <a:off x="3633342" y="2456899"/>
            <a:ext cx="0" cy="3600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14A384-19E0-028F-0B25-8C9CB5B1AFFB}"/>
              </a:ext>
            </a:extLst>
          </p:cNvPr>
          <p:cNvCxnSpPr/>
          <p:nvPr/>
        </p:nvCxnSpPr>
        <p:spPr>
          <a:xfrm flipV="1">
            <a:off x="3438922" y="2651319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F64E78-B1CF-D381-75E1-5598374E43A6}"/>
              </a:ext>
            </a:extLst>
          </p:cNvPr>
          <p:cNvCxnSpPr/>
          <p:nvPr/>
        </p:nvCxnSpPr>
        <p:spPr>
          <a:xfrm flipV="1">
            <a:off x="4411024" y="2651319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05507B-C17E-E2DB-F2D4-7162F821A776}"/>
              </a:ext>
            </a:extLst>
          </p:cNvPr>
          <p:cNvCxnSpPr/>
          <p:nvPr/>
        </p:nvCxnSpPr>
        <p:spPr bwMode="auto">
          <a:xfrm>
            <a:off x="1948366" y="3817842"/>
            <a:ext cx="2521704" cy="1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E7E5073-3277-5B56-F3FB-422E79089774}"/>
              </a:ext>
            </a:extLst>
          </p:cNvPr>
          <p:cNvCxnSpPr/>
          <p:nvPr/>
        </p:nvCxnSpPr>
        <p:spPr bwMode="auto">
          <a:xfrm rot="16200000" flipV="1">
            <a:off x="2352328" y="3413879"/>
            <a:ext cx="1682097" cy="27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9CE216-3C2F-A15A-B68B-B71A5159BBDB}"/>
              </a:ext>
            </a:extLst>
          </p:cNvPr>
          <p:cNvCxnSpPr/>
          <p:nvPr/>
        </p:nvCxnSpPr>
        <p:spPr bwMode="auto">
          <a:xfrm>
            <a:off x="1818752" y="3234580"/>
            <a:ext cx="27434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420" name="Text Box 14">
            <a:extLst>
              <a:ext uri="{FF2B5EF4-FFF2-40B4-BE49-F238E27FC236}">
                <a16:creationId xmlns:a16="http://schemas.microsoft.com/office/drawing/2014/main" id="{098580C0-EA50-9BAC-6B77-D3D3EEB4E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444" y="3040160"/>
            <a:ext cx="259227" cy="3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9" tIns="45000" rIns="89999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09000"/>
              </a:lnSpc>
            </a:pPr>
            <a:r>
              <a:rPr lang="en-US" altLang="fr-FR" sz="1633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</a:p>
        </p:txBody>
      </p:sp>
      <p:pic>
        <p:nvPicPr>
          <p:cNvPr id="17421" name="Picture 4">
            <a:extLst>
              <a:ext uri="{FF2B5EF4-FFF2-40B4-BE49-F238E27FC236}">
                <a16:creationId xmlns:a16="http://schemas.microsoft.com/office/drawing/2014/main" id="{D1629943-88C3-88F0-AD1F-9CEFF2AB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71" y="2716126"/>
            <a:ext cx="2514504" cy="190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ECDEBF-FEB9-AC8E-B748-8C789109F963}"/>
              </a:ext>
            </a:extLst>
          </p:cNvPr>
          <p:cNvCxnSpPr/>
          <p:nvPr/>
        </p:nvCxnSpPr>
        <p:spPr>
          <a:xfrm flipV="1">
            <a:off x="10049216" y="2845739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A12DBD-5A91-AB5C-8300-368089B7C5C6}"/>
              </a:ext>
            </a:extLst>
          </p:cNvPr>
          <p:cNvCxnSpPr/>
          <p:nvPr/>
        </p:nvCxnSpPr>
        <p:spPr>
          <a:xfrm>
            <a:off x="9336341" y="2716126"/>
            <a:ext cx="0" cy="3600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EDC7E72-9AC2-0065-6646-5D8361500DEC}"/>
              </a:ext>
            </a:extLst>
          </p:cNvPr>
          <p:cNvCxnSpPr/>
          <p:nvPr/>
        </p:nvCxnSpPr>
        <p:spPr>
          <a:xfrm flipV="1">
            <a:off x="9141920" y="2910546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9324D71-9680-4DFE-2AD0-6349E26EB686}"/>
              </a:ext>
            </a:extLst>
          </p:cNvPr>
          <p:cNvCxnSpPr/>
          <p:nvPr/>
        </p:nvCxnSpPr>
        <p:spPr bwMode="auto">
          <a:xfrm rot="16200000" flipV="1">
            <a:off x="7990519" y="3543493"/>
            <a:ext cx="1682097" cy="27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C9568F-562F-BF6E-EEA6-D9514EB238A3}"/>
              </a:ext>
            </a:extLst>
          </p:cNvPr>
          <p:cNvCxnSpPr/>
          <p:nvPr/>
        </p:nvCxnSpPr>
        <p:spPr bwMode="auto">
          <a:xfrm>
            <a:off x="7586557" y="4012262"/>
            <a:ext cx="27434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427" name="Text Box 14">
            <a:extLst>
              <a:ext uri="{FF2B5EF4-FFF2-40B4-BE49-F238E27FC236}">
                <a16:creationId xmlns:a16="http://schemas.microsoft.com/office/drawing/2014/main" id="{172B6ADA-90D3-7760-6A8B-42B099444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4023" y="3623421"/>
            <a:ext cx="259227" cy="3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9" tIns="45000" rIns="89999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09000"/>
              </a:lnSpc>
            </a:pPr>
            <a:r>
              <a:rPr lang="en-US" altLang="fr-FR" sz="1633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57" name="TextBox 29">
            <a:extLst>
              <a:ext uri="{FF2B5EF4-FFF2-40B4-BE49-F238E27FC236}">
                <a16:creationId xmlns:a16="http://schemas.microsoft.com/office/drawing/2014/main" id="{93223026-5547-4158-B717-F654D7DB6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849" y="3424681"/>
            <a:ext cx="2590832" cy="4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359" dirty="0">
                <a:latin typeface="+mj-lt"/>
              </a:rPr>
              <a:t>Reduce </a:t>
            </a:r>
          </a:p>
        </p:txBody>
      </p:sp>
      <p:sp>
        <p:nvSpPr>
          <p:cNvPr id="17429" name="Text Box 14">
            <a:extLst>
              <a:ext uri="{FF2B5EF4-FFF2-40B4-BE49-F238E27FC236}">
                <a16:creationId xmlns:a16="http://schemas.microsoft.com/office/drawing/2014/main" id="{2DD49BB4-D5FD-9793-8352-71655671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329" y="3429001"/>
            <a:ext cx="456528" cy="38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9" tIns="45000" rIns="89999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09000"/>
              </a:lnSpc>
            </a:pPr>
            <a:r>
              <a:rPr lang="en-US" altLang="fr-FR" sz="1633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59" name="TextBox 29">
            <a:extLst>
              <a:ext uri="{FF2B5EF4-FFF2-40B4-BE49-F238E27FC236}">
                <a16:creationId xmlns:a16="http://schemas.microsoft.com/office/drawing/2014/main" id="{E04CEC78-EB94-4880-866F-7EEA110DB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49" y="4723697"/>
            <a:ext cx="2592272" cy="4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359" dirty="0">
                <a:latin typeface="+mj-lt"/>
              </a:rPr>
              <a:t>Effective Pairing:  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7DDC419-2E80-6823-5E1C-998EA7DA9407}"/>
              </a:ext>
            </a:extLst>
          </p:cNvPr>
          <p:cNvCxnSpPr/>
          <p:nvPr/>
        </p:nvCxnSpPr>
        <p:spPr>
          <a:xfrm>
            <a:off x="4683212" y="4800025"/>
            <a:ext cx="0" cy="36147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1254F68-1BE7-CA15-870F-A16AE329197A}"/>
              </a:ext>
            </a:extLst>
          </p:cNvPr>
          <p:cNvCxnSpPr/>
          <p:nvPr/>
        </p:nvCxnSpPr>
        <p:spPr>
          <a:xfrm flipV="1">
            <a:off x="4519035" y="4964202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F82B711-4221-9BAF-FEE4-84446A8BB6CC}"/>
              </a:ext>
            </a:extLst>
          </p:cNvPr>
          <p:cNvCxnSpPr/>
          <p:nvPr/>
        </p:nvCxnSpPr>
        <p:spPr>
          <a:xfrm>
            <a:off x="5292397" y="4821627"/>
            <a:ext cx="0" cy="3600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A565ABC-2347-53ED-7A49-4170B5D0B518}"/>
              </a:ext>
            </a:extLst>
          </p:cNvPr>
          <p:cNvCxnSpPr/>
          <p:nvPr/>
        </p:nvCxnSpPr>
        <p:spPr>
          <a:xfrm flipV="1">
            <a:off x="5129659" y="4984364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1AC505F-2DF6-B9B2-6B1A-BA42331FF66C}"/>
              </a:ext>
            </a:extLst>
          </p:cNvPr>
          <p:cNvCxnSpPr/>
          <p:nvPr/>
        </p:nvCxnSpPr>
        <p:spPr>
          <a:xfrm flipV="1">
            <a:off x="4495993" y="5714520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B94FB1B-807C-F8E7-6827-C99F659AA9DC}"/>
              </a:ext>
            </a:extLst>
          </p:cNvPr>
          <p:cNvCxnSpPr/>
          <p:nvPr/>
        </p:nvCxnSpPr>
        <p:spPr>
          <a:xfrm flipV="1">
            <a:off x="5205988" y="5714520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D746C41-855B-D914-18EB-83CFCDAC5C2A}"/>
              </a:ext>
            </a:extLst>
          </p:cNvPr>
          <p:cNvCxnSpPr/>
          <p:nvPr/>
        </p:nvCxnSpPr>
        <p:spPr>
          <a:xfrm flipV="1">
            <a:off x="4519035" y="6325145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57549C6-B784-3C15-A00D-C65C90989057}"/>
              </a:ext>
            </a:extLst>
          </p:cNvPr>
          <p:cNvCxnSpPr/>
          <p:nvPr/>
        </p:nvCxnSpPr>
        <p:spPr>
          <a:xfrm>
            <a:off x="5420570" y="6172489"/>
            <a:ext cx="0" cy="3600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FC5FB6C-88BD-5AEF-5DAB-0E249C36F871}"/>
              </a:ext>
            </a:extLst>
          </p:cNvPr>
          <p:cNvCxnSpPr/>
          <p:nvPr/>
        </p:nvCxnSpPr>
        <p:spPr>
          <a:xfrm flipV="1">
            <a:off x="5257833" y="6335226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TextBox 29">
            <a:extLst>
              <a:ext uri="{FF2B5EF4-FFF2-40B4-BE49-F238E27FC236}">
                <a16:creationId xmlns:a16="http://schemas.microsoft.com/office/drawing/2014/main" id="{9C878751-FC4B-220F-E3AE-DC11F851A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556" y="4723697"/>
            <a:ext cx="2590832" cy="4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359" dirty="0">
                <a:latin typeface="+mj-lt"/>
              </a:rPr>
              <a:t>Effective Pairing: 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01ED2B5-BD8A-AAD4-3506-3D635F9E2899}"/>
              </a:ext>
            </a:extLst>
          </p:cNvPr>
          <p:cNvCxnSpPr/>
          <p:nvPr/>
        </p:nvCxnSpPr>
        <p:spPr>
          <a:xfrm flipV="1">
            <a:off x="8935979" y="5001646"/>
            <a:ext cx="3571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678A150-0A3E-5C40-CEBD-6D149691C669}"/>
              </a:ext>
            </a:extLst>
          </p:cNvPr>
          <p:cNvCxnSpPr/>
          <p:nvPr/>
        </p:nvCxnSpPr>
        <p:spPr>
          <a:xfrm flipV="1">
            <a:off x="9755425" y="5001646"/>
            <a:ext cx="35859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443" name="Picture 4">
            <a:extLst>
              <a:ext uri="{FF2B5EF4-FFF2-40B4-BE49-F238E27FC236}">
                <a16:creationId xmlns:a16="http://schemas.microsoft.com/office/drawing/2014/main" id="{2C5051F8-D330-BDDE-B3BE-5285CB08B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58" y="1031149"/>
            <a:ext cx="1879398" cy="121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9">
            <a:extLst>
              <a:ext uri="{FF2B5EF4-FFF2-40B4-BE49-F238E27FC236}">
                <a16:creationId xmlns:a16="http://schemas.microsoft.com/office/drawing/2014/main" id="{3965AD8C-C3A0-4003-C8F0-67B62C6F1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790" y="5276715"/>
            <a:ext cx="1620171" cy="4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359" b="1" dirty="0">
                <a:solidFill>
                  <a:srgbClr val="FF0000"/>
                </a:solidFill>
                <a:latin typeface="+mj-lt"/>
              </a:rPr>
              <a:t>TRIPLET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AED018-9B23-E4C2-D3AD-778031808407}"/>
              </a:ext>
            </a:extLst>
          </p:cNvPr>
          <p:cNvSpPr/>
          <p:nvPr/>
        </p:nvSpPr>
        <p:spPr bwMode="auto">
          <a:xfrm>
            <a:off x="7302848" y="5715961"/>
            <a:ext cx="2981113" cy="32605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633" dirty="0" err="1">
                <a:solidFill>
                  <a:srgbClr val="CC00CC"/>
                </a:solidFill>
                <a:latin typeface="+mj-lt"/>
              </a:rPr>
              <a:t>Sau</a:t>
            </a:r>
            <a:r>
              <a:rPr lang="en-US" sz="1633" dirty="0">
                <a:solidFill>
                  <a:srgbClr val="CC00CC"/>
                </a:solidFill>
                <a:latin typeface="+mj-lt"/>
              </a:rPr>
              <a:t> et al., PRL 104, (2010).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E21650-24B8-C2D6-910E-167F6718E69D}"/>
              </a:ext>
            </a:extLst>
          </p:cNvPr>
          <p:cNvSpPr/>
          <p:nvPr/>
        </p:nvSpPr>
        <p:spPr bwMode="auto">
          <a:xfrm>
            <a:off x="7302847" y="6034234"/>
            <a:ext cx="3305147" cy="32605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633" dirty="0" err="1">
                <a:solidFill>
                  <a:srgbClr val="CC00CC"/>
                </a:solidFill>
                <a:latin typeface="+mj-lt"/>
              </a:rPr>
              <a:t>Oreg</a:t>
            </a:r>
            <a:r>
              <a:rPr lang="en-US" sz="1633" dirty="0">
                <a:solidFill>
                  <a:srgbClr val="CC00CC"/>
                </a:solidFill>
                <a:latin typeface="+mj-lt"/>
              </a:rPr>
              <a:t> et al., PRL 105, (2010).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>
            <a:extLst>
              <a:ext uri="{FF2B5EF4-FFF2-40B4-BE49-F238E27FC236}">
                <a16:creationId xmlns:a16="http://schemas.microsoft.com/office/drawing/2014/main" id="{42562A52-34CD-1E57-490B-19D7F1892EE4}"/>
              </a:ext>
            </a:extLst>
          </p:cNvPr>
          <p:cNvSpPr txBox="1">
            <a:spLocks/>
          </p:cNvSpPr>
          <p:nvPr/>
        </p:nvSpPr>
        <p:spPr bwMode="auto">
          <a:xfrm>
            <a:off x="2197512" y="44646"/>
            <a:ext cx="7560794" cy="79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2903" b="1" dirty="0" err="1">
                <a:solidFill>
                  <a:srgbClr val="FF0000"/>
                </a:solidFill>
              </a:rPr>
              <a:t>Majorana</a:t>
            </a:r>
            <a:r>
              <a:rPr lang="en-US" sz="2903" b="1" dirty="0">
                <a:solidFill>
                  <a:srgbClr val="FF0000"/>
                </a:solidFill>
              </a:rPr>
              <a:t> fermions in 1D : Quantum wires</a:t>
            </a:r>
            <a:endParaRPr lang="de-CH" sz="2903" b="1" dirty="0">
              <a:solidFill>
                <a:srgbClr val="FF0000"/>
              </a:solidFill>
            </a:endParaRPr>
          </a:p>
        </p:txBody>
      </p:sp>
      <p:grpSp>
        <p:nvGrpSpPr>
          <p:cNvPr id="19459" name="Group 30">
            <a:extLst>
              <a:ext uri="{FF2B5EF4-FFF2-40B4-BE49-F238E27FC236}">
                <a16:creationId xmlns:a16="http://schemas.microsoft.com/office/drawing/2014/main" id="{76927693-1E21-968F-4022-A9ECC1DB8FA9}"/>
              </a:ext>
            </a:extLst>
          </p:cNvPr>
          <p:cNvGrpSpPr>
            <a:grpSpLocks/>
          </p:cNvGrpSpPr>
          <p:nvPr/>
        </p:nvGrpSpPr>
        <p:grpSpPr bwMode="auto">
          <a:xfrm>
            <a:off x="2132705" y="4419825"/>
            <a:ext cx="2596592" cy="1699378"/>
            <a:chOff x="5715000" y="4015083"/>
            <a:chExt cx="2595563" cy="169991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53E6DF2-83E9-8D5C-636B-467977637A07}"/>
                </a:ext>
              </a:extLst>
            </p:cNvPr>
            <p:cNvCxnSpPr/>
            <p:nvPr/>
          </p:nvCxnSpPr>
          <p:spPr>
            <a:xfrm>
              <a:off x="5750989" y="4833348"/>
              <a:ext cx="793209" cy="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483" name="Picture 3">
              <a:extLst>
                <a:ext uri="{FF2B5EF4-FFF2-40B4-BE49-F238E27FC236}">
                  <a16:creationId xmlns:a16="http://schemas.microsoft.com/office/drawing/2014/main" id="{DF18CCEF-0CAB-8EE0-B596-8BAB9828E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672013"/>
              <a:ext cx="690563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7D6734E-EA22-35BF-0726-88B2749CD88D}"/>
                </a:ext>
              </a:extLst>
            </p:cNvPr>
            <p:cNvCxnSpPr/>
            <p:nvPr/>
          </p:nvCxnSpPr>
          <p:spPr>
            <a:xfrm>
              <a:off x="6665123" y="4834788"/>
              <a:ext cx="7932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A40FF39-B49B-A5CF-5970-912B7B3459B4}"/>
                </a:ext>
              </a:extLst>
            </p:cNvPr>
            <p:cNvSpPr/>
            <p:nvPr/>
          </p:nvSpPr>
          <p:spPr bwMode="auto">
            <a:xfrm>
              <a:off x="5719318" y="4015083"/>
              <a:ext cx="1796596" cy="4235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6">
                <a:defRPr/>
              </a:pPr>
              <a:endParaRPr lang="de-CH" sz="1814" dirty="0">
                <a:latin typeface="Verdana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0C62176-1D9E-6E23-AD46-D35A33C6AA8A}"/>
                </a:ext>
              </a:extLst>
            </p:cNvPr>
            <p:cNvSpPr/>
            <p:nvPr/>
          </p:nvSpPr>
          <p:spPr bwMode="auto">
            <a:xfrm>
              <a:off x="5715000" y="5291461"/>
              <a:ext cx="1796596" cy="4235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6">
                <a:defRPr/>
              </a:pPr>
              <a:endParaRPr lang="de-CH" sz="1814" dirty="0">
                <a:latin typeface="Verdana" pitchFamily="34" charset="0"/>
              </a:endParaRPr>
            </a:p>
          </p:txBody>
        </p:sp>
      </p:grpSp>
      <p:sp>
        <p:nvSpPr>
          <p:cNvPr id="19460" name="Rectangle 20">
            <a:extLst>
              <a:ext uri="{FF2B5EF4-FFF2-40B4-BE49-F238E27FC236}">
                <a16:creationId xmlns:a16="http://schemas.microsoft.com/office/drawing/2014/main" id="{E2F9A6FC-3988-6ADE-D706-17A7DA1EBA9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18752" y="836729"/>
            <a:ext cx="8610664" cy="83816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38" tIns="45719" rIns="91438" bIns="45719"/>
          <a:lstStyle>
            <a:lvl1pPr defTabSz="1006475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 defTabSz="1006475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 defTabSz="1006475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 defTabSz="1006475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 defTabSz="1006475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endParaRPr lang="en-US" altLang="fr-FR" sz="1814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19461" name="Group 21">
            <a:extLst>
              <a:ext uri="{FF2B5EF4-FFF2-40B4-BE49-F238E27FC236}">
                <a16:creationId xmlns:a16="http://schemas.microsoft.com/office/drawing/2014/main" id="{580914E4-DF23-6BC6-98E1-0885C0672095}"/>
              </a:ext>
            </a:extLst>
          </p:cNvPr>
          <p:cNvGrpSpPr>
            <a:grpSpLocks/>
          </p:cNvGrpSpPr>
          <p:nvPr/>
        </p:nvGrpSpPr>
        <p:grpSpPr bwMode="auto">
          <a:xfrm>
            <a:off x="1729462" y="1067154"/>
            <a:ext cx="5966546" cy="2818375"/>
            <a:chOff x="3352800" y="1143000"/>
            <a:chExt cx="5965826" cy="2819400"/>
          </a:xfrm>
        </p:grpSpPr>
        <p:sp>
          <p:nvSpPr>
            <p:cNvPr id="19480" name="Title 1">
              <a:extLst>
                <a:ext uri="{FF2B5EF4-FFF2-40B4-BE49-F238E27FC236}">
                  <a16:creationId xmlns:a16="http://schemas.microsoft.com/office/drawing/2014/main" id="{993D0C4F-D516-5BA8-F303-B65BAD8F3D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21113" y="2289175"/>
              <a:ext cx="5497513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just" eaLnBrk="1" hangingPunct="1">
                <a:buFont typeface="Arial" panose="020B0604020202020204" pitchFamily="34" charset="0"/>
                <a:buChar char="•"/>
              </a:pPr>
              <a:r>
                <a:rPr lang="en-US" altLang="fr-FR" sz="1996">
                  <a:solidFill>
                    <a:srgbClr val="0000FF"/>
                  </a:solidFill>
                  <a:latin typeface="Garamond" panose="02020404030301010803" pitchFamily="18" charset="0"/>
                </a:rPr>
                <a:t>  Spin-orbit interaction :</a:t>
              </a:r>
            </a:p>
            <a:p>
              <a:pPr algn="just" eaLnBrk="1" hangingPunct="1"/>
              <a:endParaRPr lang="en-US" altLang="fr-FR" sz="1996">
                <a:solidFill>
                  <a:srgbClr val="0000FF"/>
                </a:solidFill>
                <a:latin typeface="Garamond" panose="02020404030301010803" pitchFamily="18" charset="0"/>
              </a:endParaRPr>
            </a:p>
            <a:p>
              <a:pPr algn="just" eaLnBrk="1" hangingPunct="1">
                <a:buFont typeface="Arial" panose="020B0604020202020204" pitchFamily="34" charset="0"/>
                <a:buChar char="•"/>
              </a:pPr>
              <a:r>
                <a:rPr lang="en-US" altLang="fr-FR" sz="1996">
                  <a:solidFill>
                    <a:srgbClr val="0000FF"/>
                  </a:solidFill>
                  <a:latin typeface="Garamond" panose="02020404030301010803" pitchFamily="18" charset="0"/>
                </a:rPr>
                <a:t>  Magnetic field : </a:t>
              </a:r>
            </a:p>
            <a:p>
              <a:pPr algn="just" eaLnBrk="1" hangingPunct="1"/>
              <a:endParaRPr lang="en-US" altLang="fr-FR" sz="1996">
                <a:solidFill>
                  <a:srgbClr val="0000FF"/>
                </a:solidFill>
                <a:latin typeface="Garamond" panose="02020404030301010803" pitchFamily="18" charset="0"/>
              </a:endParaRPr>
            </a:p>
            <a:p>
              <a:pPr algn="just" eaLnBrk="1" hangingPunct="1">
                <a:buFont typeface="Arial" panose="020B0604020202020204" pitchFamily="34" charset="0"/>
                <a:buChar char="•"/>
              </a:pPr>
              <a:r>
                <a:rPr lang="en-US" altLang="fr-FR" sz="1996">
                  <a:solidFill>
                    <a:srgbClr val="0000FF"/>
                  </a:solidFill>
                  <a:latin typeface="Garamond" panose="02020404030301010803" pitchFamily="18" charset="0"/>
                </a:rPr>
                <a:t> s-wave superconductivity :</a:t>
              </a:r>
            </a:p>
            <a:p>
              <a:pPr algn="just" eaLnBrk="1" hangingPunct="1"/>
              <a:endParaRPr lang="en-US" altLang="fr-FR" sz="1996">
                <a:solidFill>
                  <a:srgbClr val="0000FF"/>
                </a:solidFill>
                <a:latin typeface="Garamond" panose="02020404030301010803" pitchFamily="18" charset="0"/>
              </a:endParaRPr>
            </a:p>
            <a:p>
              <a:pPr algn="just" eaLnBrk="1" hangingPunct="1"/>
              <a:r>
                <a:rPr lang="en-US" altLang="fr-FR" sz="1996">
                  <a:solidFill>
                    <a:srgbClr val="0000FF"/>
                  </a:solidFill>
                  <a:latin typeface="Garamond" panose="02020404030301010803" pitchFamily="18" charset="0"/>
                </a:rPr>
                <a:t> </a:t>
              </a:r>
            </a:p>
          </p:txBody>
        </p:sp>
        <p:sp>
          <p:nvSpPr>
            <p:cNvPr id="19481" name="Title 1">
              <a:extLst>
                <a:ext uri="{FF2B5EF4-FFF2-40B4-BE49-F238E27FC236}">
                  <a16:creationId xmlns:a16="http://schemas.microsoft.com/office/drawing/2014/main" id="{2EF0E41A-2737-ED37-ECC5-6F5B74DDEE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52800" y="1143000"/>
              <a:ext cx="48895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ctr" eaLnBrk="1" hangingPunct="1"/>
              <a:r>
                <a:rPr lang="en-US" altLang="fr-FR" sz="1996">
                  <a:solidFill>
                    <a:schemeClr val="tx1"/>
                  </a:solidFill>
                  <a:latin typeface="Garamond" panose="02020404030301010803" pitchFamily="18" charset="0"/>
                </a:rPr>
                <a:t>1-Dimensional Semiconducting quantum-wires </a:t>
              </a:r>
            </a:p>
          </p:txBody>
        </p:sp>
      </p:grpSp>
      <p:grpSp>
        <p:nvGrpSpPr>
          <p:cNvPr id="19462" name="Group 29">
            <a:extLst>
              <a:ext uri="{FF2B5EF4-FFF2-40B4-BE49-F238E27FC236}">
                <a16:creationId xmlns:a16="http://schemas.microsoft.com/office/drawing/2014/main" id="{FE986812-C255-9FB0-09BB-4A18573F0510}"/>
              </a:ext>
            </a:extLst>
          </p:cNvPr>
          <p:cNvGrpSpPr>
            <a:grpSpLocks/>
          </p:cNvGrpSpPr>
          <p:nvPr/>
        </p:nvGrpSpPr>
        <p:grpSpPr bwMode="auto">
          <a:xfrm>
            <a:off x="6781513" y="1676337"/>
            <a:ext cx="3683907" cy="2376826"/>
            <a:chOff x="5257799" y="1676400"/>
            <a:chExt cx="3683048" cy="1810225"/>
          </a:xfrm>
        </p:grpSpPr>
        <p:pic>
          <p:nvPicPr>
            <p:cNvPr id="19475" name="Picture 3">
              <a:extLst>
                <a:ext uri="{FF2B5EF4-FFF2-40B4-BE49-F238E27FC236}">
                  <a16:creationId xmlns:a16="http://schemas.microsoft.com/office/drawing/2014/main" id="{C3F02AD7-1980-3068-AE30-D75948F48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305" y="2024092"/>
              <a:ext cx="1481137" cy="3918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476" name="Group 28">
              <a:extLst>
                <a:ext uri="{FF2B5EF4-FFF2-40B4-BE49-F238E27FC236}">
                  <a16:creationId xmlns:a16="http://schemas.microsoft.com/office/drawing/2014/main" id="{CA4849C0-2F35-E9A3-7759-AE169946F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2151" y="2983834"/>
              <a:ext cx="3308696" cy="502791"/>
              <a:chOff x="374351" y="3111409"/>
              <a:chExt cx="3308696" cy="50279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7DAEFF3-2760-E109-742C-82B6ED48E996}"/>
                  </a:ext>
                </a:extLst>
              </p:cNvPr>
              <p:cNvSpPr/>
              <p:nvPr/>
            </p:nvSpPr>
            <p:spPr>
              <a:xfrm>
                <a:off x="378670" y="3365875"/>
                <a:ext cx="3304377" cy="2483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  <a:defRPr/>
                </a:pPr>
                <a:r>
                  <a:rPr lang="en-US" sz="1633" dirty="0" err="1">
                    <a:solidFill>
                      <a:srgbClr val="CC00CC"/>
                    </a:solidFill>
                    <a:latin typeface="+mj-lt"/>
                  </a:rPr>
                  <a:t>Oreg</a:t>
                </a:r>
                <a:r>
                  <a:rPr lang="en-US" sz="1633" dirty="0">
                    <a:solidFill>
                      <a:srgbClr val="CC00CC"/>
                    </a:solidFill>
                    <a:latin typeface="+mj-lt"/>
                  </a:rPr>
                  <a:t> et al., PRL 105, (2010).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2CFF8A5-75AD-A57B-4BCB-3C9C9AD2A0E9}"/>
                  </a:ext>
                </a:extLst>
              </p:cNvPr>
              <p:cNvSpPr/>
              <p:nvPr/>
            </p:nvSpPr>
            <p:spPr>
              <a:xfrm>
                <a:off x="374351" y="3111409"/>
                <a:ext cx="2980418" cy="2483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  <a:defRPr/>
                </a:pPr>
                <a:r>
                  <a:rPr lang="en-US" sz="1633" dirty="0" err="1">
                    <a:solidFill>
                      <a:srgbClr val="CC00CC"/>
                    </a:solidFill>
                    <a:latin typeface="+mj-lt"/>
                  </a:rPr>
                  <a:t>Sau</a:t>
                </a:r>
                <a:r>
                  <a:rPr lang="en-US" sz="1633" dirty="0">
                    <a:solidFill>
                      <a:srgbClr val="CC00CC"/>
                    </a:solidFill>
                    <a:latin typeface="+mj-lt"/>
                  </a:rPr>
                  <a:t> et al., PRL 104, (2010).</a:t>
                </a:r>
              </a:p>
            </p:txBody>
          </p:sp>
        </p:grpSp>
        <p:sp>
          <p:nvSpPr>
            <p:cNvPr id="19477" name="Title 1">
              <a:extLst>
                <a:ext uri="{FF2B5EF4-FFF2-40B4-BE49-F238E27FC236}">
                  <a16:creationId xmlns:a16="http://schemas.microsoft.com/office/drawing/2014/main" id="{5410F575-F72E-C74F-F5DE-2287279348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57799" y="1676400"/>
              <a:ext cx="3059113" cy="24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just" eaLnBrk="1" hangingPunct="1"/>
              <a:endParaRPr lang="en-US" altLang="fr-FR" sz="1996">
                <a:solidFill>
                  <a:srgbClr val="0000FF"/>
                </a:solidFill>
                <a:latin typeface="Garamond" panose="02020404030301010803" pitchFamily="18" charset="0"/>
              </a:endParaRPr>
            </a:p>
            <a:p>
              <a:pPr algn="just" eaLnBrk="1" hangingPunct="1">
                <a:buFont typeface="Arial" panose="020B0604020202020204" pitchFamily="34" charset="0"/>
                <a:buChar char="•"/>
              </a:pPr>
              <a:r>
                <a:rPr lang="en-US" altLang="fr-FR" sz="1996">
                  <a:solidFill>
                    <a:srgbClr val="FF0000"/>
                  </a:solidFill>
                  <a:latin typeface="Garamond" panose="02020404030301010803" pitchFamily="18" charset="0"/>
                </a:rPr>
                <a:t>Topological phase</a:t>
              </a:r>
            </a:p>
          </p:txBody>
        </p:sp>
      </p:grpSp>
      <p:grpSp>
        <p:nvGrpSpPr>
          <p:cNvPr id="19463" name="Group 33">
            <a:extLst>
              <a:ext uri="{FF2B5EF4-FFF2-40B4-BE49-F238E27FC236}">
                <a16:creationId xmlns:a16="http://schemas.microsoft.com/office/drawing/2014/main" id="{D54FAA78-9172-13F8-756F-1327E2AB748E}"/>
              </a:ext>
            </a:extLst>
          </p:cNvPr>
          <p:cNvGrpSpPr>
            <a:grpSpLocks/>
          </p:cNvGrpSpPr>
          <p:nvPr/>
        </p:nvGrpSpPr>
        <p:grpSpPr bwMode="auto">
          <a:xfrm>
            <a:off x="4560800" y="4343497"/>
            <a:ext cx="5374644" cy="2209192"/>
            <a:chOff x="3036887" y="4343400"/>
            <a:chExt cx="5374549" cy="2209800"/>
          </a:xfrm>
        </p:grpSpPr>
        <p:grpSp>
          <p:nvGrpSpPr>
            <p:cNvPr id="19468" name="Group 31">
              <a:extLst>
                <a:ext uri="{FF2B5EF4-FFF2-40B4-BE49-F238E27FC236}">
                  <a16:creationId xmlns:a16="http://schemas.microsoft.com/office/drawing/2014/main" id="{4ADDBD31-8EE8-484D-FA00-ED37AFA472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800" y="4343400"/>
              <a:ext cx="4296636" cy="2177084"/>
              <a:chOff x="4114800" y="4343400"/>
              <a:chExt cx="4296636" cy="2177084"/>
            </a:xfrm>
          </p:grpSpPr>
          <p:grpSp>
            <p:nvGrpSpPr>
              <p:cNvPr id="19470" name="Group 25">
                <a:extLst>
                  <a:ext uri="{FF2B5EF4-FFF2-40B4-BE49-F238E27FC236}">
                    <a16:creationId xmlns:a16="http://schemas.microsoft.com/office/drawing/2014/main" id="{7AFD5021-4F04-F022-CC1B-90925F514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62600" y="4343400"/>
                <a:ext cx="2848836" cy="1487124"/>
                <a:chOff x="228600" y="1529997"/>
                <a:chExt cx="2848836" cy="1487124"/>
              </a:xfrm>
            </p:grpSpPr>
            <p:pic>
              <p:nvPicPr>
                <p:cNvPr id="19472" name="Picture 4">
                  <a:extLst>
                    <a:ext uri="{FF2B5EF4-FFF2-40B4-BE49-F238E27FC236}">
                      <a16:creationId xmlns:a16="http://schemas.microsoft.com/office/drawing/2014/main" id="{BD1AD8A6-9B1F-E17A-2911-804C0A064F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529997"/>
                  <a:ext cx="2848836" cy="148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F4C9C1B0-4875-775A-8225-EDDA7869A14A}"/>
                    </a:ext>
                  </a:extLst>
                </p:cNvPr>
                <p:cNvSpPr/>
                <p:nvPr/>
              </p:nvSpPr>
              <p:spPr bwMode="auto">
                <a:xfrm flipH="1">
                  <a:off x="2481224" y="2176803"/>
                  <a:ext cx="292345" cy="298193"/>
                </a:xfrm>
                <a:custGeom>
                  <a:avLst/>
                  <a:gdLst>
                    <a:gd name="connsiteX0" fmla="*/ 0 w 2573383"/>
                    <a:gd name="connsiteY0" fmla="*/ 331746 h 331746"/>
                    <a:gd name="connsiteX1" fmla="*/ 600892 w 2573383"/>
                    <a:gd name="connsiteY1" fmla="*/ 5175 h 331746"/>
                    <a:gd name="connsiteX2" fmla="*/ 1084217 w 2573383"/>
                    <a:gd name="connsiteY2" fmla="*/ 122740 h 331746"/>
                    <a:gd name="connsiteX3" fmla="*/ 1619794 w 2573383"/>
                    <a:gd name="connsiteY3" fmla="*/ 253369 h 331746"/>
                    <a:gd name="connsiteX4" fmla="*/ 2573383 w 2573383"/>
                    <a:gd name="connsiteY4" fmla="*/ 292557 h 331746"/>
                    <a:gd name="connsiteX5" fmla="*/ 2573383 w 2573383"/>
                    <a:gd name="connsiteY5" fmla="*/ 292557 h 331746"/>
                    <a:gd name="connsiteX6" fmla="*/ 2573383 w 2573383"/>
                    <a:gd name="connsiteY6" fmla="*/ 292557 h 331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3383" h="331746">
                      <a:moveTo>
                        <a:pt x="0" y="331746"/>
                      </a:moveTo>
                      <a:cubicBezTo>
                        <a:pt x="210094" y="185877"/>
                        <a:pt x="420189" y="40009"/>
                        <a:pt x="600892" y="5175"/>
                      </a:cubicBezTo>
                      <a:cubicBezTo>
                        <a:pt x="781595" y="-29659"/>
                        <a:pt x="1084217" y="122740"/>
                        <a:pt x="1084217" y="122740"/>
                      </a:cubicBezTo>
                      <a:cubicBezTo>
                        <a:pt x="1254034" y="164106"/>
                        <a:pt x="1371600" y="225066"/>
                        <a:pt x="1619794" y="253369"/>
                      </a:cubicBezTo>
                      <a:cubicBezTo>
                        <a:pt x="1867988" y="281672"/>
                        <a:pt x="2573383" y="292557"/>
                        <a:pt x="2573383" y="292557"/>
                      </a:cubicBezTo>
                      <a:lnTo>
                        <a:pt x="2573383" y="292557"/>
                      </a:lnTo>
                      <a:lnTo>
                        <a:pt x="2573383" y="292557"/>
                      </a:ln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defTabSz="914406">
                    <a:defRPr/>
                  </a:pPr>
                  <a:endParaRPr lang="de-CH" sz="1814" dirty="0">
                    <a:solidFill>
                      <a:srgbClr val="FF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69BCFEBB-8F9B-AFD8-AF14-EB5F5BDB2143}"/>
                    </a:ext>
                  </a:extLst>
                </p:cNvPr>
                <p:cNvSpPr/>
                <p:nvPr/>
              </p:nvSpPr>
              <p:spPr bwMode="auto">
                <a:xfrm>
                  <a:off x="587458" y="2147992"/>
                  <a:ext cx="334109" cy="306836"/>
                </a:xfrm>
                <a:custGeom>
                  <a:avLst/>
                  <a:gdLst>
                    <a:gd name="connsiteX0" fmla="*/ 0 w 2573383"/>
                    <a:gd name="connsiteY0" fmla="*/ 331746 h 331746"/>
                    <a:gd name="connsiteX1" fmla="*/ 600892 w 2573383"/>
                    <a:gd name="connsiteY1" fmla="*/ 5175 h 331746"/>
                    <a:gd name="connsiteX2" fmla="*/ 1084217 w 2573383"/>
                    <a:gd name="connsiteY2" fmla="*/ 122740 h 331746"/>
                    <a:gd name="connsiteX3" fmla="*/ 1619794 w 2573383"/>
                    <a:gd name="connsiteY3" fmla="*/ 253369 h 331746"/>
                    <a:gd name="connsiteX4" fmla="*/ 2573383 w 2573383"/>
                    <a:gd name="connsiteY4" fmla="*/ 292557 h 331746"/>
                    <a:gd name="connsiteX5" fmla="*/ 2573383 w 2573383"/>
                    <a:gd name="connsiteY5" fmla="*/ 292557 h 331746"/>
                    <a:gd name="connsiteX6" fmla="*/ 2573383 w 2573383"/>
                    <a:gd name="connsiteY6" fmla="*/ 292557 h 331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3383" h="331746">
                      <a:moveTo>
                        <a:pt x="0" y="331746"/>
                      </a:moveTo>
                      <a:cubicBezTo>
                        <a:pt x="210094" y="185877"/>
                        <a:pt x="420189" y="40009"/>
                        <a:pt x="600892" y="5175"/>
                      </a:cubicBezTo>
                      <a:cubicBezTo>
                        <a:pt x="781595" y="-29659"/>
                        <a:pt x="1084217" y="122740"/>
                        <a:pt x="1084217" y="122740"/>
                      </a:cubicBezTo>
                      <a:cubicBezTo>
                        <a:pt x="1254034" y="164106"/>
                        <a:pt x="1371600" y="225066"/>
                        <a:pt x="1619794" y="253369"/>
                      </a:cubicBezTo>
                      <a:cubicBezTo>
                        <a:pt x="1867988" y="281672"/>
                        <a:pt x="2573383" y="292557"/>
                        <a:pt x="2573383" y="292557"/>
                      </a:cubicBezTo>
                      <a:lnTo>
                        <a:pt x="2573383" y="292557"/>
                      </a:lnTo>
                      <a:lnTo>
                        <a:pt x="2573383" y="292557"/>
                      </a:ln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defTabSz="914406">
                    <a:defRPr/>
                  </a:pPr>
                  <a:endParaRPr lang="de-CH" sz="1814" dirty="0">
                    <a:latin typeface="Verdana" pitchFamily="34" charset="0"/>
                  </a:endParaRPr>
                </a:p>
              </p:txBody>
            </p:sp>
          </p:grpSp>
          <p:pic>
            <p:nvPicPr>
              <p:cNvPr id="19471" name="Picture 1">
                <a:extLst>
                  <a:ext uri="{FF2B5EF4-FFF2-40B4-BE49-F238E27FC236}">
                    <a16:creationId xmlns:a16="http://schemas.microsoft.com/office/drawing/2014/main" id="{C83DB8CA-55B2-DB22-B8E1-B24457EEE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09" t="68259" r="26247"/>
              <a:stretch>
                <a:fillRect/>
              </a:stretch>
            </p:blipFill>
            <p:spPr bwMode="auto">
              <a:xfrm>
                <a:off x="4114800" y="6019800"/>
                <a:ext cx="990600" cy="500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69" name="Title 1">
              <a:extLst>
                <a:ext uri="{FF2B5EF4-FFF2-40B4-BE49-F238E27FC236}">
                  <a16:creationId xmlns:a16="http://schemas.microsoft.com/office/drawing/2014/main" id="{BBF03B99-F96C-7B5B-982F-0CA22D2ECC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36887" y="5946775"/>
              <a:ext cx="3059113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just" eaLnBrk="1" hangingPunct="1"/>
              <a:r>
                <a:rPr lang="en-US" altLang="fr-FR" sz="1996">
                  <a:solidFill>
                    <a:srgbClr val="0000FF"/>
                  </a:solidFill>
                  <a:latin typeface="Garamond" panose="02020404030301010803" pitchFamily="18" charset="0"/>
                </a:rPr>
                <a:t>Majorana:</a:t>
              </a:r>
            </a:p>
          </p:txBody>
        </p:sp>
      </p:grpSp>
      <p:pic>
        <p:nvPicPr>
          <p:cNvPr id="19464" name="Picture 1">
            <a:extLst>
              <a:ext uri="{FF2B5EF4-FFF2-40B4-BE49-F238E27FC236}">
                <a16:creationId xmlns:a16="http://schemas.microsoft.com/office/drawing/2014/main" id="{72CA824B-4ABD-52E8-7F08-E0D5C05D5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4" y="2586512"/>
            <a:ext cx="561659" cy="38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>
            <a:extLst>
              <a:ext uri="{FF2B5EF4-FFF2-40B4-BE49-F238E27FC236}">
                <a16:creationId xmlns:a16="http://schemas.microsoft.com/office/drawing/2014/main" id="{6E7104E2-A661-0505-7102-7E2C389C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92" y="3104966"/>
            <a:ext cx="482450" cy="4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>
            <a:extLst>
              <a:ext uri="{FF2B5EF4-FFF2-40B4-BE49-F238E27FC236}">
                <a16:creationId xmlns:a16="http://schemas.microsoft.com/office/drawing/2014/main" id="{4EBF9674-13EC-15B9-704E-EC2B9D6F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72" y="2068058"/>
            <a:ext cx="763280" cy="29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F4710DC-312A-3E96-27DA-30A4933776CA}"/>
              </a:ext>
            </a:extLst>
          </p:cNvPr>
          <p:cNvSpPr/>
          <p:nvPr/>
        </p:nvSpPr>
        <p:spPr bwMode="auto">
          <a:xfrm>
            <a:off x="7137230" y="3092006"/>
            <a:ext cx="2981113" cy="32605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633" dirty="0">
                <a:solidFill>
                  <a:srgbClr val="CC00CC"/>
                </a:solidFill>
                <a:latin typeface="+mj-lt"/>
              </a:rPr>
              <a:t>Sato et al., PRB (2009)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EBA64D5C-8C7D-D9C3-1312-B526858258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77769"/>
            <a:ext cx="8230464" cy="803604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Can we find other equivalent realization ?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2E200944-4363-CD04-6563-292B6752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05" y="1208288"/>
            <a:ext cx="3070402" cy="45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FEE1937-031F-A894-E0B6-EF18B4967274}"/>
              </a:ext>
            </a:extLst>
          </p:cNvPr>
          <p:cNvSpPr/>
          <p:nvPr/>
        </p:nvSpPr>
        <p:spPr bwMode="auto">
          <a:xfrm>
            <a:off x="2438017" y="6135045"/>
            <a:ext cx="6519564" cy="30014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452" dirty="0">
                <a:solidFill>
                  <a:srgbClr val="CC00CC"/>
                </a:solidFill>
              </a:rPr>
              <a:t>B. </a:t>
            </a:r>
            <a:r>
              <a:rPr lang="en-US" sz="1452" dirty="0" err="1">
                <a:solidFill>
                  <a:srgbClr val="CC00CC"/>
                </a:solidFill>
              </a:rPr>
              <a:t>Braunecker</a:t>
            </a:r>
            <a:r>
              <a:rPr lang="en-US" sz="1452" dirty="0">
                <a:solidFill>
                  <a:srgbClr val="CC00CC"/>
                </a:solidFill>
              </a:rPr>
              <a:t>, G. </a:t>
            </a:r>
            <a:r>
              <a:rPr lang="en-US" sz="1452" dirty="0" err="1">
                <a:solidFill>
                  <a:srgbClr val="CC00CC"/>
                </a:solidFill>
              </a:rPr>
              <a:t>Japaridze</a:t>
            </a:r>
            <a:r>
              <a:rPr lang="en-US" sz="1452" dirty="0">
                <a:solidFill>
                  <a:srgbClr val="CC00CC"/>
                </a:solidFill>
              </a:rPr>
              <a:t>, J. </a:t>
            </a:r>
            <a:r>
              <a:rPr lang="en-US" sz="1452" dirty="0" err="1">
                <a:solidFill>
                  <a:srgbClr val="CC00CC"/>
                </a:solidFill>
              </a:rPr>
              <a:t>Klinovaja</a:t>
            </a:r>
            <a:r>
              <a:rPr lang="en-US" sz="1452" dirty="0">
                <a:solidFill>
                  <a:srgbClr val="CC00CC"/>
                </a:solidFill>
              </a:rPr>
              <a:t>, D. Loss, PRB </a:t>
            </a:r>
            <a:r>
              <a:rPr lang="fr-FR" sz="1452" dirty="0">
                <a:solidFill>
                  <a:srgbClr val="CC00CC"/>
                </a:solidFill>
              </a:rPr>
              <a:t>82, 045127 (2010)</a:t>
            </a:r>
            <a:endParaRPr lang="en-US" sz="1452" dirty="0">
              <a:solidFill>
                <a:srgbClr val="CC00CC"/>
              </a:solidFill>
            </a:endParaRPr>
          </a:p>
        </p:txBody>
      </p:sp>
      <p:sp>
        <p:nvSpPr>
          <p:cNvPr id="21509" name="Flèche courbée vers la gauche 1">
            <a:extLst>
              <a:ext uri="{FF2B5EF4-FFF2-40B4-BE49-F238E27FC236}">
                <a16:creationId xmlns:a16="http://schemas.microsoft.com/office/drawing/2014/main" id="{8081237A-9DCB-8DC3-EDEC-5C02AFAB6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834" y="2841420"/>
            <a:ext cx="662470" cy="1828992"/>
          </a:xfrm>
          <a:prstGeom prst="curvedLeftArrow">
            <a:avLst>
              <a:gd name="adj1" fmla="val 25052"/>
              <a:gd name="adj2" fmla="val 50079"/>
              <a:gd name="adj3" fmla="val 25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21510" name="Rectangle 2">
            <a:extLst>
              <a:ext uri="{FF2B5EF4-FFF2-40B4-BE49-F238E27FC236}">
                <a16:creationId xmlns:a16="http://schemas.microsoft.com/office/drawing/2014/main" id="{DE8A5F7F-27C7-DF2B-50E7-04255B8F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002" y="3112168"/>
            <a:ext cx="328596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fr-FR" sz="1633">
                <a:solidFill>
                  <a:srgbClr val="0066FF"/>
                </a:solidFill>
              </a:rPr>
              <a:t>Change of frame: Gauge transform</a:t>
            </a:r>
            <a:endParaRPr lang="fr-FR" altLang="fr-FR" sz="1633">
              <a:solidFill>
                <a:srgbClr val="0066FF"/>
              </a:solidFill>
            </a:endParaRPr>
          </a:p>
        </p:txBody>
      </p:sp>
      <p:graphicFrame>
        <p:nvGraphicFramePr>
          <p:cNvPr id="21511" name="Objet 3">
            <a:extLst>
              <a:ext uri="{FF2B5EF4-FFF2-40B4-BE49-F238E27FC236}">
                <a16:creationId xmlns:a16="http://schemas.microsoft.com/office/drawing/2014/main" id="{E2E551F7-72FE-43CE-3D2D-839B087EAF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3272" y="3624862"/>
          <a:ext cx="2320083" cy="452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1244600" imgH="241300" progId="Equation.3">
                  <p:embed/>
                </p:oleObj>
              </mc:Choice>
              <mc:Fallback>
                <p:oleObj name="Équation" r:id="rId4" imgW="1244600" imgH="241300" progId="Equation.3">
                  <p:embed/>
                  <p:pic>
                    <p:nvPicPr>
                      <p:cNvPr id="21511" name="Objet 3">
                        <a:extLst>
                          <a:ext uri="{FF2B5EF4-FFF2-40B4-BE49-F238E27FC236}">
                            <a16:creationId xmlns:a16="http://schemas.microsoft.com/office/drawing/2014/main" id="{E2E551F7-72FE-43CE-3D2D-839B087EAF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3272" y="3624862"/>
                        <a:ext cx="2320083" cy="45220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Flèche droite 4">
            <a:extLst>
              <a:ext uri="{FF2B5EF4-FFF2-40B4-BE49-F238E27FC236}">
                <a16:creationId xmlns:a16="http://schemas.microsoft.com/office/drawing/2014/main" id="{21609C0C-40C0-A9EA-95BC-58D3FBF92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241" y="5278155"/>
            <a:ext cx="653829" cy="220343"/>
          </a:xfrm>
          <a:prstGeom prst="rightArrow">
            <a:avLst>
              <a:gd name="adj1" fmla="val 50000"/>
              <a:gd name="adj2" fmla="val 4992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/>
          </a:p>
        </p:txBody>
      </p:sp>
      <p:sp>
        <p:nvSpPr>
          <p:cNvPr id="21513" name="Rectangle 23">
            <a:extLst>
              <a:ext uri="{FF2B5EF4-FFF2-40B4-BE49-F238E27FC236}">
                <a16:creationId xmlns:a16="http://schemas.microsoft.com/office/drawing/2014/main" id="{B4E17B80-0CAC-35B1-B740-E17BF1862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690" y="5181665"/>
            <a:ext cx="338111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fr-FR" sz="1633">
                <a:solidFill>
                  <a:srgbClr val="0066FF"/>
                </a:solidFill>
              </a:rPr>
              <a:t>Equivalent to a spiral magnetic field</a:t>
            </a:r>
            <a:endParaRPr lang="fr-FR" altLang="fr-FR" sz="1633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46A88970-4392-F481-426E-9F930602A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500" y="5553224"/>
            <a:ext cx="6303541" cy="78776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13E518CD-ECB1-1109-40DF-C050253B6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30" y="1199647"/>
            <a:ext cx="7520470" cy="41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just" eaLnBrk="1"/>
            <a:r>
              <a:rPr lang="en-GB" altLang="fr-FR" sz="2177" b="1">
                <a:solidFill>
                  <a:srgbClr val="000000"/>
                </a:solidFill>
              </a:rPr>
              <a:t>external periodic potential: </a:t>
            </a:r>
            <a:r>
              <a:rPr lang="en-GB" altLang="fr-FR" sz="2177">
                <a:solidFill>
                  <a:srgbClr val="000000"/>
                </a:solidFill>
              </a:rPr>
              <a:t> </a:t>
            </a:r>
            <a:r>
              <a:rPr lang="en-GB" altLang="fr-FR" sz="2177" b="1">
                <a:solidFill>
                  <a:srgbClr val="000000"/>
                </a:solidFill>
              </a:rPr>
              <a:t>spiral magnetic field</a:t>
            </a:r>
            <a:r>
              <a:rPr lang="en-GB" altLang="fr-FR" sz="2177">
                <a:solidFill>
                  <a:srgbClr val="000000"/>
                </a:solidFill>
              </a:rPr>
              <a:t> </a:t>
            </a:r>
            <a:r>
              <a:rPr lang="en-GB" altLang="fr-FR" sz="2177" b="1">
                <a:solidFill>
                  <a:srgbClr val="000000"/>
                </a:solidFill>
              </a:rPr>
              <a:t>B(r)</a:t>
            </a: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5D2B3FD7-C510-AD4B-DBA9-9C1081304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229" y="4913797"/>
            <a:ext cx="1712340" cy="4003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3557" name="AutoShape 6">
            <a:extLst>
              <a:ext uri="{FF2B5EF4-FFF2-40B4-BE49-F238E27FC236}">
                <a16:creationId xmlns:a16="http://schemas.microsoft.com/office/drawing/2014/main" id="{AE206524-E077-77C5-B0CA-55F9C8FC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49" y="3656545"/>
            <a:ext cx="216023" cy="358597"/>
          </a:xfrm>
          <a:prstGeom prst="downArrow">
            <a:avLst>
              <a:gd name="adj1" fmla="val 38981"/>
              <a:gd name="adj2" fmla="val 6770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3558" name="Line 7">
            <a:extLst>
              <a:ext uri="{FF2B5EF4-FFF2-40B4-BE49-F238E27FC236}">
                <a16:creationId xmlns:a16="http://schemas.microsoft.com/office/drawing/2014/main" id="{6A693186-7E8E-B14F-52CF-33C798402F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4139" y="1556804"/>
            <a:ext cx="198741" cy="4550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79D9CF0D-E005-2D13-F80F-8D7AF1B4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376" y="4782743"/>
            <a:ext cx="645188" cy="36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2Δ</a:t>
            </a:r>
          </a:p>
        </p:txBody>
      </p:sp>
      <p:sp>
        <p:nvSpPr>
          <p:cNvPr id="23560" name="Line 9">
            <a:extLst>
              <a:ext uri="{FF2B5EF4-FFF2-40B4-BE49-F238E27FC236}">
                <a16:creationId xmlns:a16="http://schemas.microsoft.com/office/drawing/2014/main" id="{61CEF85B-4BA9-73E7-D295-82F5EB890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7424" y="4906596"/>
            <a:ext cx="1441" cy="409003"/>
          </a:xfrm>
          <a:prstGeom prst="line">
            <a:avLst/>
          </a:prstGeom>
          <a:noFill/>
          <a:ln w="18000">
            <a:solidFill>
              <a:srgbClr val="000000"/>
            </a:solidFill>
            <a:bevel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3561" name="Text Box 10">
            <a:extLst>
              <a:ext uri="{FF2B5EF4-FFF2-40B4-BE49-F238E27FC236}">
                <a16:creationId xmlns:a16="http://schemas.microsoft.com/office/drawing/2014/main" id="{8FA0E8F4-F733-A8BF-9A98-4B351266E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561" y="3007037"/>
            <a:ext cx="6296341" cy="100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 b="1">
                <a:solidFill>
                  <a:srgbClr val="000000"/>
                </a:solidFill>
              </a:rPr>
              <a:t>backscattering</a:t>
            </a:r>
            <a:r>
              <a:rPr lang="en-GB" altLang="fr-FR" sz="2177">
                <a:solidFill>
                  <a:srgbClr val="000000"/>
                </a:solidFill>
              </a:rPr>
              <a:t> on B(r): </a:t>
            </a:r>
            <a:r>
              <a:rPr lang="en-GB" altLang="fr-FR" sz="2177" b="1">
                <a:solidFill>
                  <a:srgbClr val="000000"/>
                </a:solidFill>
              </a:rPr>
              <a:t>gap </a:t>
            </a:r>
            <a:r>
              <a:rPr lang="en-GB" altLang="fr-FR" sz="2177" b="1">
                <a:solidFill>
                  <a:srgbClr val="000000"/>
                </a:solidFill>
                <a:cs typeface="Arial" panose="020B0604020202020204" pitchFamily="34" charset="0"/>
              </a:rPr>
              <a:t>Δ</a:t>
            </a:r>
            <a:r>
              <a:rPr lang="en-GB" altLang="fr-FR" sz="2177" b="1">
                <a:solidFill>
                  <a:srgbClr val="000000"/>
                </a:solidFill>
              </a:rPr>
              <a:t> </a:t>
            </a:r>
            <a:r>
              <a:rPr lang="en-GB" altLang="fr-FR" sz="2177">
                <a:solidFill>
                  <a:srgbClr val="000000"/>
                </a:solidFill>
              </a:rPr>
              <a:t>for</a:t>
            </a:r>
            <a:r>
              <a:rPr lang="en-GB" altLang="fr-FR" sz="2177" b="1">
                <a:solidFill>
                  <a:srgbClr val="000000"/>
                </a:solidFill>
              </a:rPr>
              <a:t> one-half </a:t>
            </a:r>
          </a:p>
          <a:p>
            <a:pPr eaLnBrk="1"/>
            <a:r>
              <a:rPr lang="en-GB" altLang="fr-FR" sz="2177">
                <a:solidFill>
                  <a:srgbClr val="000000"/>
                </a:solidFill>
              </a:rPr>
              <a:t>of the conducting modes with </a:t>
            </a:r>
            <a:r>
              <a:rPr lang="en-GB" altLang="fr-FR" sz="2177" b="1">
                <a:solidFill>
                  <a:srgbClr val="000000"/>
                </a:solidFill>
              </a:rPr>
              <a:t>opposite spin</a:t>
            </a:r>
            <a:r>
              <a:rPr lang="en-GB" altLang="fr-FR" sz="2177">
                <a:solidFill>
                  <a:srgbClr val="000000"/>
                </a:solidFill>
              </a:rPr>
              <a:t> </a:t>
            </a:r>
          </a:p>
          <a:p>
            <a:pPr eaLnBrk="1"/>
            <a:r>
              <a:rPr lang="en-GB" altLang="fr-FR" sz="2177">
                <a:solidFill>
                  <a:srgbClr val="000000"/>
                </a:solidFill>
              </a:rPr>
              <a:t>by forming a </a:t>
            </a:r>
            <a:r>
              <a:rPr lang="en-GB" altLang="fr-FR" sz="2177" b="1">
                <a:solidFill>
                  <a:srgbClr val="000000"/>
                </a:solidFill>
              </a:rPr>
              <a:t>helical spin/charge density wave</a:t>
            </a:r>
          </a:p>
        </p:txBody>
      </p:sp>
      <p:pic>
        <p:nvPicPr>
          <p:cNvPr id="23562" name="Picture 11">
            <a:extLst>
              <a:ext uri="{FF2B5EF4-FFF2-40B4-BE49-F238E27FC236}">
                <a16:creationId xmlns:a16="http://schemas.microsoft.com/office/drawing/2014/main" id="{97D1ACCC-CE82-1AA6-0422-0D0D481C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43" y="4563841"/>
            <a:ext cx="5443772" cy="75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3" name="Line 12">
            <a:extLst>
              <a:ext uri="{FF2B5EF4-FFF2-40B4-BE49-F238E27FC236}">
                <a16:creationId xmlns:a16="http://schemas.microsoft.com/office/drawing/2014/main" id="{A479F302-6806-CE38-7DC3-6571BDAF46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3845" y="4147636"/>
            <a:ext cx="100811" cy="407563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pic>
        <p:nvPicPr>
          <p:cNvPr id="23564" name="Picture 13">
            <a:extLst>
              <a:ext uri="{FF2B5EF4-FFF2-40B4-BE49-F238E27FC236}">
                <a16:creationId xmlns:a16="http://schemas.microsoft.com/office/drawing/2014/main" id="{60612331-E173-B8A0-6FAB-977021F5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90" y="4172120"/>
            <a:ext cx="2085339" cy="185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5" name="Picture 14">
            <a:extLst>
              <a:ext uri="{FF2B5EF4-FFF2-40B4-BE49-F238E27FC236}">
                <a16:creationId xmlns:a16="http://schemas.microsoft.com/office/drawing/2014/main" id="{9C419A72-8568-8436-00A2-F0B41474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91" y="1713781"/>
            <a:ext cx="2083899" cy="185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6" name="Text Box 15">
            <a:extLst>
              <a:ext uri="{FF2B5EF4-FFF2-40B4-BE49-F238E27FC236}">
                <a16:creationId xmlns:a16="http://schemas.microsoft.com/office/drawing/2014/main" id="{B09264E6-5151-6746-6210-4A11F513E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161" y="5594988"/>
            <a:ext cx="6600212" cy="8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58425" rIns="81646" bIns="40823"/>
          <a:lstStyle>
            <a:lvl1pPr marL="342900" indent="-3429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4318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lvl="1" algn="just" eaLnBrk="1">
              <a:buFont typeface="Wingdings" panose="05000000000000000000" pitchFamily="2" charset="2"/>
              <a:buChar char=""/>
            </a:pPr>
            <a:r>
              <a:rPr lang="en-GB" altLang="fr-FR" sz="1996" b="1">
                <a:solidFill>
                  <a:srgbClr val="000000"/>
                </a:solidFill>
                <a:cs typeface="Arial" panose="020B0604020202020204" pitchFamily="34" charset="0"/>
              </a:rPr>
              <a:t>one-half</a:t>
            </a:r>
            <a:r>
              <a:rPr lang="en-GB" altLang="fr-FR" sz="1996">
                <a:solidFill>
                  <a:srgbClr val="000000"/>
                </a:solidFill>
                <a:cs typeface="Arial" panose="020B0604020202020204" pitchFamily="34" charset="0"/>
              </a:rPr>
              <a:t> of the system becomes </a:t>
            </a:r>
            <a:r>
              <a:rPr lang="en-GB" altLang="fr-FR" sz="1996" b="1">
                <a:solidFill>
                  <a:srgbClr val="000000"/>
                </a:solidFill>
                <a:cs typeface="Arial" panose="020B0604020202020204" pitchFamily="34" charset="0"/>
              </a:rPr>
              <a:t>insulating</a:t>
            </a:r>
          </a:p>
          <a:p>
            <a:pPr lvl="1" eaLnBrk="1">
              <a:buFont typeface="Wingdings" panose="05000000000000000000" pitchFamily="2" charset="2"/>
              <a:buChar char=""/>
            </a:pPr>
            <a:r>
              <a:rPr lang="en-GB" altLang="fr-FR" sz="1996" b="1">
                <a:solidFill>
                  <a:srgbClr val="000000"/>
                </a:solidFill>
                <a:cs typeface="Arial" panose="020B0604020202020204" pitchFamily="34" charset="0"/>
              </a:rPr>
              <a:t>one-half</a:t>
            </a:r>
            <a:r>
              <a:rPr lang="en-GB" altLang="fr-FR" sz="1996">
                <a:solidFill>
                  <a:srgbClr val="000000"/>
                </a:solidFill>
                <a:cs typeface="Arial" panose="020B0604020202020204" pitchFamily="34" charset="0"/>
              </a:rPr>
              <a:t> remains conducting and forms a </a:t>
            </a:r>
            <a:r>
              <a:rPr lang="en-GB" altLang="fr-FR" sz="1996" b="1">
                <a:solidFill>
                  <a:srgbClr val="000000"/>
                </a:solidFill>
                <a:cs typeface="Arial" panose="020B0604020202020204" pitchFamily="34" charset="0"/>
              </a:rPr>
              <a:t>spin-filter</a:t>
            </a:r>
          </a:p>
        </p:txBody>
      </p:sp>
      <p:pic>
        <p:nvPicPr>
          <p:cNvPr id="23567" name="Picture 16">
            <a:extLst>
              <a:ext uri="{FF2B5EF4-FFF2-40B4-BE49-F238E27FC236}">
                <a16:creationId xmlns:a16="http://schemas.microsoft.com/office/drawing/2014/main" id="{FD56F318-FEEF-1568-5615-DB88265C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43" y="2111263"/>
            <a:ext cx="5443772" cy="55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521F03-F86F-9A38-10E4-4F4C4F6CD34A}"/>
              </a:ext>
            </a:extLst>
          </p:cNvPr>
          <p:cNvSpPr/>
          <p:nvPr/>
        </p:nvSpPr>
        <p:spPr bwMode="auto">
          <a:xfrm>
            <a:off x="3018398" y="6457639"/>
            <a:ext cx="6519565" cy="30014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452" dirty="0">
                <a:solidFill>
                  <a:srgbClr val="CC00CC"/>
                </a:solidFill>
              </a:rPr>
              <a:t>B. </a:t>
            </a:r>
            <a:r>
              <a:rPr lang="en-US" sz="1452" dirty="0" err="1">
                <a:solidFill>
                  <a:srgbClr val="CC00CC"/>
                </a:solidFill>
              </a:rPr>
              <a:t>Braunecker</a:t>
            </a:r>
            <a:r>
              <a:rPr lang="en-US" sz="1452" dirty="0">
                <a:solidFill>
                  <a:srgbClr val="CC00CC"/>
                </a:solidFill>
              </a:rPr>
              <a:t>, G. </a:t>
            </a:r>
            <a:r>
              <a:rPr lang="en-US" sz="1452" dirty="0" err="1">
                <a:solidFill>
                  <a:srgbClr val="CC00CC"/>
                </a:solidFill>
              </a:rPr>
              <a:t>Japaridze</a:t>
            </a:r>
            <a:r>
              <a:rPr lang="en-US" sz="1452" dirty="0">
                <a:solidFill>
                  <a:srgbClr val="CC00CC"/>
                </a:solidFill>
              </a:rPr>
              <a:t>, J. </a:t>
            </a:r>
            <a:r>
              <a:rPr lang="en-US" sz="1452" dirty="0" err="1">
                <a:solidFill>
                  <a:srgbClr val="CC00CC"/>
                </a:solidFill>
              </a:rPr>
              <a:t>Klinovaja</a:t>
            </a:r>
            <a:r>
              <a:rPr lang="en-US" sz="1452" dirty="0">
                <a:solidFill>
                  <a:srgbClr val="CC00CC"/>
                </a:solidFill>
              </a:rPr>
              <a:t>, D. Loss, PRB </a:t>
            </a:r>
            <a:r>
              <a:rPr lang="fr-FR" sz="1452" dirty="0">
                <a:solidFill>
                  <a:srgbClr val="CC00CC"/>
                </a:solidFill>
              </a:rPr>
              <a:t>82, 045127 (2010)</a:t>
            </a:r>
            <a:endParaRPr lang="en-US" sz="1452" dirty="0">
              <a:solidFill>
                <a:srgbClr val="CC00CC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5FBD2E9-864C-AEAF-A347-C2F1B50259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62948" y="61928"/>
            <a:ext cx="8230465" cy="803604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The spin selective </a:t>
            </a:r>
            <a:r>
              <a:rPr lang="en-GB" altLang="fr-FR" sz="3266" b="1" dirty="0" err="1">
                <a:solidFill>
                  <a:srgbClr val="FF0000"/>
                </a:solidFill>
                <a:latin typeface="+mn-lt"/>
              </a:rPr>
              <a:t>Peirls</a:t>
            </a: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 transition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CFF43A51-5306-7528-22C8-0B72FDA0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728" y="2236556"/>
            <a:ext cx="4061226" cy="803604"/>
          </a:xfrm>
          <a:prstGeom prst="roundRect">
            <a:avLst>
              <a:gd name="adj" fmla="val 157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EDD841B1-A9EB-CD9F-F911-F05BE98961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77769"/>
            <a:ext cx="8230464" cy="476690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2903" b="1">
                <a:solidFill>
                  <a:srgbClr val="FF0000"/>
                </a:solidFill>
              </a:rPr>
              <a:t>Where to find a magnetic spiral field ?</a:t>
            </a:r>
          </a:p>
        </p:txBody>
      </p:sp>
      <p:sp>
        <p:nvSpPr>
          <p:cNvPr id="25604" name="Flèche droite 17">
            <a:extLst>
              <a:ext uri="{FF2B5EF4-FFF2-40B4-BE49-F238E27FC236}">
                <a16:creationId xmlns:a16="http://schemas.microsoft.com/office/drawing/2014/main" id="{5646C5A9-ACB5-2B6D-8B84-BFEDFB42C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03" y="1265894"/>
            <a:ext cx="777682" cy="3240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81D172-7FE6-6A30-21F1-6CC00C4C73E3}"/>
              </a:ext>
            </a:extLst>
          </p:cNvPr>
          <p:cNvSpPr/>
          <p:nvPr/>
        </p:nvSpPr>
        <p:spPr bwMode="auto">
          <a:xfrm>
            <a:off x="5769087" y="4801465"/>
            <a:ext cx="4899394" cy="32605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633" dirty="0">
                <a:solidFill>
                  <a:srgbClr val="CC00CC"/>
                </a:solidFill>
              </a:rPr>
              <a:t>B. </a:t>
            </a:r>
            <a:r>
              <a:rPr lang="en-US" sz="1633" dirty="0" err="1">
                <a:solidFill>
                  <a:srgbClr val="CC00CC"/>
                </a:solidFill>
              </a:rPr>
              <a:t>Braunecker</a:t>
            </a:r>
            <a:r>
              <a:rPr lang="en-US" sz="1633" dirty="0">
                <a:solidFill>
                  <a:srgbClr val="CC00CC"/>
                </a:solidFill>
              </a:rPr>
              <a:t>, PS, D. Loss, PRL 2009, PRB 2009</a:t>
            </a:r>
          </a:p>
        </p:txBody>
      </p:sp>
      <p:sp>
        <p:nvSpPr>
          <p:cNvPr id="25606" name="Rectangle 1">
            <a:extLst>
              <a:ext uri="{FF2B5EF4-FFF2-40B4-BE49-F238E27FC236}">
                <a16:creationId xmlns:a16="http://schemas.microsoft.com/office/drawing/2014/main" id="{8960561F-84D1-18A4-9F3D-D3FB0920F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07" y="1012427"/>
            <a:ext cx="5878697" cy="8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2540">
                <a:solidFill>
                  <a:srgbClr val="FF0000"/>
                </a:solidFill>
              </a:rPr>
              <a:t>A first option: quantum wires with nuclear spins</a:t>
            </a:r>
            <a:endParaRPr lang="fr-FR" altLang="fr-FR" sz="2540">
              <a:solidFill>
                <a:srgbClr val="FF0000"/>
              </a:solidFill>
            </a:endParaRPr>
          </a:p>
        </p:txBody>
      </p:sp>
      <p:pic>
        <p:nvPicPr>
          <p:cNvPr id="25607" name="Picture 13">
            <a:extLst>
              <a:ext uri="{FF2B5EF4-FFF2-40B4-BE49-F238E27FC236}">
                <a16:creationId xmlns:a16="http://schemas.microsoft.com/office/drawing/2014/main" id="{D604B7AF-E98E-5CDD-295A-A906A813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0"/>
          <a:stretch>
            <a:fillRect/>
          </a:stretch>
        </p:blipFill>
        <p:spPr bwMode="auto">
          <a:xfrm>
            <a:off x="4278530" y="2318644"/>
            <a:ext cx="3201456" cy="6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8" name="Text Box 6">
            <a:extLst>
              <a:ext uri="{FF2B5EF4-FFF2-40B4-BE49-F238E27FC236}">
                <a16:creationId xmlns:a16="http://schemas.microsoft.com/office/drawing/2014/main" id="{E0654D10-6E0D-0BC7-FB65-184987CE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210" y="3951776"/>
            <a:ext cx="7707689" cy="77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/>
            <a:r>
              <a:rPr lang="en-GB" altLang="fr-FR" sz="1996" b="1">
                <a:solidFill>
                  <a:schemeClr val="accent2"/>
                </a:solidFill>
              </a:rPr>
              <a:t>Below some critical temperature </a:t>
            </a:r>
            <a:r>
              <a:rPr lang="en-GB" altLang="fr-FR" sz="1814" b="1">
                <a:solidFill>
                  <a:schemeClr val="accent2"/>
                </a:solidFill>
              </a:rPr>
              <a:t>T*</a:t>
            </a:r>
            <a:r>
              <a:rPr lang="en-GB" altLang="fr-FR" sz="1996" b="1">
                <a:solidFill>
                  <a:schemeClr val="accent2"/>
                </a:solidFill>
              </a:rPr>
              <a:t>, electrons and nuclear spins</a:t>
            </a:r>
          </a:p>
          <a:p>
            <a:pPr algn="ctr" eaLnBrk="1"/>
            <a:r>
              <a:rPr lang="en-GB" altLang="fr-FR" sz="1996" b="1">
                <a:solidFill>
                  <a:schemeClr val="accent2"/>
                </a:solidFill>
              </a:rPr>
              <a:t>can be tightly bound into an new ordered phase in 1D</a:t>
            </a:r>
          </a:p>
        </p:txBody>
      </p:sp>
      <p:sp>
        <p:nvSpPr>
          <p:cNvPr id="25609" name="Rectangle 5">
            <a:extLst>
              <a:ext uri="{FF2B5EF4-FFF2-40B4-BE49-F238E27FC236}">
                <a16:creationId xmlns:a16="http://schemas.microsoft.com/office/drawing/2014/main" id="{EE775795-4607-4057-9150-24628EF3A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2479941"/>
            <a:ext cx="1365054" cy="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 b="1"/>
              <a:t>Basic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 b="1"/>
              <a:t>Hamiltonian</a:t>
            </a:r>
            <a:endParaRPr lang="fr-FR" altLang="fr-FR" sz="1633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771DE7B-6CAE-B816-695B-D99A92D34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21" y="5628112"/>
            <a:ext cx="2083899" cy="42916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7651" name="AutoShape 1">
            <a:extLst>
              <a:ext uri="{FF2B5EF4-FFF2-40B4-BE49-F238E27FC236}">
                <a16:creationId xmlns:a16="http://schemas.microsoft.com/office/drawing/2014/main" id="{F4BFABD6-D1A6-DA3D-571B-935645DBF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933" y="2688763"/>
            <a:ext cx="4105872" cy="1945644"/>
          </a:xfrm>
          <a:prstGeom prst="roundRect">
            <a:avLst>
              <a:gd name="adj" fmla="val 79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7652" name="AutoShape 2">
            <a:extLst>
              <a:ext uri="{FF2B5EF4-FFF2-40B4-BE49-F238E27FC236}">
                <a16:creationId xmlns:a16="http://schemas.microsoft.com/office/drawing/2014/main" id="{1264FB9E-2D21-276B-14E6-FD603B50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967" y="864092"/>
            <a:ext cx="4061226" cy="803604"/>
          </a:xfrm>
          <a:prstGeom prst="roundRect">
            <a:avLst>
              <a:gd name="adj" fmla="val 157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7653" name="Rectangle 1">
            <a:extLst>
              <a:ext uri="{FF2B5EF4-FFF2-40B4-BE49-F238E27FC236}">
                <a16:creationId xmlns:a16="http://schemas.microsoft.com/office/drawing/2014/main" id="{E6DDE8E7-C70A-116A-2DA7-6551BE782E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77769"/>
            <a:ext cx="8230464" cy="476690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2903" b="1">
                <a:solidFill>
                  <a:srgbClr val="FF0000"/>
                </a:solidFill>
              </a:rPr>
              <a:t>How does it work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DBEA5F-407E-38EF-7102-3B398CC366C5}"/>
              </a:ext>
            </a:extLst>
          </p:cNvPr>
          <p:cNvSpPr/>
          <p:nvPr/>
        </p:nvSpPr>
        <p:spPr bwMode="auto">
          <a:xfrm>
            <a:off x="5877098" y="6480681"/>
            <a:ext cx="4549437" cy="30014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452" dirty="0">
                <a:solidFill>
                  <a:srgbClr val="CC00CC"/>
                </a:solidFill>
              </a:rPr>
              <a:t>B. </a:t>
            </a:r>
            <a:r>
              <a:rPr lang="en-US" sz="1452" dirty="0" err="1">
                <a:solidFill>
                  <a:srgbClr val="CC00CC"/>
                </a:solidFill>
              </a:rPr>
              <a:t>Braunecker</a:t>
            </a:r>
            <a:r>
              <a:rPr lang="en-US" sz="1452" dirty="0">
                <a:solidFill>
                  <a:srgbClr val="CC00CC"/>
                </a:solidFill>
              </a:rPr>
              <a:t>, PS, D. Loss, PRL 2009, PRB 2009</a:t>
            </a:r>
          </a:p>
        </p:txBody>
      </p:sp>
      <p:pic>
        <p:nvPicPr>
          <p:cNvPr id="27655" name="Picture 13">
            <a:extLst>
              <a:ext uri="{FF2B5EF4-FFF2-40B4-BE49-F238E27FC236}">
                <a16:creationId xmlns:a16="http://schemas.microsoft.com/office/drawing/2014/main" id="{2948EACF-6925-BFB8-0621-29603063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0"/>
          <a:stretch>
            <a:fillRect/>
          </a:stretch>
        </p:blipFill>
        <p:spPr bwMode="auto">
          <a:xfrm>
            <a:off x="2400573" y="1045550"/>
            <a:ext cx="3201456" cy="6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6" name="Text Box 2">
            <a:extLst>
              <a:ext uri="{FF2B5EF4-FFF2-40B4-BE49-F238E27FC236}">
                <a16:creationId xmlns:a16="http://schemas.microsoft.com/office/drawing/2014/main" id="{FAA9CF54-5A6E-C71D-D0D3-7CA2856F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852" y="1860676"/>
            <a:ext cx="5459613" cy="44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32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814">
                <a:solidFill>
                  <a:srgbClr val="000000"/>
                </a:solidFill>
              </a:rPr>
              <a:t>- Integrate out electrons (separation of time-scales)</a:t>
            </a:r>
          </a:p>
        </p:txBody>
      </p:sp>
      <p:pic>
        <p:nvPicPr>
          <p:cNvPr id="27657" name="Picture 9">
            <a:extLst>
              <a:ext uri="{FF2B5EF4-FFF2-40B4-BE49-F238E27FC236}">
                <a16:creationId xmlns:a16="http://schemas.microsoft.com/office/drawing/2014/main" id="{2FB6ECF4-48F8-5B62-7B83-313D418B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75" y="2841419"/>
            <a:ext cx="3823602" cy="16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8" name="Text Box 7">
            <a:extLst>
              <a:ext uri="{FF2B5EF4-FFF2-40B4-BE49-F238E27FC236}">
                <a16:creationId xmlns:a16="http://schemas.microsoft.com/office/drawing/2014/main" id="{5F6012AA-2251-AEFB-ADDC-73CAC342C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024" y="5079415"/>
            <a:ext cx="3840883" cy="3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7976" tIns="73155" rIns="97976" bIns="57152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814" b="1">
                <a:solidFill>
                  <a:srgbClr val="008000"/>
                </a:solidFill>
              </a:rPr>
              <a:t>static electron spin susceptibility</a:t>
            </a:r>
          </a:p>
          <a:p>
            <a:pPr eaLnBrk="1"/>
            <a:endParaRPr lang="en-GB" altLang="fr-FR" sz="1814" b="1">
              <a:solidFill>
                <a:srgbClr val="008000"/>
              </a:solidFill>
            </a:endParaRPr>
          </a:p>
        </p:txBody>
      </p:sp>
      <p:cxnSp>
        <p:nvCxnSpPr>
          <p:cNvPr id="27659" name="Connecteur droit avec flèche 3">
            <a:extLst>
              <a:ext uri="{FF2B5EF4-FFF2-40B4-BE49-F238E27FC236}">
                <a16:creationId xmlns:a16="http://schemas.microsoft.com/office/drawing/2014/main" id="{E3D087F1-FABD-ADB5-0D4E-8C62AF16CE4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89783" y="4343497"/>
            <a:ext cx="0" cy="711435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0" name="Text Box 11">
            <a:extLst>
              <a:ext uri="{FF2B5EF4-FFF2-40B4-BE49-F238E27FC236}">
                <a16:creationId xmlns:a16="http://schemas.microsoft.com/office/drawing/2014/main" id="{3D781950-2D0F-E7A1-507B-C383EAC0C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398" y="2841420"/>
            <a:ext cx="3709829" cy="7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 b="1">
                <a:solidFill>
                  <a:schemeClr val="accent2"/>
                </a:solidFill>
              </a:rPr>
              <a:t>RKKY interaction</a:t>
            </a:r>
            <a:r>
              <a:rPr lang="en-GB" altLang="fr-FR" sz="2359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GB" altLang="fr-FR" sz="1996" b="1">
                <a:solidFill>
                  <a:schemeClr val="accent2"/>
                </a:solidFill>
              </a:rPr>
              <a:t>long ranged </a:t>
            </a:r>
          </a:p>
          <a:p>
            <a:pPr eaLnBrk="1"/>
            <a:r>
              <a:rPr lang="en-GB" altLang="fr-FR" sz="1996" b="1">
                <a:solidFill>
                  <a:schemeClr val="accent2"/>
                </a:solidFill>
              </a:rPr>
              <a:t>Interaction J</a:t>
            </a:r>
            <a:r>
              <a:rPr lang="en-GB" altLang="fr-FR" sz="1452" b="1">
                <a:solidFill>
                  <a:schemeClr val="accent2"/>
                </a:solidFill>
              </a:rPr>
              <a:t>q</a:t>
            </a:r>
          </a:p>
        </p:txBody>
      </p:sp>
      <p:pic>
        <p:nvPicPr>
          <p:cNvPr id="27661" name="Picture 12">
            <a:extLst>
              <a:ext uri="{FF2B5EF4-FFF2-40B4-BE49-F238E27FC236}">
                <a16:creationId xmlns:a16="http://schemas.microsoft.com/office/drawing/2014/main" id="{954312AD-3630-FE22-B080-458CEBEE8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35" y="3686787"/>
            <a:ext cx="3005596" cy="163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62" name="Text Box 7">
            <a:extLst>
              <a:ext uri="{FF2B5EF4-FFF2-40B4-BE49-F238E27FC236}">
                <a16:creationId xmlns:a16="http://schemas.microsoft.com/office/drawing/2014/main" id="{670DA841-DCD5-F658-D803-1DDE7074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800" y="5628111"/>
            <a:ext cx="2082459" cy="45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>
                <a:solidFill>
                  <a:srgbClr val="000000"/>
                </a:solidFill>
              </a:rPr>
              <a:t>minimum at 2</a:t>
            </a:r>
            <a:r>
              <a:rPr lang="en-GB" altLang="fr-FR" sz="2177" i="1">
                <a:solidFill>
                  <a:srgbClr val="000000"/>
                </a:solidFill>
              </a:rPr>
              <a:t>k</a:t>
            </a:r>
            <a:r>
              <a:rPr lang="en-GB" altLang="fr-FR" sz="2177" i="1" baseline="-330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7663" name="Line 11">
            <a:extLst>
              <a:ext uri="{FF2B5EF4-FFF2-40B4-BE49-F238E27FC236}">
                <a16:creationId xmlns:a16="http://schemas.microsoft.com/office/drawing/2014/main" id="{900ADCC8-B3BF-27C1-E739-12F2C56C0F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9776" y="5265193"/>
            <a:ext cx="452207" cy="362918"/>
          </a:xfrm>
          <a:prstGeom prst="line">
            <a:avLst/>
          </a:prstGeom>
          <a:noFill/>
          <a:ln w="3672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">
            <a:extLst>
              <a:ext uri="{FF2B5EF4-FFF2-40B4-BE49-F238E27FC236}">
                <a16:creationId xmlns:a16="http://schemas.microsoft.com/office/drawing/2014/main" id="{D9198E84-C358-2B4A-4A39-8756678083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88815" y="4020903"/>
            <a:ext cx="1441" cy="149487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47F2AA5-DA33-94B1-D7B4-EB4AFB01B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062" y="4769782"/>
            <a:ext cx="1949965" cy="4133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FCC4884-C88E-9E95-AA8F-5475CA5F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922" y="1160763"/>
            <a:ext cx="4547997" cy="99370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29701" name="Rectangle 4">
            <a:extLst>
              <a:ext uri="{FF2B5EF4-FFF2-40B4-BE49-F238E27FC236}">
                <a16:creationId xmlns:a16="http://schemas.microsoft.com/office/drawing/2014/main" id="{78F80FE4-5295-160D-2E1E-A888408E25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77769"/>
            <a:ext cx="8230464" cy="672551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3266" b="1">
                <a:solidFill>
                  <a:srgbClr val="FF0000"/>
                </a:solidFill>
              </a:rPr>
              <a:t>Self-consistent mean field approach</a:t>
            </a:r>
          </a:p>
        </p:txBody>
      </p:sp>
      <p:pic>
        <p:nvPicPr>
          <p:cNvPr id="29702" name="Picture 5">
            <a:extLst>
              <a:ext uri="{FF2B5EF4-FFF2-40B4-BE49-F238E27FC236}">
                <a16:creationId xmlns:a16="http://schemas.microsoft.com/office/drawing/2014/main" id="{3626B1DE-FC5B-71A2-DA39-0FC305BC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0"/>
          <a:stretch>
            <a:fillRect/>
          </a:stretch>
        </p:blipFill>
        <p:spPr bwMode="auto">
          <a:xfrm>
            <a:off x="1994451" y="1268774"/>
            <a:ext cx="4298851" cy="85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9703" name="Group 6">
            <a:extLst>
              <a:ext uri="{FF2B5EF4-FFF2-40B4-BE49-F238E27FC236}">
                <a16:creationId xmlns:a16="http://schemas.microsoft.com/office/drawing/2014/main" id="{BF06A27F-3F2C-7885-0A80-DF4EF71C88FF}"/>
              </a:ext>
            </a:extLst>
          </p:cNvPr>
          <p:cNvGrpSpPr>
            <a:grpSpLocks/>
          </p:cNvGrpSpPr>
          <p:nvPr/>
        </p:nvGrpSpPr>
        <p:grpSpPr bwMode="auto">
          <a:xfrm>
            <a:off x="2959351" y="2286961"/>
            <a:ext cx="4716495" cy="1319178"/>
            <a:chOff x="997" y="1589"/>
            <a:chExt cx="3274" cy="916"/>
          </a:xfrm>
        </p:grpSpPr>
        <p:sp>
          <p:nvSpPr>
            <p:cNvPr id="29717" name="Rectangle 7">
              <a:extLst>
                <a:ext uri="{FF2B5EF4-FFF2-40B4-BE49-F238E27FC236}">
                  <a16:creationId xmlns:a16="http://schemas.microsoft.com/office/drawing/2014/main" id="{62EC8F6D-4161-4BDA-F8A8-BD81E82FA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" y="1589"/>
              <a:ext cx="3275" cy="917"/>
            </a:xfrm>
            <a:prstGeom prst="rect">
              <a:avLst/>
            </a:prstGeom>
            <a:solidFill>
              <a:srgbClr val="E6E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endParaRPr lang="fr-FR" altLang="fr-FR" sz="1633"/>
            </a:p>
          </p:txBody>
        </p:sp>
        <p:sp>
          <p:nvSpPr>
            <p:cNvPr id="29718" name="Text Box 8">
              <a:extLst>
                <a:ext uri="{FF2B5EF4-FFF2-40B4-BE49-F238E27FC236}">
                  <a16:creationId xmlns:a16="http://schemas.microsoft.com/office/drawing/2014/main" id="{547E237F-1E17-2A21-7CC8-EAC282BF6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" y="1608"/>
              <a:ext cx="262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46" tIns="60026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r>
                <a:rPr lang="en-GB" altLang="fr-FR" sz="2177">
                  <a:solidFill>
                    <a:srgbClr val="000000"/>
                  </a:solidFill>
                </a:rPr>
                <a:t>effective electron Hamiltonian</a:t>
              </a:r>
            </a:p>
          </p:txBody>
        </p:sp>
        <p:pic>
          <p:nvPicPr>
            <p:cNvPr id="29719" name="Picture 9">
              <a:extLst>
                <a:ext uri="{FF2B5EF4-FFF2-40B4-BE49-F238E27FC236}">
                  <a16:creationId xmlns:a16="http://schemas.microsoft.com/office/drawing/2014/main" id="{29782AA5-AB5C-B442-43C7-29BBA7B69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1941"/>
              <a:ext cx="3074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9704" name="Group 10">
            <a:extLst>
              <a:ext uri="{FF2B5EF4-FFF2-40B4-BE49-F238E27FC236}">
                <a16:creationId xmlns:a16="http://schemas.microsoft.com/office/drawing/2014/main" id="{BE3669C5-93FA-6F79-5A7B-A227B6CB8186}"/>
              </a:ext>
            </a:extLst>
          </p:cNvPr>
          <p:cNvGrpSpPr>
            <a:grpSpLocks/>
          </p:cNvGrpSpPr>
          <p:nvPr/>
        </p:nvGrpSpPr>
        <p:grpSpPr bwMode="auto">
          <a:xfrm>
            <a:off x="2959352" y="3722792"/>
            <a:ext cx="4697773" cy="2799654"/>
            <a:chOff x="997" y="2586"/>
            <a:chExt cx="3261" cy="1945"/>
          </a:xfrm>
        </p:grpSpPr>
        <p:sp>
          <p:nvSpPr>
            <p:cNvPr id="29712" name="Rectangle 11">
              <a:extLst>
                <a:ext uri="{FF2B5EF4-FFF2-40B4-BE49-F238E27FC236}">
                  <a16:creationId xmlns:a16="http://schemas.microsoft.com/office/drawing/2014/main" id="{93CD9033-7FB0-1035-BF79-69E0F5435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" y="2586"/>
              <a:ext cx="3262" cy="1706"/>
            </a:xfrm>
            <a:prstGeom prst="rect">
              <a:avLst/>
            </a:prstGeom>
            <a:solidFill>
              <a:srgbClr val="E6E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endParaRPr lang="fr-FR" altLang="fr-FR" sz="1633"/>
            </a:p>
          </p:txBody>
        </p:sp>
        <p:sp>
          <p:nvSpPr>
            <p:cNvPr id="29713" name="Text Box 12">
              <a:extLst>
                <a:ext uri="{FF2B5EF4-FFF2-40B4-BE49-F238E27FC236}">
                  <a16:creationId xmlns:a16="http://schemas.microsoft.com/office/drawing/2014/main" id="{9B1F2FAC-AE57-C039-DBF7-E89403D78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" y="2614"/>
              <a:ext cx="298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46" tIns="60026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r>
                <a:rPr lang="en-GB" altLang="fr-FR" sz="2177">
                  <a:solidFill>
                    <a:srgbClr val="000000"/>
                  </a:solidFill>
                </a:rPr>
                <a:t>effective nuclear spin Hamiltonian</a:t>
              </a:r>
            </a:p>
          </p:txBody>
        </p:sp>
        <p:pic>
          <p:nvPicPr>
            <p:cNvPr id="29714" name="Picture 13">
              <a:extLst>
                <a:ext uri="{FF2B5EF4-FFF2-40B4-BE49-F238E27FC236}">
                  <a16:creationId xmlns:a16="http://schemas.microsoft.com/office/drawing/2014/main" id="{F99A6C8D-DF3F-9A32-63ED-D64498840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2914"/>
              <a:ext cx="3003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15" name="Picture 14">
              <a:extLst>
                <a:ext uri="{FF2B5EF4-FFF2-40B4-BE49-F238E27FC236}">
                  <a16:creationId xmlns:a16="http://schemas.microsoft.com/office/drawing/2014/main" id="{EF41E6D6-B70A-CAD6-B9A9-8E980055C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4330"/>
              <a:ext cx="1407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16" name="Picture 15">
              <a:extLst>
                <a:ext uri="{FF2B5EF4-FFF2-40B4-BE49-F238E27FC236}">
                  <a16:creationId xmlns:a16="http://schemas.microsoft.com/office/drawing/2014/main" id="{59D5F473-67F2-6AD5-8EC7-079A1C253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" y="4333"/>
              <a:ext cx="962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9705" name="Freeform 16">
            <a:extLst>
              <a:ext uri="{FF2B5EF4-FFF2-40B4-BE49-F238E27FC236}">
                <a16:creationId xmlns:a16="http://schemas.microsoft.com/office/drawing/2014/main" id="{B4B21B2C-6708-5940-1974-F6124038641D}"/>
              </a:ext>
            </a:extLst>
          </p:cNvPr>
          <p:cNvSpPr>
            <a:spLocks/>
          </p:cNvSpPr>
          <p:nvPr/>
        </p:nvSpPr>
        <p:spPr bwMode="auto">
          <a:xfrm>
            <a:off x="2191751" y="2363290"/>
            <a:ext cx="540057" cy="2063736"/>
          </a:xfrm>
          <a:custGeom>
            <a:avLst/>
            <a:gdLst>
              <a:gd name="T0" fmla="*/ 0 w 1652"/>
              <a:gd name="T1" fmla="*/ 0 h 6319"/>
              <a:gd name="T2" fmla="*/ 0 w 1652"/>
              <a:gd name="T3" fmla="*/ 2147483646 h 6319"/>
              <a:gd name="T4" fmla="*/ 2147483646 w 1652"/>
              <a:gd name="T5" fmla="*/ 2147483646 h 6319"/>
              <a:gd name="T6" fmla="*/ 0 60000 65536"/>
              <a:gd name="T7" fmla="*/ 0 60000 65536"/>
              <a:gd name="T8" fmla="*/ 0 60000 65536"/>
              <a:gd name="T9" fmla="*/ 0 w 1652"/>
              <a:gd name="T10" fmla="*/ 0 h 6319"/>
              <a:gd name="T11" fmla="*/ 1652 w 1652"/>
              <a:gd name="T12" fmla="*/ 6319 h 63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2" h="6319">
                <a:moveTo>
                  <a:pt x="0" y="0"/>
                </a:moveTo>
                <a:lnTo>
                  <a:pt x="0" y="6318"/>
                </a:lnTo>
                <a:lnTo>
                  <a:pt x="1651" y="6318"/>
                </a:lnTo>
              </a:path>
            </a:pathLst>
          </a:custGeom>
          <a:noFill/>
          <a:ln w="7308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9706" name="Freeform 17">
            <a:extLst>
              <a:ext uri="{FF2B5EF4-FFF2-40B4-BE49-F238E27FC236}">
                <a16:creationId xmlns:a16="http://schemas.microsoft.com/office/drawing/2014/main" id="{174DD6BE-435E-E289-119D-D8CACACFA55E}"/>
              </a:ext>
            </a:extLst>
          </p:cNvPr>
          <p:cNvSpPr>
            <a:spLocks/>
          </p:cNvSpPr>
          <p:nvPr/>
        </p:nvSpPr>
        <p:spPr bwMode="auto">
          <a:xfrm>
            <a:off x="2193191" y="2363290"/>
            <a:ext cx="540056" cy="705674"/>
          </a:xfrm>
          <a:custGeom>
            <a:avLst/>
            <a:gdLst>
              <a:gd name="T0" fmla="*/ 0 w 1652"/>
              <a:gd name="T1" fmla="*/ 0 h 2161"/>
              <a:gd name="T2" fmla="*/ 0 w 1652"/>
              <a:gd name="T3" fmla="*/ 2147483646 h 2161"/>
              <a:gd name="T4" fmla="*/ 2147483646 w 1652"/>
              <a:gd name="T5" fmla="*/ 2147483646 h 2161"/>
              <a:gd name="T6" fmla="*/ 0 60000 65536"/>
              <a:gd name="T7" fmla="*/ 0 60000 65536"/>
              <a:gd name="T8" fmla="*/ 0 60000 65536"/>
              <a:gd name="T9" fmla="*/ 0 w 1652"/>
              <a:gd name="T10" fmla="*/ 0 h 2161"/>
              <a:gd name="T11" fmla="*/ 1652 w 1652"/>
              <a:gd name="T12" fmla="*/ 2161 h 21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2" h="2161">
                <a:moveTo>
                  <a:pt x="0" y="0"/>
                </a:moveTo>
                <a:lnTo>
                  <a:pt x="0" y="2160"/>
                </a:lnTo>
                <a:lnTo>
                  <a:pt x="1651" y="2160"/>
                </a:lnTo>
              </a:path>
            </a:pathLst>
          </a:custGeom>
          <a:noFill/>
          <a:ln w="7308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9707" name="Freeform 18">
            <a:extLst>
              <a:ext uri="{FF2B5EF4-FFF2-40B4-BE49-F238E27FC236}">
                <a16:creationId xmlns:a16="http://schemas.microsoft.com/office/drawing/2014/main" id="{B54A2F77-26C6-8521-EBE3-E473E8E467F7}"/>
              </a:ext>
            </a:extLst>
          </p:cNvPr>
          <p:cNvSpPr>
            <a:spLocks/>
          </p:cNvSpPr>
          <p:nvPr/>
        </p:nvSpPr>
        <p:spPr bwMode="auto">
          <a:xfrm>
            <a:off x="7808340" y="3067523"/>
            <a:ext cx="538617" cy="1327819"/>
          </a:xfrm>
          <a:custGeom>
            <a:avLst/>
            <a:gdLst>
              <a:gd name="T0" fmla="*/ 0 w 1651"/>
              <a:gd name="T1" fmla="*/ 0 h 4066"/>
              <a:gd name="T2" fmla="*/ 2147483646 w 1651"/>
              <a:gd name="T3" fmla="*/ 0 h 4066"/>
              <a:gd name="T4" fmla="*/ 2147483646 w 1651"/>
              <a:gd name="T5" fmla="*/ 2147483646 h 4066"/>
              <a:gd name="T6" fmla="*/ 0 w 1651"/>
              <a:gd name="T7" fmla="*/ 2147483646 h 4066"/>
              <a:gd name="T8" fmla="*/ 0 60000 65536"/>
              <a:gd name="T9" fmla="*/ 0 60000 65536"/>
              <a:gd name="T10" fmla="*/ 0 60000 65536"/>
              <a:gd name="T11" fmla="*/ 0 60000 65536"/>
              <a:gd name="T12" fmla="*/ 0 w 1651"/>
              <a:gd name="T13" fmla="*/ 0 h 4066"/>
              <a:gd name="T14" fmla="*/ 1651 w 1651"/>
              <a:gd name="T15" fmla="*/ 4066 h 40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51" h="4066">
                <a:moveTo>
                  <a:pt x="0" y="0"/>
                </a:moveTo>
                <a:lnTo>
                  <a:pt x="1650" y="0"/>
                </a:lnTo>
                <a:lnTo>
                  <a:pt x="1650" y="4065"/>
                </a:lnTo>
                <a:lnTo>
                  <a:pt x="0" y="4065"/>
                </a:lnTo>
              </a:path>
            </a:pathLst>
          </a:custGeom>
          <a:noFill/>
          <a:ln w="73080">
            <a:solidFill>
              <a:srgbClr val="000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9708" name="Text Box 19">
            <a:extLst>
              <a:ext uri="{FF2B5EF4-FFF2-40B4-BE49-F238E27FC236}">
                <a16:creationId xmlns:a16="http://schemas.microsoft.com/office/drawing/2014/main" id="{37E5EA1A-557A-9595-239C-73BFAEB3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092" y="3341152"/>
            <a:ext cx="1561124" cy="64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mutual</a:t>
            </a:r>
          </a:p>
          <a:p>
            <a:pPr eaLnBrk="1"/>
            <a:r>
              <a:rPr lang="en-GB" altLang="fr-FR" sz="1996">
                <a:solidFill>
                  <a:srgbClr val="000000"/>
                </a:solidFill>
              </a:rPr>
              <a:t>dependence</a:t>
            </a:r>
          </a:p>
        </p:txBody>
      </p:sp>
      <p:sp>
        <p:nvSpPr>
          <p:cNvPr id="29709" name="Text Box 20">
            <a:extLst>
              <a:ext uri="{FF2B5EF4-FFF2-40B4-BE49-F238E27FC236}">
                <a16:creationId xmlns:a16="http://schemas.microsoft.com/office/drawing/2014/main" id="{168C57BF-D889-3CA5-CDD6-9885384A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819" y="4801464"/>
            <a:ext cx="1973007" cy="36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self-consistency</a:t>
            </a:r>
          </a:p>
        </p:txBody>
      </p:sp>
      <p:sp>
        <p:nvSpPr>
          <p:cNvPr id="29710" name="Line 21">
            <a:extLst>
              <a:ext uri="{FF2B5EF4-FFF2-40B4-BE49-F238E27FC236}">
                <a16:creationId xmlns:a16="http://schemas.microsoft.com/office/drawing/2014/main" id="{CAFA1FB0-5AD5-1521-CC7A-85268EAA4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9670" y="4020903"/>
            <a:ext cx="1440" cy="75031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29711" name="Text Box 22">
            <a:extLst>
              <a:ext uri="{FF2B5EF4-FFF2-40B4-BE49-F238E27FC236}">
                <a16:creationId xmlns:a16="http://schemas.microsoft.com/office/drawing/2014/main" id="{7E14D3C7-BCF8-2672-1CEC-91F8EDE15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393" y="5518660"/>
            <a:ext cx="1690738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novel physics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79044E0D-B006-9279-F3A3-20A61637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2"/>
            <a:ext cx="12192000" cy="54367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A more direct approach to YSR bound states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54FA5-B040-8319-9783-C27699EF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24" y="1009938"/>
            <a:ext cx="2778803" cy="543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A156BB-EBE4-6EFC-3D9B-319F5BB05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6" y="873609"/>
            <a:ext cx="3786579" cy="94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6FF0-1459-9AD6-88CC-2B40E4C35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60" y="3294939"/>
            <a:ext cx="3107267" cy="676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E629B-2E6C-6CFB-723D-B95FC83D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144" y="2659366"/>
            <a:ext cx="5773454" cy="1733173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461E7137-BC0E-5653-0161-947E66336D91}"/>
              </a:ext>
            </a:extLst>
          </p:cNvPr>
          <p:cNvSpPr/>
          <p:nvPr/>
        </p:nvSpPr>
        <p:spPr>
          <a:xfrm>
            <a:off x="4863505" y="2684051"/>
            <a:ext cx="283278" cy="1898356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85761-297A-B0FF-AB17-F391D2AB3EE8}"/>
              </a:ext>
            </a:extLst>
          </p:cNvPr>
          <p:cNvSpPr txBox="1"/>
          <p:nvPr/>
        </p:nvSpPr>
        <p:spPr>
          <a:xfrm>
            <a:off x="664436" y="2659366"/>
            <a:ext cx="330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Normalization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4E5AF9-DA83-A0FC-B041-11DAFA738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849" y="3423508"/>
            <a:ext cx="695004" cy="4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41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BDEEA3BF-2C2B-A3C2-790A-FC5B0249ED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77769"/>
            <a:ext cx="8230464" cy="476690"/>
          </a:xfrm>
        </p:spPr>
        <p:txBody>
          <a:bodyPr vert="horz" lIns="91440" tIns="25604" rIns="91440" bIns="45720" rtlCol="0" anchor="ctr">
            <a:normAutofit fontScale="90000"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3266" b="1">
                <a:solidFill>
                  <a:srgbClr val="FF0000"/>
                </a:solidFill>
              </a:rPr>
              <a:t>Effect of nuclear helical field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93B98A-DC80-F671-7979-CAE762050970}"/>
              </a:ext>
            </a:extLst>
          </p:cNvPr>
          <p:cNvSpPr/>
          <p:nvPr/>
        </p:nvSpPr>
        <p:spPr bwMode="auto">
          <a:xfrm>
            <a:off x="5774847" y="5845575"/>
            <a:ext cx="4549438" cy="30014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452" dirty="0">
                <a:solidFill>
                  <a:srgbClr val="CC00CC"/>
                </a:solidFill>
              </a:rPr>
              <a:t>B. </a:t>
            </a:r>
            <a:r>
              <a:rPr lang="en-US" sz="1452" dirty="0" err="1">
                <a:solidFill>
                  <a:srgbClr val="CC00CC"/>
                </a:solidFill>
              </a:rPr>
              <a:t>Braunecker</a:t>
            </a:r>
            <a:r>
              <a:rPr lang="en-US" sz="1452" dirty="0">
                <a:solidFill>
                  <a:srgbClr val="CC00CC"/>
                </a:solidFill>
              </a:rPr>
              <a:t>, PS, D. Loss, PRL 2009, PRB 2009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CCA17204-6797-9914-9A23-7B1E706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20" y="1248612"/>
            <a:ext cx="5494176" cy="131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Text Box 2">
            <a:extLst>
              <a:ext uri="{FF2B5EF4-FFF2-40B4-BE49-F238E27FC236}">
                <a16:creationId xmlns:a16="http://schemas.microsoft.com/office/drawing/2014/main" id="{E39D1E8C-BA2F-6921-DF24-24978144C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605" y="1012427"/>
            <a:ext cx="4333415" cy="4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32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814">
                <a:solidFill>
                  <a:srgbClr val="000000"/>
                </a:solidFill>
              </a:rPr>
              <a:t>Helical order of nuclear spins :</a:t>
            </a:r>
          </a:p>
        </p:txBody>
      </p:sp>
      <p:sp>
        <p:nvSpPr>
          <p:cNvPr id="31750" name="Line 6">
            <a:extLst>
              <a:ext uri="{FF2B5EF4-FFF2-40B4-BE49-F238E27FC236}">
                <a16:creationId xmlns:a16="http://schemas.microsoft.com/office/drawing/2014/main" id="{3008E4CA-3BFA-CC95-8FA7-A22F657BB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4890" y="2383451"/>
            <a:ext cx="252890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pic>
        <p:nvPicPr>
          <p:cNvPr id="31751" name="Picture 5">
            <a:extLst>
              <a:ext uri="{FF2B5EF4-FFF2-40B4-BE49-F238E27FC236}">
                <a16:creationId xmlns:a16="http://schemas.microsoft.com/office/drawing/2014/main" id="{972B9412-6FFB-7BC1-1E3F-240A1301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02" y="2520265"/>
            <a:ext cx="648068" cy="29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1752" name="Group 10">
            <a:extLst>
              <a:ext uri="{FF2B5EF4-FFF2-40B4-BE49-F238E27FC236}">
                <a16:creationId xmlns:a16="http://schemas.microsoft.com/office/drawing/2014/main" id="{0DA63D0E-FF7F-CA4D-1DB9-50EB29DD4008}"/>
              </a:ext>
            </a:extLst>
          </p:cNvPr>
          <p:cNvGrpSpPr>
            <a:grpSpLocks/>
          </p:cNvGrpSpPr>
          <p:nvPr/>
        </p:nvGrpSpPr>
        <p:grpSpPr bwMode="auto">
          <a:xfrm>
            <a:off x="3870967" y="3364194"/>
            <a:ext cx="5378965" cy="858330"/>
            <a:chOff x="1065" y="2857"/>
            <a:chExt cx="4217" cy="956"/>
          </a:xfrm>
        </p:grpSpPr>
        <p:sp>
          <p:nvSpPr>
            <p:cNvPr id="31757" name="Rectangle 12">
              <a:extLst>
                <a:ext uri="{FF2B5EF4-FFF2-40B4-BE49-F238E27FC236}">
                  <a16:creationId xmlns:a16="http://schemas.microsoft.com/office/drawing/2014/main" id="{08ABC614-DDF3-25E9-068F-D49B4B429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2857"/>
              <a:ext cx="4217" cy="556"/>
            </a:xfrm>
            <a:prstGeom prst="rect">
              <a:avLst/>
            </a:prstGeom>
            <a:solidFill>
              <a:srgbClr val="E6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endParaRPr lang="fr-FR" altLang="fr-FR" sz="1633"/>
            </a:p>
          </p:txBody>
        </p:sp>
        <p:pic>
          <p:nvPicPr>
            <p:cNvPr id="31758" name="Picture 13">
              <a:extLst>
                <a:ext uri="{FF2B5EF4-FFF2-40B4-BE49-F238E27FC236}">
                  <a16:creationId xmlns:a16="http://schemas.microsoft.com/office/drawing/2014/main" id="{B2FA4574-692F-93B9-5ACC-A07F862FC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2929"/>
              <a:ext cx="3929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59" name="Line 14">
              <a:extLst>
                <a:ext uri="{FF2B5EF4-FFF2-40B4-BE49-F238E27FC236}">
                  <a16:creationId xmlns:a16="http://schemas.microsoft.com/office/drawing/2014/main" id="{D4662D45-A30A-86BB-19C8-28344FE437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2" y="3243"/>
              <a:ext cx="64" cy="2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31760" name="Text Box 15">
              <a:extLst>
                <a:ext uri="{FF2B5EF4-FFF2-40B4-BE49-F238E27FC236}">
                  <a16:creationId xmlns:a16="http://schemas.microsoft.com/office/drawing/2014/main" id="{780C7F99-507F-2E62-1817-0D42B7F4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3" y="3595"/>
              <a:ext cx="1008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46" tIns="55226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r>
                <a:rPr lang="en-GB" altLang="fr-FR" sz="1633">
                  <a:solidFill>
                    <a:srgbClr val="000000"/>
                  </a:solidFill>
                </a:rPr>
                <a:t>Nuclear magnetization</a:t>
              </a:r>
            </a:p>
          </p:txBody>
        </p:sp>
      </p:grpSp>
      <p:sp>
        <p:nvSpPr>
          <p:cNvPr id="31753" name="Text Box 7">
            <a:extLst>
              <a:ext uri="{FF2B5EF4-FFF2-40B4-BE49-F238E27FC236}">
                <a16:creationId xmlns:a16="http://schemas.microsoft.com/office/drawing/2014/main" id="{D2E5258D-F4C1-1099-0BF8-EA9038C5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826" y="985064"/>
            <a:ext cx="2367609" cy="33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68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633" b="1">
                <a:solidFill>
                  <a:srgbClr val="FF0000"/>
                </a:solidFill>
              </a:rPr>
              <a:t>Nuclear helimagnet</a:t>
            </a:r>
          </a:p>
        </p:txBody>
      </p:sp>
      <p:sp>
        <p:nvSpPr>
          <p:cNvPr id="31754" name="Line 8">
            <a:extLst>
              <a:ext uri="{FF2B5EF4-FFF2-40B4-BE49-F238E27FC236}">
                <a16:creationId xmlns:a16="http://schemas.microsoft.com/office/drawing/2014/main" id="{CF9CB2AB-9058-9CDE-E343-53DC53CF5F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8747" y="1153562"/>
            <a:ext cx="383080" cy="31683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1755" name="Text Box 9">
            <a:extLst>
              <a:ext uri="{FF2B5EF4-FFF2-40B4-BE49-F238E27FC236}">
                <a16:creationId xmlns:a16="http://schemas.microsoft.com/office/drawing/2014/main" id="{1820E5CA-6D7A-9248-8B5A-5F4F151D6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293" y="2971033"/>
            <a:ext cx="4830267" cy="52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633">
                <a:solidFill>
                  <a:srgbClr val="000000"/>
                </a:solidFill>
              </a:rPr>
              <a:t>Nuclear order generates a spiral Overhauser field:</a:t>
            </a:r>
          </a:p>
          <a:p>
            <a:pPr eaLnBrk="1"/>
            <a:endParaRPr lang="en-GB" altLang="fr-FR" sz="1814">
              <a:solidFill>
                <a:srgbClr val="000000"/>
              </a:solidFill>
            </a:endParaRPr>
          </a:p>
        </p:txBody>
      </p:sp>
      <p:sp>
        <p:nvSpPr>
          <p:cNvPr id="31756" name="Rectangle 2">
            <a:extLst>
              <a:ext uri="{FF2B5EF4-FFF2-40B4-BE49-F238E27FC236}">
                <a16:creationId xmlns:a16="http://schemas.microsoft.com/office/drawing/2014/main" id="{DA41D6A9-3871-36E8-6598-D9D024F7C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017" y="4604165"/>
            <a:ext cx="6987614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FF0000"/>
                </a:solidFill>
              </a:rPr>
              <a:t>This Overhauser field drives the spin-Peierls </a:t>
            </a:r>
            <a:r>
              <a:rPr lang="en-GB" altLang="fr-FR" sz="1814" b="1">
                <a:solidFill>
                  <a:srgbClr val="FF0000"/>
                </a:solidFill>
              </a:rPr>
              <a:t>instability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FF0000"/>
                </a:solidFill>
              </a:rPr>
              <a:t>and gaps </a:t>
            </a:r>
            <a:r>
              <a:rPr lang="en-GB" altLang="fr-FR" sz="1814" b="1">
                <a:solidFill>
                  <a:srgbClr val="FF0000"/>
                </a:solidFill>
              </a:rPr>
              <a:t>half of electronic degrees of freedom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162AA6D3-67CD-F578-B63C-6E12B7C75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284" y="1238531"/>
            <a:ext cx="8378800" cy="2694523"/>
          </a:xfrm>
          <a:prstGeom prst="rect">
            <a:avLst/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B76D6A2-E65C-72E1-A991-293DBC88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284" y="4573920"/>
            <a:ext cx="8378800" cy="66247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endParaRPr lang="fr-FR" altLang="fr-FR" sz="1633"/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CA7E30D-1C24-899C-51E8-EE7E242ADF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0049" y="77769"/>
            <a:ext cx="8230464" cy="1146360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3266" b="1">
                <a:solidFill>
                  <a:srgbClr val="FF0000"/>
                </a:solidFill>
              </a:rPr>
              <a:t>Combined electron / nuclear spin order</a:t>
            </a:r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E5C8B422-7B60-0894-B5A5-5AD135F2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824" y="3117929"/>
            <a:ext cx="3804879" cy="69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>
                <a:solidFill>
                  <a:srgbClr val="000000"/>
                </a:solidFill>
              </a:rPr>
              <a:t>pinned electron density wave </a:t>
            </a:r>
          </a:p>
          <a:p>
            <a:pPr eaLnBrk="1"/>
            <a:r>
              <a:rPr lang="en-GB" altLang="fr-FR" sz="2177">
                <a:solidFill>
                  <a:srgbClr val="000000"/>
                </a:solidFill>
              </a:rPr>
              <a:t>(electron spin helix)</a:t>
            </a:r>
          </a:p>
        </p:txBody>
      </p:sp>
      <p:grpSp>
        <p:nvGrpSpPr>
          <p:cNvPr id="33798" name="Group 5">
            <a:extLst>
              <a:ext uri="{FF2B5EF4-FFF2-40B4-BE49-F238E27FC236}">
                <a16:creationId xmlns:a16="http://schemas.microsoft.com/office/drawing/2014/main" id="{11133CE0-EFAF-4D1E-DBED-0EBEAE729BA8}"/>
              </a:ext>
            </a:extLst>
          </p:cNvPr>
          <p:cNvGrpSpPr>
            <a:grpSpLocks/>
          </p:cNvGrpSpPr>
          <p:nvPr/>
        </p:nvGrpSpPr>
        <p:grpSpPr bwMode="auto">
          <a:xfrm>
            <a:off x="2674202" y="1264454"/>
            <a:ext cx="6392831" cy="1731062"/>
            <a:chOff x="799" y="878"/>
            <a:chExt cx="4437" cy="1203"/>
          </a:xfrm>
        </p:grpSpPr>
        <p:pic>
          <p:nvPicPr>
            <p:cNvPr id="33806" name="Picture 6">
              <a:extLst>
                <a:ext uri="{FF2B5EF4-FFF2-40B4-BE49-F238E27FC236}">
                  <a16:creationId xmlns:a16="http://schemas.microsoft.com/office/drawing/2014/main" id="{BA9E05BD-7C6F-45AA-A5B7-3A35E2AE0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" y="878"/>
              <a:ext cx="4438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807" name="Picture 7">
              <a:extLst>
                <a:ext uri="{FF2B5EF4-FFF2-40B4-BE49-F238E27FC236}">
                  <a16:creationId xmlns:a16="http://schemas.microsoft.com/office/drawing/2014/main" id="{C605C77F-83DE-AF19-A5B1-37F1A2881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" y="1844"/>
              <a:ext cx="52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3808" name="Line 8">
              <a:extLst>
                <a:ext uri="{FF2B5EF4-FFF2-40B4-BE49-F238E27FC236}">
                  <a16:creationId xmlns:a16="http://schemas.microsoft.com/office/drawing/2014/main" id="{ADE2EDE1-33C6-FA67-10C7-403BC1427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7" y="1831"/>
              <a:ext cx="197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33"/>
            </a:p>
          </p:txBody>
        </p:sp>
      </p:grpSp>
      <p:sp>
        <p:nvSpPr>
          <p:cNvPr id="33799" name="Text Box 9">
            <a:extLst>
              <a:ext uri="{FF2B5EF4-FFF2-40B4-BE49-F238E27FC236}">
                <a16:creationId xmlns:a16="http://schemas.microsoft.com/office/drawing/2014/main" id="{39B27171-E99E-D781-A680-1E9C9889F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329" y="3117929"/>
            <a:ext cx="2973913" cy="41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>
                <a:solidFill>
                  <a:srgbClr val="000000"/>
                </a:solidFill>
              </a:rPr>
              <a:t>nuclear helimagnet</a:t>
            </a:r>
          </a:p>
        </p:txBody>
      </p:sp>
      <p:sp>
        <p:nvSpPr>
          <p:cNvPr id="33800" name="Line 10">
            <a:extLst>
              <a:ext uri="{FF2B5EF4-FFF2-40B4-BE49-F238E27FC236}">
                <a16:creationId xmlns:a16="http://schemas.microsoft.com/office/drawing/2014/main" id="{5858D9EB-CA78-081C-41CE-BDF603AB76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183" y="2527466"/>
            <a:ext cx="309632" cy="55877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3801" name="Line 11">
            <a:extLst>
              <a:ext uri="{FF2B5EF4-FFF2-40B4-BE49-F238E27FC236}">
                <a16:creationId xmlns:a16="http://schemas.microsoft.com/office/drawing/2014/main" id="{5415CB19-C49A-1662-9D00-3DAC0A660D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74494" y="1875077"/>
            <a:ext cx="329794" cy="114636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3802" name="Text Box 12">
            <a:extLst>
              <a:ext uri="{FF2B5EF4-FFF2-40B4-BE49-F238E27FC236}">
                <a16:creationId xmlns:a16="http://schemas.microsoft.com/office/drawing/2014/main" id="{0FAA3B0A-098B-AF86-6AAD-CF58C24BB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86" y="4120273"/>
            <a:ext cx="6575730" cy="3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>
                <a:solidFill>
                  <a:srgbClr val="000000"/>
                </a:solidFill>
              </a:rPr>
              <a:t>Below </a:t>
            </a:r>
            <a:r>
              <a:rPr lang="en-GB" altLang="fr-FR" sz="2177" i="1">
                <a:solidFill>
                  <a:srgbClr val="000000"/>
                </a:solidFill>
              </a:rPr>
              <a:t>T*</a:t>
            </a:r>
            <a:r>
              <a:rPr lang="en-GB" altLang="fr-FR" sz="2177">
                <a:solidFill>
                  <a:srgbClr val="000000"/>
                </a:solidFill>
              </a:rPr>
              <a:t> the ordered phases depend on each other:</a:t>
            </a:r>
          </a:p>
        </p:txBody>
      </p:sp>
      <p:sp>
        <p:nvSpPr>
          <p:cNvPr id="33803" name="Text Box 13">
            <a:extLst>
              <a:ext uri="{FF2B5EF4-FFF2-40B4-BE49-F238E27FC236}">
                <a16:creationId xmlns:a16="http://schemas.microsoft.com/office/drawing/2014/main" id="{DA934093-26C5-DA88-282D-A3D873703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176" y="5413529"/>
            <a:ext cx="7827221" cy="100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>
                <a:solidFill>
                  <a:srgbClr val="000000"/>
                </a:solidFill>
              </a:rPr>
              <a:t>- independent of system size for realistic samples</a:t>
            </a:r>
          </a:p>
          <a:p>
            <a:pPr eaLnBrk="1"/>
            <a:r>
              <a:rPr lang="en-GB" altLang="fr-FR" sz="2177">
                <a:solidFill>
                  <a:srgbClr val="000000"/>
                </a:solidFill>
              </a:rPr>
              <a:t>- huge renormalization due to electron-electron interactions</a:t>
            </a:r>
          </a:p>
          <a:p>
            <a:pPr eaLnBrk="1"/>
            <a:r>
              <a:rPr lang="en-GB" altLang="fr-FR" sz="2177">
                <a:solidFill>
                  <a:srgbClr val="000000"/>
                </a:solidFill>
              </a:rPr>
              <a:t>- experimentally (challenging but) accessible temperatures</a:t>
            </a:r>
          </a:p>
        </p:txBody>
      </p:sp>
      <p:sp>
        <p:nvSpPr>
          <p:cNvPr id="33804" name="Text Box 14">
            <a:extLst>
              <a:ext uri="{FF2B5EF4-FFF2-40B4-BE49-F238E27FC236}">
                <a16:creationId xmlns:a16="http://schemas.microsoft.com/office/drawing/2014/main" id="{68883A7C-AA03-DBD8-C245-1736EBDEA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86" y="4710735"/>
            <a:ext cx="8286630" cy="3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>
                <a:solidFill>
                  <a:srgbClr val="000000"/>
                </a:solidFill>
              </a:rPr>
              <a:t>Phase of tightly bound electron &amp; nuclear spin degrees of freedom</a:t>
            </a:r>
          </a:p>
        </p:txBody>
      </p:sp>
      <p:sp>
        <p:nvSpPr>
          <p:cNvPr id="33805" name="Rectangle 15">
            <a:extLst>
              <a:ext uri="{FF2B5EF4-FFF2-40B4-BE49-F238E27FC236}">
                <a16:creationId xmlns:a16="http://schemas.microsoft.com/office/drawing/2014/main" id="{F4469D52-1AA9-0C86-ED8B-9C5CCF69F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762" y="6541167"/>
            <a:ext cx="654548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633" i="1">
                <a:solidFill>
                  <a:srgbClr val="7030A0"/>
                </a:solidFill>
              </a:rPr>
              <a:t>B. Braunecker, PS, D. Loss, PRL 2009, PRB 2009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F068E6E7-C804-93DD-C0B8-9BD93A024B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8365" y="0"/>
            <a:ext cx="8230464" cy="888574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3266" b="1">
                <a:solidFill>
                  <a:srgbClr val="FF0000"/>
                </a:solidFill>
              </a:rPr>
              <a:t>Experimental consequences</a:t>
            </a:r>
          </a:p>
        </p:txBody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E1B826CC-EE66-9695-1242-99AD056D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66" y="836729"/>
            <a:ext cx="3636381" cy="3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 b="1">
                <a:solidFill>
                  <a:schemeClr val="accent2"/>
                </a:solidFill>
              </a:rPr>
              <a:t>1. Reduction of conductance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3F8D38A3-9E46-957C-F4E6-A12A7F41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89" y="1673457"/>
            <a:ext cx="334115" cy="2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5" name="Text Box 4">
            <a:extLst>
              <a:ext uri="{FF2B5EF4-FFF2-40B4-BE49-F238E27FC236}">
                <a16:creationId xmlns:a16="http://schemas.microsoft.com/office/drawing/2014/main" id="{441EBC27-9248-4AF8-3C37-5C7CF0BD3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084" y="1617291"/>
            <a:ext cx="5062131" cy="36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Through feedback: Pinning of       channels</a:t>
            </a:r>
          </a:p>
        </p:txBody>
      </p:sp>
      <p:sp>
        <p:nvSpPr>
          <p:cNvPr id="35846" name="Line 5">
            <a:extLst>
              <a:ext uri="{FF2B5EF4-FFF2-40B4-BE49-F238E27FC236}">
                <a16:creationId xmlns:a16="http://schemas.microsoft.com/office/drawing/2014/main" id="{C980B16C-004C-C6D1-B1ED-3470AD614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9338" y="2310003"/>
            <a:ext cx="514134" cy="1441"/>
          </a:xfrm>
          <a:prstGeom prst="line">
            <a:avLst/>
          </a:prstGeom>
          <a:noFill/>
          <a:ln w="720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5847" name="Text Box 6">
            <a:extLst>
              <a:ext uri="{FF2B5EF4-FFF2-40B4-BE49-F238E27FC236}">
                <a16:creationId xmlns:a16="http://schemas.microsoft.com/office/drawing/2014/main" id="{3CF02F8D-7EF5-5A51-2F43-F610FB7AE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402" y="2127105"/>
            <a:ext cx="4778422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Blocking of </a:t>
            </a:r>
            <a:r>
              <a:rPr lang="en-GB" altLang="fr-FR" sz="1996">
                <a:solidFill>
                  <a:srgbClr val="000000"/>
                </a:solidFill>
                <a:cs typeface="Arial" panose="020B0604020202020204" pitchFamily="34" charset="0"/>
              </a:rPr>
              <a:t>½</a:t>
            </a:r>
            <a:r>
              <a:rPr lang="en-GB" altLang="fr-FR" sz="1996">
                <a:solidFill>
                  <a:srgbClr val="000000"/>
                </a:solidFill>
              </a:rPr>
              <a:t> of the conducting channels</a:t>
            </a:r>
          </a:p>
        </p:txBody>
      </p:sp>
      <p:sp>
        <p:nvSpPr>
          <p:cNvPr id="35848" name="Line 7">
            <a:extLst>
              <a:ext uri="{FF2B5EF4-FFF2-40B4-BE49-F238E27FC236}">
                <a16:creationId xmlns:a16="http://schemas.microsoft.com/office/drawing/2014/main" id="{7947D45F-DECA-EB25-1398-529EF175DA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0778" y="2766532"/>
            <a:ext cx="514134" cy="1440"/>
          </a:xfrm>
          <a:prstGeom prst="line">
            <a:avLst/>
          </a:prstGeom>
          <a:noFill/>
          <a:ln w="720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5849" name="Text Box 8">
            <a:extLst>
              <a:ext uri="{FF2B5EF4-FFF2-40B4-BE49-F238E27FC236}">
                <a16:creationId xmlns:a16="http://schemas.microsoft.com/office/drawing/2014/main" id="{79730D68-CC24-DD64-C263-FAAB21BC6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43" y="2583632"/>
            <a:ext cx="5828291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 b="1">
                <a:solidFill>
                  <a:srgbClr val="000080"/>
                </a:solidFill>
              </a:rPr>
              <a:t>Universal reduction of conductance by factor 2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E24F4CAD-F4FC-9E55-87A0-B3D234B5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084" y="3943135"/>
            <a:ext cx="7601118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 b="1">
                <a:solidFill>
                  <a:srgbClr val="000000"/>
                </a:solidFill>
              </a:rPr>
              <a:t>Example</a:t>
            </a:r>
            <a:r>
              <a:rPr lang="en-GB" altLang="fr-FR" sz="1996">
                <a:solidFill>
                  <a:srgbClr val="000000"/>
                </a:solidFill>
              </a:rPr>
              <a:t>: Luttinger liquid adiabatically connected to metallic leads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E0269976-8492-6CBA-CEB4-39B25FE75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31" y="4607045"/>
            <a:ext cx="1729621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Conductance:</a:t>
            </a:r>
          </a:p>
        </p:txBody>
      </p:sp>
      <p:pic>
        <p:nvPicPr>
          <p:cNvPr id="35852" name="Picture 11">
            <a:extLst>
              <a:ext uri="{FF2B5EF4-FFF2-40B4-BE49-F238E27FC236}">
                <a16:creationId xmlns:a16="http://schemas.microsoft.com/office/drawing/2014/main" id="{68DF80A3-B830-BE49-B539-AE5E7B8B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08" y="4424145"/>
            <a:ext cx="1275974" cy="67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53" name="Text Box 12">
            <a:extLst>
              <a:ext uri="{FF2B5EF4-FFF2-40B4-BE49-F238E27FC236}">
                <a16:creationId xmlns:a16="http://schemas.microsoft.com/office/drawing/2014/main" id="{7D5571A3-8FFB-5DE1-37CD-FA2C25553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374" y="5763486"/>
            <a:ext cx="2806854" cy="49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36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452">
                <a:solidFill>
                  <a:srgbClr val="000000"/>
                </a:solidFill>
              </a:rPr>
              <a:t>Maslov &amp; Stone, Ponomarenko, </a:t>
            </a:r>
          </a:p>
          <a:p>
            <a:pPr eaLnBrk="1"/>
            <a:r>
              <a:rPr lang="en-GB" altLang="fr-FR" sz="1452">
                <a:solidFill>
                  <a:srgbClr val="000000"/>
                </a:solidFill>
              </a:rPr>
              <a:t>Safi &amp; Schulz (all in PRB 1995)</a:t>
            </a:r>
          </a:p>
        </p:txBody>
      </p:sp>
      <p:sp>
        <p:nvSpPr>
          <p:cNvPr id="35854" name="Line 13">
            <a:extLst>
              <a:ext uri="{FF2B5EF4-FFF2-40B4-BE49-F238E27FC236}">
                <a16:creationId xmlns:a16="http://schemas.microsoft.com/office/drawing/2014/main" id="{B97DCBCD-8F6C-B85A-E45F-36D3D6C38C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1386" y="4971402"/>
            <a:ext cx="247706" cy="4680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5855" name="Text Box 14">
            <a:extLst>
              <a:ext uri="{FF2B5EF4-FFF2-40B4-BE49-F238E27FC236}">
                <a16:creationId xmlns:a16="http://schemas.microsoft.com/office/drawing/2014/main" id="{A28C4E6E-F5CF-DB25-22B4-75DF5F5C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655" y="5364564"/>
            <a:ext cx="3692548" cy="64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number of conducting channels</a:t>
            </a:r>
          </a:p>
          <a:p>
            <a:pPr eaLnBrk="1"/>
            <a:r>
              <a:rPr lang="en-GB" altLang="fr-FR" sz="1996">
                <a:solidFill>
                  <a:srgbClr val="000000"/>
                </a:solidFill>
              </a:rPr>
              <a:t>reduced to </a:t>
            </a:r>
            <a:r>
              <a:rPr lang="en-GB" altLang="fr-FR" sz="1996" i="1">
                <a:solidFill>
                  <a:srgbClr val="000000"/>
                </a:solidFill>
              </a:rPr>
              <a:t>n </a:t>
            </a:r>
            <a:r>
              <a:rPr lang="en-GB" altLang="fr-FR" sz="1996" i="1">
                <a:solidFill>
                  <a:srgbClr val="000000"/>
                </a:solidFill>
                <a:cs typeface="Arial" panose="020B0604020202020204" pitchFamily="34" charset="0"/>
              </a:rPr>
              <a:t>→ n / 2</a:t>
            </a:r>
          </a:p>
        </p:txBody>
      </p:sp>
      <p:grpSp>
        <p:nvGrpSpPr>
          <p:cNvPr id="35856" name="Group 15">
            <a:extLst>
              <a:ext uri="{FF2B5EF4-FFF2-40B4-BE49-F238E27FC236}">
                <a16:creationId xmlns:a16="http://schemas.microsoft.com/office/drawing/2014/main" id="{EBBC78F8-F8A7-0DEF-D594-1E346A5485F1}"/>
              </a:ext>
            </a:extLst>
          </p:cNvPr>
          <p:cNvGrpSpPr>
            <a:grpSpLocks/>
          </p:cNvGrpSpPr>
          <p:nvPr/>
        </p:nvGrpSpPr>
        <p:grpSpPr bwMode="auto">
          <a:xfrm>
            <a:off x="6883763" y="4359339"/>
            <a:ext cx="2973913" cy="1394066"/>
            <a:chOff x="3721" y="3028"/>
            <a:chExt cx="2064" cy="969"/>
          </a:xfrm>
        </p:grpSpPr>
        <p:pic>
          <p:nvPicPr>
            <p:cNvPr id="35865" name="Picture 16">
              <a:extLst>
                <a:ext uri="{FF2B5EF4-FFF2-40B4-BE49-F238E27FC236}">
                  <a16:creationId xmlns:a16="http://schemas.microsoft.com/office/drawing/2014/main" id="{17F21DE9-8B66-45C8-03B3-1B696D3CC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" y="3028"/>
              <a:ext cx="2065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5866" name="Text Box 17">
              <a:extLst>
                <a:ext uri="{FF2B5EF4-FFF2-40B4-BE49-F238E27FC236}">
                  <a16:creationId xmlns:a16="http://schemas.microsoft.com/office/drawing/2014/main" id="{2B1FFC86-4A8C-804B-6387-594AB99FE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" y="3644"/>
              <a:ext cx="95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46" tIns="55226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tabLst>
                  <a:tab pos="723900" algn="l"/>
                  <a:tab pos="14478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r>
                <a:rPr lang="en-GB" altLang="fr-FR" sz="1633">
                  <a:solidFill>
                    <a:srgbClr val="000000"/>
                  </a:solidFill>
                </a:rPr>
                <a:t>helical phase</a:t>
              </a:r>
            </a:p>
          </p:txBody>
        </p:sp>
        <p:sp>
          <p:nvSpPr>
            <p:cNvPr id="35867" name="Line 18">
              <a:extLst>
                <a:ext uri="{FF2B5EF4-FFF2-40B4-BE49-F238E27FC236}">
                  <a16:creationId xmlns:a16="http://schemas.microsoft.com/office/drawing/2014/main" id="{FF27D83F-6F5D-E6BB-B69B-2F844E690E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20" y="3446"/>
              <a:ext cx="53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35868" name="Text Box 19">
              <a:extLst>
                <a:ext uri="{FF2B5EF4-FFF2-40B4-BE49-F238E27FC236}">
                  <a16:creationId xmlns:a16="http://schemas.microsoft.com/office/drawing/2014/main" id="{051679BF-9B86-D6AF-C741-89316AF0F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4" y="3780"/>
              <a:ext cx="385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46" tIns="55226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r>
                <a:rPr lang="en-GB" altLang="fr-FR" sz="1633">
                  <a:solidFill>
                    <a:srgbClr val="000000"/>
                  </a:solidFill>
                </a:rPr>
                <a:t>lead</a:t>
              </a:r>
            </a:p>
          </p:txBody>
        </p:sp>
        <p:sp>
          <p:nvSpPr>
            <p:cNvPr id="35869" name="Line 20">
              <a:extLst>
                <a:ext uri="{FF2B5EF4-FFF2-40B4-BE49-F238E27FC236}">
                  <a16:creationId xmlns:a16="http://schemas.microsoft.com/office/drawing/2014/main" id="{96800A76-192B-1BC6-493C-CBA1352AF0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2" y="3424"/>
              <a:ext cx="149" cy="3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35870" name="Text Box 21">
              <a:extLst>
                <a:ext uri="{FF2B5EF4-FFF2-40B4-BE49-F238E27FC236}">
                  <a16:creationId xmlns:a16="http://schemas.microsoft.com/office/drawing/2014/main" id="{6730329D-6550-854E-4E68-2FD700090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1" y="3780"/>
              <a:ext cx="385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46" tIns="55226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bg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/>
              <a:r>
                <a:rPr lang="en-GB" altLang="fr-FR" sz="1633">
                  <a:solidFill>
                    <a:srgbClr val="000000"/>
                  </a:solidFill>
                </a:rPr>
                <a:t>lead</a:t>
              </a:r>
            </a:p>
          </p:txBody>
        </p:sp>
        <p:sp>
          <p:nvSpPr>
            <p:cNvPr id="35871" name="Line 22">
              <a:extLst>
                <a:ext uri="{FF2B5EF4-FFF2-40B4-BE49-F238E27FC236}">
                  <a16:creationId xmlns:a16="http://schemas.microsoft.com/office/drawing/2014/main" id="{7EC9E806-F29F-12F0-5CAC-4128CF3CF9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88" y="3446"/>
              <a:ext cx="136" cy="3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33"/>
            </a:p>
          </p:txBody>
        </p:sp>
        <p:grpSp>
          <p:nvGrpSpPr>
            <p:cNvPr id="35872" name="Group 23">
              <a:extLst>
                <a:ext uri="{FF2B5EF4-FFF2-40B4-BE49-F238E27FC236}">
                  <a16:creationId xmlns:a16="http://schemas.microsoft.com/office/drawing/2014/main" id="{B4C24C3A-206E-F71B-3869-658BD79A0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7" y="3146"/>
              <a:ext cx="1612" cy="385"/>
              <a:chOff x="3947" y="3146"/>
              <a:chExt cx="1612" cy="385"/>
            </a:xfrm>
          </p:grpSpPr>
          <p:pic>
            <p:nvPicPr>
              <p:cNvPr id="35873" name="Picture 24">
                <a:extLst>
                  <a:ext uri="{FF2B5EF4-FFF2-40B4-BE49-F238E27FC236}">
                    <a16:creationId xmlns:a16="http://schemas.microsoft.com/office/drawing/2014/main" id="{4D4BADAF-20D0-16BD-1C93-A9B6974E4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3146"/>
                <a:ext cx="1613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5857" name="Line 25">
            <a:extLst>
              <a:ext uri="{FF2B5EF4-FFF2-40B4-BE49-F238E27FC236}">
                <a16:creationId xmlns:a16="http://schemas.microsoft.com/office/drawing/2014/main" id="{F0087747-9508-3A33-CB1E-8DA03C508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0778" y="3257622"/>
            <a:ext cx="514134" cy="1441"/>
          </a:xfrm>
          <a:prstGeom prst="line">
            <a:avLst/>
          </a:prstGeom>
          <a:noFill/>
          <a:ln w="720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5858" name="Text Box 26">
            <a:extLst>
              <a:ext uri="{FF2B5EF4-FFF2-40B4-BE49-F238E27FC236}">
                <a16:creationId xmlns:a16="http://schemas.microsoft.com/office/drawing/2014/main" id="{151CD66E-A526-A0E7-5217-2C5E114C8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43" y="3074724"/>
            <a:ext cx="4778422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Remaining channels are </a:t>
            </a:r>
            <a:r>
              <a:rPr lang="en-GB" altLang="fr-FR" sz="1996" b="1">
                <a:solidFill>
                  <a:srgbClr val="000080"/>
                </a:solidFill>
              </a:rPr>
              <a:t>spin-filtered</a:t>
            </a:r>
          </a:p>
        </p:txBody>
      </p:sp>
      <p:pic>
        <p:nvPicPr>
          <p:cNvPr id="35859" name="Picture 27">
            <a:extLst>
              <a:ext uri="{FF2B5EF4-FFF2-40B4-BE49-F238E27FC236}">
                <a16:creationId xmlns:a16="http://schemas.microsoft.com/office/drawing/2014/main" id="{F4DA4F21-F1D3-E7C8-935F-F7D1A36A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744" y="1549603"/>
            <a:ext cx="2479940" cy="32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60" name="Line 28">
            <a:extLst>
              <a:ext uri="{FF2B5EF4-FFF2-40B4-BE49-F238E27FC236}">
                <a16:creationId xmlns:a16="http://schemas.microsoft.com/office/drawing/2014/main" id="{B68B4E75-5F97-FE7E-990D-065651EAF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5173" y="1470396"/>
            <a:ext cx="1078674" cy="1440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5861" name="Line 29">
            <a:extLst>
              <a:ext uri="{FF2B5EF4-FFF2-40B4-BE49-F238E27FC236}">
                <a16:creationId xmlns:a16="http://schemas.microsoft.com/office/drawing/2014/main" id="{35E8C36F-E592-84F4-4B42-05C922D7A6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2294" y="1977329"/>
            <a:ext cx="1081554" cy="144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5862" name="Text Box 30">
            <a:extLst>
              <a:ext uri="{FF2B5EF4-FFF2-40B4-BE49-F238E27FC236}">
                <a16:creationId xmlns:a16="http://schemas.microsoft.com/office/drawing/2014/main" id="{4D7D063C-D599-886F-1C89-B09BB6AB1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608" y="1242851"/>
            <a:ext cx="578941" cy="3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 i="1">
                <a:solidFill>
                  <a:srgbClr val="0000FF"/>
                </a:solidFill>
              </a:rPr>
              <a:t>R</a:t>
            </a:r>
            <a:r>
              <a:rPr lang="en-GB" altLang="fr-FR" sz="2177">
                <a:solidFill>
                  <a:srgbClr val="0000FF"/>
                </a:solidFill>
              </a:rPr>
              <a:t> </a:t>
            </a:r>
            <a:r>
              <a:rPr lang="en-GB" altLang="fr-FR" sz="2177">
                <a:solidFill>
                  <a:srgbClr val="0000FF"/>
                </a:solidFill>
                <a:cs typeface="Arial" panose="020B0604020202020204" pitchFamily="34" charset="0"/>
              </a:rPr>
              <a:t>↑</a:t>
            </a:r>
          </a:p>
        </p:txBody>
      </p:sp>
      <p:sp>
        <p:nvSpPr>
          <p:cNvPr id="35863" name="Text Box 31">
            <a:extLst>
              <a:ext uri="{FF2B5EF4-FFF2-40B4-BE49-F238E27FC236}">
                <a16:creationId xmlns:a16="http://schemas.microsoft.com/office/drawing/2014/main" id="{34554859-1674-8544-A66B-5E5553E2E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812" y="1843395"/>
            <a:ext cx="532856" cy="3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2177" i="1">
                <a:solidFill>
                  <a:srgbClr val="FF0000"/>
                </a:solidFill>
              </a:rPr>
              <a:t>L</a:t>
            </a:r>
            <a:r>
              <a:rPr lang="en-GB" altLang="fr-FR" sz="2177">
                <a:solidFill>
                  <a:srgbClr val="FF0000"/>
                </a:solidFill>
              </a:rPr>
              <a:t> </a:t>
            </a:r>
            <a:r>
              <a:rPr lang="en-GB" altLang="fr-FR" sz="2177">
                <a:solidFill>
                  <a:srgbClr val="FF0000"/>
                </a:solidFill>
                <a:cs typeface="Arial" panose="020B0604020202020204" pitchFamily="34" charset="0"/>
              </a:rPr>
              <a:t>↓</a:t>
            </a:r>
          </a:p>
        </p:txBody>
      </p:sp>
      <p:sp>
        <p:nvSpPr>
          <p:cNvPr id="35864" name="Rectangle 33">
            <a:extLst>
              <a:ext uri="{FF2B5EF4-FFF2-40B4-BE49-F238E27FC236}">
                <a16:creationId xmlns:a16="http://schemas.microsoft.com/office/drawing/2014/main" id="{49FDFE31-A0D9-639C-9DD2-B6860FB25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762" y="6541167"/>
            <a:ext cx="6545488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633" i="1">
                <a:solidFill>
                  <a:srgbClr val="7030A0"/>
                </a:solidFill>
              </a:rPr>
              <a:t>B. Braunecker, PS, D. Loss, PRL 2009, PRB 2009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A1C520AE-DF93-BF5A-1AEB-4D4B3BA6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980" y="1225569"/>
            <a:ext cx="7215157" cy="6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Superconductivity induced by proximity effect is of </a:t>
            </a:r>
            <a:r>
              <a:rPr lang="en-GB" altLang="fr-FR" sz="1996" b="1">
                <a:solidFill>
                  <a:srgbClr val="FF0000"/>
                </a:solidFill>
              </a:rPr>
              <a:t>p-wave type</a:t>
            </a:r>
          </a:p>
          <a:p>
            <a:pPr eaLnBrk="1"/>
            <a:r>
              <a:rPr lang="en-GB" altLang="fr-FR" sz="1814">
                <a:solidFill>
                  <a:srgbClr val="000000"/>
                </a:solidFill>
              </a:rPr>
              <a:t>(projection onto spin-filtered conducting modes)</a:t>
            </a: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8245D170-910E-8BD5-3C85-60F5DD58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87" y="3014238"/>
            <a:ext cx="5226308" cy="93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6">
            <a:extLst>
              <a:ext uri="{FF2B5EF4-FFF2-40B4-BE49-F238E27FC236}">
                <a16:creationId xmlns:a16="http://schemas.microsoft.com/office/drawing/2014/main" id="{579C0A83-4FDC-6DAD-5858-64DD4EBF5916}"/>
              </a:ext>
            </a:extLst>
          </p:cNvPr>
          <p:cNvGrpSpPr>
            <a:grpSpLocks/>
          </p:cNvGrpSpPr>
          <p:nvPr/>
        </p:nvGrpSpPr>
        <p:grpSpPr bwMode="auto">
          <a:xfrm>
            <a:off x="3317949" y="2557709"/>
            <a:ext cx="3647903" cy="871292"/>
            <a:chOff x="1246" y="1777"/>
            <a:chExt cx="2532" cy="605"/>
          </a:xfrm>
        </p:grpSpPr>
        <p:pic>
          <p:nvPicPr>
            <p:cNvPr id="37898" name="Picture 7">
              <a:extLst>
                <a:ext uri="{FF2B5EF4-FFF2-40B4-BE49-F238E27FC236}">
                  <a16:creationId xmlns:a16="http://schemas.microsoft.com/office/drawing/2014/main" id="{724482ED-5051-97BC-6444-C4F579A06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" y="1777"/>
              <a:ext cx="2533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7893" name="Text Box 11">
            <a:extLst>
              <a:ext uri="{FF2B5EF4-FFF2-40B4-BE49-F238E27FC236}">
                <a16:creationId xmlns:a16="http://schemas.microsoft.com/office/drawing/2014/main" id="{C7E7DF1C-042C-E799-9293-16AEF8D04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560" y="2698844"/>
            <a:ext cx="1964366" cy="59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68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814">
                <a:solidFill>
                  <a:srgbClr val="000000"/>
                </a:solidFill>
              </a:rPr>
              <a:t>proximity induced</a:t>
            </a:r>
          </a:p>
          <a:p>
            <a:pPr eaLnBrk="1"/>
            <a:r>
              <a:rPr lang="en-GB" altLang="fr-FR" sz="1814">
                <a:solidFill>
                  <a:srgbClr val="000000"/>
                </a:solidFill>
              </a:rPr>
              <a:t>superconductivity</a:t>
            </a:r>
          </a:p>
        </p:txBody>
      </p:sp>
      <p:sp>
        <p:nvSpPr>
          <p:cNvPr id="37894" name="Freeform 12">
            <a:extLst>
              <a:ext uri="{FF2B5EF4-FFF2-40B4-BE49-F238E27FC236}">
                <a16:creationId xmlns:a16="http://schemas.microsoft.com/office/drawing/2014/main" id="{3F49B2DD-F255-7006-64F2-FCFB696A0905}"/>
              </a:ext>
            </a:extLst>
          </p:cNvPr>
          <p:cNvSpPr>
            <a:spLocks/>
          </p:cNvSpPr>
          <p:nvPr/>
        </p:nvSpPr>
        <p:spPr bwMode="auto">
          <a:xfrm>
            <a:off x="7770896" y="3017118"/>
            <a:ext cx="305312" cy="511253"/>
          </a:xfrm>
          <a:custGeom>
            <a:avLst/>
            <a:gdLst>
              <a:gd name="T0" fmla="*/ 2147483646 w 933"/>
              <a:gd name="T1" fmla="*/ 2147483646 h 1566"/>
              <a:gd name="T2" fmla="*/ 0 w 933"/>
              <a:gd name="T3" fmla="*/ 0 h 1566"/>
              <a:gd name="T4" fmla="*/ 0 60000 65536"/>
              <a:gd name="T5" fmla="*/ 0 60000 65536"/>
              <a:gd name="T6" fmla="*/ 0 w 933"/>
              <a:gd name="T7" fmla="*/ 0 h 1566"/>
              <a:gd name="T8" fmla="*/ 933 w 933"/>
              <a:gd name="T9" fmla="*/ 1566 h 1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33" h="1566">
                <a:moveTo>
                  <a:pt x="38" y="1565"/>
                </a:moveTo>
                <a:cubicBezTo>
                  <a:pt x="932" y="857"/>
                  <a:pt x="0" y="0"/>
                  <a:pt x="0" y="0"/>
                </a:cubicBez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37895" name="Text Box 13">
            <a:extLst>
              <a:ext uri="{FF2B5EF4-FFF2-40B4-BE49-F238E27FC236}">
                <a16:creationId xmlns:a16="http://schemas.microsoft.com/office/drawing/2014/main" id="{C4E4185A-62EC-A696-B51F-9D190C14F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923" y="3390117"/>
            <a:ext cx="2788133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FFFFFF"/>
                </a:solidFill>
              </a:rPr>
              <a:t>s-wave superconductor</a:t>
            </a:r>
          </a:p>
        </p:txBody>
      </p:sp>
      <p:sp>
        <p:nvSpPr>
          <p:cNvPr id="37896" name="Text Box 16">
            <a:extLst>
              <a:ext uri="{FF2B5EF4-FFF2-40B4-BE49-F238E27FC236}">
                <a16:creationId xmlns:a16="http://schemas.microsoft.com/office/drawing/2014/main" id="{8D4309A0-ACE1-1D83-CF90-AEB6C7BB0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1402" y="3332511"/>
            <a:ext cx="2613874" cy="69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536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452">
                <a:solidFill>
                  <a:srgbClr val="000000"/>
                </a:solidFill>
              </a:rPr>
              <a:t>for nanotubes cf. Le Hur, Vishveshvara, Bena </a:t>
            </a:r>
          </a:p>
          <a:p>
            <a:pPr eaLnBrk="1"/>
            <a:r>
              <a:rPr lang="en-GB" altLang="fr-FR" sz="1452">
                <a:solidFill>
                  <a:srgbClr val="000000"/>
                </a:solidFill>
              </a:rPr>
              <a:t>PRB (2008)</a:t>
            </a:r>
          </a:p>
        </p:txBody>
      </p:sp>
      <p:sp>
        <p:nvSpPr>
          <p:cNvPr id="37897" name="Rectangle 1">
            <a:extLst>
              <a:ext uri="{FF2B5EF4-FFF2-40B4-BE49-F238E27FC236}">
                <a16:creationId xmlns:a16="http://schemas.microsoft.com/office/drawing/2014/main" id="{F92F2666-BAD7-755D-29C5-B39664B456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8365" y="0"/>
            <a:ext cx="8230464" cy="888574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3266" b="1">
                <a:solidFill>
                  <a:srgbClr val="FF0000"/>
                </a:solidFill>
              </a:rPr>
              <a:t>In proximity of a superconductor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E4B8545A-54FF-1E96-C2DA-284237925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980" y="1225569"/>
            <a:ext cx="7215157" cy="6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000000"/>
                </a:solidFill>
              </a:rPr>
              <a:t>Superconductivity induced by proximity effect is of </a:t>
            </a:r>
            <a:r>
              <a:rPr lang="en-GB" altLang="fr-FR" sz="1996" b="1">
                <a:solidFill>
                  <a:srgbClr val="FF0000"/>
                </a:solidFill>
              </a:rPr>
              <a:t>p-wave type</a:t>
            </a:r>
          </a:p>
          <a:p>
            <a:pPr eaLnBrk="1"/>
            <a:r>
              <a:rPr lang="en-GB" altLang="fr-FR" sz="1814">
                <a:solidFill>
                  <a:srgbClr val="000000"/>
                </a:solidFill>
              </a:rPr>
              <a:t>(projection onto spin-filtered conducting modes)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4FEF365D-B9DB-1B8A-2A9B-AA861E19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87" y="3014238"/>
            <a:ext cx="5226308" cy="93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0" name="Group 6">
            <a:extLst>
              <a:ext uri="{FF2B5EF4-FFF2-40B4-BE49-F238E27FC236}">
                <a16:creationId xmlns:a16="http://schemas.microsoft.com/office/drawing/2014/main" id="{0C689254-4E1D-3CE4-B5E3-AD76E542852F}"/>
              </a:ext>
            </a:extLst>
          </p:cNvPr>
          <p:cNvGrpSpPr>
            <a:grpSpLocks/>
          </p:cNvGrpSpPr>
          <p:nvPr/>
        </p:nvGrpSpPr>
        <p:grpSpPr bwMode="auto">
          <a:xfrm>
            <a:off x="3317949" y="2557709"/>
            <a:ext cx="3647903" cy="871292"/>
            <a:chOff x="1246" y="1777"/>
            <a:chExt cx="2532" cy="605"/>
          </a:xfrm>
        </p:grpSpPr>
        <p:pic>
          <p:nvPicPr>
            <p:cNvPr id="39949" name="Picture 7">
              <a:extLst>
                <a:ext uri="{FF2B5EF4-FFF2-40B4-BE49-F238E27FC236}">
                  <a16:creationId xmlns:a16="http://schemas.microsoft.com/office/drawing/2014/main" id="{C7B7D315-F2F7-3E22-0551-9976FBAB1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" y="1777"/>
              <a:ext cx="2533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9941" name="Text Box 13">
            <a:extLst>
              <a:ext uri="{FF2B5EF4-FFF2-40B4-BE49-F238E27FC236}">
                <a16:creationId xmlns:a16="http://schemas.microsoft.com/office/drawing/2014/main" id="{F33E6D4B-497A-4183-3B07-1A6556F03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923" y="3390117"/>
            <a:ext cx="2788133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>
                <a:solidFill>
                  <a:srgbClr val="FFFFFF"/>
                </a:solidFill>
              </a:rPr>
              <a:t>s-wave superconductor</a:t>
            </a:r>
          </a:p>
        </p:txBody>
      </p:sp>
      <p:sp>
        <p:nvSpPr>
          <p:cNvPr id="39942" name="Rectangle 1">
            <a:extLst>
              <a:ext uri="{FF2B5EF4-FFF2-40B4-BE49-F238E27FC236}">
                <a16:creationId xmlns:a16="http://schemas.microsoft.com/office/drawing/2014/main" id="{8DF6B4FA-8113-561D-F236-CA35D32487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8365" y="0"/>
            <a:ext cx="8230464" cy="888574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fr-FR" sz="3266" b="1">
                <a:solidFill>
                  <a:srgbClr val="FF0000"/>
                </a:solidFill>
              </a:rPr>
              <a:t>Expect Majorana edge states ?</a:t>
            </a:r>
          </a:p>
        </p:txBody>
      </p:sp>
      <p:sp>
        <p:nvSpPr>
          <p:cNvPr id="3" name="Étoile à 6 branches 2">
            <a:extLst>
              <a:ext uri="{FF2B5EF4-FFF2-40B4-BE49-F238E27FC236}">
                <a16:creationId xmlns:a16="http://schemas.microsoft.com/office/drawing/2014/main" id="{976E484B-F2BD-BA8B-7B80-88075BAD3B95}"/>
              </a:ext>
            </a:extLst>
          </p:cNvPr>
          <p:cNvSpPr/>
          <p:nvPr/>
        </p:nvSpPr>
        <p:spPr bwMode="auto">
          <a:xfrm>
            <a:off x="6556849" y="2834219"/>
            <a:ext cx="414764" cy="436366"/>
          </a:xfrm>
          <a:prstGeom prst="star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fr-FR" sz="1633">
              <a:latin typeface="Arial" charset="0"/>
            </a:endParaRPr>
          </a:p>
        </p:txBody>
      </p:sp>
      <p:sp>
        <p:nvSpPr>
          <p:cNvPr id="13" name="Étoile à 6 branches 12">
            <a:extLst>
              <a:ext uri="{FF2B5EF4-FFF2-40B4-BE49-F238E27FC236}">
                <a16:creationId xmlns:a16="http://schemas.microsoft.com/office/drawing/2014/main" id="{FDC72B57-3F9E-B3FD-EE6D-D89B01DB09A0}"/>
              </a:ext>
            </a:extLst>
          </p:cNvPr>
          <p:cNvSpPr/>
          <p:nvPr/>
        </p:nvSpPr>
        <p:spPr bwMode="auto">
          <a:xfrm>
            <a:off x="3221459" y="2834219"/>
            <a:ext cx="414764" cy="436366"/>
          </a:xfrm>
          <a:prstGeom prst="star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fr-FR" sz="1633">
              <a:latin typeface="Arial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1190F246-4853-3B2D-D674-A569967F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226" y="5350163"/>
            <a:ext cx="4588322" cy="30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sz="1452" dirty="0">
                <a:solidFill>
                  <a:srgbClr val="CC00CC"/>
                </a:solidFill>
                <a:latin typeface="+mj-lt"/>
                <a:ea typeface="Arial" charset="0"/>
                <a:cs typeface="Arial" charset="0"/>
              </a:rPr>
              <a:t>S </a:t>
            </a:r>
            <a:r>
              <a:rPr lang="en-US" sz="1452" dirty="0" err="1">
                <a:solidFill>
                  <a:srgbClr val="CC00CC"/>
                </a:solidFill>
                <a:latin typeface="+mj-lt"/>
                <a:ea typeface="Arial" charset="0"/>
                <a:cs typeface="Arial" charset="0"/>
              </a:rPr>
              <a:t>Gangadharaih</a:t>
            </a:r>
            <a:r>
              <a:rPr lang="en-US" sz="1452" dirty="0">
                <a:solidFill>
                  <a:srgbClr val="CC00CC"/>
                </a:solidFill>
                <a:latin typeface="+mj-lt"/>
                <a:ea typeface="Arial" charset="0"/>
                <a:cs typeface="Arial" charset="0"/>
              </a:rPr>
              <a:t>, B </a:t>
            </a:r>
            <a:r>
              <a:rPr lang="en-US" sz="1452" dirty="0" err="1">
                <a:solidFill>
                  <a:srgbClr val="CC00CC"/>
                </a:solidFill>
                <a:latin typeface="+mj-lt"/>
                <a:ea typeface="Arial" charset="0"/>
                <a:cs typeface="Arial" charset="0"/>
              </a:rPr>
              <a:t>Braunecker</a:t>
            </a:r>
            <a:r>
              <a:rPr lang="en-US" sz="1452" dirty="0">
                <a:solidFill>
                  <a:srgbClr val="CC00CC"/>
                </a:solidFill>
                <a:latin typeface="+mj-lt"/>
                <a:ea typeface="Arial" charset="0"/>
                <a:cs typeface="Arial" charset="0"/>
              </a:rPr>
              <a:t>, PS, Loss, PRL 2011</a:t>
            </a:r>
            <a:endParaRPr lang="de-CH" sz="1452" dirty="0">
              <a:solidFill>
                <a:srgbClr val="CC00CC"/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39946" name="Connecteur droit avec flèche 9">
            <a:extLst>
              <a:ext uri="{FF2B5EF4-FFF2-40B4-BE49-F238E27FC236}">
                <a16:creationId xmlns:a16="http://schemas.microsoft.com/office/drawing/2014/main" id="{00A3F455-1F95-8B44-0154-C1F432D810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48374" y="3270585"/>
            <a:ext cx="902975" cy="1453112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7" name="Connecteur droit avec flèche 11">
            <a:extLst>
              <a:ext uri="{FF2B5EF4-FFF2-40B4-BE49-F238E27FC236}">
                <a16:creationId xmlns:a16="http://schemas.microsoft.com/office/drawing/2014/main" id="{9F63F1C2-A604-7ACF-F4BE-E0620587C5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956306" y="3270585"/>
            <a:ext cx="758960" cy="1453112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8" name="Rectangle 16">
            <a:extLst>
              <a:ext uri="{FF2B5EF4-FFF2-40B4-BE49-F238E27FC236}">
                <a16:creationId xmlns:a16="http://schemas.microsoft.com/office/drawing/2014/main" id="{1882BB72-8798-368B-9507-8BAF3FCA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187" y="4723697"/>
            <a:ext cx="4628831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fr-FR" sz="2177">
                <a:solidFill>
                  <a:srgbClr val="FF0000"/>
                </a:solidFill>
              </a:rPr>
              <a:t>Do we expect Majorana zero modes ?</a:t>
            </a:r>
            <a:endParaRPr lang="fr-FR" altLang="fr-FR" sz="2177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7" name="Rectangle 1">
            <a:extLst>
              <a:ext uri="{FF2B5EF4-FFF2-40B4-BE49-F238E27FC236}">
                <a16:creationId xmlns:a16="http://schemas.microsoft.com/office/drawing/2014/main" id="{B48533AD-CCD7-49A4-ED8C-86BF214D353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8365" y="0"/>
            <a:ext cx="8230464" cy="888574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2540" b="1" dirty="0">
                <a:solidFill>
                  <a:srgbClr val="FF0000"/>
                </a:solidFill>
                <a:latin typeface="+mn-lt"/>
              </a:rPr>
              <a:t>How does SC modify the whole locking scenario ?</a:t>
            </a:r>
          </a:p>
        </p:txBody>
      </p:sp>
      <p:pic>
        <p:nvPicPr>
          <p:cNvPr id="41987" name="Picture 13">
            <a:extLst>
              <a:ext uri="{FF2B5EF4-FFF2-40B4-BE49-F238E27FC236}">
                <a16:creationId xmlns:a16="http://schemas.microsoft.com/office/drawing/2014/main" id="{91C46CE6-CD0D-E81F-517E-A26B0ED5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0"/>
          <a:stretch>
            <a:fillRect/>
          </a:stretch>
        </p:blipFill>
        <p:spPr bwMode="auto">
          <a:xfrm>
            <a:off x="2111102" y="907296"/>
            <a:ext cx="3201457" cy="6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8" name="Picture 2">
            <a:extLst>
              <a:ext uri="{FF2B5EF4-FFF2-40B4-BE49-F238E27FC236}">
                <a16:creationId xmlns:a16="http://schemas.microsoft.com/office/drawing/2014/main" id="{50084D16-6682-04A2-5433-D1A71AAB6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2" y="1746904"/>
            <a:ext cx="2743488" cy="11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2">
            <a:extLst>
              <a:ext uri="{FF2B5EF4-FFF2-40B4-BE49-F238E27FC236}">
                <a16:creationId xmlns:a16="http://schemas.microsoft.com/office/drawing/2014/main" id="{A3D4F5BD-D45E-D06C-AF5F-E66300A24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225" y="898655"/>
            <a:ext cx="3880806" cy="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/>
              <a:t>Same as before </a:t>
            </a:r>
            <a:r>
              <a:rPr lang="en-GB" altLang="fr-FR" sz="1633" b="1"/>
              <a:t>but </a:t>
            </a:r>
            <a:r>
              <a:rPr lang="en-GB" altLang="fr-FR" sz="1633"/>
              <a:t>now H</a:t>
            </a:r>
            <a:r>
              <a:rPr lang="en-GB" altLang="fr-FR" sz="1089"/>
              <a:t>e</a:t>
            </a:r>
            <a:r>
              <a:rPr lang="en-GB" altLang="fr-FR" sz="1270"/>
              <a:t>l</a:t>
            </a:r>
            <a:r>
              <a:rPr lang="en-GB" altLang="fr-FR" sz="1633"/>
              <a:t> contains the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/>
              <a:t>proximity induced SC gap</a:t>
            </a:r>
            <a:endParaRPr lang="fr-FR" altLang="fr-FR" sz="1633"/>
          </a:p>
        </p:txBody>
      </p:sp>
      <p:sp>
        <p:nvSpPr>
          <p:cNvPr id="41990" name="Rectangle 1">
            <a:extLst>
              <a:ext uri="{FF2B5EF4-FFF2-40B4-BE49-F238E27FC236}">
                <a16:creationId xmlns:a16="http://schemas.microsoft.com/office/drawing/2014/main" id="{381B4C45-B7B2-8781-4BE7-B1BC5D7B3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644" y="2026294"/>
            <a:ext cx="3266263" cy="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 b="1"/>
              <a:t>Mean field decoupling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 b="1"/>
              <a:t>as before</a:t>
            </a:r>
            <a:endParaRPr lang="fr-FR" altLang="fr-FR" sz="1633"/>
          </a:p>
        </p:txBody>
      </p:sp>
      <p:sp>
        <p:nvSpPr>
          <p:cNvPr id="41991" name="Line 5">
            <a:extLst>
              <a:ext uri="{FF2B5EF4-FFF2-40B4-BE49-F238E27FC236}">
                <a16:creationId xmlns:a16="http://schemas.microsoft.com/office/drawing/2014/main" id="{555F33D0-B57B-24E5-DFD3-FFE140A79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2157" y="3234580"/>
            <a:ext cx="514134" cy="1441"/>
          </a:xfrm>
          <a:prstGeom prst="line">
            <a:avLst/>
          </a:prstGeom>
          <a:noFill/>
          <a:ln w="720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41992" name="Text Box 6">
            <a:extLst>
              <a:ext uri="{FF2B5EF4-FFF2-40B4-BE49-F238E27FC236}">
                <a16:creationId xmlns:a16="http://schemas.microsoft.com/office/drawing/2014/main" id="{6924E58B-6D25-3252-637D-297CB732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405" y="3053122"/>
            <a:ext cx="5357362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 b="1">
                <a:solidFill>
                  <a:schemeClr val="accent2"/>
                </a:solidFill>
              </a:rPr>
              <a:t>How is the  susceptibility/RKKY modified in a 1D SC? </a:t>
            </a:r>
          </a:p>
        </p:txBody>
      </p:sp>
      <p:pic>
        <p:nvPicPr>
          <p:cNvPr id="41993" name="Picture 3">
            <a:extLst>
              <a:ext uri="{FF2B5EF4-FFF2-40B4-BE49-F238E27FC236}">
                <a16:creationId xmlns:a16="http://schemas.microsoft.com/office/drawing/2014/main" id="{4833073E-97E8-E7FB-9030-AF4A0381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25" y="3444842"/>
            <a:ext cx="3810640" cy="213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7">
            <a:extLst>
              <a:ext uri="{FF2B5EF4-FFF2-40B4-BE49-F238E27FC236}">
                <a16:creationId xmlns:a16="http://schemas.microsoft.com/office/drawing/2014/main" id="{48270F80-AAA7-EC41-9072-62063C90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678" y="5350162"/>
            <a:ext cx="2082459" cy="45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60026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814">
                <a:solidFill>
                  <a:srgbClr val="000000"/>
                </a:solidFill>
              </a:rPr>
              <a:t>minimum at 2</a:t>
            </a:r>
            <a:r>
              <a:rPr lang="en-GB" altLang="fr-FR" sz="1814" i="1">
                <a:solidFill>
                  <a:srgbClr val="000000"/>
                </a:solidFill>
              </a:rPr>
              <a:t>k</a:t>
            </a:r>
            <a:r>
              <a:rPr lang="en-GB" altLang="fr-FR" sz="1814" i="1" baseline="-33000">
                <a:solidFill>
                  <a:srgbClr val="000000"/>
                </a:solidFill>
              </a:rPr>
              <a:t>F</a:t>
            </a:r>
          </a:p>
        </p:txBody>
      </p:sp>
      <p:cxnSp>
        <p:nvCxnSpPr>
          <p:cNvPr id="41995" name="Connecteur droit avec flèche 3">
            <a:extLst>
              <a:ext uri="{FF2B5EF4-FFF2-40B4-BE49-F238E27FC236}">
                <a16:creationId xmlns:a16="http://schemas.microsoft.com/office/drawing/2014/main" id="{3155F4E3-7A62-D4EF-8792-FBEEB6B6C6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73226" y="4931078"/>
            <a:ext cx="1540962" cy="521335"/>
          </a:xfrm>
          <a:prstGeom prst="straightConnector1">
            <a:avLst/>
          </a:prstGeom>
          <a:noFill/>
          <a:ln w="19050" algn="ctr">
            <a:solidFill>
              <a:srgbClr val="AC146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6" name="Line 5">
            <a:extLst>
              <a:ext uri="{FF2B5EF4-FFF2-40B4-BE49-F238E27FC236}">
                <a16:creationId xmlns:a16="http://schemas.microsoft.com/office/drawing/2014/main" id="{88A1DF72-A602-D3BE-7B8F-4545A969A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3210" y="5986710"/>
            <a:ext cx="514134" cy="1440"/>
          </a:xfrm>
          <a:prstGeom prst="line">
            <a:avLst/>
          </a:prstGeom>
          <a:noFill/>
          <a:ln w="720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41997" name="Text Box 6">
            <a:extLst>
              <a:ext uri="{FF2B5EF4-FFF2-40B4-BE49-F238E27FC236}">
                <a16:creationId xmlns:a16="http://schemas.microsoft.com/office/drawing/2014/main" id="{294CF0D2-C970-87DC-1F28-B6E529A6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599" y="5805251"/>
            <a:ext cx="5357362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/>
            <a:r>
              <a:rPr lang="en-GB" altLang="fr-FR" sz="1996" b="1">
                <a:solidFill>
                  <a:srgbClr val="FF0000"/>
                </a:solidFill>
              </a:rPr>
              <a:t>Therefore helical magnetic structure survives</a:t>
            </a:r>
          </a:p>
          <a:p>
            <a:pPr eaLnBrk="1"/>
            <a:r>
              <a:rPr lang="en-GB" altLang="fr-FR" sz="1996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41998" name="Rectangle 23">
            <a:extLst>
              <a:ext uri="{FF2B5EF4-FFF2-40B4-BE49-F238E27FC236}">
                <a16:creationId xmlns:a16="http://schemas.microsoft.com/office/drawing/2014/main" id="{423E6170-8103-BC69-47AA-B53902F58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96" y="6235856"/>
            <a:ext cx="4070794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fr-FR" sz="2177">
                <a:solidFill>
                  <a:srgbClr val="FF0000"/>
                </a:solidFill>
              </a:rPr>
              <a:t>Majorana zero modes expected !</a:t>
            </a:r>
            <a:endParaRPr lang="fr-FR" altLang="fr-FR" sz="2177">
              <a:solidFill>
                <a:srgbClr val="FF0000"/>
              </a:solidFill>
            </a:endParaRPr>
          </a:p>
        </p:txBody>
      </p:sp>
      <p:sp>
        <p:nvSpPr>
          <p:cNvPr id="41999" name="Rectangle 14">
            <a:extLst>
              <a:ext uri="{FF2B5EF4-FFF2-40B4-BE49-F238E27FC236}">
                <a16:creationId xmlns:a16="http://schemas.microsoft.com/office/drawing/2014/main" id="{E4E18246-6B3A-FB3A-E321-118ADBD4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4307" y="6238736"/>
            <a:ext cx="2069606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270">
                <a:solidFill>
                  <a:srgbClr val="CC00CC"/>
                </a:solidFill>
              </a:rPr>
              <a:t>Braunecker, PS, PRL (2013)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270">
                <a:solidFill>
                  <a:srgbClr val="CC00CC"/>
                </a:solidFill>
              </a:rPr>
              <a:t>Klinovaja et al., PRL (2013)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270">
                <a:solidFill>
                  <a:srgbClr val="CC00CC"/>
                </a:solidFill>
              </a:rPr>
              <a:t>Vazifeh, Franz, PRL (2013)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5CEFD32-7575-C171-4A85-878A52F7AA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33877" y="12963"/>
            <a:ext cx="6924247" cy="619265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2903" b="1" dirty="0">
                <a:solidFill>
                  <a:srgbClr val="FF0000"/>
                </a:solidFill>
                <a:latin typeface="+mn-lt"/>
              </a:rPr>
              <a:t>Minimal ingredients and robustness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AF7ACB25-BB62-C69B-F293-BD06DBB2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0" y="1012427"/>
            <a:ext cx="6225774" cy="197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28BCBB08-3D2F-F0C9-FEA1-BD4DE2FB2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49" y="3102087"/>
            <a:ext cx="5749084" cy="14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GB" altLang="fr-FR" sz="1996">
                <a:solidFill>
                  <a:srgbClr val="000000"/>
                </a:solidFill>
              </a:rPr>
              <a:t>Recipe ingredients: - Magnetic moments interacting via RKKY interactions</a:t>
            </a:r>
          </a:p>
          <a:p>
            <a:pPr eaLnBrk="1">
              <a:lnSpc>
                <a:spcPct val="150000"/>
              </a:lnSpc>
            </a:pPr>
            <a:r>
              <a:rPr lang="en-GB" altLang="fr-FR" sz="1996">
                <a:solidFill>
                  <a:srgbClr val="000000"/>
                </a:solidFill>
              </a:rPr>
              <a:t>			    - 1D-like  electronic band</a:t>
            </a:r>
          </a:p>
          <a:p>
            <a:pPr eaLnBrk="1">
              <a:lnSpc>
                <a:spcPct val="150000"/>
              </a:lnSpc>
            </a:pPr>
            <a:r>
              <a:rPr lang="en-GB" altLang="fr-FR" sz="1996">
                <a:solidFill>
                  <a:srgbClr val="000000"/>
                </a:solidFill>
              </a:rPr>
              <a:t>			    - s-wave superconductor		</a:t>
            </a:r>
          </a:p>
          <a:p>
            <a:pPr eaLnBrk="1">
              <a:lnSpc>
                <a:spcPct val="150000"/>
              </a:lnSpc>
            </a:pPr>
            <a:endParaRPr lang="en-GB" altLang="fr-FR" sz="1996">
              <a:solidFill>
                <a:srgbClr val="000000"/>
              </a:solidFill>
            </a:endParaRPr>
          </a:p>
        </p:txBody>
      </p:sp>
      <p:sp>
        <p:nvSpPr>
          <p:cNvPr id="44037" name="Rectangle 1">
            <a:extLst>
              <a:ext uri="{FF2B5EF4-FFF2-40B4-BE49-F238E27FC236}">
                <a16:creationId xmlns:a16="http://schemas.microsoft.com/office/drawing/2014/main" id="{DA0CF87A-80B8-58A8-0699-E449885F7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102" y="4859071"/>
            <a:ext cx="9055043" cy="87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000000"/>
                </a:solidFill>
              </a:rPr>
              <a:t>One can include also take electron-electron interactions into account: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000000"/>
                </a:solidFill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000000"/>
                </a:solidFill>
              </a:rPr>
              <a:t>		</a:t>
            </a:r>
            <a:r>
              <a:rPr lang="en-GB" altLang="fr-FR" sz="1814">
                <a:solidFill>
                  <a:schemeClr val="accent2"/>
                </a:solidFill>
              </a:rPr>
              <a:t>This enhances </a:t>
            </a:r>
            <a:r>
              <a:rPr lang="en-GB" altLang="fr-FR" sz="1814" i="1">
                <a:solidFill>
                  <a:schemeClr val="accent2"/>
                </a:solidFill>
              </a:rPr>
              <a:t>T</a:t>
            </a:r>
            <a:r>
              <a:rPr lang="en-GB" altLang="fr-FR" sz="1814">
                <a:solidFill>
                  <a:schemeClr val="accent2"/>
                </a:solidFill>
              </a:rPr>
              <a:t>* but reduces the proximity induced gap (compromise)</a:t>
            </a:r>
            <a:endParaRPr lang="fr-FR" altLang="fr-FR" sz="1814">
              <a:solidFill>
                <a:schemeClr val="accent2"/>
              </a:solidFill>
            </a:endParaRPr>
          </a:p>
        </p:txBody>
      </p:sp>
      <p:sp>
        <p:nvSpPr>
          <p:cNvPr id="44038" name="Rectangle 3">
            <a:extLst>
              <a:ext uri="{FF2B5EF4-FFF2-40B4-BE49-F238E27FC236}">
                <a16:creationId xmlns:a16="http://schemas.microsoft.com/office/drawing/2014/main" id="{C71139EB-14EC-4108-486A-0A57031AA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623" y="5780768"/>
            <a:ext cx="8285190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000000"/>
                </a:solidFill>
              </a:rPr>
              <a:t>This whole locking scenario is also robust versus point-like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814">
                <a:solidFill>
                  <a:srgbClr val="000000"/>
                </a:solidFill>
              </a:rPr>
              <a:t>non-magnetic disorder !</a:t>
            </a:r>
          </a:p>
        </p:txBody>
      </p:sp>
      <p:sp>
        <p:nvSpPr>
          <p:cNvPr id="44039" name="Rectangle 4">
            <a:extLst>
              <a:ext uri="{FF2B5EF4-FFF2-40B4-BE49-F238E27FC236}">
                <a16:creationId xmlns:a16="http://schemas.microsoft.com/office/drawing/2014/main" id="{48A433D2-A3C8-076F-9DD1-C09949731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15" y="6384191"/>
            <a:ext cx="283225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>
                <a:solidFill>
                  <a:srgbClr val="CC00CC"/>
                </a:solidFill>
              </a:rPr>
              <a:t>B. Braunecker, PS, PRL (2013)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953EB5A-D799-24CF-49B8-445140B8C9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82843" y="97931"/>
            <a:ext cx="6172488" cy="619265"/>
          </a:xfrm>
        </p:spPr>
        <p:txBody>
          <a:bodyPr vert="horz" lIns="91440" tIns="25604" rIns="91440" bIns="45720" rtlCol="0" anchor="ctr">
            <a:normAutofit fontScale="90000"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2903" b="1" dirty="0">
                <a:solidFill>
                  <a:srgbClr val="FF0000"/>
                </a:solidFill>
                <a:latin typeface="+mn-lt"/>
              </a:rPr>
              <a:t>A natural platform: magnetic </a:t>
            </a:r>
            <a:r>
              <a:rPr lang="en-GB" altLang="fr-FR" sz="2903" b="1" dirty="0" err="1">
                <a:solidFill>
                  <a:srgbClr val="FF0000"/>
                </a:solidFill>
                <a:latin typeface="+mn-lt"/>
              </a:rPr>
              <a:t>adatoms</a:t>
            </a:r>
            <a:r>
              <a:rPr lang="en-GB" altLang="fr-FR" sz="2903" b="1" dirty="0">
                <a:solidFill>
                  <a:srgbClr val="FF0000"/>
                </a:solidFill>
                <a:latin typeface="+mn-lt"/>
              </a:rPr>
              <a:t> on a SC substrate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0047742E-4959-10C8-4CA8-2EEC37E6F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015" y="1142041"/>
            <a:ext cx="8622186" cy="13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46" tIns="58425" rIns="81646" bIns="40823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GB" altLang="fr-FR" sz="1633">
                <a:solidFill>
                  <a:srgbClr val="000000"/>
                </a:solidFill>
              </a:rPr>
              <a:t>Recipe ingredients: 	    - Magnetic moments interacting via RKKY interactions</a:t>
            </a:r>
          </a:p>
          <a:p>
            <a:pPr eaLnBrk="1">
              <a:lnSpc>
                <a:spcPct val="150000"/>
              </a:lnSpc>
            </a:pPr>
            <a:r>
              <a:rPr lang="en-GB" altLang="fr-FR" sz="1633">
                <a:solidFill>
                  <a:srgbClr val="000000"/>
                </a:solidFill>
              </a:rPr>
              <a:t>			    - 1D-like  electronic band</a:t>
            </a:r>
          </a:p>
          <a:p>
            <a:pPr eaLnBrk="1">
              <a:lnSpc>
                <a:spcPct val="150000"/>
              </a:lnSpc>
            </a:pPr>
            <a:r>
              <a:rPr lang="en-GB" altLang="fr-FR" sz="1633">
                <a:solidFill>
                  <a:srgbClr val="000000"/>
                </a:solidFill>
              </a:rPr>
              <a:t>			    - s-wave superconductor</a:t>
            </a:r>
            <a:r>
              <a:rPr lang="en-GB" altLang="fr-FR" sz="1996">
                <a:solidFill>
                  <a:srgbClr val="000000"/>
                </a:solidFill>
              </a:rPr>
              <a:t>		</a:t>
            </a:r>
          </a:p>
          <a:p>
            <a:pPr eaLnBrk="1">
              <a:lnSpc>
                <a:spcPct val="150000"/>
              </a:lnSpc>
            </a:pPr>
            <a:endParaRPr lang="en-GB" altLang="fr-FR" sz="1996">
              <a:solidFill>
                <a:srgbClr val="000000"/>
              </a:solidFill>
            </a:endParaRPr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2597B6A8-1CC9-A2E6-475B-466A4D50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98" y="2706045"/>
            <a:ext cx="4385260" cy="232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33">
            <a:extLst>
              <a:ext uri="{FF2B5EF4-FFF2-40B4-BE49-F238E27FC236}">
                <a16:creationId xmlns:a16="http://schemas.microsoft.com/office/drawing/2014/main" id="{0FB1EB96-2298-47E6-DEC0-F0946FA7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870" y="5402008"/>
            <a:ext cx="6096160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r>
              <a:rPr lang="en-GB" altLang="fr-FR" sz="1270">
                <a:solidFill>
                  <a:srgbClr val="CC00CC"/>
                </a:solidFill>
              </a:rPr>
              <a:t>S. Nadj-Perge, I. Drozdov, A. Bernevig, A. Yazdani PRB (2013)</a:t>
            </a:r>
          </a:p>
          <a:p>
            <a:endParaRPr lang="en-GB" altLang="fr-FR" sz="1270">
              <a:solidFill>
                <a:srgbClr val="CC00CC"/>
              </a:solidFill>
            </a:endParaRPr>
          </a:p>
          <a:p>
            <a:r>
              <a:rPr lang="en-GB" altLang="fr-FR" sz="1270">
                <a:solidFill>
                  <a:srgbClr val="CC00CC"/>
                </a:solidFill>
              </a:rPr>
              <a:t>See also </a:t>
            </a:r>
            <a:r>
              <a:rPr lang="en-US" altLang="fr-FR" sz="1270">
                <a:solidFill>
                  <a:srgbClr val="CC00CC"/>
                </a:solidFill>
              </a:rPr>
              <a:t>T.-P. Choy, J. M. Edge, A. R. Akhmerov, C. W. J. </a:t>
            </a:r>
            <a:r>
              <a:rPr lang="fr-FR" altLang="fr-FR" sz="1270">
                <a:solidFill>
                  <a:srgbClr val="CC00CC"/>
                </a:solidFill>
              </a:rPr>
              <a:t>Beenakker, </a:t>
            </a:r>
          </a:p>
          <a:p>
            <a:r>
              <a:rPr lang="fr-FR" altLang="fr-FR" sz="1270">
                <a:solidFill>
                  <a:srgbClr val="CC00CC"/>
                </a:solidFill>
              </a:rPr>
              <a:t>Phys. Rev. B  (2011) </a:t>
            </a:r>
            <a:endParaRPr lang="en-GB" altLang="fr-FR" sz="1270">
              <a:solidFill>
                <a:srgbClr val="CC00CC"/>
              </a:solidFill>
            </a:endParaRPr>
          </a:p>
        </p:txBody>
      </p:sp>
      <p:sp>
        <p:nvSpPr>
          <p:cNvPr id="45062" name="Rectangle 3">
            <a:extLst>
              <a:ext uri="{FF2B5EF4-FFF2-40B4-BE49-F238E27FC236}">
                <a16:creationId xmlns:a16="http://schemas.microsoft.com/office/drawing/2014/main" id="{7D971B78-2A85-218A-B4E7-4065B0B0B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173" y="2897584"/>
            <a:ext cx="4128913" cy="81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>
                <a:solidFill>
                  <a:schemeClr val="accent2"/>
                </a:solidFill>
              </a:rPr>
              <a:t>Proposal: magnetic atoms with some </a:t>
            </a:r>
          </a:p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633" b="1">
                <a:solidFill>
                  <a:srgbClr val="FF0000"/>
                </a:solidFill>
              </a:rPr>
              <a:t>pre-existing</a:t>
            </a:r>
            <a:r>
              <a:rPr lang="en-GB" altLang="fr-FR" sz="1633">
                <a:solidFill>
                  <a:schemeClr val="accent2"/>
                </a:solidFill>
              </a:rPr>
              <a:t> spin texture on a SC surface</a:t>
            </a:r>
            <a:endParaRPr lang="fr-FR" altLang="fr-FR" sz="1633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78BA4F7-D0BB-37F0-942A-CF6C9DD507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0792" y="1"/>
            <a:ext cx="6172488" cy="620706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How about the 1D band ?</a:t>
            </a: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24C2FB33-59F4-132B-8D60-B4C122238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730" y="2530346"/>
            <a:ext cx="3920092" cy="45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540" b="1">
                <a:solidFill>
                  <a:srgbClr val="0066FF"/>
                </a:solidFill>
              </a:rPr>
              <a:t>Two limiting cases:</a:t>
            </a:r>
            <a:endParaRPr lang="fr-FR" altLang="fr-FR" sz="2540" b="1">
              <a:solidFill>
                <a:srgbClr val="0066FF"/>
              </a:solidFill>
            </a:endParaRPr>
          </a:p>
        </p:txBody>
      </p:sp>
      <p:pic>
        <p:nvPicPr>
          <p:cNvPr id="46084" name="Picture 2">
            <a:extLst>
              <a:ext uri="{FF2B5EF4-FFF2-40B4-BE49-F238E27FC236}">
                <a16:creationId xmlns:a16="http://schemas.microsoft.com/office/drawing/2014/main" id="{4535B8D6-31C7-B9AC-13F5-E52A1F1D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80" y="1012427"/>
            <a:ext cx="5384725" cy="99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5" name="Connecteur droit avec flèche 5">
            <a:extLst>
              <a:ext uri="{FF2B5EF4-FFF2-40B4-BE49-F238E27FC236}">
                <a16:creationId xmlns:a16="http://schemas.microsoft.com/office/drawing/2014/main" id="{9D03BF44-1E4D-7E51-2F86-3FCC91B30A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5534" y="1860676"/>
            <a:ext cx="573180" cy="0"/>
          </a:xfrm>
          <a:prstGeom prst="straightConnector1">
            <a:avLst/>
          </a:prstGeom>
          <a:noFill/>
          <a:ln w="31750" algn="ctr">
            <a:solidFill>
              <a:srgbClr val="00206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Rectangle 8">
            <a:extLst>
              <a:ext uri="{FF2B5EF4-FFF2-40B4-BE49-F238E27FC236}">
                <a16:creationId xmlns:a16="http://schemas.microsoft.com/office/drawing/2014/main" id="{4E42D379-153B-0A40-1CA4-3C7B28AF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548" y="1974448"/>
            <a:ext cx="357790" cy="45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2540"/>
              <a:t>a</a:t>
            </a:r>
            <a:endParaRPr lang="fr-FR" altLang="fr-FR" sz="2540"/>
          </a:p>
        </p:txBody>
      </p:sp>
      <p:sp>
        <p:nvSpPr>
          <p:cNvPr id="46087" name="Rectangle 23">
            <a:extLst>
              <a:ext uri="{FF2B5EF4-FFF2-40B4-BE49-F238E27FC236}">
                <a16:creationId xmlns:a16="http://schemas.microsoft.com/office/drawing/2014/main" id="{5F105168-81D7-DFF6-9B43-110BEFA53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435" y="3297947"/>
            <a:ext cx="2683001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 b="1"/>
              <a:t>1)</a:t>
            </a:r>
            <a:r>
              <a:rPr lang="de-CH" altLang="fr-FR" sz="1814"/>
              <a:t> </a:t>
            </a:r>
            <a:r>
              <a:rPr lang="de-CH" altLang="fr-FR" sz="1814" b="1"/>
              <a:t>The dense limit :</a:t>
            </a:r>
            <a:endParaRPr lang="fr-FR" altLang="fr-FR" sz="1814" b="1"/>
          </a:p>
        </p:txBody>
      </p:sp>
      <p:graphicFrame>
        <p:nvGraphicFramePr>
          <p:cNvPr id="46088" name="Objet 9">
            <a:extLst>
              <a:ext uri="{FF2B5EF4-FFF2-40B4-BE49-F238E27FC236}">
                <a16:creationId xmlns:a16="http://schemas.microsoft.com/office/drawing/2014/main" id="{20BE62B7-C10A-DFE0-9107-C7EE115BB7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73399" y="3309468"/>
          <a:ext cx="812245" cy="37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469696" imgH="215806" progId="Equation.3">
                  <p:embed/>
                </p:oleObj>
              </mc:Choice>
              <mc:Fallback>
                <p:oleObj name="Équation" r:id="rId3" imgW="469696" imgH="215806" progId="Equation.3">
                  <p:embed/>
                  <p:pic>
                    <p:nvPicPr>
                      <p:cNvPr id="46088" name="Objet 9">
                        <a:extLst>
                          <a:ext uri="{FF2B5EF4-FFF2-40B4-BE49-F238E27FC236}">
                            <a16:creationId xmlns:a16="http://schemas.microsoft.com/office/drawing/2014/main" id="{20BE62B7-C10A-DFE0-9107-C7EE115BB7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399" y="3309468"/>
                        <a:ext cx="812245" cy="37588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Flèche droite 10">
            <a:extLst>
              <a:ext uri="{FF2B5EF4-FFF2-40B4-BE49-F238E27FC236}">
                <a16:creationId xmlns:a16="http://schemas.microsoft.com/office/drawing/2014/main" id="{802D0D9C-191C-523D-8FA6-2652D579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31" y="4334856"/>
            <a:ext cx="653829" cy="325474"/>
          </a:xfrm>
          <a:prstGeom prst="rightArrow">
            <a:avLst>
              <a:gd name="adj1" fmla="val 50000"/>
              <a:gd name="adj2" fmla="val 502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DB048D-F1C1-8FCB-F81B-BB49F8C033F7}"/>
              </a:ext>
            </a:extLst>
          </p:cNvPr>
          <p:cNvSpPr/>
          <p:nvPr/>
        </p:nvSpPr>
        <p:spPr>
          <a:xfrm>
            <a:off x="3417320" y="4176439"/>
            <a:ext cx="6892564" cy="6506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de-CH" sz="1814" dirty="0">
                <a:latin typeface="+mj-lt"/>
              </a:rPr>
              <a:t>The </a:t>
            </a:r>
            <a:r>
              <a:rPr lang="de-CH" sz="1814" dirty="0" err="1">
                <a:latin typeface="+mj-lt"/>
              </a:rPr>
              <a:t>adatoms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wave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functions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overlap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and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hybridize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and</a:t>
            </a:r>
            <a:r>
              <a:rPr lang="de-CH" sz="1814" dirty="0">
                <a:latin typeface="+mj-lt"/>
              </a:rPr>
              <a:t> form a 1D electronic band on top </a:t>
            </a:r>
            <a:r>
              <a:rPr lang="de-CH" sz="1814" dirty="0" err="1">
                <a:latin typeface="+mj-lt"/>
              </a:rPr>
              <a:t>of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the</a:t>
            </a:r>
            <a:r>
              <a:rPr lang="de-CH" sz="1814" dirty="0">
                <a:latin typeface="+mj-lt"/>
              </a:rPr>
              <a:t> SC </a:t>
            </a:r>
            <a:r>
              <a:rPr lang="de-CH" sz="1814" dirty="0" err="1">
                <a:latin typeface="+mj-lt"/>
              </a:rPr>
              <a:t>substrate</a:t>
            </a:r>
            <a:endParaRPr lang="fr-FR" sz="1814" dirty="0">
              <a:latin typeface="+mj-lt"/>
            </a:endParaRPr>
          </a:p>
        </p:txBody>
      </p:sp>
      <p:sp>
        <p:nvSpPr>
          <p:cNvPr id="46091" name="Flèche droite 27">
            <a:extLst>
              <a:ext uri="{FF2B5EF4-FFF2-40B4-BE49-F238E27FC236}">
                <a16:creationId xmlns:a16="http://schemas.microsoft.com/office/drawing/2014/main" id="{EE0E040B-DEEF-C494-DA01-A88038580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032" y="5584907"/>
            <a:ext cx="653829" cy="3269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fr-FR" altLang="fr-FR" sz="1633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EBD9BD-D124-9C8F-D3CF-B55B4B0B4E27}"/>
              </a:ext>
            </a:extLst>
          </p:cNvPr>
          <p:cNvSpPr/>
          <p:nvPr/>
        </p:nvSpPr>
        <p:spPr>
          <a:xfrm>
            <a:off x="3417320" y="5426491"/>
            <a:ext cx="6892564" cy="6506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de-CH" sz="1814" dirty="0">
                <a:latin typeface="+mj-lt"/>
              </a:rPr>
              <a:t>All </a:t>
            </a:r>
            <a:r>
              <a:rPr lang="de-CH" sz="1814" dirty="0" err="1">
                <a:latin typeface="+mj-lt"/>
              </a:rPr>
              <a:t>the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conditions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are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met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for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our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model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and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we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expect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our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locking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scenario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to</a:t>
            </a:r>
            <a:r>
              <a:rPr lang="de-CH" sz="1814" dirty="0">
                <a:latin typeface="+mj-lt"/>
              </a:rPr>
              <a:t> </a:t>
            </a:r>
            <a:r>
              <a:rPr lang="de-CH" sz="1814" dirty="0" err="1">
                <a:latin typeface="+mj-lt"/>
              </a:rPr>
              <a:t>apply</a:t>
            </a:r>
            <a:r>
              <a:rPr lang="de-CH" sz="1814" dirty="0">
                <a:latin typeface="+mj-lt"/>
              </a:rPr>
              <a:t>!</a:t>
            </a:r>
            <a:endParaRPr lang="fr-FR" sz="1814" dirty="0">
              <a:latin typeface="+mj-l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5CA7147-DC6C-A258-90FC-EDF6EB40A3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0792" y="1"/>
            <a:ext cx="6172488" cy="620706"/>
          </a:xfrm>
        </p:spPr>
        <p:txBody>
          <a:bodyPr vert="horz" lIns="91440" tIns="25604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en-GB" altLang="fr-FR" sz="3266" b="1" dirty="0">
                <a:solidFill>
                  <a:srgbClr val="FF0000"/>
                </a:solidFill>
                <a:latin typeface="+mn-lt"/>
              </a:rPr>
              <a:t>How about the 1D band ?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195D3FC6-C717-05FF-8996-6A192E02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16" y="2413694"/>
            <a:ext cx="3041599" cy="6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083F58ED-D2D6-D4FC-F8C6-A8AF21A3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14" y="3590299"/>
            <a:ext cx="3266263" cy="4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D12F6540-39AB-8123-A294-ACFDFF4B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87" y="2413694"/>
            <a:ext cx="5230629" cy="73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33B88DC6-BE4C-126E-D774-F62C7CBE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12" y="1591368"/>
            <a:ext cx="2485701" cy="63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B2C2A65B-B814-51D0-264A-C9A6689E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57" y="3571576"/>
            <a:ext cx="2001810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1">
            <a:extLst>
              <a:ext uri="{FF2B5EF4-FFF2-40B4-BE49-F238E27FC236}">
                <a16:creationId xmlns:a16="http://schemas.microsoft.com/office/drawing/2014/main" id="{B46C6C78-2F12-923F-EFFA-95CF83382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336" y="6107682"/>
            <a:ext cx="3139899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fr-FR" sz="1270">
                <a:solidFill>
                  <a:srgbClr val="CC00CC"/>
                </a:solidFill>
              </a:rPr>
              <a:t>Yu Lu (1965), Shiba (1968), Rusinov (1968) </a:t>
            </a:r>
            <a:endParaRPr lang="fr-FR" altLang="fr-FR" sz="1270"/>
          </a:p>
        </p:txBody>
      </p:sp>
      <p:pic>
        <p:nvPicPr>
          <p:cNvPr id="26633" name="Picture 8">
            <a:extLst>
              <a:ext uri="{FF2B5EF4-FFF2-40B4-BE49-F238E27FC236}">
                <a16:creationId xmlns:a16="http://schemas.microsoft.com/office/drawing/2014/main" id="{FB82F9A5-D974-1892-E3E9-4D0EB3DE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56" y="4755380"/>
            <a:ext cx="4209561" cy="8756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26634" name="Rectangle 3">
            <a:extLst>
              <a:ext uri="{FF2B5EF4-FFF2-40B4-BE49-F238E27FC236}">
                <a16:creationId xmlns:a16="http://schemas.microsoft.com/office/drawing/2014/main" id="{C90CB870-F00A-F295-1EBB-4B8EBB9E0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9281" y="4997325"/>
            <a:ext cx="3237460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 b="1">
                <a:solidFill>
                  <a:srgbClr val="FF0000"/>
                </a:solidFill>
              </a:rPr>
              <a:t>Shiba  in-gap bound state:</a:t>
            </a:r>
            <a:endParaRPr lang="fr-FR" altLang="fr-FR" sz="1814" b="1">
              <a:solidFill>
                <a:srgbClr val="FF0000"/>
              </a:solidFill>
            </a:endParaRPr>
          </a:p>
        </p:txBody>
      </p:sp>
      <p:sp>
        <p:nvSpPr>
          <p:cNvPr id="47115" name="Rectangle 15">
            <a:extLst>
              <a:ext uri="{FF2B5EF4-FFF2-40B4-BE49-F238E27FC236}">
                <a16:creationId xmlns:a16="http://schemas.microsoft.com/office/drawing/2014/main" id="{34CE62DE-5FEA-D683-EF7B-EE7C10171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740" y="816567"/>
            <a:ext cx="2683001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 b="1"/>
              <a:t>2)</a:t>
            </a:r>
            <a:r>
              <a:rPr lang="de-CH" altLang="fr-FR" sz="1814"/>
              <a:t> </a:t>
            </a:r>
            <a:r>
              <a:rPr lang="de-CH" altLang="fr-FR" sz="1814" b="1"/>
              <a:t>The dilute limit : </a:t>
            </a:r>
            <a:endParaRPr lang="fr-FR" altLang="fr-FR" sz="1814" b="1"/>
          </a:p>
        </p:txBody>
      </p:sp>
      <p:graphicFrame>
        <p:nvGraphicFramePr>
          <p:cNvPr id="47116" name="Objet 1">
            <a:extLst>
              <a:ext uri="{FF2B5EF4-FFF2-40B4-BE49-F238E27FC236}">
                <a16:creationId xmlns:a16="http://schemas.microsoft.com/office/drawing/2014/main" id="{068A7C94-4924-A122-923B-57B614E68B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66" y="816567"/>
          <a:ext cx="964901" cy="37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8" imgW="558558" imgH="215806" progId="Equation.3">
                  <p:embed/>
                </p:oleObj>
              </mc:Choice>
              <mc:Fallback>
                <p:oleObj name="Équation" r:id="rId8" imgW="558558" imgH="215806" progId="Equation.3">
                  <p:embed/>
                  <p:pic>
                    <p:nvPicPr>
                      <p:cNvPr id="47116" name="Objet 1">
                        <a:extLst>
                          <a:ext uri="{FF2B5EF4-FFF2-40B4-BE49-F238E27FC236}">
                            <a16:creationId xmlns:a16="http://schemas.microsoft.com/office/drawing/2014/main" id="{068A7C94-4924-A122-923B-57B614E68B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66" y="816567"/>
                        <a:ext cx="964901" cy="37587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7" name="Rectangle 17">
            <a:extLst>
              <a:ext uri="{FF2B5EF4-FFF2-40B4-BE49-F238E27FC236}">
                <a16:creationId xmlns:a16="http://schemas.microsoft.com/office/drawing/2014/main" id="{DCC0B942-4303-62E6-7E77-A5BB8E3D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361" y="1419990"/>
            <a:ext cx="4663210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de-CH" altLang="fr-FR" sz="1814"/>
              <a:t>First solve the single spin case </a:t>
            </a:r>
            <a:endParaRPr lang="fr-FR" altLang="fr-FR" sz="1814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266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headEnd type="none" w="med" len="med"/>
          <a:tailEnd type="arrow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latin typeface="Optima" panose="0200050306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4376</Words>
  <Application>Microsoft Office PowerPoint</Application>
  <PresentationFormat>Widescreen</PresentationFormat>
  <Paragraphs>765</Paragraphs>
  <Slides>104</Slides>
  <Notes>36</Notes>
  <HiddenSlides>2</HiddenSlides>
  <MMClips>1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35" baseType="lpstr">
      <vt:lpstr>AAAAA G+ STIX General</vt:lpstr>
      <vt:lpstr>AAAAAC+HelveticaNeue</vt:lpstr>
      <vt:lpstr>AAAAAD+Avenir-Heavy</vt:lpstr>
      <vt:lpstr>AAAAAE+Avenir-Book</vt:lpstr>
      <vt:lpstr>CMR10</vt:lpstr>
      <vt:lpstr>DejaVuSans</vt:lpstr>
      <vt:lpstr>Liberation Sans</vt:lpstr>
      <vt:lpstr>Microsoft YaHei</vt:lpstr>
      <vt:lpstr>Myriad Pro Cond</vt:lpstr>
      <vt:lpstr>Optima</vt:lpstr>
      <vt:lpstr>Aptos</vt:lpstr>
      <vt:lpstr>Aptos Display</vt:lpstr>
      <vt:lpstr>Arial</vt:lpstr>
      <vt:lpstr>Arial Rounded MT Bold</vt:lpstr>
      <vt:lpstr>Calibri</vt:lpstr>
      <vt:lpstr>Calibri Light</vt:lpstr>
      <vt:lpstr>Cambria</vt:lpstr>
      <vt:lpstr>Cambria Math</vt:lpstr>
      <vt:lpstr>Franklin Gothic Book</vt:lpstr>
      <vt:lpstr>Garamond</vt:lpstr>
      <vt:lpstr>Helvetica</vt:lpstr>
      <vt:lpstr>Mangal</vt:lpstr>
      <vt:lpstr>Noto Sans</vt:lpstr>
      <vt:lpstr>Symbol</vt:lpstr>
      <vt:lpstr>Tahoma</vt:lpstr>
      <vt:lpstr>Times New Roman</vt:lpstr>
      <vt:lpstr>Verdana</vt:lpstr>
      <vt:lpstr>Wingdings</vt:lpstr>
      <vt:lpstr>Office Theme</vt:lpstr>
      <vt:lpstr>1_Office Theme</vt:lpstr>
      <vt:lpstr>Microsoft Éditeur d'équations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find other equivalent realization ?</vt:lpstr>
      <vt:lpstr>The spin selective Peirls transition</vt:lpstr>
      <vt:lpstr>Where to find a magnetic spiral field ?</vt:lpstr>
      <vt:lpstr>How does it work ?</vt:lpstr>
      <vt:lpstr>Self-consistent mean field approach</vt:lpstr>
      <vt:lpstr>Effect of nuclear helical field</vt:lpstr>
      <vt:lpstr>Combined electron / nuclear spin order</vt:lpstr>
      <vt:lpstr>Experimental consequences</vt:lpstr>
      <vt:lpstr>In proximity of a superconductor</vt:lpstr>
      <vt:lpstr>Expect Majorana edge states ?</vt:lpstr>
      <vt:lpstr>How does SC modify the whole locking scenario ?</vt:lpstr>
      <vt:lpstr>Minimal ingredients and robustness</vt:lpstr>
      <vt:lpstr>A natural platform: magnetic adatoms on a SC substrate</vt:lpstr>
      <vt:lpstr>How about the 1D band ?</vt:lpstr>
      <vt:lpstr>How about the 1D band ?</vt:lpstr>
      <vt:lpstr>How about the 1D band ?</vt:lpstr>
      <vt:lpstr>Experimental predictions?</vt:lpstr>
      <vt:lpstr>Experimental predictions?</vt:lpstr>
      <vt:lpstr>Experimental predictions?</vt:lpstr>
      <vt:lpstr>Conclusion of this first part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</dc:creator>
  <cp:lastModifiedBy>SIMON</cp:lastModifiedBy>
  <cp:revision>35</cp:revision>
  <dcterms:created xsi:type="dcterms:W3CDTF">2026-06-29T20:00:26Z</dcterms:created>
  <dcterms:modified xsi:type="dcterms:W3CDTF">2026-07-06T20:20:27Z</dcterms:modified>
</cp:coreProperties>
</file>