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552" r:id="rId3"/>
    <p:sldId id="548" r:id="rId4"/>
    <p:sldId id="529" r:id="rId5"/>
    <p:sldId id="533" r:id="rId6"/>
    <p:sldId id="513" r:id="rId7"/>
    <p:sldId id="312" r:id="rId8"/>
    <p:sldId id="426" r:id="rId9"/>
    <p:sldId id="301" r:id="rId10"/>
    <p:sldId id="535" r:id="rId11"/>
    <p:sldId id="456" r:id="rId12"/>
    <p:sldId id="457" r:id="rId13"/>
    <p:sldId id="506" r:id="rId14"/>
    <p:sldId id="509" r:id="rId15"/>
    <p:sldId id="458" r:id="rId16"/>
    <p:sldId id="274" r:id="rId17"/>
    <p:sldId id="463" r:id="rId18"/>
    <p:sldId id="470" r:id="rId19"/>
    <p:sldId id="494" r:id="rId20"/>
    <p:sldId id="495" r:id="rId21"/>
    <p:sldId id="505" r:id="rId22"/>
    <p:sldId id="471" r:id="rId23"/>
    <p:sldId id="536" r:id="rId24"/>
    <p:sldId id="541" r:id="rId25"/>
    <p:sldId id="537" r:id="rId26"/>
    <p:sldId id="543" r:id="rId27"/>
    <p:sldId id="478" r:id="rId28"/>
    <p:sldId id="480" r:id="rId29"/>
    <p:sldId id="481" r:id="rId30"/>
    <p:sldId id="487" r:id="rId31"/>
    <p:sldId id="544" r:id="rId32"/>
    <p:sldId id="490" r:id="rId33"/>
    <p:sldId id="488" r:id="rId34"/>
    <p:sldId id="551" r:id="rId35"/>
    <p:sldId id="491" r:id="rId36"/>
    <p:sldId id="545" r:id="rId37"/>
    <p:sldId id="542" r:id="rId38"/>
    <p:sldId id="504" r:id="rId39"/>
    <p:sldId id="462" r:id="rId40"/>
    <p:sldId id="258" r:id="rId41"/>
    <p:sldId id="51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0C34D0-F37D-4185-B84E-8D4BDF8AB4C9}" v="2" dt="2026-07-13T09:11:01.6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04" autoAdjust="0"/>
  </p:normalViewPr>
  <p:slideViewPr>
    <p:cSldViewPr snapToGrid="0">
      <p:cViewPr varScale="1">
        <p:scale>
          <a:sx n="71" d="100"/>
          <a:sy n="71" d="100"/>
        </p:scale>
        <p:origin x="388" y="44"/>
      </p:cViewPr>
      <p:guideLst/>
    </p:cSldViewPr>
  </p:slideViewPr>
  <p:notesTextViewPr>
    <p:cViewPr>
      <p:scale>
        <a:sx n="3" d="2"/>
        <a:sy n="3" d="2"/>
      </p:scale>
      <p:origin x="-32" y="-2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05:51:58.4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 4161,'3'-3'1447,"-3"3"-1327,0 0 1,1-1-1,-1 1 1,0 0-1,0 0 1,1 0-1,-1 0 1,0 0-1,1 0 1,-1 0 0,0 0-1,1 0 1,-1 0-1,0 0 1,1 0-1,-1 0 1,0 0-1,1 0 1,-1 0 0,0 0-1,1 0 1,-1 0-1,0 0 1,1 1-1,-1-1 1,1 0-1,4 16 1610,-3 28-1336,-2-38-34,0 24-156,2 1-1,1 0 1,10 41-1,-6-9-173,-4-28-8,-1-13 412,0 0-1,-2 0 1,-3 30 0,-5-31-367,8-20-61,-1 0 1,0 0-1,0 1 1,1-1-1,-1 0 1,1 0 0,-1 1-1,1-1 1,-1 0-1,1 1 1,0-1-1,0 1 1,0-1-1,0 0 1,0 1 0,0-1-1,0 0 1,0 1-1,0-1 1,1 1-1,-1-1 1,1 2-1,0-1-39,-1 0 0,1-1 0,-1 1-1,0 0 1,0-1 0,0 1 0,0 0-1,0-1 1,0 1 0,0 0 0,-1 2-1,11-22-7666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05:53:09.2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 6993,'0'0'234,"11"13"558,16 35 210,-11-17-917,3 0 0,33 45-1,-48-70-2,-2-5-28,-2 1-1,1-1 0,-1 0 1,1 1-1,1-1 1,-2-1-1,1 1 0,1 1 1,-1-1-1,-1-1 0,1 1 1,1-1-1,-1 2 1,0-2-1,1 1 0,-1-1 1,0 1-1,1-1 1,0 2 558,4-24 873,-4 6-1447,23-92 77,-23 96-104,2 1 0,2 0 0,-2 1 0,1-1 0,2 0 1,-2 0-1,10-9 0,-11 16-524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05:53:09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6353,'3'-1'51,"-1"-1"0,1 1 0,0 0 0,-1 1 0,0-2 0,1 2 0,-1 0 0,1-1 0,0 1 0,-1 0 0,1 0 0,1 0 0,-1 0 0,-1 1 0,0-1 0,0 2 0,1-2 0,0 1 0,0 0 0,-1-1-1,1 2 1,2 0 0,7 7 112,1-3 0,20 19-1,-30-23-95,8 9-39,0 0-1,-1 0 1,0 1 0,-2 0-1,1 0 1,8 16-1,3 5 12,-8-13-21,0 1-1,0 1 0,-2 1 1,-1-1-1,-1 0 0,7 31 1,-7-15 23,7 71 0,-15-89-24,0 0 0,0 1 0,-1-1 0,-2 0 0,-7 26 0,9-42-3,0 0 0,1 0 0,-3 0 0,2 0 0,-1 0 1,1 0-1,-2 0 0,1 0 0,0-1 0,0 1 0,-1-1 0,-1 1 0,1-1 1,0-1-1,-1 2 0,2-1 0,-2-2 0,1 2 0,-1 0 0,0-2 0,-7 4 1,-8 4 133,-15 3-245,32-11 91,-1-1 0,2 1 0,-2-1 0,0 0 0,1 0-1,-1 0 1,0 0 0,1 0 0,-1 0 0,-4-1 0,-5-4-33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05:53:10.4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 5729,'3'-3'125,"-1"2"0,2-2-1,-1 0 1,0 2 0,0 0 0,1-2 0,-2 2-1,2-1 1,-1 1 0,1 1 0,-1-1-1,1-1 1,0 2 0,-1 0 0,1-1-1,5 1 1,6 1 58,-2 1 0,29 6 1,1 0-673,-31-7-170,1-1 192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05:53:10.6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59 4225,'19'-5'144,"0"-2"-16,2 3-72,-2-3-8,1 3-16,-2-1 0,1 1 0,2 0 0,-2-2 0,3 1-8,-3 2-248,-6-2 168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05:53:11.7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329 446 5137,'1'0'77,"1"-1"-1,-1 0 1,-1 1 0,1-2-1,1 2 1,-1-1-1,0 0 1,-1-1 0,2 2-1,-1-1 1,-1-1-1,3 0 1,-3 0-41,0 2 0,0-1-1,0 1 1,0-1 0,0 1 0,0-2 0,0 2-1,0-1 1,0 1 0,0-1 0,0 1 0,0-2-1,0 2 1,0-1 0,0 1 0,0-1-1,-2 1 1,2 0 0,0-2 0,0 2 0,-1-1-1,1 1 1,0 0 0,0-1 0,-1 1 0,1-2-1,0 2 1,-2-1 0,-4-4 127,2 0-109,0 1 0,0 0 0,-2 0-1,2 0 1,-1 2 0,1-1 0,-2-1 0,1 1 0,-1 2 0,1-2 0,0 0 0,-1 2-1,-9-2 1,-2 2-22,-1 0-1,1 1 1,1 1-1,-2 0 1,-26 7-1,13-2 15,25-5-15,0 1-1,-1-1 1,0 2 0,2-1 0,-2 1-1,2 0 1,-2-1 0,-4 6-1,8-6 1,1-1-1,0 1 0,0-1 1,0 2-1,0-2 0,0 0 0,1 2 1,-2 0-1,2-2 0,-1 2 1,1-1-1,0 0 0,-1 0 1,1 1-1,1 0 0,-1 0 1,1-1-1,-2 1 0,2 0 1,-1-1-1,1 1 0,0 4 1,0-6-20,1 2 0,-1-2 0,2 2 0,-1-2 0,-1 2 0,1-2 0,1 2 0,-1-2 0,0 1 0,1 0 0,-1 0 0,0-1 0,1 0 0,-1 1 0,1-1 0,0 0 0,0 1 0,0-1-1,0 0 1,-1 1 0,2-1 0,-2-1 0,2 1 0,2 1 0,0-1 97,1 1-1,-1-1 0,-1 0 1,2-1-1,-1 0 1,0 2-1,1-2 0,-1-2 1,9 1-1,-6 0-14,1-2-1,-1 0 1,0 0 0,1-1 0,7-4-1,-14 7-48,1 0 0,0-2 0,-2 2 0,2-1 0,-2 0 0,2 0 0,-2-1 0,2 2 0,-2-2 0,1 2 0,-1-2 0,0 1 0,1-1 0,-1 0 0,0 1 0,1-1 0,-2 0 0,1 1 0,0-5 0,2-42-23,-3 1-1,-1 1 1,-3-2 0,-2 2-1,-2-2 1,-17-55-1,19 90-17,5 11-11,0 0 0,1-1 1,-2 1-1,1 1 1,1-2-1,-1-3 1,1 7-6,0 0 0,-2 0 1,2 0-1,0 1 0,0-1 1,-1 0-1,1 0 0,0 0 1,0 0-1,0 0 0,-2 0 1,2 0-1,0 0 0,0 2 1,0-2-1,0 0 0,-1 0 1,1 0-1,0 0 0,0 1 1,0-1-1,0 0 0,0 0 1,0 0-1,-1 1 0,1-1 1,0 0-1,-2 13-4,2-3 0,0 1 0,2 1 0,0 17 0,15 43 25,-7-30-11,-4-20 13,-1 1 0,2-2 0,1-1 1,0 2-1,3-2 0,0 0 0,24 36 0,-18-31 42,-9-14-1250,0 0 0,11 12 0,-13-18 457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05:53:12.2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4257,'-1'0'120,"1"0"-1,0 0 1,0-1 0,0 1-1,0 0 1,0 0 0,0-2-1,0 2 1,0 0 0,0 0-1,0 0 1,0-1 0,1 1-1,-1 0 1,0 0 0,0 0-1,0-1 1,0 1 0,0 0-1,0 0 1,0 0 0,0 0-1,2-2 1,-2 2 0,0 0-1,0 0 1,0 0 0,0 0-1,1 0 1,-1 0 0,0-1-1,0 1 1,0 0 0,1 0-1,10 4 778,8 15-861,-14-11-6,1 0-1,-1 2 1,-1-2-1,2 1 1,-4 0-1,6 12 1,13 61-15,-19-66 6,6 23 12,-6-24-9,1 0-1,1-2 0,0 2 1,9 24-1,-12-36-6,1-2 0,-1 2 0,0 0-1,-1-1 1,2 1 0,-2 0 0,1-2 0,-1 2-1,2 0 1,-2-1 0,0 1 0,0 0-1,0 2 1,-2-4-41,2-1 0,-1 0 0,1 0 0,-2 2 0,2-2 0,-1 0-1,1 0 1,-1 0 0,1 0 0,-2 0 0,2 0 0,-1 0 0,1 0 0,-1 0 0,1 0-1,-2 0 1,2 0 0,-2 0 0,-14-4-1396,3 0 830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05:53:12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44 6169,'0'-1'146,"0"-2"0,0 2 0,0 0 1,1-1-1,-1 1 0,0 0 0,0-1 0,2 1 0,-2 0 0,1-1 0,-1 1 0,1 0 0,-1-1 0,2 2 0,-1-1 0,-1 0 0,1-1 0,1 1 0,-1 0 0,2-1-53,0-1 1,-1 2-1,1 0 0,0-1 0,-1 1 0,1 0 1,0 1-1,5-3 0,4 2-88,0-1-1,0 1 1,19 2-1,47 2 53,112 1 133,-179-4-284,39 0 301,-46 0-427,-1 1 1,0-1-1,-1 0 1,1 2-1,1-2 1,-1 1-1,-1 0 1,1 1 0,0-1-1,0 1 1,-1-1-1,5 4 1,-3-1-474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05:53:12.8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5633,'138'1'3958,"-2"2"-5749,-126-3 1345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05:53:13.4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93 5665,'13'-4'200,"1"0"0,-1 1 0,1 1-1,1 0 1,-2 0 0,1 2 0,15 0 0,29-3 766,93-15-319,181-10-490,-258 28-143,250-7 156,-307 6-184,78-7-200,-91 8 151,-4 0 18,0 0-1,0 0 0,0 0 1,0 0-1,1 0 1,-1 0-1,0 0 0,0 0 1,0 0-1,0 0 1,1 0-1,-1 0 0,0 0 1,0 0-1,0 0 1,0 0-1,2 0 0,-2 0 1,0 0-1,0-2 1,0 2-1,0 0 0,0 0 1,1 0-1,-1 0 1,0 0-1,0 0 0,0-1 1,0 1-1,0 0 1,0 0-1,0 0 0,0 0 1,0 0-1,0-1 1,1 1-1,-1 0 0,0 0 1,0 0-1,0-2 1,-2-3-476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05:53:14.4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151 634 5713,'0'-4'260,"0"1"0,1 0 0,-1-1-1,2 1 1,-2 1 0,1-2 0,0 1 0,1 0-1,2-3 1,7-19 822,-9 13-739,0 0 1,0 0 0,0 0 0,-2 0 0,0-21-1,-2 25-326,1 1 0,0-1 0,-1 0 0,0 0 0,-1 0 0,0 1 0,0-1 0,-1 2 0,-5-12 0,8 17-20,1 1 0,-2-2-1,1 1 1,0 0 0,1 1 0,-2-2-1,1 2 1,0-1 0,-1 1-1,1-1 1,0 1 0,-1-2 0,1 2-1,-1 0 1,1-1 0,0 1 0,-1 0-1,1 0 1,0 0 0,-1 0-1,1 0 1,0 0 0,-1 0 0,1 0-1,0 0 1,-2 1 0,-1 1-5,0-1 0,1 0 0,-1 1 0,1-1 0,1 0 0,-2 1 0,1 0 0,0 0 0,-3 3 0,-3 3-8,1 2-1,0-2 0,2 1 1,-1 1-1,0 0 1,2 0-1,-1 1 1,1-1-1,1 1 1,0 0-1,-4 16 0,6-24 16,2-1-1,0 0 1,0 0-1,-1 1 1,1-2-1,0 2 1,1 0-1,-1-2 1,0 2-1,0-2 1,2 2-1,-2 0 1,1-2-1,-1 2 1,1-2-1,1 2 1,-2-2-1,1 2 1,0-2-1,1 0 1,-1 2-1,0-2 1,1 1-1,1-1 1,-2 1-1,3 2 1,-1-3 9,1 0 0,0 2 0,-2-2 0,2 1 0,0-2 0,1 1-1,-3 0 1,2-1 0,0 0 0,0 2 0,0-2 0,0 0 0,-1 0 0,8-2 0,1 0 14,0-1-1,-1 0 1,1-1 0,0 0-1,-1-1 1,0-1 0,21-11-1,-25 11-13,1 1 0,-1 0-1,-1-2 1,1 2 0,-1-2-1,0 0 1,0 0 0,-1-1-1,-1 1 1,2-1 0,3-13-1,-2 6 1,-2-1 0,1 0 0,-2-2 0,-2 2 0,1-2 0,0 2 0,-2-1 0,-1-1 0,0 2 1,-4-24-2,-1 6 15,-2 0-1,-1 0 0,-2 1 0,0 0 0,-27-48 0,32 71-3,5 10-22,0 0 0,0 0 0,0 0 0,0 0 0,0 0 0,0 0 0,0 0 0,0 0 0,0-2 0,0 2 0,0 0 1,0 0-1,0 0 0,0 0 0,0 0 0,0 0 0,0 0 0,0 0 0,0 0 0,0 0 0,0 0 0,0 0 0,-2 0 1,2 0-1,0 0 0,0 0 0,0 0 0,0 0 0,0 0 0,0 0 0,0 0 0,0 0 0,0 0 0,0-1 0,0 1 0,0 0 1,0 0-1,0 0 0,-1 0 0,1 0 0,0 0 0,0 1 0,0-1 0,0 0 0,0 0 0,0 0 0,0 0 0,0 0 1,0 0-1,0 0 0,0 0 0,0 0 0,0 0 0,0 0 0,0 0 0,0 0 0,-1 0 0,1 0 0,0 0 0,0 0 1,0 0-1,0 0 0,-3 10-101,0 11 48,3 5 40,2-2-1,-1 1 1,3-1-1,10 43 0,-9-49 18,22 87-7,-20-85 7,1-1 1,0 0-1,13 23 0,-8-23 6,-8-9 7,0 1 0,2-1-1,0 0 1,0 0 0,1-1 0,0-1 0,0 2-1,15 9 1,-21-17 16,1 0 0,0-1 1,0 0-1,1 1 0,-2-2 0,1 1 0,6 0 0,-7-1-139,0 0 0,0 2-1,-1-2 1,2 0 0,-2 0 0,1 0-1,0-2 1,0 2 0,-1 0 0,2 0-1,-2-1 1,0 1 0,1-1 0,0 1-1,1-3 1,2-2-554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05:51:59.4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60 4881,'-4'-5'2666,"4"4"-2510,0 1 1,0 0 0,0-1 0,0 1 0,-1 0-1,1-1 1,0 1 0,0-1 0,1 1 0,-1 0-1,0-1 1,0 1 0,0-1 0,15-5 777,36-6-584,1 3 0,1 2 0,-1 2 0,98 4 1,89 20 257,-229-19-600,-1-1 0,1 0 0,-1 0 0,1-1 0,-1 0 0,13-5 0,-12 4 0,0 0 0,0 1 0,0 0 0,19-1 0,-28 2-56,1 1-1,-1 0 1,0 0 0,0 1-1,1-1 1,-1 0 0,0 0 0,0 0-1,0 1 1,1-1 0,-1 1-1,0-1 1,0 1 0,0-1 0,0 1-1,0 0 1,0 0 0,0-1-1,0 1 1,0 0 0,-1 0 0,1 0-1,0 0 1,0 0 0,-1 0 0,1 0-1,0 0 1,0 2 0,3 4-346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05:53:15.0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67 7626,'0'0'103,"0"-1"1,0 1-1,0-1 1,0 1-1,1-2 1,-1 2-1,0-1 1,0 1-1,0-1 1,0 1 0,2-2-1,-2 2 1,0 0-1,0-1 1,1 1-1,-1-1 1,0 1-1,1 0 1,-1-2-1,2 2 1,-1-1-1,25-11 523,-25 12-586,0 0 0,1 0 0,-1-2 0,0 2 0,-1 0 0,2 0 0,-1 0 1,0 0-1,1 0 0,-1 0 0,-1 0 0,2 2 0,-1-2 0,0 0 0,1 0 0,-1 1 0,-1-1 0,1 0 0,1 1 0,-1-1 1,-1 2-1,1-2 0,1 1 0,-2-1 0,2 2 0,1 2-38,-2-2-1,2 1 1,0 1 0,-1 0-1,1 3 1,1-2 43,12 28-21,-1 0-1,19 62 0,-22-60-11,0-2 0,31 60 0,36 23 1083,-77-110-951,12 11 53,-14-17-56,1 2 1,0-1 0,-1-1-1,2 1 1,-2-1 0,1 2-1,0-2 1,1 1 0,-2-1-1,1 0 1,1 1 0,-1-1-1,-1 0 1,4 2 0,-4-4-46,0 1 1,1 0 0,-1-2-1,0 2 1,0-1 0,0 1-1,0-2 1,0 2 0,0-3 0,-1-3-46,9-37 13,-1 17-50,-5 10-6,1 3 0,1-1 0,10-23 0,14-47 7,-10 28 1,4-5 2,42-79 0,-56 126 15,-8 15-154,0 0 0,1-1 0,-1 1 0,0-2 0,0 2 0,2 0 0,-2-1 0,0 1 0,1 0 1,-1-1-1,0 1 0,1 0 0,-1 0 0,2-2 0,-2 2 0,0 0 0,1 0 0,-1 0 0,1-1 1,1 1-1,-1 8-2835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3T05:47:42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6537,'0'0'198,"4"-2"2194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3T05:47:53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8 848 3313,'0'1'-26,"0"-1"0,0 0 0,0 0 0,0 1 0,0-1 1,0 0-1,0 0 0,0 1 0,0-1 0,0 0 0,0 0 0,0 1 0,0-1 1,0 0-1,0 0 0,0 0 0,0 1 0,0-1 0,0 0 0,0 0 0,0 0 1,0 0-1,0 1 0,0-1 0,0 0 0,0 0 0,0 0 0,-1 0 1,1 0-1,0 0 0,0 0 0,0 1 0,0-1 0,0 0 0,0 0 0,0 0 1,0 0-1,0 0 0,0 0 0,0 0 0,0 0 0,0-1 0,0 1 1,0 0-1,0 0 0,-1 0-65,1 0 0,0 0 0,0-1 0,0 1 0,0 0 0,0 0 0,0 0 0,0 0 0,0 0 0,0 0 0,-1 0 0,1 0 0,0 0 0,0 0 0,0 0 0,0 1 0,0-1 0,0 0 0,0 0 0,-1 1 0,1-1 173,0 0 1,0 0-1,0 0 0,0 0 0,0 0 1,0 0-1,0 1 0,0-1 0,0 0 1,0 0-1,0 0 0,0 0 0,0 0 1,0 1-1,0-1 0,0 0 0,0 0 1,0 0-1,0 1 0,0-1 1,0 0-1,0 0 0,0 0 0,0 1 1,0-1-1,0 0 0,0 0 0,0 1 1,0-1-1,0 0 0,0 0 0,0 0 1,0 1-1,0-1 0,0 0 0,0 0-36,0 1-1,0-1 0,0 0 1,0 0-1,0 0 0,0 0 1,0 0-1,0 0 0,0 1 0,0-1 1,0 0-1,0 0 0,0 0 1,0 0-1,0 0 0,0 0 1,0 0-1,0 1 0,0-1 1,0 0-1,0 0 0,0 0 0,0 0 1,0 0-1,0 0 0,0 0 1,0 0-1,0 0 0,0 1 1,0-1-1,0 0 0,0 0 1,0 0-1,0 0 0,0 0 0,-1 0 1,1 0-1,0 0 0,0 0 1,0 0-1,0 0 0,0 0 1,0 0-1,0 0 0,0 0 1,0 0-1,0 0 0,0 0 0,0 0 1,0 0-1,0 0 0,0 0 1,0 0-1,0 0 0,0 0 1,0 0-1,0 0 0,-2 16 312,1-6 113,1-11-430,0 1 1,0 0 0,0 0 0,0 0 0,0 0 0,0 0 0,0 0-1,0 0 1,0 0 0,0 0 0,0 0 0,0 0 0,0-1 0,0 1-1,0 0 1,0 0 0,0 0 0,0 0 0,0 0 0,0 0 0,0 0-1,0 0 1,0 0 0,0 0 0,0 0 0,0 0 0,0 0 0,0 0-1,0 0 1,0 0 0,0 0 0,0 0 0,0 0 0,0 0 0,0 0-1,0 0 1,0 0 0,0 0 0,1 0 0,-1 0 0,0 0 0,0 0-1,0 0 1,0 0 0,0 0 0,0 0 0,0 0 0,0 0 0,0 0-1,0 0 1,0 0 0,0 0 0,0 0 0,0 0 0,0 1-1,0-1 1,0 0 0,0 0 0,0 0 0,0 0 0,0 0 0,5-7 133,-4 4-96,0 1 0,0-1-1,0 1 1,0 0-1,0 1 1,0-1-1,0 1 1,0 0 0,0 0-1,0 1 1,0-1-1,1 1 1,0 0 70,-1 0 0,1-1-1,-1 0 1,0 0 0,1-1 0,1-3-1,29-65 463,-25 54-451,-4 9-123,6-10 0,-4 10 149,-1-1 1,7-18 0,-7 15-20,0 1 0,6-8 0,2-8 1,-9 19-87,0 1 0,0 1 0,-1 0 0,7-5 1,-7 8-26,1-1 0,-1 0 1,3-6-1,-3 5-40,0 1 1,0 0-1,0 0 0,0 1 1,3-1-1,2 1 123,-1-2 0,1 0 0,12-18 0,-6 3 100,-7 12-120,0-1 1,7-17 0,-9 17 93,1 0 1,-1 1 0,10-7-1,0 0-198,-12 13 2,0 0 0,0 0 0,0 1 0,-1 0 0,5 4 0,0-1 13,2 0-16,-5-2 24,-1 1-1,1-2 1,0 0-1,-1-1 1,1 0-1,0-1 1,3-4 0,-1 0 91,0 1 1,8-2 0,1 0-91,17-11 2,-20 16-41,-8 2 9,1-1 0,0 0-1,5-6 1,18-17 10,-9 10-17,-10 3 10,-6 9-11,-1-1 1,1 1-1,-1 0 1,1 1 0,-1 0-1,4 0 1,1 1 0,11-5 0,0-1 53,11 0 158,-12 2-146,-7 1-64,-2 1 0,0 1 0,0 2 0,9 5 0,-11-3 6,1-2 1,0-1 0,-1-1-1,7-6 1,-7 4-4,42-25 347,-22 8-207,6-1-10,-22 14-61,19-28 1,-9 11-23,-10 10-41,-6 9-4,1 0 0,-1 2 0,7-4 0,24-7 10,2 0 649,-31 14-222,-4 0-438,0 0 0,-1 0 0,1 0 0,0 0 0,-1 0 0,1-1 0,0 0-1,0 0 1,-1 0 0,2-2 0,0-1 2,-1 1 0,1 1 0,-1-1 0,1 1 0,0 1 0,-1-1 0,1 1 0,-1 1 0,3 0 0,-2 0 5,0-1-1,0 0 1,0-1-1,4-4 1,-3 1 12,-2 5-5,-1-1 1,1 1-1,0-1 0,-1 0 0,1 0 0,-1 0 1,1-1-1,-1 1 0,1-1 0,-1 1 1,1-1-1,0-3 0,0 3 18,-1 1 1,0-1-1,1 1 1,-1 0-1,1 0 1,-1 0-1,1 0 1,-1 0-1,1 0 1,0 0-1,4-8-1136,-3 3-4196,-2 3 4119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4T07:25:57.9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82 2296,'5'-22'24,"3"2"-272,-3-2-312,0 4 304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4T07:26:03.6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1394 2513,'-7'9'1258,"6"-8"-1231,0-1 0,1 1 0,-1 0 1,0 0-1,1 0 0,-1-1 0,1 1 0,-1 0 0,1 0 1,0 0-1,-1 0 0,1 0 0,0 0 0,-1 0 1,1 0-1,0 1 693,5-19 1018,-5 17-1675,0-1-1,1 1 1,-1 0 0,0-1-1,0 1 1,0 0 0,0 0-1,1-1 1,-1 1 0,0-1 0,0 1-1,0 0 1,0-1 0,0 1-1,0 0 1,0-1 0,0 1-1,0 0 1,0-1 0,-2-5 2659,7 7-2102,5 27 588,-4-3-567,3 32-1,1 6-370,4 0 24,-3-7-138,2 0-1,42 105 0,-34-112-142,2-1 0,2-2 0,2 0-1,40 50 1,-60-88-6,43 52 212,83 132 1,-89-99-134,-16-33 5,8 24 81,-21-46 26,27 47-1,-16-42-97,-14-26-79,-1 0-1,-1 1 1,-1 1-1,9 25 0,0 13 14,14 47 175,-28-89-159,34 130 402,-30-122-388,1-1 1,0 0-1,2 0 0,16 24 0,-10-20 18,51 69 212,-58-82-274,1-1 0,1-1-1,0 0 1,1 0 0,17 10 0,-7-5-14,-1 1 0,29 30 0,2 2 0,31 29 4,-75-68-8,0 1 0,-1-1-1,0 1 1,-1 0 0,0 1 0,8 19-1,-12-25 2,1 1 0,0-1 0,0 1 0,0-1 0,1-1 1,5 6-1,16 23 209,-19-24-97,1 0 1,0-1-1,1 0 0,-1 0 1,16 11-1,21 22-47,-41-38-65,-2-1 1,0 0 0,0 0 0,1 0 0,-1 0 0,1-1 0,0 1 0,0-1 0,0 0 0,0 0 0,1 0 0,-1 0 0,0 0 0,1-1 0,-1 1 0,1-1 0,0 0 0,-1 0 0,5 0 0,2 1-1,-1-1 0,0 1 0,-1 1 0,1 0 0,12 5 0,-10-3-3,-4-3 1,0 0 0,-1 0 0,1 0-1,0-1 1,1 0 0,-1 0 0,0-1-1,0 0 1,0 0 0,0 0 0,0-1-1,0 0 1,8-3 0,-7 1 13,1 0 0,0-1 1,-1 0-1,0 0 0,0-1 1,-1 0-1,1 0 0,-1-1 0,11-10 1,74-81 358,-44 35-348,-5 6-10,-25 39-15,-14 15 0,-1-1 0,0 0 0,0 1 0,0-1 0,0 0 0,-1-1 0,1 1 0,2-5 0,24-35 5,-24 36-4,0 1 1,0-1-1,0 0 0,-1-1 0,0 1 1,0-1-1,-1 0 0,4-14 0,-2 3 2,0 1-1,2 1 0,0-1 1,0 1-1,2 0 1,14-22-1,-7 12-6,14-32-1,-2-3 10,20-53 6,47-142-3,-76 216 80,1 0 0,49-69 0,-61 94-84,1-1 0,-2 1-1,0-1 1,-1-1-1,-1 1 1,-1-1 0,3-18-1,-4 16 1,1 1-1,1 0 0,1-1 0,1 2 0,14-31 0,72-96-3,-74 122 0,-13 16 0,0 0 0,0-1 0,-1 1 0,4-9 0,71-124 0,-57 83 0,-18 42 0,1 1 0,0 0 0,11-18 0,-2 7 0,14-35 0,6-9 0,-16 25 0,-17 36 0,1 0 0,0 1 0,1 0 0,0-1 0,8-11 0,-5 8 0,-1 0 0,0 0 0,-1-1 0,-1 0 0,1 0 0,2-15 0,-1 7 0,-2 8-2,1 1 1,0 0-1,0 0 0,2 0 0,-1 1 1,1 0-1,11-12 0,1-2 0,0 1-2,1 2 0,0 0 0,36-27 0,-2 1 4,-18 28 0,-21 12 7,-10 5-3,0 0 1,0 1-1,0-1 0,0 1 1,8-1-1,18-4 58,-23 4 2,-1 1-1,1-1 1,0 1-1,13 0 1,25-4 10,-23-4-23,-19 8-45,-1-1 0,1 1 0,0 0 0,0-1 0,0 2 0,1-1 0,-1 0 0,6 1 0,25 7-8,-27-5 25,-1-1 0,1 1 0,13 0 0,-15-2 38,-5 0-53,0 0 0,-1 0-1,1-1 1,0 1 0,-1 0 0,1 0 0,0 0 0,-1 0-1,1 0 1,0 0 0,-1 0 0,1 0 0,0 0 0,-1 1 0,1-1-1,0 0 1,-1 0 0,1 1 0,-1-1 0,1 0 0,0 1-1,-1-1 1,1 0 0,-1 1 0,1-1 0,-1 1 0,1-1 0,-1 1-1,0-1 1,1 1 0,-1-1 0,1 1 0,-1 0 0,0-1-1,0 1 1,1-1 0,-1 1 0,0 0 0,0-1 0,0 1 0,0 0-1,0-1 1,1 1 0,-1 0 0,0-1 0,-1 1 0,1 0-1,0-1 1,0 2 0,0 0-5,1 1 0,0-1 1,-1 0-1,1 1 0,0-1 0,0 0 0,0 0 1,1 0-1,-1 0 0,0 0 0,1 0 0,-1 0 0,1 0 1,0 0-1,0-1 0,3 3 0,-3-2-3,1 1 1,-1-1-1,1 1 1,-1-1-1,0 1 1,0 0-1,0 0 1,0 0-1,-1 0 0,2 3 1,12 23 20,-13-25 9,0 0 1,0 0-1,0 0 0,0 0 1,0 0-1,-1 0 1,1 5-1,5 19 156,-4-21-169,-1-1 0,-1 1 0,0 0 0,1 12 0,-1-14-15,0 1 1,0-1 0,1 0-1,-1 0 1,1 0 0,0-1-1,4 8 1,1 2 0,1 4 2,0-1 12,10 30 1,-11-16-12,-6-22-3,1-1 1,0 0-1,0 0 0,5 9 0,-3-6 10,1 0-1,4 24 0,-6-25-3,-1 0 0,2 0 0,-1 0 0,9 16 0,1-5-7,41 77 20,-50-89-10,-1 1 0,0 1 1,2 19-1,2 8 27,37 101 169,-30-104-172,-1 1 0,-1 0 1,11 68-1,-1 56 211,2-35 132,7 54-6,-28-164-349,1-1-1,0 1 1,2-1 0,-1 0-1,2-1 1,0 1 0,11 16-1,9 18 97,4 9-74,-18-33-39,0 1 1,-1-1-1,-2 2 0,0 0 0,5 26 1,-10-34-4,0-1-1,1 0 1,13 24 0,-10-21 4,12 37 1,-18-48-8,1-1 1,0 1-1,0-1 0,1 1 1,6 7-1,12 23 1,32 57 71,-11-24-27,-27-39-46,34 57 2,-44-79-2,1 0 0,1-1 0,0 0 0,0 0 0,18 14-1,-15-16 2,-4-1 1,0-1 0,0 0 0,1 0-1,-1-1 1,1-1 0,1 1-1,15 4 1,-2-1 12,-19-6-10,0 0-1,1-1 0,0 1 0,-1-1 0,1 0 1,-1-1-1,7 1 0,46 3 2,-36-2 3,31-1-1,-45-2-5,0 1-1,0-1 0,0-1 1,0 1-1,-1-1 0,1-1 0,0 1 1,9-6-1,15-12 20,0-1 1,51-46-1,-75 61-21,7-8 3,0-1 0,-1 0 0,0 0 0,-1-1 0,-1-1 0,0 0 0,11-27 0,-4 13 18,28-39 1,-3 6-2,-37 55-12,0-1 0,-1 0 0,0 0 1,-1-1-1,0 1 0,5-22 0,0 1 3,1 0 1,1 1-1,2 0 0,30-50 0,98-143 21,-51 84-1,-73 109 7,-1-1 0,19-55 1,-31 78-30,0 1 1,0-1-1,1 1 1,0 0 0,1 0-1,-1 1 1,10-9 0,19-24 15,-22 22-17,0-1 0,-2 0 0,0-1-1,-1 0 1,7-20 0,12-35-6,-14 40 5,10-37 0,-16 41-5,2-10-7,26-65 1,-24 79 1,1 1 0,18-26 0,-5 14-3,-16 25 7,-1 0 0,-1-1 0,0 0-1,0-1 1,-2 0 0,9-23 0,-7 6 0,-7 20-1,2 0 0,0 0 0,0 0 0,0 1-1,2 0 1,-1 0 0,1 0 0,1 0 0,0 1 0,7-10 0,127-139-24,-127 145 20,0 2-1,0 0 1,2 0 0,-1 2-1,1-1 1,18-7 0,22-14-5,-49 27 9,13-8 2,-1 0 0,0-1-1,21-21 1,-36 31-7,1 0 1,0 0 0,0 0-1,0 1 1,1-1 0,-1 1-1,1 0 1,-1 0-1,1 1 1,0-1 0,-1 1-1,1 0 1,7-1 0,13-3 2,-15 3 2,-8 1-1,1 0-1,-1 0 1,1 0 0,-1 0 0,1 1 0,-1-1 0,1 1-1,-1 0 1,1 0 0,0 0 0,-1 0 0,1 0 0,-1 0-1,1 1 1,-1-1 0,1 1 0,-1 0 0,1 0 0,-1 0 0,1 0-1,-1 0 1,0 0 0,0 1 0,0-1 0,4 4 0,30 30 6,-18-21 13,-16-12-14,0 0 0,0 0 0,0-1 0,0 1 0,0-1 0,1 1 0,-1-1 0,1 0 0,-1 1 0,1-1 1,-1 0-1,1-1 0,4 2 0,-2-1-3,-1-1 0,0 1 1,0 1-1,0-1 1,0 0-1,0 1 1,0 0-1,0 0 1,-1 0-1,6 4 0,30 31-3,-14-12 3,-12-11 20,-1 0-1,0 1 1,14 24-1,10 11 136,13 10 6,-12-18-67,-11-12 5,49 44 0,-64-64-101,-1 1 1,-1-1-1,14 20 0,-17-21 26,1 1 0,0-1-1,1-1 1,0 1 0,18 13-1,46 24 39,-60-36-51,0-1-1,0 0 1,1-1 0,18 8-1,-27-14-2,1 0-1,0 0 0,0-1 0,0 0 0,0 0 0,0 0 0,0 0 0,1-1 0,-1 0 0,0 0 0,0-1 0,0 1 0,0-1 0,0 0 0,0 0 0,6-3 0,110-35 354,-74 25-230,86-39-1,-110 42-100,-12 7 22,-1 0 0,0-1 0,0-1-1,-1 0 1,1 0 0,-1-1 0,0 0 0,-1 0 0,0-1 0,14-17-1,12-27-8,64-108 152,68-156-84,-68 149-106,-60 105 4,57-122 0,-86 163-9,56-127 4,-52 122-5,2 0 1,1 2-1,28-35 1,11-18-1,-8 13 0,-35 46 2,16-26 0,-17 24 0,18-23 0,-16 23-2,-1 0 0,-1-1 0,0 0 0,-2-1 0,9-29 0,6-14 0,-3 17-13,2 1 0,2 0 0,1 2 0,35-42-1,-50 76-63,-13 20-532,-13 22-800,-61 83-7275,70-103 7463,-15 20-2098,3-17 1972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05:52:00.0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252 0 5793,'0'7'181,"-1"-1"0,0 0 1,0 1-1,-1-1 0,1 0 0,-1 0 0,-1 1 0,1-2 0,-1 1 0,0 0 0,-1 0 1,1-1-1,-7 7 0,-6 7 8,-1-2 1,-22 20 0,16-17-87,5-4-59,0-1 0,0-2 0,-1 1 0,-27 12 0,44-23-530,8-1-310,8-1-991,1-4 804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05:52:00.4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227 1 3545,'1'2'210,"0"0"0,-1 1 0,1-1 0,-1 0 0,1 1 0,-1-1 0,0 1 1,0-1-1,0 1 0,0-1 0,0 1 0,-1-1 0,1 1 0,-1-1 0,1 0 0,-1 1 0,0-1 0,0 0 1,0 0-1,0 1 0,0-1 0,-3 3 0,-4 6 38,0-1 0,-1-1 0,-11 11 1,10-10 86,-118 113 752,126-121-1084,-1 0 4,-1 1 1,1 0-1,0 0 0,0 0 1,0 0-1,1 1 0,-1-1 1,1 1-1,0-1 0,-3 7 1,6-9-76,-1-1 0,1 1 1,0-1-1,0 0 0,0 1 0,0-1 1,0 0-1,0 0 0,0 1 0,0-1 1,0 0-1,0 0 0,0 0 1,0 0-1,0-1 0,0 1 0,1 0 1,11-5-356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05:52:00.8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0 5833,'-2'1'53,"0"-1"0,0 1 1,0 0-1,0 0 0,0 0 0,0 0 0,1 0 0,-1 0 0,0 1 0,1-1 0,-1 0 0,1 1 0,0-1 1,-1 1-1,1 0 0,0-1 0,0 1 0,0 0 0,0 0 0,0 0 0,0 3 0,-10 12 582,-5 0-98,-1-1 0,-1-1-1,-24 17 1,-19 15-422,54-41-235,0 1 0,0-1 1,1 2-1,0-1 0,0 1 0,0 0 0,-7 14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05:52:01.2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384 0 6817,'-58'43'540,"-1"0"1219,-81 76 1,20-3-1594,113-109-1919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05:52:01.5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237 1 5697,'-11'8'352,"-1"-1"192,-2 4-87,4 3 31,-2 1-24,1 4 8,1 0 32,-6 2-40,2 4-80,-5-5-176,0 7-64,0-5-64,-4 1-24,8-6-192,-3-3-264,4-4 232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05:53:07.6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404 162 4201,'5'-4'262,"-1"0"0,0 0 0,0 0 0,-2 0 1,2 0-1,-1-1 0,0 0 0,-1 1 0,1-1 0,0-1 0,1-6 0,-3 9-216,-1 1 0,0-1 0,2 0-1,-2 1 1,0-1 0,0 0 0,0 1-1,0-1 1,-2-1 0,2 1 0,0 0-1,-1 1 1,0-1 0,1 2-1,-2-2 1,1 0 0,0 1 0,-1-1-1,1 0 1,-1 2 0,1-2 0,-2 0-1,2 2 1,-4-4 0,1 2-48,1-1 0,-1 1 1,0 1-1,1-1 0,-1 0 1,0 0-1,0 2 0,0-2 1,-1 2-1,1 0 0,-1-1 1,0 1-1,1 0 0,0-1 1,-1 2-1,1 0 0,-2-1 0,-6 2 1,-16 3-14,1 3 0,-38 12 0,53-15 6,1 1-1,-1 1 1,1-1-1,0 2 1,1 0 0,0-1-1,-18 19 1,10-8-28,-1 2 1,-20 31-1,34-43 28,1-1-1,0 3 1,0-3-1,1 2 1,-1 0 0,1 1-1,2-1 1,-2 0-1,2 0 1,0 0-1,-2 15 1,4 2 142,1 0-1,0-1 0,2-1 1,13 46-1,-13-54-109,1-1 0,0 0 0,2 1 0,0-2 0,1-1 1,0 2-1,2-2 0,18 23 0,-20-28-13,0-1 0,0 1 0,0 0 0,16 8 0,-18-13 10,-1 1 1,2 0-1,-2 0 0,2-2 1,0 0-1,-2 2 0,2-2 1,11 1-1,-14-2 50,-2 0 0,2-2 0,-1 2-1,0-1 1,1 0 0,-2 1 0,1-2 0,1 1 0,-1 0 0,0-2-1,-1 1 1,1 1 0,0-2 0,-1 2 0,4-4 0,-2 1-45,0 0 0,-1 0 0,1-2 0,-2 2 0,1 0 0,0-1 0,-1 1 0,4-10 0,-4 6-19,1 0 0,-1 0-1,0 0 1,0 0 0,-2-2 0,1 2-1,-1 0 1,0-1 0,-1 1 0,1-1 0,-2 0-1,0 1 1,0 0 0,-1 0 0,1 0 0,-1 0-1,-1 0 1,0-1 0,0 3 0,0-2 0,0 1-1,-2 0 1,1 0 0,0 1 0,-2 0 0,2-1-1,-2 2 1,-13-10 0,14 13-19,2-2 0,0 2 0,-1-1 1,1 1-1,-2 0 0,2 0 0,-1 0 0,-1 1 1,1 0-1,1 1 0,-1-2 0,-9 1 0,14 4-47,3-1 33,6 5 10,6-1 26,1-2 0,-1 0-1,1-2 1,-1 1 0,1-2 0,-1 1-1,1-2 1,0-2 0,1 2-1,-3-2 1,3 0 0,26-8 0,13-7 20,-56 17-33,0 0 0,2 0 0,-2 0 0,0 0 0,0 0 0,0 0 1,1 0-1,-1 0 0,0 0 0,0 0 0,0 0 0,0 0 0,0 0 0,1 0 0,-1 0 0,0 2 0,0-2 0,0 0 1,0 0-1,0 0 0,2 0 0,-2 0 0,0 1 0,0-1 0,0 0 0,0 0 0,0 0 0,0 0 0,0 1 1,0-1-1,0 0 0,0 0 0,0 0 0,0 0 0,0 2 0,0-2 0,0 0 0,0 0 0,0 0 0,0 1 0,0-1 1,0 0-1,0 0 0,0 18-13,-2-14 7,5 27-61,8 51 0,-3-17 29,1-10 27,1 20 16,-10-72 10,1 0 1,-1-2 0,0 2-1,0 0 1,2-2 0,-2 2-1,1-2 1,-1 2 0,1-1-1,1 0 1,-2 0 0,2 1 0,-2-2-8,0-1 1,0 0 0,2 0 0,-2 0 0,0 0 0,0 0 0,0 0 0,0 0 0,0 0 0,0 0 0,1 0 0,-1 0 0,0 0-1,0 0 1,0 0 0,0 0 0,0 0 0,1 0 0,-1 0 0,0 0 0,0 0 0,0 0 0,0 0 0,0 0 0,0 0 0,2 0-1,-2 0 1,0 0 0,0 0 0,0 0 0,0 0 0,0 0 0,0 0 0,1 0 0,-1-1 0,0 1 0,0 0 0,0 0 0,0 0-1,0 0 1,0 0 0,0 0 0,0-1 0,0 1 0,0 0 0,0 0 0,1 0 0,-1 0 0,0 0 0,0 0 0,0-2 0,0 2-1,0 0 1,0 0 0,0-10 299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05:53:08.6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 15 4225,'0'-7'1019,"-2"-1"572,2 8-1580,0 0 0,-1 0 1,1 1-1,-1-1 0,1 0 1,0 0-1,-2 0 0,2 0 1,-1 0-1,1 0 0,0 2 1,-1-2-1,1 0 0,0 0 1,-2 1-1,2-1 1,0 0-1,-1 0 0,1 1 1,-8 6-3,0 1 1,1-1 0,0 1-1,1 0 1,-8 11 0,-24 47 512,34-56-493,0 0 0,0 1 0,1-1 0,1 0 0,-1 1 0,2 0 0,-1 1 0,1-1 0,1 17 0,3 7-14,13 57 0,-4-18 25,-9-61-29,-2 6 42,2 2 0,1-3-1,1 1 1,10 29-1,-15-47-86,0 0 0,1-1 0,-1 2 0,2-2 0,-2 1 1,0 0-1,1-1 0,-1 2 0,1-2 0,-1 1 0,2-1 0,-2 0 0,1 1 0,0-1 0,-1 2 0,2-2 0,-1 0 0,-1 0 0,2 1 0,-1-1 0,-1 0 0,1 0 0,1 0 0,-2 0 0,1 1 0,0-1 0,-1 0 0,2 0 0,-1-1 0,0 1 0,-1 0 0,2 0 0,-1 0 0,2-1 0,3-5-372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B7317-E9AD-4AC9-8AED-A2031F00AD81}" type="datetimeFigureOut">
              <a:rPr lang="en-IN" smtClean="0"/>
              <a:t>16-07-2026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71988-A195-4F2F-9030-69052654529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431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1988-A195-4F2F-9030-69052654529B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395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1988-A195-4F2F-9030-69052654529B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9033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1988-A195-4F2F-9030-69052654529B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4552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3A7CD3-94E1-42A9-BAB7-2AFCD9FCB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78" y="722903"/>
            <a:ext cx="10495904" cy="246077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7609B-8FD3-4FF7-8EBC-6619CA868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078" y="3428997"/>
            <a:ext cx="10495904" cy="230663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A76F-3401-4F50-AE85-8F2AA247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02E50-D34E-4DD4-8B3B-55D08F25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53B71-D2FA-4DDC-9C9C-E26F7B59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0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BD70F-ACE4-4595-845E-2296BDF83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78CD9-E0B5-4B48-8366-91E6D22C9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AF4B4-44D3-4E29-B235-A1B86820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7BA37-9639-480E-84AB-EA277225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FC658-154E-48DE-AD31-813E5170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8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405209-5179-4359-91ED-1B1A4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32344F-3BE0-4CE8-B1BD-9ABD425E1C0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99DE306-F4FB-4730-A066-ADF38D73956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CB32885-303F-477F-A081-27425944F230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0C0C0B-4CD0-467D-A382-2B2415102C48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788DF0F-327F-43A5-AB71-3D32053D83CA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8A0902-2662-4911-A532-AA6310861479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BDA4F7-23F4-46D1-8B7E-A21DD84083E1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FC9FC2-8808-438E-8FFB-5FE416BFB5C8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4694E5-71F9-4210-9BE8-FC12CC177B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B37E805-A7E5-4906-B0C5-1373F3DA962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4CD964-FBD6-41AB-8A02-9509A2BAC11F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CD7FF8-E827-4E0A-BCE2-CCB34EDAC0F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4AD6BB-F1EE-4FB8-96E8-6890447800EC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E935057-E0A3-4DAE-B9C8-6E818D7A7205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08DDF69-1C14-453C-BC3A-37D3FE69DFC7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C26D82-15BA-4B2E-A42D-2ECA8012D30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F73B67-E5E9-4000-91DA-034B2127EFD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AFAC1B5-F0DD-4FC0-B4C9-77CB29DF44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ACB3DB-54B2-4CEE-A791-C6FC6C758DA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324004-1030-47D9-B817-425FF6ECC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AA001C4-81AB-4FA6-ADAA-C861805635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D1DAD34-7844-4F16-9874-F51F2A23B9E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7DCBC6D-1BDA-4CB1-A3EC-59F240C8FA1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B3C1A0-58E7-47E4-831B-CF3EE21D1E9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A09FAA-E123-4FE4-B67A-9EBDE1A313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317B7C6-C816-4A58-B184-135E4FD19F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4D22ABB-4CE8-47DC-80BF-39B3E4CF704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17DE37-A292-4031-AF42-CDB00A13EE7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73EF673-CB75-435F-9BF3-7594EC3ADF8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35F4581-15F6-47EE-87D0-1132A093DBA5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5CF984-F5BD-45C4-9A12-B02DB4F044E1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ACE66A86-8455-497B-9CA4-F460A19E5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900000">
            <a:off x="7770390" y="-28737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68C62B-71EF-4824-9EE8-6CAE17984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07774" y="715616"/>
            <a:ext cx="3295876" cy="50265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3E4C8-4AA9-49D7-BF71-1AB5F2CFE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3588" y="715616"/>
            <a:ext cx="6770448" cy="5026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898B3-014E-440B-BA4E-10633921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22643-CE63-4C3E-B437-5A1A5EF9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1CE5E-160A-4B37-94E2-3D9DC75B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08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8D6B-70A2-430A-9F5D-DA093D8C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A2845-6CA6-4745-A951-25B8D5319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49424-7A20-4BA1-9F60-671A5DBB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BD2B2-E17F-402E-8EA3-5C7C1118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23070-8658-4AC0-B2A3-4BE605A8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62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69DB7AC-F7D7-430A-A2A7-CD3EBBF1D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6AAF10E-F092-4160-BF4A-FF568555B790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341C04-9B94-4385-A661-7B8C1700049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C1D709-6A0F-409C-B2D0-C248E562265E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99BE53-BA11-4B67-BFBB-6281DB50C75D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662D93-31C1-4DFB-A938-E631F89AA9F0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ECC8DA-0BEC-4508-89D4-12FA35B481F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DC8E6C-1B78-4B89-82DD-BBA778CD1482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8E5F54A-0315-4B15-B865-1F0460526260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D7F352-DE39-4835-8D3F-69CDEC490F1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D6F20A-F777-4F41-B23B-735A64FA5DA3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BBADBA-0F74-418B-BC50-AD44596C3EF8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18BE26-88E5-457C-8095-745F34D1536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FB269E0-E058-4340-B93D-7D40FFF521F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DD9AEE-5501-4385-B339-4616F567B53D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D29C61-8926-4C98-882B-AB90108C8386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C585F9-B633-4F7E-AADE-75079DC17158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DC6366-5525-4FBC-9886-D4409F6B299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CC03CF9-098C-4140-806A-023D3DC3F2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C41BC4-89DF-4EC4-A141-9EF16D8EEB5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2AD067-E64C-499E-9C0A-A725258744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53DD54-FA2B-4B91-A94E-3C46AE21B3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86AC204-156B-442E-B028-01036BD1F2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03512DE-F013-431A-9F6E-ADDA88FB2DD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95FEE1-61A9-4065-B9F8-5589180AC62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028AA59-C1FA-46C0-BFDD-1C1D3404C81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5C99EE-B791-470A-8639-0357A751EB4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54F4204-F48B-4AF5-B11E-0CE7D972AC3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6643FE-3966-4B82-9623-C61A56EDD20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DD769C5-B1B1-45BD-A40A-67E6568C843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511707-50C7-48B2-81F7-5C82BF57795C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8D44F3-CCFE-48A0-8414-FFF5E43D9184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126FE0-8204-40BB-AD46-4A0C7A47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18115"/>
            <a:ext cx="10312571" cy="278150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5E350-4200-419C-A167-527DD6B7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3753350"/>
            <a:ext cx="10312571" cy="1991572"/>
          </a:xfrm>
        </p:spPr>
        <p:txBody>
          <a:bodyPr/>
          <a:lstStyle>
            <a:lvl1pPr marL="0" indent="0">
              <a:buNone/>
              <a:defRPr lang="en-US" sz="24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6741F519-22CF-4C01-B140-5480DBAB3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1550-9064-4767-B70A-3501AF95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E1C33-2E8E-4041-9683-12048CB8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36992-B921-4F3F-9C4A-0D67E618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4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FDF5-4B31-4F1B-83BA-82A95103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312571" cy="13548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EC9A6-F718-4497-8A75-637EE1745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078" y="2345843"/>
            <a:ext cx="500958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03E57-9695-4508-9778-B3DB1FB5F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5075" y="2345843"/>
            <a:ext cx="506857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4CEE6-B9DC-4CCC-8F4C-0B4DADFB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85191-5804-47C9-95EB-D49D715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B0A03-44F6-4299-B45D-E07A0239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94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20E6-CC97-4BD8-92FE-8F36024D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0"/>
            <a:ext cx="10320062" cy="14075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872FB-EDD5-42FB-8A9A-279EAD4FB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2331481"/>
            <a:ext cx="4963444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F28C1-95C8-476A-8D93-D580DD39D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078" y="2954564"/>
            <a:ext cx="4963444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315485-EE1A-41B0-873A-BA9D06E88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3351" y="2331481"/>
            <a:ext cx="4900298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81A6FB-1583-4A1B-A4A7-C65062C57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3351" y="2954564"/>
            <a:ext cx="4900298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A29EA7-E61E-4617-9DA9-40B9299B3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fld id="{8F72BA41-EC5B-4197-BCC8-0FD2E523CD7A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6249CC-EB72-46A6-87D9-5FBDA8E4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04EE7-47BE-4ECE-A170-793C4E56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00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4946-24AD-40DD-95A7-49BA49C2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501177" cy="14012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CF342-49F6-482D-943E-7E50B169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033E5-3797-4FF8-866F-9FD9325A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C1E67-424D-4638-98F8-38E71A41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2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A265F-80A1-448D-A6EB-CE8D6F6E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5D00D-89E6-4E7A-9A4D-A8CCEB3B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B5AEA-8C38-4776-878C-AB01474D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16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C4853C57-22BC-4465-8B37-DC06FE5A0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2" y="314485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7C0A6-48E9-4845-9EBF-EF2A3DFD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99914" cy="299658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8B542-2084-485C-ABFC-94340B4C7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672" y="708102"/>
            <a:ext cx="5656716" cy="54306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7791F-9546-470D-A174-D75285263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6544"/>
            <a:ext cx="4499914" cy="2162201"/>
          </a:xfrm>
        </p:spPr>
        <p:txBody>
          <a:bodyPr>
            <a:normAutofit/>
          </a:bodyPr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50D594-9D00-4E12-9A7B-8B78EC199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DEA230-2680-47DD-BD49-FDBF4C1105A5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0BA61D-887F-46F1-B20D-EA4C38D467C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50DFBA-D16D-4AE0-8339-58C4089B94AD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4AAAA5-CEFC-4C25-91D3-5AE49F720DA5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4D142AD-3FA3-43E4-8A61-61CF1E41568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3755A3-93F4-4EC4-9635-7E89E4AF1D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BFB588-0AB8-4BD8-9272-1CA867726018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5A6DF3-CF29-4480-A235-EAE88D65A63C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FF036-365A-4C15-8E15-0D5BBEBCEA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85E76FF-4E86-4E42-B67E-B11AAE8D3076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A64CEE-7CED-4EB2-A414-6F2D91E824F9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2C571B-47A6-49EB-A29F-678368BAED9F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160B109-845C-4119-BB66-9887B3859A7D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8B7447-FF64-42D9-B3C6-2BDC6F547ED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FF9B71-8653-450D-AFBE-2140D586FB5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0B9E5A-C1DA-445C-A911-721DF98DDCD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C9A3DC-A478-4469-9359-34A435689F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7DE3299-EED7-4771-A270-F6B02941AD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434422A-5B59-41DC-8E2A-1A8244580E3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176117-0990-434B-A9D9-B4B9043C544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7D6425E-C84A-462F-98F8-D0AB4FC3AF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13AB68-7321-4AC2-AC60-0F417877D07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275CCE-D06F-49D0-8A47-372C5040330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D4B374E-EEBC-4A9C-B3B4-B269EC7198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D80A7E6-BBEF-4EF1-B14A-29F26BFCF8E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7BC013-9B50-459D-8B8D-F756514A47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8964C0-675D-4807-B795-4B695A8F84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6911512-51A8-4CE7-A043-425C809EB5F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C15D1E-0EDF-4AD7-90C7-3D8D64E645D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265A2D-2A6A-4301-B59F-8BAD98D9A57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4A4907F-2D1D-49D1-882D-119AA5E1183B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A2284-37AB-43F5-98B8-8AB49DBF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8ABAA-E2F7-4C89-99ED-2C340220D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2EF12-B2CD-4F3C-9F19-A8691540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8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DA6865-0A03-48FA-AD6E-D5BF8FDE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77E8EB-0DA2-40E4-AD12-1CCD0D262D0B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5BFE9F8-907A-4FFC-9FDE-2B51D238C4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BDDC323-8732-4007-BB81-1BE917E3B2FF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08FC40-8403-438D-95CA-E4EDC66192A9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11D218-3FEA-4455-9809-91F029FB55AE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541390F-BE50-4E4E-9DA2-B5F23F1A93D8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B3F094-97B5-48E1-A4DE-8BEED255028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D4DBB43-CB34-4881-9445-A7FE131D5327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71F972-027A-47F0-996C-84BFE4574050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41353D-93C8-43F8-BBDE-7AB6B29EC38C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F07B24-CBD8-4F09-81EB-504285F8E11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27873BB-1D79-4055-801C-BDA0F9A1513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08D42B-2F35-497E-A26D-9AF008619D4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F57499-C4D9-4B7D-BADA-38462AA3164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71F2B9-1FFA-4350-9370-B098459A23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FBAFFC-DC8F-4BB4-B405-E4AAA269AED4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94FCE64-D7A5-411A-8795-932DD39F95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B4ECFC-FD43-44CF-B7FA-2A8C565140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9DFBC12-1E1D-44DE-9966-BAB05B2466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BEF096-361C-478B-81EB-37584119BFE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FC81993-CE86-4910-B9CE-B69375BDCE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5613D7-9FB0-4D33-8784-EC059DE019C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20AFD9-E849-4F42-99B2-928E6098C2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A200B0B-91CD-4D66-ADFC-9585D283103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DB0C45-30CE-4C85-95C6-FFF4977C64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C31604-5F93-436D-A9D2-A48846D4E0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FF1B965-7DE1-4AE3-B28B-DB6847BC52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FD9FB65-4392-4D6A-8ACC-8151F682BFE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B40380C-3493-4AFE-BF13-AE68A8D244B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CB21DF1-4859-4991-9C10-F8FA68F41013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54AD212-17DC-4506-AAA0-34A46A0B11C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B556E7-762B-4E18-A961-A4F7A9EC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34823" cy="302051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7118AF-C54D-406D-AABE-AED6576D1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98672" y="713677"/>
            <a:ext cx="5304977" cy="5430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205CDEB9-8DED-4711-8140-4C943FC2C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314330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13C3F-6360-4760-9477-C3831A6E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0330"/>
            <a:ext cx="4434823" cy="2173992"/>
          </a:xfrm>
        </p:spPr>
        <p:txBody>
          <a:bodyPr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92D3B-60EE-4FC5-9ED7-44453008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F831E-9B19-4936-8BC9-F62A9B11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1E1D1-F7A2-40D0-91DA-07468A96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30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103067-48DA-458C-99F6-9921C19A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10325000" cy="1442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6862-507E-4F73-890F-3B77BCFA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9" y="2340131"/>
            <a:ext cx="10325000" cy="3564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BC0BB-AF05-4753-9159-41A16FBFC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BA41-EC5B-4197-BCC8-0FD2E523CD7A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2F82-EA1A-4B02-8A64-3B44C0D9D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78" y="236364"/>
            <a:ext cx="4114800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5EF32-1CA9-4CDA-8182-2FB0C30A0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108C-154A-4A5A-9C05-91A49A422B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09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56.png"/><Relationship Id="rId7" Type="http://schemas.openxmlformats.org/officeDocument/2006/relationships/image" Target="../media/image58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7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5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image" Target="../media/image66.png"/><Relationship Id="rId7" Type="http://schemas.openxmlformats.org/officeDocument/2006/relationships/customXml" Target="../ink/ink24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0.png"/><Relationship Id="rId5" Type="http://schemas.openxmlformats.org/officeDocument/2006/relationships/customXml" Target="../ink/ink23.xm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arxiv.org/abs/2605.28759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ncomms" TargetMode="Externa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89.emf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94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90.emf"/><Relationship Id="rId10" Type="http://schemas.openxmlformats.org/officeDocument/2006/relationships/image" Target="../media/image93.emf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6.xml"/><Relationship Id="rId4" Type="http://schemas.openxmlformats.org/officeDocument/2006/relationships/hyperlink" Target="https://arxiv.org/abs/2605.23567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13" Type="http://schemas.openxmlformats.org/officeDocument/2006/relationships/image" Target="../media/image10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9.tif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103.jpeg"/><Relationship Id="rId2" Type="http://schemas.openxmlformats.org/officeDocument/2006/relationships/video" Target="../media/media6.mp4"/><Relationship Id="rId16" Type="http://schemas.openxmlformats.org/officeDocument/2006/relationships/image" Target="../media/image102.png"/><Relationship Id="rId1" Type="http://schemas.microsoft.com/office/2007/relationships/media" Target="../media/media6.mp4"/><Relationship Id="rId6" Type="http://schemas.openxmlformats.org/officeDocument/2006/relationships/image" Target="../media/image98.tiff"/><Relationship Id="rId11" Type="http://schemas.openxmlformats.org/officeDocument/2006/relationships/image" Target="../media/image600.png"/><Relationship Id="rId5" Type="http://schemas.openxmlformats.org/officeDocument/2006/relationships/image" Target="../media/image260.png"/><Relationship Id="rId15" Type="http://schemas.openxmlformats.org/officeDocument/2006/relationships/image" Target="../media/image101.wmf"/><Relationship Id="rId4" Type="http://schemas.openxmlformats.org/officeDocument/2006/relationships/image" Target="../media/image250.png"/><Relationship Id="rId14" Type="http://schemas.openxmlformats.org/officeDocument/2006/relationships/oleObject" Target="../embeddings/oleObject15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13" Type="http://schemas.openxmlformats.org/officeDocument/2006/relationships/oleObject" Target="../embeddings/oleObject16.bin"/><Relationship Id="rId7" Type="http://schemas.openxmlformats.org/officeDocument/2006/relationships/image" Target="../media/image450.png"/><Relationship Id="rId12" Type="http://schemas.openxmlformats.org/officeDocument/2006/relationships/image" Target="../media/image108.tif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7.tiff"/><Relationship Id="rId5" Type="http://schemas.openxmlformats.org/officeDocument/2006/relationships/image" Target="../media/image1020.png"/><Relationship Id="rId10" Type="http://schemas.openxmlformats.org/officeDocument/2006/relationships/image" Target="../media/image106.tiff"/><Relationship Id="rId9" Type="http://schemas.openxmlformats.org/officeDocument/2006/relationships/image" Target="../media/image105.tiff"/><Relationship Id="rId14" Type="http://schemas.openxmlformats.org/officeDocument/2006/relationships/image" Target="../media/image109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114.wmf"/><Relationship Id="rId3" Type="http://schemas.openxmlformats.org/officeDocument/2006/relationships/image" Target="../media/image1070.png"/><Relationship Id="rId7" Type="http://schemas.openxmlformats.org/officeDocument/2006/relationships/image" Target="../media/image1110.png"/><Relationship Id="rId12" Type="http://schemas.openxmlformats.org/officeDocument/2006/relationships/oleObject" Target="../embeddings/oleObject19.bin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0.png"/><Relationship Id="rId11" Type="http://schemas.openxmlformats.org/officeDocument/2006/relationships/image" Target="../media/image113.wmf"/><Relationship Id="rId5" Type="http://schemas.openxmlformats.org/officeDocument/2006/relationships/image" Target="../media/image111.tiff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1080.png"/><Relationship Id="rId9" Type="http://schemas.openxmlformats.org/officeDocument/2006/relationships/image" Target="../media/image112.emf"/><Relationship Id="rId14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05.tiff"/><Relationship Id="rId7" Type="http://schemas.openxmlformats.org/officeDocument/2006/relationships/image" Target="../media/image1200.png"/><Relationship Id="rId2" Type="http://schemas.openxmlformats.org/officeDocument/2006/relationships/image" Target="../media/image1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0.png"/><Relationship Id="rId5" Type="http://schemas.openxmlformats.org/officeDocument/2006/relationships/image" Target="../media/image1180.png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0.png"/><Relationship Id="rId18" Type="http://schemas.openxmlformats.org/officeDocument/2006/relationships/customXml" Target="../ink/ink6.xml"/><Relationship Id="rId26" Type="http://schemas.openxmlformats.org/officeDocument/2006/relationships/customXml" Target="../ink/ink10.xml"/><Relationship Id="rId39" Type="http://schemas.openxmlformats.org/officeDocument/2006/relationships/image" Target="../media/image26.png"/><Relationship Id="rId21" Type="http://schemas.openxmlformats.org/officeDocument/2006/relationships/image" Target="../media/image170.png"/><Relationship Id="rId34" Type="http://schemas.openxmlformats.org/officeDocument/2006/relationships/customXml" Target="../ink/ink14.xml"/><Relationship Id="rId42" Type="http://schemas.openxmlformats.org/officeDocument/2006/relationships/customXml" Target="../ink/ink18.xml"/><Relationship Id="rId47" Type="http://schemas.openxmlformats.org/officeDocument/2006/relationships/image" Target="../media/image30.png"/><Relationship Id="rId50" Type="http://schemas.openxmlformats.org/officeDocument/2006/relationships/customXml" Target="../ink/ink21.xml"/><Relationship Id="rId55" Type="http://schemas.openxmlformats.org/officeDocument/2006/relationships/image" Target="../media/image15.png"/><Relationship Id="rId7" Type="http://schemas.openxmlformats.org/officeDocument/2006/relationships/image" Target="../media/image11.emf"/><Relationship Id="rId2" Type="http://schemas.openxmlformats.org/officeDocument/2006/relationships/image" Target="../media/image8.png"/><Relationship Id="rId16" Type="http://schemas.openxmlformats.org/officeDocument/2006/relationships/customXml" Target="../ink/ink5.xml"/><Relationship Id="rId29" Type="http://schemas.openxmlformats.org/officeDocument/2006/relationships/image" Target="../media/image21.png"/><Relationship Id="rId11" Type="http://schemas.openxmlformats.org/officeDocument/2006/relationships/image" Target="../media/image120.png"/><Relationship Id="rId24" Type="http://schemas.openxmlformats.org/officeDocument/2006/relationships/customXml" Target="../ink/ink9.xml"/><Relationship Id="rId32" Type="http://schemas.openxmlformats.org/officeDocument/2006/relationships/customXml" Target="../ink/ink13.xml"/><Relationship Id="rId37" Type="http://schemas.openxmlformats.org/officeDocument/2006/relationships/image" Target="../media/image25.png"/><Relationship Id="rId40" Type="http://schemas.openxmlformats.org/officeDocument/2006/relationships/customXml" Target="../ink/ink17.xml"/><Relationship Id="rId45" Type="http://schemas.openxmlformats.org/officeDocument/2006/relationships/image" Target="../media/image29.png"/><Relationship Id="rId53" Type="http://schemas.openxmlformats.org/officeDocument/2006/relationships/customXml" Target="../ink/ink22.xml"/><Relationship Id="rId5" Type="http://schemas.openxmlformats.org/officeDocument/2006/relationships/image" Target="../media/image10.emf"/><Relationship Id="rId10" Type="http://schemas.openxmlformats.org/officeDocument/2006/relationships/customXml" Target="../ink/ink2.xml"/><Relationship Id="rId19" Type="http://schemas.openxmlformats.org/officeDocument/2006/relationships/image" Target="../media/image160.png"/><Relationship Id="rId31" Type="http://schemas.openxmlformats.org/officeDocument/2006/relationships/image" Target="../media/image220.png"/><Relationship Id="rId44" Type="http://schemas.openxmlformats.org/officeDocument/2006/relationships/customXml" Target="../ink/ink19.xml"/><Relationship Id="rId52" Type="http://schemas.openxmlformats.org/officeDocument/2006/relationships/image" Target="../media/image3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1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Relationship Id="rId27" Type="http://schemas.openxmlformats.org/officeDocument/2006/relationships/image" Target="../media/image200.png"/><Relationship Id="rId30" Type="http://schemas.openxmlformats.org/officeDocument/2006/relationships/customXml" Target="../ink/ink12.xml"/><Relationship Id="rId35" Type="http://schemas.openxmlformats.org/officeDocument/2006/relationships/image" Target="../media/image24.png"/><Relationship Id="rId43" Type="http://schemas.openxmlformats.org/officeDocument/2006/relationships/image" Target="../media/image28.png"/><Relationship Id="rId48" Type="http://schemas.openxmlformats.org/officeDocument/2006/relationships/image" Target="../media/image12.png"/><Relationship Id="rId56" Type="http://schemas.openxmlformats.org/officeDocument/2006/relationships/image" Target="../media/image16.png"/><Relationship Id="rId8" Type="http://schemas.openxmlformats.org/officeDocument/2006/relationships/customXml" Target="../ink/ink1.xml"/><Relationship Id="rId3" Type="http://schemas.openxmlformats.org/officeDocument/2006/relationships/image" Target="../media/image9.png"/><Relationship Id="rId12" Type="http://schemas.openxmlformats.org/officeDocument/2006/relationships/customXml" Target="../ink/ink3.xml"/><Relationship Id="rId17" Type="http://schemas.openxmlformats.org/officeDocument/2006/relationships/image" Target="../media/image150.png"/><Relationship Id="rId25" Type="http://schemas.openxmlformats.org/officeDocument/2006/relationships/image" Target="../media/image19.png"/><Relationship Id="rId33" Type="http://schemas.openxmlformats.org/officeDocument/2006/relationships/image" Target="../media/image230.png"/><Relationship Id="rId38" Type="http://schemas.openxmlformats.org/officeDocument/2006/relationships/customXml" Target="../ink/ink16.xml"/><Relationship Id="rId46" Type="http://schemas.openxmlformats.org/officeDocument/2006/relationships/customXml" Target="../ink/ink20.xml"/><Relationship Id="rId20" Type="http://schemas.openxmlformats.org/officeDocument/2006/relationships/customXml" Target="../ink/ink7.xml"/><Relationship Id="rId41" Type="http://schemas.openxmlformats.org/officeDocument/2006/relationships/image" Target="../media/image27.png"/><Relationship Id="rId5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15" Type="http://schemas.openxmlformats.org/officeDocument/2006/relationships/image" Target="../media/image14.png"/><Relationship Id="rId23" Type="http://schemas.openxmlformats.org/officeDocument/2006/relationships/image" Target="../media/image180.png"/><Relationship Id="rId28" Type="http://schemas.openxmlformats.org/officeDocument/2006/relationships/customXml" Target="../ink/ink11.xml"/><Relationship Id="rId36" Type="http://schemas.openxmlformats.org/officeDocument/2006/relationships/customXml" Target="../ink/ink15.xml"/><Relationship Id="rId49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7" Type="http://schemas.openxmlformats.org/officeDocument/2006/relationships/image" Target="../media/image1270.png"/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tif"/><Relationship Id="rId4" Type="http://schemas.openxmlformats.org/officeDocument/2006/relationships/image" Target="../media/image120.t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0.png"/><Relationship Id="rId13" Type="http://schemas.openxmlformats.org/officeDocument/2006/relationships/image" Target="../media/image127.png"/><Relationship Id="rId3" Type="http://schemas.openxmlformats.org/officeDocument/2006/relationships/image" Target="../media/image1310.png"/><Relationship Id="rId7" Type="http://schemas.openxmlformats.org/officeDocument/2006/relationships/image" Target="../media/image1350.png"/><Relationship Id="rId12" Type="http://schemas.openxmlformats.org/officeDocument/2006/relationships/image" Target="../media/image126.png"/><Relationship Id="rId2" Type="http://schemas.openxmlformats.org/officeDocument/2006/relationships/image" Target="../media/image1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125.png"/><Relationship Id="rId5" Type="http://schemas.openxmlformats.org/officeDocument/2006/relationships/image" Target="../media/image1330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0.png"/><Relationship Id="rId3" Type="http://schemas.openxmlformats.org/officeDocument/2006/relationships/image" Target="../media/image128.emf"/><Relationship Id="rId7" Type="http://schemas.openxmlformats.org/officeDocument/2006/relationships/image" Target="../media/image1460.png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1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90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22.png"/><Relationship Id="rId7" Type="http://schemas.openxmlformats.org/officeDocument/2006/relationships/image" Target="../media/image149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hyperlink" Target="http://www.tifr.res.in/~superconductivity/pdfs/srep10613.pdf" TargetMode="External"/><Relationship Id="rId4" Type="http://schemas.openxmlformats.org/officeDocument/2006/relationships/image" Target="../media/image1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6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jpg"/><Relationship Id="rId4" Type="http://schemas.openxmlformats.org/officeDocument/2006/relationships/hyperlink" Target="https://www.tifr.res.in/~superconductivity/pdfs/RSI_PD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44.png"/><Relationship Id="rId3" Type="http://schemas.microsoft.com/office/2007/relationships/media" Target="../media/media3.mp4"/><Relationship Id="rId7" Type="http://schemas.microsoft.com/office/2007/relationships/media" Target="../media/media5.mp4"/><Relationship Id="rId12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41.png"/><Relationship Id="rId5" Type="http://schemas.microsoft.com/office/2007/relationships/media" Target="../media/media4.mp4"/><Relationship Id="rId15" Type="http://schemas.openxmlformats.org/officeDocument/2006/relationships/image" Target="../media/image53.png"/><Relationship Id="rId10" Type="http://schemas.openxmlformats.org/officeDocument/2006/relationships/image" Target="../media/image40.png"/><Relationship Id="rId4" Type="http://schemas.openxmlformats.org/officeDocument/2006/relationships/video" Target="../media/media3.mp4"/><Relationship Id="rId9" Type="http://schemas.openxmlformats.org/officeDocument/2006/relationships/slideLayout" Target="../slideLayouts/slideLayout1.xml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wmf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Video 3" descr="Red Flowing Smoke">
            <a:extLst>
              <a:ext uri="{FF2B5EF4-FFF2-40B4-BE49-F238E27FC236}">
                <a16:creationId xmlns:a16="http://schemas.microsoft.com/office/drawing/2014/main" id="{C45E13F4-42D6-4B16-4783-54F4E2E327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84" r="-1" b="-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CB1D807-3EEB-4C2C-BB0A-D0BCEEDCB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5C28C9B-DBC0-4EB7-A827-052BFBE1B1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7ED832-2CB5-4903-AC0A-917BD1C6C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E62CC8E-7F3F-490C-B711-69EAAEEC2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57ECAE7-621B-4776-A70D-A25F86B5E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6AAC47E-A792-46F4-BA41-90DF75189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422B429-CFBD-4091-8CEE-D13ED8B60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97A04DD-49BE-46D3-8731-28E84FDD2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64E739F-30C5-413C-8EA4-BB4602ACE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960A7E3-7FD4-49D0-88BB-15C672FAB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BFB9D80-E16D-4A95-95BE-31119BB23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14C58E3-C8A6-49D3-94C9-28F408E97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ECAC868-251E-499D-A316-BFA7329C3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E01B171-FFB9-4898-BB1E-334C8DA0A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46735B4-C0CE-4CB1-A48B-C7E974A5C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622174B-88E5-4346-948C-2391DB09B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C56031D-17F0-479E-9D78-8115EB573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62D0CED-FF1F-4D83-9237-ECF071AB9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4F2A4D0-BC09-4DCD-A564-189A2D30F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C8027A7-8F7C-44A0-9A47-8A5846ED44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173202-49F5-4B6E-A664-B4C32ACBD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A147072-2464-4C26-99A8-C7FDEA106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BAA553-3A27-4C3F-AC1B-F6561CE2E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C05AF6F-A2AD-49B2-B02E-885B87927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0655913-7D6A-4A3D-8C2D-368E99797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30CFE6D-B050-4976-A6BD-498AA80C8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374AD34-1FCB-4B49-A712-09F13BA61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F380CB8-A177-49F3-965A-A2474C3AF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EAF4CF7-EA4A-46F0-A2E2-0480EF8EB7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81846A5-9A0F-4001-A48C-B45FA712B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F338526-56C1-4F69-A9BB-2E2D52C635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4D8ACE6-0B21-4216-B1B9-0ED0D7AC8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Flowchart: Document 43">
            <a:extLst>
              <a:ext uri="{FF2B5EF4-FFF2-40B4-BE49-F238E27FC236}">
                <a16:creationId xmlns:a16="http://schemas.microsoft.com/office/drawing/2014/main" id="{1C8FF592-DEC3-42D7-B2CD-5797E102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38805" y="304807"/>
            <a:ext cx="6858000" cy="6248391"/>
          </a:xfrm>
          <a:prstGeom prst="flowChartDocumen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85DC89-7EA5-7627-EE9A-6027C50707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4996" y="644893"/>
            <a:ext cx="5879170" cy="2188241"/>
          </a:xfrm>
        </p:spPr>
        <p:txBody>
          <a:bodyPr>
            <a:normAutofit fontScale="90000"/>
          </a:bodyPr>
          <a:lstStyle/>
          <a:p>
            <a:pPr algn="r">
              <a:lnSpc>
                <a:spcPct val="90000"/>
              </a:lnSpc>
            </a:pPr>
            <a:r>
              <a:rPr lang="en-IN" sz="4200" dirty="0"/>
              <a:t>Classical and Quantum effects on the vortex lattice in superconducting thin films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7BCF2D-8BFC-0B33-C86D-0E9D0ABF5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7163" y="3250241"/>
            <a:ext cx="5751051" cy="1384861"/>
          </a:xfrm>
        </p:spPr>
        <p:txBody>
          <a:bodyPr>
            <a:normAutofit lnSpcReduction="10000"/>
          </a:bodyPr>
          <a:lstStyle/>
          <a:p>
            <a:pPr algn="ctr"/>
            <a:r>
              <a:rPr lang="en-IN" dirty="0"/>
              <a:t>Pratap Raychaudhuri   </a:t>
            </a:r>
          </a:p>
          <a:p>
            <a:pPr algn="ctr"/>
            <a:r>
              <a:rPr lang="en-IN" i="1" dirty="0"/>
              <a:t>Tata Institute of Fundamental Research Mumbai, India.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C46320-FD4A-9976-B4DE-FFD623B88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873" y="1882570"/>
            <a:ext cx="5787778" cy="3168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AutoShape 4">
            <a:extLst>
              <a:ext uri="{FF2B5EF4-FFF2-40B4-BE49-F238E27FC236}">
                <a16:creationId xmlns:a16="http://schemas.microsoft.com/office/drawing/2014/main" id="{EA4AF073-D228-1B66-1EFF-9A0261A6BE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6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D06B3-A49C-1AA5-5819-A5A21A23C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C5B5B9-2B2C-D057-F305-AEE2C36F60BA}"/>
                  </a:ext>
                </a:extLst>
              </p:cNvPr>
              <p:cNvSpPr txBox="1"/>
              <p:nvPr/>
            </p:nvSpPr>
            <p:spPr>
              <a:xfrm>
                <a:off x="2499892" y="13491"/>
                <a:ext cx="75170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IN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IN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IN" sz="3200" i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Re</m:t>
                        </m:r>
                      </m:e>
                      <m:sub>
                        <m:r>
                          <a:rPr lang="en-IN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IN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≈6</m:t>
                        </m:r>
                      </m:sub>
                    </m:sSub>
                    <m:r>
                      <m:rPr>
                        <m:sty m:val="p"/>
                      </m:rPr>
                      <a:rPr lang="en-IN" sz="32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Zr</m:t>
                    </m:r>
                  </m:oMath>
                </a14:m>
                <a:r>
                  <a:rPr lang="en-IN" sz="3200" dirty="0"/>
                  <a:t> thin film (thickness 5 nm)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C5B5B9-2B2C-D057-F305-AEE2C36F6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892" y="13491"/>
                <a:ext cx="7517099" cy="584775"/>
              </a:xfrm>
              <a:prstGeom prst="rect">
                <a:avLst/>
              </a:prstGeom>
              <a:blipFill>
                <a:blip r:embed="rId2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C7F1D0-F2E5-E874-2631-C462BA401FE8}"/>
              </a:ext>
            </a:extLst>
          </p:cNvPr>
          <p:cNvCxnSpPr>
            <a:cxnSpLocks/>
          </p:cNvCxnSpPr>
          <p:nvPr/>
        </p:nvCxnSpPr>
        <p:spPr>
          <a:xfrm flipH="1">
            <a:off x="3597941" y="623865"/>
            <a:ext cx="689492" cy="46113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7BC11AD-F2EA-FF31-0AC1-0AD3223D0740}"/>
              </a:ext>
            </a:extLst>
          </p:cNvPr>
          <p:cNvSpPr txBox="1"/>
          <p:nvPr/>
        </p:nvSpPr>
        <p:spPr>
          <a:xfrm>
            <a:off x="1435720" y="1142122"/>
            <a:ext cx="4951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Stronger vortex pinning than a-MoGe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7FB04F4-B176-24D3-39C1-D2FC81F07428}"/>
              </a:ext>
            </a:extLst>
          </p:cNvPr>
          <p:cNvCxnSpPr>
            <a:cxnSpLocks/>
          </p:cNvCxnSpPr>
          <p:nvPr/>
        </p:nvCxnSpPr>
        <p:spPr>
          <a:xfrm>
            <a:off x="8705919" y="572185"/>
            <a:ext cx="541831" cy="45121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7A1FCF0-F475-85EF-D3EE-A05FA6692234}"/>
              </a:ext>
            </a:extLst>
          </p:cNvPr>
          <p:cNvSpPr txBox="1"/>
          <p:nvPr/>
        </p:nvSpPr>
        <p:spPr>
          <a:xfrm>
            <a:off x="6462644" y="1043079"/>
            <a:ext cx="539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Pinning further increased by reducing thickness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DE26CD-11BD-D1E2-212C-DF7F0BB8A8A1}"/>
              </a:ext>
            </a:extLst>
          </p:cNvPr>
          <p:cNvSpPr txBox="1"/>
          <p:nvPr/>
        </p:nvSpPr>
        <p:spPr>
          <a:xfrm>
            <a:off x="774388" y="1539113"/>
            <a:ext cx="61783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Surajit Dutta, Vivas </a:t>
            </a:r>
            <a:r>
              <a:rPr lang="en-US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Bagwe</a:t>
            </a:r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Gorakhnath Chaurasiya,  et al, </a:t>
            </a:r>
            <a:r>
              <a:rPr lang="en-US">
                <a:solidFill>
                  <a:srgbClr val="4A452A"/>
                </a:solidFill>
                <a:latin typeface="Times New Roman" panose="02020603050405020304" pitchFamily="18" charset="0"/>
              </a:rPr>
              <a:t>Journal of Alloys and Compounds </a:t>
            </a:r>
            <a:r>
              <a:rPr lang="en-US" b="1">
                <a:solidFill>
                  <a:srgbClr val="4A452A"/>
                </a:solidFill>
                <a:latin typeface="Times New Roman" panose="02020603050405020304" pitchFamily="18" charset="0"/>
              </a:rPr>
              <a:t>877,</a:t>
            </a:r>
            <a:r>
              <a:rPr lang="en-US">
                <a:solidFill>
                  <a:srgbClr val="4A452A"/>
                </a:solidFill>
                <a:latin typeface="Times New Roman" panose="02020603050405020304" pitchFamily="18" charset="0"/>
              </a:rPr>
              <a:t> 160258 (2021)</a:t>
            </a:r>
            <a:endParaRPr lang="en-I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E1E5C5-83BB-0BE2-985F-F4941F2E9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030" y="2528477"/>
            <a:ext cx="6795996" cy="43295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25C915-8EC7-B244-0D68-893A148DB9BB}"/>
              </a:ext>
            </a:extLst>
          </p:cNvPr>
          <p:cNvSpPr txBox="1"/>
          <p:nvPr/>
        </p:nvSpPr>
        <p:spPr>
          <a:xfrm>
            <a:off x="6758836" y="1826250"/>
            <a:ext cx="4173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/>
              <a:t>400 </a:t>
            </a:r>
            <a:r>
              <a:rPr lang="en-IN" sz="3600" dirty="0" err="1"/>
              <a:t>mK</a:t>
            </a:r>
            <a:r>
              <a:rPr lang="en-IN" sz="3600" dirty="0"/>
              <a:t>, 10 </a:t>
            </a:r>
            <a:r>
              <a:rPr lang="en-IN" sz="3600" dirty="0" err="1"/>
              <a:t>kOe</a:t>
            </a:r>
            <a:endParaRPr lang="en-IN" sz="3600" baseline="-25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2880907-0DAE-3529-10C0-CAC2D7FF2C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665"/>
          <a:stretch>
            <a:fillRect/>
          </a:stretch>
        </p:blipFill>
        <p:spPr>
          <a:xfrm>
            <a:off x="1351347" y="2395440"/>
            <a:ext cx="2512236" cy="10612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E08F40-DD52-3268-4A96-6954E93689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445"/>
          <a:stretch>
            <a:fillRect/>
          </a:stretch>
        </p:blipFill>
        <p:spPr>
          <a:xfrm>
            <a:off x="774388" y="3550054"/>
            <a:ext cx="3628083" cy="15259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0C72395-8A9B-ED53-18FB-FBEB35957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62" y="5169370"/>
            <a:ext cx="3282298" cy="138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67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168582A-B3A8-649A-4210-5FAF4F70D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390" y="3064377"/>
            <a:ext cx="4499610" cy="14066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6B28B20-268B-1314-F285-DA7EE49AE180}"/>
              </a:ext>
            </a:extLst>
          </p:cNvPr>
          <p:cNvSpPr txBox="1"/>
          <p:nvPr/>
        </p:nvSpPr>
        <p:spPr>
          <a:xfrm>
            <a:off x="2590800" y="24807"/>
            <a:ext cx="7467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/>
              <a:t>STS measurement in a pinned vortex liquid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BDF302B-EE9A-9D5B-971A-DF1759B17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838" y="2330245"/>
            <a:ext cx="3688661" cy="2766496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9645DFF-BB95-2297-D9B3-A97C5D25BAD9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4201217" y="1806225"/>
            <a:ext cx="1014400" cy="1035908"/>
          </a:xfrm>
          <a:prstGeom prst="straightConnector1">
            <a:avLst/>
          </a:prstGeom>
          <a:ln w="63500">
            <a:solidFill>
              <a:schemeClr val="tx1">
                <a:lumMod val="95000"/>
                <a:lumOff val="5000"/>
                <a:alpha val="22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02AF663-3E5A-C89D-DF5A-E9805C549FBC}"/>
              </a:ext>
            </a:extLst>
          </p:cNvPr>
          <p:cNvCxnSpPr>
            <a:cxnSpLocks/>
          </p:cNvCxnSpPr>
          <p:nvPr/>
        </p:nvCxnSpPr>
        <p:spPr>
          <a:xfrm>
            <a:off x="2507226" y="2045110"/>
            <a:ext cx="1067115" cy="894735"/>
          </a:xfrm>
          <a:prstGeom prst="straightConnector1">
            <a:avLst/>
          </a:prstGeom>
          <a:ln w="63500">
            <a:solidFill>
              <a:schemeClr val="tx1">
                <a:lumMod val="95000"/>
                <a:lumOff val="5000"/>
                <a:alpha val="22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A2FB9B0-6CBE-F169-845C-B1CC74EB921E}"/>
              </a:ext>
            </a:extLst>
          </p:cNvPr>
          <p:cNvCxnSpPr>
            <a:cxnSpLocks/>
          </p:cNvCxnSpPr>
          <p:nvPr/>
        </p:nvCxnSpPr>
        <p:spPr>
          <a:xfrm flipH="1" flipV="1">
            <a:off x="3773566" y="4253266"/>
            <a:ext cx="1395400" cy="1239507"/>
          </a:xfrm>
          <a:prstGeom prst="straightConnector1">
            <a:avLst/>
          </a:prstGeom>
          <a:ln w="63500">
            <a:solidFill>
              <a:schemeClr val="tx1">
                <a:lumMod val="95000"/>
                <a:lumOff val="5000"/>
                <a:alpha val="22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EA295BFE-D7F4-590E-E55F-34C30033E0E4}"/>
              </a:ext>
            </a:extLst>
          </p:cNvPr>
          <p:cNvSpPr/>
          <p:nvPr/>
        </p:nvSpPr>
        <p:spPr>
          <a:xfrm>
            <a:off x="4134851" y="3739945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0AFC471-96A0-34C2-6AAE-FD77769C850C}"/>
              </a:ext>
            </a:extLst>
          </p:cNvPr>
          <p:cNvSpPr/>
          <p:nvPr/>
        </p:nvSpPr>
        <p:spPr>
          <a:xfrm>
            <a:off x="3473757" y="2805629"/>
            <a:ext cx="184141" cy="18510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22B4996-D984-956E-623E-9C57A65943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4913835"/>
              </p:ext>
            </p:extLst>
          </p:nvPr>
        </p:nvGraphicFramePr>
        <p:xfrm>
          <a:off x="5215617" y="499024"/>
          <a:ext cx="3420828" cy="2614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396790" imgH="3360863" progId="Origin95.Graph">
                  <p:embed/>
                </p:oleObj>
              </mc:Choice>
              <mc:Fallback>
                <p:oleObj name="Graph" r:id="rId4" imgW="4396790" imgH="3360863" progId="Origin95.Grap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22B4996-D984-956E-623E-9C57A65943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15617" y="499024"/>
                        <a:ext cx="3420828" cy="26144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6DBAD5A-D170-B825-C2A8-505D852F18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592987"/>
              </p:ext>
            </p:extLst>
          </p:nvPr>
        </p:nvGraphicFramePr>
        <p:xfrm>
          <a:off x="5206037" y="4072454"/>
          <a:ext cx="3619837" cy="2766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396790" imgH="3360863" progId="Origin95.Graph">
                  <p:embed/>
                </p:oleObj>
              </mc:Choice>
              <mc:Fallback>
                <p:oleObj name="Graph" r:id="rId6" imgW="4396790" imgH="3360863" progId="Origin95.Graph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6DBAD5A-D170-B825-C2A8-505D852F18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06037" y="4072454"/>
                        <a:ext cx="3619837" cy="2766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3F380D-6AFE-31CA-8FB1-313185F9D83F}"/>
              </a:ext>
            </a:extLst>
          </p:cNvPr>
          <p:cNvCxnSpPr>
            <a:cxnSpLocks/>
          </p:cNvCxnSpPr>
          <p:nvPr/>
        </p:nvCxnSpPr>
        <p:spPr>
          <a:xfrm flipH="1" flipV="1">
            <a:off x="4191637" y="3886784"/>
            <a:ext cx="625816" cy="1281077"/>
          </a:xfrm>
          <a:prstGeom prst="straightConnector1">
            <a:avLst/>
          </a:prstGeom>
          <a:ln w="63500">
            <a:solidFill>
              <a:schemeClr val="tx1">
                <a:lumMod val="95000"/>
                <a:lumOff val="5000"/>
                <a:alpha val="22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FC080B20-5E8F-666D-2733-57AEB3EDDA0E}"/>
              </a:ext>
            </a:extLst>
          </p:cNvPr>
          <p:cNvSpPr/>
          <p:nvPr/>
        </p:nvSpPr>
        <p:spPr>
          <a:xfrm>
            <a:off x="4855192" y="2800714"/>
            <a:ext cx="184141" cy="18510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6461A87-E688-6C3F-B424-DA5D78E2440C}"/>
              </a:ext>
            </a:extLst>
          </p:cNvPr>
          <p:cNvSpPr/>
          <p:nvPr/>
        </p:nvSpPr>
        <p:spPr>
          <a:xfrm>
            <a:off x="5056752" y="4182146"/>
            <a:ext cx="184141" cy="18510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E85EC15-4F06-EB4E-B1B6-1541A3B7C7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758248"/>
              </p:ext>
            </p:extLst>
          </p:nvPr>
        </p:nvGraphicFramePr>
        <p:xfrm>
          <a:off x="61132" y="754851"/>
          <a:ext cx="3145756" cy="240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4396790" imgH="3360863" progId="Origin95.Graph">
                  <p:embed/>
                </p:oleObj>
              </mc:Choice>
              <mc:Fallback>
                <p:oleObj name="Graph" r:id="rId8" imgW="4396790" imgH="3360863" progId="Origin95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E85EC15-4F06-EB4E-B1B6-1541A3B7C7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132" y="754851"/>
                        <a:ext cx="3145756" cy="240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9EA81AC-D10C-8AE6-3E94-040AF0465F34}"/>
              </a:ext>
            </a:extLst>
          </p:cNvPr>
          <p:cNvSpPr txBox="1"/>
          <p:nvPr/>
        </p:nvSpPr>
        <p:spPr>
          <a:xfrm>
            <a:off x="438150" y="3211138"/>
            <a:ext cx="238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CC00"/>
                </a:solidFill>
              </a:rPr>
              <a:t>Locally Fluctuating Vortex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C2FC66-82EC-9039-84CA-9ACD4D967574}"/>
              </a:ext>
            </a:extLst>
          </p:cNvPr>
          <p:cNvSpPr txBox="1"/>
          <p:nvPr/>
        </p:nvSpPr>
        <p:spPr>
          <a:xfrm>
            <a:off x="3983005" y="78847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C000"/>
                </a:solidFill>
              </a:rPr>
              <a:t>No Vortex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C7470-CC59-21EE-97BC-C6BD9B713343}"/>
              </a:ext>
            </a:extLst>
          </p:cNvPr>
          <p:cNvSpPr txBox="1"/>
          <p:nvPr/>
        </p:nvSpPr>
        <p:spPr>
          <a:xfrm>
            <a:off x="3810637" y="5935446"/>
            <a:ext cx="1804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66FF"/>
                </a:solidFill>
              </a:rPr>
              <a:t>Vortex hopping between sites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0F4014-B9E7-0FDD-74AF-0BD9678589AC}"/>
              </a:ext>
            </a:extLst>
          </p:cNvPr>
          <p:cNvCxnSpPr/>
          <p:nvPr/>
        </p:nvCxnSpPr>
        <p:spPr>
          <a:xfrm>
            <a:off x="2073166" y="1157810"/>
            <a:ext cx="0" cy="4191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1B0F58F-DA95-0617-F7D3-D02A417B4089}"/>
              </a:ext>
            </a:extLst>
          </p:cNvPr>
          <p:cNvCxnSpPr/>
          <p:nvPr/>
        </p:nvCxnSpPr>
        <p:spPr>
          <a:xfrm>
            <a:off x="7254769" y="509534"/>
            <a:ext cx="0" cy="4191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35330CD-4B6E-E88C-8B0E-5389EA1B99E7}"/>
              </a:ext>
            </a:extLst>
          </p:cNvPr>
          <p:cNvCxnSpPr/>
          <p:nvPr/>
        </p:nvCxnSpPr>
        <p:spPr>
          <a:xfrm>
            <a:off x="7446152" y="4553140"/>
            <a:ext cx="0" cy="4191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A6EBDD-CB0A-843D-F211-44B0FBD750DB}"/>
              </a:ext>
            </a:extLst>
          </p:cNvPr>
          <p:cNvSpPr txBox="1"/>
          <p:nvPr/>
        </p:nvSpPr>
        <p:spPr>
          <a:xfrm>
            <a:off x="8636444" y="1462517"/>
            <a:ext cx="3494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The intensity of the conductance minimum reflects the amount of time a vortex spends at that location.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EEE9307-3B0C-FFD0-0E7F-2C0FEEB1E106}"/>
              </a:ext>
            </a:extLst>
          </p:cNvPr>
          <p:cNvCxnSpPr/>
          <p:nvPr/>
        </p:nvCxnSpPr>
        <p:spPr>
          <a:xfrm>
            <a:off x="4243257" y="2254520"/>
            <a:ext cx="0" cy="45036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2">
            <a:extLst>
              <a:ext uri="{FF2B5EF4-FFF2-40B4-BE49-F238E27FC236}">
                <a16:creationId xmlns:a16="http://schemas.microsoft.com/office/drawing/2014/main" id="{F951028A-243D-8D45-ADCC-66B578400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95" y="3835015"/>
            <a:ext cx="266987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Surajit Dutta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et al.,</a:t>
            </a:r>
            <a:endParaRPr kumimoji="0" lang="en-US" altLang="en-US" sz="1800" b="0" i="0" u="none" strike="noStrike" cap="none" normalizeH="0" baseline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Phys. Rev. B </a:t>
            </a:r>
            <a:r>
              <a:rPr kumimoji="0" lang="en-US" altLang="en-US" sz="1800" b="1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214512 (2021)</a:t>
            </a:r>
            <a:endParaRPr kumimoji="0" lang="en-US" alt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56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C 0.00429 0.00648 0.00599 0.01713 0.00456 0.02708 C -0.00091 0.02638 -0.0056 0.01944 -0.00755 0.01018 C -0.00287 0.00439 0.00299 0.00463 0.00755 0.01018 C 0.00547 0.02013 0.00065 0.02638 -0.00469 0.02708 C -0.00612 0.01666 -0.00417 0.00625 2.08333E-6 4.07407E-6 Z " pathEditMode="relative" rAng="0" ptsTypes="AAAA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4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9 -0.0125 C 0.00091 -0.00602 0.0026 0.00463 0.00117 0.01458 C -0.0043 0.01389 -0.00899 0.00694 -0.01094 -0.00232 C -0.00625 -0.0081 -0.00039 -0.00787 0.00417 -0.00232 C 0.00208 0.00764 -0.00274 0.01389 -0.00807 0.01458 C -0.00951 0.00417 -0.00755 -0.00625 -0.00339 -0.0125 Z " pathEditMode="relative" rAng="0" ptsTypes="AAAA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4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9 -0.0125 C 0.00091 -0.00602 0.0026 0.00463 0.00117 0.01458 C -0.0043 0.01389 -0.00899 0.00694 -0.01094 -0.00232 C -0.00625 -0.0081 -0.00039 -0.00787 0.00416 -0.00232 C 0.00208 0.00764 -0.00274 0.01389 -0.00808 0.01458 C -0.00951 0.00416 -0.00756 -0.00625 -0.00339 -0.0125 Z " pathEditMode="relative" rAng="0" ptsTypes="AAAA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1226 L -0.05899 0.0483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303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6 0.06088 L -0.00183 0.1752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571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9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03463 0.0706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35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15" grpId="0" animBg="1"/>
      <p:bldP spid="15" grpId="1" animBg="1"/>
      <p:bldP spid="17" grpId="0" animBg="1"/>
      <p:bldP spid="17" grpId="1" animBg="1"/>
      <p:bldP spid="6" grpId="0"/>
      <p:bldP spid="7" grpId="0"/>
      <p:bldP spid="9" grpId="0"/>
      <p:bldP spid="16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BA4549E-C88D-7F92-5930-44EBDB1D76E5}"/>
              </a:ext>
            </a:extLst>
          </p:cNvPr>
          <p:cNvSpPr txBox="1"/>
          <p:nvPr/>
        </p:nvSpPr>
        <p:spPr>
          <a:xfrm>
            <a:off x="2038120" y="118282"/>
            <a:ext cx="89061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000" dirty="0"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Vortices with different degree of localisation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226287-EE1D-9F39-A81B-31890DC12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4" y="672280"/>
            <a:ext cx="6619766" cy="4964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6C6B14-E5FC-D204-865E-8EAF8A3F2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524000"/>
            <a:ext cx="3975632" cy="3581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8675AC-F2B5-AD30-B127-3E8A5B7CB4F0}"/>
              </a:ext>
            </a:extLst>
          </p:cNvPr>
          <p:cNvSpPr txBox="1"/>
          <p:nvPr/>
        </p:nvSpPr>
        <p:spPr>
          <a:xfrm>
            <a:off x="88490" y="5657841"/>
            <a:ext cx="12103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Deep minima corresponding to strongly localized vortices</a:t>
            </a:r>
          </a:p>
          <a:p>
            <a:pPr algn="ctr"/>
            <a:endParaRPr lang="en-US" sz="2400" b="1">
              <a:solidFill>
                <a:srgbClr val="FF0000"/>
              </a:solidFill>
            </a:endParaRPr>
          </a:p>
          <a:p>
            <a:pPr algn="ctr"/>
            <a:r>
              <a:rPr lang="en-US" sz="2400" b="1">
                <a:solidFill>
                  <a:srgbClr val="FF0000"/>
                </a:solidFill>
              </a:rPr>
              <a:t>Shallow minima corresponding to weakly localized vortices</a:t>
            </a:r>
            <a:endParaRPr lang="en-IN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3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AF2EB-33A5-44C5-B5D5-3B9D72AA3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B7DE97-54A7-C378-452B-EC6E80ED4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0" r="15626"/>
          <a:stretch/>
        </p:blipFill>
        <p:spPr>
          <a:xfrm>
            <a:off x="2162176" y="3639209"/>
            <a:ext cx="2714624" cy="3173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CF54FA-A90C-B237-7182-B044373330B6}"/>
              </a:ext>
            </a:extLst>
          </p:cNvPr>
          <p:cNvSpPr txBox="1"/>
          <p:nvPr/>
        </p:nvSpPr>
        <p:spPr>
          <a:xfrm>
            <a:off x="2514600" y="76200"/>
            <a:ext cx="7315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b="1"/>
              <a:t>How to calculate the motion paths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8F7CFCA2-57AE-932A-6B02-47DA092D70F0}"/>
              </a:ext>
            </a:extLst>
          </p:cNvPr>
          <p:cNvSpPr/>
          <p:nvPr/>
        </p:nvSpPr>
        <p:spPr>
          <a:xfrm rot="18462256" flipH="1">
            <a:off x="2343867" y="2510959"/>
            <a:ext cx="337697" cy="1566021"/>
          </a:xfrm>
          <a:prstGeom prst="downArrow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A572E-A80D-6F50-FA54-373D3C4035B6}"/>
              </a:ext>
            </a:extLst>
          </p:cNvPr>
          <p:cNvSpPr txBox="1"/>
          <p:nvPr/>
        </p:nvSpPr>
        <p:spPr>
          <a:xfrm>
            <a:off x="1416627" y="3068473"/>
            <a:ext cx="2377440" cy="369332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r>
              <a:rPr lang="en-IN">
                <a:solidFill>
                  <a:schemeClr val="bg1"/>
                </a:solidFill>
              </a:rPr>
              <a:t>Delaunay Triangulate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991CB9-329B-60BF-D3C2-CB6C8E36A0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9" r="19115"/>
          <a:stretch/>
        </p:blipFill>
        <p:spPr>
          <a:xfrm>
            <a:off x="6602950" y="2374825"/>
            <a:ext cx="3430230" cy="44831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2FF460-50B7-0F63-A005-188395B40013}"/>
              </a:ext>
            </a:extLst>
          </p:cNvPr>
          <p:cNvSpPr txBox="1"/>
          <p:nvPr/>
        </p:nvSpPr>
        <p:spPr>
          <a:xfrm>
            <a:off x="5178303" y="1083776"/>
            <a:ext cx="65330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/>
              <a:t>Join any two neighbouring minima for which,</a:t>
            </a:r>
          </a:p>
          <a:p>
            <a:endParaRPr lang="en-IN"/>
          </a:p>
          <a:p>
            <a:pPr marL="400050" indent="-400050">
              <a:buAutoNum type="romanLcParenBoth"/>
            </a:pPr>
            <a:r>
              <a:rPr lang="en-IN"/>
              <a:t>The value of G</a:t>
            </a:r>
            <a:r>
              <a:rPr lang="en-IN" baseline="-25000"/>
              <a:t>N </a:t>
            </a:r>
            <a:r>
              <a:rPr lang="en-IN"/>
              <a:t>&gt; -0.8</a:t>
            </a:r>
          </a:p>
          <a:p>
            <a:r>
              <a:rPr lang="en-IN"/>
              <a:t>and</a:t>
            </a:r>
          </a:p>
          <a:p>
            <a:r>
              <a:rPr lang="en-IN"/>
              <a:t>(ii) The value of G</a:t>
            </a:r>
            <a:r>
              <a:rPr lang="en-IN" baseline="-25000"/>
              <a:t>N</a:t>
            </a:r>
            <a:r>
              <a:rPr lang="en-IN"/>
              <a:t> along the line joining the minima is &lt; -0.4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A0C74F-12DC-3D60-4105-53FD5DB4617D}"/>
              </a:ext>
            </a:extLst>
          </p:cNvPr>
          <p:cNvSpPr txBox="1"/>
          <p:nvPr/>
        </p:nvSpPr>
        <p:spPr>
          <a:xfrm>
            <a:off x="3235482" y="1210025"/>
            <a:ext cx="136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Step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E9FE24-80BF-E1E6-FC74-0E1712D2A75D}"/>
              </a:ext>
            </a:extLst>
          </p:cNvPr>
          <p:cNvSpPr txBox="1"/>
          <p:nvPr/>
        </p:nvSpPr>
        <p:spPr>
          <a:xfrm>
            <a:off x="8441462" y="468332"/>
            <a:ext cx="136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Step 2</a:t>
            </a:r>
          </a:p>
        </p:txBody>
      </p:sp>
      <p:pic>
        <p:nvPicPr>
          <p:cNvPr id="8" name="Picture 7" descr="A colorful pattern with numbers and lines&#10;&#10;AI-generated content may be incorrect.">
            <a:extLst>
              <a:ext uri="{FF2B5EF4-FFF2-40B4-BE49-F238E27FC236}">
                <a16:creationId xmlns:a16="http://schemas.microsoft.com/office/drawing/2014/main" id="{B8F121E0-8BA6-EF85-D7EF-379565A10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01" y="153961"/>
            <a:ext cx="3503883" cy="262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30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939003-2D0B-D247-E94E-EEEC69C33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9" r="15426"/>
          <a:stretch/>
        </p:blipFill>
        <p:spPr>
          <a:xfrm>
            <a:off x="8222252" y="2449335"/>
            <a:ext cx="3795049" cy="43685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975479-3D3A-B9B4-B9AB-5EBAD84766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9" r="19115"/>
          <a:stretch/>
        </p:blipFill>
        <p:spPr>
          <a:xfrm>
            <a:off x="405494" y="406895"/>
            <a:ext cx="2273826" cy="297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350E82-9F65-E15D-383A-CCF6933BE2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3" t="6495" r="16883"/>
          <a:stretch/>
        </p:blipFill>
        <p:spPr>
          <a:xfrm>
            <a:off x="2918857" y="1036874"/>
            <a:ext cx="2058180" cy="2260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118C8F-67FB-2B6E-EACF-8E94240DE5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6" t="5669" r="18153"/>
          <a:stretch/>
        </p:blipFill>
        <p:spPr>
          <a:xfrm>
            <a:off x="5370458" y="978871"/>
            <a:ext cx="2058181" cy="24239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AA115-E1C7-3078-FE97-15E945F16A82}"/>
              </a:ext>
            </a:extLst>
          </p:cNvPr>
          <p:cNvSpPr txBox="1"/>
          <p:nvPr/>
        </p:nvSpPr>
        <p:spPr>
          <a:xfrm>
            <a:off x="2570957" y="1698120"/>
            <a:ext cx="508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66FF"/>
                </a:solidFill>
              </a:rPr>
              <a:t>+</a:t>
            </a:r>
            <a:endParaRPr lang="en-IN" b="1">
              <a:solidFill>
                <a:srgbClr val="0066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756C20-EFEB-209E-2AE8-42A4E1CFE391}"/>
              </a:ext>
            </a:extLst>
          </p:cNvPr>
          <p:cNvSpPr txBox="1"/>
          <p:nvPr/>
        </p:nvSpPr>
        <p:spPr>
          <a:xfrm>
            <a:off x="5007505" y="1698118"/>
            <a:ext cx="508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66FF"/>
                </a:solidFill>
              </a:rPr>
              <a:t>+</a:t>
            </a:r>
            <a:endParaRPr lang="en-IN" b="1">
              <a:solidFill>
                <a:srgbClr val="0066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B39B3E-F681-AB7B-0EFD-5ABF7FBDA851}"/>
              </a:ext>
            </a:extLst>
          </p:cNvPr>
          <p:cNvSpPr txBox="1"/>
          <p:nvPr/>
        </p:nvSpPr>
        <p:spPr>
          <a:xfrm>
            <a:off x="7537587" y="1698118"/>
            <a:ext cx="189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66FF"/>
                </a:solidFill>
              </a:rPr>
              <a:t>+    . . .  =</a:t>
            </a:r>
            <a:endParaRPr lang="en-IN" b="1">
              <a:solidFill>
                <a:srgbClr val="0066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F70DEB-8788-CD14-F0E3-85DFB8A7E530}"/>
              </a:ext>
            </a:extLst>
          </p:cNvPr>
          <p:cNvSpPr txBox="1"/>
          <p:nvPr/>
        </p:nvSpPr>
        <p:spPr>
          <a:xfrm>
            <a:off x="2385848" y="0"/>
            <a:ext cx="780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Motion paths over long time-scales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1B39BB-041F-74F8-D883-E66F148E534C}"/>
              </a:ext>
            </a:extLst>
          </p:cNvPr>
          <p:cNvSpPr txBox="1"/>
          <p:nvPr/>
        </p:nvSpPr>
        <p:spPr>
          <a:xfrm>
            <a:off x="405494" y="4790548"/>
            <a:ext cx="6194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Not the complete story</a:t>
            </a:r>
          </a:p>
        </p:txBody>
      </p:sp>
    </p:spTree>
    <p:extLst>
      <p:ext uri="{BB962C8B-B14F-4D97-AF65-F5344CB8AC3E}">
        <p14:creationId xmlns:p14="http://schemas.microsoft.com/office/powerpoint/2010/main" val="39128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662BD5-8E80-49FF-5B24-26C8BA0B30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9" r="19115"/>
          <a:stretch/>
        </p:blipFill>
        <p:spPr>
          <a:xfrm>
            <a:off x="1828801" y="12536"/>
            <a:ext cx="2936273" cy="3837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97AADF-8D55-6BB7-66E6-930F5BD342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3" t="6495" r="16883"/>
          <a:stretch/>
        </p:blipFill>
        <p:spPr>
          <a:xfrm>
            <a:off x="4836875" y="870402"/>
            <a:ext cx="2630726" cy="2889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44E03-288B-32A5-8EE8-5DD2355449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6" t="5669" r="18153"/>
          <a:stretch/>
        </p:blipFill>
        <p:spPr>
          <a:xfrm>
            <a:off x="7717868" y="850736"/>
            <a:ext cx="2577371" cy="3035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31CAE0-1256-D0A4-D0DB-E3CD3EE193AC}"/>
              </a:ext>
            </a:extLst>
          </p:cNvPr>
          <p:cNvSpPr txBox="1"/>
          <p:nvPr/>
        </p:nvSpPr>
        <p:spPr>
          <a:xfrm>
            <a:off x="1988878" y="8204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1</a:t>
            </a:r>
            <a:endParaRPr lang="en-IN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117682-C4EB-D7D9-8150-752DCE1F7071}"/>
              </a:ext>
            </a:extLst>
          </p:cNvPr>
          <p:cNvSpPr txBox="1"/>
          <p:nvPr/>
        </p:nvSpPr>
        <p:spPr>
          <a:xfrm>
            <a:off x="4953000" y="838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3</a:t>
            </a:r>
            <a:endParaRPr lang="en-IN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A0612-765D-7D91-E3E4-8F5464C97E95}"/>
              </a:ext>
            </a:extLst>
          </p:cNvPr>
          <p:cNvSpPr txBox="1"/>
          <p:nvPr/>
        </p:nvSpPr>
        <p:spPr>
          <a:xfrm>
            <a:off x="7772400" y="838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7</a:t>
            </a:r>
            <a:endParaRPr lang="en-IN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4963AB-E265-477A-00C6-4A74FE6B178E}"/>
              </a:ext>
            </a:extLst>
          </p:cNvPr>
          <p:cNvSpPr txBox="1"/>
          <p:nvPr/>
        </p:nvSpPr>
        <p:spPr>
          <a:xfrm>
            <a:off x="4836876" y="152400"/>
            <a:ext cx="5678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Sequence of 10 images at 410 </a:t>
            </a:r>
            <a:r>
              <a:rPr lang="en-US" sz="2000" b="1" err="1"/>
              <a:t>mK</a:t>
            </a:r>
            <a:r>
              <a:rPr lang="en-US" sz="2000" b="1"/>
              <a:t>, 10 </a:t>
            </a:r>
            <a:r>
              <a:rPr lang="en-US" sz="2000" b="1" err="1"/>
              <a:t>kOe</a:t>
            </a:r>
            <a:endParaRPr lang="en-IN" sz="2000" b="1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4D4994-752D-F193-FEFC-24606E93634D}"/>
              </a:ext>
            </a:extLst>
          </p:cNvPr>
          <p:cNvGrpSpPr/>
          <p:nvPr/>
        </p:nvGrpSpPr>
        <p:grpSpPr>
          <a:xfrm>
            <a:off x="2209800" y="1600200"/>
            <a:ext cx="6172200" cy="417932"/>
            <a:chOff x="685800" y="1600200"/>
            <a:chExt cx="6172200" cy="41793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56AF443-FC84-427C-8C88-285F000316D5}"/>
                </a:ext>
              </a:extLst>
            </p:cNvPr>
            <p:cNvSpPr/>
            <p:nvPr/>
          </p:nvSpPr>
          <p:spPr>
            <a:xfrm>
              <a:off x="6400800" y="1648800"/>
              <a:ext cx="457200" cy="3693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6E952C2-9709-3531-BE04-FD31AA32684F}"/>
                </a:ext>
              </a:extLst>
            </p:cNvPr>
            <p:cNvSpPr/>
            <p:nvPr/>
          </p:nvSpPr>
          <p:spPr>
            <a:xfrm>
              <a:off x="3581400" y="1611868"/>
              <a:ext cx="457200" cy="3693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630E9C1-C9C1-AF5B-AE26-2272161AB84F}"/>
                </a:ext>
              </a:extLst>
            </p:cNvPr>
            <p:cNvSpPr/>
            <p:nvPr/>
          </p:nvSpPr>
          <p:spPr>
            <a:xfrm>
              <a:off x="685800" y="1600200"/>
              <a:ext cx="457200" cy="3693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04B6ED-D003-60AC-DA37-0D11229EA9E2}"/>
              </a:ext>
            </a:extLst>
          </p:cNvPr>
          <p:cNvGrpSpPr/>
          <p:nvPr/>
        </p:nvGrpSpPr>
        <p:grpSpPr>
          <a:xfrm>
            <a:off x="2743200" y="820413"/>
            <a:ext cx="6705600" cy="797574"/>
            <a:chOff x="1219200" y="820413"/>
            <a:chExt cx="6705600" cy="79757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88EF291-65D4-E12E-CA54-51B8E066574D}"/>
                </a:ext>
              </a:extLst>
            </p:cNvPr>
            <p:cNvSpPr/>
            <p:nvPr/>
          </p:nvSpPr>
          <p:spPr>
            <a:xfrm>
              <a:off x="1219200" y="820413"/>
              <a:ext cx="990600" cy="779787"/>
            </a:xfrm>
            <a:prstGeom prst="ellipse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37DD17-33BA-959B-0237-65474D9E7A03}"/>
                </a:ext>
              </a:extLst>
            </p:cNvPr>
            <p:cNvSpPr/>
            <p:nvPr/>
          </p:nvSpPr>
          <p:spPr>
            <a:xfrm>
              <a:off x="4191000" y="838200"/>
              <a:ext cx="990600" cy="779787"/>
            </a:xfrm>
            <a:prstGeom prst="ellipse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92621B8-B6D7-7A80-9E40-0475B7D978E3}"/>
                </a:ext>
              </a:extLst>
            </p:cNvPr>
            <p:cNvSpPr/>
            <p:nvPr/>
          </p:nvSpPr>
          <p:spPr>
            <a:xfrm>
              <a:off x="6934200" y="820413"/>
              <a:ext cx="990600" cy="779787"/>
            </a:xfrm>
            <a:prstGeom prst="ellipse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62D4F4C-AC8E-D401-9168-B9944F96AAF5}"/>
              </a:ext>
            </a:extLst>
          </p:cNvPr>
          <p:cNvSpPr/>
          <p:nvPr/>
        </p:nvSpPr>
        <p:spPr>
          <a:xfrm>
            <a:off x="369454" y="5323232"/>
            <a:ext cx="3106481" cy="1005840"/>
          </a:xfrm>
          <a:custGeom>
            <a:avLst/>
            <a:gdLst>
              <a:gd name="connsiteX0" fmla="*/ 0 w 3610947"/>
              <a:gd name="connsiteY0" fmla="*/ 221218 h 1107648"/>
              <a:gd name="connsiteX1" fmla="*/ 354563 w 3610947"/>
              <a:gd name="connsiteY1" fmla="*/ 1107626 h 1107648"/>
              <a:gd name="connsiteX2" fmla="*/ 793102 w 3610947"/>
              <a:gd name="connsiteY2" fmla="*/ 249210 h 1107648"/>
              <a:gd name="connsiteX3" fmla="*/ 1352939 w 3610947"/>
              <a:gd name="connsiteY3" fmla="*/ 202557 h 1107648"/>
              <a:gd name="connsiteX4" fmla="*/ 1679510 w 3610947"/>
              <a:gd name="connsiteY4" fmla="*/ 594443 h 1107648"/>
              <a:gd name="connsiteX5" fmla="*/ 1959429 w 3610947"/>
              <a:gd name="connsiteY5" fmla="*/ 211888 h 1107648"/>
              <a:gd name="connsiteX6" fmla="*/ 2500604 w 3610947"/>
              <a:gd name="connsiteY6" fmla="*/ 183896 h 1107648"/>
              <a:gd name="connsiteX7" fmla="*/ 2892490 w 3610947"/>
              <a:gd name="connsiteY7" fmla="*/ 1014320 h 1107648"/>
              <a:gd name="connsiteX8" fmla="*/ 3396343 w 3610947"/>
              <a:gd name="connsiteY8" fmla="*/ 90590 h 1107648"/>
              <a:gd name="connsiteX9" fmla="*/ 3610947 w 3610947"/>
              <a:gd name="connsiteY9" fmla="*/ 34606 h 110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10947" h="1107648">
                <a:moveTo>
                  <a:pt x="0" y="221218"/>
                </a:moveTo>
                <a:cubicBezTo>
                  <a:pt x="111189" y="662089"/>
                  <a:pt x="222379" y="1102961"/>
                  <a:pt x="354563" y="1107626"/>
                </a:cubicBezTo>
                <a:cubicBezTo>
                  <a:pt x="486747" y="1112291"/>
                  <a:pt x="626706" y="400055"/>
                  <a:pt x="793102" y="249210"/>
                </a:cubicBezTo>
                <a:cubicBezTo>
                  <a:pt x="959498" y="98365"/>
                  <a:pt x="1205204" y="145018"/>
                  <a:pt x="1352939" y="202557"/>
                </a:cubicBezTo>
                <a:cubicBezTo>
                  <a:pt x="1500674" y="260096"/>
                  <a:pt x="1578428" y="592888"/>
                  <a:pt x="1679510" y="594443"/>
                </a:cubicBezTo>
                <a:cubicBezTo>
                  <a:pt x="1780592" y="595998"/>
                  <a:pt x="1822580" y="280312"/>
                  <a:pt x="1959429" y="211888"/>
                </a:cubicBezTo>
                <a:cubicBezTo>
                  <a:pt x="2096278" y="143464"/>
                  <a:pt x="2345094" y="50157"/>
                  <a:pt x="2500604" y="183896"/>
                </a:cubicBezTo>
                <a:cubicBezTo>
                  <a:pt x="2656114" y="317635"/>
                  <a:pt x="2743200" y="1029871"/>
                  <a:pt x="2892490" y="1014320"/>
                </a:cubicBezTo>
                <a:cubicBezTo>
                  <a:pt x="3041780" y="998769"/>
                  <a:pt x="3276600" y="253876"/>
                  <a:pt x="3396343" y="90590"/>
                </a:cubicBezTo>
                <a:cubicBezTo>
                  <a:pt x="3516086" y="-72696"/>
                  <a:pt x="3610947" y="34606"/>
                  <a:pt x="3610947" y="34606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C673CC6-A01B-0AD3-7649-DEDEA4169658}"/>
              </a:ext>
            </a:extLst>
          </p:cNvPr>
          <p:cNvSpPr/>
          <p:nvPr/>
        </p:nvSpPr>
        <p:spPr>
          <a:xfrm>
            <a:off x="8551449" y="4602799"/>
            <a:ext cx="1286476" cy="1005840"/>
          </a:xfrm>
          <a:custGeom>
            <a:avLst/>
            <a:gdLst>
              <a:gd name="connsiteX0" fmla="*/ 0 w 2021840"/>
              <a:gd name="connsiteY0" fmla="*/ 833789 h 833789"/>
              <a:gd name="connsiteX1" fmla="*/ 985520 w 2021840"/>
              <a:gd name="connsiteY1" fmla="*/ 669 h 833789"/>
              <a:gd name="connsiteX2" fmla="*/ 2021840 w 2021840"/>
              <a:gd name="connsiteY2" fmla="*/ 681389 h 83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1840" h="833789">
                <a:moveTo>
                  <a:pt x="0" y="833789"/>
                </a:moveTo>
                <a:cubicBezTo>
                  <a:pt x="324273" y="429929"/>
                  <a:pt x="648547" y="26069"/>
                  <a:pt x="985520" y="669"/>
                </a:cubicBezTo>
                <a:cubicBezTo>
                  <a:pt x="1322493" y="-24731"/>
                  <a:pt x="2021840" y="681389"/>
                  <a:pt x="2021840" y="681389"/>
                </a:cubicBezTo>
              </a:path>
            </a:pathLst>
          </a:custGeom>
          <a:noFill/>
          <a:ln w="63500">
            <a:solidFill>
              <a:srgbClr val="0066FF"/>
            </a:solidFill>
            <a:prstDash val="solid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FF58B90-0910-4147-7B18-77D4B5E9D765}"/>
              </a:ext>
            </a:extLst>
          </p:cNvPr>
          <p:cNvSpPr/>
          <p:nvPr/>
        </p:nvSpPr>
        <p:spPr>
          <a:xfrm>
            <a:off x="616011" y="4525808"/>
            <a:ext cx="1189703" cy="1278428"/>
          </a:xfrm>
          <a:custGeom>
            <a:avLst/>
            <a:gdLst>
              <a:gd name="connsiteX0" fmla="*/ 0 w 1189703"/>
              <a:gd name="connsiteY0" fmla="*/ 1278428 h 1278428"/>
              <a:gd name="connsiteX1" fmla="*/ 698091 w 1189703"/>
              <a:gd name="connsiteY1" fmla="*/ 235 h 1278428"/>
              <a:gd name="connsiteX2" fmla="*/ 1189703 w 1189703"/>
              <a:gd name="connsiteY2" fmla="*/ 1170274 h 1278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9703" h="1278428">
                <a:moveTo>
                  <a:pt x="0" y="1278428"/>
                </a:moveTo>
                <a:cubicBezTo>
                  <a:pt x="249903" y="648344"/>
                  <a:pt x="499807" y="18261"/>
                  <a:pt x="698091" y="235"/>
                </a:cubicBezTo>
                <a:cubicBezTo>
                  <a:pt x="896375" y="-17791"/>
                  <a:pt x="1032387" y="1006403"/>
                  <a:pt x="1189703" y="1170274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A48151-765E-32D4-17DD-0A7EDD664A39}"/>
              </a:ext>
            </a:extLst>
          </p:cNvPr>
          <p:cNvSpPr txBox="1"/>
          <p:nvPr/>
        </p:nvSpPr>
        <p:spPr>
          <a:xfrm>
            <a:off x="2373330" y="4736387"/>
            <a:ext cx="206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66FF"/>
                </a:solidFill>
              </a:rPr>
              <a:t>Complete hop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F3AC37-8EF3-92AA-4314-B00E58F8ED10}"/>
              </a:ext>
            </a:extLst>
          </p:cNvPr>
          <p:cNvSpPr txBox="1"/>
          <p:nvPr/>
        </p:nvSpPr>
        <p:spPr>
          <a:xfrm>
            <a:off x="144694" y="4043209"/>
            <a:ext cx="206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Incomplete hop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AEBDD66-8D75-0935-AE87-0ACDDECF0020}"/>
              </a:ext>
            </a:extLst>
          </p:cNvPr>
          <p:cNvCxnSpPr/>
          <p:nvPr/>
        </p:nvCxnSpPr>
        <p:spPr>
          <a:xfrm>
            <a:off x="4356243" y="5424755"/>
            <a:ext cx="2763748" cy="0"/>
          </a:xfrm>
          <a:prstGeom prst="straightConnector1">
            <a:avLst/>
          </a:prstGeom>
          <a:ln w="190500" cmpd="tri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8709BC8-3B45-FF8D-41B6-65C844298C69}"/>
                  </a:ext>
                </a:extLst>
              </p14:cNvPr>
              <p14:cNvContentPartPr/>
              <p14:nvPr/>
            </p14:nvContentPartPr>
            <p14:xfrm>
              <a:off x="7989173" y="5277620"/>
              <a:ext cx="9000" cy="298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8709BC8-3B45-FF8D-41B6-65C844298C6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70423" y="5259620"/>
                <a:ext cx="46125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201BAFB-C41A-C7EF-E8B9-CC8070022EB9}"/>
                  </a:ext>
                </a:extLst>
              </p14:cNvPr>
              <p14:cNvContentPartPr/>
              <p14:nvPr/>
            </p14:nvContentPartPr>
            <p14:xfrm>
              <a:off x="8010053" y="4740500"/>
              <a:ext cx="3389760" cy="1508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201BAFB-C41A-C7EF-E8B9-CC8070022E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92053" y="4722496"/>
                <a:ext cx="3425400" cy="1544409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1119D3A0-7083-17EC-F82A-29C4F9D6D44A}"/>
              </a:ext>
            </a:extLst>
          </p:cNvPr>
          <p:cNvSpPr txBox="1"/>
          <p:nvPr/>
        </p:nvSpPr>
        <p:spPr>
          <a:xfrm>
            <a:off x="3895105" y="5743792"/>
            <a:ext cx="3561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Modified landscape</a:t>
            </a:r>
          </a:p>
          <a:p>
            <a:pPr algn="ctr"/>
            <a:r>
              <a:rPr lang="en-US" sz="2400">
                <a:solidFill>
                  <a:srgbClr val="FF0000"/>
                </a:solidFill>
              </a:rPr>
              <a:t>(Pinning + Interactions)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7444909-F135-901F-338E-18EB0A507435}"/>
              </a:ext>
            </a:extLst>
          </p:cNvPr>
          <p:cNvSpPr/>
          <p:nvPr/>
        </p:nvSpPr>
        <p:spPr>
          <a:xfrm>
            <a:off x="656944" y="4736387"/>
            <a:ext cx="2228334" cy="1005840"/>
          </a:xfrm>
          <a:custGeom>
            <a:avLst/>
            <a:gdLst>
              <a:gd name="connsiteX0" fmla="*/ 0 w 2021840"/>
              <a:gd name="connsiteY0" fmla="*/ 833789 h 833789"/>
              <a:gd name="connsiteX1" fmla="*/ 985520 w 2021840"/>
              <a:gd name="connsiteY1" fmla="*/ 669 h 833789"/>
              <a:gd name="connsiteX2" fmla="*/ 2021840 w 2021840"/>
              <a:gd name="connsiteY2" fmla="*/ 681389 h 83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1840" h="833789">
                <a:moveTo>
                  <a:pt x="0" y="833789"/>
                </a:moveTo>
                <a:cubicBezTo>
                  <a:pt x="324273" y="429929"/>
                  <a:pt x="648547" y="26069"/>
                  <a:pt x="985520" y="669"/>
                </a:cubicBezTo>
                <a:cubicBezTo>
                  <a:pt x="1322493" y="-24731"/>
                  <a:pt x="2021840" y="681389"/>
                  <a:pt x="2021840" y="681389"/>
                </a:cubicBezTo>
              </a:path>
            </a:pathLst>
          </a:custGeom>
          <a:noFill/>
          <a:ln w="63500">
            <a:solidFill>
              <a:srgbClr val="0066FF"/>
            </a:solidFill>
            <a:prstDash val="dash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95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/>
      <p:bldP spid="22" grpId="0"/>
      <p:bldP spid="37" grpId="0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26A3CB0-F361-3E4D-B7D2-6BB053FD2E69}"/>
              </a:ext>
            </a:extLst>
          </p:cNvPr>
          <p:cNvGrpSpPr/>
          <p:nvPr/>
        </p:nvGrpSpPr>
        <p:grpSpPr>
          <a:xfrm>
            <a:off x="251926" y="913527"/>
            <a:ext cx="10289899" cy="2182658"/>
            <a:chOff x="242588" y="1092387"/>
            <a:chExt cx="10961711" cy="24252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48E8B19-5C38-F39E-9BE2-DD0FD07EC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588" y="1092387"/>
              <a:ext cx="3233672" cy="242525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46D0493-6B3D-81AF-66B1-21AE0DCD1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57" r="7347"/>
            <a:stretch/>
          </p:blipFill>
          <p:spPr>
            <a:xfrm>
              <a:off x="3567403" y="1092387"/>
              <a:ext cx="2528597" cy="242525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5DAF21A-7AFC-5614-0E31-D632EDE60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02"/>
            <a:stretch/>
          </p:blipFill>
          <p:spPr>
            <a:xfrm>
              <a:off x="6391469" y="1092387"/>
              <a:ext cx="2767954" cy="24252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D57DEF-FF69-6A7D-B005-F3466DE59D61}"/>
                </a:ext>
              </a:extLst>
            </p:cNvPr>
            <p:cNvSpPr txBox="1"/>
            <p:nvPr/>
          </p:nvSpPr>
          <p:spPr>
            <a:xfrm>
              <a:off x="3205672" y="1894114"/>
              <a:ext cx="541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/>
                <a:t>+</a:t>
              </a:r>
              <a:endParaRPr lang="en-IN" b="1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112E92-097F-E37B-A66B-E18D12C7AF28}"/>
                </a:ext>
              </a:extLst>
            </p:cNvPr>
            <p:cNvSpPr txBox="1"/>
            <p:nvPr/>
          </p:nvSpPr>
          <p:spPr>
            <a:xfrm>
              <a:off x="6006411" y="1894113"/>
              <a:ext cx="541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/>
                <a:t>+</a:t>
              </a:r>
              <a:endParaRPr lang="en-IN" b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3BA4D8-CC9B-994B-5118-0C5F1E08FA3F}"/>
                </a:ext>
              </a:extLst>
            </p:cNvPr>
            <p:cNvSpPr txBox="1"/>
            <p:nvPr/>
          </p:nvSpPr>
          <p:spPr>
            <a:xfrm>
              <a:off x="8986595" y="1894112"/>
              <a:ext cx="541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/>
                <a:t>+</a:t>
              </a:r>
              <a:endParaRPr lang="en-IN" b="1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4117A5-30A5-7F15-23BD-9E82FE995EBC}"/>
                </a:ext>
              </a:extLst>
            </p:cNvPr>
            <p:cNvSpPr txBox="1"/>
            <p:nvPr/>
          </p:nvSpPr>
          <p:spPr>
            <a:xfrm>
              <a:off x="9527771" y="1955666"/>
              <a:ext cx="16765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. . .    =</a:t>
              </a:r>
              <a:endParaRPr lang="en-IN" b="1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C6FB5F7-A2D8-2B41-5C62-CD28740D3474}"/>
              </a:ext>
            </a:extLst>
          </p:cNvPr>
          <p:cNvSpPr txBox="1"/>
          <p:nvPr/>
        </p:nvSpPr>
        <p:spPr>
          <a:xfrm>
            <a:off x="251926" y="166770"/>
            <a:ext cx="626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Motion due to incomplete hops</a:t>
            </a:r>
            <a:endParaRPr lang="en-I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9B17AE-F286-CEA3-78D7-2AED8A811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9" t="5023" r="11843"/>
          <a:stretch/>
        </p:blipFill>
        <p:spPr>
          <a:xfrm>
            <a:off x="8085916" y="2861630"/>
            <a:ext cx="4077477" cy="39963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C1A08-A29E-6418-6F73-3CD478B06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F118-5E90-4C92-95D8-B4C6979580B4}" type="slidenum">
              <a:rPr lang="en-IN" smtClean="0"/>
              <a:t>16</a:t>
            </a:fld>
            <a:endParaRPr lang="en-I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9AA363-8D67-383D-6D39-340545A905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t="5208" r="17058"/>
          <a:stretch/>
        </p:blipFill>
        <p:spPr>
          <a:xfrm>
            <a:off x="8026029" y="2926726"/>
            <a:ext cx="3445918" cy="39340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0AD4AFA-E303-CCD7-332E-863F82067507}"/>
              </a:ext>
            </a:extLst>
          </p:cNvPr>
          <p:cNvSpPr txBox="1"/>
          <p:nvPr/>
        </p:nvSpPr>
        <p:spPr>
          <a:xfrm>
            <a:off x="8721167" y="2492298"/>
            <a:ext cx="2240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Superimposed image</a:t>
            </a:r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19076F-C0C0-C725-66D0-94C889EB7653}"/>
              </a:ext>
            </a:extLst>
          </p:cNvPr>
          <p:cNvGrpSpPr/>
          <p:nvPr/>
        </p:nvGrpSpPr>
        <p:grpSpPr>
          <a:xfrm>
            <a:off x="90438" y="3226085"/>
            <a:ext cx="7352224" cy="3523167"/>
            <a:chOff x="90438" y="3226085"/>
            <a:chExt cx="7352224" cy="35231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E316D50-4E1B-A550-1E2C-A98890B45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29521" y="3447388"/>
              <a:ext cx="2763699" cy="330186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C603BF7-4CAD-88F9-ABAE-706F53F35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0" r="17058"/>
            <a:stretch/>
          </p:blipFill>
          <p:spPr>
            <a:xfrm>
              <a:off x="90438" y="4001819"/>
              <a:ext cx="1708400" cy="205757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27BAAFB-D01F-DF8A-091D-A7E7D736A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9" r="15426"/>
            <a:stretch/>
          </p:blipFill>
          <p:spPr>
            <a:xfrm>
              <a:off x="2111349" y="3976035"/>
              <a:ext cx="1871430" cy="215422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BD5C01D-5BFE-1A1B-09B2-E6DD21257B49}"/>
                </a:ext>
              </a:extLst>
            </p:cNvPr>
            <p:cNvSpPr txBox="1"/>
            <p:nvPr/>
          </p:nvSpPr>
          <p:spPr>
            <a:xfrm>
              <a:off x="1757742" y="4572002"/>
              <a:ext cx="4821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/>
                <a:t>+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F5DB04F-47A7-3FF7-9C59-37A8123C800C}"/>
                </a:ext>
              </a:extLst>
            </p:cNvPr>
            <p:cNvSpPr/>
            <p:nvPr/>
          </p:nvSpPr>
          <p:spPr>
            <a:xfrm>
              <a:off x="90438" y="3226085"/>
              <a:ext cx="7352224" cy="3523167"/>
            </a:xfrm>
            <a:prstGeom prst="rect">
              <a:avLst/>
            </a:prstGeom>
            <a:noFill/>
            <a:ln w="63500">
              <a:solidFill>
                <a:srgbClr val="0066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610CE8-1ACA-E579-B6AA-4C4501185230}"/>
                </a:ext>
              </a:extLst>
            </p:cNvPr>
            <p:cNvSpPr txBox="1"/>
            <p:nvPr/>
          </p:nvSpPr>
          <p:spPr>
            <a:xfrm>
              <a:off x="251926" y="3349375"/>
              <a:ext cx="37308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66FF"/>
                  </a:solidFill>
                </a:rPr>
                <a:t>Global Motion Paths </a:t>
              </a:r>
            </a:p>
            <a:p>
              <a:r>
                <a:rPr lang="en-US">
                  <a:solidFill>
                    <a:srgbClr val="0066FF"/>
                  </a:solidFill>
                </a:rPr>
                <a:t>(in an inhomogeneous liquid)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987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FB20DE-2551-21A3-DEE6-D6BC879F4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777"/>
            <a:ext cx="4953000" cy="631202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66C3C0-B2EF-9765-0774-6BE80416B461}"/>
              </a:ext>
            </a:extLst>
          </p:cNvPr>
          <p:cNvSpPr txBox="1"/>
          <p:nvPr/>
        </p:nvSpPr>
        <p:spPr>
          <a:xfrm>
            <a:off x="0" y="762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/>
              <a:t>Magnetic field evolution at 410 </a:t>
            </a:r>
            <a:r>
              <a:rPr lang="en-IN" b="1" err="1"/>
              <a:t>mK</a:t>
            </a:r>
            <a:endParaRPr lang="en-IN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0FAEAB-38EE-9CCF-C93D-664684ED7DED}"/>
              </a:ext>
            </a:extLst>
          </p:cNvPr>
          <p:cNvSpPr txBox="1"/>
          <p:nvPr/>
        </p:nvSpPr>
        <p:spPr>
          <a:xfrm>
            <a:off x="5976900" y="5505976"/>
            <a:ext cx="55615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Signature of vortex solid (crystalline or amorphous)!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270372-E3AA-14AE-6AF1-A571ACF04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41" y="1301935"/>
            <a:ext cx="1873493" cy="18641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9FB421-1191-6506-DCEC-97976C828E7C}"/>
              </a:ext>
            </a:extLst>
          </p:cNvPr>
          <p:cNvSpPr txBox="1"/>
          <p:nvPr/>
        </p:nvSpPr>
        <p:spPr>
          <a:xfrm>
            <a:off x="5771534" y="902467"/>
            <a:ext cx="1308483" cy="399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96" b="1"/>
              <a:t>T = 0.41 K</a:t>
            </a:r>
            <a:endParaRPr lang="en-IN" sz="1996" b="1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6476852-89A6-C7F2-2CD1-05C5E8BD90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0" t="4624" r="14035" b="1"/>
          <a:stretch/>
        </p:blipFill>
        <p:spPr>
          <a:xfrm>
            <a:off x="7479833" y="1301935"/>
            <a:ext cx="1929600" cy="18347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EF21A6-2BDA-4D33-626D-FEDECC7771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0" t="4941" r="15222"/>
          <a:stretch/>
        </p:blipFill>
        <p:spPr>
          <a:xfrm>
            <a:off x="9478049" y="1298831"/>
            <a:ext cx="1929600" cy="19038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A3B712-18C6-E6A2-5D0F-8717B65574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4243" r="16207"/>
          <a:stretch/>
        </p:blipFill>
        <p:spPr>
          <a:xfrm>
            <a:off x="5574440" y="3565598"/>
            <a:ext cx="1929600" cy="19655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734BDA-4C3B-4CF4-308B-A3C873410D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5663" r="14535" b="1"/>
          <a:stretch/>
        </p:blipFill>
        <p:spPr>
          <a:xfrm>
            <a:off x="7548449" y="3565598"/>
            <a:ext cx="1929600" cy="18695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647701-515F-4E0A-CF44-CF01961FB66A}"/>
              </a:ext>
            </a:extLst>
          </p:cNvPr>
          <p:cNvSpPr txBox="1"/>
          <p:nvPr/>
        </p:nvSpPr>
        <p:spPr>
          <a:xfrm>
            <a:off x="9778559" y="935886"/>
            <a:ext cx="1447096" cy="399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6" b="1"/>
              <a:t>T = 2 K</a:t>
            </a:r>
            <a:endParaRPr lang="en-IN" sz="1996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679548-8276-F940-E441-9F2845A835E9}"/>
              </a:ext>
            </a:extLst>
          </p:cNvPr>
          <p:cNvSpPr txBox="1"/>
          <p:nvPr/>
        </p:nvSpPr>
        <p:spPr>
          <a:xfrm>
            <a:off x="7766912" y="920729"/>
            <a:ext cx="1198463" cy="399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96" b="1"/>
              <a:t>T = 1.2 K</a:t>
            </a:r>
            <a:endParaRPr lang="en-IN" sz="1996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AAE89D-D450-0045-ABD8-1CC92CA54229}"/>
              </a:ext>
            </a:extLst>
          </p:cNvPr>
          <p:cNvSpPr txBox="1"/>
          <p:nvPr/>
        </p:nvSpPr>
        <p:spPr>
          <a:xfrm>
            <a:off x="7914017" y="3255675"/>
            <a:ext cx="1198463" cy="399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96" b="1"/>
              <a:t>T = 2.8 K</a:t>
            </a:r>
            <a:endParaRPr lang="en-IN" sz="1996" b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1A6BBD-2C65-E2B9-88BF-9A2DE4CFDDD9}"/>
              </a:ext>
            </a:extLst>
          </p:cNvPr>
          <p:cNvSpPr txBox="1"/>
          <p:nvPr/>
        </p:nvSpPr>
        <p:spPr>
          <a:xfrm>
            <a:off x="5976900" y="3264851"/>
            <a:ext cx="1471034" cy="399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96" b="1"/>
              <a:t>T = 2.5 K</a:t>
            </a:r>
            <a:endParaRPr lang="en-IN" sz="1996" b="1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5F199BA-B115-1991-140B-DFBCBB6CC8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1690618"/>
              </p:ext>
            </p:extLst>
          </p:nvPr>
        </p:nvGraphicFramePr>
        <p:xfrm>
          <a:off x="9409433" y="3264851"/>
          <a:ext cx="2646863" cy="2215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383640" imgH="3000960" progId="Origin95.Graph">
                  <p:embed/>
                </p:oleObj>
              </mc:Choice>
              <mc:Fallback>
                <p:oleObj name="Graph" r:id="rId8" imgW="3383640" imgH="3000960" progId="Origin95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5F199BA-B115-1991-140B-DFBCBB6CC8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409433" y="3264851"/>
                        <a:ext cx="2646863" cy="2215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B2BF995-1C5C-E552-5014-0EE87CC6BF1F}"/>
              </a:ext>
            </a:extLst>
          </p:cNvPr>
          <p:cNvSpPr txBox="1"/>
          <p:nvPr/>
        </p:nvSpPr>
        <p:spPr>
          <a:xfrm>
            <a:off x="6539240" y="491774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/>
              <a:t>Temperature evolution at 10 </a:t>
            </a:r>
            <a:r>
              <a:rPr lang="en-IN" b="1" err="1"/>
              <a:t>kOe</a:t>
            </a:r>
            <a:endParaRPr lang="en-IN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5B679-CC15-3596-856F-4D85BC28E355}"/>
              </a:ext>
            </a:extLst>
          </p:cNvPr>
          <p:cNvSpPr txBox="1"/>
          <p:nvPr/>
        </p:nvSpPr>
        <p:spPr>
          <a:xfrm>
            <a:off x="4581832" y="76200"/>
            <a:ext cx="2498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>
                <a:solidFill>
                  <a:srgbClr val="0066FF"/>
                </a:solidFill>
              </a:rPr>
              <a:t>a-</a:t>
            </a:r>
            <a:r>
              <a:rPr lang="en-IN" sz="3200" b="1" err="1">
                <a:solidFill>
                  <a:srgbClr val="0066FF"/>
                </a:solidFill>
              </a:rPr>
              <a:t>ReZr</a:t>
            </a:r>
            <a:r>
              <a:rPr lang="en-IN" sz="3200" b="1">
                <a:solidFill>
                  <a:srgbClr val="0066FF"/>
                </a:solidFill>
              </a:rPr>
              <a:t> 5 nm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28F8BA-9144-86E6-2671-88F8A71E5BC3}"/>
              </a:ext>
            </a:extLst>
          </p:cNvPr>
          <p:cNvSpPr txBox="1"/>
          <p:nvPr/>
        </p:nvSpPr>
        <p:spPr>
          <a:xfrm>
            <a:off x="5754666" y="6443175"/>
            <a:ext cx="6118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b="0" i="0">
                <a:solidFill>
                  <a:srgbClr val="555555"/>
                </a:solidFill>
                <a:effectLst/>
                <a:latin typeface="Proxima Nova"/>
              </a:rPr>
              <a:t>Rishabh Duhan et al., Phys. Rev. B </a:t>
            </a:r>
            <a:r>
              <a:rPr lang="en-IN" b="1" i="0">
                <a:solidFill>
                  <a:srgbClr val="555555"/>
                </a:solidFill>
                <a:effectLst/>
                <a:latin typeface="Proxima Nova"/>
              </a:rPr>
              <a:t>108</a:t>
            </a:r>
            <a:r>
              <a:rPr lang="en-IN" b="0" i="0">
                <a:solidFill>
                  <a:srgbClr val="555555"/>
                </a:solidFill>
                <a:effectLst/>
                <a:latin typeface="Proxima Nova"/>
              </a:rPr>
              <a:t>, L180503 (2023).</a:t>
            </a:r>
          </a:p>
        </p:txBody>
      </p:sp>
    </p:spTree>
    <p:extLst>
      <p:ext uri="{BB962C8B-B14F-4D97-AF65-F5344CB8AC3E}">
        <p14:creationId xmlns:p14="http://schemas.microsoft.com/office/powerpoint/2010/main" val="2212312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D33A23-F65C-B9CE-BFAC-7C533C9B7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178" y="1427666"/>
            <a:ext cx="7355370" cy="56252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DC090E-9C9A-C841-F38A-E7AE79E46378}"/>
              </a:ext>
            </a:extLst>
          </p:cNvPr>
          <p:cNvSpPr txBox="1"/>
          <p:nvPr/>
        </p:nvSpPr>
        <p:spPr>
          <a:xfrm>
            <a:off x="6458218" y="1193062"/>
            <a:ext cx="4152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/>
              <a:t>Moderate Pinning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463CD5-EB01-0922-59AA-85F4800A1F09}"/>
              </a:ext>
            </a:extLst>
          </p:cNvPr>
          <p:cNvSpPr txBox="1"/>
          <p:nvPr/>
        </p:nvSpPr>
        <p:spPr>
          <a:xfrm>
            <a:off x="5915754" y="4888598"/>
            <a:ext cx="1805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>
                <a:solidFill>
                  <a:srgbClr val="0066FF"/>
                </a:solidFill>
              </a:rPr>
              <a:t>Very Weak Pinning: 20 nm a-</a:t>
            </a:r>
            <a:r>
              <a:rPr lang="en-IN" b="1" err="1">
                <a:solidFill>
                  <a:srgbClr val="0066FF"/>
                </a:solidFill>
              </a:rPr>
              <a:t>MoGe</a:t>
            </a:r>
            <a:endParaRPr lang="en-IN" b="1">
              <a:solidFill>
                <a:srgbClr val="0066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288130-2B4A-994A-FA4F-7E0C95B5A6AF}"/>
              </a:ext>
            </a:extLst>
          </p:cNvPr>
          <p:cNvSpPr txBox="1"/>
          <p:nvPr/>
        </p:nvSpPr>
        <p:spPr>
          <a:xfrm>
            <a:off x="6728554" y="2438448"/>
            <a:ext cx="1805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/>
              <a:t>Strong Pinning: 5 nm a-</a:t>
            </a:r>
            <a:r>
              <a:rPr lang="en-IN" b="1" err="1"/>
              <a:t>ReZr</a:t>
            </a:r>
            <a:endParaRPr lang="en-IN" b="1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DC34439-44C5-446B-FA7A-790F9F2A88FC}"/>
              </a:ext>
            </a:extLst>
          </p:cNvPr>
          <p:cNvCxnSpPr>
            <a:cxnSpLocks/>
          </p:cNvCxnSpPr>
          <p:nvPr/>
        </p:nvCxnSpPr>
        <p:spPr>
          <a:xfrm flipV="1">
            <a:off x="6728554" y="3636018"/>
            <a:ext cx="1114966" cy="306062"/>
          </a:xfrm>
          <a:prstGeom prst="straightConnector1">
            <a:avLst/>
          </a:prstGeom>
          <a:ln w="63500" cmpd="tri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718E46F-CB25-A988-3588-B058206C5D1A}"/>
              </a:ext>
            </a:extLst>
          </p:cNvPr>
          <p:cNvSpPr txBox="1"/>
          <p:nvPr/>
        </p:nvSpPr>
        <p:spPr>
          <a:xfrm>
            <a:off x="7843520" y="3312852"/>
            <a:ext cx="2270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>
                <a:solidFill>
                  <a:srgbClr val="FF0000"/>
                </a:solidFill>
                <a:highlight>
                  <a:srgbClr val="000080"/>
                </a:highlight>
              </a:rPr>
              <a:t>Moderate Pinning: 20 nm a-</a:t>
            </a:r>
            <a:r>
              <a:rPr lang="en-IN" sz="2000" b="1" err="1">
                <a:solidFill>
                  <a:srgbClr val="FF0000"/>
                </a:solidFill>
                <a:highlight>
                  <a:srgbClr val="000080"/>
                </a:highlight>
              </a:rPr>
              <a:t>ReZr</a:t>
            </a:r>
            <a:endParaRPr lang="en-IN" sz="2000" b="1">
              <a:solidFill>
                <a:srgbClr val="FF0000"/>
              </a:solidFill>
              <a:highlight>
                <a:srgbClr val="000080"/>
              </a:highligh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42C282-5797-4081-F9ED-1302FEBA7E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665"/>
          <a:stretch>
            <a:fillRect/>
          </a:stretch>
        </p:blipFill>
        <p:spPr>
          <a:xfrm>
            <a:off x="774388" y="1388456"/>
            <a:ext cx="3471055" cy="14663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0D4220-5D9D-DF9F-567E-422B631030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445"/>
          <a:stretch>
            <a:fillRect/>
          </a:stretch>
        </p:blipFill>
        <p:spPr>
          <a:xfrm>
            <a:off x="774388" y="2832297"/>
            <a:ext cx="3628083" cy="15259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9591EE-DF43-78DE-5676-5573B3B15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762" y="4451613"/>
            <a:ext cx="3282298" cy="13856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96F5BF-53CA-A56B-6343-29FB05C14777}"/>
                  </a:ext>
                </a:extLst>
              </p:cNvPr>
              <p:cNvSpPr txBox="1"/>
              <p:nvPr/>
            </p:nvSpPr>
            <p:spPr>
              <a:xfrm>
                <a:off x="2015613" y="60276"/>
                <a:ext cx="8478421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IN" sz="3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3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IN" sz="3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IN" sz="35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Re</m:t>
                        </m:r>
                      </m:e>
                      <m:sub>
                        <m:r>
                          <a:rPr lang="en-IN" sz="3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IN" sz="3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≈6</m:t>
                        </m:r>
                      </m:sub>
                    </m:sSub>
                    <m:r>
                      <m:rPr>
                        <m:sty m:val="p"/>
                      </m:rPr>
                      <a:rPr lang="en-IN" sz="35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Zr</m:t>
                    </m:r>
                  </m:oMath>
                </a14:m>
                <a:r>
                  <a:rPr lang="en-IN" sz="3500" dirty="0"/>
                  <a:t> thin film (thickness 20 nm)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96F5BF-53CA-A56B-6343-29FB05C14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5613" y="60276"/>
                <a:ext cx="8478421" cy="630942"/>
              </a:xfrm>
              <a:prstGeom prst="rect">
                <a:avLst/>
              </a:prstGeom>
              <a:blipFill>
                <a:blip r:embed="rId5"/>
                <a:stretch>
                  <a:fillRect t="-15534" b="-34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C539E-F842-F331-5C99-CBF87CC79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026" y="0"/>
            <a:ext cx="8698374" cy="6848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BAA191-FF46-5EA9-448F-5F0CC588EED3}"/>
              </a:ext>
            </a:extLst>
          </p:cNvPr>
          <p:cNvSpPr txBox="1"/>
          <p:nvPr/>
        </p:nvSpPr>
        <p:spPr>
          <a:xfrm>
            <a:off x="226142" y="737419"/>
            <a:ext cx="1586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/>
              <a:t>460 </a:t>
            </a:r>
            <a:r>
              <a:rPr lang="en-IN" sz="3200" b="1" err="1"/>
              <a:t>mK</a:t>
            </a:r>
            <a:endParaRPr lang="en-IN" sz="3200" b="1"/>
          </a:p>
        </p:txBody>
      </p:sp>
    </p:spTree>
    <p:extLst>
      <p:ext uri="{BB962C8B-B14F-4D97-AF65-F5344CB8AC3E}">
        <p14:creationId xmlns:p14="http://schemas.microsoft.com/office/powerpoint/2010/main" val="1036268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0FD6A9-35D9-A210-5B07-699054F71B83}"/>
              </a:ext>
            </a:extLst>
          </p:cNvPr>
          <p:cNvSpPr txBox="1"/>
          <p:nvPr/>
        </p:nvSpPr>
        <p:spPr>
          <a:xfrm>
            <a:off x="2854824" y="1109669"/>
            <a:ext cx="578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lgerian" panose="04020705040A02060702" pitchFamily="82" charset="0"/>
              </a:rPr>
              <a:t>Complex conductivity measurements (kHz-GHz)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0D0975-2B1E-20E7-F227-3842EFB27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945" y="1754305"/>
            <a:ext cx="2211192" cy="19489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4BB7F6-EE35-C017-3FE4-438827550D6B}"/>
              </a:ext>
            </a:extLst>
          </p:cNvPr>
          <p:cNvSpPr txBox="1"/>
          <p:nvPr/>
        </p:nvSpPr>
        <p:spPr>
          <a:xfrm>
            <a:off x="2318967" y="1542842"/>
            <a:ext cx="195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2-coil technique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9CBC11-21DE-FA19-A11E-731E484094C9}"/>
              </a:ext>
            </a:extLst>
          </p:cNvPr>
          <p:cNvSpPr txBox="1"/>
          <p:nvPr/>
        </p:nvSpPr>
        <p:spPr>
          <a:xfrm>
            <a:off x="4593337" y="1548036"/>
            <a:ext cx="4233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Microwave techniques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1AB5D1-8408-B6F1-5F94-821CCB98D9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68" r="22485"/>
          <a:stretch>
            <a:fillRect/>
          </a:stretch>
        </p:blipFill>
        <p:spPr>
          <a:xfrm>
            <a:off x="4680968" y="1986403"/>
            <a:ext cx="2292179" cy="15420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0E9A68-017A-45F2-9516-76108BAE3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885" y="1912174"/>
            <a:ext cx="2127896" cy="17822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57A17C-0806-E97E-0ED6-22F085AA8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542" y="3701435"/>
            <a:ext cx="4350637" cy="16953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D6181B-07E4-A923-9C6E-F48ABF527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2146" y="3767446"/>
            <a:ext cx="2211191" cy="158628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AC0B67-9D8C-B126-8A22-3DD7B1C0FBE1}"/>
              </a:ext>
            </a:extLst>
          </p:cNvPr>
          <p:cNvSpPr txBox="1"/>
          <p:nvPr/>
        </p:nvSpPr>
        <p:spPr>
          <a:xfrm>
            <a:off x="116541" y="101622"/>
            <a:ext cx="114210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Poster</a:t>
            </a:r>
          </a:p>
          <a:p>
            <a:pPr algn="ctr"/>
            <a:r>
              <a:rPr lang="en-US" sz="2200" b="1" dirty="0"/>
              <a:t>Measurement of absolute value of Superfluid Stiffness (penetration depth)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5761B2-1A2A-AC89-D5F8-6D8F09374EE8}"/>
              </a:ext>
            </a:extLst>
          </p:cNvPr>
          <p:cNvSpPr txBox="1"/>
          <p:nvPr/>
        </p:nvSpPr>
        <p:spPr>
          <a:xfrm>
            <a:off x="5584145" y="5748331"/>
            <a:ext cx="61139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[2605.28759] Absolute measurement of penetration depth of superconducting thin films using microwave </a:t>
            </a:r>
            <a:r>
              <a:rPr lang="en-US" dirty="0" err="1">
                <a:hlinkClick r:id="rId7"/>
              </a:rPr>
              <a:t>stripline</a:t>
            </a:r>
            <a:r>
              <a:rPr lang="en-US" dirty="0">
                <a:hlinkClick r:id="rId7"/>
              </a:rPr>
              <a:t> resonators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974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AE0328-C81F-2469-90DF-7E6B370B5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897" y="172720"/>
            <a:ext cx="7943659" cy="65430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C01C95-EA4F-939B-F7FD-B49E5A690A51}"/>
              </a:ext>
            </a:extLst>
          </p:cNvPr>
          <p:cNvSpPr txBox="1"/>
          <p:nvPr/>
        </p:nvSpPr>
        <p:spPr>
          <a:xfrm>
            <a:off x="314630" y="589880"/>
            <a:ext cx="33142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/>
              <a:t>3 </a:t>
            </a:r>
            <a:r>
              <a:rPr lang="en-IN" sz="2000" b="1" err="1"/>
              <a:t>kOe</a:t>
            </a:r>
            <a:r>
              <a:rPr lang="en-IN" sz="2000"/>
              <a:t>: “Inverse melting” in the range 0.46K </a:t>
            </a:r>
            <a:r>
              <a:rPr lang="en-IN" sz="2000">
                <a:sym typeface="Wingdings" panose="05000000000000000000" pitchFamily="2" charset="2"/>
              </a:rPr>
              <a:t></a:t>
            </a:r>
            <a:r>
              <a:rPr lang="en-IN" sz="2000"/>
              <a:t>3 K. Regular melting between 3K </a:t>
            </a:r>
            <a:r>
              <a:rPr lang="en-IN" sz="2000">
                <a:sym typeface="Wingdings" panose="05000000000000000000" pitchFamily="2" charset="2"/>
              </a:rPr>
              <a:t> 4 K.</a:t>
            </a:r>
            <a:r>
              <a:rPr lang="en-IN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8F9CF-36B7-CC4D-54CE-69FBD9BEE6F4}"/>
              </a:ext>
            </a:extLst>
          </p:cNvPr>
          <p:cNvSpPr txBox="1"/>
          <p:nvPr/>
        </p:nvSpPr>
        <p:spPr>
          <a:xfrm>
            <a:off x="314631" y="2964371"/>
            <a:ext cx="3314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/>
              <a:t>20 </a:t>
            </a:r>
            <a:r>
              <a:rPr lang="en-IN" sz="2000" b="1" err="1"/>
              <a:t>kOe</a:t>
            </a:r>
            <a:r>
              <a:rPr lang="en-IN" sz="2000"/>
              <a:t>: Vortex lattice disorders slowly with temperature</a:t>
            </a:r>
            <a:r>
              <a:rPr lang="en-IN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585414-EEE7-4C96-118E-493A4FCB37FA}"/>
              </a:ext>
            </a:extLst>
          </p:cNvPr>
          <p:cNvSpPr txBox="1"/>
          <p:nvPr/>
        </p:nvSpPr>
        <p:spPr>
          <a:xfrm>
            <a:off x="314630" y="4944682"/>
            <a:ext cx="3314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/>
              <a:t>30 </a:t>
            </a:r>
            <a:r>
              <a:rPr lang="en-IN" sz="2000" b="1" err="1"/>
              <a:t>kOe</a:t>
            </a:r>
            <a:r>
              <a:rPr lang="en-IN" sz="2000"/>
              <a:t>: Vortex lattice disorders rapidly with temperature</a:t>
            </a:r>
            <a:r>
              <a:rPr lang="en-IN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6428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 showing different colored squares&#10;&#10;AI-generated content may be incorrect.">
            <a:extLst>
              <a:ext uri="{FF2B5EF4-FFF2-40B4-BE49-F238E27FC236}">
                <a16:creationId xmlns:a16="http://schemas.microsoft.com/office/drawing/2014/main" id="{39FE2456-7BF4-EDEF-79F1-80BC5C7F3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6" b="9028"/>
          <a:stretch/>
        </p:blipFill>
        <p:spPr>
          <a:xfrm>
            <a:off x="0" y="643890"/>
            <a:ext cx="12192000" cy="5867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54042A-D05A-48E8-9C3F-9E8A21047D12}"/>
              </a:ext>
            </a:extLst>
          </p:cNvPr>
          <p:cNvSpPr txBox="1"/>
          <p:nvPr/>
        </p:nvSpPr>
        <p:spPr>
          <a:xfrm>
            <a:off x="1868124" y="142875"/>
            <a:ext cx="8214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For the agnostic: Direct visualization from raw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259097-E6C6-0C37-C9DB-D313444BDF38}"/>
              </a:ext>
            </a:extLst>
          </p:cNvPr>
          <p:cNvSpPr txBox="1"/>
          <p:nvPr/>
        </p:nvSpPr>
        <p:spPr>
          <a:xfrm>
            <a:off x="7404774" y="6335196"/>
            <a:ext cx="48816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b="0" i="1" dirty="0">
                <a:solidFill>
                  <a:srgbClr val="006699"/>
                </a:solidFill>
                <a:effectLst/>
                <a:latin typeface="-apple-system"/>
                <a:hlinkClick r:id="rId3"/>
              </a:rPr>
              <a:t>Nature Communications</a:t>
            </a:r>
            <a:r>
              <a:rPr lang="fr-FR" sz="2200" b="1" i="0" dirty="0">
                <a:solidFill>
                  <a:srgbClr val="222222"/>
                </a:solidFill>
                <a:effectLst/>
                <a:latin typeface="-apple-system"/>
              </a:rPr>
              <a:t> 16</a:t>
            </a:r>
            <a:r>
              <a:rPr lang="fr-FR" sz="2200" b="0" i="0" dirty="0">
                <a:solidFill>
                  <a:srgbClr val="222222"/>
                </a:solidFill>
                <a:effectLst/>
                <a:latin typeface="-apple-system"/>
              </a:rPr>
              <a:t>, 2100 (2025) 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96813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9FBD5B93-3D87-8A20-506A-DC02D701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55" y="336629"/>
            <a:ext cx="2285043" cy="3517615"/>
          </a:xfrm>
          <a:prstGeom prst="rect">
            <a:avLst/>
          </a:prstGeom>
          <a:ln w="38100">
            <a:solidFill>
              <a:srgbClr val="00CC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5D87D-A85E-1B3B-EA4B-AF02CD4A62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1317"/>
          <a:stretch/>
        </p:blipFill>
        <p:spPr>
          <a:xfrm>
            <a:off x="171422" y="4168008"/>
            <a:ext cx="6667211" cy="2461393"/>
          </a:xfrm>
          <a:prstGeom prst="rect">
            <a:avLst/>
          </a:prstGeom>
          <a:ln w="63500">
            <a:solidFill>
              <a:srgbClr val="0066F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44DC19-A397-2816-7E25-DD2DA8D41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665" y="795572"/>
            <a:ext cx="3534308" cy="33942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886145-43C1-28B1-0554-62510E4C0737}"/>
              </a:ext>
            </a:extLst>
          </p:cNvPr>
          <p:cNvSpPr txBox="1"/>
          <p:nvPr/>
        </p:nvSpPr>
        <p:spPr>
          <a:xfrm>
            <a:off x="3401961" y="68826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Inverse melting</a:t>
            </a:r>
          </a:p>
        </p:txBody>
      </p:sp>
      <p:pic>
        <p:nvPicPr>
          <p:cNvPr id="1026" name="Picture 2" descr="Graph image">
            <a:extLst>
              <a:ext uri="{FF2B5EF4-FFF2-40B4-BE49-F238E27FC236}">
                <a16:creationId xmlns:a16="http://schemas.microsoft.com/office/drawing/2014/main" id="{584DDD0B-4265-D831-E970-A7C3B0F93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/>
          <a:stretch>
            <a:fillRect/>
          </a:stretch>
        </p:blipFill>
        <p:spPr bwMode="auto">
          <a:xfrm>
            <a:off x="3243206" y="1131144"/>
            <a:ext cx="4213251" cy="27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F7D9C1-071D-7905-13E8-5E6A04DE54FB}"/>
              </a:ext>
            </a:extLst>
          </p:cNvPr>
          <p:cNvSpPr txBox="1"/>
          <p:nvPr/>
        </p:nvSpPr>
        <p:spPr>
          <a:xfrm>
            <a:off x="3687097" y="629265"/>
            <a:ext cx="354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well known in liquid </a:t>
            </a:r>
            <a:r>
              <a:rPr lang="en-US" baseline="30000" dirty="0"/>
              <a:t>3</a:t>
            </a:r>
            <a:r>
              <a:rPr lang="en-US" dirty="0"/>
              <a:t>He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5982B9-B796-BC40-866F-AA5304EC2402}"/>
              </a:ext>
            </a:extLst>
          </p:cNvPr>
          <p:cNvSpPr txBox="1"/>
          <p:nvPr/>
        </p:nvSpPr>
        <p:spPr>
          <a:xfrm>
            <a:off x="8001665" y="400751"/>
            <a:ext cx="3698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Predicted also for vortices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5D8E56-333D-BBC2-B0B3-E5D454930218}"/>
              </a:ext>
            </a:extLst>
          </p:cNvPr>
          <p:cNvSpPr txBox="1"/>
          <p:nvPr/>
        </p:nvSpPr>
        <p:spPr>
          <a:xfrm>
            <a:off x="8180439" y="4358720"/>
            <a:ext cx="3918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Rev. Mod. Phys. </a:t>
            </a:r>
            <a:r>
              <a:rPr lang="en-US" b="1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66</a:t>
            </a:r>
            <a:r>
              <a:rPr lang="en-US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, 1125 (</a:t>
            </a:r>
            <a:r>
              <a:rPr lang="en-US" b="1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1994)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78C292-B13D-4E8B-EED1-AA3E8B47AC21}"/>
              </a:ext>
            </a:extLst>
          </p:cNvPr>
          <p:cNvSpPr txBox="1"/>
          <p:nvPr/>
        </p:nvSpPr>
        <p:spPr>
          <a:xfrm>
            <a:off x="7865806" y="4979921"/>
            <a:ext cx="41547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Earlier evidence only in layered high T</a:t>
            </a:r>
            <a:r>
              <a:rPr lang="en-US" baseline="-25000" dirty="0"/>
              <a:t>c</a:t>
            </a:r>
            <a:r>
              <a:rPr lang="en-US" dirty="0"/>
              <a:t> superconductor BSCCO from thermodynamic measurements under shaking:</a:t>
            </a:r>
          </a:p>
          <a:p>
            <a:endParaRPr lang="en-US" dirty="0"/>
          </a:p>
          <a:p>
            <a:r>
              <a:rPr lang="fr-FR" dirty="0"/>
              <a:t>Nature 411, 451–454 (2001)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245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59757E-511C-E154-1E8A-01275274A3B3}"/>
              </a:ext>
            </a:extLst>
          </p:cNvPr>
          <p:cNvSpPr txBox="1"/>
          <p:nvPr/>
        </p:nvSpPr>
        <p:spPr>
          <a:xfrm>
            <a:off x="953729" y="68826"/>
            <a:ext cx="10333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of phase diagram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EDC68B-BC05-4821-E345-D850314BE319}"/>
              </a:ext>
            </a:extLst>
          </p:cNvPr>
          <p:cNvSpPr txBox="1"/>
          <p:nvPr/>
        </p:nvSpPr>
        <p:spPr>
          <a:xfrm>
            <a:off x="368710" y="762972"/>
            <a:ext cx="4788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Melting of the vortex lattice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EC2A795-6262-E2DB-9106-4E98ABC9DA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921271"/>
              </p:ext>
            </p:extLst>
          </p:nvPr>
        </p:nvGraphicFramePr>
        <p:xfrm>
          <a:off x="324465" y="1180118"/>
          <a:ext cx="4011561" cy="2755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4574147" imgH="17896921" progId="Origin95.Graph">
                  <p:embed/>
                </p:oleObj>
              </mc:Choice>
              <mc:Fallback>
                <p:oleObj name="Graph" r:id="rId2" imgW="24574147" imgH="17896921" progId="Origin95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EC2A795-6262-E2DB-9106-4E98ABC9DA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465" y="1180118"/>
                        <a:ext cx="4011561" cy="27559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5ACEC51-073A-D95A-B763-A1C2857F0D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116155"/>
              </p:ext>
            </p:extLst>
          </p:nvPr>
        </p:nvGraphicFramePr>
        <p:xfrm>
          <a:off x="560438" y="3936022"/>
          <a:ext cx="4949559" cy="2853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4574147" imgH="17896921" progId="Origin95.Graph">
                  <p:embed/>
                </p:oleObj>
              </mc:Choice>
              <mc:Fallback>
                <p:oleObj name="Graph" r:id="rId4" imgW="24574147" imgH="17896921" progId="Origin95.Grap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25ACEC51-073A-D95A-B763-A1C2857F0D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438" y="3936022"/>
                        <a:ext cx="4949559" cy="28531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DCCBD7-3185-B6B3-3CC2-43E4113330B6}"/>
              </a:ext>
            </a:extLst>
          </p:cNvPr>
          <p:cNvCxnSpPr/>
          <p:nvPr/>
        </p:nvCxnSpPr>
        <p:spPr>
          <a:xfrm>
            <a:off x="5791198" y="1180118"/>
            <a:ext cx="0" cy="5299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0611651-8B93-9DA8-A5C9-64668F95698E}"/>
              </a:ext>
            </a:extLst>
          </p:cNvPr>
          <p:cNvSpPr txBox="1"/>
          <p:nvPr/>
        </p:nvSpPr>
        <p:spPr>
          <a:xfrm>
            <a:off x="2733366" y="485973"/>
            <a:ext cx="6115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The peak effect(s)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34406EA-B74D-FD8F-9307-033DC192C3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402" r="61592" b="56296"/>
          <a:stretch>
            <a:fillRect/>
          </a:stretch>
        </p:blipFill>
        <p:spPr>
          <a:xfrm>
            <a:off x="5978013" y="875841"/>
            <a:ext cx="2182756" cy="23496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09F37B-93D9-D1C2-6281-2991E2CFDE28}"/>
              </a:ext>
            </a:extLst>
          </p:cNvPr>
          <p:cNvSpPr txBox="1"/>
          <p:nvPr/>
        </p:nvSpPr>
        <p:spPr>
          <a:xfrm>
            <a:off x="6910127" y="568408"/>
            <a:ext cx="4788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Inverse Melting of the vortex lattice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89140C1B-88B1-7FC2-718F-4652290242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172803"/>
              </p:ext>
            </p:extLst>
          </p:nvPr>
        </p:nvGraphicFramePr>
        <p:xfrm>
          <a:off x="5791198" y="3216925"/>
          <a:ext cx="2792873" cy="3572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32813436" imgH="41986603" progId="Origin95.Graph">
                  <p:embed/>
                </p:oleObj>
              </mc:Choice>
              <mc:Fallback>
                <p:oleObj name="Graph" r:id="rId7" imgW="32813436" imgH="41986603" progId="Origin95.Graph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89140C1B-88B1-7FC2-718F-4652290242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198" y="3216925"/>
                        <a:ext cx="2792873" cy="35722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702F993D-A31A-FFBB-0C20-1AB7BC9244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299022"/>
              </p:ext>
            </p:extLst>
          </p:nvPr>
        </p:nvGraphicFramePr>
        <p:xfrm>
          <a:off x="8488208" y="726851"/>
          <a:ext cx="3703791" cy="3419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9" imgW="41016795" imgH="37890349" progId="Origin95.Graph">
                  <p:embed/>
                </p:oleObj>
              </mc:Choice>
              <mc:Fallback>
                <p:oleObj name="Graph" r:id="rId9" imgW="41016795" imgH="37890349" progId="Origin95.Graph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702F993D-A31A-FFBB-0C20-1AB7BC9244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8208" y="726851"/>
                        <a:ext cx="3703791" cy="34197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67A773DB-E0F2-4564-4077-C3F8E614B177}"/>
              </a:ext>
            </a:extLst>
          </p:cNvPr>
          <p:cNvSpPr/>
          <p:nvPr/>
        </p:nvSpPr>
        <p:spPr>
          <a:xfrm>
            <a:off x="6400803" y="5683045"/>
            <a:ext cx="829534" cy="796413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4F0D8ED1-F5BC-6E55-A92B-ABF00F009D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613069"/>
              </p:ext>
            </p:extLst>
          </p:nvPr>
        </p:nvGraphicFramePr>
        <p:xfrm>
          <a:off x="8584071" y="3936022"/>
          <a:ext cx="3489325" cy="298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1" imgW="28711756" imgH="24577524" progId="Origin95.Graph">
                  <p:embed/>
                </p:oleObj>
              </mc:Choice>
              <mc:Fallback>
                <p:oleObj name="Graph" r:id="rId11" imgW="28711756" imgH="24577524" progId="Origin95.Graph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4F0D8ED1-F5BC-6E55-A92B-ABF00F009D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4071" y="3936022"/>
                        <a:ext cx="3489325" cy="2986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8526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DE49241-33E9-5BF2-2E64-D645A0B20FF0}"/>
              </a:ext>
            </a:extLst>
          </p:cNvPr>
          <p:cNvGrpSpPr/>
          <p:nvPr/>
        </p:nvGrpSpPr>
        <p:grpSpPr>
          <a:xfrm>
            <a:off x="736367" y="153645"/>
            <a:ext cx="11017347" cy="6329662"/>
            <a:chOff x="736367" y="153645"/>
            <a:chExt cx="11017347" cy="632966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EF79056-9C13-0105-03A0-AC9803E94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5695" b="32778"/>
            <a:stretch>
              <a:fillRect/>
            </a:stretch>
          </p:blipFill>
          <p:spPr>
            <a:xfrm>
              <a:off x="736367" y="374692"/>
              <a:ext cx="11017347" cy="610861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AD77FE-477B-7A04-6675-A8A0B4483BDB}"/>
                </a:ext>
              </a:extLst>
            </p:cNvPr>
            <p:cNvSpPr txBox="1"/>
            <p:nvPr/>
          </p:nvSpPr>
          <p:spPr>
            <a:xfrm>
              <a:off x="2959508" y="4591662"/>
              <a:ext cx="110479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/>
                <a:t>Liquid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8692DC-D31C-A2C7-0508-A762E9089D14}"/>
                </a:ext>
              </a:extLst>
            </p:cNvPr>
            <p:cNvSpPr txBox="1"/>
            <p:nvPr/>
          </p:nvSpPr>
          <p:spPr>
            <a:xfrm>
              <a:off x="4439265" y="3902576"/>
              <a:ext cx="95410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/>
                <a:t>Solid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7AEEBD-D7A7-BC8A-4E1D-D8478C4C02F5}"/>
                </a:ext>
              </a:extLst>
            </p:cNvPr>
            <p:cNvSpPr txBox="1"/>
            <p:nvPr/>
          </p:nvSpPr>
          <p:spPr>
            <a:xfrm>
              <a:off x="3509562" y="2108604"/>
              <a:ext cx="122958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/>
                <a:t>Liquid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3A4EB6-7004-DBE5-40E0-EC1084DD13FB}"/>
                </a:ext>
              </a:extLst>
            </p:cNvPr>
            <p:cNvSpPr txBox="1"/>
            <p:nvPr/>
          </p:nvSpPr>
          <p:spPr>
            <a:xfrm>
              <a:off x="7089058" y="1455174"/>
              <a:ext cx="1474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20 nm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D3F3A8-FB28-5948-880A-2AB0AD0493B6}"/>
                </a:ext>
              </a:extLst>
            </p:cNvPr>
            <p:cNvSpPr txBox="1"/>
            <p:nvPr/>
          </p:nvSpPr>
          <p:spPr>
            <a:xfrm>
              <a:off x="4439265" y="153645"/>
              <a:ext cx="30299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Inverse Melting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EE58556-B714-E99A-7BB8-AA631E1919F2}"/>
              </a:ext>
            </a:extLst>
          </p:cNvPr>
          <p:cNvGrpSpPr/>
          <p:nvPr/>
        </p:nvGrpSpPr>
        <p:grpSpPr>
          <a:xfrm>
            <a:off x="-143437" y="-263338"/>
            <a:ext cx="12075798" cy="7021948"/>
            <a:chOff x="-143437" y="-263338"/>
            <a:chExt cx="12075798" cy="702194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16B528-FED0-B79E-0CD0-E6FFFB2B35F7}"/>
                </a:ext>
              </a:extLst>
            </p:cNvPr>
            <p:cNvGrpSpPr/>
            <p:nvPr/>
          </p:nvGrpSpPr>
          <p:grpSpPr>
            <a:xfrm>
              <a:off x="-143437" y="-263338"/>
              <a:ext cx="12075798" cy="7021948"/>
              <a:chOff x="-143437" y="-263338"/>
              <a:chExt cx="12075798" cy="7021948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2DB5CEF-E990-1B3B-1DF8-44786C623F6D}"/>
                  </a:ext>
                </a:extLst>
              </p:cNvPr>
              <p:cNvGrpSpPr/>
              <p:nvPr/>
            </p:nvGrpSpPr>
            <p:grpSpPr>
              <a:xfrm>
                <a:off x="-143437" y="-263338"/>
                <a:ext cx="12075798" cy="7021948"/>
                <a:chOff x="-143437" y="-263338"/>
                <a:chExt cx="12075798" cy="7021948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94B9694A-E861-8F4B-9958-C3292B53887D}"/>
                    </a:ext>
                  </a:extLst>
                </p:cNvPr>
                <p:cNvGrpSpPr/>
                <p:nvPr/>
              </p:nvGrpSpPr>
              <p:grpSpPr>
                <a:xfrm>
                  <a:off x="-143437" y="-263338"/>
                  <a:ext cx="12075798" cy="7021948"/>
                  <a:chOff x="-143437" y="-263338"/>
                  <a:chExt cx="12075798" cy="7021948"/>
                </a:xfrm>
              </p:grpSpPr>
              <p:pic>
                <p:nvPicPr>
                  <p:cNvPr id="29" name="Picture 28">
                    <a:extLst>
                      <a:ext uri="{FF2B5EF4-FFF2-40B4-BE49-F238E27FC236}">
                        <a16:creationId xmlns:a16="http://schemas.microsoft.com/office/drawing/2014/main" id="{43CD43A1-C801-7068-2BF5-C3FDBD3E4B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rcRect r="18391" b="63873"/>
                  <a:stretch>
                    <a:fillRect/>
                  </a:stretch>
                </p:blipFill>
                <p:spPr>
                  <a:xfrm>
                    <a:off x="-143437" y="-263338"/>
                    <a:ext cx="4011553" cy="3123079"/>
                  </a:xfrm>
                  <a:prstGeom prst="rect">
                    <a:avLst/>
                  </a:prstGeom>
                </p:spPr>
              </p:pic>
              <p:pic>
                <p:nvPicPr>
                  <p:cNvPr id="30" name="Picture 29">
                    <a:extLst>
                      <a:ext uri="{FF2B5EF4-FFF2-40B4-BE49-F238E27FC236}">
                        <a16:creationId xmlns:a16="http://schemas.microsoft.com/office/drawing/2014/main" id="{48AD980E-5CCB-C899-3223-FF0FE56EDC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rcRect t="35695" b="32778"/>
                  <a:stretch>
                    <a:fillRect/>
                  </a:stretch>
                </p:blipFill>
                <p:spPr>
                  <a:xfrm>
                    <a:off x="2477907" y="2330605"/>
                    <a:ext cx="7986240" cy="4428005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>
                    <a:extLst>
                      <a:ext uri="{FF2B5EF4-FFF2-40B4-BE49-F238E27FC236}">
                        <a16:creationId xmlns:a16="http://schemas.microsoft.com/office/drawing/2014/main" id="{8C851179-7F2A-7295-F21E-F549159189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rcRect l="3264" t="66668" r="20185" b="2082"/>
                  <a:stretch>
                    <a:fillRect/>
                  </a:stretch>
                </p:blipFill>
                <p:spPr>
                  <a:xfrm>
                    <a:off x="8130988" y="50036"/>
                    <a:ext cx="3801373" cy="272902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29BF531-1E29-5598-FABB-520724737A08}"/>
                    </a:ext>
                  </a:extLst>
                </p:cNvPr>
                <p:cNvSpPr txBox="1"/>
                <p:nvPr/>
              </p:nvSpPr>
              <p:spPr>
                <a:xfrm>
                  <a:off x="1023730" y="894522"/>
                  <a:ext cx="6976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5 nm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42F5D9B-B878-69CD-0485-C886F71BBEDC}"/>
                    </a:ext>
                  </a:extLst>
                </p:cNvPr>
                <p:cNvSpPr txBox="1"/>
                <p:nvPr/>
              </p:nvSpPr>
              <p:spPr>
                <a:xfrm>
                  <a:off x="7492275" y="2810225"/>
                  <a:ext cx="8226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20 nm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8A5167B-6FE4-849F-FCCA-EDA7099359E9}"/>
                    </a:ext>
                  </a:extLst>
                </p:cNvPr>
                <p:cNvSpPr txBox="1"/>
                <p:nvPr/>
              </p:nvSpPr>
              <p:spPr>
                <a:xfrm>
                  <a:off x="10906534" y="1056863"/>
                  <a:ext cx="8226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50 nm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DA27585-E8E2-41AC-92EB-549230F31CF4}"/>
                  </a:ext>
                </a:extLst>
              </p:cNvPr>
              <p:cNvGrpSpPr/>
              <p:nvPr/>
            </p:nvGrpSpPr>
            <p:grpSpPr>
              <a:xfrm>
                <a:off x="3942331" y="588197"/>
                <a:ext cx="4100521" cy="461665"/>
                <a:chOff x="3942331" y="588197"/>
                <a:chExt cx="4100521" cy="461665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83BF115-AD69-649F-60EC-4D0B9BDEEE83}"/>
                    </a:ext>
                  </a:extLst>
                </p:cNvPr>
                <p:cNvSpPr txBox="1"/>
                <p:nvPr/>
              </p:nvSpPr>
              <p:spPr>
                <a:xfrm>
                  <a:off x="4511291" y="588197"/>
                  <a:ext cx="298656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No Inverse Melting</a:t>
                  </a: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3983E171-2962-0E3C-7D4B-6102B250CA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09722" y="841063"/>
                  <a:ext cx="633130" cy="1"/>
                </a:xfrm>
                <a:prstGeom prst="straightConnector1">
                  <a:avLst/>
                </a:prstGeom>
                <a:ln w="635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4349E5D6-D57C-D52C-DAFD-A3E5FE420E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942331" y="830046"/>
                  <a:ext cx="676581" cy="0"/>
                </a:xfrm>
                <a:prstGeom prst="straightConnector1">
                  <a:avLst/>
                </a:prstGeom>
                <a:ln w="635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8811145-C5B5-D991-5AD0-8813A8C12C3F}"/>
                  </a:ext>
                </a:extLst>
              </p:cNvPr>
              <p:cNvSpPr txBox="1"/>
              <p:nvPr/>
            </p:nvSpPr>
            <p:spPr>
              <a:xfrm>
                <a:off x="5025682" y="2157787"/>
                <a:ext cx="23182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Inverse Melting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25535DC-B213-D000-BA26-B490FDB1F3D8}"/>
                </a:ext>
              </a:extLst>
            </p:cNvPr>
            <p:cNvSpPr txBox="1"/>
            <p:nvPr/>
          </p:nvSpPr>
          <p:spPr>
            <a:xfrm>
              <a:off x="4053204" y="5368412"/>
              <a:ext cx="817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Liquid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06FD9F6-2099-D11A-F73C-15E319CC5397}"/>
                </a:ext>
              </a:extLst>
            </p:cNvPr>
            <p:cNvSpPr txBox="1"/>
            <p:nvPr/>
          </p:nvSpPr>
          <p:spPr>
            <a:xfrm>
              <a:off x="9199082" y="1564694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Solid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D6C4BFA-032A-B0F2-1759-F4FCB705973D}"/>
                </a:ext>
              </a:extLst>
            </p:cNvPr>
            <p:cNvSpPr txBox="1"/>
            <p:nvPr/>
          </p:nvSpPr>
          <p:spPr>
            <a:xfrm>
              <a:off x="4525213" y="3694803"/>
              <a:ext cx="817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Liquid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770C53F-455F-31BA-5F22-A3D31D9B8A97}"/>
                </a:ext>
              </a:extLst>
            </p:cNvPr>
            <p:cNvSpPr txBox="1"/>
            <p:nvPr/>
          </p:nvSpPr>
          <p:spPr>
            <a:xfrm>
              <a:off x="6057694" y="3426874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Normal State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51BA0DD-855C-D8C5-4CFF-D806D2B39B24}"/>
                </a:ext>
              </a:extLst>
            </p:cNvPr>
            <p:cNvSpPr txBox="1"/>
            <p:nvPr/>
          </p:nvSpPr>
          <p:spPr>
            <a:xfrm>
              <a:off x="1138000" y="1507799"/>
              <a:ext cx="817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Liquid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F75D3D0-648B-3FB5-56AB-3878A6BDA357}"/>
                </a:ext>
              </a:extLst>
            </p:cNvPr>
            <p:cNvSpPr txBox="1"/>
            <p:nvPr/>
          </p:nvSpPr>
          <p:spPr>
            <a:xfrm>
              <a:off x="2634486" y="918363"/>
              <a:ext cx="9685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Normal</a:t>
              </a:r>
            </a:p>
            <a:p>
              <a:r>
                <a:rPr lang="en-US" b="1" dirty="0"/>
                <a:t>State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2F5948C-CE47-6CAA-126F-313CFDDF7474}"/>
                </a:ext>
              </a:extLst>
            </p:cNvPr>
            <p:cNvSpPr txBox="1"/>
            <p:nvPr/>
          </p:nvSpPr>
          <p:spPr>
            <a:xfrm>
              <a:off x="5430547" y="5151480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Solid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D6234FD-E5B0-3249-035D-951D0F4630DF}"/>
                </a:ext>
              </a:extLst>
            </p:cNvPr>
            <p:cNvSpPr txBox="1"/>
            <p:nvPr/>
          </p:nvSpPr>
          <p:spPr>
            <a:xfrm>
              <a:off x="8984142" y="476335"/>
              <a:ext cx="558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Liq.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4D84692-8AD9-3144-0C34-C872CEA9F1B7}"/>
              </a:ext>
            </a:extLst>
          </p:cNvPr>
          <p:cNvSpPr txBox="1"/>
          <p:nvPr/>
        </p:nvSpPr>
        <p:spPr>
          <a:xfrm>
            <a:off x="2898" y="6211669"/>
            <a:ext cx="577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[2605.23567] Phase diagram of the vortex state in an amorphous Re6Zr thin film exhibiting inverse melting</a:t>
            </a:r>
            <a:endParaRPr lang="en-US" dirty="0"/>
          </a:p>
        </p:txBody>
      </p:sp>
      <p:cxnSp>
        <p:nvCxnSpPr>
          <p:cNvPr id="11" name="Straight Arrow Connector 10">
            <a:hlinkClick r:id="rId5" action="ppaction://hlinksldjump"/>
            <a:extLst>
              <a:ext uri="{FF2B5EF4-FFF2-40B4-BE49-F238E27FC236}">
                <a16:creationId xmlns:a16="http://schemas.microsoft.com/office/drawing/2014/main" id="{B7C2FC15-6A01-FC55-E456-F7B6EE4129F3}"/>
              </a:ext>
            </a:extLst>
          </p:cNvPr>
          <p:cNvCxnSpPr/>
          <p:nvPr/>
        </p:nvCxnSpPr>
        <p:spPr>
          <a:xfrm>
            <a:off x="10906534" y="6598024"/>
            <a:ext cx="7799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17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28A92EF-DDA3-F305-74D1-1546F061D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57A3A8D-1099-ED80-28FF-8DFB99E32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3F5D731-D960-157D-28B7-398EDF188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902A60-E945-2B71-C13C-2121DFEBDB13}"/>
              </a:ext>
            </a:extLst>
          </p:cNvPr>
          <p:cNvSpPr txBox="1"/>
          <p:nvPr/>
        </p:nvSpPr>
        <p:spPr>
          <a:xfrm>
            <a:off x="550606" y="68826"/>
            <a:ext cx="11159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Quantum Nature of vortices: “Zero-point” fluctuation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CE4FEB-8DF4-4475-32D8-3BF78CC060AA}"/>
              </a:ext>
            </a:extLst>
          </p:cNvPr>
          <p:cNvGrpSpPr/>
          <p:nvPr/>
        </p:nvGrpSpPr>
        <p:grpSpPr>
          <a:xfrm>
            <a:off x="452284" y="2939846"/>
            <a:ext cx="5053780" cy="3388424"/>
            <a:chOff x="3389205" y="3068960"/>
            <a:chExt cx="5259313" cy="36445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A559BC-C09F-56D1-E614-334662C69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9205" y="3068960"/>
              <a:ext cx="5259313" cy="364451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7F05B2-5EE7-F304-A91D-371AD8E015B6}"/>
                </a:ext>
              </a:extLst>
            </p:cNvPr>
            <p:cNvSpPr txBox="1"/>
            <p:nvPr/>
          </p:nvSpPr>
          <p:spPr>
            <a:xfrm>
              <a:off x="3504868" y="3717032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b="1" dirty="0">
                  <a:solidFill>
                    <a:srgbClr val="2D23EF"/>
                  </a:solidFill>
                </a:rPr>
                <a:t>A</a:t>
              </a:r>
              <a:endParaRPr lang="en-US" b="1" dirty="0">
                <a:solidFill>
                  <a:srgbClr val="2D23EF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980935-686E-8794-E48C-777F20BA88C8}"/>
                </a:ext>
              </a:extLst>
            </p:cNvPr>
            <p:cNvSpPr txBox="1"/>
            <p:nvPr/>
          </p:nvSpPr>
          <p:spPr>
            <a:xfrm>
              <a:off x="3556810" y="4787860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b="1" dirty="0">
                  <a:solidFill>
                    <a:srgbClr val="FF0000"/>
                  </a:solidFill>
                </a:rPr>
                <a:t>C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42A6CD-E4CE-1A9D-BB21-C90C8248ACA0}"/>
                </a:ext>
              </a:extLst>
            </p:cNvPr>
            <p:cNvSpPr txBox="1"/>
            <p:nvPr/>
          </p:nvSpPr>
          <p:spPr>
            <a:xfrm>
              <a:off x="3576876" y="5517232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b="1" dirty="0">
                  <a:solidFill>
                    <a:srgbClr val="00B050"/>
                  </a:solidFill>
                </a:rPr>
                <a:t>B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F8AD80E-D344-3FA9-B38C-CC29D39E993A}"/>
              </a:ext>
            </a:extLst>
          </p:cNvPr>
          <p:cNvSpPr txBox="1"/>
          <p:nvPr/>
        </p:nvSpPr>
        <p:spPr>
          <a:xfrm>
            <a:off x="3726426" y="648929"/>
            <a:ext cx="505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Spectroscopy of the vortex core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BACA54-1493-30CC-215C-2B03E6013597}"/>
              </a:ext>
            </a:extLst>
          </p:cNvPr>
          <p:cNvSpPr txBox="1"/>
          <p:nvPr/>
        </p:nvSpPr>
        <p:spPr>
          <a:xfrm>
            <a:off x="7506929" y="6292644"/>
            <a:ext cx="4139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Moderate clean crystal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030CF6D-8D57-11FC-302E-495DFA2270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137" t="14926"/>
          <a:stretch>
            <a:fillRect/>
          </a:stretch>
        </p:blipFill>
        <p:spPr>
          <a:xfrm>
            <a:off x="7285704" y="2939844"/>
            <a:ext cx="4036141" cy="33884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6263F9-7555-7A90-87A2-C0685A5D3E26}"/>
              </a:ext>
            </a:extLst>
          </p:cNvPr>
          <p:cNvSpPr txBox="1"/>
          <p:nvPr/>
        </p:nvSpPr>
        <p:spPr>
          <a:xfrm>
            <a:off x="879987" y="6376219"/>
            <a:ext cx="4139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Very clean crystal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898F05-BA4E-D3E9-B50B-F6765C1DD6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5" t="35739" r="39007" b="15040"/>
          <a:stretch>
            <a:fillRect/>
          </a:stretch>
        </p:blipFill>
        <p:spPr>
          <a:xfrm>
            <a:off x="3549445" y="1136086"/>
            <a:ext cx="5555612" cy="168577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E18D66-5464-ADCB-7200-ACBA92E173ED}"/>
              </a:ext>
            </a:extLst>
          </p:cNvPr>
          <p:cNvSpPr txBox="1"/>
          <p:nvPr/>
        </p:nvSpPr>
        <p:spPr>
          <a:xfrm>
            <a:off x="783730" y="1617043"/>
            <a:ext cx="12602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NbSe</a:t>
            </a:r>
            <a:r>
              <a:rPr lang="en-US" sz="30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34949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74693" y="871134"/>
            <a:ext cx="302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450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49665" y="53178"/>
            <a:ext cx="9832494" cy="63773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A-MoGe thin films: </a:t>
            </a:r>
            <a:r>
              <a:rPr lang="en-US" sz="3200" b="1" dirty="0"/>
              <a:t>Soft gap inside vortex </a:t>
            </a:r>
            <a:r>
              <a:rPr lang="en-US" sz="3200" b="1" dirty="0" err="1"/>
              <a:t>vortex</a:t>
            </a:r>
            <a:r>
              <a:rPr lang="en-US" sz="3200" b="1" dirty="0"/>
              <a:t> core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74693" y="997371"/>
            <a:ext cx="3617771" cy="3250272"/>
            <a:chOff x="1250477" y="582336"/>
            <a:chExt cx="3074553" cy="26893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3228256" y="582336"/>
                  <a:ext cx="109677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𝐆</m:t>
                        </m:r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𝐧𝐒</m:t>
                        </m:r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8256" y="582336"/>
                  <a:ext cx="1096774" cy="4001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2194341" y="2871540"/>
                  <a:ext cx="64633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𝐧𝐦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4341" y="2871540"/>
                  <a:ext cx="646331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44" t="6469" r="17996" b="13216"/>
            <a:stretch/>
          </p:blipFill>
          <p:spPr>
            <a:xfrm>
              <a:off x="1250477" y="947911"/>
              <a:ext cx="2866183" cy="1958164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586281" y="971582"/>
            <a:ext cx="3877496" cy="3011720"/>
            <a:chOff x="1080317" y="3545114"/>
            <a:chExt cx="3877496" cy="30117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9" t="3554" r="21724" b="12892"/>
            <a:stretch/>
          </p:blipFill>
          <p:spPr>
            <a:xfrm>
              <a:off x="1080317" y="3901359"/>
              <a:ext cx="3698074" cy="23500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669240" y="6095169"/>
                  <a:ext cx="73770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𝐧𝐦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9240" y="6095169"/>
                  <a:ext cx="737701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3857897" y="3545114"/>
                  <a:ext cx="109991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>
                                <a:latin typeface="Cambria Math" panose="02040503050406030204" pitchFamily="18" charset="0"/>
                              </a:rPr>
                              <m:t>𝐆</m:t>
                            </m:r>
                          </m:e>
                          <m:sub>
                            <m:r>
                              <a:rPr lang="en-US" sz="2400" b="1">
                                <a:latin typeface="Cambria Math" panose="02040503050406030204" pitchFamily="18" charset="0"/>
                              </a:rPr>
                              <m:t>𝐍</m:t>
                            </m:r>
                          </m:sub>
                        </m:sSub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𝐕</m:t>
                        </m:r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7897" y="3545114"/>
                  <a:ext cx="1099916" cy="46166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556" b="-18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Right Arrow 22"/>
          <p:cNvSpPr/>
          <p:nvPr/>
        </p:nvSpPr>
        <p:spPr>
          <a:xfrm>
            <a:off x="3797880" y="2045762"/>
            <a:ext cx="637800" cy="878901"/>
          </a:xfrm>
          <a:prstGeom prst="rightArrow">
            <a:avLst/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5012173"/>
              </p:ext>
            </p:extLst>
          </p:nvPr>
        </p:nvGraphicFramePr>
        <p:xfrm>
          <a:off x="8207375" y="960438"/>
          <a:ext cx="3860800" cy="295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4374990" imgH="3345140" progId="Origin50.Graph">
                  <p:embed/>
                </p:oleObj>
              </mc:Choice>
              <mc:Fallback>
                <p:oleObj name="Graph" r:id="rId12" imgW="4374990" imgH="3345140" progId="Origin50.Graph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207375" y="960438"/>
                        <a:ext cx="3860800" cy="2951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5424003"/>
              </p:ext>
            </p:extLst>
          </p:nvPr>
        </p:nvGraphicFramePr>
        <p:xfrm>
          <a:off x="274693" y="4155962"/>
          <a:ext cx="3299089" cy="2525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4" imgW="3900960" imgH="2986560" progId="Origin50.Graph">
                  <p:embed/>
                </p:oleObj>
              </mc:Choice>
              <mc:Fallback>
                <p:oleObj name="Graph" r:id="rId14" imgW="3900960" imgH="2986560" progId="Origin50.Graph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74693" y="4155962"/>
                        <a:ext cx="3299089" cy="25256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C9626FB-2582-2E41-69BB-6F232DF54A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3" t="6469" r="26846" b="34259"/>
          <a:stretch>
            <a:fillRect/>
          </a:stretch>
        </p:blipFill>
        <p:spPr>
          <a:xfrm>
            <a:off x="4270113" y="4242658"/>
            <a:ext cx="3336809" cy="208194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676C6C9-5315-F08A-55CA-68FD718C9E8F}"/>
              </a:ext>
            </a:extLst>
          </p:cNvPr>
          <p:cNvSpPr/>
          <p:nvPr/>
        </p:nvSpPr>
        <p:spPr>
          <a:xfrm>
            <a:off x="5840361" y="4699819"/>
            <a:ext cx="255639" cy="2261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0ADAB2A-E72C-B633-3B3D-3DB1A5E81A73}"/>
              </a:ext>
            </a:extLst>
          </p:cNvPr>
          <p:cNvSpPr/>
          <p:nvPr/>
        </p:nvSpPr>
        <p:spPr>
          <a:xfrm>
            <a:off x="6882071" y="4743495"/>
            <a:ext cx="255639" cy="2261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7DF633A-AD2D-03F2-9926-82B4F0804EBF}"/>
              </a:ext>
            </a:extLst>
          </p:cNvPr>
          <p:cNvSpPr/>
          <p:nvPr/>
        </p:nvSpPr>
        <p:spPr>
          <a:xfrm>
            <a:off x="4827459" y="4676587"/>
            <a:ext cx="255639" cy="2261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F145D0E-F79B-2D29-2728-05DAAC5D7008}"/>
              </a:ext>
            </a:extLst>
          </p:cNvPr>
          <p:cNvSpPr/>
          <p:nvPr/>
        </p:nvSpPr>
        <p:spPr>
          <a:xfrm>
            <a:off x="6246760" y="5631155"/>
            <a:ext cx="255639" cy="2261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E420329-1F4C-0CA3-A1C0-88E8DFF19C7F}"/>
              </a:ext>
            </a:extLst>
          </p:cNvPr>
          <p:cNvSpPr/>
          <p:nvPr/>
        </p:nvSpPr>
        <p:spPr>
          <a:xfrm>
            <a:off x="5273095" y="5656555"/>
            <a:ext cx="255639" cy="2261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2EC9EEE-0E58-9AD1-F56B-5F5456F7D78E}"/>
              </a:ext>
            </a:extLst>
          </p:cNvPr>
          <p:cNvSpPr/>
          <p:nvPr/>
        </p:nvSpPr>
        <p:spPr>
          <a:xfrm>
            <a:off x="7296630" y="5698886"/>
            <a:ext cx="255639" cy="2261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5F97DEB-B9DA-6D20-BCD3-6946F540D592}"/>
              </a:ext>
            </a:extLst>
          </p:cNvPr>
          <p:cNvSpPr/>
          <p:nvPr/>
        </p:nvSpPr>
        <p:spPr>
          <a:xfrm>
            <a:off x="4248626" y="5580356"/>
            <a:ext cx="255639" cy="2261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26D4DD-B4AE-2609-A041-E85E2C173FAB}"/>
              </a:ext>
            </a:extLst>
          </p:cNvPr>
          <p:cNvSpPr/>
          <p:nvPr/>
        </p:nvSpPr>
        <p:spPr>
          <a:xfrm>
            <a:off x="8189978" y="3866526"/>
            <a:ext cx="3008906" cy="261863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ezgif-4-1478130f27ee">
            <a:hlinkClick r:id="" action="ppaction://media"/>
            <a:extLst>
              <a:ext uri="{FF2B5EF4-FFF2-40B4-BE49-F238E27FC236}">
                <a16:creationId xmlns:a16="http://schemas.microsoft.com/office/drawing/2014/main" id="{C0713915-8474-65C2-DCA6-0C872DE09E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5634" t="5690" r="30635"/>
          <a:stretch/>
        </p:blipFill>
        <p:spPr>
          <a:xfrm>
            <a:off x="8346500" y="3905736"/>
            <a:ext cx="2621088" cy="249754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D659C34-C58B-8662-E45B-986BC568F99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2" t="6102" r="30746"/>
          <a:stretch/>
        </p:blipFill>
        <p:spPr>
          <a:xfrm>
            <a:off x="8346500" y="3916475"/>
            <a:ext cx="2620370" cy="2500144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213769C-D527-81FB-AFA4-833C4FDC852B}"/>
              </a:ext>
            </a:extLst>
          </p:cNvPr>
          <p:cNvCxnSpPr/>
          <p:nvPr/>
        </p:nvCxnSpPr>
        <p:spPr>
          <a:xfrm>
            <a:off x="5969000" y="4178036"/>
            <a:ext cx="0" cy="520965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26FDC8F-7D17-8816-3439-B674A8620195}"/>
              </a:ext>
            </a:extLst>
          </p:cNvPr>
          <p:cNvSpPr/>
          <p:nvPr/>
        </p:nvSpPr>
        <p:spPr>
          <a:xfrm>
            <a:off x="7981224" y="3730476"/>
            <a:ext cx="3500935" cy="2951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2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208 C 0.00404 -0.00463 0.00495 -0.00741 0.00599 -0.01088 C 0.0086 -0.02037 0.00925 -0.0294 0.00729 -0.03125 C 0.00547 -0.03287 0.0017 -0.02639 -0.00104 -0.01666 C -0.00234 -0.01134 -0.00325 -0.00671 -0.00351 -0.00278 C -0.00416 -0.00023 -0.00416 0.00278 -0.00416 0.00602 C -0.00416 0.0169 -0.00234 0.02662 -0.00026 0.02662 C 0.00183 0.02662 0.00378 0.0169 0.00378 0.00602 C 0.00378 0.00116 0.00339 -0.00393 0.00248 -0.00717 C 0.00235 -0.01018 0.0017 -0.01342 0.00078 -0.01643 C -0.00195 -0.02639 -0.0056 -0.03287 -0.00781 -0.03125 C -0.00963 -0.0294 -0.00911 -0.02037 -0.00625 -0.01088 C -0.00507 -0.00579 -0.00351 -0.00208 -0.00195 0.00046 C -0.00078 0.00301 0.00026 0.00509 0.00196 0.00741 C 0.00703 0.01459 0.01198 0.01736 0.01341 0.01459 C 0.01485 0.01181 0.01198 0.00371 0.0069 -0.00278 C 0.00482 -0.00579 0.00248 -0.0081 0.00078 -0.00926 C -0.00078 -0.01088 -0.00286 -0.01204 -0.00521 -0.01296 C -0.01146 -0.01528 -0.01666 -0.01458 -0.01692 -0.01088 C -0.01771 -0.00717 -0.01315 -0.00208 -0.00703 -0.00023 C -0.00416 0.00116 -0.00156 0.00162 0.00052 0.00116 C 0.00248 0.00116 0.00443 0.00093 0.00638 -0.00023 C 0.01276 -0.00208 0.01732 -0.00741 0.01706 -0.01088 C 0.01602 -0.01458 0.01094 -0.01551 0.00482 -0.01342 C 0.00183 -0.01204 -0.00065 -0.01041 -0.0026 -0.00833 C -0.00416 -0.00671 -0.0056 -0.00532 -0.00729 -0.00278 C -0.01224 0.00371 -0.01523 0.01181 -0.0138 0.01459 C -0.01237 0.01736 -0.00729 0.01459 -0.00234 0.00764 C -3.125E-6 0.00394 0.00183 0.00093 0.00287 -0.00208 Z " pathEditMode="relative" rAng="0" ptsTypes="AAAAAAAAAAAAAAAAAAAAAAAAAAA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0" y="-46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9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286 -0.00208 C 0.00404 -0.00463 0.00495 -0.00741 0.00599 -0.01088 C 0.00859 -0.02037 0.00924 -0.0294 0.00729 -0.03125 C 0.00547 -0.03287 0.00169 -0.02639 -0.00104 -0.01666 C -0.00234 -0.01134 -0.00326 -0.00671 -0.00352 -0.00278 C -0.00417 -0.00023 -0.00417 0.00278 -0.00417 0.00602 C -0.00417 0.0169 -0.00234 0.02662 -0.00026 0.02662 C 0.00182 0.02662 0.00378 0.0169 0.00378 0.00602 C 0.00378 0.00116 0.00339 -0.00393 0.00247 -0.00717 C 0.00234 -0.01018 0.00169 -0.01342 0.00078 -0.01643 C -0.00195 -0.02639 -0.0056 -0.03287 -0.00781 -0.03125 C -0.00964 -0.0294 -0.00911 -0.02037 -0.00625 -0.01088 C -0.00508 -0.00579 -0.00352 -0.00208 -0.00195 0.00046 C -0.00078 0.00301 0.00026 0.00509 0.00195 0.00741 C 0.00703 0.01459 0.01198 0.01736 0.01341 0.01459 C 0.01484 0.01181 0.01198 0.00371 0.0069 -0.00278 C 0.00482 -0.00579 0.00247 -0.0081 0.00078 -0.00926 C -0.00078 -0.01088 -0.00286 -0.01204 -0.00521 -0.01296 C -0.01146 -0.01528 -0.01667 -0.01458 -0.01693 -0.01088 C -0.01771 -0.00717 -0.01315 -0.00208 -0.00703 -0.00023 C -0.00417 0.00116 -0.00156 0.00162 0.00052 0.00116 C 0.00247 0.00116 0.00443 0.00093 0.00638 -0.00023 C 0.01276 -0.00208 0.01732 -0.00741 0.01706 -0.01088 C 0.01602 -0.01458 0.01094 -0.01551 0.00482 -0.01342 C 0.00182 -0.01204 -0.00065 -0.01041 -0.0026 -0.00833 C -0.00417 -0.00671 -0.0056 -0.00532 -0.00729 -0.00278 C -0.01224 0.00371 -0.01523 0.01181 -0.0138 0.01459 C -0.01237 0.01736 -0.00729 0.01459 -0.00234 0.00764 C 2.08333E-7 0.00394 0.00182 0.00093 0.00286 -0.00208 Z " pathEditMode="relative" rAng="0" ptsTypes="AAAAAAAAAAAAAAAAAAAAAAAAA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0" y="-46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9" presetClass="pat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29167E-6 1.48148E-6 C 0.00117 -0.00255 0.00209 -0.00533 0.00313 -0.0088 C 0.00573 -0.01829 0.00638 -0.02732 0.00443 -0.02917 C 0.00261 -0.03079 -0.00117 -0.02431 -0.0039 -0.01458 C -0.00521 -0.00926 -0.00612 -0.00463 -0.00638 -0.0007 C -0.00703 0.00185 -0.00703 0.00486 -0.00703 0.0081 C -0.00703 0.01898 -0.00521 0.0287 -0.00312 0.0287 C -0.00104 0.0287 0.00091 0.01898 0.00091 0.0081 C 0.00091 0.00324 0.00052 -0.00185 -0.00039 -0.00509 C -0.00052 -0.0081 -0.00117 -0.01134 -0.00208 -0.01435 C -0.00482 -0.02431 -0.00846 -0.03079 -0.01067 -0.02917 C -0.0125 -0.02732 -0.01198 -0.01829 -0.00911 -0.0088 C -0.00794 -0.00371 -0.00638 1.48148E-6 -0.00482 0.00254 C -0.00364 0.00509 -0.0026 0.00717 -0.00091 0.00949 C 0.00417 0.01667 0.00912 0.01944 0.01055 0.01667 C 0.01198 0.01389 0.00912 0.00579 0.00404 -0.0007 C 0.00196 -0.00371 -0.00039 -0.00602 -0.00208 -0.00718 C -0.00364 -0.0088 -0.00573 -0.00996 -0.00807 -0.01088 C -0.01432 -0.0132 -0.01953 -0.0125 -0.01979 -0.0088 C -0.02057 -0.00509 -0.01601 1.48148E-6 -0.00989 0.00185 C -0.00703 0.00324 -0.00442 0.0037 -0.00234 0.00324 C -0.00039 0.00324 0.00156 0.00301 0.00352 0.00185 C 0.0099 1.48148E-6 0.01446 -0.00533 0.0142 -0.0088 C 0.01315 -0.0125 0.00808 -0.01343 0.00196 -0.01134 C -0.00104 -0.00996 -0.00351 -0.00833 -0.00547 -0.00625 C -0.00703 -0.00463 -0.00846 -0.00324 -0.01015 -0.0007 C -0.0151 0.00579 -0.0181 0.01389 -0.01666 0.01667 C -0.01523 0.01944 -0.01015 0.01667 -0.00521 0.00972 C -0.00286 0.00602 -0.00104 0.00301 -2.29167E-6 1.48148E-6 Z " pathEditMode="relative" rAng="0" ptsTypes="AAAAAAAAAAAAAAAAAAAAAAAAAAAAA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0" y="-46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9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286 -0.00208 C 0.00403 -0.00463 0.00494 -0.00741 0.00599 -0.01088 C 0.00859 -0.02037 0.00924 -0.0294 0.00729 -0.03125 C 0.00547 -0.03287 0.00169 -0.02639 -0.00105 -0.01667 C -0.00235 -0.01134 -0.00326 -0.00671 -0.00352 -0.00278 C -0.00417 -0.00023 -0.00417 0.00278 -0.00417 0.00602 C -0.00417 0.0169 -0.00235 0.02662 -0.00026 0.02662 C 0.00182 0.02662 0.00377 0.0169 0.00377 0.00602 C 0.00377 0.00116 0.00338 -0.00394 0.00247 -0.00718 C 0.00234 -0.01019 0.00169 -0.01343 0.00078 -0.01644 C -0.00196 -0.02639 -0.0056 -0.03287 -0.00782 -0.03125 C -0.00964 -0.0294 -0.00912 -0.02037 -0.00625 -0.01088 C -0.00508 -0.00579 -0.00352 -0.00208 -0.00196 0.00046 C -0.00078 0.00301 0.00026 0.00509 0.00195 0.00741 C 0.00703 0.01458 0.01198 0.01736 0.01341 0.01458 C 0.01484 0.01181 0.01198 0.0037 0.0069 -0.00278 C 0.00481 -0.00579 0.00247 -0.0081 0.00078 -0.00926 C -0.00078 -0.01088 -0.00287 -0.01204 -0.00521 -0.01296 C -0.01146 -0.01528 -0.01667 -0.01458 -0.01693 -0.01088 C -0.01771 -0.00718 -0.01315 -0.00208 -0.00703 -0.00023 C -0.00417 0.00116 -0.00157 0.00162 0.00052 0.00116 C 0.00247 0.00116 0.00442 0.00093 0.00638 -0.00023 C 0.01276 -0.00208 0.01731 -0.00741 0.01705 -0.01088 C 0.01601 -0.01458 0.01093 -0.01551 0.00481 -0.01343 C 0.00182 -0.01204 -0.00065 -0.01042 -0.00261 -0.00833 C -0.00417 -0.00671 -0.0056 -0.00532 -0.0073 -0.00278 C -0.01224 0.0037 -0.01524 0.01181 -0.01381 0.01458 C -0.01237 0.01736 -0.0073 0.01458 -0.00235 0.00764 C 3.54167E-6 0.00394 0.00182 0.00093 0.00286 -0.00208 Z " pathEditMode="relative" rAng="0" ptsTypes="AAAAAAAAAAAAAAAAAAAAAAAAAAAAA"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0" y="-46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9" presetClass="path" presetSubtype="0" repeatCount="indefinite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0.00286 -0.00208 C 0.00404 -0.00463 0.00495 -0.0074 0.00599 -0.01088 C 0.00859 -0.02037 0.00924 -0.02939 0.00729 -0.03125 C 0.00547 -0.03287 0.00169 -0.02639 -0.00104 -0.01666 C -0.00234 -0.01134 -0.00326 -0.00671 -0.00352 -0.00277 C -0.00417 -0.00023 -0.00417 0.00278 -0.00417 0.00602 C -0.00417 0.0169 -0.00234 0.02662 -0.00026 0.02662 C 0.00182 0.02662 0.00377 0.0169 0.00377 0.00602 C 0.00377 0.00116 0.00338 -0.00393 0.00247 -0.00717 C 0.00234 -0.01018 0.00169 -0.01342 0.00078 -0.01643 C -0.00195 -0.02639 -0.0056 -0.03287 -0.00781 -0.03125 C -0.00964 -0.02939 -0.00912 -0.02037 -0.00625 -0.01088 C -0.00508 -0.00578 -0.00352 -0.00208 -0.00195 0.00047 C -0.00078 0.00301 0.00026 0.0051 0.00195 0.00741 C 0.00703 0.01459 0.01198 0.01736 0.01341 0.01459 C 0.01484 0.01181 0.01198 0.00371 0.0069 -0.00277 C 0.00482 -0.00578 0.00247 -0.0081 0.00078 -0.00926 C -0.00078 -0.01088 -0.00287 -0.01203 -0.00521 -0.01296 C -0.01146 -0.01527 -0.01667 -0.01458 -0.01693 -0.01088 C -0.01771 -0.00717 -0.01315 -0.00208 -0.00703 -0.00023 C -0.00417 0.00116 -0.00156 0.00162 0.00052 0.00116 C 0.00247 0.00116 0.00443 0.00093 0.00638 -0.00023 C 0.01276 -0.00208 0.01732 -0.0074 0.01706 -0.01088 C 0.01601 -0.01458 0.01094 -0.01551 0.00482 -0.01342 C 0.00182 -0.01203 -0.00065 -0.01041 -0.00261 -0.00833 C -0.00417 -0.00671 -0.0056 -0.00532 -0.00729 -0.00277 C -0.01224 0.00371 -0.01524 0.01181 -0.0138 0.01459 C -0.01237 0.01736 -0.00729 0.01459 -0.00234 0.00764 C 1.25E-6 0.00394 0.00182 0.00093 0.00286 -0.00208 Z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0" y="-46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9" presetClass="pat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287 -0.00208 C 0.00404 -0.00463 0.00495 -0.0074 0.00599 -0.01088 C 0.0086 -0.02037 0.00925 -0.02939 0.0073 -0.03125 C 0.00547 -0.03287 0.0017 -0.02639 -0.00104 -0.01666 C -0.00234 -0.01134 -0.00325 -0.00671 -0.00351 -0.00277 C -0.00416 -0.00023 -0.00416 0.00278 -0.00416 0.00602 C -0.00416 0.0169 -0.00234 0.02662 -0.00026 0.02662 C 0.00183 0.02662 0.00378 0.0169 0.00378 0.00602 C 0.00378 0.00116 0.00339 -0.00393 0.00248 -0.00717 C 0.00235 -0.01018 0.0017 -0.01342 0.00079 -0.01643 C -0.00195 -0.02639 -0.00559 -0.03287 -0.00781 -0.03125 C -0.00963 -0.02939 -0.00911 -0.02037 -0.00625 -0.01088 C -0.00507 -0.00578 -0.00351 -0.00208 -0.00195 0.00047 C -0.00078 0.00301 0.00026 0.0051 0.00196 0.00741 C 0.00704 0.01459 0.01198 0.01736 0.01342 0.01459 C 0.01485 0.01181 0.01198 0.00371 0.00691 -0.00277 C 0.00482 -0.00578 0.00248 -0.0081 0.00079 -0.00926 C -0.00078 -0.01088 -0.00286 -0.01203 -0.0052 -0.01296 C -0.01145 -0.01527 -0.01666 -0.01458 -0.01692 -0.01088 C -0.0177 -0.00717 -0.01315 -0.00208 -0.00703 -0.00023 C -0.00416 0.00116 -0.00156 0.00162 0.00053 0.00116 C 0.00248 0.00116 0.00443 0.00093 0.00638 -0.00023 C 0.01276 -0.00208 0.01732 -0.0074 0.01706 -0.01088 C 0.01602 -0.01458 0.01094 -0.01551 0.00482 -0.01342 C 0.00183 -0.01203 -0.00065 -0.01041 -0.0026 -0.00833 C -0.00416 -0.00671 -0.00559 -0.00532 -0.00729 -0.00277 C -0.01224 0.00371 -0.01523 0.01181 -0.0138 0.01459 C -0.01237 0.01736 -0.00729 0.01459 -0.00234 0.00764 C -4.16667E-6 0.00394 0.00183 0.00093 0.00287 -0.00208 Z " pathEditMode="relative" rAng="0" ptsTypes="AAAAAAAAAAAAAAAAAAAAAAAAAAA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0" y="-46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208 C 0.00404 -0.00463 0.00495 -0.0074 0.00599 -0.01088 C 0.0086 -0.02037 0.00925 -0.0294 0.0073 -0.03125 C 0.00547 -0.03287 0.0017 -0.02639 -0.00104 -0.01666 C -0.00234 -0.01134 -0.00325 -0.00671 -0.00351 -0.00278 C -0.00416 -0.00023 -0.00416 0.00278 -0.00416 0.00602 C -0.00416 0.0169 -0.00234 0.02662 -0.00026 0.02662 C 0.00183 0.02662 0.00378 0.0169 0.00378 0.00602 C 0.00378 0.00116 0.00339 -0.00393 0.00248 -0.00717 C 0.00235 -0.01018 0.0017 -0.01342 0.00079 -0.01643 C -0.00195 -0.02639 -0.00559 -0.03287 -0.00781 -0.03125 C -0.00963 -0.0294 -0.00911 -0.02037 -0.00625 -0.01088 C -0.00507 -0.00578 -0.00351 -0.00208 -0.00195 0.00047 C -0.00078 0.00301 0.00026 0.0051 0.00196 0.00741 C 0.00704 0.01459 0.01198 0.01736 0.01342 0.01459 C 0.01485 0.01181 0.01198 0.00371 0.00691 -0.00278 C 0.00482 -0.00578 0.00248 -0.0081 0.00079 -0.00926 C -0.00078 -0.01088 -0.00286 -0.01203 -0.0052 -0.01296 C -0.01145 -0.01528 -0.01666 -0.01458 -0.01692 -0.01088 C -0.0177 -0.00717 -0.01315 -0.00208 -0.00703 -0.00023 C -0.00416 0.00116 -0.00156 0.00162 0.00053 0.00116 C 0.00248 0.00116 0.00443 0.00093 0.00638 -0.00023 C 0.01276 -0.00208 0.01732 -0.0074 0.01706 -0.01088 C 0.01602 -0.01458 0.01094 -0.01551 0.00482 -0.01342 C 0.00183 -0.01203 -0.00065 -0.01041 -0.0026 -0.00833 C -0.00416 -0.00671 -0.00559 -0.00532 -0.00729 -0.00278 C -0.01224 0.00371 -0.01523 0.01181 -0.0138 0.01459 C -0.01237 0.01736 -0.00729 0.01459 -0.00234 0.00764 C -4.16667E-6 0.00394 0.00183 0.00093 0.00287 -0.00208 Z " pathEditMode="relative" rAng="0" ptsTypes="AAAAAAAAAAAAAAAAAAAAAAAAAAA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0" y="-46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3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repeatCount="indefinite" fill="remove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05061" y="-30646"/>
            <a:ext cx="8064974" cy="7815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25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Simulating a conductance map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041" y="5519912"/>
            <a:ext cx="53077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000" dirty="0"/>
              <a:t>Assumptions: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IN" sz="2000" dirty="0"/>
              <a:t>pectra inside core is flat: </a:t>
            </a:r>
            <a:r>
              <a:rPr lang="en-IN" sz="2000" b="1" dirty="0">
                <a:solidFill>
                  <a:schemeClr val="accent3"/>
                </a:solidFill>
              </a:rPr>
              <a:t>G</a:t>
            </a:r>
            <a:r>
              <a:rPr lang="en-IN" sz="2000" b="1" baseline="-25000" dirty="0">
                <a:solidFill>
                  <a:schemeClr val="accent3"/>
                </a:solidFill>
              </a:rPr>
              <a:t>A</a:t>
            </a:r>
            <a:r>
              <a:rPr lang="en-IN" sz="2000" b="1" dirty="0">
                <a:solidFill>
                  <a:schemeClr val="accent3"/>
                </a:solidFill>
              </a:rPr>
              <a:t>(V)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IN" sz="2000" dirty="0"/>
              <a:t>Spectra far away from core is same as the </a:t>
            </a:r>
            <a:r>
              <a:rPr lang="en-IN" sz="2000" b="1" dirty="0"/>
              <a:t>zero-field</a:t>
            </a:r>
            <a:r>
              <a:rPr lang="en-IN" sz="2000" dirty="0"/>
              <a:t> spectrum: </a:t>
            </a:r>
            <a:r>
              <a:rPr lang="en-IN" sz="2000" b="1" dirty="0">
                <a:solidFill>
                  <a:srgbClr val="0000FF"/>
                </a:solidFill>
              </a:rPr>
              <a:t>G</a:t>
            </a:r>
            <a:r>
              <a:rPr lang="en-IN" sz="2000" b="1" baseline="-25000" dirty="0">
                <a:solidFill>
                  <a:srgbClr val="0000FF"/>
                </a:solidFill>
              </a:rPr>
              <a:t>B</a:t>
            </a:r>
            <a:r>
              <a:rPr lang="en-IN" sz="2000" b="1" dirty="0">
                <a:solidFill>
                  <a:srgbClr val="0000FF"/>
                </a:solidFill>
              </a:rPr>
              <a:t>(V)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763371" y="3695825"/>
            <a:ext cx="2234139" cy="1970823"/>
            <a:chOff x="1177859" y="1056068"/>
            <a:chExt cx="1860542" cy="1575293"/>
          </a:xfrm>
        </p:grpSpPr>
        <p:pic>
          <p:nvPicPr>
            <p:cNvPr id="10" name="Picture 2" descr="Image result for gaussian distributio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3" r="3398" b="11849"/>
            <a:stretch/>
          </p:blipFill>
          <p:spPr bwMode="auto">
            <a:xfrm>
              <a:off x="1177859" y="1056068"/>
              <a:ext cx="1777284" cy="1079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2322308" y="1300077"/>
                  <a:ext cx="71609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</m:d>
                      </m:oMath>
                    </m:oMathPara>
                  </a14:m>
                  <a:endParaRPr lang="en-US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2308" y="1300077"/>
                  <a:ext cx="716093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/>
            <p:cNvSpPr/>
            <p:nvPr/>
          </p:nvSpPr>
          <p:spPr>
            <a:xfrm>
              <a:off x="1718667" y="2274362"/>
              <a:ext cx="702768" cy="32044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1718667" y="1669409"/>
              <a:ext cx="702768" cy="3570"/>
            </a:xfrm>
            <a:prstGeom prst="line">
              <a:avLst/>
            </a:prstGeom>
            <a:ln w="31750">
              <a:solidFill>
                <a:schemeClr val="tx1"/>
              </a:solidFill>
              <a:prstDash val="sysDot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718667" y="1676395"/>
              <a:ext cx="0" cy="954966"/>
            </a:xfrm>
            <a:prstGeom prst="line">
              <a:avLst/>
            </a:prstGeom>
            <a:ln w="31750">
              <a:solidFill>
                <a:schemeClr val="bg1"/>
              </a:solidFill>
              <a:prstDash val="sysDot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425066" y="1676395"/>
              <a:ext cx="0" cy="954966"/>
            </a:xfrm>
            <a:prstGeom prst="line">
              <a:avLst/>
            </a:prstGeom>
            <a:ln w="31750">
              <a:solidFill>
                <a:schemeClr val="bg1"/>
              </a:solidFill>
              <a:prstDash val="sysDot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684320" y="1686984"/>
              <a:ext cx="76287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FWHM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1698046" y="2267441"/>
                  <a:ext cx="79040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2×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𝐺𝐿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8046" y="2267441"/>
                  <a:ext cx="790409" cy="3077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F171CC9-BE9F-E54F-DF88-1C1B21F87378}"/>
              </a:ext>
            </a:extLst>
          </p:cNvPr>
          <p:cNvSpPr txBox="1"/>
          <p:nvPr/>
        </p:nvSpPr>
        <p:spPr>
          <a:xfrm>
            <a:off x="1557683" y="674114"/>
            <a:ext cx="1564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Single vortex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EFCED64-AE5C-9A0D-8E09-2D57B8B1231D}"/>
              </a:ext>
            </a:extLst>
          </p:cNvPr>
          <p:cNvGrpSpPr/>
          <p:nvPr/>
        </p:nvGrpSpPr>
        <p:grpSpPr>
          <a:xfrm>
            <a:off x="6201202" y="629594"/>
            <a:ext cx="5886472" cy="6112851"/>
            <a:chOff x="5922070" y="514091"/>
            <a:chExt cx="5886472" cy="61128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9B55A97-C8AD-EB70-ABE5-79FEC4DCE33B}"/>
                    </a:ext>
                  </a:extLst>
                </p:cNvPr>
                <p:cNvSpPr/>
                <p:nvPr/>
              </p:nvSpPr>
              <p:spPr>
                <a:xfrm>
                  <a:off x="6096000" y="514091"/>
                  <a:ext cx="5327790" cy="10629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</a:rPr>
                    <a:t>Simulating the vortex Lattice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𝐺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</m:e>
                        </m:d>
                        <m:r>
                          <a:rPr lang="en-US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limLoc m:val="undOvr"/>
                                <m:supHide m:val="on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𝑉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𝒓</m:t>
                                    </m:r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b="1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r>
                                          <a:rPr lang="en-US" b="1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〈"/>
                                    <m:endChr m:val="〉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chr m:val="∑"/>
                                        <m:limLoc m:val="undOvr"/>
                                        <m:supHide m:val="on"/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/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𝐺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𝑉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=0,</m:t>
                                            </m:r>
                                            <m:r>
                                              <a:rPr lang="en-US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𝒓</m:t>
                                            </m:r>
                                            <m:r>
                                              <a:rPr lang="en-US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1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𝒊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nary>
                                  </m:e>
                                </m:d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𝑚𝑎𝑥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9B55A97-C8AD-EB70-ABE5-79FEC4DCE3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514091"/>
                  <a:ext cx="5327790" cy="1062920"/>
                </a:xfrm>
                <a:prstGeom prst="rect">
                  <a:avLst/>
                </a:prstGeom>
                <a:blipFill>
                  <a:blip r:embed="rId8"/>
                  <a:stretch>
                    <a:fillRect t="-4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AF6E810-BE93-EB0A-AFAD-23F97062B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85" r="22089"/>
            <a:stretch/>
          </p:blipFill>
          <p:spPr>
            <a:xfrm>
              <a:off x="8710900" y="2088065"/>
              <a:ext cx="2491179" cy="2213220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2187C0D-9279-A815-5245-B28A298C5B33}"/>
                </a:ext>
              </a:extLst>
            </p:cNvPr>
            <p:cNvGrpSpPr/>
            <p:nvPr/>
          </p:nvGrpSpPr>
          <p:grpSpPr>
            <a:xfrm>
              <a:off x="6165252" y="2088065"/>
              <a:ext cx="2429737" cy="2213220"/>
              <a:chOff x="1091385" y="2066845"/>
              <a:chExt cx="2429737" cy="221322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DF797BD-0FFA-BFE7-EF1A-6F6EDA5484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85" r="23321"/>
              <a:stretch/>
            </p:blipFill>
            <p:spPr>
              <a:xfrm>
                <a:off x="1091385" y="2066845"/>
                <a:ext cx="2429737" cy="2213220"/>
              </a:xfrm>
              <a:prstGeom prst="rect">
                <a:avLst/>
              </a:prstGeom>
            </p:spPr>
          </p:pic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439B838-8192-053F-C9DE-B02D8C9ABDAE}"/>
                  </a:ext>
                </a:extLst>
              </p:cNvPr>
              <p:cNvCxnSpPr/>
              <p:nvPr/>
            </p:nvCxnSpPr>
            <p:spPr>
              <a:xfrm flipV="1">
                <a:off x="1269241" y="3657600"/>
                <a:ext cx="532263" cy="1364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5896C8-7AF6-9298-618D-2859AB16E4DB}"/>
                </a:ext>
              </a:extLst>
            </p:cNvPr>
            <p:cNvSpPr txBox="1"/>
            <p:nvPr/>
          </p:nvSpPr>
          <p:spPr>
            <a:xfrm>
              <a:off x="5922070" y="1670545"/>
              <a:ext cx="26755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66FF"/>
                  </a:solidFill>
                </a:rPr>
                <a:t>Zero bias conductance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840C7ED-C41B-FE49-4C56-41B5FCA43B14}"/>
                </a:ext>
              </a:extLst>
            </p:cNvPr>
            <p:cNvSpPr txBox="1"/>
            <p:nvPr/>
          </p:nvSpPr>
          <p:spPr>
            <a:xfrm>
              <a:off x="8577294" y="1674773"/>
              <a:ext cx="3231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4">
                      <a:lumMod val="75000"/>
                    </a:schemeClr>
                  </a:solidFill>
                </a:rPr>
                <a:t>Coh</a:t>
              </a:r>
              <a:r>
                <a:rPr lang="en-US" b="1" dirty="0">
                  <a:solidFill>
                    <a:schemeClr val="accent4">
                      <a:lumMod val="75000"/>
                    </a:schemeClr>
                  </a:solidFill>
                </a:rPr>
                <a:t>. Pk. bias conductance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08FC88D-5CAC-7F99-8C84-03AE92A34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23" t="3752" r="31156"/>
            <a:stretch/>
          </p:blipFill>
          <p:spPr>
            <a:xfrm>
              <a:off x="6090890" y="4656119"/>
              <a:ext cx="1999926" cy="197082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2CC058C-5350-C718-E92A-1FD94F610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5" t="5771" r="31269"/>
            <a:stretch/>
          </p:blipFill>
          <p:spPr>
            <a:xfrm>
              <a:off x="8710900" y="4729400"/>
              <a:ext cx="1982068" cy="1897542"/>
            </a:xfrm>
            <a:prstGeom prst="rect">
              <a:avLst/>
            </a:prstGeom>
          </p:spPr>
        </p:pic>
      </p:grp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8FC4F3EA-A263-5B2E-0C4C-5B678785EB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064445"/>
              </p:ext>
            </p:extLst>
          </p:nvPr>
        </p:nvGraphicFramePr>
        <p:xfrm>
          <a:off x="0" y="994675"/>
          <a:ext cx="4481580" cy="3042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3" imgW="4396790" imgH="3360863" progId="Origin95.Graph">
                  <p:embed/>
                </p:oleObj>
              </mc:Choice>
              <mc:Fallback>
                <p:oleObj name="Graph" r:id="rId13" imgW="4396790" imgH="3360863" progId="Origin95.Graph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8FC4F3EA-A263-5B2E-0C4C-5B678785EB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0" y="994675"/>
                        <a:ext cx="4481580" cy="3042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5636AEC0-C7B2-3116-741A-5D343BF6691B}"/>
              </a:ext>
            </a:extLst>
          </p:cNvPr>
          <p:cNvSpPr txBox="1"/>
          <p:nvPr/>
        </p:nvSpPr>
        <p:spPr>
          <a:xfrm>
            <a:off x="24988" y="4281127"/>
            <a:ext cx="3916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/>
              <a:t>G</a:t>
            </a:r>
            <a:r>
              <a:rPr lang="en-IN" sz="2000" b="1" baseline="-25000" dirty="0"/>
              <a:t> </a:t>
            </a:r>
            <a:r>
              <a:rPr lang="en-IN" sz="2000" b="1" dirty="0"/>
              <a:t>(</a:t>
            </a:r>
            <a:r>
              <a:rPr lang="en-IN" sz="2000" b="1" dirty="0" err="1"/>
              <a:t>V,r</a:t>
            </a:r>
            <a:r>
              <a:rPr lang="en-IN" sz="2000" b="1" dirty="0"/>
              <a:t>)=w(r)</a:t>
            </a:r>
            <a:r>
              <a:rPr lang="en-IN" sz="2000" b="1" dirty="0">
                <a:solidFill>
                  <a:schemeClr val="accent3"/>
                </a:solidFill>
              </a:rPr>
              <a:t>G</a:t>
            </a:r>
            <a:r>
              <a:rPr lang="en-IN" sz="2000" b="1" baseline="-25000" dirty="0">
                <a:solidFill>
                  <a:schemeClr val="accent3"/>
                </a:solidFill>
              </a:rPr>
              <a:t>A</a:t>
            </a:r>
            <a:r>
              <a:rPr lang="en-IN" sz="2000" b="1" dirty="0">
                <a:solidFill>
                  <a:schemeClr val="accent3"/>
                </a:solidFill>
              </a:rPr>
              <a:t>(V)</a:t>
            </a:r>
            <a:r>
              <a:rPr lang="en-IN" sz="2000" b="1" dirty="0"/>
              <a:t>+(1- w(r)) </a:t>
            </a:r>
            <a:r>
              <a:rPr lang="en-IN" sz="2000" b="1" dirty="0">
                <a:solidFill>
                  <a:srgbClr val="0000FF"/>
                </a:solidFill>
              </a:rPr>
              <a:t>G</a:t>
            </a:r>
            <a:r>
              <a:rPr lang="en-IN" sz="2000" b="1" baseline="-25000" dirty="0">
                <a:solidFill>
                  <a:srgbClr val="0000FF"/>
                </a:solidFill>
              </a:rPr>
              <a:t>B</a:t>
            </a:r>
            <a:r>
              <a:rPr lang="en-IN" sz="2000" b="1" dirty="0">
                <a:solidFill>
                  <a:srgbClr val="0000FF"/>
                </a:solidFill>
              </a:rPr>
              <a:t>(V)</a:t>
            </a:r>
            <a:endParaRPr lang="en-IN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74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1661652" y="38483"/>
            <a:ext cx="9641235" cy="871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25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tx1"/>
                </a:solidFill>
              </a:rPr>
              <a:t>Validation of this scheme on NbSe</a:t>
            </a:r>
            <a:r>
              <a:rPr lang="en-US" sz="4400" baseline="-25000" dirty="0">
                <a:solidFill>
                  <a:schemeClr val="tx1"/>
                </a:solidFill>
              </a:rPr>
              <a:t>2</a:t>
            </a:r>
            <a:endParaRPr lang="en-US" sz="4400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767510" y="1128910"/>
            <a:ext cx="1696317" cy="2088656"/>
            <a:chOff x="6034942" y="1661461"/>
            <a:chExt cx="1696317" cy="2088656"/>
          </a:xfrm>
        </p:grpSpPr>
        <p:grpSp>
          <p:nvGrpSpPr>
            <p:cNvPr id="7" name="Group 6"/>
            <p:cNvGrpSpPr/>
            <p:nvPr/>
          </p:nvGrpSpPr>
          <p:grpSpPr>
            <a:xfrm>
              <a:off x="6034942" y="1661461"/>
              <a:ext cx="1696317" cy="1871472"/>
              <a:chOff x="6034942" y="1661461"/>
              <a:chExt cx="1696317" cy="187147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45" t="4858" r="24894" b="1399"/>
              <a:stretch/>
            </p:blipFill>
            <p:spPr>
              <a:xfrm>
                <a:off x="6034942" y="1941877"/>
                <a:ext cx="1696317" cy="159105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7022667" y="1661461"/>
                    <a:ext cx="69807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(0)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22667" y="1661461"/>
                    <a:ext cx="698075" cy="30777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980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541573" y="3442340"/>
                  <a:ext cx="4891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𝑛𝑚</m:t>
                        </m:r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1573" y="3442340"/>
                  <a:ext cx="489108" cy="3077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7890150" y="1126314"/>
            <a:ext cx="3761075" cy="2091252"/>
            <a:chOff x="4447658" y="209261"/>
            <a:chExt cx="3291616" cy="1690317"/>
          </a:xfrm>
        </p:grpSpPr>
        <p:grpSp>
          <p:nvGrpSpPr>
            <p:cNvPr id="12" name="Group 11"/>
            <p:cNvGrpSpPr/>
            <p:nvPr/>
          </p:nvGrpSpPr>
          <p:grpSpPr>
            <a:xfrm>
              <a:off x="4447658" y="209261"/>
              <a:ext cx="3291616" cy="1440879"/>
              <a:chOff x="4447658" y="209261"/>
              <a:chExt cx="3291616" cy="1440879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42" t="17739" r="1127" b="12371"/>
              <a:stretch/>
            </p:blipFill>
            <p:spPr>
              <a:xfrm>
                <a:off x="4447658" y="479708"/>
                <a:ext cx="3283601" cy="117043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6929245" y="209261"/>
                    <a:ext cx="81002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𝑛𝑆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29245" y="209261"/>
                    <a:ext cx="810029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775785" y="1591801"/>
                  <a:ext cx="4891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𝑛𝑚</m:t>
                        </m:r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5785" y="1591801"/>
                  <a:ext cx="489108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016735"/>
              </p:ext>
            </p:extLst>
          </p:nvPr>
        </p:nvGraphicFramePr>
        <p:xfrm>
          <a:off x="355600" y="581025"/>
          <a:ext cx="4078288" cy="366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691512" imgH="3346349" progId="Origin50.Graph">
                  <p:embed/>
                </p:oleObj>
              </mc:Choice>
              <mc:Fallback>
                <p:oleObj name="Graph" r:id="rId8" imgW="3691512" imgH="3346349" progId="Origin50.Graph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5600" y="581025"/>
                        <a:ext cx="4078288" cy="3667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35896"/>
              </p:ext>
            </p:extLst>
          </p:nvPr>
        </p:nvGraphicFramePr>
        <p:xfrm>
          <a:off x="8357420" y="3459827"/>
          <a:ext cx="3231144" cy="3231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2988000" imgH="2988000" progId="Origin50.Graph">
                  <p:embed/>
                </p:oleObj>
              </mc:Choice>
              <mc:Fallback>
                <p:oleObj name="Graph" r:id="rId10" imgW="2988000" imgH="2988000" progId="Origin50.Graph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357420" y="3459827"/>
                        <a:ext cx="3231144" cy="323114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711434" y="2000270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kOe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765230"/>
              </p:ext>
            </p:extLst>
          </p:nvPr>
        </p:nvGraphicFramePr>
        <p:xfrm>
          <a:off x="5279923" y="3334978"/>
          <a:ext cx="3324037" cy="332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2988000" imgH="2988000" progId="Origin50.Graph">
                  <p:embed/>
                </p:oleObj>
              </mc:Choice>
              <mc:Fallback>
                <p:oleObj name="Graph" r:id="rId12" imgW="2988000" imgH="2988000" progId="Origin50.Graph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79923" y="3334978"/>
                        <a:ext cx="3324037" cy="33240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D378E43C-46E5-0939-E4DA-2DFDB128FB5F}"/>
              </a:ext>
            </a:extLst>
          </p:cNvPr>
          <p:cNvSpPr txBox="1"/>
          <p:nvPr/>
        </p:nvSpPr>
        <p:spPr>
          <a:xfrm>
            <a:off x="1563329" y="5499723"/>
            <a:ext cx="2018501" cy="1159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/>
              <a:t>H</a:t>
            </a:r>
            <a:r>
              <a:rPr lang="en-US" sz="2600" baseline="-25000" dirty="0"/>
              <a:t>c2</a:t>
            </a:r>
            <a:r>
              <a:rPr lang="en-US" sz="2600" dirty="0"/>
              <a:t> ~ 42 </a:t>
            </a:r>
            <a:r>
              <a:rPr lang="en-US" sz="2600" dirty="0" err="1"/>
              <a:t>kOe</a:t>
            </a:r>
            <a:endParaRPr lang="en-US" sz="2600" dirty="0"/>
          </a:p>
          <a:p>
            <a:pPr algn="ctr"/>
            <a:endParaRPr lang="en-US" sz="2600" baseline="-25000" dirty="0"/>
          </a:p>
          <a:p>
            <a:pPr algn="ctr"/>
            <a:r>
              <a:rPr lang="en-US" sz="2600" dirty="0">
                <a:latin typeface="Symbol" panose="05050102010706020507" pitchFamily="18" charset="2"/>
              </a:rPr>
              <a:t>x ~ 8.9 </a:t>
            </a:r>
            <a:r>
              <a:rPr lang="en-US" sz="2600" dirty="0"/>
              <a:t>nm</a:t>
            </a:r>
            <a:r>
              <a:rPr lang="en-US" sz="2600" dirty="0">
                <a:latin typeface="Symbol" panose="05050102010706020507" pitchFamily="18" charset="2"/>
              </a:rPr>
              <a:t>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6BA6789-153B-01C0-9699-8CE7A1179F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38632" y="4140788"/>
            <a:ext cx="1532669" cy="128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26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75887" y="788887"/>
                <a:ext cx="5977085" cy="4464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Each vortex is randomly displaced by 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|</m:t>
                    </m:r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acc>
                    <m:r>
                      <a:rPr lang="en-US" sz="2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5887" y="788887"/>
                <a:ext cx="5977085" cy="446404"/>
              </a:xfrm>
              <a:prstGeom prst="rect">
                <a:avLst/>
              </a:prstGeom>
              <a:blipFill>
                <a:blip r:embed="rId2"/>
                <a:stretch>
                  <a:fillRect l="-1122" t="-16216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/>
          <p:cNvSpPr txBox="1">
            <a:spLocks/>
          </p:cNvSpPr>
          <p:nvPr/>
        </p:nvSpPr>
        <p:spPr>
          <a:xfrm>
            <a:off x="1756145" y="15638"/>
            <a:ext cx="8064974" cy="5799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25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Simulating fluctuating vortices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5" t="7283" r="29704" b="15905"/>
          <a:stretch/>
        </p:blipFill>
        <p:spPr>
          <a:xfrm>
            <a:off x="78767" y="797195"/>
            <a:ext cx="2292114" cy="1845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6902" t="6418" r="23380" b="10069"/>
          <a:stretch/>
        </p:blipFill>
        <p:spPr>
          <a:xfrm>
            <a:off x="155229" y="4649307"/>
            <a:ext cx="2610702" cy="194508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2EFEB52-E651-D100-3279-F48B63EEED17}"/>
              </a:ext>
            </a:extLst>
          </p:cNvPr>
          <p:cNvGrpSpPr/>
          <p:nvPr/>
        </p:nvGrpSpPr>
        <p:grpSpPr>
          <a:xfrm>
            <a:off x="47623" y="2704186"/>
            <a:ext cx="3681661" cy="1729008"/>
            <a:chOff x="2494826" y="820976"/>
            <a:chExt cx="3681661" cy="17290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1077797-14E2-D6B3-E26A-05EC731AD8EA}"/>
                    </a:ext>
                  </a:extLst>
                </p:cNvPr>
                <p:cNvSpPr txBox="1"/>
                <p:nvPr/>
              </p:nvSpPr>
              <p:spPr>
                <a:xfrm>
                  <a:off x="2602432" y="1691301"/>
                  <a:ext cx="357405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acc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acc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𝑐𝑜𝑠</m:t>
                        </m:r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𝒋</m:t>
                            </m:r>
                          </m:e>
                        </m:acc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𝑠𝑖𝑛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1077797-14E2-D6B3-E26A-05EC731AD8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2432" y="1691301"/>
                  <a:ext cx="3574055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511" t="-13115" b="-278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36DE45-BE3D-BDD0-FD28-EB3D6EF0F5AB}"/>
                </a:ext>
              </a:extLst>
            </p:cNvPr>
            <p:cNvSpPr txBox="1"/>
            <p:nvPr/>
          </p:nvSpPr>
          <p:spPr>
            <a:xfrm>
              <a:off x="2494826" y="820976"/>
              <a:ext cx="32938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Displace each vortex by a random vector </a:t>
              </a:r>
              <a:r>
                <a:rPr lang="en-US" sz="2400" b="1" i="1" dirty="0"/>
                <a:t>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765AC30-5DC0-2853-18CF-3EC342F23509}"/>
                    </a:ext>
                  </a:extLst>
                </p:cNvPr>
                <p:cNvSpPr txBox="1"/>
                <p:nvPr/>
              </p:nvSpPr>
              <p:spPr>
                <a:xfrm>
                  <a:off x="2595833" y="2160988"/>
                  <a:ext cx="1667444" cy="369332"/>
                </a:xfrm>
                <a:prstGeom prst="rect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→0−</m:t>
                        </m:r>
                        <m:r>
                          <m:rPr>
                            <m:sty m:val="p"/>
                          </m:rPr>
                          <a:rPr lang="el-G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765AC30-5DC0-2853-18CF-3EC342F235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5833" y="2160988"/>
                  <a:ext cx="166744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7937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F5227A6-A396-C151-874A-A394FEEE5C7C}"/>
                    </a:ext>
                  </a:extLst>
                </p:cNvPr>
                <p:cNvSpPr txBox="1"/>
                <p:nvPr/>
              </p:nvSpPr>
              <p:spPr>
                <a:xfrm>
                  <a:off x="4566055" y="2180652"/>
                  <a:ext cx="1589794" cy="369332"/>
                </a:xfrm>
                <a:prstGeom prst="rect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→0−2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F5227A6-A396-C151-874A-A394FEEE5C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6055" y="2180652"/>
                  <a:ext cx="1589794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3435" r="-3053" b="-8065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A602299-EAB1-4AAE-0788-B5022DEED4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1610" y="617258"/>
            <a:ext cx="6725265" cy="60074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ED240D-52A8-E40A-1D43-6BF0092249BE}"/>
              </a:ext>
            </a:extLst>
          </p:cNvPr>
          <p:cNvSpPr txBox="1"/>
          <p:nvPr/>
        </p:nvSpPr>
        <p:spPr>
          <a:xfrm>
            <a:off x="4053207" y="1235291"/>
            <a:ext cx="1547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Zero Bias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4F9C32-E905-8432-5E69-198485F6CEB8}"/>
              </a:ext>
            </a:extLst>
          </p:cNvPr>
          <p:cNvSpPr txBox="1"/>
          <p:nvPr/>
        </p:nvSpPr>
        <p:spPr>
          <a:xfrm>
            <a:off x="4064095" y="2737522"/>
            <a:ext cx="1547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</a:rPr>
              <a:t>Coh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. peak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682A22-F228-7C74-2259-7243407CAE26}"/>
              </a:ext>
            </a:extLst>
          </p:cNvPr>
          <p:cNvSpPr txBox="1"/>
          <p:nvPr/>
        </p:nvSpPr>
        <p:spPr>
          <a:xfrm>
            <a:off x="2897406" y="5108899"/>
            <a:ext cx="231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Sum over 200 such replica</a:t>
            </a:r>
          </a:p>
        </p:txBody>
      </p:sp>
    </p:spTree>
    <p:extLst>
      <p:ext uri="{BB962C8B-B14F-4D97-AF65-F5344CB8AC3E}">
        <p14:creationId xmlns:p14="http://schemas.microsoft.com/office/powerpoint/2010/main" val="3125320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6319C-4C5D-7F4F-D03C-8B9326A75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18D62E-ED17-EB0C-4443-B9775A507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705" y="1249468"/>
            <a:ext cx="2902498" cy="1887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77D0F9-C9DE-625E-5BAA-F638D29BC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76" y="1236879"/>
            <a:ext cx="2881477" cy="1893709"/>
          </a:xfrm>
          <a:prstGeom prst="rect">
            <a:avLst/>
          </a:prstGeom>
        </p:spPr>
      </p:pic>
      <p:graphicFrame>
        <p:nvGraphicFramePr>
          <p:cNvPr id="118" name="Object 117">
            <a:extLst>
              <a:ext uri="{FF2B5EF4-FFF2-40B4-BE49-F238E27FC236}">
                <a16:creationId xmlns:a16="http://schemas.microsoft.com/office/drawing/2014/main" id="{EC6DBD0A-FCE2-475B-E896-511431FFAE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187" y="3171599"/>
          <a:ext cx="5144854" cy="3493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396790" imgH="3360863" progId="Origin95.Graph">
                  <p:embed/>
                </p:oleObj>
              </mc:Choice>
              <mc:Fallback>
                <p:oleObj name="Graph" r:id="rId4" imgW="4396790" imgH="3360863" progId="Origin95.Graph">
                  <p:embed/>
                  <p:pic>
                    <p:nvPicPr>
                      <p:cNvPr id="118" name="Object 117">
                        <a:extLst>
                          <a:ext uri="{FF2B5EF4-FFF2-40B4-BE49-F238E27FC236}">
                            <a16:creationId xmlns:a16="http://schemas.microsoft.com/office/drawing/2014/main" id="{EC6DBD0A-FCE2-475B-E896-511431FFAE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187" y="3171599"/>
                        <a:ext cx="5144854" cy="3493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5B49BCD-5821-6602-7BE0-D4F235174DB4}"/>
              </a:ext>
            </a:extLst>
          </p:cNvPr>
          <p:cNvSpPr txBox="1"/>
          <p:nvPr/>
        </p:nvSpPr>
        <p:spPr>
          <a:xfrm>
            <a:off x="12104" y="-81808"/>
            <a:ext cx="1219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100" dirty="0"/>
              <a:t>Imaging the vortex lattice using a Scanning Tunnelling Microscope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D7331FE-2E9F-8DA4-4620-0AECBAACCF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0122" y="3178079"/>
          <a:ext cx="5144864" cy="3493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396790" imgH="3360863" progId="Origin95.Graph">
                  <p:embed/>
                </p:oleObj>
              </mc:Choice>
              <mc:Fallback>
                <p:oleObj name="Graph" r:id="rId6" imgW="4396790" imgH="3360863" progId="Origin95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D7331FE-2E9F-8DA4-4620-0AECBAACCF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0122" y="3178079"/>
                        <a:ext cx="5144864" cy="3493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A33C666-51F4-96C4-4149-AF03E2BAB6CA}"/>
              </a:ext>
            </a:extLst>
          </p:cNvPr>
          <p:cNvCxnSpPr>
            <a:cxnSpLocks/>
          </p:cNvCxnSpPr>
          <p:nvPr/>
        </p:nvCxnSpPr>
        <p:spPr>
          <a:xfrm>
            <a:off x="2672824" y="560905"/>
            <a:ext cx="0" cy="74114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7FA2417-E6A7-F744-6B19-926FFC3A4E7E}"/>
              </a:ext>
            </a:extLst>
          </p:cNvPr>
          <p:cNvGrpSpPr/>
          <p:nvPr/>
        </p:nvGrpSpPr>
        <p:grpSpPr>
          <a:xfrm>
            <a:off x="3063435" y="2510283"/>
            <a:ext cx="386280" cy="349200"/>
            <a:chOff x="3096565" y="2532585"/>
            <a:chExt cx="386280" cy="34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489EA0B-B932-56E5-6A78-A68598319F75}"/>
                    </a:ext>
                  </a:extLst>
                </p14:cNvPr>
                <p14:cNvContentPartPr/>
                <p14:nvPr/>
              </p14:nvContentPartPr>
              <p14:xfrm>
                <a:off x="3290605" y="2532585"/>
                <a:ext cx="18720" cy="1890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9678F4D-F2B5-A5A7-E139-7C76DCD210F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72605" y="2514945"/>
                  <a:ext cx="543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13CB37A-12B1-B50B-3CD9-9C8DCC420C21}"/>
                    </a:ext>
                  </a:extLst>
                </p14:cNvPr>
                <p14:cNvContentPartPr/>
                <p14:nvPr/>
              </p14:nvContentPartPr>
              <p14:xfrm>
                <a:off x="3171805" y="2728785"/>
                <a:ext cx="286560" cy="21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01F5921-AB7A-3EF2-1873-4FA2DE9C974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153805" y="2710785"/>
                  <a:ext cx="32220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59B0AC2-77F7-5398-78B6-F544D6D99414}"/>
                    </a:ext>
                  </a:extLst>
                </p14:cNvPr>
                <p14:cNvContentPartPr/>
                <p14:nvPr/>
              </p14:nvContentPartPr>
              <p14:xfrm>
                <a:off x="3096565" y="2763345"/>
                <a:ext cx="91080" cy="990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BEE812D-9BE4-A5BE-F09E-F97FA5E6739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78565" y="2745345"/>
                  <a:ext cx="12672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582601F-17ED-67AA-6E61-16E6DC2D3FCB}"/>
                    </a:ext>
                  </a:extLst>
                </p14:cNvPr>
                <p14:cNvContentPartPr/>
                <p14:nvPr/>
              </p14:nvContentPartPr>
              <p14:xfrm>
                <a:off x="3180805" y="2759385"/>
                <a:ext cx="83160" cy="103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5E113DB-706A-CEF7-A4F2-44AEB0F395B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163165" y="2741745"/>
                  <a:ext cx="11880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735F901-30DC-3BF1-DBF1-D677EEA57B8A}"/>
                    </a:ext>
                  </a:extLst>
                </p14:cNvPr>
                <p14:cNvContentPartPr/>
                <p14:nvPr/>
              </p14:nvContentPartPr>
              <p14:xfrm>
                <a:off x="3243085" y="2756505"/>
                <a:ext cx="92160" cy="900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85BEC74-8AA3-AFD4-4F38-4F1CBCC2178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225085" y="2738505"/>
                  <a:ext cx="12780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ECB53BE-F3EB-9BFB-E582-C0C0F48763E9}"/>
                    </a:ext>
                  </a:extLst>
                </p14:cNvPr>
                <p14:cNvContentPartPr/>
                <p14:nvPr/>
              </p14:nvContentPartPr>
              <p14:xfrm>
                <a:off x="3290605" y="2763345"/>
                <a:ext cx="138600" cy="1184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E94E5CD-D661-C467-104B-AC45E9F8E69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272605" y="2745345"/>
                  <a:ext cx="17424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F95A8A0-9B71-E58F-3395-96AAFC31469E}"/>
                    </a:ext>
                  </a:extLst>
                </p14:cNvPr>
                <p14:cNvContentPartPr/>
                <p14:nvPr/>
              </p14:nvContentPartPr>
              <p14:xfrm>
                <a:off x="3397525" y="2769465"/>
                <a:ext cx="85320" cy="986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37C7455-1000-5726-9C7E-44CF9F9D550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379525" y="2751825"/>
                  <a:ext cx="120960" cy="13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E1B7B11-2959-ABC3-6C73-A09CA1307095}"/>
              </a:ext>
            </a:extLst>
          </p:cNvPr>
          <p:cNvGrpSpPr/>
          <p:nvPr/>
        </p:nvGrpSpPr>
        <p:grpSpPr>
          <a:xfrm>
            <a:off x="5082943" y="1805290"/>
            <a:ext cx="1217664" cy="569387"/>
            <a:chOff x="5655085" y="981345"/>
            <a:chExt cx="1661400" cy="77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D5C6B757-2DAA-22C3-E3D0-05758EE333AB}"/>
                    </a:ext>
                  </a:extLst>
                </p14:cNvPr>
                <p14:cNvContentPartPr/>
                <p14:nvPr/>
              </p14:nvContentPartPr>
              <p14:xfrm>
                <a:off x="5655085" y="1114905"/>
                <a:ext cx="257760" cy="3452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AB635443-62E3-1359-0398-72D75B64190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621954" y="1081836"/>
                  <a:ext cx="323360" cy="4107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B0F0893D-7B7B-8DD9-090E-27E97CD8600C}"/>
                    </a:ext>
                  </a:extLst>
                </p14:cNvPr>
                <p14:cNvContentPartPr/>
                <p14:nvPr/>
              </p14:nvContentPartPr>
              <p14:xfrm>
                <a:off x="6027325" y="1138665"/>
                <a:ext cx="60480" cy="2970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BB2FEA8-A37E-9005-E915-277FA2C51A1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94455" y="1105592"/>
                  <a:ext cx="125562" cy="3624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61C8BC1-0A22-908E-0501-583D35028DC0}"/>
                    </a:ext>
                  </a:extLst>
                </p14:cNvPr>
                <p14:cNvContentPartPr/>
                <p14:nvPr/>
              </p14:nvContentPartPr>
              <p14:xfrm>
                <a:off x="6119485" y="1211745"/>
                <a:ext cx="116640" cy="1209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40ACBDD-6B52-A28F-95C7-94D357E973B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086536" y="1178696"/>
                  <a:ext cx="181879" cy="1863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4626224-8F2F-CE2B-D9FF-FFF3317C0047}"/>
                    </a:ext>
                  </a:extLst>
                </p14:cNvPr>
                <p14:cNvContentPartPr/>
                <p14:nvPr/>
              </p14:nvContentPartPr>
              <p14:xfrm>
                <a:off x="6248005" y="1097985"/>
                <a:ext cx="158040" cy="3718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870FB5FF-E378-734E-E562-D4741D3D367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14942" y="1064900"/>
                  <a:ext cx="223504" cy="4373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F5A8AACB-7375-8DE3-8DFB-882283804B8E}"/>
                    </a:ext>
                  </a:extLst>
                </p14:cNvPr>
                <p14:cNvContentPartPr/>
                <p14:nvPr/>
              </p14:nvContentPartPr>
              <p14:xfrm>
                <a:off x="6505765" y="1274385"/>
                <a:ext cx="97920" cy="11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0BCFE4FA-BCC1-8965-F9C3-A29594DB6D2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472684" y="1242385"/>
                  <a:ext cx="163421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F0AE154-157F-A293-D0E6-74A98DAD9AAC}"/>
                    </a:ext>
                  </a:extLst>
                </p14:cNvPr>
                <p14:cNvContentPartPr/>
                <p14:nvPr/>
              </p14:nvContentPartPr>
              <p14:xfrm>
                <a:off x="6537805" y="1356105"/>
                <a:ext cx="113040" cy="291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F0331AD-4A1D-036C-821D-4191E0FC37E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504752" y="1322969"/>
                  <a:ext cx="178484" cy="947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1A8E8C87-B76A-836C-FC68-EB1A4FCCF478}"/>
                    </a:ext>
                  </a:extLst>
                </p14:cNvPr>
                <p14:cNvContentPartPr/>
                <p14:nvPr/>
              </p14:nvContentPartPr>
              <p14:xfrm>
                <a:off x="6768925" y="981345"/>
                <a:ext cx="169200" cy="2480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55DA4D7-0575-0841-195C-F252C433368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735878" y="948273"/>
                  <a:ext cx="234633" cy="3135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AFB4A329-F8B6-458B-FEEA-B9C523DC3AC6}"/>
                    </a:ext>
                  </a:extLst>
                </p14:cNvPr>
                <p14:cNvContentPartPr/>
                <p14:nvPr/>
              </p14:nvContentPartPr>
              <p14:xfrm>
                <a:off x="7067725" y="1020585"/>
                <a:ext cx="67680" cy="1825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E00EBF5-CA22-9F3B-F56F-794BC5409E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034549" y="987520"/>
                  <a:ext cx="133369" cy="2479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61445C64-9459-E9BC-AA17-1BF520806C45}"/>
                    </a:ext>
                  </a:extLst>
                </p14:cNvPr>
                <p14:cNvContentPartPr/>
                <p14:nvPr/>
              </p14:nvContentPartPr>
              <p14:xfrm>
                <a:off x="6975925" y="1006185"/>
                <a:ext cx="238320" cy="216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5B5DC130-691D-E31B-04A7-2F0EF30D8DA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942825" y="973458"/>
                  <a:ext cx="303858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DEB3E6F-2913-B24C-3AC9-6C0CFD840854}"/>
                    </a:ext>
                  </a:extLst>
                </p14:cNvPr>
                <p14:cNvContentPartPr/>
                <p14:nvPr/>
              </p14:nvContentPartPr>
              <p14:xfrm>
                <a:off x="7052245" y="1219305"/>
                <a:ext cx="140040" cy="21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563FE1A-6C7E-5BE7-7B3A-763B8C46598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019217" y="1192305"/>
                  <a:ext cx="205436" cy="556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6773BE2B-7052-2281-3A06-7467053BB11A}"/>
                    </a:ext>
                  </a:extLst>
                </p14:cNvPr>
                <p14:cNvContentPartPr/>
                <p14:nvPr/>
              </p14:nvContentPartPr>
              <p14:xfrm>
                <a:off x="6733645" y="1339185"/>
                <a:ext cx="582840" cy="460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AEBEFFD-926E-702C-6FD3-BAD7ADECF25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700529" y="1306271"/>
                  <a:ext cx="648410" cy="1112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2CAC9F1-4912-E7B9-4F63-216F3C24A4D3}"/>
                    </a:ext>
                  </a:extLst>
                </p14:cNvPr>
                <p14:cNvContentPartPr/>
                <p14:nvPr/>
              </p14:nvContentPartPr>
              <p14:xfrm>
                <a:off x="6746245" y="1447185"/>
                <a:ext cx="227520" cy="3110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880DA7D5-E974-01BC-09F0-BA9FD548199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13175" y="1414096"/>
                  <a:ext cx="292998" cy="3765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24DBFC38-671F-44F0-EA93-C3C1B3A60AC5}"/>
                    </a:ext>
                  </a:extLst>
                </p14:cNvPr>
                <p14:cNvContentPartPr/>
                <p14:nvPr/>
              </p14:nvContentPartPr>
              <p14:xfrm>
                <a:off x="6986005" y="1475265"/>
                <a:ext cx="253080" cy="2696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CA2FEF50-172B-DD64-A367-A7E6DD770BB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952966" y="1442221"/>
                  <a:ext cx="318498" cy="335067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0CD61C-2E4F-B99D-4438-8681EA9317AF}"/>
              </a:ext>
            </a:extLst>
          </p:cNvPr>
          <p:cNvCxnSpPr/>
          <p:nvPr/>
        </p:nvCxnSpPr>
        <p:spPr>
          <a:xfrm>
            <a:off x="3263965" y="3077497"/>
            <a:ext cx="0" cy="35150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06200CE-7EB8-50B4-5D90-9E90D833A0DA}"/>
              </a:ext>
            </a:extLst>
          </p:cNvPr>
          <p:cNvSpPr txBox="1"/>
          <p:nvPr/>
        </p:nvSpPr>
        <p:spPr>
          <a:xfrm>
            <a:off x="7127913" y="815086"/>
            <a:ext cx="450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G(V) maps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5263BB-079B-64B0-B5E6-F5920AF7652E}"/>
              </a:ext>
            </a:extLst>
          </p:cNvPr>
          <p:cNvPicPr>
            <a:picLocks noChangeAspect="1"/>
          </p:cNvPicPr>
          <p:nvPr/>
        </p:nvPicPr>
        <p:blipFill>
          <a:blip r:embed="rId48"/>
          <a:srcRect t="1231" b="55124"/>
          <a:stretch>
            <a:fillRect/>
          </a:stretch>
        </p:blipFill>
        <p:spPr>
          <a:xfrm>
            <a:off x="6602157" y="1243465"/>
            <a:ext cx="2449149" cy="1985575"/>
          </a:xfrm>
          <a:prstGeom prst="rect">
            <a:avLst/>
          </a:prstGeom>
          <a:ln w="25400">
            <a:solidFill>
              <a:srgbClr val="00CC00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383B62-EE3D-B2D9-2442-9CA1D9BC9268}"/>
              </a:ext>
            </a:extLst>
          </p:cNvPr>
          <p:cNvPicPr>
            <a:picLocks noChangeAspect="1"/>
          </p:cNvPicPr>
          <p:nvPr/>
        </p:nvPicPr>
        <p:blipFill>
          <a:blip r:embed="rId48"/>
          <a:srcRect t="56829"/>
          <a:stretch>
            <a:fillRect/>
          </a:stretch>
        </p:blipFill>
        <p:spPr>
          <a:xfrm>
            <a:off x="9476642" y="1239144"/>
            <a:ext cx="2522002" cy="2022459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D7B3F31-7D88-FF9F-5401-FC8133FD2AA5}"/>
              </a:ext>
            </a:extLst>
          </p:cNvPr>
          <p:cNvCxnSpPr/>
          <p:nvPr/>
        </p:nvCxnSpPr>
        <p:spPr>
          <a:xfrm>
            <a:off x="2705160" y="5579807"/>
            <a:ext cx="0" cy="351503"/>
          </a:xfrm>
          <a:prstGeom prst="straightConnector1">
            <a:avLst/>
          </a:prstGeom>
          <a:ln w="63500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0D9B0E91-3774-E56B-74AF-4A58170052B2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813605" y="3756519"/>
            <a:ext cx="2756513" cy="264625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3802BDB-CE5E-02EE-49EF-0D33A32C573F}"/>
              </a:ext>
            </a:extLst>
          </p:cNvPr>
          <p:cNvSpPr txBox="1"/>
          <p:nvPr/>
        </p:nvSpPr>
        <p:spPr>
          <a:xfrm>
            <a:off x="7040266" y="815086"/>
            <a:ext cx="450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G(V) map at coherence peak bias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94B4C301-831D-ABCC-B527-4D3946E721F9}"/>
                  </a:ext>
                </a:extLst>
              </p14:cNvPr>
              <p14:cNvContentPartPr/>
              <p14:nvPr/>
            </p14:nvContentPartPr>
            <p14:xfrm>
              <a:off x="3275896" y="1359141"/>
              <a:ext cx="1800" cy="108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94B4C301-831D-ABCC-B527-4D3946E721F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267256" y="1350141"/>
                <a:ext cx="19440" cy="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6BAD27BF-C10E-FE92-F760-54D262EE9C9A}"/>
                  </a:ext>
                </a:extLst>
              </p14:cNvPr>
              <p14:cNvContentPartPr/>
              <p14:nvPr/>
            </p14:nvContentPartPr>
            <p14:xfrm>
              <a:off x="2449336" y="1230621"/>
              <a:ext cx="365480" cy="32112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6BAD27BF-C10E-FE92-F760-54D262EE9C9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440343" y="1221621"/>
                <a:ext cx="383106" cy="33876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直線接點 9">
            <a:extLst>
              <a:ext uri="{FF2B5EF4-FFF2-40B4-BE49-F238E27FC236}">
                <a16:creationId xmlns:a16="http://schemas.microsoft.com/office/drawing/2014/main" id="{76540783-C394-4FA9-ADE0-635A39E21737}"/>
              </a:ext>
            </a:extLst>
          </p:cNvPr>
          <p:cNvSpPr/>
          <p:nvPr/>
        </p:nvSpPr>
        <p:spPr>
          <a:xfrm flipV="1">
            <a:off x="2668660" y="1249467"/>
            <a:ext cx="629855" cy="2277"/>
          </a:xfrm>
          <a:prstGeom prst="line">
            <a:avLst/>
          </a:prstGeom>
          <a:solidFill>
            <a:srgbClr val="000000">
              <a:alpha val="5000"/>
            </a:srgbClr>
          </a:solidFill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C5910955-C5D1-6E60-ADD5-523DD2E5C6C9}"/>
              </a:ext>
            </a:extLst>
          </p:cNvPr>
          <p:cNvGrpSpPr/>
          <p:nvPr/>
        </p:nvGrpSpPr>
        <p:grpSpPr>
          <a:xfrm>
            <a:off x="336877" y="553455"/>
            <a:ext cx="685799" cy="1125266"/>
            <a:chOff x="6990348" y="1347537"/>
            <a:chExt cx="685799" cy="1125266"/>
          </a:xfrm>
        </p:grpSpPr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6A8BFD70-7D48-1F13-5FA1-3CA344E12E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6147" y="1347537"/>
              <a:ext cx="0" cy="1125266"/>
            </a:xfrm>
            <a:prstGeom prst="straightConnector1">
              <a:avLst/>
            </a:prstGeom>
            <a:ln w="1270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AFC3E03C-E044-FF38-028F-567B5EB0CAF7}"/>
                </a:ext>
              </a:extLst>
            </p:cNvPr>
            <p:cNvSpPr txBox="1"/>
            <p:nvPr/>
          </p:nvSpPr>
          <p:spPr>
            <a:xfrm>
              <a:off x="6990348" y="1594699"/>
              <a:ext cx="49404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b="1" dirty="0">
                  <a:solidFill>
                    <a:srgbClr val="FFFF00"/>
                  </a:solidFill>
                </a:rPr>
                <a:t>H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A9183377-B1FE-5828-C438-F2C4E50D013A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022676" y="1901261"/>
            <a:ext cx="551632" cy="423127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FBDDFFCB-D0A4-41E1-DCB4-467EF3650615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741747" y="1270569"/>
            <a:ext cx="551632" cy="42312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FB1290F0-A55A-4A95-C55C-C053AA6923EE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644707" y="1681133"/>
            <a:ext cx="551632" cy="42312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2E5A50E7-8594-ED5C-C7F1-C64D57ECDAF1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2743278" y="914783"/>
            <a:ext cx="2313145" cy="188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4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1.66667E-6 0.1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0162 L -0.01953 0.1446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215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12839 -0.0016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9" y="-9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6" grpId="0"/>
      <p:bldP spid="10" grpId="0" animBg="1"/>
      <p:bldP spid="1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4" r="20746"/>
          <a:stretch/>
        </p:blipFill>
        <p:spPr>
          <a:xfrm>
            <a:off x="4395964" y="952253"/>
            <a:ext cx="3291481" cy="2780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4" r="20634"/>
          <a:stretch/>
        </p:blipFill>
        <p:spPr>
          <a:xfrm>
            <a:off x="4395964" y="3989895"/>
            <a:ext cx="3326552" cy="2804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9" t="6024" r="29925"/>
          <a:stretch/>
        </p:blipFill>
        <p:spPr>
          <a:xfrm>
            <a:off x="8800842" y="954512"/>
            <a:ext cx="3133026" cy="2880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8" t="5771" r="29814"/>
          <a:stretch/>
        </p:blipFill>
        <p:spPr>
          <a:xfrm>
            <a:off x="8800844" y="3835105"/>
            <a:ext cx="3133025" cy="280520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85641" y="24873"/>
            <a:ext cx="8751729" cy="5847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Matching with experimental results: </a:t>
            </a:r>
            <a:r>
              <a:rPr lang="en-US" sz="3600" i="1" dirty="0"/>
              <a:t>a</a:t>
            </a:r>
            <a:r>
              <a:rPr lang="en-US" sz="3600" dirty="0"/>
              <a:t>-MoGe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544970" y="1374698"/>
            <a:ext cx="24075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450 </a:t>
            </a:r>
            <a:r>
              <a:rPr lang="en-US" sz="2000" dirty="0" err="1"/>
              <a:t>mK</a:t>
            </a:r>
            <a:r>
              <a:rPr lang="en-US" sz="2000" dirty="0"/>
              <a:t>, 30 kOe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6CF6C8-B67F-D404-0A6C-550AE5ACD3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403" b="4185"/>
          <a:stretch>
            <a:fillRect/>
          </a:stretch>
        </p:blipFill>
        <p:spPr>
          <a:xfrm>
            <a:off x="544970" y="1999605"/>
            <a:ext cx="2336483" cy="23786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C1095B-2558-EE9F-7D58-31A30C12EA03}"/>
                  </a:ext>
                </a:extLst>
              </p:cNvPr>
              <p:cNvSpPr txBox="1"/>
              <p:nvPr/>
            </p:nvSpPr>
            <p:spPr>
              <a:xfrm>
                <a:off x="1289901" y="5052415"/>
                <a:ext cx="2027735" cy="430887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800" dirty="0"/>
                  <a:t> = 0.275</a:t>
                </a:r>
                <a:endPara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C1095B-2558-EE9F-7D58-31A30C12E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901" y="5052415"/>
                <a:ext cx="2027735" cy="430887"/>
              </a:xfrm>
              <a:prstGeom prst="rect">
                <a:avLst/>
              </a:prstGeom>
              <a:blipFill>
                <a:blip r:embed="rId7"/>
                <a:stretch>
                  <a:fillRect t="-25000" r="-8683" b="-45833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7BE6454-25AF-EBF6-442D-0A6B08A78922}"/>
              </a:ext>
            </a:extLst>
          </p:cNvPr>
          <p:cNvSpPr txBox="1"/>
          <p:nvPr/>
        </p:nvSpPr>
        <p:spPr>
          <a:xfrm>
            <a:off x="5062113" y="609601"/>
            <a:ext cx="1547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Zero Bias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6C123-F5B0-3AE8-8370-24023FACE4DA}"/>
              </a:ext>
            </a:extLst>
          </p:cNvPr>
          <p:cNvSpPr txBox="1"/>
          <p:nvPr/>
        </p:nvSpPr>
        <p:spPr>
          <a:xfrm>
            <a:off x="4964146" y="3690263"/>
            <a:ext cx="1547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</a:rPr>
              <a:t>Coh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. peak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60A957C-3361-9089-044C-183C8D5B247E}"/>
              </a:ext>
            </a:extLst>
          </p:cNvPr>
          <p:cNvCxnSpPr>
            <a:stCxn id="12" idx="3"/>
          </p:cNvCxnSpPr>
          <p:nvPr/>
        </p:nvCxnSpPr>
        <p:spPr>
          <a:xfrm flipV="1">
            <a:off x="3317636" y="2155371"/>
            <a:ext cx="862478" cy="3112488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27EE731-C852-D999-989A-C081589BB9C3}"/>
              </a:ext>
            </a:extLst>
          </p:cNvPr>
          <p:cNvCxnSpPr>
            <a:stCxn id="12" idx="3"/>
          </p:cNvCxnSpPr>
          <p:nvPr/>
        </p:nvCxnSpPr>
        <p:spPr>
          <a:xfrm>
            <a:off x="3317636" y="5267859"/>
            <a:ext cx="862478" cy="124272"/>
          </a:xfrm>
          <a:prstGeom prst="straightConnector1">
            <a:avLst/>
          </a:prstGeom>
          <a:ln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BD6EF2-5756-5550-E672-3345BBAB691D}"/>
              </a:ext>
            </a:extLst>
          </p:cNvPr>
          <p:cNvCxnSpPr/>
          <p:nvPr/>
        </p:nvCxnSpPr>
        <p:spPr>
          <a:xfrm flipV="1">
            <a:off x="5563402" y="1597795"/>
            <a:ext cx="542223" cy="36331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161A37-DD3B-CC44-C5B0-C5CC35705086}"/>
              </a:ext>
            </a:extLst>
          </p:cNvPr>
          <p:cNvCxnSpPr/>
          <p:nvPr/>
        </p:nvCxnSpPr>
        <p:spPr>
          <a:xfrm flipV="1">
            <a:off x="5571423" y="4637783"/>
            <a:ext cx="542223" cy="36331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1BD56F1-B64D-993D-175C-661FF7C36143}"/>
              </a:ext>
            </a:extLst>
          </p:cNvPr>
          <p:cNvCxnSpPr>
            <a:cxnSpLocks/>
          </p:cNvCxnSpPr>
          <p:nvPr/>
        </p:nvCxnSpPr>
        <p:spPr>
          <a:xfrm>
            <a:off x="7938366" y="2202531"/>
            <a:ext cx="803448" cy="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60D837-FFA5-6EC7-35EB-58DB19BE7655}"/>
              </a:ext>
            </a:extLst>
          </p:cNvPr>
          <p:cNvCxnSpPr>
            <a:cxnSpLocks/>
          </p:cNvCxnSpPr>
          <p:nvPr/>
        </p:nvCxnSpPr>
        <p:spPr>
          <a:xfrm>
            <a:off x="7830441" y="5113437"/>
            <a:ext cx="911373" cy="0"/>
          </a:xfrm>
          <a:prstGeom prst="straightConnector1">
            <a:avLst/>
          </a:prstGeom>
          <a:ln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726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A4C9951-C6B1-3E50-DBF9-C2E845DB1B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669270"/>
              </p:ext>
            </p:extLst>
          </p:nvPr>
        </p:nvGraphicFramePr>
        <p:xfrm>
          <a:off x="5502636" y="880688"/>
          <a:ext cx="6532048" cy="5299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281344" imgH="2662565" progId="Origin95.Graph">
                  <p:embed/>
                </p:oleObj>
              </mc:Choice>
              <mc:Fallback>
                <p:oleObj name="Graph" r:id="rId2" imgW="3281344" imgH="2662565" progId="Origin95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A4C9951-C6B1-3E50-DBF9-C2E845DB1B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02636" y="880688"/>
                        <a:ext cx="6532048" cy="5299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5945EF3-14C5-B90E-4B46-B1326939E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17" y="779558"/>
            <a:ext cx="5308768" cy="51169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057466-2832-47E7-D2E3-59114B61FFF4}"/>
              </a:ext>
            </a:extLst>
          </p:cNvPr>
          <p:cNvSpPr txBox="1"/>
          <p:nvPr/>
        </p:nvSpPr>
        <p:spPr>
          <a:xfrm>
            <a:off x="1132114" y="102121"/>
            <a:ext cx="103087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Extracting the Amplitude of Fluctuations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C7DE17-C316-86C0-8B30-E35BC63DE284}"/>
              </a:ext>
            </a:extLst>
          </p:cNvPr>
          <p:cNvSpPr txBox="1"/>
          <p:nvPr/>
        </p:nvSpPr>
        <p:spPr>
          <a:xfrm>
            <a:off x="3146976" y="6331974"/>
            <a:ext cx="5308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Origin: Classical or Quantum?</a:t>
            </a:r>
          </a:p>
        </p:txBody>
      </p:sp>
    </p:spTree>
    <p:extLst>
      <p:ext uri="{BB962C8B-B14F-4D97-AF65-F5344CB8AC3E}">
        <p14:creationId xmlns:p14="http://schemas.microsoft.com/office/powerpoint/2010/main" val="124507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9D40-A766-4F0E-A732-78A7E1E24968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96274" y="0"/>
            <a:ext cx="738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Theory: Amplitude and frequency of fluctuation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484893" y="719596"/>
                <a:ext cx="1729063" cy="618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≈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893" y="719596"/>
                <a:ext cx="1729063" cy="618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798479" y="644349"/>
                <a:ext cx="1744003" cy="7693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66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479" y="644349"/>
                <a:ext cx="1744003" cy="7693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250687" y="1922814"/>
                <a:ext cx="4386329" cy="13347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𝑒𝑙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∅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32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∅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N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sSup>
                        <m:sSupPr>
                          <m:ctrlPr>
                            <a:rPr lang="en-I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0687" y="1922814"/>
                <a:ext cx="4386329" cy="13347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122164" y="1499428"/>
            <a:ext cx="35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Harmonic Approximation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437303" y="3410178"/>
                <a:ext cx="5105180" cy="910699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∅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03" y="3410178"/>
                <a:ext cx="5105180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772843" y="4520258"/>
                <a:ext cx="41982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IN">
                              <a:latin typeface="Cambria Math" panose="02040503050406030204" pitchFamily="18" charset="0"/>
                            </a:rPr>
                            <m:t>Total</m:t>
                          </m:r>
                          <m:r>
                            <a:rPr lang="en-IN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IN">
                              <a:latin typeface="Cambria Math" panose="02040503050406030204" pitchFamily="18" charset="0"/>
                            </a:rPr>
                            <m:t>Energy</m:t>
                          </m:r>
                          <m:r>
                            <a:rPr lang="en-IN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IN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IN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IN">
                              <a:latin typeface="Cambria Math" panose="02040503050406030204" pitchFamily="18" charset="0"/>
                            </a:rPr>
                            <m:t>Oscillator</m:t>
                          </m:r>
                          <m:r>
                            <a:rPr lang="en-IN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843" y="4520258"/>
                <a:ext cx="4198201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84102" y="5024547"/>
                <a:ext cx="2920196" cy="652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dirty="0"/>
                  <a:t>Amplitude of thermal motion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113B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113B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rgbClr val="0113BF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rgbClr val="0113B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113BF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i="1">
                            <a:solidFill>
                              <a:srgbClr val="0113B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113B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0113B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113BF"/>
                                </a:solidFill>
                                <a:latin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i="1">
                                <a:solidFill>
                                  <a:srgbClr val="0113BF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0113B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0113BF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sSub>
                      <m:sSubPr>
                        <m:ctrlPr>
                          <a:rPr lang="en-US" i="1">
                            <a:solidFill>
                              <a:srgbClr val="0113B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113B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solidFill>
                              <a:srgbClr val="0113B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i="1">
                        <a:solidFill>
                          <a:srgbClr val="0113BF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>
                  <a:solidFill>
                    <a:srgbClr val="0113BF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02" y="5024547"/>
                <a:ext cx="2920196" cy="652551"/>
              </a:xfrm>
              <a:prstGeom prst="rect">
                <a:avLst/>
              </a:prstGeom>
              <a:blipFill>
                <a:blip r:embed="rId7"/>
                <a:stretch>
                  <a:fillRect t="-4673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66349" y="5790664"/>
                <a:ext cx="1712007" cy="787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349" y="5790664"/>
                <a:ext cx="1712007" cy="787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284102" y="5024546"/>
            <a:ext cx="2920196" cy="1608450"/>
          </a:xfrm>
          <a:prstGeom prst="rect">
            <a:avLst/>
          </a:prstGeom>
          <a:noFill/>
          <a:ln>
            <a:solidFill>
              <a:srgbClr val="0113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A412943-0DC7-B9EA-7691-79804DAC65E7}"/>
              </a:ext>
            </a:extLst>
          </p:cNvPr>
          <p:cNvGrpSpPr/>
          <p:nvPr/>
        </p:nvGrpSpPr>
        <p:grpSpPr>
          <a:xfrm>
            <a:off x="3164019" y="5120376"/>
            <a:ext cx="5012149" cy="1357063"/>
            <a:chOff x="3871942" y="5248198"/>
            <a:chExt cx="5012149" cy="13570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4879253" y="5760158"/>
                  <a:ext cx="3537635" cy="8451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  <m:r>
                          <a:rPr lang="en-US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ℏ</m:t>
                                    </m:r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𝑣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f>
                                      <m:fPr>
                                        <m:type m:val="lin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den>
                                    </m:f>
                                  </m:sup>
                                </m:sSup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r>
                          <a:rPr lang="en-I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en-I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I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1/4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9253" y="5760158"/>
                  <a:ext cx="3537635" cy="84510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3871942" y="5248199"/>
                  <a:ext cx="501214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Zero Point Fluctuation:</a:t>
                  </a:r>
                  <a:r>
                    <a:rPr lang="en-US" dirty="0">
                      <a:solidFill>
                        <a:srgbClr val="FF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IN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dirty="0"/>
                </a:p>
                <a:p>
                  <a:pPr algn="ctr"/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1942" y="5248199"/>
                  <a:ext cx="5012149" cy="646331"/>
                </a:xfrm>
                <a:prstGeom prst="rect">
                  <a:avLst/>
                </a:prstGeom>
                <a:blipFill>
                  <a:blip r:embed="rId10"/>
                  <a:stretch>
                    <a:fillRect t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ectangle 20"/>
            <p:cNvSpPr/>
            <p:nvPr/>
          </p:nvSpPr>
          <p:spPr>
            <a:xfrm>
              <a:off x="4241981" y="5248198"/>
              <a:ext cx="4318019" cy="135706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4898" y="6859"/>
            <a:ext cx="292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0113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Calculations: </a:t>
            </a:r>
            <a:r>
              <a:rPr lang="en-IN" b="1" dirty="0" err="1">
                <a:solidFill>
                  <a:srgbClr val="0113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Surajit</a:t>
            </a:r>
            <a:r>
              <a:rPr lang="en-IN" b="1" dirty="0">
                <a:solidFill>
                  <a:srgbClr val="0113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Dutta</a:t>
            </a:r>
            <a:endParaRPr lang="en-US" b="1" dirty="0">
              <a:solidFill>
                <a:srgbClr val="0113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50C5C9-29D8-8AD1-4B5F-7DEF85736122}"/>
              </a:ext>
            </a:extLst>
          </p:cNvPr>
          <p:cNvGrpSpPr/>
          <p:nvPr/>
        </p:nvGrpSpPr>
        <p:grpSpPr>
          <a:xfrm>
            <a:off x="166694" y="489757"/>
            <a:ext cx="2865430" cy="3094230"/>
            <a:chOff x="166694" y="489757"/>
            <a:chExt cx="2865430" cy="30942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D28D86-64FA-42B1-7276-2AFB2DB9E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6694" y="489757"/>
              <a:ext cx="2865430" cy="2784257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FC821CC-8021-2D16-F1F8-CA27CEFDF0E1}"/>
                </a:ext>
              </a:extLst>
            </p:cNvPr>
            <p:cNvCxnSpPr/>
            <p:nvPr/>
          </p:nvCxnSpPr>
          <p:spPr>
            <a:xfrm>
              <a:off x="1789476" y="3360176"/>
              <a:ext cx="4817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2160A59-FA34-CAE7-37AA-61E9039265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4904" y="3365091"/>
              <a:ext cx="48670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CD56C75-0408-C8BB-63B4-D7A07C646013}"/>
                </a:ext>
              </a:extLst>
            </p:cNvPr>
            <p:cNvSpPr txBox="1"/>
            <p:nvPr/>
          </p:nvSpPr>
          <p:spPr>
            <a:xfrm>
              <a:off x="1392822" y="3091544"/>
              <a:ext cx="35137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B6136C4-44F1-ED5C-7339-DA1AD9EB90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9785" y="924684"/>
            <a:ext cx="4064995" cy="23568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723A109-D174-3031-991B-8C7F334748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73028" y="3407107"/>
            <a:ext cx="2920196" cy="206389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3710427-7482-5248-5CBA-48E863ACD6C5}"/>
              </a:ext>
            </a:extLst>
          </p:cNvPr>
          <p:cNvSpPr txBox="1"/>
          <p:nvPr/>
        </p:nvSpPr>
        <p:spPr>
          <a:xfrm>
            <a:off x="8505928" y="5731721"/>
            <a:ext cx="326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Difference with our result is a pre-factor of 0.7.</a:t>
            </a:r>
          </a:p>
        </p:txBody>
      </p:sp>
    </p:spTree>
    <p:extLst>
      <p:ext uri="{BB962C8B-B14F-4D97-AF65-F5344CB8AC3E}">
        <p14:creationId xmlns:p14="http://schemas.microsoft.com/office/powerpoint/2010/main" val="416743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E171E39-E716-F55B-2DC9-EE8A74C833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997737"/>
              </p:ext>
            </p:extLst>
          </p:nvPr>
        </p:nvGraphicFramePr>
        <p:xfrm>
          <a:off x="-5696" y="1303647"/>
          <a:ext cx="6532048" cy="5299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281344" imgH="2662565" progId="Origin95.Graph">
                  <p:embed/>
                </p:oleObj>
              </mc:Choice>
              <mc:Fallback>
                <p:oleObj name="Graph" r:id="rId2" imgW="3281344" imgH="2662565" progId="Origin95.Grap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8E171E39-E716-F55B-2DC9-EE8A74C833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5696" y="1303647"/>
                        <a:ext cx="6532048" cy="5299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60328" y="96004"/>
            <a:ext cx="5007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/>
              <a:t>Zero point motion of vortices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49714" y="3307109"/>
                <a:ext cx="12924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36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~3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6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714" y="3307109"/>
                <a:ext cx="1292452" cy="646331"/>
              </a:xfrm>
              <a:prstGeom prst="rect">
                <a:avLst/>
              </a:prstGeom>
              <a:blipFill>
                <a:blip r:embed="rId4"/>
                <a:stretch>
                  <a:fillRect r="-68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EFC43ED-CDD4-DDFE-807B-C3C30D7F1C47}"/>
                  </a:ext>
                </a:extLst>
              </p:cNvPr>
              <p:cNvSpPr/>
              <p:nvPr/>
            </p:nvSpPr>
            <p:spPr>
              <a:xfrm>
                <a:off x="6526352" y="871487"/>
                <a:ext cx="5274008" cy="1096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sz="24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40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1.036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lang="en-US" sz="24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40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I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I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EFC43ED-CDD4-DDFE-807B-C3C30D7F1C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6352" y="871487"/>
                <a:ext cx="5274008" cy="10964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05E63A-892C-0956-6009-325B5086782D}"/>
                  </a:ext>
                </a:extLst>
              </p:cNvPr>
              <p:cNvSpPr txBox="1"/>
              <p:nvPr/>
            </p:nvSpPr>
            <p:spPr>
              <a:xfrm>
                <a:off x="7690673" y="4195058"/>
                <a:ext cx="256801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0.86 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𝑇𝐻𝑧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05E63A-892C-0956-6009-325B50867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673" y="4195058"/>
                <a:ext cx="2568011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38269E4-48F5-23C6-B25B-C2CCD5B95946}"/>
                  </a:ext>
                </a:extLst>
              </p:cNvPr>
              <p:cNvSpPr/>
              <p:nvPr/>
            </p:nvSpPr>
            <p:spPr>
              <a:xfrm>
                <a:off x="7767588" y="4898778"/>
                <a:ext cx="2333024" cy="942053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sz="22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38269E4-48F5-23C6-B25B-C2CCD5B959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588" y="4898778"/>
                <a:ext cx="2333024" cy="9420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DC0E54-B2AD-ACAC-6017-C6DC866C826D}"/>
                  </a:ext>
                </a:extLst>
              </p:cNvPr>
              <p:cNvSpPr txBox="1"/>
              <p:nvPr/>
            </p:nvSpPr>
            <p:spPr>
              <a:xfrm>
                <a:off x="7261486" y="3112956"/>
                <a:ext cx="342638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</a:rPr>
                        <m:t>=32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DC0E54-B2AD-ACAC-6017-C6DC866C8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486" y="3112956"/>
                <a:ext cx="3426387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1F57AB30-06DE-E848-35D5-9F010CED355B}"/>
              </a:ext>
            </a:extLst>
          </p:cNvPr>
          <p:cNvSpPr txBox="1"/>
          <p:nvPr/>
        </p:nvSpPr>
        <p:spPr>
          <a:xfrm>
            <a:off x="6526352" y="2220204"/>
            <a:ext cx="5437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Theoretical Estimate of vortex mass:</a:t>
            </a:r>
          </a:p>
          <a:p>
            <a:r>
              <a:rPr lang="en-US" sz="2400" dirty="0"/>
              <a:t>Suhl, PRL 14, 266 (1965)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796975-2A34-57E4-FE66-89C3812DA728}"/>
              </a:ext>
            </a:extLst>
          </p:cNvPr>
          <p:cNvSpPr txBox="1"/>
          <p:nvPr/>
        </p:nvSpPr>
        <p:spPr>
          <a:xfrm>
            <a:off x="8659814" y="6233901"/>
            <a:ext cx="3426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4A452A"/>
                </a:solidFill>
                <a:effectLst/>
                <a:latin typeface="Times New Roman" panose="02020603050405020304" pitchFamily="18" charset="0"/>
              </a:rPr>
              <a:t>Phys. Rev. B </a:t>
            </a:r>
            <a:r>
              <a:rPr lang="en-US" sz="1800" b="1" i="0" dirty="0">
                <a:solidFill>
                  <a:srgbClr val="4A452A"/>
                </a:solidFill>
                <a:effectLst/>
                <a:latin typeface="Times New Roman" panose="02020603050405020304" pitchFamily="18" charset="0"/>
              </a:rPr>
              <a:t>103</a:t>
            </a:r>
            <a:r>
              <a:rPr lang="en-US" sz="1800" b="0" i="0" dirty="0">
                <a:solidFill>
                  <a:srgbClr val="4A452A"/>
                </a:solidFill>
                <a:effectLst/>
                <a:latin typeface="Times New Roman" panose="02020603050405020304" pitchFamily="18" charset="0"/>
              </a:rPr>
              <a:t>, 214512 (2021)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779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C41F1B-F674-9F80-5E9C-79FC0C34F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81" y="367550"/>
            <a:ext cx="6147190" cy="1893885"/>
          </a:xfrm>
          <a:prstGeom prst="rect">
            <a:avLst/>
          </a:prstGeom>
        </p:spPr>
      </p:pic>
      <p:pic>
        <p:nvPicPr>
          <p:cNvPr id="4" name="Picture 3" descr="Fig. 1: Field cooling introduces VQ states that couple to the grAl resonator.">
            <a:extLst>
              <a:ext uri="{FF2B5EF4-FFF2-40B4-BE49-F238E27FC236}">
                <a16:creationId xmlns:a16="http://schemas.microsoft.com/office/drawing/2014/main" id="{73FA4FA6-A5A3-C7BB-8C35-37B3CE865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17" y="2935507"/>
            <a:ext cx="4537101" cy="3776461"/>
          </a:xfrm>
          <a:prstGeom prst="rect">
            <a:avLst/>
          </a:prstGeom>
        </p:spPr>
      </p:pic>
      <p:pic>
        <p:nvPicPr>
          <p:cNvPr id="5" name="Picture 4" descr="Fig. 3: Measurement of low loss and coherence in the VQ.">
            <a:extLst>
              <a:ext uri="{FF2B5EF4-FFF2-40B4-BE49-F238E27FC236}">
                <a16:creationId xmlns:a16="http://schemas.microsoft.com/office/drawing/2014/main" id="{95E3404A-B4B6-7B5C-6677-7DA32ED7C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438" y="4269531"/>
            <a:ext cx="5809128" cy="2442438"/>
          </a:xfrm>
          <a:prstGeom prst="rect">
            <a:avLst/>
          </a:prstGeom>
        </p:spPr>
      </p:pic>
      <p:pic>
        <p:nvPicPr>
          <p:cNvPr id="6" name="Picture 5" descr="Fig. 4: Origin of the double-well potential.">
            <a:extLst>
              <a:ext uri="{FF2B5EF4-FFF2-40B4-BE49-F238E27FC236}">
                <a16:creationId xmlns:a16="http://schemas.microsoft.com/office/drawing/2014/main" id="{7015B34A-2124-E4B9-3D1A-23633DAF0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426" y="534563"/>
            <a:ext cx="4666127" cy="356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446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9D40-A766-4F0E-A732-78A7E1E24968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237" y="1345108"/>
            <a:ext cx="6202525" cy="5376369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3957924" y="1345107"/>
            <a:ext cx="443753" cy="110225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04887" y="605118"/>
            <a:ext cx="1573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 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076" y="0"/>
            <a:ext cx="3385989" cy="7391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076" y="739133"/>
            <a:ext cx="3411863" cy="80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91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5CE513-54E9-DDE4-6EAE-4E5EF67B0735}"/>
              </a:ext>
            </a:extLst>
          </p:cNvPr>
          <p:cNvSpPr txBox="1"/>
          <p:nvPr/>
        </p:nvSpPr>
        <p:spPr>
          <a:xfrm>
            <a:off x="3368842" y="125128"/>
            <a:ext cx="56692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18ED1F-1A72-F694-00B0-1DCEE105F0EA}"/>
              </a:ext>
            </a:extLst>
          </p:cNvPr>
          <p:cNvSpPr txBox="1"/>
          <p:nvPr/>
        </p:nvSpPr>
        <p:spPr>
          <a:xfrm>
            <a:off x="182880" y="904775"/>
            <a:ext cx="7036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 nanometer-thick superconducting thin films, vortex liquid phases span a very large region of the H-T parameter space.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phase diagram shows novel phase resulting from the interplay of fluctuations, pinning and intervortex interactions:</a:t>
            </a:r>
            <a:r>
              <a:rPr lang="en-US" dirty="0"/>
              <a:t> Formation of the </a:t>
            </a:r>
            <a:r>
              <a:rPr lang="en-US" dirty="0" err="1"/>
              <a:t>hexatic</a:t>
            </a:r>
            <a:r>
              <a:rPr lang="en-US" dirty="0"/>
              <a:t>, smectic vortex fluid and Inverse melting.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Vortices are quantum in nature:</a:t>
            </a:r>
            <a:r>
              <a:rPr lang="en-US" dirty="0"/>
              <a:t> Undergo zero-point fluctuations.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C03F05-3E77-B6F7-1FD3-C6238934F5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8333" r="11845" b="2362"/>
          <a:stretch/>
        </p:blipFill>
        <p:spPr>
          <a:xfrm>
            <a:off x="7875898" y="617571"/>
            <a:ext cx="3244723" cy="25853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6BEB56-A9C6-7225-3E25-6123AA8CB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899" y="3202894"/>
            <a:ext cx="4316102" cy="24483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53DFDA-A933-C009-CDEA-5CFB8DC83431}"/>
              </a:ext>
            </a:extLst>
          </p:cNvPr>
          <p:cNvSpPr txBox="1"/>
          <p:nvPr/>
        </p:nvSpPr>
        <p:spPr>
          <a:xfrm>
            <a:off x="1313654" y="4746916"/>
            <a:ext cx="411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there be a quantum vortex liquid?</a:t>
            </a:r>
          </a:p>
        </p:txBody>
      </p:sp>
    </p:spTree>
    <p:extLst>
      <p:ext uri="{BB962C8B-B14F-4D97-AF65-F5344CB8AC3E}">
        <p14:creationId xmlns:p14="http://schemas.microsoft.com/office/powerpoint/2010/main" val="107510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ADB28F-B03F-C6FE-7C0A-43280B70BF48}"/>
              </a:ext>
            </a:extLst>
          </p:cNvPr>
          <p:cNvSpPr txBox="1"/>
          <p:nvPr/>
        </p:nvSpPr>
        <p:spPr>
          <a:xfrm>
            <a:off x="4050891" y="0"/>
            <a:ext cx="345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Blackadder ITC" panose="04020505051007020D02" pitchFamily="82" charset="0"/>
              </a:rPr>
              <a:t>Collaborators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B90CEC-B142-98D7-D7B2-37443577F957}"/>
              </a:ext>
            </a:extLst>
          </p:cNvPr>
          <p:cNvSpPr txBox="1"/>
          <p:nvPr/>
        </p:nvSpPr>
        <p:spPr>
          <a:xfrm>
            <a:off x="186813" y="476118"/>
            <a:ext cx="5142271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Blackadder ITC" panose="04020505051007020D02" pitchFamily="82" charset="0"/>
              </a:rPr>
              <a:t>Inverse melting</a:t>
            </a:r>
          </a:p>
          <a:p>
            <a:r>
              <a:rPr lang="en-US" sz="2200" b="1" dirty="0"/>
              <a:t>Rishabh Duhan </a:t>
            </a:r>
            <a:r>
              <a:rPr lang="en-US" sz="2200" dirty="0"/>
              <a:t>(now in Weizmann)</a:t>
            </a:r>
          </a:p>
          <a:p>
            <a:r>
              <a:rPr lang="en-US" sz="2200" b="1" dirty="0" err="1"/>
              <a:t>Subhamita</a:t>
            </a:r>
            <a:r>
              <a:rPr lang="en-US" sz="2200" b="1" dirty="0"/>
              <a:t> Sengupta</a:t>
            </a:r>
            <a:r>
              <a:rPr lang="en-US" sz="2200" dirty="0"/>
              <a:t> (now in Harvard)</a:t>
            </a:r>
          </a:p>
          <a:p>
            <a:r>
              <a:rPr lang="en-US" sz="2200" b="1" dirty="0"/>
              <a:t>Somak Basistha</a:t>
            </a:r>
            <a:r>
              <a:rPr lang="en-US" sz="2200" dirty="0"/>
              <a:t> (now at IIT Bombay)</a:t>
            </a:r>
          </a:p>
          <a:p>
            <a:r>
              <a:rPr lang="en-US" sz="2200" b="1" dirty="0"/>
              <a:t>Pritam Das, Anjan Jana, Sulagna Dutta</a:t>
            </a:r>
          </a:p>
          <a:p>
            <a:endParaRPr lang="en-US" sz="2200" dirty="0"/>
          </a:p>
          <a:p>
            <a:r>
              <a:rPr lang="en-US" sz="3000" dirty="0" err="1">
                <a:latin typeface="Blackadder ITC" panose="04020505051007020D02" pitchFamily="82" charset="0"/>
              </a:rPr>
              <a:t>Hexatic</a:t>
            </a:r>
            <a:r>
              <a:rPr lang="en-US" sz="3000" dirty="0">
                <a:latin typeface="Blackadder ITC" panose="04020505051007020D02" pitchFamily="82" charset="0"/>
              </a:rPr>
              <a:t> vortex fluid</a:t>
            </a:r>
          </a:p>
          <a:p>
            <a:r>
              <a:rPr lang="en-US" sz="2200" b="1" dirty="0"/>
              <a:t>Indranil Roy</a:t>
            </a:r>
            <a:r>
              <a:rPr lang="en-US" sz="2200" dirty="0"/>
              <a:t> (now at Rutgers)</a:t>
            </a:r>
          </a:p>
          <a:p>
            <a:r>
              <a:rPr lang="en-US" sz="2200" b="1" dirty="0"/>
              <a:t>Surajit Dutta</a:t>
            </a:r>
            <a:r>
              <a:rPr lang="en-US" sz="2200" dirty="0"/>
              <a:t> (now at Weizmann)</a:t>
            </a:r>
          </a:p>
          <a:p>
            <a:endParaRPr lang="en-US" sz="2200" dirty="0"/>
          </a:p>
          <a:p>
            <a:r>
              <a:rPr lang="en-US" sz="3000" dirty="0">
                <a:latin typeface="Blackadder ITC" panose="04020505051007020D02" pitchFamily="82" charset="0"/>
              </a:rPr>
              <a:t>Vortex State in NbSe</a:t>
            </a:r>
            <a:r>
              <a:rPr lang="en-US" sz="3000" baseline="-25000" dirty="0">
                <a:latin typeface="Blackadder ITC" panose="04020505051007020D02" pitchFamily="82" charset="0"/>
              </a:rPr>
              <a:t>2</a:t>
            </a:r>
            <a:r>
              <a:rPr lang="en-US" sz="3000" dirty="0"/>
              <a:t> </a:t>
            </a:r>
          </a:p>
          <a:p>
            <a:r>
              <a:rPr lang="en-US" sz="2200" b="1" dirty="0"/>
              <a:t>Somesh Ganguly </a:t>
            </a:r>
            <a:r>
              <a:rPr lang="en-US" sz="2200" dirty="0"/>
              <a:t>(now at University of Jyväskylä)</a:t>
            </a:r>
          </a:p>
          <a:p>
            <a:endParaRPr lang="en-US" sz="2200" dirty="0"/>
          </a:p>
          <a:p>
            <a:r>
              <a:rPr lang="en-US" sz="3000" dirty="0">
                <a:latin typeface="Blackadder ITC" panose="04020505051007020D02" pitchFamily="82" charset="0"/>
              </a:rPr>
              <a:t>STM Instrumentation</a:t>
            </a:r>
          </a:p>
          <a:p>
            <a:r>
              <a:rPr lang="en-US" sz="2200" b="1" dirty="0"/>
              <a:t>Anand </a:t>
            </a:r>
            <a:r>
              <a:rPr lang="en-US" sz="2200" b="1" dirty="0" err="1"/>
              <a:t>Kamlapure</a:t>
            </a:r>
            <a:r>
              <a:rPr lang="en-US" b="1" dirty="0"/>
              <a:t> </a:t>
            </a:r>
            <a:r>
              <a:rPr lang="en-US" sz="2200" dirty="0"/>
              <a:t>(now at </a:t>
            </a:r>
            <a:r>
              <a:rPr lang="en-US" sz="2200" dirty="0" err="1"/>
              <a:t>QuTech</a:t>
            </a:r>
            <a:r>
              <a:rPr lang="en-US" sz="2200" dirty="0"/>
              <a:t>, The Netherlands)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E82234-4454-00A3-77F1-D2F698CD9B5E}"/>
              </a:ext>
            </a:extLst>
          </p:cNvPr>
          <p:cNvSpPr txBox="1"/>
          <p:nvPr/>
        </p:nvSpPr>
        <p:spPr>
          <a:xfrm>
            <a:off x="5776452" y="635799"/>
            <a:ext cx="6113416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Blackadder ITC" panose="04020505051007020D02" pitchFamily="82" charset="0"/>
              </a:rPr>
              <a:t>Theory Collaborators</a:t>
            </a:r>
          </a:p>
          <a:p>
            <a:r>
              <a:rPr lang="en-US" sz="2200" b="1" dirty="0">
                <a:latin typeface="+mj-lt"/>
              </a:rPr>
              <a:t>Lara </a:t>
            </a:r>
            <a:r>
              <a:rPr lang="en-US" sz="2200" b="1" dirty="0" err="1">
                <a:latin typeface="+mj-lt"/>
              </a:rPr>
              <a:t>Benfatto</a:t>
            </a:r>
            <a:r>
              <a:rPr lang="en-US" sz="2200" b="1" dirty="0">
                <a:latin typeface="+mj-lt"/>
              </a:rPr>
              <a:t> &amp; group</a:t>
            </a:r>
            <a:r>
              <a:rPr lang="en-US" sz="2200" dirty="0">
                <a:latin typeface="+mj-lt"/>
              </a:rPr>
              <a:t> (Sapienza, Rome)</a:t>
            </a:r>
          </a:p>
          <a:p>
            <a:r>
              <a:rPr lang="en-US" sz="2200" b="1" dirty="0">
                <a:latin typeface="+mj-lt"/>
              </a:rPr>
              <a:t>Chandan Dasgupta </a:t>
            </a:r>
            <a:r>
              <a:rPr lang="en-US" sz="2200" dirty="0">
                <a:latin typeface="+mj-lt"/>
              </a:rPr>
              <a:t>(IISc, Bangalore)</a:t>
            </a:r>
          </a:p>
          <a:p>
            <a:r>
              <a:rPr lang="en-US" sz="2200" b="1" dirty="0">
                <a:latin typeface="+mj-lt"/>
              </a:rPr>
              <a:t>Vadim </a:t>
            </a:r>
            <a:r>
              <a:rPr lang="en-US" sz="2200" b="1" dirty="0" err="1">
                <a:latin typeface="+mj-lt"/>
              </a:rPr>
              <a:t>Geshkenbein</a:t>
            </a:r>
            <a:r>
              <a:rPr lang="en-US" sz="2200" b="1" dirty="0">
                <a:latin typeface="+mj-lt"/>
              </a:rPr>
              <a:t> </a:t>
            </a:r>
            <a:r>
              <a:rPr lang="en-US" sz="2200" dirty="0">
                <a:latin typeface="+mj-lt"/>
              </a:rPr>
              <a:t>(ETH)</a:t>
            </a:r>
          </a:p>
          <a:p>
            <a:r>
              <a:rPr lang="en-US" sz="2200" b="1" dirty="0">
                <a:latin typeface="+mj-lt"/>
              </a:rPr>
              <a:t>Amit Ghosal </a:t>
            </a:r>
            <a:r>
              <a:rPr lang="en-US" sz="2200" dirty="0">
                <a:latin typeface="+mj-lt"/>
              </a:rPr>
              <a:t>(IISER, Kolkata)</a:t>
            </a:r>
          </a:p>
          <a:p>
            <a:endParaRPr lang="en-US" sz="3000" dirty="0">
              <a:latin typeface="Blackadder ITC" panose="04020505051007020D02" pitchFamily="82" charset="0"/>
            </a:endParaRPr>
          </a:p>
          <a:p>
            <a:r>
              <a:rPr lang="en-US" sz="3000" dirty="0">
                <a:latin typeface="Blackadder ITC" panose="04020505051007020D02" pitchFamily="82" charset="0"/>
              </a:rPr>
              <a:t>…and special thanks for technical support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9469DB6-D845-4BA2-A4BF-414ACE691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424" y="3492207"/>
            <a:ext cx="1536115" cy="153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5F6FC5-F3EE-E84C-25C5-68B41C76729B}"/>
              </a:ext>
            </a:extLst>
          </p:cNvPr>
          <p:cNvSpPr txBox="1"/>
          <p:nvPr/>
        </p:nvSpPr>
        <p:spPr>
          <a:xfrm>
            <a:off x="6477059" y="4995694"/>
            <a:ext cx="1575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Vivas </a:t>
            </a:r>
            <a:r>
              <a:rPr lang="en-US" dirty="0" err="1"/>
              <a:t>Bagwe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3C4709-E103-3973-8400-34D8671E1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160" y="3429000"/>
            <a:ext cx="1236126" cy="1615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26AF29-D3B3-E870-D73B-D8C920DC90AD}"/>
              </a:ext>
            </a:extLst>
          </p:cNvPr>
          <p:cNvSpPr txBox="1"/>
          <p:nvPr/>
        </p:nvSpPr>
        <p:spPr>
          <a:xfrm>
            <a:off x="8588828" y="499569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John </a:t>
            </a:r>
            <a:r>
              <a:rPr lang="en-US" dirty="0" err="1"/>
              <a:t>Jesudasan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C9466E-A544-1360-8F86-BC173EE947A8}"/>
              </a:ext>
            </a:extLst>
          </p:cNvPr>
          <p:cNvSpPr txBox="1"/>
          <p:nvPr/>
        </p:nvSpPr>
        <p:spPr>
          <a:xfrm>
            <a:off x="5818695" y="5829561"/>
            <a:ext cx="602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Funding Support:</a:t>
            </a:r>
            <a:r>
              <a:rPr lang="en-US" b="1" dirty="0"/>
              <a:t> Department of Atomic Energy, Govt of India</a:t>
            </a:r>
          </a:p>
        </p:txBody>
      </p:sp>
    </p:spTree>
    <p:extLst>
      <p:ext uri="{BB962C8B-B14F-4D97-AF65-F5344CB8AC3E}">
        <p14:creationId xmlns:p14="http://schemas.microsoft.com/office/powerpoint/2010/main" val="7021214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AA9FC81-AC57-92A9-B48A-067F77F4B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96125F-164D-761F-2E1B-C49D58CE6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726699"/>
            <a:ext cx="8335072" cy="60347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A7B583-1793-F95C-2E84-E8D124EF14CF}"/>
              </a:ext>
            </a:extLst>
          </p:cNvPr>
          <p:cNvSpPr txBox="1"/>
          <p:nvPr/>
        </p:nvSpPr>
        <p:spPr>
          <a:xfrm>
            <a:off x="1647128" y="182369"/>
            <a:ext cx="8151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Different degree of localization</a:t>
            </a:r>
          </a:p>
        </p:txBody>
      </p:sp>
    </p:spTree>
    <p:extLst>
      <p:ext uri="{BB962C8B-B14F-4D97-AF65-F5344CB8AC3E}">
        <p14:creationId xmlns:p14="http://schemas.microsoft.com/office/powerpoint/2010/main" val="28704738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4DCD46-E6FF-6B5C-BA36-C8E6EAE96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295400"/>
            <a:ext cx="4000500" cy="47795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8D73E1-E57B-3113-D020-05A8DE245E7E}"/>
              </a:ext>
            </a:extLst>
          </p:cNvPr>
          <p:cNvSpPr txBox="1"/>
          <p:nvPr/>
        </p:nvSpPr>
        <p:spPr>
          <a:xfrm>
            <a:off x="1752600" y="1524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/>
              <a:t>Overall Motion paths: </a:t>
            </a:r>
            <a:r>
              <a:rPr lang="en-IN" sz="2800" b="1">
                <a:solidFill>
                  <a:srgbClr val="FF0000"/>
                </a:solidFill>
              </a:rPr>
              <a:t>Red Network</a:t>
            </a:r>
            <a:r>
              <a:rPr lang="en-IN" sz="2800"/>
              <a:t> + </a:t>
            </a:r>
            <a:r>
              <a:rPr lang="en-IN" sz="2800" b="1">
                <a:solidFill>
                  <a:srgbClr val="0000FF"/>
                </a:solidFill>
              </a:rPr>
              <a:t>Blue Network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BE8BBC-2FAB-60F2-C0F1-D11865BBA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1" y="1066800"/>
            <a:ext cx="4224881" cy="493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4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95AF6A-0CBA-422B-F771-61004B0A9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3B4D53-5722-9461-32F6-9A3704678D6E}"/>
              </a:ext>
            </a:extLst>
          </p:cNvPr>
          <p:cNvSpPr txBox="1"/>
          <p:nvPr/>
        </p:nvSpPr>
        <p:spPr>
          <a:xfrm>
            <a:off x="2732525" y="0"/>
            <a:ext cx="3481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very soft solid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294A31-1733-3C75-9E3B-3341691D7558}"/>
              </a:ext>
            </a:extLst>
          </p:cNvPr>
          <p:cNvGrpSpPr/>
          <p:nvPr/>
        </p:nvGrpSpPr>
        <p:grpSpPr>
          <a:xfrm>
            <a:off x="4597429" y="2772152"/>
            <a:ext cx="3778444" cy="710260"/>
            <a:chOff x="7868792" y="1186051"/>
            <a:chExt cx="3778444" cy="71026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35353C4-80D5-D59E-AF1A-E95DD6AD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67713"/>
            <a:stretch/>
          </p:blipFill>
          <p:spPr>
            <a:xfrm>
              <a:off x="7868792" y="1186051"/>
              <a:ext cx="3778444" cy="42031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DBBF4C-84F1-488C-54EA-AD9346308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9171" b="35739"/>
            <a:stretch/>
          </p:blipFill>
          <p:spPr>
            <a:xfrm>
              <a:off x="7868792" y="1569686"/>
              <a:ext cx="3778444" cy="32662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29401BF-BD06-B0C9-80C8-9B2905BA4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4910" r="45128"/>
            <a:stretch/>
          </p:blipFill>
          <p:spPr>
            <a:xfrm>
              <a:off x="9392244" y="1561270"/>
              <a:ext cx="2073316" cy="326624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E3478E2-4ABF-249C-46E7-193D37D9CBC5}"/>
              </a:ext>
            </a:extLst>
          </p:cNvPr>
          <p:cNvSpPr txBox="1"/>
          <p:nvPr/>
        </p:nvSpPr>
        <p:spPr>
          <a:xfrm>
            <a:off x="1804331" y="716247"/>
            <a:ext cx="11369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/>
              <a:t>NbSe</a:t>
            </a:r>
            <a:r>
              <a:rPr lang="en-IN" sz="2400" baseline="-25000" dirty="0"/>
              <a:t>2</a:t>
            </a:r>
            <a:endParaRPr lang="en-US" sz="2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33D016-6840-025C-5E35-D0C2AAA77049}"/>
              </a:ext>
            </a:extLst>
          </p:cNvPr>
          <p:cNvGrpSpPr/>
          <p:nvPr/>
        </p:nvGrpSpPr>
        <p:grpSpPr>
          <a:xfrm>
            <a:off x="4873382" y="3566650"/>
            <a:ext cx="7126501" cy="3219949"/>
            <a:chOff x="6667254" y="4436185"/>
            <a:chExt cx="4727507" cy="222874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D5BF0A9-A03C-B4F4-88EE-170E86CEBE72}"/>
                </a:ext>
              </a:extLst>
            </p:cNvPr>
            <p:cNvSpPr txBox="1"/>
            <p:nvPr/>
          </p:nvSpPr>
          <p:spPr>
            <a:xfrm>
              <a:off x="6667254" y="5218592"/>
              <a:ext cx="1812208" cy="298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200" b="1" dirty="0">
                  <a:solidFill>
                    <a:srgbClr val="0066FF"/>
                  </a:solidFill>
                </a:rPr>
                <a:t>25 </a:t>
              </a:r>
              <a:r>
                <a:rPr lang="en-IN" sz="2200" b="1" dirty="0" err="1">
                  <a:solidFill>
                    <a:srgbClr val="0066FF"/>
                  </a:solidFill>
                </a:rPr>
                <a:t>kOe</a:t>
              </a:r>
              <a:r>
                <a:rPr lang="en-IN" sz="2200" b="1" dirty="0">
                  <a:solidFill>
                    <a:srgbClr val="0066FF"/>
                  </a:solidFill>
                </a:rPr>
                <a:t>, </a:t>
              </a:r>
              <a:r>
                <a:rPr lang="en-IN" sz="2200" dirty="0">
                  <a:solidFill>
                    <a:srgbClr val="FF0000"/>
                  </a:solidFill>
                </a:rPr>
                <a:t>460 </a:t>
              </a:r>
              <a:r>
                <a:rPr lang="en-IN" sz="2200" dirty="0" err="1">
                  <a:solidFill>
                    <a:srgbClr val="FF0000"/>
                  </a:solidFill>
                </a:rPr>
                <a:t>mK</a:t>
              </a:r>
              <a:endParaRPr lang="en-IN" sz="2200" b="1" baseline="-25000" dirty="0">
                <a:solidFill>
                  <a:srgbClr val="0066FF"/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66F887A-F0C4-797C-0A8A-CE1B3C97D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6096" y="4436185"/>
              <a:ext cx="2238665" cy="222874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39C667A-0DC5-F804-C9B9-EBF89B1A6F48}"/>
              </a:ext>
            </a:extLst>
          </p:cNvPr>
          <p:cNvGrpSpPr/>
          <p:nvPr/>
        </p:nvGrpSpPr>
        <p:grpSpPr>
          <a:xfrm>
            <a:off x="4132888" y="74196"/>
            <a:ext cx="7812438" cy="3325553"/>
            <a:chOff x="6206712" y="1655372"/>
            <a:chExt cx="5164982" cy="222713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338190A-B885-F46B-CE53-7F089DCF2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0612" y="1655372"/>
              <a:ext cx="2231082" cy="222713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A50DA2-8007-F107-D164-DB4D4091184E}"/>
                </a:ext>
              </a:extLst>
            </p:cNvPr>
            <p:cNvSpPr txBox="1"/>
            <p:nvPr/>
          </p:nvSpPr>
          <p:spPr>
            <a:xfrm>
              <a:off x="6206712" y="2347763"/>
              <a:ext cx="2595716" cy="28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200" b="1" dirty="0">
                  <a:solidFill>
                    <a:srgbClr val="FF0000"/>
                  </a:solidFill>
                </a:rPr>
                <a:t> 4.14 K, </a:t>
              </a:r>
              <a:r>
                <a:rPr lang="en-IN" sz="2200" dirty="0">
                  <a:solidFill>
                    <a:srgbClr val="0066FF"/>
                  </a:solidFill>
                </a:rPr>
                <a:t>8 </a:t>
              </a:r>
              <a:r>
                <a:rPr lang="en-IN" sz="2200" dirty="0" err="1">
                  <a:solidFill>
                    <a:srgbClr val="0066FF"/>
                  </a:solidFill>
                </a:rPr>
                <a:t>kOe</a:t>
              </a:r>
              <a:endParaRPr lang="en-IN" sz="2200" baseline="-25000" dirty="0">
                <a:solidFill>
                  <a:srgbClr val="0066FF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E92D67-7DEC-FF30-E1F4-2C84961676CB}"/>
              </a:ext>
            </a:extLst>
          </p:cNvPr>
          <p:cNvGrpSpPr/>
          <p:nvPr/>
        </p:nvGrpSpPr>
        <p:grpSpPr>
          <a:xfrm>
            <a:off x="4753454" y="981204"/>
            <a:ext cx="3481107" cy="1629165"/>
            <a:chOff x="7753152" y="2173018"/>
            <a:chExt cx="1243703" cy="1035267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12731DA-85FF-3BF2-60C4-7442A5784A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3152" y="2173018"/>
              <a:ext cx="1243703" cy="1035267"/>
            </a:xfrm>
            <a:prstGeom prst="straightConnector1">
              <a:avLst/>
            </a:prstGeom>
            <a:ln w="177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EE57812-9822-482C-837B-C5F3A148A563}"/>
                </a:ext>
              </a:extLst>
            </p:cNvPr>
            <p:cNvSpPr txBox="1"/>
            <p:nvPr/>
          </p:nvSpPr>
          <p:spPr>
            <a:xfrm>
              <a:off x="8036099" y="2474664"/>
              <a:ext cx="174948" cy="37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2333EE0-7EA0-4295-508C-3AA71D6A55D6}"/>
              </a:ext>
            </a:extLst>
          </p:cNvPr>
          <p:cNvGrpSpPr/>
          <p:nvPr/>
        </p:nvGrpSpPr>
        <p:grpSpPr>
          <a:xfrm>
            <a:off x="4753454" y="3644196"/>
            <a:ext cx="3530169" cy="1432450"/>
            <a:chOff x="7778100" y="4533771"/>
            <a:chExt cx="1218755" cy="95262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6F8BAD3-FAA3-06B3-747B-452B7AE676E3}"/>
                </a:ext>
              </a:extLst>
            </p:cNvPr>
            <p:cNvCxnSpPr>
              <a:cxnSpLocks/>
            </p:cNvCxnSpPr>
            <p:nvPr/>
          </p:nvCxnSpPr>
          <p:spPr>
            <a:xfrm>
              <a:off x="7778100" y="4533771"/>
              <a:ext cx="1218755" cy="952626"/>
            </a:xfrm>
            <a:prstGeom prst="straightConnector1">
              <a:avLst/>
            </a:prstGeom>
            <a:ln w="177800"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D61B6FD-4223-D6DA-21A8-B9BFF10736C5}"/>
                </a:ext>
              </a:extLst>
            </p:cNvPr>
            <p:cNvSpPr txBox="1"/>
            <p:nvPr/>
          </p:nvSpPr>
          <p:spPr>
            <a:xfrm>
              <a:off x="8102753" y="4914604"/>
              <a:ext cx="188318" cy="388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66FF"/>
                  </a:solidFill>
                </a:rPr>
                <a:t>H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528985-9953-7405-51F7-9BC9BC4AC357}"/>
              </a:ext>
            </a:extLst>
          </p:cNvPr>
          <p:cNvGrpSpPr/>
          <p:nvPr/>
        </p:nvGrpSpPr>
        <p:grpSpPr>
          <a:xfrm>
            <a:off x="-224400" y="5870161"/>
            <a:ext cx="4591664" cy="461665"/>
            <a:chOff x="-224400" y="5870161"/>
            <a:chExt cx="4591664" cy="4616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CD1092-7964-BEE7-5E4E-AFF73750264A}"/>
                </a:ext>
              </a:extLst>
            </p:cNvPr>
            <p:cNvSpPr txBox="1"/>
            <p:nvPr/>
          </p:nvSpPr>
          <p:spPr>
            <a:xfrm>
              <a:off x="-224400" y="5870161"/>
              <a:ext cx="4591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dirty="0">
                  <a:solidFill>
                    <a:srgbClr val="0066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Magnetic field</a:t>
              </a:r>
              <a:r>
                <a:rPr lang="en-IN" sz="24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       </a:t>
              </a:r>
              <a:r>
                <a:rPr lang="en-IN" sz="2400" dirty="0"/>
                <a:t>Pressure </a:t>
              </a:r>
            </a:p>
          </p:txBody>
        </p:sp>
        <p:sp>
          <p:nvSpPr>
            <p:cNvPr id="6" name="Arrow: Left-Right 5">
              <a:extLst>
                <a:ext uri="{FF2B5EF4-FFF2-40B4-BE49-F238E27FC236}">
                  <a16:creationId xmlns:a16="http://schemas.microsoft.com/office/drawing/2014/main" id="{0E05E49F-60EC-9DDA-8992-87B741275B7E}"/>
                </a:ext>
              </a:extLst>
            </p:cNvPr>
            <p:cNvSpPr/>
            <p:nvPr/>
          </p:nvSpPr>
          <p:spPr>
            <a:xfrm>
              <a:off x="2067299" y="5983955"/>
              <a:ext cx="536027" cy="259380"/>
            </a:xfrm>
            <a:prstGeom prst="left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77FA3E-9B31-FE79-1DAD-A6FC8DEF2F98}"/>
              </a:ext>
            </a:extLst>
          </p:cNvPr>
          <p:cNvGrpSpPr/>
          <p:nvPr/>
        </p:nvGrpSpPr>
        <p:grpSpPr>
          <a:xfrm>
            <a:off x="252529" y="5094962"/>
            <a:ext cx="3625811" cy="754181"/>
            <a:chOff x="282027" y="5094962"/>
            <a:chExt cx="3625811" cy="7541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C8698F-2B10-62EE-4DEC-1AAB1C40CC63}"/>
                </a:ext>
              </a:extLst>
            </p:cNvPr>
            <p:cNvSpPr txBox="1"/>
            <p:nvPr/>
          </p:nvSpPr>
          <p:spPr>
            <a:xfrm>
              <a:off x="282027" y="5227312"/>
              <a:ext cx="36258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Areal vortex density 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11E5595-72AC-EA48-6DF7-383DA8804C56}"/>
                    </a:ext>
                  </a:extLst>
                </p:cNvPr>
                <p:cNvSpPr txBox="1"/>
                <p:nvPr/>
              </p:nvSpPr>
              <p:spPr>
                <a:xfrm>
                  <a:off x="3332796" y="5094962"/>
                  <a:ext cx="468013" cy="7541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11E5595-72AC-EA48-6DF7-383DA8804C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2796" y="5094962"/>
                  <a:ext cx="468013" cy="75418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1E0203B7-4449-1A24-35D2-F18CC8D1B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850" y="87112"/>
            <a:ext cx="1568875" cy="1552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D38553-1C56-F28C-EEDF-ED0E663B4B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580" y="1702618"/>
            <a:ext cx="3317527" cy="3322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C94906-A8A7-22E2-4D51-A5676730502C}"/>
              </a:ext>
            </a:extLst>
          </p:cNvPr>
          <p:cNvSpPr txBox="1"/>
          <p:nvPr/>
        </p:nvSpPr>
        <p:spPr>
          <a:xfrm>
            <a:off x="1257264" y="1301466"/>
            <a:ext cx="311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b="1" dirty="0">
                <a:solidFill>
                  <a:srgbClr val="FF0000"/>
                </a:solidFill>
              </a:rPr>
              <a:t>460 </a:t>
            </a:r>
            <a:r>
              <a:rPr lang="en-IN" sz="2200" b="1" dirty="0" err="1">
                <a:solidFill>
                  <a:srgbClr val="FF0000"/>
                </a:solidFill>
              </a:rPr>
              <a:t>mK</a:t>
            </a:r>
            <a:r>
              <a:rPr lang="en-IN" sz="2200" b="1" dirty="0">
                <a:solidFill>
                  <a:srgbClr val="FF0000"/>
                </a:solidFill>
              </a:rPr>
              <a:t>, </a:t>
            </a:r>
            <a:r>
              <a:rPr lang="en-IN" sz="2200" dirty="0">
                <a:solidFill>
                  <a:srgbClr val="0066FF"/>
                </a:solidFill>
              </a:rPr>
              <a:t>8 </a:t>
            </a:r>
            <a:r>
              <a:rPr lang="en-IN" sz="2200" dirty="0" err="1">
                <a:solidFill>
                  <a:srgbClr val="0066FF"/>
                </a:solidFill>
              </a:rPr>
              <a:t>kOe</a:t>
            </a:r>
            <a:endParaRPr lang="en-IN" sz="2200" baseline="-25000" dirty="0">
              <a:solidFill>
                <a:srgbClr val="0066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DC730F-70BD-A0B2-8BBB-B2E5B144B52D}"/>
              </a:ext>
            </a:extLst>
          </p:cNvPr>
          <p:cNvSpPr txBox="1"/>
          <p:nvPr/>
        </p:nvSpPr>
        <p:spPr>
          <a:xfrm>
            <a:off x="3713094" y="5533696"/>
            <a:ext cx="5184379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>
                <a:solidFill>
                  <a:srgbClr val="7030A0"/>
                </a:solidFill>
              </a:rPr>
              <a:t>Caveat:</a:t>
            </a:r>
            <a:r>
              <a:rPr lang="en-IN" sz="2400" b="1" dirty="0"/>
              <a:t> </a:t>
            </a:r>
          </a:p>
          <a:p>
            <a:pPr algn="ctr"/>
            <a:r>
              <a:rPr lang="en-IN" sz="2400" dirty="0"/>
              <a:t>No Temporal Dynamics </a:t>
            </a:r>
            <a:r>
              <a:rPr lang="en-IN" sz="2400" dirty="0">
                <a:sym typeface="Wingdings" panose="05000000000000000000" pitchFamily="2" charset="2"/>
              </a:rPr>
              <a:t> </a:t>
            </a:r>
            <a:r>
              <a:rPr lang="en-IN" sz="2400" dirty="0">
                <a:solidFill>
                  <a:srgbClr val="7030A0"/>
                </a:solidFill>
                <a:sym typeface="Wingdings" panose="05000000000000000000" pitchFamily="2" charset="2"/>
              </a:rPr>
              <a:t>Amorphous glass</a:t>
            </a:r>
          </a:p>
        </p:txBody>
      </p:sp>
    </p:spTree>
    <p:extLst>
      <p:ext uri="{BB962C8B-B14F-4D97-AF65-F5344CB8AC3E}">
        <p14:creationId xmlns:p14="http://schemas.microsoft.com/office/powerpoint/2010/main" val="3058014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E7AAFC-096E-CBB0-D964-A92EE3A714C1}"/>
              </a:ext>
            </a:extLst>
          </p:cNvPr>
          <p:cNvSpPr txBox="1"/>
          <p:nvPr/>
        </p:nvSpPr>
        <p:spPr>
          <a:xfrm>
            <a:off x="558800" y="37792"/>
            <a:ext cx="11216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/>
              <a:t>Order-disorder transition of the vortex lattice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A3FEBB-6AE3-EAAC-8833-5D30F541A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6" y="1121769"/>
            <a:ext cx="2428240" cy="2131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E427FB-4C0A-B3CF-5672-E5476BF57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92" y="3429000"/>
            <a:ext cx="1086135" cy="1074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41D73E-FA4C-606C-3D88-A3923D24B4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490"/>
          <a:stretch/>
        </p:blipFill>
        <p:spPr>
          <a:xfrm>
            <a:off x="2515586" y="803221"/>
            <a:ext cx="4982494" cy="5809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FB6368-8C59-EBE2-738A-F5BF96245FD3}"/>
              </a:ext>
            </a:extLst>
          </p:cNvPr>
          <p:cNvSpPr txBox="1"/>
          <p:nvPr/>
        </p:nvSpPr>
        <p:spPr>
          <a:xfrm>
            <a:off x="0" y="6542515"/>
            <a:ext cx="6725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Scientific Reports </a:t>
            </a: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5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, 10613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(2015); Phys. Rev. B</a:t>
            </a: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 93, 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144503</a:t>
            </a: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(2016). </a:t>
            </a:r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A03F69-BDBC-6FD5-A56D-78DC148D84C1}"/>
              </a:ext>
            </a:extLst>
          </p:cNvPr>
          <p:cNvSpPr txBox="1"/>
          <p:nvPr/>
        </p:nvSpPr>
        <p:spPr>
          <a:xfrm>
            <a:off x="325120" y="499457"/>
            <a:ext cx="689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/>
              <a:t>In conventional superconductors the VL does not melt in 3D!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93D66B-1B98-D550-964C-A8FD86BE3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60" y="4970279"/>
            <a:ext cx="2197213" cy="11811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1BAC4F0-1651-F8DF-5CB9-EE1FD8E4793D}"/>
              </a:ext>
            </a:extLst>
          </p:cNvPr>
          <p:cNvGrpSpPr/>
          <p:nvPr/>
        </p:nvGrpSpPr>
        <p:grpSpPr>
          <a:xfrm>
            <a:off x="8472247" y="1723770"/>
            <a:ext cx="3200400" cy="2649022"/>
            <a:chOff x="8005664" y="682694"/>
            <a:chExt cx="3200400" cy="264902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E1FA40-549F-6D8C-8705-147D61BDE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5434" t="25034" r="38316" b="39592"/>
            <a:stretch/>
          </p:blipFill>
          <p:spPr>
            <a:xfrm>
              <a:off x="8005664" y="682694"/>
              <a:ext cx="3200400" cy="2425960"/>
            </a:xfrm>
            <a:prstGeom prst="rect">
              <a:avLst/>
            </a:prstGeom>
          </p:spPr>
        </p:pic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194D7B05-EA7E-A074-A128-CFFE525087F7}"/>
                </a:ext>
              </a:extLst>
            </p:cNvPr>
            <p:cNvSpPr txBox="1"/>
            <p:nvPr/>
          </p:nvSpPr>
          <p:spPr>
            <a:xfrm>
              <a:off x="8656474" y="3023939"/>
              <a:ext cx="238163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IN" sz="1400" b="0" i="1">
                  <a:solidFill>
                    <a:srgbClr val="222222"/>
                  </a:solidFill>
                  <a:effectLst/>
                  <a:highlight>
                    <a:srgbClr val="FFFFFF"/>
                  </a:highlight>
                  <a:latin typeface="-apple-system"/>
                </a:rPr>
                <a:t>Nature</a:t>
              </a:r>
              <a:r>
                <a:rPr lang="en-IN" sz="1400" b="0" i="0">
                  <a:solidFill>
                    <a:srgbClr val="222222"/>
                  </a:solidFill>
                  <a:effectLst/>
                  <a:highlight>
                    <a:srgbClr val="FFFFFF"/>
                  </a:highlight>
                  <a:latin typeface="-apple-system"/>
                </a:rPr>
                <a:t> </a:t>
              </a:r>
              <a:r>
                <a:rPr lang="en-IN" sz="1400" b="1" i="0">
                  <a:solidFill>
                    <a:srgbClr val="222222"/>
                  </a:solidFill>
                  <a:effectLst/>
                  <a:highlight>
                    <a:srgbClr val="FFFFFF"/>
                  </a:highlight>
                  <a:latin typeface="-apple-system"/>
                </a:rPr>
                <a:t>375</a:t>
              </a:r>
              <a:r>
                <a:rPr lang="en-IN" sz="1400" b="0" i="0">
                  <a:solidFill>
                    <a:srgbClr val="222222"/>
                  </a:solidFill>
                  <a:effectLst/>
                  <a:highlight>
                    <a:srgbClr val="FFFFFF"/>
                  </a:highlight>
                  <a:latin typeface="-apple-system"/>
                </a:rPr>
                <a:t>, 373–376 (1995)</a:t>
              </a:r>
              <a:endParaRPr lang="en-IN" sz="140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69CA21E-29DA-7CAD-23D0-00C2184DB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2826" y="4620687"/>
            <a:ext cx="1562100" cy="1676400"/>
          </a:xfrm>
          <a:prstGeom prst="rect">
            <a:avLst/>
          </a:prstGeom>
        </p:spPr>
      </p:pic>
      <p:sp>
        <p:nvSpPr>
          <p:cNvPr id="15" name="TextBox 28">
            <a:extLst>
              <a:ext uri="{FF2B5EF4-FFF2-40B4-BE49-F238E27FC236}">
                <a16:creationId xmlns:a16="http://schemas.microsoft.com/office/drawing/2014/main" id="{EC0D8F34-F109-9845-B9E6-C8C720473779}"/>
              </a:ext>
            </a:extLst>
          </p:cNvPr>
          <p:cNvSpPr txBox="1"/>
          <p:nvPr/>
        </p:nvSpPr>
        <p:spPr>
          <a:xfrm>
            <a:off x="9227252" y="6391093"/>
            <a:ext cx="30472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400" b="0" i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Nature</a:t>
            </a:r>
            <a:r>
              <a:rPr lang="en-IN" sz="1400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 </a:t>
            </a:r>
            <a:r>
              <a:rPr lang="en-IN" sz="1400" b="1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406</a:t>
            </a:r>
            <a:r>
              <a:rPr lang="en-IN" sz="1400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, 282–287 (2000)</a:t>
            </a:r>
            <a:endParaRPr lang="en-IN" sz="1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44B246-8CDC-2A47-B40D-39493DBA2ACE}"/>
              </a:ext>
            </a:extLst>
          </p:cNvPr>
          <p:cNvSpPr txBox="1"/>
          <p:nvPr/>
        </p:nvSpPr>
        <p:spPr>
          <a:xfrm>
            <a:off x="8148320" y="670560"/>
            <a:ext cx="3956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/>
              <a:t>In bulk crystals vortex liquids have been only observed in High Temperature superconductors at temperature &gt; 0.4 T</a:t>
            </a:r>
            <a:r>
              <a:rPr lang="en-IN" baseline="-25000"/>
              <a:t>c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524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927357-F4E1-7930-9E4B-4432F540997B}"/>
              </a:ext>
            </a:extLst>
          </p:cNvPr>
          <p:cNvSpPr txBox="1"/>
          <p:nvPr/>
        </p:nvSpPr>
        <p:spPr>
          <a:xfrm>
            <a:off x="723900" y="85492"/>
            <a:ext cx="1074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Development of TIFR-</a:t>
            </a:r>
            <a:r>
              <a:rPr lang="en-US" b="1" dirty="0" err="1"/>
              <a:t>Qmet</a:t>
            </a:r>
            <a:r>
              <a:rPr lang="en-US" b="1" dirty="0"/>
              <a:t> Cryogenic </a:t>
            </a:r>
            <a:r>
              <a:rPr lang="en-US" b="1" dirty="0" err="1"/>
              <a:t>Nanopositioners</a:t>
            </a:r>
            <a:r>
              <a:rPr lang="en-US" b="1" dirty="0"/>
              <a:t> (NP)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DDD80E-C974-B9AF-98E1-B149DDD7A2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42"/>
          <a:stretch>
            <a:fillRect/>
          </a:stretch>
        </p:blipFill>
        <p:spPr>
          <a:xfrm>
            <a:off x="76011" y="571050"/>
            <a:ext cx="7288534" cy="2768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9814EB-3EAA-02E9-6867-C31BCA215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207" y="697422"/>
            <a:ext cx="2567744" cy="21753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C73903-0EE4-CE97-0D2A-5D42C5747988}"/>
              </a:ext>
            </a:extLst>
          </p:cNvPr>
          <p:cNvSpPr txBox="1"/>
          <p:nvPr/>
        </p:nvSpPr>
        <p:spPr>
          <a:xfrm>
            <a:off x="7859561" y="386384"/>
            <a:ext cx="4332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Point Contact Spec Insert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2A4760-B00D-C2EB-1489-70E8F17E6519}"/>
              </a:ext>
            </a:extLst>
          </p:cNvPr>
          <p:cNvSpPr txBox="1"/>
          <p:nvPr/>
        </p:nvSpPr>
        <p:spPr>
          <a:xfrm>
            <a:off x="6348961" y="6444129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u="sng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hlinkClick r:id="rId4"/>
              </a:rPr>
              <a:t>Review of Scientific Instruments, 95, 113708 (2024)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782F24-CDCE-16C9-C4AF-006CD52842AD}"/>
              </a:ext>
            </a:extLst>
          </p:cNvPr>
          <p:cNvSpPr/>
          <p:nvPr/>
        </p:nvSpPr>
        <p:spPr>
          <a:xfrm>
            <a:off x="6096000" y="734947"/>
            <a:ext cx="1408386" cy="2102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120C16-5CB8-E8B2-1BD6-2AD8105F57AA}"/>
              </a:ext>
            </a:extLst>
          </p:cNvPr>
          <p:cNvGrpSpPr/>
          <p:nvPr/>
        </p:nvGrpSpPr>
        <p:grpSpPr>
          <a:xfrm>
            <a:off x="266160" y="3456019"/>
            <a:ext cx="3086100" cy="3072194"/>
            <a:chOff x="6788150" y="4201510"/>
            <a:chExt cx="3086100" cy="2731241"/>
          </a:xfrm>
        </p:grpSpPr>
        <p:pic>
          <p:nvPicPr>
            <p:cNvPr id="5" name="Picture 4" descr="A computer screen with a piece of paper on it&#10;&#10;Description automatically generated">
              <a:extLst>
                <a:ext uri="{FF2B5EF4-FFF2-40B4-BE49-F238E27FC236}">
                  <a16:creationId xmlns:a16="http://schemas.microsoft.com/office/drawing/2014/main" id="{A959016D-A0A6-1446-6EC7-4D9C0D7A0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42" b="37908"/>
            <a:stretch/>
          </p:blipFill>
          <p:spPr>
            <a:xfrm>
              <a:off x="6958942" y="4865242"/>
              <a:ext cx="2789724" cy="206750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49E2D5-1B78-8A57-2764-F3F8CBF79D54}"/>
                </a:ext>
              </a:extLst>
            </p:cNvPr>
            <p:cNvSpPr txBox="1"/>
            <p:nvPr/>
          </p:nvSpPr>
          <p:spPr>
            <a:xfrm>
              <a:off x="6788150" y="4201510"/>
              <a:ext cx="3086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dirty="0"/>
                <a:t>Example of LabView interface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5F06C45-626D-850A-DCE5-36033BD966C2}"/>
              </a:ext>
            </a:extLst>
          </p:cNvPr>
          <p:cNvSpPr txBox="1"/>
          <p:nvPr/>
        </p:nvSpPr>
        <p:spPr>
          <a:xfrm>
            <a:off x="3226676" y="3619915"/>
            <a:ext cx="4627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Customisable</a:t>
            </a:r>
            <a:r>
              <a:rPr lang="en-US" dirty="0"/>
              <a:t> for specific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Fully computer controlled electronics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Operating Temperature: 300 K – 1.6 K</a:t>
            </a:r>
          </a:p>
          <a:p>
            <a:endParaRPr lang="en-US" dirty="0"/>
          </a:p>
          <a:p>
            <a:r>
              <a:rPr lang="en-US" dirty="0"/>
              <a:t>Customizable for different applications.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E7CEA8-C691-A54B-2123-C4EB90ED42F4}"/>
              </a:ext>
            </a:extLst>
          </p:cNvPr>
          <p:cNvSpPr txBox="1"/>
          <p:nvPr/>
        </p:nvSpPr>
        <p:spPr>
          <a:xfrm>
            <a:off x="3457575" y="6102284"/>
            <a:ext cx="737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Also Available commercially through Excel Instruments, Mumbai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8F650A-3B16-BEEA-860E-2209B74CB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4396" y="2962275"/>
            <a:ext cx="2261372" cy="29992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E15326-215D-FB8B-54D7-AFCC07310B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5780" y="3713287"/>
            <a:ext cx="2057506" cy="160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91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78426A-7D02-E167-2A15-7308CFAAB7BD}"/>
              </a:ext>
            </a:extLst>
          </p:cNvPr>
          <p:cNvSpPr txBox="1"/>
          <p:nvPr/>
        </p:nvSpPr>
        <p:spPr>
          <a:xfrm>
            <a:off x="1345324" y="220717"/>
            <a:ext cx="923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Energy scales of the problem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F95E0B-169E-721A-FEE3-05423006B22C}"/>
              </a:ext>
            </a:extLst>
          </p:cNvPr>
          <p:cNvGrpSpPr/>
          <p:nvPr/>
        </p:nvGrpSpPr>
        <p:grpSpPr>
          <a:xfrm>
            <a:off x="4141075" y="945536"/>
            <a:ext cx="3647090" cy="1453367"/>
            <a:chOff x="82308" y="829923"/>
            <a:chExt cx="3647090" cy="145336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BC56484-145C-D32C-72C5-85D60FCDD683}"/>
                </a:ext>
              </a:extLst>
            </p:cNvPr>
            <p:cNvSpPr/>
            <p:nvPr/>
          </p:nvSpPr>
          <p:spPr>
            <a:xfrm>
              <a:off x="82308" y="829923"/>
              <a:ext cx="3647090" cy="1453367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EE5DED-21C7-2B25-94D8-8CF0A2B80B09}"/>
                </a:ext>
              </a:extLst>
            </p:cNvPr>
            <p:cNvSpPr txBox="1"/>
            <p:nvPr/>
          </p:nvSpPr>
          <p:spPr>
            <a:xfrm>
              <a:off x="405825" y="1008993"/>
              <a:ext cx="312617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Thermal Energy</a:t>
              </a:r>
            </a:p>
            <a:p>
              <a:pPr algn="ctr"/>
              <a:r>
                <a:rPr lang="en-US" sz="4000" b="1" dirty="0" err="1">
                  <a:solidFill>
                    <a:srgbClr val="FF0000"/>
                  </a:solidFill>
                </a:rPr>
                <a:t>k</a:t>
              </a:r>
              <a:r>
                <a:rPr lang="en-US" sz="4000" b="1" baseline="-25000" dirty="0" err="1">
                  <a:solidFill>
                    <a:srgbClr val="FF0000"/>
                  </a:solidFill>
                </a:rPr>
                <a:t>B</a:t>
              </a:r>
              <a:r>
                <a:rPr lang="en-US" sz="4000" b="1" dirty="0" err="1">
                  <a:solidFill>
                    <a:srgbClr val="FF0000"/>
                  </a:solidFill>
                </a:rPr>
                <a:t>T</a:t>
              </a:r>
              <a:endParaRPr lang="en-US" sz="4000" b="1" baseline="-25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955241A-8549-0E0C-8026-1C17C1BD9273}"/>
              </a:ext>
            </a:extLst>
          </p:cNvPr>
          <p:cNvGrpSpPr/>
          <p:nvPr/>
        </p:nvGrpSpPr>
        <p:grpSpPr>
          <a:xfrm>
            <a:off x="183931" y="945536"/>
            <a:ext cx="3647090" cy="1453367"/>
            <a:chOff x="82308" y="829923"/>
            <a:chExt cx="3647090" cy="145336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43A6809-AB9F-009E-0D1D-CEA696CF8362}"/>
                </a:ext>
              </a:extLst>
            </p:cNvPr>
            <p:cNvSpPr/>
            <p:nvPr/>
          </p:nvSpPr>
          <p:spPr>
            <a:xfrm>
              <a:off x="82308" y="829923"/>
              <a:ext cx="3647090" cy="145336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77E2CE-A315-F4AA-EA3B-A1DEAB7E61B1}"/>
                </a:ext>
              </a:extLst>
            </p:cNvPr>
            <p:cNvSpPr txBox="1"/>
            <p:nvPr/>
          </p:nvSpPr>
          <p:spPr>
            <a:xfrm>
              <a:off x="783590" y="1048774"/>
              <a:ext cx="224452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CC00"/>
                  </a:solidFill>
                </a:rPr>
                <a:t>Intervortex </a:t>
              </a:r>
            </a:p>
            <a:p>
              <a:pPr algn="ctr"/>
              <a:r>
                <a:rPr lang="en-US" sz="3000" dirty="0">
                  <a:solidFill>
                    <a:srgbClr val="00CC00"/>
                  </a:solidFill>
                </a:rPr>
                <a:t>interactions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2128FA1-D3C8-2B32-7083-88EAF5C75EC2}"/>
              </a:ext>
            </a:extLst>
          </p:cNvPr>
          <p:cNvGrpSpPr/>
          <p:nvPr/>
        </p:nvGrpSpPr>
        <p:grpSpPr>
          <a:xfrm>
            <a:off x="8098219" y="945536"/>
            <a:ext cx="3647090" cy="1453367"/>
            <a:chOff x="8098219" y="945536"/>
            <a:chExt cx="3647090" cy="145336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8140993-73F0-0D9C-6B04-E2BFEDBEF80D}"/>
                </a:ext>
              </a:extLst>
            </p:cNvPr>
            <p:cNvSpPr/>
            <p:nvPr/>
          </p:nvSpPr>
          <p:spPr>
            <a:xfrm>
              <a:off x="8098219" y="945536"/>
              <a:ext cx="3647090" cy="145336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60B0B6-A801-A6BB-381C-4E53AF9C09E6}"/>
                </a:ext>
              </a:extLst>
            </p:cNvPr>
            <p:cNvSpPr txBox="1"/>
            <p:nvPr/>
          </p:nvSpPr>
          <p:spPr>
            <a:xfrm>
              <a:off x="8427803" y="1124606"/>
              <a:ext cx="312457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002060"/>
                  </a:solidFill>
                </a:rPr>
                <a:t>Random Pinning </a:t>
              </a:r>
            </a:p>
            <a:p>
              <a:pPr algn="ctr"/>
              <a:r>
                <a:rPr lang="en-US" sz="3000" dirty="0">
                  <a:solidFill>
                    <a:srgbClr val="002060"/>
                  </a:solidFill>
                </a:rPr>
                <a:t>energy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F3AEE2-37BF-B23C-0040-3C88E2954ADD}"/>
              </a:ext>
            </a:extLst>
          </p:cNvPr>
          <p:cNvSpPr txBox="1"/>
          <p:nvPr/>
        </p:nvSpPr>
        <p:spPr>
          <a:xfrm>
            <a:off x="536028" y="2554014"/>
            <a:ext cx="295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Promotes order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C77204-6DC6-5399-0CFB-AEF302239713}"/>
              </a:ext>
            </a:extLst>
          </p:cNvPr>
          <p:cNvGrpSpPr/>
          <p:nvPr/>
        </p:nvGrpSpPr>
        <p:grpSpPr>
          <a:xfrm>
            <a:off x="4046483" y="2110886"/>
            <a:ext cx="7782910" cy="411598"/>
            <a:chOff x="4046483" y="2110886"/>
            <a:chExt cx="7782910" cy="41159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56B604F-E7FB-86E7-D2D0-C8022B9B1724}"/>
                </a:ext>
              </a:extLst>
            </p:cNvPr>
            <p:cNvCxnSpPr/>
            <p:nvPr/>
          </p:nvCxnSpPr>
          <p:spPr>
            <a:xfrm>
              <a:off x="4046483" y="2148520"/>
              <a:ext cx="0" cy="3739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C0CFCB6-589F-08F8-E6C6-C110469A8717}"/>
                </a:ext>
              </a:extLst>
            </p:cNvPr>
            <p:cNvCxnSpPr/>
            <p:nvPr/>
          </p:nvCxnSpPr>
          <p:spPr>
            <a:xfrm>
              <a:off x="11829393" y="2110886"/>
              <a:ext cx="0" cy="3739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28E51B-A75E-D67C-2BC9-4DF36FDF5F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46483" y="2517227"/>
              <a:ext cx="778291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0FBFA07-8AAD-E669-CD9B-4DD3E7B75A5A}"/>
              </a:ext>
            </a:extLst>
          </p:cNvPr>
          <p:cNvSpPr txBox="1"/>
          <p:nvPr/>
        </p:nvSpPr>
        <p:spPr>
          <a:xfrm>
            <a:off x="6311462" y="2526948"/>
            <a:ext cx="295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Favors disorder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7EF2B6-AE1B-DE3C-B7BA-605D9F0E3436}"/>
              </a:ext>
            </a:extLst>
          </p:cNvPr>
          <p:cNvGrpSpPr/>
          <p:nvPr/>
        </p:nvGrpSpPr>
        <p:grpSpPr>
          <a:xfrm>
            <a:off x="91176" y="4062016"/>
            <a:ext cx="11335655" cy="2575269"/>
            <a:chOff x="110941" y="1262436"/>
            <a:chExt cx="11335655" cy="257526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898AF3-3DFF-2C9B-DF5E-DCE8DEE3AFC1}"/>
                </a:ext>
              </a:extLst>
            </p:cNvPr>
            <p:cNvSpPr txBox="1"/>
            <p:nvPr/>
          </p:nvSpPr>
          <p:spPr>
            <a:xfrm rot="5400000">
              <a:off x="4787391" y="2482606"/>
              <a:ext cx="2248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rgbClr val="FF0000"/>
                  </a:solidFill>
                </a:rPr>
                <a:t>t</a:t>
              </a:r>
              <a:r>
                <a:rPr lang="en-US" sz="2400" i="1" dirty="0"/>
                <a:t> </a:t>
              </a:r>
              <a:r>
                <a:rPr lang="en-US" sz="2400" dirty="0"/>
                <a:t>~ 4 – 100 nm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240FBF9-4978-D17F-7293-DF309EFE2E68}"/>
                </a:ext>
              </a:extLst>
            </p:cNvPr>
            <p:cNvGrpSpPr/>
            <p:nvPr/>
          </p:nvGrpSpPr>
          <p:grpSpPr>
            <a:xfrm>
              <a:off x="110941" y="1548424"/>
              <a:ext cx="5732528" cy="1212114"/>
              <a:chOff x="166848" y="5008758"/>
              <a:chExt cx="4256931" cy="755045"/>
            </a:xfrm>
          </p:grpSpPr>
          <p:sp>
            <p:nvSpPr>
              <p:cNvPr id="29" name="TextBox 14">
                <a:extLst>
                  <a:ext uri="{FF2B5EF4-FFF2-40B4-BE49-F238E27FC236}">
                    <a16:creationId xmlns:a16="http://schemas.microsoft.com/office/drawing/2014/main" id="{3967F9E2-29EE-27E0-4661-D06B5F30BC6D}"/>
                  </a:ext>
                </a:extLst>
              </p:cNvPr>
              <p:cNvSpPr txBox="1"/>
              <p:nvPr/>
            </p:nvSpPr>
            <p:spPr>
              <a:xfrm>
                <a:off x="166848" y="5008758"/>
                <a:ext cx="4256931" cy="32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IN" sz="3000" b="1" dirty="0"/>
                  <a:t>Thin film</a:t>
                </a:r>
                <a:endParaRPr lang="en-US" sz="3000" b="1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E67BD79-A1E3-ACE1-6F8F-0C86033FAAB8}"/>
                  </a:ext>
                </a:extLst>
              </p:cNvPr>
              <p:cNvSpPr/>
              <p:nvPr/>
            </p:nvSpPr>
            <p:spPr>
              <a:xfrm>
                <a:off x="606176" y="5561305"/>
                <a:ext cx="3223158" cy="202498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78DBBB4-101B-58A2-475D-A8ED01DD7D89}"/>
                  </a:ext>
                </a:extLst>
              </p:cNvPr>
              <p:cNvSpPr/>
              <p:nvPr/>
            </p:nvSpPr>
            <p:spPr>
              <a:xfrm>
                <a:off x="965771" y="5561305"/>
                <a:ext cx="184935" cy="20249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4356BDF-4460-F85E-A086-64FC07F617C2}"/>
                  </a:ext>
                </a:extLst>
              </p:cNvPr>
              <p:cNvSpPr/>
              <p:nvPr/>
            </p:nvSpPr>
            <p:spPr>
              <a:xfrm>
                <a:off x="1477764" y="5559595"/>
                <a:ext cx="184935" cy="20249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FCE0021-7E77-7C1A-46AF-26D14A6F922F}"/>
                  </a:ext>
                </a:extLst>
              </p:cNvPr>
              <p:cNvSpPr/>
              <p:nvPr/>
            </p:nvSpPr>
            <p:spPr>
              <a:xfrm>
                <a:off x="2001747" y="5559595"/>
                <a:ext cx="184935" cy="20249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B3A52EB-D7A1-26CA-D1C2-E262AC5998E2}"/>
                  </a:ext>
                </a:extLst>
              </p:cNvPr>
              <p:cNvSpPr/>
              <p:nvPr/>
            </p:nvSpPr>
            <p:spPr>
              <a:xfrm>
                <a:off x="2536001" y="5559595"/>
                <a:ext cx="184935" cy="20249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3163C2D-946A-CBB7-72C5-5EB4EC8AB25A}"/>
                  </a:ext>
                </a:extLst>
              </p:cNvPr>
              <p:cNvSpPr/>
              <p:nvPr/>
            </p:nvSpPr>
            <p:spPr>
              <a:xfrm>
                <a:off x="3090812" y="5559595"/>
                <a:ext cx="184935" cy="20249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81B3D00-2C1D-D60E-4A3D-4AC8B5A8BF8D}"/>
                </a:ext>
              </a:extLst>
            </p:cNvPr>
            <p:cNvCxnSpPr/>
            <p:nvPr/>
          </p:nvCxnSpPr>
          <p:spPr>
            <a:xfrm>
              <a:off x="5365214" y="1949989"/>
              <a:ext cx="0" cy="4957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957E6F3-E25F-EC1B-1B04-54975661AB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3376" y="2818488"/>
              <a:ext cx="0" cy="4094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F970B15-5793-D538-94F2-8DCFCA9BF378}"/>
                </a:ext>
              </a:extLst>
            </p:cNvPr>
            <p:cNvSpPr txBox="1"/>
            <p:nvPr/>
          </p:nvSpPr>
          <p:spPr>
            <a:xfrm>
              <a:off x="6906413" y="1262436"/>
              <a:ext cx="45401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Condensation energy reduces by 4-5 orders of magnitude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2B76855-2553-E009-B788-26E4230D8619}"/>
                  </a:ext>
                </a:extLst>
              </p:cNvPr>
              <p:cNvSpPr txBox="1"/>
              <p:nvPr/>
            </p:nvSpPr>
            <p:spPr>
              <a:xfrm>
                <a:off x="6843630" y="5266838"/>
                <a:ext cx="4181337" cy="1046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3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sz="3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sz="3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2B76855-2553-E009-B788-26E4230D8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630" y="5266838"/>
                <a:ext cx="4181337" cy="104663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 63">
            <a:extLst>
              <a:ext uri="{FF2B5EF4-FFF2-40B4-BE49-F238E27FC236}">
                <a16:creationId xmlns:a16="http://schemas.microsoft.com/office/drawing/2014/main" id="{317C6CA6-B3E9-3880-9224-BA61DEA90DC1}"/>
              </a:ext>
            </a:extLst>
          </p:cNvPr>
          <p:cNvGrpSpPr/>
          <p:nvPr/>
        </p:nvGrpSpPr>
        <p:grpSpPr>
          <a:xfrm>
            <a:off x="91176" y="562698"/>
            <a:ext cx="11219744" cy="6122554"/>
            <a:chOff x="91176" y="562698"/>
            <a:chExt cx="11219744" cy="6122554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13BD1FB-B351-7DE4-6442-B8756B2AC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2453" y="3804496"/>
              <a:ext cx="606795" cy="46544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B95F11C-6520-1E11-81F9-5624439B9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2926" y="3858348"/>
              <a:ext cx="551632" cy="423127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D0CC92F-7763-E9C4-E8BA-29424D05A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4320" y="3837394"/>
              <a:ext cx="551632" cy="423127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395D53B-C6D1-7707-7F05-EA34803A7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4671" y="3857577"/>
              <a:ext cx="606795" cy="465440"/>
            </a:xfrm>
            <a:prstGeom prst="rect">
              <a:avLst/>
            </a:prstGeom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D46AB39-1D7B-1896-E1D6-05DF6AC03486}"/>
                </a:ext>
              </a:extLst>
            </p:cNvPr>
            <p:cNvGrpSpPr/>
            <p:nvPr/>
          </p:nvGrpSpPr>
          <p:grpSpPr>
            <a:xfrm>
              <a:off x="91176" y="562698"/>
              <a:ext cx="11219744" cy="6122554"/>
              <a:chOff x="91176" y="562698"/>
              <a:chExt cx="11219744" cy="6122554"/>
            </a:xfrm>
          </p:grpSpPr>
          <p:sp>
            <p:nvSpPr>
              <p:cNvPr id="24" name="Multiplication Sign 23">
                <a:extLst>
                  <a:ext uri="{FF2B5EF4-FFF2-40B4-BE49-F238E27FC236}">
                    <a16:creationId xmlns:a16="http://schemas.microsoft.com/office/drawing/2014/main" id="{85066249-654C-DD0C-DD7F-71E625683319}"/>
                  </a:ext>
                </a:extLst>
              </p:cNvPr>
              <p:cNvSpPr/>
              <p:nvPr/>
            </p:nvSpPr>
            <p:spPr>
              <a:xfrm>
                <a:off x="4567932" y="562698"/>
                <a:ext cx="2625213" cy="2219040"/>
              </a:xfrm>
              <a:prstGeom prst="mathMultiply">
                <a:avLst/>
              </a:prstGeom>
              <a:solidFill>
                <a:schemeClr val="tx1">
                  <a:alpha val="44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1F9B516-498F-6BDD-CC6D-8C73532C29EA}"/>
                  </a:ext>
                </a:extLst>
              </p:cNvPr>
              <p:cNvSpPr txBox="1"/>
              <p:nvPr/>
            </p:nvSpPr>
            <p:spPr>
              <a:xfrm>
                <a:off x="7184402" y="4071913"/>
                <a:ext cx="412651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Long vortices</a:t>
                </a:r>
                <a:r>
                  <a:rPr lang="en-US" sz="2400" dirty="0"/>
                  <a:t> </a:t>
                </a:r>
                <a:r>
                  <a:rPr lang="en-US" sz="2400" dirty="0">
                    <a:sym typeface="Wingdings" panose="05000000000000000000" pitchFamily="2" charset="2"/>
                  </a:rPr>
                  <a:t> </a:t>
                </a:r>
              </a:p>
              <a:p>
                <a:r>
                  <a:rPr lang="en-US" sz="2400" b="1" dirty="0">
                    <a:sym typeface="Wingdings" panose="05000000000000000000" pitchFamily="2" charset="2"/>
                  </a:rPr>
                  <a:t>Large condensation energy</a:t>
                </a:r>
                <a:endParaRPr lang="en-US" sz="2400" b="1" dirty="0"/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188901B2-B15C-EABD-C81A-FBF29B100691}"/>
                  </a:ext>
                </a:extLst>
              </p:cNvPr>
              <p:cNvGrpSpPr/>
              <p:nvPr/>
            </p:nvGrpSpPr>
            <p:grpSpPr>
              <a:xfrm>
                <a:off x="91176" y="3323859"/>
                <a:ext cx="6030281" cy="3361393"/>
                <a:chOff x="91176" y="3323859"/>
                <a:chExt cx="6030281" cy="3361393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A40C77D3-F31E-6D82-6542-3D2773B45B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80127" y="4233748"/>
                  <a:ext cx="4625227" cy="2451504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958B661B-B199-4CF6-5910-656E0D9F6D6B}"/>
                    </a:ext>
                  </a:extLst>
                </p:cNvPr>
                <p:cNvSpPr txBox="1"/>
                <p:nvPr/>
              </p:nvSpPr>
              <p:spPr>
                <a:xfrm>
                  <a:off x="907287" y="3323859"/>
                  <a:ext cx="3972228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000" b="1" dirty="0"/>
                    <a:t>Bulk Crystal</a:t>
                  </a:r>
                </a:p>
              </p:txBody>
            </p: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1D061C80-FFF1-C671-1F51-502B6B690D3B}"/>
                    </a:ext>
                  </a:extLst>
                </p:cNvPr>
                <p:cNvCxnSpPr/>
                <p:nvPr/>
              </p:nvCxnSpPr>
              <p:spPr>
                <a:xfrm flipV="1">
                  <a:off x="366479" y="4877987"/>
                  <a:ext cx="0" cy="855407"/>
                </a:xfrm>
                <a:prstGeom prst="straightConnector1">
                  <a:avLst/>
                </a:prstGeom>
                <a:ln w="127000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8F8E040-986B-FFE1-0278-C686E373C96A}"/>
                    </a:ext>
                  </a:extLst>
                </p:cNvPr>
                <p:cNvSpPr txBox="1"/>
                <p:nvPr/>
              </p:nvSpPr>
              <p:spPr>
                <a:xfrm>
                  <a:off x="91176" y="5733394"/>
                  <a:ext cx="58895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4000" b="1" dirty="0">
                      <a:solidFill>
                        <a:srgbClr val="FFFF00"/>
                      </a:solidFill>
                    </a:rPr>
                    <a:t>H</a:t>
                  </a:r>
                </a:p>
              </p:txBody>
            </p: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E960BCDB-6DFA-01AB-AE0E-81E1C2EA9716}"/>
                    </a:ext>
                  </a:extLst>
                </p:cNvPr>
                <p:cNvCxnSpPr/>
                <p:nvPr/>
              </p:nvCxnSpPr>
              <p:spPr>
                <a:xfrm>
                  <a:off x="5557520" y="4233748"/>
                  <a:ext cx="0" cy="236009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F23FAF8-5ACE-B56D-29B6-E7C174787E11}"/>
                    </a:ext>
                  </a:extLst>
                </p:cNvPr>
                <p:cNvSpPr txBox="1"/>
                <p:nvPr/>
              </p:nvSpPr>
              <p:spPr>
                <a:xfrm rot="5400000">
                  <a:off x="4798788" y="5271172"/>
                  <a:ext cx="218367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i="1" dirty="0">
                      <a:solidFill>
                        <a:srgbClr val="FF0000"/>
                      </a:solidFill>
                    </a:rPr>
                    <a:t>t</a:t>
                  </a:r>
                  <a:r>
                    <a:rPr lang="en-US" sz="2400" dirty="0"/>
                    <a:t> ~ 0.1 – 2 mm</a:t>
                  </a:r>
                </a:p>
              </p:txBody>
            </p:sp>
          </p:grpSp>
        </p:grp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306732D-27D6-69F8-E81A-86A340D1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130" y="3860059"/>
              <a:ext cx="551632" cy="42312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40FACAC-C352-13EB-A0D7-758015727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9140" y="3869927"/>
              <a:ext cx="551632" cy="423127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DB0C4409-A6BD-5797-412D-1BCC2823D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31" y="3340257"/>
            <a:ext cx="11860191" cy="3410165"/>
          </a:xfrm>
          <a:prstGeom prst="rect">
            <a:avLst/>
          </a:prstGeom>
        </p:spPr>
      </p:pic>
      <p:sp>
        <p:nvSpPr>
          <p:cNvPr id="43" name="Multiplication Sign 42">
            <a:extLst>
              <a:ext uri="{FF2B5EF4-FFF2-40B4-BE49-F238E27FC236}">
                <a16:creationId xmlns:a16="http://schemas.microsoft.com/office/drawing/2014/main" id="{23C4EAB5-B5D8-8796-2FB1-62C9C08C60DE}"/>
              </a:ext>
            </a:extLst>
          </p:cNvPr>
          <p:cNvSpPr/>
          <p:nvPr/>
        </p:nvSpPr>
        <p:spPr>
          <a:xfrm>
            <a:off x="8649899" y="562698"/>
            <a:ext cx="2625213" cy="2219040"/>
          </a:xfrm>
          <a:prstGeom prst="mathMultiply">
            <a:avLst/>
          </a:prstGeom>
          <a:solidFill>
            <a:schemeClr val="tx1">
              <a:alpha val="4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2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3" grpId="0" animBg="1"/>
      <p:bldP spid="4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1B8C03-D409-ECD1-4E56-CA0A33FDE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0B6AE5A-DA91-2239-B824-A52C142FD3AE}"/>
              </a:ext>
            </a:extLst>
          </p:cNvPr>
          <p:cNvSpPr txBox="1"/>
          <p:nvPr/>
        </p:nvSpPr>
        <p:spPr>
          <a:xfrm>
            <a:off x="3293507" y="-2221"/>
            <a:ext cx="6116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800" dirty="0"/>
              <a:t>Amorphous</a:t>
            </a:r>
            <a:r>
              <a:rPr lang="en-IN" sz="2800" b="1" dirty="0"/>
              <a:t> MoGe</a:t>
            </a:r>
            <a:r>
              <a:rPr lang="en-IN" sz="2800" dirty="0"/>
              <a:t> thin film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B87186-7F3C-B4FB-2CE9-8A7CC9F272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4734" b="49869"/>
          <a:stretch/>
        </p:blipFill>
        <p:spPr>
          <a:xfrm>
            <a:off x="2553577" y="3221394"/>
            <a:ext cx="2008375" cy="3247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C9C487-DF97-2C03-02BF-7064C1600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14"/>
          <a:stretch/>
        </p:blipFill>
        <p:spPr>
          <a:xfrm>
            <a:off x="310239" y="3200267"/>
            <a:ext cx="2138321" cy="32470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ABE6FE-669F-1CC7-88BC-B648B5CD94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869" r="44404"/>
          <a:stretch/>
        </p:blipFill>
        <p:spPr>
          <a:xfrm>
            <a:off x="6842072" y="3164244"/>
            <a:ext cx="4419248" cy="32470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FB11BF-D36D-3E38-AFEF-F44E00C859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407" r="26159" b="49869"/>
          <a:stretch/>
        </p:blipFill>
        <p:spPr>
          <a:xfrm>
            <a:off x="4954488" y="3211697"/>
            <a:ext cx="1942244" cy="3247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BF8F88-32DE-84FB-D070-352DB56B1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7970"/>
          <a:stretch/>
        </p:blipFill>
        <p:spPr>
          <a:xfrm>
            <a:off x="725752" y="3435855"/>
            <a:ext cx="6116320" cy="2421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B2EC74-05B1-DEE9-92B5-DF49140B41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417" t="51284"/>
          <a:stretch/>
        </p:blipFill>
        <p:spPr>
          <a:xfrm>
            <a:off x="6594211" y="3563255"/>
            <a:ext cx="5631233" cy="243883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DBF79CD-29C1-BA02-683D-B9431E44CC9C}"/>
              </a:ext>
            </a:extLst>
          </p:cNvPr>
          <p:cNvSpPr txBox="1"/>
          <p:nvPr/>
        </p:nvSpPr>
        <p:spPr>
          <a:xfrm>
            <a:off x="310239" y="616076"/>
            <a:ext cx="11714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Films grown through </a:t>
            </a:r>
            <a:r>
              <a:rPr lang="en-US" sz="2000" b="1" dirty="0"/>
              <a:t>pulsed laser deposition</a:t>
            </a:r>
            <a:r>
              <a:rPr lang="en-US" sz="2000" dirty="0"/>
              <a:t> using </a:t>
            </a:r>
            <a:r>
              <a:rPr lang="en-US" sz="2000" b="1" dirty="0"/>
              <a:t>arc-melted target     </a:t>
            </a:r>
            <a:r>
              <a:rPr lang="en-US" sz="2000" dirty="0"/>
              <a:t>Thickness: 20 nm</a:t>
            </a:r>
            <a:r>
              <a:rPr lang="en-US" sz="2000" b="1" dirty="0"/>
              <a:t>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23D6E05-466F-0481-196B-F3060AA00804}"/>
              </a:ext>
            </a:extLst>
          </p:cNvPr>
          <p:cNvGrpSpPr/>
          <p:nvPr/>
        </p:nvGrpSpPr>
        <p:grpSpPr>
          <a:xfrm>
            <a:off x="2207127" y="1734284"/>
            <a:ext cx="6612409" cy="1111307"/>
            <a:chOff x="2175150" y="1133018"/>
            <a:chExt cx="6612409" cy="111130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9237A65-7587-19A5-7126-33F79682B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5150" y="1133018"/>
              <a:ext cx="5226319" cy="111130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F46E67E-720E-F9AD-EC6A-DC82FA941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78497" y="1431715"/>
              <a:ext cx="1309062" cy="552638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91A0F4E2-0551-1EC1-5C32-5D60743DC5F9}"/>
              </a:ext>
            </a:extLst>
          </p:cNvPr>
          <p:cNvSpPr txBox="1"/>
          <p:nvPr/>
        </p:nvSpPr>
        <p:spPr>
          <a:xfrm>
            <a:off x="2096750" y="1084324"/>
            <a:ext cx="7391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Pinning 5 orders of magnitude smaller than Nb films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70kOe_2K_vortex_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27718" y="3409052"/>
            <a:ext cx="4680524" cy="2594838"/>
          </a:xfrm>
          <a:prstGeom prst="rect">
            <a:avLst/>
          </a:prstGeom>
        </p:spPr>
      </p:pic>
      <p:pic>
        <p:nvPicPr>
          <p:cNvPr id="5" name="55kOe_2K_vortex_movi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41603" y="489898"/>
            <a:ext cx="4599043" cy="2610153"/>
          </a:xfrm>
          <a:prstGeom prst="rect">
            <a:avLst/>
          </a:prstGeom>
        </p:spPr>
      </p:pic>
      <p:pic>
        <p:nvPicPr>
          <p:cNvPr id="4" name="1kOe_2K_vortex_movie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0363" y="510446"/>
            <a:ext cx="4504036" cy="2594838"/>
          </a:xfrm>
          <a:prstGeom prst="rect">
            <a:avLst/>
          </a:prstGeom>
        </p:spPr>
      </p:pic>
      <p:pic>
        <p:nvPicPr>
          <p:cNvPr id="3" name="3kOe_2K_vortex_movie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1888" y="3359892"/>
            <a:ext cx="4504036" cy="26408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1059" y="45391"/>
            <a:ext cx="826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Vortex Creep in the Solid, </a:t>
            </a:r>
            <a:r>
              <a:rPr lang="en-US" err="1"/>
              <a:t>Hexatic</a:t>
            </a:r>
            <a:r>
              <a:rPr lang="en-US"/>
              <a:t> fluid and Isotropic liquid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0527" y="633380"/>
            <a:ext cx="168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/>
              <a:t>Solid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14082" y="454960"/>
            <a:ext cx="2786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/>
              <a:t>Hexatic Fluid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18759" y="3337768"/>
            <a:ext cx="2786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/>
              <a:t>Hexatic Fluid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73074" y="3337768"/>
            <a:ext cx="2786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/>
              <a:t>Isotropic Liquid</a:t>
            </a:r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8C88320-D170-5CFA-CBDE-06C019A79316}"/>
              </a:ext>
            </a:extLst>
          </p:cNvPr>
          <p:cNvSpPr/>
          <p:nvPr/>
        </p:nvSpPr>
        <p:spPr>
          <a:xfrm rot="5400000">
            <a:off x="2402022" y="2968672"/>
            <a:ext cx="483476" cy="2627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7A4AA87-3C7E-8E9E-9673-12837E3F93F9}"/>
              </a:ext>
            </a:extLst>
          </p:cNvPr>
          <p:cNvSpPr/>
          <p:nvPr/>
        </p:nvSpPr>
        <p:spPr>
          <a:xfrm rot="19049900">
            <a:off x="3747042" y="3071495"/>
            <a:ext cx="1698117" cy="26742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99932181-35DF-46FD-4A3E-AC06071B0FCB}"/>
              </a:ext>
            </a:extLst>
          </p:cNvPr>
          <p:cNvSpPr/>
          <p:nvPr/>
        </p:nvSpPr>
        <p:spPr>
          <a:xfrm>
            <a:off x="7241628" y="2764221"/>
            <a:ext cx="231227" cy="59567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extBox 15">
            <a:hlinkClick r:id="rId14" action="ppaction://hlinksldjump"/>
            <a:extLst>
              <a:ext uri="{FF2B5EF4-FFF2-40B4-BE49-F238E27FC236}">
                <a16:creationId xmlns:a16="http://schemas.microsoft.com/office/drawing/2014/main" id="{4769D6C1-252B-0E41-01F8-1DD02C19E166}"/>
              </a:ext>
            </a:extLst>
          </p:cNvPr>
          <p:cNvSpPr txBox="1"/>
          <p:nvPr/>
        </p:nvSpPr>
        <p:spPr>
          <a:xfrm>
            <a:off x="9402069" y="1928731"/>
            <a:ext cx="27495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/>
              <a:t>The </a:t>
            </a:r>
            <a:r>
              <a:rPr lang="en-IN" sz="2000" b="1" dirty="0" err="1"/>
              <a:t>Hexatic</a:t>
            </a:r>
            <a:r>
              <a:rPr lang="en-IN" sz="2000" b="1" dirty="0"/>
              <a:t> Fluid</a:t>
            </a:r>
          </a:p>
          <a:p>
            <a:endParaRPr lang="en-IN" sz="2000" b="1" dirty="0"/>
          </a:p>
          <a:p>
            <a:r>
              <a:rPr lang="en-IN" sz="2000" dirty="0"/>
              <a:t>A fluid that maintains orientational order. First predicted by </a:t>
            </a:r>
            <a:r>
              <a:rPr lang="en-IN" sz="2000" dirty="0" err="1"/>
              <a:t>Berezinski</a:t>
            </a:r>
            <a:r>
              <a:rPr lang="en-IN" sz="2000" dirty="0"/>
              <a:t>, </a:t>
            </a:r>
            <a:r>
              <a:rPr lang="en-IN" sz="2000" dirty="0" err="1"/>
              <a:t>Kosterlitz</a:t>
            </a:r>
            <a:r>
              <a:rPr lang="en-IN" sz="2000" dirty="0"/>
              <a:t> and Thouless followed by Halperin Nelson and Young in the 1970s.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B6650C-1754-9D7F-4355-8718EDCAB64F}"/>
                  </a:ext>
                </a:extLst>
              </p:cNvPr>
              <p:cNvSpPr txBox="1"/>
              <p:nvPr/>
            </p:nvSpPr>
            <p:spPr>
              <a:xfrm>
                <a:off x="471948" y="5834185"/>
                <a:ext cx="114281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2400" dirty="0"/>
                  <a:t>Only possible when vortex motion is very slow.</a:t>
                </a:r>
              </a:p>
              <a:p>
                <a:pPr algn="ctr"/>
                <a:r>
                  <a:rPr lang="en-IN" sz="2400" dirty="0">
                    <a:ea typeface="Cambria Math" panose="02040503050406030204" pitchFamily="18" charset="0"/>
                  </a:rPr>
                  <a:t>Estimated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I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𝑑𝑐</m:t>
                        </m:r>
                      </m:sub>
                    </m:sSub>
                    <m:r>
                      <a:rPr lang="en-I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m:rPr>
                        <m:nor/>
                      </m:rPr>
                      <a:rPr lang="en-IN" sz="2400" dirty="0"/>
                      <m:t>10</m:t>
                    </m:r>
                    <m:r>
                      <m:rPr>
                        <m:nor/>
                      </m:rPr>
                      <a:rPr lang="en-IN" sz="2400" baseline="30000" dirty="0"/>
                      <m:t>−19</m:t>
                    </m:r>
                    <m:r>
                      <m:rPr>
                        <m:nor/>
                      </m:rPr>
                      <a:rPr lang="en-IN" sz="2400" dirty="0"/>
                      <m:t> </m:t>
                    </m:r>
                    <m:r>
                      <m:rPr>
                        <m:nor/>
                      </m:rPr>
                      <a:rPr lang="en-IN" sz="2400" dirty="0"/>
                      <m:t>Ohm</m:t>
                    </m:r>
                    <m:r>
                      <m:rPr>
                        <m:nor/>
                      </m:rPr>
                      <a:rPr lang="en-IN" sz="2400" dirty="0"/>
                      <m:t>−</m:t>
                    </m:r>
                    <m:r>
                      <m:rPr>
                        <m:nor/>
                      </m:rPr>
                      <a:rPr lang="en-IN" sz="2400" dirty="0"/>
                      <m:t>m</m:t>
                    </m:r>
                  </m:oMath>
                </a14:m>
                <a:endParaRPr lang="en-IN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B6650C-1754-9D7F-4355-8718EDCAB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48" y="5834185"/>
                <a:ext cx="11428164" cy="830997"/>
              </a:xfrm>
              <a:prstGeom prst="rect">
                <a:avLst/>
              </a:prstGeom>
              <a:blipFill>
                <a:blip r:embed="rId15"/>
                <a:stretch>
                  <a:fillRect t="-5882" b="-15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262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35DF4C3-7BA8-8BAD-FF6D-4D6D5EC593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8253855"/>
              </p:ext>
            </p:extLst>
          </p:nvPr>
        </p:nvGraphicFramePr>
        <p:xfrm>
          <a:off x="-67632" y="720528"/>
          <a:ext cx="6762124" cy="507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926080" imgH="2194560" progId="Origin95.Graph">
                  <p:embed/>
                </p:oleObj>
              </mc:Choice>
              <mc:Fallback>
                <p:oleObj name="Graph" r:id="rId2" imgW="2926080" imgH="2194560" progId="Origin95.Grap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35DF4C3-7BA8-8BAD-FF6D-4D6D5EC593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67632" y="720528"/>
                        <a:ext cx="6762124" cy="50706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6664F2F-B8C9-A6B3-C07B-13FA44B16E2B}"/>
              </a:ext>
            </a:extLst>
          </p:cNvPr>
          <p:cNvSpPr txBox="1"/>
          <p:nvPr/>
        </p:nvSpPr>
        <p:spPr>
          <a:xfrm>
            <a:off x="1025013" y="20710"/>
            <a:ext cx="10141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/>
              <a:t>Extreme sensitivity of the </a:t>
            </a:r>
            <a:r>
              <a:rPr lang="en-IN" sz="3600" err="1"/>
              <a:t>Hexatic</a:t>
            </a:r>
            <a:r>
              <a:rPr lang="en-IN" sz="3600"/>
              <a:t> State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0B9856-2D9E-596C-6A09-A22D5531C965}"/>
              </a:ext>
            </a:extLst>
          </p:cNvPr>
          <p:cNvSpPr txBox="1"/>
          <p:nvPr/>
        </p:nvSpPr>
        <p:spPr>
          <a:xfrm>
            <a:off x="35516" y="6488668"/>
            <a:ext cx="5440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>
                <a:solidFill>
                  <a:srgbClr val="4A452A"/>
                </a:solidFill>
                <a:latin typeface="Times New Roman" panose="02020603050405020304" pitchFamily="18" charset="0"/>
              </a:rPr>
              <a:t>Surajit Dutta et al., Phys. Rev. B </a:t>
            </a:r>
            <a:r>
              <a:rPr lang="en-IN" b="1">
                <a:solidFill>
                  <a:srgbClr val="4A452A"/>
                </a:solidFill>
                <a:latin typeface="Times New Roman" panose="02020603050405020304" pitchFamily="18" charset="0"/>
              </a:rPr>
              <a:t>100</a:t>
            </a:r>
            <a:r>
              <a:rPr lang="en-IN">
                <a:solidFill>
                  <a:srgbClr val="4A452A"/>
                </a:solidFill>
                <a:latin typeface="Times New Roman" panose="02020603050405020304" pitchFamily="18" charset="0"/>
              </a:rPr>
              <a:t>, 214518 (2019)</a:t>
            </a:r>
            <a:endParaRPr lang="en-IN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1F249B2-4E95-7553-FA0C-7A73DB4061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064126"/>
              </p:ext>
            </p:extLst>
          </p:nvPr>
        </p:nvGraphicFramePr>
        <p:xfrm>
          <a:off x="-75005" y="718800"/>
          <a:ext cx="6760800" cy="507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926080" imgH="2194560" progId="Origin95.Graph">
                  <p:embed/>
                </p:oleObj>
              </mc:Choice>
              <mc:Fallback>
                <p:oleObj name="Graph" r:id="rId4" imgW="2926080" imgH="2194560" progId="Origin95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1F249B2-4E95-7553-FA0C-7A73DB4061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5005" y="718800"/>
                        <a:ext cx="6760800" cy="5072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CA78394-CAFA-B463-303E-8175BFC25C42}"/>
              </a:ext>
            </a:extLst>
          </p:cNvPr>
          <p:cNvSpPr txBox="1"/>
          <p:nvPr/>
        </p:nvSpPr>
        <p:spPr>
          <a:xfrm>
            <a:off x="-83702" y="5373469"/>
            <a:ext cx="3662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/>
              <a:t>Solid to liquid transition: </a:t>
            </a:r>
            <a:r>
              <a:rPr lang="en-IN" err="1"/>
              <a:t>Hexatic</a:t>
            </a:r>
            <a:r>
              <a:rPr lang="en-IN"/>
              <a:t> Marked by Extreme sensitivity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5F00A1-0E44-FF92-544D-3A0F21408B30}"/>
              </a:ext>
            </a:extLst>
          </p:cNvPr>
          <p:cNvCxnSpPr>
            <a:cxnSpLocks/>
          </p:cNvCxnSpPr>
          <p:nvPr/>
        </p:nvCxnSpPr>
        <p:spPr>
          <a:xfrm flipV="1">
            <a:off x="1958948" y="4267200"/>
            <a:ext cx="0" cy="1066800"/>
          </a:xfrm>
          <a:prstGeom prst="straightConnector1">
            <a:avLst/>
          </a:prstGeom>
          <a:ln w="63500" cmpd="tri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C900001-56E3-5E6F-4E23-1BC45B412D3E}"/>
              </a:ext>
            </a:extLst>
          </p:cNvPr>
          <p:cNvSpPr txBox="1"/>
          <p:nvPr/>
        </p:nvSpPr>
        <p:spPr>
          <a:xfrm>
            <a:off x="2841394" y="5944464"/>
            <a:ext cx="366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err="1">
                <a:solidFill>
                  <a:srgbClr val="00B050"/>
                </a:solidFill>
              </a:rPr>
              <a:t>Hexatic</a:t>
            </a:r>
            <a:r>
              <a:rPr lang="en-IN">
                <a:solidFill>
                  <a:srgbClr val="00B050"/>
                </a:solidFill>
              </a:rPr>
              <a:t> fluid to isotropic liquid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38174E1-BA98-FDE4-5EF1-8D4C3ABBA785}"/>
              </a:ext>
            </a:extLst>
          </p:cNvPr>
          <p:cNvCxnSpPr>
            <a:cxnSpLocks/>
          </p:cNvCxnSpPr>
          <p:nvPr/>
        </p:nvCxnSpPr>
        <p:spPr>
          <a:xfrm flipV="1">
            <a:off x="4884044" y="4267200"/>
            <a:ext cx="0" cy="1637795"/>
          </a:xfrm>
          <a:prstGeom prst="straightConnector1">
            <a:avLst/>
          </a:prstGeom>
          <a:ln w="63500" cmpd="tri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0BB020A-4B97-171D-1B6D-89BE6BD0C3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968"/>
          <a:stretch/>
        </p:blipFill>
        <p:spPr>
          <a:xfrm>
            <a:off x="7902824" y="3403164"/>
            <a:ext cx="2895564" cy="3026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116F0B-F767-9A00-7466-02B0DB6B26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6229"/>
          <a:stretch/>
        </p:blipFill>
        <p:spPr>
          <a:xfrm>
            <a:off x="7167758" y="762000"/>
            <a:ext cx="4644372" cy="266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C7E6BF-5846-039F-5F54-3C7B57C5088A}"/>
              </a:ext>
            </a:extLst>
          </p:cNvPr>
          <p:cNvSpPr txBox="1"/>
          <p:nvPr/>
        </p:nvSpPr>
        <p:spPr>
          <a:xfrm>
            <a:off x="6824762" y="6134519"/>
            <a:ext cx="5208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 thanks: Mumbai B Ashmita Vahini</a:t>
            </a:r>
          </a:p>
          <a:p>
            <a:r>
              <a:rPr lang="en-US" dirty="0"/>
              <a:t>Transmission frequency:: 500 kHz</a:t>
            </a:r>
          </a:p>
        </p:txBody>
      </p:sp>
    </p:spTree>
    <p:extLst>
      <p:ext uri="{BB962C8B-B14F-4D97-AF65-F5344CB8AC3E}">
        <p14:creationId xmlns:p14="http://schemas.microsoft.com/office/powerpoint/2010/main" val="187379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402AE-EF26-473B-893C-3ABCB784CA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8333" r="11845" b="2362"/>
          <a:stretch/>
        </p:blipFill>
        <p:spPr>
          <a:xfrm>
            <a:off x="1874520" y="758852"/>
            <a:ext cx="7654764" cy="60991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901593-76D7-81E9-8FD6-D7797A4AC24B}"/>
              </a:ext>
            </a:extLst>
          </p:cNvPr>
          <p:cNvSpPr txBox="1"/>
          <p:nvPr/>
        </p:nvSpPr>
        <p:spPr>
          <a:xfrm>
            <a:off x="1425677" y="108156"/>
            <a:ext cx="9507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Vortex Phase Diagram in 20 nm a-</a:t>
            </a:r>
            <a:r>
              <a:rPr lang="en-IN" sz="3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MoGe</a:t>
            </a:r>
            <a:r>
              <a:rPr lang="en-I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thin film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4B05BE-C336-93A4-D264-26E49F030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889" y="983202"/>
            <a:ext cx="7489433" cy="14853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BEEE3B-D2CA-27AC-AE53-02415488A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420" y="2534475"/>
            <a:ext cx="4980755" cy="1345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B6717F-7FD0-7E29-B484-C012461BE0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8333" r="11845" b="2362"/>
          <a:stretch/>
        </p:blipFill>
        <p:spPr>
          <a:xfrm>
            <a:off x="109678" y="758852"/>
            <a:ext cx="4398387" cy="35045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8BA937-F9F6-3511-ECB8-C5D21F3E1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23" y="5286663"/>
            <a:ext cx="7489433" cy="11869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3C9AB9-3352-43D6-D4D5-B3503BC906AD}"/>
              </a:ext>
            </a:extLst>
          </p:cNvPr>
          <p:cNvSpPr txBox="1"/>
          <p:nvPr/>
        </p:nvSpPr>
        <p:spPr>
          <a:xfrm>
            <a:off x="852629" y="6476204"/>
            <a:ext cx="10463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Lucida Handwriting" panose="03010101010101010101" pitchFamily="66" charset="0"/>
                <a:cs typeface="Forte Forward" panose="020F0502020204030204" pitchFamily="2" charset="0"/>
              </a:rPr>
              <a:t>the lamps are different, but the Light is the same; it comes from beyond - Rumi</a:t>
            </a:r>
            <a:endParaRPr lang="en-US" dirty="0">
              <a:latin typeface="Lucida Handwriting" panose="03010101010101010101" pitchFamily="66" charset="0"/>
              <a:cs typeface="Forte Forward" panose="020F0502020204030204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F72D45-5645-0E66-75BA-0EE3E68B271D}"/>
              </a:ext>
            </a:extLst>
          </p:cNvPr>
          <p:cNvGrpSpPr/>
          <p:nvPr/>
        </p:nvGrpSpPr>
        <p:grpSpPr>
          <a:xfrm>
            <a:off x="5004620" y="4033786"/>
            <a:ext cx="6546226" cy="1186956"/>
            <a:chOff x="4567526" y="3877576"/>
            <a:chExt cx="7160300" cy="13699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DDEE43-9551-7B41-515A-1F2468CA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66972"/>
            <a:stretch>
              <a:fillRect/>
            </a:stretch>
          </p:blipFill>
          <p:spPr>
            <a:xfrm>
              <a:off x="4577359" y="3877576"/>
              <a:ext cx="5087788" cy="51187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EA777B-10F8-F7D6-30E8-EB1B51CA9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38891" b="32432"/>
            <a:stretch>
              <a:fillRect/>
            </a:stretch>
          </p:blipFill>
          <p:spPr>
            <a:xfrm>
              <a:off x="4567526" y="4343939"/>
              <a:ext cx="7150467" cy="62462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6C6E8C4-29CF-F57B-29F3-3E4EF8039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86203"/>
            <a:stretch>
              <a:fillRect/>
            </a:stretch>
          </p:blipFill>
          <p:spPr>
            <a:xfrm>
              <a:off x="4577359" y="4946984"/>
              <a:ext cx="7150467" cy="300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851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CosineVTI">
  <a:themeElements>
    <a:clrScheme name="AnalogousFromDarkSeedLeftStep">
      <a:dk1>
        <a:srgbClr val="000000"/>
      </a:dk1>
      <a:lt1>
        <a:srgbClr val="FFFFFF"/>
      </a:lt1>
      <a:dk2>
        <a:srgbClr val="31201C"/>
      </a:dk2>
      <a:lt2>
        <a:srgbClr val="F1F0F3"/>
      </a:lt2>
      <a:accent1>
        <a:srgbClr val="80B01F"/>
      </a:accent1>
      <a:accent2>
        <a:srgbClr val="B0A313"/>
      </a:accent2>
      <a:accent3>
        <a:srgbClr val="E78729"/>
      </a:accent3>
      <a:accent4>
        <a:srgbClr val="D52717"/>
      </a:accent4>
      <a:accent5>
        <a:srgbClr val="E72969"/>
      </a:accent5>
      <a:accent6>
        <a:srgbClr val="D517A6"/>
      </a:accent6>
      <a:hlink>
        <a:srgbClr val="C04257"/>
      </a:hlink>
      <a:folHlink>
        <a:srgbClr val="7F7F7F"/>
      </a:folHlink>
    </a:clrScheme>
    <a:fontScheme name="Custom 50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sineVTI" id="{4F4449D5-5E9D-4D83-9E2A-939F9CF20276}" vid="{03166EA1-370F-4321-A61E-8851365B43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26178</TotalTime>
  <Words>1562</Words>
  <Application>Microsoft Office PowerPoint</Application>
  <PresentationFormat>Widescreen</PresentationFormat>
  <Paragraphs>297</Paragraphs>
  <Slides>41</Slides>
  <Notes>3</Notes>
  <HiddenSlides>7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CosineVTI</vt:lpstr>
      <vt:lpstr>Classical and Quantum effects on the vortex lattice in superconducting thin films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A-MoGe thin films: Soft gap inside vortex vortex core</vt:lpstr>
      <vt:lpstr>PowerPoint Presentation</vt:lpstr>
      <vt:lpstr>PowerPoint Presentation</vt:lpstr>
      <vt:lpstr>PowerPoint Presentation</vt:lpstr>
      <vt:lpstr>Matching with experimental results: a-MoGe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Visualising pinned vortex liquid states in superconducting thin films</dc:title>
  <dc:creator>Pratap Raychaudhuri</dc:creator>
  <cp:lastModifiedBy>Pratap Raychaudhuri</cp:lastModifiedBy>
  <cp:revision>9</cp:revision>
  <dcterms:created xsi:type="dcterms:W3CDTF">2024-08-29T18:11:24Z</dcterms:created>
  <dcterms:modified xsi:type="dcterms:W3CDTF">2026-07-16T08:59:23Z</dcterms:modified>
</cp:coreProperties>
</file>