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gif" ContentType="image/gif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1.jpg" ContentType="image/jpeg"/>
  <Override PartName="/ppt/media/image22.jpg" ContentType="image/jpeg"/>
  <Override PartName="/ppt/media/image23.jpg" ContentType="image/jpeg"/>
  <Override PartName="/ppt/notesSlides/notesSlide3.xml" ContentType="application/vnd.openxmlformats-officedocument.presentationml.notesSlide+xml"/>
  <Override PartName="/ppt/media/image26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4"/>
  </p:notesMasterIdLst>
  <p:sldIdLst>
    <p:sldId id="302" r:id="rId3"/>
    <p:sldId id="333" r:id="rId4"/>
    <p:sldId id="338" r:id="rId5"/>
    <p:sldId id="339" r:id="rId6"/>
    <p:sldId id="340" r:id="rId7"/>
    <p:sldId id="341" r:id="rId8"/>
    <p:sldId id="306" r:id="rId9"/>
    <p:sldId id="411" r:id="rId10"/>
    <p:sldId id="348" r:id="rId11"/>
    <p:sldId id="406" r:id="rId12"/>
    <p:sldId id="405" r:id="rId13"/>
    <p:sldId id="258" r:id="rId14"/>
    <p:sldId id="366" r:id="rId15"/>
    <p:sldId id="367" r:id="rId16"/>
    <p:sldId id="370" r:id="rId17"/>
    <p:sldId id="260" r:id="rId18"/>
    <p:sldId id="308" r:id="rId19"/>
    <p:sldId id="261" r:id="rId20"/>
    <p:sldId id="305" r:id="rId21"/>
    <p:sldId id="262" r:id="rId22"/>
    <p:sldId id="263" r:id="rId23"/>
    <p:sldId id="265" r:id="rId24"/>
    <p:sldId id="424" r:id="rId25"/>
    <p:sldId id="425" r:id="rId26"/>
    <p:sldId id="426" r:id="rId27"/>
    <p:sldId id="274" r:id="rId28"/>
    <p:sldId id="371" r:id="rId29"/>
    <p:sldId id="372" r:id="rId30"/>
    <p:sldId id="281" r:id="rId31"/>
    <p:sldId id="404" r:id="rId32"/>
    <p:sldId id="409" r:id="rId33"/>
    <p:sldId id="429" r:id="rId34"/>
    <p:sldId id="427" r:id="rId35"/>
    <p:sldId id="428" r:id="rId36"/>
    <p:sldId id="412" r:id="rId37"/>
    <p:sldId id="413" r:id="rId38"/>
    <p:sldId id="414" r:id="rId39"/>
    <p:sldId id="415" r:id="rId40"/>
    <p:sldId id="416" r:id="rId41"/>
    <p:sldId id="417" r:id="rId42"/>
    <p:sldId id="418" r:id="rId43"/>
    <p:sldId id="419" r:id="rId44"/>
    <p:sldId id="420" r:id="rId45"/>
    <p:sldId id="421" r:id="rId46"/>
    <p:sldId id="422" r:id="rId47"/>
    <p:sldId id="423" r:id="rId48"/>
    <p:sldId id="363" r:id="rId49"/>
    <p:sldId id="346" r:id="rId50"/>
    <p:sldId id="410" r:id="rId51"/>
    <p:sldId id="347" r:id="rId52"/>
    <p:sldId id="299" r:id="rId53"/>
    <p:sldId id="298" r:id="rId54"/>
    <p:sldId id="289" r:id="rId55"/>
    <p:sldId id="290" r:id="rId56"/>
    <p:sldId id="303" r:id="rId57"/>
    <p:sldId id="291" r:id="rId58"/>
    <p:sldId id="292" r:id="rId59"/>
    <p:sldId id="321" r:id="rId60"/>
    <p:sldId id="322" r:id="rId61"/>
    <p:sldId id="323" r:id="rId62"/>
    <p:sldId id="293" r:id="rId63"/>
    <p:sldId id="294" r:id="rId64"/>
    <p:sldId id="318" r:id="rId65"/>
    <p:sldId id="375" r:id="rId66"/>
    <p:sldId id="376" r:id="rId67"/>
    <p:sldId id="377" r:id="rId68"/>
    <p:sldId id="378" r:id="rId69"/>
    <p:sldId id="379" r:id="rId70"/>
    <p:sldId id="312" r:id="rId71"/>
    <p:sldId id="301" r:id="rId72"/>
    <p:sldId id="309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4171A5"/>
    <a:srgbClr val="70AD47"/>
    <a:srgbClr val="FFFCF3"/>
    <a:srgbClr val="CBCBCB"/>
    <a:srgbClr val="9ACD32"/>
    <a:srgbClr val="84619F"/>
    <a:srgbClr val="8200FF"/>
    <a:srgbClr val="820002"/>
    <a:srgbClr val="B8A7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8" autoAdjust="0"/>
    <p:restoredTop sz="95465" autoAdjust="0"/>
  </p:normalViewPr>
  <p:slideViewPr>
    <p:cSldViewPr>
      <p:cViewPr varScale="1">
        <p:scale>
          <a:sx n="69" d="100"/>
          <a:sy n="69" d="100"/>
        </p:scale>
        <p:origin x="8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14T06:54:08.19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39 1655 1168 0 0,'5'19'397'0'0,"0"7"-224"0"0,-13-26 2037 0 0,-32-8 2611 0 0,40 8-4745 0 0,0 0 9 0 0,0 0 4 0 0,0 0 6 0 0,0 0 2 0 0,0 0 7 0 0,0 0 3 0 0,0 0-16 0 0,0 0-10 0 0,0 0-1 0 0,15-20 303 0 0,45-54-275 0 0,41-36 40 0 0,42 25-92 0 0,-37 24 95 0 0,102-28 33 0 0,-133 61-131 0 0,315-79 380 0 0,-168 25-191 0 0,-118 36-191 0 0,2 5 0 0 0,68-15-51 0 0,3 7 34 0 0,152-49 55 0 0,-90 35 9 0 0,352-61 396 0 0,242 28-300 0 0,-179 30-186 0 0,-279 39 26 0 0,-189 17-12 0 0,0-7 0 0 0,102-26-22 0 0,189-27 40 0 0,33 14 18 0 0,1050-86 230 0 0,-1056 110-75 0 0,66 33-58 0 0,-119 45-83 0 0,-202-7-1 0 0,257 52 165 0 0,-162-52-19 0 0,64 7 10 0 0,106 37-43 0 0,-190-15-108 0 0,-192-33-37 0 0,-13-4-1 0 0,-1 5 1 0 0,12 11-39 0 0,256 118 2 0 0,-317-137 12 0 0,-2 3 0 0 0,-2 4 0 0 0,-1 2 0 0 0,-1 2 0 0 0,-3 4 0 0 0,23 22-14 0 0,-80-63 0 0 0,28 22 5 0 0,-2 1-1 0 0,-1 1 0 0 0,-1 1 0 0 0,-1 1 0 0 0,-2 1 0 0 0,0 2 1 0 0,-2 0-1 0 0,8 19-4 0 0,-22-39 13 0 0,-1 1 0 0 0,-1-1 0 0 0,0 2 0 0 0,-1-1 0 0 0,0 0 1 0 0,0 1-1 0 0,-2 0 0 0 0,1 0 0 0 0,-2 0 0 0 0,0 1 0 0 0,0-1 0 0 0,-1 0 0 0 0,-1 1 1 0 0,0-1-1 0 0,-1 1 0 0 0,-1-1 0 0 0,0 1 0 0 0,0-1 0 0 0,-2 2-13 0 0,-62 131 207 0 0,47-114-173 0 0,-2 0 1 0 0,-2-2-1 0 0,-1 0 1 0 0,-1-2-1 0 0,-1-1 1 0 0,-2-1-1 0 0,0-1 1 0 0,-16 10-35 0 0,-70 43 189 0 0,-118 57 155 0 0,132-87-205 0 0,-2-5 0 0 0,-86 23-139 0 0,-174 47 74 0 0,-108 22 13 0 0,-747 177-54 0 0,648-193-7 0 0,-27-15 67 0 0,-166 5-51 0 0,13-1-44 0 0,724-104 4 0 0,-1301 237 83 0 0,439-64-28 0 0,309-105 135 0 0,9-32 27 0 0,147-35-67 0 0,-362-56 129 0 0,446 8-66 0 0,-143-43-215 0 0,218 26 135 0 0,-108-45-135 0 0,62 2 72 0 0,65 11-30 0 0,32 14 10 0 0,2-9-1 0 0,-71-48-51 0 0,224 102 66 0 0,2-3 0 0 0,2-2-1 0 0,2-2 1 0 0,-15-17-66 0 0,47 40 40 0 0,1-2 0 0 0,2 0-1 0 0,-1-1 1 0 0,2 0 0 0 0,1-1 0 0 0,0-1 0 0 0,-7-18-40 0 0,11 12-6 0 0,1 0 0 0 0,1 0 1 0 0,1-1-1 0 0,2 0 0 0 0,1 0 1 0 0,1 0-1 0 0,2-1 1 0 0,1 1-1 0 0,1-1 0 0 0,1 1 1 0 0,2 0-1 0 0,1 0 0 0 0,1 0 1 0 0,2 0-1 0 0,0 1 1 0 0,2 0-1 0 0,1 1 0 0 0,5-6 6 0 0,110-229-128 0 0,-61 159-406 0 0,5 2 0 0 0,4 4-1 0 0,46-44 535 0 0,113-65-3124 0 0,-179 158 1497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9T13:39:57.282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41 2678,'2'0,"1"0,2 0,0 0,0 0,0 0,0 0,1 0,0 0,2 1,1 0,2 0,3 0,2-1,2 0,1 0,1 0,0 0,-1 0,0 0,-2 0,-1 0,-2 0,0 0,-2 0,1 0,-1 0,-3 0,-1 0,-1 0,0 0,0 0,1 0,1 0,2 0,1 0,1 0,2 0,-1 0,-1 0,-2 0,-1 0,-2 0,-2 0,0 0,1 0,0 0,1 0,2 0,0 0,1 0,-2 0,-1 0,-1 0,-1 0,-1 0,-1 0,1 0,1 0,2 0,1 0,2 0,2 0,1 0,2 0,0 0,0 0,1 0,1 0,-1 1,-2 0,-2 0,-1 1,-2 0,0-1,-2 0,0-1,1 0,1 2,-1 0,-2 0,0-1,-1 0,-1 0,0-1,1 0,0 0,2 0,2 0,2 0,0 1,2 1,2 0,0 0,2-1,1-1,-1 1,0 1,0-1,0-1,-1 1,1-1,-1 0,0 0,-1 0,-1 0,2 0,-2 0,0 0,-1 0,-1 0,-2 0,0 0,-2 0,0 0,-2 1,1 0,-1 0,2-1,2 1,0-1,1 0,2 0,2 0,-1 0,1 0,-1 0,-3 0,-1 0,-2 0,0 0,-1 0,-2 0,0 0,0 0,1 0,1 0,1 0,0 0,4 1,0 0,3 0,4 0,2-1,2 1,3-1,1 0,2 0,0 0,0 0,-2 0,-3 0,-3 0,-4 0,-2 0,-1 0,-2 0,-1 0,-3 0,0 0,-2 0,1 0,0 0,1 0,2 0,2 0,3 0,1 0,2 0,2 0,3 0,-1 0,-1 0,0 0,-3-1,-3 0,-2 0,-2 0,-1 1,-2-1,0 0,1 0,-2 0,0 1,-1-1,1 1,-1 0,2 0,1 0,1-1,2 0,1 0,0 0,0 1,2-1,1 1,1 0,-1 0,0 0,-1 0,-1 0,0 0,1 0,0 0,2-1,2-1,1 0,3 1,0-1,3 2,2-1,2 1,2 0,2 0,-2 0,1 1,0-1,1-1,-1 0,-3 0,-3 0,-4 1,-4-1,-4 1,-4 0,-3 0,-2 0,-3 0,0 0,0 0,0 0,2 0,0-1,0 0,2 1,2-1,3 0,1-1,1 1,1 0,1 1,1-1,2 0,0 0,0 0,-1 0,0 0,0-1,0 1,1 1,1 0,0-1,0 1,-1 0,-1 0,0-1,-1-1,0 0,-2 1,-2-1,-3 2,-3-1,0 1,-1 0,0 0,-1 0,0 1,3-1,3-2,1 0,1 0,1 1,0-1,1 0,0 0,1 0,1 0,2 0,-1 0,-1 1,1 0,-1 0,0-1,0 0,1 1,0-1,0-1,-2 0,-1-1,-1 1,-3 0,-3 2,-1 0,-1 1,-1-1,-1 2,0-1,0 0,1 0,1 0,2 0,0 0,1 0,0 0,3 0,-1 0,2 0,-1 0,0 0,-1 0,0 0,-2 0,1 0,-2 0,0 0,1 0,-1 0,2 0,-1 0,0 0,1 0,-1 0,3-1,0 0,0 1,-2-1,0 0,-1 1,0-1,0 0,1 0,-1 0,0-1,-1 0,0 0,0 0,-1 1,-1 1,0-1,0 0,1 0,-1 1,-1-2,1 1,0-1,0 0,4 0,-1 1,0 0,0-1,-1 1,-1-1,-1 0,1 1,-2 0,-1 0,0 0,-1 0,0 0,0 1,1 0,0 0,1 0,-1 0,0-1,2 0,0-1,0 0,0 1,-1 0,0 0,0-1,0 0,0 0,0-1,2 0,-1 0,0-1,1-1,-1 1,0 0,-1 0,-1 0,1 0,1-1,0 1,0 0,-1 0,1 1,0 0,0-1,1 0,1-1,-2 0,1 1,-2 1,-1-1,0 1,0 0,-1 1,0-2,1 1,0-1,-1 0,1 0,1 0,0-2,1 1,0-2,0 0,0 2,-1 0,-1 1,-1 0,0 1,-1 1,0-1,0-1,0 1,0-1,1-1,0 1,0-1,1-1,0 0,1 0,0 0,0-1,-1 0,1 2,-1 0,0 0,0 0,1-1,0 0,1-1,0-2,2 0,0-2,2-1,2-1,0-1,0 2,-1 1,-1 1,-1 0,-1-2,1 1,0 0,0-2,-1 1,-1 2,-1 0,0 2,-2 2,0 1,0-2,0-2,0 1,1 0,0-1,0 1,-1 2,0 0,-1 0,-1 1,1 2,0-1,-1-1,1 0,1-2,1 0,-1-1,2 0,0 1,0-1,-1 3,0-1,-2 1,0 0,-1 1,2-2,0 1,0 0,1-1,0 1,0-1,0 0,1-2,1-2,1 0,0 0,0 0,0 0,-2 2,-1 0,-1 1,-1 1,-1 0,1 2,0 0,0 0,0 1,-1-1,0 0,2-1,0-1,3-2,2 0,0-1,0-1,2-1,-1-1,1 0,-2 1,0 0,-2 1,0 2,-1 1,-1 1,2 1,0-2,0-1,0 1,1-2,0 0,2-1,0-1,2-2,0 1,1-1,1 0,1 0,-1-1,-1 2,0 0,0-1,-1 1,-2 2,-1-1,-1 2,0 0,1-2,-1 1,-1 1,0 0,0 0,0 0,-1 1,0 0,0 0,-2 1,1 0,0 2,-1-1,-1 2,0-1,-1 0,1 0,0 0,0 1,-1 0,1 0,-2 0,1 0,-1 0,0-1,1 2,0 0,1-1,0 0,0-1,0 0,0 0,-1 1,1 0,0 0,0-1,0 0,1-1,0 1,0-2,0 1,-1 1,0 0,-1 1,1-1,0 0,0 0,0 0,-1 0,1 0,1 0,0-2,0 2,-1 0,0 0,0 0,-1 0,1 1,-1-1,2 1,-2-1,3 0,-1 0,1-1,0 0,0-1,2-1,1-1,-1 2,-1-1,-2 0,1 1,-1 1,1 0,0-2,1-1,1 1,-1 1,1-2,1 0,-2 0,1 0,0 0,0 0,0-1,-1 1,0 0,0 0,-1 1,0 3,-1 0,1 0,0-1,0 0,0-1,-1 1,-1 0,1 0,0 0,0-1,0 0,0 2,2-1,0 0,0 0,1 1,0-2,1 0,3-1,0-1,1-1,1-1,-2 1,1 1,-2 0,3-2,1-2,0 1,1 0,1-1,-1 1,-1 0,-2 1,1 2,-1-2,-1 1,-1 1,-1 0,-1 1,0 0,0-1,-1 2,-1 0,-1 1,0 0,-1 1,1-1,-1 1,2 0,0 0,0 0,0-1,-2 0,-1 1,0 0,1-1,0-1,0 0,0 0,-1 2,1 0,0 1,-1 0,0 1,-2-1,1 0,0 0,0 0,1 0,1 0,0-2,0 1,0 0,1-1,2-1,0-1,0-1,0 0,-1 1,0 1,-1 1,-2 1,0 0,-1 1,1 0,0 1,-1 0,1-1,0 0,-1-1,1-1,0-1,0-1,1 1,0 1,0 0,0 1,0 1,-1 0,1 0,0 0,-2-1,1 1,0-1,2-1,-1-1,1 1,0 0,0 0,0 1,0-1,-1 1,0 1,-1-1,-1 0,1 0,-1 1,1-1,0 1,0-1,0 0,0 0,-1 1,1 1,-1 0,0 0,0 0,0-1,1 0,-1 0,1 1,-1-1,1 1,0-1,0 0,0 1,0-1,1 0,-1 1,1 1,-1 1,1 0,-1 1,1 0,-1 0,0 0,1 2,-1 0,1 1,-2 0,1 1,-1 0,1 1,0-1,0 1,0 0,0 0,-1 1,0-1,-1 0,1 0,-2-1,1 1,0-1,0 1,0-1,0 0,0 1,0-2,0 1,-1-1,0 1,0 0,-1 0,0 0,1 0,0-1,0 1,0-1,0 2,0 0,1 1,1-1,-1 0,0 0,0-1,-1 1,-1-1,0 0,1 0,0-1,0 1,-1 1,1 0,-1 0,0-1,0 1,0 0,0-1,0 1,0 0,0 1,0 1,-1-1,0 0,0 0,-1-1,0 1,-1 0,1 0,-1-1,0 0,-1 0,0 0,-1 0,1-1,0 0,-1 1,1-2,-1 1,0-1,-1 1,-1 0,-1 1,2-1,0 0,0-1,1 0,0 0,-1 1,0 0,0 0,0 0,1 0,0-1,1-1,0 2,-2 0,0 1,-2 0,-1 1,1-1,1 1,0-1,-1 0,0 1,-2 0,1 0,-1 1,0 0,0-1,-1 2,0 0,0 1,-2-1,0 0,-1 2,-2 0,1 1,0 0,2-1,1 0,1-1,0-1,2-1,0 0,1 0,0-2,1 0,1 0,0-1,0-1,-1 1,1-1,0 1,0 1,0 0,0 0,0 0,-1 1,-1 1,-1-1,0 1,-3 2,-1 1,2 0,1-2,0 0,1-1,0 0,0 0,1-1,1 0,-1 1,0 0,0 1,-1 1,-1 0,-1 1,0-1,-1 1,-2 1,1 0,0 0,0 0,0 0,0 1,-1 0,-2 2,0 1,0 0,-2 1,-2 1,0-2,4-1,2-2,2-1,2-2,0 0,1 0,1-1,-1 0,1 0,1 0,-1-1,1 0,1-1,0 0,-1 0,1 1,-1-1,1-1,0 1,0 0,1-1,-2 2,0 1,1-1,0 0,0-1,1 1,-1-1,-1 3,-2 1,0 3,-2 1,-1 2,-1 2,-4 2,1 1,0-3,2 0,0-2,-1-1,2 0,1-2,1-1,0 0,0 0,0 1,-1-2,2 1,-1 0,0-1,1 0,-1 1,-1 0,1 0,0 0,-1 0,-2 0,2 1,-2 0,1 0,-4 3,-3 3,-1 2,0 1,-1 1,2-2,0 1,-3 2,-1 3,0 0,-1 0,1-3,2 0,1-1,1-3,2-1,1-2,1-1,1-1,-1 0,3-1,1-1,0 0,0-1,1 0,-2 1,-2 1,1 2,-1-1,-3 1,-3 2,-1 1,0 1,-2 3,-1 0,0 1,-1 1,-2 2,0-1,1-2,3-2,3-3,4-2,2-3,2-1,1-1,2-2,2-2,0 0,0 0,1 0,-1 1,-1 2,1-2,0-1,0 0,0-1,2 0,-1-1,2 1,-1-1,1 1,-1 1,-1 0,1 0,-1 1,0 0,1-1,0 0,0 0,1 0,-2 1,0 1,1-1,-1 1,-1-1,0 0,0 0,2 0,0-1,-1 1,1 0,-1-1,0 0,0 0,0 0,0-2,2 0,-1 0,1 1,-1 0,1 0,-1-2,0 0,0 1,-1-2,1 0,-1 0,1 0,-2 0,0 1,-1-1,1 0,-1 1,1-2,2 0,1 0,1-1,0-1,-1-1,-1 1,0 0,-5 0,-1 0,-2 1,-3-1,0 0,-2-1,-1 1,-1-1,2 0,0 0,0 0,2 0,0 0,0 0,2 0,1 0,0 0,2 1,-2 0,-3 2,-2-1,0 1,0 0,-2 0,-2-1,0 1,0-1,0 0,-2 2,-3 0,1 0,1 0,3-1,2 0,1 0,3 0,3-1,1-1,2 0,2-1,0 1,1 0,1 0,-1 0,-1-1,-1 0,-2 1,-1-1,-3 0,-4 1,-5 2,-1 0,-4-1,-2 1,1 1,-1 0,1 0,1-1,0 2,2-1,2-1,2 1,2-2,1 1,2-1,1-1,1 0,-3 0,-1 1,0-1,-1 1,-1-1,-2 0,-3 0,-3-1,-2 0,-5 1,-4-2,-2 3,0 0,2 0,0-1,2 0,1 1,3-1,3 0,2 0,3-1,3 1,2-1,2 0,2 0,0 0,1 0,3-1,2 1,2 0,0 0,-1 0,1 0,1 0,0-1,0 0,-1 0,-3 0,-1 1,-4 0,-4-1,-5 0,-3 0,-3-1,-5-3,-4 0,0 0,1 2,1 0,-2 1,1-2,0 2,1-1,3 0,3 0,1 1,2 0,5 1,0 0,-1 1,-2 0,-1-2,0 1,1-1,0 0,-1 1,-1 1,0-1,4 1,1 0,2 0,2 0,1 1,1-1,3 0,0 0,0 0,0 0,0 0,0 0,-1 0,-2 0,-3 0,0 0,0 0,-1 0,-2 0,-3-1,-2 0,-3 0,2 0,3 1,3-1,1 1,3 0,3 0,3 0,3 0,2 0,2 0,-1 0,-2 0,0 0,0 0,0 0,-1 0,1 0,-1 0,2 0,0 0,2 0,1 0,1 0,0 0,-1 0,0 0,0 0,-2 0,-2 0,0 1,-1 0,-2 1,-4-1,-3 1,1-1,3 0,2-1,2 0,3 1,1-2,2 1,0 0,0 0,1 0,-1 1,-1 0,-3 0,-2-1,0 2,-3-1,1 0,1 0,1 0,2-1,4 0,1 0,0 0,0-1,2 0,-2 0,1-2,1 0,0-1,1 0,0 1,1-1,0 0,1-2,1-1,0-1,2 0,-1-1,1 1,1 0,0 1,1 0,0 1,1 1,0 0,0-1,1 1,-1 0,1 1,-1 1,1 0,0 0,1 0,1 0,1 0,0 0,0 1,0 0,0 0,1-1,2 1,1 0,1-1,0 0,1 1,-1 0,0 1,-1-1,0 0,-2 1,-1-1,1 1,1-2,1 1,3-1,2-1,0 2,2-1,1 0,1 0,-2 1,0 0,-2 0,0 1,-1 0,-1 1,-1 0,-1 0,-1 0,0-1,-1 0,-1 0,-1 0,0 1,0-1,-1 1,-1 0,0 0,1 0,0-1,1 0,1 0,1 0,0 1,-1 0,-1 0,0 0,-1 0,1 0,1 0,1 0,1 0,2 0,0 0,-1 0,-2 0,1 0,0 0,0 0,1 0,2 0,1 0,0 0,2 0,2 0,1 0,0 0,0 0,-1 0,0 0,-1 0,-2 0,0 0,-1 0,0 0,1 0,3 0,3 0,0-1,-2 0,0 0,-1 1,-2-1,-1 1,1 0,-1-1,1 1,1 0,-1-1,2 0,0 0,1 1,1-1,0 1,0 0,0 0,-1 0,1 0,1 0,1 0,1 0,-2 0,-1 0,0 0,-2-1,-1 0,2 0,0 1,-1-1,-2 1,0 0,-1-1,-1 1,-1 1,-1-1,-2 0,0 0,0 0,2 0,1-1,2 0,2 0,1 0,0 1,2-2,1 0,0 0,-1 0,0 1,-1 0,-1 1,-2 0,-1 0,0 0,2 0,2 0,2 0,1 0,-1 0,2 0,-1 0,1 0,0-1,1 0,0 0,-2 1,0-1,-2 1,-1 0,-2 0,0 0,-3-1,0 0,-3 0,1 1,-1-1,3 1,1 0,2-1,0 1,3 1,2-1,1 0,1 0,1 0,0 0,0 0,0 0,1 0,2 0,0 0,0 0,-2 0,0 0,-2 0,1-1,1 0,0 0,0 0,-1 1,-1-1,-1 1,-1 0,-1 0,2 0,1 0,-1 0,-2 0,-1 0,-1 0,-1 0,1 0,0-1,-2 0,0 0,0 0,-2 1,-2 0,-2 0,-2 0,0-1,-1 0,1 0,0 0,0-1,2 1,1 0,-1-1,0-1,0 1,0 1,3-1,0 0,2 1,3 0,-1-1,0 1,0 0,1 0,2-1,-1 1,-2 1,2-1,2 1,-1 0,1 0,-1 0,-1 0,-1 0,0 0,-2 0,-3 0,-1 0,2 0,-2 0,0 0,1 0,1 0,2 0,0 0,-2 0,2 0,-3 0,0 0,-3 0,-1 0,-2 0,-2 0,0-1,-1 0,1 0,-1 1,0-1,1 1,-1 0,0-1,1 1,0 1,0-1,1 0,1 0,-1 0,0 0,0 0,0 0,-2 0,0 0,0 0,2 0,0 0,0 0,1-1,1 0,0 0,3 0,2-1,1-2,4 0,1 1,1-1,1 1,-1-1,-1 1,-4 1,-2-1,-3 1,-3 1,-1-1,-2 1,1-1,1-1,0 0,1 0,1-1,1-1,3 1,-1-1,0 1,0-2,1 1,0-1,0 1,1-1,1 0,-1 1,-2 0,2-2,-2 0,0 0,-1 1,-2 0,0 1,-1-1,1 1,1 1,1-1,-1-1,1-1,1 0,0 0,0 1,1 0,2-2,-1-1,0 0,-3 0,0 1,0-2,-1 0,-1 0,-2 2,-1 1,-1 1,0 1,-1 1,1-1,0 0,-1-1,1 2,-1 0,-1 1,1-2,-1 1,1 0,-1 1,1 0,0-1,1 1,-1-2,1-1,1 1,1-1,1 0,0 0,1-2,-1 0,0 0,0-1,0 1,1 0,-2 0,2-1,1 1,0-1,0 1,-2 1,0 0,-1 1,1-1,-1 0,3-2,0 0,0-2,0-1,1 1,-1-1,1 0,-1 0,0-1,0 0,0 0,1 0,0-2,3 0,-1-1,0 0,-1 0,0 1,-2 1,0 0,1 0,-1-2,3-1,1-2,-2 1,0 1,-1 0,0 1,0 0,-1 1,-1 1,-2 2,-1 1,-1 3,0 0,0 0,-1 0,1-1,-1 0,1 0,0-1,0-1,1 0,1 1,-1 0,2-2,0-1,1-2,0 0,1-1,0 0,0 1,-2 1,1 2,-2 0,0 1,0 2,-1 1,-1 1,-1 2,-1 0,2-2,1 0,3-4,1-1,2-1,0-1,1 0,-1 1,1-1,-2 1,2 0,-2 0,0 0,-2 0,2 2,-1-1,0 2,0-1,0 0,1-1,1 1,1 1,0 0,1 0,0-1,0 0,0 1,-1-1,1 1,2-2,1-1,1 0,3-2,-1-1,1-2,0 0,0 0,-2 1,-1 1,-1 1,-2 2,-2 3,-3 1,0 1,-3 1,1-1,-1 0,-1 1,1-1,0-1,0 1,2 0,2-1,1-2,1 0,0-2,3 0,-1-1,-1 2,-2 1,0 0,-2 2,0 0,0-1,-1 1,-1 1,-1 2,0-1,0-1,-1 1,1 1,-1-2,1 1,-1 1,0-1,1 0,-2 1,0 0,-1 0,1 1,0-2,0 0,1 0,-1-1,1 1,-2 0,-1 1,1-1,1-1,-1-1,2 0,1-1,1-1,0-1,-1 1,0 0,-3 3,0 1,-2 4,-1 3,-2 6,-5 8,-4 8,-7 7,-6 7,-4 3,-7 5,-5 2,-6 4,0-3,-2-2,3-7,2-2,6-6,4-4,1-2,6-5,1-2,3-1,3-2,1-1,1-1,0 0,-2 1,-1 2,0-1,-1 0,-2 1,2-2,-2 2,0 0,-1 1,-1 0,-2 1,-3 2,-2 0,-4 2,-3 2,-4 3,-2 2,-5 4,-1 3,-4 2,-2 0,-2 0,0 0,3-3,5-4,7-3,5-3,7-5,6-3,5-2,4-3,4-2,2-2,2-1,0 1,-1 0,-1 0,0 2,0 0,-2 2,-2 0,-1 2,-3 4,-2 1,0 1,0 1,0-1,1 0,-1 1,0 1,1-1,2-1,4-2,1-2,1-3,2 1,0-1,0 0,0 0,0 0,-1 1,-1-1,1 2,-1 1,0 1,0 0,0-2,0 1,-2-1,2-1,1 0,-1 1,1-1,1-2,-1 2,2-2,-1 1,1-1,-3 2,0 0,-2 2,0 1,0 0,0-2,0 2,0 0,0 0,0 0,1-2,2 0,-1 0,1-2,1-2,2-2,2-1,0-2,0 0,0 1,0 1,-4 2,0 2,-2 1,0 2,-1 0,0 1,-2 2,0-1,-1-1,1-1,0-1,3-2,1-2,1-1,1-1,2 0,0 0,1-1,0-1,0 0,1-2,0 1,-1 0,-1 1,-1 2,-1 0,0 2,-1-1,2-1,-1-1,2 0,1-1,0 1,0-1,1-1,-1 0,0 0,0-1,1 1,-1 0,1 0,-2-1,0 0,-3 2,-2-1,-3 1,0-1,0 0,-2-1,1 0,-2 0,-1 0,0 0,0 0,1 0,-2 0,1-1,-3 1,1 0,-3-1,-4 2,-1 0,-2 0,-1 1,0 0,1 1,0-1,3 0,2-1,3 1,3 0,3-1,4-1,2-1,2-1,1 0,1-1,0 0,0-1,-1 0,-1-1,-3 0,-2-1,-1 0,-2-1,-2 0,-1 0,0 0,-4 0,0-1,-1-1,-1 1,1 0,1 1,1 1,3 0,0 1,1 0,3 0,1 0,1 1,1-1,-1 1,-4 0,-3 1,-4-2,-6 0,-2 0,-4 1,0 0,1 0,1 0,2 0,4-1,2-1,1-1,0 1,-2 0,1 0,-1 1,-1-3,0 0,-1 0,0 0,-3 0,0 1,1 0,2 1,2 1,3 0,1 2,0-1,2 1,-2 0,-2-1,-1 0,-2 0,-2 1,-1 0,1 0,0 0,3 0,2 0,-2 0,2 0,-2 0,-2 0,0 0,2 0,2 0,1 0,-2 0,-1 0,-4 0,-1 0,0 0,1 0,-1-2,1 0,1 0,3 1,2-1,3 0,1 0,3 0,2-1,2 1,-1 0,-2-1,0 1,0-1,-3 1,-4-1,-3 0,-6 0,-4 0,-2 1,2 0,1 0,-4 0,1 0,-2-1,0 0,3 1,4 0,2 0,4 0,4 0,-1 2,2-2,-2-1,1 1,-2 1,0 0,0 0,0 1,1 0,-3 0,1 0,3 0,1 0,4 0,1 0,3 0,0-1,2 0,1 0,1 0,0 1,0 0,0-1,-3 0,0 0,-3 0,-1 1,-1-1,-1 1,-1 0,-1 0,-1-1,-1 0,-4 0,0 0,-2-1,-2-2,0 0,-2 0,0 1,5 0,3-1,5 1,6 1,2 1,4-1,2 0,0 0,-1 0,-2 1,-2 0,-1-1,-4 1,-1-1,-2 0,-3 1,-1-1,-1 0,-1 0,3 0,3 1,5 1,3-1,3 1,0 0,1-1,1 0,-2 0,1 1,1-1,3 0,5 0,3 0,6 0,3 1,3 0,4 0,3 0,5 0,4 0,4 0,2 0,5 0,2 0,4 0,-2 0,2 0,0 0,-1 0,-3 0,-1 0,-4 0,2 0,-1 1,2 0,1 1,2 0,0 1,-2 0,1-1,-1 1,-1-1,-1 1,-2 1,-4 0,-3 0,-2-1,-2-1,0-1,1-1,-2 1,-2-2,-1 1,-2 0,0 1,1 1,0 0,2 0,3-1,1-1,4 1,-1-1,-2 0,-1 0,-3 0,-4 0,-2 0,-2-1,0 1,2 0,2 0,2 0,2 0,0 0,3 0,1 0,-1 0,4 0,2 0,3 0,1 1,2 0,3 2,-2-1,0 2,-5-1,-2-1,-4 0,-1 0,-2 0,-1 0,0-1,-1 0,1 0,-1-1,0 0,-1 0,1 0,3 0,2 0,3 0,0 0,0 0,1 0,-1 0,0-1,0 0,-1 0,-2-1,-2-1,-1 1,-1 0,-1 1,1 0,-2-1,0 1,-2 1,-3-1,-2 1,-3 0,-2 0,-1-1,-2 0,-2 0,1 1,0-1,0 1,0 0,2 0,0 0,2 0,1 0,-1 0,0 0,2 0,4 0,4 0,2 0,0 0,3 0,-1 0,2 0,-2 0,-3 0,-4 0,-4 0,-3 0,-2 0,-2 0,-2 0,-1 0,0 0,-2 0,0 0,0 0,1 0,1 0,3-1,3 0,5 0,4 0,5 1,5-1,4 1,3 0,1 0,-5 0,-2 0,-5 0,-1 0,-2 0,-2 0,-2 0,-3-1,-4-1,-3 0,-2 0,-2 0,-1 0,0 0,2 0,-1 0,2-1,-1 1,2-1,1-1,1-2,0 1,0 0,1-1,-2 1,1-1,0 0,1-2,2-1,1-1,-1 1,-1-1,-2 2,-2 0,0 1,-2 1,0-1,-1 1,-1 0,1 0,-1 0,-1 1,0-1,1-1,1 0,0 0,0 0,0 0,-1 0,-2 1,0 2,-1 0,-1 0,0-1,1-1,1-1,0-1,0-1,0 0,0 0,0 1,-2 6,-2 4,-1 5,-2 2,-3 1,-2 2,-4 3,-1 1,-2 0,-2 0,-1 1,1-2,-1 2,-4 2,0 0,1-1,0 0,-1-2,2 0,2-1,2-2,0-1,2 0,0-1,1-1,3-1,1-2,2-1,0-1,2 0,-1 0,1-1,0 1,-2 1,-3 2,-5 3,-5 4,-5 4,-4 4,-5 1,-7 4,-2-2,2-3,3-3,4-4,6-5,7-4,6-2,6-5,5-2,5-3,4-3,4-3,4-3,1-2,3-3,0-1,2-1,3-2,0 1,-1 2,-1 0,-1 3,0 1,0 0,3-1,0 1,-2 1,-1 3,-1 0,-2 2,0 0,1-1,1-1,1-1,2 0,1 0,-3 1,-1 0,1 0,-1 0,-2 1,0-1,3-1,-2-1,0 0,1-1,0 0,-1 0,3 0,-2-1,-2 1,0 1,-2 1,-1 2,0-1,0 0,-2 2,-1 0,0 0,-1 2,-1-1,-1 2,0 0,1-2,1 0,3-3,4-1,1-3,2 1,1 0,-1 0,-2 1,-1 1,-1 1,-3 1,-1 1,-2 2,-2 2,-2 0,-1 0,0 1,0-1,-1 1,-1 1,0 0,-1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9T13:40:09.081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30T11:28:38.111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0 23892,'1366'0'0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30T11:28:56.31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0 24541,'0'10134'0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30T11:29:01.60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0 24494,'0'10134'0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30T11:30:08.477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0 23892,'5974'0'0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30T11:30:19.400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0 23892,'5974'0'0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14T06:54:16.07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163 20 3465 0 0,'75'94'1092'0'0,"-68"-71"-461"0"0,-9-8 2008 0 0,-5 23-2688 0 0,12 73-10 0 0,-27-8 22 0 0,-11 168 402 0 0,4-138 79 0 0,9-59-108 0 0,4 1-1 0 0,2 0 1 0 0,4 1-1 0 0,4 0 1 0 0,2 29-336 0 0,16 143 209 0 0,-66-147-57 0 0,55-101-153 0 0,-1 0 0 0 0,0 1 0 0 0,0-1 0 0 0,0 1 0 0 0,0-1 0 0 0,0 1 0 0 0,1-1-1 0 0,-1 1 1 0 0,0-1 0 0 0,0 1 0 0 0,0-1 0 0 0,0 1 0 0 0,0 0 0 0 0,-1-1 0 0 0,1 1 0 0 0,0-1 0 0 0,0 1-1 0 0,0-1 1 0 0,0 0 0 0 0,0 1 0 0 0,-1-1 0 0 0,1 1 0 0 0,0-1 0 0 0,0 1 0 0 0,-1-1 0 0 0,1 1 0 0 0,0-1-1 0 0,-1 0 1 0 0,1 1 0 0 0,-1-1 0 0 0,1 0 0 0 0,0 1 0 0 0,-1-1 0 0 0,1 0 0 0 0,-1 0 0 0 0,1 1-1 0 0,-1-1 1 0 0,1 0 0 0 0,-1 0 0 0 0,1 0 0 0 0,-1 0 0 0 0,1 1 0 0 0,-1-1 0 0 0,1 0 0 0 0,-1 0 0 0 0,1 0-1 0 0,-1 0 1 0 0,1 0 0 0 0,-1 0 0 0 0,1 0 0 0 0,-1-1 0 0 0,1 1 0 0 0,-1 0 0 0 0,1 0 0 0 0,-1 0 0 0 0,1 0-1 0 0,-1-1 1 0 0,1 1 0 0 0,0 0 0 0 0,-1 0 0 0 0,1-1 0 0 0,-1 1 0 0 0,1 0 0 0 0,0-1 0 0 0,-1 1 0 0 0,1-1 1 0 0,-15-40-30 0 0,10 5 74 0 0,1-1 0 0 0,3 1 0 0 0,0-1 0 0 0,5-31-44 0 0,10-157 251 0 0,-3 34-17 0 0,29-153-234 0 0,-32 308 21 0 0,1 0 0 0 0,1 0-1 0 0,2 1 1 0 0,2 1 0 0 0,1 0 0 0 0,1 1-1 0 0,2 0 1 0 0,2 2 0 0 0,0 0 0 0 0,2 1-1 0 0,2 1 1 0 0,0 1 0 0 0,2 2 0 0 0,18-16-21 0 0,156-93 262 0 0,-194 133-261 0 0,0 1-1 0 0,0 0 1 0 0,0 0-1 0 0,0 1 1 0 0,0-1 0 0 0,0 1-1 0 0,0 1 1 0 0,0-1-1 0 0,0 1 1 0 0,0 0-1 0 0,0 1 1 0 0,-1-1-1 0 0,1 1 1 0 0,0 0-1 0 0,-1 1 1 0 0,1-1-1 0 0,-1 1 1 0 0,0 0-1 0 0,0 0 1 0 0,0 1-1 0 0,0 0 1 0 0,-1-1-1 0 0,1 2 1 0 0,-1-1-1 0 0,3 4 0 0 0,-6-8 1 0 0,13 16 3 0 0,0 0 1 0 0,-1 0 0 0 0,-1 2-1 0 0,0-1 1 0 0,-1 1-1 0 0,-1 1 1 0 0,-1 0 0 0 0,-1 0-1 0 0,2 8-4 0 0,-3-15 34 0 0,-2 0 0 0 0,1 0 0 0 0,-2 1 0 0 0,1 0 0 0 0,-2 0 0 0 0,0 0 0 0 0,0 0 0 0 0,-2 0-1 0 0,1 1 1 0 0,-2-1 0 0 0,0 1 0 0 0,0-1 0 0 0,-1 1 0 0 0,-1-1 0 0 0,0 0 0 0 0,-4 13-34 0 0,-1-14 29 0 0,0-1 0 0 0,-1 0 0 0 0,0 0 0 0 0,0-1 0 0 0,-2 0 0 0 0,1-1 0 0 0,-1 0 1 0 0,0 0-1 0 0,-1-1 0 0 0,-3 2-29 0 0,10-7 9 0 0,0 0 1 0 0,0-1-1 0 0,-1 0 1 0 0,1 0-1 0 0,-1 0 1 0 0,1 0-1 0 0,-1-1 1 0 0,1 1-1 0 0,-1-1 1 0 0,0 0-1 0 0,0-1 1 0 0,0 1-1 0 0,1-1 1 0 0,-1 0-1 0 0,-2 0-9 0 0,6-1-13 0 0,1 0 0 0 0,-1 0 0 0 0,1 1 0 0 0,-1-1 0 0 0,1 0 0 0 0,0 0 0 0 0,0 0 0 0 0,-1 1 0 0 0,1-1 0 0 0,0 0 0 0 0,0 0 0 0 0,0 0 0 0 0,0 0 0 0 0,0 0 0 0 0,0 0 0 0 0,0 1 0 0 0,0-1 0 0 0,0 0 0 0 0,1 0 0 0 0,-1 0 0 0 0,0 0 0 0 0,0 1 0 0 0,1-1 0 0 0,-1 0 0 0 0,1 0 0 0 0,-1 0 0 0 0,1 1 0 0 0,-1-1-1 0 0,1 0 1 0 0,-1 1 0 0 0,1-1 0 0 0,-1 0 0 0 0,1 1 0 0 0,0-1 0 0 0,-1 1 0 0 0,1-1 0 0 0,0 1 0 0 0,0-1 0 0 0,-1 1 0 0 0,1 0 0 0 0,0-1 0 0 0,0 1 0 0 0,0 0 0 0 0,0 0 0 0 0,-1-1 0 0 0,1 1 0 0 0,0 0 0 0 0,0 0 13 0 0,72-25-24 0 0,-67 25 19 0 0,0-1 0 0 0,0 1 0 0 0,1 0 0 0 0,-1 1 0 0 0,0-1 0 0 0,0 1 0 0 0,0 1 0 0 0,0-1 0 0 0,-1 1 0 0 0,1 0 0 0 0,0 0 0 0 0,-1 0 0 0 0,1 1 0 0 0,0 0 5 0 0,-1 0-2 0 0,13 8 2 0 0,-1 1 1 0 0,0 1-1 0 0,0 1 1 0 0,-2 0-1 0 0,0 1 1 0 0,0 0-1 0 0,-2 1 1 0 0,0 1-1 0 0,0 0 1 0 0,-2 1-1 0 0,0 0 1 0 0,-1 1-1 0 0,-1 0 1 0 0,6 21-1 0 0,-6-15-10 0 0,-2 1 1 0 0,-1 1 0 0 0,-1-1 0 0 0,-1 1 0 0 0,-2 0 0 0 0,0 0-1 0 0,-2 0 1 0 0,-1 0 0 0 0,-1 0 0 0 0,-1 0 0 0 0,-2 0 0 0 0,0-1 0 0 0,-2 0-1 0 0,-1 0 1 0 0,-11 25 9 0 0,-52 118 162 0 0,70-165-132 0 0,-1 0 1 0 0,1 0 0 0 0,-1 0 0 0 0,0 0 0 0 0,0 0 0 0 0,0-1 0 0 0,0 1-1 0 0,-1-1 1 0 0,0 1 0 0 0,1-1 0 0 0,-1 0 0 0 0,0 0 0 0 0,-1-1 0 0 0,1 1-1 0 0,0 0 1 0 0,-1-1 0 0 0,1 0 0 0 0,-1 0 0 0 0,0 0 0 0 0,0 0 0 0 0,0-1-1 0 0,0 1 1 0 0,0-1 0 0 0,0 0 0 0 0,0 0 0 0 0,0-1 0 0 0,-1 1 0 0 0,1-1-1 0 0,0 0 1 0 0,0 0 0 0 0,-1 0 0 0 0,1-1 0 0 0,0 1 0 0 0,0-1 0 0 0,0 0-1 0 0,-2-1-30 0 0,-222-145 614 0 0,64 78-927 0 0,47 52-2836 0 0,99 17 2050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14T06:54:26.53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3 511 2961 0 0,'-2'5'3890'0'0,"15"-8"-3314"0"0,3-1-403 0 0,71-21 649 0 0,-44 16 335 0 0,6-14-16 0 0,13-24-619 0 0,24 11-404 0 0,-66 31-98 0 0,103-26 0 0 0,-63 11-10 0 0,0 4 1 0 0,1 2 0 0 0,1 2-1 0 0,14 2-10 0 0,-48 9 9 0 0,0 1 0 0 0,1 2 0 0 0,-1 1 0 0 0,0 1 0 0 0,26 8-9 0 0,-3-2 14 0 0,283 68 290 0 0,-150-30-16 0 0,-47-15 106 0 0,-43-18 76 0 0,-46 3-79 0 0,-47-16-365 0 0,0 0 0 0 0,0 0 0 0 0,1 0 0 0 0,-1 0-1 0 0,0-1 1 0 0,1 1 0 0 0,-1-1 0 0 0,1 1 0 0 0,-1-1 0 0 0,1 1-1 0 0,0-1 1 0 0,0 0 0 0 0,0 0 0 0 0,-1 0 0 0 0,1 0 0 0 0,0 0-1 0 0,0 0 1 0 0,0-1 0 0 0,1 1 0 0 0,-1-1 0 0 0,0 1 0 0 0,0-1-1 0 0,0 0 1 0 0,2 1-26 0 0,-3-2 106 0 0,-20-13 412 0 0,-64-52-598 0 0,11-9 82 0 0,-39-43 15 0 0,85 99-4 0 0,6 7 16 0 0,0-2 0 0 0,2-1 0 0 0,-1 0 0 0 0,2-1 0 0 0,0-1 0 0 0,-8-12-29 0 0,-78-46 314 0 0,80 63-189 0 0,-1-1-89 0 0,18 13-179 0 0,154 30 2 0 0,-65-8 125 0 0,-70-20 10 0 0,-1 1 0 0 0,0 0 0 0 0,0 1 1 0 0,0 0-1 0 0,0 1 0 0 0,-1 0 0 0 0,1 1 1 0 0,-1 0-1 0 0,-1 0 0 0 0,1 1 0 0 0,-1 1 1 0 0,-1 0-1 0 0,7 7 6 0 0,55 23-1674 0 0,-59-26 571 0 0,-9-8 184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2-14T14:18:55.26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319 1325 4721 0 0,'16'62'1862'0'0,"-27"-74"-18"0"0,15-46-3115 0 0,35 35 1202 0 0,101-57 113 0 0,104-115 80 0 0,-178 132-153 0 0,-52 48 14 0 0,0 1 0 0 0,1 0 0 0 0,0 1-1 0 0,1 0 1 0 0,1 1 0 0 0,0 1-1 0 0,0 1 1 0 0,9-4 15 0 0,167-47 23 0 0,-29 16 321 0 0,42-28 196 0 0,-53 41-581 0 0,0-22 154 0 0,-38-5 64 0 0,-14 26-91 0 0,41 4-88 0 0,-54 8-12 0 0,7 4 83 0 0,18-9 491 0 0,76 3 150 0 0,38-9-154 0 0,-81 14 123 0 0,1-2-359 0 0,158-6-170 0 0,9 1-43 0 0,-258 24-77 0 0,17 0-50 0 0,0 3-1 0 0,0 4 0 0 0,30 6 21 0 0,72 21 8 0 0,64-5 25 0 0,-58-22 39 0 0,82 8 131 0 0,2 9-12 0 0,-109-11-140 0 0,1-7 1 0 0,25-8-52 0 0,-107 2 18 0 0,606-25 141 0 0,-40 25-28 0 0,-272 21 7 0 0,25-3 186 0 0,-50-13-138 0 0,95 21-97 0 0,-132-29 15 0 0,134-21 78 0 0,105-1 106 0 0,-200 1-175 0 0,58 1-73 0 0,-197 5 189 0 0,-2-9-1 0 0,66-23-228 0 0,433-77 531 0 0,-361 75-384 0 0,-138 32-88 0 0,0 9 0 0 0,0 9 0 0 0,0 8 0 0 0,42 14-59 0 0,192 20-7 0 0,251 11-33 0 0,-67-7 118 0 0,-163-29 36 0 0,170 0-26 0 0,-480-12-69 0 0,17-1 50 0 0,120-14-69 0 0,-177 7 58 0 0,0 6-1 0 0,0 4 0 0 0,-1 5 1 0 0,0 5-1 0 0,86 23-57 0 0,400 135 117 0 0,-390-139-127 0 0,71-12 87 0 0,20 18-14 0 0,-263-30-61 0 0,137 54-38 0 0,-149-51 13 0 0,-3-3 23 0 0,-1 0 0 0 0,0 2 0 0 0,0 0-1 0 0,-1 1 1 0 0,-1 0 0 0 0,0 1 0 0 0,0 1 0 0 0,-1 0-1 0 0,-1 1 1 0 0,-1 1 0 0 0,3 4 0 0 0,49 82 55 0 0,49 92 33 0 0,-108-185-81 0 0,21 36 4 0 0,-2 1-1 0 0,-2 1 0 0 0,-1 1 0 0 0,-3 1 0 0 0,3 18-10 0 0,-18-40 8 0 0,-1 0 0 0 0,-1 0 0 0 0,-2 1 0 0 0,0-1 0 0 0,-2 0 0 0 0,-1 0 0 0 0,-1 0 0 0 0,-2 1-8 0 0,-2 22 20 0 0,-6 22 18 0 0,-3-1-1 0 0,-4-1 1 0 0,-8 14-38 0 0,21-64 35 0 0,0-1 0 0 0,-1-1 0 0 0,-1 0 0 0 0,0 0 1 0 0,-2-1-1 0 0,0-1 0 0 0,-10 10-35 0 0,-49 37 118 0 0,51-48-93 0 0,0 0 1 0 0,-1-1 0 0 0,0-1-1 0 0,-1-1 1 0 0,0-1 0 0 0,-1-1 0 0 0,-13 3-26 0 0,-260 85 288 0 0,137-46-55 0 0,18 7-224 0 0,48-30-33 0 0,-108 22-26 0 0,42-35 42 0 0,72-5 14 0 0,-63 22 12 0 0,-73 14-5 0 0,-47 16 43 0 0,132-24-103 0 0,-92 23-15 0 0,-129 57-18 0 0,1-11 128 0 0,130-65-18 0 0,65-12-40 0 0,30-7-17 0 0,79-19 23 0 0,1 3-1 0 0,0 2 1 0 0,1 3 0 0 0,-31 12 4 0 0,46-16 7 0 0,0-2-1 0 0,0-1 1 0 0,-1-2 0 0 0,0-2 0 0 0,-2-1-7 0 0,-96 8 22 0 0,-15 6 18 0 0,-65-21-31 0 0,25-2-2 0 0,-181 35-69 0 0,90-11-11 0 0,82 1 85 0 0,-73-4-24 0 0,131 5 5 0 0,-64-10-25 0 0,66 0-1 0 0,0 1-14 0 0,0-7 1 0 0,-21-7 46 0 0,-132 17-35 0 0,-58 25-85 0 0,-386 7-217 0 0,338-23 351 0 0,150-12 76 0 0,-74-13-90 0 0,-263-21-6 0 0,-16 19 92 0 0,305-11-37 0 0,173 11 113 0 0,1-6 0 0 0,-117-25-162 0 0,2 2 17 0 0,115 22-2 0 0,-49-20 21 0 0,-89-23 59 0 0,-272-24-25 0 0,191 54-116 0 0,238 14 52 0 0,-72-8 48 0 0,-2 7-1 0 0,-43 8-53 0 0,103 7 21 0 0,19-2-29 0 0,1 5 0 0 0,-1 4 0 0 0,-45 12 8 0 0,-209 59-24 0 0,-182 30-14 0 0,290-69 62 0 0,37-19-20 0 0,-367 49-120 0 0,413-56 54 0 0,-155-8 62 0 0,-201-13 76 0 0,63-21-40 0 0,273 3-14 0 0,-10-7 40 0 0,0-15 73 0 0,-3-3-76 0 0,45 9-31 0 0,-3-3-42 0 0,-225-137-119 0 0,341 159 145 0 0,1-2-1 0 0,1-2 1 0 0,1-2-1 0 0,2 0 1 0 0,0-3-1 0 0,-15-19-11 0 0,25 26 8 0 0,-6-5-4 0 0,0-2-1 0 0,2-1 0 0 0,2-1 1 0 0,0-1-1 0 0,3-1 0 0 0,-19-35-3 0 0,-47-118 39 0 0,66 126-18 0 0,16 48-17 0 0,1-1 0 0 0,0 0 0 0 0,1 0-1 0 0,0-1 1 0 0,1 1 0 0 0,1-1 0 0 0,0 1 0 0 0,1-9-4 0 0,5-24-22 0 0,3 1 1 0 0,1 1-1 0 0,3 0 0 0 0,1 0 1 0 0,3-3 21 0 0,18-65-71 0 0,74-144 21 0 0,-7 67 90 0 0,1-9-58 0 0,-84 166-571 0 0,2 1-1 0 0,0 0 0 0 0,3 2 1 0 0,0 0-1 0 0,22-20 590 0 0,-24 28-951 0 0,-5-4-509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3:26:50.62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24423,'1791'0'0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3:27:13.87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2913 1 24556,'-2912'2948'0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3:28:02.93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24423,'4031'0'0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3:28:26.19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24423,'1791'0'0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9T13:28:35.08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2913 1 24556,'-2912'2948'0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FC98C-88DB-4ECD-8162-22AEA6790C02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44DAF-B2A7-4AB3-A393-7CAD6E73A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85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43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73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8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F20A2-E729-D748-956E-C4AF33BA93F9}" type="slidenum">
              <a:rPr lang="en-IL" smtClean="0"/>
              <a:t>23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52991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F20A2-E729-D748-956E-C4AF33BA93F9}" type="slidenum">
              <a:rPr lang="en-IL" smtClean="0"/>
              <a:t>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03241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F20A2-E729-D748-956E-C4AF33BA93F9}" type="slidenum">
              <a:rPr lang="en-IL" smtClean="0"/>
              <a:t>25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82344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/>
              <a:t>Unequal v_F– sounds not a big deal; bec</a:t>
            </a:r>
            <a:r>
              <a:rPr lang="en-US" dirty="0"/>
              <a:t>au</a:t>
            </a:r>
            <a:r>
              <a:rPr lang="en-IL" dirty="0"/>
              <a:t>se usually people look at simple n.n. models with SOC, that’s not enough</a:t>
            </a:r>
          </a:p>
          <a:p>
            <a:r>
              <a:rPr lang="en-IL" dirty="0"/>
              <a:t>Mention Aharonov Casher and Berry 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70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63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87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/>
              <a:t>Non degenerare due to SOC – unlike CdGM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57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L" dirty="0"/>
              <a:t>As a backup slide - how to connect the islands with bridges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L" dirty="0"/>
              <a:t>Consider presenting also the 3-island unit 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69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237CC-C992-4013-B1C4-4BFAF4BB4B28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125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31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en-US" dirty="0"/>
              <a:t>Analogy: QHE, make it 1D – instead of just gap we get localized modes.</a:t>
            </a:r>
          </a:p>
          <a:p>
            <a:pPr marL="0" algn="l" defTabSz="914400" rtl="0" eaLnBrk="1" latinLnBrk="0" hangingPunct="1"/>
            <a:r>
              <a:rPr lang="en-US" dirty="0"/>
              <a:t>What is this “parent” 2D state? </a:t>
            </a:r>
            <a:r>
              <a:rPr lang="en-US" dirty="0" err="1"/>
              <a:t>p+ip</a:t>
            </a:r>
            <a:r>
              <a:rPr lang="en-US" dirty="0"/>
              <a:t> superconductor.</a:t>
            </a:r>
          </a:p>
          <a:p>
            <a:pPr marL="0" algn="l" defTabSz="914400" rtl="0" eaLnBrk="1" latinLnBrk="0" hangingPunct="1"/>
            <a:r>
              <a:rPr lang="en-US" dirty="0"/>
              <a:t>The bulk is gapped for single electrons and not for pairs.</a:t>
            </a:r>
          </a:p>
          <a:p>
            <a:pPr marL="0" algn="l" defTabSz="914400" rtl="0" eaLnBrk="1" latinLnBrk="0" hangingPunct="1"/>
            <a:r>
              <a:rPr lang="en-US" dirty="0"/>
              <a:t>The edge has chiral mode which are combinations of particles and holes; PHS is since we are looking below the gap.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44DAF-B2A7-4AB3-A393-7CAD6E73A6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752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en-US" dirty="0"/>
              <a:t>Analogy: QHE, make it 1D – instead of just gap we get localized modes.</a:t>
            </a:r>
          </a:p>
          <a:p>
            <a:pPr marL="0" algn="l" defTabSz="914400" rtl="0" eaLnBrk="1" latinLnBrk="0" hangingPunct="1"/>
            <a:r>
              <a:rPr lang="en-US" dirty="0"/>
              <a:t>What is this “parent” 2D state? </a:t>
            </a:r>
            <a:r>
              <a:rPr lang="en-US" dirty="0" err="1"/>
              <a:t>p+ip</a:t>
            </a:r>
            <a:r>
              <a:rPr lang="en-US" dirty="0"/>
              <a:t> superconductor.</a:t>
            </a:r>
          </a:p>
          <a:p>
            <a:pPr marL="0" algn="l" defTabSz="914400" rtl="0" eaLnBrk="1" latinLnBrk="0" hangingPunct="1"/>
            <a:r>
              <a:rPr lang="en-US" dirty="0"/>
              <a:t>The bulk is gapped for single electrons and not for pairs.</a:t>
            </a:r>
          </a:p>
          <a:p>
            <a:pPr marL="0" algn="l" defTabSz="914400" rtl="0" eaLnBrk="1" latinLnBrk="0" hangingPunct="1"/>
            <a:r>
              <a:rPr lang="en-US" dirty="0"/>
              <a:t>The edge has chiral mode which are combinations of particles and holes; PHS is since we are looking below the gap.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44DAF-B2A7-4AB3-A393-7CAD6E73A6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8692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r>
              <a:rPr lang="en-US" dirty="0"/>
              <a:t>Analogy: QHE, make it 1D – instead of just gap we get localized modes.</a:t>
            </a:r>
          </a:p>
          <a:p>
            <a:pPr marL="0" algn="l" defTabSz="914400" rtl="0" eaLnBrk="1" latinLnBrk="0" hangingPunct="1"/>
            <a:r>
              <a:rPr lang="en-US" dirty="0"/>
              <a:t>What is this “parent” 2D state? </a:t>
            </a:r>
            <a:r>
              <a:rPr lang="en-US" dirty="0" err="1"/>
              <a:t>p+ip</a:t>
            </a:r>
            <a:r>
              <a:rPr lang="en-US" dirty="0"/>
              <a:t> superconductor.</a:t>
            </a:r>
          </a:p>
          <a:p>
            <a:pPr marL="0" algn="l" defTabSz="914400" rtl="0" eaLnBrk="1" latinLnBrk="0" hangingPunct="1"/>
            <a:r>
              <a:rPr lang="en-US" dirty="0"/>
              <a:t>The bulk is gapped for single electrons and not for pairs.</a:t>
            </a:r>
          </a:p>
          <a:p>
            <a:pPr marL="0" algn="l" defTabSz="914400" rtl="0" eaLnBrk="1" latinLnBrk="0" hangingPunct="1"/>
            <a:r>
              <a:rPr lang="en-US" dirty="0"/>
              <a:t>The edge has chiral mode which are combinations of particles and holes; PHS is since we are looking below the gap.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44DAF-B2A7-4AB3-A393-7CAD6E73A6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140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8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92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/>
              <a:t>Non degenerare due to SOC – unlike CdGM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2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L" dirty="0"/>
              <a:t>As a backup slide - how to connect the islands with bridges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L" dirty="0"/>
              <a:t>Consider presenting also the 3-island unit 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569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27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8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52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32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379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246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738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Problems with Sau proposal: cannot gate (cite Levine et al), magnetization is in plane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165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directions:</a:t>
            </a:r>
          </a:p>
          <a:p>
            <a:r>
              <a:rPr lang="en-US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* Time dependence – creation of entangled states</a:t>
            </a: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* Non equilibrium</a:t>
            </a:r>
            <a:endParaRPr lang="en-US" sz="1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928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605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46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F0689-E2E3-1D4F-862C-E2B8B944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42F216-353A-7048-172C-3124CC6683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D25173-0796-D47F-F3B8-9075635C74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4AA02-640B-60E8-D39E-7367FE3554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82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9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l" rtl="0">
              <a:lnSpc>
                <a:spcPct val="120000"/>
              </a:lnSpc>
              <a:buFont typeface="Courier New" panose="02070309020205020404" pitchFamily="49" charset="0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what’s the problem with a magnetic field? Here’s an example that shows how qubit lifetime is greatly diminished already at tens of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microTeslas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742950" lvl="1" indent="-285750" algn="l" rtl="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Dephasing</a:t>
            </a:r>
          </a:p>
          <a:p>
            <a:pPr marL="742950" lvl="1" indent="-285750" algn="l" rtl="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Sub-gap states</a:t>
            </a:r>
          </a:p>
          <a:p>
            <a:pPr marL="742950" lvl="1" indent="-285750" algn="l" rtl="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Magnetic impurity states</a:t>
            </a:r>
          </a:p>
          <a:p>
            <a:pPr marL="742950" lvl="1" indent="-285750" algn="l" rtl="0">
              <a:lnSpc>
                <a:spcPct val="12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Deteriorating the superconductor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05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sz="3200" b="1" dirty="0"/>
              <a:t>Unidirectional current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1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6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44DAF-B2A7-4AB3-A393-7CAD6E73A6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0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866" y="-297"/>
            <a:ext cx="12235732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C00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C00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  <a:latin typeface="+mn-lt"/>
              </a:defRPr>
            </a:lvl1pPr>
          </a:lstStyle>
          <a:p>
            <a:fld id="{D948956C-A5E0-4306-8423-662EC60C1BDC}" type="datetimeFigureOut">
              <a:rPr lang="en-US" smtClean="0"/>
              <a:pPr/>
              <a:t>7/15/2026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1BC7C327-9C8B-4876-92C3-D1682B57E2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956C-A5E0-4306-8423-662EC60C1BDC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C327-9C8B-4876-92C3-D1682B57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956C-A5E0-4306-8423-662EC60C1BDC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C327-9C8B-4876-92C3-D1682B57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65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צורה חופשית: צורה 11">
            <a:extLst>
              <a:ext uri="{FF2B5EF4-FFF2-40B4-BE49-F238E27FC236}">
                <a16:creationId xmlns:a16="http://schemas.microsoft.com/office/drawing/2014/main" id="{0312E97D-6037-4D31-B47C-1B339F967964}"/>
              </a:ext>
            </a:extLst>
          </p:cNvPr>
          <p:cNvSpPr/>
          <p:nvPr userDrawn="1"/>
        </p:nvSpPr>
        <p:spPr>
          <a:xfrm>
            <a:off x="6438900" y="342900"/>
            <a:ext cx="5410200" cy="6172200"/>
          </a:xfrm>
          <a:custGeom>
            <a:avLst/>
            <a:gdLst>
              <a:gd name="connsiteX0" fmla="*/ 5403850 w 5410200"/>
              <a:gd name="connsiteY0" fmla="*/ 6350 h 6172200"/>
              <a:gd name="connsiteX1" fmla="*/ 5403850 w 5410200"/>
              <a:gd name="connsiteY1" fmla="*/ 6165850 h 6172200"/>
              <a:gd name="connsiteX2" fmla="*/ 6350 w 5410200"/>
              <a:gd name="connsiteY2" fmla="*/ 6165850 h 6172200"/>
              <a:gd name="connsiteX3" fmla="*/ 6350 w 5410200"/>
              <a:gd name="connsiteY3" fmla="*/ 6350 h 6172200"/>
              <a:gd name="connsiteX4" fmla="*/ 5403850 w 5410200"/>
              <a:gd name="connsiteY4" fmla="*/ 6350 h 6172200"/>
              <a:gd name="connsiteX5" fmla="*/ 5410200 w 5410200"/>
              <a:gd name="connsiteY5" fmla="*/ 0 h 6172200"/>
              <a:gd name="connsiteX6" fmla="*/ 5403850 w 5410200"/>
              <a:gd name="connsiteY6" fmla="*/ 0 h 6172200"/>
              <a:gd name="connsiteX7" fmla="*/ 6350 w 5410200"/>
              <a:gd name="connsiteY7" fmla="*/ 0 h 6172200"/>
              <a:gd name="connsiteX8" fmla="*/ 0 w 5410200"/>
              <a:gd name="connsiteY8" fmla="*/ 0 h 6172200"/>
              <a:gd name="connsiteX9" fmla="*/ 0 w 5410200"/>
              <a:gd name="connsiteY9" fmla="*/ 6350 h 6172200"/>
              <a:gd name="connsiteX10" fmla="*/ 0 w 5410200"/>
              <a:gd name="connsiteY10" fmla="*/ 6165850 h 6172200"/>
              <a:gd name="connsiteX11" fmla="*/ 0 w 5410200"/>
              <a:gd name="connsiteY11" fmla="*/ 6172200 h 6172200"/>
              <a:gd name="connsiteX12" fmla="*/ 6350 w 5410200"/>
              <a:gd name="connsiteY12" fmla="*/ 6172200 h 6172200"/>
              <a:gd name="connsiteX13" fmla="*/ 5403850 w 5410200"/>
              <a:gd name="connsiteY13" fmla="*/ 6172200 h 6172200"/>
              <a:gd name="connsiteX14" fmla="*/ 5410200 w 5410200"/>
              <a:gd name="connsiteY14" fmla="*/ 6172200 h 6172200"/>
              <a:gd name="connsiteX15" fmla="*/ 5410200 w 5410200"/>
              <a:gd name="connsiteY15" fmla="*/ 6165850 h 6172200"/>
              <a:gd name="connsiteX16" fmla="*/ 5410200 w 5410200"/>
              <a:gd name="connsiteY16" fmla="*/ 6350 h 6172200"/>
              <a:gd name="connsiteX17" fmla="*/ 5410200 w 5410200"/>
              <a:gd name="connsiteY17" fmla="*/ 0 h 6172200"/>
              <a:gd name="connsiteX18" fmla="*/ 5410200 w 5410200"/>
              <a:gd name="connsiteY1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6172200">
                <a:moveTo>
                  <a:pt x="5403850" y="6350"/>
                </a:moveTo>
                <a:lnTo>
                  <a:pt x="5403850" y="6165850"/>
                </a:lnTo>
                <a:lnTo>
                  <a:pt x="6350" y="6165850"/>
                </a:lnTo>
                <a:lnTo>
                  <a:pt x="6350" y="6350"/>
                </a:lnTo>
                <a:lnTo>
                  <a:pt x="5403850" y="6350"/>
                </a:lnTo>
                <a:moveTo>
                  <a:pt x="5410200" y="0"/>
                </a:moveTo>
                <a:lnTo>
                  <a:pt x="5403850" y="0"/>
                </a:lnTo>
                <a:lnTo>
                  <a:pt x="6350" y="0"/>
                </a:lnTo>
                <a:lnTo>
                  <a:pt x="0" y="0"/>
                </a:lnTo>
                <a:lnTo>
                  <a:pt x="0" y="6350"/>
                </a:lnTo>
                <a:lnTo>
                  <a:pt x="0" y="6165850"/>
                </a:lnTo>
                <a:lnTo>
                  <a:pt x="0" y="6172200"/>
                </a:lnTo>
                <a:lnTo>
                  <a:pt x="6350" y="6172200"/>
                </a:lnTo>
                <a:lnTo>
                  <a:pt x="5403850" y="6172200"/>
                </a:lnTo>
                <a:lnTo>
                  <a:pt x="5410200" y="6172200"/>
                </a:lnTo>
                <a:lnTo>
                  <a:pt x="5410200" y="6165850"/>
                </a:lnTo>
                <a:lnTo>
                  <a:pt x="5410200" y="6350"/>
                </a:lnTo>
                <a:lnTo>
                  <a:pt x="5410200" y="0"/>
                </a:lnTo>
                <a:lnTo>
                  <a:pt x="5410200" y="0"/>
                </a:lnTo>
                <a:close/>
              </a:path>
            </a:pathLst>
          </a:custGeom>
          <a:solidFill>
            <a:srgbClr val="58595B"/>
          </a:solidFill>
          <a:ln w="6350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3" name="צורה חופשית: צורה 12">
            <a:extLst>
              <a:ext uri="{FF2B5EF4-FFF2-40B4-BE49-F238E27FC236}">
                <a16:creationId xmlns:a16="http://schemas.microsoft.com/office/drawing/2014/main" id="{655F3328-FBCD-4092-A77C-1D9C973DAFDD}"/>
              </a:ext>
            </a:extLst>
          </p:cNvPr>
          <p:cNvSpPr/>
          <p:nvPr userDrawn="1"/>
        </p:nvSpPr>
        <p:spPr>
          <a:xfrm>
            <a:off x="6096000" y="0"/>
            <a:ext cx="6350" cy="6858000"/>
          </a:xfrm>
          <a:custGeom>
            <a:avLst/>
            <a:gdLst>
              <a:gd name="connsiteX0" fmla="*/ 0 w 6350"/>
              <a:gd name="connsiteY0" fmla="*/ 0 h 6858000"/>
              <a:gd name="connsiteX1" fmla="*/ 0 w 6350"/>
              <a:gd name="connsiteY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"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6350" cap="flat">
            <a:solidFill>
              <a:srgbClr val="58595B"/>
            </a:solidFill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31930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גרפיקה 3">
            <a:extLst>
              <a:ext uri="{FF2B5EF4-FFF2-40B4-BE49-F238E27FC236}">
                <a16:creationId xmlns:a16="http://schemas.microsoft.com/office/drawing/2014/main" id="{2F0AC3B2-7F29-40DD-9D4B-DEAECDBCB9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3" r="48559"/>
          <a:stretch/>
        </p:blipFill>
        <p:spPr>
          <a:xfrm>
            <a:off x="0" y="1"/>
            <a:ext cx="6096000" cy="6857999"/>
          </a:xfrm>
          <a:prstGeom prst="rect">
            <a:avLst/>
          </a:prstGeom>
        </p:spPr>
      </p:pic>
      <p:sp>
        <p:nvSpPr>
          <p:cNvPr id="12" name="צורה חופשית: צורה 11">
            <a:extLst>
              <a:ext uri="{FF2B5EF4-FFF2-40B4-BE49-F238E27FC236}">
                <a16:creationId xmlns:a16="http://schemas.microsoft.com/office/drawing/2014/main" id="{0312E97D-6037-4D31-B47C-1B339F967964}"/>
              </a:ext>
            </a:extLst>
          </p:cNvPr>
          <p:cNvSpPr/>
          <p:nvPr userDrawn="1"/>
        </p:nvSpPr>
        <p:spPr>
          <a:xfrm>
            <a:off x="6438900" y="342900"/>
            <a:ext cx="5410200" cy="6172200"/>
          </a:xfrm>
          <a:custGeom>
            <a:avLst/>
            <a:gdLst>
              <a:gd name="connsiteX0" fmla="*/ 5403850 w 5410200"/>
              <a:gd name="connsiteY0" fmla="*/ 6350 h 6172200"/>
              <a:gd name="connsiteX1" fmla="*/ 5403850 w 5410200"/>
              <a:gd name="connsiteY1" fmla="*/ 6165850 h 6172200"/>
              <a:gd name="connsiteX2" fmla="*/ 6350 w 5410200"/>
              <a:gd name="connsiteY2" fmla="*/ 6165850 h 6172200"/>
              <a:gd name="connsiteX3" fmla="*/ 6350 w 5410200"/>
              <a:gd name="connsiteY3" fmla="*/ 6350 h 6172200"/>
              <a:gd name="connsiteX4" fmla="*/ 5403850 w 5410200"/>
              <a:gd name="connsiteY4" fmla="*/ 6350 h 6172200"/>
              <a:gd name="connsiteX5" fmla="*/ 5410200 w 5410200"/>
              <a:gd name="connsiteY5" fmla="*/ 0 h 6172200"/>
              <a:gd name="connsiteX6" fmla="*/ 5403850 w 5410200"/>
              <a:gd name="connsiteY6" fmla="*/ 0 h 6172200"/>
              <a:gd name="connsiteX7" fmla="*/ 6350 w 5410200"/>
              <a:gd name="connsiteY7" fmla="*/ 0 h 6172200"/>
              <a:gd name="connsiteX8" fmla="*/ 0 w 5410200"/>
              <a:gd name="connsiteY8" fmla="*/ 0 h 6172200"/>
              <a:gd name="connsiteX9" fmla="*/ 0 w 5410200"/>
              <a:gd name="connsiteY9" fmla="*/ 6350 h 6172200"/>
              <a:gd name="connsiteX10" fmla="*/ 0 w 5410200"/>
              <a:gd name="connsiteY10" fmla="*/ 6165850 h 6172200"/>
              <a:gd name="connsiteX11" fmla="*/ 0 w 5410200"/>
              <a:gd name="connsiteY11" fmla="*/ 6172200 h 6172200"/>
              <a:gd name="connsiteX12" fmla="*/ 6350 w 5410200"/>
              <a:gd name="connsiteY12" fmla="*/ 6172200 h 6172200"/>
              <a:gd name="connsiteX13" fmla="*/ 5403850 w 5410200"/>
              <a:gd name="connsiteY13" fmla="*/ 6172200 h 6172200"/>
              <a:gd name="connsiteX14" fmla="*/ 5410200 w 5410200"/>
              <a:gd name="connsiteY14" fmla="*/ 6172200 h 6172200"/>
              <a:gd name="connsiteX15" fmla="*/ 5410200 w 5410200"/>
              <a:gd name="connsiteY15" fmla="*/ 6165850 h 6172200"/>
              <a:gd name="connsiteX16" fmla="*/ 5410200 w 5410200"/>
              <a:gd name="connsiteY16" fmla="*/ 6350 h 6172200"/>
              <a:gd name="connsiteX17" fmla="*/ 5410200 w 5410200"/>
              <a:gd name="connsiteY17" fmla="*/ 0 h 6172200"/>
              <a:gd name="connsiteX18" fmla="*/ 5410200 w 5410200"/>
              <a:gd name="connsiteY1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6172200">
                <a:moveTo>
                  <a:pt x="5403850" y="6350"/>
                </a:moveTo>
                <a:lnTo>
                  <a:pt x="5403850" y="6165850"/>
                </a:lnTo>
                <a:lnTo>
                  <a:pt x="6350" y="6165850"/>
                </a:lnTo>
                <a:lnTo>
                  <a:pt x="6350" y="6350"/>
                </a:lnTo>
                <a:lnTo>
                  <a:pt x="5403850" y="6350"/>
                </a:lnTo>
                <a:moveTo>
                  <a:pt x="5410200" y="0"/>
                </a:moveTo>
                <a:lnTo>
                  <a:pt x="5403850" y="0"/>
                </a:lnTo>
                <a:lnTo>
                  <a:pt x="6350" y="0"/>
                </a:lnTo>
                <a:lnTo>
                  <a:pt x="0" y="0"/>
                </a:lnTo>
                <a:lnTo>
                  <a:pt x="0" y="6350"/>
                </a:lnTo>
                <a:lnTo>
                  <a:pt x="0" y="6165850"/>
                </a:lnTo>
                <a:lnTo>
                  <a:pt x="0" y="6172200"/>
                </a:lnTo>
                <a:lnTo>
                  <a:pt x="6350" y="6172200"/>
                </a:lnTo>
                <a:lnTo>
                  <a:pt x="5403850" y="6172200"/>
                </a:lnTo>
                <a:lnTo>
                  <a:pt x="5410200" y="6172200"/>
                </a:lnTo>
                <a:lnTo>
                  <a:pt x="5410200" y="6165850"/>
                </a:lnTo>
                <a:lnTo>
                  <a:pt x="5410200" y="6350"/>
                </a:lnTo>
                <a:lnTo>
                  <a:pt x="5410200" y="0"/>
                </a:lnTo>
                <a:lnTo>
                  <a:pt x="5410200" y="0"/>
                </a:lnTo>
                <a:close/>
              </a:path>
            </a:pathLst>
          </a:custGeom>
          <a:solidFill>
            <a:srgbClr val="58595B"/>
          </a:solidFill>
          <a:ln w="6350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3" name="צורה חופשית: צורה 12">
            <a:extLst>
              <a:ext uri="{FF2B5EF4-FFF2-40B4-BE49-F238E27FC236}">
                <a16:creationId xmlns:a16="http://schemas.microsoft.com/office/drawing/2014/main" id="{655F3328-FBCD-4092-A77C-1D9C973DAFDD}"/>
              </a:ext>
            </a:extLst>
          </p:cNvPr>
          <p:cNvSpPr/>
          <p:nvPr userDrawn="1"/>
        </p:nvSpPr>
        <p:spPr>
          <a:xfrm>
            <a:off x="6096000" y="0"/>
            <a:ext cx="6350" cy="6858000"/>
          </a:xfrm>
          <a:custGeom>
            <a:avLst/>
            <a:gdLst>
              <a:gd name="connsiteX0" fmla="*/ 0 w 6350"/>
              <a:gd name="connsiteY0" fmla="*/ 0 h 6858000"/>
              <a:gd name="connsiteX1" fmla="*/ 0 w 6350"/>
              <a:gd name="connsiteY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"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6350" cap="flat">
            <a:solidFill>
              <a:srgbClr val="58595B"/>
            </a:solidFill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9367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צורה חופשית: צורה 12">
            <a:extLst>
              <a:ext uri="{FF2B5EF4-FFF2-40B4-BE49-F238E27FC236}">
                <a16:creationId xmlns:a16="http://schemas.microsoft.com/office/drawing/2014/main" id="{655F3328-FBCD-4092-A77C-1D9C973DAFDD}"/>
              </a:ext>
            </a:extLst>
          </p:cNvPr>
          <p:cNvSpPr/>
          <p:nvPr userDrawn="1"/>
        </p:nvSpPr>
        <p:spPr>
          <a:xfrm>
            <a:off x="6096000" y="0"/>
            <a:ext cx="6350" cy="6858000"/>
          </a:xfrm>
          <a:custGeom>
            <a:avLst/>
            <a:gdLst>
              <a:gd name="connsiteX0" fmla="*/ 0 w 6350"/>
              <a:gd name="connsiteY0" fmla="*/ 0 h 6858000"/>
              <a:gd name="connsiteX1" fmla="*/ 0 w 6350"/>
              <a:gd name="connsiteY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"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6350" cap="flat">
            <a:solidFill>
              <a:srgbClr val="58595B"/>
            </a:solidFill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3181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גרפיקה 3">
            <a:extLst>
              <a:ext uri="{FF2B5EF4-FFF2-40B4-BE49-F238E27FC236}">
                <a16:creationId xmlns:a16="http://schemas.microsoft.com/office/drawing/2014/main" id="{2F0AC3B2-7F29-40DD-9D4B-DEAECDBCB9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82" r="49369"/>
          <a:stretch/>
        </p:blipFill>
        <p:spPr>
          <a:xfrm>
            <a:off x="0" y="1"/>
            <a:ext cx="5994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70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021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גרפיקה 4">
            <a:extLst>
              <a:ext uri="{FF2B5EF4-FFF2-40B4-BE49-F238E27FC236}">
                <a16:creationId xmlns:a16="http://schemas.microsoft.com/office/drawing/2014/main" id="{13D4B37E-E9E3-4010-A283-93302FBA92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גרפיקה 2">
            <a:extLst>
              <a:ext uri="{FF2B5EF4-FFF2-40B4-BE49-F238E27FC236}">
                <a16:creationId xmlns:a16="http://schemas.microsoft.com/office/drawing/2014/main" id="{484F6D94-5935-4C75-9EE5-A087C75D33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800" y="0"/>
            <a:ext cx="1163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5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B86F-0592-43E1-B26B-9C5011FE1BDE}" type="datetimeFigureOut">
              <a:rPr lang="en-IL" smtClean="0"/>
              <a:t>07/15/2026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E7AA-B324-4F03-B3A3-4E78A86E36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12729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4D78F-0F69-43F7-8BBB-3282EF911C40}" type="datetimeFigureOut">
              <a:rPr lang="en-US" smtClean="0"/>
              <a:t>7/15/2026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85762-83A1-4F18-ABE8-C1501DA455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03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956C-A5E0-4306-8423-662EC60C1BDC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C327-9C8B-4876-92C3-D1682B57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5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956C-A5E0-4306-8423-662EC60C1BDC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C327-9C8B-4876-92C3-D1682B57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64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956C-A5E0-4306-8423-662EC60C1BDC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C327-9C8B-4876-92C3-D1682B57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09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956C-A5E0-4306-8423-662EC60C1BDC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C327-9C8B-4876-92C3-D1682B57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3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956C-A5E0-4306-8423-662EC60C1BDC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C327-9C8B-4876-92C3-D1682B57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22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956C-A5E0-4306-8423-662EC60C1BDC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C327-9C8B-4876-92C3-D1682B57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2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956C-A5E0-4306-8423-662EC60C1BDC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C327-9C8B-4876-92C3-D1682B57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3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956C-A5E0-4306-8423-662EC60C1BDC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7C327-9C8B-4876-92C3-D1682B57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32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l="47475" t="42711"/>
          <a:stretch/>
        </p:blipFill>
        <p:spPr>
          <a:xfrm>
            <a:off x="-40059" y="0"/>
            <a:ext cx="1223205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8956C-A5E0-4306-8423-662EC60C1BDC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7C327-9C8B-4876-92C3-D1682B57E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9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C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C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C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C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C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C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צורה חופשית: צורה 13">
            <a:extLst>
              <a:ext uri="{FF2B5EF4-FFF2-40B4-BE49-F238E27FC236}">
                <a16:creationId xmlns:a16="http://schemas.microsoft.com/office/drawing/2014/main" id="{EB8B20D5-7112-4965-AC3B-6D7C9B156D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6350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364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42.png"/><Relationship Id="rId4" Type="http://schemas.openxmlformats.org/officeDocument/2006/relationships/customXml" Target="../ink/ink2.xml"/><Relationship Id="rId9" Type="http://schemas.openxmlformats.org/officeDocument/2006/relationships/image" Target="../media/image3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741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1.png"/><Relationship Id="rId4" Type="http://schemas.openxmlformats.org/officeDocument/2006/relationships/image" Target="../media/image751.png"/><Relationship Id="rId9" Type="http://schemas.openxmlformats.org/officeDocument/2006/relationships/image" Target="../media/image2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510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721.png"/><Relationship Id="rId5" Type="http://schemas.openxmlformats.org/officeDocument/2006/relationships/image" Target="../media/image210.png"/><Relationship Id="rId10" Type="http://schemas.openxmlformats.org/officeDocument/2006/relationships/image" Target="../media/image61.svg"/><Relationship Id="rId4" Type="http://schemas.openxmlformats.org/officeDocument/2006/relationships/image" Target="../media/image610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84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8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7" Type="http://schemas.openxmlformats.org/officeDocument/2006/relationships/image" Target="../media/image7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7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3.svg"/><Relationship Id="rId3" Type="http://schemas.openxmlformats.org/officeDocument/2006/relationships/image" Target="../media/image65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840.png"/><Relationship Id="rId5" Type="http://schemas.openxmlformats.org/officeDocument/2006/relationships/image" Target="../media/image67.png"/><Relationship Id="rId15" Type="http://schemas.openxmlformats.org/officeDocument/2006/relationships/image" Target="../media/image870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9.png"/><Relationship Id="rId14" Type="http://schemas.openxmlformats.org/officeDocument/2006/relationships/image" Target="../media/image8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1.png"/><Relationship Id="rId4" Type="http://schemas.openxmlformats.org/officeDocument/2006/relationships/image" Target="../media/image4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1411.png"/><Relationship Id="rId4" Type="http://schemas.openxmlformats.org/officeDocument/2006/relationships/image" Target="../media/image13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1411.png"/><Relationship Id="rId4" Type="http://schemas.openxmlformats.org/officeDocument/2006/relationships/image" Target="../media/image13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3" Type="http://schemas.openxmlformats.org/officeDocument/2006/relationships/image" Target="../media/image880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8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sv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96.emf"/><Relationship Id="rId3" Type="http://schemas.openxmlformats.org/officeDocument/2006/relationships/image" Target="../media/image94.emf"/><Relationship Id="rId7" Type="http://schemas.openxmlformats.org/officeDocument/2006/relationships/image" Target="../media/image1040.png"/><Relationship Id="rId12" Type="http://schemas.openxmlformats.org/officeDocument/2006/relationships/image" Target="../media/image95.emf"/><Relationship Id="rId17" Type="http://schemas.openxmlformats.org/officeDocument/2006/relationships/image" Target="../media/image109.png"/><Relationship Id="rId2" Type="http://schemas.openxmlformats.org/officeDocument/2006/relationships/image" Target="../media/image93.emf"/><Relationship Id="rId16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customXml" Target="../ink/ink9.xml"/><Relationship Id="rId5" Type="http://schemas.openxmlformats.org/officeDocument/2006/relationships/image" Target="../media/image1030.png"/><Relationship Id="rId15" Type="http://schemas.openxmlformats.org/officeDocument/2006/relationships/image" Target="../media/image1081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105.png"/><Relationship Id="rId14" Type="http://schemas.openxmlformats.org/officeDocument/2006/relationships/customXml" Target="../ink/ink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emf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03.jpg"/><Relationship Id="rId18" Type="http://schemas.openxmlformats.org/officeDocument/2006/relationships/customXml" Target="../ink/ink13.xml"/><Relationship Id="rId3" Type="http://schemas.openxmlformats.org/officeDocument/2006/relationships/image" Target="../media/image111.png"/><Relationship Id="rId21" Type="http://schemas.openxmlformats.org/officeDocument/2006/relationships/image" Target="../media/image125.png"/><Relationship Id="rId7" Type="http://schemas.openxmlformats.org/officeDocument/2006/relationships/image" Target="../media/image115.png"/><Relationship Id="rId12" Type="http://schemas.openxmlformats.org/officeDocument/2006/relationships/image" Target="../media/image121.png"/><Relationship Id="rId17" Type="http://schemas.openxmlformats.org/officeDocument/2006/relationships/image" Target="../media/image122.png"/><Relationship Id="rId2" Type="http://schemas.openxmlformats.org/officeDocument/2006/relationships/image" Target="../media/image102.emf"/><Relationship Id="rId16" Type="http://schemas.openxmlformats.org/officeDocument/2006/relationships/customXml" Target="../ink/ink12.xml"/><Relationship Id="rId20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0.png"/><Relationship Id="rId11" Type="http://schemas.openxmlformats.org/officeDocument/2006/relationships/image" Target="../media/image119.png"/><Relationship Id="rId24" Type="http://schemas.openxmlformats.org/officeDocument/2006/relationships/customXml" Target="../ink/ink16.xml"/><Relationship Id="rId5" Type="http://schemas.openxmlformats.org/officeDocument/2006/relationships/image" Target="../media/image113.png"/><Relationship Id="rId15" Type="http://schemas.openxmlformats.org/officeDocument/2006/relationships/image" Target="../media/image16.png"/><Relationship Id="rId23" Type="http://schemas.openxmlformats.org/officeDocument/2006/relationships/image" Target="../media/image126.png"/><Relationship Id="rId10" Type="http://schemas.openxmlformats.org/officeDocument/2006/relationships/image" Target="../media/image118.png"/><Relationship Id="rId19" Type="http://schemas.openxmlformats.org/officeDocument/2006/relationships/image" Target="../media/image124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3.png"/><Relationship Id="rId22" Type="http://schemas.openxmlformats.org/officeDocument/2006/relationships/customXml" Target="../ink/ink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7" Type="http://schemas.openxmlformats.org/officeDocument/2006/relationships/image" Target="../media/image108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5" Type="http://schemas.openxmlformats.org/officeDocument/2006/relationships/image" Target="../media/image127.png"/><Relationship Id="rId4" Type="http://schemas.openxmlformats.org/officeDocument/2006/relationships/image" Target="../media/image106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28.png"/><Relationship Id="rId4" Type="http://schemas.openxmlformats.org/officeDocument/2006/relationships/notesSlide" Target="../notesSlides/notesSlide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28.png"/><Relationship Id="rId4" Type="http://schemas.openxmlformats.org/officeDocument/2006/relationships/notesSlide" Target="../notesSlides/notesSlide2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0.sv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notesSlide" Target="../notesSlides/notesSlide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0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1080.png"/><Relationship Id="rId7" Type="http://schemas.openxmlformats.org/officeDocument/2006/relationships/image" Target="../media/image250.png"/><Relationship Id="rId2" Type="http://schemas.openxmlformats.org/officeDocument/2006/relationships/image" Target="../media/image9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0.png"/><Relationship Id="rId4" Type="http://schemas.openxmlformats.org/officeDocument/2006/relationships/image" Target="../media/image1100.png"/><Relationship Id="rId9" Type="http://schemas.openxmlformats.org/officeDocument/2006/relationships/image" Target="../media/image2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4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5.svg"/><Relationship Id="rId9" Type="http://schemas.openxmlformats.org/officeDocument/2006/relationships/image" Target="../media/image1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9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680.png"/><Relationship Id="rId9" Type="http://schemas.openxmlformats.org/officeDocument/2006/relationships/image" Target="../media/image72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0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0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0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3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jp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8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36.png"/><Relationship Id="rId4" Type="http://schemas.openxmlformats.org/officeDocument/2006/relationships/image" Target="../media/image89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hyperlink" Target="https://arxiv.org/abs/2601.1436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601.14384" TargetMode="Externa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F8671C9B-2D95-4F6E-918F-5D15AAA7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59611"/>
          <a:stretch/>
        </p:blipFill>
        <p:spPr>
          <a:xfrm>
            <a:off x="3239" y="0"/>
            <a:ext cx="12185522" cy="276985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01605" y="457851"/>
            <a:ext cx="10648603" cy="190238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eko" panose="020B0604020202020204" charset="0"/>
              </a:rPr>
              <a:t>Topological Superconductivity with a tiny magnetic field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FD4310C-826D-D7C5-C231-3FCBDB0D5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6967" y="4155983"/>
            <a:ext cx="1924858" cy="196634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A497E0DE-5CE0-412C-907B-138602C3479D}"/>
              </a:ext>
            </a:extLst>
          </p:cNvPr>
          <p:cNvSpPr txBox="1">
            <a:spLocks/>
          </p:cNvSpPr>
          <p:nvPr/>
        </p:nvSpPr>
        <p:spPr>
          <a:xfrm>
            <a:off x="7059866" y="4382325"/>
            <a:ext cx="2270374" cy="106924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e-IL" sz="2800" dirty="0">
                <a:solidFill>
                  <a:srgbClr val="FFC00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יובל אורג</a:t>
            </a:r>
            <a:endParaRPr lang="en-US" sz="2800" dirty="0">
              <a:solidFill>
                <a:srgbClr val="FFC000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solidFill>
                  <a:srgbClr val="FFC00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Yuval Oreg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solidFill>
                  <a:srgbClr val="FFC00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July 2026</a:t>
            </a:r>
          </a:p>
        </p:txBody>
      </p:sp>
      <p:grpSp>
        <p:nvGrpSpPr>
          <p:cNvPr id="3" name="Graphic 6">
            <a:extLst>
              <a:ext uri="{FF2B5EF4-FFF2-40B4-BE49-F238E27FC236}">
                <a16:creationId xmlns:a16="http://schemas.microsoft.com/office/drawing/2014/main" id="{5B800BFF-756A-8A2B-9AD3-4CA77694FF24}"/>
              </a:ext>
            </a:extLst>
          </p:cNvPr>
          <p:cNvGrpSpPr/>
          <p:nvPr/>
        </p:nvGrpSpPr>
        <p:grpSpPr>
          <a:xfrm>
            <a:off x="4538738" y="4874646"/>
            <a:ext cx="4237569" cy="1896089"/>
            <a:chOff x="3977215" y="4098840"/>
            <a:chExt cx="4237569" cy="189608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70B514E-E3BC-40F1-BE2D-E2F43CC82E24}"/>
                </a:ext>
              </a:extLst>
            </p:cNvPr>
            <p:cNvSpPr/>
            <p:nvPr/>
          </p:nvSpPr>
          <p:spPr>
            <a:xfrm>
              <a:off x="5650768" y="4298453"/>
              <a:ext cx="66809" cy="66697"/>
            </a:xfrm>
            <a:custGeom>
              <a:avLst/>
              <a:gdLst>
                <a:gd name="connsiteX0" fmla="*/ 32927 w 66808"/>
                <a:gd name="connsiteY0" fmla="*/ 15721 h 66696"/>
                <a:gd name="connsiteX1" fmla="*/ 7158 w 66808"/>
                <a:gd name="connsiteY1" fmla="*/ 59551 h 66696"/>
                <a:gd name="connsiteX2" fmla="*/ 11930 w 66808"/>
                <a:gd name="connsiteY2" fmla="*/ 64315 h 66696"/>
                <a:gd name="connsiteX3" fmla="*/ 55833 w 66808"/>
                <a:gd name="connsiteY3" fmla="*/ 41447 h 66696"/>
                <a:gd name="connsiteX4" fmla="*/ 63468 w 66808"/>
                <a:gd name="connsiteY4" fmla="*/ 30013 h 66696"/>
                <a:gd name="connsiteX5" fmla="*/ 66331 w 66808"/>
                <a:gd name="connsiteY5" fmla="*/ 7146 h 66696"/>
                <a:gd name="connsiteX6" fmla="*/ 45334 w 66808"/>
                <a:gd name="connsiteY6" fmla="*/ 8099 h 66696"/>
                <a:gd name="connsiteX7" fmla="*/ 32927 w 66808"/>
                <a:gd name="connsiteY7" fmla="*/ 15721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08" h="66696">
                  <a:moveTo>
                    <a:pt x="32927" y="15721"/>
                  </a:moveTo>
                  <a:lnTo>
                    <a:pt x="7158" y="59551"/>
                  </a:lnTo>
                  <a:lnTo>
                    <a:pt x="11930" y="64315"/>
                  </a:lnTo>
                  <a:lnTo>
                    <a:pt x="55833" y="41447"/>
                  </a:lnTo>
                  <a:cubicBezTo>
                    <a:pt x="60605" y="39542"/>
                    <a:pt x="63468" y="34778"/>
                    <a:pt x="63468" y="30013"/>
                  </a:cubicBezTo>
                  <a:lnTo>
                    <a:pt x="66331" y="7146"/>
                  </a:lnTo>
                  <a:lnTo>
                    <a:pt x="45334" y="8099"/>
                  </a:lnTo>
                  <a:cubicBezTo>
                    <a:pt x="40562" y="7146"/>
                    <a:pt x="35790" y="10957"/>
                    <a:pt x="32927" y="1572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266FC4C-B499-4C33-A186-D8C095424BB4}"/>
                </a:ext>
              </a:extLst>
            </p:cNvPr>
            <p:cNvSpPr/>
            <p:nvPr/>
          </p:nvSpPr>
          <p:spPr>
            <a:xfrm>
              <a:off x="5635498" y="4230804"/>
              <a:ext cx="57264" cy="85753"/>
            </a:xfrm>
            <a:custGeom>
              <a:avLst/>
              <a:gdLst>
                <a:gd name="connsiteX0" fmla="*/ 50106 w 57264"/>
                <a:gd name="connsiteY0" fmla="*/ 41447 h 85752"/>
                <a:gd name="connsiteX1" fmla="*/ 52970 w 57264"/>
                <a:gd name="connsiteY1" fmla="*/ 23344 h 85752"/>
                <a:gd name="connsiteX2" fmla="*/ 47243 w 57264"/>
                <a:gd name="connsiteY2" fmla="*/ 7146 h 85752"/>
                <a:gd name="connsiteX3" fmla="*/ 27201 w 57264"/>
                <a:gd name="connsiteY3" fmla="*/ 17627 h 85752"/>
                <a:gd name="connsiteX4" fmla="*/ 17657 w 57264"/>
                <a:gd name="connsiteY4" fmla="*/ 30966 h 85752"/>
                <a:gd name="connsiteX5" fmla="*/ 7158 w 57264"/>
                <a:gd name="connsiteY5" fmla="*/ 80512 h 85752"/>
                <a:gd name="connsiteX6" fmla="*/ 13839 w 57264"/>
                <a:gd name="connsiteY6" fmla="*/ 84324 h 85752"/>
                <a:gd name="connsiteX7" fmla="*/ 50106 w 57264"/>
                <a:gd name="connsiteY7" fmla="*/ 41447 h 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64" h="85752">
                  <a:moveTo>
                    <a:pt x="50106" y="41447"/>
                  </a:moveTo>
                  <a:cubicBezTo>
                    <a:pt x="54878" y="36683"/>
                    <a:pt x="55833" y="29061"/>
                    <a:pt x="52970" y="23344"/>
                  </a:cubicBezTo>
                  <a:lnTo>
                    <a:pt x="47243" y="7146"/>
                  </a:lnTo>
                  <a:lnTo>
                    <a:pt x="27201" y="17627"/>
                  </a:lnTo>
                  <a:cubicBezTo>
                    <a:pt x="22429" y="20485"/>
                    <a:pt x="18611" y="25249"/>
                    <a:pt x="17657" y="30966"/>
                  </a:cubicBezTo>
                  <a:lnTo>
                    <a:pt x="7158" y="80512"/>
                  </a:lnTo>
                  <a:lnTo>
                    <a:pt x="13839" y="84324"/>
                  </a:lnTo>
                  <a:lnTo>
                    <a:pt x="50106" y="41447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5BB4074-B516-409C-82E9-91E2638FFD8E}"/>
                </a:ext>
              </a:extLst>
            </p:cNvPr>
            <p:cNvSpPr/>
            <p:nvPr/>
          </p:nvSpPr>
          <p:spPr>
            <a:xfrm>
              <a:off x="5793930" y="4491218"/>
              <a:ext cx="95441" cy="47640"/>
            </a:xfrm>
            <a:custGeom>
              <a:avLst/>
              <a:gdLst>
                <a:gd name="connsiteX0" fmla="*/ 96872 w 95440"/>
                <a:gd name="connsiteY0" fmla="*/ 28763 h 47640"/>
                <a:gd name="connsiteX1" fmla="*/ 69195 w 95440"/>
                <a:gd name="connsiteY1" fmla="*/ 11612 h 47640"/>
                <a:gd name="connsiteX2" fmla="*/ 46289 w 95440"/>
                <a:gd name="connsiteY2" fmla="*/ 8754 h 47640"/>
                <a:gd name="connsiteX3" fmla="*/ 7158 w 95440"/>
                <a:gd name="connsiteY3" fmla="*/ 21140 h 47640"/>
                <a:gd name="connsiteX4" fmla="*/ 7158 w 95440"/>
                <a:gd name="connsiteY4" fmla="*/ 28763 h 47640"/>
                <a:gd name="connsiteX5" fmla="*/ 56787 w 95440"/>
                <a:gd name="connsiteY5" fmla="*/ 45913 h 47640"/>
                <a:gd name="connsiteX6" fmla="*/ 83511 w 95440"/>
                <a:gd name="connsiteY6" fmla="*/ 41149 h 47640"/>
                <a:gd name="connsiteX7" fmla="*/ 96872 w 95440"/>
                <a:gd name="connsiteY7" fmla="*/ 28763 h 4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40" h="47640">
                  <a:moveTo>
                    <a:pt x="96872" y="28763"/>
                  </a:moveTo>
                  <a:lnTo>
                    <a:pt x="69195" y="11612"/>
                  </a:lnTo>
                  <a:cubicBezTo>
                    <a:pt x="62514" y="6848"/>
                    <a:pt x="53924" y="5895"/>
                    <a:pt x="46289" y="8754"/>
                  </a:cubicBezTo>
                  <a:lnTo>
                    <a:pt x="7158" y="21140"/>
                  </a:lnTo>
                  <a:lnTo>
                    <a:pt x="7158" y="28763"/>
                  </a:lnTo>
                  <a:lnTo>
                    <a:pt x="56787" y="45913"/>
                  </a:lnTo>
                  <a:cubicBezTo>
                    <a:pt x="66331" y="48772"/>
                    <a:pt x="75875" y="46866"/>
                    <a:pt x="83511" y="41149"/>
                  </a:cubicBezTo>
                  <a:lnTo>
                    <a:pt x="96872" y="28763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E9ABC89-8F1D-4AF3-8E35-C7AC800D3D1E}"/>
                </a:ext>
              </a:extLst>
            </p:cNvPr>
            <p:cNvSpPr/>
            <p:nvPr/>
          </p:nvSpPr>
          <p:spPr>
            <a:xfrm>
              <a:off x="5553171" y="4411838"/>
              <a:ext cx="47720" cy="76225"/>
            </a:xfrm>
            <a:custGeom>
              <a:avLst/>
              <a:gdLst>
                <a:gd name="connsiteX0" fmla="*/ 11224 w 47720"/>
                <a:gd name="connsiteY0" fmla="*/ 27155 h 76224"/>
                <a:gd name="connsiteX1" fmla="*/ 7406 w 47720"/>
                <a:gd name="connsiteY1" fmla="*/ 39542 h 76224"/>
                <a:gd name="connsiteX2" fmla="*/ 10270 w 47720"/>
                <a:gd name="connsiteY2" fmla="*/ 71937 h 76224"/>
                <a:gd name="connsiteX3" fmla="*/ 16950 w 47720"/>
                <a:gd name="connsiteY3" fmla="*/ 71937 h 76224"/>
                <a:gd name="connsiteX4" fmla="*/ 37947 w 47720"/>
                <a:gd name="connsiteY4" fmla="*/ 45258 h 76224"/>
                <a:gd name="connsiteX5" fmla="*/ 39856 w 47720"/>
                <a:gd name="connsiteY5" fmla="*/ 27155 h 76224"/>
                <a:gd name="connsiteX6" fmla="*/ 32221 w 47720"/>
                <a:gd name="connsiteY6" fmla="*/ 7146 h 76224"/>
                <a:gd name="connsiteX7" fmla="*/ 11224 w 47720"/>
                <a:gd name="connsiteY7" fmla="*/ 27155 h 7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20" h="76224">
                  <a:moveTo>
                    <a:pt x="11224" y="27155"/>
                  </a:moveTo>
                  <a:cubicBezTo>
                    <a:pt x="8361" y="30966"/>
                    <a:pt x="6452" y="34778"/>
                    <a:pt x="7406" y="39542"/>
                  </a:cubicBezTo>
                  <a:lnTo>
                    <a:pt x="10270" y="71937"/>
                  </a:lnTo>
                  <a:lnTo>
                    <a:pt x="16950" y="71937"/>
                  </a:lnTo>
                  <a:lnTo>
                    <a:pt x="37947" y="45258"/>
                  </a:lnTo>
                  <a:cubicBezTo>
                    <a:pt x="41765" y="40494"/>
                    <a:pt x="42719" y="32872"/>
                    <a:pt x="39856" y="27155"/>
                  </a:cubicBezTo>
                  <a:lnTo>
                    <a:pt x="32221" y="7146"/>
                  </a:lnTo>
                  <a:lnTo>
                    <a:pt x="11224" y="27155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EA6E474-2516-4C3B-B1C5-8C240C328FBE}"/>
                </a:ext>
              </a:extLst>
            </p:cNvPr>
            <p:cNvSpPr/>
            <p:nvPr/>
          </p:nvSpPr>
          <p:spPr>
            <a:xfrm>
              <a:off x="5540926" y="4324179"/>
              <a:ext cx="47720" cy="85753"/>
            </a:xfrm>
            <a:custGeom>
              <a:avLst/>
              <a:gdLst>
                <a:gd name="connsiteX0" fmla="*/ 9153 w 47720"/>
                <a:gd name="connsiteY0" fmla="*/ 30013 h 85752"/>
                <a:gd name="connsiteX1" fmla="*/ 8198 w 47720"/>
                <a:gd name="connsiteY1" fmla="*/ 43353 h 85752"/>
                <a:gd name="connsiteX2" fmla="*/ 22515 w 47720"/>
                <a:gd name="connsiteY2" fmla="*/ 83371 h 85752"/>
                <a:gd name="connsiteX3" fmla="*/ 29195 w 47720"/>
                <a:gd name="connsiteY3" fmla="*/ 83371 h 85752"/>
                <a:gd name="connsiteX4" fmla="*/ 42557 w 47720"/>
                <a:gd name="connsiteY4" fmla="*/ 44306 h 85752"/>
                <a:gd name="connsiteX5" fmla="*/ 39694 w 47720"/>
                <a:gd name="connsiteY5" fmla="*/ 30013 h 85752"/>
                <a:gd name="connsiteX6" fmla="*/ 24423 w 47720"/>
                <a:gd name="connsiteY6" fmla="*/ 7146 h 85752"/>
                <a:gd name="connsiteX7" fmla="*/ 9153 w 47720"/>
                <a:gd name="connsiteY7" fmla="*/ 30013 h 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20" h="85752">
                  <a:moveTo>
                    <a:pt x="9153" y="30013"/>
                  </a:moveTo>
                  <a:cubicBezTo>
                    <a:pt x="7244" y="33825"/>
                    <a:pt x="6290" y="38589"/>
                    <a:pt x="8198" y="43353"/>
                  </a:cubicBezTo>
                  <a:lnTo>
                    <a:pt x="22515" y="83371"/>
                  </a:lnTo>
                  <a:lnTo>
                    <a:pt x="29195" y="83371"/>
                  </a:lnTo>
                  <a:lnTo>
                    <a:pt x="42557" y="44306"/>
                  </a:lnTo>
                  <a:cubicBezTo>
                    <a:pt x="44466" y="39542"/>
                    <a:pt x="43512" y="35730"/>
                    <a:pt x="39694" y="30013"/>
                  </a:cubicBezTo>
                  <a:lnTo>
                    <a:pt x="24423" y="7146"/>
                  </a:lnTo>
                  <a:lnTo>
                    <a:pt x="9153" y="30013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33FD22-BC46-48C4-9D91-2606A0359847}"/>
                </a:ext>
              </a:extLst>
            </p:cNvPr>
            <p:cNvSpPr/>
            <p:nvPr/>
          </p:nvSpPr>
          <p:spPr>
            <a:xfrm>
              <a:off x="5499018" y="4233662"/>
              <a:ext cx="76353" cy="76225"/>
            </a:xfrm>
            <a:custGeom>
              <a:avLst/>
              <a:gdLst>
                <a:gd name="connsiteX0" fmla="*/ 57742 w 76352"/>
                <a:gd name="connsiteY0" fmla="*/ 50975 h 76224"/>
                <a:gd name="connsiteX1" fmla="*/ 66331 w 76352"/>
                <a:gd name="connsiteY1" fmla="*/ 34778 h 76224"/>
                <a:gd name="connsiteX2" fmla="*/ 71103 w 76352"/>
                <a:gd name="connsiteY2" fmla="*/ 7146 h 76224"/>
                <a:gd name="connsiteX3" fmla="*/ 48198 w 76352"/>
                <a:gd name="connsiteY3" fmla="*/ 8099 h 76224"/>
                <a:gd name="connsiteX4" fmla="*/ 32927 w 76352"/>
                <a:gd name="connsiteY4" fmla="*/ 16674 h 76224"/>
                <a:gd name="connsiteX5" fmla="*/ 32927 w 76352"/>
                <a:gd name="connsiteY5" fmla="*/ 16674 h 76224"/>
                <a:gd name="connsiteX6" fmla="*/ 7158 w 76352"/>
                <a:gd name="connsiteY6" fmla="*/ 61456 h 76224"/>
                <a:gd name="connsiteX7" fmla="*/ 13839 w 76352"/>
                <a:gd name="connsiteY7" fmla="*/ 69079 h 76224"/>
                <a:gd name="connsiteX8" fmla="*/ 57742 w 76352"/>
                <a:gd name="connsiteY8" fmla="*/ 50975 h 7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352" h="76224">
                  <a:moveTo>
                    <a:pt x="57742" y="50975"/>
                  </a:moveTo>
                  <a:cubicBezTo>
                    <a:pt x="62514" y="48117"/>
                    <a:pt x="65377" y="40494"/>
                    <a:pt x="66331" y="34778"/>
                  </a:cubicBezTo>
                  <a:lnTo>
                    <a:pt x="71103" y="7146"/>
                  </a:lnTo>
                  <a:lnTo>
                    <a:pt x="48198" y="8099"/>
                  </a:lnTo>
                  <a:cubicBezTo>
                    <a:pt x="42471" y="8099"/>
                    <a:pt x="36745" y="11910"/>
                    <a:pt x="32927" y="16674"/>
                  </a:cubicBezTo>
                  <a:lnTo>
                    <a:pt x="32927" y="16674"/>
                  </a:lnTo>
                  <a:lnTo>
                    <a:pt x="7158" y="61456"/>
                  </a:lnTo>
                  <a:lnTo>
                    <a:pt x="13839" y="69079"/>
                  </a:lnTo>
                  <a:lnTo>
                    <a:pt x="57742" y="50975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04F8C5E-1C2B-46F9-BDD6-DE4E8F2D74CB}"/>
                </a:ext>
              </a:extLst>
            </p:cNvPr>
            <p:cNvSpPr/>
            <p:nvPr/>
          </p:nvSpPr>
          <p:spPr>
            <a:xfrm>
              <a:off x="5694671" y="4229851"/>
              <a:ext cx="76353" cy="66697"/>
            </a:xfrm>
            <a:custGeom>
              <a:avLst/>
              <a:gdLst>
                <a:gd name="connsiteX0" fmla="*/ 52970 w 76352"/>
                <a:gd name="connsiteY0" fmla="*/ 43353 h 66696"/>
                <a:gd name="connsiteX1" fmla="*/ 65377 w 76352"/>
                <a:gd name="connsiteY1" fmla="*/ 30013 h 66696"/>
                <a:gd name="connsiteX2" fmla="*/ 73967 w 76352"/>
                <a:gd name="connsiteY2" fmla="*/ 7146 h 66696"/>
                <a:gd name="connsiteX3" fmla="*/ 46289 w 76352"/>
                <a:gd name="connsiteY3" fmla="*/ 7146 h 66696"/>
                <a:gd name="connsiteX4" fmla="*/ 31973 w 76352"/>
                <a:gd name="connsiteY4" fmla="*/ 14769 h 66696"/>
                <a:gd name="connsiteX5" fmla="*/ 7158 w 76352"/>
                <a:gd name="connsiteY5" fmla="*/ 52881 h 66696"/>
                <a:gd name="connsiteX6" fmla="*/ 12885 w 76352"/>
                <a:gd name="connsiteY6" fmla="*/ 59551 h 66696"/>
                <a:gd name="connsiteX7" fmla="*/ 52970 w 76352"/>
                <a:gd name="connsiteY7" fmla="*/ 43353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2" h="66696">
                  <a:moveTo>
                    <a:pt x="52970" y="43353"/>
                  </a:moveTo>
                  <a:cubicBezTo>
                    <a:pt x="61559" y="39542"/>
                    <a:pt x="61559" y="39542"/>
                    <a:pt x="65377" y="30013"/>
                  </a:cubicBezTo>
                  <a:lnTo>
                    <a:pt x="73967" y="7146"/>
                  </a:lnTo>
                  <a:lnTo>
                    <a:pt x="46289" y="7146"/>
                  </a:lnTo>
                  <a:cubicBezTo>
                    <a:pt x="40562" y="7146"/>
                    <a:pt x="35790" y="10004"/>
                    <a:pt x="31973" y="14769"/>
                  </a:cubicBezTo>
                  <a:lnTo>
                    <a:pt x="7158" y="52881"/>
                  </a:lnTo>
                  <a:lnTo>
                    <a:pt x="12885" y="59551"/>
                  </a:lnTo>
                  <a:lnTo>
                    <a:pt x="52970" y="43353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C48A684-4FE9-48FF-AEDB-A97CF2481B41}"/>
                </a:ext>
              </a:extLst>
            </p:cNvPr>
            <p:cNvSpPr/>
            <p:nvPr/>
          </p:nvSpPr>
          <p:spPr>
            <a:xfrm>
              <a:off x="5823516" y="4302265"/>
              <a:ext cx="66809" cy="66697"/>
            </a:xfrm>
            <a:custGeom>
              <a:avLst/>
              <a:gdLst>
                <a:gd name="connsiteX0" fmla="*/ 43426 w 66808"/>
                <a:gd name="connsiteY0" fmla="*/ 7146 h 66696"/>
                <a:gd name="connsiteX1" fmla="*/ 29109 w 66808"/>
                <a:gd name="connsiteY1" fmla="*/ 17627 h 66696"/>
                <a:gd name="connsiteX2" fmla="*/ 7158 w 66808"/>
                <a:gd name="connsiteY2" fmla="*/ 61456 h 66696"/>
                <a:gd name="connsiteX3" fmla="*/ 12885 w 66808"/>
                <a:gd name="connsiteY3" fmla="*/ 67173 h 66696"/>
                <a:gd name="connsiteX4" fmla="*/ 58696 w 66808"/>
                <a:gd name="connsiteY4" fmla="*/ 42400 h 66696"/>
                <a:gd name="connsiteX5" fmla="*/ 68240 w 66808"/>
                <a:gd name="connsiteY5" fmla="*/ 27155 h 66696"/>
                <a:gd name="connsiteX6" fmla="*/ 65377 w 66808"/>
                <a:gd name="connsiteY6" fmla="*/ 7146 h 66696"/>
                <a:gd name="connsiteX7" fmla="*/ 43426 w 66808"/>
                <a:gd name="connsiteY7" fmla="*/ 7146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08" h="66696">
                  <a:moveTo>
                    <a:pt x="43426" y="7146"/>
                  </a:moveTo>
                  <a:cubicBezTo>
                    <a:pt x="36745" y="7146"/>
                    <a:pt x="31018" y="11910"/>
                    <a:pt x="29109" y="17627"/>
                  </a:cubicBezTo>
                  <a:lnTo>
                    <a:pt x="7158" y="61456"/>
                  </a:lnTo>
                  <a:lnTo>
                    <a:pt x="12885" y="67173"/>
                  </a:lnTo>
                  <a:lnTo>
                    <a:pt x="58696" y="42400"/>
                  </a:lnTo>
                  <a:cubicBezTo>
                    <a:pt x="64423" y="39542"/>
                    <a:pt x="68240" y="33825"/>
                    <a:pt x="68240" y="27155"/>
                  </a:cubicBezTo>
                  <a:lnTo>
                    <a:pt x="65377" y="7146"/>
                  </a:lnTo>
                  <a:lnTo>
                    <a:pt x="43426" y="7146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CF00D48-E9CC-459E-A0D9-6DB86C6DBF87}"/>
                </a:ext>
              </a:extLst>
            </p:cNvPr>
            <p:cNvSpPr/>
            <p:nvPr/>
          </p:nvSpPr>
          <p:spPr>
            <a:xfrm>
              <a:off x="5811109" y="4369147"/>
              <a:ext cx="95441" cy="57169"/>
            </a:xfrm>
            <a:custGeom>
              <a:avLst/>
              <a:gdLst>
                <a:gd name="connsiteX0" fmla="*/ 84465 w 95440"/>
                <a:gd name="connsiteY0" fmla="*/ 39356 h 57168"/>
                <a:gd name="connsiteX1" fmla="*/ 90192 w 95440"/>
                <a:gd name="connsiteY1" fmla="*/ 15536 h 57168"/>
                <a:gd name="connsiteX2" fmla="*/ 64423 w 95440"/>
                <a:gd name="connsiteY2" fmla="*/ 7913 h 57168"/>
                <a:gd name="connsiteX3" fmla="*/ 50106 w 95440"/>
                <a:gd name="connsiteY3" fmla="*/ 10772 h 57168"/>
                <a:gd name="connsiteX4" fmla="*/ 7158 w 95440"/>
                <a:gd name="connsiteY4" fmla="*/ 47931 h 57168"/>
                <a:gd name="connsiteX5" fmla="*/ 10021 w 95440"/>
                <a:gd name="connsiteY5" fmla="*/ 55554 h 57168"/>
                <a:gd name="connsiteX6" fmla="*/ 69195 w 95440"/>
                <a:gd name="connsiteY6" fmla="*/ 52695 h 57168"/>
                <a:gd name="connsiteX7" fmla="*/ 84465 w 95440"/>
                <a:gd name="connsiteY7" fmla="*/ 39356 h 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40" h="57168">
                  <a:moveTo>
                    <a:pt x="84465" y="39356"/>
                  </a:moveTo>
                  <a:lnTo>
                    <a:pt x="90192" y="15536"/>
                  </a:lnTo>
                  <a:lnTo>
                    <a:pt x="64423" y="7913"/>
                  </a:lnTo>
                  <a:cubicBezTo>
                    <a:pt x="59650" y="6008"/>
                    <a:pt x="53924" y="7913"/>
                    <a:pt x="50106" y="10772"/>
                  </a:cubicBezTo>
                  <a:lnTo>
                    <a:pt x="7158" y="47931"/>
                  </a:lnTo>
                  <a:lnTo>
                    <a:pt x="10021" y="55554"/>
                  </a:lnTo>
                  <a:lnTo>
                    <a:pt x="69195" y="52695"/>
                  </a:lnTo>
                  <a:cubicBezTo>
                    <a:pt x="75876" y="51742"/>
                    <a:pt x="82556" y="46978"/>
                    <a:pt x="84465" y="39356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56E4E90-D6D6-47A1-A4FE-9F3F19E4FBBA}"/>
                </a:ext>
              </a:extLst>
            </p:cNvPr>
            <p:cNvSpPr/>
            <p:nvPr/>
          </p:nvSpPr>
          <p:spPr>
            <a:xfrm>
              <a:off x="5742392" y="4230804"/>
              <a:ext cx="85897" cy="85753"/>
            </a:xfrm>
            <a:custGeom>
              <a:avLst/>
              <a:gdLst>
                <a:gd name="connsiteX0" fmla="*/ 13839 w 85896"/>
                <a:gd name="connsiteY0" fmla="*/ 82418 h 85752"/>
                <a:gd name="connsiteX1" fmla="*/ 79693 w 85896"/>
                <a:gd name="connsiteY1" fmla="*/ 41447 h 85752"/>
                <a:gd name="connsiteX2" fmla="*/ 86374 w 85896"/>
                <a:gd name="connsiteY2" fmla="*/ 27155 h 85752"/>
                <a:gd name="connsiteX3" fmla="*/ 84465 w 85896"/>
                <a:gd name="connsiteY3" fmla="*/ 7146 h 85752"/>
                <a:gd name="connsiteX4" fmla="*/ 54878 w 85896"/>
                <a:gd name="connsiteY4" fmla="*/ 14769 h 85752"/>
                <a:gd name="connsiteX5" fmla="*/ 43426 w 85896"/>
                <a:gd name="connsiteY5" fmla="*/ 24297 h 85752"/>
                <a:gd name="connsiteX6" fmla="*/ 7158 w 85896"/>
                <a:gd name="connsiteY6" fmla="*/ 77654 h 85752"/>
                <a:gd name="connsiteX7" fmla="*/ 13839 w 85896"/>
                <a:gd name="connsiteY7" fmla="*/ 82418 h 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96" h="85752">
                  <a:moveTo>
                    <a:pt x="13839" y="82418"/>
                  </a:moveTo>
                  <a:lnTo>
                    <a:pt x="79693" y="41447"/>
                  </a:lnTo>
                  <a:cubicBezTo>
                    <a:pt x="84465" y="37636"/>
                    <a:pt x="87328" y="32872"/>
                    <a:pt x="86374" y="27155"/>
                  </a:cubicBezTo>
                  <a:lnTo>
                    <a:pt x="84465" y="7146"/>
                  </a:lnTo>
                  <a:lnTo>
                    <a:pt x="54878" y="14769"/>
                  </a:lnTo>
                  <a:cubicBezTo>
                    <a:pt x="50106" y="15721"/>
                    <a:pt x="46289" y="19533"/>
                    <a:pt x="43426" y="24297"/>
                  </a:cubicBezTo>
                  <a:lnTo>
                    <a:pt x="7158" y="77654"/>
                  </a:lnTo>
                  <a:lnTo>
                    <a:pt x="13839" y="82418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1AE351B-2ECA-419D-B000-1F9E2A6AD8B2}"/>
                </a:ext>
              </a:extLst>
            </p:cNvPr>
            <p:cNvSpPr/>
            <p:nvPr/>
          </p:nvSpPr>
          <p:spPr>
            <a:xfrm>
              <a:off x="5577279" y="4229851"/>
              <a:ext cx="57264" cy="104809"/>
            </a:xfrm>
            <a:custGeom>
              <a:avLst/>
              <a:gdLst>
                <a:gd name="connsiteX0" fmla="*/ 52970 w 57264"/>
                <a:gd name="connsiteY0" fmla="*/ 52881 h 104808"/>
                <a:gd name="connsiteX1" fmla="*/ 54878 w 57264"/>
                <a:gd name="connsiteY1" fmla="*/ 37636 h 104808"/>
                <a:gd name="connsiteX2" fmla="*/ 39608 w 57264"/>
                <a:gd name="connsiteY2" fmla="*/ 7146 h 104808"/>
                <a:gd name="connsiteX3" fmla="*/ 16702 w 57264"/>
                <a:gd name="connsiteY3" fmla="*/ 23344 h 104808"/>
                <a:gd name="connsiteX4" fmla="*/ 11930 w 57264"/>
                <a:gd name="connsiteY4" fmla="*/ 39542 h 104808"/>
                <a:gd name="connsiteX5" fmla="*/ 11930 w 57264"/>
                <a:gd name="connsiteY5" fmla="*/ 40494 h 104808"/>
                <a:gd name="connsiteX6" fmla="*/ 7158 w 57264"/>
                <a:gd name="connsiteY6" fmla="*/ 94804 h 104808"/>
                <a:gd name="connsiteX7" fmla="*/ 16702 w 57264"/>
                <a:gd name="connsiteY7" fmla="*/ 98616 h 104808"/>
                <a:gd name="connsiteX8" fmla="*/ 52970 w 57264"/>
                <a:gd name="connsiteY8" fmla="*/ 52881 h 104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64" h="104808">
                  <a:moveTo>
                    <a:pt x="52970" y="52881"/>
                  </a:moveTo>
                  <a:cubicBezTo>
                    <a:pt x="55833" y="48117"/>
                    <a:pt x="56787" y="42400"/>
                    <a:pt x="54878" y="37636"/>
                  </a:cubicBezTo>
                  <a:lnTo>
                    <a:pt x="39608" y="7146"/>
                  </a:lnTo>
                  <a:lnTo>
                    <a:pt x="16702" y="23344"/>
                  </a:lnTo>
                  <a:cubicBezTo>
                    <a:pt x="12885" y="26202"/>
                    <a:pt x="12885" y="34778"/>
                    <a:pt x="11930" y="39542"/>
                  </a:cubicBezTo>
                  <a:lnTo>
                    <a:pt x="11930" y="40494"/>
                  </a:lnTo>
                  <a:lnTo>
                    <a:pt x="7158" y="94804"/>
                  </a:lnTo>
                  <a:lnTo>
                    <a:pt x="16702" y="98616"/>
                  </a:lnTo>
                  <a:lnTo>
                    <a:pt x="52970" y="52881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87DD39E-92F2-4D4A-A32F-38728FE3BD48}"/>
                </a:ext>
              </a:extLst>
            </p:cNvPr>
            <p:cNvSpPr/>
            <p:nvPr/>
          </p:nvSpPr>
          <p:spPr>
            <a:xfrm>
              <a:off x="5261193" y="4284161"/>
              <a:ext cx="57264" cy="85753"/>
            </a:xfrm>
            <a:custGeom>
              <a:avLst/>
              <a:gdLst>
                <a:gd name="connsiteX0" fmla="*/ 33104 w 57264"/>
                <a:gd name="connsiteY0" fmla="*/ 19533 h 85752"/>
                <a:gd name="connsiteX1" fmla="*/ 8290 w 57264"/>
                <a:gd name="connsiteY1" fmla="*/ 7146 h 85752"/>
                <a:gd name="connsiteX2" fmla="*/ 7335 w 57264"/>
                <a:gd name="connsiteY2" fmla="*/ 35730 h 85752"/>
                <a:gd name="connsiteX3" fmla="*/ 16879 w 57264"/>
                <a:gd name="connsiteY3" fmla="*/ 54786 h 85752"/>
                <a:gd name="connsiteX4" fmla="*/ 45512 w 57264"/>
                <a:gd name="connsiteY4" fmla="*/ 83371 h 85752"/>
                <a:gd name="connsiteX5" fmla="*/ 53147 w 57264"/>
                <a:gd name="connsiteY5" fmla="*/ 78607 h 85752"/>
                <a:gd name="connsiteX6" fmla="*/ 42648 w 57264"/>
                <a:gd name="connsiteY6" fmla="*/ 30013 h 85752"/>
                <a:gd name="connsiteX7" fmla="*/ 33104 w 57264"/>
                <a:gd name="connsiteY7" fmla="*/ 19533 h 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64" h="85752">
                  <a:moveTo>
                    <a:pt x="33104" y="19533"/>
                  </a:moveTo>
                  <a:lnTo>
                    <a:pt x="8290" y="7146"/>
                  </a:lnTo>
                  <a:lnTo>
                    <a:pt x="7335" y="35730"/>
                  </a:lnTo>
                  <a:cubicBezTo>
                    <a:pt x="6381" y="41447"/>
                    <a:pt x="9244" y="48117"/>
                    <a:pt x="16879" y="54786"/>
                  </a:cubicBezTo>
                  <a:lnTo>
                    <a:pt x="45512" y="83371"/>
                  </a:lnTo>
                  <a:lnTo>
                    <a:pt x="53147" y="78607"/>
                  </a:lnTo>
                  <a:lnTo>
                    <a:pt x="42648" y="30013"/>
                  </a:lnTo>
                  <a:cubicBezTo>
                    <a:pt x="39785" y="25249"/>
                    <a:pt x="38831" y="22391"/>
                    <a:pt x="33104" y="19533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09238A1-1D6C-499F-9C40-75EE4946909F}"/>
                </a:ext>
              </a:extLst>
            </p:cNvPr>
            <p:cNvSpPr/>
            <p:nvPr/>
          </p:nvSpPr>
          <p:spPr>
            <a:xfrm>
              <a:off x="5473249" y="4306076"/>
              <a:ext cx="66809" cy="76225"/>
            </a:xfrm>
            <a:custGeom>
              <a:avLst/>
              <a:gdLst>
                <a:gd name="connsiteX0" fmla="*/ 64423 w 66808"/>
                <a:gd name="connsiteY0" fmla="*/ 29061 h 76224"/>
                <a:gd name="connsiteX1" fmla="*/ 61559 w 66808"/>
                <a:gd name="connsiteY1" fmla="*/ 7146 h 76224"/>
                <a:gd name="connsiteX2" fmla="*/ 34836 w 66808"/>
                <a:gd name="connsiteY2" fmla="*/ 17627 h 76224"/>
                <a:gd name="connsiteX3" fmla="*/ 22429 w 66808"/>
                <a:gd name="connsiteY3" fmla="*/ 36683 h 76224"/>
                <a:gd name="connsiteX4" fmla="*/ 7158 w 66808"/>
                <a:gd name="connsiteY4" fmla="*/ 70031 h 76224"/>
                <a:gd name="connsiteX5" fmla="*/ 13839 w 66808"/>
                <a:gd name="connsiteY5" fmla="*/ 74795 h 76224"/>
                <a:gd name="connsiteX6" fmla="*/ 55833 w 66808"/>
                <a:gd name="connsiteY6" fmla="*/ 54786 h 76224"/>
                <a:gd name="connsiteX7" fmla="*/ 64423 w 66808"/>
                <a:gd name="connsiteY7" fmla="*/ 29061 h 7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08" h="76224">
                  <a:moveTo>
                    <a:pt x="64423" y="29061"/>
                  </a:moveTo>
                  <a:lnTo>
                    <a:pt x="61559" y="7146"/>
                  </a:lnTo>
                  <a:lnTo>
                    <a:pt x="34836" y="17627"/>
                  </a:lnTo>
                  <a:cubicBezTo>
                    <a:pt x="27201" y="19533"/>
                    <a:pt x="26246" y="28108"/>
                    <a:pt x="22429" y="36683"/>
                  </a:cubicBezTo>
                  <a:lnTo>
                    <a:pt x="7158" y="70031"/>
                  </a:lnTo>
                  <a:lnTo>
                    <a:pt x="13839" y="74795"/>
                  </a:lnTo>
                  <a:lnTo>
                    <a:pt x="55833" y="54786"/>
                  </a:lnTo>
                  <a:cubicBezTo>
                    <a:pt x="62514" y="50022"/>
                    <a:pt x="65377" y="46211"/>
                    <a:pt x="64423" y="2906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9D0D032-3F75-4226-9D48-561D8ED2C23A}"/>
                </a:ext>
              </a:extLst>
            </p:cNvPr>
            <p:cNvSpPr/>
            <p:nvPr/>
          </p:nvSpPr>
          <p:spPr>
            <a:xfrm>
              <a:off x="5383862" y="4287020"/>
              <a:ext cx="38176" cy="66697"/>
            </a:xfrm>
            <a:custGeom>
              <a:avLst/>
              <a:gdLst>
                <a:gd name="connsiteX0" fmla="*/ 27828 w 38176"/>
                <a:gd name="connsiteY0" fmla="*/ 61456 h 66696"/>
                <a:gd name="connsiteX1" fmla="*/ 34508 w 38176"/>
                <a:gd name="connsiteY1" fmla="*/ 60503 h 66696"/>
                <a:gd name="connsiteX2" fmla="*/ 36417 w 38176"/>
                <a:gd name="connsiteY2" fmla="*/ 31919 h 66696"/>
                <a:gd name="connsiteX3" fmla="*/ 27828 w 38176"/>
                <a:gd name="connsiteY3" fmla="*/ 14769 h 66696"/>
                <a:gd name="connsiteX4" fmla="*/ 13511 w 38176"/>
                <a:gd name="connsiteY4" fmla="*/ 7146 h 66696"/>
                <a:gd name="connsiteX5" fmla="*/ 7785 w 38176"/>
                <a:gd name="connsiteY5" fmla="*/ 23344 h 66696"/>
                <a:gd name="connsiteX6" fmla="*/ 8739 w 38176"/>
                <a:gd name="connsiteY6" fmla="*/ 35730 h 66696"/>
                <a:gd name="connsiteX7" fmla="*/ 27828 w 38176"/>
                <a:gd name="connsiteY7" fmla="*/ 61456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76" h="66696">
                  <a:moveTo>
                    <a:pt x="27828" y="61456"/>
                  </a:moveTo>
                  <a:lnTo>
                    <a:pt x="34508" y="60503"/>
                  </a:lnTo>
                  <a:lnTo>
                    <a:pt x="36417" y="31919"/>
                  </a:lnTo>
                  <a:cubicBezTo>
                    <a:pt x="37372" y="25249"/>
                    <a:pt x="33554" y="18580"/>
                    <a:pt x="27828" y="14769"/>
                  </a:cubicBezTo>
                  <a:lnTo>
                    <a:pt x="13511" y="7146"/>
                  </a:lnTo>
                  <a:lnTo>
                    <a:pt x="7785" y="23344"/>
                  </a:lnTo>
                  <a:cubicBezTo>
                    <a:pt x="6831" y="27155"/>
                    <a:pt x="6831" y="31919"/>
                    <a:pt x="8739" y="35730"/>
                  </a:cubicBezTo>
                  <a:lnTo>
                    <a:pt x="27828" y="61456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DB95277-E3C1-4956-8484-B96822DC6666}"/>
                </a:ext>
              </a:extLst>
            </p:cNvPr>
            <p:cNvSpPr/>
            <p:nvPr/>
          </p:nvSpPr>
          <p:spPr>
            <a:xfrm>
              <a:off x="5259827" y="4229851"/>
              <a:ext cx="66809" cy="66697"/>
            </a:xfrm>
            <a:custGeom>
              <a:avLst/>
              <a:gdLst>
                <a:gd name="connsiteX0" fmla="*/ 14428 w 66808"/>
                <a:gd name="connsiteY0" fmla="*/ 39542 h 66696"/>
                <a:gd name="connsiteX1" fmla="*/ 57376 w 66808"/>
                <a:gd name="connsiteY1" fmla="*/ 66220 h 66696"/>
                <a:gd name="connsiteX2" fmla="*/ 64057 w 66808"/>
                <a:gd name="connsiteY2" fmla="*/ 61456 h 66696"/>
                <a:gd name="connsiteX3" fmla="*/ 51650 w 66808"/>
                <a:gd name="connsiteY3" fmla="*/ 24297 h 66696"/>
                <a:gd name="connsiteX4" fmla="*/ 39242 w 66808"/>
                <a:gd name="connsiteY4" fmla="*/ 12863 h 66696"/>
                <a:gd name="connsiteX5" fmla="*/ 10610 w 66808"/>
                <a:gd name="connsiteY5" fmla="*/ 7146 h 66696"/>
                <a:gd name="connsiteX6" fmla="*/ 7747 w 66808"/>
                <a:gd name="connsiteY6" fmla="*/ 21438 h 66696"/>
                <a:gd name="connsiteX7" fmla="*/ 14428 w 66808"/>
                <a:gd name="connsiteY7" fmla="*/ 39542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08" h="66696">
                  <a:moveTo>
                    <a:pt x="14428" y="39542"/>
                  </a:moveTo>
                  <a:lnTo>
                    <a:pt x="57376" y="66220"/>
                  </a:lnTo>
                  <a:lnTo>
                    <a:pt x="64057" y="61456"/>
                  </a:lnTo>
                  <a:lnTo>
                    <a:pt x="51650" y="24297"/>
                  </a:lnTo>
                  <a:cubicBezTo>
                    <a:pt x="49741" y="18580"/>
                    <a:pt x="44969" y="14769"/>
                    <a:pt x="39242" y="12863"/>
                  </a:cubicBezTo>
                  <a:lnTo>
                    <a:pt x="10610" y="7146"/>
                  </a:lnTo>
                  <a:lnTo>
                    <a:pt x="7747" y="21438"/>
                  </a:lnTo>
                  <a:cubicBezTo>
                    <a:pt x="5838" y="29061"/>
                    <a:pt x="8701" y="35730"/>
                    <a:pt x="14428" y="39542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0ADDD65-B506-42EB-99D7-845A0D8CBC84}"/>
                </a:ext>
              </a:extLst>
            </p:cNvPr>
            <p:cNvSpPr/>
            <p:nvPr/>
          </p:nvSpPr>
          <p:spPr>
            <a:xfrm>
              <a:off x="5321313" y="4291784"/>
              <a:ext cx="47720" cy="66697"/>
            </a:xfrm>
            <a:custGeom>
              <a:avLst/>
              <a:gdLst>
                <a:gd name="connsiteX0" fmla="*/ 13069 w 47720"/>
                <a:gd name="connsiteY0" fmla="*/ 39542 h 66696"/>
                <a:gd name="connsiteX1" fmla="*/ 43610 w 47720"/>
                <a:gd name="connsiteY1" fmla="*/ 67173 h 66696"/>
                <a:gd name="connsiteX2" fmla="*/ 49337 w 47720"/>
                <a:gd name="connsiteY2" fmla="*/ 61456 h 66696"/>
                <a:gd name="connsiteX3" fmla="*/ 40747 w 47720"/>
                <a:gd name="connsiteY3" fmla="*/ 23344 h 66696"/>
                <a:gd name="connsiteX4" fmla="*/ 31203 w 47720"/>
                <a:gd name="connsiteY4" fmla="*/ 12863 h 66696"/>
                <a:gd name="connsiteX5" fmla="*/ 11161 w 47720"/>
                <a:gd name="connsiteY5" fmla="*/ 7146 h 66696"/>
                <a:gd name="connsiteX6" fmla="*/ 7343 w 47720"/>
                <a:gd name="connsiteY6" fmla="*/ 25249 h 66696"/>
                <a:gd name="connsiteX7" fmla="*/ 13069 w 47720"/>
                <a:gd name="connsiteY7" fmla="*/ 39542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20" h="66696">
                  <a:moveTo>
                    <a:pt x="13069" y="39542"/>
                  </a:moveTo>
                  <a:lnTo>
                    <a:pt x="43610" y="67173"/>
                  </a:lnTo>
                  <a:lnTo>
                    <a:pt x="49337" y="61456"/>
                  </a:lnTo>
                  <a:lnTo>
                    <a:pt x="40747" y="23344"/>
                  </a:lnTo>
                  <a:cubicBezTo>
                    <a:pt x="39793" y="18580"/>
                    <a:pt x="35975" y="13816"/>
                    <a:pt x="31203" y="12863"/>
                  </a:cubicBezTo>
                  <a:lnTo>
                    <a:pt x="11161" y="7146"/>
                  </a:lnTo>
                  <a:lnTo>
                    <a:pt x="7343" y="25249"/>
                  </a:lnTo>
                  <a:cubicBezTo>
                    <a:pt x="6389" y="30966"/>
                    <a:pt x="9252" y="36683"/>
                    <a:pt x="13069" y="39542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DB06B82-1616-410F-B3C5-1D6CE01A4FC9}"/>
                </a:ext>
              </a:extLst>
            </p:cNvPr>
            <p:cNvSpPr/>
            <p:nvPr/>
          </p:nvSpPr>
          <p:spPr>
            <a:xfrm>
              <a:off x="5394749" y="4230804"/>
              <a:ext cx="47720" cy="66697"/>
            </a:xfrm>
            <a:custGeom>
              <a:avLst/>
              <a:gdLst>
                <a:gd name="connsiteX0" fmla="*/ 34120 w 47720"/>
                <a:gd name="connsiteY0" fmla="*/ 68126 h 66696"/>
                <a:gd name="connsiteX1" fmla="*/ 40801 w 47720"/>
                <a:gd name="connsiteY1" fmla="*/ 66220 h 66696"/>
                <a:gd name="connsiteX2" fmla="*/ 46527 w 47720"/>
                <a:gd name="connsiteY2" fmla="*/ 29061 h 66696"/>
                <a:gd name="connsiteX3" fmla="*/ 39847 w 47720"/>
                <a:gd name="connsiteY3" fmla="*/ 17627 h 66696"/>
                <a:gd name="connsiteX4" fmla="*/ 22667 w 47720"/>
                <a:gd name="connsiteY4" fmla="*/ 7146 h 66696"/>
                <a:gd name="connsiteX5" fmla="*/ 9305 w 47720"/>
                <a:gd name="connsiteY5" fmla="*/ 25249 h 66696"/>
                <a:gd name="connsiteX6" fmla="*/ 9305 w 47720"/>
                <a:gd name="connsiteY6" fmla="*/ 39542 h 66696"/>
                <a:gd name="connsiteX7" fmla="*/ 34120 w 47720"/>
                <a:gd name="connsiteY7" fmla="*/ 68126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20" h="66696">
                  <a:moveTo>
                    <a:pt x="34120" y="68126"/>
                  </a:moveTo>
                  <a:lnTo>
                    <a:pt x="40801" y="66220"/>
                  </a:lnTo>
                  <a:lnTo>
                    <a:pt x="46527" y="29061"/>
                  </a:lnTo>
                  <a:cubicBezTo>
                    <a:pt x="46527" y="24297"/>
                    <a:pt x="44619" y="20485"/>
                    <a:pt x="39847" y="17627"/>
                  </a:cubicBezTo>
                  <a:lnTo>
                    <a:pt x="22667" y="7146"/>
                  </a:lnTo>
                  <a:lnTo>
                    <a:pt x="9305" y="25249"/>
                  </a:lnTo>
                  <a:cubicBezTo>
                    <a:pt x="6442" y="30013"/>
                    <a:pt x="6442" y="35730"/>
                    <a:pt x="9305" y="39542"/>
                  </a:cubicBezTo>
                  <a:lnTo>
                    <a:pt x="34120" y="68126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2F60519-2CB8-4020-AE35-8FF397161BAD}"/>
                </a:ext>
              </a:extLst>
            </p:cNvPr>
            <p:cNvSpPr/>
            <p:nvPr/>
          </p:nvSpPr>
          <p:spPr>
            <a:xfrm>
              <a:off x="5450343" y="4229851"/>
              <a:ext cx="57264" cy="66697"/>
            </a:xfrm>
            <a:custGeom>
              <a:avLst/>
              <a:gdLst>
                <a:gd name="connsiteX0" fmla="*/ 50106 w 57264"/>
                <a:gd name="connsiteY0" fmla="*/ 42400 h 66696"/>
                <a:gd name="connsiteX1" fmla="*/ 57742 w 57264"/>
                <a:gd name="connsiteY1" fmla="*/ 31919 h 66696"/>
                <a:gd name="connsiteX2" fmla="*/ 56787 w 57264"/>
                <a:gd name="connsiteY2" fmla="*/ 7146 h 66696"/>
                <a:gd name="connsiteX3" fmla="*/ 30064 w 57264"/>
                <a:gd name="connsiteY3" fmla="*/ 9052 h 66696"/>
                <a:gd name="connsiteX4" fmla="*/ 21474 w 57264"/>
                <a:gd name="connsiteY4" fmla="*/ 16674 h 66696"/>
                <a:gd name="connsiteX5" fmla="*/ 7158 w 57264"/>
                <a:gd name="connsiteY5" fmla="*/ 55739 h 66696"/>
                <a:gd name="connsiteX6" fmla="*/ 13839 w 57264"/>
                <a:gd name="connsiteY6" fmla="*/ 61456 h 66696"/>
                <a:gd name="connsiteX7" fmla="*/ 50106 w 57264"/>
                <a:gd name="connsiteY7" fmla="*/ 42400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64" h="66696">
                  <a:moveTo>
                    <a:pt x="50106" y="42400"/>
                  </a:moveTo>
                  <a:cubicBezTo>
                    <a:pt x="54878" y="40494"/>
                    <a:pt x="57742" y="36683"/>
                    <a:pt x="57742" y="31919"/>
                  </a:cubicBezTo>
                  <a:lnTo>
                    <a:pt x="56787" y="7146"/>
                  </a:lnTo>
                  <a:lnTo>
                    <a:pt x="30064" y="9052"/>
                  </a:lnTo>
                  <a:cubicBezTo>
                    <a:pt x="26246" y="10004"/>
                    <a:pt x="22428" y="12863"/>
                    <a:pt x="21474" y="16674"/>
                  </a:cubicBezTo>
                  <a:lnTo>
                    <a:pt x="7158" y="55739"/>
                  </a:lnTo>
                  <a:lnTo>
                    <a:pt x="13839" y="61456"/>
                  </a:lnTo>
                  <a:lnTo>
                    <a:pt x="50106" y="42400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7254099-0388-4A6E-8DBE-0F69EB126140}"/>
                </a:ext>
              </a:extLst>
            </p:cNvPr>
            <p:cNvSpPr/>
            <p:nvPr/>
          </p:nvSpPr>
          <p:spPr>
            <a:xfrm>
              <a:off x="5440799" y="4397545"/>
              <a:ext cx="57264" cy="38112"/>
            </a:xfrm>
            <a:custGeom>
              <a:avLst/>
              <a:gdLst>
                <a:gd name="connsiteX0" fmla="*/ 29109 w 57264"/>
                <a:gd name="connsiteY0" fmla="*/ 9052 h 38112"/>
                <a:gd name="connsiteX1" fmla="*/ 23383 w 57264"/>
                <a:gd name="connsiteY1" fmla="*/ 13816 h 38112"/>
                <a:gd name="connsiteX2" fmla="*/ 7158 w 57264"/>
                <a:gd name="connsiteY2" fmla="*/ 30013 h 38112"/>
                <a:gd name="connsiteX3" fmla="*/ 8112 w 57264"/>
                <a:gd name="connsiteY3" fmla="*/ 35730 h 38112"/>
                <a:gd name="connsiteX4" fmla="*/ 34836 w 57264"/>
                <a:gd name="connsiteY4" fmla="*/ 36683 h 38112"/>
                <a:gd name="connsiteX5" fmla="*/ 48197 w 57264"/>
                <a:gd name="connsiteY5" fmla="*/ 27155 h 38112"/>
                <a:gd name="connsiteX6" fmla="*/ 55833 w 57264"/>
                <a:gd name="connsiteY6" fmla="*/ 10005 h 38112"/>
                <a:gd name="connsiteX7" fmla="*/ 38653 w 57264"/>
                <a:gd name="connsiteY7" fmla="*/ 7146 h 38112"/>
                <a:gd name="connsiteX8" fmla="*/ 29109 w 57264"/>
                <a:gd name="connsiteY8" fmla="*/ 9052 h 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64" h="38112">
                  <a:moveTo>
                    <a:pt x="29109" y="9052"/>
                  </a:moveTo>
                  <a:cubicBezTo>
                    <a:pt x="27201" y="10005"/>
                    <a:pt x="25292" y="11910"/>
                    <a:pt x="23383" y="13816"/>
                  </a:cubicBezTo>
                  <a:lnTo>
                    <a:pt x="7158" y="30013"/>
                  </a:lnTo>
                  <a:lnTo>
                    <a:pt x="8112" y="35730"/>
                  </a:lnTo>
                  <a:lnTo>
                    <a:pt x="34836" y="36683"/>
                  </a:lnTo>
                  <a:cubicBezTo>
                    <a:pt x="40562" y="36683"/>
                    <a:pt x="44380" y="32872"/>
                    <a:pt x="48197" y="27155"/>
                  </a:cubicBezTo>
                  <a:lnTo>
                    <a:pt x="55833" y="10005"/>
                  </a:lnTo>
                  <a:lnTo>
                    <a:pt x="38653" y="7146"/>
                  </a:lnTo>
                  <a:cubicBezTo>
                    <a:pt x="34836" y="7146"/>
                    <a:pt x="31973" y="7146"/>
                    <a:pt x="29109" y="9052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2F4F57-D609-4D96-AB39-173F8E8D6329}"/>
                </a:ext>
              </a:extLst>
            </p:cNvPr>
            <p:cNvSpPr/>
            <p:nvPr/>
          </p:nvSpPr>
          <p:spPr>
            <a:xfrm>
              <a:off x="5422665" y="4296548"/>
              <a:ext cx="57264" cy="66697"/>
            </a:xfrm>
            <a:custGeom>
              <a:avLst/>
              <a:gdLst>
                <a:gd name="connsiteX0" fmla="*/ 12885 w 57264"/>
                <a:gd name="connsiteY0" fmla="*/ 64315 h 66696"/>
                <a:gd name="connsiteX1" fmla="*/ 50106 w 57264"/>
                <a:gd name="connsiteY1" fmla="*/ 45258 h 66696"/>
                <a:gd name="connsiteX2" fmla="*/ 58696 w 57264"/>
                <a:gd name="connsiteY2" fmla="*/ 30013 h 66696"/>
                <a:gd name="connsiteX3" fmla="*/ 55833 w 57264"/>
                <a:gd name="connsiteY3" fmla="*/ 7146 h 66696"/>
                <a:gd name="connsiteX4" fmla="*/ 31018 w 57264"/>
                <a:gd name="connsiteY4" fmla="*/ 16674 h 66696"/>
                <a:gd name="connsiteX5" fmla="*/ 22429 w 57264"/>
                <a:gd name="connsiteY5" fmla="*/ 25249 h 66696"/>
                <a:gd name="connsiteX6" fmla="*/ 7158 w 57264"/>
                <a:gd name="connsiteY6" fmla="*/ 59551 h 66696"/>
                <a:gd name="connsiteX7" fmla="*/ 12885 w 57264"/>
                <a:gd name="connsiteY7" fmla="*/ 64315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64" h="66696">
                  <a:moveTo>
                    <a:pt x="12885" y="64315"/>
                  </a:moveTo>
                  <a:lnTo>
                    <a:pt x="50106" y="45258"/>
                  </a:lnTo>
                  <a:cubicBezTo>
                    <a:pt x="55833" y="42400"/>
                    <a:pt x="59650" y="36683"/>
                    <a:pt x="58696" y="30013"/>
                  </a:cubicBezTo>
                  <a:lnTo>
                    <a:pt x="55833" y="7146"/>
                  </a:lnTo>
                  <a:lnTo>
                    <a:pt x="31018" y="16674"/>
                  </a:lnTo>
                  <a:cubicBezTo>
                    <a:pt x="27201" y="18580"/>
                    <a:pt x="23383" y="21438"/>
                    <a:pt x="22429" y="25249"/>
                  </a:cubicBezTo>
                  <a:lnTo>
                    <a:pt x="7158" y="59551"/>
                  </a:lnTo>
                  <a:lnTo>
                    <a:pt x="12885" y="64315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FD16BFA-DD6C-4F06-BEA6-26E3D235D841}"/>
                </a:ext>
              </a:extLst>
            </p:cNvPr>
            <p:cNvSpPr/>
            <p:nvPr/>
          </p:nvSpPr>
          <p:spPr>
            <a:xfrm>
              <a:off x="5328057" y="4228898"/>
              <a:ext cx="57264" cy="66697"/>
            </a:xfrm>
            <a:custGeom>
              <a:avLst/>
              <a:gdLst>
                <a:gd name="connsiteX0" fmla="*/ 12052 w 57264"/>
                <a:gd name="connsiteY0" fmla="*/ 35730 h 66696"/>
                <a:gd name="connsiteX1" fmla="*/ 45456 w 57264"/>
                <a:gd name="connsiteY1" fmla="*/ 66220 h 66696"/>
                <a:gd name="connsiteX2" fmla="*/ 53092 w 57264"/>
                <a:gd name="connsiteY2" fmla="*/ 63362 h 66696"/>
                <a:gd name="connsiteX3" fmla="*/ 49274 w 57264"/>
                <a:gd name="connsiteY3" fmla="*/ 25249 h 66696"/>
                <a:gd name="connsiteX4" fmla="*/ 36867 w 57264"/>
                <a:gd name="connsiteY4" fmla="*/ 11910 h 66696"/>
                <a:gd name="connsiteX5" fmla="*/ 21596 w 57264"/>
                <a:gd name="connsiteY5" fmla="*/ 7146 h 66696"/>
                <a:gd name="connsiteX6" fmla="*/ 9189 w 57264"/>
                <a:gd name="connsiteY6" fmla="*/ 18580 h 66696"/>
                <a:gd name="connsiteX7" fmla="*/ 12052 w 57264"/>
                <a:gd name="connsiteY7" fmla="*/ 35730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64" h="66696">
                  <a:moveTo>
                    <a:pt x="12052" y="35730"/>
                  </a:moveTo>
                  <a:lnTo>
                    <a:pt x="45456" y="66220"/>
                  </a:lnTo>
                  <a:lnTo>
                    <a:pt x="53092" y="63362"/>
                  </a:lnTo>
                  <a:lnTo>
                    <a:pt x="49274" y="25249"/>
                  </a:lnTo>
                  <a:cubicBezTo>
                    <a:pt x="48320" y="18580"/>
                    <a:pt x="43548" y="13816"/>
                    <a:pt x="36867" y="11910"/>
                  </a:cubicBezTo>
                  <a:lnTo>
                    <a:pt x="21596" y="7146"/>
                  </a:lnTo>
                  <a:lnTo>
                    <a:pt x="9189" y="18580"/>
                  </a:lnTo>
                  <a:cubicBezTo>
                    <a:pt x="5371" y="25249"/>
                    <a:pt x="7280" y="31919"/>
                    <a:pt x="12052" y="3573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8992D27-5E35-4FA0-BC39-532BBC27EC35}"/>
                </a:ext>
              </a:extLst>
            </p:cNvPr>
            <p:cNvSpPr/>
            <p:nvPr/>
          </p:nvSpPr>
          <p:spPr>
            <a:xfrm>
              <a:off x="5691808" y="4327038"/>
              <a:ext cx="66809" cy="66697"/>
            </a:xfrm>
            <a:custGeom>
              <a:avLst/>
              <a:gdLst>
                <a:gd name="connsiteX0" fmla="*/ 30064 w 66808"/>
                <a:gd name="connsiteY0" fmla="*/ 19533 h 66696"/>
                <a:gd name="connsiteX1" fmla="*/ 30064 w 66808"/>
                <a:gd name="connsiteY1" fmla="*/ 19533 h 66696"/>
                <a:gd name="connsiteX2" fmla="*/ 7158 w 66808"/>
                <a:gd name="connsiteY2" fmla="*/ 62409 h 66696"/>
                <a:gd name="connsiteX3" fmla="*/ 12885 w 66808"/>
                <a:gd name="connsiteY3" fmla="*/ 67173 h 66696"/>
                <a:gd name="connsiteX4" fmla="*/ 54878 w 66808"/>
                <a:gd name="connsiteY4" fmla="*/ 44306 h 66696"/>
                <a:gd name="connsiteX5" fmla="*/ 62514 w 66808"/>
                <a:gd name="connsiteY5" fmla="*/ 31919 h 66696"/>
                <a:gd name="connsiteX6" fmla="*/ 64423 w 66808"/>
                <a:gd name="connsiteY6" fmla="*/ 7146 h 66696"/>
                <a:gd name="connsiteX7" fmla="*/ 43426 w 66808"/>
                <a:gd name="connsiteY7" fmla="*/ 10957 h 66696"/>
                <a:gd name="connsiteX8" fmla="*/ 30064 w 66808"/>
                <a:gd name="connsiteY8" fmla="*/ 19533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808" h="66696">
                  <a:moveTo>
                    <a:pt x="30064" y="19533"/>
                  </a:moveTo>
                  <a:lnTo>
                    <a:pt x="30064" y="19533"/>
                  </a:lnTo>
                  <a:lnTo>
                    <a:pt x="7158" y="62409"/>
                  </a:lnTo>
                  <a:lnTo>
                    <a:pt x="12885" y="67173"/>
                  </a:lnTo>
                  <a:lnTo>
                    <a:pt x="54878" y="44306"/>
                  </a:lnTo>
                  <a:cubicBezTo>
                    <a:pt x="59650" y="41447"/>
                    <a:pt x="62514" y="36683"/>
                    <a:pt x="62514" y="31919"/>
                  </a:cubicBezTo>
                  <a:lnTo>
                    <a:pt x="64423" y="7146"/>
                  </a:lnTo>
                  <a:lnTo>
                    <a:pt x="43426" y="10957"/>
                  </a:lnTo>
                  <a:cubicBezTo>
                    <a:pt x="36745" y="10957"/>
                    <a:pt x="31973" y="14769"/>
                    <a:pt x="30064" y="19533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AD3495-8329-401E-9CB5-F07AFBDC78B5}"/>
                </a:ext>
              </a:extLst>
            </p:cNvPr>
            <p:cNvSpPr/>
            <p:nvPr/>
          </p:nvSpPr>
          <p:spPr>
            <a:xfrm>
              <a:off x="5751936" y="4317510"/>
              <a:ext cx="76353" cy="76225"/>
            </a:xfrm>
            <a:custGeom>
              <a:avLst/>
              <a:gdLst>
                <a:gd name="connsiteX0" fmla="*/ 72058 w 76352"/>
                <a:gd name="connsiteY0" fmla="*/ 7146 h 76224"/>
                <a:gd name="connsiteX1" fmla="*/ 43426 w 76352"/>
                <a:gd name="connsiteY1" fmla="*/ 12863 h 76224"/>
                <a:gd name="connsiteX2" fmla="*/ 31018 w 76352"/>
                <a:gd name="connsiteY2" fmla="*/ 24297 h 76224"/>
                <a:gd name="connsiteX3" fmla="*/ 7158 w 76352"/>
                <a:gd name="connsiteY3" fmla="*/ 66220 h 76224"/>
                <a:gd name="connsiteX4" fmla="*/ 11930 w 76352"/>
                <a:gd name="connsiteY4" fmla="*/ 71937 h 76224"/>
                <a:gd name="connsiteX5" fmla="*/ 55833 w 76352"/>
                <a:gd name="connsiteY5" fmla="*/ 52881 h 76224"/>
                <a:gd name="connsiteX6" fmla="*/ 68240 w 76352"/>
                <a:gd name="connsiteY6" fmla="*/ 31919 h 76224"/>
                <a:gd name="connsiteX7" fmla="*/ 72058 w 76352"/>
                <a:gd name="connsiteY7" fmla="*/ 7146 h 7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2" h="76224">
                  <a:moveTo>
                    <a:pt x="72058" y="7146"/>
                  </a:moveTo>
                  <a:lnTo>
                    <a:pt x="43426" y="12863"/>
                  </a:lnTo>
                  <a:cubicBezTo>
                    <a:pt x="39608" y="12863"/>
                    <a:pt x="34836" y="16674"/>
                    <a:pt x="31018" y="24297"/>
                  </a:cubicBezTo>
                  <a:lnTo>
                    <a:pt x="7158" y="66220"/>
                  </a:lnTo>
                  <a:lnTo>
                    <a:pt x="11930" y="71937"/>
                  </a:lnTo>
                  <a:lnTo>
                    <a:pt x="55833" y="52881"/>
                  </a:lnTo>
                  <a:cubicBezTo>
                    <a:pt x="63468" y="50022"/>
                    <a:pt x="68240" y="41447"/>
                    <a:pt x="68240" y="31919"/>
                  </a:cubicBezTo>
                  <a:lnTo>
                    <a:pt x="72058" y="7146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B5E9F56-681C-4746-A55A-7957A970B906}"/>
                </a:ext>
              </a:extLst>
            </p:cNvPr>
            <p:cNvSpPr/>
            <p:nvPr/>
          </p:nvSpPr>
          <p:spPr>
            <a:xfrm>
              <a:off x="5727121" y="4402310"/>
              <a:ext cx="76353" cy="66697"/>
            </a:xfrm>
            <a:custGeom>
              <a:avLst/>
              <a:gdLst>
                <a:gd name="connsiteX0" fmla="*/ 11930 w 76352"/>
                <a:gd name="connsiteY0" fmla="*/ 62409 h 66696"/>
                <a:gd name="connsiteX1" fmla="*/ 63468 w 76352"/>
                <a:gd name="connsiteY1" fmla="*/ 39542 h 66696"/>
                <a:gd name="connsiteX2" fmla="*/ 73012 w 76352"/>
                <a:gd name="connsiteY2" fmla="*/ 26202 h 66696"/>
                <a:gd name="connsiteX3" fmla="*/ 74921 w 76352"/>
                <a:gd name="connsiteY3" fmla="*/ 7146 h 66696"/>
                <a:gd name="connsiteX4" fmla="*/ 46289 w 76352"/>
                <a:gd name="connsiteY4" fmla="*/ 9052 h 66696"/>
                <a:gd name="connsiteX5" fmla="*/ 32927 w 76352"/>
                <a:gd name="connsiteY5" fmla="*/ 16674 h 66696"/>
                <a:gd name="connsiteX6" fmla="*/ 7158 w 76352"/>
                <a:gd name="connsiteY6" fmla="*/ 56692 h 66696"/>
                <a:gd name="connsiteX7" fmla="*/ 11930 w 76352"/>
                <a:gd name="connsiteY7" fmla="*/ 62409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2" h="66696">
                  <a:moveTo>
                    <a:pt x="11930" y="62409"/>
                  </a:moveTo>
                  <a:lnTo>
                    <a:pt x="63468" y="39542"/>
                  </a:lnTo>
                  <a:cubicBezTo>
                    <a:pt x="69195" y="36683"/>
                    <a:pt x="73012" y="31919"/>
                    <a:pt x="73012" y="26202"/>
                  </a:cubicBezTo>
                  <a:lnTo>
                    <a:pt x="74921" y="7146"/>
                  </a:lnTo>
                  <a:lnTo>
                    <a:pt x="46289" y="9052"/>
                  </a:lnTo>
                  <a:cubicBezTo>
                    <a:pt x="40562" y="9052"/>
                    <a:pt x="35790" y="11910"/>
                    <a:pt x="32927" y="16674"/>
                  </a:cubicBezTo>
                  <a:lnTo>
                    <a:pt x="7158" y="56692"/>
                  </a:lnTo>
                  <a:lnTo>
                    <a:pt x="11930" y="62409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442A125-4A10-43FD-A025-3B34092CC0EE}"/>
                </a:ext>
              </a:extLst>
            </p:cNvPr>
            <p:cNvSpPr/>
            <p:nvPr/>
          </p:nvSpPr>
          <p:spPr>
            <a:xfrm>
              <a:off x="5760525" y="4438217"/>
              <a:ext cx="104985" cy="47640"/>
            </a:xfrm>
            <a:custGeom>
              <a:avLst/>
              <a:gdLst>
                <a:gd name="connsiteX0" fmla="*/ 80647 w 104984"/>
                <a:gd name="connsiteY0" fmla="*/ 40793 h 47640"/>
                <a:gd name="connsiteX1" fmla="*/ 97827 w 104984"/>
                <a:gd name="connsiteY1" fmla="*/ 20784 h 47640"/>
                <a:gd name="connsiteX2" fmla="*/ 66331 w 104984"/>
                <a:gd name="connsiteY2" fmla="*/ 8398 h 47640"/>
                <a:gd name="connsiteX3" fmla="*/ 49152 w 104984"/>
                <a:gd name="connsiteY3" fmla="*/ 10303 h 47640"/>
                <a:gd name="connsiteX4" fmla="*/ 7158 w 104984"/>
                <a:gd name="connsiteY4" fmla="*/ 42699 h 47640"/>
                <a:gd name="connsiteX5" fmla="*/ 10021 w 104984"/>
                <a:gd name="connsiteY5" fmla="*/ 49369 h 47640"/>
                <a:gd name="connsiteX6" fmla="*/ 68240 w 104984"/>
                <a:gd name="connsiteY6" fmla="*/ 46510 h 47640"/>
                <a:gd name="connsiteX7" fmla="*/ 80647 w 104984"/>
                <a:gd name="connsiteY7" fmla="*/ 40793 h 4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984" h="47640">
                  <a:moveTo>
                    <a:pt x="80647" y="40793"/>
                  </a:moveTo>
                  <a:lnTo>
                    <a:pt x="97827" y="20784"/>
                  </a:lnTo>
                  <a:lnTo>
                    <a:pt x="66331" y="8398"/>
                  </a:lnTo>
                  <a:cubicBezTo>
                    <a:pt x="60605" y="6492"/>
                    <a:pt x="53924" y="6492"/>
                    <a:pt x="49152" y="10303"/>
                  </a:cubicBezTo>
                  <a:lnTo>
                    <a:pt x="7158" y="42699"/>
                  </a:lnTo>
                  <a:lnTo>
                    <a:pt x="10021" y="49369"/>
                  </a:lnTo>
                  <a:lnTo>
                    <a:pt x="68240" y="46510"/>
                  </a:lnTo>
                  <a:cubicBezTo>
                    <a:pt x="73967" y="45557"/>
                    <a:pt x="77784" y="43652"/>
                    <a:pt x="80647" y="40793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1C96D31-5790-4E02-B713-8036D2B6CD54}"/>
                </a:ext>
              </a:extLst>
            </p:cNvPr>
            <p:cNvSpPr/>
            <p:nvPr/>
          </p:nvSpPr>
          <p:spPr>
            <a:xfrm>
              <a:off x="5702306" y="4494732"/>
              <a:ext cx="76353" cy="66697"/>
            </a:xfrm>
            <a:custGeom>
              <a:avLst/>
              <a:gdLst>
                <a:gd name="connsiteX0" fmla="*/ 35790 w 76352"/>
                <a:gd name="connsiteY0" fmla="*/ 17627 h 66696"/>
                <a:gd name="connsiteX1" fmla="*/ 28155 w 76352"/>
                <a:gd name="connsiteY1" fmla="*/ 24297 h 66696"/>
                <a:gd name="connsiteX2" fmla="*/ 7158 w 76352"/>
                <a:gd name="connsiteY2" fmla="*/ 62409 h 66696"/>
                <a:gd name="connsiteX3" fmla="*/ 11930 w 76352"/>
                <a:gd name="connsiteY3" fmla="*/ 68126 h 66696"/>
                <a:gd name="connsiteX4" fmla="*/ 62514 w 76352"/>
                <a:gd name="connsiteY4" fmla="*/ 48117 h 66696"/>
                <a:gd name="connsiteX5" fmla="*/ 73012 w 76352"/>
                <a:gd name="connsiteY5" fmla="*/ 30966 h 66696"/>
                <a:gd name="connsiteX6" fmla="*/ 71103 w 76352"/>
                <a:gd name="connsiteY6" fmla="*/ 7146 h 66696"/>
                <a:gd name="connsiteX7" fmla="*/ 35790 w 76352"/>
                <a:gd name="connsiteY7" fmla="*/ 17627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2" h="66696">
                  <a:moveTo>
                    <a:pt x="35790" y="17627"/>
                  </a:moveTo>
                  <a:cubicBezTo>
                    <a:pt x="32927" y="18580"/>
                    <a:pt x="30064" y="21438"/>
                    <a:pt x="28155" y="24297"/>
                  </a:cubicBezTo>
                  <a:lnTo>
                    <a:pt x="7158" y="62409"/>
                  </a:lnTo>
                  <a:lnTo>
                    <a:pt x="11930" y="68126"/>
                  </a:lnTo>
                  <a:lnTo>
                    <a:pt x="62514" y="48117"/>
                  </a:lnTo>
                  <a:cubicBezTo>
                    <a:pt x="69195" y="45258"/>
                    <a:pt x="73967" y="38589"/>
                    <a:pt x="73012" y="30966"/>
                  </a:cubicBezTo>
                  <a:lnTo>
                    <a:pt x="71103" y="7146"/>
                  </a:lnTo>
                  <a:lnTo>
                    <a:pt x="35790" y="17627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BA32F51-749D-4D93-A09B-8BAA9FE34FCC}"/>
                </a:ext>
              </a:extLst>
            </p:cNvPr>
            <p:cNvSpPr/>
            <p:nvPr/>
          </p:nvSpPr>
          <p:spPr>
            <a:xfrm>
              <a:off x="5818744" y="4229851"/>
              <a:ext cx="76353" cy="76225"/>
            </a:xfrm>
            <a:custGeom>
              <a:avLst/>
              <a:gdLst>
                <a:gd name="connsiteX0" fmla="*/ 10021 w 76352"/>
                <a:gd name="connsiteY0" fmla="*/ 73843 h 76224"/>
                <a:gd name="connsiteX1" fmla="*/ 67286 w 76352"/>
                <a:gd name="connsiteY1" fmla="*/ 47164 h 76224"/>
                <a:gd name="connsiteX2" fmla="*/ 76830 w 76352"/>
                <a:gd name="connsiteY2" fmla="*/ 31919 h 76224"/>
                <a:gd name="connsiteX3" fmla="*/ 76830 w 76352"/>
                <a:gd name="connsiteY3" fmla="*/ 7146 h 76224"/>
                <a:gd name="connsiteX4" fmla="*/ 48198 w 76352"/>
                <a:gd name="connsiteY4" fmla="*/ 10004 h 76224"/>
                <a:gd name="connsiteX5" fmla="*/ 39608 w 76352"/>
                <a:gd name="connsiteY5" fmla="*/ 17627 h 76224"/>
                <a:gd name="connsiteX6" fmla="*/ 7158 w 76352"/>
                <a:gd name="connsiteY6" fmla="*/ 68126 h 76224"/>
                <a:gd name="connsiteX7" fmla="*/ 10021 w 76352"/>
                <a:gd name="connsiteY7" fmla="*/ 73843 h 7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2" h="76224">
                  <a:moveTo>
                    <a:pt x="10021" y="73843"/>
                  </a:moveTo>
                  <a:lnTo>
                    <a:pt x="67286" y="47164"/>
                  </a:lnTo>
                  <a:cubicBezTo>
                    <a:pt x="73012" y="44306"/>
                    <a:pt x="76830" y="38589"/>
                    <a:pt x="76830" y="31919"/>
                  </a:cubicBezTo>
                  <a:lnTo>
                    <a:pt x="76830" y="7146"/>
                  </a:lnTo>
                  <a:lnTo>
                    <a:pt x="48198" y="10004"/>
                  </a:lnTo>
                  <a:cubicBezTo>
                    <a:pt x="44380" y="10957"/>
                    <a:pt x="41517" y="13816"/>
                    <a:pt x="39608" y="17627"/>
                  </a:cubicBezTo>
                  <a:lnTo>
                    <a:pt x="7158" y="68126"/>
                  </a:lnTo>
                  <a:lnTo>
                    <a:pt x="10021" y="73843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A49292C-C740-424F-A99E-7176F82CF340}"/>
                </a:ext>
              </a:extLst>
            </p:cNvPr>
            <p:cNvSpPr/>
            <p:nvPr/>
          </p:nvSpPr>
          <p:spPr>
            <a:xfrm>
              <a:off x="5894142" y="4229851"/>
              <a:ext cx="76353" cy="76225"/>
            </a:xfrm>
            <a:custGeom>
              <a:avLst/>
              <a:gdLst>
                <a:gd name="connsiteX0" fmla="*/ 47243 w 76352"/>
                <a:gd name="connsiteY0" fmla="*/ 59551 h 76224"/>
                <a:gd name="connsiteX1" fmla="*/ 68240 w 76352"/>
                <a:gd name="connsiteY1" fmla="*/ 40494 h 76224"/>
                <a:gd name="connsiteX2" fmla="*/ 69195 w 76352"/>
                <a:gd name="connsiteY2" fmla="*/ 7146 h 76224"/>
                <a:gd name="connsiteX3" fmla="*/ 41517 w 76352"/>
                <a:gd name="connsiteY3" fmla="*/ 10957 h 76224"/>
                <a:gd name="connsiteX4" fmla="*/ 26246 w 76352"/>
                <a:gd name="connsiteY4" fmla="*/ 22391 h 76224"/>
                <a:gd name="connsiteX5" fmla="*/ 7158 w 76352"/>
                <a:gd name="connsiteY5" fmla="*/ 67173 h 76224"/>
                <a:gd name="connsiteX6" fmla="*/ 12884 w 76352"/>
                <a:gd name="connsiteY6" fmla="*/ 72890 h 76224"/>
                <a:gd name="connsiteX7" fmla="*/ 47243 w 76352"/>
                <a:gd name="connsiteY7" fmla="*/ 59551 h 7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2" h="76224">
                  <a:moveTo>
                    <a:pt x="47243" y="59551"/>
                  </a:moveTo>
                  <a:cubicBezTo>
                    <a:pt x="57742" y="54786"/>
                    <a:pt x="67286" y="50022"/>
                    <a:pt x="68240" y="40494"/>
                  </a:cubicBezTo>
                  <a:cubicBezTo>
                    <a:pt x="69195" y="32872"/>
                    <a:pt x="69195" y="10957"/>
                    <a:pt x="69195" y="7146"/>
                  </a:cubicBezTo>
                  <a:lnTo>
                    <a:pt x="41517" y="10957"/>
                  </a:lnTo>
                  <a:cubicBezTo>
                    <a:pt x="33881" y="10957"/>
                    <a:pt x="28155" y="15721"/>
                    <a:pt x="26246" y="22391"/>
                  </a:cubicBezTo>
                  <a:lnTo>
                    <a:pt x="7158" y="67173"/>
                  </a:lnTo>
                  <a:lnTo>
                    <a:pt x="12884" y="72890"/>
                  </a:lnTo>
                  <a:lnTo>
                    <a:pt x="47243" y="59551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4B00CBF-D727-4133-AEA6-3774D126DAC6}"/>
                </a:ext>
              </a:extLst>
            </p:cNvPr>
            <p:cNvSpPr/>
            <p:nvPr/>
          </p:nvSpPr>
          <p:spPr>
            <a:xfrm>
              <a:off x="5780568" y="4646434"/>
              <a:ext cx="104985" cy="47640"/>
            </a:xfrm>
            <a:custGeom>
              <a:avLst/>
              <a:gdLst>
                <a:gd name="connsiteX0" fmla="*/ 74921 w 104984"/>
                <a:gd name="connsiteY0" fmla="*/ 11705 h 47640"/>
                <a:gd name="connsiteX1" fmla="*/ 59650 w 104984"/>
                <a:gd name="connsiteY1" fmla="*/ 7894 h 47640"/>
                <a:gd name="connsiteX2" fmla="*/ 8113 w 104984"/>
                <a:gd name="connsiteY2" fmla="*/ 17422 h 47640"/>
                <a:gd name="connsiteX3" fmla="*/ 7158 w 104984"/>
                <a:gd name="connsiteY3" fmla="*/ 25044 h 47640"/>
                <a:gd name="connsiteX4" fmla="*/ 60605 w 104984"/>
                <a:gd name="connsiteY4" fmla="*/ 47912 h 47640"/>
                <a:gd name="connsiteX5" fmla="*/ 76830 w 104984"/>
                <a:gd name="connsiteY5" fmla="*/ 46959 h 47640"/>
                <a:gd name="connsiteX6" fmla="*/ 97827 w 104984"/>
                <a:gd name="connsiteY6" fmla="*/ 33619 h 47640"/>
                <a:gd name="connsiteX7" fmla="*/ 74921 w 104984"/>
                <a:gd name="connsiteY7" fmla="*/ 11705 h 4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984" h="47640">
                  <a:moveTo>
                    <a:pt x="74921" y="11705"/>
                  </a:moveTo>
                  <a:cubicBezTo>
                    <a:pt x="71103" y="7894"/>
                    <a:pt x="65377" y="5988"/>
                    <a:pt x="59650" y="7894"/>
                  </a:cubicBezTo>
                  <a:lnTo>
                    <a:pt x="8113" y="17422"/>
                  </a:lnTo>
                  <a:lnTo>
                    <a:pt x="7158" y="25044"/>
                  </a:lnTo>
                  <a:lnTo>
                    <a:pt x="60605" y="47912"/>
                  </a:lnTo>
                  <a:cubicBezTo>
                    <a:pt x="66331" y="49817"/>
                    <a:pt x="72058" y="49817"/>
                    <a:pt x="76830" y="46959"/>
                  </a:cubicBezTo>
                  <a:lnTo>
                    <a:pt x="97827" y="33619"/>
                  </a:lnTo>
                  <a:lnTo>
                    <a:pt x="74921" y="11705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7D5224-1E97-4778-9CC2-0D7B3F6F410B}"/>
                </a:ext>
              </a:extLst>
            </p:cNvPr>
            <p:cNvSpPr/>
            <p:nvPr/>
          </p:nvSpPr>
          <p:spPr>
            <a:xfrm>
              <a:off x="5587778" y="4324179"/>
              <a:ext cx="57264" cy="85753"/>
            </a:xfrm>
            <a:custGeom>
              <a:avLst/>
              <a:gdLst>
                <a:gd name="connsiteX0" fmla="*/ 56787 w 57264"/>
                <a:gd name="connsiteY0" fmla="*/ 36683 h 85752"/>
                <a:gd name="connsiteX1" fmla="*/ 57742 w 57264"/>
                <a:gd name="connsiteY1" fmla="*/ 7146 h 85752"/>
                <a:gd name="connsiteX2" fmla="*/ 32927 w 57264"/>
                <a:gd name="connsiteY2" fmla="*/ 14769 h 85752"/>
                <a:gd name="connsiteX3" fmla="*/ 21474 w 57264"/>
                <a:gd name="connsiteY3" fmla="*/ 26202 h 85752"/>
                <a:gd name="connsiteX4" fmla="*/ 7158 w 57264"/>
                <a:gd name="connsiteY4" fmla="*/ 77654 h 85752"/>
                <a:gd name="connsiteX5" fmla="*/ 12885 w 57264"/>
                <a:gd name="connsiteY5" fmla="*/ 81465 h 85752"/>
                <a:gd name="connsiteX6" fmla="*/ 50106 w 57264"/>
                <a:gd name="connsiteY6" fmla="*/ 51928 h 85752"/>
                <a:gd name="connsiteX7" fmla="*/ 56787 w 57264"/>
                <a:gd name="connsiteY7" fmla="*/ 36683 h 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64" h="85752">
                  <a:moveTo>
                    <a:pt x="56787" y="36683"/>
                  </a:moveTo>
                  <a:lnTo>
                    <a:pt x="57742" y="7146"/>
                  </a:lnTo>
                  <a:lnTo>
                    <a:pt x="32927" y="14769"/>
                  </a:lnTo>
                  <a:cubicBezTo>
                    <a:pt x="27201" y="16674"/>
                    <a:pt x="23383" y="20485"/>
                    <a:pt x="21474" y="26202"/>
                  </a:cubicBezTo>
                  <a:lnTo>
                    <a:pt x="7158" y="77654"/>
                  </a:lnTo>
                  <a:lnTo>
                    <a:pt x="12885" y="81465"/>
                  </a:lnTo>
                  <a:lnTo>
                    <a:pt x="50106" y="51928"/>
                  </a:lnTo>
                  <a:cubicBezTo>
                    <a:pt x="54878" y="49070"/>
                    <a:pt x="56787" y="46211"/>
                    <a:pt x="56787" y="36683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BDD39E5-F031-445F-B50D-690FB24E3789}"/>
                </a:ext>
              </a:extLst>
            </p:cNvPr>
            <p:cNvSpPr/>
            <p:nvPr/>
          </p:nvSpPr>
          <p:spPr>
            <a:xfrm>
              <a:off x="5611638" y="4386112"/>
              <a:ext cx="66809" cy="66697"/>
            </a:xfrm>
            <a:custGeom>
              <a:avLst/>
              <a:gdLst>
                <a:gd name="connsiteX0" fmla="*/ 50106 w 66808"/>
                <a:gd name="connsiteY0" fmla="*/ 43353 h 66696"/>
                <a:gd name="connsiteX1" fmla="*/ 58696 w 66808"/>
                <a:gd name="connsiteY1" fmla="*/ 28108 h 66696"/>
                <a:gd name="connsiteX2" fmla="*/ 60605 w 66808"/>
                <a:gd name="connsiteY2" fmla="*/ 7146 h 66696"/>
                <a:gd name="connsiteX3" fmla="*/ 35790 w 66808"/>
                <a:gd name="connsiteY3" fmla="*/ 10005 h 66696"/>
                <a:gd name="connsiteX4" fmla="*/ 20520 w 66808"/>
                <a:gd name="connsiteY4" fmla="*/ 21438 h 66696"/>
                <a:gd name="connsiteX5" fmla="*/ 7158 w 66808"/>
                <a:gd name="connsiteY5" fmla="*/ 56692 h 66696"/>
                <a:gd name="connsiteX6" fmla="*/ 12885 w 66808"/>
                <a:gd name="connsiteY6" fmla="*/ 61456 h 66696"/>
                <a:gd name="connsiteX7" fmla="*/ 50106 w 66808"/>
                <a:gd name="connsiteY7" fmla="*/ 43353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08" h="66696">
                  <a:moveTo>
                    <a:pt x="50106" y="43353"/>
                  </a:moveTo>
                  <a:cubicBezTo>
                    <a:pt x="55833" y="40494"/>
                    <a:pt x="58696" y="34778"/>
                    <a:pt x="58696" y="28108"/>
                  </a:cubicBezTo>
                  <a:lnTo>
                    <a:pt x="60605" y="7146"/>
                  </a:lnTo>
                  <a:lnTo>
                    <a:pt x="35790" y="10005"/>
                  </a:lnTo>
                  <a:cubicBezTo>
                    <a:pt x="29109" y="10005"/>
                    <a:pt x="23383" y="14769"/>
                    <a:pt x="20520" y="21438"/>
                  </a:cubicBezTo>
                  <a:lnTo>
                    <a:pt x="7158" y="56692"/>
                  </a:lnTo>
                  <a:lnTo>
                    <a:pt x="12885" y="61456"/>
                  </a:lnTo>
                  <a:lnTo>
                    <a:pt x="50106" y="43353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320DCB2-706A-4408-8E84-38DDEA744388}"/>
                </a:ext>
              </a:extLst>
            </p:cNvPr>
            <p:cNvSpPr/>
            <p:nvPr/>
          </p:nvSpPr>
          <p:spPr>
            <a:xfrm>
              <a:off x="5765297" y="4593198"/>
              <a:ext cx="95441" cy="47640"/>
            </a:xfrm>
            <a:custGeom>
              <a:avLst/>
              <a:gdLst>
                <a:gd name="connsiteX0" fmla="*/ 59650 w 95440"/>
                <a:gd name="connsiteY0" fmla="*/ 46837 h 47640"/>
                <a:gd name="connsiteX1" fmla="*/ 77784 w 95440"/>
                <a:gd name="connsiteY1" fmla="*/ 41120 h 47640"/>
                <a:gd name="connsiteX2" fmla="*/ 92100 w 95440"/>
                <a:gd name="connsiteY2" fmla="*/ 22064 h 47640"/>
                <a:gd name="connsiteX3" fmla="*/ 63468 w 95440"/>
                <a:gd name="connsiteY3" fmla="*/ 8725 h 47640"/>
                <a:gd name="connsiteX4" fmla="*/ 50106 w 95440"/>
                <a:gd name="connsiteY4" fmla="*/ 7772 h 47640"/>
                <a:gd name="connsiteX5" fmla="*/ 7158 w 95440"/>
                <a:gd name="connsiteY5" fmla="*/ 23017 h 47640"/>
                <a:gd name="connsiteX6" fmla="*/ 7158 w 95440"/>
                <a:gd name="connsiteY6" fmla="*/ 30639 h 47640"/>
                <a:gd name="connsiteX7" fmla="*/ 59650 w 95440"/>
                <a:gd name="connsiteY7" fmla="*/ 46837 h 4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40" h="47640">
                  <a:moveTo>
                    <a:pt x="59650" y="46837"/>
                  </a:moveTo>
                  <a:cubicBezTo>
                    <a:pt x="66331" y="48743"/>
                    <a:pt x="73967" y="46837"/>
                    <a:pt x="77784" y="41120"/>
                  </a:cubicBezTo>
                  <a:lnTo>
                    <a:pt x="92100" y="22064"/>
                  </a:lnTo>
                  <a:lnTo>
                    <a:pt x="63468" y="8725"/>
                  </a:lnTo>
                  <a:cubicBezTo>
                    <a:pt x="59650" y="6819"/>
                    <a:pt x="54878" y="6819"/>
                    <a:pt x="50106" y="7772"/>
                  </a:cubicBezTo>
                  <a:lnTo>
                    <a:pt x="7158" y="23017"/>
                  </a:lnTo>
                  <a:lnTo>
                    <a:pt x="7158" y="30639"/>
                  </a:lnTo>
                  <a:lnTo>
                    <a:pt x="59650" y="46837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C14015-EAF0-4A00-B716-30D7E976F353}"/>
                </a:ext>
              </a:extLst>
            </p:cNvPr>
            <p:cNvSpPr/>
            <p:nvPr/>
          </p:nvSpPr>
          <p:spPr>
            <a:xfrm>
              <a:off x="5766252" y="4691963"/>
              <a:ext cx="95441" cy="57169"/>
            </a:xfrm>
            <a:custGeom>
              <a:avLst/>
              <a:gdLst>
                <a:gd name="connsiteX0" fmla="*/ 67286 w 95440"/>
                <a:gd name="connsiteY0" fmla="*/ 56692 h 57168"/>
                <a:gd name="connsiteX1" fmla="*/ 92100 w 95440"/>
                <a:gd name="connsiteY1" fmla="*/ 53834 h 57168"/>
                <a:gd name="connsiteX2" fmla="*/ 84465 w 95440"/>
                <a:gd name="connsiteY2" fmla="*/ 35730 h 57168"/>
                <a:gd name="connsiteX3" fmla="*/ 62514 w 95440"/>
                <a:gd name="connsiteY3" fmla="*/ 17627 h 57168"/>
                <a:gd name="connsiteX4" fmla="*/ 10976 w 95440"/>
                <a:gd name="connsiteY4" fmla="*/ 7146 h 57168"/>
                <a:gd name="connsiteX5" fmla="*/ 7158 w 95440"/>
                <a:gd name="connsiteY5" fmla="*/ 13816 h 57168"/>
                <a:gd name="connsiteX6" fmla="*/ 41517 w 95440"/>
                <a:gd name="connsiteY6" fmla="*/ 48117 h 57168"/>
                <a:gd name="connsiteX7" fmla="*/ 67286 w 95440"/>
                <a:gd name="connsiteY7" fmla="*/ 56692 h 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40" h="57168">
                  <a:moveTo>
                    <a:pt x="67286" y="56692"/>
                  </a:moveTo>
                  <a:lnTo>
                    <a:pt x="92100" y="53834"/>
                  </a:lnTo>
                  <a:lnTo>
                    <a:pt x="84465" y="35730"/>
                  </a:lnTo>
                  <a:cubicBezTo>
                    <a:pt x="80647" y="26202"/>
                    <a:pt x="72058" y="19533"/>
                    <a:pt x="62514" y="17627"/>
                  </a:cubicBezTo>
                  <a:lnTo>
                    <a:pt x="10976" y="7146"/>
                  </a:lnTo>
                  <a:lnTo>
                    <a:pt x="7158" y="13816"/>
                  </a:lnTo>
                  <a:lnTo>
                    <a:pt x="41517" y="48117"/>
                  </a:lnTo>
                  <a:cubicBezTo>
                    <a:pt x="48198" y="54786"/>
                    <a:pt x="57742" y="58598"/>
                    <a:pt x="67286" y="56692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75AB1AE-A75A-4B01-BCD4-66D6CFAC1D7A}"/>
                </a:ext>
              </a:extLst>
            </p:cNvPr>
            <p:cNvSpPr/>
            <p:nvPr/>
          </p:nvSpPr>
          <p:spPr>
            <a:xfrm>
              <a:off x="5769115" y="4752943"/>
              <a:ext cx="95441" cy="66697"/>
            </a:xfrm>
            <a:custGeom>
              <a:avLst/>
              <a:gdLst>
                <a:gd name="connsiteX0" fmla="*/ 57742 w 95440"/>
                <a:gd name="connsiteY0" fmla="*/ 59551 h 66696"/>
                <a:gd name="connsiteX1" fmla="*/ 92100 w 95440"/>
                <a:gd name="connsiteY1" fmla="*/ 56692 h 66696"/>
                <a:gd name="connsiteX2" fmla="*/ 89237 w 95440"/>
                <a:gd name="connsiteY2" fmla="*/ 34778 h 66696"/>
                <a:gd name="connsiteX3" fmla="*/ 75875 w 95440"/>
                <a:gd name="connsiteY3" fmla="*/ 20485 h 66696"/>
                <a:gd name="connsiteX4" fmla="*/ 10976 w 95440"/>
                <a:gd name="connsiteY4" fmla="*/ 7146 h 66696"/>
                <a:gd name="connsiteX5" fmla="*/ 7158 w 95440"/>
                <a:gd name="connsiteY5" fmla="*/ 13816 h 66696"/>
                <a:gd name="connsiteX6" fmla="*/ 42471 w 95440"/>
                <a:gd name="connsiteY6" fmla="*/ 53834 h 66696"/>
                <a:gd name="connsiteX7" fmla="*/ 57742 w 95440"/>
                <a:gd name="connsiteY7" fmla="*/ 59551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40" h="66696">
                  <a:moveTo>
                    <a:pt x="57742" y="59551"/>
                  </a:moveTo>
                  <a:lnTo>
                    <a:pt x="92100" y="56692"/>
                  </a:lnTo>
                  <a:lnTo>
                    <a:pt x="89237" y="34778"/>
                  </a:lnTo>
                  <a:cubicBezTo>
                    <a:pt x="88283" y="28108"/>
                    <a:pt x="83511" y="22391"/>
                    <a:pt x="75875" y="20485"/>
                  </a:cubicBezTo>
                  <a:lnTo>
                    <a:pt x="10976" y="7146"/>
                  </a:lnTo>
                  <a:lnTo>
                    <a:pt x="7158" y="13816"/>
                  </a:lnTo>
                  <a:lnTo>
                    <a:pt x="42471" y="53834"/>
                  </a:lnTo>
                  <a:cubicBezTo>
                    <a:pt x="46289" y="57645"/>
                    <a:pt x="52015" y="59551"/>
                    <a:pt x="57742" y="5955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1D15A08-C7A5-4BE3-A6D7-E3FCEB3BB1B8}"/>
                </a:ext>
              </a:extLst>
            </p:cNvPr>
            <p:cNvSpPr/>
            <p:nvPr/>
          </p:nvSpPr>
          <p:spPr>
            <a:xfrm>
              <a:off x="5657449" y="4401357"/>
              <a:ext cx="85897" cy="57169"/>
            </a:xfrm>
            <a:custGeom>
              <a:avLst/>
              <a:gdLst>
                <a:gd name="connsiteX0" fmla="*/ 7158 w 85896"/>
                <a:gd name="connsiteY0" fmla="*/ 53834 h 57168"/>
                <a:gd name="connsiteX1" fmla="*/ 10021 w 85896"/>
                <a:gd name="connsiteY1" fmla="*/ 58598 h 57168"/>
                <a:gd name="connsiteX2" fmla="*/ 53924 w 85896"/>
                <a:gd name="connsiteY2" fmla="*/ 50975 h 57168"/>
                <a:gd name="connsiteX3" fmla="*/ 67286 w 85896"/>
                <a:gd name="connsiteY3" fmla="*/ 40494 h 57168"/>
                <a:gd name="connsiteX4" fmla="*/ 78739 w 85896"/>
                <a:gd name="connsiteY4" fmla="*/ 8099 h 57168"/>
                <a:gd name="connsiteX5" fmla="*/ 52970 w 85896"/>
                <a:gd name="connsiteY5" fmla="*/ 7146 h 57168"/>
                <a:gd name="connsiteX6" fmla="*/ 39608 w 85896"/>
                <a:gd name="connsiteY6" fmla="*/ 13816 h 57168"/>
                <a:gd name="connsiteX7" fmla="*/ 7158 w 85896"/>
                <a:gd name="connsiteY7" fmla="*/ 53834 h 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96" h="57168">
                  <a:moveTo>
                    <a:pt x="7158" y="53834"/>
                  </a:moveTo>
                  <a:lnTo>
                    <a:pt x="10021" y="58598"/>
                  </a:lnTo>
                  <a:lnTo>
                    <a:pt x="53924" y="50975"/>
                  </a:lnTo>
                  <a:cubicBezTo>
                    <a:pt x="59650" y="50022"/>
                    <a:pt x="64423" y="46211"/>
                    <a:pt x="67286" y="40494"/>
                  </a:cubicBezTo>
                  <a:lnTo>
                    <a:pt x="78739" y="8099"/>
                  </a:lnTo>
                  <a:lnTo>
                    <a:pt x="52970" y="7146"/>
                  </a:lnTo>
                  <a:cubicBezTo>
                    <a:pt x="47243" y="7146"/>
                    <a:pt x="42471" y="9052"/>
                    <a:pt x="39608" y="13816"/>
                  </a:cubicBezTo>
                  <a:lnTo>
                    <a:pt x="7158" y="53834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7B77843-4359-4E40-AB7B-DCB67E1AB464}"/>
                </a:ext>
              </a:extLst>
            </p:cNvPr>
            <p:cNvSpPr/>
            <p:nvPr/>
          </p:nvSpPr>
          <p:spPr>
            <a:xfrm>
              <a:off x="5737619" y="4540109"/>
              <a:ext cx="95441" cy="47640"/>
            </a:xfrm>
            <a:custGeom>
              <a:avLst/>
              <a:gdLst>
                <a:gd name="connsiteX0" fmla="*/ 77784 w 95440"/>
                <a:gd name="connsiteY0" fmla="*/ 39899 h 47640"/>
                <a:gd name="connsiteX1" fmla="*/ 94964 w 95440"/>
                <a:gd name="connsiteY1" fmla="*/ 12267 h 47640"/>
                <a:gd name="connsiteX2" fmla="*/ 62514 w 95440"/>
                <a:gd name="connsiteY2" fmla="*/ 7503 h 47640"/>
                <a:gd name="connsiteX3" fmla="*/ 50106 w 95440"/>
                <a:gd name="connsiteY3" fmla="*/ 10362 h 47640"/>
                <a:gd name="connsiteX4" fmla="*/ 7158 w 95440"/>
                <a:gd name="connsiteY4" fmla="*/ 35135 h 47640"/>
                <a:gd name="connsiteX5" fmla="*/ 9067 w 95440"/>
                <a:gd name="connsiteY5" fmla="*/ 41804 h 47640"/>
                <a:gd name="connsiteX6" fmla="*/ 61559 w 95440"/>
                <a:gd name="connsiteY6" fmla="*/ 46569 h 47640"/>
                <a:gd name="connsiteX7" fmla="*/ 77784 w 95440"/>
                <a:gd name="connsiteY7" fmla="*/ 39899 h 4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40" h="47640">
                  <a:moveTo>
                    <a:pt x="77784" y="39899"/>
                  </a:moveTo>
                  <a:lnTo>
                    <a:pt x="94964" y="12267"/>
                  </a:lnTo>
                  <a:lnTo>
                    <a:pt x="62514" y="7503"/>
                  </a:lnTo>
                  <a:cubicBezTo>
                    <a:pt x="57742" y="6551"/>
                    <a:pt x="53924" y="7503"/>
                    <a:pt x="50106" y="10362"/>
                  </a:cubicBezTo>
                  <a:lnTo>
                    <a:pt x="7158" y="35135"/>
                  </a:lnTo>
                  <a:lnTo>
                    <a:pt x="9067" y="41804"/>
                  </a:lnTo>
                  <a:lnTo>
                    <a:pt x="61559" y="46569"/>
                  </a:lnTo>
                  <a:cubicBezTo>
                    <a:pt x="67286" y="48474"/>
                    <a:pt x="73967" y="45616"/>
                    <a:pt x="77784" y="39899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D51395F-085C-470D-9FD8-06561454D6DB}"/>
                </a:ext>
              </a:extLst>
            </p:cNvPr>
            <p:cNvSpPr/>
            <p:nvPr/>
          </p:nvSpPr>
          <p:spPr>
            <a:xfrm>
              <a:off x="5647905" y="4465493"/>
              <a:ext cx="95441" cy="47640"/>
            </a:xfrm>
            <a:custGeom>
              <a:avLst/>
              <a:gdLst>
                <a:gd name="connsiteX0" fmla="*/ 55833 w 95440"/>
                <a:gd name="connsiteY0" fmla="*/ 44008 h 47640"/>
                <a:gd name="connsiteX1" fmla="*/ 71103 w 95440"/>
                <a:gd name="connsiteY1" fmla="*/ 36385 h 47640"/>
                <a:gd name="connsiteX2" fmla="*/ 88283 w 95440"/>
                <a:gd name="connsiteY2" fmla="*/ 18282 h 47640"/>
                <a:gd name="connsiteX3" fmla="*/ 58696 w 95440"/>
                <a:gd name="connsiteY3" fmla="*/ 8754 h 47640"/>
                <a:gd name="connsiteX4" fmla="*/ 37699 w 95440"/>
                <a:gd name="connsiteY4" fmla="*/ 11612 h 47640"/>
                <a:gd name="connsiteX5" fmla="*/ 7158 w 95440"/>
                <a:gd name="connsiteY5" fmla="*/ 32574 h 47640"/>
                <a:gd name="connsiteX6" fmla="*/ 9067 w 95440"/>
                <a:gd name="connsiteY6" fmla="*/ 40197 h 47640"/>
                <a:gd name="connsiteX7" fmla="*/ 55833 w 95440"/>
                <a:gd name="connsiteY7" fmla="*/ 44008 h 4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40" h="47640">
                  <a:moveTo>
                    <a:pt x="55833" y="44008"/>
                  </a:moveTo>
                  <a:cubicBezTo>
                    <a:pt x="62514" y="44961"/>
                    <a:pt x="65377" y="42102"/>
                    <a:pt x="71103" y="36385"/>
                  </a:cubicBezTo>
                  <a:lnTo>
                    <a:pt x="88283" y="18282"/>
                  </a:lnTo>
                  <a:lnTo>
                    <a:pt x="58696" y="8754"/>
                  </a:lnTo>
                  <a:cubicBezTo>
                    <a:pt x="47243" y="5895"/>
                    <a:pt x="42471" y="6848"/>
                    <a:pt x="37699" y="11612"/>
                  </a:cubicBezTo>
                  <a:lnTo>
                    <a:pt x="7158" y="32574"/>
                  </a:lnTo>
                  <a:lnTo>
                    <a:pt x="9067" y="40197"/>
                  </a:lnTo>
                  <a:lnTo>
                    <a:pt x="55833" y="44008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CFA432D-BA4F-48D5-A6F2-66123BB2859D}"/>
                </a:ext>
              </a:extLst>
            </p:cNvPr>
            <p:cNvSpPr/>
            <p:nvPr/>
          </p:nvSpPr>
          <p:spPr>
            <a:xfrm>
              <a:off x="5692762" y="4648461"/>
              <a:ext cx="85897" cy="38112"/>
            </a:xfrm>
            <a:custGeom>
              <a:avLst/>
              <a:gdLst>
                <a:gd name="connsiteX0" fmla="*/ 49152 w 85896"/>
                <a:gd name="connsiteY0" fmla="*/ 40167 h 38112"/>
                <a:gd name="connsiteX1" fmla="*/ 65377 w 85896"/>
                <a:gd name="connsiteY1" fmla="*/ 34451 h 38112"/>
                <a:gd name="connsiteX2" fmla="*/ 78739 w 85896"/>
                <a:gd name="connsiteY2" fmla="*/ 17300 h 38112"/>
                <a:gd name="connsiteX3" fmla="*/ 60605 w 85896"/>
                <a:gd name="connsiteY3" fmla="*/ 8725 h 38112"/>
                <a:gd name="connsiteX4" fmla="*/ 48198 w 85896"/>
                <a:gd name="connsiteY4" fmla="*/ 7772 h 38112"/>
                <a:gd name="connsiteX5" fmla="*/ 7158 w 85896"/>
                <a:gd name="connsiteY5" fmla="*/ 23017 h 38112"/>
                <a:gd name="connsiteX6" fmla="*/ 8113 w 85896"/>
                <a:gd name="connsiteY6" fmla="*/ 29687 h 38112"/>
                <a:gd name="connsiteX7" fmla="*/ 49152 w 85896"/>
                <a:gd name="connsiteY7" fmla="*/ 40167 h 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96" h="38112">
                  <a:moveTo>
                    <a:pt x="49152" y="40167"/>
                  </a:moveTo>
                  <a:cubicBezTo>
                    <a:pt x="54878" y="41120"/>
                    <a:pt x="61559" y="39215"/>
                    <a:pt x="65377" y="34451"/>
                  </a:cubicBezTo>
                  <a:lnTo>
                    <a:pt x="78739" y="17300"/>
                  </a:lnTo>
                  <a:lnTo>
                    <a:pt x="60605" y="8725"/>
                  </a:lnTo>
                  <a:cubicBezTo>
                    <a:pt x="56787" y="6819"/>
                    <a:pt x="52015" y="6819"/>
                    <a:pt x="48198" y="7772"/>
                  </a:cubicBezTo>
                  <a:lnTo>
                    <a:pt x="7158" y="23017"/>
                  </a:lnTo>
                  <a:lnTo>
                    <a:pt x="8113" y="29687"/>
                  </a:lnTo>
                  <a:lnTo>
                    <a:pt x="49152" y="40167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7D43B30-0E97-4446-88C7-3758121AAB20}"/>
                </a:ext>
              </a:extLst>
            </p:cNvPr>
            <p:cNvSpPr/>
            <p:nvPr/>
          </p:nvSpPr>
          <p:spPr>
            <a:xfrm>
              <a:off x="5650768" y="4555712"/>
              <a:ext cx="57264" cy="76225"/>
            </a:xfrm>
            <a:custGeom>
              <a:avLst/>
              <a:gdLst>
                <a:gd name="connsiteX0" fmla="*/ 16702 w 57264"/>
                <a:gd name="connsiteY0" fmla="*/ 27155 h 76224"/>
                <a:gd name="connsiteX1" fmla="*/ 7158 w 57264"/>
                <a:gd name="connsiteY1" fmla="*/ 66220 h 76224"/>
                <a:gd name="connsiteX2" fmla="*/ 12884 w 57264"/>
                <a:gd name="connsiteY2" fmla="*/ 70984 h 76224"/>
                <a:gd name="connsiteX3" fmla="*/ 41517 w 57264"/>
                <a:gd name="connsiteY3" fmla="*/ 44306 h 76224"/>
                <a:gd name="connsiteX4" fmla="*/ 51061 w 57264"/>
                <a:gd name="connsiteY4" fmla="*/ 27155 h 76224"/>
                <a:gd name="connsiteX5" fmla="*/ 49152 w 57264"/>
                <a:gd name="connsiteY5" fmla="*/ 7146 h 76224"/>
                <a:gd name="connsiteX6" fmla="*/ 28155 w 57264"/>
                <a:gd name="connsiteY6" fmla="*/ 14769 h 76224"/>
                <a:gd name="connsiteX7" fmla="*/ 16702 w 57264"/>
                <a:gd name="connsiteY7" fmla="*/ 27155 h 7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64" h="76224">
                  <a:moveTo>
                    <a:pt x="16702" y="27155"/>
                  </a:moveTo>
                  <a:lnTo>
                    <a:pt x="7158" y="66220"/>
                  </a:lnTo>
                  <a:lnTo>
                    <a:pt x="12884" y="70984"/>
                  </a:lnTo>
                  <a:lnTo>
                    <a:pt x="41517" y="44306"/>
                  </a:lnTo>
                  <a:cubicBezTo>
                    <a:pt x="48197" y="36683"/>
                    <a:pt x="51061" y="33825"/>
                    <a:pt x="51061" y="27155"/>
                  </a:cubicBezTo>
                  <a:lnTo>
                    <a:pt x="49152" y="7146"/>
                  </a:lnTo>
                  <a:cubicBezTo>
                    <a:pt x="49152" y="7146"/>
                    <a:pt x="33881" y="12863"/>
                    <a:pt x="28155" y="14769"/>
                  </a:cubicBezTo>
                  <a:cubicBezTo>
                    <a:pt x="22428" y="16674"/>
                    <a:pt x="18611" y="17627"/>
                    <a:pt x="16702" y="27155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DDED4EC-BF32-4E71-AB7B-1E2FF4D6A98D}"/>
                </a:ext>
              </a:extLst>
            </p:cNvPr>
            <p:cNvSpPr/>
            <p:nvPr/>
          </p:nvSpPr>
          <p:spPr>
            <a:xfrm>
              <a:off x="5669857" y="4592871"/>
              <a:ext cx="76353" cy="57169"/>
            </a:xfrm>
            <a:custGeom>
              <a:avLst/>
              <a:gdLst>
                <a:gd name="connsiteX0" fmla="*/ 65377 w 76352"/>
                <a:gd name="connsiteY0" fmla="*/ 41447 h 57168"/>
                <a:gd name="connsiteX1" fmla="*/ 76830 w 76352"/>
                <a:gd name="connsiteY1" fmla="*/ 25249 h 57168"/>
                <a:gd name="connsiteX2" fmla="*/ 74921 w 76352"/>
                <a:gd name="connsiteY2" fmla="*/ 7146 h 57168"/>
                <a:gd name="connsiteX3" fmla="*/ 49152 w 76352"/>
                <a:gd name="connsiteY3" fmla="*/ 10957 h 57168"/>
                <a:gd name="connsiteX4" fmla="*/ 40562 w 76352"/>
                <a:gd name="connsiteY4" fmla="*/ 15721 h 57168"/>
                <a:gd name="connsiteX5" fmla="*/ 7158 w 76352"/>
                <a:gd name="connsiteY5" fmla="*/ 51928 h 57168"/>
                <a:gd name="connsiteX6" fmla="*/ 10976 w 76352"/>
                <a:gd name="connsiteY6" fmla="*/ 58598 h 57168"/>
                <a:gd name="connsiteX7" fmla="*/ 65377 w 76352"/>
                <a:gd name="connsiteY7" fmla="*/ 41447 h 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2" h="57168">
                  <a:moveTo>
                    <a:pt x="65377" y="41447"/>
                  </a:moveTo>
                  <a:cubicBezTo>
                    <a:pt x="73012" y="39542"/>
                    <a:pt x="77784" y="32872"/>
                    <a:pt x="76830" y="25249"/>
                  </a:cubicBezTo>
                  <a:lnTo>
                    <a:pt x="74921" y="7146"/>
                  </a:lnTo>
                  <a:lnTo>
                    <a:pt x="49152" y="10957"/>
                  </a:lnTo>
                  <a:cubicBezTo>
                    <a:pt x="45334" y="10957"/>
                    <a:pt x="42471" y="12863"/>
                    <a:pt x="40562" y="15721"/>
                  </a:cubicBezTo>
                  <a:lnTo>
                    <a:pt x="7158" y="51928"/>
                  </a:lnTo>
                  <a:lnTo>
                    <a:pt x="10976" y="58598"/>
                  </a:lnTo>
                  <a:lnTo>
                    <a:pt x="65377" y="41447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55819F-6A44-4C1D-B809-4465696B5BF0}"/>
                </a:ext>
              </a:extLst>
            </p:cNvPr>
            <p:cNvSpPr/>
            <p:nvPr/>
          </p:nvSpPr>
          <p:spPr>
            <a:xfrm>
              <a:off x="5871237" y="4460132"/>
              <a:ext cx="95441" cy="57169"/>
            </a:xfrm>
            <a:custGeom>
              <a:avLst/>
              <a:gdLst>
                <a:gd name="connsiteX0" fmla="*/ 52970 w 95440"/>
                <a:gd name="connsiteY0" fmla="*/ 8398 h 57168"/>
                <a:gd name="connsiteX1" fmla="*/ 7158 w 95440"/>
                <a:gd name="connsiteY1" fmla="*/ 25548 h 57168"/>
                <a:gd name="connsiteX2" fmla="*/ 7158 w 95440"/>
                <a:gd name="connsiteY2" fmla="*/ 33171 h 57168"/>
                <a:gd name="connsiteX3" fmla="*/ 57742 w 95440"/>
                <a:gd name="connsiteY3" fmla="*/ 52227 h 57168"/>
                <a:gd name="connsiteX4" fmla="*/ 75875 w 95440"/>
                <a:gd name="connsiteY4" fmla="*/ 47463 h 57168"/>
                <a:gd name="connsiteX5" fmla="*/ 92100 w 95440"/>
                <a:gd name="connsiteY5" fmla="*/ 28407 h 57168"/>
                <a:gd name="connsiteX6" fmla="*/ 68240 w 95440"/>
                <a:gd name="connsiteY6" fmla="*/ 10303 h 57168"/>
                <a:gd name="connsiteX7" fmla="*/ 52970 w 95440"/>
                <a:gd name="connsiteY7" fmla="*/ 8398 h 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40" h="57168">
                  <a:moveTo>
                    <a:pt x="52970" y="8398"/>
                  </a:moveTo>
                  <a:lnTo>
                    <a:pt x="7158" y="25548"/>
                  </a:lnTo>
                  <a:lnTo>
                    <a:pt x="7158" y="33171"/>
                  </a:lnTo>
                  <a:lnTo>
                    <a:pt x="57742" y="52227"/>
                  </a:lnTo>
                  <a:cubicBezTo>
                    <a:pt x="64423" y="55085"/>
                    <a:pt x="72058" y="53180"/>
                    <a:pt x="75875" y="47463"/>
                  </a:cubicBezTo>
                  <a:lnTo>
                    <a:pt x="92100" y="28407"/>
                  </a:lnTo>
                  <a:lnTo>
                    <a:pt x="68240" y="10303"/>
                  </a:lnTo>
                  <a:cubicBezTo>
                    <a:pt x="64423" y="6492"/>
                    <a:pt x="58696" y="6492"/>
                    <a:pt x="52970" y="8398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C57B83E-90C1-4150-B1C5-7F930052B3FC}"/>
                </a:ext>
              </a:extLst>
            </p:cNvPr>
            <p:cNvSpPr/>
            <p:nvPr/>
          </p:nvSpPr>
          <p:spPr>
            <a:xfrm>
              <a:off x="5618319" y="4659568"/>
              <a:ext cx="66809" cy="47640"/>
            </a:xfrm>
            <a:custGeom>
              <a:avLst/>
              <a:gdLst>
                <a:gd name="connsiteX0" fmla="*/ 28155 w 66808"/>
                <a:gd name="connsiteY0" fmla="*/ 12863 h 47640"/>
                <a:gd name="connsiteX1" fmla="*/ 7158 w 66808"/>
                <a:gd name="connsiteY1" fmla="*/ 32872 h 47640"/>
                <a:gd name="connsiteX2" fmla="*/ 10976 w 66808"/>
                <a:gd name="connsiteY2" fmla="*/ 40494 h 47640"/>
                <a:gd name="connsiteX3" fmla="*/ 43426 w 66808"/>
                <a:gd name="connsiteY3" fmla="*/ 38589 h 47640"/>
                <a:gd name="connsiteX4" fmla="*/ 60605 w 66808"/>
                <a:gd name="connsiteY4" fmla="*/ 26202 h 47640"/>
                <a:gd name="connsiteX5" fmla="*/ 67286 w 66808"/>
                <a:gd name="connsiteY5" fmla="*/ 9052 h 47640"/>
                <a:gd name="connsiteX6" fmla="*/ 39608 w 66808"/>
                <a:gd name="connsiteY6" fmla="*/ 7146 h 47640"/>
                <a:gd name="connsiteX7" fmla="*/ 28155 w 66808"/>
                <a:gd name="connsiteY7" fmla="*/ 12863 h 4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08" h="47640">
                  <a:moveTo>
                    <a:pt x="28155" y="12863"/>
                  </a:moveTo>
                  <a:lnTo>
                    <a:pt x="7158" y="32872"/>
                  </a:lnTo>
                  <a:lnTo>
                    <a:pt x="10976" y="40494"/>
                  </a:lnTo>
                  <a:lnTo>
                    <a:pt x="43426" y="38589"/>
                  </a:lnTo>
                  <a:cubicBezTo>
                    <a:pt x="51061" y="38589"/>
                    <a:pt x="58696" y="32872"/>
                    <a:pt x="60605" y="26202"/>
                  </a:cubicBezTo>
                  <a:lnTo>
                    <a:pt x="67286" y="9052"/>
                  </a:lnTo>
                  <a:lnTo>
                    <a:pt x="39608" y="7146"/>
                  </a:lnTo>
                  <a:cubicBezTo>
                    <a:pt x="35790" y="8099"/>
                    <a:pt x="31018" y="10005"/>
                    <a:pt x="28155" y="12863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8B7518-4652-469F-AB4D-84E6E656A8B9}"/>
                </a:ext>
              </a:extLst>
            </p:cNvPr>
            <p:cNvSpPr/>
            <p:nvPr/>
          </p:nvSpPr>
          <p:spPr>
            <a:xfrm>
              <a:off x="5680355" y="4700354"/>
              <a:ext cx="85897" cy="47640"/>
            </a:xfrm>
            <a:custGeom>
              <a:avLst/>
              <a:gdLst>
                <a:gd name="connsiteX0" fmla="*/ 60605 w 85896"/>
                <a:gd name="connsiteY0" fmla="*/ 39726 h 47640"/>
                <a:gd name="connsiteX1" fmla="*/ 86374 w 85896"/>
                <a:gd name="connsiteY1" fmla="*/ 30198 h 47640"/>
                <a:gd name="connsiteX2" fmla="*/ 71103 w 85896"/>
                <a:gd name="connsiteY2" fmla="*/ 13048 h 47640"/>
                <a:gd name="connsiteX3" fmla="*/ 55833 w 85896"/>
                <a:gd name="connsiteY3" fmla="*/ 7331 h 47640"/>
                <a:gd name="connsiteX4" fmla="*/ 10021 w 85896"/>
                <a:gd name="connsiteY4" fmla="*/ 8284 h 47640"/>
                <a:gd name="connsiteX5" fmla="*/ 7158 w 85896"/>
                <a:gd name="connsiteY5" fmla="*/ 14953 h 47640"/>
                <a:gd name="connsiteX6" fmla="*/ 41517 w 85896"/>
                <a:gd name="connsiteY6" fmla="*/ 38773 h 47640"/>
                <a:gd name="connsiteX7" fmla="*/ 60605 w 85896"/>
                <a:gd name="connsiteY7" fmla="*/ 39726 h 4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96" h="47640">
                  <a:moveTo>
                    <a:pt x="60605" y="39726"/>
                  </a:moveTo>
                  <a:lnTo>
                    <a:pt x="86374" y="30198"/>
                  </a:lnTo>
                  <a:lnTo>
                    <a:pt x="71103" y="13048"/>
                  </a:lnTo>
                  <a:cubicBezTo>
                    <a:pt x="67286" y="9236"/>
                    <a:pt x="61559" y="6378"/>
                    <a:pt x="55833" y="7331"/>
                  </a:cubicBezTo>
                  <a:lnTo>
                    <a:pt x="10021" y="8284"/>
                  </a:lnTo>
                  <a:lnTo>
                    <a:pt x="7158" y="14953"/>
                  </a:lnTo>
                  <a:lnTo>
                    <a:pt x="41517" y="38773"/>
                  </a:lnTo>
                  <a:cubicBezTo>
                    <a:pt x="47243" y="41632"/>
                    <a:pt x="53924" y="42585"/>
                    <a:pt x="60605" y="39726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A04601E-8533-4C2B-967C-AECEA702B4D8}"/>
                </a:ext>
              </a:extLst>
            </p:cNvPr>
            <p:cNvSpPr/>
            <p:nvPr/>
          </p:nvSpPr>
          <p:spPr>
            <a:xfrm>
              <a:off x="5600185" y="4709114"/>
              <a:ext cx="76353" cy="38112"/>
            </a:xfrm>
            <a:custGeom>
              <a:avLst/>
              <a:gdLst>
                <a:gd name="connsiteX0" fmla="*/ 49152 w 76352"/>
                <a:gd name="connsiteY0" fmla="*/ 8099 h 38112"/>
                <a:gd name="connsiteX1" fmla="*/ 10021 w 76352"/>
                <a:gd name="connsiteY1" fmla="*/ 7146 h 38112"/>
                <a:gd name="connsiteX2" fmla="*/ 7158 w 76352"/>
                <a:gd name="connsiteY2" fmla="*/ 11910 h 38112"/>
                <a:gd name="connsiteX3" fmla="*/ 36745 w 76352"/>
                <a:gd name="connsiteY3" fmla="*/ 33825 h 38112"/>
                <a:gd name="connsiteX4" fmla="*/ 53924 w 76352"/>
                <a:gd name="connsiteY4" fmla="*/ 37636 h 38112"/>
                <a:gd name="connsiteX5" fmla="*/ 77784 w 76352"/>
                <a:gd name="connsiteY5" fmla="*/ 32872 h 38112"/>
                <a:gd name="connsiteX6" fmla="*/ 64423 w 76352"/>
                <a:gd name="connsiteY6" fmla="*/ 14768 h 38112"/>
                <a:gd name="connsiteX7" fmla="*/ 49152 w 76352"/>
                <a:gd name="connsiteY7" fmla="*/ 8099 h 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2" h="38112">
                  <a:moveTo>
                    <a:pt x="49152" y="8099"/>
                  </a:moveTo>
                  <a:lnTo>
                    <a:pt x="10021" y="7146"/>
                  </a:lnTo>
                  <a:lnTo>
                    <a:pt x="7158" y="11910"/>
                  </a:lnTo>
                  <a:lnTo>
                    <a:pt x="36745" y="33825"/>
                  </a:lnTo>
                  <a:cubicBezTo>
                    <a:pt x="41517" y="37636"/>
                    <a:pt x="47243" y="38589"/>
                    <a:pt x="53924" y="37636"/>
                  </a:cubicBezTo>
                  <a:lnTo>
                    <a:pt x="77784" y="32872"/>
                  </a:lnTo>
                  <a:lnTo>
                    <a:pt x="64423" y="14768"/>
                  </a:lnTo>
                  <a:cubicBezTo>
                    <a:pt x="61559" y="10957"/>
                    <a:pt x="55833" y="8099"/>
                    <a:pt x="49152" y="8099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4FF8467-A98B-4444-9E8A-5E77FE62C4DD}"/>
                </a:ext>
              </a:extLst>
            </p:cNvPr>
            <p:cNvSpPr/>
            <p:nvPr/>
          </p:nvSpPr>
          <p:spPr>
            <a:xfrm>
              <a:off x="5033267" y="4833932"/>
              <a:ext cx="85897" cy="85753"/>
            </a:xfrm>
            <a:custGeom>
              <a:avLst/>
              <a:gdLst>
                <a:gd name="connsiteX0" fmla="*/ 22429 w 85896"/>
                <a:gd name="connsiteY0" fmla="*/ 45258 h 85752"/>
                <a:gd name="connsiteX1" fmla="*/ 16702 w 85896"/>
                <a:gd name="connsiteY1" fmla="*/ 52881 h 85752"/>
                <a:gd name="connsiteX2" fmla="*/ 7158 w 85896"/>
                <a:gd name="connsiteY2" fmla="*/ 78607 h 85752"/>
                <a:gd name="connsiteX3" fmla="*/ 54878 w 85896"/>
                <a:gd name="connsiteY3" fmla="*/ 67173 h 85752"/>
                <a:gd name="connsiteX4" fmla="*/ 67286 w 85896"/>
                <a:gd name="connsiteY4" fmla="*/ 55739 h 85752"/>
                <a:gd name="connsiteX5" fmla="*/ 82556 w 85896"/>
                <a:gd name="connsiteY5" fmla="*/ 10957 h 85752"/>
                <a:gd name="connsiteX6" fmla="*/ 73967 w 85896"/>
                <a:gd name="connsiteY6" fmla="*/ 7146 h 85752"/>
                <a:gd name="connsiteX7" fmla="*/ 22429 w 85896"/>
                <a:gd name="connsiteY7" fmla="*/ 45258 h 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96" h="85752">
                  <a:moveTo>
                    <a:pt x="22429" y="45258"/>
                  </a:moveTo>
                  <a:cubicBezTo>
                    <a:pt x="19565" y="47164"/>
                    <a:pt x="17657" y="50022"/>
                    <a:pt x="16702" y="52881"/>
                  </a:cubicBezTo>
                  <a:lnTo>
                    <a:pt x="7158" y="78607"/>
                  </a:lnTo>
                  <a:lnTo>
                    <a:pt x="54878" y="67173"/>
                  </a:lnTo>
                  <a:cubicBezTo>
                    <a:pt x="60605" y="66220"/>
                    <a:pt x="65377" y="61456"/>
                    <a:pt x="67286" y="55739"/>
                  </a:cubicBezTo>
                  <a:lnTo>
                    <a:pt x="82556" y="10957"/>
                  </a:lnTo>
                  <a:lnTo>
                    <a:pt x="73967" y="7146"/>
                  </a:lnTo>
                  <a:lnTo>
                    <a:pt x="22429" y="45258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108B9AC-209F-4FD4-8767-073445F9F7DE}"/>
                </a:ext>
              </a:extLst>
            </p:cNvPr>
            <p:cNvSpPr/>
            <p:nvPr/>
          </p:nvSpPr>
          <p:spPr>
            <a:xfrm>
              <a:off x="5682264" y="4748179"/>
              <a:ext cx="85897" cy="66697"/>
            </a:xfrm>
            <a:custGeom>
              <a:avLst/>
              <a:gdLst>
                <a:gd name="connsiteX0" fmla="*/ 75876 w 85896"/>
                <a:gd name="connsiteY0" fmla="*/ 30013 h 66696"/>
                <a:gd name="connsiteX1" fmla="*/ 63468 w 85896"/>
                <a:gd name="connsiteY1" fmla="*/ 18580 h 66696"/>
                <a:gd name="connsiteX2" fmla="*/ 10976 w 85896"/>
                <a:gd name="connsiteY2" fmla="*/ 7146 h 66696"/>
                <a:gd name="connsiteX3" fmla="*/ 7158 w 85896"/>
                <a:gd name="connsiteY3" fmla="*/ 13816 h 66696"/>
                <a:gd name="connsiteX4" fmla="*/ 42471 w 85896"/>
                <a:gd name="connsiteY4" fmla="*/ 56692 h 66696"/>
                <a:gd name="connsiteX5" fmla="*/ 58696 w 85896"/>
                <a:gd name="connsiteY5" fmla="*/ 62409 h 66696"/>
                <a:gd name="connsiteX6" fmla="*/ 85420 w 85896"/>
                <a:gd name="connsiteY6" fmla="*/ 56692 h 66696"/>
                <a:gd name="connsiteX7" fmla="*/ 75876 w 85896"/>
                <a:gd name="connsiteY7" fmla="*/ 30013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96" h="66696">
                  <a:moveTo>
                    <a:pt x="75876" y="30013"/>
                  </a:moveTo>
                  <a:cubicBezTo>
                    <a:pt x="73967" y="24297"/>
                    <a:pt x="69195" y="19533"/>
                    <a:pt x="63468" y="18580"/>
                  </a:cubicBezTo>
                  <a:lnTo>
                    <a:pt x="10976" y="7146"/>
                  </a:lnTo>
                  <a:lnTo>
                    <a:pt x="7158" y="13816"/>
                  </a:lnTo>
                  <a:lnTo>
                    <a:pt x="42471" y="56692"/>
                  </a:lnTo>
                  <a:cubicBezTo>
                    <a:pt x="46289" y="61456"/>
                    <a:pt x="52970" y="64315"/>
                    <a:pt x="58696" y="62409"/>
                  </a:cubicBezTo>
                  <a:lnTo>
                    <a:pt x="85420" y="56692"/>
                  </a:lnTo>
                  <a:lnTo>
                    <a:pt x="75876" y="30013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477B954-E00B-4DB5-A73D-8F3E949662FE}"/>
                </a:ext>
              </a:extLst>
            </p:cNvPr>
            <p:cNvSpPr/>
            <p:nvPr/>
          </p:nvSpPr>
          <p:spPr>
            <a:xfrm>
              <a:off x="5197425" y="4342283"/>
              <a:ext cx="477204" cy="571685"/>
            </a:xfrm>
            <a:custGeom>
              <a:avLst/>
              <a:gdLst>
                <a:gd name="connsiteX0" fmla="*/ 450003 w 477203"/>
                <a:gd name="connsiteY0" fmla="*/ 301564 h 571685"/>
                <a:gd name="connsiteX1" fmla="*/ 450003 w 477203"/>
                <a:gd name="connsiteY1" fmla="*/ 288225 h 571685"/>
                <a:gd name="connsiteX2" fmla="*/ 431869 w 477203"/>
                <a:gd name="connsiteY2" fmla="*/ 290130 h 571685"/>
                <a:gd name="connsiteX3" fmla="*/ 417553 w 477203"/>
                <a:gd name="connsiteY3" fmla="*/ 302517 h 571685"/>
                <a:gd name="connsiteX4" fmla="*/ 410872 w 477203"/>
                <a:gd name="connsiteY4" fmla="*/ 335865 h 571685"/>
                <a:gd name="connsiteX5" fmla="*/ 389875 w 477203"/>
                <a:gd name="connsiteY5" fmla="*/ 357780 h 571685"/>
                <a:gd name="connsiteX6" fmla="*/ 307796 w 477203"/>
                <a:gd name="connsiteY6" fmla="*/ 357780 h 571685"/>
                <a:gd name="connsiteX7" fmla="*/ 300161 w 477203"/>
                <a:gd name="connsiteY7" fmla="*/ 340629 h 571685"/>
                <a:gd name="connsiteX8" fmla="*/ 340246 w 477203"/>
                <a:gd name="connsiteY8" fmla="*/ 294894 h 571685"/>
                <a:gd name="connsiteX9" fmla="*/ 333565 w 477203"/>
                <a:gd name="connsiteY9" fmla="*/ 289177 h 571685"/>
                <a:gd name="connsiteX10" fmla="*/ 221900 w 477203"/>
                <a:gd name="connsiteY10" fmla="*/ 410184 h 571685"/>
                <a:gd name="connsiteX11" fmla="*/ 215219 w 477203"/>
                <a:gd name="connsiteY11" fmla="*/ 404467 h 571685"/>
                <a:gd name="connsiteX12" fmla="*/ 231444 w 477203"/>
                <a:gd name="connsiteY12" fmla="*/ 385411 h 571685"/>
                <a:gd name="connsiteX13" fmla="*/ 233353 w 477203"/>
                <a:gd name="connsiteY13" fmla="*/ 378741 h 571685"/>
                <a:gd name="connsiteX14" fmla="*/ 222854 w 477203"/>
                <a:gd name="connsiteY14" fmla="*/ 354921 h 571685"/>
                <a:gd name="connsiteX15" fmla="*/ 273438 w 477203"/>
                <a:gd name="connsiteY15" fmla="*/ 236773 h 571685"/>
                <a:gd name="connsiteX16" fmla="*/ 298252 w 477203"/>
                <a:gd name="connsiteY16" fmla="*/ 220575 h 571685"/>
                <a:gd name="connsiteX17" fmla="*/ 333565 w 477203"/>
                <a:gd name="connsiteY17" fmla="*/ 220575 h 571685"/>
                <a:gd name="connsiteX18" fmla="*/ 350745 w 477203"/>
                <a:gd name="connsiteY18" fmla="*/ 202472 h 571685"/>
                <a:gd name="connsiteX19" fmla="*/ 387012 w 477203"/>
                <a:gd name="connsiteY19" fmla="*/ 184368 h 571685"/>
                <a:gd name="connsiteX20" fmla="*/ 414690 w 477203"/>
                <a:gd name="connsiteY20" fmla="*/ 184368 h 571685"/>
                <a:gd name="connsiteX21" fmla="*/ 438550 w 477203"/>
                <a:gd name="connsiteY21" fmla="*/ 202472 h 571685"/>
                <a:gd name="connsiteX22" fmla="*/ 455730 w 477203"/>
                <a:gd name="connsiteY22" fmla="*/ 204377 h 571685"/>
                <a:gd name="connsiteX23" fmla="*/ 476726 w 477203"/>
                <a:gd name="connsiteY23" fmla="*/ 197708 h 571685"/>
                <a:gd name="connsiteX24" fmla="*/ 459547 w 477203"/>
                <a:gd name="connsiteY24" fmla="*/ 182463 h 571685"/>
                <a:gd name="connsiteX25" fmla="*/ 443322 w 477203"/>
                <a:gd name="connsiteY25" fmla="*/ 176746 h 571685"/>
                <a:gd name="connsiteX26" fmla="*/ 407055 w 477203"/>
                <a:gd name="connsiteY26" fmla="*/ 176746 h 571685"/>
                <a:gd name="connsiteX27" fmla="*/ 407055 w 477203"/>
                <a:gd name="connsiteY27" fmla="*/ 176746 h 571685"/>
                <a:gd name="connsiteX28" fmla="*/ 407055 w 477203"/>
                <a:gd name="connsiteY28" fmla="*/ 176746 h 571685"/>
                <a:gd name="connsiteX29" fmla="*/ 375559 w 477203"/>
                <a:gd name="connsiteY29" fmla="*/ 176746 h 571685"/>
                <a:gd name="connsiteX30" fmla="*/ 391784 w 477203"/>
                <a:gd name="connsiteY30" fmla="*/ 159595 h 571685"/>
                <a:gd name="connsiteX31" fmla="*/ 421371 w 477203"/>
                <a:gd name="connsiteY31" fmla="*/ 155784 h 571685"/>
                <a:gd name="connsiteX32" fmla="*/ 434732 w 477203"/>
                <a:gd name="connsiteY32" fmla="*/ 145303 h 571685"/>
                <a:gd name="connsiteX33" fmla="*/ 447140 w 477203"/>
                <a:gd name="connsiteY33" fmla="*/ 123389 h 571685"/>
                <a:gd name="connsiteX34" fmla="*/ 424234 w 477203"/>
                <a:gd name="connsiteY34" fmla="*/ 123389 h 571685"/>
                <a:gd name="connsiteX35" fmla="*/ 408964 w 477203"/>
                <a:gd name="connsiteY35" fmla="*/ 128153 h 571685"/>
                <a:gd name="connsiteX36" fmla="*/ 359334 w 477203"/>
                <a:gd name="connsiteY36" fmla="*/ 182463 h 571685"/>
                <a:gd name="connsiteX37" fmla="*/ 340246 w 477203"/>
                <a:gd name="connsiteY37" fmla="*/ 188180 h 571685"/>
                <a:gd name="connsiteX38" fmla="*/ 273438 w 477203"/>
                <a:gd name="connsiteY38" fmla="*/ 188180 h 571685"/>
                <a:gd name="connsiteX39" fmla="*/ 253395 w 477203"/>
                <a:gd name="connsiteY39" fmla="*/ 209141 h 571685"/>
                <a:gd name="connsiteX40" fmla="*/ 246714 w 477203"/>
                <a:gd name="connsiteY40" fmla="*/ 203425 h 571685"/>
                <a:gd name="connsiteX41" fmla="*/ 262939 w 477203"/>
                <a:gd name="connsiteY41" fmla="*/ 184368 h 571685"/>
                <a:gd name="connsiteX42" fmla="*/ 266757 w 477203"/>
                <a:gd name="connsiteY42" fmla="*/ 172935 h 571685"/>
                <a:gd name="connsiteX43" fmla="*/ 261030 w 477203"/>
                <a:gd name="connsiteY43" fmla="*/ 113861 h 571685"/>
                <a:gd name="connsiteX44" fmla="*/ 240033 w 477203"/>
                <a:gd name="connsiteY44" fmla="*/ 90040 h 571685"/>
                <a:gd name="connsiteX45" fmla="*/ 249577 w 477203"/>
                <a:gd name="connsiteY45" fmla="*/ 65267 h 571685"/>
                <a:gd name="connsiteX46" fmla="*/ 260076 w 477203"/>
                <a:gd name="connsiteY46" fmla="*/ 57645 h 571685"/>
                <a:gd name="connsiteX47" fmla="*/ 269620 w 477203"/>
                <a:gd name="connsiteY47" fmla="*/ 37636 h 571685"/>
                <a:gd name="connsiteX48" fmla="*/ 270574 w 477203"/>
                <a:gd name="connsiteY48" fmla="*/ 19533 h 571685"/>
                <a:gd name="connsiteX49" fmla="*/ 242897 w 477203"/>
                <a:gd name="connsiteY49" fmla="*/ 30966 h 571685"/>
                <a:gd name="connsiteX50" fmla="*/ 234307 w 477203"/>
                <a:gd name="connsiteY50" fmla="*/ 43353 h 571685"/>
                <a:gd name="connsiteX51" fmla="*/ 234307 w 477203"/>
                <a:gd name="connsiteY51" fmla="*/ 66220 h 571685"/>
                <a:gd name="connsiteX52" fmla="*/ 225717 w 477203"/>
                <a:gd name="connsiteY52" fmla="*/ 81465 h 571685"/>
                <a:gd name="connsiteX53" fmla="*/ 215219 w 477203"/>
                <a:gd name="connsiteY53" fmla="*/ 69079 h 571685"/>
                <a:gd name="connsiteX54" fmla="*/ 215219 w 477203"/>
                <a:gd name="connsiteY54" fmla="*/ 58598 h 571685"/>
                <a:gd name="connsiteX55" fmla="*/ 219991 w 477203"/>
                <a:gd name="connsiteY55" fmla="*/ 37636 h 571685"/>
                <a:gd name="connsiteX56" fmla="*/ 212356 w 477203"/>
                <a:gd name="connsiteY56" fmla="*/ 21438 h 571685"/>
                <a:gd name="connsiteX57" fmla="*/ 193268 w 477203"/>
                <a:gd name="connsiteY57" fmla="*/ 7146 h 571685"/>
                <a:gd name="connsiteX58" fmla="*/ 184678 w 477203"/>
                <a:gd name="connsiteY58" fmla="*/ 26202 h 571685"/>
                <a:gd name="connsiteX59" fmla="*/ 187541 w 477203"/>
                <a:gd name="connsiteY59" fmla="*/ 41447 h 571685"/>
                <a:gd name="connsiteX60" fmla="*/ 203766 w 477203"/>
                <a:gd name="connsiteY60" fmla="*/ 60503 h 571685"/>
                <a:gd name="connsiteX61" fmla="*/ 203766 w 477203"/>
                <a:gd name="connsiteY61" fmla="*/ 154831 h 571685"/>
                <a:gd name="connsiteX62" fmla="*/ 157000 w 477203"/>
                <a:gd name="connsiteY62" fmla="*/ 127200 h 571685"/>
                <a:gd name="connsiteX63" fmla="*/ 144593 w 477203"/>
                <a:gd name="connsiteY63" fmla="*/ 109097 h 571685"/>
                <a:gd name="connsiteX64" fmla="*/ 144593 w 477203"/>
                <a:gd name="connsiteY64" fmla="*/ 90993 h 571685"/>
                <a:gd name="connsiteX65" fmla="*/ 144593 w 477203"/>
                <a:gd name="connsiteY65" fmla="*/ 61456 h 571685"/>
                <a:gd name="connsiteX66" fmla="*/ 138866 w 477203"/>
                <a:gd name="connsiteY66" fmla="*/ 44306 h 571685"/>
                <a:gd name="connsiteX67" fmla="*/ 127413 w 477203"/>
                <a:gd name="connsiteY67" fmla="*/ 35730 h 571685"/>
                <a:gd name="connsiteX68" fmla="*/ 117869 w 477203"/>
                <a:gd name="connsiteY68" fmla="*/ 51928 h 571685"/>
                <a:gd name="connsiteX69" fmla="*/ 116915 w 477203"/>
                <a:gd name="connsiteY69" fmla="*/ 66220 h 571685"/>
                <a:gd name="connsiteX70" fmla="*/ 135049 w 477203"/>
                <a:gd name="connsiteY70" fmla="*/ 90993 h 571685"/>
                <a:gd name="connsiteX71" fmla="*/ 135049 w 477203"/>
                <a:gd name="connsiteY71" fmla="*/ 90993 h 571685"/>
                <a:gd name="connsiteX72" fmla="*/ 131231 w 477203"/>
                <a:gd name="connsiteY72" fmla="*/ 110049 h 571685"/>
                <a:gd name="connsiteX73" fmla="*/ 88283 w 477203"/>
                <a:gd name="connsiteY73" fmla="*/ 70984 h 571685"/>
                <a:gd name="connsiteX74" fmla="*/ 73967 w 477203"/>
                <a:gd name="connsiteY74" fmla="*/ 67173 h 571685"/>
                <a:gd name="connsiteX75" fmla="*/ 52969 w 477203"/>
                <a:gd name="connsiteY75" fmla="*/ 75748 h 571685"/>
                <a:gd name="connsiteX76" fmla="*/ 61559 w 477203"/>
                <a:gd name="connsiteY76" fmla="*/ 90040 h 571685"/>
                <a:gd name="connsiteX77" fmla="*/ 73967 w 477203"/>
                <a:gd name="connsiteY77" fmla="*/ 98616 h 571685"/>
                <a:gd name="connsiteX78" fmla="*/ 107371 w 477203"/>
                <a:gd name="connsiteY78" fmla="*/ 102427 h 571685"/>
                <a:gd name="connsiteX79" fmla="*/ 172270 w 477203"/>
                <a:gd name="connsiteY79" fmla="*/ 188180 h 571685"/>
                <a:gd name="connsiteX80" fmla="*/ 177042 w 477203"/>
                <a:gd name="connsiteY80" fmla="*/ 222481 h 571685"/>
                <a:gd name="connsiteX81" fmla="*/ 160818 w 477203"/>
                <a:gd name="connsiteY81" fmla="*/ 255829 h 571685"/>
                <a:gd name="connsiteX82" fmla="*/ 156046 w 477203"/>
                <a:gd name="connsiteY82" fmla="*/ 265357 h 571685"/>
                <a:gd name="connsiteX83" fmla="*/ 55833 w 477203"/>
                <a:gd name="connsiteY83" fmla="*/ 203425 h 571685"/>
                <a:gd name="connsiteX84" fmla="*/ 39608 w 477203"/>
                <a:gd name="connsiteY84" fmla="*/ 197708 h 571685"/>
                <a:gd name="connsiteX85" fmla="*/ 22428 w 477203"/>
                <a:gd name="connsiteY85" fmla="*/ 199613 h 571685"/>
                <a:gd name="connsiteX86" fmla="*/ 29109 w 477203"/>
                <a:gd name="connsiteY86" fmla="*/ 216764 h 571685"/>
                <a:gd name="connsiteX87" fmla="*/ 45334 w 477203"/>
                <a:gd name="connsiteY87" fmla="*/ 229150 h 571685"/>
                <a:gd name="connsiteX88" fmla="*/ 77784 w 477203"/>
                <a:gd name="connsiteY88" fmla="*/ 229150 h 571685"/>
                <a:gd name="connsiteX89" fmla="*/ 101644 w 477203"/>
                <a:gd name="connsiteY89" fmla="*/ 243443 h 571685"/>
                <a:gd name="connsiteX90" fmla="*/ 101644 w 477203"/>
                <a:gd name="connsiteY90" fmla="*/ 247254 h 571685"/>
                <a:gd name="connsiteX91" fmla="*/ 65377 w 477203"/>
                <a:gd name="connsiteY91" fmla="*/ 247254 h 571685"/>
                <a:gd name="connsiteX92" fmla="*/ 65377 w 477203"/>
                <a:gd name="connsiteY92" fmla="*/ 247254 h 571685"/>
                <a:gd name="connsiteX93" fmla="*/ 33881 w 477203"/>
                <a:gd name="connsiteY93" fmla="*/ 247254 h 571685"/>
                <a:gd name="connsiteX94" fmla="*/ 18611 w 477203"/>
                <a:gd name="connsiteY94" fmla="*/ 256782 h 571685"/>
                <a:gd name="connsiteX95" fmla="*/ 7158 w 477203"/>
                <a:gd name="connsiteY95" fmla="*/ 282508 h 571685"/>
                <a:gd name="connsiteX96" fmla="*/ 28155 w 477203"/>
                <a:gd name="connsiteY96" fmla="*/ 283461 h 571685"/>
                <a:gd name="connsiteX97" fmla="*/ 39608 w 477203"/>
                <a:gd name="connsiteY97" fmla="*/ 279649 h 571685"/>
                <a:gd name="connsiteX98" fmla="*/ 65377 w 477203"/>
                <a:gd name="connsiteY98" fmla="*/ 256782 h 571685"/>
                <a:gd name="connsiteX99" fmla="*/ 77784 w 477203"/>
                <a:gd name="connsiteY99" fmla="*/ 256782 h 571685"/>
                <a:gd name="connsiteX100" fmla="*/ 94964 w 477203"/>
                <a:gd name="connsiteY100" fmla="*/ 262499 h 571685"/>
                <a:gd name="connsiteX101" fmla="*/ 116915 w 477203"/>
                <a:gd name="connsiteY101" fmla="*/ 293941 h 571685"/>
                <a:gd name="connsiteX102" fmla="*/ 124550 w 477203"/>
                <a:gd name="connsiteY102" fmla="*/ 320620 h 571685"/>
                <a:gd name="connsiteX103" fmla="*/ 111188 w 477203"/>
                <a:gd name="connsiteY103" fmla="*/ 349204 h 571685"/>
                <a:gd name="connsiteX104" fmla="*/ 87328 w 477203"/>
                <a:gd name="connsiteY104" fmla="*/ 396845 h 571685"/>
                <a:gd name="connsiteX105" fmla="*/ 85419 w 477203"/>
                <a:gd name="connsiteY105" fmla="*/ 526427 h 571685"/>
                <a:gd name="connsiteX106" fmla="*/ 52969 w 477203"/>
                <a:gd name="connsiteY106" fmla="*/ 560728 h 571685"/>
                <a:gd name="connsiteX107" fmla="*/ 52969 w 477203"/>
                <a:gd name="connsiteY107" fmla="*/ 572162 h 571685"/>
                <a:gd name="connsiteX108" fmla="*/ 306842 w 477203"/>
                <a:gd name="connsiteY108" fmla="*/ 572162 h 571685"/>
                <a:gd name="connsiteX109" fmla="*/ 317340 w 477203"/>
                <a:gd name="connsiteY109" fmla="*/ 561681 h 571685"/>
                <a:gd name="connsiteX110" fmla="*/ 280119 w 477203"/>
                <a:gd name="connsiteY110" fmla="*/ 478786 h 571685"/>
                <a:gd name="connsiteX111" fmla="*/ 303979 w 477203"/>
                <a:gd name="connsiteY111" fmla="*/ 400656 h 571685"/>
                <a:gd name="connsiteX112" fmla="*/ 324021 w 477203"/>
                <a:gd name="connsiteY112" fmla="*/ 386364 h 571685"/>
                <a:gd name="connsiteX113" fmla="*/ 382240 w 477203"/>
                <a:gd name="connsiteY113" fmla="*/ 386364 h 571685"/>
                <a:gd name="connsiteX114" fmla="*/ 445231 w 477203"/>
                <a:gd name="connsiteY114" fmla="*/ 317762 h 571685"/>
                <a:gd name="connsiteX115" fmla="*/ 450003 w 477203"/>
                <a:gd name="connsiteY115" fmla="*/ 301564 h 571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77203" h="571685">
                  <a:moveTo>
                    <a:pt x="450003" y="301564"/>
                  </a:moveTo>
                  <a:lnTo>
                    <a:pt x="450003" y="288225"/>
                  </a:lnTo>
                  <a:lnTo>
                    <a:pt x="431869" y="290130"/>
                  </a:lnTo>
                  <a:cubicBezTo>
                    <a:pt x="424234" y="291083"/>
                    <a:pt x="419462" y="292989"/>
                    <a:pt x="417553" y="302517"/>
                  </a:cubicBezTo>
                  <a:lnTo>
                    <a:pt x="410872" y="335865"/>
                  </a:lnTo>
                  <a:lnTo>
                    <a:pt x="389875" y="357780"/>
                  </a:lnTo>
                  <a:lnTo>
                    <a:pt x="307796" y="357780"/>
                  </a:lnTo>
                  <a:cubicBezTo>
                    <a:pt x="299207" y="357780"/>
                    <a:pt x="294435" y="347299"/>
                    <a:pt x="300161" y="340629"/>
                  </a:cubicBezTo>
                  <a:lnTo>
                    <a:pt x="340246" y="294894"/>
                  </a:lnTo>
                  <a:lnTo>
                    <a:pt x="333565" y="289177"/>
                  </a:lnTo>
                  <a:lnTo>
                    <a:pt x="221900" y="410184"/>
                  </a:lnTo>
                  <a:lnTo>
                    <a:pt x="215219" y="404467"/>
                  </a:lnTo>
                  <a:lnTo>
                    <a:pt x="231444" y="385411"/>
                  </a:lnTo>
                  <a:cubicBezTo>
                    <a:pt x="233353" y="383505"/>
                    <a:pt x="234307" y="380647"/>
                    <a:pt x="233353" y="378741"/>
                  </a:cubicBezTo>
                  <a:lnTo>
                    <a:pt x="222854" y="354921"/>
                  </a:lnTo>
                  <a:lnTo>
                    <a:pt x="273438" y="236773"/>
                  </a:lnTo>
                  <a:cubicBezTo>
                    <a:pt x="277255" y="227245"/>
                    <a:pt x="286799" y="220575"/>
                    <a:pt x="298252" y="220575"/>
                  </a:cubicBezTo>
                  <a:lnTo>
                    <a:pt x="333565" y="220575"/>
                  </a:lnTo>
                  <a:lnTo>
                    <a:pt x="350745" y="202472"/>
                  </a:lnTo>
                  <a:cubicBezTo>
                    <a:pt x="366015" y="187227"/>
                    <a:pt x="371742" y="184368"/>
                    <a:pt x="387012" y="184368"/>
                  </a:cubicBezTo>
                  <a:lnTo>
                    <a:pt x="414690" y="184368"/>
                  </a:lnTo>
                  <a:lnTo>
                    <a:pt x="438550" y="202472"/>
                  </a:lnTo>
                  <a:cubicBezTo>
                    <a:pt x="443322" y="206283"/>
                    <a:pt x="448094" y="205330"/>
                    <a:pt x="455730" y="204377"/>
                  </a:cubicBezTo>
                  <a:lnTo>
                    <a:pt x="476726" y="197708"/>
                  </a:lnTo>
                  <a:lnTo>
                    <a:pt x="459547" y="182463"/>
                  </a:lnTo>
                  <a:cubicBezTo>
                    <a:pt x="451912" y="175793"/>
                    <a:pt x="449049" y="176746"/>
                    <a:pt x="443322" y="176746"/>
                  </a:cubicBezTo>
                  <a:lnTo>
                    <a:pt x="407055" y="176746"/>
                  </a:lnTo>
                  <a:lnTo>
                    <a:pt x="407055" y="176746"/>
                  </a:lnTo>
                  <a:lnTo>
                    <a:pt x="407055" y="176746"/>
                  </a:lnTo>
                  <a:lnTo>
                    <a:pt x="375559" y="176746"/>
                  </a:lnTo>
                  <a:lnTo>
                    <a:pt x="391784" y="159595"/>
                  </a:lnTo>
                  <a:lnTo>
                    <a:pt x="421371" y="155784"/>
                  </a:lnTo>
                  <a:cubicBezTo>
                    <a:pt x="427097" y="154831"/>
                    <a:pt x="430915" y="151020"/>
                    <a:pt x="434732" y="145303"/>
                  </a:cubicBezTo>
                  <a:lnTo>
                    <a:pt x="447140" y="123389"/>
                  </a:lnTo>
                  <a:lnTo>
                    <a:pt x="424234" y="123389"/>
                  </a:lnTo>
                  <a:cubicBezTo>
                    <a:pt x="417553" y="123389"/>
                    <a:pt x="412781" y="124342"/>
                    <a:pt x="408964" y="128153"/>
                  </a:cubicBezTo>
                  <a:lnTo>
                    <a:pt x="359334" y="182463"/>
                  </a:lnTo>
                  <a:cubicBezTo>
                    <a:pt x="354562" y="187227"/>
                    <a:pt x="345973" y="188180"/>
                    <a:pt x="340246" y="188180"/>
                  </a:cubicBezTo>
                  <a:lnTo>
                    <a:pt x="273438" y="188180"/>
                  </a:lnTo>
                  <a:lnTo>
                    <a:pt x="253395" y="209141"/>
                  </a:lnTo>
                  <a:lnTo>
                    <a:pt x="246714" y="203425"/>
                  </a:lnTo>
                  <a:lnTo>
                    <a:pt x="262939" y="184368"/>
                  </a:lnTo>
                  <a:cubicBezTo>
                    <a:pt x="265802" y="181510"/>
                    <a:pt x="266757" y="176746"/>
                    <a:pt x="266757" y="172935"/>
                  </a:cubicBezTo>
                  <a:lnTo>
                    <a:pt x="261030" y="113861"/>
                  </a:lnTo>
                  <a:cubicBezTo>
                    <a:pt x="261030" y="113861"/>
                    <a:pt x="240033" y="102427"/>
                    <a:pt x="240033" y="90040"/>
                  </a:cubicBezTo>
                  <a:cubicBezTo>
                    <a:pt x="239079" y="80512"/>
                    <a:pt x="242897" y="70984"/>
                    <a:pt x="249577" y="65267"/>
                  </a:cubicBezTo>
                  <a:lnTo>
                    <a:pt x="260076" y="57645"/>
                  </a:lnTo>
                  <a:cubicBezTo>
                    <a:pt x="266757" y="52881"/>
                    <a:pt x="268666" y="50022"/>
                    <a:pt x="269620" y="37636"/>
                  </a:cubicBezTo>
                  <a:lnTo>
                    <a:pt x="270574" y="19533"/>
                  </a:lnTo>
                  <a:lnTo>
                    <a:pt x="242897" y="30966"/>
                  </a:lnTo>
                  <a:cubicBezTo>
                    <a:pt x="239079" y="32872"/>
                    <a:pt x="234307" y="39542"/>
                    <a:pt x="234307" y="43353"/>
                  </a:cubicBezTo>
                  <a:lnTo>
                    <a:pt x="234307" y="66220"/>
                  </a:lnTo>
                  <a:lnTo>
                    <a:pt x="225717" y="81465"/>
                  </a:lnTo>
                  <a:lnTo>
                    <a:pt x="215219" y="69079"/>
                  </a:lnTo>
                  <a:lnTo>
                    <a:pt x="215219" y="58598"/>
                  </a:lnTo>
                  <a:lnTo>
                    <a:pt x="219991" y="37636"/>
                  </a:lnTo>
                  <a:cubicBezTo>
                    <a:pt x="221900" y="30966"/>
                    <a:pt x="217128" y="25249"/>
                    <a:pt x="212356" y="21438"/>
                  </a:cubicBezTo>
                  <a:lnTo>
                    <a:pt x="193268" y="7146"/>
                  </a:lnTo>
                  <a:lnTo>
                    <a:pt x="184678" y="26202"/>
                  </a:lnTo>
                  <a:cubicBezTo>
                    <a:pt x="183723" y="30966"/>
                    <a:pt x="184678" y="36683"/>
                    <a:pt x="187541" y="41447"/>
                  </a:cubicBezTo>
                  <a:lnTo>
                    <a:pt x="203766" y="60503"/>
                  </a:lnTo>
                  <a:lnTo>
                    <a:pt x="203766" y="154831"/>
                  </a:lnTo>
                  <a:lnTo>
                    <a:pt x="157000" y="127200"/>
                  </a:lnTo>
                  <a:cubicBezTo>
                    <a:pt x="150319" y="123389"/>
                    <a:pt x="145547" y="116719"/>
                    <a:pt x="144593" y="109097"/>
                  </a:cubicBezTo>
                  <a:lnTo>
                    <a:pt x="144593" y="90993"/>
                  </a:lnTo>
                  <a:lnTo>
                    <a:pt x="144593" y="61456"/>
                  </a:lnTo>
                  <a:cubicBezTo>
                    <a:pt x="144593" y="50975"/>
                    <a:pt x="145547" y="50022"/>
                    <a:pt x="138866" y="44306"/>
                  </a:cubicBezTo>
                  <a:lnTo>
                    <a:pt x="127413" y="35730"/>
                  </a:lnTo>
                  <a:lnTo>
                    <a:pt x="117869" y="51928"/>
                  </a:lnTo>
                  <a:cubicBezTo>
                    <a:pt x="115006" y="56692"/>
                    <a:pt x="114052" y="61456"/>
                    <a:pt x="116915" y="66220"/>
                  </a:cubicBezTo>
                  <a:lnTo>
                    <a:pt x="135049" y="90993"/>
                  </a:lnTo>
                  <a:lnTo>
                    <a:pt x="135049" y="90993"/>
                  </a:lnTo>
                  <a:lnTo>
                    <a:pt x="131231" y="110049"/>
                  </a:lnTo>
                  <a:lnTo>
                    <a:pt x="88283" y="70984"/>
                  </a:lnTo>
                  <a:cubicBezTo>
                    <a:pt x="84465" y="67173"/>
                    <a:pt x="78739" y="66220"/>
                    <a:pt x="73967" y="67173"/>
                  </a:cubicBezTo>
                  <a:lnTo>
                    <a:pt x="52969" y="75748"/>
                  </a:lnTo>
                  <a:lnTo>
                    <a:pt x="61559" y="90040"/>
                  </a:lnTo>
                  <a:cubicBezTo>
                    <a:pt x="65377" y="96710"/>
                    <a:pt x="68240" y="96710"/>
                    <a:pt x="73967" y="98616"/>
                  </a:cubicBezTo>
                  <a:lnTo>
                    <a:pt x="107371" y="102427"/>
                  </a:lnTo>
                  <a:lnTo>
                    <a:pt x="172270" y="188180"/>
                  </a:lnTo>
                  <a:cubicBezTo>
                    <a:pt x="180860" y="198661"/>
                    <a:pt x="182769" y="211047"/>
                    <a:pt x="177042" y="222481"/>
                  </a:cubicBezTo>
                  <a:lnTo>
                    <a:pt x="160818" y="255829"/>
                  </a:lnTo>
                  <a:lnTo>
                    <a:pt x="156046" y="265357"/>
                  </a:lnTo>
                  <a:lnTo>
                    <a:pt x="55833" y="203425"/>
                  </a:lnTo>
                  <a:cubicBezTo>
                    <a:pt x="48197" y="198661"/>
                    <a:pt x="47243" y="197708"/>
                    <a:pt x="39608" y="197708"/>
                  </a:cubicBezTo>
                  <a:lnTo>
                    <a:pt x="22428" y="199613"/>
                  </a:lnTo>
                  <a:lnTo>
                    <a:pt x="29109" y="216764"/>
                  </a:lnTo>
                  <a:cubicBezTo>
                    <a:pt x="31973" y="223434"/>
                    <a:pt x="38653" y="229150"/>
                    <a:pt x="45334" y="229150"/>
                  </a:cubicBezTo>
                  <a:lnTo>
                    <a:pt x="77784" y="229150"/>
                  </a:lnTo>
                  <a:lnTo>
                    <a:pt x="101644" y="243443"/>
                  </a:lnTo>
                  <a:lnTo>
                    <a:pt x="101644" y="247254"/>
                  </a:lnTo>
                  <a:lnTo>
                    <a:pt x="65377" y="247254"/>
                  </a:lnTo>
                  <a:lnTo>
                    <a:pt x="65377" y="247254"/>
                  </a:lnTo>
                  <a:lnTo>
                    <a:pt x="33881" y="247254"/>
                  </a:lnTo>
                  <a:cubicBezTo>
                    <a:pt x="27201" y="247254"/>
                    <a:pt x="21474" y="251065"/>
                    <a:pt x="18611" y="256782"/>
                  </a:cubicBezTo>
                  <a:lnTo>
                    <a:pt x="7158" y="282508"/>
                  </a:lnTo>
                  <a:lnTo>
                    <a:pt x="28155" y="283461"/>
                  </a:lnTo>
                  <a:cubicBezTo>
                    <a:pt x="32927" y="283461"/>
                    <a:pt x="36745" y="282508"/>
                    <a:pt x="39608" y="279649"/>
                  </a:cubicBezTo>
                  <a:lnTo>
                    <a:pt x="65377" y="256782"/>
                  </a:lnTo>
                  <a:lnTo>
                    <a:pt x="77784" y="256782"/>
                  </a:lnTo>
                  <a:cubicBezTo>
                    <a:pt x="86374" y="256782"/>
                    <a:pt x="91146" y="255829"/>
                    <a:pt x="94964" y="262499"/>
                  </a:cubicBezTo>
                  <a:lnTo>
                    <a:pt x="116915" y="293941"/>
                  </a:lnTo>
                  <a:cubicBezTo>
                    <a:pt x="125505" y="306328"/>
                    <a:pt x="127413" y="312045"/>
                    <a:pt x="124550" y="320620"/>
                  </a:cubicBezTo>
                  <a:lnTo>
                    <a:pt x="111188" y="349204"/>
                  </a:lnTo>
                  <a:lnTo>
                    <a:pt x="87328" y="396845"/>
                  </a:lnTo>
                  <a:lnTo>
                    <a:pt x="85419" y="526427"/>
                  </a:lnTo>
                  <a:lnTo>
                    <a:pt x="52969" y="560728"/>
                  </a:lnTo>
                  <a:lnTo>
                    <a:pt x="52969" y="572162"/>
                  </a:lnTo>
                  <a:lnTo>
                    <a:pt x="306842" y="572162"/>
                  </a:lnTo>
                  <a:lnTo>
                    <a:pt x="317340" y="561681"/>
                  </a:lnTo>
                  <a:lnTo>
                    <a:pt x="280119" y="478786"/>
                  </a:lnTo>
                  <a:lnTo>
                    <a:pt x="303979" y="400656"/>
                  </a:lnTo>
                  <a:cubicBezTo>
                    <a:pt x="306842" y="392081"/>
                    <a:pt x="314477" y="386364"/>
                    <a:pt x="324021" y="386364"/>
                  </a:cubicBezTo>
                  <a:lnTo>
                    <a:pt x="382240" y="386364"/>
                  </a:lnTo>
                  <a:lnTo>
                    <a:pt x="445231" y="317762"/>
                  </a:lnTo>
                  <a:cubicBezTo>
                    <a:pt x="449049" y="309186"/>
                    <a:pt x="450003" y="308234"/>
                    <a:pt x="450003" y="301564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7AFED7C-23FC-4651-AB27-7EA79521BD46}"/>
                </a:ext>
              </a:extLst>
            </p:cNvPr>
            <p:cNvSpPr/>
            <p:nvPr/>
          </p:nvSpPr>
          <p:spPr>
            <a:xfrm>
              <a:off x="5111528" y="4624314"/>
              <a:ext cx="66809" cy="76225"/>
            </a:xfrm>
            <a:custGeom>
              <a:avLst/>
              <a:gdLst>
                <a:gd name="connsiteX0" fmla="*/ 59650 w 66808"/>
                <a:gd name="connsiteY0" fmla="*/ 7146 h 76224"/>
                <a:gd name="connsiteX1" fmla="*/ 15748 w 66808"/>
                <a:gd name="connsiteY1" fmla="*/ 30013 h 76224"/>
                <a:gd name="connsiteX2" fmla="*/ 7158 w 66808"/>
                <a:gd name="connsiteY2" fmla="*/ 43353 h 76224"/>
                <a:gd name="connsiteX3" fmla="*/ 7158 w 66808"/>
                <a:gd name="connsiteY3" fmla="*/ 69079 h 76224"/>
                <a:gd name="connsiteX4" fmla="*/ 40562 w 66808"/>
                <a:gd name="connsiteY4" fmla="*/ 57645 h 76224"/>
                <a:gd name="connsiteX5" fmla="*/ 50106 w 66808"/>
                <a:gd name="connsiteY5" fmla="*/ 49070 h 76224"/>
                <a:gd name="connsiteX6" fmla="*/ 67286 w 66808"/>
                <a:gd name="connsiteY6" fmla="*/ 10957 h 76224"/>
                <a:gd name="connsiteX7" fmla="*/ 59650 w 66808"/>
                <a:gd name="connsiteY7" fmla="*/ 7146 h 7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08" h="76224">
                  <a:moveTo>
                    <a:pt x="59650" y="7146"/>
                  </a:moveTo>
                  <a:lnTo>
                    <a:pt x="15748" y="30013"/>
                  </a:lnTo>
                  <a:cubicBezTo>
                    <a:pt x="10976" y="32872"/>
                    <a:pt x="7158" y="37636"/>
                    <a:pt x="7158" y="43353"/>
                  </a:cubicBezTo>
                  <a:lnTo>
                    <a:pt x="7158" y="69079"/>
                  </a:lnTo>
                  <a:lnTo>
                    <a:pt x="40562" y="57645"/>
                  </a:lnTo>
                  <a:cubicBezTo>
                    <a:pt x="44380" y="56692"/>
                    <a:pt x="48198" y="52881"/>
                    <a:pt x="50106" y="49070"/>
                  </a:cubicBezTo>
                  <a:lnTo>
                    <a:pt x="67286" y="10957"/>
                  </a:lnTo>
                  <a:lnTo>
                    <a:pt x="59650" y="7146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5249F04-3AC7-47FA-A8AE-C329A20E7920}"/>
                </a:ext>
              </a:extLst>
            </p:cNvPr>
            <p:cNvSpPr/>
            <p:nvPr/>
          </p:nvSpPr>
          <p:spPr>
            <a:xfrm>
              <a:off x="5106718" y="4707208"/>
              <a:ext cx="57264" cy="114337"/>
            </a:xfrm>
            <a:custGeom>
              <a:avLst/>
              <a:gdLst>
                <a:gd name="connsiteX0" fmla="*/ 40601 w 57264"/>
                <a:gd name="connsiteY0" fmla="*/ 7146 h 114337"/>
                <a:gd name="connsiteX1" fmla="*/ 31057 w 57264"/>
                <a:gd name="connsiteY1" fmla="*/ 8099 h 114337"/>
                <a:gd name="connsiteX2" fmla="*/ 8151 w 57264"/>
                <a:gd name="connsiteY2" fmla="*/ 68126 h 114337"/>
                <a:gd name="connsiteX3" fmla="*/ 10060 w 57264"/>
                <a:gd name="connsiteY3" fmla="*/ 84324 h 114337"/>
                <a:gd name="connsiteX4" fmla="*/ 21513 w 57264"/>
                <a:gd name="connsiteY4" fmla="*/ 110049 h 114337"/>
                <a:gd name="connsiteX5" fmla="*/ 46327 w 57264"/>
                <a:gd name="connsiteY5" fmla="*/ 76701 h 114337"/>
                <a:gd name="connsiteX6" fmla="*/ 50145 w 57264"/>
                <a:gd name="connsiteY6" fmla="*/ 58598 h 114337"/>
                <a:gd name="connsiteX7" fmla="*/ 40601 w 57264"/>
                <a:gd name="connsiteY7" fmla="*/ 7146 h 1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64" h="114337">
                  <a:moveTo>
                    <a:pt x="40601" y="7146"/>
                  </a:moveTo>
                  <a:lnTo>
                    <a:pt x="31057" y="8099"/>
                  </a:lnTo>
                  <a:lnTo>
                    <a:pt x="8151" y="68126"/>
                  </a:lnTo>
                  <a:cubicBezTo>
                    <a:pt x="6242" y="72890"/>
                    <a:pt x="7197" y="79560"/>
                    <a:pt x="10060" y="84324"/>
                  </a:cubicBezTo>
                  <a:lnTo>
                    <a:pt x="21513" y="110049"/>
                  </a:lnTo>
                  <a:lnTo>
                    <a:pt x="46327" y="76701"/>
                  </a:lnTo>
                  <a:cubicBezTo>
                    <a:pt x="51099" y="71937"/>
                    <a:pt x="53008" y="64315"/>
                    <a:pt x="50145" y="58598"/>
                  </a:cubicBezTo>
                  <a:lnTo>
                    <a:pt x="40601" y="7146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DBFE87B-F151-4315-BB7E-F7E924AD5A56}"/>
                </a:ext>
              </a:extLst>
            </p:cNvPr>
            <p:cNvSpPr/>
            <p:nvPr/>
          </p:nvSpPr>
          <p:spPr>
            <a:xfrm>
              <a:off x="5158904" y="4643370"/>
              <a:ext cx="57264" cy="85753"/>
            </a:xfrm>
            <a:custGeom>
              <a:avLst/>
              <a:gdLst>
                <a:gd name="connsiteX0" fmla="*/ 41861 w 57264"/>
                <a:gd name="connsiteY0" fmla="*/ 7146 h 85752"/>
                <a:gd name="connsiteX1" fmla="*/ 11320 w 57264"/>
                <a:gd name="connsiteY1" fmla="*/ 48117 h 85752"/>
                <a:gd name="connsiteX2" fmla="*/ 7502 w 57264"/>
                <a:gd name="connsiteY2" fmla="*/ 64315 h 85752"/>
                <a:gd name="connsiteX3" fmla="*/ 13229 w 57264"/>
                <a:gd name="connsiteY3" fmla="*/ 83371 h 85752"/>
                <a:gd name="connsiteX4" fmla="*/ 42815 w 57264"/>
                <a:gd name="connsiteY4" fmla="*/ 65267 h 85752"/>
                <a:gd name="connsiteX5" fmla="*/ 50451 w 57264"/>
                <a:gd name="connsiteY5" fmla="*/ 50975 h 85752"/>
                <a:gd name="connsiteX6" fmla="*/ 49496 w 57264"/>
                <a:gd name="connsiteY6" fmla="*/ 8099 h 85752"/>
                <a:gd name="connsiteX7" fmla="*/ 41861 w 57264"/>
                <a:gd name="connsiteY7" fmla="*/ 7146 h 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64" h="85752">
                  <a:moveTo>
                    <a:pt x="41861" y="7146"/>
                  </a:moveTo>
                  <a:lnTo>
                    <a:pt x="11320" y="48117"/>
                  </a:lnTo>
                  <a:cubicBezTo>
                    <a:pt x="7502" y="52881"/>
                    <a:pt x="6548" y="58598"/>
                    <a:pt x="7502" y="64315"/>
                  </a:cubicBezTo>
                  <a:lnTo>
                    <a:pt x="13229" y="83371"/>
                  </a:lnTo>
                  <a:lnTo>
                    <a:pt x="42815" y="65267"/>
                  </a:lnTo>
                  <a:cubicBezTo>
                    <a:pt x="47587" y="62409"/>
                    <a:pt x="51405" y="56692"/>
                    <a:pt x="50451" y="50975"/>
                  </a:cubicBezTo>
                  <a:lnTo>
                    <a:pt x="49496" y="8099"/>
                  </a:lnTo>
                  <a:lnTo>
                    <a:pt x="41861" y="7146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14F9BC2-DCE2-4B8F-AFD0-0F9F27FADE53}"/>
                </a:ext>
              </a:extLst>
            </p:cNvPr>
            <p:cNvSpPr/>
            <p:nvPr/>
          </p:nvSpPr>
          <p:spPr>
            <a:xfrm>
              <a:off x="5743346" y="4819640"/>
              <a:ext cx="66809" cy="95281"/>
            </a:xfrm>
            <a:custGeom>
              <a:avLst/>
              <a:gdLst>
                <a:gd name="connsiteX0" fmla="*/ 13839 w 66808"/>
                <a:gd name="connsiteY0" fmla="*/ 7146 h 95280"/>
                <a:gd name="connsiteX1" fmla="*/ 7158 w 66808"/>
                <a:gd name="connsiteY1" fmla="*/ 10957 h 95280"/>
                <a:gd name="connsiteX2" fmla="*/ 12884 w 66808"/>
                <a:gd name="connsiteY2" fmla="*/ 64315 h 95280"/>
                <a:gd name="connsiteX3" fmla="*/ 20520 w 66808"/>
                <a:gd name="connsiteY3" fmla="*/ 75748 h 95280"/>
                <a:gd name="connsiteX4" fmla="*/ 53924 w 66808"/>
                <a:gd name="connsiteY4" fmla="*/ 94804 h 95280"/>
                <a:gd name="connsiteX5" fmla="*/ 59650 w 66808"/>
                <a:gd name="connsiteY5" fmla="*/ 60503 h 95280"/>
                <a:gd name="connsiteX6" fmla="*/ 54878 w 66808"/>
                <a:gd name="connsiteY6" fmla="*/ 47164 h 95280"/>
                <a:gd name="connsiteX7" fmla="*/ 13839 w 66808"/>
                <a:gd name="connsiteY7" fmla="*/ 7146 h 9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08" h="95280">
                  <a:moveTo>
                    <a:pt x="13839" y="7146"/>
                  </a:moveTo>
                  <a:lnTo>
                    <a:pt x="7158" y="10957"/>
                  </a:lnTo>
                  <a:lnTo>
                    <a:pt x="12884" y="64315"/>
                  </a:lnTo>
                  <a:cubicBezTo>
                    <a:pt x="13839" y="69079"/>
                    <a:pt x="15748" y="72890"/>
                    <a:pt x="20520" y="75748"/>
                  </a:cubicBezTo>
                  <a:lnTo>
                    <a:pt x="53924" y="94804"/>
                  </a:lnTo>
                  <a:lnTo>
                    <a:pt x="59650" y="60503"/>
                  </a:lnTo>
                  <a:cubicBezTo>
                    <a:pt x="60605" y="55739"/>
                    <a:pt x="58696" y="50975"/>
                    <a:pt x="54878" y="47164"/>
                  </a:cubicBezTo>
                  <a:lnTo>
                    <a:pt x="13839" y="7146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AA1F805-7522-46DC-B25F-FDB6E5A00F4F}"/>
                </a:ext>
              </a:extLst>
            </p:cNvPr>
            <p:cNvSpPr/>
            <p:nvPr/>
          </p:nvSpPr>
          <p:spPr>
            <a:xfrm>
              <a:off x="5855966" y="4586202"/>
              <a:ext cx="104985" cy="57169"/>
            </a:xfrm>
            <a:custGeom>
              <a:avLst/>
              <a:gdLst>
                <a:gd name="connsiteX0" fmla="*/ 77784 w 104984"/>
                <a:gd name="connsiteY0" fmla="*/ 9052 h 57168"/>
                <a:gd name="connsiteX1" fmla="*/ 10021 w 104984"/>
                <a:gd name="connsiteY1" fmla="*/ 7146 h 57168"/>
                <a:gd name="connsiteX2" fmla="*/ 7158 w 104984"/>
                <a:gd name="connsiteY2" fmla="*/ 14769 h 57168"/>
                <a:gd name="connsiteX3" fmla="*/ 60605 w 104984"/>
                <a:gd name="connsiteY3" fmla="*/ 50022 h 57168"/>
                <a:gd name="connsiteX4" fmla="*/ 80647 w 104984"/>
                <a:gd name="connsiteY4" fmla="*/ 50022 h 57168"/>
                <a:gd name="connsiteX5" fmla="*/ 106416 w 104984"/>
                <a:gd name="connsiteY5" fmla="*/ 33825 h 57168"/>
                <a:gd name="connsiteX6" fmla="*/ 88283 w 104984"/>
                <a:gd name="connsiteY6" fmla="*/ 14769 h 57168"/>
                <a:gd name="connsiteX7" fmla="*/ 77784 w 104984"/>
                <a:gd name="connsiteY7" fmla="*/ 9052 h 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984" h="57168">
                  <a:moveTo>
                    <a:pt x="77784" y="9052"/>
                  </a:moveTo>
                  <a:lnTo>
                    <a:pt x="10021" y="7146"/>
                  </a:lnTo>
                  <a:lnTo>
                    <a:pt x="7158" y="14769"/>
                  </a:lnTo>
                  <a:lnTo>
                    <a:pt x="60605" y="50022"/>
                  </a:lnTo>
                  <a:cubicBezTo>
                    <a:pt x="66331" y="54786"/>
                    <a:pt x="74921" y="54786"/>
                    <a:pt x="80647" y="50022"/>
                  </a:cubicBezTo>
                  <a:lnTo>
                    <a:pt x="106416" y="33825"/>
                  </a:lnTo>
                  <a:lnTo>
                    <a:pt x="88283" y="14769"/>
                  </a:lnTo>
                  <a:cubicBezTo>
                    <a:pt x="86374" y="10957"/>
                    <a:pt x="82556" y="9052"/>
                    <a:pt x="77784" y="9052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2D1055F-854F-4597-8578-B037D60AD08C}"/>
                </a:ext>
              </a:extLst>
            </p:cNvPr>
            <p:cNvSpPr/>
            <p:nvPr/>
          </p:nvSpPr>
          <p:spPr>
            <a:xfrm>
              <a:off x="5877917" y="4391586"/>
              <a:ext cx="85897" cy="66697"/>
            </a:xfrm>
            <a:custGeom>
              <a:avLst/>
              <a:gdLst>
                <a:gd name="connsiteX0" fmla="*/ 48198 w 85896"/>
                <a:gd name="connsiteY0" fmla="*/ 12153 h 66696"/>
                <a:gd name="connsiteX1" fmla="*/ 7158 w 85896"/>
                <a:gd name="connsiteY1" fmla="*/ 54077 h 66696"/>
                <a:gd name="connsiteX2" fmla="*/ 10976 w 85896"/>
                <a:gd name="connsiteY2" fmla="*/ 61699 h 66696"/>
                <a:gd name="connsiteX3" fmla="*/ 71103 w 85896"/>
                <a:gd name="connsiteY3" fmla="*/ 55029 h 66696"/>
                <a:gd name="connsiteX4" fmla="*/ 86374 w 85896"/>
                <a:gd name="connsiteY4" fmla="*/ 37879 h 66696"/>
                <a:gd name="connsiteX5" fmla="*/ 86374 w 85896"/>
                <a:gd name="connsiteY5" fmla="*/ 12153 h 66696"/>
                <a:gd name="connsiteX6" fmla="*/ 63468 w 85896"/>
                <a:gd name="connsiteY6" fmla="*/ 7389 h 66696"/>
                <a:gd name="connsiteX7" fmla="*/ 48198 w 85896"/>
                <a:gd name="connsiteY7" fmla="*/ 12153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96" h="66696">
                  <a:moveTo>
                    <a:pt x="48198" y="12153"/>
                  </a:moveTo>
                  <a:lnTo>
                    <a:pt x="7158" y="54077"/>
                  </a:lnTo>
                  <a:lnTo>
                    <a:pt x="10976" y="61699"/>
                  </a:lnTo>
                  <a:lnTo>
                    <a:pt x="71103" y="55029"/>
                  </a:lnTo>
                  <a:cubicBezTo>
                    <a:pt x="79693" y="54077"/>
                    <a:pt x="86374" y="46454"/>
                    <a:pt x="86374" y="37879"/>
                  </a:cubicBezTo>
                  <a:lnTo>
                    <a:pt x="86374" y="12153"/>
                  </a:lnTo>
                  <a:lnTo>
                    <a:pt x="63468" y="7389"/>
                  </a:lnTo>
                  <a:cubicBezTo>
                    <a:pt x="57742" y="6436"/>
                    <a:pt x="52015" y="8342"/>
                    <a:pt x="48198" y="12153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F7C206B-8267-4862-9682-C644F5AC1764}"/>
                </a:ext>
              </a:extLst>
            </p:cNvPr>
            <p:cNvSpPr/>
            <p:nvPr/>
          </p:nvSpPr>
          <p:spPr>
            <a:xfrm>
              <a:off x="5854057" y="4527657"/>
              <a:ext cx="114529" cy="57169"/>
            </a:xfrm>
            <a:custGeom>
              <a:avLst/>
              <a:gdLst>
                <a:gd name="connsiteX0" fmla="*/ 60605 w 114528"/>
                <a:gd name="connsiteY0" fmla="*/ 10427 h 57168"/>
                <a:gd name="connsiteX1" fmla="*/ 58696 w 114528"/>
                <a:gd name="connsiteY1" fmla="*/ 11380 h 57168"/>
                <a:gd name="connsiteX2" fmla="*/ 7158 w 114528"/>
                <a:gd name="connsiteY2" fmla="*/ 34247 h 57168"/>
                <a:gd name="connsiteX3" fmla="*/ 8113 w 114528"/>
                <a:gd name="connsiteY3" fmla="*/ 41870 h 57168"/>
                <a:gd name="connsiteX4" fmla="*/ 73967 w 114528"/>
                <a:gd name="connsiteY4" fmla="*/ 49492 h 57168"/>
                <a:gd name="connsiteX5" fmla="*/ 77784 w 114528"/>
                <a:gd name="connsiteY5" fmla="*/ 50445 h 57168"/>
                <a:gd name="connsiteX6" fmla="*/ 99736 w 114528"/>
                <a:gd name="connsiteY6" fmla="*/ 40917 h 57168"/>
                <a:gd name="connsiteX7" fmla="*/ 110234 w 114528"/>
                <a:gd name="connsiteY7" fmla="*/ 30436 h 57168"/>
                <a:gd name="connsiteX8" fmla="*/ 90192 w 114528"/>
                <a:gd name="connsiteY8" fmla="*/ 17097 h 57168"/>
                <a:gd name="connsiteX9" fmla="*/ 60605 w 114528"/>
                <a:gd name="connsiteY9" fmla="*/ 10427 h 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528" h="57168">
                  <a:moveTo>
                    <a:pt x="60605" y="10427"/>
                  </a:moveTo>
                  <a:cubicBezTo>
                    <a:pt x="59650" y="10427"/>
                    <a:pt x="59650" y="11380"/>
                    <a:pt x="58696" y="11380"/>
                  </a:cubicBezTo>
                  <a:lnTo>
                    <a:pt x="7158" y="34247"/>
                  </a:lnTo>
                  <a:lnTo>
                    <a:pt x="8113" y="41870"/>
                  </a:lnTo>
                  <a:lnTo>
                    <a:pt x="73967" y="49492"/>
                  </a:lnTo>
                  <a:cubicBezTo>
                    <a:pt x="74921" y="49492"/>
                    <a:pt x="76830" y="49492"/>
                    <a:pt x="77784" y="50445"/>
                  </a:cubicBezTo>
                  <a:cubicBezTo>
                    <a:pt x="84465" y="51398"/>
                    <a:pt x="88283" y="52351"/>
                    <a:pt x="99736" y="40917"/>
                  </a:cubicBezTo>
                  <a:lnTo>
                    <a:pt x="110234" y="30436"/>
                  </a:lnTo>
                  <a:lnTo>
                    <a:pt x="90192" y="17097"/>
                  </a:lnTo>
                  <a:cubicBezTo>
                    <a:pt x="73012" y="4710"/>
                    <a:pt x="70149" y="5663"/>
                    <a:pt x="60605" y="10427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E2BB8C0-748C-4B0E-B5E6-EC673863580F}"/>
                </a:ext>
              </a:extLst>
            </p:cNvPr>
            <p:cNvSpPr/>
            <p:nvPr/>
          </p:nvSpPr>
          <p:spPr>
            <a:xfrm>
              <a:off x="5887461" y="4314895"/>
              <a:ext cx="76353" cy="57169"/>
            </a:xfrm>
            <a:custGeom>
              <a:avLst/>
              <a:gdLst>
                <a:gd name="connsiteX0" fmla="*/ 42471 w 76352"/>
                <a:gd name="connsiteY0" fmla="*/ 10714 h 57168"/>
                <a:gd name="connsiteX1" fmla="*/ 7158 w 76352"/>
                <a:gd name="connsiteY1" fmla="*/ 41204 h 57168"/>
                <a:gd name="connsiteX2" fmla="*/ 9067 w 76352"/>
                <a:gd name="connsiteY2" fmla="*/ 48826 h 57168"/>
                <a:gd name="connsiteX3" fmla="*/ 38654 w 76352"/>
                <a:gd name="connsiteY3" fmla="*/ 52637 h 57168"/>
                <a:gd name="connsiteX4" fmla="*/ 43426 w 76352"/>
                <a:gd name="connsiteY4" fmla="*/ 52637 h 57168"/>
                <a:gd name="connsiteX5" fmla="*/ 67286 w 76352"/>
                <a:gd name="connsiteY5" fmla="*/ 47873 h 57168"/>
                <a:gd name="connsiteX6" fmla="*/ 70149 w 76352"/>
                <a:gd name="connsiteY6" fmla="*/ 42156 h 57168"/>
                <a:gd name="connsiteX7" fmla="*/ 75876 w 76352"/>
                <a:gd name="connsiteY7" fmla="*/ 18336 h 57168"/>
                <a:gd name="connsiteX8" fmla="*/ 60605 w 76352"/>
                <a:gd name="connsiteY8" fmla="*/ 8808 h 57168"/>
                <a:gd name="connsiteX9" fmla="*/ 42471 w 76352"/>
                <a:gd name="connsiteY9" fmla="*/ 10714 h 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352" h="57168">
                  <a:moveTo>
                    <a:pt x="42471" y="10714"/>
                  </a:moveTo>
                  <a:lnTo>
                    <a:pt x="7158" y="41204"/>
                  </a:lnTo>
                  <a:lnTo>
                    <a:pt x="9067" y="48826"/>
                  </a:lnTo>
                  <a:lnTo>
                    <a:pt x="38654" y="52637"/>
                  </a:lnTo>
                  <a:cubicBezTo>
                    <a:pt x="40562" y="52637"/>
                    <a:pt x="41517" y="52637"/>
                    <a:pt x="43426" y="52637"/>
                  </a:cubicBezTo>
                  <a:cubicBezTo>
                    <a:pt x="52970" y="53590"/>
                    <a:pt x="62514" y="54543"/>
                    <a:pt x="67286" y="47873"/>
                  </a:cubicBezTo>
                  <a:cubicBezTo>
                    <a:pt x="68240" y="45968"/>
                    <a:pt x="69195" y="44062"/>
                    <a:pt x="70149" y="42156"/>
                  </a:cubicBezTo>
                  <a:lnTo>
                    <a:pt x="75876" y="18336"/>
                  </a:lnTo>
                  <a:lnTo>
                    <a:pt x="60605" y="8808"/>
                  </a:lnTo>
                  <a:cubicBezTo>
                    <a:pt x="54878" y="5950"/>
                    <a:pt x="47243" y="6902"/>
                    <a:pt x="42471" y="10714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85FF8887-ED1B-44EB-B0C3-A341B6EB133E}"/>
                </a:ext>
              </a:extLst>
            </p:cNvPr>
            <p:cNvSpPr/>
            <p:nvPr/>
          </p:nvSpPr>
          <p:spPr>
            <a:xfrm>
              <a:off x="5880781" y="4819640"/>
              <a:ext cx="85897" cy="95281"/>
            </a:xfrm>
            <a:custGeom>
              <a:avLst/>
              <a:gdLst>
                <a:gd name="connsiteX0" fmla="*/ 75875 w 85896"/>
                <a:gd name="connsiteY0" fmla="*/ 47164 h 95280"/>
                <a:gd name="connsiteX1" fmla="*/ 75875 w 85896"/>
                <a:gd name="connsiteY1" fmla="*/ 47164 h 95280"/>
                <a:gd name="connsiteX2" fmla="*/ 12885 w 85896"/>
                <a:gd name="connsiteY2" fmla="*/ 7146 h 95280"/>
                <a:gd name="connsiteX3" fmla="*/ 7158 w 85896"/>
                <a:gd name="connsiteY3" fmla="*/ 11910 h 95280"/>
                <a:gd name="connsiteX4" fmla="*/ 29109 w 85896"/>
                <a:gd name="connsiteY4" fmla="*/ 73843 h 95280"/>
                <a:gd name="connsiteX5" fmla="*/ 40562 w 85896"/>
                <a:gd name="connsiteY5" fmla="*/ 84324 h 95280"/>
                <a:gd name="connsiteX6" fmla="*/ 83511 w 85896"/>
                <a:gd name="connsiteY6" fmla="*/ 93852 h 95280"/>
                <a:gd name="connsiteX7" fmla="*/ 83511 w 85896"/>
                <a:gd name="connsiteY7" fmla="*/ 59551 h 95280"/>
                <a:gd name="connsiteX8" fmla="*/ 75875 w 85896"/>
                <a:gd name="connsiteY8" fmla="*/ 47164 h 9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896" h="95280">
                  <a:moveTo>
                    <a:pt x="75875" y="47164"/>
                  </a:moveTo>
                  <a:lnTo>
                    <a:pt x="75875" y="47164"/>
                  </a:lnTo>
                  <a:lnTo>
                    <a:pt x="12885" y="7146"/>
                  </a:lnTo>
                  <a:lnTo>
                    <a:pt x="7158" y="11910"/>
                  </a:lnTo>
                  <a:lnTo>
                    <a:pt x="29109" y="73843"/>
                  </a:lnTo>
                  <a:cubicBezTo>
                    <a:pt x="31018" y="79560"/>
                    <a:pt x="34836" y="83371"/>
                    <a:pt x="40562" y="84324"/>
                  </a:cubicBezTo>
                  <a:lnTo>
                    <a:pt x="83511" y="93852"/>
                  </a:lnTo>
                  <a:lnTo>
                    <a:pt x="83511" y="59551"/>
                  </a:lnTo>
                  <a:cubicBezTo>
                    <a:pt x="82556" y="54786"/>
                    <a:pt x="79693" y="50022"/>
                    <a:pt x="75875" y="47164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9F8DAEE7-FCB8-47C2-A754-34129AF91B11}"/>
                </a:ext>
              </a:extLst>
            </p:cNvPr>
            <p:cNvSpPr/>
            <p:nvPr/>
          </p:nvSpPr>
          <p:spPr>
            <a:xfrm>
              <a:off x="5803474" y="4820592"/>
              <a:ext cx="76353" cy="95281"/>
            </a:xfrm>
            <a:custGeom>
              <a:avLst/>
              <a:gdLst>
                <a:gd name="connsiteX0" fmla="*/ 69195 w 76352"/>
                <a:gd name="connsiteY0" fmla="*/ 51928 h 95280"/>
                <a:gd name="connsiteX1" fmla="*/ 69195 w 76352"/>
                <a:gd name="connsiteY1" fmla="*/ 51928 h 95280"/>
                <a:gd name="connsiteX2" fmla="*/ 13839 w 76352"/>
                <a:gd name="connsiteY2" fmla="*/ 7146 h 95280"/>
                <a:gd name="connsiteX3" fmla="*/ 7158 w 76352"/>
                <a:gd name="connsiteY3" fmla="*/ 11910 h 95280"/>
                <a:gd name="connsiteX4" fmla="*/ 30064 w 76352"/>
                <a:gd name="connsiteY4" fmla="*/ 78607 h 95280"/>
                <a:gd name="connsiteX5" fmla="*/ 43425 w 76352"/>
                <a:gd name="connsiteY5" fmla="*/ 88135 h 95280"/>
                <a:gd name="connsiteX6" fmla="*/ 77784 w 76352"/>
                <a:gd name="connsiteY6" fmla="*/ 92899 h 95280"/>
                <a:gd name="connsiteX7" fmla="*/ 75875 w 76352"/>
                <a:gd name="connsiteY7" fmla="*/ 64315 h 95280"/>
                <a:gd name="connsiteX8" fmla="*/ 69195 w 76352"/>
                <a:gd name="connsiteY8" fmla="*/ 51928 h 9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352" h="95280">
                  <a:moveTo>
                    <a:pt x="69195" y="51928"/>
                  </a:moveTo>
                  <a:lnTo>
                    <a:pt x="69195" y="51928"/>
                  </a:lnTo>
                  <a:lnTo>
                    <a:pt x="13839" y="7146"/>
                  </a:lnTo>
                  <a:lnTo>
                    <a:pt x="7158" y="11910"/>
                  </a:lnTo>
                  <a:lnTo>
                    <a:pt x="30064" y="78607"/>
                  </a:lnTo>
                  <a:cubicBezTo>
                    <a:pt x="31973" y="84324"/>
                    <a:pt x="37699" y="88135"/>
                    <a:pt x="43425" y="88135"/>
                  </a:cubicBezTo>
                  <a:lnTo>
                    <a:pt x="77784" y="92899"/>
                  </a:lnTo>
                  <a:lnTo>
                    <a:pt x="75875" y="64315"/>
                  </a:lnTo>
                  <a:cubicBezTo>
                    <a:pt x="74921" y="59551"/>
                    <a:pt x="73012" y="54786"/>
                    <a:pt x="69195" y="51928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58F58514-05CA-4BBE-B95A-F486A37E0163}"/>
                </a:ext>
              </a:extLst>
            </p:cNvPr>
            <p:cNvSpPr/>
            <p:nvPr/>
          </p:nvSpPr>
          <p:spPr>
            <a:xfrm>
              <a:off x="5870282" y="4758660"/>
              <a:ext cx="95441" cy="76225"/>
            </a:xfrm>
            <a:custGeom>
              <a:avLst/>
              <a:gdLst>
                <a:gd name="connsiteX0" fmla="*/ 74921 w 95440"/>
                <a:gd name="connsiteY0" fmla="*/ 27155 h 76224"/>
                <a:gd name="connsiteX1" fmla="*/ 11930 w 95440"/>
                <a:gd name="connsiteY1" fmla="*/ 7146 h 76224"/>
                <a:gd name="connsiteX2" fmla="*/ 7158 w 95440"/>
                <a:gd name="connsiteY2" fmla="*/ 13816 h 76224"/>
                <a:gd name="connsiteX3" fmla="*/ 52015 w 95440"/>
                <a:gd name="connsiteY3" fmla="*/ 64315 h 76224"/>
                <a:gd name="connsiteX4" fmla="*/ 66331 w 95440"/>
                <a:gd name="connsiteY4" fmla="*/ 70031 h 76224"/>
                <a:gd name="connsiteX5" fmla="*/ 94009 w 95440"/>
                <a:gd name="connsiteY5" fmla="*/ 67173 h 76224"/>
                <a:gd name="connsiteX6" fmla="*/ 86374 w 95440"/>
                <a:gd name="connsiteY6" fmla="*/ 38589 h 76224"/>
                <a:gd name="connsiteX7" fmla="*/ 74921 w 95440"/>
                <a:gd name="connsiteY7" fmla="*/ 27155 h 7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40" h="76224">
                  <a:moveTo>
                    <a:pt x="74921" y="27155"/>
                  </a:moveTo>
                  <a:lnTo>
                    <a:pt x="11930" y="7146"/>
                  </a:lnTo>
                  <a:lnTo>
                    <a:pt x="7158" y="13816"/>
                  </a:lnTo>
                  <a:lnTo>
                    <a:pt x="52015" y="64315"/>
                  </a:lnTo>
                  <a:cubicBezTo>
                    <a:pt x="55833" y="68126"/>
                    <a:pt x="60605" y="70031"/>
                    <a:pt x="66331" y="70031"/>
                  </a:cubicBezTo>
                  <a:lnTo>
                    <a:pt x="94009" y="67173"/>
                  </a:lnTo>
                  <a:lnTo>
                    <a:pt x="86374" y="38589"/>
                  </a:lnTo>
                  <a:cubicBezTo>
                    <a:pt x="84465" y="32872"/>
                    <a:pt x="79693" y="28108"/>
                    <a:pt x="74921" y="27155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6C28CBFF-D49B-409E-9B04-FFEA2B5EFF98}"/>
                </a:ext>
              </a:extLst>
            </p:cNvPr>
            <p:cNvSpPr/>
            <p:nvPr/>
          </p:nvSpPr>
          <p:spPr>
            <a:xfrm>
              <a:off x="5875054" y="4647181"/>
              <a:ext cx="95441" cy="57169"/>
            </a:xfrm>
            <a:custGeom>
              <a:avLst/>
              <a:gdLst>
                <a:gd name="connsiteX0" fmla="*/ 60605 w 95440"/>
                <a:gd name="connsiteY0" fmla="*/ 7146 h 57168"/>
                <a:gd name="connsiteX1" fmla="*/ 10021 w 95440"/>
                <a:gd name="connsiteY1" fmla="*/ 7146 h 57168"/>
                <a:gd name="connsiteX2" fmla="*/ 7158 w 95440"/>
                <a:gd name="connsiteY2" fmla="*/ 14769 h 57168"/>
                <a:gd name="connsiteX3" fmla="*/ 48197 w 95440"/>
                <a:gd name="connsiteY3" fmla="*/ 49070 h 57168"/>
                <a:gd name="connsiteX4" fmla="*/ 59650 w 95440"/>
                <a:gd name="connsiteY4" fmla="*/ 52881 h 57168"/>
                <a:gd name="connsiteX5" fmla="*/ 88283 w 95440"/>
                <a:gd name="connsiteY5" fmla="*/ 45258 h 57168"/>
                <a:gd name="connsiteX6" fmla="*/ 71103 w 95440"/>
                <a:gd name="connsiteY6" fmla="*/ 12863 h 57168"/>
                <a:gd name="connsiteX7" fmla="*/ 60605 w 95440"/>
                <a:gd name="connsiteY7" fmla="*/ 7146 h 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40" h="57168">
                  <a:moveTo>
                    <a:pt x="60605" y="7146"/>
                  </a:moveTo>
                  <a:lnTo>
                    <a:pt x="10021" y="7146"/>
                  </a:lnTo>
                  <a:lnTo>
                    <a:pt x="7158" y="14769"/>
                  </a:lnTo>
                  <a:lnTo>
                    <a:pt x="48197" y="49070"/>
                  </a:lnTo>
                  <a:cubicBezTo>
                    <a:pt x="52015" y="51928"/>
                    <a:pt x="55833" y="52881"/>
                    <a:pt x="59650" y="52881"/>
                  </a:cubicBezTo>
                  <a:lnTo>
                    <a:pt x="88283" y="45258"/>
                  </a:lnTo>
                  <a:lnTo>
                    <a:pt x="71103" y="12863"/>
                  </a:lnTo>
                  <a:cubicBezTo>
                    <a:pt x="69195" y="9052"/>
                    <a:pt x="65377" y="7146"/>
                    <a:pt x="60605" y="7146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3A2D94A9-9F80-4151-8146-D6E340B6CB11}"/>
                </a:ext>
              </a:extLst>
            </p:cNvPr>
            <p:cNvSpPr/>
            <p:nvPr/>
          </p:nvSpPr>
          <p:spPr>
            <a:xfrm>
              <a:off x="5863601" y="4704350"/>
              <a:ext cx="104985" cy="66697"/>
            </a:xfrm>
            <a:custGeom>
              <a:avLst/>
              <a:gdLst>
                <a:gd name="connsiteX0" fmla="*/ 89237 w 104984"/>
                <a:gd name="connsiteY0" fmla="*/ 32872 h 66696"/>
                <a:gd name="connsiteX1" fmla="*/ 80648 w 104984"/>
                <a:gd name="connsiteY1" fmla="*/ 20485 h 66696"/>
                <a:gd name="connsiteX2" fmla="*/ 10976 w 104984"/>
                <a:gd name="connsiteY2" fmla="*/ 7146 h 66696"/>
                <a:gd name="connsiteX3" fmla="*/ 7158 w 104984"/>
                <a:gd name="connsiteY3" fmla="*/ 13816 h 66696"/>
                <a:gd name="connsiteX4" fmla="*/ 52970 w 104984"/>
                <a:gd name="connsiteY4" fmla="*/ 54786 h 66696"/>
                <a:gd name="connsiteX5" fmla="*/ 61559 w 104984"/>
                <a:gd name="connsiteY5" fmla="*/ 59551 h 66696"/>
                <a:gd name="connsiteX6" fmla="*/ 100690 w 104984"/>
                <a:gd name="connsiteY6" fmla="*/ 62409 h 66696"/>
                <a:gd name="connsiteX7" fmla="*/ 91146 w 104984"/>
                <a:gd name="connsiteY7" fmla="*/ 36683 h 66696"/>
                <a:gd name="connsiteX8" fmla="*/ 89237 w 104984"/>
                <a:gd name="connsiteY8" fmla="*/ 32872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984" h="66696">
                  <a:moveTo>
                    <a:pt x="89237" y="32872"/>
                  </a:moveTo>
                  <a:cubicBezTo>
                    <a:pt x="86374" y="25249"/>
                    <a:pt x="85420" y="23344"/>
                    <a:pt x="80648" y="20485"/>
                  </a:cubicBezTo>
                  <a:lnTo>
                    <a:pt x="10976" y="7146"/>
                  </a:lnTo>
                  <a:lnTo>
                    <a:pt x="7158" y="13816"/>
                  </a:lnTo>
                  <a:lnTo>
                    <a:pt x="52970" y="54786"/>
                  </a:lnTo>
                  <a:cubicBezTo>
                    <a:pt x="55833" y="56692"/>
                    <a:pt x="58696" y="58598"/>
                    <a:pt x="61559" y="59551"/>
                  </a:cubicBezTo>
                  <a:lnTo>
                    <a:pt x="100690" y="62409"/>
                  </a:lnTo>
                  <a:lnTo>
                    <a:pt x="91146" y="36683"/>
                  </a:lnTo>
                  <a:cubicBezTo>
                    <a:pt x="90192" y="34777"/>
                    <a:pt x="90192" y="33825"/>
                    <a:pt x="89237" y="32872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EDEE5244-480C-4E69-83DD-FEA800FE8144}"/>
                </a:ext>
              </a:extLst>
            </p:cNvPr>
            <p:cNvSpPr/>
            <p:nvPr/>
          </p:nvSpPr>
          <p:spPr>
            <a:xfrm>
              <a:off x="5120118" y="4229851"/>
              <a:ext cx="85897" cy="76225"/>
            </a:xfrm>
            <a:custGeom>
              <a:avLst/>
              <a:gdLst>
                <a:gd name="connsiteX0" fmla="*/ 26246 w 85896"/>
                <a:gd name="connsiteY0" fmla="*/ 50022 h 76224"/>
                <a:gd name="connsiteX1" fmla="*/ 26246 w 85896"/>
                <a:gd name="connsiteY1" fmla="*/ 50022 h 76224"/>
                <a:gd name="connsiteX2" fmla="*/ 78739 w 85896"/>
                <a:gd name="connsiteY2" fmla="*/ 76701 h 76224"/>
                <a:gd name="connsiteX3" fmla="*/ 83511 w 85896"/>
                <a:gd name="connsiteY3" fmla="*/ 70984 h 76224"/>
                <a:gd name="connsiteX4" fmla="*/ 52970 w 85896"/>
                <a:gd name="connsiteY4" fmla="*/ 16674 h 76224"/>
                <a:gd name="connsiteX5" fmla="*/ 37699 w 85896"/>
                <a:gd name="connsiteY5" fmla="*/ 10004 h 76224"/>
                <a:gd name="connsiteX6" fmla="*/ 33881 w 85896"/>
                <a:gd name="connsiteY6" fmla="*/ 10004 h 76224"/>
                <a:gd name="connsiteX7" fmla="*/ 7158 w 85896"/>
                <a:gd name="connsiteY7" fmla="*/ 7146 h 76224"/>
                <a:gd name="connsiteX8" fmla="*/ 16702 w 85896"/>
                <a:gd name="connsiteY8" fmla="*/ 42400 h 76224"/>
                <a:gd name="connsiteX9" fmla="*/ 26246 w 85896"/>
                <a:gd name="connsiteY9" fmla="*/ 50022 h 7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96" h="76224">
                  <a:moveTo>
                    <a:pt x="26246" y="50022"/>
                  </a:moveTo>
                  <a:lnTo>
                    <a:pt x="26246" y="50022"/>
                  </a:lnTo>
                  <a:lnTo>
                    <a:pt x="78739" y="76701"/>
                  </a:lnTo>
                  <a:lnTo>
                    <a:pt x="83511" y="70984"/>
                  </a:lnTo>
                  <a:lnTo>
                    <a:pt x="52970" y="16674"/>
                  </a:lnTo>
                  <a:cubicBezTo>
                    <a:pt x="49152" y="11910"/>
                    <a:pt x="46289" y="10957"/>
                    <a:pt x="37699" y="10004"/>
                  </a:cubicBezTo>
                  <a:cubicBezTo>
                    <a:pt x="36745" y="10004"/>
                    <a:pt x="35790" y="10004"/>
                    <a:pt x="33881" y="10004"/>
                  </a:cubicBezTo>
                  <a:lnTo>
                    <a:pt x="7158" y="7146"/>
                  </a:lnTo>
                  <a:lnTo>
                    <a:pt x="16702" y="42400"/>
                  </a:lnTo>
                  <a:cubicBezTo>
                    <a:pt x="19565" y="45258"/>
                    <a:pt x="22429" y="48117"/>
                    <a:pt x="26246" y="50022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D2605A07-525A-477B-917D-12BFD01847C0}"/>
                </a:ext>
              </a:extLst>
            </p:cNvPr>
            <p:cNvSpPr/>
            <p:nvPr/>
          </p:nvSpPr>
          <p:spPr>
            <a:xfrm>
              <a:off x="5147796" y="4363244"/>
              <a:ext cx="85897" cy="47640"/>
            </a:xfrm>
            <a:custGeom>
              <a:avLst/>
              <a:gdLst>
                <a:gd name="connsiteX0" fmla="*/ 33881 w 85896"/>
                <a:gd name="connsiteY0" fmla="*/ 8099 h 47640"/>
                <a:gd name="connsiteX1" fmla="*/ 7158 w 85896"/>
                <a:gd name="connsiteY1" fmla="*/ 17627 h 47640"/>
                <a:gd name="connsiteX2" fmla="*/ 26246 w 85896"/>
                <a:gd name="connsiteY2" fmla="*/ 41447 h 47640"/>
                <a:gd name="connsiteX3" fmla="*/ 40562 w 85896"/>
                <a:gd name="connsiteY3" fmla="*/ 48117 h 47640"/>
                <a:gd name="connsiteX4" fmla="*/ 82556 w 85896"/>
                <a:gd name="connsiteY4" fmla="*/ 45258 h 47640"/>
                <a:gd name="connsiteX5" fmla="*/ 84465 w 85896"/>
                <a:gd name="connsiteY5" fmla="*/ 37636 h 47640"/>
                <a:gd name="connsiteX6" fmla="*/ 49152 w 85896"/>
                <a:gd name="connsiteY6" fmla="*/ 10957 h 47640"/>
                <a:gd name="connsiteX7" fmla="*/ 33881 w 85896"/>
                <a:gd name="connsiteY7" fmla="*/ 8099 h 4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96" h="47640">
                  <a:moveTo>
                    <a:pt x="33881" y="8099"/>
                  </a:moveTo>
                  <a:lnTo>
                    <a:pt x="7158" y="17627"/>
                  </a:lnTo>
                  <a:lnTo>
                    <a:pt x="26246" y="41447"/>
                  </a:lnTo>
                  <a:cubicBezTo>
                    <a:pt x="30064" y="46211"/>
                    <a:pt x="34836" y="48117"/>
                    <a:pt x="40562" y="48117"/>
                  </a:cubicBezTo>
                  <a:lnTo>
                    <a:pt x="82556" y="45258"/>
                  </a:lnTo>
                  <a:lnTo>
                    <a:pt x="84465" y="37636"/>
                  </a:lnTo>
                  <a:lnTo>
                    <a:pt x="49152" y="10957"/>
                  </a:lnTo>
                  <a:cubicBezTo>
                    <a:pt x="44380" y="7146"/>
                    <a:pt x="38653" y="6193"/>
                    <a:pt x="33881" y="8099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4116A4FA-DA11-48A6-9750-CD600AFEBAF5}"/>
                </a:ext>
              </a:extLst>
            </p:cNvPr>
            <p:cNvSpPr/>
            <p:nvPr/>
          </p:nvSpPr>
          <p:spPr>
            <a:xfrm>
              <a:off x="5033082" y="4771046"/>
              <a:ext cx="66809" cy="85753"/>
            </a:xfrm>
            <a:custGeom>
              <a:avLst/>
              <a:gdLst>
                <a:gd name="connsiteX0" fmla="*/ 7343 w 66808"/>
                <a:gd name="connsiteY0" fmla="*/ 57645 h 85752"/>
                <a:gd name="connsiteX1" fmla="*/ 9252 w 66808"/>
                <a:gd name="connsiteY1" fmla="*/ 85276 h 85752"/>
                <a:gd name="connsiteX2" fmla="*/ 49337 w 66808"/>
                <a:gd name="connsiteY2" fmla="*/ 65267 h 85752"/>
                <a:gd name="connsiteX3" fmla="*/ 58881 w 66808"/>
                <a:gd name="connsiteY3" fmla="*/ 53834 h 85752"/>
                <a:gd name="connsiteX4" fmla="*/ 68425 w 66808"/>
                <a:gd name="connsiteY4" fmla="*/ 12863 h 85752"/>
                <a:gd name="connsiteX5" fmla="*/ 60790 w 66808"/>
                <a:gd name="connsiteY5" fmla="*/ 7146 h 85752"/>
                <a:gd name="connsiteX6" fmla="*/ 13069 w 66808"/>
                <a:gd name="connsiteY6" fmla="*/ 42400 h 85752"/>
                <a:gd name="connsiteX7" fmla="*/ 7343 w 66808"/>
                <a:gd name="connsiteY7" fmla="*/ 57645 h 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08" h="85752">
                  <a:moveTo>
                    <a:pt x="7343" y="57645"/>
                  </a:moveTo>
                  <a:lnTo>
                    <a:pt x="9252" y="85276"/>
                  </a:lnTo>
                  <a:lnTo>
                    <a:pt x="49337" y="65267"/>
                  </a:lnTo>
                  <a:cubicBezTo>
                    <a:pt x="54109" y="63362"/>
                    <a:pt x="56972" y="58598"/>
                    <a:pt x="58881" y="53834"/>
                  </a:cubicBezTo>
                  <a:lnTo>
                    <a:pt x="68425" y="12863"/>
                  </a:lnTo>
                  <a:lnTo>
                    <a:pt x="60790" y="7146"/>
                  </a:lnTo>
                  <a:lnTo>
                    <a:pt x="13069" y="42400"/>
                  </a:lnTo>
                  <a:cubicBezTo>
                    <a:pt x="9252" y="46211"/>
                    <a:pt x="6389" y="51928"/>
                    <a:pt x="7343" y="57645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226DE4D9-F448-4BDC-9FA6-2825116D3B1C}"/>
                </a:ext>
              </a:extLst>
            </p:cNvPr>
            <p:cNvSpPr/>
            <p:nvPr/>
          </p:nvSpPr>
          <p:spPr>
            <a:xfrm>
              <a:off x="5142069" y="4463051"/>
              <a:ext cx="85897" cy="47640"/>
            </a:xfrm>
            <a:custGeom>
              <a:avLst/>
              <a:gdLst>
                <a:gd name="connsiteX0" fmla="*/ 85419 w 85896"/>
                <a:gd name="connsiteY0" fmla="*/ 34063 h 47640"/>
                <a:gd name="connsiteX1" fmla="*/ 46289 w 85896"/>
                <a:gd name="connsiteY1" fmla="*/ 9290 h 47640"/>
                <a:gd name="connsiteX2" fmla="*/ 31973 w 85896"/>
                <a:gd name="connsiteY2" fmla="*/ 9290 h 47640"/>
                <a:gd name="connsiteX3" fmla="*/ 7158 w 85896"/>
                <a:gd name="connsiteY3" fmla="*/ 23582 h 47640"/>
                <a:gd name="connsiteX4" fmla="*/ 29109 w 85896"/>
                <a:gd name="connsiteY4" fmla="*/ 40733 h 47640"/>
                <a:gd name="connsiteX5" fmla="*/ 40562 w 85896"/>
                <a:gd name="connsiteY5" fmla="*/ 43591 h 47640"/>
                <a:gd name="connsiteX6" fmla="*/ 85419 w 85896"/>
                <a:gd name="connsiteY6" fmla="*/ 39780 h 47640"/>
                <a:gd name="connsiteX7" fmla="*/ 85419 w 85896"/>
                <a:gd name="connsiteY7" fmla="*/ 34063 h 4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96" h="47640">
                  <a:moveTo>
                    <a:pt x="85419" y="34063"/>
                  </a:moveTo>
                  <a:lnTo>
                    <a:pt x="46289" y="9290"/>
                  </a:lnTo>
                  <a:cubicBezTo>
                    <a:pt x="41517" y="6431"/>
                    <a:pt x="35790" y="6431"/>
                    <a:pt x="31973" y="9290"/>
                  </a:cubicBezTo>
                  <a:lnTo>
                    <a:pt x="7158" y="23582"/>
                  </a:lnTo>
                  <a:lnTo>
                    <a:pt x="29109" y="40733"/>
                  </a:lnTo>
                  <a:cubicBezTo>
                    <a:pt x="31973" y="43591"/>
                    <a:pt x="35790" y="44544"/>
                    <a:pt x="40562" y="43591"/>
                  </a:cubicBezTo>
                  <a:lnTo>
                    <a:pt x="85419" y="39780"/>
                  </a:lnTo>
                  <a:lnTo>
                    <a:pt x="85419" y="34063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DE144ADB-6D27-4989-9BB6-730F84C314B5}"/>
                </a:ext>
              </a:extLst>
            </p:cNvPr>
            <p:cNvSpPr/>
            <p:nvPr/>
          </p:nvSpPr>
          <p:spPr>
            <a:xfrm>
              <a:off x="5144932" y="4413282"/>
              <a:ext cx="95441" cy="47640"/>
            </a:xfrm>
            <a:custGeom>
              <a:avLst/>
              <a:gdLst>
                <a:gd name="connsiteX0" fmla="*/ 89237 w 95440"/>
                <a:gd name="connsiteY0" fmla="*/ 25711 h 47640"/>
                <a:gd name="connsiteX1" fmla="*/ 41517 w 95440"/>
                <a:gd name="connsiteY1" fmla="*/ 8560 h 47640"/>
                <a:gd name="connsiteX2" fmla="*/ 24337 w 95440"/>
                <a:gd name="connsiteY2" fmla="*/ 10466 h 47640"/>
                <a:gd name="connsiteX3" fmla="*/ 7158 w 95440"/>
                <a:gd name="connsiteY3" fmla="*/ 19041 h 47640"/>
                <a:gd name="connsiteX4" fmla="*/ 21474 w 95440"/>
                <a:gd name="connsiteY4" fmla="*/ 36191 h 47640"/>
                <a:gd name="connsiteX5" fmla="*/ 37699 w 95440"/>
                <a:gd name="connsiteY5" fmla="*/ 42861 h 47640"/>
                <a:gd name="connsiteX6" fmla="*/ 87328 w 95440"/>
                <a:gd name="connsiteY6" fmla="*/ 33333 h 47640"/>
                <a:gd name="connsiteX7" fmla="*/ 89237 w 95440"/>
                <a:gd name="connsiteY7" fmla="*/ 25711 h 4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40" h="47640">
                  <a:moveTo>
                    <a:pt x="89237" y="25711"/>
                  </a:moveTo>
                  <a:lnTo>
                    <a:pt x="41517" y="8560"/>
                  </a:lnTo>
                  <a:cubicBezTo>
                    <a:pt x="35790" y="5702"/>
                    <a:pt x="32927" y="7607"/>
                    <a:pt x="24337" y="10466"/>
                  </a:cubicBezTo>
                  <a:lnTo>
                    <a:pt x="7158" y="19041"/>
                  </a:lnTo>
                  <a:lnTo>
                    <a:pt x="21474" y="36191"/>
                  </a:lnTo>
                  <a:cubicBezTo>
                    <a:pt x="25292" y="41908"/>
                    <a:pt x="31018" y="43814"/>
                    <a:pt x="37699" y="42861"/>
                  </a:cubicBezTo>
                  <a:lnTo>
                    <a:pt x="87328" y="33333"/>
                  </a:lnTo>
                  <a:lnTo>
                    <a:pt x="89237" y="25711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CD2698F-C0D3-4A53-A7D9-BAB016CE1854}"/>
                </a:ext>
              </a:extLst>
            </p:cNvPr>
            <p:cNvSpPr/>
            <p:nvPr/>
          </p:nvSpPr>
          <p:spPr>
            <a:xfrm>
              <a:off x="5235601" y="4499496"/>
              <a:ext cx="57264" cy="57169"/>
            </a:xfrm>
            <a:custGeom>
              <a:avLst/>
              <a:gdLst>
                <a:gd name="connsiteX0" fmla="*/ 27201 w 57264"/>
                <a:gd name="connsiteY0" fmla="*/ 7146 h 57168"/>
                <a:gd name="connsiteX1" fmla="*/ 7158 w 57264"/>
                <a:gd name="connsiteY1" fmla="*/ 7146 h 57168"/>
                <a:gd name="connsiteX2" fmla="*/ 12884 w 57264"/>
                <a:gd name="connsiteY2" fmla="*/ 23344 h 57168"/>
                <a:gd name="connsiteX3" fmla="*/ 20520 w 57264"/>
                <a:gd name="connsiteY3" fmla="*/ 31919 h 57168"/>
                <a:gd name="connsiteX4" fmla="*/ 50106 w 57264"/>
                <a:gd name="connsiteY4" fmla="*/ 50975 h 57168"/>
                <a:gd name="connsiteX5" fmla="*/ 53924 w 57264"/>
                <a:gd name="connsiteY5" fmla="*/ 46211 h 57168"/>
                <a:gd name="connsiteX6" fmla="*/ 40562 w 57264"/>
                <a:gd name="connsiteY6" fmla="*/ 13816 h 57168"/>
                <a:gd name="connsiteX7" fmla="*/ 27201 w 57264"/>
                <a:gd name="connsiteY7" fmla="*/ 7146 h 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64" h="57168">
                  <a:moveTo>
                    <a:pt x="27201" y="7146"/>
                  </a:moveTo>
                  <a:lnTo>
                    <a:pt x="7158" y="7146"/>
                  </a:lnTo>
                  <a:lnTo>
                    <a:pt x="12884" y="23344"/>
                  </a:lnTo>
                  <a:cubicBezTo>
                    <a:pt x="13839" y="27155"/>
                    <a:pt x="15748" y="29061"/>
                    <a:pt x="20520" y="31919"/>
                  </a:cubicBezTo>
                  <a:lnTo>
                    <a:pt x="50106" y="50975"/>
                  </a:lnTo>
                  <a:lnTo>
                    <a:pt x="53924" y="46211"/>
                  </a:lnTo>
                  <a:lnTo>
                    <a:pt x="40562" y="13816"/>
                  </a:lnTo>
                  <a:cubicBezTo>
                    <a:pt x="37699" y="10004"/>
                    <a:pt x="32927" y="7146"/>
                    <a:pt x="27201" y="7146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46A2F9F4-B1BA-41B5-AAE9-831C76F2AE9E}"/>
                </a:ext>
              </a:extLst>
            </p:cNvPr>
            <p:cNvSpPr/>
            <p:nvPr/>
          </p:nvSpPr>
          <p:spPr>
            <a:xfrm>
              <a:off x="5198379" y="4230804"/>
              <a:ext cx="57264" cy="85753"/>
            </a:xfrm>
            <a:custGeom>
              <a:avLst/>
              <a:gdLst>
                <a:gd name="connsiteX0" fmla="*/ 11930 w 57264"/>
                <a:gd name="connsiteY0" fmla="*/ 45258 h 85752"/>
                <a:gd name="connsiteX1" fmla="*/ 43426 w 57264"/>
                <a:gd name="connsiteY1" fmla="*/ 79560 h 85752"/>
                <a:gd name="connsiteX2" fmla="*/ 50106 w 57264"/>
                <a:gd name="connsiteY2" fmla="*/ 75748 h 85752"/>
                <a:gd name="connsiteX3" fmla="*/ 42471 w 57264"/>
                <a:gd name="connsiteY3" fmla="*/ 20485 h 85752"/>
                <a:gd name="connsiteX4" fmla="*/ 26246 w 57264"/>
                <a:gd name="connsiteY4" fmla="*/ 7146 h 85752"/>
                <a:gd name="connsiteX5" fmla="*/ 7158 w 57264"/>
                <a:gd name="connsiteY5" fmla="*/ 7146 h 85752"/>
                <a:gd name="connsiteX6" fmla="*/ 7158 w 57264"/>
                <a:gd name="connsiteY6" fmla="*/ 34778 h 85752"/>
                <a:gd name="connsiteX7" fmla="*/ 11930 w 57264"/>
                <a:gd name="connsiteY7" fmla="*/ 45258 h 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64" h="85752">
                  <a:moveTo>
                    <a:pt x="11930" y="45258"/>
                  </a:moveTo>
                  <a:lnTo>
                    <a:pt x="43426" y="79560"/>
                  </a:lnTo>
                  <a:lnTo>
                    <a:pt x="50106" y="75748"/>
                  </a:lnTo>
                  <a:lnTo>
                    <a:pt x="42471" y="20485"/>
                  </a:lnTo>
                  <a:cubicBezTo>
                    <a:pt x="40562" y="12863"/>
                    <a:pt x="33881" y="7146"/>
                    <a:pt x="26246" y="7146"/>
                  </a:cubicBezTo>
                  <a:lnTo>
                    <a:pt x="7158" y="7146"/>
                  </a:lnTo>
                  <a:lnTo>
                    <a:pt x="7158" y="34778"/>
                  </a:lnTo>
                  <a:cubicBezTo>
                    <a:pt x="7158" y="38589"/>
                    <a:pt x="8113" y="42400"/>
                    <a:pt x="11930" y="45258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FD732383-4100-4B6F-AD07-3445F2CA7D57}"/>
                </a:ext>
              </a:extLst>
            </p:cNvPr>
            <p:cNvSpPr/>
            <p:nvPr/>
          </p:nvSpPr>
          <p:spPr>
            <a:xfrm>
              <a:off x="5113437" y="4568098"/>
              <a:ext cx="95441" cy="57169"/>
            </a:xfrm>
            <a:custGeom>
              <a:avLst/>
              <a:gdLst>
                <a:gd name="connsiteX0" fmla="*/ 24337 w 95440"/>
                <a:gd name="connsiteY0" fmla="*/ 18580 h 57168"/>
                <a:gd name="connsiteX1" fmla="*/ 7158 w 95440"/>
                <a:gd name="connsiteY1" fmla="*/ 43353 h 57168"/>
                <a:gd name="connsiteX2" fmla="*/ 34836 w 95440"/>
                <a:gd name="connsiteY2" fmla="*/ 52881 h 57168"/>
                <a:gd name="connsiteX3" fmla="*/ 52015 w 95440"/>
                <a:gd name="connsiteY3" fmla="*/ 49070 h 57168"/>
                <a:gd name="connsiteX4" fmla="*/ 88283 w 95440"/>
                <a:gd name="connsiteY4" fmla="*/ 16674 h 57168"/>
                <a:gd name="connsiteX5" fmla="*/ 85419 w 95440"/>
                <a:gd name="connsiteY5" fmla="*/ 7146 h 57168"/>
                <a:gd name="connsiteX6" fmla="*/ 37699 w 95440"/>
                <a:gd name="connsiteY6" fmla="*/ 10957 h 57168"/>
                <a:gd name="connsiteX7" fmla="*/ 24337 w 95440"/>
                <a:gd name="connsiteY7" fmla="*/ 18580 h 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40" h="57168">
                  <a:moveTo>
                    <a:pt x="24337" y="18580"/>
                  </a:moveTo>
                  <a:lnTo>
                    <a:pt x="7158" y="43353"/>
                  </a:lnTo>
                  <a:lnTo>
                    <a:pt x="34836" y="52881"/>
                  </a:lnTo>
                  <a:cubicBezTo>
                    <a:pt x="40562" y="54786"/>
                    <a:pt x="47243" y="53834"/>
                    <a:pt x="52015" y="49070"/>
                  </a:cubicBezTo>
                  <a:lnTo>
                    <a:pt x="88283" y="16674"/>
                  </a:lnTo>
                  <a:lnTo>
                    <a:pt x="85419" y="7146"/>
                  </a:lnTo>
                  <a:lnTo>
                    <a:pt x="37699" y="10957"/>
                  </a:lnTo>
                  <a:cubicBezTo>
                    <a:pt x="31973" y="11910"/>
                    <a:pt x="27201" y="13816"/>
                    <a:pt x="24337" y="1858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9D5B8529-87F3-4D2A-98C7-45143B0DABA2}"/>
                </a:ext>
              </a:extLst>
            </p:cNvPr>
            <p:cNvSpPr/>
            <p:nvPr/>
          </p:nvSpPr>
          <p:spPr>
            <a:xfrm>
              <a:off x="5227966" y="4445958"/>
              <a:ext cx="76353" cy="38112"/>
            </a:xfrm>
            <a:custGeom>
              <a:avLst/>
              <a:gdLst>
                <a:gd name="connsiteX0" fmla="*/ 66331 w 76352"/>
                <a:gd name="connsiteY0" fmla="*/ 13043 h 38112"/>
                <a:gd name="connsiteX1" fmla="*/ 34836 w 76352"/>
                <a:gd name="connsiteY1" fmla="*/ 7327 h 38112"/>
                <a:gd name="connsiteX2" fmla="*/ 17656 w 76352"/>
                <a:gd name="connsiteY2" fmla="*/ 14949 h 38112"/>
                <a:gd name="connsiteX3" fmla="*/ 7158 w 76352"/>
                <a:gd name="connsiteY3" fmla="*/ 32100 h 38112"/>
                <a:gd name="connsiteX4" fmla="*/ 30064 w 76352"/>
                <a:gd name="connsiteY4" fmla="*/ 37817 h 38112"/>
                <a:gd name="connsiteX5" fmla="*/ 43426 w 76352"/>
                <a:gd name="connsiteY5" fmla="*/ 35911 h 38112"/>
                <a:gd name="connsiteX6" fmla="*/ 70149 w 76352"/>
                <a:gd name="connsiteY6" fmla="*/ 18760 h 38112"/>
                <a:gd name="connsiteX7" fmla="*/ 66331 w 76352"/>
                <a:gd name="connsiteY7" fmla="*/ 13043 h 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2" h="38112">
                  <a:moveTo>
                    <a:pt x="66331" y="13043"/>
                  </a:moveTo>
                  <a:lnTo>
                    <a:pt x="34836" y="7327"/>
                  </a:lnTo>
                  <a:cubicBezTo>
                    <a:pt x="28155" y="6374"/>
                    <a:pt x="21474" y="9232"/>
                    <a:pt x="17656" y="14949"/>
                  </a:cubicBezTo>
                  <a:lnTo>
                    <a:pt x="7158" y="32100"/>
                  </a:lnTo>
                  <a:lnTo>
                    <a:pt x="30064" y="37817"/>
                  </a:lnTo>
                  <a:cubicBezTo>
                    <a:pt x="34836" y="38769"/>
                    <a:pt x="39608" y="37817"/>
                    <a:pt x="43426" y="35911"/>
                  </a:cubicBezTo>
                  <a:lnTo>
                    <a:pt x="70149" y="18760"/>
                  </a:lnTo>
                  <a:lnTo>
                    <a:pt x="66331" y="13043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F46F41A5-1E83-4F86-B436-0E9A1E8D27CC}"/>
                </a:ext>
              </a:extLst>
            </p:cNvPr>
            <p:cNvSpPr/>
            <p:nvPr/>
          </p:nvSpPr>
          <p:spPr>
            <a:xfrm>
              <a:off x="5120118" y="4514556"/>
              <a:ext cx="85897" cy="47640"/>
            </a:xfrm>
            <a:custGeom>
              <a:avLst/>
              <a:gdLst>
                <a:gd name="connsiteX0" fmla="*/ 85419 w 85896"/>
                <a:gd name="connsiteY0" fmla="*/ 12095 h 47640"/>
                <a:gd name="connsiteX1" fmla="*/ 40562 w 85896"/>
                <a:gd name="connsiteY1" fmla="*/ 7331 h 47640"/>
                <a:gd name="connsiteX2" fmla="*/ 26246 w 85896"/>
                <a:gd name="connsiteY2" fmla="*/ 13048 h 47640"/>
                <a:gd name="connsiteX3" fmla="*/ 7158 w 85896"/>
                <a:gd name="connsiteY3" fmla="*/ 34962 h 47640"/>
                <a:gd name="connsiteX4" fmla="*/ 34836 w 85896"/>
                <a:gd name="connsiteY4" fmla="*/ 47349 h 47640"/>
                <a:gd name="connsiteX5" fmla="*/ 51061 w 85896"/>
                <a:gd name="connsiteY5" fmla="*/ 45443 h 47640"/>
                <a:gd name="connsiteX6" fmla="*/ 85419 w 85896"/>
                <a:gd name="connsiteY6" fmla="*/ 21623 h 47640"/>
                <a:gd name="connsiteX7" fmla="*/ 85419 w 85896"/>
                <a:gd name="connsiteY7" fmla="*/ 12095 h 4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96" h="47640">
                  <a:moveTo>
                    <a:pt x="85419" y="12095"/>
                  </a:moveTo>
                  <a:lnTo>
                    <a:pt x="40562" y="7331"/>
                  </a:lnTo>
                  <a:cubicBezTo>
                    <a:pt x="34836" y="6378"/>
                    <a:pt x="30064" y="9236"/>
                    <a:pt x="26246" y="13048"/>
                  </a:cubicBezTo>
                  <a:lnTo>
                    <a:pt x="7158" y="34962"/>
                  </a:lnTo>
                  <a:lnTo>
                    <a:pt x="34836" y="47349"/>
                  </a:lnTo>
                  <a:cubicBezTo>
                    <a:pt x="39608" y="49254"/>
                    <a:pt x="46289" y="49254"/>
                    <a:pt x="51061" y="45443"/>
                  </a:cubicBezTo>
                  <a:lnTo>
                    <a:pt x="85419" y="21623"/>
                  </a:lnTo>
                  <a:lnTo>
                    <a:pt x="85419" y="12095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38B340B0-2867-44B6-9CF0-C224F0CDD9BB}"/>
                </a:ext>
              </a:extLst>
            </p:cNvPr>
            <p:cNvSpPr/>
            <p:nvPr/>
          </p:nvSpPr>
          <p:spPr>
            <a:xfrm>
              <a:off x="5125844" y="4303927"/>
              <a:ext cx="85897" cy="57169"/>
            </a:xfrm>
            <a:custGeom>
              <a:avLst/>
              <a:gdLst>
                <a:gd name="connsiteX0" fmla="*/ 31973 w 85896"/>
                <a:gd name="connsiteY0" fmla="*/ 7389 h 57168"/>
                <a:gd name="connsiteX1" fmla="*/ 7158 w 85896"/>
                <a:gd name="connsiteY1" fmla="*/ 14059 h 57168"/>
                <a:gd name="connsiteX2" fmla="*/ 11930 w 85896"/>
                <a:gd name="connsiteY2" fmla="*/ 31209 h 57168"/>
                <a:gd name="connsiteX3" fmla="*/ 24337 w 85896"/>
                <a:gd name="connsiteY3" fmla="*/ 43596 h 57168"/>
                <a:gd name="connsiteX4" fmla="*/ 78739 w 85896"/>
                <a:gd name="connsiteY4" fmla="*/ 55029 h 57168"/>
                <a:gd name="connsiteX5" fmla="*/ 82556 w 85896"/>
                <a:gd name="connsiteY5" fmla="*/ 48360 h 57168"/>
                <a:gd name="connsiteX6" fmla="*/ 48198 w 85896"/>
                <a:gd name="connsiteY6" fmla="*/ 12153 h 57168"/>
                <a:gd name="connsiteX7" fmla="*/ 31973 w 85896"/>
                <a:gd name="connsiteY7" fmla="*/ 7389 h 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96" h="57168">
                  <a:moveTo>
                    <a:pt x="31973" y="7389"/>
                  </a:moveTo>
                  <a:lnTo>
                    <a:pt x="7158" y="14059"/>
                  </a:lnTo>
                  <a:lnTo>
                    <a:pt x="11930" y="31209"/>
                  </a:lnTo>
                  <a:cubicBezTo>
                    <a:pt x="13839" y="36926"/>
                    <a:pt x="18611" y="42643"/>
                    <a:pt x="24337" y="43596"/>
                  </a:cubicBezTo>
                  <a:lnTo>
                    <a:pt x="78739" y="55029"/>
                  </a:lnTo>
                  <a:lnTo>
                    <a:pt x="82556" y="48360"/>
                  </a:lnTo>
                  <a:lnTo>
                    <a:pt x="48198" y="12153"/>
                  </a:lnTo>
                  <a:cubicBezTo>
                    <a:pt x="44380" y="8342"/>
                    <a:pt x="37699" y="6436"/>
                    <a:pt x="31973" y="7389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6E054886-9E07-4A79-B5E1-633AA7E86625}"/>
                </a:ext>
              </a:extLst>
            </p:cNvPr>
            <p:cNvSpPr/>
            <p:nvPr/>
          </p:nvSpPr>
          <p:spPr>
            <a:xfrm>
              <a:off x="5033267" y="4561429"/>
              <a:ext cx="85897" cy="66697"/>
            </a:xfrm>
            <a:custGeom>
              <a:avLst/>
              <a:gdLst>
                <a:gd name="connsiteX0" fmla="*/ 41517 w 85896"/>
                <a:gd name="connsiteY0" fmla="*/ 62409 h 66696"/>
                <a:gd name="connsiteX1" fmla="*/ 82556 w 85896"/>
                <a:gd name="connsiteY1" fmla="*/ 12863 h 66696"/>
                <a:gd name="connsiteX2" fmla="*/ 75875 w 85896"/>
                <a:gd name="connsiteY2" fmla="*/ 7146 h 66696"/>
                <a:gd name="connsiteX3" fmla="*/ 30064 w 85896"/>
                <a:gd name="connsiteY3" fmla="*/ 18580 h 66696"/>
                <a:gd name="connsiteX4" fmla="*/ 19565 w 85896"/>
                <a:gd name="connsiteY4" fmla="*/ 29061 h 66696"/>
                <a:gd name="connsiteX5" fmla="*/ 7158 w 85896"/>
                <a:gd name="connsiteY5" fmla="*/ 62409 h 66696"/>
                <a:gd name="connsiteX6" fmla="*/ 26246 w 85896"/>
                <a:gd name="connsiteY6" fmla="*/ 67173 h 66696"/>
                <a:gd name="connsiteX7" fmla="*/ 41517 w 85896"/>
                <a:gd name="connsiteY7" fmla="*/ 62409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96" h="66696">
                  <a:moveTo>
                    <a:pt x="41517" y="62409"/>
                  </a:moveTo>
                  <a:lnTo>
                    <a:pt x="82556" y="12863"/>
                  </a:lnTo>
                  <a:lnTo>
                    <a:pt x="75875" y="7146"/>
                  </a:lnTo>
                  <a:lnTo>
                    <a:pt x="30064" y="18580"/>
                  </a:lnTo>
                  <a:cubicBezTo>
                    <a:pt x="25292" y="19533"/>
                    <a:pt x="20520" y="23344"/>
                    <a:pt x="19565" y="29061"/>
                  </a:cubicBezTo>
                  <a:lnTo>
                    <a:pt x="7158" y="62409"/>
                  </a:lnTo>
                  <a:lnTo>
                    <a:pt x="26246" y="67173"/>
                  </a:lnTo>
                  <a:cubicBezTo>
                    <a:pt x="31018" y="69079"/>
                    <a:pt x="37699" y="67173"/>
                    <a:pt x="41517" y="62409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A87F2148-1C7F-4745-A17B-DB02081EEC01}"/>
                </a:ext>
              </a:extLst>
            </p:cNvPr>
            <p:cNvSpPr/>
            <p:nvPr/>
          </p:nvSpPr>
          <p:spPr>
            <a:xfrm>
              <a:off x="5033267" y="4628125"/>
              <a:ext cx="76353" cy="85753"/>
            </a:xfrm>
            <a:custGeom>
              <a:avLst/>
              <a:gdLst>
                <a:gd name="connsiteX0" fmla="*/ 51061 w 76352"/>
                <a:gd name="connsiteY0" fmla="*/ 59551 h 85752"/>
                <a:gd name="connsiteX1" fmla="*/ 71103 w 76352"/>
                <a:gd name="connsiteY1" fmla="*/ 13816 h 85752"/>
                <a:gd name="connsiteX2" fmla="*/ 64423 w 76352"/>
                <a:gd name="connsiteY2" fmla="*/ 7146 h 85752"/>
                <a:gd name="connsiteX3" fmla="*/ 17657 w 76352"/>
                <a:gd name="connsiteY3" fmla="*/ 33825 h 85752"/>
                <a:gd name="connsiteX4" fmla="*/ 9067 w 76352"/>
                <a:gd name="connsiteY4" fmla="*/ 48117 h 85752"/>
                <a:gd name="connsiteX5" fmla="*/ 7158 w 76352"/>
                <a:gd name="connsiteY5" fmla="*/ 78607 h 85752"/>
                <a:gd name="connsiteX6" fmla="*/ 40562 w 76352"/>
                <a:gd name="connsiteY6" fmla="*/ 70031 h 85752"/>
                <a:gd name="connsiteX7" fmla="*/ 51061 w 76352"/>
                <a:gd name="connsiteY7" fmla="*/ 59551 h 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2" h="85752">
                  <a:moveTo>
                    <a:pt x="51061" y="59551"/>
                  </a:moveTo>
                  <a:lnTo>
                    <a:pt x="71103" y="13816"/>
                  </a:lnTo>
                  <a:lnTo>
                    <a:pt x="64423" y="7146"/>
                  </a:lnTo>
                  <a:lnTo>
                    <a:pt x="17657" y="33825"/>
                  </a:lnTo>
                  <a:cubicBezTo>
                    <a:pt x="12884" y="36683"/>
                    <a:pt x="9067" y="42400"/>
                    <a:pt x="9067" y="48117"/>
                  </a:cubicBezTo>
                  <a:lnTo>
                    <a:pt x="7158" y="78607"/>
                  </a:lnTo>
                  <a:lnTo>
                    <a:pt x="40562" y="70031"/>
                  </a:lnTo>
                  <a:cubicBezTo>
                    <a:pt x="44380" y="68126"/>
                    <a:pt x="49152" y="64315"/>
                    <a:pt x="51061" y="5955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A78B14CC-A57F-4513-931B-CBF6100CB775}"/>
                </a:ext>
              </a:extLst>
            </p:cNvPr>
            <p:cNvSpPr/>
            <p:nvPr/>
          </p:nvSpPr>
          <p:spPr>
            <a:xfrm>
              <a:off x="5033267" y="4492826"/>
              <a:ext cx="104985" cy="66697"/>
            </a:xfrm>
            <a:custGeom>
              <a:avLst/>
              <a:gdLst>
                <a:gd name="connsiteX0" fmla="*/ 49152 w 104984"/>
                <a:gd name="connsiteY0" fmla="*/ 62409 h 66696"/>
                <a:gd name="connsiteX1" fmla="*/ 97827 w 104984"/>
                <a:gd name="connsiteY1" fmla="*/ 15721 h 66696"/>
                <a:gd name="connsiteX2" fmla="*/ 93055 w 104984"/>
                <a:gd name="connsiteY2" fmla="*/ 7146 h 66696"/>
                <a:gd name="connsiteX3" fmla="*/ 36745 w 104984"/>
                <a:gd name="connsiteY3" fmla="*/ 18580 h 66696"/>
                <a:gd name="connsiteX4" fmla="*/ 26246 w 104984"/>
                <a:gd name="connsiteY4" fmla="*/ 25249 h 66696"/>
                <a:gd name="connsiteX5" fmla="*/ 7158 w 104984"/>
                <a:gd name="connsiteY5" fmla="*/ 51928 h 66696"/>
                <a:gd name="connsiteX6" fmla="*/ 29109 w 104984"/>
                <a:gd name="connsiteY6" fmla="*/ 64315 h 66696"/>
                <a:gd name="connsiteX7" fmla="*/ 49152 w 104984"/>
                <a:gd name="connsiteY7" fmla="*/ 62409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984" h="66696">
                  <a:moveTo>
                    <a:pt x="49152" y="62409"/>
                  </a:moveTo>
                  <a:lnTo>
                    <a:pt x="97827" y="15721"/>
                  </a:lnTo>
                  <a:lnTo>
                    <a:pt x="93055" y="7146"/>
                  </a:lnTo>
                  <a:lnTo>
                    <a:pt x="36745" y="18580"/>
                  </a:lnTo>
                  <a:cubicBezTo>
                    <a:pt x="31973" y="19533"/>
                    <a:pt x="28155" y="22391"/>
                    <a:pt x="26246" y="25249"/>
                  </a:cubicBezTo>
                  <a:lnTo>
                    <a:pt x="7158" y="51928"/>
                  </a:lnTo>
                  <a:lnTo>
                    <a:pt x="29109" y="64315"/>
                  </a:lnTo>
                  <a:cubicBezTo>
                    <a:pt x="35790" y="69079"/>
                    <a:pt x="44380" y="68126"/>
                    <a:pt x="49152" y="62409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BE416D41-B1D7-4A77-8F2E-66ED08D7622B}"/>
                </a:ext>
              </a:extLst>
            </p:cNvPr>
            <p:cNvSpPr/>
            <p:nvPr/>
          </p:nvSpPr>
          <p:spPr>
            <a:xfrm>
              <a:off x="5033267" y="4700539"/>
              <a:ext cx="76353" cy="76225"/>
            </a:xfrm>
            <a:custGeom>
              <a:avLst/>
              <a:gdLst>
                <a:gd name="connsiteX0" fmla="*/ 47243 w 76352"/>
                <a:gd name="connsiteY0" fmla="*/ 64315 h 76224"/>
                <a:gd name="connsiteX1" fmla="*/ 75875 w 76352"/>
                <a:gd name="connsiteY1" fmla="*/ 13816 h 76224"/>
                <a:gd name="connsiteX2" fmla="*/ 69195 w 76352"/>
                <a:gd name="connsiteY2" fmla="*/ 7146 h 76224"/>
                <a:gd name="connsiteX3" fmla="*/ 21474 w 76352"/>
                <a:gd name="connsiteY3" fmla="*/ 27155 h 76224"/>
                <a:gd name="connsiteX4" fmla="*/ 10976 w 76352"/>
                <a:gd name="connsiteY4" fmla="*/ 40494 h 76224"/>
                <a:gd name="connsiteX5" fmla="*/ 7158 w 76352"/>
                <a:gd name="connsiteY5" fmla="*/ 67173 h 76224"/>
                <a:gd name="connsiteX6" fmla="*/ 29109 w 76352"/>
                <a:gd name="connsiteY6" fmla="*/ 71937 h 76224"/>
                <a:gd name="connsiteX7" fmla="*/ 47243 w 76352"/>
                <a:gd name="connsiteY7" fmla="*/ 64315 h 7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2" h="76224">
                  <a:moveTo>
                    <a:pt x="47243" y="64315"/>
                  </a:moveTo>
                  <a:lnTo>
                    <a:pt x="75875" y="13816"/>
                  </a:lnTo>
                  <a:lnTo>
                    <a:pt x="69195" y="7146"/>
                  </a:lnTo>
                  <a:lnTo>
                    <a:pt x="21474" y="27155"/>
                  </a:lnTo>
                  <a:cubicBezTo>
                    <a:pt x="15748" y="29061"/>
                    <a:pt x="11930" y="34778"/>
                    <a:pt x="10976" y="40494"/>
                  </a:cubicBezTo>
                  <a:lnTo>
                    <a:pt x="7158" y="67173"/>
                  </a:lnTo>
                  <a:lnTo>
                    <a:pt x="29109" y="71937"/>
                  </a:lnTo>
                  <a:cubicBezTo>
                    <a:pt x="35790" y="73843"/>
                    <a:pt x="43425" y="70984"/>
                    <a:pt x="47243" y="64315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CEE5F060-A867-4B2A-B031-F7510B60F126}"/>
                </a:ext>
              </a:extLst>
            </p:cNvPr>
            <p:cNvSpPr/>
            <p:nvPr/>
          </p:nvSpPr>
          <p:spPr>
            <a:xfrm>
              <a:off x="5032312" y="4229729"/>
              <a:ext cx="95441" cy="66697"/>
            </a:xfrm>
            <a:custGeom>
              <a:avLst/>
              <a:gdLst>
                <a:gd name="connsiteX0" fmla="*/ 28155 w 95440"/>
                <a:gd name="connsiteY0" fmla="*/ 55861 h 66696"/>
                <a:gd name="connsiteX1" fmla="*/ 87328 w 95440"/>
                <a:gd name="connsiteY1" fmla="*/ 67295 h 66696"/>
                <a:gd name="connsiteX2" fmla="*/ 90191 w 95440"/>
                <a:gd name="connsiteY2" fmla="*/ 60625 h 66696"/>
                <a:gd name="connsiteX3" fmla="*/ 48198 w 95440"/>
                <a:gd name="connsiteY3" fmla="*/ 12032 h 66696"/>
                <a:gd name="connsiteX4" fmla="*/ 29109 w 95440"/>
                <a:gd name="connsiteY4" fmla="*/ 9174 h 66696"/>
                <a:gd name="connsiteX5" fmla="*/ 7158 w 95440"/>
                <a:gd name="connsiteY5" fmla="*/ 21560 h 66696"/>
                <a:gd name="connsiteX6" fmla="*/ 14793 w 95440"/>
                <a:gd name="connsiteY6" fmla="*/ 45380 h 66696"/>
                <a:gd name="connsiteX7" fmla="*/ 28155 w 95440"/>
                <a:gd name="connsiteY7" fmla="*/ 55861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440" h="66696">
                  <a:moveTo>
                    <a:pt x="28155" y="55861"/>
                  </a:moveTo>
                  <a:lnTo>
                    <a:pt x="87328" y="67295"/>
                  </a:lnTo>
                  <a:lnTo>
                    <a:pt x="90191" y="60625"/>
                  </a:lnTo>
                  <a:lnTo>
                    <a:pt x="48198" y="12032"/>
                  </a:lnTo>
                  <a:cubicBezTo>
                    <a:pt x="43425" y="7268"/>
                    <a:pt x="34836" y="5362"/>
                    <a:pt x="29109" y="9174"/>
                  </a:cubicBezTo>
                  <a:lnTo>
                    <a:pt x="7158" y="21560"/>
                  </a:lnTo>
                  <a:lnTo>
                    <a:pt x="14793" y="45380"/>
                  </a:lnTo>
                  <a:cubicBezTo>
                    <a:pt x="16702" y="51097"/>
                    <a:pt x="22429" y="55861"/>
                    <a:pt x="28155" y="5586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D717715D-C036-4EE3-B258-FC2E81E15B77}"/>
                </a:ext>
              </a:extLst>
            </p:cNvPr>
            <p:cNvSpPr/>
            <p:nvPr/>
          </p:nvSpPr>
          <p:spPr>
            <a:xfrm>
              <a:off x="5220331" y="4324179"/>
              <a:ext cx="76353" cy="76225"/>
            </a:xfrm>
            <a:custGeom>
              <a:avLst/>
              <a:gdLst>
                <a:gd name="connsiteX0" fmla="*/ 7158 w 76352"/>
                <a:gd name="connsiteY0" fmla="*/ 7146 h 76224"/>
                <a:gd name="connsiteX1" fmla="*/ 10021 w 76352"/>
                <a:gd name="connsiteY1" fmla="*/ 37636 h 76224"/>
                <a:gd name="connsiteX2" fmla="*/ 21474 w 76352"/>
                <a:gd name="connsiteY2" fmla="*/ 51928 h 76224"/>
                <a:gd name="connsiteX3" fmla="*/ 64423 w 76352"/>
                <a:gd name="connsiteY3" fmla="*/ 70984 h 76224"/>
                <a:gd name="connsiteX4" fmla="*/ 69195 w 76352"/>
                <a:gd name="connsiteY4" fmla="*/ 65267 h 76224"/>
                <a:gd name="connsiteX5" fmla="*/ 33881 w 76352"/>
                <a:gd name="connsiteY5" fmla="*/ 14769 h 76224"/>
                <a:gd name="connsiteX6" fmla="*/ 19565 w 76352"/>
                <a:gd name="connsiteY6" fmla="*/ 7146 h 76224"/>
                <a:gd name="connsiteX7" fmla="*/ 7158 w 76352"/>
                <a:gd name="connsiteY7" fmla="*/ 7146 h 7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352" h="76224">
                  <a:moveTo>
                    <a:pt x="7158" y="7146"/>
                  </a:moveTo>
                  <a:lnTo>
                    <a:pt x="10021" y="37636"/>
                  </a:lnTo>
                  <a:cubicBezTo>
                    <a:pt x="10976" y="44306"/>
                    <a:pt x="14793" y="50022"/>
                    <a:pt x="21474" y="51928"/>
                  </a:cubicBezTo>
                  <a:lnTo>
                    <a:pt x="64423" y="70984"/>
                  </a:lnTo>
                  <a:lnTo>
                    <a:pt x="69195" y="65267"/>
                  </a:lnTo>
                  <a:lnTo>
                    <a:pt x="33881" y="14769"/>
                  </a:lnTo>
                  <a:cubicBezTo>
                    <a:pt x="31018" y="10005"/>
                    <a:pt x="25292" y="7146"/>
                    <a:pt x="19565" y="7146"/>
                  </a:cubicBezTo>
                  <a:lnTo>
                    <a:pt x="7158" y="7146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1485D6D2-4756-4F04-ACB1-4B603AB66A57}"/>
                </a:ext>
              </a:extLst>
            </p:cNvPr>
            <p:cNvSpPr/>
            <p:nvPr/>
          </p:nvSpPr>
          <p:spPr>
            <a:xfrm>
              <a:off x="5032312" y="4312378"/>
              <a:ext cx="104985" cy="57169"/>
            </a:xfrm>
            <a:custGeom>
              <a:avLst/>
              <a:gdLst>
                <a:gd name="connsiteX0" fmla="*/ 37699 w 104984"/>
                <a:gd name="connsiteY0" fmla="*/ 54201 h 57168"/>
                <a:gd name="connsiteX1" fmla="*/ 100690 w 104984"/>
                <a:gd name="connsiteY1" fmla="*/ 55154 h 57168"/>
                <a:gd name="connsiteX2" fmla="*/ 103553 w 104984"/>
                <a:gd name="connsiteY2" fmla="*/ 47531 h 57168"/>
                <a:gd name="connsiteX3" fmla="*/ 54878 w 104984"/>
                <a:gd name="connsiteY3" fmla="*/ 10372 h 57168"/>
                <a:gd name="connsiteX4" fmla="*/ 35790 w 104984"/>
                <a:gd name="connsiteY4" fmla="*/ 10372 h 57168"/>
                <a:gd name="connsiteX5" fmla="*/ 7158 w 104984"/>
                <a:gd name="connsiteY5" fmla="*/ 29428 h 57168"/>
                <a:gd name="connsiteX6" fmla="*/ 26246 w 104984"/>
                <a:gd name="connsiteY6" fmla="*/ 48484 h 57168"/>
                <a:gd name="connsiteX7" fmla="*/ 37699 w 104984"/>
                <a:gd name="connsiteY7" fmla="*/ 54201 h 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984" h="57168">
                  <a:moveTo>
                    <a:pt x="37699" y="54201"/>
                  </a:moveTo>
                  <a:lnTo>
                    <a:pt x="100690" y="55154"/>
                  </a:lnTo>
                  <a:lnTo>
                    <a:pt x="103553" y="47531"/>
                  </a:lnTo>
                  <a:lnTo>
                    <a:pt x="54878" y="10372"/>
                  </a:lnTo>
                  <a:cubicBezTo>
                    <a:pt x="49152" y="6560"/>
                    <a:pt x="41517" y="5608"/>
                    <a:pt x="35790" y="10372"/>
                  </a:cubicBezTo>
                  <a:lnTo>
                    <a:pt x="7158" y="29428"/>
                  </a:lnTo>
                  <a:lnTo>
                    <a:pt x="26246" y="48484"/>
                  </a:lnTo>
                  <a:cubicBezTo>
                    <a:pt x="30064" y="52295"/>
                    <a:pt x="33881" y="54201"/>
                    <a:pt x="37699" y="5420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9473A769-AACA-4B76-BBAE-638C763B940D}"/>
                </a:ext>
              </a:extLst>
            </p:cNvPr>
            <p:cNvSpPr/>
            <p:nvPr/>
          </p:nvSpPr>
          <p:spPr>
            <a:xfrm>
              <a:off x="5033267" y="4374678"/>
              <a:ext cx="114529" cy="66697"/>
            </a:xfrm>
            <a:custGeom>
              <a:avLst/>
              <a:gdLst>
                <a:gd name="connsiteX0" fmla="*/ 58696 w 114528"/>
                <a:gd name="connsiteY0" fmla="*/ 58598 h 66696"/>
                <a:gd name="connsiteX1" fmla="*/ 112143 w 114528"/>
                <a:gd name="connsiteY1" fmla="*/ 37636 h 66696"/>
                <a:gd name="connsiteX2" fmla="*/ 112143 w 114528"/>
                <a:gd name="connsiteY2" fmla="*/ 30013 h 66696"/>
                <a:gd name="connsiteX3" fmla="*/ 50106 w 114528"/>
                <a:gd name="connsiteY3" fmla="*/ 8099 h 66696"/>
                <a:gd name="connsiteX4" fmla="*/ 33881 w 114528"/>
                <a:gd name="connsiteY4" fmla="*/ 10957 h 66696"/>
                <a:gd name="connsiteX5" fmla="*/ 7158 w 114528"/>
                <a:gd name="connsiteY5" fmla="*/ 33825 h 66696"/>
                <a:gd name="connsiteX6" fmla="*/ 44380 w 114528"/>
                <a:gd name="connsiteY6" fmla="*/ 56692 h 66696"/>
                <a:gd name="connsiteX7" fmla="*/ 58696 w 114528"/>
                <a:gd name="connsiteY7" fmla="*/ 58598 h 6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528" h="66696">
                  <a:moveTo>
                    <a:pt x="58696" y="58598"/>
                  </a:moveTo>
                  <a:lnTo>
                    <a:pt x="112143" y="37636"/>
                  </a:lnTo>
                  <a:lnTo>
                    <a:pt x="112143" y="30013"/>
                  </a:lnTo>
                  <a:lnTo>
                    <a:pt x="50106" y="8099"/>
                  </a:lnTo>
                  <a:cubicBezTo>
                    <a:pt x="44380" y="6193"/>
                    <a:pt x="38653" y="7146"/>
                    <a:pt x="33881" y="10957"/>
                  </a:cubicBezTo>
                  <a:lnTo>
                    <a:pt x="7158" y="33825"/>
                  </a:lnTo>
                  <a:lnTo>
                    <a:pt x="44380" y="56692"/>
                  </a:lnTo>
                  <a:cubicBezTo>
                    <a:pt x="48198" y="60503"/>
                    <a:pt x="53924" y="60503"/>
                    <a:pt x="58696" y="58598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44F50705-DB9E-47E0-BC68-0F8891B11387}"/>
                </a:ext>
              </a:extLst>
            </p:cNvPr>
            <p:cNvSpPr/>
            <p:nvPr/>
          </p:nvSpPr>
          <p:spPr>
            <a:xfrm>
              <a:off x="5032312" y="4440275"/>
              <a:ext cx="104985" cy="47640"/>
            </a:xfrm>
            <a:custGeom>
              <a:avLst/>
              <a:gdLst>
                <a:gd name="connsiteX0" fmla="*/ 52015 w 104984"/>
                <a:gd name="connsiteY0" fmla="*/ 47311 h 47640"/>
                <a:gd name="connsiteX1" fmla="*/ 99736 w 104984"/>
                <a:gd name="connsiteY1" fmla="*/ 21585 h 47640"/>
                <a:gd name="connsiteX2" fmla="*/ 98781 w 104984"/>
                <a:gd name="connsiteY2" fmla="*/ 12057 h 47640"/>
                <a:gd name="connsiteX3" fmla="*/ 36745 w 104984"/>
                <a:gd name="connsiteY3" fmla="*/ 7293 h 47640"/>
                <a:gd name="connsiteX4" fmla="*/ 21474 w 104984"/>
                <a:gd name="connsiteY4" fmla="*/ 14916 h 47640"/>
                <a:gd name="connsiteX5" fmla="*/ 7158 w 104984"/>
                <a:gd name="connsiteY5" fmla="*/ 35877 h 47640"/>
                <a:gd name="connsiteX6" fmla="*/ 36745 w 104984"/>
                <a:gd name="connsiteY6" fmla="*/ 48264 h 47640"/>
                <a:gd name="connsiteX7" fmla="*/ 52015 w 104984"/>
                <a:gd name="connsiteY7" fmla="*/ 47311 h 4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984" h="47640">
                  <a:moveTo>
                    <a:pt x="52015" y="47311"/>
                  </a:moveTo>
                  <a:lnTo>
                    <a:pt x="99736" y="21585"/>
                  </a:lnTo>
                  <a:lnTo>
                    <a:pt x="98781" y="12057"/>
                  </a:lnTo>
                  <a:lnTo>
                    <a:pt x="36745" y="7293"/>
                  </a:lnTo>
                  <a:cubicBezTo>
                    <a:pt x="30064" y="6340"/>
                    <a:pt x="24337" y="10151"/>
                    <a:pt x="21474" y="14916"/>
                  </a:cubicBezTo>
                  <a:lnTo>
                    <a:pt x="7158" y="35877"/>
                  </a:lnTo>
                  <a:lnTo>
                    <a:pt x="36745" y="48264"/>
                  </a:lnTo>
                  <a:cubicBezTo>
                    <a:pt x="41517" y="50169"/>
                    <a:pt x="47243" y="50169"/>
                    <a:pt x="52015" y="4731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F6AF358A-12B9-4586-B7BA-0A664072A3C4}"/>
                </a:ext>
              </a:extLst>
            </p:cNvPr>
            <p:cNvSpPr/>
            <p:nvPr/>
          </p:nvSpPr>
          <p:spPr>
            <a:xfrm>
              <a:off x="4895832" y="4091694"/>
              <a:ext cx="1212097" cy="962337"/>
            </a:xfrm>
            <a:custGeom>
              <a:avLst/>
              <a:gdLst>
                <a:gd name="connsiteX0" fmla="*/ 1205894 w 1212097"/>
                <a:gd name="connsiteY0" fmla="*/ 959955 h 962336"/>
                <a:gd name="connsiteX1" fmla="*/ 7158 w 1212097"/>
                <a:gd name="connsiteY1" fmla="*/ 959955 h 962336"/>
                <a:gd name="connsiteX2" fmla="*/ 7158 w 1212097"/>
                <a:gd name="connsiteY2" fmla="*/ 7146 h 962336"/>
                <a:gd name="connsiteX3" fmla="*/ 1205894 w 1212097"/>
                <a:gd name="connsiteY3" fmla="*/ 7146 h 962336"/>
                <a:gd name="connsiteX4" fmla="*/ 1205894 w 1212097"/>
                <a:gd name="connsiteY4" fmla="*/ 959955 h 962336"/>
                <a:gd name="connsiteX5" fmla="*/ 20520 w 1212097"/>
                <a:gd name="connsiteY5" fmla="*/ 946615 h 962336"/>
                <a:gd name="connsiteX6" fmla="*/ 1191578 w 1212097"/>
                <a:gd name="connsiteY6" fmla="*/ 946615 h 962336"/>
                <a:gd name="connsiteX7" fmla="*/ 1191578 w 1212097"/>
                <a:gd name="connsiteY7" fmla="*/ 20485 h 962336"/>
                <a:gd name="connsiteX8" fmla="*/ 20520 w 1212097"/>
                <a:gd name="connsiteY8" fmla="*/ 20485 h 962336"/>
                <a:gd name="connsiteX9" fmla="*/ 20520 w 1212097"/>
                <a:gd name="connsiteY9" fmla="*/ 946615 h 96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2097" h="962336">
                  <a:moveTo>
                    <a:pt x="1205894" y="959955"/>
                  </a:moveTo>
                  <a:lnTo>
                    <a:pt x="7158" y="959955"/>
                  </a:lnTo>
                  <a:lnTo>
                    <a:pt x="7158" y="7146"/>
                  </a:lnTo>
                  <a:lnTo>
                    <a:pt x="1205894" y="7146"/>
                  </a:lnTo>
                  <a:lnTo>
                    <a:pt x="1205894" y="959955"/>
                  </a:lnTo>
                  <a:close/>
                  <a:moveTo>
                    <a:pt x="20520" y="946615"/>
                  </a:moveTo>
                  <a:lnTo>
                    <a:pt x="1191578" y="946615"/>
                  </a:lnTo>
                  <a:lnTo>
                    <a:pt x="1191578" y="20485"/>
                  </a:lnTo>
                  <a:lnTo>
                    <a:pt x="20520" y="20485"/>
                  </a:lnTo>
                  <a:lnTo>
                    <a:pt x="20520" y="946615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35C1E55C-B0E7-4915-895F-1A4AE8A07873}"/>
                </a:ext>
              </a:extLst>
            </p:cNvPr>
            <p:cNvSpPr/>
            <p:nvPr/>
          </p:nvSpPr>
          <p:spPr>
            <a:xfrm>
              <a:off x="6222458" y="5181707"/>
              <a:ext cx="1460243" cy="666966"/>
            </a:xfrm>
            <a:custGeom>
              <a:avLst/>
              <a:gdLst>
                <a:gd name="connsiteX0" fmla="*/ 1392958 w 1460243"/>
                <a:gd name="connsiteY0" fmla="*/ 170076 h 666965"/>
                <a:gd name="connsiteX1" fmla="*/ 1398684 w 1460243"/>
                <a:gd name="connsiteY1" fmla="*/ 170076 h 666965"/>
                <a:gd name="connsiteX2" fmla="*/ 1398684 w 1460243"/>
                <a:gd name="connsiteY2" fmla="*/ 9052 h 666965"/>
                <a:gd name="connsiteX3" fmla="*/ 1377687 w 1460243"/>
                <a:gd name="connsiteY3" fmla="*/ 9052 h 666965"/>
                <a:gd name="connsiteX4" fmla="*/ 1377687 w 1460243"/>
                <a:gd name="connsiteY4" fmla="*/ 123389 h 666965"/>
                <a:gd name="connsiteX5" fmla="*/ 1268885 w 1460243"/>
                <a:gd name="connsiteY5" fmla="*/ 7146 h 666965"/>
                <a:gd name="connsiteX6" fmla="*/ 1264113 w 1460243"/>
                <a:gd name="connsiteY6" fmla="*/ 7146 h 666965"/>
                <a:gd name="connsiteX7" fmla="*/ 1264113 w 1460243"/>
                <a:gd name="connsiteY7" fmla="*/ 168171 h 666965"/>
                <a:gd name="connsiteX8" fmla="*/ 1284155 w 1460243"/>
                <a:gd name="connsiteY8" fmla="*/ 168171 h 666965"/>
                <a:gd name="connsiteX9" fmla="*/ 1284155 w 1460243"/>
                <a:gd name="connsiteY9" fmla="*/ 53834 h 666965"/>
                <a:gd name="connsiteX10" fmla="*/ 1392958 w 1460243"/>
                <a:gd name="connsiteY10" fmla="*/ 170076 h 666965"/>
                <a:gd name="connsiteX11" fmla="*/ 1192532 w 1460243"/>
                <a:gd name="connsiteY11" fmla="*/ 170076 h 666965"/>
                <a:gd name="connsiteX12" fmla="*/ 1198258 w 1460243"/>
                <a:gd name="connsiteY12" fmla="*/ 170076 h 666965"/>
                <a:gd name="connsiteX13" fmla="*/ 1198258 w 1460243"/>
                <a:gd name="connsiteY13" fmla="*/ 9052 h 666965"/>
                <a:gd name="connsiteX14" fmla="*/ 1177262 w 1460243"/>
                <a:gd name="connsiteY14" fmla="*/ 9052 h 666965"/>
                <a:gd name="connsiteX15" fmla="*/ 1177262 w 1460243"/>
                <a:gd name="connsiteY15" fmla="*/ 123389 h 666965"/>
                <a:gd name="connsiteX16" fmla="*/ 1068459 w 1460243"/>
                <a:gd name="connsiteY16" fmla="*/ 7146 h 666965"/>
                <a:gd name="connsiteX17" fmla="*/ 1063687 w 1460243"/>
                <a:gd name="connsiteY17" fmla="*/ 7146 h 666965"/>
                <a:gd name="connsiteX18" fmla="*/ 1063687 w 1460243"/>
                <a:gd name="connsiteY18" fmla="*/ 168171 h 666965"/>
                <a:gd name="connsiteX19" fmla="*/ 1083730 w 1460243"/>
                <a:gd name="connsiteY19" fmla="*/ 168171 h 666965"/>
                <a:gd name="connsiteX20" fmla="*/ 1083730 w 1460243"/>
                <a:gd name="connsiteY20" fmla="*/ 53834 h 666965"/>
                <a:gd name="connsiteX21" fmla="*/ 1192532 w 1460243"/>
                <a:gd name="connsiteY21" fmla="*/ 170076 h 666965"/>
                <a:gd name="connsiteX22" fmla="*/ 1179170 w 1460243"/>
                <a:gd name="connsiteY22" fmla="*/ 418759 h 666965"/>
                <a:gd name="connsiteX23" fmla="*/ 1263158 w 1460243"/>
                <a:gd name="connsiteY23" fmla="*/ 418759 h 666965"/>
                <a:gd name="connsiteX24" fmla="*/ 1263158 w 1460243"/>
                <a:gd name="connsiteY24" fmla="*/ 400656 h 666965"/>
                <a:gd name="connsiteX25" fmla="*/ 1200167 w 1460243"/>
                <a:gd name="connsiteY25" fmla="*/ 400656 h 666965"/>
                <a:gd name="connsiteX26" fmla="*/ 1200167 w 1460243"/>
                <a:gd name="connsiteY26" fmla="*/ 342535 h 666965"/>
                <a:gd name="connsiteX27" fmla="*/ 1258386 w 1460243"/>
                <a:gd name="connsiteY27" fmla="*/ 342535 h 666965"/>
                <a:gd name="connsiteX28" fmla="*/ 1258386 w 1460243"/>
                <a:gd name="connsiteY28" fmla="*/ 324431 h 666965"/>
                <a:gd name="connsiteX29" fmla="*/ 1200167 w 1460243"/>
                <a:gd name="connsiteY29" fmla="*/ 324431 h 666965"/>
                <a:gd name="connsiteX30" fmla="*/ 1200167 w 1460243"/>
                <a:gd name="connsiteY30" fmla="*/ 276791 h 666965"/>
                <a:gd name="connsiteX31" fmla="*/ 1263158 w 1460243"/>
                <a:gd name="connsiteY31" fmla="*/ 276791 h 666965"/>
                <a:gd name="connsiteX32" fmla="*/ 1263158 w 1460243"/>
                <a:gd name="connsiteY32" fmla="*/ 258688 h 666965"/>
                <a:gd name="connsiteX33" fmla="*/ 1179170 w 1460243"/>
                <a:gd name="connsiteY33" fmla="*/ 258688 h 666965"/>
                <a:gd name="connsiteX34" fmla="*/ 1179170 w 1460243"/>
                <a:gd name="connsiteY34" fmla="*/ 418759 h 666965"/>
                <a:gd name="connsiteX35" fmla="*/ 931024 w 1460243"/>
                <a:gd name="connsiteY35" fmla="*/ 104333 h 666965"/>
                <a:gd name="connsiteX36" fmla="*/ 954885 w 1460243"/>
                <a:gd name="connsiteY36" fmla="*/ 48117 h 666965"/>
                <a:gd name="connsiteX37" fmla="*/ 978745 w 1460243"/>
                <a:gd name="connsiteY37" fmla="*/ 104333 h 666965"/>
                <a:gd name="connsiteX38" fmla="*/ 931024 w 1460243"/>
                <a:gd name="connsiteY38" fmla="*/ 104333 h 666965"/>
                <a:gd name="connsiteX39" fmla="*/ 880441 w 1460243"/>
                <a:gd name="connsiteY39" fmla="*/ 168171 h 666965"/>
                <a:gd name="connsiteX40" fmla="*/ 901438 w 1460243"/>
                <a:gd name="connsiteY40" fmla="*/ 168171 h 666965"/>
                <a:gd name="connsiteX41" fmla="*/ 923389 w 1460243"/>
                <a:gd name="connsiteY41" fmla="*/ 121483 h 666965"/>
                <a:gd name="connsiteX42" fmla="*/ 987335 w 1460243"/>
                <a:gd name="connsiteY42" fmla="*/ 121483 h 666965"/>
                <a:gd name="connsiteX43" fmla="*/ 1009286 w 1460243"/>
                <a:gd name="connsiteY43" fmla="*/ 168171 h 666965"/>
                <a:gd name="connsiteX44" fmla="*/ 1031237 w 1460243"/>
                <a:gd name="connsiteY44" fmla="*/ 168171 h 666965"/>
                <a:gd name="connsiteX45" fmla="*/ 959657 w 1460243"/>
                <a:gd name="connsiteY45" fmla="*/ 7146 h 666965"/>
                <a:gd name="connsiteX46" fmla="*/ 953930 w 1460243"/>
                <a:gd name="connsiteY46" fmla="*/ 7146 h 666965"/>
                <a:gd name="connsiteX47" fmla="*/ 880441 w 1460243"/>
                <a:gd name="connsiteY47" fmla="*/ 168171 h 666965"/>
                <a:gd name="connsiteX48" fmla="*/ 1375778 w 1460243"/>
                <a:gd name="connsiteY48" fmla="*/ 658867 h 666965"/>
                <a:gd name="connsiteX49" fmla="*/ 1459766 w 1460243"/>
                <a:gd name="connsiteY49" fmla="*/ 658867 h 666965"/>
                <a:gd name="connsiteX50" fmla="*/ 1459766 w 1460243"/>
                <a:gd name="connsiteY50" fmla="*/ 640764 h 666965"/>
                <a:gd name="connsiteX51" fmla="*/ 1396775 w 1460243"/>
                <a:gd name="connsiteY51" fmla="*/ 640764 h 666965"/>
                <a:gd name="connsiteX52" fmla="*/ 1396775 w 1460243"/>
                <a:gd name="connsiteY52" fmla="*/ 582642 h 666965"/>
                <a:gd name="connsiteX53" fmla="*/ 1454994 w 1460243"/>
                <a:gd name="connsiteY53" fmla="*/ 582642 h 666965"/>
                <a:gd name="connsiteX54" fmla="*/ 1454994 w 1460243"/>
                <a:gd name="connsiteY54" fmla="*/ 565492 h 666965"/>
                <a:gd name="connsiteX55" fmla="*/ 1396775 w 1460243"/>
                <a:gd name="connsiteY55" fmla="*/ 565492 h 666965"/>
                <a:gd name="connsiteX56" fmla="*/ 1396775 w 1460243"/>
                <a:gd name="connsiteY56" fmla="*/ 517851 h 666965"/>
                <a:gd name="connsiteX57" fmla="*/ 1459766 w 1460243"/>
                <a:gd name="connsiteY57" fmla="*/ 517851 h 666965"/>
                <a:gd name="connsiteX58" fmla="*/ 1459766 w 1460243"/>
                <a:gd name="connsiteY58" fmla="*/ 499748 h 666965"/>
                <a:gd name="connsiteX59" fmla="*/ 1375778 w 1460243"/>
                <a:gd name="connsiteY59" fmla="*/ 499748 h 666965"/>
                <a:gd name="connsiteX60" fmla="*/ 1375778 w 1460243"/>
                <a:gd name="connsiteY60" fmla="*/ 658867 h 666965"/>
                <a:gd name="connsiteX61" fmla="*/ 1070368 w 1460243"/>
                <a:gd name="connsiteY61" fmla="*/ 418759 h 666965"/>
                <a:gd name="connsiteX62" fmla="*/ 1091365 w 1460243"/>
                <a:gd name="connsiteY62" fmla="*/ 418759 h 666965"/>
                <a:gd name="connsiteX63" fmla="*/ 1091365 w 1460243"/>
                <a:gd name="connsiteY63" fmla="*/ 276791 h 666965"/>
                <a:gd name="connsiteX64" fmla="*/ 1140040 w 1460243"/>
                <a:gd name="connsiteY64" fmla="*/ 276791 h 666965"/>
                <a:gd name="connsiteX65" fmla="*/ 1140040 w 1460243"/>
                <a:gd name="connsiteY65" fmla="*/ 258688 h 666965"/>
                <a:gd name="connsiteX66" fmla="*/ 1021693 w 1460243"/>
                <a:gd name="connsiteY66" fmla="*/ 258688 h 666965"/>
                <a:gd name="connsiteX67" fmla="*/ 1021693 w 1460243"/>
                <a:gd name="connsiteY67" fmla="*/ 276791 h 666965"/>
                <a:gd name="connsiteX68" fmla="*/ 1070368 w 1460243"/>
                <a:gd name="connsiteY68" fmla="*/ 276791 h 666965"/>
                <a:gd name="connsiteX69" fmla="*/ 1070368 w 1460243"/>
                <a:gd name="connsiteY69" fmla="*/ 418759 h 666965"/>
                <a:gd name="connsiteX70" fmla="*/ 675243 w 1460243"/>
                <a:gd name="connsiteY70" fmla="*/ 168171 h 666965"/>
                <a:gd name="connsiteX71" fmla="*/ 695286 w 1460243"/>
                <a:gd name="connsiteY71" fmla="*/ 168171 h 666965"/>
                <a:gd name="connsiteX72" fmla="*/ 695286 w 1460243"/>
                <a:gd name="connsiteY72" fmla="*/ 53834 h 666965"/>
                <a:gd name="connsiteX73" fmla="*/ 759231 w 1460243"/>
                <a:gd name="connsiteY73" fmla="*/ 120530 h 666965"/>
                <a:gd name="connsiteX74" fmla="*/ 823176 w 1460243"/>
                <a:gd name="connsiteY74" fmla="*/ 53834 h 666965"/>
                <a:gd name="connsiteX75" fmla="*/ 823176 w 1460243"/>
                <a:gd name="connsiteY75" fmla="*/ 168171 h 666965"/>
                <a:gd name="connsiteX76" fmla="*/ 843219 w 1460243"/>
                <a:gd name="connsiteY76" fmla="*/ 168171 h 666965"/>
                <a:gd name="connsiteX77" fmla="*/ 843219 w 1460243"/>
                <a:gd name="connsiteY77" fmla="*/ 7146 h 666965"/>
                <a:gd name="connsiteX78" fmla="*/ 838447 w 1460243"/>
                <a:gd name="connsiteY78" fmla="*/ 7146 h 666965"/>
                <a:gd name="connsiteX79" fmla="*/ 759231 w 1460243"/>
                <a:gd name="connsiteY79" fmla="*/ 91946 h 666965"/>
                <a:gd name="connsiteX80" fmla="*/ 680015 w 1460243"/>
                <a:gd name="connsiteY80" fmla="*/ 7146 h 666965"/>
                <a:gd name="connsiteX81" fmla="*/ 675243 w 1460243"/>
                <a:gd name="connsiteY81" fmla="*/ 7146 h 666965"/>
                <a:gd name="connsiteX82" fmla="*/ 675243 w 1460243"/>
                <a:gd name="connsiteY82" fmla="*/ 168171 h 666965"/>
                <a:gd name="connsiteX83" fmla="*/ 1263158 w 1460243"/>
                <a:gd name="connsiteY83" fmla="*/ 662678 h 666965"/>
                <a:gd name="connsiteX84" fmla="*/ 1317559 w 1460243"/>
                <a:gd name="connsiteY84" fmla="*/ 643622 h 666965"/>
                <a:gd name="connsiteX85" fmla="*/ 1317559 w 1460243"/>
                <a:gd name="connsiteY85" fmla="*/ 619802 h 666965"/>
                <a:gd name="connsiteX86" fmla="*/ 1315651 w 1460243"/>
                <a:gd name="connsiteY86" fmla="*/ 618849 h 666965"/>
                <a:gd name="connsiteX87" fmla="*/ 1263158 w 1460243"/>
                <a:gd name="connsiteY87" fmla="*/ 644575 h 666965"/>
                <a:gd name="connsiteX88" fmla="*/ 1200167 w 1460243"/>
                <a:gd name="connsiteY88" fmla="*/ 576926 h 666965"/>
                <a:gd name="connsiteX89" fmla="*/ 1263158 w 1460243"/>
                <a:gd name="connsiteY89" fmla="*/ 511182 h 666965"/>
                <a:gd name="connsiteX90" fmla="*/ 1315651 w 1460243"/>
                <a:gd name="connsiteY90" fmla="*/ 535955 h 666965"/>
                <a:gd name="connsiteX91" fmla="*/ 1317559 w 1460243"/>
                <a:gd name="connsiteY91" fmla="*/ 535002 h 666965"/>
                <a:gd name="connsiteX92" fmla="*/ 1317559 w 1460243"/>
                <a:gd name="connsiteY92" fmla="*/ 512135 h 666965"/>
                <a:gd name="connsiteX93" fmla="*/ 1263158 w 1460243"/>
                <a:gd name="connsiteY93" fmla="*/ 493078 h 666965"/>
                <a:gd name="connsiteX94" fmla="*/ 1179170 w 1460243"/>
                <a:gd name="connsiteY94" fmla="*/ 575973 h 666965"/>
                <a:gd name="connsiteX95" fmla="*/ 1263158 w 1460243"/>
                <a:gd name="connsiteY95" fmla="*/ 662678 h 666965"/>
                <a:gd name="connsiteX96" fmla="*/ 912891 w 1460243"/>
                <a:gd name="connsiteY96" fmla="*/ 420665 h 666965"/>
                <a:gd name="connsiteX97" fmla="*/ 982563 w 1460243"/>
                <a:gd name="connsiteY97" fmla="*/ 350157 h 666965"/>
                <a:gd name="connsiteX98" fmla="*/ 982563 w 1460243"/>
                <a:gd name="connsiteY98" fmla="*/ 259640 h 666965"/>
                <a:gd name="connsiteX99" fmla="*/ 961566 w 1460243"/>
                <a:gd name="connsiteY99" fmla="*/ 259640 h 666965"/>
                <a:gd name="connsiteX100" fmla="*/ 961566 w 1460243"/>
                <a:gd name="connsiteY100" fmla="*/ 355874 h 666965"/>
                <a:gd name="connsiteX101" fmla="*/ 912891 w 1460243"/>
                <a:gd name="connsiteY101" fmla="*/ 402562 h 666965"/>
                <a:gd name="connsiteX102" fmla="*/ 864216 w 1460243"/>
                <a:gd name="connsiteY102" fmla="*/ 355874 h 666965"/>
                <a:gd name="connsiteX103" fmla="*/ 864216 w 1460243"/>
                <a:gd name="connsiteY103" fmla="*/ 258688 h 666965"/>
                <a:gd name="connsiteX104" fmla="*/ 843219 w 1460243"/>
                <a:gd name="connsiteY104" fmla="*/ 258688 h 666965"/>
                <a:gd name="connsiteX105" fmla="*/ 843219 w 1460243"/>
                <a:gd name="connsiteY105" fmla="*/ 349204 h 666965"/>
                <a:gd name="connsiteX106" fmla="*/ 912891 w 1460243"/>
                <a:gd name="connsiteY106" fmla="*/ 420665 h 666965"/>
                <a:gd name="connsiteX107" fmla="*/ 1122860 w 1460243"/>
                <a:gd name="connsiteY107" fmla="*/ 660773 h 666965"/>
                <a:gd name="connsiteX108" fmla="*/ 1127632 w 1460243"/>
                <a:gd name="connsiteY108" fmla="*/ 660773 h 666965"/>
                <a:gd name="connsiteX109" fmla="*/ 1127632 w 1460243"/>
                <a:gd name="connsiteY109" fmla="*/ 499748 h 666965"/>
                <a:gd name="connsiteX110" fmla="*/ 1107590 w 1460243"/>
                <a:gd name="connsiteY110" fmla="*/ 499748 h 666965"/>
                <a:gd name="connsiteX111" fmla="*/ 1107590 w 1460243"/>
                <a:gd name="connsiteY111" fmla="*/ 614085 h 666965"/>
                <a:gd name="connsiteX112" fmla="*/ 998787 w 1460243"/>
                <a:gd name="connsiteY112" fmla="*/ 497842 h 666965"/>
                <a:gd name="connsiteX113" fmla="*/ 994015 w 1460243"/>
                <a:gd name="connsiteY113" fmla="*/ 497842 h 666965"/>
                <a:gd name="connsiteX114" fmla="*/ 994015 w 1460243"/>
                <a:gd name="connsiteY114" fmla="*/ 658867 h 666965"/>
                <a:gd name="connsiteX115" fmla="*/ 1014058 w 1460243"/>
                <a:gd name="connsiteY115" fmla="*/ 658867 h 666965"/>
                <a:gd name="connsiteX116" fmla="*/ 1014058 w 1460243"/>
                <a:gd name="connsiteY116" fmla="*/ 544530 h 666965"/>
                <a:gd name="connsiteX117" fmla="*/ 1122860 w 1460243"/>
                <a:gd name="connsiteY117" fmla="*/ 660773 h 666965"/>
                <a:gd name="connsiteX118" fmla="*/ 504404 w 1460243"/>
                <a:gd name="connsiteY118" fmla="*/ 168171 h 666965"/>
                <a:gd name="connsiteX119" fmla="*/ 623705 w 1460243"/>
                <a:gd name="connsiteY119" fmla="*/ 168171 h 666965"/>
                <a:gd name="connsiteX120" fmla="*/ 623705 w 1460243"/>
                <a:gd name="connsiteY120" fmla="*/ 150067 h 666965"/>
                <a:gd name="connsiteX121" fmla="*/ 539717 w 1460243"/>
                <a:gd name="connsiteY121" fmla="*/ 150067 h 666965"/>
                <a:gd name="connsiteX122" fmla="*/ 631340 w 1460243"/>
                <a:gd name="connsiteY122" fmla="*/ 9052 h 666965"/>
                <a:gd name="connsiteX123" fmla="*/ 513948 w 1460243"/>
                <a:gd name="connsiteY123" fmla="*/ 9052 h 666965"/>
                <a:gd name="connsiteX124" fmla="*/ 513948 w 1460243"/>
                <a:gd name="connsiteY124" fmla="*/ 27155 h 666965"/>
                <a:gd name="connsiteX125" fmla="*/ 596982 w 1460243"/>
                <a:gd name="connsiteY125" fmla="*/ 27155 h 666965"/>
                <a:gd name="connsiteX126" fmla="*/ 504404 w 1460243"/>
                <a:gd name="connsiteY126" fmla="*/ 168171 h 666965"/>
                <a:gd name="connsiteX127" fmla="*/ 735371 w 1460243"/>
                <a:gd name="connsiteY127" fmla="*/ 418759 h 666965"/>
                <a:gd name="connsiteX128" fmla="*/ 755413 w 1460243"/>
                <a:gd name="connsiteY128" fmla="*/ 418759 h 666965"/>
                <a:gd name="connsiteX129" fmla="*/ 755413 w 1460243"/>
                <a:gd name="connsiteY129" fmla="*/ 276791 h 666965"/>
                <a:gd name="connsiteX130" fmla="*/ 804088 w 1460243"/>
                <a:gd name="connsiteY130" fmla="*/ 276791 h 666965"/>
                <a:gd name="connsiteX131" fmla="*/ 804088 w 1460243"/>
                <a:gd name="connsiteY131" fmla="*/ 258688 h 666965"/>
                <a:gd name="connsiteX132" fmla="*/ 685742 w 1460243"/>
                <a:gd name="connsiteY132" fmla="*/ 258688 h 666965"/>
                <a:gd name="connsiteX133" fmla="*/ 685742 w 1460243"/>
                <a:gd name="connsiteY133" fmla="*/ 276791 h 666965"/>
                <a:gd name="connsiteX134" fmla="*/ 734417 w 1460243"/>
                <a:gd name="connsiteY134" fmla="*/ 276791 h 666965"/>
                <a:gd name="connsiteX135" fmla="*/ 734417 w 1460243"/>
                <a:gd name="connsiteY135" fmla="*/ 418759 h 666965"/>
                <a:gd name="connsiteX136" fmla="*/ 442368 w 1460243"/>
                <a:gd name="connsiteY136" fmla="*/ 168171 h 666965"/>
                <a:gd name="connsiteX137" fmla="*/ 462411 w 1460243"/>
                <a:gd name="connsiteY137" fmla="*/ 168171 h 666965"/>
                <a:gd name="connsiteX138" fmla="*/ 462411 w 1460243"/>
                <a:gd name="connsiteY138" fmla="*/ 9052 h 666965"/>
                <a:gd name="connsiteX139" fmla="*/ 442368 w 1460243"/>
                <a:gd name="connsiteY139" fmla="*/ 9052 h 666965"/>
                <a:gd name="connsiteX140" fmla="*/ 442368 w 1460243"/>
                <a:gd name="connsiteY140" fmla="*/ 168171 h 666965"/>
                <a:gd name="connsiteX141" fmla="*/ 844174 w 1460243"/>
                <a:gd name="connsiteY141" fmla="*/ 658867 h 666965"/>
                <a:gd name="connsiteX142" fmla="*/ 928161 w 1460243"/>
                <a:gd name="connsiteY142" fmla="*/ 658867 h 666965"/>
                <a:gd name="connsiteX143" fmla="*/ 928161 w 1460243"/>
                <a:gd name="connsiteY143" fmla="*/ 640764 h 666965"/>
                <a:gd name="connsiteX144" fmla="*/ 865170 w 1460243"/>
                <a:gd name="connsiteY144" fmla="*/ 640764 h 666965"/>
                <a:gd name="connsiteX145" fmla="*/ 865170 w 1460243"/>
                <a:gd name="connsiteY145" fmla="*/ 582642 h 666965"/>
                <a:gd name="connsiteX146" fmla="*/ 924344 w 1460243"/>
                <a:gd name="connsiteY146" fmla="*/ 582642 h 666965"/>
                <a:gd name="connsiteX147" fmla="*/ 924344 w 1460243"/>
                <a:gd name="connsiteY147" fmla="*/ 565492 h 666965"/>
                <a:gd name="connsiteX148" fmla="*/ 865170 w 1460243"/>
                <a:gd name="connsiteY148" fmla="*/ 565492 h 666965"/>
                <a:gd name="connsiteX149" fmla="*/ 865170 w 1460243"/>
                <a:gd name="connsiteY149" fmla="*/ 517851 h 666965"/>
                <a:gd name="connsiteX150" fmla="*/ 928161 w 1460243"/>
                <a:gd name="connsiteY150" fmla="*/ 517851 h 666965"/>
                <a:gd name="connsiteX151" fmla="*/ 928161 w 1460243"/>
                <a:gd name="connsiteY151" fmla="*/ 499748 h 666965"/>
                <a:gd name="connsiteX152" fmla="*/ 844174 w 1460243"/>
                <a:gd name="connsiteY152" fmla="*/ 499748 h 666965"/>
                <a:gd name="connsiteX153" fmla="*/ 844174 w 1460243"/>
                <a:gd name="connsiteY153" fmla="*/ 658867 h 666965"/>
                <a:gd name="connsiteX154" fmla="*/ 617024 w 1460243"/>
                <a:gd name="connsiteY154" fmla="*/ 418759 h 666965"/>
                <a:gd name="connsiteX155" fmla="*/ 637067 w 1460243"/>
                <a:gd name="connsiteY155" fmla="*/ 418759 h 666965"/>
                <a:gd name="connsiteX156" fmla="*/ 637067 w 1460243"/>
                <a:gd name="connsiteY156" fmla="*/ 258688 h 666965"/>
                <a:gd name="connsiteX157" fmla="*/ 617024 w 1460243"/>
                <a:gd name="connsiteY157" fmla="*/ 258688 h 666965"/>
                <a:gd name="connsiteX158" fmla="*/ 617024 w 1460243"/>
                <a:gd name="connsiteY158" fmla="*/ 418759 h 666965"/>
                <a:gd name="connsiteX159" fmla="*/ 303024 w 1460243"/>
                <a:gd name="connsiteY159" fmla="*/ 168171 h 666965"/>
                <a:gd name="connsiteX160" fmla="*/ 386058 w 1460243"/>
                <a:gd name="connsiteY160" fmla="*/ 168171 h 666965"/>
                <a:gd name="connsiteX161" fmla="*/ 386058 w 1460243"/>
                <a:gd name="connsiteY161" fmla="*/ 150067 h 666965"/>
                <a:gd name="connsiteX162" fmla="*/ 323067 w 1460243"/>
                <a:gd name="connsiteY162" fmla="*/ 150067 h 666965"/>
                <a:gd name="connsiteX163" fmla="*/ 323067 w 1460243"/>
                <a:gd name="connsiteY163" fmla="*/ 92899 h 666965"/>
                <a:gd name="connsiteX164" fmla="*/ 381286 w 1460243"/>
                <a:gd name="connsiteY164" fmla="*/ 92899 h 666965"/>
                <a:gd name="connsiteX165" fmla="*/ 381286 w 1460243"/>
                <a:gd name="connsiteY165" fmla="*/ 74795 h 666965"/>
                <a:gd name="connsiteX166" fmla="*/ 323067 w 1460243"/>
                <a:gd name="connsiteY166" fmla="*/ 74795 h 666965"/>
                <a:gd name="connsiteX167" fmla="*/ 323067 w 1460243"/>
                <a:gd name="connsiteY167" fmla="*/ 27155 h 666965"/>
                <a:gd name="connsiteX168" fmla="*/ 386058 w 1460243"/>
                <a:gd name="connsiteY168" fmla="*/ 27155 h 666965"/>
                <a:gd name="connsiteX169" fmla="*/ 386058 w 1460243"/>
                <a:gd name="connsiteY169" fmla="*/ 9052 h 666965"/>
                <a:gd name="connsiteX170" fmla="*/ 303024 w 1460243"/>
                <a:gd name="connsiteY170" fmla="*/ 9052 h 666965"/>
                <a:gd name="connsiteX171" fmla="*/ 303024 w 1460243"/>
                <a:gd name="connsiteY171" fmla="*/ 168171 h 666965"/>
                <a:gd name="connsiteX172" fmla="*/ 757322 w 1460243"/>
                <a:gd name="connsiteY172" fmla="*/ 658867 h 666965"/>
                <a:gd name="connsiteX173" fmla="*/ 777365 w 1460243"/>
                <a:gd name="connsiteY173" fmla="*/ 658867 h 666965"/>
                <a:gd name="connsiteX174" fmla="*/ 777365 w 1460243"/>
                <a:gd name="connsiteY174" fmla="*/ 499748 h 666965"/>
                <a:gd name="connsiteX175" fmla="*/ 757322 w 1460243"/>
                <a:gd name="connsiteY175" fmla="*/ 499748 h 666965"/>
                <a:gd name="connsiteX176" fmla="*/ 757322 w 1460243"/>
                <a:gd name="connsiteY176" fmla="*/ 658867 h 666965"/>
                <a:gd name="connsiteX177" fmla="*/ 497723 w 1460243"/>
                <a:gd name="connsiteY177" fmla="*/ 418759 h 666965"/>
                <a:gd name="connsiteX178" fmla="*/ 517766 w 1460243"/>
                <a:gd name="connsiteY178" fmla="*/ 418759 h 666965"/>
                <a:gd name="connsiteX179" fmla="*/ 517766 w 1460243"/>
                <a:gd name="connsiteY179" fmla="*/ 276791 h 666965"/>
                <a:gd name="connsiteX180" fmla="*/ 567395 w 1460243"/>
                <a:gd name="connsiteY180" fmla="*/ 276791 h 666965"/>
                <a:gd name="connsiteX181" fmla="*/ 567395 w 1460243"/>
                <a:gd name="connsiteY181" fmla="*/ 258688 h 666965"/>
                <a:gd name="connsiteX182" fmla="*/ 448094 w 1460243"/>
                <a:gd name="connsiteY182" fmla="*/ 258688 h 666965"/>
                <a:gd name="connsiteX183" fmla="*/ 448094 w 1460243"/>
                <a:gd name="connsiteY183" fmla="*/ 276791 h 666965"/>
                <a:gd name="connsiteX184" fmla="*/ 496769 w 1460243"/>
                <a:gd name="connsiteY184" fmla="*/ 276791 h 666965"/>
                <a:gd name="connsiteX185" fmla="*/ 496769 w 1460243"/>
                <a:gd name="connsiteY185" fmla="*/ 418759 h 666965"/>
                <a:gd name="connsiteX186" fmla="*/ 103553 w 1460243"/>
                <a:gd name="connsiteY186" fmla="*/ 170076 h 666965"/>
                <a:gd name="connsiteX187" fmla="*/ 109280 w 1460243"/>
                <a:gd name="connsiteY187" fmla="*/ 170076 h 666965"/>
                <a:gd name="connsiteX188" fmla="*/ 142684 w 1460243"/>
                <a:gd name="connsiteY188" fmla="*/ 109097 h 666965"/>
                <a:gd name="connsiteX189" fmla="*/ 176088 w 1460243"/>
                <a:gd name="connsiteY189" fmla="*/ 170076 h 666965"/>
                <a:gd name="connsiteX190" fmla="*/ 180860 w 1460243"/>
                <a:gd name="connsiteY190" fmla="*/ 170076 h 666965"/>
                <a:gd name="connsiteX191" fmla="*/ 275347 w 1460243"/>
                <a:gd name="connsiteY191" fmla="*/ 9052 h 666965"/>
                <a:gd name="connsiteX192" fmla="*/ 250532 w 1460243"/>
                <a:gd name="connsiteY192" fmla="*/ 9052 h 666965"/>
                <a:gd name="connsiteX193" fmla="*/ 177043 w 1460243"/>
                <a:gd name="connsiteY193" fmla="*/ 136728 h 666965"/>
                <a:gd name="connsiteX194" fmla="*/ 152228 w 1460243"/>
                <a:gd name="connsiteY194" fmla="*/ 90040 h 666965"/>
                <a:gd name="connsiteX195" fmla="*/ 196131 w 1460243"/>
                <a:gd name="connsiteY195" fmla="*/ 10004 h 666965"/>
                <a:gd name="connsiteX196" fmla="*/ 173225 w 1460243"/>
                <a:gd name="connsiteY196" fmla="*/ 10004 h 666965"/>
                <a:gd name="connsiteX197" fmla="*/ 141730 w 1460243"/>
                <a:gd name="connsiteY197" fmla="*/ 70031 h 666965"/>
                <a:gd name="connsiteX198" fmla="*/ 110234 w 1460243"/>
                <a:gd name="connsiteY198" fmla="*/ 10004 h 666965"/>
                <a:gd name="connsiteX199" fmla="*/ 86374 w 1460243"/>
                <a:gd name="connsiteY199" fmla="*/ 10004 h 666965"/>
                <a:gd name="connsiteX200" fmla="*/ 130277 w 1460243"/>
                <a:gd name="connsiteY200" fmla="*/ 90040 h 666965"/>
                <a:gd name="connsiteX201" fmla="*/ 105462 w 1460243"/>
                <a:gd name="connsiteY201" fmla="*/ 136728 h 666965"/>
                <a:gd name="connsiteX202" fmla="*/ 31973 w 1460243"/>
                <a:gd name="connsiteY202" fmla="*/ 9052 h 666965"/>
                <a:gd name="connsiteX203" fmla="*/ 7158 w 1460243"/>
                <a:gd name="connsiteY203" fmla="*/ 9052 h 666965"/>
                <a:gd name="connsiteX204" fmla="*/ 103553 w 1460243"/>
                <a:gd name="connsiteY204" fmla="*/ 170076 h 666965"/>
                <a:gd name="connsiteX205" fmla="*/ 644702 w 1460243"/>
                <a:gd name="connsiteY205" fmla="*/ 662678 h 666965"/>
                <a:gd name="connsiteX206" fmla="*/ 699103 w 1460243"/>
                <a:gd name="connsiteY206" fmla="*/ 643622 h 666965"/>
                <a:gd name="connsiteX207" fmla="*/ 699103 w 1460243"/>
                <a:gd name="connsiteY207" fmla="*/ 619802 h 666965"/>
                <a:gd name="connsiteX208" fmla="*/ 697195 w 1460243"/>
                <a:gd name="connsiteY208" fmla="*/ 618849 h 666965"/>
                <a:gd name="connsiteX209" fmla="*/ 644702 w 1460243"/>
                <a:gd name="connsiteY209" fmla="*/ 644575 h 666965"/>
                <a:gd name="connsiteX210" fmla="*/ 581711 w 1460243"/>
                <a:gd name="connsiteY210" fmla="*/ 576926 h 666965"/>
                <a:gd name="connsiteX211" fmla="*/ 644702 w 1460243"/>
                <a:gd name="connsiteY211" fmla="*/ 511182 h 666965"/>
                <a:gd name="connsiteX212" fmla="*/ 697195 w 1460243"/>
                <a:gd name="connsiteY212" fmla="*/ 535955 h 666965"/>
                <a:gd name="connsiteX213" fmla="*/ 699103 w 1460243"/>
                <a:gd name="connsiteY213" fmla="*/ 535002 h 666965"/>
                <a:gd name="connsiteX214" fmla="*/ 699103 w 1460243"/>
                <a:gd name="connsiteY214" fmla="*/ 512135 h 666965"/>
                <a:gd name="connsiteX215" fmla="*/ 644702 w 1460243"/>
                <a:gd name="connsiteY215" fmla="*/ 493078 h 666965"/>
                <a:gd name="connsiteX216" fmla="*/ 561669 w 1460243"/>
                <a:gd name="connsiteY216" fmla="*/ 575973 h 666965"/>
                <a:gd name="connsiteX217" fmla="*/ 644702 w 1460243"/>
                <a:gd name="connsiteY217" fmla="*/ 662678 h 666965"/>
                <a:gd name="connsiteX218" fmla="*/ 364106 w 1460243"/>
                <a:gd name="connsiteY218" fmla="*/ 421618 h 666965"/>
                <a:gd name="connsiteX219" fmla="*/ 416599 w 1460243"/>
                <a:gd name="connsiteY219" fmla="*/ 375883 h 666965"/>
                <a:gd name="connsiteX220" fmla="*/ 368878 w 1460243"/>
                <a:gd name="connsiteY220" fmla="*/ 321573 h 666965"/>
                <a:gd name="connsiteX221" fmla="*/ 344064 w 1460243"/>
                <a:gd name="connsiteY221" fmla="*/ 292989 h 666965"/>
                <a:gd name="connsiteX222" fmla="*/ 366015 w 1460243"/>
                <a:gd name="connsiteY222" fmla="*/ 272980 h 666965"/>
                <a:gd name="connsiteX223" fmla="*/ 393693 w 1460243"/>
                <a:gd name="connsiteY223" fmla="*/ 291083 h 666965"/>
                <a:gd name="connsiteX224" fmla="*/ 410872 w 1460243"/>
                <a:gd name="connsiteY224" fmla="*/ 281555 h 666965"/>
                <a:gd name="connsiteX225" fmla="*/ 367924 w 1460243"/>
                <a:gd name="connsiteY225" fmla="*/ 254876 h 666965"/>
                <a:gd name="connsiteX226" fmla="*/ 323067 w 1460243"/>
                <a:gd name="connsiteY226" fmla="*/ 293941 h 666965"/>
                <a:gd name="connsiteX227" fmla="*/ 363152 w 1460243"/>
                <a:gd name="connsiteY227" fmla="*/ 338723 h 666965"/>
                <a:gd name="connsiteX228" fmla="*/ 395602 w 1460243"/>
                <a:gd name="connsiteY228" fmla="*/ 375883 h 666965"/>
                <a:gd name="connsiteX229" fmla="*/ 365061 w 1460243"/>
                <a:gd name="connsiteY229" fmla="*/ 403514 h 666965"/>
                <a:gd name="connsiteX230" fmla="*/ 327839 w 1460243"/>
                <a:gd name="connsiteY230" fmla="*/ 375883 h 666965"/>
                <a:gd name="connsiteX231" fmla="*/ 311614 w 1460243"/>
                <a:gd name="connsiteY231" fmla="*/ 384458 h 666965"/>
                <a:gd name="connsiteX232" fmla="*/ 364106 w 1460243"/>
                <a:gd name="connsiteY232" fmla="*/ 421618 h 666965"/>
                <a:gd name="connsiteX233" fmla="*/ 471000 w 1460243"/>
                <a:gd name="connsiteY233" fmla="*/ 661726 h 666965"/>
                <a:gd name="connsiteX234" fmla="*/ 523493 w 1460243"/>
                <a:gd name="connsiteY234" fmla="*/ 616943 h 666965"/>
                <a:gd name="connsiteX235" fmla="*/ 476727 w 1460243"/>
                <a:gd name="connsiteY235" fmla="*/ 561681 h 666965"/>
                <a:gd name="connsiteX236" fmla="*/ 450958 w 1460243"/>
                <a:gd name="connsiteY236" fmla="*/ 533096 h 666965"/>
                <a:gd name="connsiteX237" fmla="*/ 472909 w 1460243"/>
                <a:gd name="connsiteY237" fmla="*/ 514040 h 666965"/>
                <a:gd name="connsiteX238" fmla="*/ 500587 w 1460243"/>
                <a:gd name="connsiteY238" fmla="*/ 531191 h 666965"/>
                <a:gd name="connsiteX239" fmla="*/ 517766 w 1460243"/>
                <a:gd name="connsiteY239" fmla="*/ 521663 h 666965"/>
                <a:gd name="connsiteX240" fmla="*/ 474818 w 1460243"/>
                <a:gd name="connsiteY240" fmla="*/ 495937 h 666965"/>
                <a:gd name="connsiteX241" fmla="*/ 429960 w 1460243"/>
                <a:gd name="connsiteY241" fmla="*/ 535002 h 666965"/>
                <a:gd name="connsiteX242" fmla="*/ 469091 w 1460243"/>
                <a:gd name="connsiteY242" fmla="*/ 580737 h 666965"/>
                <a:gd name="connsiteX243" fmla="*/ 502495 w 1460243"/>
                <a:gd name="connsiteY243" fmla="*/ 617896 h 666965"/>
                <a:gd name="connsiteX244" fmla="*/ 471000 w 1460243"/>
                <a:gd name="connsiteY244" fmla="*/ 644575 h 666965"/>
                <a:gd name="connsiteX245" fmla="*/ 433778 w 1460243"/>
                <a:gd name="connsiteY245" fmla="*/ 617896 h 666965"/>
                <a:gd name="connsiteX246" fmla="*/ 417553 w 1460243"/>
                <a:gd name="connsiteY246" fmla="*/ 626472 h 666965"/>
                <a:gd name="connsiteX247" fmla="*/ 471000 w 1460243"/>
                <a:gd name="connsiteY247" fmla="*/ 661726 h 666965"/>
                <a:gd name="connsiteX248" fmla="*/ 255304 w 1460243"/>
                <a:gd name="connsiteY248" fmla="*/ 420665 h 666965"/>
                <a:gd name="connsiteX249" fmla="*/ 260076 w 1460243"/>
                <a:gd name="connsiteY249" fmla="*/ 420665 h 666965"/>
                <a:gd name="connsiteX250" fmla="*/ 260076 w 1460243"/>
                <a:gd name="connsiteY250" fmla="*/ 258688 h 666965"/>
                <a:gd name="connsiteX251" fmla="*/ 240033 w 1460243"/>
                <a:gd name="connsiteY251" fmla="*/ 258688 h 666965"/>
                <a:gd name="connsiteX252" fmla="*/ 240033 w 1460243"/>
                <a:gd name="connsiteY252" fmla="*/ 373025 h 666965"/>
                <a:gd name="connsiteX253" fmla="*/ 131231 w 1460243"/>
                <a:gd name="connsiteY253" fmla="*/ 256782 h 666965"/>
                <a:gd name="connsiteX254" fmla="*/ 126459 w 1460243"/>
                <a:gd name="connsiteY254" fmla="*/ 256782 h 666965"/>
                <a:gd name="connsiteX255" fmla="*/ 126459 w 1460243"/>
                <a:gd name="connsiteY255" fmla="*/ 418759 h 666965"/>
                <a:gd name="connsiteX256" fmla="*/ 146502 w 1460243"/>
                <a:gd name="connsiteY256" fmla="*/ 418759 h 666965"/>
                <a:gd name="connsiteX257" fmla="*/ 146502 w 1460243"/>
                <a:gd name="connsiteY257" fmla="*/ 304422 h 666965"/>
                <a:gd name="connsiteX258" fmla="*/ 255304 w 1460243"/>
                <a:gd name="connsiteY258" fmla="*/ 420665 h 666965"/>
                <a:gd name="connsiteX259" fmla="*/ 39608 w 1460243"/>
                <a:gd name="connsiteY259" fmla="*/ 418759 h 666965"/>
                <a:gd name="connsiteX260" fmla="*/ 59650 w 1460243"/>
                <a:gd name="connsiteY260" fmla="*/ 418759 h 666965"/>
                <a:gd name="connsiteX261" fmla="*/ 59650 w 1460243"/>
                <a:gd name="connsiteY261" fmla="*/ 258688 h 666965"/>
                <a:gd name="connsiteX262" fmla="*/ 39608 w 1460243"/>
                <a:gd name="connsiteY262" fmla="*/ 258688 h 666965"/>
                <a:gd name="connsiteX263" fmla="*/ 39608 w 1460243"/>
                <a:gd name="connsiteY263" fmla="*/ 418759 h 666965"/>
                <a:gd name="connsiteX264" fmla="*/ 242897 w 1460243"/>
                <a:gd name="connsiteY264" fmla="*/ 658867 h 666965"/>
                <a:gd name="connsiteX265" fmla="*/ 262939 w 1460243"/>
                <a:gd name="connsiteY265" fmla="*/ 658867 h 666965"/>
                <a:gd name="connsiteX266" fmla="*/ 262939 w 1460243"/>
                <a:gd name="connsiteY266" fmla="*/ 582642 h 666965"/>
                <a:gd name="connsiteX267" fmla="*/ 319249 w 1460243"/>
                <a:gd name="connsiteY267" fmla="*/ 582642 h 666965"/>
                <a:gd name="connsiteX268" fmla="*/ 319249 w 1460243"/>
                <a:gd name="connsiteY268" fmla="*/ 565492 h 666965"/>
                <a:gd name="connsiteX269" fmla="*/ 262939 w 1460243"/>
                <a:gd name="connsiteY269" fmla="*/ 565492 h 666965"/>
                <a:gd name="connsiteX270" fmla="*/ 262939 w 1460243"/>
                <a:gd name="connsiteY270" fmla="*/ 517851 h 666965"/>
                <a:gd name="connsiteX271" fmla="*/ 325930 w 1460243"/>
                <a:gd name="connsiteY271" fmla="*/ 517851 h 666965"/>
                <a:gd name="connsiteX272" fmla="*/ 325930 w 1460243"/>
                <a:gd name="connsiteY272" fmla="*/ 499748 h 666965"/>
                <a:gd name="connsiteX273" fmla="*/ 242897 w 1460243"/>
                <a:gd name="connsiteY273" fmla="*/ 499748 h 666965"/>
                <a:gd name="connsiteX274" fmla="*/ 242897 w 1460243"/>
                <a:gd name="connsiteY274" fmla="*/ 658867 h 666965"/>
                <a:gd name="connsiteX275" fmla="*/ 115006 w 1460243"/>
                <a:gd name="connsiteY275" fmla="*/ 644575 h 666965"/>
                <a:gd name="connsiteX276" fmla="*/ 48198 w 1460243"/>
                <a:gd name="connsiteY276" fmla="*/ 576926 h 666965"/>
                <a:gd name="connsiteX277" fmla="*/ 115006 w 1460243"/>
                <a:gd name="connsiteY277" fmla="*/ 511182 h 666965"/>
                <a:gd name="connsiteX278" fmla="*/ 179906 w 1460243"/>
                <a:gd name="connsiteY278" fmla="*/ 576926 h 666965"/>
                <a:gd name="connsiteX279" fmla="*/ 115006 w 1460243"/>
                <a:gd name="connsiteY279" fmla="*/ 644575 h 666965"/>
                <a:gd name="connsiteX280" fmla="*/ 115006 w 1460243"/>
                <a:gd name="connsiteY280" fmla="*/ 662678 h 666965"/>
                <a:gd name="connsiteX281" fmla="*/ 201857 w 1460243"/>
                <a:gd name="connsiteY281" fmla="*/ 576926 h 666965"/>
                <a:gd name="connsiteX282" fmla="*/ 115006 w 1460243"/>
                <a:gd name="connsiteY282" fmla="*/ 494031 h 666965"/>
                <a:gd name="connsiteX283" fmla="*/ 28155 w 1460243"/>
                <a:gd name="connsiteY283" fmla="*/ 576926 h 666965"/>
                <a:gd name="connsiteX284" fmla="*/ 115006 w 1460243"/>
                <a:gd name="connsiteY284" fmla="*/ 662678 h 66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</a:cxnLst>
              <a:rect l="l" t="t" r="r" b="b"/>
              <a:pathLst>
                <a:path w="1460243" h="666965">
                  <a:moveTo>
                    <a:pt x="1392958" y="170076"/>
                  </a:moveTo>
                  <a:lnTo>
                    <a:pt x="1398684" y="170076"/>
                  </a:lnTo>
                  <a:lnTo>
                    <a:pt x="1398684" y="9052"/>
                  </a:lnTo>
                  <a:lnTo>
                    <a:pt x="1377687" y="9052"/>
                  </a:lnTo>
                  <a:lnTo>
                    <a:pt x="1377687" y="123389"/>
                  </a:lnTo>
                  <a:lnTo>
                    <a:pt x="1268885" y="7146"/>
                  </a:lnTo>
                  <a:lnTo>
                    <a:pt x="1264113" y="7146"/>
                  </a:lnTo>
                  <a:lnTo>
                    <a:pt x="1264113" y="168171"/>
                  </a:lnTo>
                  <a:lnTo>
                    <a:pt x="1284155" y="168171"/>
                  </a:lnTo>
                  <a:lnTo>
                    <a:pt x="1284155" y="53834"/>
                  </a:lnTo>
                  <a:lnTo>
                    <a:pt x="1392958" y="170076"/>
                  </a:lnTo>
                  <a:close/>
                  <a:moveTo>
                    <a:pt x="1192532" y="170076"/>
                  </a:moveTo>
                  <a:lnTo>
                    <a:pt x="1198258" y="170076"/>
                  </a:lnTo>
                  <a:lnTo>
                    <a:pt x="1198258" y="9052"/>
                  </a:lnTo>
                  <a:lnTo>
                    <a:pt x="1177262" y="9052"/>
                  </a:lnTo>
                  <a:lnTo>
                    <a:pt x="1177262" y="123389"/>
                  </a:lnTo>
                  <a:lnTo>
                    <a:pt x="1068459" y="7146"/>
                  </a:lnTo>
                  <a:lnTo>
                    <a:pt x="1063687" y="7146"/>
                  </a:lnTo>
                  <a:lnTo>
                    <a:pt x="1063687" y="168171"/>
                  </a:lnTo>
                  <a:lnTo>
                    <a:pt x="1083730" y="168171"/>
                  </a:lnTo>
                  <a:lnTo>
                    <a:pt x="1083730" y="53834"/>
                  </a:lnTo>
                  <a:lnTo>
                    <a:pt x="1192532" y="170076"/>
                  </a:lnTo>
                  <a:close/>
                  <a:moveTo>
                    <a:pt x="1179170" y="418759"/>
                  </a:moveTo>
                  <a:lnTo>
                    <a:pt x="1263158" y="418759"/>
                  </a:lnTo>
                  <a:lnTo>
                    <a:pt x="1263158" y="400656"/>
                  </a:lnTo>
                  <a:lnTo>
                    <a:pt x="1200167" y="400656"/>
                  </a:lnTo>
                  <a:lnTo>
                    <a:pt x="1200167" y="342535"/>
                  </a:lnTo>
                  <a:lnTo>
                    <a:pt x="1258386" y="342535"/>
                  </a:lnTo>
                  <a:lnTo>
                    <a:pt x="1258386" y="324431"/>
                  </a:lnTo>
                  <a:lnTo>
                    <a:pt x="1200167" y="324431"/>
                  </a:lnTo>
                  <a:lnTo>
                    <a:pt x="1200167" y="276791"/>
                  </a:lnTo>
                  <a:lnTo>
                    <a:pt x="1263158" y="276791"/>
                  </a:lnTo>
                  <a:lnTo>
                    <a:pt x="1263158" y="258688"/>
                  </a:lnTo>
                  <a:lnTo>
                    <a:pt x="1179170" y="258688"/>
                  </a:lnTo>
                  <a:lnTo>
                    <a:pt x="1179170" y="418759"/>
                  </a:lnTo>
                  <a:close/>
                  <a:moveTo>
                    <a:pt x="931024" y="104333"/>
                  </a:moveTo>
                  <a:lnTo>
                    <a:pt x="954885" y="48117"/>
                  </a:lnTo>
                  <a:lnTo>
                    <a:pt x="978745" y="104333"/>
                  </a:lnTo>
                  <a:lnTo>
                    <a:pt x="931024" y="104333"/>
                  </a:lnTo>
                  <a:close/>
                  <a:moveTo>
                    <a:pt x="880441" y="168171"/>
                  </a:moveTo>
                  <a:lnTo>
                    <a:pt x="901438" y="168171"/>
                  </a:lnTo>
                  <a:lnTo>
                    <a:pt x="923389" y="121483"/>
                  </a:lnTo>
                  <a:lnTo>
                    <a:pt x="987335" y="121483"/>
                  </a:lnTo>
                  <a:lnTo>
                    <a:pt x="1009286" y="168171"/>
                  </a:lnTo>
                  <a:lnTo>
                    <a:pt x="1031237" y="168171"/>
                  </a:lnTo>
                  <a:lnTo>
                    <a:pt x="959657" y="7146"/>
                  </a:lnTo>
                  <a:lnTo>
                    <a:pt x="953930" y="7146"/>
                  </a:lnTo>
                  <a:lnTo>
                    <a:pt x="880441" y="168171"/>
                  </a:lnTo>
                  <a:close/>
                  <a:moveTo>
                    <a:pt x="1375778" y="658867"/>
                  </a:moveTo>
                  <a:lnTo>
                    <a:pt x="1459766" y="658867"/>
                  </a:lnTo>
                  <a:lnTo>
                    <a:pt x="1459766" y="640764"/>
                  </a:lnTo>
                  <a:lnTo>
                    <a:pt x="1396775" y="640764"/>
                  </a:lnTo>
                  <a:lnTo>
                    <a:pt x="1396775" y="582642"/>
                  </a:lnTo>
                  <a:lnTo>
                    <a:pt x="1454994" y="582642"/>
                  </a:lnTo>
                  <a:lnTo>
                    <a:pt x="1454994" y="565492"/>
                  </a:lnTo>
                  <a:lnTo>
                    <a:pt x="1396775" y="565492"/>
                  </a:lnTo>
                  <a:lnTo>
                    <a:pt x="1396775" y="517851"/>
                  </a:lnTo>
                  <a:lnTo>
                    <a:pt x="1459766" y="517851"/>
                  </a:lnTo>
                  <a:lnTo>
                    <a:pt x="1459766" y="499748"/>
                  </a:lnTo>
                  <a:lnTo>
                    <a:pt x="1375778" y="499748"/>
                  </a:lnTo>
                  <a:lnTo>
                    <a:pt x="1375778" y="658867"/>
                  </a:lnTo>
                  <a:close/>
                  <a:moveTo>
                    <a:pt x="1070368" y="418759"/>
                  </a:moveTo>
                  <a:lnTo>
                    <a:pt x="1091365" y="418759"/>
                  </a:lnTo>
                  <a:lnTo>
                    <a:pt x="1091365" y="276791"/>
                  </a:lnTo>
                  <a:lnTo>
                    <a:pt x="1140040" y="276791"/>
                  </a:lnTo>
                  <a:lnTo>
                    <a:pt x="1140040" y="258688"/>
                  </a:lnTo>
                  <a:lnTo>
                    <a:pt x="1021693" y="258688"/>
                  </a:lnTo>
                  <a:lnTo>
                    <a:pt x="1021693" y="276791"/>
                  </a:lnTo>
                  <a:lnTo>
                    <a:pt x="1070368" y="276791"/>
                  </a:lnTo>
                  <a:lnTo>
                    <a:pt x="1070368" y="418759"/>
                  </a:lnTo>
                  <a:close/>
                  <a:moveTo>
                    <a:pt x="675243" y="168171"/>
                  </a:moveTo>
                  <a:lnTo>
                    <a:pt x="695286" y="168171"/>
                  </a:lnTo>
                  <a:lnTo>
                    <a:pt x="695286" y="53834"/>
                  </a:lnTo>
                  <a:lnTo>
                    <a:pt x="759231" y="120530"/>
                  </a:lnTo>
                  <a:lnTo>
                    <a:pt x="823176" y="53834"/>
                  </a:lnTo>
                  <a:lnTo>
                    <a:pt x="823176" y="168171"/>
                  </a:lnTo>
                  <a:lnTo>
                    <a:pt x="843219" y="168171"/>
                  </a:lnTo>
                  <a:lnTo>
                    <a:pt x="843219" y="7146"/>
                  </a:lnTo>
                  <a:lnTo>
                    <a:pt x="838447" y="7146"/>
                  </a:lnTo>
                  <a:lnTo>
                    <a:pt x="759231" y="91946"/>
                  </a:lnTo>
                  <a:lnTo>
                    <a:pt x="680015" y="7146"/>
                  </a:lnTo>
                  <a:lnTo>
                    <a:pt x="675243" y="7146"/>
                  </a:lnTo>
                  <a:lnTo>
                    <a:pt x="675243" y="168171"/>
                  </a:lnTo>
                  <a:close/>
                  <a:moveTo>
                    <a:pt x="1263158" y="662678"/>
                  </a:moveTo>
                  <a:cubicBezTo>
                    <a:pt x="1285110" y="662678"/>
                    <a:pt x="1303243" y="656009"/>
                    <a:pt x="1317559" y="643622"/>
                  </a:cubicBezTo>
                  <a:lnTo>
                    <a:pt x="1317559" y="619802"/>
                  </a:lnTo>
                  <a:lnTo>
                    <a:pt x="1315651" y="618849"/>
                  </a:lnTo>
                  <a:cubicBezTo>
                    <a:pt x="1306107" y="633141"/>
                    <a:pt x="1287973" y="644575"/>
                    <a:pt x="1263158" y="644575"/>
                  </a:cubicBezTo>
                  <a:cubicBezTo>
                    <a:pt x="1227845" y="644575"/>
                    <a:pt x="1200167" y="615038"/>
                    <a:pt x="1200167" y="576926"/>
                  </a:cubicBezTo>
                  <a:cubicBezTo>
                    <a:pt x="1200167" y="540719"/>
                    <a:pt x="1226891" y="511182"/>
                    <a:pt x="1263158" y="511182"/>
                  </a:cubicBezTo>
                  <a:cubicBezTo>
                    <a:pt x="1286064" y="511182"/>
                    <a:pt x="1305152" y="521663"/>
                    <a:pt x="1315651" y="535955"/>
                  </a:cubicBezTo>
                  <a:lnTo>
                    <a:pt x="1317559" y="535002"/>
                  </a:lnTo>
                  <a:lnTo>
                    <a:pt x="1317559" y="512135"/>
                  </a:lnTo>
                  <a:cubicBezTo>
                    <a:pt x="1304198" y="499748"/>
                    <a:pt x="1286064" y="493078"/>
                    <a:pt x="1263158" y="493078"/>
                  </a:cubicBezTo>
                  <a:cubicBezTo>
                    <a:pt x="1216392" y="493078"/>
                    <a:pt x="1179170" y="529285"/>
                    <a:pt x="1179170" y="575973"/>
                  </a:cubicBezTo>
                  <a:cubicBezTo>
                    <a:pt x="1180125" y="626472"/>
                    <a:pt x="1216392" y="662678"/>
                    <a:pt x="1263158" y="662678"/>
                  </a:cubicBezTo>
                  <a:close/>
                  <a:moveTo>
                    <a:pt x="912891" y="420665"/>
                  </a:moveTo>
                  <a:cubicBezTo>
                    <a:pt x="948204" y="420665"/>
                    <a:pt x="982563" y="402562"/>
                    <a:pt x="982563" y="350157"/>
                  </a:cubicBezTo>
                  <a:lnTo>
                    <a:pt x="982563" y="259640"/>
                  </a:lnTo>
                  <a:lnTo>
                    <a:pt x="961566" y="259640"/>
                  </a:lnTo>
                  <a:lnTo>
                    <a:pt x="961566" y="355874"/>
                  </a:lnTo>
                  <a:cubicBezTo>
                    <a:pt x="961566" y="386364"/>
                    <a:pt x="937705" y="402562"/>
                    <a:pt x="912891" y="402562"/>
                  </a:cubicBezTo>
                  <a:cubicBezTo>
                    <a:pt x="889030" y="402562"/>
                    <a:pt x="864216" y="386364"/>
                    <a:pt x="864216" y="355874"/>
                  </a:cubicBezTo>
                  <a:lnTo>
                    <a:pt x="864216" y="258688"/>
                  </a:lnTo>
                  <a:lnTo>
                    <a:pt x="843219" y="258688"/>
                  </a:lnTo>
                  <a:lnTo>
                    <a:pt x="843219" y="349204"/>
                  </a:lnTo>
                  <a:cubicBezTo>
                    <a:pt x="843219" y="402562"/>
                    <a:pt x="877578" y="420665"/>
                    <a:pt x="912891" y="420665"/>
                  </a:cubicBezTo>
                  <a:close/>
                  <a:moveTo>
                    <a:pt x="1122860" y="660773"/>
                  </a:moveTo>
                  <a:lnTo>
                    <a:pt x="1127632" y="660773"/>
                  </a:lnTo>
                  <a:lnTo>
                    <a:pt x="1127632" y="499748"/>
                  </a:lnTo>
                  <a:lnTo>
                    <a:pt x="1107590" y="499748"/>
                  </a:lnTo>
                  <a:lnTo>
                    <a:pt x="1107590" y="614085"/>
                  </a:lnTo>
                  <a:lnTo>
                    <a:pt x="998787" y="497842"/>
                  </a:lnTo>
                  <a:lnTo>
                    <a:pt x="994015" y="497842"/>
                  </a:lnTo>
                  <a:lnTo>
                    <a:pt x="994015" y="658867"/>
                  </a:lnTo>
                  <a:lnTo>
                    <a:pt x="1014058" y="658867"/>
                  </a:lnTo>
                  <a:lnTo>
                    <a:pt x="1014058" y="544530"/>
                  </a:lnTo>
                  <a:lnTo>
                    <a:pt x="1122860" y="660773"/>
                  </a:lnTo>
                  <a:close/>
                  <a:moveTo>
                    <a:pt x="504404" y="168171"/>
                  </a:moveTo>
                  <a:lnTo>
                    <a:pt x="623705" y="168171"/>
                  </a:lnTo>
                  <a:lnTo>
                    <a:pt x="623705" y="150067"/>
                  </a:lnTo>
                  <a:lnTo>
                    <a:pt x="539717" y="150067"/>
                  </a:lnTo>
                  <a:lnTo>
                    <a:pt x="631340" y="9052"/>
                  </a:lnTo>
                  <a:lnTo>
                    <a:pt x="513948" y="9052"/>
                  </a:lnTo>
                  <a:lnTo>
                    <a:pt x="513948" y="27155"/>
                  </a:lnTo>
                  <a:lnTo>
                    <a:pt x="596982" y="27155"/>
                  </a:lnTo>
                  <a:lnTo>
                    <a:pt x="504404" y="168171"/>
                  </a:lnTo>
                  <a:close/>
                  <a:moveTo>
                    <a:pt x="735371" y="418759"/>
                  </a:moveTo>
                  <a:lnTo>
                    <a:pt x="755413" y="418759"/>
                  </a:lnTo>
                  <a:lnTo>
                    <a:pt x="755413" y="276791"/>
                  </a:lnTo>
                  <a:lnTo>
                    <a:pt x="804088" y="276791"/>
                  </a:lnTo>
                  <a:lnTo>
                    <a:pt x="804088" y="258688"/>
                  </a:lnTo>
                  <a:lnTo>
                    <a:pt x="685742" y="258688"/>
                  </a:lnTo>
                  <a:lnTo>
                    <a:pt x="685742" y="276791"/>
                  </a:lnTo>
                  <a:lnTo>
                    <a:pt x="734417" y="276791"/>
                  </a:lnTo>
                  <a:lnTo>
                    <a:pt x="734417" y="418759"/>
                  </a:lnTo>
                  <a:close/>
                  <a:moveTo>
                    <a:pt x="442368" y="168171"/>
                  </a:moveTo>
                  <a:lnTo>
                    <a:pt x="462411" y="168171"/>
                  </a:lnTo>
                  <a:lnTo>
                    <a:pt x="462411" y="9052"/>
                  </a:lnTo>
                  <a:lnTo>
                    <a:pt x="442368" y="9052"/>
                  </a:lnTo>
                  <a:lnTo>
                    <a:pt x="442368" y="168171"/>
                  </a:lnTo>
                  <a:close/>
                  <a:moveTo>
                    <a:pt x="844174" y="658867"/>
                  </a:moveTo>
                  <a:lnTo>
                    <a:pt x="928161" y="658867"/>
                  </a:lnTo>
                  <a:lnTo>
                    <a:pt x="928161" y="640764"/>
                  </a:lnTo>
                  <a:lnTo>
                    <a:pt x="865170" y="640764"/>
                  </a:lnTo>
                  <a:lnTo>
                    <a:pt x="865170" y="582642"/>
                  </a:lnTo>
                  <a:lnTo>
                    <a:pt x="924344" y="582642"/>
                  </a:lnTo>
                  <a:lnTo>
                    <a:pt x="924344" y="565492"/>
                  </a:lnTo>
                  <a:lnTo>
                    <a:pt x="865170" y="565492"/>
                  </a:lnTo>
                  <a:lnTo>
                    <a:pt x="865170" y="517851"/>
                  </a:lnTo>
                  <a:lnTo>
                    <a:pt x="928161" y="517851"/>
                  </a:lnTo>
                  <a:lnTo>
                    <a:pt x="928161" y="499748"/>
                  </a:lnTo>
                  <a:lnTo>
                    <a:pt x="844174" y="499748"/>
                  </a:lnTo>
                  <a:lnTo>
                    <a:pt x="844174" y="658867"/>
                  </a:lnTo>
                  <a:close/>
                  <a:moveTo>
                    <a:pt x="617024" y="418759"/>
                  </a:moveTo>
                  <a:lnTo>
                    <a:pt x="637067" y="418759"/>
                  </a:lnTo>
                  <a:lnTo>
                    <a:pt x="637067" y="258688"/>
                  </a:lnTo>
                  <a:lnTo>
                    <a:pt x="617024" y="258688"/>
                  </a:lnTo>
                  <a:lnTo>
                    <a:pt x="617024" y="418759"/>
                  </a:lnTo>
                  <a:close/>
                  <a:moveTo>
                    <a:pt x="303024" y="168171"/>
                  </a:moveTo>
                  <a:lnTo>
                    <a:pt x="386058" y="168171"/>
                  </a:lnTo>
                  <a:lnTo>
                    <a:pt x="386058" y="150067"/>
                  </a:lnTo>
                  <a:lnTo>
                    <a:pt x="323067" y="150067"/>
                  </a:lnTo>
                  <a:lnTo>
                    <a:pt x="323067" y="92899"/>
                  </a:lnTo>
                  <a:lnTo>
                    <a:pt x="381286" y="92899"/>
                  </a:lnTo>
                  <a:lnTo>
                    <a:pt x="381286" y="74795"/>
                  </a:lnTo>
                  <a:lnTo>
                    <a:pt x="323067" y="74795"/>
                  </a:lnTo>
                  <a:lnTo>
                    <a:pt x="323067" y="27155"/>
                  </a:lnTo>
                  <a:lnTo>
                    <a:pt x="386058" y="27155"/>
                  </a:lnTo>
                  <a:lnTo>
                    <a:pt x="386058" y="9052"/>
                  </a:lnTo>
                  <a:lnTo>
                    <a:pt x="303024" y="9052"/>
                  </a:lnTo>
                  <a:lnTo>
                    <a:pt x="303024" y="168171"/>
                  </a:lnTo>
                  <a:close/>
                  <a:moveTo>
                    <a:pt x="757322" y="658867"/>
                  </a:moveTo>
                  <a:lnTo>
                    <a:pt x="777365" y="658867"/>
                  </a:lnTo>
                  <a:lnTo>
                    <a:pt x="777365" y="499748"/>
                  </a:lnTo>
                  <a:lnTo>
                    <a:pt x="757322" y="499748"/>
                  </a:lnTo>
                  <a:lnTo>
                    <a:pt x="757322" y="658867"/>
                  </a:lnTo>
                  <a:close/>
                  <a:moveTo>
                    <a:pt x="497723" y="418759"/>
                  </a:moveTo>
                  <a:lnTo>
                    <a:pt x="517766" y="418759"/>
                  </a:lnTo>
                  <a:lnTo>
                    <a:pt x="517766" y="276791"/>
                  </a:lnTo>
                  <a:lnTo>
                    <a:pt x="567395" y="276791"/>
                  </a:lnTo>
                  <a:lnTo>
                    <a:pt x="567395" y="258688"/>
                  </a:lnTo>
                  <a:lnTo>
                    <a:pt x="448094" y="258688"/>
                  </a:lnTo>
                  <a:lnTo>
                    <a:pt x="448094" y="276791"/>
                  </a:lnTo>
                  <a:lnTo>
                    <a:pt x="496769" y="276791"/>
                  </a:lnTo>
                  <a:lnTo>
                    <a:pt x="496769" y="418759"/>
                  </a:lnTo>
                  <a:close/>
                  <a:moveTo>
                    <a:pt x="103553" y="170076"/>
                  </a:moveTo>
                  <a:lnTo>
                    <a:pt x="109280" y="170076"/>
                  </a:lnTo>
                  <a:lnTo>
                    <a:pt x="142684" y="109097"/>
                  </a:lnTo>
                  <a:lnTo>
                    <a:pt x="176088" y="170076"/>
                  </a:lnTo>
                  <a:lnTo>
                    <a:pt x="180860" y="170076"/>
                  </a:lnTo>
                  <a:lnTo>
                    <a:pt x="275347" y="9052"/>
                  </a:lnTo>
                  <a:lnTo>
                    <a:pt x="250532" y="9052"/>
                  </a:lnTo>
                  <a:lnTo>
                    <a:pt x="177043" y="136728"/>
                  </a:lnTo>
                  <a:lnTo>
                    <a:pt x="152228" y="90040"/>
                  </a:lnTo>
                  <a:lnTo>
                    <a:pt x="196131" y="10004"/>
                  </a:lnTo>
                  <a:lnTo>
                    <a:pt x="173225" y="10004"/>
                  </a:lnTo>
                  <a:lnTo>
                    <a:pt x="141730" y="70031"/>
                  </a:lnTo>
                  <a:lnTo>
                    <a:pt x="110234" y="10004"/>
                  </a:lnTo>
                  <a:lnTo>
                    <a:pt x="86374" y="10004"/>
                  </a:lnTo>
                  <a:lnTo>
                    <a:pt x="130277" y="90040"/>
                  </a:lnTo>
                  <a:lnTo>
                    <a:pt x="105462" y="136728"/>
                  </a:lnTo>
                  <a:lnTo>
                    <a:pt x="31973" y="9052"/>
                  </a:lnTo>
                  <a:lnTo>
                    <a:pt x="7158" y="9052"/>
                  </a:lnTo>
                  <a:lnTo>
                    <a:pt x="103553" y="170076"/>
                  </a:lnTo>
                  <a:close/>
                  <a:moveTo>
                    <a:pt x="644702" y="662678"/>
                  </a:moveTo>
                  <a:cubicBezTo>
                    <a:pt x="666654" y="662678"/>
                    <a:pt x="685742" y="656009"/>
                    <a:pt x="699103" y="643622"/>
                  </a:cubicBezTo>
                  <a:lnTo>
                    <a:pt x="699103" y="619802"/>
                  </a:lnTo>
                  <a:lnTo>
                    <a:pt x="697195" y="618849"/>
                  </a:lnTo>
                  <a:cubicBezTo>
                    <a:pt x="687650" y="633141"/>
                    <a:pt x="669517" y="644575"/>
                    <a:pt x="644702" y="644575"/>
                  </a:cubicBezTo>
                  <a:cubicBezTo>
                    <a:pt x="609389" y="644575"/>
                    <a:pt x="581711" y="615038"/>
                    <a:pt x="581711" y="576926"/>
                  </a:cubicBezTo>
                  <a:cubicBezTo>
                    <a:pt x="581711" y="540719"/>
                    <a:pt x="609389" y="511182"/>
                    <a:pt x="644702" y="511182"/>
                  </a:cubicBezTo>
                  <a:cubicBezTo>
                    <a:pt x="667608" y="511182"/>
                    <a:pt x="686696" y="521663"/>
                    <a:pt x="697195" y="535955"/>
                  </a:cubicBezTo>
                  <a:lnTo>
                    <a:pt x="699103" y="535002"/>
                  </a:lnTo>
                  <a:lnTo>
                    <a:pt x="699103" y="512135"/>
                  </a:lnTo>
                  <a:cubicBezTo>
                    <a:pt x="685742" y="499748"/>
                    <a:pt x="666654" y="493078"/>
                    <a:pt x="644702" y="493078"/>
                  </a:cubicBezTo>
                  <a:cubicBezTo>
                    <a:pt x="597936" y="493078"/>
                    <a:pt x="561669" y="529285"/>
                    <a:pt x="561669" y="575973"/>
                  </a:cubicBezTo>
                  <a:cubicBezTo>
                    <a:pt x="561669" y="626472"/>
                    <a:pt x="597936" y="662678"/>
                    <a:pt x="644702" y="662678"/>
                  </a:cubicBezTo>
                  <a:close/>
                  <a:moveTo>
                    <a:pt x="364106" y="421618"/>
                  </a:moveTo>
                  <a:cubicBezTo>
                    <a:pt x="391784" y="421618"/>
                    <a:pt x="416599" y="406373"/>
                    <a:pt x="416599" y="375883"/>
                  </a:cubicBezTo>
                  <a:cubicBezTo>
                    <a:pt x="416599" y="349204"/>
                    <a:pt x="403237" y="335865"/>
                    <a:pt x="368878" y="321573"/>
                  </a:cubicBezTo>
                  <a:cubicBezTo>
                    <a:pt x="351699" y="313950"/>
                    <a:pt x="344064" y="303470"/>
                    <a:pt x="344064" y="292989"/>
                  </a:cubicBezTo>
                  <a:cubicBezTo>
                    <a:pt x="344064" y="281555"/>
                    <a:pt x="352654" y="272980"/>
                    <a:pt x="366015" y="272980"/>
                  </a:cubicBezTo>
                  <a:cubicBezTo>
                    <a:pt x="374605" y="272980"/>
                    <a:pt x="385103" y="276791"/>
                    <a:pt x="393693" y="291083"/>
                  </a:cubicBezTo>
                  <a:lnTo>
                    <a:pt x="410872" y="281555"/>
                  </a:lnTo>
                  <a:cubicBezTo>
                    <a:pt x="399420" y="262499"/>
                    <a:pt x="384149" y="254876"/>
                    <a:pt x="367924" y="254876"/>
                  </a:cubicBezTo>
                  <a:cubicBezTo>
                    <a:pt x="342155" y="254876"/>
                    <a:pt x="323067" y="268216"/>
                    <a:pt x="323067" y="293941"/>
                  </a:cubicBezTo>
                  <a:cubicBezTo>
                    <a:pt x="323067" y="310139"/>
                    <a:pt x="333566" y="326337"/>
                    <a:pt x="363152" y="338723"/>
                  </a:cubicBezTo>
                  <a:cubicBezTo>
                    <a:pt x="389876" y="351110"/>
                    <a:pt x="395602" y="359685"/>
                    <a:pt x="395602" y="375883"/>
                  </a:cubicBezTo>
                  <a:cubicBezTo>
                    <a:pt x="395602" y="392081"/>
                    <a:pt x="383195" y="403514"/>
                    <a:pt x="365061" y="403514"/>
                  </a:cubicBezTo>
                  <a:cubicBezTo>
                    <a:pt x="352654" y="403514"/>
                    <a:pt x="337383" y="395892"/>
                    <a:pt x="327839" y="375883"/>
                  </a:cubicBezTo>
                  <a:lnTo>
                    <a:pt x="311614" y="384458"/>
                  </a:lnTo>
                  <a:cubicBezTo>
                    <a:pt x="319249" y="408278"/>
                    <a:pt x="341201" y="421618"/>
                    <a:pt x="364106" y="421618"/>
                  </a:cubicBezTo>
                  <a:close/>
                  <a:moveTo>
                    <a:pt x="471000" y="661726"/>
                  </a:moveTo>
                  <a:cubicBezTo>
                    <a:pt x="498678" y="661726"/>
                    <a:pt x="523493" y="646481"/>
                    <a:pt x="523493" y="616943"/>
                  </a:cubicBezTo>
                  <a:cubicBezTo>
                    <a:pt x="523493" y="590265"/>
                    <a:pt x="511085" y="575973"/>
                    <a:pt x="476727" y="561681"/>
                  </a:cubicBezTo>
                  <a:cubicBezTo>
                    <a:pt x="459547" y="555011"/>
                    <a:pt x="450958" y="543577"/>
                    <a:pt x="450958" y="533096"/>
                  </a:cubicBezTo>
                  <a:cubicBezTo>
                    <a:pt x="450958" y="522615"/>
                    <a:pt x="459547" y="514040"/>
                    <a:pt x="472909" y="514040"/>
                  </a:cubicBezTo>
                  <a:cubicBezTo>
                    <a:pt x="481499" y="514040"/>
                    <a:pt x="491997" y="517851"/>
                    <a:pt x="500587" y="531191"/>
                  </a:cubicBezTo>
                  <a:lnTo>
                    <a:pt x="517766" y="521663"/>
                  </a:lnTo>
                  <a:cubicBezTo>
                    <a:pt x="506313" y="503559"/>
                    <a:pt x="491043" y="495937"/>
                    <a:pt x="474818" y="495937"/>
                  </a:cubicBezTo>
                  <a:cubicBezTo>
                    <a:pt x="449049" y="495937"/>
                    <a:pt x="429960" y="509276"/>
                    <a:pt x="429960" y="535002"/>
                  </a:cubicBezTo>
                  <a:cubicBezTo>
                    <a:pt x="429960" y="551200"/>
                    <a:pt x="439505" y="567397"/>
                    <a:pt x="469091" y="580737"/>
                  </a:cubicBezTo>
                  <a:cubicBezTo>
                    <a:pt x="495815" y="592171"/>
                    <a:pt x="502495" y="600746"/>
                    <a:pt x="502495" y="617896"/>
                  </a:cubicBezTo>
                  <a:cubicBezTo>
                    <a:pt x="502495" y="634094"/>
                    <a:pt x="490088" y="644575"/>
                    <a:pt x="471000" y="644575"/>
                  </a:cubicBezTo>
                  <a:cubicBezTo>
                    <a:pt x="458593" y="644575"/>
                    <a:pt x="444277" y="636953"/>
                    <a:pt x="433778" y="617896"/>
                  </a:cubicBezTo>
                  <a:lnTo>
                    <a:pt x="417553" y="626472"/>
                  </a:lnTo>
                  <a:cubicBezTo>
                    <a:pt x="427097" y="649339"/>
                    <a:pt x="448094" y="661726"/>
                    <a:pt x="471000" y="661726"/>
                  </a:cubicBezTo>
                  <a:close/>
                  <a:moveTo>
                    <a:pt x="255304" y="420665"/>
                  </a:moveTo>
                  <a:lnTo>
                    <a:pt x="260076" y="420665"/>
                  </a:lnTo>
                  <a:lnTo>
                    <a:pt x="260076" y="258688"/>
                  </a:lnTo>
                  <a:lnTo>
                    <a:pt x="240033" y="258688"/>
                  </a:lnTo>
                  <a:lnTo>
                    <a:pt x="240033" y="373025"/>
                  </a:lnTo>
                  <a:lnTo>
                    <a:pt x="131231" y="256782"/>
                  </a:lnTo>
                  <a:lnTo>
                    <a:pt x="126459" y="256782"/>
                  </a:lnTo>
                  <a:lnTo>
                    <a:pt x="126459" y="418759"/>
                  </a:lnTo>
                  <a:lnTo>
                    <a:pt x="146502" y="418759"/>
                  </a:lnTo>
                  <a:lnTo>
                    <a:pt x="146502" y="304422"/>
                  </a:lnTo>
                  <a:lnTo>
                    <a:pt x="255304" y="420665"/>
                  </a:lnTo>
                  <a:close/>
                  <a:moveTo>
                    <a:pt x="39608" y="418759"/>
                  </a:moveTo>
                  <a:lnTo>
                    <a:pt x="59650" y="418759"/>
                  </a:lnTo>
                  <a:lnTo>
                    <a:pt x="59650" y="258688"/>
                  </a:lnTo>
                  <a:lnTo>
                    <a:pt x="39608" y="258688"/>
                  </a:lnTo>
                  <a:lnTo>
                    <a:pt x="39608" y="418759"/>
                  </a:lnTo>
                  <a:close/>
                  <a:moveTo>
                    <a:pt x="242897" y="658867"/>
                  </a:moveTo>
                  <a:lnTo>
                    <a:pt x="262939" y="658867"/>
                  </a:lnTo>
                  <a:lnTo>
                    <a:pt x="262939" y="582642"/>
                  </a:lnTo>
                  <a:lnTo>
                    <a:pt x="319249" y="582642"/>
                  </a:lnTo>
                  <a:lnTo>
                    <a:pt x="319249" y="565492"/>
                  </a:lnTo>
                  <a:lnTo>
                    <a:pt x="262939" y="565492"/>
                  </a:lnTo>
                  <a:lnTo>
                    <a:pt x="262939" y="517851"/>
                  </a:lnTo>
                  <a:lnTo>
                    <a:pt x="325930" y="517851"/>
                  </a:lnTo>
                  <a:lnTo>
                    <a:pt x="325930" y="499748"/>
                  </a:lnTo>
                  <a:lnTo>
                    <a:pt x="242897" y="499748"/>
                  </a:lnTo>
                  <a:lnTo>
                    <a:pt x="242897" y="658867"/>
                  </a:lnTo>
                  <a:close/>
                  <a:moveTo>
                    <a:pt x="115006" y="644575"/>
                  </a:moveTo>
                  <a:cubicBezTo>
                    <a:pt x="77784" y="644575"/>
                    <a:pt x="48198" y="615038"/>
                    <a:pt x="48198" y="576926"/>
                  </a:cubicBezTo>
                  <a:cubicBezTo>
                    <a:pt x="48198" y="540719"/>
                    <a:pt x="77784" y="511182"/>
                    <a:pt x="115006" y="511182"/>
                  </a:cubicBezTo>
                  <a:cubicBezTo>
                    <a:pt x="151274" y="511182"/>
                    <a:pt x="179906" y="539766"/>
                    <a:pt x="179906" y="576926"/>
                  </a:cubicBezTo>
                  <a:cubicBezTo>
                    <a:pt x="179906" y="615991"/>
                    <a:pt x="151274" y="644575"/>
                    <a:pt x="115006" y="644575"/>
                  </a:cubicBezTo>
                  <a:close/>
                  <a:moveTo>
                    <a:pt x="115006" y="662678"/>
                  </a:moveTo>
                  <a:cubicBezTo>
                    <a:pt x="163681" y="662678"/>
                    <a:pt x="201857" y="626472"/>
                    <a:pt x="201857" y="576926"/>
                  </a:cubicBezTo>
                  <a:cubicBezTo>
                    <a:pt x="201857" y="530238"/>
                    <a:pt x="163681" y="494031"/>
                    <a:pt x="115006" y="494031"/>
                  </a:cubicBezTo>
                  <a:cubicBezTo>
                    <a:pt x="65377" y="494031"/>
                    <a:pt x="28155" y="530238"/>
                    <a:pt x="28155" y="576926"/>
                  </a:cubicBezTo>
                  <a:cubicBezTo>
                    <a:pt x="27201" y="626472"/>
                    <a:pt x="65377" y="662678"/>
                    <a:pt x="115006" y="662678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3C158506-9F32-4717-8359-0D5F7487D7FF}"/>
                </a:ext>
              </a:extLst>
            </p:cNvPr>
            <p:cNvSpPr/>
            <p:nvPr/>
          </p:nvSpPr>
          <p:spPr>
            <a:xfrm>
              <a:off x="6080252" y="5031163"/>
              <a:ext cx="2137873" cy="962337"/>
            </a:xfrm>
            <a:custGeom>
              <a:avLst/>
              <a:gdLst>
                <a:gd name="connsiteX0" fmla="*/ 2131669 w 2137872"/>
                <a:gd name="connsiteY0" fmla="*/ 959955 h 962336"/>
                <a:gd name="connsiteX1" fmla="*/ 7158 w 2137872"/>
                <a:gd name="connsiteY1" fmla="*/ 959955 h 962336"/>
                <a:gd name="connsiteX2" fmla="*/ 7158 w 2137872"/>
                <a:gd name="connsiteY2" fmla="*/ 7146 h 962336"/>
                <a:gd name="connsiteX3" fmla="*/ 2131669 w 2137872"/>
                <a:gd name="connsiteY3" fmla="*/ 7146 h 962336"/>
                <a:gd name="connsiteX4" fmla="*/ 2131669 w 2137872"/>
                <a:gd name="connsiteY4" fmla="*/ 959955 h 962336"/>
                <a:gd name="connsiteX5" fmla="*/ 21474 w 2137872"/>
                <a:gd name="connsiteY5" fmla="*/ 946615 h 962336"/>
                <a:gd name="connsiteX6" fmla="*/ 2118307 w 2137872"/>
                <a:gd name="connsiteY6" fmla="*/ 946615 h 962336"/>
                <a:gd name="connsiteX7" fmla="*/ 2118307 w 2137872"/>
                <a:gd name="connsiteY7" fmla="*/ 20485 h 962336"/>
                <a:gd name="connsiteX8" fmla="*/ 21474 w 2137872"/>
                <a:gd name="connsiteY8" fmla="*/ 20485 h 962336"/>
                <a:gd name="connsiteX9" fmla="*/ 21474 w 2137872"/>
                <a:gd name="connsiteY9" fmla="*/ 946615 h 96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7872" h="962336">
                  <a:moveTo>
                    <a:pt x="2131669" y="959955"/>
                  </a:moveTo>
                  <a:lnTo>
                    <a:pt x="7158" y="959955"/>
                  </a:lnTo>
                  <a:lnTo>
                    <a:pt x="7158" y="7146"/>
                  </a:lnTo>
                  <a:lnTo>
                    <a:pt x="2131669" y="7146"/>
                  </a:lnTo>
                  <a:lnTo>
                    <a:pt x="2131669" y="959955"/>
                  </a:lnTo>
                  <a:close/>
                  <a:moveTo>
                    <a:pt x="21474" y="946615"/>
                  </a:moveTo>
                  <a:lnTo>
                    <a:pt x="2118307" y="946615"/>
                  </a:lnTo>
                  <a:lnTo>
                    <a:pt x="2118307" y="20485"/>
                  </a:lnTo>
                  <a:lnTo>
                    <a:pt x="21474" y="20485"/>
                  </a:lnTo>
                  <a:lnTo>
                    <a:pt x="21474" y="946615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9473D83B-0E89-475A-90BF-FBB0BD6EB492}"/>
                </a:ext>
              </a:extLst>
            </p:cNvPr>
            <p:cNvSpPr/>
            <p:nvPr/>
          </p:nvSpPr>
          <p:spPr>
            <a:xfrm>
              <a:off x="4111309" y="5172179"/>
              <a:ext cx="668085" cy="676494"/>
            </a:xfrm>
            <a:custGeom>
              <a:avLst/>
              <a:gdLst>
                <a:gd name="connsiteX0" fmla="*/ 39608 w 668085"/>
                <a:gd name="connsiteY0" fmla="*/ 322526 h 676494"/>
                <a:gd name="connsiteX1" fmla="*/ 35790 w 668085"/>
                <a:gd name="connsiteY1" fmla="*/ 444485 h 676494"/>
                <a:gd name="connsiteX2" fmla="*/ 69195 w 668085"/>
                <a:gd name="connsiteY2" fmla="*/ 473069 h 676494"/>
                <a:gd name="connsiteX3" fmla="*/ 74921 w 668085"/>
                <a:gd name="connsiteY3" fmla="*/ 473069 h 676494"/>
                <a:gd name="connsiteX4" fmla="*/ 52970 w 668085"/>
                <a:gd name="connsiteY4" fmla="*/ 326337 h 676494"/>
                <a:gd name="connsiteX5" fmla="*/ 59650 w 668085"/>
                <a:gd name="connsiteY5" fmla="*/ 309186 h 676494"/>
                <a:gd name="connsiteX6" fmla="*/ 84465 w 668085"/>
                <a:gd name="connsiteY6" fmla="*/ 280602 h 676494"/>
                <a:gd name="connsiteX7" fmla="*/ 37699 w 668085"/>
                <a:gd name="connsiteY7" fmla="*/ 241537 h 676494"/>
                <a:gd name="connsiteX8" fmla="*/ 28155 w 668085"/>
                <a:gd name="connsiteY8" fmla="*/ 241537 h 676494"/>
                <a:gd name="connsiteX9" fmla="*/ 9067 w 668085"/>
                <a:gd name="connsiteY9" fmla="*/ 263452 h 676494"/>
                <a:gd name="connsiteX10" fmla="*/ 48198 w 668085"/>
                <a:gd name="connsiteY10" fmla="*/ 296800 h 676494"/>
                <a:gd name="connsiteX11" fmla="*/ 49152 w 668085"/>
                <a:gd name="connsiteY11" fmla="*/ 311092 h 676494"/>
                <a:gd name="connsiteX12" fmla="*/ 39608 w 668085"/>
                <a:gd name="connsiteY12" fmla="*/ 322526 h 676494"/>
                <a:gd name="connsiteX13" fmla="*/ 421371 w 668085"/>
                <a:gd name="connsiteY13" fmla="*/ 196755 h 676494"/>
                <a:gd name="connsiteX14" fmla="*/ 631341 w 668085"/>
                <a:gd name="connsiteY14" fmla="*/ 196755 h 676494"/>
                <a:gd name="connsiteX15" fmla="*/ 654246 w 668085"/>
                <a:gd name="connsiteY15" fmla="*/ 155784 h 676494"/>
                <a:gd name="connsiteX16" fmla="*/ 654246 w 668085"/>
                <a:gd name="connsiteY16" fmla="*/ 49070 h 676494"/>
                <a:gd name="connsiteX17" fmla="*/ 619888 w 668085"/>
                <a:gd name="connsiteY17" fmla="*/ 18580 h 676494"/>
                <a:gd name="connsiteX18" fmla="*/ 551170 w 668085"/>
                <a:gd name="connsiteY18" fmla="*/ 18580 h 676494"/>
                <a:gd name="connsiteX19" fmla="*/ 530173 w 668085"/>
                <a:gd name="connsiteY19" fmla="*/ 41447 h 676494"/>
                <a:gd name="connsiteX20" fmla="*/ 503450 w 668085"/>
                <a:gd name="connsiteY20" fmla="*/ 42400 h 676494"/>
                <a:gd name="connsiteX21" fmla="*/ 461456 w 668085"/>
                <a:gd name="connsiteY21" fmla="*/ 7146 h 676494"/>
                <a:gd name="connsiteX22" fmla="*/ 451912 w 668085"/>
                <a:gd name="connsiteY22" fmla="*/ 7146 h 676494"/>
                <a:gd name="connsiteX23" fmla="*/ 432824 w 668085"/>
                <a:gd name="connsiteY23" fmla="*/ 29061 h 676494"/>
                <a:gd name="connsiteX24" fmla="*/ 484362 w 668085"/>
                <a:gd name="connsiteY24" fmla="*/ 71937 h 676494"/>
                <a:gd name="connsiteX25" fmla="*/ 484362 w 668085"/>
                <a:gd name="connsiteY25" fmla="*/ 92899 h 676494"/>
                <a:gd name="connsiteX26" fmla="*/ 471000 w 668085"/>
                <a:gd name="connsiteY26" fmla="*/ 109097 h 676494"/>
                <a:gd name="connsiteX27" fmla="*/ 477681 w 668085"/>
                <a:gd name="connsiteY27" fmla="*/ 114813 h 676494"/>
                <a:gd name="connsiteX28" fmla="*/ 525401 w 668085"/>
                <a:gd name="connsiteY28" fmla="*/ 59551 h 676494"/>
                <a:gd name="connsiteX29" fmla="*/ 549261 w 668085"/>
                <a:gd name="connsiteY29" fmla="*/ 49070 h 676494"/>
                <a:gd name="connsiteX30" fmla="*/ 602708 w 668085"/>
                <a:gd name="connsiteY30" fmla="*/ 49070 h 676494"/>
                <a:gd name="connsiteX31" fmla="*/ 623705 w 668085"/>
                <a:gd name="connsiteY31" fmla="*/ 65267 h 676494"/>
                <a:gd name="connsiteX32" fmla="*/ 637067 w 668085"/>
                <a:gd name="connsiteY32" fmla="*/ 138634 h 676494"/>
                <a:gd name="connsiteX33" fmla="*/ 634204 w 668085"/>
                <a:gd name="connsiteY33" fmla="*/ 156737 h 676494"/>
                <a:gd name="connsiteX34" fmla="*/ 593164 w 668085"/>
                <a:gd name="connsiteY34" fmla="*/ 166265 h 676494"/>
                <a:gd name="connsiteX35" fmla="*/ 430915 w 668085"/>
                <a:gd name="connsiteY35" fmla="*/ 166265 h 676494"/>
                <a:gd name="connsiteX36" fmla="*/ 419462 w 668085"/>
                <a:gd name="connsiteY36" fmla="*/ 190085 h 676494"/>
                <a:gd name="connsiteX37" fmla="*/ 419462 w 668085"/>
                <a:gd name="connsiteY37" fmla="*/ 196755 h 676494"/>
                <a:gd name="connsiteX38" fmla="*/ 615116 w 668085"/>
                <a:gd name="connsiteY38" fmla="*/ 435910 h 676494"/>
                <a:gd name="connsiteX39" fmla="*/ 621796 w 668085"/>
                <a:gd name="connsiteY39" fmla="*/ 435910 h 676494"/>
                <a:gd name="connsiteX40" fmla="*/ 651383 w 668085"/>
                <a:gd name="connsiteY40" fmla="*/ 422571 h 676494"/>
                <a:gd name="connsiteX41" fmla="*/ 631341 w 668085"/>
                <a:gd name="connsiteY41" fmla="*/ 326337 h 676494"/>
                <a:gd name="connsiteX42" fmla="*/ 638976 w 668085"/>
                <a:gd name="connsiteY42" fmla="*/ 310139 h 676494"/>
                <a:gd name="connsiteX43" fmla="*/ 663790 w 668085"/>
                <a:gd name="connsiteY43" fmla="*/ 281555 h 676494"/>
                <a:gd name="connsiteX44" fmla="*/ 617024 w 668085"/>
                <a:gd name="connsiteY44" fmla="*/ 242490 h 676494"/>
                <a:gd name="connsiteX45" fmla="*/ 607480 w 668085"/>
                <a:gd name="connsiteY45" fmla="*/ 242490 h 676494"/>
                <a:gd name="connsiteX46" fmla="*/ 588392 w 668085"/>
                <a:gd name="connsiteY46" fmla="*/ 264404 h 676494"/>
                <a:gd name="connsiteX47" fmla="*/ 628477 w 668085"/>
                <a:gd name="connsiteY47" fmla="*/ 297753 h 676494"/>
                <a:gd name="connsiteX48" fmla="*/ 629432 w 668085"/>
                <a:gd name="connsiteY48" fmla="*/ 312045 h 676494"/>
                <a:gd name="connsiteX49" fmla="*/ 620842 w 668085"/>
                <a:gd name="connsiteY49" fmla="*/ 322526 h 676494"/>
                <a:gd name="connsiteX50" fmla="*/ 615116 w 668085"/>
                <a:gd name="connsiteY50" fmla="*/ 435910 h 676494"/>
                <a:gd name="connsiteX51" fmla="*/ 519675 w 668085"/>
                <a:gd name="connsiteY51" fmla="*/ 340629 h 676494"/>
                <a:gd name="connsiteX52" fmla="*/ 573122 w 668085"/>
                <a:gd name="connsiteY52" fmla="*/ 279649 h 676494"/>
                <a:gd name="connsiteX53" fmla="*/ 528265 w 668085"/>
                <a:gd name="connsiteY53" fmla="*/ 241537 h 676494"/>
                <a:gd name="connsiteX54" fmla="*/ 518720 w 668085"/>
                <a:gd name="connsiteY54" fmla="*/ 241537 h 676494"/>
                <a:gd name="connsiteX55" fmla="*/ 499632 w 668085"/>
                <a:gd name="connsiteY55" fmla="*/ 264404 h 676494"/>
                <a:gd name="connsiteX56" fmla="*/ 533037 w 668085"/>
                <a:gd name="connsiteY56" fmla="*/ 292036 h 676494"/>
                <a:gd name="connsiteX57" fmla="*/ 533037 w 668085"/>
                <a:gd name="connsiteY57" fmla="*/ 312998 h 676494"/>
                <a:gd name="connsiteX58" fmla="*/ 513948 w 668085"/>
                <a:gd name="connsiteY58" fmla="*/ 334912 h 676494"/>
                <a:gd name="connsiteX59" fmla="*/ 519675 w 668085"/>
                <a:gd name="connsiteY59" fmla="*/ 340629 h 676494"/>
                <a:gd name="connsiteX60" fmla="*/ 180860 w 668085"/>
                <a:gd name="connsiteY60" fmla="*/ 196755 h 676494"/>
                <a:gd name="connsiteX61" fmla="*/ 387967 w 668085"/>
                <a:gd name="connsiteY61" fmla="*/ 196755 h 676494"/>
                <a:gd name="connsiteX62" fmla="*/ 408009 w 668085"/>
                <a:gd name="connsiteY62" fmla="*/ 155784 h 676494"/>
                <a:gd name="connsiteX63" fmla="*/ 408009 w 668085"/>
                <a:gd name="connsiteY63" fmla="*/ 41447 h 676494"/>
                <a:gd name="connsiteX64" fmla="*/ 380331 w 668085"/>
                <a:gd name="connsiteY64" fmla="*/ 18580 h 676494"/>
                <a:gd name="connsiteX65" fmla="*/ 237170 w 668085"/>
                <a:gd name="connsiteY65" fmla="*/ 18580 h 676494"/>
                <a:gd name="connsiteX66" fmla="*/ 222854 w 668085"/>
                <a:gd name="connsiteY66" fmla="*/ 11910 h 676494"/>
                <a:gd name="connsiteX67" fmla="*/ 218082 w 668085"/>
                <a:gd name="connsiteY67" fmla="*/ 8099 h 676494"/>
                <a:gd name="connsiteX68" fmla="*/ 209492 w 668085"/>
                <a:gd name="connsiteY68" fmla="*/ 8099 h 676494"/>
                <a:gd name="connsiteX69" fmla="*/ 190404 w 668085"/>
                <a:gd name="connsiteY69" fmla="*/ 30013 h 676494"/>
                <a:gd name="connsiteX70" fmla="*/ 214264 w 668085"/>
                <a:gd name="connsiteY70" fmla="*/ 49070 h 676494"/>
                <a:gd name="connsiteX71" fmla="*/ 364106 w 668085"/>
                <a:gd name="connsiteY71" fmla="*/ 49070 h 676494"/>
                <a:gd name="connsiteX72" fmla="*/ 377468 w 668085"/>
                <a:gd name="connsiteY72" fmla="*/ 59551 h 676494"/>
                <a:gd name="connsiteX73" fmla="*/ 389875 w 668085"/>
                <a:gd name="connsiteY73" fmla="*/ 137681 h 676494"/>
                <a:gd name="connsiteX74" fmla="*/ 386058 w 668085"/>
                <a:gd name="connsiteY74" fmla="*/ 155784 h 676494"/>
                <a:gd name="connsiteX75" fmla="*/ 346927 w 668085"/>
                <a:gd name="connsiteY75" fmla="*/ 166265 h 676494"/>
                <a:gd name="connsiteX76" fmla="*/ 193268 w 668085"/>
                <a:gd name="connsiteY76" fmla="*/ 166265 h 676494"/>
                <a:gd name="connsiteX77" fmla="*/ 180860 w 668085"/>
                <a:gd name="connsiteY77" fmla="*/ 191038 h 676494"/>
                <a:gd name="connsiteX78" fmla="*/ 180860 w 668085"/>
                <a:gd name="connsiteY78" fmla="*/ 196755 h 676494"/>
                <a:gd name="connsiteX79" fmla="*/ 305888 w 668085"/>
                <a:gd name="connsiteY79" fmla="*/ 432099 h 676494"/>
                <a:gd name="connsiteX80" fmla="*/ 460502 w 668085"/>
                <a:gd name="connsiteY80" fmla="*/ 432099 h 676494"/>
                <a:gd name="connsiteX81" fmla="*/ 472909 w 668085"/>
                <a:gd name="connsiteY81" fmla="*/ 407326 h 676494"/>
                <a:gd name="connsiteX82" fmla="*/ 467182 w 668085"/>
                <a:gd name="connsiteY82" fmla="*/ 390175 h 676494"/>
                <a:gd name="connsiteX83" fmla="*/ 432824 w 668085"/>
                <a:gd name="connsiteY83" fmla="*/ 363496 h 676494"/>
                <a:gd name="connsiteX84" fmla="*/ 429961 w 668085"/>
                <a:gd name="connsiteY84" fmla="*/ 342535 h 676494"/>
                <a:gd name="connsiteX85" fmla="*/ 484362 w 668085"/>
                <a:gd name="connsiteY85" fmla="*/ 279649 h 676494"/>
                <a:gd name="connsiteX86" fmla="*/ 438550 w 668085"/>
                <a:gd name="connsiteY86" fmla="*/ 241537 h 676494"/>
                <a:gd name="connsiteX87" fmla="*/ 429006 w 668085"/>
                <a:gd name="connsiteY87" fmla="*/ 241537 h 676494"/>
                <a:gd name="connsiteX88" fmla="*/ 409918 w 668085"/>
                <a:gd name="connsiteY88" fmla="*/ 263452 h 676494"/>
                <a:gd name="connsiteX89" fmla="*/ 444277 w 668085"/>
                <a:gd name="connsiteY89" fmla="*/ 292036 h 676494"/>
                <a:gd name="connsiteX90" fmla="*/ 444277 w 668085"/>
                <a:gd name="connsiteY90" fmla="*/ 312998 h 676494"/>
                <a:gd name="connsiteX91" fmla="*/ 412781 w 668085"/>
                <a:gd name="connsiteY91" fmla="*/ 349204 h 676494"/>
                <a:gd name="connsiteX92" fmla="*/ 374605 w 668085"/>
                <a:gd name="connsiteY92" fmla="*/ 319667 h 676494"/>
                <a:gd name="connsiteX93" fmla="*/ 372696 w 668085"/>
                <a:gd name="connsiteY93" fmla="*/ 305375 h 676494"/>
                <a:gd name="connsiteX94" fmla="*/ 394648 w 668085"/>
                <a:gd name="connsiteY94" fmla="*/ 279649 h 676494"/>
                <a:gd name="connsiteX95" fmla="*/ 347882 w 668085"/>
                <a:gd name="connsiteY95" fmla="*/ 240584 h 676494"/>
                <a:gd name="connsiteX96" fmla="*/ 338337 w 668085"/>
                <a:gd name="connsiteY96" fmla="*/ 240584 h 676494"/>
                <a:gd name="connsiteX97" fmla="*/ 319249 w 668085"/>
                <a:gd name="connsiteY97" fmla="*/ 262499 h 676494"/>
                <a:gd name="connsiteX98" fmla="*/ 358380 w 668085"/>
                <a:gd name="connsiteY98" fmla="*/ 294894 h 676494"/>
                <a:gd name="connsiteX99" fmla="*/ 359334 w 668085"/>
                <a:gd name="connsiteY99" fmla="*/ 311092 h 676494"/>
                <a:gd name="connsiteX100" fmla="*/ 350745 w 668085"/>
                <a:gd name="connsiteY100" fmla="*/ 322526 h 676494"/>
                <a:gd name="connsiteX101" fmla="*/ 429961 w 668085"/>
                <a:gd name="connsiteY101" fmla="*/ 394939 h 676494"/>
                <a:gd name="connsiteX102" fmla="*/ 426143 w 668085"/>
                <a:gd name="connsiteY102" fmla="*/ 401609 h 676494"/>
                <a:gd name="connsiteX103" fmla="*/ 317340 w 668085"/>
                <a:gd name="connsiteY103" fmla="*/ 401609 h 676494"/>
                <a:gd name="connsiteX104" fmla="*/ 305888 w 668085"/>
                <a:gd name="connsiteY104" fmla="*/ 425429 h 676494"/>
                <a:gd name="connsiteX105" fmla="*/ 305888 w 668085"/>
                <a:gd name="connsiteY105" fmla="*/ 432099 h 676494"/>
                <a:gd name="connsiteX106" fmla="*/ 126459 w 668085"/>
                <a:gd name="connsiteY106" fmla="*/ 202472 h 676494"/>
                <a:gd name="connsiteX107" fmla="*/ 133140 w 668085"/>
                <a:gd name="connsiteY107" fmla="*/ 202472 h 676494"/>
                <a:gd name="connsiteX108" fmla="*/ 162726 w 668085"/>
                <a:gd name="connsiteY108" fmla="*/ 189132 h 676494"/>
                <a:gd name="connsiteX109" fmla="*/ 142684 w 668085"/>
                <a:gd name="connsiteY109" fmla="*/ 91946 h 676494"/>
                <a:gd name="connsiteX110" fmla="*/ 150319 w 668085"/>
                <a:gd name="connsiteY110" fmla="*/ 75748 h 676494"/>
                <a:gd name="connsiteX111" fmla="*/ 175134 w 668085"/>
                <a:gd name="connsiteY111" fmla="*/ 47164 h 676494"/>
                <a:gd name="connsiteX112" fmla="*/ 128368 w 668085"/>
                <a:gd name="connsiteY112" fmla="*/ 8099 h 676494"/>
                <a:gd name="connsiteX113" fmla="*/ 118824 w 668085"/>
                <a:gd name="connsiteY113" fmla="*/ 8099 h 676494"/>
                <a:gd name="connsiteX114" fmla="*/ 99736 w 668085"/>
                <a:gd name="connsiteY114" fmla="*/ 30013 h 676494"/>
                <a:gd name="connsiteX115" fmla="*/ 139821 w 668085"/>
                <a:gd name="connsiteY115" fmla="*/ 63362 h 676494"/>
                <a:gd name="connsiteX116" fmla="*/ 140775 w 668085"/>
                <a:gd name="connsiteY116" fmla="*/ 77654 h 676494"/>
                <a:gd name="connsiteX117" fmla="*/ 132185 w 668085"/>
                <a:gd name="connsiteY117" fmla="*/ 88135 h 676494"/>
                <a:gd name="connsiteX118" fmla="*/ 126459 w 668085"/>
                <a:gd name="connsiteY118" fmla="*/ 202472 h 676494"/>
                <a:gd name="connsiteX119" fmla="*/ 69195 w 668085"/>
                <a:gd name="connsiteY119" fmla="*/ 235820 h 676494"/>
                <a:gd name="connsiteX120" fmla="*/ 74921 w 668085"/>
                <a:gd name="connsiteY120" fmla="*/ 235820 h 676494"/>
                <a:gd name="connsiteX121" fmla="*/ 52970 w 668085"/>
                <a:gd name="connsiteY121" fmla="*/ 91946 h 676494"/>
                <a:gd name="connsiteX122" fmla="*/ 59650 w 668085"/>
                <a:gd name="connsiteY122" fmla="*/ 75748 h 676494"/>
                <a:gd name="connsiteX123" fmla="*/ 84465 w 668085"/>
                <a:gd name="connsiteY123" fmla="*/ 47164 h 676494"/>
                <a:gd name="connsiteX124" fmla="*/ 37699 w 668085"/>
                <a:gd name="connsiteY124" fmla="*/ 8099 h 676494"/>
                <a:gd name="connsiteX125" fmla="*/ 28155 w 668085"/>
                <a:gd name="connsiteY125" fmla="*/ 8099 h 676494"/>
                <a:gd name="connsiteX126" fmla="*/ 9067 w 668085"/>
                <a:gd name="connsiteY126" fmla="*/ 30013 h 676494"/>
                <a:gd name="connsiteX127" fmla="*/ 49152 w 668085"/>
                <a:gd name="connsiteY127" fmla="*/ 63362 h 676494"/>
                <a:gd name="connsiteX128" fmla="*/ 50106 w 668085"/>
                <a:gd name="connsiteY128" fmla="*/ 77654 h 676494"/>
                <a:gd name="connsiteX129" fmla="*/ 40562 w 668085"/>
                <a:gd name="connsiteY129" fmla="*/ 88135 h 676494"/>
                <a:gd name="connsiteX130" fmla="*/ 36745 w 668085"/>
                <a:gd name="connsiteY130" fmla="*/ 207236 h 676494"/>
                <a:gd name="connsiteX131" fmla="*/ 69195 w 668085"/>
                <a:gd name="connsiteY131" fmla="*/ 235820 h 676494"/>
                <a:gd name="connsiteX132" fmla="*/ 87328 w 668085"/>
                <a:gd name="connsiteY132" fmla="*/ 432099 h 676494"/>
                <a:gd name="connsiteX133" fmla="*/ 272483 w 668085"/>
                <a:gd name="connsiteY133" fmla="*/ 432099 h 676494"/>
                <a:gd name="connsiteX134" fmla="*/ 292526 w 668085"/>
                <a:gd name="connsiteY134" fmla="*/ 391128 h 676494"/>
                <a:gd name="connsiteX135" fmla="*/ 292526 w 668085"/>
                <a:gd name="connsiteY135" fmla="*/ 282508 h 676494"/>
                <a:gd name="connsiteX136" fmla="*/ 258167 w 668085"/>
                <a:gd name="connsiteY136" fmla="*/ 251065 h 676494"/>
                <a:gd name="connsiteX137" fmla="*/ 219991 w 668085"/>
                <a:gd name="connsiteY137" fmla="*/ 251065 h 676494"/>
                <a:gd name="connsiteX138" fmla="*/ 198040 w 668085"/>
                <a:gd name="connsiteY138" fmla="*/ 275838 h 676494"/>
                <a:gd name="connsiteX139" fmla="*/ 172271 w 668085"/>
                <a:gd name="connsiteY139" fmla="*/ 276791 h 676494"/>
                <a:gd name="connsiteX140" fmla="*/ 130277 w 668085"/>
                <a:gd name="connsiteY140" fmla="*/ 240584 h 676494"/>
                <a:gd name="connsiteX141" fmla="*/ 117869 w 668085"/>
                <a:gd name="connsiteY141" fmla="*/ 240584 h 676494"/>
                <a:gd name="connsiteX142" fmla="*/ 99736 w 668085"/>
                <a:gd name="connsiteY142" fmla="*/ 261546 h 676494"/>
                <a:gd name="connsiteX143" fmla="*/ 151274 w 668085"/>
                <a:gd name="connsiteY143" fmla="*/ 305375 h 676494"/>
                <a:gd name="connsiteX144" fmla="*/ 153182 w 668085"/>
                <a:gd name="connsiteY144" fmla="*/ 326337 h 676494"/>
                <a:gd name="connsiteX145" fmla="*/ 139821 w 668085"/>
                <a:gd name="connsiteY145" fmla="*/ 342535 h 676494"/>
                <a:gd name="connsiteX146" fmla="*/ 146502 w 668085"/>
                <a:gd name="connsiteY146" fmla="*/ 348251 h 676494"/>
                <a:gd name="connsiteX147" fmla="*/ 194222 w 668085"/>
                <a:gd name="connsiteY147" fmla="*/ 292036 h 676494"/>
                <a:gd name="connsiteX148" fmla="*/ 219037 w 668085"/>
                <a:gd name="connsiteY148" fmla="*/ 281555 h 676494"/>
                <a:gd name="connsiteX149" fmla="*/ 246714 w 668085"/>
                <a:gd name="connsiteY149" fmla="*/ 281555 h 676494"/>
                <a:gd name="connsiteX150" fmla="*/ 264848 w 668085"/>
                <a:gd name="connsiteY150" fmla="*/ 299658 h 676494"/>
                <a:gd name="connsiteX151" fmla="*/ 276301 w 668085"/>
                <a:gd name="connsiteY151" fmla="*/ 374930 h 676494"/>
                <a:gd name="connsiteX152" fmla="*/ 274392 w 668085"/>
                <a:gd name="connsiteY152" fmla="*/ 392081 h 676494"/>
                <a:gd name="connsiteX153" fmla="*/ 238125 w 668085"/>
                <a:gd name="connsiteY153" fmla="*/ 403514 h 676494"/>
                <a:gd name="connsiteX154" fmla="*/ 98781 w 668085"/>
                <a:gd name="connsiteY154" fmla="*/ 403514 h 676494"/>
                <a:gd name="connsiteX155" fmla="*/ 87328 w 668085"/>
                <a:gd name="connsiteY155" fmla="*/ 427335 h 676494"/>
                <a:gd name="connsiteX156" fmla="*/ 87328 w 668085"/>
                <a:gd name="connsiteY156" fmla="*/ 432099 h 676494"/>
                <a:gd name="connsiteX157" fmla="*/ 289663 w 668085"/>
                <a:gd name="connsiteY157" fmla="*/ 669348 h 676494"/>
                <a:gd name="connsiteX158" fmla="*/ 483407 w 668085"/>
                <a:gd name="connsiteY158" fmla="*/ 669348 h 676494"/>
                <a:gd name="connsiteX159" fmla="*/ 503450 w 668085"/>
                <a:gd name="connsiteY159" fmla="*/ 628377 h 676494"/>
                <a:gd name="connsiteX160" fmla="*/ 503450 w 668085"/>
                <a:gd name="connsiteY160" fmla="*/ 519757 h 676494"/>
                <a:gd name="connsiteX161" fmla="*/ 469091 w 668085"/>
                <a:gd name="connsiteY161" fmla="*/ 488314 h 676494"/>
                <a:gd name="connsiteX162" fmla="*/ 435687 w 668085"/>
                <a:gd name="connsiteY162" fmla="*/ 488314 h 676494"/>
                <a:gd name="connsiteX163" fmla="*/ 413736 w 668085"/>
                <a:gd name="connsiteY163" fmla="*/ 513087 h 676494"/>
                <a:gd name="connsiteX164" fmla="*/ 387967 w 668085"/>
                <a:gd name="connsiteY164" fmla="*/ 514040 h 676494"/>
                <a:gd name="connsiteX165" fmla="*/ 345973 w 668085"/>
                <a:gd name="connsiteY165" fmla="*/ 478786 h 676494"/>
                <a:gd name="connsiteX166" fmla="*/ 336429 w 668085"/>
                <a:gd name="connsiteY166" fmla="*/ 478786 h 676494"/>
                <a:gd name="connsiteX167" fmla="*/ 317340 w 668085"/>
                <a:gd name="connsiteY167" fmla="*/ 500701 h 676494"/>
                <a:gd name="connsiteX168" fmla="*/ 366970 w 668085"/>
                <a:gd name="connsiteY168" fmla="*/ 542625 h 676494"/>
                <a:gd name="connsiteX169" fmla="*/ 368878 w 668085"/>
                <a:gd name="connsiteY169" fmla="*/ 564539 h 676494"/>
                <a:gd name="connsiteX170" fmla="*/ 355517 w 668085"/>
                <a:gd name="connsiteY170" fmla="*/ 580737 h 676494"/>
                <a:gd name="connsiteX171" fmla="*/ 362198 w 668085"/>
                <a:gd name="connsiteY171" fmla="*/ 586454 h 676494"/>
                <a:gd name="connsiteX172" fmla="*/ 409918 w 668085"/>
                <a:gd name="connsiteY172" fmla="*/ 532144 h 676494"/>
                <a:gd name="connsiteX173" fmla="*/ 435687 w 668085"/>
                <a:gd name="connsiteY173" fmla="*/ 521663 h 676494"/>
                <a:gd name="connsiteX174" fmla="*/ 457638 w 668085"/>
                <a:gd name="connsiteY174" fmla="*/ 521663 h 676494"/>
                <a:gd name="connsiteX175" fmla="*/ 475772 w 668085"/>
                <a:gd name="connsiteY175" fmla="*/ 535955 h 676494"/>
                <a:gd name="connsiteX176" fmla="*/ 489134 w 668085"/>
                <a:gd name="connsiteY176" fmla="*/ 613132 h 676494"/>
                <a:gd name="connsiteX177" fmla="*/ 486271 w 668085"/>
                <a:gd name="connsiteY177" fmla="*/ 631236 h 676494"/>
                <a:gd name="connsiteX178" fmla="*/ 445231 w 668085"/>
                <a:gd name="connsiteY178" fmla="*/ 640764 h 676494"/>
                <a:gd name="connsiteX179" fmla="*/ 302070 w 668085"/>
                <a:gd name="connsiteY179" fmla="*/ 640764 h 676494"/>
                <a:gd name="connsiteX180" fmla="*/ 290617 w 668085"/>
                <a:gd name="connsiteY180" fmla="*/ 664584 h 676494"/>
                <a:gd name="connsiteX181" fmla="*/ 290617 w 668085"/>
                <a:gd name="connsiteY181" fmla="*/ 669348 h 676494"/>
                <a:gd name="connsiteX182" fmla="*/ 231444 w 668085"/>
                <a:gd name="connsiteY182" fmla="*/ 674112 h 676494"/>
                <a:gd name="connsiteX183" fmla="*/ 238125 w 668085"/>
                <a:gd name="connsiteY183" fmla="*/ 674112 h 676494"/>
                <a:gd name="connsiteX184" fmla="*/ 267711 w 668085"/>
                <a:gd name="connsiteY184" fmla="*/ 660773 h 676494"/>
                <a:gd name="connsiteX185" fmla="*/ 249578 w 668085"/>
                <a:gd name="connsiteY185" fmla="*/ 575973 h 676494"/>
                <a:gd name="connsiteX186" fmla="*/ 264848 w 668085"/>
                <a:gd name="connsiteY186" fmla="*/ 538813 h 676494"/>
                <a:gd name="connsiteX187" fmla="*/ 295389 w 668085"/>
                <a:gd name="connsiteY187" fmla="*/ 514993 h 676494"/>
                <a:gd name="connsiteX188" fmla="*/ 295389 w 668085"/>
                <a:gd name="connsiteY188" fmla="*/ 503559 h 676494"/>
                <a:gd name="connsiteX189" fmla="*/ 281073 w 668085"/>
                <a:gd name="connsiteY189" fmla="*/ 489267 h 676494"/>
                <a:gd name="connsiteX190" fmla="*/ 149365 w 668085"/>
                <a:gd name="connsiteY190" fmla="*/ 489267 h 676494"/>
                <a:gd name="connsiteX191" fmla="*/ 133140 w 668085"/>
                <a:gd name="connsiteY191" fmla="*/ 483550 h 676494"/>
                <a:gd name="connsiteX192" fmla="*/ 128368 w 668085"/>
                <a:gd name="connsiteY192" fmla="*/ 479739 h 676494"/>
                <a:gd name="connsiteX193" fmla="*/ 119778 w 668085"/>
                <a:gd name="connsiteY193" fmla="*/ 479739 h 676494"/>
                <a:gd name="connsiteX194" fmla="*/ 100690 w 668085"/>
                <a:gd name="connsiteY194" fmla="*/ 501654 h 676494"/>
                <a:gd name="connsiteX195" fmla="*/ 123596 w 668085"/>
                <a:gd name="connsiteY195" fmla="*/ 520710 h 676494"/>
                <a:gd name="connsiteX196" fmla="*/ 250532 w 668085"/>
                <a:gd name="connsiteY196" fmla="*/ 520710 h 676494"/>
                <a:gd name="connsiteX197" fmla="*/ 262939 w 668085"/>
                <a:gd name="connsiteY197" fmla="*/ 529285 h 676494"/>
                <a:gd name="connsiteX198" fmla="*/ 260076 w 668085"/>
                <a:gd name="connsiteY198" fmla="*/ 535955 h 676494"/>
                <a:gd name="connsiteX199" fmla="*/ 236216 w 668085"/>
                <a:gd name="connsiteY199" fmla="*/ 559775 h 676494"/>
                <a:gd name="connsiteX200" fmla="*/ 231444 w 668085"/>
                <a:gd name="connsiteY200" fmla="*/ 674112 h 676494"/>
                <a:gd name="connsiteX201" fmla="*/ 11930 w 668085"/>
                <a:gd name="connsiteY201" fmla="*/ 676970 h 676494"/>
                <a:gd name="connsiteX202" fmla="*/ 143638 w 668085"/>
                <a:gd name="connsiteY202" fmla="*/ 601699 h 676494"/>
                <a:gd name="connsiteX203" fmla="*/ 157000 w 668085"/>
                <a:gd name="connsiteY203" fmla="*/ 548341 h 676494"/>
                <a:gd name="connsiteX204" fmla="*/ 151274 w 668085"/>
                <a:gd name="connsiteY204" fmla="*/ 543577 h 676494"/>
                <a:gd name="connsiteX205" fmla="*/ 112143 w 668085"/>
                <a:gd name="connsiteY205" fmla="*/ 599793 h 676494"/>
                <a:gd name="connsiteX206" fmla="*/ 97827 w 668085"/>
                <a:gd name="connsiteY206" fmla="*/ 597887 h 676494"/>
                <a:gd name="connsiteX207" fmla="*/ 64422 w 668085"/>
                <a:gd name="connsiteY207" fmla="*/ 561681 h 676494"/>
                <a:gd name="connsiteX208" fmla="*/ 58696 w 668085"/>
                <a:gd name="connsiteY208" fmla="*/ 552153 h 676494"/>
                <a:gd name="connsiteX209" fmla="*/ 63468 w 668085"/>
                <a:gd name="connsiteY209" fmla="*/ 541672 h 676494"/>
                <a:gd name="connsiteX210" fmla="*/ 83511 w 668085"/>
                <a:gd name="connsiteY210" fmla="*/ 518804 h 676494"/>
                <a:gd name="connsiteX211" fmla="*/ 35790 w 668085"/>
                <a:gd name="connsiteY211" fmla="*/ 477834 h 676494"/>
                <a:gd name="connsiteX212" fmla="*/ 26246 w 668085"/>
                <a:gd name="connsiteY212" fmla="*/ 477834 h 676494"/>
                <a:gd name="connsiteX213" fmla="*/ 7158 w 668085"/>
                <a:gd name="connsiteY213" fmla="*/ 499748 h 676494"/>
                <a:gd name="connsiteX214" fmla="*/ 47243 w 668085"/>
                <a:gd name="connsiteY214" fmla="*/ 533096 h 676494"/>
                <a:gd name="connsiteX215" fmla="*/ 48198 w 668085"/>
                <a:gd name="connsiteY215" fmla="*/ 547389 h 676494"/>
                <a:gd name="connsiteX216" fmla="*/ 38654 w 668085"/>
                <a:gd name="connsiteY216" fmla="*/ 557869 h 676494"/>
                <a:gd name="connsiteX217" fmla="*/ 76830 w 668085"/>
                <a:gd name="connsiteY217" fmla="*/ 618849 h 676494"/>
                <a:gd name="connsiteX218" fmla="*/ 23383 w 668085"/>
                <a:gd name="connsiteY218" fmla="*/ 637905 h 676494"/>
                <a:gd name="connsiteX219" fmla="*/ 7158 w 668085"/>
                <a:gd name="connsiteY219" fmla="*/ 671254 h 676494"/>
                <a:gd name="connsiteX220" fmla="*/ 11930 w 668085"/>
                <a:gd name="connsiteY220" fmla="*/ 676970 h 676494"/>
                <a:gd name="connsiteX221" fmla="*/ 517766 w 668085"/>
                <a:gd name="connsiteY221" fmla="*/ 673159 h 676494"/>
                <a:gd name="connsiteX222" fmla="*/ 655201 w 668085"/>
                <a:gd name="connsiteY222" fmla="*/ 589312 h 676494"/>
                <a:gd name="connsiteX223" fmla="*/ 655201 w 668085"/>
                <a:gd name="connsiteY223" fmla="*/ 505465 h 676494"/>
                <a:gd name="connsiteX224" fmla="*/ 633249 w 668085"/>
                <a:gd name="connsiteY224" fmla="*/ 488314 h 676494"/>
                <a:gd name="connsiteX225" fmla="*/ 566441 w 668085"/>
                <a:gd name="connsiteY225" fmla="*/ 488314 h 676494"/>
                <a:gd name="connsiteX226" fmla="*/ 547353 w 668085"/>
                <a:gd name="connsiteY226" fmla="*/ 478786 h 676494"/>
                <a:gd name="connsiteX227" fmla="*/ 542581 w 668085"/>
                <a:gd name="connsiteY227" fmla="*/ 454013 h 676494"/>
                <a:gd name="connsiteX228" fmla="*/ 550216 w 668085"/>
                <a:gd name="connsiteY228" fmla="*/ 437816 h 676494"/>
                <a:gd name="connsiteX229" fmla="*/ 575031 w 668085"/>
                <a:gd name="connsiteY229" fmla="*/ 409231 h 676494"/>
                <a:gd name="connsiteX230" fmla="*/ 533991 w 668085"/>
                <a:gd name="connsiteY230" fmla="*/ 374930 h 676494"/>
                <a:gd name="connsiteX231" fmla="*/ 524447 w 668085"/>
                <a:gd name="connsiteY231" fmla="*/ 374930 h 676494"/>
                <a:gd name="connsiteX232" fmla="*/ 505359 w 668085"/>
                <a:gd name="connsiteY232" fmla="*/ 396845 h 676494"/>
                <a:gd name="connsiteX233" fmla="*/ 539717 w 668085"/>
                <a:gd name="connsiteY233" fmla="*/ 425429 h 676494"/>
                <a:gd name="connsiteX234" fmla="*/ 543535 w 668085"/>
                <a:gd name="connsiteY234" fmla="*/ 433052 h 676494"/>
                <a:gd name="connsiteX235" fmla="*/ 540672 w 668085"/>
                <a:gd name="connsiteY235" fmla="*/ 439721 h 676494"/>
                <a:gd name="connsiteX236" fmla="*/ 532082 w 668085"/>
                <a:gd name="connsiteY236" fmla="*/ 450202 h 676494"/>
                <a:gd name="connsiteX237" fmla="*/ 532082 w 668085"/>
                <a:gd name="connsiteY237" fmla="*/ 511182 h 676494"/>
                <a:gd name="connsiteX238" fmla="*/ 553079 w 668085"/>
                <a:gd name="connsiteY238" fmla="*/ 518804 h 676494"/>
                <a:gd name="connsiteX239" fmla="*/ 618933 w 668085"/>
                <a:gd name="connsiteY239" fmla="*/ 518804 h 676494"/>
                <a:gd name="connsiteX240" fmla="*/ 629432 w 668085"/>
                <a:gd name="connsiteY240" fmla="*/ 526427 h 676494"/>
                <a:gd name="connsiteX241" fmla="*/ 638021 w 668085"/>
                <a:gd name="connsiteY241" fmla="*/ 573114 h 676494"/>
                <a:gd name="connsiteX242" fmla="*/ 634204 w 668085"/>
                <a:gd name="connsiteY242" fmla="*/ 588359 h 676494"/>
                <a:gd name="connsiteX243" fmla="*/ 531128 w 668085"/>
                <a:gd name="connsiteY243" fmla="*/ 635047 h 676494"/>
                <a:gd name="connsiteX244" fmla="*/ 514903 w 668085"/>
                <a:gd name="connsiteY244" fmla="*/ 668395 h 676494"/>
                <a:gd name="connsiteX245" fmla="*/ 517766 w 668085"/>
                <a:gd name="connsiteY245" fmla="*/ 673159 h 67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668085" h="676494">
                  <a:moveTo>
                    <a:pt x="39608" y="322526"/>
                  </a:moveTo>
                  <a:lnTo>
                    <a:pt x="35790" y="444485"/>
                  </a:lnTo>
                  <a:lnTo>
                    <a:pt x="69195" y="473069"/>
                  </a:lnTo>
                  <a:lnTo>
                    <a:pt x="74921" y="473069"/>
                  </a:lnTo>
                  <a:lnTo>
                    <a:pt x="52970" y="326337"/>
                  </a:lnTo>
                  <a:cubicBezTo>
                    <a:pt x="52015" y="322526"/>
                    <a:pt x="53924" y="315856"/>
                    <a:pt x="59650" y="309186"/>
                  </a:cubicBezTo>
                  <a:lnTo>
                    <a:pt x="84465" y="280602"/>
                  </a:lnTo>
                  <a:lnTo>
                    <a:pt x="37699" y="241537"/>
                  </a:lnTo>
                  <a:lnTo>
                    <a:pt x="28155" y="241537"/>
                  </a:lnTo>
                  <a:lnTo>
                    <a:pt x="9067" y="263452"/>
                  </a:lnTo>
                  <a:lnTo>
                    <a:pt x="48198" y="296800"/>
                  </a:lnTo>
                  <a:cubicBezTo>
                    <a:pt x="53924" y="300611"/>
                    <a:pt x="53924" y="306328"/>
                    <a:pt x="49152" y="311092"/>
                  </a:cubicBezTo>
                  <a:lnTo>
                    <a:pt x="39608" y="322526"/>
                  </a:lnTo>
                  <a:close/>
                  <a:moveTo>
                    <a:pt x="421371" y="196755"/>
                  </a:moveTo>
                  <a:lnTo>
                    <a:pt x="631341" y="196755"/>
                  </a:lnTo>
                  <a:lnTo>
                    <a:pt x="654246" y="155784"/>
                  </a:lnTo>
                  <a:lnTo>
                    <a:pt x="654246" y="49070"/>
                  </a:lnTo>
                  <a:cubicBezTo>
                    <a:pt x="654246" y="31919"/>
                    <a:pt x="639930" y="18580"/>
                    <a:pt x="619888" y="18580"/>
                  </a:cubicBezTo>
                  <a:lnTo>
                    <a:pt x="551170" y="18580"/>
                  </a:lnTo>
                  <a:lnTo>
                    <a:pt x="530173" y="41447"/>
                  </a:lnTo>
                  <a:cubicBezTo>
                    <a:pt x="523493" y="49070"/>
                    <a:pt x="511085" y="49070"/>
                    <a:pt x="503450" y="42400"/>
                  </a:cubicBezTo>
                  <a:lnTo>
                    <a:pt x="461456" y="7146"/>
                  </a:lnTo>
                  <a:lnTo>
                    <a:pt x="451912" y="7146"/>
                  </a:lnTo>
                  <a:lnTo>
                    <a:pt x="432824" y="29061"/>
                  </a:lnTo>
                  <a:lnTo>
                    <a:pt x="484362" y="71937"/>
                  </a:lnTo>
                  <a:cubicBezTo>
                    <a:pt x="491043" y="77654"/>
                    <a:pt x="491043" y="85276"/>
                    <a:pt x="484362" y="92899"/>
                  </a:cubicBezTo>
                  <a:lnTo>
                    <a:pt x="471000" y="109097"/>
                  </a:lnTo>
                  <a:lnTo>
                    <a:pt x="477681" y="114813"/>
                  </a:lnTo>
                  <a:lnTo>
                    <a:pt x="525401" y="59551"/>
                  </a:lnTo>
                  <a:cubicBezTo>
                    <a:pt x="530173" y="53834"/>
                    <a:pt x="537809" y="49070"/>
                    <a:pt x="549261" y="49070"/>
                  </a:cubicBezTo>
                  <a:lnTo>
                    <a:pt x="602708" y="49070"/>
                  </a:lnTo>
                  <a:cubicBezTo>
                    <a:pt x="615116" y="49070"/>
                    <a:pt x="621796" y="53834"/>
                    <a:pt x="623705" y="65267"/>
                  </a:cubicBezTo>
                  <a:lnTo>
                    <a:pt x="637067" y="138634"/>
                  </a:lnTo>
                  <a:cubicBezTo>
                    <a:pt x="638976" y="147209"/>
                    <a:pt x="638021" y="152926"/>
                    <a:pt x="634204" y="156737"/>
                  </a:cubicBezTo>
                  <a:cubicBezTo>
                    <a:pt x="627523" y="165312"/>
                    <a:pt x="611298" y="166265"/>
                    <a:pt x="593164" y="166265"/>
                  </a:cubicBezTo>
                  <a:lnTo>
                    <a:pt x="430915" y="166265"/>
                  </a:lnTo>
                  <a:lnTo>
                    <a:pt x="419462" y="190085"/>
                  </a:lnTo>
                  <a:lnTo>
                    <a:pt x="419462" y="196755"/>
                  </a:lnTo>
                  <a:close/>
                  <a:moveTo>
                    <a:pt x="615116" y="435910"/>
                  </a:moveTo>
                  <a:lnTo>
                    <a:pt x="621796" y="435910"/>
                  </a:lnTo>
                  <a:lnTo>
                    <a:pt x="651383" y="422571"/>
                  </a:lnTo>
                  <a:lnTo>
                    <a:pt x="631341" y="326337"/>
                  </a:lnTo>
                  <a:cubicBezTo>
                    <a:pt x="630386" y="322526"/>
                    <a:pt x="632295" y="316809"/>
                    <a:pt x="638976" y="310139"/>
                  </a:cubicBezTo>
                  <a:lnTo>
                    <a:pt x="663790" y="281555"/>
                  </a:lnTo>
                  <a:lnTo>
                    <a:pt x="617024" y="242490"/>
                  </a:lnTo>
                  <a:lnTo>
                    <a:pt x="607480" y="242490"/>
                  </a:lnTo>
                  <a:lnTo>
                    <a:pt x="588392" y="264404"/>
                  </a:lnTo>
                  <a:lnTo>
                    <a:pt x="628477" y="297753"/>
                  </a:lnTo>
                  <a:cubicBezTo>
                    <a:pt x="634204" y="301564"/>
                    <a:pt x="634204" y="307281"/>
                    <a:pt x="629432" y="312045"/>
                  </a:cubicBezTo>
                  <a:lnTo>
                    <a:pt x="620842" y="322526"/>
                  </a:lnTo>
                  <a:lnTo>
                    <a:pt x="615116" y="435910"/>
                  </a:lnTo>
                  <a:close/>
                  <a:moveTo>
                    <a:pt x="519675" y="340629"/>
                  </a:moveTo>
                  <a:lnTo>
                    <a:pt x="573122" y="279649"/>
                  </a:lnTo>
                  <a:lnTo>
                    <a:pt x="528265" y="241537"/>
                  </a:lnTo>
                  <a:lnTo>
                    <a:pt x="518720" y="241537"/>
                  </a:lnTo>
                  <a:lnTo>
                    <a:pt x="499632" y="264404"/>
                  </a:lnTo>
                  <a:lnTo>
                    <a:pt x="533037" y="292036"/>
                  </a:lnTo>
                  <a:cubicBezTo>
                    <a:pt x="539717" y="297753"/>
                    <a:pt x="539717" y="305375"/>
                    <a:pt x="533037" y="312998"/>
                  </a:cubicBezTo>
                  <a:lnTo>
                    <a:pt x="513948" y="334912"/>
                  </a:lnTo>
                  <a:lnTo>
                    <a:pt x="519675" y="340629"/>
                  </a:lnTo>
                  <a:close/>
                  <a:moveTo>
                    <a:pt x="180860" y="196755"/>
                  </a:moveTo>
                  <a:lnTo>
                    <a:pt x="387967" y="196755"/>
                  </a:lnTo>
                  <a:lnTo>
                    <a:pt x="408009" y="155784"/>
                  </a:lnTo>
                  <a:lnTo>
                    <a:pt x="408009" y="41447"/>
                  </a:lnTo>
                  <a:cubicBezTo>
                    <a:pt x="408009" y="28108"/>
                    <a:pt x="395602" y="18580"/>
                    <a:pt x="380331" y="18580"/>
                  </a:cubicBezTo>
                  <a:lnTo>
                    <a:pt x="237170" y="18580"/>
                  </a:lnTo>
                  <a:cubicBezTo>
                    <a:pt x="231444" y="18580"/>
                    <a:pt x="226672" y="15721"/>
                    <a:pt x="222854" y="11910"/>
                  </a:cubicBezTo>
                  <a:lnTo>
                    <a:pt x="218082" y="8099"/>
                  </a:lnTo>
                  <a:lnTo>
                    <a:pt x="209492" y="8099"/>
                  </a:lnTo>
                  <a:lnTo>
                    <a:pt x="190404" y="30013"/>
                  </a:lnTo>
                  <a:lnTo>
                    <a:pt x="214264" y="49070"/>
                  </a:lnTo>
                  <a:lnTo>
                    <a:pt x="364106" y="49070"/>
                  </a:lnTo>
                  <a:cubicBezTo>
                    <a:pt x="372696" y="49070"/>
                    <a:pt x="376514" y="51928"/>
                    <a:pt x="377468" y="59551"/>
                  </a:cubicBezTo>
                  <a:lnTo>
                    <a:pt x="389875" y="137681"/>
                  </a:lnTo>
                  <a:cubicBezTo>
                    <a:pt x="390830" y="145303"/>
                    <a:pt x="388921" y="151020"/>
                    <a:pt x="386058" y="155784"/>
                  </a:cubicBezTo>
                  <a:cubicBezTo>
                    <a:pt x="379377" y="164359"/>
                    <a:pt x="364106" y="166265"/>
                    <a:pt x="346927" y="166265"/>
                  </a:cubicBezTo>
                  <a:lnTo>
                    <a:pt x="193268" y="166265"/>
                  </a:lnTo>
                  <a:lnTo>
                    <a:pt x="180860" y="191038"/>
                  </a:lnTo>
                  <a:lnTo>
                    <a:pt x="180860" y="196755"/>
                  </a:lnTo>
                  <a:close/>
                  <a:moveTo>
                    <a:pt x="305888" y="432099"/>
                  </a:moveTo>
                  <a:lnTo>
                    <a:pt x="460502" y="432099"/>
                  </a:lnTo>
                  <a:lnTo>
                    <a:pt x="472909" y="407326"/>
                  </a:lnTo>
                  <a:cubicBezTo>
                    <a:pt x="475772" y="400656"/>
                    <a:pt x="473863" y="394939"/>
                    <a:pt x="467182" y="390175"/>
                  </a:cubicBezTo>
                  <a:lnTo>
                    <a:pt x="432824" y="363496"/>
                  </a:lnTo>
                  <a:cubicBezTo>
                    <a:pt x="426143" y="358732"/>
                    <a:pt x="424234" y="349204"/>
                    <a:pt x="429961" y="342535"/>
                  </a:cubicBezTo>
                  <a:lnTo>
                    <a:pt x="484362" y="279649"/>
                  </a:lnTo>
                  <a:lnTo>
                    <a:pt x="438550" y="241537"/>
                  </a:lnTo>
                  <a:lnTo>
                    <a:pt x="429006" y="241537"/>
                  </a:lnTo>
                  <a:lnTo>
                    <a:pt x="409918" y="263452"/>
                  </a:lnTo>
                  <a:lnTo>
                    <a:pt x="444277" y="292036"/>
                  </a:lnTo>
                  <a:cubicBezTo>
                    <a:pt x="450958" y="297753"/>
                    <a:pt x="450958" y="305375"/>
                    <a:pt x="444277" y="312998"/>
                  </a:cubicBezTo>
                  <a:lnTo>
                    <a:pt x="412781" y="349204"/>
                  </a:lnTo>
                  <a:lnTo>
                    <a:pt x="374605" y="319667"/>
                  </a:lnTo>
                  <a:cubicBezTo>
                    <a:pt x="368878" y="315856"/>
                    <a:pt x="369833" y="309186"/>
                    <a:pt x="372696" y="305375"/>
                  </a:cubicBezTo>
                  <a:lnTo>
                    <a:pt x="394648" y="279649"/>
                  </a:lnTo>
                  <a:lnTo>
                    <a:pt x="347882" y="240584"/>
                  </a:lnTo>
                  <a:lnTo>
                    <a:pt x="338337" y="240584"/>
                  </a:lnTo>
                  <a:lnTo>
                    <a:pt x="319249" y="262499"/>
                  </a:lnTo>
                  <a:lnTo>
                    <a:pt x="358380" y="294894"/>
                  </a:lnTo>
                  <a:cubicBezTo>
                    <a:pt x="364106" y="299658"/>
                    <a:pt x="363152" y="305375"/>
                    <a:pt x="359334" y="311092"/>
                  </a:cubicBezTo>
                  <a:lnTo>
                    <a:pt x="350745" y="322526"/>
                  </a:lnTo>
                  <a:lnTo>
                    <a:pt x="429961" y="394939"/>
                  </a:lnTo>
                  <a:cubicBezTo>
                    <a:pt x="432824" y="396845"/>
                    <a:pt x="431869" y="401609"/>
                    <a:pt x="426143" y="401609"/>
                  </a:cubicBezTo>
                  <a:lnTo>
                    <a:pt x="317340" y="401609"/>
                  </a:lnTo>
                  <a:lnTo>
                    <a:pt x="305888" y="425429"/>
                  </a:lnTo>
                  <a:lnTo>
                    <a:pt x="305888" y="432099"/>
                  </a:lnTo>
                  <a:close/>
                  <a:moveTo>
                    <a:pt x="126459" y="202472"/>
                  </a:moveTo>
                  <a:lnTo>
                    <a:pt x="133140" y="202472"/>
                  </a:lnTo>
                  <a:lnTo>
                    <a:pt x="162726" y="189132"/>
                  </a:lnTo>
                  <a:lnTo>
                    <a:pt x="142684" y="91946"/>
                  </a:lnTo>
                  <a:cubicBezTo>
                    <a:pt x="141730" y="86229"/>
                    <a:pt x="145547" y="80512"/>
                    <a:pt x="150319" y="75748"/>
                  </a:cubicBezTo>
                  <a:lnTo>
                    <a:pt x="175134" y="47164"/>
                  </a:lnTo>
                  <a:lnTo>
                    <a:pt x="128368" y="8099"/>
                  </a:lnTo>
                  <a:lnTo>
                    <a:pt x="118824" y="8099"/>
                  </a:lnTo>
                  <a:lnTo>
                    <a:pt x="99736" y="30013"/>
                  </a:lnTo>
                  <a:lnTo>
                    <a:pt x="139821" y="63362"/>
                  </a:lnTo>
                  <a:cubicBezTo>
                    <a:pt x="145547" y="68126"/>
                    <a:pt x="145547" y="72890"/>
                    <a:pt x="140775" y="77654"/>
                  </a:cubicBezTo>
                  <a:lnTo>
                    <a:pt x="132185" y="88135"/>
                  </a:lnTo>
                  <a:lnTo>
                    <a:pt x="126459" y="202472"/>
                  </a:lnTo>
                  <a:close/>
                  <a:moveTo>
                    <a:pt x="69195" y="235820"/>
                  </a:moveTo>
                  <a:lnTo>
                    <a:pt x="74921" y="235820"/>
                  </a:lnTo>
                  <a:lnTo>
                    <a:pt x="52970" y="91946"/>
                  </a:lnTo>
                  <a:cubicBezTo>
                    <a:pt x="52015" y="88135"/>
                    <a:pt x="53924" y="82418"/>
                    <a:pt x="59650" y="75748"/>
                  </a:cubicBezTo>
                  <a:lnTo>
                    <a:pt x="84465" y="47164"/>
                  </a:lnTo>
                  <a:lnTo>
                    <a:pt x="37699" y="8099"/>
                  </a:lnTo>
                  <a:lnTo>
                    <a:pt x="28155" y="8099"/>
                  </a:lnTo>
                  <a:lnTo>
                    <a:pt x="9067" y="30013"/>
                  </a:lnTo>
                  <a:lnTo>
                    <a:pt x="49152" y="63362"/>
                  </a:lnTo>
                  <a:cubicBezTo>
                    <a:pt x="54878" y="67173"/>
                    <a:pt x="54878" y="72890"/>
                    <a:pt x="50106" y="77654"/>
                  </a:cubicBezTo>
                  <a:lnTo>
                    <a:pt x="40562" y="88135"/>
                  </a:lnTo>
                  <a:lnTo>
                    <a:pt x="36745" y="207236"/>
                  </a:lnTo>
                  <a:lnTo>
                    <a:pt x="69195" y="235820"/>
                  </a:lnTo>
                  <a:close/>
                  <a:moveTo>
                    <a:pt x="87328" y="432099"/>
                  </a:moveTo>
                  <a:lnTo>
                    <a:pt x="272483" y="432099"/>
                  </a:lnTo>
                  <a:lnTo>
                    <a:pt x="292526" y="391128"/>
                  </a:lnTo>
                  <a:lnTo>
                    <a:pt x="292526" y="282508"/>
                  </a:lnTo>
                  <a:cubicBezTo>
                    <a:pt x="292526" y="265357"/>
                    <a:pt x="278210" y="251065"/>
                    <a:pt x="258167" y="251065"/>
                  </a:cubicBezTo>
                  <a:lnTo>
                    <a:pt x="219991" y="251065"/>
                  </a:lnTo>
                  <a:lnTo>
                    <a:pt x="198040" y="275838"/>
                  </a:lnTo>
                  <a:cubicBezTo>
                    <a:pt x="191359" y="283460"/>
                    <a:pt x="179906" y="283460"/>
                    <a:pt x="172271" y="276791"/>
                  </a:cubicBezTo>
                  <a:lnTo>
                    <a:pt x="130277" y="240584"/>
                  </a:lnTo>
                  <a:lnTo>
                    <a:pt x="117869" y="240584"/>
                  </a:lnTo>
                  <a:lnTo>
                    <a:pt x="99736" y="261546"/>
                  </a:lnTo>
                  <a:lnTo>
                    <a:pt x="151274" y="305375"/>
                  </a:lnTo>
                  <a:cubicBezTo>
                    <a:pt x="157954" y="311092"/>
                    <a:pt x="158909" y="318715"/>
                    <a:pt x="153182" y="326337"/>
                  </a:cubicBezTo>
                  <a:lnTo>
                    <a:pt x="139821" y="342535"/>
                  </a:lnTo>
                  <a:lnTo>
                    <a:pt x="146502" y="348251"/>
                  </a:lnTo>
                  <a:lnTo>
                    <a:pt x="194222" y="292036"/>
                  </a:lnTo>
                  <a:cubicBezTo>
                    <a:pt x="198040" y="286319"/>
                    <a:pt x="206629" y="281555"/>
                    <a:pt x="219037" y="281555"/>
                  </a:cubicBezTo>
                  <a:lnTo>
                    <a:pt x="246714" y="281555"/>
                  </a:lnTo>
                  <a:cubicBezTo>
                    <a:pt x="258167" y="281555"/>
                    <a:pt x="262939" y="288225"/>
                    <a:pt x="264848" y="299658"/>
                  </a:cubicBezTo>
                  <a:lnTo>
                    <a:pt x="276301" y="374930"/>
                  </a:lnTo>
                  <a:cubicBezTo>
                    <a:pt x="278210" y="382553"/>
                    <a:pt x="276301" y="388269"/>
                    <a:pt x="274392" y="392081"/>
                  </a:cubicBezTo>
                  <a:cubicBezTo>
                    <a:pt x="267711" y="402562"/>
                    <a:pt x="251486" y="403514"/>
                    <a:pt x="238125" y="403514"/>
                  </a:cubicBezTo>
                  <a:lnTo>
                    <a:pt x="98781" y="403514"/>
                  </a:lnTo>
                  <a:lnTo>
                    <a:pt x="87328" y="427335"/>
                  </a:lnTo>
                  <a:lnTo>
                    <a:pt x="87328" y="432099"/>
                  </a:lnTo>
                  <a:close/>
                  <a:moveTo>
                    <a:pt x="289663" y="669348"/>
                  </a:moveTo>
                  <a:lnTo>
                    <a:pt x="483407" y="669348"/>
                  </a:lnTo>
                  <a:lnTo>
                    <a:pt x="503450" y="628377"/>
                  </a:lnTo>
                  <a:lnTo>
                    <a:pt x="503450" y="519757"/>
                  </a:lnTo>
                  <a:cubicBezTo>
                    <a:pt x="503450" y="502606"/>
                    <a:pt x="489134" y="488314"/>
                    <a:pt x="469091" y="488314"/>
                  </a:cubicBezTo>
                  <a:lnTo>
                    <a:pt x="435687" y="488314"/>
                  </a:lnTo>
                  <a:lnTo>
                    <a:pt x="413736" y="513087"/>
                  </a:lnTo>
                  <a:cubicBezTo>
                    <a:pt x="407055" y="520710"/>
                    <a:pt x="395602" y="520710"/>
                    <a:pt x="387967" y="514040"/>
                  </a:cubicBezTo>
                  <a:lnTo>
                    <a:pt x="345973" y="478786"/>
                  </a:lnTo>
                  <a:lnTo>
                    <a:pt x="336429" y="478786"/>
                  </a:lnTo>
                  <a:lnTo>
                    <a:pt x="317340" y="500701"/>
                  </a:lnTo>
                  <a:lnTo>
                    <a:pt x="366970" y="542625"/>
                  </a:lnTo>
                  <a:cubicBezTo>
                    <a:pt x="373651" y="548341"/>
                    <a:pt x="374605" y="556917"/>
                    <a:pt x="368878" y="564539"/>
                  </a:cubicBezTo>
                  <a:lnTo>
                    <a:pt x="355517" y="580737"/>
                  </a:lnTo>
                  <a:lnTo>
                    <a:pt x="362198" y="586454"/>
                  </a:lnTo>
                  <a:lnTo>
                    <a:pt x="409918" y="532144"/>
                  </a:lnTo>
                  <a:cubicBezTo>
                    <a:pt x="413736" y="526427"/>
                    <a:pt x="423280" y="521663"/>
                    <a:pt x="435687" y="521663"/>
                  </a:cubicBezTo>
                  <a:lnTo>
                    <a:pt x="457638" y="521663"/>
                  </a:lnTo>
                  <a:cubicBezTo>
                    <a:pt x="469091" y="521663"/>
                    <a:pt x="474818" y="525474"/>
                    <a:pt x="475772" y="535955"/>
                  </a:cubicBezTo>
                  <a:lnTo>
                    <a:pt x="489134" y="613132"/>
                  </a:lnTo>
                  <a:cubicBezTo>
                    <a:pt x="491043" y="621708"/>
                    <a:pt x="489134" y="627424"/>
                    <a:pt x="486271" y="631236"/>
                  </a:cubicBezTo>
                  <a:cubicBezTo>
                    <a:pt x="478635" y="639811"/>
                    <a:pt x="463365" y="640764"/>
                    <a:pt x="445231" y="640764"/>
                  </a:cubicBezTo>
                  <a:lnTo>
                    <a:pt x="302070" y="640764"/>
                  </a:lnTo>
                  <a:lnTo>
                    <a:pt x="290617" y="664584"/>
                  </a:lnTo>
                  <a:lnTo>
                    <a:pt x="290617" y="669348"/>
                  </a:lnTo>
                  <a:close/>
                  <a:moveTo>
                    <a:pt x="231444" y="674112"/>
                  </a:moveTo>
                  <a:lnTo>
                    <a:pt x="238125" y="674112"/>
                  </a:lnTo>
                  <a:lnTo>
                    <a:pt x="267711" y="660773"/>
                  </a:lnTo>
                  <a:lnTo>
                    <a:pt x="249578" y="575973"/>
                  </a:lnTo>
                  <a:cubicBezTo>
                    <a:pt x="246714" y="561681"/>
                    <a:pt x="248623" y="553105"/>
                    <a:pt x="264848" y="538813"/>
                  </a:cubicBezTo>
                  <a:cubicBezTo>
                    <a:pt x="271529" y="532144"/>
                    <a:pt x="279164" y="525474"/>
                    <a:pt x="295389" y="514993"/>
                  </a:cubicBezTo>
                  <a:lnTo>
                    <a:pt x="295389" y="503559"/>
                  </a:lnTo>
                  <a:cubicBezTo>
                    <a:pt x="295389" y="493078"/>
                    <a:pt x="291571" y="489267"/>
                    <a:pt x="281073" y="489267"/>
                  </a:cubicBezTo>
                  <a:lnTo>
                    <a:pt x="149365" y="489267"/>
                  </a:lnTo>
                  <a:cubicBezTo>
                    <a:pt x="142684" y="489267"/>
                    <a:pt x="138866" y="487362"/>
                    <a:pt x="133140" y="483550"/>
                  </a:cubicBezTo>
                  <a:lnTo>
                    <a:pt x="128368" y="479739"/>
                  </a:lnTo>
                  <a:lnTo>
                    <a:pt x="119778" y="479739"/>
                  </a:lnTo>
                  <a:lnTo>
                    <a:pt x="100690" y="501654"/>
                  </a:lnTo>
                  <a:lnTo>
                    <a:pt x="123596" y="520710"/>
                  </a:lnTo>
                  <a:lnTo>
                    <a:pt x="250532" y="520710"/>
                  </a:lnTo>
                  <a:cubicBezTo>
                    <a:pt x="258167" y="520710"/>
                    <a:pt x="262939" y="524521"/>
                    <a:pt x="262939" y="529285"/>
                  </a:cubicBezTo>
                  <a:cubicBezTo>
                    <a:pt x="262939" y="532144"/>
                    <a:pt x="261985" y="534049"/>
                    <a:pt x="260076" y="535955"/>
                  </a:cubicBezTo>
                  <a:lnTo>
                    <a:pt x="236216" y="559775"/>
                  </a:lnTo>
                  <a:lnTo>
                    <a:pt x="231444" y="674112"/>
                  </a:lnTo>
                  <a:close/>
                  <a:moveTo>
                    <a:pt x="11930" y="676970"/>
                  </a:moveTo>
                  <a:cubicBezTo>
                    <a:pt x="65377" y="663631"/>
                    <a:pt x="113097" y="643622"/>
                    <a:pt x="143638" y="601699"/>
                  </a:cubicBezTo>
                  <a:cubicBezTo>
                    <a:pt x="149365" y="589312"/>
                    <a:pt x="154137" y="571209"/>
                    <a:pt x="157000" y="548341"/>
                  </a:cubicBezTo>
                  <a:lnTo>
                    <a:pt x="151274" y="543577"/>
                  </a:lnTo>
                  <a:cubicBezTo>
                    <a:pt x="144593" y="564539"/>
                    <a:pt x="126459" y="591218"/>
                    <a:pt x="112143" y="599793"/>
                  </a:cubicBezTo>
                  <a:cubicBezTo>
                    <a:pt x="107371" y="602651"/>
                    <a:pt x="101644" y="602651"/>
                    <a:pt x="97827" y="597887"/>
                  </a:cubicBezTo>
                  <a:lnTo>
                    <a:pt x="64422" y="561681"/>
                  </a:lnTo>
                  <a:cubicBezTo>
                    <a:pt x="60605" y="557869"/>
                    <a:pt x="58696" y="555011"/>
                    <a:pt x="58696" y="552153"/>
                  </a:cubicBezTo>
                  <a:cubicBezTo>
                    <a:pt x="58696" y="549294"/>
                    <a:pt x="60605" y="545483"/>
                    <a:pt x="63468" y="541672"/>
                  </a:cubicBezTo>
                  <a:lnTo>
                    <a:pt x="83511" y="518804"/>
                  </a:lnTo>
                  <a:lnTo>
                    <a:pt x="35790" y="477834"/>
                  </a:lnTo>
                  <a:lnTo>
                    <a:pt x="26246" y="477834"/>
                  </a:lnTo>
                  <a:lnTo>
                    <a:pt x="7158" y="499748"/>
                  </a:lnTo>
                  <a:lnTo>
                    <a:pt x="47243" y="533096"/>
                  </a:lnTo>
                  <a:cubicBezTo>
                    <a:pt x="52970" y="536908"/>
                    <a:pt x="52970" y="542625"/>
                    <a:pt x="48198" y="547389"/>
                  </a:cubicBezTo>
                  <a:lnTo>
                    <a:pt x="38654" y="557869"/>
                  </a:lnTo>
                  <a:lnTo>
                    <a:pt x="76830" y="618849"/>
                  </a:lnTo>
                  <a:cubicBezTo>
                    <a:pt x="64422" y="626472"/>
                    <a:pt x="40562" y="635047"/>
                    <a:pt x="23383" y="637905"/>
                  </a:cubicBezTo>
                  <a:lnTo>
                    <a:pt x="7158" y="671254"/>
                  </a:lnTo>
                  <a:lnTo>
                    <a:pt x="11930" y="676970"/>
                  </a:lnTo>
                  <a:close/>
                  <a:moveTo>
                    <a:pt x="517766" y="673159"/>
                  </a:moveTo>
                  <a:cubicBezTo>
                    <a:pt x="584575" y="656009"/>
                    <a:pt x="636113" y="625519"/>
                    <a:pt x="655201" y="589312"/>
                  </a:cubicBezTo>
                  <a:lnTo>
                    <a:pt x="655201" y="505465"/>
                  </a:lnTo>
                  <a:cubicBezTo>
                    <a:pt x="655201" y="496890"/>
                    <a:pt x="645657" y="488314"/>
                    <a:pt x="633249" y="488314"/>
                  </a:cubicBezTo>
                  <a:lnTo>
                    <a:pt x="566441" y="488314"/>
                  </a:lnTo>
                  <a:cubicBezTo>
                    <a:pt x="553079" y="488314"/>
                    <a:pt x="548307" y="485456"/>
                    <a:pt x="547353" y="478786"/>
                  </a:cubicBezTo>
                  <a:lnTo>
                    <a:pt x="542581" y="454013"/>
                  </a:lnTo>
                  <a:cubicBezTo>
                    <a:pt x="541626" y="450202"/>
                    <a:pt x="543535" y="444485"/>
                    <a:pt x="550216" y="437816"/>
                  </a:cubicBezTo>
                  <a:lnTo>
                    <a:pt x="575031" y="409231"/>
                  </a:lnTo>
                  <a:lnTo>
                    <a:pt x="533991" y="374930"/>
                  </a:lnTo>
                  <a:lnTo>
                    <a:pt x="524447" y="374930"/>
                  </a:lnTo>
                  <a:lnTo>
                    <a:pt x="505359" y="396845"/>
                  </a:lnTo>
                  <a:lnTo>
                    <a:pt x="539717" y="425429"/>
                  </a:lnTo>
                  <a:cubicBezTo>
                    <a:pt x="542581" y="427335"/>
                    <a:pt x="543535" y="431146"/>
                    <a:pt x="543535" y="433052"/>
                  </a:cubicBezTo>
                  <a:cubicBezTo>
                    <a:pt x="543535" y="434957"/>
                    <a:pt x="542581" y="437816"/>
                    <a:pt x="540672" y="439721"/>
                  </a:cubicBezTo>
                  <a:lnTo>
                    <a:pt x="532082" y="450202"/>
                  </a:lnTo>
                  <a:lnTo>
                    <a:pt x="532082" y="511182"/>
                  </a:lnTo>
                  <a:cubicBezTo>
                    <a:pt x="537809" y="516899"/>
                    <a:pt x="542581" y="518804"/>
                    <a:pt x="553079" y="518804"/>
                  </a:cubicBezTo>
                  <a:lnTo>
                    <a:pt x="618933" y="518804"/>
                  </a:lnTo>
                  <a:cubicBezTo>
                    <a:pt x="624660" y="518804"/>
                    <a:pt x="628477" y="521663"/>
                    <a:pt x="629432" y="526427"/>
                  </a:cubicBezTo>
                  <a:lnTo>
                    <a:pt x="638021" y="573114"/>
                  </a:lnTo>
                  <a:cubicBezTo>
                    <a:pt x="639930" y="580737"/>
                    <a:pt x="637067" y="584548"/>
                    <a:pt x="634204" y="588359"/>
                  </a:cubicBezTo>
                  <a:cubicBezTo>
                    <a:pt x="612252" y="609321"/>
                    <a:pt x="575985" y="621708"/>
                    <a:pt x="531128" y="635047"/>
                  </a:cubicBezTo>
                  <a:lnTo>
                    <a:pt x="514903" y="668395"/>
                  </a:lnTo>
                  <a:lnTo>
                    <a:pt x="517766" y="673159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8D55CC41-597A-4318-8F9E-4D96709B4D19}"/>
                </a:ext>
              </a:extLst>
            </p:cNvPr>
            <p:cNvSpPr/>
            <p:nvPr/>
          </p:nvSpPr>
          <p:spPr>
            <a:xfrm>
              <a:off x="3970057" y="5031163"/>
              <a:ext cx="944863" cy="962337"/>
            </a:xfrm>
            <a:custGeom>
              <a:avLst/>
              <a:gdLst>
                <a:gd name="connsiteX0" fmla="*/ 946295 w 944863"/>
                <a:gd name="connsiteY0" fmla="*/ 959955 h 962336"/>
                <a:gd name="connsiteX1" fmla="*/ 7158 w 944863"/>
                <a:gd name="connsiteY1" fmla="*/ 959955 h 962336"/>
                <a:gd name="connsiteX2" fmla="*/ 7158 w 944863"/>
                <a:gd name="connsiteY2" fmla="*/ 7146 h 962336"/>
                <a:gd name="connsiteX3" fmla="*/ 946295 w 944863"/>
                <a:gd name="connsiteY3" fmla="*/ 7146 h 962336"/>
                <a:gd name="connsiteX4" fmla="*/ 946295 w 944863"/>
                <a:gd name="connsiteY4" fmla="*/ 959955 h 962336"/>
                <a:gd name="connsiteX5" fmla="*/ 20520 w 944863"/>
                <a:gd name="connsiteY5" fmla="*/ 946615 h 962336"/>
                <a:gd name="connsiteX6" fmla="*/ 932933 w 944863"/>
                <a:gd name="connsiteY6" fmla="*/ 946615 h 962336"/>
                <a:gd name="connsiteX7" fmla="*/ 932933 w 944863"/>
                <a:gd name="connsiteY7" fmla="*/ 20485 h 962336"/>
                <a:gd name="connsiteX8" fmla="*/ 20520 w 944863"/>
                <a:gd name="connsiteY8" fmla="*/ 20485 h 962336"/>
                <a:gd name="connsiteX9" fmla="*/ 20520 w 944863"/>
                <a:gd name="connsiteY9" fmla="*/ 946615 h 96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863" h="962336">
                  <a:moveTo>
                    <a:pt x="946295" y="959955"/>
                  </a:moveTo>
                  <a:lnTo>
                    <a:pt x="7158" y="959955"/>
                  </a:lnTo>
                  <a:lnTo>
                    <a:pt x="7158" y="7146"/>
                  </a:lnTo>
                  <a:lnTo>
                    <a:pt x="946295" y="7146"/>
                  </a:lnTo>
                  <a:lnTo>
                    <a:pt x="946295" y="959955"/>
                  </a:lnTo>
                  <a:close/>
                  <a:moveTo>
                    <a:pt x="20520" y="946615"/>
                  </a:moveTo>
                  <a:lnTo>
                    <a:pt x="932933" y="946615"/>
                  </a:lnTo>
                  <a:lnTo>
                    <a:pt x="932933" y="20485"/>
                  </a:lnTo>
                  <a:lnTo>
                    <a:pt x="20520" y="20485"/>
                  </a:lnTo>
                  <a:lnTo>
                    <a:pt x="20520" y="946615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</p:grpSp>
      <p:pic>
        <p:nvPicPr>
          <p:cNvPr id="95" name="Picture 2" descr="The 2022 ERC Advanced Grant Call is open for application ...">
            <a:extLst>
              <a:ext uri="{FF2B5EF4-FFF2-40B4-BE49-F238E27FC236}">
                <a16:creationId xmlns:a16="http://schemas.microsoft.com/office/drawing/2014/main" id="{BD7384DA-8B70-4682-95C7-3F9A53285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117" y="3429000"/>
            <a:ext cx="1054451" cy="9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CRC183 | Entangled States of Matter">
            <a:extLst>
              <a:ext uri="{FF2B5EF4-FFF2-40B4-BE49-F238E27FC236}">
                <a16:creationId xmlns:a16="http://schemas.microsoft.com/office/drawing/2014/main" id="{4F4481F9-FF8E-466B-87FA-A90B16D72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236" y="4609652"/>
            <a:ext cx="1036602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Research Support | Munitz Lab">
            <a:extLst>
              <a:ext uri="{FF2B5EF4-FFF2-40B4-BE49-F238E27FC236}">
                <a16:creationId xmlns:a16="http://schemas.microsoft.com/office/drawing/2014/main" id="{FCEC4664-AD18-4270-9247-A0AD9FD36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962" y="5745384"/>
            <a:ext cx="1060606" cy="99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B4D20F0E-CF6C-E281-C5E2-BC8548B0A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517" y="164738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01568" numCol="1" anchor="t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pic>
        <p:nvPicPr>
          <p:cNvPr id="65" name="object 3">
            <a:extLst>
              <a:ext uri="{FF2B5EF4-FFF2-40B4-BE49-F238E27FC236}">
                <a16:creationId xmlns:a16="http://schemas.microsoft.com/office/drawing/2014/main" id="{39E6E9A0-7ABE-0CBB-1D55-DD26CF193D54}"/>
              </a:ext>
            </a:extLst>
          </p:cNvPr>
          <p:cNvPicPr/>
          <p:nvPr/>
        </p:nvPicPr>
        <p:blipFill>
          <a:blip r:embed="rId9" cstate="print"/>
          <a:srcRect t="74710" r="53047"/>
          <a:stretch>
            <a:fillRect/>
          </a:stretch>
        </p:blipFill>
        <p:spPr>
          <a:xfrm>
            <a:off x="623392" y="5260587"/>
            <a:ext cx="3021417" cy="1467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1864BA-410B-B44D-AF99-9A9A909864B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1" r="49561" b="65583"/>
          <a:stretch>
            <a:fillRect/>
          </a:stretch>
        </p:blipFill>
        <p:spPr>
          <a:xfrm>
            <a:off x="79955" y="3437918"/>
            <a:ext cx="3244194" cy="1584176"/>
          </a:xfrm>
          <a:prstGeom prst="rect">
            <a:avLst/>
          </a:prstGeom>
        </p:spPr>
      </p:pic>
      <p:sp>
        <p:nvSpPr>
          <p:cNvPr id="68" name="Rectangle 5">
            <a:extLst>
              <a:ext uri="{FF2B5EF4-FFF2-40B4-BE49-F238E27FC236}">
                <a16:creationId xmlns:a16="http://schemas.microsoft.com/office/drawing/2014/main" id="{31268723-D656-4E32-BF8C-572A0E07A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038" y="2757457"/>
            <a:ext cx="7200800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Two-dimensional</a:t>
            </a:r>
            <a:r>
              <a:rPr kumimoji="0" lang="he-IL" altLang="he-IL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he-IL" altLang="he-IL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and</a:t>
            </a:r>
            <a:r>
              <a:rPr kumimoji="0" lang="he-IL" altLang="he-IL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he-IL" altLang="he-IL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Disordered</a:t>
            </a:r>
            <a:r>
              <a:rPr kumimoji="0" lang="he-IL" altLang="he-IL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he-IL" altLang="he-IL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Superconductors</a:t>
            </a:r>
            <a:r>
              <a:rPr kumimoji="0" lang="he-IL" altLang="he-IL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(TIDES)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829C73B4-63CE-42C6-8269-1C43EB0C5F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213" y="3002964"/>
            <a:ext cx="4280459" cy="20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21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365B9-5126-4E67-86C1-2A8D9ADBA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Majorana Zero Mode – Mile stones </a:t>
            </a:r>
            <a:br>
              <a:rPr lang="en-US" dirty="0"/>
            </a:br>
            <a:r>
              <a:rPr lang="en-US" dirty="0"/>
              <a:t>Relevant for the discussion today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35C83-5C5D-41A6-95FD-A3E143EC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7580"/>
            <a:ext cx="10515600" cy="49157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2001 Basic theory – toy models (</a:t>
            </a:r>
            <a:r>
              <a:rPr lang="en-US" dirty="0" err="1"/>
              <a:t>Kitaev</a:t>
            </a:r>
            <a:r>
              <a:rPr lang="en-US" dirty="0"/>
              <a:t>)</a:t>
            </a:r>
          </a:p>
          <a:p>
            <a:r>
              <a:rPr lang="en-US" dirty="0"/>
              <a:t>2008 TI+ SC (Kane and Fu) </a:t>
            </a:r>
          </a:p>
          <a:p>
            <a:r>
              <a:rPr lang="en-US" dirty="0"/>
              <a:t>2010 2D Proximity (Sau et al, </a:t>
            </a:r>
            <a:r>
              <a:rPr lang="en-US" dirty="0" err="1"/>
              <a:t>Alicea</a:t>
            </a:r>
            <a:r>
              <a:rPr lang="en-US" dirty="0"/>
              <a:t>)</a:t>
            </a:r>
          </a:p>
          <a:p>
            <a:r>
              <a:rPr lang="en-US" dirty="0"/>
              <a:t>2010 </a:t>
            </a:r>
            <a:r>
              <a:rPr lang="en-US" dirty="0" err="1"/>
              <a:t>Lutchyn</a:t>
            </a:r>
            <a:r>
              <a:rPr lang="en-US" dirty="0"/>
              <a:t> et al YO et al (Wires)</a:t>
            </a:r>
          </a:p>
          <a:p>
            <a:r>
              <a:rPr lang="en-US" dirty="0"/>
              <a:t>2012 Exp. Delft (Also Weizmann Lund and </a:t>
            </a:r>
            <a:r>
              <a:rPr lang="en-US" dirty="0" err="1"/>
              <a:t>Haravrad</a:t>
            </a:r>
            <a:r>
              <a:rPr lang="en-US" dirty="0"/>
              <a:t>)</a:t>
            </a:r>
          </a:p>
          <a:p>
            <a:r>
              <a:rPr lang="en-US" dirty="0"/>
              <a:t>2012 Quantum dots and SC (Sau et al, </a:t>
            </a:r>
            <a:r>
              <a:rPr lang="en-US" dirty="0" err="1"/>
              <a:t>Leijnse</a:t>
            </a:r>
            <a:r>
              <a:rPr lang="en-US" dirty="0"/>
              <a:t> </a:t>
            </a:r>
            <a:r>
              <a:rPr lang="en-US" dirty="0" err="1"/>
              <a:t>Flensberg</a:t>
            </a:r>
            <a:r>
              <a:rPr lang="en-US" dirty="0"/>
              <a:t>)</a:t>
            </a:r>
          </a:p>
          <a:p>
            <a:r>
              <a:rPr lang="en-US" dirty="0"/>
              <a:t>2012 </a:t>
            </a:r>
            <a:r>
              <a:rPr lang="en-US" dirty="0" err="1"/>
              <a:t>Fulga</a:t>
            </a:r>
            <a:r>
              <a:rPr lang="en-US" dirty="0"/>
              <a:t> quantum dots no charging energy</a:t>
            </a:r>
          </a:p>
          <a:p>
            <a:r>
              <a:rPr lang="en-US" dirty="0"/>
              <a:t>2017 Josephson junctions (</a:t>
            </a:r>
            <a:r>
              <a:rPr lang="en-US" dirty="0" err="1"/>
              <a:t>Pientka</a:t>
            </a:r>
            <a:r>
              <a:rPr lang="en-US" dirty="0"/>
              <a:t> et al Hell et al. Exp (Copenhagen, Harvard)</a:t>
            </a:r>
          </a:p>
          <a:p>
            <a:r>
              <a:rPr lang="en-US" dirty="0"/>
              <a:t>2020 Full shell </a:t>
            </a:r>
            <a:r>
              <a:rPr lang="en-US" dirty="0" err="1"/>
              <a:t>nano</a:t>
            </a:r>
            <a:r>
              <a:rPr lang="en-US" dirty="0"/>
              <a:t> wire (S. </a:t>
            </a:r>
            <a:r>
              <a:rPr lang="en-US" dirty="0" err="1"/>
              <a:t>Vaitiekenas</a:t>
            </a:r>
            <a:r>
              <a:rPr lang="en-US" dirty="0"/>
              <a:t> et al.)</a:t>
            </a:r>
          </a:p>
          <a:p>
            <a:r>
              <a:rPr lang="en-US" dirty="0"/>
              <a:t>2022…2025 Exp Poor Man scaling (Delft)</a:t>
            </a:r>
          </a:p>
          <a:p>
            <a:endParaRPr lang="he-I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36F0EAA-995D-4B97-B014-5B9842394861}"/>
                  </a:ext>
                </a:extLst>
              </p14:cNvPr>
              <p14:cNvContentPartPr/>
              <p14:nvPr/>
            </p14:nvContentPartPr>
            <p14:xfrm>
              <a:off x="479376" y="1791989"/>
              <a:ext cx="4908960" cy="1388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36F0EAA-995D-4B97-B014-5B984239486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6736" y="1728989"/>
                <a:ext cx="5034600" cy="151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EB51184-7F83-4AC4-B058-D62E4F729B47}"/>
                  </a:ext>
                </a:extLst>
              </p14:cNvPr>
              <p14:cNvContentPartPr/>
              <p14:nvPr/>
            </p14:nvContentPartPr>
            <p14:xfrm>
              <a:off x="7712065" y="2096549"/>
              <a:ext cx="391680" cy="595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EB51184-7F83-4AC4-B058-D62E4F729B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49065" y="2033549"/>
                <a:ext cx="517320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BB62515-D4E9-4751-99AA-CB3C2E8C11A8}"/>
                  </a:ext>
                </a:extLst>
              </p14:cNvPr>
              <p14:cNvContentPartPr/>
              <p14:nvPr/>
            </p14:nvContentPartPr>
            <p14:xfrm>
              <a:off x="7651585" y="1699109"/>
              <a:ext cx="686880" cy="185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BB62515-D4E9-4751-99AA-CB3C2E8C11A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88945" y="1636469"/>
                <a:ext cx="81252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BB95400-B410-4761-A49A-86E3D8A9A23E}"/>
                  </a:ext>
                </a:extLst>
              </p14:cNvPr>
              <p14:cNvContentPartPr/>
              <p14:nvPr/>
            </p14:nvContentPartPr>
            <p14:xfrm>
              <a:off x="742805" y="5143363"/>
              <a:ext cx="7159680" cy="1251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BB95400-B410-4761-A49A-86E3D8A9A23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9805" y="5080345"/>
                <a:ext cx="7285320" cy="137739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801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5A6EA-6855-4A8B-90FC-888940CF3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4D529-CB2A-4251-AE21-0AEC9746D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49" y="2211256"/>
            <a:ext cx="4122596" cy="3935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22CF0E-942F-43ED-BDAE-01F3A8508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745952"/>
            <a:ext cx="7262852" cy="886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344ACD-0150-4C82-BA60-EA1EBF765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2346818"/>
            <a:ext cx="5862928" cy="41576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3C3D18-94ED-4812-8EC1-C2852934CF88}"/>
              </a:ext>
            </a:extLst>
          </p:cNvPr>
          <p:cNvSpPr/>
          <p:nvPr/>
        </p:nvSpPr>
        <p:spPr>
          <a:xfrm>
            <a:off x="5965622" y="4549676"/>
            <a:ext cx="6096000" cy="23083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ucida Grande"/>
              </a:rPr>
              <a:t>We suggest a way to overcome the obstacles that disorder and high density of states pose to the creation of unpaired Majorana fermions in one-dimensional systems. This is achieved by splitting the system into a chain of quantum dots, which are then tuned to the conditions under which the chain can be viewed as an effective </a:t>
            </a:r>
            <a:r>
              <a:rPr lang="en-US" dirty="0" err="1">
                <a:solidFill>
                  <a:srgbClr val="000000"/>
                </a:solidFill>
                <a:latin typeface="Lucida Grande"/>
              </a:rPr>
              <a:t>Kitaev</a:t>
            </a:r>
            <a:r>
              <a:rPr lang="en-US" dirty="0">
                <a:solidFill>
                  <a:srgbClr val="000000"/>
                </a:solidFill>
                <a:latin typeface="Lucida Grande"/>
              </a:rPr>
              <a:t> model, so that it is in a robust topological phase with well-localized Majorana states in the outermost dots. 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9717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863600"/>
          </a:xfrm>
        </p:spPr>
        <p:txBody>
          <a:bodyPr/>
          <a:lstStyle/>
          <a:p>
            <a:pPr algn="ctr"/>
            <a:r>
              <a:rPr lang="en-US" b="1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Negative effects of magnetic fields</a:t>
            </a:r>
            <a:endParaRPr lang="en-US" b="1" dirty="0"/>
          </a:p>
        </p:txBody>
      </p:sp>
      <p:pic>
        <p:nvPicPr>
          <p:cNvPr id="9" name="תמונה 4">
            <a:extLst>
              <a:ext uri="{FF2B5EF4-FFF2-40B4-BE49-F238E27FC236}">
                <a16:creationId xmlns:a16="http://schemas.microsoft.com/office/drawing/2014/main" id="{2B2E2F5B-9C36-4221-9678-0E831549A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98" y="3104763"/>
            <a:ext cx="4342980" cy="3619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תמונה 6">
            <a:extLst>
              <a:ext uri="{FF2B5EF4-FFF2-40B4-BE49-F238E27FC236}">
                <a16:creationId xmlns:a16="http://schemas.microsoft.com/office/drawing/2014/main" id="{5835E810-EB57-4BC6-991D-F69B89F7C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249" y="3113648"/>
            <a:ext cx="4960113" cy="361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A048B6D-3458-462E-B387-5FC5B7883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934960"/>
            <a:ext cx="9467850" cy="199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" y="3959174"/>
            <a:ext cx="1778539" cy="138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736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כותרת 1">
                <a:extLst>
                  <a:ext uri="{FF2B5EF4-FFF2-40B4-BE49-F238E27FC236}">
                    <a16:creationId xmlns:a16="http://schemas.microsoft.com/office/drawing/2014/main" id="{CC65479A-2846-4BDD-A89E-26F950FD0B2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Replacing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/>
                  <a:t> with SC phase control</a:t>
                </a:r>
              </a:p>
            </p:txBody>
          </p:sp>
        </mc:Choice>
        <mc:Fallback xmlns="">
          <p:sp>
            <p:nvSpPr>
              <p:cNvPr id="2" name="כותרת 1">
                <a:extLst>
                  <a:ext uri="{FF2B5EF4-FFF2-40B4-BE49-F238E27FC236}">
                    <a16:creationId xmlns:a16="http://schemas.microsoft.com/office/drawing/2014/main" id="{CC65479A-2846-4BDD-A89E-26F950FD0B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 b="-1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998CD78-25F2-41A5-A4C2-ABD0496C7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0900"/>
          </a:xfrm>
        </p:spPr>
        <p:txBody>
          <a:bodyPr/>
          <a:lstStyle/>
          <a:p>
            <a:r>
              <a:rPr lang="en-US" dirty="0"/>
              <a:t>Why is a (Zeeman) magnetic field needed?</a:t>
            </a:r>
          </a:p>
          <a:p>
            <a:pPr marL="0" indent="0">
              <a:buNone/>
            </a:pPr>
            <a:r>
              <a:rPr lang="en-US" dirty="0"/>
              <a:t>	To break </a:t>
            </a:r>
            <a:r>
              <a:rPr lang="en-US" b="1" dirty="0"/>
              <a:t>time-reversal symmetry</a:t>
            </a:r>
            <a:endParaRPr lang="en-US" dirty="0"/>
          </a:p>
          <a:p>
            <a:r>
              <a:rPr lang="en-US" dirty="0"/>
              <a:t>Replace with superconducting </a:t>
            </a:r>
            <a:r>
              <a:rPr lang="en-US" b="1" dirty="0"/>
              <a:t>phase winding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SC phase + Aharonov-Casher phase interference</a:t>
            </a:r>
            <a:endParaRPr lang="en-US" b="1" dirty="0"/>
          </a:p>
          <a:p>
            <a:endParaRPr lang="en-US" b="1" dirty="0"/>
          </a:p>
          <a:p>
            <a:r>
              <a:rPr lang="en-US" sz="3600" b="1" dirty="0"/>
              <a:t>Advantages: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dirty="0"/>
              <a:t> Phases are easy to control with a tiny field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dirty="0"/>
              <a:t> No undesired in-gap states, magnetic impurities, etc.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581" y="1690688"/>
            <a:ext cx="2601320" cy="20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2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8D7A00F-CCB9-44EA-8D8E-FF0427BE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0149"/>
          </a:xfrm>
        </p:spPr>
        <p:txBody>
          <a:bodyPr/>
          <a:lstStyle/>
          <a:p>
            <a:pPr algn="ctr"/>
            <a:r>
              <a:rPr lang="en-US" dirty="0"/>
              <a:t>Basic building block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1FBB6BB-7A4F-4CD7-BE35-10AEE9AA70D0}"/>
              </a:ext>
            </a:extLst>
          </p:cNvPr>
          <p:cNvSpPr txBox="1"/>
          <p:nvPr/>
        </p:nvSpPr>
        <p:spPr>
          <a:xfrm>
            <a:off x="5153406" y="6488668"/>
            <a:ext cx="695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Omri</a:t>
            </a:r>
            <a:r>
              <a:rPr lang="en-US" dirty="0">
                <a:solidFill>
                  <a:srgbClr val="FFC000"/>
                </a:solidFill>
              </a:rPr>
              <a:t> Lesser et al, Phys. Rev. B, 2021; </a:t>
            </a:r>
            <a:r>
              <a:rPr lang="en-US" dirty="0" err="1">
                <a:solidFill>
                  <a:srgbClr val="FFC000"/>
                </a:solidFill>
              </a:rPr>
              <a:t>Omri</a:t>
            </a:r>
            <a:r>
              <a:rPr lang="en-US" dirty="0">
                <a:solidFill>
                  <a:srgbClr val="FFC000"/>
                </a:solidFill>
              </a:rPr>
              <a:t> Lesser et al, PNAS 2021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48BF5DE9-6023-4CF6-A76C-389805A93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725" y="1791790"/>
            <a:ext cx="4410075" cy="3994633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39D77ED-7A86-4A4D-BDC9-E01DFF67C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15" y="1791790"/>
            <a:ext cx="5254285" cy="2190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תיבת טקסט 14">
                <a:extLst>
                  <a:ext uri="{FF2B5EF4-FFF2-40B4-BE49-F238E27FC236}">
                    <a16:creationId xmlns:a16="http://schemas.microsoft.com/office/drawing/2014/main" id="{1B1445DE-0043-4C56-B279-8AE77E5E2040}"/>
                  </a:ext>
                </a:extLst>
              </p:cNvPr>
              <p:cNvSpPr txBox="1"/>
              <p:nvPr/>
            </p:nvSpPr>
            <p:spPr>
              <a:xfrm>
                <a:off x="488950" y="4281223"/>
                <a:ext cx="5975349" cy="1609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800" dirty="0">
                    <a:solidFill>
                      <a:srgbClr val="FFC000"/>
                    </a:solidFill>
                  </a:rPr>
                  <a:t>If SC phases form a discrete vortex: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800" dirty="0">
                    <a:solidFill>
                      <a:srgbClr val="FFC000"/>
                    </a:solidFill>
                  </a:rPr>
                  <a:t> can tune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800" dirty="0">
                    <a:solidFill>
                      <a:srgbClr val="FFC000"/>
                    </a:solidFill>
                  </a:rPr>
                  <a:t> to get a pair of MZMs, </a:t>
                </a:r>
                <a:r>
                  <a:rPr lang="en-US" sz="2800" b="1" dirty="0">
                    <a:solidFill>
                      <a:srgbClr val="FFC000"/>
                    </a:solidFill>
                  </a:rPr>
                  <a:t>delocalized</a:t>
                </a:r>
                <a:r>
                  <a:rPr lang="en-US" sz="2800" dirty="0">
                    <a:solidFill>
                      <a:srgbClr val="FFC000"/>
                    </a:solidFill>
                  </a:rPr>
                  <a:t> around the ring.</a:t>
                </a:r>
              </a:p>
            </p:txBody>
          </p:sp>
        </mc:Choice>
        <mc:Fallback xmlns="">
          <p:sp>
            <p:nvSpPr>
              <p:cNvPr id="15" name="תיבת טקסט 14">
                <a:extLst>
                  <a:ext uri="{FF2B5EF4-FFF2-40B4-BE49-F238E27FC236}">
                    <a16:creationId xmlns:a16="http://schemas.microsoft.com/office/drawing/2014/main" id="{1B1445DE-0043-4C56-B279-8AE77E5E2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50" y="4281223"/>
                <a:ext cx="5975349" cy="1609030"/>
              </a:xfrm>
              <a:prstGeom prst="rect">
                <a:avLst/>
              </a:prstGeom>
              <a:blipFill>
                <a:blip r:embed="rId4"/>
                <a:stretch>
                  <a:fillRect l="-2041" t="-379" b="-984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45B18F2-4B5B-4F37-AC79-90C44D8FE4DD}"/>
              </a:ext>
            </a:extLst>
          </p:cNvPr>
          <p:cNvSpPr/>
          <p:nvPr/>
        </p:nvSpPr>
        <p:spPr>
          <a:xfrm>
            <a:off x="6943725" y="6128273"/>
            <a:ext cx="4434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B. van Heck, S. Mi, A. R. </a:t>
            </a:r>
            <a:r>
              <a:rPr lang="en-US" dirty="0" err="1">
                <a:solidFill>
                  <a:srgbClr val="FFC000"/>
                </a:solidFill>
              </a:rPr>
              <a:t>Akhmerov</a:t>
            </a:r>
            <a:r>
              <a:rPr lang="en-US" dirty="0">
                <a:solidFill>
                  <a:srgbClr val="FFC000"/>
                </a:solidFill>
              </a:rPr>
              <a:t>, PRB, 2014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B42F4-C738-462C-A85D-457241401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525" y="67453"/>
            <a:ext cx="2601320" cy="20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6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192">
            <a:extLst>
              <a:ext uri="{FF2B5EF4-FFF2-40B4-BE49-F238E27FC236}">
                <a16:creationId xmlns:a16="http://schemas.microsoft.com/office/drawing/2014/main" id="{1C535251-0A7F-4305-94E0-D6EFFC324DA1}"/>
              </a:ext>
            </a:extLst>
          </p:cNvPr>
          <p:cNvSpPr/>
          <p:nvPr/>
        </p:nvSpPr>
        <p:spPr>
          <a:xfrm>
            <a:off x="8624236" y="1684421"/>
            <a:ext cx="2868328" cy="45527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8D7A00F-CCB9-44EA-8D8E-FF0427BE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531"/>
          </a:xfrm>
        </p:spPr>
        <p:txBody>
          <a:bodyPr/>
          <a:lstStyle/>
          <a:p>
            <a:pPr algn="ctr"/>
            <a:r>
              <a:rPr lang="en-US" dirty="0"/>
              <a:t>Cylinder model</a:t>
            </a:r>
          </a:p>
        </p:txBody>
      </p:sp>
      <p:pic>
        <p:nvPicPr>
          <p:cNvPr id="7" name="מציין מיקום תוכן 6">
            <a:extLst>
              <a:ext uri="{FF2B5EF4-FFF2-40B4-BE49-F238E27FC236}">
                <a16:creationId xmlns:a16="http://schemas.microsoft.com/office/drawing/2014/main" id="{D6913D3D-CB6A-4C7B-BC52-0DD694E1D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71" t="8080" r="68163" b="16467"/>
          <a:stretch/>
        </p:blipFill>
        <p:spPr>
          <a:xfrm>
            <a:off x="8744990" y="2003368"/>
            <a:ext cx="2269374" cy="3640976"/>
          </a:xfr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F6E16D9-5644-4FFA-80D4-6A4121BB1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376056"/>
            <a:ext cx="6105525" cy="2895600"/>
          </a:xfrm>
          <a:prstGeom prst="rect">
            <a:avLst/>
          </a:prstGeom>
        </p:spPr>
      </p:pic>
      <p:pic>
        <p:nvPicPr>
          <p:cNvPr id="6" name="Picture 5" descr="Magnifying Glass Focusing Sun Light Yoga Mat by GIPhotoStock | Fine Art  America">
            <a:extLst>
              <a:ext uri="{FF2B5EF4-FFF2-40B4-BE49-F238E27FC236}">
                <a16:creationId xmlns:a16="http://schemas.microsoft.com/office/drawing/2014/main" id="{DE9B0032-7219-4674-808C-D93DA4898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592">
            <a:off x="3220956" y="2201398"/>
            <a:ext cx="5750088" cy="245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E9BC01-ABCD-476C-8C67-611C668C957E}"/>
              </a:ext>
            </a:extLst>
          </p:cNvPr>
          <p:cNvSpPr txBox="1"/>
          <p:nvPr/>
        </p:nvSpPr>
        <p:spPr>
          <a:xfrm>
            <a:off x="983432" y="6093296"/>
            <a:ext cx="652563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Gap Closure </a:t>
            </a:r>
            <a:r>
              <a:rPr lang="en-US" sz="2800" dirty="0">
                <a:solidFill>
                  <a:schemeClr val="accent4"/>
                </a:solidFill>
                <a:sym typeface="Wingdings" panose="05000000000000000000" pitchFamily="2" charset="2"/>
              </a:rPr>
              <a:t> Topological phase transition</a:t>
            </a:r>
            <a:endParaRPr lang="he-IL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0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56" y="201682"/>
            <a:ext cx="11579087" cy="109434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Phase bias as a time-reversal-symmetry breaker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84147E-F0F5-AC0C-08BE-4EDC84500DF4}"/>
              </a:ext>
            </a:extLst>
          </p:cNvPr>
          <p:cNvGrpSpPr/>
          <p:nvPr/>
        </p:nvGrpSpPr>
        <p:grpSpPr>
          <a:xfrm>
            <a:off x="881837" y="1669926"/>
            <a:ext cx="9937757" cy="3518148"/>
            <a:chOff x="2008158" y="1826936"/>
            <a:chExt cx="7726151" cy="2735199"/>
          </a:xfrm>
        </p:grpSpPr>
        <p:pic>
          <p:nvPicPr>
            <p:cNvPr id="10" name="תמונה 7">
              <a:extLst>
                <a:ext uri="{FF2B5EF4-FFF2-40B4-BE49-F238E27FC236}">
                  <a16:creationId xmlns:a16="http://schemas.microsoft.com/office/drawing/2014/main" id="{A7DE9838-73E2-FCB5-36A0-B9716E29D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8158" y="1826936"/>
              <a:ext cx="4296632" cy="2735199"/>
            </a:xfrm>
            <a:prstGeom prst="rect">
              <a:avLst/>
            </a:prstGeom>
          </p:spPr>
        </p:pic>
        <p:pic>
          <p:nvPicPr>
            <p:cNvPr id="11" name="תמונה 11">
              <a:extLst>
                <a:ext uri="{FF2B5EF4-FFF2-40B4-BE49-F238E27FC236}">
                  <a16:creationId xmlns:a16="http://schemas.microsoft.com/office/drawing/2014/main" id="{AB1E7B6C-F1FB-8680-1BDE-A8F723F40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4790" y="1826936"/>
              <a:ext cx="3429519" cy="2735199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EA1460A-448F-A637-DBC7-CC7031631DB4}"/>
              </a:ext>
            </a:extLst>
          </p:cNvPr>
          <p:cNvSpPr txBox="1"/>
          <p:nvPr/>
        </p:nvSpPr>
        <p:spPr>
          <a:xfrm>
            <a:off x="4487098" y="5561978"/>
            <a:ext cx="3842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US" dirty="0">
                <a:solidFill>
                  <a:srgbClr val="FFC000"/>
                </a:solidFill>
              </a:rPr>
              <a:t>Hell et al, Phys. Rev. Lett., 2017;</a:t>
            </a:r>
          </a:p>
          <a:p>
            <a:pPr marL="0" defTabSz="914400" rtl="1" eaLnBrk="1" latinLnBrk="0" hangingPunct="1"/>
            <a:r>
              <a:rPr lang="en-US" dirty="0" err="1">
                <a:solidFill>
                  <a:srgbClr val="FFC000"/>
                </a:solidFill>
              </a:rPr>
              <a:t>Pientka</a:t>
            </a:r>
            <a:r>
              <a:rPr lang="en-US" dirty="0">
                <a:solidFill>
                  <a:srgbClr val="FFC000"/>
                </a:solidFill>
              </a:rPr>
              <a:t> et al, Phys. Rev. X, 2017</a:t>
            </a:r>
            <a:endParaRPr lang="en-I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56" y="201682"/>
            <a:ext cx="11579087" cy="1094340"/>
          </a:xfrm>
        </p:spPr>
        <p:txBody>
          <a:bodyPr/>
          <a:lstStyle/>
          <a:p>
            <a:pPr algn="ctr"/>
            <a:r>
              <a:rPr lang="en-US" b="1" dirty="0"/>
              <a:t>Can phase bias replace Zeeman altogether?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790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Two superconductors are not enough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9FFAA5-7917-E7EC-9843-F49D07929EE0}"/>
              </a:ext>
            </a:extLst>
          </p:cNvPr>
          <p:cNvGrpSpPr/>
          <p:nvPr/>
        </p:nvGrpSpPr>
        <p:grpSpPr>
          <a:xfrm>
            <a:off x="924339" y="3279914"/>
            <a:ext cx="3402495" cy="2126974"/>
            <a:chOff x="924339" y="3279914"/>
            <a:chExt cx="3402495" cy="21269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924339" y="3279914"/>
                  <a:ext cx="1321905" cy="2126974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FCF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FFFCF3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FFCF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6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339" y="3279914"/>
                  <a:ext cx="1321905" cy="212697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3004929" y="3279914"/>
                  <a:ext cx="1321905" cy="2126974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FCF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FFFCF3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FFCF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6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929" y="3279914"/>
                  <a:ext cx="1321905" cy="212697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085519" y="3279914"/>
                <a:ext cx="1321905" cy="212697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FCF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FCF3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FCF3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519" y="3279914"/>
                <a:ext cx="1321905" cy="21269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077D8E4-6F0C-C068-29E4-1AC925693193}"/>
              </a:ext>
            </a:extLst>
          </p:cNvPr>
          <p:cNvSpPr txBox="1"/>
          <p:nvPr/>
        </p:nvSpPr>
        <p:spPr>
          <a:xfrm>
            <a:off x="7262445" y="6474059"/>
            <a:ext cx="492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B. van Heck, S. Mi, A. R. </a:t>
            </a:r>
            <a:r>
              <a:rPr lang="en-US" dirty="0" err="1">
                <a:solidFill>
                  <a:srgbClr val="FFC000"/>
                </a:solidFill>
              </a:rPr>
              <a:t>Akhmerov</a:t>
            </a:r>
            <a:r>
              <a:rPr lang="en-US" dirty="0">
                <a:solidFill>
                  <a:srgbClr val="FFC000"/>
                </a:solidFill>
              </a:rPr>
              <a:t>, PRB, 2014</a:t>
            </a:r>
            <a:endParaRPr lang="en-US" sz="1800" dirty="0">
              <a:solidFill>
                <a:srgbClr val="FFC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292864" y="2921689"/>
            <a:ext cx="3671111" cy="3106002"/>
            <a:chOff x="7292864" y="2921689"/>
            <a:chExt cx="3671111" cy="3106002"/>
          </a:xfrm>
        </p:grpSpPr>
        <p:grpSp>
          <p:nvGrpSpPr>
            <p:cNvPr id="17" name="Group 16"/>
            <p:cNvGrpSpPr/>
            <p:nvPr/>
          </p:nvGrpSpPr>
          <p:grpSpPr>
            <a:xfrm>
              <a:off x="7292864" y="2921689"/>
              <a:ext cx="3671111" cy="3106002"/>
              <a:chOff x="7292864" y="3150291"/>
              <a:chExt cx="3671111" cy="31060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10181838" y="3150291"/>
                    <a:ext cx="78213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81838" y="3150291"/>
                    <a:ext cx="782137" cy="58477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175" b="-14894"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7292864" y="3849344"/>
                    <a:ext cx="79162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92864" y="3849344"/>
                    <a:ext cx="791627" cy="58477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175" b="-17021"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9786024" y="5671518"/>
                    <a:ext cx="79162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86024" y="5671518"/>
                    <a:ext cx="791627" cy="58477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175" b="-14894"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" name="Straight Connector 10"/>
            <p:cNvCxnSpPr/>
            <p:nvPr/>
          </p:nvCxnSpPr>
          <p:spPr>
            <a:xfrm>
              <a:off x="9944100" y="3429000"/>
              <a:ext cx="0" cy="189071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8126848" y="3428999"/>
              <a:ext cx="1817252" cy="60960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8122103" y="4038600"/>
              <a:ext cx="1821998" cy="128111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8084189" y="3205917"/>
              <a:ext cx="2343762" cy="2343762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9866760" y="3351487"/>
              <a:ext cx="154781" cy="1547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9861798" y="5242322"/>
              <a:ext cx="154781" cy="1547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8039968" y="3937106"/>
              <a:ext cx="154781" cy="1547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385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925"/>
            <a:ext cx="10515600" cy="11207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SNSNS junction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DE08DA-7294-48C3-B596-7B1480D367E4}"/>
              </a:ext>
            </a:extLst>
          </p:cNvPr>
          <p:cNvSpPr txBox="1"/>
          <p:nvPr/>
        </p:nvSpPr>
        <p:spPr>
          <a:xfrm>
            <a:off x="7623093" y="6388429"/>
            <a:ext cx="455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O. Lesser, YO, A. Stern, Phys. Rev. B, </a:t>
            </a:r>
            <a:r>
              <a:rPr lang="en-IL" sz="1800" dirty="0">
                <a:solidFill>
                  <a:srgbClr val="FFC000"/>
                </a:solidFill>
              </a:rPr>
              <a:t>2022</a:t>
            </a:r>
            <a:endParaRPr lang="en-US" sz="1800" dirty="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89E1005-9CB6-0A26-B565-968369F7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766" y="1546788"/>
            <a:ext cx="11002467" cy="41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39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022"/>
            <a:ext cx="10515600" cy="11207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SNSNS junction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381539" y="1928191"/>
            <a:ext cx="1073426" cy="1252331"/>
          </a:xfrm>
          <a:prstGeom prst="rect">
            <a:avLst/>
          </a:prstGeom>
          <a:solidFill>
            <a:srgbClr val="DBDD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54965" y="1928190"/>
            <a:ext cx="477078" cy="1252331"/>
          </a:xfrm>
          <a:prstGeom prst="rect">
            <a:avLst/>
          </a:prstGeom>
          <a:solidFill>
            <a:srgbClr val="9CCF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32043" y="1928189"/>
            <a:ext cx="5744818" cy="1252331"/>
          </a:xfrm>
          <a:prstGeom prst="rect">
            <a:avLst/>
          </a:prstGeom>
          <a:solidFill>
            <a:srgbClr val="DBDD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53939" y="1928187"/>
            <a:ext cx="1073426" cy="1252331"/>
          </a:xfrm>
          <a:prstGeom prst="rect">
            <a:avLst/>
          </a:prstGeom>
          <a:solidFill>
            <a:srgbClr val="DBDD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676861" y="1928188"/>
            <a:ext cx="477078" cy="1252331"/>
          </a:xfrm>
          <a:prstGeom prst="rect">
            <a:avLst/>
          </a:prstGeom>
          <a:solidFill>
            <a:srgbClr val="9CCF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442933" y="2119544"/>
                <a:ext cx="1042850" cy="477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933" y="2119544"/>
                <a:ext cx="1042850" cy="4778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259680" y="2119544"/>
                <a:ext cx="879343" cy="477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9680" y="2119544"/>
                <a:ext cx="879343" cy="4778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374304" y="2121532"/>
                <a:ext cx="986552" cy="4759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′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304" y="2121532"/>
                <a:ext cx="986552" cy="4759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080170D-0EE2-4017-B5E9-FE0C8CD95EEF}"/>
              </a:ext>
            </a:extLst>
          </p:cNvPr>
          <p:cNvGrpSpPr/>
          <p:nvPr/>
        </p:nvGrpSpPr>
        <p:grpSpPr>
          <a:xfrm>
            <a:off x="2742097" y="4556674"/>
            <a:ext cx="3789568" cy="1252333"/>
            <a:chOff x="3923197" y="4556674"/>
            <a:chExt cx="3789568" cy="1252333"/>
          </a:xfrm>
        </p:grpSpPr>
        <p:sp>
          <p:nvSpPr>
            <p:cNvPr id="16" name="Rectangle 15"/>
            <p:cNvSpPr/>
            <p:nvPr/>
          </p:nvSpPr>
          <p:spPr>
            <a:xfrm>
              <a:off x="3923197" y="4556675"/>
              <a:ext cx="1073426" cy="1252331"/>
            </a:xfrm>
            <a:prstGeom prst="rect">
              <a:avLst/>
            </a:prstGeom>
            <a:solidFill>
              <a:srgbClr val="DBDDE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96623" y="4556674"/>
              <a:ext cx="477078" cy="1252331"/>
            </a:xfrm>
            <a:prstGeom prst="rect">
              <a:avLst/>
            </a:prstGeom>
            <a:solidFill>
              <a:srgbClr val="9C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456309" y="4556676"/>
              <a:ext cx="705951" cy="1252331"/>
            </a:xfrm>
            <a:prstGeom prst="rect">
              <a:avLst/>
            </a:prstGeom>
            <a:solidFill>
              <a:srgbClr val="DBDDE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639339" y="4556674"/>
              <a:ext cx="1073426" cy="1252331"/>
            </a:xfrm>
            <a:prstGeom prst="rect">
              <a:avLst/>
            </a:prstGeom>
            <a:solidFill>
              <a:srgbClr val="DBDDE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162261" y="4556675"/>
              <a:ext cx="477078" cy="1252331"/>
            </a:xfrm>
            <a:prstGeom prst="rect">
              <a:avLst/>
            </a:prstGeom>
            <a:solidFill>
              <a:srgbClr val="9C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984591" y="4748028"/>
                  <a:ext cx="1042850" cy="4778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4591" y="4748028"/>
                  <a:ext cx="1042850" cy="4778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6745080" y="4748031"/>
                  <a:ext cx="879343" cy="4778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5080" y="4748031"/>
                  <a:ext cx="879343" cy="47788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5388657" y="4647591"/>
                  <a:ext cx="705951" cy="4759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57" y="4647591"/>
                  <a:ext cx="705951" cy="475900"/>
                </a:xfrm>
                <a:prstGeom prst="rect">
                  <a:avLst/>
                </a:prstGeom>
                <a:blipFill>
                  <a:blip r:embed="rId8"/>
                  <a:stretch>
                    <a:fillRect l="-1724" r="-25000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6B3E998-6BDF-4CA1-85E3-5517EE5088BA}"/>
              </a:ext>
            </a:extLst>
          </p:cNvPr>
          <p:cNvSpPr txBox="1"/>
          <p:nvPr/>
        </p:nvSpPr>
        <p:spPr>
          <a:xfrm>
            <a:off x="7623093" y="6453743"/>
            <a:ext cx="410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O. Lesser, Y.O., A. Stern, Phys. Rev. B, </a:t>
            </a:r>
            <a:r>
              <a:rPr lang="en-IL" sz="1800" dirty="0">
                <a:solidFill>
                  <a:srgbClr val="FFC000"/>
                </a:solidFill>
              </a:rPr>
              <a:t>2022</a:t>
            </a:r>
            <a:endParaRPr lang="en-US" sz="1800" dirty="0">
              <a:solidFill>
                <a:srgbClr val="FFC000"/>
              </a:solidFill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7953A0E4-A567-486A-BAB7-4B149FAF42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81133" y="2554352"/>
            <a:ext cx="2219325" cy="145732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B50BB2E-42D1-4D08-A50B-236C744045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03029" y="2554351"/>
            <a:ext cx="2219325" cy="145732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B9FDC8D-C42C-438B-AA2C-EFFAA03ABB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35704" y="5225916"/>
            <a:ext cx="2219325" cy="145732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9FFCA736-B22E-4B66-A1D1-0F621BD5DE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01342" y="5207669"/>
            <a:ext cx="2219325" cy="1457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2413A9-D3E5-4639-AA0C-744607D1B897}"/>
                  </a:ext>
                </a:extLst>
              </p:cNvPr>
              <p:cNvSpPr txBox="1"/>
              <p:nvPr/>
            </p:nvSpPr>
            <p:spPr>
              <a:xfrm>
                <a:off x="7207463" y="4583113"/>
                <a:ext cx="4362092" cy="1241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C000"/>
                    </a:solidFill>
                  </a:rPr>
                  <a:t>Length scale:</a:t>
                </a:r>
              </a:p>
              <a:p>
                <a:pPr algn="ctr"/>
                <a:r>
                  <a:rPr lang="en-US" sz="3200" b="0" dirty="0">
                    <a:solidFill>
                      <a:srgbClr val="FFC000"/>
                    </a:solidFill>
                  </a:rPr>
                  <a:t>Coherence length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2413A9-D3E5-4639-AA0C-744607D1B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463" y="4583113"/>
                <a:ext cx="4362092" cy="1241109"/>
              </a:xfrm>
              <a:prstGeom prst="rect">
                <a:avLst/>
              </a:prstGeom>
              <a:blipFill>
                <a:blip r:embed="rId11"/>
                <a:stretch>
                  <a:fillRect l="-3073" t="-6404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106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CC00"/>
                </a:solidFill>
                <a:cs typeface="Teko" panose="020B0604020202020204" charset="0"/>
              </a:rPr>
              <a:t>A Trailer</a:t>
            </a:r>
            <a:endParaRPr lang="en-US" sz="6000" dirty="0"/>
          </a:p>
        </p:txBody>
      </p:sp>
      <p:pic>
        <p:nvPicPr>
          <p:cNvPr id="3074" name="Picture 2" descr="The Following Show About Movie Trailers Has Been Approved For Appropriate  Audiences | Connecticut Publ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054" y="1740920"/>
            <a:ext cx="7034175" cy="444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60581" y="1304698"/>
            <a:ext cx="5498276" cy="872445"/>
          </a:xfrm>
        </p:spPr>
        <p:txBody>
          <a:bodyPr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eko" panose="020B0604020202020204" charset="0"/>
              <a:ea typeface="+mj-ea"/>
              <a:cs typeface="Tek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60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925"/>
            <a:ext cx="10515600" cy="11207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SNSNS junction: 1D description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56654" y="1319879"/>
            <a:ext cx="4913146" cy="1858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48871" y="1710495"/>
                <a:ext cx="3533340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rgbClr val="FFC000"/>
                    </a:solidFill>
                  </a:rPr>
                  <a:t>:</a:t>
                </a:r>
              </a:p>
              <a:p>
                <a:pPr algn="ctr"/>
                <a:r>
                  <a:rPr lang="en-US" sz="3200" dirty="0">
                    <a:solidFill>
                      <a:srgbClr val="FFC000"/>
                    </a:solidFill>
                  </a:rPr>
                  <a:t>effective 1D system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71" y="1710495"/>
                <a:ext cx="3533340" cy="1077218"/>
              </a:xfrm>
              <a:prstGeom prst="rect">
                <a:avLst/>
              </a:prstGeom>
              <a:blipFill>
                <a:blip r:embed="rId4"/>
                <a:stretch>
                  <a:fillRect l="-2418" t="-6818" r="-2245" b="-1818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76505" y="3572448"/>
            <a:ext cx="5873443" cy="30206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38528" y="3979126"/>
                <a:ext cx="419067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C000"/>
                    </a:solidFill>
                  </a:rPr>
                  <a:t>Two linearly dispersing branches with Fermi velocities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3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28" y="3979126"/>
                <a:ext cx="4190672" cy="1569660"/>
              </a:xfrm>
              <a:prstGeom prst="rect">
                <a:avLst/>
              </a:prstGeom>
              <a:blipFill>
                <a:blip r:embed="rId7"/>
                <a:stretch>
                  <a:fillRect l="-3785" t="-5058" b="-1245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006F24-DC8B-4847-B8DC-60AE407AC3C1}"/>
                  </a:ext>
                </a:extLst>
              </p:cNvPr>
              <p:cNvSpPr txBox="1"/>
              <p:nvPr/>
            </p:nvSpPr>
            <p:spPr>
              <a:xfrm>
                <a:off x="948871" y="5805264"/>
                <a:ext cx="41906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/>
                    </m:sSub>
                    <m:r>
                      <a:rPr lang="en-US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𝑠𝑜</m:t>
                        </m:r>
                      </m:sub>
                    </m:sSub>
                    <m:sSub>
                      <m:sSubPr>
                        <m:ctrlP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006F24-DC8B-4847-B8DC-60AE407AC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71" y="5805264"/>
                <a:ext cx="419067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700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925"/>
            <a:ext cx="10515600" cy="11207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SNSNS junction: gap closings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06218" y="1872352"/>
                <a:ext cx="458193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rgbClr val="FFC000"/>
                    </a:solidFill>
                  </a:rPr>
                  <a:t> zero-energy states = topological transitions at branch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3200" dirty="0">
                    <a:solidFill>
                      <a:srgbClr val="FFC000"/>
                    </a:solidFill>
                  </a:rPr>
                  <a:t> occur at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18" y="1872352"/>
                <a:ext cx="4581939" cy="1569660"/>
              </a:xfrm>
              <a:prstGeom prst="rect">
                <a:avLst/>
              </a:prstGeom>
              <a:blipFill>
                <a:blip r:embed="rId3"/>
                <a:stretch>
                  <a:fillRect l="-3324" t="-4264" r="-5585" b="-12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57889" y="3977366"/>
                <a:ext cx="8172951" cy="1488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4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tanh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4000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4000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4000" b="0" i="0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sz="4000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4000" b="0" i="0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</m:e>
                                        <m:sup>
                                          <m:r>
                                            <a:rPr lang="en-US" sz="4000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4000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4000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4000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sz="4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en-US" sz="4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4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889" y="3977366"/>
                <a:ext cx="8172951" cy="14888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807764" y="1428688"/>
            <a:ext cx="5967559" cy="2257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97188" y="5725401"/>
                <a:ext cx="569435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C000"/>
                    </a:solidFill>
                  </a:rPr>
                  <a:t>The transition points do not depend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endParaRPr lang="en-US" sz="3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188" y="5725401"/>
                <a:ext cx="5694355" cy="1077218"/>
              </a:xfrm>
              <a:prstGeom prst="rect">
                <a:avLst/>
              </a:prstGeom>
              <a:blipFill>
                <a:blip r:embed="rId7"/>
                <a:stretch>
                  <a:fillRect l="-2677" t="-7345" b="-18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352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6B09033-4B04-44E0-910D-1D4C3CAED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307" y="2236305"/>
            <a:ext cx="5957717" cy="4373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83" y="2220942"/>
            <a:ext cx="5970569" cy="4373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520" y="2226366"/>
            <a:ext cx="5958782" cy="437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12" y="2226693"/>
            <a:ext cx="5970569" cy="4373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696" y="293628"/>
            <a:ext cx="7272130" cy="90440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Topological phase diagram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239539" y="100358"/>
            <a:ext cx="3774323" cy="14276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836EB1-E714-49CB-86D0-8AC89239F4AC}"/>
              </a:ext>
            </a:extLst>
          </p:cNvPr>
          <p:cNvGrpSpPr/>
          <p:nvPr/>
        </p:nvGrpSpPr>
        <p:grpSpPr>
          <a:xfrm>
            <a:off x="6663333" y="4132198"/>
            <a:ext cx="4791075" cy="2540929"/>
            <a:chOff x="6442671" y="2236305"/>
            <a:chExt cx="7821172" cy="41479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" r="45"/>
            <a:stretch/>
          </p:blipFill>
          <p:spPr>
            <a:xfrm>
              <a:off x="6442671" y="2236305"/>
              <a:ext cx="2318212" cy="186855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" b="344"/>
            <a:stretch/>
          </p:blipFill>
          <p:spPr>
            <a:xfrm>
              <a:off x="6555316" y="4515678"/>
              <a:ext cx="2295019" cy="186855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094304" y="2990095"/>
              <a:ext cx="4018909" cy="85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C000"/>
                  </a:solidFill>
                </a:rPr>
                <a:t>Phase winding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094304" y="5314341"/>
              <a:ext cx="5169539" cy="85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C000"/>
                  </a:solidFill>
                </a:rPr>
                <a:t>No phase winding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156792" y="1408391"/>
            <a:ext cx="2704638" cy="4041566"/>
            <a:chOff x="2156792" y="1408391"/>
            <a:chExt cx="2704638" cy="4041566"/>
          </a:xfrm>
        </p:grpSpPr>
        <p:sp>
          <p:nvSpPr>
            <p:cNvPr id="9" name="Rounded Rectangle 8"/>
            <p:cNvSpPr/>
            <p:nvPr/>
          </p:nvSpPr>
          <p:spPr>
            <a:xfrm>
              <a:off x="2156792" y="1408391"/>
              <a:ext cx="2704638" cy="68592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Topological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2445026" y="2087217"/>
              <a:ext cx="758433" cy="201764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4235837" y="2087217"/>
              <a:ext cx="365876" cy="64604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678048" y="2087217"/>
              <a:ext cx="870586" cy="336274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07A1413-29B9-C692-0CB9-DB9447FEA532}"/>
                  </a:ext>
                </a:extLst>
              </p:cNvPr>
              <p:cNvSpPr txBox="1"/>
              <p:nvPr/>
            </p:nvSpPr>
            <p:spPr>
              <a:xfrm>
                <a:off x="1285097" y="1310549"/>
                <a:ext cx="4590059" cy="790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tanh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07A1413-29B9-C692-0CB9-DB9447FEA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097" y="1310549"/>
                <a:ext cx="4590059" cy="79053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6ED9F437-F246-4D18-A27C-B5ECB2E8D3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131999" y="1825487"/>
            <a:ext cx="3908660" cy="2010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F1783D-B62A-4E55-806A-568027A1E6E9}"/>
              </a:ext>
            </a:extLst>
          </p:cNvPr>
          <p:cNvSpPr txBox="1"/>
          <p:nvPr/>
        </p:nvSpPr>
        <p:spPr>
          <a:xfrm>
            <a:off x="-24987" y="6465417"/>
            <a:ext cx="4413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O.Lesser</a:t>
            </a:r>
            <a:r>
              <a:rPr lang="en-US" dirty="0">
                <a:solidFill>
                  <a:srgbClr val="FFC000"/>
                </a:solidFill>
              </a:rPr>
              <a:t>, YO, A. Stern, Phys. Rev. B, </a:t>
            </a:r>
            <a:r>
              <a:rPr lang="en-IL" sz="1800" dirty="0">
                <a:solidFill>
                  <a:srgbClr val="FFC000"/>
                </a:solidFill>
              </a:rPr>
              <a:t>2022</a:t>
            </a:r>
            <a:endParaRPr lang="en-US" sz="18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0F9B9-5875-F2EC-F817-22B7D1454456}"/>
                  </a:ext>
                </a:extLst>
              </p:cNvPr>
              <p:cNvSpPr txBox="1"/>
              <p:nvPr/>
            </p:nvSpPr>
            <p:spPr>
              <a:xfrm>
                <a:off x="10382810" y="2112908"/>
                <a:ext cx="486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IL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0F9B9-5875-F2EC-F817-22B7D1454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810" y="2112908"/>
                <a:ext cx="48641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A958B1-71B8-D0B5-857F-78EE8B69DF5B}"/>
                  </a:ext>
                </a:extLst>
              </p:cNvPr>
              <p:cNvSpPr txBox="1"/>
              <p:nvPr/>
            </p:nvSpPr>
            <p:spPr>
              <a:xfrm>
                <a:off x="11119601" y="2225573"/>
                <a:ext cx="4917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IL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A958B1-71B8-D0B5-857F-78EE8B69D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601" y="2225573"/>
                <a:ext cx="491737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337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1377BD-DB85-7B57-5664-B72D6F60ED94}"/>
              </a:ext>
            </a:extLst>
          </p:cNvPr>
          <p:cNvSpPr/>
          <p:nvPr/>
        </p:nvSpPr>
        <p:spPr>
          <a:xfrm rot="1496354">
            <a:off x="1819608" y="5154136"/>
            <a:ext cx="562763" cy="132109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he-IL" sz="3600" dirty="0"/>
              <a:t>0</a:t>
            </a:r>
            <a:endParaRPr lang="en-IL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3428BE-376C-F219-C514-65F3585094D4}"/>
              </a:ext>
            </a:extLst>
          </p:cNvPr>
          <p:cNvSpPr/>
          <p:nvPr/>
        </p:nvSpPr>
        <p:spPr>
          <a:xfrm rot="19623632">
            <a:off x="1705024" y="308491"/>
            <a:ext cx="562763" cy="132109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he-IL" sz="3600" dirty="0"/>
              <a:t>1</a:t>
            </a:r>
            <a:endParaRPr lang="en-IL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AF7A38-C8C8-EBBB-3F97-13DA1495A85D}"/>
              </a:ext>
            </a:extLst>
          </p:cNvPr>
          <p:cNvSpPr/>
          <p:nvPr/>
        </p:nvSpPr>
        <p:spPr>
          <a:xfrm rot="19970457">
            <a:off x="8790547" y="5142485"/>
            <a:ext cx="562763" cy="132109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he-IL" sz="3600" dirty="0"/>
              <a:t>2</a:t>
            </a:r>
            <a:endParaRPr lang="en-IL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EDFC25-5F97-E221-1766-51DB017A6062}"/>
              </a:ext>
            </a:extLst>
          </p:cNvPr>
          <p:cNvSpPr/>
          <p:nvPr/>
        </p:nvSpPr>
        <p:spPr>
          <a:xfrm rot="1827645">
            <a:off x="8765011" y="292859"/>
            <a:ext cx="562763" cy="132109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he-IL" sz="3600" dirty="0"/>
              <a:t>3</a:t>
            </a:r>
            <a:endParaRPr lang="en-I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A6DB96A-0974-B535-DAC4-E12CEAE7063F}"/>
                  </a:ext>
                </a:extLst>
              </p:cNvPr>
              <p:cNvSpPr/>
              <p:nvPr/>
            </p:nvSpPr>
            <p:spPr>
              <a:xfrm>
                <a:off x="2279561" y="1194450"/>
                <a:ext cx="6516709" cy="122677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IL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A6DB96A-0974-B535-DAC4-E12CEAE706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561" y="1194450"/>
                <a:ext cx="6516709" cy="12267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4B3E28BD-1296-0333-2AA6-F8D750EE005F}"/>
              </a:ext>
            </a:extLst>
          </p:cNvPr>
          <p:cNvSpPr/>
          <p:nvPr/>
        </p:nvSpPr>
        <p:spPr>
          <a:xfrm>
            <a:off x="2279561" y="2421228"/>
            <a:ext cx="6516709" cy="5924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25D4A6-8B44-D054-8B07-4E358FCC578B}"/>
                  </a:ext>
                </a:extLst>
              </p:cNvPr>
              <p:cNvSpPr/>
              <p:nvPr/>
            </p:nvSpPr>
            <p:spPr>
              <a:xfrm>
                <a:off x="2279561" y="3012730"/>
                <a:ext cx="6516709" cy="74575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IL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25D4A6-8B44-D054-8B07-4E358FCC57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561" y="3012730"/>
                <a:ext cx="6516709" cy="745752"/>
              </a:xfrm>
              <a:prstGeom prst="rect">
                <a:avLst/>
              </a:prstGeom>
              <a:blipFill>
                <a:blip r:embed="rId4"/>
                <a:stretch>
                  <a:fillRect b="-1639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F6F43AED-641D-B5EF-F212-45E8FFF2577F}"/>
              </a:ext>
            </a:extLst>
          </p:cNvPr>
          <p:cNvSpPr/>
          <p:nvPr/>
        </p:nvSpPr>
        <p:spPr>
          <a:xfrm>
            <a:off x="2279560" y="3744798"/>
            <a:ext cx="6516709" cy="5924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67CABC2-C431-403C-B388-086F896CCD8F}"/>
                  </a:ext>
                </a:extLst>
              </p:cNvPr>
              <p:cNvSpPr/>
              <p:nvPr/>
            </p:nvSpPr>
            <p:spPr>
              <a:xfrm>
                <a:off x="2279560" y="4337105"/>
                <a:ext cx="6516709" cy="122677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IL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67CABC2-C431-403C-B388-086F896CC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560" y="4337105"/>
                <a:ext cx="6516709" cy="12267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DFA906F2-8020-4832-8640-7B09E05C18FB}"/>
              </a:ext>
            </a:extLst>
          </p:cNvPr>
          <p:cNvSpPr/>
          <p:nvPr/>
        </p:nvSpPr>
        <p:spPr>
          <a:xfrm>
            <a:off x="1955516" y="1094783"/>
            <a:ext cx="648088" cy="44691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97AF94-4CC8-47E5-B5E4-A34C82CCF70A}"/>
              </a:ext>
            </a:extLst>
          </p:cNvPr>
          <p:cNvSpPr/>
          <p:nvPr/>
        </p:nvSpPr>
        <p:spPr>
          <a:xfrm>
            <a:off x="8561946" y="1195751"/>
            <a:ext cx="648088" cy="44691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51E885DF-54B6-0887-AD45-9BE6B608D126}"/>
              </a:ext>
            </a:extLst>
          </p:cNvPr>
          <p:cNvGrpSpPr/>
          <p:nvPr/>
        </p:nvGrpSpPr>
        <p:grpSpPr>
          <a:xfrm>
            <a:off x="9162771" y="219552"/>
            <a:ext cx="2600986" cy="1797829"/>
            <a:chOff x="1705024" y="292859"/>
            <a:chExt cx="7648286" cy="618237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E2EA3C1-1380-7CAE-4D3F-01D12C716F80}"/>
                </a:ext>
              </a:extLst>
            </p:cNvPr>
            <p:cNvSpPr/>
            <p:nvPr/>
          </p:nvSpPr>
          <p:spPr>
            <a:xfrm rot="1496354">
              <a:off x="1819608" y="5154136"/>
              <a:ext cx="562763" cy="1321094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r>
                <a:rPr lang="he-IL" dirty="0"/>
                <a:t>0</a:t>
              </a:r>
              <a:endParaRPr lang="en-IL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343825-268F-D2B2-823E-44330E46DDB4}"/>
                </a:ext>
              </a:extLst>
            </p:cNvPr>
            <p:cNvSpPr/>
            <p:nvPr/>
          </p:nvSpPr>
          <p:spPr>
            <a:xfrm rot="19623632">
              <a:off x="1705024" y="308491"/>
              <a:ext cx="562763" cy="1321094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r>
                <a:rPr lang="he-IL" dirty="0"/>
                <a:t>1</a:t>
              </a:r>
              <a:endParaRPr lang="en-IL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31D3768-EAB6-C98F-2A5C-A04774D6A1DC}"/>
                </a:ext>
              </a:extLst>
            </p:cNvPr>
            <p:cNvSpPr/>
            <p:nvPr/>
          </p:nvSpPr>
          <p:spPr>
            <a:xfrm rot="19970457">
              <a:off x="8790547" y="5142485"/>
              <a:ext cx="562763" cy="1321094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r>
                <a:rPr lang="he-IL" dirty="0"/>
                <a:t>2</a:t>
              </a:r>
              <a:endParaRPr lang="en-IL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E668A7D-92AF-22E7-8ED7-275CFD53C1F3}"/>
                </a:ext>
              </a:extLst>
            </p:cNvPr>
            <p:cNvSpPr/>
            <p:nvPr/>
          </p:nvSpPr>
          <p:spPr>
            <a:xfrm rot="1827645">
              <a:off x="8765011" y="292859"/>
              <a:ext cx="562763" cy="1321094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r>
                <a:rPr lang="he-IL" dirty="0"/>
                <a:t>3</a:t>
              </a:r>
              <a:endParaRPr lang="en-IL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CD52918-DD66-683B-0389-499EB26D1937}"/>
                    </a:ext>
                  </a:extLst>
                </p:cNvPr>
                <p:cNvSpPr/>
                <p:nvPr/>
              </p:nvSpPr>
              <p:spPr>
                <a:xfrm>
                  <a:off x="2279561" y="1194450"/>
                  <a:ext cx="6516709" cy="122677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IL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CD52918-DD66-683B-0389-499EB26D19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561" y="1194450"/>
                  <a:ext cx="6516709" cy="122677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B0F762D-C73E-BE41-8E7C-DD30A8EFD446}"/>
                </a:ext>
              </a:extLst>
            </p:cNvPr>
            <p:cNvSpPr/>
            <p:nvPr/>
          </p:nvSpPr>
          <p:spPr>
            <a:xfrm>
              <a:off x="2279561" y="2421228"/>
              <a:ext cx="6516709" cy="59242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C917CE-F529-4A58-5B2F-83C825918E67}"/>
                    </a:ext>
                  </a:extLst>
                </p:cNvPr>
                <p:cNvSpPr/>
                <p:nvPr/>
              </p:nvSpPr>
              <p:spPr>
                <a:xfrm>
                  <a:off x="2279561" y="3012730"/>
                  <a:ext cx="6516709" cy="74575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IL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C917CE-F529-4A58-5B2F-83C825918E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561" y="3012730"/>
                  <a:ext cx="6516709" cy="745752"/>
                </a:xfrm>
                <a:prstGeom prst="rect">
                  <a:avLst/>
                </a:prstGeom>
                <a:blipFill>
                  <a:blip r:embed="rId4"/>
                  <a:stretch>
                    <a:fillRect t="-15789" b="-5789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6C089A1-8E82-B38C-81DB-D3AFB3DA143E}"/>
                </a:ext>
              </a:extLst>
            </p:cNvPr>
            <p:cNvSpPr/>
            <p:nvPr/>
          </p:nvSpPr>
          <p:spPr>
            <a:xfrm>
              <a:off x="2279560" y="3744798"/>
              <a:ext cx="6516709" cy="59242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915D75F-3366-C157-2698-6D6642DDFF08}"/>
                    </a:ext>
                  </a:extLst>
                </p:cNvPr>
                <p:cNvSpPr/>
                <p:nvPr/>
              </p:nvSpPr>
              <p:spPr>
                <a:xfrm>
                  <a:off x="2279560" y="4337105"/>
                  <a:ext cx="6516709" cy="122677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IL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915D75F-3366-C157-2698-6D6642DDFF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560" y="4337105"/>
                  <a:ext cx="6516709" cy="122677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B8BD3CC-E9E5-DFDE-23BF-85C1980BAC20}"/>
              </a:ext>
            </a:extLst>
          </p:cNvPr>
          <p:cNvSpPr txBox="1"/>
          <p:nvPr/>
        </p:nvSpPr>
        <p:spPr>
          <a:xfrm>
            <a:off x="482391" y="415743"/>
            <a:ext cx="70038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eaLnBrk="1" latinLnBrk="0" hangingPunct="1"/>
            <a:r>
              <a:rPr lang="en-US" sz="4800" b="1" dirty="0">
                <a:solidFill>
                  <a:srgbClr val="FFC000"/>
                </a:solidFill>
              </a:rPr>
              <a:t>Opposite-sides non-local</a:t>
            </a:r>
            <a:br>
              <a:rPr lang="en-US" sz="4800" b="1" dirty="0">
                <a:solidFill>
                  <a:srgbClr val="FFC000"/>
                </a:solidFill>
              </a:rPr>
            </a:br>
            <a:r>
              <a:rPr lang="en-US" sz="4800" b="1" dirty="0">
                <a:solidFill>
                  <a:srgbClr val="FFC000"/>
                </a:solidFill>
              </a:rPr>
              <a:t> </a:t>
            </a:r>
            <a:r>
              <a:rPr lang="en-US" sz="4800" b="1" dirty="0" err="1">
                <a:solidFill>
                  <a:srgbClr val="FFC000"/>
                </a:solidFill>
              </a:rPr>
              <a:t>conductances</a:t>
            </a:r>
            <a:endParaRPr lang="en-IL" sz="4800" b="1" dirty="0">
              <a:solidFill>
                <a:srgbClr val="FFC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BB4E93-453F-C1FE-6119-8FD21525C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37" y="2276976"/>
            <a:ext cx="6517800" cy="4345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7A99F4-D0BE-16BD-0E52-BBF31E488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3577" y="2276976"/>
            <a:ext cx="6517800" cy="4345200"/>
          </a:xfrm>
          <a:prstGeom prst="rect">
            <a:avLst/>
          </a:prstGeo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7CC1A0AF-D58D-D206-D694-F99775D6AAF9}"/>
              </a:ext>
            </a:extLst>
          </p:cNvPr>
          <p:cNvSpPr/>
          <p:nvPr/>
        </p:nvSpPr>
        <p:spPr>
          <a:xfrm rot="16200000">
            <a:off x="10289605" y="-488249"/>
            <a:ext cx="369511" cy="2161860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6BE26738-DBD0-4EBB-445F-B1BAEB050BED}"/>
              </a:ext>
            </a:extLst>
          </p:cNvPr>
          <p:cNvSpPr/>
          <p:nvPr/>
        </p:nvSpPr>
        <p:spPr>
          <a:xfrm rot="7139001" flipV="1">
            <a:off x="10289606" y="-119023"/>
            <a:ext cx="369511" cy="2482409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87878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51E885DF-54B6-0887-AD45-9BE6B608D126}"/>
              </a:ext>
            </a:extLst>
          </p:cNvPr>
          <p:cNvGrpSpPr/>
          <p:nvPr/>
        </p:nvGrpSpPr>
        <p:grpSpPr>
          <a:xfrm>
            <a:off x="9132643" y="223657"/>
            <a:ext cx="2600986" cy="1797829"/>
            <a:chOff x="1705024" y="292859"/>
            <a:chExt cx="7648286" cy="618237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E2EA3C1-1380-7CAE-4D3F-01D12C716F80}"/>
                </a:ext>
              </a:extLst>
            </p:cNvPr>
            <p:cNvSpPr/>
            <p:nvPr/>
          </p:nvSpPr>
          <p:spPr>
            <a:xfrm rot="1496354">
              <a:off x="1819608" y="5154136"/>
              <a:ext cx="562763" cy="1321094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r>
                <a:rPr lang="he-IL" dirty="0"/>
                <a:t>0</a:t>
              </a:r>
              <a:endParaRPr lang="en-IL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343825-268F-D2B2-823E-44330E46DDB4}"/>
                </a:ext>
              </a:extLst>
            </p:cNvPr>
            <p:cNvSpPr/>
            <p:nvPr/>
          </p:nvSpPr>
          <p:spPr>
            <a:xfrm rot="19623632">
              <a:off x="1705024" y="308491"/>
              <a:ext cx="562763" cy="1321094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r>
                <a:rPr lang="he-IL" dirty="0"/>
                <a:t>1</a:t>
              </a:r>
              <a:endParaRPr lang="en-IL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31D3768-EAB6-C98F-2A5C-A04774D6A1DC}"/>
                </a:ext>
              </a:extLst>
            </p:cNvPr>
            <p:cNvSpPr/>
            <p:nvPr/>
          </p:nvSpPr>
          <p:spPr>
            <a:xfrm rot="19970457">
              <a:off x="8790547" y="5142485"/>
              <a:ext cx="562763" cy="1321094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r>
                <a:rPr lang="he-IL" dirty="0"/>
                <a:t>2</a:t>
              </a:r>
              <a:endParaRPr lang="en-IL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E668A7D-92AF-22E7-8ED7-275CFD53C1F3}"/>
                </a:ext>
              </a:extLst>
            </p:cNvPr>
            <p:cNvSpPr/>
            <p:nvPr/>
          </p:nvSpPr>
          <p:spPr>
            <a:xfrm rot="1827645">
              <a:off x="8765011" y="292859"/>
              <a:ext cx="562763" cy="1321094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r>
                <a:rPr lang="he-IL" dirty="0"/>
                <a:t>3</a:t>
              </a:r>
              <a:endParaRPr lang="en-IL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CD52918-DD66-683B-0389-499EB26D1937}"/>
                    </a:ext>
                  </a:extLst>
                </p:cNvPr>
                <p:cNvSpPr/>
                <p:nvPr/>
              </p:nvSpPr>
              <p:spPr>
                <a:xfrm>
                  <a:off x="2279561" y="1194450"/>
                  <a:ext cx="6516709" cy="122677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IL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CD52918-DD66-683B-0389-499EB26D19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561" y="1194450"/>
                  <a:ext cx="6516709" cy="122677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B0F762D-C73E-BE41-8E7C-DD30A8EFD446}"/>
                </a:ext>
              </a:extLst>
            </p:cNvPr>
            <p:cNvSpPr/>
            <p:nvPr/>
          </p:nvSpPr>
          <p:spPr>
            <a:xfrm>
              <a:off x="2279561" y="2421228"/>
              <a:ext cx="6516709" cy="59242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C917CE-F529-4A58-5B2F-83C825918E67}"/>
                    </a:ext>
                  </a:extLst>
                </p:cNvPr>
                <p:cNvSpPr/>
                <p:nvPr/>
              </p:nvSpPr>
              <p:spPr>
                <a:xfrm>
                  <a:off x="2279561" y="3012730"/>
                  <a:ext cx="6516709" cy="74575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IL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C917CE-F529-4A58-5B2F-83C825918E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561" y="3012730"/>
                  <a:ext cx="6516709" cy="745752"/>
                </a:xfrm>
                <a:prstGeom prst="rect">
                  <a:avLst/>
                </a:prstGeom>
                <a:blipFill>
                  <a:blip r:embed="rId4"/>
                  <a:stretch>
                    <a:fillRect t="-15789" b="-5789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6C089A1-8E82-B38C-81DB-D3AFB3DA143E}"/>
                </a:ext>
              </a:extLst>
            </p:cNvPr>
            <p:cNvSpPr/>
            <p:nvPr/>
          </p:nvSpPr>
          <p:spPr>
            <a:xfrm>
              <a:off x="2279560" y="3744798"/>
              <a:ext cx="6516709" cy="59242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915D75F-3366-C157-2698-6D6642DDFF08}"/>
                    </a:ext>
                  </a:extLst>
                </p:cNvPr>
                <p:cNvSpPr/>
                <p:nvPr/>
              </p:nvSpPr>
              <p:spPr>
                <a:xfrm>
                  <a:off x="2279560" y="4337105"/>
                  <a:ext cx="6516709" cy="122677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IL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915D75F-3366-C157-2698-6D6642DDFF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560" y="4337105"/>
                  <a:ext cx="6516709" cy="122677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B8BD3CC-E9E5-DFDE-23BF-85C1980BAC20}"/>
              </a:ext>
            </a:extLst>
          </p:cNvPr>
          <p:cNvSpPr txBox="1"/>
          <p:nvPr/>
        </p:nvSpPr>
        <p:spPr>
          <a:xfrm>
            <a:off x="896082" y="442648"/>
            <a:ext cx="60163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eaLnBrk="1" latinLnBrk="0" hangingPunct="1"/>
            <a:r>
              <a:rPr lang="en-US" sz="4800" b="1" dirty="0">
                <a:solidFill>
                  <a:srgbClr val="FFC000"/>
                </a:solidFill>
              </a:rPr>
              <a:t>Same-side non-local </a:t>
            </a:r>
            <a:br>
              <a:rPr lang="en-US" sz="4800" b="1" dirty="0">
                <a:solidFill>
                  <a:srgbClr val="FFC000"/>
                </a:solidFill>
              </a:rPr>
            </a:br>
            <a:r>
              <a:rPr lang="en-US" sz="4800" b="1" dirty="0" err="1">
                <a:solidFill>
                  <a:srgbClr val="FFC000"/>
                </a:solidFill>
              </a:rPr>
              <a:t>conductances</a:t>
            </a:r>
            <a:endParaRPr lang="en-IL" sz="4800" b="1" dirty="0">
              <a:solidFill>
                <a:srgbClr val="FFC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E6C9EF-5CE8-6611-294F-3F8A1912C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84" y="2311771"/>
            <a:ext cx="6517800" cy="4345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B34DC0-B8C7-2D02-4E7C-E58E59507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0802" y="2311771"/>
            <a:ext cx="6517800" cy="4345200"/>
          </a:xfrm>
          <a:prstGeom prst="rect">
            <a:avLst/>
          </a:prstGeom>
        </p:spPr>
      </p:pic>
      <p:sp>
        <p:nvSpPr>
          <p:cNvPr id="32" name="Down Arrow 31">
            <a:extLst>
              <a:ext uri="{FF2B5EF4-FFF2-40B4-BE49-F238E27FC236}">
                <a16:creationId xmlns:a16="http://schemas.microsoft.com/office/drawing/2014/main" id="{01725D5F-76F0-20D0-C0BF-4859636A88F0}"/>
              </a:ext>
            </a:extLst>
          </p:cNvPr>
          <p:cNvSpPr/>
          <p:nvPr/>
        </p:nvSpPr>
        <p:spPr>
          <a:xfrm>
            <a:off x="8866590" y="759358"/>
            <a:ext cx="389745" cy="795112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2ECD570B-40D5-AAB2-881A-E0D1E733091A}"/>
              </a:ext>
            </a:extLst>
          </p:cNvPr>
          <p:cNvSpPr/>
          <p:nvPr/>
        </p:nvSpPr>
        <p:spPr>
          <a:xfrm>
            <a:off x="11672248" y="731878"/>
            <a:ext cx="389745" cy="79511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28384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200025"/>
            <a:ext cx="11747500" cy="167957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General considerations for</a:t>
            </a:r>
            <a:br>
              <a:rPr lang="en-US" sz="4800" b="1" dirty="0"/>
            </a:br>
            <a:r>
              <a:rPr lang="en-US" sz="4800" b="1" dirty="0"/>
              <a:t>unequal Fermi velocities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9600" y="2030610"/>
                <a:ext cx="110617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C000"/>
                    </a:solidFill>
                  </a:rPr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rgbClr val="FFC000"/>
                    </a:solidFill>
                  </a:rPr>
                  <a:t>: 1D ring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030610"/>
                <a:ext cx="11061700" cy="584775"/>
              </a:xfrm>
              <a:prstGeom prst="rect">
                <a:avLst/>
              </a:prstGeom>
              <a:blipFill>
                <a:blip r:embed="rId3"/>
                <a:stretch>
                  <a:fillRect t="-11458" b="-35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2935071"/>
                <a:ext cx="11061700" cy="1088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C000"/>
                    </a:solidFill>
                  </a:rPr>
                  <a:t>Nearest-neighbor hopping only:</a:t>
                </a:r>
              </a:p>
              <a:p>
                <a:pPr algn="ctr"/>
                <a:r>
                  <a:rPr lang="en-US" sz="3200" dirty="0">
                    <a:solidFill>
                      <a:srgbClr val="FFC000"/>
                    </a:solidFill>
                  </a:rPr>
                  <a:t>Shifted spectra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32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SO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>
                    <a:solidFill>
                      <a:srgbClr val="FFC000"/>
                    </a:solidFill>
                  </a:rPr>
                  <a:t>	</a:t>
                </a:r>
                <a:r>
                  <a:rPr lang="en-US" sz="2400" dirty="0">
                    <a:solidFill>
                      <a:srgbClr val="FFC000"/>
                    </a:solidFill>
                  </a:rPr>
                  <a:t>(Meir et al, PRL, 1989)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935071"/>
                <a:ext cx="11061700" cy="1088247"/>
              </a:xfrm>
              <a:prstGeom prst="rect">
                <a:avLst/>
              </a:prstGeom>
              <a:blipFill>
                <a:blip r:embed="rId4"/>
                <a:stretch>
                  <a:fillRect t="-7263" b="-17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3B893AE1-9C68-D8D1-B4E2-E492E226C553}"/>
              </a:ext>
            </a:extLst>
          </p:cNvPr>
          <p:cNvGrpSpPr/>
          <p:nvPr/>
        </p:nvGrpSpPr>
        <p:grpSpPr>
          <a:xfrm>
            <a:off x="2197580" y="4567046"/>
            <a:ext cx="7596295" cy="2107502"/>
            <a:chOff x="2197580" y="4567046"/>
            <a:chExt cx="7596295" cy="21075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9B64B7-04EB-F0BE-809F-D75A45504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97580" y="4570082"/>
              <a:ext cx="3029924" cy="21044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AE7E1C-1653-2348-C75E-9D7287C07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0721" y="4567046"/>
              <a:ext cx="3013154" cy="210542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53A7875-AF9E-0811-F3AD-4969225776F7}"/>
                    </a:ext>
                  </a:extLst>
                </p:cNvPr>
                <p:cNvSpPr txBox="1"/>
                <p:nvPr/>
              </p:nvSpPr>
              <p:spPr>
                <a:xfrm>
                  <a:off x="5332344" y="5265816"/>
                  <a:ext cx="116784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</m:oMath>
                    </m:oMathPara>
                  </a14:m>
                  <a:endParaRPr lang="en-IL" sz="40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53A7875-AF9E-0811-F3AD-4969225776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2344" y="5265816"/>
                  <a:ext cx="1167848" cy="7078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2099EC-A3FF-908F-F722-4ABCE25ED998}"/>
                  </a:ext>
                </a:extLst>
              </p:cNvPr>
              <p:cNvSpPr txBox="1"/>
              <p:nvPr/>
            </p:nvSpPr>
            <p:spPr>
              <a:xfrm>
                <a:off x="2835690" y="4023318"/>
                <a:ext cx="660952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algn="ctr" defTabSz="914400" rtl="1" eaLnBrk="1" latinLnBrk="0" hangingPunct="1"/>
                <a:r>
                  <a:rPr lang="en-US" sz="3200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rgbClr val="FFC000"/>
                    </a:solidFill>
                  </a:rPr>
                  <a:t> </a:t>
                </a:r>
                <a:r>
                  <a:rPr lang="en-US" sz="3200" b="1" dirty="0">
                    <a:solidFill>
                      <a:srgbClr val="FFC000"/>
                    </a:solidFill>
                  </a:rPr>
                  <a:t>equal</a:t>
                </a:r>
                <a:r>
                  <a:rPr lang="en-US" sz="3200" dirty="0">
                    <a:solidFill>
                      <a:srgbClr val="FFC000"/>
                    </a:solidFill>
                  </a:rPr>
                  <a:t> Fermi velocities!</a:t>
                </a:r>
                <a:endParaRPr lang="en-IL" sz="32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2099EC-A3FF-908F-F722-4ABCE25ED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690" y="4023318"/>
                <a:ext cx="6609520" cy="584775"/>
              </a:xfrm>
              <a:prstGeom prst="rect">
                <a:avLst/>
              </a:prstGeom>
              <a:blipFill>
                <a:blip r:embed="rId8"/>
                <a:stretch>
                  <a:fillRect t="-13542" b="-36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08AF52B-2DBB-6B76-8A48-DCBD6E9843CE}"/>
              </a:ext>
            </a:extLst>
          </p:cNvPr>
          <p:cNvSpPr/>
          <p:nvPr/>
        </p:nvSpPr>
        <p:spPr>
          <a:xfrm>
            <a:off x="875748" y="5111565"/>
            <a:ext cx="10703891" cy="80535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C000"/>
                </a:solidFill>
              </a:rPr>
              <a:t>Must go beyond simple 1D nearest-neighbor models</a:t>
            </a:r>
          </a:p>
        </p:txBody>
      </p:sp>
    </p:spTree>
    <p:extLst>
      <p:ext uri="{BB962C8B-B14F-4D97-AF65-F5344CB8AC3E}">
        <p14:creationId xmlns:p14="http://schemas.microsoft.com/office/powerpoint/2010/main" val="3408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4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200025"/>
            <a:ext cx="11747500" cy="10191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Material platforms with a velocity imbalance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41400" y="1241066"/>
            <a:ext cx="4406900" cy="5372100"/>
            <a:chOff x="990600" y="1447800"/>
            <a:chExt cx="4406900" cy="5372100"/>
          </a:xfrm>
        </p:grpSpPr>
        <p:sp>
          <p:nvSpPr>
            <p:cNvPr id="4" name="Rounded Rectangle 3"/>
            <p:cNvSpPr/>
            <p:nvPr/>
          </p:nvSpPr>
          <p:spPr>
            <a:xfrm>
              <a:off x="990600" y="1447800"/>
              <a:ext cx="4406900" cy="34417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Transition metal </a:t>
              </a:r>
              <a:r>
                <a:rPr lang="en-US" sz="3200" b="1" dirty="0" err="1"/>
                <a:t>dichalcogenides</a:t>
              </a:r>
              <a:endParaRPr lang="en-US" sz="3200" b="1" dirty="0"/>
            </a:p>
            <a:p>
              <a:pPr algn="ctr"/>
              <a:endParaRPr lang="en-US" sz="3200" b="1" dirty="0"/>
            </a:p>
            <a:p>
              <a:pPr algn="ctr"/>
              <a:r>
                <a:rPr lang="en-US" sz="3200" dirty="0"/>
                <a:t>MoS</a:t>
              </a:r>
              <a:r>
                <a:rPr lang="en-US" sz="3200" baseline="-25000" dirty="0"/>
                <a:t>2</a:t>
              </a:r>
              <a:r>
                <a:rPr lang="en-US" sz="3200" dirty="0"/>
                <a:t>, MoSe</a:t>
              </a:r>
              <a:r>
                <a:rPr lang="en-US" sz="3200" baseline="-25000" dirty="0"/>
                <a:t>2</a:t>
              </a:r>
              <a:r>
                <a:rPr lang="en-US" sz="3200" dirty="0"/>
                <a:t>, MoTe</a:t>
              </a:r>
              <a:r>
                <a:rPr lang="en-US" sz="3200" baseline="-25000" dirty="0"/>
                <a:t>2</a:t>
              </a:r>
              <a:r>
                <a:rPr lang="en-US" sz="3200" dirty="0"/>
                <a:t>, WS</a:t>
              </a:r>
              <a:r>
                <a:rPr lang="en-US" sz="3200" baseline="-25000" dirty="0"/>
                <a:t>2</a:t>
              </a:r>
              <a:r>
                <a:rPr lang="en-US" sz="3200" dirty="0"/>
                <a:t>, WSe</a:t>
              </a:r>
              <a:r>
                <a:rPr lang="en-US" sz="3200" baseline="-25000" dirty="0"/>
                <a:t>2</a:t>
              </a:r>
              <a:r>
                <a:rPr lang="en-US" sz="3200" dirty="0"/>
                <a:t>, WTe</a:t>
              </a:r>
              <a:r>
                <a:rPr lang="en-US" sz="3200" baseline="-25000" dirty="0"/>
                <a:t>2</a:t>
              </a:r>
              <a:r>
                <a:rPr lang="en-US" sz="3200" dirty="0"/>
                <a:t>, TaS</a:t>
              </a:r>
              <a:r>
                <a:rPr lang="en-US" sz="3200" baseline="-25000" dirty="0"/>
                <a:t>2</a:t>
              </a:r>
              <a:r>
                <a:rPr lang="en-US" sz="3200" dirty="0"/>
                <a:t>, </a:t>
              </a:r>
              <a:r>
                <a:rPr lang="en-IL" sz="3200" dirty="0"/>
                <a:t>…</a:t>
              </a:r>
              <a:endParaRPr lang="en-US" sz="3200" baseline="-250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1138" y="5029200"/>
              <a:ext cx="3324224" cy="17907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756400" y="1241066"/>
            <a:ext cx="4485555" cy="5371869"/>
            <a:chOff x="5676900" y="1447800"/>
            <a:chExt cx="4485555" cy="5371869"/>
          </a:xfrm>
        </p:grpSpPr>
        <p:sp>
          <p:nvSpPr>
            <p:cNvPr id="6" name="Rounded Rectangle 5"/>
            <p:cNvSpPr/>
            <p:nvPr/>
          </p:nvSpPr>
          <p:spPr>
            <a:xfrm>
              <a:off x="5676900" y="1447800"/>
              <a:ext cx="4406900" cy="232410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820002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Gate-defined wires</a:t>
              </a:r>
            </a:p>
            <a:p>
              <a:pPr algn="ctr"/>
              <a:r>
                <a:rPr lang="en-US" sz="3200" b="1" dirty="0"/>
                <a:t>in </a:t>
              </a:r>
              <a:r>
                <a:rPr lang="en-US" sz="3200" b="1" dirty="0" err="1"/>
                <a:t>HgTe</a:t>
              </a:r>
              <a:endParaRPr lang="en-US" sz="3200" b="1" dirty="0"/>
            </a:p>
            <a:p>
              <a:pPr algn="ctr"/>
              <a:r>
                <a:rPr lang="en-US" sz="3200" b="1" dirty="0"/>
                <a:t>quantum wells</a:t>
              </a:r>
            </a:p>
            <a:p>
              <a:pPr algn="ctr"/>
              <a:endParaRPr lang="en-US" sz="1100" dirty="0"/>
            </a:p>
            <a:p>
              <a:pPr algn="ctr"/>
              <a:r>
                <a:rPr lang="en-US" sz="2000" dirty="0"/>
                <a:t>J. Reuther et al, PRX, 2013</a:t>
              </a:r>
              <a:endParaRPr lang="en-US" sz="28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900" y="3943581"/>
              <a:ext cx="4485555" cy="2876088"/>
            </a:xfrm>
            <a:prstGeom prst="rect">
              <a:avLst/>
            </a:prstGeom>
          </p:spPr>
        </p:pic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4040557B-DD1B-424F-ACAC-1514831D69E8}"/>
              </a:ext>
            </a:extLst>
          </p:cNvPr>
          <p:cNvSpPr/>
          <p:nvPr/>
        </p:nvSpPr>
        <p:spPr>
          <a:xfrm>
            <a:off x="1436216" y="4437112"/>
            <a:ext cx="5163840" cy="2088232"/>
          </a:xfrm>
          <a:prstGeom prst="roundRect">
            <a:avLst/>
          </a:prstGeom>
          <a:solidFill>
            <a:srgbClr val="00B050"/>
          </a:solidFill>
          <a:ln>
            <a:solidFill>
              <a:srgbClr val="82000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Holes in</a:t>
            </a:r>
          </a:p>
          <a:p>
            <a:pPr algn="ctr"/>
            <a:r>
              <a:rPr lang="en-US" sz="3200" b="1" dirty="0"/>
              <a:t>Germanium, small g factor large </a:t>
            </a:r>
            <a:r>
              <a:rPr lang="en-US" sz="3200" b="1" dirty="0" err="1"/>
              <a:t>rashba</a:t>
            </a:r>
            <a:r>
              <a:rPr lang="en-US" sz="3200" b="1" dirty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965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396875"/>
            <a:ext cx="11747500" cy="1019175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Periodic potentials make </a:t>
            </a:r>
            <a:br>
              <a:rPr lang="en-US" sz="5400" b="1" dirty="0"/>
            </a:br>
            <a:r>
              <a:rPr lang="en-US" sz="5400" b="1" dirty="0"/>
              <a:t>the Fermi velocities unequal</a:t>
            </a:r>
          </a:p>
        </p:txBody>
      </p:sp>
      <p:pic>
        <p:nvPicPr>
          <p:cNvPr id="10" name="Graphic 11">
            <a:extLst>
              <a:ext uri="{FF2B5EF4-FFF2-40B4-BE49-F238E27FC236}">
                <a16:creationId xmlns:a16="http://schemas.microsoft.com/office/drawing/2014/main" id="{07D9F779-BBBD-464E-872D-BCAAD1156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1383" y="2191515"/>
            <a:ext cx="6984480" cy="32446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46700" y="5964019"/>
            <a:ext cx="6642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O. Lesser, A. </a:t>
            </a:r>
            <a:r>
              <a:rPr lang="en-US" dirty="0" err="1">
                <a:solidFill>
                  <a:srgbClr val="FFC000"/>
                </a:solidFill>
              </a:rPr>
              <a:t>Saydjari</a:t>
            </a:r>
            <a:r>
              <a:rPr lang="en-US" dirty="0">
                <a:solidFill>
                  <a:srgbClr val="FFC000"/>
                </a:solidFill>
              </a:rPr>
              <a:t>, M. Wesson, A. </a:t>
            </a:r>
            <a:r>
              <a:rPr lang="en-US" dirty="0" err="1">
                <a:solidFill>
                  <a:srgbClr val="FFC000"/>
                </a:solidFill>
              </a:rPr>
              <a:t>Yacoby</a:t>
            </a:r>
            <a:r>
              <a:rPr lang="en-US" dirty="0">
                <a:solidFill>
                  <a:srgbClr val="FFC000"/>
                </a:solidFill>
              </a:rPr>
              <a:t>, Y.O., PNAS, 2021</a:t>
            </a:r>
          </a:p>
        </p:txBody>
      </p:sp>
    </p:spTree>
    <p:extLst>
      <p:ext uri="{BB962C8B-B14F-4D97-AF65-F5344CB8AC3E}">
        <p14:creationId xmlns:p14="http://schemas.microsoft.com/office/powerpoint/2010/main" val="1110892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484"/>
            <a:ext cx="12192000" cy="98754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Experimental signature: periodic phase diagram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2565A6-5A04-EB08-8EA2-D2CFCBED0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39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754" y="985380"/>
            <a:ext cx="11140492" cy="54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5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6379C-18D4-4756-9341-CF29D103B9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614F47-6691-42F5-9E07-1BE1533D1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urseclip 2">
            <a:hlinkClick r:id="" action="ppaction://media"/>
            <a:extLst>
              <a:ext uri="{FF2B5EF4-FFF2-40B4-BE49-F238E27FC236}">
                <a16:creationId xmlns:a16="http://schemas.microsoft.com/office/drawing/2014/main" id="{FBCD0311-DAA3-4FB2-AF0B-226470E037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58" end="330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234" y="239692"/>
            <a:ext cx="10930759" cy="614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9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7571-95E2-4C60-864A-A0900BD46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B78B6-B604-40A1-A3F4-D9E9EF34E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476672"/>
            <a:ext cx="11666512" cy="4116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Phase-controlled minimal </a:t>
            </a:r>
            <a:r>
              <a:rPr lang="en-US" sz="2400" dirty="0" err="1"/>
              <a:t>Kitaev</a:t>
            </a:r>
            <a:r>
              <a:rPr lang="en-US" sz="2400" dirty="0"/>
              <a:t> chain in multiterminal Josephson junctions </a:t>
            </a:r>
          </a:p>
          <a:p>
            <a:pPr marL="0" indent="0">
              <a:buNone/>
            </a:pPr>
            <a:r>
              <a:rPr lang="en-US" sz="2400" dirty="0"/>
              <a:t>SD </a:t>
            </a:r>
            <a:r>
              <a:rPr lang="en-US" sz="2400" dirty="0" err="1"/>
              <a:t>Escribano</a:t>
            </a:r>
            <a:r>
              <a:rPr lang="en-US" sz="2400" dirty="0"/>
              <a:t>, AE Dahl, K </a:t>
            </a:r>
            <a:r>
              <a:rPr lang="en-US" sz="2400" dirty="0" err="1"/>
              <a:t>Flensberg</a:t>
            </a:r>
            <a:r>
              <a:rPr lang="en-US" sz="2400" dirty="0"/>
              <a:t>, and YO (2025)</a:t>
            </a:r>
            <a:endParaRPr lang="he-IL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B64CA-A3D2-466D-AC26-9F7FF4D8E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293619"/>
            <a:ext cx="11320741" cy="5564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95CDDC-49B5-4340-837F-BD889D513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346" y="4641541"/>
            <a:ext cx="7477246" cy="2162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736A1A-F1D7-4CC9-8F0C-CAF21AA2B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481" y="927358"/>
            <a:ext cx="4122596" cy="39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4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A3B0-C565-41AB-952F-1D4F1574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434149"/>
            <a:ext cx="11665296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Gapfull</a:t>
            </a:r>
            <a:r>
              <a:rPr lang="en-US" dirty="0"/>
              <a:t> and gapless 1D Topological Superconductivity in Spin-Orbit Coupled Bilayer Graphene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0F0BD-A970-4E4A-8982-63F3E328E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4882763"/>
            <a:ext cx="10952541" cy="1325563"/>
          </a:xfrm>
        </p:spPr>
        <p:txBody>
          <a:bodyPr/>
          <a:lstStyle/>
          <a:p>
            <a:r>
              <a:rPr lang="en-US" dirty="0" err="1"/>
              <a:t>Ising</a:t>
            </a:r>
            <a:r>
              <a:rPr lang="en-US" dirty="0"/>
              <a:t> term only – spin symmetry </a:t>
            </a:r>
            <a:r>
              <a:rPr lang="en-US" dirty="0">
                <a:sym typeface="Wingdings" panose="05000000000000000000" pitchFamily="2" charset="2"/>
              </a:rPr>
              <a:t> topological gapless </a:t>
            </a:r>
            <a:r>
              <a:rPr lang="en-US" dirty="0" err="1">
                <a:sym typeface="Wingdings" panose="05000000000000000000" pitchFamily="2" charset="2"/>
              </a:rPr>
              <a:t>superconduting</a:t>
            </a:r>
            <a:r>
              <a:rPr lang="en-US" dirty="0">
                <a:sym typeface="Wingdings" panose="05000000000000000000" pitchFamily="2" charset="2"/>
              </a:rPr>
              <a:t> phase (analogous to Weyl semi-metal) +</a:t>
            </a:r>
            <a:r>
              <a:rPr lang="en-US" dirty="0" err="1">
                <a:sym typeface="Wingdings" panose="05000000000000000000" pitchFamily="2" charset="2"/>
              </a:rPr>
              <a:t>Rashba</a:t>
            </a:r>
            <a:r>
              <a:rPr lang="en-US" dirty="0">
                <a:sym typeface="Wingdings" panose="05000000000000000000" pitchFamily="2" charset="2"/>
              </a:rPr>
              <a:t>  opens a gap.</a:t>
            </a:r>
            <a:endParaRPr lang="he-IL" dirty="0"/>
          </a:p>
        </p:txBody>
      </p:sp>
      <p:pic>
        <p:nvPicPr>
          <p:cNvPr id="4" name="object 52">
            <a:extLst>
              <a:ext uri="{FF2B5EF4-FFF2-40B4-BE49-F238E27FC236}">
                <a16:creationId xmlns:a16="http://schemas.microsoft.com/office/drawing/2014/main" id="{EADDCA19-81E1-4E4F-8407-3DA12B6FB90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63912" y="1759712"/>
            <a:ext cx="3312368" cy="3058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605C7-FCDD-414C-B995-0DAFF3B1F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21" y="1759712"/>
            <a:ext cx="6733023" cy="30443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DEB2EB-0B91-4F8B-9309-3CBB3AC5CEC0}"/>
              </a:ext>
            </a:extLst>
          </p:cNvPr>
          <p:cNvSpPr/>
          <p:nvPr/>
        </p:nvSpPr>
        <p:spPr>
          <a:xfrm>
            <a:off x="407368" y="61483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D. </a:t>
            </a:r>
            <a:r>
              <a:rPr lang="en-US" dirty="0" err="1">
                <a:solidFill>
                  <a:srgbClr val="FFC000"/>
                </a:solidFill>
              </a:rPr>
              <a:t>Skliannyi</a:t>
            </a:r>
            <a:r>
              <a:rPr lang="en-US" dirty="0">
                <a:solidFill>
                  <a:srgbClr val="FFC000"/>
                </a:solidFill>
              </a:rPr>
              <a:t>, YO, </a:t>
            </a:r>
            <a:r>
              <a:rPr lang="en-US" dirty="0" err="1">
                <a:solidFill>
                  <a:srgbClr val="FFC000"/>
                </a:solidFill>
              </a:rPr>
              <a:t>Ady</a:t>
            </a:r>
            <a:r>
              <a:rPr lang="en-US" dirty="0">
                <a:solidFill>
                  <a:srgbClr val="FFC000"/>
                </a:solidFill>
              </a:rPr>
              <a:t> Stern  arXiv:2504.16176 (2025)</a:t>
            </a:r>
          </a:p>
        </p:txBody>
      </p:sp>
      <p:pic>
        <p:nvPicPr>
          <p:cNvPr id="7" name="object 30">
            <a:extLst>
              <a:ext uri="{FF2B5EF4-FFF2-40B4-BE49-F238E27FC236}">
                <a16:creationId xmlns:a16="http://schemas.microsoft.com/office/drawing/2014/main" id="{F42F3A6A-A716-42EC-BB33-9165E844482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51584" y="1556792"/>
            <a:ext cx="6917107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3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3" y="193675"/>
            <a:ext cx="12161487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Subgap</a:t>
            </a:r>
            <a:r>
              <a:rPr lang="en-US" b="1" dirty="0"/>
              <a:t> spectrum of four phase-controlled islands</a:t>
            </a:r>
            <a:endParaRPr lang="he-IL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EE3060-546C-57E0-AEDF-C1F27295E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56" y="2000756"/>
            <a:ext cx="11323287" cy="3635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1764" t="25743" r="41697" b="60555"/>
          <a:stretch/>
        </p:blipFill>
        <p:spPr>
          <a:xfrm>
            <a:off x="6311900" y="1765299"/>
            <a:ext cx="800100" cy="939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25928" r="91933" b="64258"/>
          <a:stretch/>
        </p:blipFill>
        <p:spPr>
          <a:xfrm>
            <a:off x="-21866" y="1777999"/>
            <a:ext cx="987066" cy="67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88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Phase-controlled Josephson junction arrays</a:t>
            </a:r>
            <a:endParaRPr lang="he-IL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FB3F2EF-1D47-407C-8B6C-BD6094E91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0350" y="1214727"/>
            <a:ext cx="6591300" cy="50447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FE112D0-CF93-4128-A18B-137C0922E310}"/>
              </a:ext>
            </a:extLst>
          </p:cNvPr>
          <p:cNvGrpSpPr/>
          <p:nvPr/>
        </p:nvGrpSpPr>
        <p:grpSpPr>
          <a:xfrm>
            <a:off x="1579845" y="3446264"/>
            <a:ext cx="1474505" cy="523220"/>
            <a:chOff x="1579845" y="3674864"/>
            <a:chExt cx="1474505" cy="52322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B3A10C4-A299-4E1F-BB50-7827A646834B}"/>
                </a:ext>
              </a:extLst>
            </p:cNvPr>
            <p:cNvCxnSpPr/>
            <p:nvPr/>
          </p:nvCxnSpPr>
          <p:spPr>
            <a:xfrm>
              <a:off x="3054350" y="3830320"/>
              <a:ext cx="0" cy="2413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FE8043-8F4C-4AD9-A976-1931A1B6058B}"/>
                </a:ext>
              </a:extLst>
            </p:cNvPr>
            <p:cNvSpPr txBox="1"/>
            <p:nvPr/>
          </p:nvSpPr>
          <p:spPr>
            <a:xfrm>
              <a:off x="1579845" y="3674864"/>
              <a:ext cx="1181734" cy="52322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800" dirty="0">
                  <a:solidFill>
                    <a:srgbClr val="FFC000"/>
                  </a:solidFill>
                </a:rPr>
                <a:t>Strong</a:t>
              </a:r>
              <a:endParaRPr lang="he-IL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D86E88-C0E5-493F-A8CB-E1CE77563D87}"/>
              </a:ext>
            </a:extLst>
          </p:cNvPr>
          <p:cNvGrpSpPr/>
          <p:nvPr/>
        </p:nvGrpSpPr>
        <p:grpSpPr>
          <a:xfrm>
            <a:off x="1656789" y="4259580"/>
            <a:ext cx="1397561" cy="528300"/>
            <a:chOff x="1656789" y="4488180"/>
            <a:chExt cx="1397561" cy="5283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B9789B-178D-41F0-A87A-4CBE7103D468}"/>
                </a:ext>
              </a:extLst>
            </p:cNvPr>
            <p:cNvCxnSpPr>
              <a:cxnSpLocks/>
            </p:cNvCxnSpPr>
            <p:nvPr/>
          </p:nvCxnSpPr>
          <p:spPr>
            <a:xfrm>
              <a:off x="3054350" y="4488180"/>
              <a:ext cx="0" cy="4826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40D598-C64C-4D82-A846-57499982DA46}"/>
                </a:ext>
              </a:extLst>
            </p:cNvPr>
            <p:cNvSpPr txBox="1"/>
            <p:nvPr/>
          </p:nvSpPr>
          <p:spPr>
            <a:xfrm>
              <a:off x="1656789" y="4493260"/>
              <a:ext cx="1027845" cy="52322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800" dirty="0">
                  <a:solidFill>
                    <a:srgbClr val="FFC000"/>
                  </a:solidFill>
                </a:rPr>
                <a:t>Weak</a:t>
              </a:r>
              <a:endParaRPr lang="he-IL" sz="28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04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Phase-controlled JJ array: phase diagram</a:t>
            </a:r>
            <a:endParaRPr lang="he-IL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3312C44-72CC-4D39-812D-D5248F9A8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8261" y="1278595"/>
            <a:ext cx="6779578" cy="529694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CCA7393-7EE4-49E6-81B3-25582FB93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0821" y="1273635"/>
            <a:ext cx="6778498" cy="53060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4084DF2-6262-496A-915E-EDE5CC89E1DF}"/>
              </a:ext>
            </a:extLst>
          </p:cNvPr>
          <p:cNvGrpSpPr/>
          <p:nvPr/>
        </p:nvGrpSpPr>
        <p:grpSpPr>
          <a:xfrm>
            <a:off x="6152240" y="1313730"/>
            <a:ext cx="4611540" cy="4618146"/>
            <a:chOff x="5295901" y="1313730"/>
            <a:chExt cx="4611540" cy="4618146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F507CDD8-990D-44C9-9319-7C91801A49EF}"/>
                </a:ext>
              </a:extLst>
            </p:cNvPr>
            <p:cNvSpPr/>
            <p:nvPr/>
          </p:nvSpPr>
          <p:spPr>
            <a:xfrm flipV="1">
              <a:off x="5295901" y="1313730"/>
              <a:ext cx="2267670" cy="2267670"/>
            </a:xfrm>
            <a:prstGeom prst="rt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1" eaLnBrk="1" latinLnBrk="0" hangingPunct="1"/>
              <a:endParaRPr lang="he-IL">
                <a:solidFill>
                  <a:srgbClr val="FFC000"/>
                </a:solidFill>
              </a:endParaRPr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FEFA6443-A864-444B-8E4D-E10D329038B4}"/>
                </a:ext>
              </a:extLst>
            </p:cNvPr>
            <p:cNvSpPr/>
            <p:nvPr/>
          </p:nvSpPr>
          <p:spPr>
            <a:xfrm flipH="1">
              <a:off x="7639771" y="3664206"/>
              <a:ext cx="2267670" cy="2267670"/>
            </a:xfrm>
            <a:prstGeom prst="rt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1" eaLnBrk="1" latinLnBrk="0" hangingPunct="1"/>
              <a:endParaRPr lang="he-IL">
                <a:solidFill>
                  <a:srgbClr val="FFC000"/>
                </a:solidFill>
              </a:endParaRP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DE5F1EA8-74AB-4E4D-AB90-0C4C48930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5261" y="1273443"/>
            <a:ext cx="2637599" cy="201872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687605E-152D-4AAB-8838-3116D42A65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8803" y="3667321"/>
            <a:ext cx="2828804" cy="28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9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7225C-2BCB-0470-FA32-B31070CC8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 and Kane 2009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4BEE6-A72E-A148-C1F0-04A0346FB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77960-333B-F45D-E3F2-B14DE4038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5" y="1380571"/>
            <a:ext cx="6600132" cy="4640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569B6-3156-4064-4D6A-B067B6250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1" y="6156226"/>
            <a:ext cx="6529826" cy="5273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A8E6609-F04A-5A75-7177-C65D1DD66575}"/>
                  </a:ext>
                </a:extLst>
              </p14:cNvPr>
              <p14:cNvContentPartPr/>
              <p14:nvPr/>
            </p14:nvContentPartPr>
            <p14:xfrm>
              <a:off x="914260" y="2957022"/>
              <a:ext cx="645236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A8E6609-F04A-5A75-7177-C65D1DD665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1249" y="2894022"/>
                <a:ext cx="770899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E766693-293C-5146-E918-153DA5DA2966}"/>
                  </a:ext>
                </a:extLst>
              </p14:cNvPr>
              <p14:cNvContentPartPr/>
              <p14:nvPr/>
            </p14:nvContentPartPr>
            <p14:xfrm>
              <a:off x="1953044" y="1819422"/>
              <a:ext cx="1048680" cy="1062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E766693-293C-5146-E918-153DA5DA29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90404" y="1756782"/>
                <a:ext cx="1174320" cy="11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31FAB9-DAB8-E607-DCDC-CA988EAA0AF1}"/>
                  </a:ext>
                </a:extLst>
              </p14:cNvPr>
              <p14:cNvContentPartPr/>
              <p14:nvPr/>
            </p14:nvContentPartPr>
            <p14:xfrm rot="18761226">
              <a:off x="1417089" y="2407683"/>
              <a:ext cx="1452457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31FAB9-DAB8-E607-DCDC-CA988EAA0AF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18761226">
                <a:off x="1354048" y="2344683"/>
                <a:ext cx="1578178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EF53567-B43D-38E4-FA92-89AE7306093C}"/>
                  </a:ext>
                </a:extLst>
              </p14:cNvPr>
              <p14:cNvContentPartPr/>
              <p14:nvPr/>
            </p14:nvContentPartPr>
            <p14:xfrm>
              <a:off x="1990593" y="2960116"/>
              <a:ext cx="645236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EF53567-B43D-38E4-FA92-89AE730609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27582" y="2897116"/>
                <a:ext cx="770899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343A72C-681F-913D-6C9E-C06587BEF714}"/>
                  </a:ext>
                </a:extLst>
              </p14:cNvPr>
              <p14:cNvContentPartPr/>
              <p14:nvPr/>
            </p14:nvContentPartPr>
            <p14:xfrm>
              <a:off x="2667961" y="1886891"/>
              <a:ext cx="1048680" cy="1062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343A72C-681F-913D-6C9E-C06587BEF7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05321" y="1824251"/>
                <a:ext cx="1174320" cy="118764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E96CBFD2-3C67-493D-57B0-CE2B59CC1C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8026" y="2132856"/>
            <a:ext cx="3929204" cy="44675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A0C1F9-B98F-DFE5-588B-DD28BA8570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2398" y="1197870"/>
            <a:ext cx="5393401" cy="9856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D2CC22D-DEAC-05FF-007B-9D082DC11AE4}"/>
                  </a:ext>
                </a:extLst>
              </p14:cNvPr>
              <p14:cNvContentPartPr/>
              <p14:nvPr/>
            </p14:nvContentPartPr>
            <p14:xfrm>
              <a:off x="952025" y="2125293"/>
              <a:ext cx="2693160" cy="11491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D2CC22D-DEAC-05FF-007B-9D082DC11AE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9025" y="1747293"/>
                <a:ext cx="2818800" cy="19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C479E56-1469-AA68-CC95-2F537E280468}"/>
                  </a:ext>
                </a:extLst>
              </p14:cNvPr>
              <p14:cNvContentPartPr/>
              <p14:nvPr/>
            </p14:nvContentPartPr>
            <p14:xfrm>
              <a:off x="1022225" y="2279373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C479E56-1469-AA68-CC95-2F537E28046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9225" y="1901733"/>
                <a:ext cx="126000" cy="75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209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C0B9B-28D2-A01D-B3DA-63872DBFE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Corbino Geometry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E6219-189F-2747-4BB0-5F5BED97B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ABF4B18B-2D18-6000-1FCB-81F3494E315B}"/>
              </a:ext>
            </a:extLst>
          </p:cNvPr>
          <p:cNvPicPr/>
          <p:nvPr/>
        </p:nvPicPr>
        <p:blipFill>
          <a:blip r:embed="rId2" cstate="print"/>
          <a:srcRect b="65572"/>
          <a:stretch>
            <a:fillRect/>
          </a:stretch>
        </p:blipFill>
        <p:spPr>
          <a:xfrm>
            <a:off x="695400" y="1690688"/>
            <a:ext cx="10658400" cy="2818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DAFF6-482A-8E79-D47A-C604948C837C}"/>
              </a:ext>
            </a:extLst>
          </p:cNvPr>
          <p:cNvSpPr txBox="1"/>
          <p:nvPr/>
        </p:nvSpPr>
        <p:spPr>
          <a:xfrm>
            <a:off x="1127448" y="1916832"/>
            <a:ext cx="1080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-120" dirty="0">
                <a:latin typeface="Bookman Old Style"/>
                <a:cs typeface="Bookman Old Style"/>
              </a:rPr>
              <a:t>300</a:t>
            </a:r>
            <a:r>
              <a:rPr lang="en-US" sz="1800" b="0" spc="50" dirty="0">
                <a:latin typeface="Bookman Old Style"/>
                <a:cs typeface="Bookman Old Style"/>
              </a:rPr>
              <a:t> </a:t>
            </a:r>
            <a:r>
              <a:rPr lang="en-US" sz="1800" b="0" spc="-10" dirty="0">
                <a:latin typeface="Bookman Old Style"/>
                <a:cs typeface="Bookman Old Style"/>
              </a:rPr>
              <a:t>nm</a:t>
            </a:r>
            <a:endParaRPr lang="he-IL" dirty="0"/>
          </a:p>
        </p:txBody>
      </p:sp>
      <p:sp>
        <p:nvSpPr>
          <p:cNvPr id="7" name="AutoShape 2" descr="Uploaded image">
            <a:extLst>
              <a:ext uri="{FF2B5EF4-FFF2-40B4-BE49-F238E27FC236}">
                <a16:creationId xmlns:a16="http://schemas.microsoft.com/office/drawing/2014/main" id="{5FFDB0E8-0F2A-CE02-72B0-BCFEB4EAE7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B458A4-A356-6087-51B9-C6C4903B8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685" y="101973"/>
            <a:ext cx="1035115" cy="1656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BF1F74-7A9D-7E45-018F-28E43BA0F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7" y="4538865"/>
            <a:ext cx="9144000" cy="1457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A50919-6B5F-41DD-EF1F-6F28C2EBF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744" y="5960095"/>
            <a:ext cx="8191500" cy="876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2DB798-9B30-2BED-145C-30F4ED83A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21457">
            <a:off x="3730671" y="2179471"/>
            <a:ext cx="6858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5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EA3EC6C-285F-6BB9-7587-6A1EA0213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496" y="2289085"/>
            <a:ext cx="6056039" cy="455137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5766032-E73D-FDF0-87ED-2F3649831720}"/>
              </a:ext>
            </a:extLst>
          </p:cNvPr>
          <p:cNvSpPr/>
          <p:nvPr/>
        </p:nvSpPr>
        <p:spPr>
          <a:xfrm>
            <a:off x="407368" y="1289911"/>
            <a:ext cx="2016224" cy="20162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FFA8D-CFAC-60E5-40A9-5EA57EE0A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677"/>
            <a:ext cx="10515600" cy="1325563"/>
          </a:xfrm>
        </p:spPr>
        <p:txBody>
          <a:bodyPr/>
          <a:lstStyle/>
          <a:p>
            <a:r>
              <a:rPr lang="en-US" dirty="0"/>
              <a:t>Fraunhofer Pattern </a:t>
            </a:r>
            <a:endParaRPr lang="he-IL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5720CC-7A90-D5FA-A9EB-0564379A32F8}"/>
              </a:ext>
            </a:extLst>
          </p:cNvPr>
          <p:cNvSpPr/>
          <p:nvPr/>
        </p:nvSpPr>
        <p:spPr>
          <a:xfrm>
            <a:off x="2495600" y="3429000"/>
            <a:ext cx="216024" cy="21602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4C398A-986E-B6C9-BDDB-22188D8A9F43}"/>
              </a:ext>
            </a:extLst>
          </p:cNvPr>
          <p:cNvSpPr/>
          <p:nvPr/>
        </p:nvSpPr>
        <p:spPr>
          <a:xfrm>
            <a:off x="2571800" y="3501008"/>
            <a:ext cx="63624" cy="63624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C80481-494C-436B-0CBA-54473DF17479}"/>
                  </a:ext>
                </a:extLst>
              </p:cNvPr>
              <p:cNvSpPr txBox="1"/>
              <p:nvPr/>
            </p:nvSpPr>
            <p:spPr>
              <a:xfrm>
                <a:off x="2716243" y="3501008"/>
                <a:ext cx="211405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C80481-494C-436B-0CBA-54473DF17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243" y="3501008"/>
                <a:ext cx="211405" cy="310598"/>
              </a:xfrm>
              <a:prstGeom prst="rect">
                <a:avLst/>
              </a:prstGeom>
              <a:blipFill>
                <a:blip r:embed="rId3"/>
                <a:stretch>
                  <a:fillRect l="-29412" t="-13725" r="-82353" b="-4705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136E2345-7E6C-D2B8-8E5D-EACC96CE1C56}"/>
              </a:ext>
            </a:extLst>
          </p:cNvPr>
          <p:cNvSpPr/>
          <p:nvPr/>
        </p:nvSpPr>
        <p:spPr>
          <a:xfrm>
            <a:off x="2855640" y="1289911"/>
            <a:ext cx="2664296" cy="20162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9761CF-754B-F5B8-9F1C-558A5E44FD88}"/>
              </a:ext>
            </a:extLst>
          </p:cNvPr>
          <p:cNvCxnSpPr>
            <a:cxnSpLocks/>
          </p:cNvCxnSpPr>
          <p:nvPr/>
        </p:nvCxnSpPr>
        <p:spPr>
          <a:xfrm>
            <a:off x="2279576" y="2226015"/>
            <a:ext cx="792088" cy="0"/>
          </a:xfrm>
          <a:prstGeom prst="straightConnector1">
            <a:avLst/>
          </a:prstGeom>
          <a:ln w="4445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5340C4-40A5-5F7B-0D4B-D7F43D653816}"/>
              </a:ext>
            </a:extLst>
          </p:cNvPr>
          <p:cNvCxnSpPr>
            <a:cxnSpLocks/>
          </p:cNvCxnSpPr>
          <p:nvPr/>
        </p:nvCxnSpPr>
        <p:spPr>
          <a:xfrm flipV="1">
            <a:off x="1680591" y="2531019"/>
            <a:ext cx="2108" cy="555278"/>
          </a:xfrm>
          <a:prstGeom prst="straightConnector1">
            <a:avLst/>
          </a:prstGeom>
          <a:ln w="444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369E14-3758-7072-1F1E-7908ECDB89A9}"/>
              </a:ext>
            </a:extLst>
          </p:cNvPr>
          <p:cNvCxnSpPr>
            <a:cxnSpLocks/>
          </p:cNvCxnSpPr>
          <p:nvPr/>
        </p:nvCxnSpPr>
        <p:spPr>
          <a:xfrm>
            <a:off x="1502679" y="2963067"/>
            <a:ext cx="576368" cy="0"/>
          </a:xfrm>
          <a:prstGeom prst="straightConnector1">
            <a:avLst/>
          </a:prstGeom>
          <a:ln w="444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C04C4D-577B-6C3F-678A-9A5F864A3854}"/>
                  </a:ext>
                </a:extLst>
              </p:cNvPr>
              <p:cNvSpPr txBox="1"/>
              <p:nvPr/>
            </p:nvSpPr>
            <p:spPr>
              <a:xfrm>
                <a:off x="1399343" y="2340770"/>
                <a:ext cx="218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C04C4D-577B-6C3F-678A-9A5F864A3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343" y="2340770"/>
                <a:ext cx="218510" cy="369332"/>
              </a:xfrm>
              <a:prstGeom prst="rect">
                <a:avLst/>
              </a:prstGeom>
              <a:blipFill>
                <a:blip r:embed="rId4"/>
                <a:stretch>
                  <a:fillRect t="-9836" r="-97143" b="-2459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14DB983-21AE-2F96-1047-A8C3A9CED12D}"/>
                  </a:ext>
                </a:extLst>
              </p:cNvPr>
              <p:cNvSpPr txBox="1"/>
              <p:nvPr/>
            </p:nvSpPr>
            <p:spPr>
              <a:xfrm>
                <a:off x="1967380" y="2922417"/>
                <a:ext cx="218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14DB983-21AE-2F96-1047-A8C3A9CED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380" y="2922417"/>
                <a:ext cx="218510" cy="369332"/>
              </a:xfrm>
              <a:prstGeom prst="rect">
                <a:avLst/>
              </a:prstGeom>
              <a:blipFill>
                <a:blip r:embed="rId5"/>
                <a:stretch>
                  <a:fillRect t="-8197" r="-88889" b="-2459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408198-831E-A899-3BB3-1C3AF4F7DAB0}"/>
                  </a:ext>
                </a:extLst>
              </p:cNvPr>
              <p:cNvSpPr txBox="1"/>
              <p:nvPr/>
            </p:nvSpPr>
            <p:spPr>
              <a:xfrm>
                <a:off x="1399343" y="1350765"/>
                <a:ext cx="8841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408198-831E-A899-3BB3-1C3AF4F7D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343" y="1350765"/>
                <a:ext cx="884195" cy="369332"/>
              </a:xfrm>
              <a:prstGeom prst="rect">
                <a:avLst/>
              </a:prstGeom>
              <a:blipFill>
                <a:blip r:embed="rId6"/>
                <a:stretch>
                  <a:fillRect t="-10000" r="-4828" b="-2666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A318E5D-F5C8-F0D3-71DB-7B0F8EC61161}"/>
                  </a:ext>
                </a:extLst>
              </p:cNvPr>
              <p:cNvSpPr txBox="1"/>
              <p:nvPr/>
            </p:nvSpPr>
            <p:spPr>
              <a:xfrm>
                <a:off x="2778378" y="1340010"/>
                <a:ext cx="2453525" cy="5951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sz="16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6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16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6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6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A318E5D-F5C8-F0D3-71DB-7B0F8EC61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378" y="1340010"/>
                <a:ext cx="2453525" cy="5951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004394-8ECB-AC76-50D6-240A7786162D}"/>
                  </a:ext>
                </a:extLst>
              </p:cNvPr>
              <p:cNvSpPr txBox="1"/>
              <p:nvPr/>
            </p:nvSpPr>
            <p:spPr>
              <a:xfrm>
                <a:off x="1253617" y="1755269"/>
                <a:ext cx="1166428" cy="618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004394-8ECB-AC76-50D6-240A77861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617" y="1755269"/>
                <a:ext cx="1166428" cy="618246"/>
              </a:xfrm>
              <a:prstGeom prst="rect">
                <a:avLst/>
              </a:prstGeom>
              <a:blipFill>
                <a:blip r:embed="rId8"/>
                <a:stretch>
                  <a:fillRect r="-261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AA70E78-682A-AD04-5E5B-6498EA028669}"/>
                  </a:ext>
                </a:extLst>
              </p:cNvPr>
              <p:cNvSpPr txBox="1"/>
              <p:nvPr/>
            </p:nvSpPr>
            <p:spPr>
              <a:xfrm>
                <a:off x="3452632" y="1798872"/>
                <a:ext cx="8841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AA70E78-682A-AD04-5E5B-6498EA028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632" y="1798872"/>
                <a:ext cx="884195" cy="369332"/>
              </a:xfrm>
              <a:prstGeom prst="rect">
                <a:avLst/>
              </a:prstGeom>
              <a:blipFill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25AB50-FB8A-7CD4-0282-6646EDFF26DD}"/>
                  </a:ext>
                </a:extLst>
              </p:cNvPr>
              <p:cNvSpPr txBox="1"/>
              <p:nvPr/>
            </p:nvSpPr>
            <p:spPr>
              <a:xfrm>
                <a:off x="2269525" y="1839097"/>
                <a:ext cx="8841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25AB50-FB8A-7CD4-0282-6646EDFF2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525" y="1839097"/>
                <a:ext cx="884195" cy="369332"/>
              </a:xfrm>
              <a:prstGeom prst="rect">
                <a:avLst/>
              </a:prstGeom>
              <a:blipFill>
                <a:blip r:embed="rId10"/>
                <a:stretch>
                  <a:fillRect t="-10000" r="-8276" b="-2666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492F8D-C1E3-1BB7-CCFE-38882ADF1352}"/>
                  </a:ext>
                </a:extLst>
              </p:cNvPr>
              <p:cNvSpPr txBox="1"/>
              <p:nvPr/>
            </p:nvSpPr>
            <p:spPr>
              <a:xfrm>
                <a:off x="6314199" y="122925"/>
                <a:ext cx="4896544" cy="1205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nary>
                        <m:naryPr>
                          <m:limLoc m:val="undOvr"/>
                          <m:ctrlP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492F8D-C1E3-1BB7-CCFE-38882ADF1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199" y="122925"/>
                <a:ext cx="4896544" cy="1205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3332A8D-17ED-F624-8B37-1CF94F8AECD6}"/>
                  </a:ext>
                </a:extLst>
              </p:cNvPr>
              <p:cNvSpPr txBox="1"/>
              <p:nvPr/>
            </p:nvSpPr>
            <p:spPr>
              <a:xfrm>
                <a:off x="5849496" y="1350765"/>
                <a:ext cx="4896544" cy="9140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he-IL" sz="24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sty m:val="p"/>
                                </m:rPr>
                                <a:rPr lang="he-IL" sz="240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sty m:val="p"/>
                                </m:rPr>
                                <a:rPr lang="he-IL" sz="240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he-IL" sz="2400" dirty="0">
                  <a:solidFill>
                    <a:schemeClr val="accent4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3332A8D-17ED-F624-8B37-1CF94F8AE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496" y="1350765"/>
                <a:ext cx="4896544" cy="9140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object 3">
            <a:extLst>
              <a:ext uri="{FF2B5EF4-FFF2-40B4-BE49-F238E27FC236}">
                <a16:creationId xmlns:a16="http://schemas.microsoft.com/office/drawing/2014/main" id="{5A9882FD-59DD-AF65-A631-BAA1873A7209}"/>
              </a:ext>
            </a:extLst>
          </p:cNvPr>
          <p:cNvPicPr/>
          <p:nvPr/>
        </p:nvPicPr>
        <p:blipFill>
          <a:blip r:embed="rId13" cstate="print"/>
          <a:srcRect l="50000"/>
          <a:stretch>
            <a:fillRect/>
          </a:stretch>
        </p:blipFill>
        <p:spPr>
          <a:xfrm>
            <a:off x="407368" y="908719"/>
            <a:ext cx="5184576" cy="5931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DD246A-97ED-F51C-A0A9-CE9573F448E4}"/>
                  </a:ext>
                </a:extLst>
              </p:cNvPr>
              <p:cNvSpPr txBox="1"/>
              <p:nvPr/>
            </p:nvSpPr>
            <p:spPr>
              <a:xfrm>
                <a:off x="3554888" y="3070623"/>
                <a:ext cx="2287019" cy="783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he-IL" sz="240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DD246A-97ED-F51C-A0A9-CE9573F44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888" y="3070623"/>
                <a:ext cx="2287019" cy="78303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78B30A4D-068E-C406-26A0-EC43DC2BCCD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32741" t="17068" r="49561" b="65583"/>
          <a:stretch>
            <a:fillRect/>
          </a:stretch>
        </p:blipFill>
        <p:spPr>
          <a:xfrm>
            <a:off x="6913319" y="2525436"/>
            <a:ext cx="1826145" cy="128116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90E815A-4EA5-6544-0444-CADA9C473EF3}"/>
              </a:ext>
            </a:extLst>
          </p:cNvPr>
          <p:cNvGrpSpPr/>
          <p:nvPr/>
        </p:nvGrpSpPr>
        <p:grpSpPr>
          <a:xfrm>
            <a:off x="6846462" y="2438315"/>
            <a:ext cx="4938169" cy="3733787"/>
            <a:chOff x="6846462" y="2438315"/>
            <a:chExt cx="4938169" cy="373378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52A172E-00FA-ABC2-89BD-73327DDFDE1D}"/>
                    </a:ext>
                  </a:extLst>
                </p14:cNvPr>
                <p14:cNvContentPartPr/>
                <p14:nvPr/>
              </p14:nvContentPartPr>
              <p14:xfrm>
                <a:off x="9094808" y="2438315"/>
                <a:ext cx="492120" cy="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52A172E-00FA-ABC2-89BD-73327DDFDE1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031808" y="2312315"/>
                  <a:ext cx="6177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4BB9883-4FC5-A84C-DE83-1A12F625ED34}"/>
                    </a:ext>
                  </a:extLst>
                </p14:cNvPr>
                <p14:cNvContentPartPr/>
                <p14:nvPr/>
              </p14:nvContentPartPr>
              <p14:xfrm>
                <a:off x="9026048" y="2487275"/>
                <a:ext cx="720" cy="3648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4BB9883-4FC5-A84C-DE83-1A12F625ED3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900048" y="2424275"/>
                  <a:ext cx="252000" cy="37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037B5E-93B0-3B7A-17E4-040ACB143E91}"/>
                    </a:ext>
                  </a:extLst>
                </p14:cNvPr>
                <p14:cNvContentPartPr/>
                <p14:nvPr/>
              </p14:nvContentPartPr>
              <p14:xfrm>
                <a:off x="9606008" y="2496995"/>
                <a:ext cx="720" cy="3648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037B5E-93B0-3B7A-17E4-040ACB143E9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480008" y="2433995"/>
                  <a:ext cx="252000" cy="37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8FE755D-A1F0-B6A0-8FF6-DB227D9A2C94}"/>
                    </a:ext>
                  </a:extLst>
                </p14:cNvPr>
                <p14:cNvContentPartPr/>
                <p14:nvPr/>
              </p14:nvContentPartPr>
              <p14:xfrm>
                <a:off x="9632878" y="6135155"/>
                <a:ext cx="2151753" cy="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8FE755D-A1F0-B6A0-8FF6-DB227D9A2C9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569856" y="6009155"/>
                  <a:ext cx="2277437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F33CADA-7ADC-2583-83E4-2FDDEA3CED6A}"/>
                    </a:ext>
                  </a:extLst>
                </p14:cNvPr>
                <p14:cNvContentPartPr/>
                <p14:nvPr/>
              </p14:nvContentPartPr>
              <p14:xfrm>
                <a:off x="6846462" y="6171382"/>
                <a:ext cx="2151753" cy="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F33CADA-7ADC-2583-83E4-2FDDEA3CED6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783440" y="6045382"/>
                  <a:ext cx="2277437" cy="252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8932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7B3C-FA78-9233-4970-36777E37A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2C4A1-07DC-BB4E-0BC6-5FF1D70FD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662" y="681037"/>
            <a:ext cx="5649056" cy="5301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80FFD-D965-B1B1-A185-8F29B0AA1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83" y="548680"/>
            <a:ext cx="3581400" cy="80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5B0C45-A562-C67B-9C04-5747E7E30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095" y="1789312"/>
            <a:ext cx="2971800" cy="5524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56CED8A-1B84-531D-C7C8-08A59B0B7E26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3081979" y="1179413"/>
            <a:ext cx="971016" cy="609899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0D3728-C3DA-58EE-DC14-1D6A4726AD50}"/>
                  </a:ext>
                </a:extLst>
              </p:cNvPr>
              <p:cNvSpPr txBox="1"/>
              <p:nvPr/>
            </p:nvSpPr>
            <p:spPr>
              <a:xfrm>
                <a:off x="767109" y="1720720"/>
                <a:ext cx="1061444" cy="61625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⌊"/>
                          <m:endChr m:val="⌋"/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0D3728-C3DA-58EE-DC14-1D6A4726A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09" y="1720720"/>
                <a:ext cx="1061444" cy="616259"/>
              </a:xfrm>
              <a:prstGeom prst="rect">
                <a:avLst/>
              </a:prstGeom>
              <a:blipFill>
                <a:blip r:embed="rId5"/>
                <a:stretch>
                  <a:fillRect r="-15517" b="-99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ED986E5-59FE-B2F5-9035-FBE8B4FF7D67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297831" y="1043830"/>
            <a:ext cx="393032" cy="676890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17856CC-D0AD-0D9F-5DEC-A72FE53E8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92" y="2709072"/>
            <a:ext cx="2971800" cy="628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825F88-C8FD-46E8-BC29-524DB29DD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97914"/>
            <a:ext cx="5562600" cy="16002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BE956A-77BB-E1AA-A01D-A212F7A83F38}"/>
              </a:ext>
            </a:extLst>
          </p:cNvPr>
          <p:cNvCxnSpPr>
            <a:cxnSpLocks/>
          </p:cNvCxnSpPr>
          <p:nvPr/>
        </p:nvCxnSpPr>
        <p:spPr>
          <a:xfrm flipH="1" flipV="1">
            <a:off x="2781300" y="3059371"/>
            <a:ext cx="1500519" cy="460908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A855345-8E03-51E3-CDC3-EE806B27806E}"/>
              </a:ext>
            </a:extLst>
          </p:cNvPr>
          <p:cNvSpPr txBox="1"/>
          <p:nvPr/>
        </p:nvSpPr>
        <p:spPr>
          <a:xfrm>
            <a:off x="4274586" y="3282468"/>
            <a:ext cx="195649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Number of corners</a:t>
            </a:r>
            <a:endParaRPr lang="he-IL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0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0C8E4-2292-5149-95D1-03E3F931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7A004-BB5A-6328-CBD9-9293580D6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22AFFD-A49B-58FA-7921-1F12B8647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260648"/>
            <a:ext cx="8568952" cy="531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83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95D5B9-CFC1-C4DD-528B-7948D05CB595}"/>
              </a:ext>
            </a:extLst>
          </p:cNvPr>
          <p:cNvSpPr txBox="1"/>
          <p:nvPr/>
        </p:nvSpPr>
        <p:spPr>
          <a:xfrm>
            <a:off x="120315" y="1090539"/>
            <a:ext cx="4708358" cy="4676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 The Quantum Hall effect</a:t>
            </a:r>
          </a:p>
          <a:p>
            <a:pPr marL="0" marR="0" lvl="0" indent="0" algn="l" defTabSz="4572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 Topological superconductivity</a:t>
            </a:r>
          </a:p>
          <a:p>
            <a:pPr marL="0" marR="0" lvl="0" indent="0" algn="l" defTabSz="4572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3. Topological universe on graphene </a:t>
            </a:r>
          </a:p>
          <a:p>
            <a:pPr marL="0" marR="0" lvl="0" indent="0" algn="l" defTabSz="4572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4. Topological insulators</a:t>
            </a:r>
          </a:p>
          <a:p>
            <a:pPr marL="0" marR="0" lvl="0" indent="0" algn="l" defTabSz="4572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5. Topological classification</a:t>
            </a:r>
          </a:p>
          <a:p>
            <a:pPr marL="0" marR="0" lvl="0" indent="0" algn="l" defTabSz="4572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6. Gapless topological phases</a:t>
            </a:r>
          </a:p>
          <a:p>
            <a:pPr marL="0" marR="0" lvl="0" indent="0" algn="l" defTabSz="4572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7. Material prediction </a:t>
            </a:r>
          </a:p>
          <a:p>
            <a:pPr marL="0" marR="0" lvl="0" indent="0" algn="l" defTabSz="4572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8. States of topological Order</a:t>
            </a:r>
          </a:p>
          <a:p>
            <a:pPr marL="0" marR="0" lvl="0" indent="0" algn="l" defTabSz="4572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9. Experimental tools</a:t>
            </a:r>
          </a:p>
        </p:txBody>
      </p:sp>
      <p:pic>
        <p:nvPicPr>
          <p:cNvPr id="3" name="Courseclip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0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6388" y="1289714"/>
            <a:ext cx="8615612" cy="484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05827-18C7-A404-5E6C-B2DD084C1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711FA9D-D95C-5273-A081-A3A58751E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71152"/>
            <a:ext cx="5181600" cy="1228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2FC455-A532-839C-1160-19980E663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67"/>
            <a:ext cx="6705600" cy="281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23B351-94D1-80F2-2065-720F8F859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128" y="365125"/>
            <a:ext cx="4433138" cy="6060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CB1745-113F-2749-305C-5E514FA36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0" y="4099877"/>
            <a:ext cx="6400800" cy="190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5850F9-97CA-9B25-9056-36DD5BF3E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4181032"/>
            <a:ext cx="5292332" cy="1703370"/>
          </a:xfrm>
          <a:prstGeom prst="rect">
            <a:avLst/>
          </a:prstGeom>
          <a:ln w="2286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5F8ABBE-AF6F-487A-9BB8-4125B03D9CB7}"/>
              </a:ext>
            </a:extLst>
          </p:cNvPr>
          <p:cNvSpPr/>
          <p:nvPr/>
        </p:nvSpPr>
        <p:spPr>
          <a:xfrm flipH="1" flipV="1">
            <a:off x="9120336" y="2408310"/>
            <a:ext cx="1512168" cy="1452737"/>
          </a:xfrm>
          <a:prstGeom prst="ellipse">
            <a:avLst/>
          </a:prstGeom>
          <a:noFill/>
          <a:ln w="146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95432F-9C7D-4527-81E0-6D6353357FCE}"/>
              </a:ext>
            </a:extLst>
          </p:cNvPr>
          <p:cNvSpPr/>
          <p:nvPr/>
        </p:nvSpPr>
        <p:spPr>
          <a:xfrm>
            <a:off x="8772128" y="2027346"/>
            <a:ext cx="2220416" cy="2153686"/>
          </a:xfrm>
          <a:prstGeom prst="ellipse">
            <a:avLst/>
          </a:prstGeom>
          <a:noFill/>
          <a:ln w="146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980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611FA-0BC6-5912-1E1A-0AB0002A8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196392"/>
            <a:ext cx="6515100" cy="6296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FB53D-A620-4B45-8614-B645853C553A}"/>
              </a:ext>
            </a:extLst>
          </p:cNvPr>
          <p:cNvSpPr txBox="1"/>
          <p:nvPr/>
        </p:nvSpPr>
        <p:spPr>
          <a:xfrm>
            <a:off x="7353300" y="704740"/>
            <a:ext cx="436356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</a:rPr>
              <a:t>Trivial and Topo</a:t>
            </a:r>
            <a:endParaRPr lang="he-IL" sz="4800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1B331-0043-4A26-AD1B-2D7FEF755C0D}"/>
              </a:ext>
            </a:extLst>
          </p:cNvPr>
          <p:cNvSpPr txBox="1"/>
          <p:nvPr/>
        </p:nvSpPr>
        <p:spPr>
          <a:xfrm>
            <a:off x="7353300" y="2614421"/>
            <a:ext cx="436356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</a:rPr>
              <a:t>Trivial</a:t>
            </a:r>
            <a:endParaRPr lang="he-IL" sz="480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16102-618F-4370-9DBC-96F22F1438A7}"/>
              </a:ext>
            </a:extLst>
          </p:cNvPr>
          <p:cNvSpPr txBox="1"/>
          <p:nvPr/>
        </p:nvSpPr>
        <p:spPr>
          <a:xfrm>
            <a:off x="7375740" y="4361062"/>
            <a:ext cx="436356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</a:rPr>
              <a:t>Topo</a:t>
            </a:r>
            <a:endParaRPr lang="he-IL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87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2316A-14F8-76D8-F984-B4DDC79EB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145B5-1C3C-4C3F-75DB-26AEB7AE2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E43843-2EE7-5B72-8A9F-DF86A7DF7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29"/>
            <a:ext cx="12192000" cy="67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88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135C7-7289-2C61-B3A4-520AD9D8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091C1-20DA-917A-DC0C-DFB7C5986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4370B28C-F35E-465F-BB28-145EBB8FF59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28" y="112460"/>
            <a:ext cx="10515600" cy="67413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425F012-BBDE-6901-C0AD-768979150480}"/>
              </a:ext>
            </a:extLst>
          </p:cNvPr>
          <p:cNvSpPr/>
          <p:nvPr/>
        </p:nvSpPr>
        <p:spPr>
          <a:xfrm>
            <a:off x="479376" y="4293096"/>
            <a:ext cx="1512168" cy="72008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5839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B8E7-3859-7508-A841-00A203D0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3C7B0-1BF4-9343-0B9C-68961C1AD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DE7D6481-45CA-EEF5-9C20-6264037D426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497" y="73261"/>
            <a:ext cx="7443448" cy="671147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45197B7-916C-6C95-1D2B-943A4A1028A2}"/>
              </a:ext>
            </a:extLst>
          </p:cNvPr>
          <p:cNvSpPr/>
          <p:nvPr/>
        </p:nvSpPr>
        <p:spPr>
          <a:xfrm>
            <a:off x="82116" y="-62383"/>
            <a:ext cx="1512168" cy="72008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98047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6B1A5-23A0-F492-5BB9-D5AFEA062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2F54-9B3A-C397-AC92-7CE7E1B9B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00CBFA29-4B54-879D-0ECF-7662A6AA23F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191" y="182752"/>
            <a:ext cx="5888234" cy="3150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0BA07D-52B4-7EAE-7346-CFDF3708D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3515935"/>
            <a:ext cx="102489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851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06123-81CE-E851-4318-BC0C2032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05785-CDC7-3734-5B54-8F5A94A8A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DE3B0-D51E-06FB-01C8-F2D7A7298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88639"/>
            <a:ext cx="8070583" cy="663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97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283599"/>
            <a:ext cx="9628900" cy="9044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Extending to two dimensions </a:t>
            </a:r>
          </a:p>
        </p:txBody>
      </p:sp>
      <p:pic>
        <p:nvPicPr>
          <p:cNvPr id="42" name="Honey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6000" y="1188000"/>
            <a:ext cx="675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1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2966CB-3BA4-4C62-909B-3C9E528721D5}"/>
              </a:ext>
            </a:extLst>
          </p:cNvPr>
          <p:cNvSpPr txBox="1">
            <a:spLocks/>
          </p:cNvSpPr>
          <p:nvPr/>
        </p:nvSpPr>
        <p:spPr>
          <a:xfrm>
            <a:off x="1193800" y="283599"/>
            <a:ext cx="9628900" cy="90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/>
              <a:t>Extending to two dimensions </a:t>
            </a:r>
            <a:endParaRPr lang="en-US" sz="6000" b="1" dirty="0"/>
          </a:p>
        </p:txBody>
      </p:sp>
      <p:pic>
        <p:nvPicPr>
          <p:cNvPr id="5" name="Honeyanimations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6000" y="1188000"/>
            <a:ext cx="6750000" cy="5400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FA9BB30-0115-4141-830A-A0D120D6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436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F7848-7F7D-4EB6-BAD1-0A444BBDA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484784"/>
            <a:ext cx="5400600" cy="1728192"/>
          </a:xfrm>
        </p:spPr>
        <p:txBody>
          <a:bodyPr>
            <a:normAutofit/>
          </a:bodyPr>
          <a:lstStyle/>
          <a:p>
            <a:r>
              <a:rPr lang="en-US" sz="7200" b="1" dirty="0"/>
              <a:t>With Zeeman </a:t>
            </a:r>
            <a:endParaRPr lang="he-IL" sz="7200" b="1" dirty="0"/>
          </a:p>
        </p:txBody>
      </p:sp>
    </p:spTree>
    <p:extLst>
      <p:ext uri="{BB962C8B-B14F-4D97-AF65-F5344CB8AC3E}">
        <p14:creationId xmlns:p14="http://schemas.microsoft.com/office/powerpoint/2010/main" val="1874867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6379C-18D4-4756-9341-CF29D103B9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614F47-6691-42F5-9E07-1BE1533D1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urseclip 2">
            <a:hlinkClick r:id="" action="ppaction://media"/>
            <a:extLst>
              <a:ext uri="{FF2B5EF4-FFF2-40B4-BE49-F238E27FC236}">
                <a16:creationId xmlns:a16="http://schemas.microsoft.com/office/drawing/2014/main" id="{FBCD0311-DAA3-4FB2-AF0B-226470E037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58" end="330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234" y="239692"/>
            <a:ext cx="10930759" cy="6148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ACF181-5321-487D-BB88-8BE03C2C07AF}"/>
              </a:ext>
            </a:extLst>
          </p:cNvPr>
          <p:cNvSpPr txBox="1"/>
          <p:nvPr/>
        </p:nvSpPr>
        <p:spPr>
          <a:xfrm>
            <a:off x="7041930" y="3255962"/>
            <a:ext cx="2773516" cy="31700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eko" panose="020B0604020202020204" charset="0"/>
                <a:ea typeface="+mn-ea"/>
                <a:cs typeface="Teko" panose="020B0604020202020204" charset="0"/>
              </a:rPr>
              <a:t>Free on: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eko" panose="020B0604020202020204" charset="0"/>
                <a:ea typeface="+mn-ea"/>
                <a:cs typeface="Teko" panose="020B0604020202020204" charset="0"/>
              </a:rPr>
              <a:t>Youtube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eko" panose="020B0604020202020204" charset="0"/>
              <a:ea typeface="+mn-ea"/>
              <a:cs typeface="Teko" panose="020B060402020202020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eko" panose="020B0604020202020204" charset="0"/>
                <a:ea typeface="+mn-ea"/>
                <a:cs typeface="Teko" panose="020B0604020202020204" charset="0"/>
              </a:rPr>
              <a:t>EdX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eko" panose="020B0604020202020204" charset="0"/>
                <a:ea typeface="+mn-ea"/>
                <a:cs typeface="Teko" panose="020B0604020202020204" charset="0"/>
              </a:rPr>
              <a:t>Campus IL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eko" panose="020B0604020202020204" charset="0"/>
                <a:ea typeface="+mn-ea"/>
                <a:cs typeface="Teko" panose="020B0604020202020204" charset="0"/>
              </a:rPr>
              <a:t>Registration! 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eko" panose="020B060402020202020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6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neyanimations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6000" y="1188000"/>
            <a:ext cx="6750000" cy="5400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A722858-C32F-4971-94A2-E97A9ED37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D1F47F-1C65-411B-A30E-7B2BA252A255}"/>
              </a:ext>
            </a:extLst>
          </p:cNvPr>
          <p:cNvSpPr txBox="1">
            <a:spLocks/>
          </p:cNvSpPr>
          <p:nvPr/>
        </p:nvSpPr>
        <p:spPr>
          <a:xfrm>
            <a:off x="1193800" y="283599"/>
            <a:ext cx="9628900" cy="90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/>
              <a:t>Extending to two dimensions </a:t>
            </a:r>
            <a:endParaRPr lang="en-US" sz="6000" b="1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F2070F-7F40-452A-BEAB-A09976464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93458" y="3447061"/>
            <a:ext cx="4064745" cy="31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4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93675"/>
            <a:ext cx="121920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Zeeman JJ arrays: from 1D to 2D</a:t>
            </a:r>
            <a:endParaRPr lang="he-IL" b="1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8AFA6C0-A366-456B-843D-73918E4F0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7700" y="1244599"/>
            <a:ext cx="2908300" cy="224732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B216326-09F6-425E-8F9B-4C6CF8CF9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00" y="3863165"/>
            <a:ext cx="2609535" cy="2622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2CA97-43B3-492F-A5F1-19D047BFA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337" y="1248536"/>
            <a:ext cx="6933897" cy="5045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9BD019-2BB2-707B-6871-35773DAAC8A5}"/>
              </a:ext>
            </a:extLst>
          </p:cNvPr>
          <p:cNvSpPr txBox="1"/>
          <p:nvPr/>
        </p:nvSpPr>
        <p:spPr>
          <a:xfrm>
            <a:off x="8229601" y="6488668"/>
            <a:ext cx="2754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O. Lesser, A. Stern, YO 2024</a:t>
            </a:r>
            <a:endParaRPr lang="en-US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4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93675"/>
            <a:ext cx="121920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Exchange-biased JJ arrays: from 1D to 2D</a:t>
            </a:r>
            <a:endParaRPr lang="he-IL" b="1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8AFA6C0-A366-456B-843D-73918E4F0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8450" y="1422399"/>
            <a:ext cx="6515100" cy="5034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30029-EC8F-448B-9628-7BA2BBBAE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8594" y="4123270"/>
            <a:ext cx="3177753" cy="254105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0B31DFA-CD5E-4EBD-B21D-68A3D4F63FF4}"/>
              </a:ext>
            </a:extLst>
          </p:cNvPr>
          <p:cNvSpPr/>
          <p:nvPr/>
        </p:nvSpPr>
        <p:spPr>
          <a:xfrm>
            <a:off x="983432" y="72015"/>
            <a:ext cx="4536504" cy="1021193"/>
          </a:xfrm>
          <a:prstGeom prst="ellipse">
            <a:avLst/>
          </a:prstGeom>
          <a:solidFill>
            <a:srgbClr val="5B9BD5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671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761"/>
            <a:ext cx="10515600" cy="777875"/>
          </a:xfrm>
        </p:spPr>
        <p:txBody>
          <a:bodyPr/>
          <a:lstStyle/>
          <a:p>
            <a:pPr algn="ctr"/>
            <a:r>
              <a:rPr lang="en-US" b="1" dirty="0"/>
              <a:t>Josephson junction arrays</a:t>
            </a:r>
            <a:endParaRPr lang="he-IL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F315BD-2866-4201-8E88-7EA8A0605AFD}"/>
              </a:ext>
            </a:extLst>
          </p:cNvPr>
          <p:cNvSpPr txBox="1"/>
          <p:nvPr/>
        </p:nvSpPr>
        <p:spPr>
          <a:xfrm>
            <a:off x="5320582" y="6479659"/>
            <a:ext cx="6917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Bøttcher</a:t>
            </a:r>
            <a:r>
              <a:rPr lang="en-US" dirty="0">
                <a:solidFill>
                  <a:srgbClr val="FFC000"/>
                </a:solidFill>
              </a:rPr>
              <a:t> et al, Nat. Phys., 2018; arXiv:2210.00318; arXiv:2212.08651</a:t>
            </a:r>
            <a:endParaRPr lang="en-US" sz="18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EA8D25-0685-A717-E7E0-39D25DDAD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10" y="971550"/>
            <a:ext cx="3771900" cy="210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37BF0-E5F5-D201-C1A6-CEDA3B207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63" y="3204091"/>
            <a:ext cx="2768600" cy="364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277E9A-8711-8B86-8034-AC7D99AED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478" y="1098550"/>
            <a:ext cx="4114800" cy="466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86A084-AB97-B062-C7EE-9C55F9E88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9646" y="1098550"/>
            <a:ext cx="2705100" cy="491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7CA805-66CB-4473-9EC3-5D12A8B16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327" y="1931746"/>
            <a:ext cx="3674648" cy="27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8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Phase-controlled Josephson junction arrays</a:t>
            </a:r>
            <a:endParaRPr lang="he-IL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D87AC3-772E-416A-ACDC-4C218DEAA1EF}"/>
              </a:ext>
            </a:extLst>
          </p:cNvPr>
          <p:cNvGrpSpPr/>
          <p:nvPr/>
        </p:nvGrpSpPr>
        <p:grpSpPr>
          <a:xfrm>
            <a:off x="671096" y="1583971"/>
            <a:ext cx="3224629" cy="3207104"/>
            <a:chOff x="390526" y="1822096"/>
            <a:chExt cx="3505200" cy="34861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A9E657-AC82-45A5-9588-ACFF2290181F}"/>
                </a:ext>
              </a:extLst>
            </p:cNvPr>
            <p:cNvSpPr/>
            <p:nvPr/>
          </p:nvSpPr>
          <p:spPr>
            <a:xfrm>
              <a:off x="390526" y="1822096"/>
              <a:ext cx="3505200" cy="3486150"/>
            </a:xfrm>
            <a:prstGeom prst="rect">
              <a:avLst/>
            </a:prstGeom>
            <a:solidFill>
              <a:srgbClr val="87A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2AD691-E326-49FB-9E16-FD973004E504}"/>
                </a:ext>
              </a:extLst>
            </p:cNvPr>
            <p:cNvSpPr/>
            <p:nvPr/>
          </p:nvSpPr>
          <p:spPr>
            <a:xfrm>
              <a:off x="633414" y="2087132"/>
              <a:ext cx="1372466" cy="1372466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EEE4FF-7621-4BEB-9AFD-389E23FD58EA}"/>
                </a:ext>
              </a:extLst>
            </p:cNvPr>
            <p:cNvSpPr/>
            <p:nvPr/>
          </p:nvSpPr>
          <p:spPr>
            <a:xfrm>
              <a:off x="633414" y="3670747"/>
              <a:ext cx="1372466" cy="1372466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CD01732-AC3F-4155-93DF-FCA60383D3DD}"/>
                </a:ext>
              </a:extLst>
            </p:cNvPr>
            <p:cNvSpPr/>
            <p:nvPr/>
          </p:nvSpPr>
          <p:spPr>
            <a:xfrm>
              <a:off x="2280373" y="2087130"/>
              <a:ext cx="1372466" cy="1372466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834F31-35BE-407C-B011-14290293C0CF}"/>
                </a:ext>
              </a:extLst>
            </p:cNvPr>
            <p:cNvSpPr/>
            <p:nvPr/>
          </p:nvSpPr>
          <p:spPr>
            <a:xfrm>
              <a:off x="2280373" y="3670747"/>
              <a:ext cx="1372466" cy="1372466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8E7509-EE60-4B87-BDAD-A184BE5BC82F}"/>
              </a:ext>
            </a:extLst>
          </p:cNvPr>
          <p:cNvGrpSpPr/>
          <p:nvPr/>
        </p:nvGrpSpPr>
        <p:grpSpPr>
          <a:xfrm>
            <a:off x="894542" y="5274029"/>
            <a:ext cx="2714626" cy="1370219"/>
            <a:chOff x="799836" y="5125831"/>
            <a:chExt cx="2714626" cy="17653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6F848C-6934-4375-87A4-BA06972ACE23}"/>
                </a:ext>
              </a:extLst>
            </p:cNvPr>
            <p:cNvSpPr/>
            <p:nvPr/>
          </p:nvSpPr>
          <p:spPr>
            <a:xfrm>
              <a:off x="799837" y="5125831"/>
              <a:ext cx="2714625" cy="882650"/>
            </a:xfrm>
            <a:prstGeom prst="rect">
              <a:avLst/>
            </a:prstGeom>
            <a:solidFill>
              <a:srgbClr val="87A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dirty="0"/>
                <a:t>2DEG with</a:t>
              </a:r>
            </a:p>
            <a:p>
              <a:pPr algn="ctr"/>
              <a:r>
                <a:rPr lang="en-US" sz="2000" dirty="0"/>
                <a:t>spin-orbit coupling</a:t>
              </a:r>
              <a:endParaRPr lang="he-IL" sz="20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1C85C-F1C3-4C1E-845B-6BA7A866DBC6}"/>
                </a:ext>
              </a:extLst>
            </p:cNvPr>
            <p:cNvSpPr/>
            <p:nvPr/>
          </p:nvSpPr>
          <p:spPr>
            <a:xfrm>
              <a:off x="799836" y="6008481"/>
              <a:ext cx="2714625" cy="882650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Superconductor</a:t>
              </a:r>
              <a:endParaRPr lang="he-IL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1D05E4-98CB-4B93-BFEC-E7EE20247D08}"/>
              </a:ext>
            </a:extLst>
          </p:cNvPr>
          <p:cNvGrpSpPr/>
          <p:nvPr/>
        </p:nvGrpSpPr>
        <p:grpSpPr>
          <a:xfrm>
            <a:off x="4894135" y="1583971"/>
            <a:ext cx="3224629" cy="3207104"/>
            <a:chOff x="4613565" y="1822096"/>
            <a:chExt cx="3505200" cy="348615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BB7396-036E-42E5-B19F-8903D56EA72C}"/>
                </a:ext>
              </a:extLst>
            </p:cNvPr>
            <p:cNvSpPr/>
            <p:nvPr/>
          </p:nvSpPr>
          <p:spPr>
            <a:xfrm>
              <a:off x="4613565" y="1822096"/>
              <a:ext cx="3505200" cy="3486150"/>
            </a:xfrm>
            <a:prstGeom prst="rect">
              <a:avLst/>
            </a:prstGeom>
            <a:solidFill>
              <a:srgbClr val="87A8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6ED95CFF-2D06-4B4F-B011-4967AA684FB9}"/>
                    </a:ext>
                  </a:extLst>
                </p:cNvPr>
                <p:cNvSpPr/>
                <p:nvPr/>
              </p:nvSpPr>
              <p:spPr>
                <a:xfrm>
                  <a:off x="4856453" y="2087132"/>
                  <a:ext cx="1372466" cy="1372466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he-IL" sz="6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6ED95CFF-2D06-4B4F-B011-4967AA684F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6453" y="2087132"/>
                  <a:ext cx="1372466" cy="1372466"/>
                </a:xfrm>
                <a:prstGeom prst="rect">
                  <a:avLst/>
                </a:prstGeom>
                <a:blipFill>
                  <a:blip r:embed="rId2"/>
                  <a:stretch>
                    <a:fillRect t="-2899" r="-12981" b="-2463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E68F9EFC-EBC3-4611-9086-B49F585F716B}"/>
                    </a:ext>
                  </a:extLst>
                </p:cNvPr>
                <p:cNvSpPr/>
                <p:nvPr/>
              </p:nvSpPr>
              <p:spPr>
                <a:xfrm>
                  <a:off x="4856453" y="3670747"/>
                  <a:ext cx="1372466" cy="1372466"/>
                </a:xfrm>
                <a:prstGeom prst="rect">
                  <a:avLst/>
                </a:prstGeom>
                <a:solidFill>
                  <a:srgbClr val="CDE3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e-IL" sz="6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E68F9EFC-EBC3-4611-9086-B49F585F71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6453" y="3670747"/>
                  <a:ext cx="1372466" cy="1372466"/>
                </a:xfrm>
                <a:prstGeom prst="rect">
                  <a:avLst/>
                </a:prstGeom>
                <a:blipFill>
                  <a:blip r:embed="rId3"/>
                  <a:stretch>
                    <a:fillRect t="-2899" r="-30288" b="-2463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3AD7151-9E1E-4E8B-821C-47A3F52991A9}"/>
                    </a:ext>
                  </a:extLst>
                </p:cNvPr>
                <p:cNvSpPr/>
                <p:nvPr/>
              </p:nvSpPr>
              <p:spPr>
                <a:xfrm>
                  <a:off x="6503412" y="2087130"/>
                  <a:ext cx="1372466" cy="1372466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he-IL" sz="6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3AD7151-9E1E-4E8B-821C-47A3F52991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3412" y="2087130"/>
                  <a:ext cx="1372466" cy="1372466"/>
                </a:xfrm>
                <a:prstGeom prst="rect">
                  <a:avLst/>
                </a:prstGeom>
                <a:blipFill>
                  <a:blip r:embed="rId4"/>
                  <a:stretch>
                    <a:fillRect t="-2899" r="-13527" b="-2463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40FB521-00AA-48E1-BB11-7CA6A92EAA82}"/>
                    </a:ext>
                  </a:extLst>
                </p:cNvPr>
                <p:cNvSpPr/>
                <p:nvPr/>
              </p:nvSpPr>
              <p:spPr>
                <a:xfrm>
                  <a:off x="6503412" y="3670747"/>
                  <a:ext cx="1372466" cy="1372466"/>
                </a:xfrm>
                <a:prstGeom prst="rect">
                  <a:avLst/>
                </a:prstGeom>
                <a:solidFill>
                  <a:srgbClr val="B8A7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he-IL" sz="6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40FB521-00AA-48E1-BB11-7CA6A92EAA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3412" y="3670747"/>
                  <a:ext cx="1372466" cy="1372466"/>
                </a:xfrm>
                <a:prstGeom prst="rect">
                  <a:avLst/>
                </a:prstGeom>
                <a:blipFill>
                  <a:blip r:embed="rId5"/>
                  <a:stretch>
                    <a:fillRect t="-2899" r="-31401" b="-2463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78B036-70D3-B3A8-93C2-3193A49611FF}"/>
              </a:ext>
            </a:extLst>
          </p:cNvPr>
          <p:cNvSpPr txBox="1"/>
          <p:nvPr/>
        </p:nvSpPr>
        <p:spPr>
          <a:xfrm>
            <a:off x="8192754" y="6449711"/>
            <a:ext cx="396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O. Lesser, A. Stern, YO, </a:t>
            </a:r>
            <a:r>
              <a:rPr lang="en-US" i="1" dirty="0">
                <a:solidFill>
                  <a:srgbClr val="FFC000"/>
                </a:solidFill>
              </a:rPr>
              <a:t>in preparation</a:t>
            </a:r>
            <a:endParaRPr lang="en-US" sz="1800" dirty="0">
              <a:solidFill>
                <a:srgbClr val="FFC0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342210" y="2642289"/>
            <a:ext cx="3671111" cy="3106002"/>
            <a:chOff x="7292864" y="2921689"/>
            <a:chExt cx="3671111" cy="3106002"/>
          </a:xfrm>
        </p:grpSpPr>
        <p:grpSp>
          <p:nvGrpSpPr>
            <p:cNvPr id="30" name="Group 29"/>
            <p:cNvGrpSpPr/>
            <p:nvPr/>
          </p:nvGrpSpPr>
          <p:grpSpPr>
            <a:xfrm>
              <a:off x="7292864" y="2921689"/>
              <a:ext cx="3671111" cy="3106002"/>
              <a:chOff x="7292864" y="3150291"/>
              <a:chExt cx="3671111" cy="31060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0181838" y="3150291"/>
                    <a:ext cx="78213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81838" y="3150291"/>
                    <a:ext cx="782137" cy="58477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175" b="-14894"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7292864" y="3849344"/>
                    <a:ext cx="79162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92864" y="3849344"/>
                    <a:ext cx="791627" cy="58477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175" b="-17021"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9786024" y="5671518"/>
                    <a:ext cx="791627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86024" y="5671518"/>
                    <a:ext cx="791627" cy="58477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175" b="-14894"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1" name="Straight Connector 30"/>
            <p:cNvCxnSpPr/>
            <p:nvPr/>
          </p:nvCxnSpPr>
          <p:spPr>
            <a:xfrm>
              <a:off x="9944100" y="3429000"/>
              <a:ext cx="0" cy="189071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8126848" y="3428999"/>
              <a:ext cx="1817252" cy="60960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8122103" y="4038600"/>
              <a:ext cx="1821998" cy="128111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8084189" y="3205917"/>
              <a:ext cx="2343762" cy="2343762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9866760" y="3351487"/>
              <a:ext cx="154781" cy="1547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9861798" y="5242322"/>
              <a:ext cx="154781" cy="1547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8039968" y="3937106"/>
              <a:ext cx="154781" cy="1547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79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3" y="193675"/>
            <a:ext cx="12161487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Subgap</a:t>
            </a:r>
            <a:r>
              <a:rPr lang="en-US" b="1" dirty="0"/>
              <a:t> spectrum of four phase-controlled islands</a:t>
            </a:r>
            <a:endParaRPr lang="he-IL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EE3060-546C-57E0-AEDF-C1F27295E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56" y="2000756"/>
            <a:ext cx="11323287" cy="3635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1764" t="25743" r="41697" b="60555"/>
          <a:stretch/>
        </p:blipFill>
        <p:spPr>
          <a:xfrm>
            <a:off x="6311900" y="1765299"/>
            <a:ext cx="800100" cy="939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25928" r="91933" b="64258"/>
          <a:stretch/>
        </p:blipFill>
        <p:spPr>
          <a:xfrm>
            <a:off x="-21866" y="1777999"/>
            <a:ext cx="987066" cy="67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932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Phase-controlled Josephson junction arrays</a:t>
            </a:r>
            <a:endParaRPr lang="he-IL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FB3F2EF-1D47-407C-8B6C-BD6094E91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0350" y="1214727"/>
            <a:ext cx="6591300" cy="50447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FE112D0-CF93-4128-A18B-137C0922E310}"/>
              </a:ext>
            </a:extLst>
          </p:cNvPr>
          <p:cNvGrpSpPr/>
          <p:nvPr/>
        </p:nvGrpSpPr>
        <p:grpSpPr>
          <a:xfrm>
            <a:off x="1579845" y="3446264"/>
            <a:ext cx="1474505" cy="523220"/>
            <a:chOff x="1579845" y="3674864"/>
            <a:chExt cx="1474505" cy="52322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B3A10C4-A299-4E1F-BB50-7827A646834B}"/>
                </a:ext>
              </a:extLst>
            </p:cNvPr>
            <p:cNvCxnSpPr/>
            <p:nvPr/>
          </p:nvCxnSpPr>
          <p:spPr>
            <a:xfrm>
              <a:off x="3054350" y="3830320"/>
              <a:ext cx="0" cy="2413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FE8043-8F4C-4AD9-A976-1931A1B6058B}"/>
                </a:ext>
              </a:extLst>
            </p:cNvPr>
            <p:cNvSpPr txBox="1"/>
            <p:nvPr/>
          </p:nvSpPr>
          <p:spPr>
            <a:xfrm>
              <a:off x="1579845" y="3674864"/>
              <a:ext cx="1181734" cy="52322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800" dirty="0">
                  <a:solidFill>
                    <a:srgbClr val="FFC000"/>
                  </a:solidFill>
                </a:rPr>
                <a:t>Strong</a:t>
              </a:r>
              <a:endParaRPr lang="he-IL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D86E88-C0E5-493F-A8CB-E1CE77563D87}"/>
              </a:ext>
            </a:extLst>
          </p:cNvPr>
          <p:cNvGrpSpPr/>
          <p:nvPr/>
        </p:nvGrpSpPr>
        <p:grpSpPr>
          <a:xfrm>
            <a:off x="1656789" y="4259580"/>
            <a:ext cx="1397561" cy="528300"/>
            <a:chOff x="1656789" y="4488180"/>
            <a:chExt cx="1397561" cy="5283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B9789B-178D-41F0-A87A-4CBE7103D468}"/>
                </a:ext>
              </a:extLst>
            </p:cNvPr>
            <p:cNvCxnSpPr>
              <a:cxnSpLocks/>
            </p:cNvCxnSpPr>
            <p:nvPr/>
          </p:nvCxnSpPr>
          <p:spPr>
            <a:xfrm>
              <a:off x="3054350" y="4488180"/>
              <a:ext cx="0" cy="4826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40D598-C64C-4D82-A846-57499982DA46}"/>
                </a:ext>
              </a:extLst>
            </p:cNvPr>
            <p:cNvSpPr txBox="1"/>
            <p:nvPr/>
          </p:nvSpPr>
          <p:spPr>
            <a:xfrm>
              <a:off x="1656789" y="4493260"/>
              <a:ext cx="1027845" cy="52322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sz="2800" dirty="0">
                  <a:solidFill>
                    <a:srgbClr val="FFC000"/>
                  </a:solidFill>
                </a:rPr>
                <a:t>Weak</a:t>
              </a:r>
              <a:endParaRPr lang="he-IL" sz="28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3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Phase-controlled JJ array: phase diagram</a:t>
            </a:r>
            <a:endParaRPr lang="he-IL" b="1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3312C44-72CC-4D39-812D-D5248F9A8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8261" y="1278595"/>
            <a:ext cx="6779578" cy="529694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CCA7393-7EE4-49E6-81B3-25582FB93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0821" y="1273635"/>
            <a:ext cx="6778498" cy="53060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4084DF2-6262-496A-915E-EDE5CC89E1DF}"/>
              </a:ext>
            </a:extLst>
          </p:cNvPr>
          <p:cNvGrpSpPr/>
          <p:nvPr/>
        </p:nvGrpSpPr>
        <p:grpSpPr>
          <a:xfrm>
            <a:off x="6152240" y="1313730"/>
            <a:ext cx="4611540" cy="4618146"/>
            <a:chOff x="5295901" y="1313730"/>
            <a:chExt cx="4611540" cy="4618146"/>
          </a:xfrm>
        </p:grpSpPr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F507CDD8-990D-44C9-9319-7C91801A49EF}"/>
                </a:ext>
              </a:extLst>
            </p:cNvPr>
            <p:cNvSpPr/>
            <p:nvPr/>
          </p:nvSpPr>
          <p:spPr>
            <a:xfrm flipV="1">
              <a:off x="5295901" y="1313730"/>
              <a:ext cx="2267670" cy="2267670"/>
            </a:xfrm>
            <a:prstGeom prst="rt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1" eaLnBrk="1" latinLnBrk="0" hangingPunct="1"/>
              <a:endParaRPr lang="he-IL">
                <a:solidFill>
                  <a:srgbClr val="FFC000"/>
                </a:solidFill>
              </a:endParaRPr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FEFA6443-A864-444B-8E4D-E10D329038B4}"/>
                </a:ext>
              </a:extLst>
            </p:cNvPr>
            <p:cNvSpPr/>
            <p:nvPr/>
          </p:nvSpPr>
          <p:spPr>
            <a:xfrm flipH="1">
              <a:off x="7639771" y="3664206"/>
              <a:ext cx="2267670" cy="2267670"/>
            </a:xfrm>
            <a:prstGeom prst="rt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1" eaLnBrk="1" latinLnBrk="0" hangingPunct="1"/>
              <a:endParaRPr lang="he-IL">
                <a:solidFill>
                  <a:srgbClr val="FFC000"/>
                </a:solidFill>
              </a:endParaRP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DE5F1EA8-74AB-4E4D-AB90-0C4C48930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5261" y="1273443"/>
            <a:ext cx="2637599" cy="201872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687605E-152D-4AAB-8838-3116D42A65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8803" y="3667321"/>
            <a:ext cx="2828804" cy="28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1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Controlling the phase with flux</a:t>
            </a:r>
            <a:endParaRPr lang="he-IL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0B396D-7F5F-432C-BABA-EBDBECA23620}"/>
              </a:ext>
            </a:extLst>
          </p:cNvPr>
          <p:cNvGrpSpPr/>
          <p:nvPr/>
        </p:nvGrpSpPr>
        <p:grpSpPr>
          <a:xfrm>
            <a:off x="440287" y="1523476"/>
            <a:ext cx="5320752" cy="4658323"/>
            <a:chOff x="440287" y="1825625"/>
            <a:chExt cx="5320752" cy="46583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5EDC1DF-57DD-45B8-89F2-EEA80AC6E415}"/>
                    </a:ext>
                  </a:extLst>
                </p:cNvPr>
                <p:cNvSpPr txBox="1"/>
                <p:nvPr/>
              </p:nvSpPr>
              <p:spPr>
                <a:xfrm>
                  <a:off x="440287" y="1825625"/>
                  <a:ext cx="5320752" cy="113159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800" dirty="0">
                      <a:solidFill>
                        <a:srgbClr val="FFC000"/>
                      </a:solidFill>
                    </a:rPr>
                    <a:t> flux quantum per plaquette:</a:t>
                  </a:r>
                </a:p>
                <a:p>
                  <a:pPr algn="ctr"/>
                  <a:r>
                    <a:rPr lang="en-US" sz="2800" dirty="0">
                      <a:solidFill>
                        <a:srgbClr val="FFC000"/>
                      </a:solidFill>
                    </a:rPr>
                    <a:t>Checkerboard vortex lattice</a:t>
                  </a:r>
                  <a:endParaRPr lang="he-IL" sz="28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5EDC1DF-57DD-45B8-89F2-EEA80AC6E4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287" y="1825625"/>
                  <a:ext cx="5320752" cy="1131592"/>
                </a:xfrm>
                <a:prstGeom prst="rect">
                  <a:avLst/>
                </a:prstGeom>
                <a:blipFill>
                  <a:blip r:embed="rId3"/>
                  <a:stretch>
                    <a:fillRect l="-952" r="-1905" b="-13333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49E071-E25A-42C9-A385-43943A8E5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5118" y="3097455"/>
              <a:ext cx="3151089" cy="28461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D69982-B99A-4426-972C-7E42C66999E2}"/>
                </a:ext>
              </a:extLst>
            </p:cNvPr>
            <p:cNvSpPr txBox="1"/>
            <p:nvPr/>
          </p:nvSpPr>
          <p:spPr>
            <a:xfrm>
              <a:off x="1833333" y="6083838"/>
              <a:ext cx="2534669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C000"/>
                  </a:solidFill>
                </a:rPr>
                <a:t>T. Halsey, PRB, 1984</a:t>
              </a:r>
              <a:endParaRPr lang="he-IL" sz="2000" dirty="0">
                <a:solidFill>
                  <a:srgbClr val="FFC000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82C270-7458-C03D-B3E0-5A297C9374F9}"/>
              </a:ext>
            </a:extLst>
          </p:cNvPr>
          <p:cNvSpPr txBox="1"/>
          <p:nvPr/>
        </p:nvSpPr>
        <p:spPr>
          <a:xfrm>
            <a:off x="0" y="6488668"/>
            <a:ext cx="393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O.Lesser</a:t>
            </a:r>
            <a:r>
              <a:rPr lang="en-US" dirty="0">
                <a:solidFill>
                  <a:srgbClr val="FFC000"/>
                </a:solidFill>
              </a:rPr>
              <a:t>., A. Stern, YO, </a:t>
            </a:r>
            <a:r>
              <a:rPr lang="en-US" i="1" dirty="0">
                <a:solidFill>
                  <a:srgbClr val="FFC000"/>
                </a:solidFill>
              </a:rPr>
              <a:t>in preparation</a:t>
            </a:r>
            <a:endParaRPr lang="en-US" sz="1800" dirty="0">
              <a:solidFill>
                <a:srgbClr val="FFC000"/>
              </a:solidFill>
            </a:endParaRP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435FBBB1-F8F2-CD9F-A141-C2AB423D34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6177" b="4292"/>
          <a:stretch/>
        </p:blipFill>
        <p:spPr>
          <a:xfrm>
            <a:off x="6430963" y="1685931"/>
            <a:ext cx="4846211" cy="47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Controlling the phase with flux</a:t>
            </a:r>
            <a:endParaRPr lang="he-IL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0B396D-7F5F-432C-BABA-EBDBECA23620}"/>
              </a:ext>
            </a:extLst>
          </p:cNvPr>
          <p:cNvGrpSpPr/>
          <p:nvPr/>
        </p:nvGrpSpPr>
        <p:grpSpPr>
          <a:xfrm>
            <a:off x="440287" y="1523476"/>
            <a:ext cx="5320752" cy="4658323"/>
            <a:chOff x="440287" y="1825625"/>
            <a:chExt cx="5320752" cy="46583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5EDC1DF-57DD-45B8-89F2-EEA80AC6E415}"/>
                    </a:ext>
                  </a:extLst>
                </p:cNvPr>
                <p:cNvSpPr txBox="1"/>
                <p:nvPr/>
              </p:nvSpPr>
              <p:spPr>
                <a:xfrm>
                  <a:off x="440287" y="1825625"/>
                  <a:ext cx="5320752" cy="113159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800" dirty="0">
                      <a:solidFill>
                        <a:srgbClr val="FFC000"/>
                      </a:solidFill>
                    </a:rPr>
                    <a:t> flux quantum per plaquette:</a:t>
                  </a:r>
                </a:p>
                <a:p>
                  <a:pPr algn="ctr"/>
                  <a:r>
                    <a:rPr lang="en-US" sz="2800" dirty="0">
                      <a:solidFill>
                        <a:srgbClr val="FFC000"/>
                      </a:solidFill>
                    </a:rPr>
                    <a:t>Checkerboard vortex lattice</a:t>
                  </a:r>
                  <a:endParaRPr lang="he-IL" sz="28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5EDC1DF-57DD-45B8-89F2-EEA80AC6E4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287" y="1825625"/>
                  <a:ext cx="5320752" cy="1131592"/>
                </a:xfrm>
                <a:prstGeom prst="rect">
                  <a:avLst/>
                </a:prstGeom>
                <a:blipFill>
                  <a:blip r:embed="rId3"/>
                  <a:stretch>
                    <a:fillRect l="-952" r="-1905" b="-13333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49E071-E25A-42C9-A385-43943A8E5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5118" y="3097455"/>
              <a:ext cx="3151089" cy="28461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D69982-B99A-4426-972C-7E42C66999E2}"/>
                </a:ext>
              </a:extLst>
            </p:cNvPr>
            <p:cNvSpPr txBox="1"/>
            <p:nvPr/>
          </p:nvSpPr>
          <p:spPr>
            <a:xfrm>
              <a:off x="1977956" y="6083838"/>
              <a:ext cx="2245422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C000"/>
                  </a:solidFill>
                </a:rPr>
                <a:t>T. Halsey, PRB, 1984</a:t>
              </a:r>
              <a:endParaRPr lang="he-IL" sz="2000" dirty="0">
                <a:solidFill>
                  <a:srgbClr val="FFC000"/>
                </a:solidFill>
              </a:endParaRPr>
            </a:p>
          </p:txBody>
        </p:sp>
      </p:grpSp>
      <p:pic>
        <p:nvPicPr>
          <p:cNvPr id="95" name="Graphic 94">
            <a:extLst>
              <a:ext uri="{FF2B5EF4-FFF2-40B4-BE49-F238E27FC236}">
                <a16:creationId xmlns:a16="http://schemas.microsoft.com/office/drawing/2014/main" id="{435FBBB1-F8F2-CD9F-A141-C2AB423D34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4168" b="5373"/>
          <a:stretch/>
        </p:blipFill>
        <p:spPr>
          <a:xfrm>
            <a:off x="6430963" y="1551962"/>
            <a:ext cx="4846211" cy="483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49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B0EE6-460A-4B5B-A335-1F7BA21D0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E07072-C3FF-4535-9A17-82204DB146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AB2719-BA5A-4E0B-B0B0-530A33122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1" y="0"/>
            <a:ext cx="514671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F4524F-E605-48F1-84F0-4EDD675FB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628" y="0"/>
            <a:ext cx="6689463" cy="5020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D93F39-64E2-4A41-979D-57DC877822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7" t="22932" r="46288" b="65390"/>
          <a:stretch/>
        </p:blipFill>
        <p:spPr>
          <a:xfrm>
            <a:off x="5502537" y="3038917"/>
            <a:ext cx="6689463" cy="38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401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raphic 94">
            <a:extLst>
              <a:ext uri="{FF2B5EF4-FFF2-40B4-BE49-F238E27FC236}">
                <a16:creationId xmlns:a16="http://schemas.microsoft.com/office/drawing/2014/main" id="{435FBBB1-F8F2-CD9F-A141-C2AB423D34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2630" b="6912"/>
          <a:stretch/>
        </p:blipFill>
        <p:spPr>
          <a:xfrm>
            <a:off x="6430963" y="1451294"/>
            <a:ext cx="4846211" cy="48320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61520" t="72203" r="33756" b="20006"/>
          <a:stretch/>
        </p:blipFill>
        <p:spPr>
          <a:xfrm>
            <a:off x="7505701" y="4939262"/>
            <a:ext cx="577850" cy="5344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404100" y="2463800"/>
            <a:ext cx="3086100" cy="3162299"/>
            <a:chOff x="7404100" y="2463800"/>
            <a:chExt cx="3086100" cy="316229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60691" t="35927" r="32873" b="53334"/>
            <a:stretch/>
          </p:blipFill>
          <p:spPr>
            <a:xfrm>
              <a:off x="7404100" y="2463800"/>
              <a:ext cx="787400" cy="7366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80728" t="36668" r="13562" b="53519"/>
            <a:stretch/>
          </p:blipFill>
          <p:spPr>
            <a:xfrm>
              <a:off x="9791700" y="2514600"/>
              <a:ext cx="698500" cy="6731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l="70865" t="54072" r="24048" b="37041"/>
            <a:stretch/>
          </p:blipFill>
          <p:spPr>
            <a:xfrm>
              <a:off x="8661400" y="3721100"/>
              <a:ext cx="622300" cy="6096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l="61520" t="72203" r="33756" b="20006"/>
            <a:stretch/>
          </p:blipFill>
          <p:spPr>
            <a:xfrm>
              <a:off x="7658101" y="5091662"/>
              <a:ext cx="577850" cy="53443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/>
            <a:srcRect l="80158" t="71847" r="14288" b="18710"/>
            <a:stretch/>
          </p:blipFill>
          <p:spPr>
            <a:xfrm>
              <a:off x="9810750" y="4927601"/>
              <a:ext cx="679449" cy="6477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Controlling the phase with flux</a:t>
            </a:r>
            <a:endParaRPr lang="he-IL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0B396D-7F5F-432C-BABA-EBDBECA23620}"/>
              </a:ext>
            </a:extLst>
          </p:cNvPr>
          <p:cNvGrpSpPr/>
          <p:nvPr/>
        </p:nvGrpSpPr>
        <p:grpSpPr>
          <a:xfrm>
            <a:off x="440287" y="1523476"/>
            <a:ext cx="5320752" cy="4658323"/>
            <a:chOff x="440287" y="1825625"/>
            <a:chExt cx="5320752" cy="46583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5EDC1DF-57DD-45B8-89F2-EEA80AC6E415}"/>
                    </a:ext>
                  </a:extLst>
                </p:cNvPr>
                <p:cNvSpPr txBox="1"/>
                <p:nvPr/>
              </p:nvSpPr>
              <p:spPr>
                <a:xfrm>
                  <a:off x="440287" y="1825625"/>
                  <a:ext cx="5320752" cy="113159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800" dirty="0">
                      <a:solidFill>
                        <a:srgbClr val="FFC000"/>
                      </a:solidFill>
                    </a:rPr>
                    <a:t> flux quantum per plaquette:</a:t>
                  </a:r>
                </a:p>
                <a:p>
                  <a:pPr algn="ctr"/>
                  <a:r>
                    <a:rPr lang="en-US" sz="2800" dirty="0">
                      <a:solidFill>
                        <a:srgbClr val="FFC000"/>
                      </a:solidFill>
                    </a:rPr>
                    <a:t>Checkerboard vortex lattice</a:t>
                  </a:r>
                  <a:endParaRPr lang="he-IL" sz="28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5EDC1DF-57DD-45B8-89F2-EEA80AC6E4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287" y="1825625"/>
                  <a:ext cx="5320752" cy="1131592"/>
                </a:xfrm>
                <a:prstGeom prst="rect">
                  <a:avLst/>
                </a:prstGeom>
                <a:blipFill>
                  <a:blip r:embed="rId8"/>
                  <a:stretch>
                    <a:fillRect l="-952" r="-1905" b="-13333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49E071-E25A-42C9-A385-43943A8E5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5118" y="3097455"/>
              <a:ext cx="3151089" cy="28461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D69982-B99A-4426-972C-7E42C66999E2}"/>
                </a:ext>
              </a:extLst>
            </p:cNvPr>
            <p:cNvSpPr txBox="1"/>
            <p:nvPr/>
          </p:nvSpPr>
          <p:spPr>
            <a:xfrm>
              <a:off x="1977956" y="6083838"/>
              <a:ext cx="2245422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C000"/>
                  </a:solidFill>
                </a:rPr>
                <a:t>T. Halsey, PRB, 1984</a:t>
              </a:r>
              <a:endParaRPr lang="he-IL" sz="20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382219-C820-7E62-299B-4D20DB3D4CB9}"/>
              </a:ext>
            </a:extLst>
          </p:cNvPr>
          <p:cNvGrpSpPr/>
          <p:nvPr/>
        </p:nvGrpSpPr>
        <p:grpSpPr>
          <a:xfrm>
            <a:off x="7594425" y="2655068"/>
            <a:ext cx="2767524" cy="2751638"/>
            <a:chOff x="7594425" y="2655068"/>
            <a:chExt cx="2767524" cy="2751638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56D97B77-79D7-76DC-D4BB-0978F115E619}"/>
                </a:ext>
              </a:extLst>
            </p:cNvPr>
            <p:cNvSpPr/>
            <p:nvPr/>
          </p:nvSpPr>
          <p:spPr>
            <a:xfrm>
              <a:off x="7594425" y="2655068"/>
              <a:ext cx="447647" cy="400110"/>
            </a:xfrm>
            <a:prstGeom prst="arc">
              <a:avLst>
                <a:gd name="adj1" fmla="val 5783944"/>
                <a:gd name="adj2" fmla="val 1776893"/>
              </a:avLst>
            </a:prstGeom>
            <a:ln w="28575" cap="rnd">
              <a:solidFill>
                <a:schemeClr val="bg1"/>
              </a:solidFill>
              <a:miter lim="800000"/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7CAD6BFC-3D4B-995B-A7CB-DBD03DD147A8}"/>
                </a:ext>
              </a:extLst>
            </p:cNvPr>
            <p:cNvSpPr/>
            <p:nvPr/>
          </p:nvSpPr>
          <p:spPr>
            <a:xfrm>
              <a:off x="9912049" y="2655068"/>
              <a:ext cx="447647" cy="400110"/>
            </a:xfrm>
            <a:prstGeom prst="arc">
              <a:avLst>
                <a:gd name="adj1" fmla="val 5783944"/>
                <a:gd name="adj2" fmla="val 1776893"/>
              </a:avLst>
            </a:prstGeom>
            <a:ln w="28575" cap="rnd">
              <a:solidFill>
                <a:schemeClr val="bg1"/>
              </a:solidFill>
              <a:miter lim="800000"/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00E5978B-7D73-23A0-9D2E-FBA9B2F50818}"/>
                </a:ext>
              </a:extLst>
            </p:cNvPr>
            <p:cNvSpPr/>
            <p:nvPr/>
          </p:nvSpPr>
          <p:spPr>
            <a:xfrm>
              <a:off x="7596678" y="5006596"/>
              <a:ext cx="447647" cy="400110"/>
            </a:xfrm>
            <a:prstGeom prst="arc">
              <a:avLst>
                <a:gd name="adj1" fmla="val 5783944"/>
                <a:gd name="adj2" fmla="val 1776893"/>
              </a:avLst>
            </a:prstGeom>
            <a:ln w="28575" cap="rnd">
              <a:solidFill>
                <a:schemeClr val="bg1"/>
              </a:solidFill>
              <a:miter lim="800000"/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E20B9021-EBC3-BB04-A097-0B07683C84E1}"/>
                </a:ext>
              </a:extLst>
            </p:cNvPr>
            <p:cNvSpPr/>
            <p:nvPr/>
          </p:nvSpPr>
          <p:spPr>
            <a:xfrm>
              <a:off x="9914302" y="5006596"/>
              <a:ext cx="447647" cy="400110"/>
            </a:xfrm>
            <a:prstGeom prst="arc">
              <a:avLst>
                <a:gd name="adj1" fmla="val 5783944"/>
                <a:gd name="adj2" fmla="val 1776893"/>
              </a:avLst>
            </a:prstGeom>
            <a:ln w="28575" cap="rnd">
              <a:solidFill>
                <a:schemeClr val="bg1"/>
              </a:solidFill>
              <a:miter lim="800000"/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DDB66B77-E7DF-AF59-B330-DC801C257C8D}"/>
                </a:ext>
              </a:extLst>
            </p:cNvPr>
            <p:cNvSpPr/>
            <p:nvPr/>
          </p:nvSpPr>
          <p:spPr>
            <a:xfrm>
              <a:off x="8749743" y="3830524"/>
              <a:ext cx="447647" cy="400110"/>
            </a:xfrm>
            <a:prstGeom prst="arc">
              <a:avLst>
                <a:gd name="adj1" fmla="val 5783944"/>
                <a:gd name="adj2" fmla="val 1776893"/>
              </a:avLst>
            </a:prstGeom>
            <a:ln w="28575" cap="rnd">
              <a:solidFill>
                <a:schemeClr val="bg1"/>
              </a:solidFill>
              <a:miter lim="800000"/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</p:spTree>
    <p:extLst>
      <p:ext uri="{BB962C8B-B14F-4D97-AF65-F5344CB8AC3E}">
        <p14:creationId xmlns:p14="http://schemas.microsoft.com/office/powerpoint/2010/main" val="3424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Controlling the phase with flux</a:t>
            </a:r>
            <a:endParaRPr lang="he-IL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0B396D-7F5F-432C-BABA-EBDBECA23620}"/>
              </a:ext>
            </a:extLst>
          </p:cNvPr>
          <p:cNvGrpSpPr/>
          <p:nvPr/>
        </p:nvGrpSpPr>
        <p:grpSpPr>
          <a:xfrm>
            <a:off x="440287" y="1523476"/>
            <a:ext cx="5320752" cy="4658323"/>
            <a:chOff x="440287" y="1825625"/>
            <a:chExt cx="5320752" cy="46583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5EDC1DF-57DD-45B8-89F2-EEA80AC6E415}"/>
                    </a:ext>
                  </a:extLst>
                </p:cNvPr>
                <p:cNvSpPr txBox="1"/>
                <p:nvPr/>
              </p:nvSpPr>
              <p:spPr>
                <a:xfrm>
                  <a:off x="440287" y="1825625"/>
                  <a:ext cx="5320752" cy="113159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4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800" dirty="0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</a:rPr>
                    <a:t> flux quantum per plaquette:</a:t>
                  </a:r>
                </a:p>
                <a:p>
                  <a:pPr algn="ctr"/>
                  <a:r>
                    <a:rPr lang="en-US" sz="2800" dirty="0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</a:rPr>
                    <a:t>Checkerboard vortex lattice</a:t>
                  </a:r>
                  <a:endParaRPr lang="he-IL" sz="28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5EDC1DF-57DD-45B8-89F2-EEA80AC6E4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287" y="1825625"/>
                  <a:ext cx="5320752" cy="1131592"/>
                </a:xfrm>
                <a:prstGeom prst="rect">
                  <a:avLst/>
                </a:prstGeom>
                <a:blipFill>
                  <a:blip r:embed="rId3"/>
                  <a:stretch>
                    <a:fillRect l="-952" r="-1905" b="-13333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49E071-E25A-42C9-A385-43943A8E5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5118" y="3097455"/>
              <a:ext cx="3151089" cy="28461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D69982-B99A-4426-972C-7E42C66999E2}"/>
                </a:ext>
              </a:extLst>
            </p:cNvPr>
            <p:cNvSpPr txBox="1"/>
            <p:nvPr/>
          </p:nvSpPr>
          <p:spPr>
            <a:xfrm>
              <a:off x="1833333" y="6083838"/>
              <a:ext cx="2534669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T. Halsey, PRB, 1984</a:t>
              </a:r>
              <a:endParaRPr lang="he-IL" sz="200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2784A7A-1D0C-5BA8-4505-E1073535F4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4682" y="1433749"/>
            <a:ext cx="5015490" cy="48501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F80554-E70F-B0C0-1A00-355087F3B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7003" y="2804555"/>
            <a:ext cx="775743" cy="22675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82C270-7458-C03D-B3E0-5A297C9374F9}"/>
              </a:ext>
            </a:extLst>
          </p:cNvPr>
          <p:cNvSpPr txBox="1"/>
          <p:nvPr/>
        </p:nvSpPr>
        <p:spPr>
          <a:xfrm>
            <a:off x="0" y="6488668"/>
            <a:ext cx="393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O.L., A. Stern, Y.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Oreg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 preparation</a:t>
            </a:r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368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Flux-biased JJ array: phase diagram</a:t>
            </a:r>
            <a:endParaRPr lang="he-IL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FD081-39DB-4DDC-9369-18DDF0CAC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2692" y="1657642"/>
            <a:ext cx="7460472" cy="4748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FA7B1-0696-F79B-EF9E-F51F4B53FE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548" y="2059387"/>
            <a:ext cx="3528568" cy="34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459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93675"/>
            <a:ext cx="121920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Exchange-biased super-semi heterostructures</a:t>
            </a:r>
            <a:endParaRPr lang="he-IL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921C8-1AA6-4FA1-BB31-F8ABF24C3A22}"/>
              </a:ext>
            </a:extLst>
          </p:cNvPr>
          <p:cNvSpPr txBox="1"/>
          <p:nvPr/>
        </p:nvSpPr>
        <p:spPr>
          <a:xfrm>
            <a:off x="768614" y="1825625"/>
            <a:ext cx="4617546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2DEG + SC + </a:t>
            </a:r>
            <a:r>
              <a:rPr lang="en-US" sz="2800" b="1" dirty="0">
                <a:solidFill>
                  <a:srgbClr val="FFC000"/>
                </a:solidFill>
              </a:rPr>
              <a:t>out-of-plane</a:t>
            </a:r>
            <a:r>
              <a:rPr lang="en-US" sz="2800" dirty="0">
                <a:solidFill>
                  <a:srgbClr val="FFC000"/>
                </a:solidFill>
              </a:rPr>
              <a:t> field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</a:rPr>
              <a:t>(Sau et al, PRL, 2010)</a:t>
            </a:r>
            <a:endParaRPr lang="he-IL" sz="2000" dirty="0">
              <a:solidFill>
                <a:srgbClr val="FFC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B70052-8B94-45B8-951C-E6B7C869996F}"/>
              </a:ext>
            </a:extLst>
          </p:cNvPr>
          <p:cNvSpPr txBox="1"/>
          <p:nvPr/>
        </p:nvSpPr>
        <p:spPr>
          <a:xfrm>
            <a:off x="6000750" y="5212556"/>
            <a:ext cx="6191250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But the large perpendicular field </a:t>
            </a:r>
            <a:r>
              <a:rPr lang="en-US" sz="2800" b="1" dirty="0">
                <a:solidFill>
                  <a:srgbClr val="FFC000"/>
                </a:solidFill>
              </a:rPr>
              <a:t>hinders</a:t>
            </a:r>
            <a:r>
              <a:rPr lang="en-US" sz="2800" dirty="0">
                <a:solidFill>
                  <a:srgbClr val="FFC000"/>
                </a:solidFill>
              </a:rPr>
              <a:t> superconductivity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and </a:t>
            </a:r>
            <a:r>
              <a:rPr lang="en-US" sz="2800" i="1" dirty="0">
                <a:solidFill>
                  <a:srgbClr val="FFC000"/>
                </a:solidFill>
              </a:rPr>
              <a:t>gating</a:t>
            </a:r>
            <a:r>
              <a:rPr lang="en-US" sz="2800" dirty="0">
                <a:solidFill>
                  <a:srgbClr val="FFC000"/>
                </a:solidFill>
              </a:rPr>
              <a:t> is hard</a:t>
            </a:r>
            <a:br>
              <a:rPr lang="en-US" sz="2800" dirty="0">
                <a:solidFill>
                  <a:srgbClr val="FFC000"/>
                </a:solidFill>
              </a:rPr>
            </a:br>
            <a:r>
              <a:rPr lang="en-US" sz="2000" dirty="0">
                <a:solidFill>
                  <a:srgbClr val="FFC000"/>
                </a:solidFill>
              </a:rPr>
              <a:t>(Levine YO et al, Phys. Rev. B, 2017)</a:t>
            </a:r>
            <a:endParaRPr lang="he-IL" sz="2000" dirty="0">
              <a:solidFill>
                <a:srgbClr val="FFC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9F1AFE-4D78-6C1F-D495-6D42766D2276}"/>
              </a:ext>
            </a:extLst>
          </p:cNvPr>
          <p:cNvGrpSpPr/>
          <p:nvPr/>
        </p:nvGrpSpPr>
        <p:grpSpPr>
          <a:xfrm>
            <a:off x="7359651" y="1388757"/>
            <a:ext cx="3606795" cy="3881255"/>
            <a:chOff x="7359651" y="1388757"/>
            <a:chExt cx="3606795" cy="38812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298BBC-DEB2-4BAE-ABE7-E8757BA7F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59651" y="1388757"/>
              <a:ext cx="3500740" cy="388125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5342D53-3D31-78CE-5963-EDC9A98667B6}"/>
                    </a:ext>
                  </a:extLst>
                </p:cNvPr>
                <p:cNvSpPr txBox="1"/>
                <p:nvPr/>
              </p:nvSpPr>
              <p:spPr>
                <a:xfrm>
                  <a:off x="10474136" y="4121161"/>
                  <a:ext cx="492310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marL="0" algn="ctr" defTabSz="914400" rtl="1" eaLnBrk="1" latinLnBrk="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he-IL" sz="20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5342D53-3D31-78CE-5963-EDC9A98667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4136" y="4121161"/>
                  <a:ext cx="492310" cy="400110"/>
                </a:xfrm>
                <a:prstGeom prst="rect">
                  <a:avLst/>
                </a:prstGeom>
                <a:blipFill>
                  <a:blip r:embed="rId5"/>
                  <a:stretch>
                    <a:fillRect t="-3030" r="-42500" b="-27273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A749817-FA81-7EAE-D0D8-7267E77E4D60}"/>
                    </a:ext>
                  </a:extLst>
                </p:cNvPr>
                <p:cNvSpPr txBox="1"/>
                <p:nvPr/>
              </p:nvSpPr>
              <p:spPr>
                <a:xfrm>
                  <a:off x="7932566" y="4613461"/>
                  <a:ext cx="492310" cy="424283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marL="0" algn="ctr" defTabSz="914400" rtl="1" eaLnBrk="1" latinLnBrk="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accent4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he-IL" sz="2000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A749817-FA81-7EAE-D0D8-7267E77E4D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2566" y="4613461"/>
                  <a:ext cx="492310" cy="424283"/>
                </a:xfrm>
                <a:prstGeom prst="rect">
                  <a:avLst/>
                </a:prstGeom>
                <a:blipFill>
                  <a:blip r:embed="rId6"/>
                  <a:stretch>
                    <a:fillRect t="-2941" r="-45000" b="-26471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27F30C-69BF-4692-9BA8-45D90A12AC99}"/>
              </a:ext>
            </a:extLst>
          </p:cNvPr>
          <p:cNvGrpSpPr/>
          <p:nvPr/>
        </p:nvGrpSpPr>
        <p:grpSpPr>
          <a:xfrm>
            <a:off x="9359900" y="2730840"/>
            <a:ext cx="1606546" cy="1384995"/>
            <a:chOff x="9359900" y="2736502"/>
            <a:chExt cx="1606546" cy="138499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F795432-1999-4E49-9683-440DA42D7800}"/>
                </a:ext>
              </a:extLst>
            </p:cNvPr>
            <p:cNvCxnSpPr/>
            <p:nvPr/>
          </p:nvCxnSpPr>
          <p:spPr>
            <a:xfrm>
              <a:off x="9359900" y="2965450"/>
              <a:ext cx="0" cy="83185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586F4B-8536-4FC0-B15F-F656321F6859}"/>
                </a:ext>
              </a:extLst>
            </p:cNvPr>
            <p:cNvSpPr txBox="1"/>
            <p:nvPr/>
          </p:nvSpPr>
          <p:spPr>
            <a:xfrm>
              <a:off x="9499599" y="2736502"/>
              <a:ext cx="1466847" cy="1384995"/>
            </a:xfrm>
            <a:prstGeom prst="rect">
              <a:avLst/>
            </a:prstGeom>
            <a:solidFill>
              <a:srgbClr val="FFD1D1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</a:rPr>
                <a:t>Single Fermi surface</a:t>
              </a:r>
              <a:endParaRPr lang="he-IL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E0F2D6-9947-4D33-89D3-98C3ED278FCA}"/>
              </a:ext>
            </a:extLst>
          </p:cNvPr>
          <p:cNvGrpSpPr/>
          <p:nvPr/>
        </p:nvGrpSpPr>
        <p:grpSpPr>
          <a:xfrm>
            <a:off x="145794" y="2783602"/>
            <a:ext cx="6391275" cy="3696819"/>
            <a:chOff x="145794" y="2783602"/>
            <a:chExt cx="6391275" cy="36968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03816D-DAC9-4318-8EA1-D9D2645D0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67" b="89867" l="3577" r="97765">
                          <a14:foregroundMark x1="5663" y1="64533" x2="5663" y2="64533"/>
                          <a14:foregroundMark x1="6408" y1="63200" x2="6408" y2="63200"/>
                          <a14:foregroundMark x1="13264" y1="79733" x2="13264" y2="79733"/>
                          <a14:foregroundMark x1="6855" y1="75733" x2="14307" y2="82667"/>
                          <a14:foregroundMark x1="14307" y1="82667" x2="23547" y2="83200"/>
                          <a14:foregroundMark x1="23547" y1="83200" x2="31893" y2="81867"/>
                          <a14:foregroundMark x1="31893" y1="81867" x2="57079" y2="87467"/>
                          <a14:foregroundMark x1="74228" y1="93700" x2="3577" y2="83733"/>
                          <a14:foregroundMark x1="3577" y1="83733" x2="14903" y2="77333"/>
                          <a14:foregroundMark x1="14903" y1="77333" x2="25633" y2="76533"/>
                          <a14:foregroundMark x1="25633" y1="76533" x2="39791" y2="76533"/>
                          <a14:foregroundMark x1="43666" y1="81867" x2="71088" y2="85333"/>
                          <a14:foregroundMark x1="71088" y1="85333" x2="40686" y2="77333"/>
                          <a14:foregroundMark x1="40686" y1="77333" x2="49478" y2="77067"/>
                          <a14:foregroundMark x1="49478" y1="77067" x2="67511" y2="82933"/>
                          <a14:foregroundMark x1="67511" y1="82933" x2="60507" y2="87467"/>
                          <a14:foregroundMark x1="60507" y1="87467" x2="69151" y2="88533"/>
                          <a14:foregroundMark x1="69151" y1="88533" x2="61252" y2="88800"/>
                          <a14:foregroundMark x1="61252" y1="88800" x2="69896" y2="88000"/>
                          <a14:foregroundMark x1="69896" y1="88000" x2="77049" y2="82133"/>
                          <a14:foregroundMark x1="77049" y1="82133" x2="77794" y2="80000"/>
                          <a14:foregroundMark x1="93741" y1="55467" x2="85246" y2="80000"/>
                          <a14:foregroundMark x1="85246" y1="80000" x2="78689" y2="89333"/>
                          <a14:foregroundMark x1="78689" y1="89333" x2="79583" y2="74933"/>
                          <a14:foregroundMark x1="79583" y1="74933" x2="85693" y2="63733"/>
                          <a14:foregroundMark x1="85693" y1="63733" x2="92996" y2="56267"/>
                          <a14:foregroundMark x1="92996" y1="56267" x2="97621" y2="55491"/>
                          <a14:foregroundMark x1="88077" y1="38933" x2="91058" y2="53600"/>
                          <a14:foregroundMark x1="91058" y1="53600" x2="89717" y2="38400"/>
                          <a14:foregroundMark x1="89717" y1="38400" x2="79583" y2="32533"/>
                          <a14:foregroundMark x1="79583" y1="32533" x2="73472" y2="43200"/>
                          <a14:foregroundMark x1="73472" y1="43200" x2="63338" y2="46133"/>
                          <a14:foregroundMark x1="63338" y1="46133" x2="73323" y2="46400"/>
                          <a14:foregroundMark x1="73323" y1="46400" x2="84948" y2="41333"/>
                          <a14:foregroundMark x1="84948" y1="41333" x2="71535" y2="45867"/>
                          <a14:foregroundMark x1="71535" y1="45867" x2="79136" y2="51733"/>
                          <a14:foregroundMark x1="79136" y1="51733" x2="71386" y2="45067"/>
                          <a14:foregroundMark x1="71386" y1="45067" x2="81818" y2="41867"/>
                          <a14:foregroundMark x1="81818" y1="41867" x2="63189" y2="39467"/>
                          <a14:foregroundMark x1="63189" y1="39467" x2="72876" y2="45600"/>
                          <a14:foregroundMark x1="72876" y1="45600" x2="63934" y2="49067"/>
                          <a14:foregroundMark x1="63934" y1="49067" x2="64978" y2="50667"/>
                          <a14:backgroundMark x1="8048" y1="13867" x2="8048" y2="13867"/>
                          <a14:backgroundMark x1="73472" y1="95733" x2="75708" y2="96000"/>
                          <a14:backgroundMark x1="97914" y1="56533" x2="97466" y2="54400"/>
                          <a14:backgroundMark x1="98063" y1="55200" x2="98063" y2="54400"/>
                          <a14:backgroundMark x1="97765" y1="55733" x2="97615" y2="554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5794" y="2908546"/>
              <a:ext cx="6391275" cy="3571875"/>
            </a:xfrm>
            <a:prstGeom prst="rect">
              <a:avLst/>
            </a:pr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9BC3BF-FFE1-4978-835A-DF89E79E70E0}"/>
                </a:ext>
              </a:extLst>
            </p:cNvPr>
            <p:cNvSpPr/>
            <p:nvPr/>
          </p:nvSpPr>
          <p:spPr>
            <a:xfrm>
              <a:off x="2681286" y="3143250"/>
              <a:ext cx="240016" cy="1281113"/>
            </a:xfrm>
            <a:custGeom>
              <a:avLst/>
              <a:gdLst>
                <a:gd name="connsiteX0" fmla="*/ 157162 w 243542"/>
                <a:gd name="connsiteY0" fmla="*/ 1281113 h 1281113"/>
                <a:gd name="connsiteX1" fmla="*/ 242887 w 243542"/>
                <a:gd name="connsiteY1" fmla="*/ 919163 h 1281113"/>
                <a:gd name="connsiteX2" fmla="*/ 185737 w 243542"/>
                <a:gd name="connsiteY2" fmla="*/ 423863 h 1281113"/>
                <a:gd name="connsiteX3" fmla="*/ 0 w 243542"/>
                <a:gd name="connsiteY3" fmla="*/ 0 h 128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542" h="1281113">
                  <a:moveTo>
                    <a:pt x="157162" y="1281113"/>
                  </a:moveTo>
                  <a:cubicBezTo>
                    <a:pt x="197643" y="1171575"/>
                    <a:pt x="238125" y="1062038"/>
                    <a:pt x="242887" y="919163"/>
                  </a:cubicBezTo>
                  <a:cubicBezTo>
                    <a:pt x="247650" y="776288"/>
                    <a:pt x="226218" y="577057"/>
                    <a:pt x="185737" y="423863"/>
                  </a:cubicBezTo>
                  <a:cubicBezTo>
                    <a:pt x="145256" y="270669"/>
                    <a:pt x="72628" y="135334"/>
                    <a:pt x="0" y="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02787ED-B639-404F-A5AB-683DAB4E3A3C}"/>
                </a:ext>
              </a:extLst>
            </p:cNvPr>
            <p:cNvSpPr/>
            <p:nvPr/>
          </p:nvSpPr>
          <p:spPr>
            <a:xfrm flipH="1">
              <a:off x="3612587" y="3174896"/>
              <a:ext cx="243542" cy="1281113"/>
            </a:xfrm>
            <a:custGeom>
              <a:avLst/>
              <a:gdLst>
                <a:gd name="connsiteX0" fmla="*/ 157162 w 243542"/>
                <a:gd name="connsiteY0" fmla="*/ 1281113 h 1281113"/>
                <a:gd name="connsiteX1" fmla="*/ 242887 w 243542"/>
                <a:gd name="connsiteY1" fmla="*/ 919163 h 1281113"/>
                <a:gd name="connsiteX2" fmla="*/ 185737 w 243542"/>
                <a:gd name="connsiteY2" fmla="*/ 423863 h 1281113"/>
                <a:gd name="connsiteX3" fmla="*/ 0 w 243542"/>
                <a:gd name="connsiteY3" fmla="*/ 0 h 128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542" h="1281113">
                  <a:moveTo>
                    <a:pt x="157162" y="1281113"/>
                  </a:moveTo>
                  <a:cubicBezTo>
                    <a:pt x="197643" y="1171575"/>
                    <a:pt x="238125" y="1062038"/>
                    <a:pt x="242887" y="919163"/>
                  </a:cubicBezTo>
                  <a:cubicBezTo>
                    <a:pt x="247650" y="776288"/>
                    <a:pt x="226218" y="577057"/>
                    <a:pt x="185737" y="423863"/>
                  </a:cubicBezTo>
                  <a:cubicBezTo>
                    <a:pt x="145256" y="270669"/>
                    <a:pt x="72628" y="135334"/>
                    <a:pt x="0" y="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700816C-C3F7-4F2F-8E69-12D7193E4B82}"/>
                </a:ext>
              </a:extLst>
            </p:cNvPr>
            <p:cNvCxnSpPr/>
            <p:nvPr/>
          </p:nvCxnSpPr>
          <p:spPr>
            <a:xfrm flipV="1">
              <a:off x="3262313" y="2964551"/>
              <a:ext cx="0" cy="1496221"/>
            </a:xfrm>
            <a:prstGeom prst="line">
              <a:avLst/>
            </a:prstGeom>
            <a:ln w="57150">
              <a:solidFill>
                <a:schemeClr val="bg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B2C0E1F-1B33-468C-A93E-FAA14E544455}"/>
                    </a:ext>
                  </a:extLst>
                </p:cNvPr>
                <p:cNvSpPr/>
                <p:nvPr/>
              </p:nvSpPr>
              <p:spPr>
                <a:xfrm>
                  <a:off x="1910889" y="2783602"/>
                  <a:ext cx="705001" cy="7825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he-IL" sz="4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B2C0E1F-1B33-468C-A93E-FAA14E5444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0889" y="2783602"/>
                  <a:ext cx="705001" cy="782587"/>
                </a:xfrm>
                <a:prstGeom prst="rect">
                  <a:avLst/>
                </a:prstGeom>
                <a:blipFill>
                  <a:blip r:embed="rId9"/>
                  <a:stretch>
                    <a:fillRect t="-2344" r="-42241" b="-3515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7581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1938" y="0"/>
            <a:ext cx="3888432" cy="1325563"/>
          </a:xfrm>
        </p:spPr>
        <p:txBody>
          <a:bodyPr/>
          <a:lstStyle/>
          <a:p>
            <a:r>
              <a:rPr lang="en-US" dirty="0"/>
              <a:t>More Lattices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30239" y="3111573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061666" y="3771504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630239" y="3771504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2782367" y="4433481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206303" y="4102741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784896" y="4102741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1630239" y="2449099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054175" y="2118359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631503" y="2117366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784896" y="1124152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208832" y="1786626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2784896" y="1786626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3935760" y="2449099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360960" y="2117366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3935760" y="2119134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935760" y="3111573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3360960" y="3773272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3922043" y="3771504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089152" y="5098994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4520579" y="5758925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 flipV="1">
            <a:off x="5089152" y="5758925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6241280" y="6420902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665216" y="6090162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6243809" y="6090162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089152" y="4436520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513088" y="4105780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5090416" y="4104787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243809" y="3111573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5667745" y="3774047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6243809" y="3774047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7394673" y="4436520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6819873" y="4104787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7394673" y="4106555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394673" y="5098994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6819873" y="5760693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 flipV="1">
            <a:off x="7380956" y="5758925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096643" y="1100941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4528070" y="1760872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 flipV="1">
            <a:off x="5096643" y="1760872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6248771" y="2422849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672707" y="2092109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6251300" y="2092109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5096643" y="438467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520579" y="107727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5097907" y="106734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6251300" y="-886480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5675236" y="-224006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 flipV="1">
            <a:off x="6251300" y="-224006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7402164" y="438467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6827364" y="106734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7402164" y="108502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402164" y="1100941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6827364" y="1762640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 flipV="1">
            <a:off x="7388447" y="1760872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1637097" y="-908199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1068524" y="-248268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 flipV="1">
            <a:off x="1637097" y="-248268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2789225" y="413709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2213161" y="82969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2791754" y="82969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1637097" y="-1570673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1061033" y="-1901413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638361" y="-1902406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2791754" y="-2895620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2215690" y="-2233146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 flipV="1">
            <a:off x="2791754" y="-2233146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3942618" y="-1570673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3367818" y="-1902406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3942618" y="-1900638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3942618" y="-908199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3367818" y="-246500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 flipV="1">
            <a:off x="3928901" y="-248268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8550854" y="3111643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7982281" y="3771574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8550854" y="3771574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9702982" y="4433551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9126918" y="4102811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9705511" y="4102811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V="1">
            <a:off x="8550854" y="2449169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7974790" y="2118429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8552118" y="2117436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9705511" y="1124222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9129447" y="1786696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 flipV="1">
            <a:off x="9705511" y="1786696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V="1">
            <a:off x="10856375" y="2449169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10281575" y="2117436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10856375" y="2119204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10856375" y="3111643"/>
            <a:ext cx="0" cy="66247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V="1">
            <a:off x="10281575" y="3773342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10842658" y="3771574"/>
            <a:ext cx="576064" cy="3307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3709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1630239" y="3111573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061666" y="3771504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630239" y="3771504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2746996" y="4433481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206303" y="4102741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749525" y="4102741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1630239" y="2449099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054175" y="2118359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631503" y="211736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784896" y="1124152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208832" y="178662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2784896" y="178662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3935760" y="2449099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360960" y="2117366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3935760" y="2119134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935760" y="3111573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3360960" y="3773272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3922043" y="3771504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053781" y="5098994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4485208" y="5758925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 flipV="1">
            <a:off x="5053781" y="5758925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6205909" y="6420902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629845" y="6090162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6208438" y="6090162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089152" y="4436520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513088" y="4105780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5090416" y="4104787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243809" y="3111573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5667745" y="3774047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6243809" y="3774047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7394673" y="4436520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6819873" y="4104787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7394673" y="4106555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394673" y="5098994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6819873" y="5760693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 flipV="1">
            <a:off x="7380956" y="5758925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096643" y="1100941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4528070" y="1760872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 flipV="1">
            <a:off x="5096643" y="1760872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6248771" y="2422849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672707" y="2092109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6251300" y="2092109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5096643" y="438467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520579" y="107727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5097907" y="106734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6251300" y="-886480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5675236" y="-22400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 flipV="1">
            <a:off x="6251300" y="-22400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7402164" y="438467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6827364" y="106734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7402164" y="108502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402164" y="1100941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6827364" y="1762640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 flipV="1">
            <a:off x="7388447" y="1760872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1637097" y="-908199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1068524" y="-248268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 flipV="1">
            <a:off x="1637097" y="-248268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2789225" y="413709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2213161" y="82969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2791754" y="82969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1637097" y="-1570673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1061033" y="-1901413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638361" y="-190240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2791754" y="-2895620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2215690" y="-223314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 flipV="1">
            <a:off x="2791754" y="-223314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3942618" y="-1570673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3367818" y="-1902406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3942618" y="-1900638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3942618" y="-908199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3367818" y="-246500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 flipV="1">
            <a:off x="3928901" y="-248268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8515483" y="3111643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7946910" y="3771574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8515483" y="3771574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9667611" y="4433551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9091547" y="4102811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9670140" y="4102811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V="1">
            <a:off x="8525251" y="2449099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7960528" y="2114118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8552118" y="211743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9705511" y="1124222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9129447" y="178669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 flipV="1">
            <a:off x="9705511" y="178669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V="1">
            <a:off x="10856375" y="2449169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10281575" y="2117436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10856375" y="2119204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10856375" y="3111643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V="1">
            <a:off x="10281575" y="3773342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10842658" y="3771574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/>
          <p:cNvGrpSpPr/>
          <p:nvPr/>
        </p:nvGrpSpPr>
        <p:grpSpPr>
          <a:xfrm>
            <a:off x="2398169" y="-1329070"/>
            <a:ext cx="4232343" cy="6907274"/>
            <a:chOff x="2398169" y="-1329070"/>
            <a:chExt cx="4232343" cy="6907274"/>
          </a:xfrm>
        </p:grpSpPr>
        <p:grpSp>
          <p:nvGrpSpPr>
            <p:cNvPr id="165" name="Group 164"/>
            <p:cNvGrpSpPr/>
            <p:nvPr/>
          </p:nvGrpSpPr>
          <p:grpSpPr>
            <a:xfrm>
              <a:off x="2398169" y="2711366"/>
              <a:ext cx="781664" cy="784693"/>
              <a:chOff x="2398169" y="2711366"/>
              <a:chExt cx="781664" cy="784693"/>
            </a:xfrm>
          </p:grpSpPr>
          <p:sp>
            <p:nvSpPr>
              <p:cNvPr id="158" name="Arc 157"/>
              <p:cNvSpPr/>
              <p:nvPr/>
            </p:nvSpPr>
            <p:spPr>
              <a:xfrm rot="9334956">
                <a:off x="2400141" y="2711366"/>
                <a:ext cx="779692" cy="781780"/>
              </a:xfrm>
              <a:prstGeom prst="arc">
                <a:avLst>
                  <a:gd name="adj1" fmla="val 16200000"/>
                  <a:gd name="adj2" fmla="val 1889632"/>
                </a:avLst>
              </a:prstGeom>
              <a:ln w="47625">
                <a:solidFill>
                  <a:srgbClr val="0070C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Arc 161"/>
              <p:cNvSpPr/>
              <p:nvPr/>
            </p:nvSpPr>
            <p:spPr>
              <a:xfrm rot="9334956">
                <a:off x="2399198" y="2714279"/>
                <a:ext cx="779692" cy="781780"/>
              </a:xfrm>
              <a:prstGeom prst="arc">
                <a:avLst>
                  <a:gd name="adj1" fmla="val 1944095"/>
                  <a:gd name="adj2" fmla="val 9010376"/>
                </a:avLst>
              </a:prstGeom>
              <a:ln w="47625">
                <a:solidFill>
                  <a:srgbClr val="00B05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Arc 162"/>
              <p:cNvSpPr/>
              <p:nvPr/>
            </p:nvSpPr>
            <p:spPr>
              <a:xfrm rot="9334956">
                <a:off x="2398169" y="2713559"/>
                <a:ext cx="779692" cy="781780"/>
              </a:xfrm>
              <a:prstGeom prst="arc">
                <a:avLst>
                  <a:gd name="adj1" fmla="val 9005778"/>
                  <a:gd name="adj2" fmla="val 16184222"/>
                </a:avLst>
              </a:prstGeom>
              <a:ln w="47625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5844222" y="4793511"/>
              <a:ext cx="781664" cy="784693"/>
              <a:chOff x="2398169" y="2711366"/>
              <a:chExt cx="781664" cy="784693"/>
            </a:xfrm>
          </p:grpSpPr>
          <p:sp>
            <p:nvSpPr>
              <p:cNvPr id="167" name="Arc 166"/>
              <p:cNvSpPr/>
              <p:nvPr/>
            </p:nvSpPr>
            <p:spPr>
              <a:xfrm rot="9334956">
                <a:off x="2400141" y="2711366"/>
                <a:ext cx="779692" cy="781780"/>
              </a:xfrm>
              <a:prstGeom prst="arc">
                <a:avLst>
                  <a:gd name="adj1" fmla="val 16200000"/>
                  <a:gd name="adj2" fmla="val 1889632"/>
                </a:avLst>
              </a:prstGeom>
              <a:ln w="47625">
                <a:solidFill>
                  <a:srgbClr val="0070C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Arc 167"/>
              <p:cNvSpPr/>
              <p:nvPr/>
            </p:nvSpPr>
            <p:spPr>
              <a:xfrm rot="9334956">
                <a:off x="2399198" y="2714279"/>
                <a:ext cx="779692" cy="781780"/>
              </a:xfrm>
              <a:prstGeom prst="arc">
                <a:avLst>
                  <a:gd name="adj1" fmla="val 1944095"/>
                  <a:gd name="adj2" fmla="val 9010376"/>
                </a:avLst>
              </a:prstGeom>
              <a:ln w="47625">
                <a:solidFill>
                  <a:srgbClr val="00B05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Arc 168"/>
              <p:cNvSpPr/>
              <p:nvPr/>
            </p:nvSpPr>
            <p:spPr>
              <a:xfrm rot="9334956">
                <a:off x="2398169" y="2713559"/>
                <a:ext cx="779692" cy="781780"/>
              </a:xfrm>
              <a:prstGeom prst="arc">
                <a:avLst>
                  <a:gd name="adj1" fmla="val 9005778"/>
                  <a:gd name="adj2" fmla="val 16184222"/>
                </a:avLst>
              </a:prstGeom>
              <a:ln w="47625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5848848" y="766943"/>
              <a:ext cx="781664" cy="784693"/>
              <a:chOff x="2398169" y="2711366"/>
              <a:chExt cx="781664" cy="784693"/>
            </a:xfrm>
          </p:grpSpPr>
          <p:sp>
            <p:nvSpPr>
              <p:cNvPr id="175" name="Arc 174"/>
              <p:cNvSpPr/>
              <p:nvPr/>
            </p:nvSpPr>
            <p:spPr>
              <a:xfrm rot="9334956">
                <a:off x="2400141" y="2711366"/>
                <a:ext cx="779692" cy="781780"/>
              </a:xfrm>
              <a:prstGeom prst="arc">
                <a:avLst>
                  <a:gd name="adj1" fmla="val 16200000"/>
                  <a:gd name="adj2" fmla="val 1889632"/>
                </a:avLst>
              </a:prstGeom>
              <a:ln w="47625">
                <a:solidFill>
                  <a:srgbClr val="0070C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Arc 175"/>
              <p:cNvSpPr/>
              <p:nvPr/>
            </p:nvSpPr>
            <p:spPr>
              <a:xfrm rot="9334956">
                <a:off x="2399198" y="2714279"/>
                <a:ext cx="779692" cy="781780"/>
              </a:xfrm>
              <a:prstGeom prst="arc">
                <a:avLst>
                  <a:gd name="adj1" fmla="val 1944095"/>
                  <a:gd name="adj2" fmla="val 9010376"/>
                </a:avLst>
              </a:prstGeom>
              <a:ln w="47625">
                <a:solidFill>
                  <a:srgbClr val="00B05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Arc 176"/>
              <p:cNvSpPr/>
              <p:nvPr/>
            </p:nvSpPr>
            <p:spPr>
              <a:xfrm rot="9334956">
                <a:off x="2398169" y="2713559"/>
                <a:ext cx="779692" cy="781780"/>
              </a:xfrm>
              <a:prstGeom prst="arc">
                <a:avLst>
                  <a:gd name="adj1" fmla="val 9005778"/>
                  <a:gd name="adj2" fmla="val 16184222"/>
                </a:avLst>
              </a:prstGeom>
              <a:ln w="47625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8" name="Group 177"/>
            <p:cNvGrpSpPr/>
            <p:nvPr/>
          </p:nvGrpSpPr>
          <p:grpSpPr>
            <a:xfrm>
              <a:off x="2398212" y="-1329070"/>
              <a:ext cx="781664" cy="784693"/>
              <a:chOff x="2398169" y="2711366"/>
              <a:chExt cx="781664" cy="784693"/>
            </a:xfrm>
          </p:grpSpPr>
          <p:sp>
            <p:nvSpPr>
              <p:cNvPr id="179" name="Arc 178"/>
              <p:cNvSpPr/>
              <p:nvPr/>
            </p:nvSpPr>
            <p:spPr>
              <a:xfrm rot="9334956">
                <a:off x="2400141" y="2711366"/>
                <a:ext cx="779692" cy="781780"/>
              </a:xfrm>
              <a:prstGeom prst="arc">
                <a:avLst>
                  <a:gd name="adj1" fmla="val 16200000"/>
                  <a:gd name="adj2" fmla="val 1889632"/>
                </a:avLst>
              </a:prstGeom>
              <a:ln w="47625">
                <a:solidFill>
                  <a:srgbClr val="0070C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Arc 179"/>
              <p:cNvSpPr/>
              <p:nvPr/>
            </p:nvSpPr>
            <p:spPr>
              <a:xfrm rot="9334956">
                <a:off x="2399198" y="2714279"/>
                <a:ext cx="779692" cy="781780"/>
              </a:xfrm>
              <a:prstGeom prst="arc">
                <a:avLst>
                  <a:gd name="adj1" fmla="val 1944095"/>
                  <a:gd name="adj2" fmla="val 9010376"/>
                </a:avLst>
              </a:prstGeom>
              <a:ln w="47625">
                <a:solidFill>
                  <a:srgbClr val="00B05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Arc 180"/>
              <p:cNvSpPr/>
              <p:nvPr/>
            </p:nvSpPr>
            <p:spPr>
              <a:xfrm rot="9334956">
                <a:off x="2398169" y="2713559"/>
                <a:ext cx="779692" cy="781780"/>
              </a:xfrm>
              <a:prstGeom prst="arc">
                <a:avLst>
                  <a:gd name="adj1" fmla="val 9005778"/>
                  <a:gd name="adj2" fmla="val 16184222"/>
                </a:avLst>
              </a:prstGeom>
              <a:ln w="47625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3" name="Title 1"/>
          <p:cNvSpPr txBox="1">
            <a:spLocks/>
          </p:cNvSpPr>
          <p:nvPr/>
        </p:nvSpPr>
        <p:spPr>
          <a:xfrm>
            <a:off x="8241938" y="0"/>
            <a:ext cx="38884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More Lattices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736269" y="2231389"/>
            <a:ext cx="1872208" cy="1870538"/>
            <a:chOff x="2423592" y="2719690"/>
            <a:chExt cx="792794" cy="792087"/>
          </a:xfrm>
        </p:grpSpPr>
        <p:sp>
          <p:nvSpPr>
            <p:cNvPr id="2" name="Pie 1"/>
            <p:cNvSpPr/>
            <p:nvPr/>
          </p:nvSpPr>
          <p:spPr>
            <a:xfrm>
              <a:off x="2423593" y="2719690"/>
              <a:ext cx="792087" cy="792087"/>
            </a:xfrm>
            <a:prstGeom prst="pie">
              <a:avLst>
                <a:gd name="adj1" fmla="val 3570661"/>
                <a:gd name="adj2" fmla="val 10884656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5" name="Pie 214"/>
            <p:cNvSpPr/>
            <p:nvPr/>
          </p:nvSpPr>
          <p:spPr>
            <a:xfrm>
              <a:off x="2424299" y="2719690"/>
              <a:ext cx="792087" cy="792087"/>
            </a:xfrm>
            <a:prstGeom prst="pie">
              <a:avLst>
                <a:gd name="adj1" fmla="val 10936183"/>
                <a:gd name="adj2" fmla="val 17947112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6" name="Pie 215"/>
            <p:cNvSpPr/>
            <p:nvPr/>
          </p:nvSpPr>
          <p:spPr>
            <a:xfrm>
              <a:off x="2423592" y="2719690"/>
              <a:ext cx="792087" cy="792087"/>
            </a:xfrm>
            <a:prstGeom prst="pie">
              <a:avLst>
                <a:gd name="adj1" fmla="val 17951881"/>
                <a:gd name="adj2" fmla="val 358342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838242" y="2905234"/>
                <a:ext cx="5934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242" y="2905234"/>
                <a:ext cx="593431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TextBox 216"/>
              <p:cNvSpPr txBox="1"/>
              <p:nvPr/>
            </p:nvSpPr>
            <p:spPr>
              <a:xfrm>
                <a:off x="8894532" y="2575582"/>
                <a:ext cx="9671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7" name="TextBox 2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4532" y="2575582"/>
                <a:ext cx="967124" cy="461665"/>
              </a:xfrm>
              <a:prstGeom prst="rect">
                <a:avLst/>
              </a:prstGeom>
              <a:blipFill>
                <a:blip r:embed="rId3"/>
                <a:stretch>
                  <a:fillRect b="-1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TextBox 217"/>
              <p:cNvSpPr txBox="1"/>
              <p:nvPr/>
            </p:nvSpPr>
            <p:spPr>
              <a:xfrm>
                <a:off x="8875208" y="3320733"/>
                <a:ext cx="9671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8" name="TextBox 2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208" y="3320733"/>
                <a:ext cx="967124" cy="461665"/>
              </a:xfrm>
              <a:prstGeom prst="rect">
                <a:avLst/>
              </a:prstGeom>
              <a:blipFill>
                <a:blip r:embed="rId4"/>
                <a:stretch>
                  <a:fillRect b="-1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14264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1630239" y="3111573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061666" y="3771504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630239" y="3771504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2746996" y="4433481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206303" y="4102741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749525" y="4101927"/>
            <a:ext cx="611435" cy="33155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1630239" y="2449099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054175" y="2118359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631503" y="211736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782367" y="1196752"/>
            <a:ext cx="2529" cy="5898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208832" y="178662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2784896" y="178662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3935760" y="2449099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360960" y="2117366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3935760" y="2119134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935760" y="3111573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3360960" y="3773272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3922043" y="3771504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089152" y="5095955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4499826" y="5783498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 flipV="1">
            <a:off x="5063354" y="5758925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6205909" y="6420902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629845" y="6090162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6208438" y="6090162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089152" y="4436520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655840" y="4221088"/>
            <a:ext cx="433312" cy="21543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5090416" y="4104787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240666" y="3228399"/>
            <a:ext cx="3143" cy="54564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5667745" y="3774047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6243809" y="3774047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7394673" y="4436520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6819873" y="4104787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7394673" y="4149080"/>
            <a:ext cx="501527" cy="2882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394673" y="5098994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6819873" y="5760693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 flipV="1">
            <a:off x="7380956" y="5758925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096643" y="1100941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4583832" y="1760872"/>
            <a:ext cx="520302" cy="29997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 flipV="1">
            <a:off x="5096643" y="1760872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6248771" y="2422849"/>
            <a:ext cx="0" cy="61439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672707" y="2092109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6251300" y="2092109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5096643" y="438467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583832" y="126057"/>
            <a:ext cx="512811" cy="31241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5097907" y="106734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6251300" y="-886480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5675236" y="-22400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 flipV="1">
            <a:off x="6251300" y="-22400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7402164" y="438467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6827364" y="106734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7402164" y="108502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402164" y="1100941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6827364" y="1762640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 flipV="1">
            <a:off x="7388447" y="1760872"/>
            <a:ext cx="507753" cy="2999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1637097" y="-908199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1068524" y="-248268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 flipV="1">
            <a:off x="1637097" y="-248268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2782367" y="413709"/>
            <a:ext cx="6858" cy="56701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2213161" y="82969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2791754" y="82969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1637097" y="-1570673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1061033" y="-1901413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638361" y="-190240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2791754" y="-2895620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2215690" y="-223314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 flipV="1">
            <a:off x="2791754" y="-223314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3942618" y="-1570673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3367818" y="-1902406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3942618" y="-1900638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3942618" y="-908199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3367818" y="-246500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 flipV="1">
            <a:off x="3928901" y="-248268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8515483" y="3111643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7978228" y="3771574"/>
            <a:ext cx="544746" cy="30549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8515483" y="3771574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9667611" y="4433551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9091547" y="4102811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9670140" y="4102811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V="1">
            <a:off x="8525251" y="2449099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7960528" y="2114118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8552118" y="211743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9705511" y="1124222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9129447" y="178669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 flipV="1">
            <a:off x="9705511" y="178669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V="1">
            <a:off x="10856375" y="2449169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10281575" y="2117436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10856375" y="2119204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10856375" y="3111643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V="1">
            <a:off x="10281575" y="3773342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10842658" y="3771574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/>
          <p:cNvGrpSpPr/>
          <p:nvPr/>
        </p:nvGrpSpPr>
        <p:grpSpPr>
          <a:xfrm>
            <a:off x="2398169" y="-1329070"/>
            <a:ext cx="4232343" cy="6907274"/>
            <a:chOff x="2398169" y="-1329070"/>
            <a:chExt cx="4232343" cy="6907274"/>
          </a:xfrm>
        </p:grpSpPr>
        <p:grpSp>
          <p:nvGrpSpPr>
            <p:cNvPr id="165" name="Group 164"/>
            <p:cNvGrpSpPr/>
            <p:nvPr/>
          </p:nvGrpSpPr>
          <p:grpSpPr>
            <a:xfrm>
              <a:off x="2398169" y="2711366"/>
              <a:ext cx="781664" cy="784693"/>
              <a:chOff x="2398169" y="2711366"/>
              <a:chExt cx="781664" cy="784693"/>
            </a:xfrm>
          </p:grpSpPr>
          <p:sp>
            <p:nvSpPr>
              <p:cNvPr id="158" name="Arc 157"/>
              <p:cNvSpPr/>
              <p:nvPr/>
            </p:nvSpPr>
            <p:spPr>
              <a:xfrm rot="9334956">
                <a:off x="2400141" y="2711366"/>
                <a:ext cx="779692" cy="781780"/>
              </a:xfrm>
              <a:prstGeom prst="arc">
                <a:avLst>
                  <a:gd name="adj1" fmla="val 16200000"/>
                  <a:gd name="adj2" fmla="val 1889632"/>
                </a:avLst>
              </a:prstGeom>
              <a:ln w="47625">
                <a:solidFill>
                  <a:srgbClr val="0070C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Arc 161"/>
              <p:cNvSpPr/>
              <p:nvPr/>
            </p:nvSpPr>
            <p:spPr>
              <a:xfrm rot="9334956">
                <a:off x="2399198" y="2714279"/>
                <a:ext cx="779692" cy="781780"/>
              </a:xfrm>
              <a:prstGeom prst="arc">
                <a:avLst>
                  <a:gd name="adj1" fmla="val 1944095"/>
                  <a:gd name="adj2" fmla="val 9010376"/>
                </a:avLst>
              </a:prstGeom>
              <a:ln w="47625">
                <a:solidFill>
                  <a:srgbClr val="00B05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Arc 162"/>
              <p:cNvSpPr/>
              <p:nvPr/>
            </p:nvSpPr>
            <p:spPr>
              <a:xfrm rot="9334956">
                <a:off x="2398169" y="2713559"/>
                <a:ext cx="779692" cy="781780"/>
              </a:xfrm>
              <a:prstGeom prst="arc">
                <a:avLst>
                  <a:gd name="adj1" fmla="val 9005778"/>
                  <a:gd name="adj2" fmla="val 16184222"/>
                </a:avLst>
              </a:prstGeom>
              <a:ln w="47625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5844222" y="4793511"/>
              <a:ext cx="781664" cy="784693"/>
              <a:chOff x="2398169" y="2711366"/>
              <a:chExt cx="781664" cy="784693"/>
            </a:xfrm>
          </p:grpSpPr>
          <p:sp>
            <p:nvSpPr>
              <p:cNvPr id="167" name="Arc 166"/>
              <p:cNvSpPr/>
              <p:nvPr/>
            </p:nvSpPr>
            <p:spPr>
              <a:xfrm rot="9334956">
                <a:off x="2400141" y="2711366"/>
                <a:ext cx="779692" cy="781780"/>
              </a:xfrm>
              <a:prstGeom prst="arc">
                <a:avLst>
                  <a:gd name="adj1" fmla="val 16200000"/>
                  <a:gd name="adj2" fmla="val 1889632"/>
                </a:avLst>
              </a:prstGeom>
              <a:ln w="47625">
                <a:solidFill>
                  <a:srgbClr val="0070C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Arc 167"/>
              <p:cNvSpPr/>
              <p:nvPr/>
            </p:nvSpPr>
            <p:spPr>
              <a:xfrm rot="9334956">
                <a:off x="2399198" y="2714279"/>
                <a:ext cx="779692" cy="781780"/>
              </a:xfrm>
              <a:prstGeom prst="arc">
                <a:avLst>
                  <a:gd name="adj1" fmla="val 1944095"/>
                  <a:gd name="adj2" fmla="val 9010376"/>
                </a:avLst>
              </a:prstGeom>
              <a:ln w="47625">
                <a:solidFill>
                  <a:srgbClr val="00B05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Arc 168"/>
              <p:cNvSpPr/>
              <p:nvPr/>
            </p:nvSpPr>
            <p:spPr>
              <a:xfrm rot="9334956">
                <a:off x="2398169" y="2713559"/>
                <a:ext cx="779692" cy="781780"/>
              </a:xfrm>
              <a:prstGeom prst="arc">
                <a:avLst>
                  <a:gd name="adj1" fmla="val 9005778"/>
                  <a:gd name="adj2" fmla="val 16184222"/>
                </a:avLst>
              </a:prstGeom>
              <a:ln w="47625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5848848" y="766943"/>
              <a:ext cx="781664" cy="784693"/>
              <a:chOff x="2398169" y="2711366"/>
              <a:chExt cx="781664" cy="784693"/>
            </a:xfrm>
          </p:grpSpPr>
          <p:sp>
            <p:nvSpPr>
              <p:cNvPr id="175" name="Arc 174"/>
              <p:cNvSpPr/>
              <p:nvPr/>
            </p:nvSpPr>
            <p:spPr>
              <a:xfrm rot="9334956">
                <a:off x="2400141" y="2711366"/>
                <a:ext cx="779692" cy="781780"/>
              </a:xfrm>
              <a:prstGeom prst="arc">
                <a:avLst>
                  <a:gd name="adj1" fmla="val 16200000"/>
                  <a:gd name="adj2" fmla="val 1889632"/>
                </a:avLst>
              </a:prstGeom>
              <a:ln w="47625">
                <a:solidFill>
                  <a:srgbClr val="0070C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Arc 175"/>
              <p:cNvSpPr/>
              <p:nvPr/>
            </p:nvSpPr>
            <p:spPr>
              <a:xfrm rot="9334956">
                <a:off x="2399198" y="2714279"/>
                <a:ext cx="779692" cy="781780"/>
              </a:xfrm>
              <a:prstGeom prst="arc">
                <a:avLst>
                  <a:gd name="adj1" fmla="val 1944095"/>
                  <a:gd name="adj2" fmla="val 9010376"/>
                </a:avLst>
              </a:prstGeom>
              <a:ln w="47625">
                <a:solidFill>
                  <a:srgbClr val="00B05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Arc 176"/>
              <p:cNvSpPr/>
              <p:nvPr/>
            </p:nvSpPr>
            <p:spPr>
              <a:xfrm rot="9334956">
                <a:off x="2398169" y="2713559"/>
                <a:ext cx="779692" cy="781780"/>
              </a:xfrm>
              <a:prstGeom prst="arc">
                <a:avLst>
                  <a:gd name="adj1" fmla="val 9005778"/>
                  <a:gd name="adj2" fmla="val 16184222"/>
                </a:avLst>
              </a:prstGeom>
              <a:ln w="47625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8" name="Group 177"/>
            <p:cNvGrpSpPr/>
            <p:nvPr/>
          </p:nvGrpSpPr>
          <p:grpSpPr>
            <a:xfrm>
              <a:off x="2398212" y="-1329070"/>
              <a:ext cx="781664" cy="784693"/>
              <a:chOff x="2398169" y="2711366"/>
              <a:chExt cx="781664" cy="784693"/>
            </a:xfrm>
          </p:grpSpPr>
          <p:sp>
            <p:nvSpPr>
              <p:cNvPr id="179" name="Arc 178"/>
              <p:cNvSpPr/>
              <p:nvPr/>
            </p:nvSpPr>
            <p:spPr>
              <a:xfrm rot="9334956">
                <a:off x="2400141" y="2711366"/>
                <a:ext cx="779692" cy="781780"/>
              </a:xfrm>
              <a:prstGeom prst="arc">
                <a:avLst>
                  <a:gd name="adj1" fmla="val 16200000"/>
                  <a:gd name="adj2" fmla="val 1889632"/>
                </a:avLst>
              </a:prstGeom>
              <a:ln w="47625">
                <a:solidFill>
                  <a:srgbClr val="0070C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Arc 179"/>
              <p:cNvSpPr/>
              <p:nvPr/>
            </p:nvSpPr>
            <p:spPr>
              <a:xfrm rot="9334956">
                <a:off x="2399198" y="2714279"/>
                <a:ext cx="779692" cy="781780"/>
              </a:xfrm>
              <a:prstGeom prst="arc">
                <a:avLst>
                  <a:gd name="adj1" fmla="val 1944095"/>
                  <a:gd name="adj2" fmla="val 9010376"/>
                </a:avLst>
              </a:prstGeom>
              <a:ln w="47625">
                <a:solidFill>
                  <a:srgbClr val="00B05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Arc 180"/>
              <p:cNvSpPr/>
              <p:nvPr/>
            </p:nvSpPr>
            <p:spPr>
              <a:xfrm rot="9334956">
                <a:off x="2398169" y="2713559"/>
                <a:ext cx="779692" cy="781780"/>
              </a:xfrm>
              <a:prstGeom prst="arc">
                <a:avLst>
                  <a:gd name="adj1" fmla="val 9005778"/>
                  <a:gd name="adj2" fmla="val 16184222"/>
                </a:avLst>
              </a:prstGeom>
              <a:ln w="47625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3" name="Title 1"/>
          <p:cNvSpPr txBox="1">
            <a:spLocks/>
          </p:cNvSpPr>
          <p:nvPr/>
        </p:nvSpPr>
        <p:spPr>
          <a:xfrm>
            <a:off x="8241938" y="0"/>
            <a:ext cx="38884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More Lattices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736269" y="2231389"/>
            <a:ext cx="1872208" cy="1870538"/>
            <a:chOff x="2423592" y="2719690"/>
            <a:chExt cx="792794" cy="792087"/>
          </a:xfrm>
        </p:grpSpPr>
        <p:sp>
          <p:nvSpPr>
            <p:cNvPr id="2" name="Pie 1"/>
            <p:cNvSpPr/>
            <p:nvPr/>
          </p:nvSpPr>
          <p:spPr>
            <a:xfrm>
              <a:off x="2423593" y="2719690"/>
              <a:ext cx="792087" cy="792087"/>
            </a:xfrm>
            <a:prstGeom prst="pie">
              <a:avLst>
                <a:gd name="adj1" fmla="val 3570661"/>
                <a:gd name="adj2" fmla="val 10884656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5" name="Pie 214"/>
            <p:cNvSpPr/>
            <p:nvPr/>
          </p:nvSpPr>
          <p:spPr>
            <a:xfrm>
              <a:off x="2424299" y="2719690"/>
              <a:ext cx="792087" cy="792087"/>
            </a:xfrm>
            <a:prstGeom prst="pie">
              <a:avLst>
                <a:gd name="adj1" fmla="val 10936183"/>
                <a:gd name="adj2" fmla="val 17947112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6" name="Pie 215"/>
            <p:cNvSpPr/>
            <p:nvPr/>
          </p:nvSpPr>
          <p:spPr>
            <a:xfrm>
              <a:off x="2423592" y="2719690"/>
              <a:ext cx="792087" cy="792087"/>
            </a:xfrm>
            <a:prstGeom prst="pie">
              <a:avLst>
                <a:gd name="adj1" fmla="val 17951881"/>
                <a:gd name="adj2" fmla="val 360909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838242" y="2905234"/>
                <a:ext cx="5934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242" y="2905234"/>
                <a:ext cx="593431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TextBox 216"/>
              <p:cNvSpPr txBox="1"/>
              <p:nvPr/>
            </p:nvSpPr>
            <p:spPr>
              <a:xfrm>
                <a:off x="8894532" y="2575582"/>
                <a:ext cx="9671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7" name="TextBox 2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4532" y="2575582"/>
                <a:ext cx="967124" cy="461665"/>
              </a:xfrm>
              <a:prstGeom prst="rect">
                <a:avLst/>
              </a:prstGeom>
              <a:blipFill>
                <a:blip r:embed="rId3"/>
                <a:stretch>
                  <a:fillRect b="-1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TextBox 217"/>
              <p:cNvSpPr txBox="1"/>
              <p:nvPr/>
            </p:nvSpPr>
            <p:spPr>
              <a:xfrm>
                <a:off x="8875208" y="3320733"/>
                <a:ext cx="9671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8" name="TextBox 2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208" y="3320733"/>
                <a:ext cx="967124" cy="461665"/>
              </a:xfrm>
              <a:prstGeom prst="rect">
                <a:avLst/>
              </a:prstGeom>
              <a:blipFill>
                <a:blip r:embed="rId4"/>
                <a:stretch>
                  <a:fillRect b="-1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49381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1630239" y="3111573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061666" y="3771504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630239" y="3771504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2746996" y="4433481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206303" y="4102741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749525" y="4101927"/>
            <a:ext cx="611435" cy="33155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1630239" y="2449099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054175" y="2118359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631503" y="211736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782367" y="1196752"/>
            <a:ext cx="2529" cy="5898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208832" y="178662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2784896" y="178662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3935760" y="2449099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360960" y="2117366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3935760" y="2119134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935760" y="3111573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3360960" y="3773272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3922043" y="3771504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089152" y="5095955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4499826" y="5783498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 flipV="1">
            <a:off x="5063354" y="5758925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6205909" y="6420902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629845" y="6090162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6208438" y="6090162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5089152" y="4436520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655840" y="4221088"/>
            <a:ext cx="433312" cy="21543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5090416" y="4104787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240666" y="3228399"/>
            <a:ext cx="3143" cy="54564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5667745" y="3774047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6243809" y="3774047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7394673" y="4436520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6819873" y="4104787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7394673" y="4149080"/>
            <a:ext cx="501527" cy="2882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394673" y="5098994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6819873" y="5760693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 flipV="1">
            <a:off x="7380956" y="5758925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096643" y="1100941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4583832" y="1760872"/>
            <a:ext cx="520302" cy="29997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 flipV="1">
            <a:off x="5096643" y="1760872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6248771" y="2422849"/>
            <a:ext cx="0" cy="61439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672707" y="2092109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6251300" y="2092109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5096643" y="438467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583832" y="126057"/>
            <a:ext cx="512811" cy="31241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5097907" y="106734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6251300" y="-886480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5675236" y="-22400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 flipV="1">
            <a:off x="6251300" y="-22400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7402164" y="438467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6827364" y="106734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7402164" y="108502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402164" y="1100941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6827364" y="1762640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 flipV="1">
            <a:off x="7388447" y="1760872"/>
            <a:ext cx="507753" cy="2999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1637097" y="-908199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1068524" y="-248268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 flipV="1">
            <a:off x="1637097" y="-248268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2782367" y="413709"/>
            <a:ext cx="6858" cy="56701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2213161" y="82969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2791754" y="82969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1637097" y="-1570673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1061033" y="-1901413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1638361" y="-190240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2791754" y="-2895620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2215690" y="-223314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 flipV="1">
            <a:off x="2791754" y="-223314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3942618" y="-1570673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3367818" y="-1902406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3942618" y="-1900638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3942618" y="-908199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3367818" y="-246500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 flipV="1">
            <a:off x="3928901" y="-248268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8515483" y="3111643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7978228" y="3771574"/>
            <a:ext cx="544746" cy="30549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8515483" y="3771574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9667611" y="4433551"/>
            <a:ext cx="0" cy="6624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9091547" y="4102811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9670140" y="4102811"/>
            <a:ext cx="576064" cy="3307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V="1">
            <a:off x="8525251" y="2449099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7960528" y="2114118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8552118" y="211743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9705511" y="1124222"/>
            <a:ext cx="0" cy="662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9129447" y="178669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 flipV="1">
            <a:off x="9705511" y="1786696"/>
            <a:ext cx="576064" cy="330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V="1">
            <a:off x="10856375" y="2449169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10281575" y="2117436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10856375" y="2119204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10856375" y="3111643"/>
            <a:ext cx="0" cy="662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V="1">
            <a:off x="10281575" y="3773342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10842658" y="3771574"/>
            <a:ext cx="576064" cy="330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/>
          <p:cNvGrpSpPr/>
          <p:nvPr/>
        </p:nvGrpSpPr>
        <p:grpSpPr>
          <a:xfrm>
            <a:off x="2398169" y="-1329070"/>
            <a:ext cx="4232343" cy="6907274"/>
            <a:chOff x="2398169" y="-1329070"/>
            <a:chExt cx="4232343" cy="6907274"/>
          </a:xfrm>
        </p:grpSpPr>
        <p:grpSp>
          <p:nvGrpSpPr>
            <p:cNvPr id="165" name="Group 164"/>
            <p:cNvGrpSpPr/>
            <p:nvPr/>
          </p:nvGrpSpPr>
          <p:grpSpPr>
            <a:xfrm>
              <a:off x="2398169" y="2711366"/>
              <a:ext cx="781664" cy="784693"/>
              <a:chOff x="2398169" y="2711366"/>
              <a:chExt cx="781664" cy="784693"/>
            </a:xfrm>
          </p:grpSpPr>
          <p:sp>
            <p:nvSpPr>
              <p:cNvPr id="158" name="Arc 157"/>
              <p:cNvSpPr/>
              <p:nvPr/>
            </p:nvSpPr>
            <p:spPr>
              <a:xfrm rot="9334956">
                <a:off x="2400141" y="2711366"/>
                <a:ext cx="779692" cy="781780"/>
              </a:xfrm>
              <a:prstGeom prst="arc">
                <a:avLst>
                  <a:gd name="adj1" fmla="val 16200000"/>
                  <a:gd name="adj2" fmla="val 1889632"/>
                </a:avLst>
              </a:prstGeom>
              <a:ln w="47625">
                <a:solidFill>
                  <a:srgbClr val="0070C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Arc 161"/>
              <p:cNvSpPr/>
              <p:nvPr/>
            </p:nvSpPr>
            <p:spPr>
              <a:xfrm rot="9334956">
                <a:off x="2399198" y="2714279"/>
                <a:ext cx="779692" cy="781780"/>
              </a:xfrm>
              <a:prstGeom prst="arc">
                <a:avLst>
                  <a:gd name="adj1" fmla="val 1944095"/>
                  <a:gd name="adj2" fmla="val 9010376"/>
                </a:avLst>
              </a:prstGeom>
              <a:ln w="47625">
                <a:solidFill>
                  <a:srgbClr val="00B05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Arc 162"/>
              <p:cNvSpPr/>
              <p:nvPr/>
            </p:nvSpPr>
            <p:spPr>
              <a:xfrm rot="9334956">
                <a:off x="2398169" y="2713559"/>
                <a:ext cx="779692" cy="781780"/>
              </a:xfrm>
              <a:prstGeom prst="arc">
                <a:avLst>
                  <a:gd name="adj1" fmla="val 9005778"/>
                  <a:gd name="adj2" fmla="val 16184222"/>
                </a:avLst>
              </a:prstGeom>
              <a:ln w="47625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5844222" y="4793511"/>
              <a:ext cx="781664" cy="784693"/>
              <a:chOff x="2398169" y="2711366"/>
              <a:chExt cx="781664" cy="784693"/>
            </a:xfrm>
          </p:grpSpPr>
          <p:sp>
            <p:nvSpPr>
              <p:cNvPr id="167" name="Arc 166"/>
              <p:cNvSpPr/>
              <p:nvPr/>
            </p:nvSpPr>
            <p:spPr>
              <a:xfrm rot="9334956">
                <a:off x="2400141" y="2711366"/>
                <a:ext cx="779692" cy="781780"/>
              </a:xfrm>
              <a:prstGeom prst="arc">
                <a:avLst>
                  <a:gd name="adj1" fmla="val 16200000"/>
                  <a:gd name="adj2" fmla="val 1889632"/>
                </a:avLst>
              </a:prstGeom>
              <a:ln w="47625">
                <a:solidFill>
                  <a:srgbClr val="0070C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Arc 167"/>
              <p:cNvSpPr/>
              <p:nvPr/>
            </p:nvSpPr>
            <p:spPr>
              <a:xfrm rot="9334956">
                <a:off x="2399198" y="2714279"/>
                <a:ext cx="779692" cy="781780"/>
              </a:xfrm>
              <a:prstGeom prst="arc">
                <a:avLst>
                  <a:gd name="adj1" fmla="val 1944095"/>
                  <a:gd name="adj2" fmla="val 9010376"/>
                </a:avLst>
              </a:prstGeom>
              <a:ln w="47625">
                <a:solidFill>
                  <a:srgbClr val="00B05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Arc 168"/>
              <p:cNvSpPr/>
              <p:nvPr/>
            </p:nvSpPr>
            <p:spPr>
              <a:xfrm rot="9334956">
                <a:off x="2398169" y="2713559"/>
                <a:ext cx="779692" cy="781780"/>
              </a:xfrm>
              <a:prstGeom prst="arc">
                <a:avLst>
                  <a:gd name="adj1" fmla="val 9005778"/>
                  <a:gd name="adj2" fmla="val 16184222"/>
                </a:avLst>
              </a:prstGeom>
              <a:ln w="47625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5848848" y="766943"/>
              <a:ext cx="781664" cy="784693"/>
              <a:chOff x="2398169" y="2711366"/>
              <a:chExt cx="781664" cy="784693"/>
            </a:xfrm>
          </p:grpSpPr>
          <p:sp>
            <p:nvSpPr>
              <p:cNvPr id="175" name="Arc 174"/>
              <p:cNvSpPr/>
              <p:nvPr/>
            </p:nvSpPr>
            <p:spPr>
              <a:xfrm rot="9334956">
                <a:off x="2400141" y="2711366"/>
                <a:ext cx="779692" cy="781780"/>
              </a:xfrm>
              <a:prstGeom prst="arc">
                <a:avLst>
                  <a:gd name="adj1" fmla="val 16200000"/>
                  <a:gd name="adj2" fmla="val 1889632"/>
                </a:avLst>
              </a:prstGeom>
              <a:ln w="47625">
                <a:solidFill>
                  <a:srgbClr val="0070C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Arc 175"/>
              <p:cNvSpPr/>
              <p:nvPr/>
            </p:nvSpPr>
            <p:spPr>
              <a:xfrm rot="9334956">
                <a:off x="2399198" y="2714279"/>
                <a:ext cx="779692" cy="781780"/>
              </a:xfrm>
              <a:prstGeom prst="arc">
                <a:avLst>
                  <a:gd name="adj1" fmla="val 1944095"/>
                  <a:gd name="adj2" fmla="val 9010376"/>
                </a:avLst>
              </a:prstGeom>
              <a:ln w="47625">
                <a:solidFill>
                  <a:srgbClr val="00B05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Arc 176"/>
              <p:cNvSpPr/>
              <p:nvPr/>
            </p:nvSpPr>
            <p:spPr>
              <a:xfrm rot="9334956">
                <a:off x="2398169" y="2713559"/>
                <a:ext cx="779692" cy="781780"/>
              </a:xfrm>
              <a:prstGeom prst="arc">
                <a:avLst>
                  <a:gd name="adj1" fmla="val 9005778"/>
                  <a:gd name="adj2" fmla="val 16184222"/>
                </a:avLst>
              </a:prstGeom>
              <a:ln w="47625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8" name="Group 177"/>
            <p:cNvGrpSpPr/>
            <p:nvPr/>
          </p:nvGrpSpPr>
          <p:grpSpPr>
            <a:xfrm>
              <a:off x="2398212" y="-1329070"/>
              <a:ext cx="781664" cy="784693"/>
              <a:chOff x="2398169" y="2711366"/>
              <a:chExt cx="781664" cy="784693"/>
            </a:xfrm>
          </p:grpSpPr>
          <p:sp>
            <p:nvSpPr>
              <p:cNvPr id="179" name="Arc 178"/>
              <p:cNvSpPr/>
              <p:nvPr/>
            </p:nvSpPr>
            <p:spPr>
              <a:xfrm rot="9334956">
                <a:off x="2400141" y="2711366"/>
                <a:ext cx="779692" cy="781780"/>
              </a:xfrm>
              <a:prstGeom prst="arc">
                <a:avLst>
                  <a:gd name="adj1" fmla="val 16200000"/>
                  <a:gd name="adj2" fmla="val 1889632"/>
                </a:avLst>
              </a:prstGeom>
              <a:ln w="47625">
                <a:solidFill>
                  <a:srgbClr val="0070C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Arc 179"/>
              <p:cNvSpPr/>
              <p:nvPr/>
            </p:nvSpPr>
            <p:spPr>
              <a:xfrm rot="9334956">
                <a:off x="2399198" y="2714279"/>
                <a:ext cx="779692" cy="781780"/>
              </a:xfrm>
              <a:prstGeom prst="arc">
                <a:avLst>
                  <a:gd name="adj1" fmla="val 1944095"/>
                  <a:gd name="adj2" fmla="val 9010376"/>
                </a:avLst>
              </a:prstGeom>
              <a:ln w="47625">
                <a:solidFill>
                  <a:srgbClr val="00B05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Arc 180"/>
              <p:cNvSpPr/>
              <p:nvPr/>
            </p:nvSpPr>
            <p:spPr>
              <a:xfrm rot="9334956">
                <a:off x="2398169" y="2713559"/>
                <a:ext cx="779692" cy="781780"/>
              </a:xfrm>
              <a:prstGeom prst="arc">
                <a:avLst>
                  <a:gd name="adj1" fmla="val 9005778"/>
                  <a:gd name="adj2" fmla="val 16184222"/>
                </a:avLst>
              </a:prstGeom>
              <a:ln w="47625">
                <a:solidFill>
                  <a:srgbClr val="FF0000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3" name="Title 1"/>
          <p:cNvSpPr txBox="1">
            <a:spLocks/>
          </p:cNvSpPr>
          <p:nvPr/>
        </p:nvSpPr>
        <p:spPr>
          <a:xfrm>
            <a:off x="8241938" y="0"/>
            <a:ext cx="38884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More Lattices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736269" y="2231389"/>
            <a:ext cx="1872208" cy="1870538"/>
            <a:chOff x="2423592" y="2719690"/>
            <a:chExt cx="792794" cy="792087"/>
          </a:xfrm>
        </p:grpSpPr>
        <p:sp>
          <p:nvSpPr>
            <p:cNvPr id="2" name="Pie 1"/>
            <p:cNvSpPr/>
            <p:nvPr/>
          </p:nvSpPr>
          <p:spPr>
            <a:xfrm>
              <a:off x="2423593" y="2719690"/>
              <a:ext cx="792087" cy="792087"/>
            </a:xfrm>
            <a:prstGeom prst="pie">
              <a:avLst>
                <a:gd name="adj1" fmla="val 3570661"/>
                <a:gd name="adj2" fmla="val 10884656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5" name="Pie 214"/>
            <p:cNvSpPr/>
            <p:nvPr/>
          </p:nvSpPr>
          <p:spPr>
            <a:xfrm>
              <a:off x="2424299" y="2719690"/>
              <a:ext cx="792087" cy="792087"/>
            </a:xfrm>
            <a:prstGeom prst="pie">
              <a:avLst>
                <a:gd name="adj1" fmla="val 10936183"/>
                <a:gd name="adj2" fmla="val 17947112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6" name="Pie 215"/>
            <p:cNvSpPr/>
            <p:nvPr/>
          </p:nvSpPr>
          <p:spPr>
            <a:xfrm>
              <a:off x="2423592" y="2719690"/>
              <a:ext cx="792087" cy="792087"/>
            </a:xfrm>
            <a:prstGeom prst="pie">
              <a:avLst>
                <a:gd name="adj1" fmla="val 17951881"/>
                <a:gd name="adj2" fmla="val 360909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838242" y="2905234"/>
                <a:ext cx="5934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242" y="2905234"/>
                <a:ext cx="593431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TextBox 216"/>
              <p:cNvSpPr txBox="1"/>
              <p:nvPr/>
            </p:nvSpPr>
            <p:spPr>
              <a:xfrm>
                <a:off x="8894532" y="2575582"/>
                <a:ext cx="9671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7" name="TextBox 2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4532" y="2575582"/>
                <a:ext cx="967124" cy="461665"/>
              </a:xfrm>
              <a:prstGeom prst="rect">
                <a:avLst/>
              </a:prstGeom>
              <a:blipFill>
                <a:blip r:embed="rId3"/>
                <a:stretch>
                  <a:fillRect b="-1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TextBox 217"/>
              <p:cNvSpPr txBox="1"/>
              <p:nvPr/>
            </p:nvSpPr>
            <p:spPr>
              <a:xfrm>
                <a:off x="8875208" y="3320733"/>
                <a:ext cx="9671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8" name="TextBox 2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208" y="3320733"/>
                <a:ext cx="967124" cy="461665"/>
              </a:xfrm>
              <a:prstGeom prst="rect">
                <a:avLst/>
              </a:prstGeom>
              <a:blipFill>
                <a:blip r:embed="rId4"/>
                <a:stretch>
                  <a:fillRect b="-1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518365" y="752271"/>
            <a:ext cx="4302563" cy="6594508"/>
            <a:chOff x="3518365" y="752271"/>
            <a:chExt cx="4302563" cy="6594508"/>
          </a:xfrm>
        </p:grpSpPr>
        <p:grpSp>
          <p:nvGrpSpPr>
            <p:cNvPr id="213" name="Group 212"/>
            <p:cNvGrpSpPr/>
            <p:nvPr/>
          </p:nvGrpSpPr>
          <p:grpSpPr>
            <a:xfrm rot="5400000">
              <a:off x="6999675" y="2739057"/>
              <a:ext cx="821435" cy="821071"/>
              <a:chOff x="6443999" y="2124000"/>
              <a:chExt cx="1980001" cy="1979123"/>
            </a:xfrm>
          </p:grpSpPr>
          <p:sp>
            <p:nvSpPr>
              <p:cNvPr id="214" name="Arc 213"/>
              <p:cNvSpPr/>
              <p:nvPr/>
            </p:nvSpPr>
            <p:spPr>
              <a:xfrm>
                <a:off x="6444000" y="2124000"/>
                <a:ext cx="1980000" cy="1979123"/>
              </a:xfrm>
              <a:prstGeom prst="arc">
                <a:avLst>
                  <a:gd name="adj1" fmla="val 16200000"/>
                  <a:gd name="adj2" fmla="val 19731107"/>
                </a:avLst>
              </a:prstGeom>
              <a:ln w="47625">
                <a:solidFill>
                  <a:srgbClr val="0070C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Arc 218"/>
              <p:cNvSpPr/>
              <p:nvPr/>
            </p:nvSpPr>
            <p:spPr>
              <a:xfrm>
                <a:off x="6443999" y="2124000"/>
                <a:ext cx="1980000" cy="1979123"/>
              </a:xfrm>
              <a:prstGeom prst="arc">
                <a:avLst>
                  <a:gd name="adj1" fmla="val 1776756"/>
                  <a:gd name="adj2" fmla="val 5463402"/>
                </a:avLst>
              </a:prstGeom>
              <a:ln w="47625">
                <a:solidFill>
                  <a:srgbClr val="00B05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Arc 219"/>
              <p:cNvSpPr/>
              <p:nvPr/>
            </p:nvSpPr>
            <p:spPr>
              <a:xfrm>
                <a:off x="6444000" y="2124000"/>
                <a:ext cx="1980000" cy="1979123"/>
              </a:xfrm>
              <a:prstGeom prst="arc">
                <a:avLst>
                  <a:gd name="adj1" fmla="val 9005778"/>
                  <a:gd name="adj2" fmla="val 12653661"/>
                </a:avLst>
              </a:prstGeom>
              <a:ln w="47625">
                <a:solidFill>
                  <a:srgbClr val="FF000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Arc 220"/>
              <p:cNvSpPr/>
              <p:nvPr/>
            </p:nvSpPr>
            <p:spPr>
              <a:xfrm>
                <a:off x="6443999" y="2124000"/>
                <a:ext cx="1980000" cy="1979123"/>
              </a:xfrm>
              <a:prstGeom prst="arc">
                <a:avLst>
                  <a:gd name="adj1" fmla="val 5423322"/>
                  <a:gd name="adj2" fmla="val 9078592"/>
                </a:avLst>
              </a:prstGeom>
              <a:ln w="47625">
                <a:solidFill>
                  <a:srgbClr val="0070C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Arc 221"/>
              <p:cNvSpPr/>
              <p:nvPr/>
            </p:nvSpPr>
            <p:spPr>
              <a:xfrm>
                <a:off x="6444000" y="2124000"/>
                <a:ext cx="1980000" cy="1979123"/>
              </a:xfrm>
              <a:prstGeom prst="arc">
                <a:avLst>
                  <a:gd name="adj1" fmla="val 12637571"/>
                  <a:gd name="adj2" fmla="val 16240770"/>
                </a:avLst>
              </a:prstGeom>
              <a:ln w="47625">
                <a:solidFill>
                  <a:srgbClr val="00B05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Arc 222"/>
              <p:cNvSpPr/>
              <p:nvPr/>
            </p:nvSpPr>
            <p:spPr>
              <a:xfrm>
                <a:off x="6443999" y="2124000"/>
                <a:ext cx="1980000" cy="1979123"/>
              </a:xfrm>
              <a:prstGeom prst="arc">
                <a:avLst>
                  <a:gd name="adj1" fmla="val 19732032"/>
                  <a:gd name="adj2" fmla="val 1781919"/>
                </a:avLst>
              </a:prstGeom>
              <a:ln w="47625">
                <a:solidFill>
                  <a:srgbClr val="FF000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4" name="Group 223"/>
            <p:cNvGrpSpPr/>
            <p:nvPr/>
          </p:nvGrpSpPr>
          <p:grpSpPr>
            <a:xfrm rot="5400000">
              <a:off x="3518183" y="752453"/>
              <a:ext cx="821435" cy="821071"/>
              <a:chOff x="6443999" y="2124000"/>
              <a:chExt cx="1980001" cy="1979123"/>
            </a:xfrm>
          </p:grpSpPr>
          <p:sp>
            <p:nvSpPr>
              <p:cNvPr id="225" name="Arc 224"/>
              <p:cNvSpPr/>
              <p:nvPr/>
            </p:nvSpPr>
            <p:spPr>
              <a:xfrm>
                <a:off x="6444000" y="2124000"/>
                <a:ext cx="1980000" cy="1979123"/>
              </a:xfrm>
              <a:prstGeom prst="arc">
                <a:avLst>
                  <a:gd name="adj1" fmla="val 16200000"/>
                  <a:gd name="adj2" fmla="val 19731107"/>
                </a:avLst>
              </a:prstGeom>
              <a:ln w="47625">
                <a:solidFill>
                  <a:srgbClr val="0070C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Arc 225"/>
              <p:cNvSpPr/>
              <p:nvPr/>
            </p:nvSpPr>
            <p:spPr>
              <a:xfrm>
                <a:off x="6443999" y="2124000"/>
                <a:ext cx="1980000" cy="1979123"/>
              </a:xfrm>
              <a:prstGeom prst="arc">
                <a:avLst>
                  <a:gd name="adj1" fmla="val 1776756"/>
                  <a:gd name="adj2" fmla="val 5463402"/>
                </a:avLst>
              </a:prstGeom>
              <a:ln w="47625">
                <a:solidFill>
                  <a:srgbClr val="00B05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Arc 226"/>
              <p:cNvSpPr/>
              <p:nvPr/>
            </p:nvSpPr>
            <p:spPr>
              <a:xfrm>
                <a:off x="6444000" y="2124000"/>
                <a:ext cx="1980000" cy="1979123"/>
              </a:xfrm>
              <a:prstGeom prst="arc">
                <a:avLst>
                  <a:gd name="adj1" fmla="val 9005778"/>
                  <a:gd name="adj2" fmla="val 12653661"/>
                </a:avLst>
              </a:prstGeom>
              <a:ln w="47625">
                <a:solidFill>
                  <a:srgbClr val="FF000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Arc 227"/>
              <p:cNvSpPr/>
              <p:nvPr/>
            </p:nvSpPr>
            <p:spPr>
              <a:xfrm>
                <a:off x="6443999" y="2124000"/>
                <a:ext cx="1980000" cy="1979123"/>
              </a:xfrm>
              <a:prstGeom prst="arc">
                <a:avLst>
                  <a:gd name="adj1" fmla="val 5423322"/>
                  <a:gd name="adj2" fmla="val 9078592"/>
                </a:avLst>
              </a:prstGeom>
              <a:ln w="47625">
                <a:solidFill>
                  <a:srgbClr val="0070C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Arc 228"/>
              <p:cNvSpPr/>
              <p:nvPr/>
            </p:nvSpPr>
            <p:spPr>
              <a:xfrm>
                <a:off x="6444000" y="2124000"/>
                <a:ext cx="1980000" cy="1979123"/>
              </a:xfrm>
              <a:prstGeom prst="arc">
                <a:avLst>
                  <a:gd name="adj1" fmla="val 12637571"/>
                  <a:gd name="adj2" fmla="val 16240770"/>
                </a:avLst>
              </a:prstGeom>
              <a:ln w="47625">
                <a:solidFill>
                  <a:srgbClr val="00B05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Arc 229"/>
              <p:cNvSpPr/>
              <p:nvPr/>
            </p:nvSpPr>
            <p:spPr>
              <a:xfrm>
                <a:off x="6443999" y="2124000"/>
                <a:ext cx="1980000" cy="1979123"/>
              </a:xfrm>
              <a:prstGeom prst="arc">
                <a:avLst>
                  <a:gd name="adj1" fmla="val 19732032"/>
                  <a:gd name="adj2" fmla="val 1781919"/>
                </a:avLst>
              </a:prstGeom>
              <a:ln w="47625">
                <a:solidFill>
                  <a:srgbClr val="FF000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/>
            <p:cNvGrpSpPr/>
            <p:nvPr/>
          </p:nvGrpSpPr>
          <p:grpSpPr>
            <a:xfrm rot="5400000">
              <a:off x="3531900" y="4762357"/>
              <a:ext cx="821435" cy="821071"/>
              <a:chOff x="6443999" y="2124000"/>
              <a:chExt cx="1980001" cy="1979123"/>
            </a:xfrm>
          </p:grpSpPr>
          <p:sp>
            <p:nvSpPr>
              <p:cNvPr id="232" name="Arc 231"/>
              <p:cNvSpPr/>
              <p:nvPr/>
            </p:nvSpPr>
            <p:spPr>
              <a:xfrm>
                <a:off x="6444000" y="2124000"/>
                <a:ext cx="1980000" cy="1979123"/>
              </a:xfrm>
              <a:prstGeom prst="arc">
                <a:avLst>
                  <a:gd name="adj1" fmla="val 16200000"/>
                  <a:gd name="adj2" fmla="val 19731107"/>
                </a:avLst>
              </a:prstGeom>
              <a:ln w="47625">
                <a:solidFill>
                  <a:srgbClr val="0070C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Arc 232"/>
              <p:cNvSpPr/>
              <p:nvPr/>
            </p:nvSpPr>
            <p:spPr>
              <a:xfrm>
                <a:off x="6443999" y="2124000"/>
                <a:ext cx="1980000" cy="1979123"/>
              </a:xfrm>
              <a:prstGeom prst="arc">
                <a:avLst>
                  <a:gd name="adj1" fmla="val 1776756"/>
                  <a:gd name="adj2" fmla="val 5463402"/>
                </a:avLst>
              </a:prstGeom>
              <a:ln w="47625">
                <a:solidFill>
                  <a:srgbClr val="00B05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Arc 233"/>
              <p:cNvSpPr/>
              <p:nvPr/>
            </p:nvSpPr>
            <p:spPr>
              <a:xfrm>
                <a:off x="6444000" y="2124000"/>
                <a:ext cx="1980000" cy="1979123"/>
              </a:xfrm>
              <a:prstGeom prst="arc">
                <a:avLst>
                  <a:gd name="adj1" fmla="val 9005778"/>
                  <a:gd name="adj2" fmla="val 12653661"/>
                </a:avLst>
              </a:prstGeom>
              <a:ln w="47625">
                <a:solidFill>
                  <a:srgbClr val="FF000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Arc 234"/>
              <p:cNvSpPr/>
              <p:nvPr/>
            </p:nvSpPr>
            <p:spPr>
              <a:xfrm>
                <a:off x="6443999" y="2124000"/>
                <a:ext cx="1980000" cy="1979123"/>
              </a:xfrm>
              <a:prstGeom prst="arc">
                <a:avLst>
                  <a:gd name="adj1" fmla="val 5423322"/>
                  <a:gd name="adj2" fmla="val 9078592"/>
                </a:avLst>
              </a:prstGeom>
              <a:ln w="47625">
                <a:solidFill>
                  <a:srgbClr val="0070C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Arc 235"/>
              <p:cNvSpPr/>
              <p:nvPr/>
            </p:nvSpPr>
            <p:spPr>
              <a:xfrm>
                <a:off x="6444000" y="2124000"/>
                <a:ext cx="1980000" cy="1979123"/>
              </a:xfrm>
              <a:prstGeom prst="arc">
                <a:avLst>
                  <a:gd name="adj1" fmla="val 12637571"/>
                  <a:gd name="adj2" fmla="val 16240770"/>
                </a:avLst>
              </a:prstGeom>
              <a:ln w="47625">
                <a:solidFill>
                  <a:srgbClr val="00B05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Arc 236"/>
              <p:cNvSpPr/>
              <p:nvPr/>
            </p:nvSpPr>
            <p:spPr>
              <a:xfrm>
                <a:off x="6443999" y="2124000"/>
                <a:ext cx="1980000" cy="1979123"/>
              </a:xfrm>
              <a:prstGeom prst="arc">
                <a:avLst>
                  <a:gd name="adj1" fmla="val 19732032"/>
                  <a:gd name="adj2" fmla="val 1781919"/>
                </a:avLst>
              </a:prstGeom>
              <a:ln w="47625">
                <a:solidFill>
                  <a:srgbClr val="FF000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8" name="Group 237"/>
            <p:cNvGrpSpPr/>
            <p:nvPr/>
          </p:nvGrpSpPr>
          <p:grpSpPr>
            <a:xfrm rot="5400000">
              <a:off x="6999675" y="6525526"/>
              <a:ext cx="821435" cy="821071"/>
              <a:chOff x="6443999" y="2124000"/>
              <a:chExt cx="1980001" cy="1979123"/>
            </a:xfrm>
          </p:grpSpPr>
          <p:sp>
            <p:nvSpPr>
              <p:cNvPr id="239" name="Arc 238"/>
              <p:cNvSpPr/>
              <p:nvPr/>
            </p:nvSpPr>
            <p:spPr>
              <a:xfrm>
                <a:off x="6444000" y="2124000"/>
                <a:ext cx="1980000" cy="1979123"/>
              </a:xfrm>
              <a:prstGeom prst="arc">
                <a:avLst>
                  <a:gd name="adj1" fmla="val 16200000"/>
                  <a:gd name="adj2" fmla="val 19731107"/>
                </a:avLst>
              </a:prstGeom>
              <a:ln w="47625">
                <a:solidFill>
                  <a:srgbClr val="0070C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Arc 239"/>
              <p:cNvSpPr/>
              <p:nvPr/>
            </p:nvSpPr>
            <p:spPr>
              <a:xfrm>
                <a:off x="6443999" y="2124000"/>
                <a:ext cx="1980000" cy="1979123"/>
              </a:xfrm>
              <a:prstGeom prst="arc">
                <a:avLst>
                  <a:gd name="adj1" fmla="val 1776756"/>
                  <a:gd name="adj2" fmla="val 5463402"/>
                </a:avLst>
              </a:prstGeom>
              <a:ln w="47625">
                <a:solidFill>
                  <a:srgbClr val="00B05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Arc 240"/>
              <p:cNvSpPr/>
              <p:nvPr/>
            </p:nvSpPr>
            <p:spPr>
              <a:xfrm>
                <a:off x="6444000" y="2124000"/>
                <a:ext cx="1980000" cy="1979123"/>
              </a:xfrm>
              <a:prstGeom prst="arc">
                <a:avLst>
                  <a:gd name="adj1" fmla="val 9005778"/>
                  <a:gd name="adj2" fmla="val 12653661"/>
                </a:avLst>
              </a:prstGeom>
              <a:ln w="47625">
                <a:solidFill>
                  <a:srgbClr val="FF000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Arc 241"/>
              <p:cNvSpPr/>
              <p:nvPr/>
            </p:nvSpPr>
            <p:spPr>
              <a:xfrm>
                <a:off x="6443999" y="2124000"/>
                <a:ext cx="1980000" cy="1979123"/>
              </a:xfrm>
              <a:prstGeom prst="arc">
                <a:avLst>
                  <a:gd name="adj1" fmla="val 5423322"/>
                  <a:gd name="adj2" fmla="val 9078592"/>
                </a:avLst>
              </a:prstGeom>
              <a:ln w="47625">
                <a:solidFill>
                  <a:srgbClr val="0070C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Arc 242"/>
              <p:cNvSpPr/>
              <p:nvPr/>
            </p:nvSpPr>
            <p:spPr>
              <a:xfrm>
                <a:off x="6444000" y="2124000"/>
                <a:ext cx="1980000" cy="1979123"/>
              </a:xfrm>
              <a:prstGeom prst="arc">
                <a:avLst>
                  <a:gd name="adj1" fmla="val 12637571"/>
                  <a:gd name="adj2" fmla="val 16240770"/>
                </a:avLst>
              </a:prstGeom>
              <a:ln w="47625">
                <a:solidFill>
                  <a:srgbClr val="00B05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Arc 243"/>
              <p:cNvSpPr/>
              <p:nvPr/>
            </p:nvSpPr>
            <p:spPr>
              <a:xfrm>
                <a:off x="6443999" y="2124000"/>
                <a:ext cx="1980000" cy="1979123"/>
              </a:xfrm>
              <a:prstGeom prst="arc">
                <a:avLst>
                  <a:gd name="adj1" fmla="val 19732032"/>
                  <a:gd name="adj2" fmla="val 1781919"/>
                </a:avLst>
              </a:prstGeom>
              <a:ln w="47625">
                <a:solidFill>
                  <a:srgbClr val="FF0000"/>
                </a:solidFill>
                <a:headEnd type="none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5" name="Group 244"/>
          <p:cNvGrpSpPr/>
          <p:nvPr/>
        </p:nvGrpSpPr>
        <p:grpSpPr>
          <a:xfrm>
            <a:off x="1240213" y="662690"/>
            <a:ext cx="7697877" cy="6907274"/>
            <a:chOff x="1240213" y="662690"/>
            <a:chExt cx="7697877" cy="6907274"/>
          </a:xfrm>
        </p:grpSpPr>
        <p:grpSp>
          <p:nvGrpSpPr>
            <p:cNvPr id="246" name="Group 245"/>
            <p:cNvGrpSpPr/>
            <p:nvPr/>
          </p:nvGrpSpPr>
          <p:grpSpPr>
            <a:xfrm>
              <a:off x="1240213" y="662690"/>
              <a:ext cx="7697877" cy="6907274"/>
              <a:chOff x="1240213" y="662690"/>
              <a:chExt cx="7697877" cy="6907274"/>
            </a:xfrm>
          </p:grpSpPr>
          <p:grpSp>
            <p:nvGrpSpPr>
              <p:cNvPr id="250" name="Group 249"/>
              <p:cNvGrpSpPr/>
              <p:nvPr/>
            </p:nvGrpSpPr>
            <p:grpSpPr>
              <a:xfrm rot="-10800000">
                <a:off x="1240213" y="4703126"/>
                <a:ext cx="781664" cy="784693"/>
                <a:chOff x="2398169" y="2711366"/>
                <a:chExt cx="781664" cy="784693"/>
              </a:xfrm>
            </p:grpSpPr>
            <p:sp>
              <p:nvSpPr>
                <p:cNvPr id="268" name="Arc 267"/>
                <p:cNvSpPr/>
                <p:nvPr/>
              </p:nvSpPr>
              <p:spPr>
                <a:xfrm rot="9334956">
                  <a:off x="2400141" y="2711366"/>
                  <a:ext cx="779692" cy="781780"/>
                </a:xfrm>
                <a:prstGeom prst="arc">
                  <a:avLst>
                    <a:gd name="adj1" fmla="val 16200000"/>
                    <a:gd name="adj2" fmla="val 1889632"/>
                  </a:avLst>
                </a:prstGeom>
                <a:ln w="47625">
                  <a:solidFill>
                    <a:srgbClr val="0070C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Arc 268"/>
                <p:cNvSpPr/>
                <p:nvPr/>
              </p:nvSpPr>
              <p:spPr>
                <a:xfrm rot="9334956">
                  <a:off x="2399198" y="2714279"/>
                  <a:ext cx="779692" cy="781780"/>
                </a:xfrm>
                <a:prstGeom prst="arc">
                  <a:avLst>
                    <a:gd name="adj1" fmla="val 1944095"/>
                    <a:gd name="adj2" fmla="val 9010376"/>
                  </a:avLst>
                </a:prstGeom>
                <a:ln w="47625">
                  <a:solidFill>
                    <a:srgbClr val="00B05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Arc 269"/>
                <p:cNvSpPr/>
                <p:nvPr/>
              </p:nvSpPr>
              <p:spPr>
                <a:xfrm rot="9334956">
                  <a:off x="2398169" y="2713559"/>
                  <a:ext cx="779692" cy="781780"/>
                </a:xfrm>
                <a:prstGeom prst="arc">
                  <a:avLst>
                    <a:gd name="adj1" fmla="val 9005778"/>
                    <a:gd name="adj2" fmla="val 16184222"/>
                  </a:avLst>
                </a:prstGeom>
                <a:ln w="47625">
                  <a:solidFill>
                    <a:srgbClr val="FF000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1" name="Group 250"/>
              <p:cNvGrpSpPr/>
              <p:nvPr/>
            </p:nvGrpSpPr>
            <p:grpSpPr>
              <a:xfrm rot="-10800000">
                <a:off x="4686266" y="6785271"/>
                <a:ext cx="781664" cy="784693"/>
                <a:chOff x="2398169" y="2711366"/>
                <a:chExt cx="781664" cy="784693"/>
              </a:xfrm>
            </p:grpSpPr>
            <p:sp>
              <p:nvSpPr>
                <p:cNvPr id="265" name="Arc 264"/>
                <p:cNvSpPr/>
                <p:nvPr/>
              </p:nvSpPr>
              <p:spPr>
                <a:xfrm rot="9334956">
                  <a:off x="2400141" y="2711366"/>
                  <a:ext cx="779692" cy="781780"/>
                </a:xfrm>
                <a:prstGeom prst="arc">
                  <a:avLst>
                    <a:gd name="adj1" fmla="val 16200000"/>
                    <a:gd name="adj2" fmla="val 1889632"/>
                  </a:avLst>
                </a:prstGeom>
                <a:ln w="47625">
                  <a:solidFill>
                    <a:srgbClr val="0070C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Arc 265"/>
                <p:cNvSpPr/>
                <p:nvPr/>
              </p:nvSpPr>
              <p:spPr>
                <a:xfrm rot="9334956">
                  <a:off x="2399198" y="2714279"/>
                  <a:ext cx="779692" cy="781780"/>
                </a:xfrm>
                <a:prstGeom prst="arc">
                  <a:avLst>
                    <a:gd name="adj1" fmla="val 1944095"/>
                    <a:gd name="adj2" fmla="val 9010376"/>
                  </a:avLst>
                </a:prstGeom>
                <a:ln w="47625">
                  <a:solidFill>
                    <a:srgbClr val="00B05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Arc 266"/>
                <p:cNvSpPr/>
                <p:nvPr/>
              </p:nvSpPr>
              <p:spPr>
                <a:xfrm rot="9334956">
                  <a:off x="2398169" y="2713559"/>
                  <a:ext cx="779692" cy="781780"/>
                </a:xfrm>
                <a:prstGeom prst="arc">
                  <a:avLst>
                    <a:gd name="adj1" fmla="val 9005778"/>
                    <a:gd name="adj2" fmla="val 16184222"/>
                  </a:avLst>
                </a:prstGeom>
                <a:ln w="47625">
                  <a:solidFill>
                    <a:srgbClr val="FF000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2" name="Group 251"/>
              <p:cNvGrpSpPr/>
              <p:nvPr/>
            </p:nvGrpSpPr>
            <p:grpSpPr>
              <a:xfrm rot="-10800000">
                <a:off x="8156426" y="4647404"/>
                <a:ext cx="781664" cy="784693"/>
                <a:chOff x="2398169" y="2711366"/>
                <a:chExt cx="781664" cy="784693"/>
              </a:xfrm>
            </p:grpSpPr>
            <p:sp>
              <p:nvSpPr>
                <p:cNvPr id="261" name="Arc 260"/>
                <p:cNvSpPr/>
                <p:nvPr/>
              </p:nvSpPr>
              <p:spPr>
                <a:xfrm rot="9334956">
                  <a:off x="2400141" y="2711366"/>
                  <a:ext cx="779692" cy="781780"/>
                </a:xfrm>
                <a:prstGeom prst="arc">
                  <a:avLst>
                    <a:gd name="adj1" fmla="val 16200000"/>
                    <a:gd name="adj2" fmla="val 1889632"/>
                  </a:avLst>
                </a:prstGeom>
                <a:ln w="47625">
                  <a:solidFill>
                    <a:srgbClr val="0070C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Arc 261"/>
                <p:cNvSpPr/>
                <p:nvPr/>
              </p:nvSpPr>
              <p:spPr>
                <a:xfrm rot="9334956">
                  <a:off x="2399198" y="2714279"/>
                  <a:ext cx="779692" cy="781780"/>
                </a:xfrm>
                <a:prstGeom prst="arc">
                  <a:avLst>
                    <a:gd name="adj1" fmla="val 1944095"/>
                    <a:gd name="adj2" fmla="val 9010376"/>
                  </a:avLst>
                </a:prstGeom>
                <a:ln w="47625">
                  <a:solidFill>
                    <a:srgbClr val="00B05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Arc 263"/>
                <p:cNvSpPr/>
                <p:nvPr/>
              </p:nvSpPr>
              <p:spPr>
                <a:xfrm rot="9334956">
                  <a:off x="2398169" y="2713559"/>
                  <a:ext cx="779692" cy="781780"/>
                </a:xfrm>
                <a:prstGeom prst="arc">
                  <a:avLst>
                    <a:gd name="adj1" fmla="val 9005778"/>
                    <a:gd name="adj2" fmla="val 16184222"/>
                  </a:avLst>
                </a:prstGeom>
                <a:ln w="47625">
                  <a:solidFill>
                    <a:srgbClr val="FF000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3" name="Group 252"/>
              <p:cNvGrpSpPr/>
              <p:nvPr/>
            </p:nvGrpSpPr>
            <p:grpSpPr>
              <a:xfrm rot="-10800000">
                <a:off x="4690892" y="2758703"/>
                <a:ext cx="781664" cy="784693"/>
                <a:chOff x="2398169" y="2711366"/>
                <a:chExt cx="781664" cy="784693"/>
              </a:xfrm>
            </p:grpSpPr>
            <p:sp>
              <p:nvSpPr>
                <p:cNvPr id="258" name="Arc 257"/>
                <p:cNvSpPr/>
                <p:nvPr/>
              </p:nvSpPr>
              <p:spPr>
                <a:xfrm rot="9334956">
                  <a:off x="2400141" y="2711366"/>
                  <a:ext cx="779692" cy="781780"/>
                </a:xfrm>
                <a:prstGeom prst="arc">
                  <a:avLst>
                    <a:gd name="adj1" fmla="val 16200000"/>
                    <a:gd name="adj2" fmla="val 1889632"/>
                  </a:avLst>
                </a:prstGeom>
                <a:ln w="47625">
                  <a:solidFill>
                    <a:srgbClr val="0070C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Arc 258"/>
                <p:cNvSpPr/>
                <p:nvPr/>
              </p:nvSpPr>
              <p:spPr>
                <a:xfrm rot="9334956">
                  <a:off x="2399198" y="2714279"/>
                  <a:ext cx="779692" cy="781780"/>
                </a:xfrm>
                <a:prstGeom prst="arc">
                  <a:avLst>
                    <a:gd name="adj1" fmla="val 1944095"/>
                    <a:gd name="adj2" fmla="val 9010376"/>
                  </a:avLst>
                </a:prstGeom>
                <a:ln w="47625">
                  <a:solidFill>
                    <a:srgbClr val="00B05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Arc 259"/>
                <p:cNvSpPr/>
                <p:nvPr/>
              </p:nvSpPr>
              <p:spPr>
                <a:xfrm rot="9334956">
                  <a:off x="2398169" y="2713559"/>
                  <a:ext cx="779692" cy="781780"/>
                </a:xfrm>
                <a:prstGeom prst="arc">
                  <a:avLst>
                    <a:gd name="adj1" fmla="val 9005778"/>
                    <a:gd name="adj2" fmla="val 16184222"/>
                  </a:avLst>
                </a:prstGeom>
                <a:ln w="47625">
                  <a:solidFill>
                    <a:srgbClr val="FF000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4" name="Group 253"/>
              <p:cNvGrpSpPr/>
              <p:nvPr/>
            </p:nvGrpSpPr>
            <p:grpSpPr>
              <a:xfrm rot="-10800000">
                <a:off x="1240256" y="662690"/>
                <a:ext cx="781664" cy="784693"/>
                <a:chOff x="2398169" y="2711366"/>
                <a:chExt cx="781664" cy="784693"/>
              </a:xfrm>
            </p:grpSpPr>
            <p:sp>
              <p:nvSpPr>
                <p:cNvPr id="255" name="Arc 254"/>
                <p:cNvSpPr/>
                <p:nvPr/>
              </p:nvSpPr>
              <p:spPr>
                <a:xfrm rot="9334956">
                  <a:off x="2400141" y="2711366"/>
                  <a:ext cx="779692" cy="781780"/>
                </a:xfrm>
                <a:prstGeom prst="arc">
                  <a:avLst>
                    <a:gd name="adj1" fmla="val 16200000"/>
                    <a:gd name="adj2" fmla="val 1889632"/>
                  </a:avLst>
                </a:prstGeom>
                <a:ln w="47625">
                  <a:solidFill>
                    <a:srgbClr val="0070C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Arc 255"/>
                <p:cNvSpPr/>
                <p:nvPr/>
              </p:nvSpPr>
              <p:spPr>
                <a:xfrm rot="9334956">
                  <a:off x="2399198" y="2714279"/>
                  <a:ext cx="779692" cy="781780"/>
                </a:xfrm>
                <a:prstGeom prst="arc">
                  <a:avLst>
                    <a:gd name="adj1" fmla="val 1944095"/>
                    <a:gd name="adj2" fmla="val 9010376"/>
                  </a:avLst>
                </a:prstGeom>
                <a:ln w="47625">
                  <a:solidFill>
                    <a:srgbClr val="00B05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Arc 256"/>
                <p:cNvSpPr/>
                <p:nvPr/>
              </p:nvSpPr>
              <p:spPr>
                <a:xfrm rot="9334956">
                  <a:off x="2398169" y="2713559"/>
                  <a:ext cx="779692" cy="781780"/>
                </a:xfrm>
                <a:prstGeom prst="arc">
                  <a:avLst>
                    <a:gd name="adj1" fmla="val 9005778"/>
                    <a:gd name="adj2" fmla="val 16184222"/>
                  </a:avLst>
                </a:prstGeom>
                <a:ln w="47625">
                  <a:solidFill>
                    <a:srgbClr val="FF0000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47" name="Arc 246"/>
            <p:cNvSpPr/>
            <p:nvPr/>
          </p:nvSpPr>
          <p:spPr>
            <a:xfrm rot="20134956">
              <a:off x="8146878" y="710051"/>
              <a:ext cx="779692" cy="781780"/>
            </a:xfrm>
            <a:prstGeom prst="arc">
              <a:avLst>
                <a:gd name="adj1" fmla="val 16200000"/>
                <a:gd name="adj2" fmla="val 1889632"/>
              </a:avLst>
            </a:prstGeom>
            <a:ln w="47625">
              <a:solidFill>
                <a:srgbClr val="0070C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Arc 247"/>
            <p:cNvSpPr/>
            <p:nvPr/>
          </p:nvSpPr>
          <p:spPr>
            <a:xfrm rot="20134956">
              <a:off x="8147821" y="707138"/>
              <a:ext cx="779692" cy="781780"/>
            </a:xfrm>
            <a:prstGeom prst="arc">
              <a:avLst>
                <a:gd name="adj1" fmla="val 1944095"/>
                <a:gd name="adj2" fmla="val 9010376"/>
              </a:avLst>
            </a:prstGeom>
            <a:ln w="47625">
              <a:solidFill>
                <a:srgbClr val="00B05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Arc 248"/>
            <p:cNvSpPr/>
            <p:nvPr/>
          </p:nvSpPr>
          <p:spPr>
            <a:xfrm rot="20134956">
              <a:off x="8148850" y="707858"/>
              <a:ext cx="779692" cy="781780"/>
            </a:xfrm>
            <a:prstGeom prst="arc">
              <a:avLst>
                <a:gd name="adj1" fmla="val 9005778"/>
                <a:gd name="adj2" fmla="val 16184222"/>
              </a:avLst>
            </a:prstGeom>
            <a:ln w="47625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812114" y="4106555"/>
            <a:ext cx="1076327" cy="994207"/>
            <a:chOff x="6972273" y="4257187"/>
            <a:chExt cx="1076327" cy="994207"/>
          </a:xfrm>
        </p:grpSpPr>
        <p:cxnSp>
          <p:nvCxnSpPr>
            <p:cNvPr id="288" name="Straight Connector 287"/>
            <p:cNvCxnSpPr/>
            <p:nvPr/>
          </p:nvCxnSpPr>
          <p:spPr>
            <a:xfrm flipV="1">
              <a:off x="7547073" y="4588920"/>
              <a:ext cx="0" cy="662474"/>
            </a:xfrm>
            <a:prstGeom prst="line">
              <a:avLst/>
            </a:prstGeom>
            <a:ln w="1270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6972273" y="4257187"/>
              <a:ext cx="576064" cy="330740"/>
            </a:xfrm>
            <a:prstGeom prst="line">
              <a:avLst/>
            </a:prstGeom>
            <a:ln w="1270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H="1">
              <a:off x="7547073" y="4301480"/>
              <a:ext cx="501527" cy="288215"/>
            </a:xfrm>
            <a:prstGeom prst="line">
              <a:avLst/>
            </a:prstGeom>
            <a:ln w="1270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2" name="Group 291"/>
          <p:cNvGrpSpPr/>
          <p:nvPr/>
        </p:nvGrpSpPr>
        <p:grpSpPr>
          <a:xfrm rot="10800000">
            <a:off x="3372149" y="3136146"/>
            <a:ext cx="1130608" cy="994207"/>
            <a:chOff x="6972273" y="4257187"/>
            <a:chExt cx="1130608" cy="994207"/>
          </a:xfrm>
        </p:grpSpPr>
        <p:cxnSp>
          <p:nvCxnSpPr>
            <p:cNvPr id="293" name="Straight Connector 292"/>
            <p:cNvCxnSpPr/>
            <p:nvPr/>
          </p:nvCxnSpPr>
          <p:spPr>
            <a:xfrm flipV="1">
              <a:off x="7547073" y="4588920"/>
              <a:ext cx="0" cy="662474"/>
            </a:xfrm>
            <a:prstGeom prst="line">
              <a:avLst/>
            </a:prstGeom>
            <a:ln w="1270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>
              <a:off x="6972273" y="4257187"/>
              <a:ext cx="576064" cy="330740"/>
            </a:xfrm>
            <a:prstGeom prst="line">
              <a:avLst/>
            </a:prstGeom>
            <a:ln w="1270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 rot="10800000" flipV="1">
              <a:off x="7547073" y="4257962"/>
              <a:ext cx="555808" cy="331732"/>
            </a:xfrm>
            <a:prstGeom prst="line">
              <a:avLst/>
            </a:prstGeom>
            <a:ln w="1270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6" name="Title 1"/>
          <p:cNvSpPr txBox="1">
            <a:spLocks/>
          </p:cNvSpPr>
          <p:nvPr/>
        </p:nvSpPr>
        <p:spPr>
          <a:xfrm>
            <a:off x="9995775" y="5788496"/>
            <a:ext cx="19466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Kekulé</a:t>
            </a:r>
            <a:endParaRPr lang="en-US" dirty="0"/>
          </a:p>
        </p:txBody>
      </p:sp>
      <p:pic>
        <p:nvPicPr>
          <p:cNvPr id="2050" name="Picture 2" descr="https://lh7-rt.googleusercontent.com/slidesz/AGV_vUdRj7Mg_Bz9H1LwY9Dci7E15-2y3y1Hpbl0J5MWVrN9Q6uYtIxJWu2rSeSGTCDQOfzkVGQfOfXM4MaVfEJALtftWbtQWckOU38HNm8NmRmwABSb-dd5avWQ1Yenzjugi1POL3gsBw=nw?key=l2qxwknYQoA3BnzOv7kYNA">
            <a:extLst>
              <a:ext uri="{FF2B5EF4-FFF2-40B4-BE49-F238E27FC236}">
                <a16:creationId xmlns:a16="http://schemas.microsoft.com/office/drawing/2014/main" id="{3E23EE2C-685C-4055-A144-46E01D12A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5" y="101346"/>
            <a:ext cx="6375501" cy="6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56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9062367" y="2902966"/>
            <a:ext cx="1728192" cy="2232248"/>
          </a:xfrm>
          <a:prstGeom prst="roundRect">
            <a:avLst>
              <a:gd name="adj" fmla="val 27935"/>
            </a:avLst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How to detect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87488" y="2780928"/>
            <a:ext cx="1728192" cy="2232248"/>
          </a:xfrm>
          <a:prstGeom prst="roundRect">
            <a:avLst>
              <a:gd name="adj" fmla="val 27935"/>
            </a:avLst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15680" y="3284984"/>
            <a:ext cx="0" cy="396044"/>
          </a:xfrm>
          <a:prstGeom prst="straightConnector1">
            <a:avLst/>
          </a:prstGeom>
          <a:ln w="76200">
            <a:solidFill>
              <a:srgbClr val="4171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486272" y="4122155"/>
            <a:ext cx="0" cy="504056"/>
          </a:xfrm>
          <a:prstGeom prst="straightConnector1">
            <a:avLst/>
          </a:prstGeom>
          <a:ln w="76200">
            <a:solidFill>
              <a:srgbClr val="4171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027548" y="5055009"/>
            <a:ext cx="648072" cy="360040"/>
          </a:xfrm>
          <a:prstGeom prst="roundRect">
            <a:avLst/>
          </a:prstGeom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216896" y="3762115"/>
            <a:ext cx="64807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838200" y="3717032"/>
            <a:ext cx="64807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5400000">
            <a:off x="2027548" y="2209404"/>
            <a:ext cx="64807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943872" y="2822761"/>
            <a:ext cx="1728192" cy="2232248"/>
          </a:xfrm>
          <a:prstGeom prst="roundRect">
            <a:avLst>
              <a:gd name="adj" fmla="val 27935"/>
            </a:avLst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672064" y="3326817"/>
            <a:ext cx="0" cy="396044"/>
          </a:xfrm>
          <a:prstGeom prst="straightConnector1">
            <a:avLst/>
          </a:prstGeom>
          <a:ln w="76200">
            <a:solidFill>
              <a:srgbClr val="4171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942656" y="4163988"/>
            <a:ext cx="0" cy="504056"/>
          </a:xfrm>
          <a:prstGeom prst="straightConnector1">
            <a:avLst/>
          </a:prstGeom>
          <a:ln w="76200">
            <a:solidFill>
              <a:srgbClr val="4171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5483932" y="5096842"/>
            <a:ext cx="648072" cy="360040"/>
          </a:xfrm>
          <a:prstGeom prst="roundRect">
            <a:avLst/>
          </a:prstGeom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673280" y="3803948"/>
            <a:ext cx="64807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294584" y="3758865"/>
            <a:ext cx="64807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5400000">
            <a:off x="5483932" y="1698440"/>
            <a:ext cx="648072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9272091" y="3803066"/>
            <a:ext cx="978408" cy="48463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0790559" y="3407022"/>
            <a:ext cx="0" cy="396044"/>
          </a:xfrm>
          <a:prstGeom prst="straightConnector1">
            <a:avLst/>
          </a:prstGeom>
          <a:ln w="76200">
            <a:solidFill>
              <a:srgbClr val="4171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9061151" y="4244193"/>
            <a:ext cx="0" cy="504056"/>
          </a:xfrm>
          <a:prstGeom prst="straightConnector1">
            <a:avLst/>
          </a:prstGeom>
          <a:ln w="76200">
            <a:solidFill>
              <a:srgbClr val="4171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602427" y="5177047"/>
            <a:ext cx="648072" cy="360040"/>
          </a:xfrm>
          <a:prstGeom prst="roundRect">
            <a:avLst/>
          </a:prstGeom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0791775" y="3884153"/>
            <a:ext cx="64807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8413079" y="3839070"/>
            <a:ext cx="64807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 rot="5400000">
            <a:off x="9602427" y="1912856"/>
            <a:ext cx="64807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618050" y="1536255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Tunneling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19538" y="1569511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Tunneling, q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362192" y="1652780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Doppler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802985" y="939776"/>
            <a:ext cx="1763498" cy="2401974"/>
            <a:chOff x="6802985" y="939776"/>
            <a:chExt cx="1763498" cy="2401974"/>
          </a:xfrm>
        </p:grpSpPr>
        <p:pic>
          <p:nvPicPr>
            <p:cNvPr id="4098" name="Picture 2" descr="SQUID On Tip sensors | Zeldov group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50" t="-2299" r="11744" b="2299"/>
            <a:stretch/>
          </p:blipFill>
          <p:spPr bwMode="auto">
            <a:xfrm rot="1528011">
              <a:off x="6802985" y="1437096"/>
              <a:ext cx="1458109" cy="1904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7179757" y="939776"/>
                  <a:ext cx="13867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𝑛𝐴</m:t>
                        </m:r>
                      </m:oMath>
                    </m:oMathPara>
                  </a14:m>
                  <a:endParaRPr lang="en-US" sz="24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9757" y="939776"/>
                  <a:ext cx="1386726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328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111" y="401796"/>
            <a:ext cx="8716682" cy="777875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Outlook: charging effects</a:t>
            </a:r>
            <a:endParaRPr lang="he-IL" sz="6000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12D777-4D35-EB4D-015D-D4A02AD1E653}"/>
              </a:ext>
            </a:extLst>
          </p:cNvPr>
          <p:cNvCxnSpPr>
            <a:cxnSpLocks/>
          </p:cNvCxnSpPr>
          <p:nvPr/>
        </p:nvCxnSpPr>
        <p:spPr>
          <a:xfrm>
            <a:off x="2791776" y="5213829"/>
            <a:ext cx="5557024" cy="0"/>
          </a:xfrm>
          <a:prstGeom prst="straightConnector1">
            <a:avLst/>
          </a:prstGeom>
          <a:ln w="50800">
            <a:solidFill>
              <a:srgbClr val="FFC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5A03A0-372B-28BC-33ED-A3482C837BD1}"/>
                  </a:ext>
                </a:extLst>
              </p:cNvPr>
              <p:cNvSpPr txBox="1"/>
              <p:nvPr/>
            </p:nvSpPr>
            <p:spPr>
              <a:xfrm>
                <a:off x="8730085" y="4881045"/>
                <a:ext cx="2873415" cy="783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Josephson</m:t>
                              </m:r>
                              <m:r>
                                <a:rPr lang="en-US" sz="2000" b="0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energy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Charging</m:t>
                              </m:r>
                              <m:r>
                                <a:rPr lang="en-US" sz="2000" b="0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energy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IL" sz="2000" dirty="0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5A03A0-372B-28BC-33ED-A3482C837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085" y="4881045"/>
                <a:ext cx="2873415" cy="7838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EE3B66-FB4B-8D2D-59E6-FCF929CEE93C}"/>
              </a:ext>
            </a:extLst>
          </p:cNvPr>
          <p:cNvCxnSpPr>
            <a:cxnSpLocks/>
          </p:cNvCxnSpPr>
          <p:nvPr/>
        </p:nvCxnSpPr>
        <p:spPr>
          <a:xfrm flipV="1">
            <a:off x="2791776" y="1852445"/>
            <a:ext cx="0" cy="3375444"/>
          </a:xfrm>
          <a:prstGeom prst="straightConnector1">
            <a:avLst/>
          </a:prstGeom>
          <a:ln w="50800">
            <a:solidFill>
              <a:srgbClr val="FFC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9315BD-B731-794F-84EE-97F32D6B158F}"/>
                  </a:ext>
                </a:extLst>
              </p:cNvPr>
              <p:cNvSpPr txBox="1"/>
              <p:nvPr/>
            </p:nvSpPr>
            <p:spPr>
              <a:xfrm>
                <a:off x="660588" y="3292886"/>
                <a:ext cx="1749903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L" sz="2000" dirty="0">
                    <a:solidFill>
                      <a:srgbClr val="FFC000"/>
                    </a:solidFill>
                    <a:latin typeface="Cambria" panose="02040503050406030204" pitchFamily="18" charset="0"/>
                  </a:rPr>
                  <a:t>Time-reversal</a:t>
                </a:r>
              </a:p>
              <a:p>
                <a:pPr algn="ctr"/>
                <a:r>
                  <a:rPr lang="en-US" sz="2000" dirty="0">
                    <a:solidFill>
                      <a:srgbClr val="FFC000"/>
                    </a:solidFill>
                    <a:latin typeface="Cambria" panose="02040503050406030204" pitchFamily="18" charset="0"/>
                  </a:rPr>
                  <a:t>b</a:t>
                </a:r>
                <a:r>
                  <a:rPr lang="en-IL" sz="2000" dirty="0">
                    <a:solidFill>
                      <a:srgbClr val="FFC000"/>
                    </a:solidFill>
                    <a:latin typeface="Cambria" panose="02040503050406030204" pitchFamily="18" charset="0"/>
                  </a:rPr>
                  <a:t>reaker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</m:oMath>
                  </m:oMathPara>
                </a14:m>
                <a:endParaRPr lang="en-IL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9315BD-B731-794F-84EE-97F32D6B1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88" y="3292886"/>
                <a:ext cx="1749903" cy="1015663"/>
              </a:xfrm>
              <a:prstGeom prst="rect">
                <a:avLst/>
              </a:prstGeom>
              <a:blipFill>
                <a:blip r:embed="rId4"/>
                <a:stretch>
                  <a:fillRect l="-3484" t="-2994" r="-1045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287109A-1320-359E-4205-720FEE06FF9D}"/>
              </a:ext>
            </a:extLst>
          </p:cNvPr>
          <p:cNvSpPr txBox="1"/>
          <p:nvPr/>
        </p:nvSpPr>
        <p:spPr>
          <a:xfrm>
            <a:off x="5643001" y="4050048"/>
            <a:ext cx="29113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+mj-lt"/>
                <a:ea typeface="CMU Sans Serif Medium" panose="02000603000000000000" pitchFamily="2" charset="0"/>
                <a:cs typeface="CMU Sans Serif Medium" panose="02000603000000000000" pitchFamily="2" charset="0"/>
              </a:rPr>
              <a:t>Non-topological</a:t>
            </a:r>
            <a:endParaRPr lang="en-IL" sz="3200" b="1" dirty="0">
              <a:solidFill>
                <a:srgbClr val="FFC000"/>
              </a:solidFill>
              <a:latin typeface="+mj-lt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  <a:p>
            <a:pPr algn="ctr"/>
            <a:r>
              <a:rPr lang="en-IL" sz="3200" b="1" dirty="0">
                <a:solidFill>
                  <a:srgbClr val="FFC000"/>
                </a:solidFill>
                <a:latin typeface="+mj-lt"/>
                <a:ea typeface="CMU Sans Serif Medium" panose="02000603000000000000" pitchFamily="2" charset="0"/>
                <a:cs typeface="CMU Sans Serif Medium" panose="02000603000000000000" pitchFamily="2" charset="0"/>
              </a:rPr>
              <a:t>superconductor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6C7B1D-EDA2-8FD5-E47D-4A4BF30207AE}"/>
              </a:ext>
            </a:extLst>
          </p:cNvPr>
          <p:cNvSpPr txBox="1"/>
          <p:nvPr/>
        </p:nvSpPr>
        <p:spPr>
          <a:xfrm>
            <a:off x="2764874" y="4050048"/>
            <a:ext cx="26542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+mj-lt"/>
                <a:ea typeface="CMU Sans Serif Medium" panose="02000603000000000000" pitchFamily="2" charset="0"/>
                <a:cs typeface="CMU Sans Serif Medium" panose="02000603000000000000" pitchFamily="2" charset="0"/>
              </a:rPr>
              <a:t>Localized pairs</a:t>
            </a:r>
          </a:p>
          <a:p>
            <a:pPr algn="ctr"/>
            <a:r>
              <a:rPr lang="en-US" sz="3200" b="1" dirty="0">
                <a:solidFill>
                  <a:srgbClr val="FFC000"/>
                </a:solidFill>
                <a:latin typeface="+mj-lt"/>
                <a:ea typeface="CMU Sans Serif Medium" panose="02000603000000000000" pitchFamily="2" charset="0"/>
                <a:cs typeface="CMU Sans Serif Medium" panose="02000603000000000000" pitchFamily="2" charset="0"/>
              </a:rPr>
              <a:t>insulator</a:t>
            </a:r>
            <a:endParaRPr lang="en-IL" sz="3200" b="1" dirty="0">
              <a:solidFill>
                <a:srgbClr val="FFC000"/>
              </a:solidFill>
              <a:latin typeface="+mj-lt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B66DA8-13D3-AF0E-C265-FCDE6644FD1D}"/>
              </a:ext>
            </a:extLst>
          </p:cNvPr>
          <p:cNvSpPr txBox="1"/>
          <p:nvPr/>
        </p:nvSpPr>
        <p:spPr>
          <a:xfrm>
            <a:off x="5573413" y="2459832"/>
            <a:ext cx="31459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+mj-lt"/>
                <a:ea typeface="CMU Sans Serif Medium" panose="02000603000000000000" pitchFamily="2" charset="0"/>
                <a:cs typeface="CMU Sans Serif Medium" panose="02000603000000000000" pitchFamily="2" charset="0"/>
              </a:rPr>
              <a:t>Chiral topological</a:t>
            </a:r>
          </a:p>
          <a:p>
            <a:pPr algn="ctr"/>
            <a:r>
              <a:rPr lang="en-US" sz="3200" b="1" dirty="0">
                <a:solidFill>
                  <a:srgbClr val="FFC000"/>
                </a:solidFill>
                <a:latin typeface="+mj-lt"/>
                <a:ea typeface="CMU Sans Serif Medium" panose="02000603000000000000" pitchFamily="2" charset="0"/>
                <a:cs typeface="CMU Sans Serif Medium" panose="02000603000000000000" pitchFamily="2" charset="0"/>
              </a:rPr>
              <a:t>superconductor</a:t>
            </a:r>
            <a:endParaRPr lang="en-IL" sz="3200" b="1" dirty="0">
              <a:solidFill>
                <a:srgbClr val="FFC000"/>
              </a:solidFill>
              <a:latin typeface="+mj-lt"/>
              <a:ea typeface="CMU Sans Serif Medium" panose="02000603000000000000" pitchFamily="2" charset="0"/>
              <a:cs typeface="CMU Sans Serif Medium" panose="02000603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38856C-1C8A-CCB4-9D0D-AF7E55821798}"/>
              </a:ext>
            </a:extLst>
          </p:cNvPr>
          <p:cNvSpPr txBox="1"/>
          <p:nvPr/>
        </p:nvSpPr>
        <p:spPr>
          <a:xfrm>
            <a:off x="3126185" y="2513196"/>
            <a:ext cx="21339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+mj-lt"/>
                <a:ea typeface="CMU Sans Serif Medium" panose="02000603000000000000" pitchFamily="2" charset="0"/>
                <a:cs typeface="CMU Sans Serif Medium" panose="02000603000000000000" pitchFamily="2" charset="0"/>
              </a:rPr>
              <a:t>Chiral</a:t>
            </a:r>
          </a:p>
          <a:p>
            <a:pPr algn="ctr"/>
            <a:r>
              <a:rPr lang="en-US" sz="3200" b="1" dirty="0">
                <a:solidFill>
                  <a:srgbClr val="FFC000"/>
                </a:solidFill>
                <a:latin typeface="+mj-lt"/>
                <a:ea typeface="CMU Sans Serif Medium" panose="02000603000000000000" pitchFamily="2" charset="0"/>
                <a:cs typeface="CMU Sans Serif Medium" panose="02000603000000000000" pitchFamily="2" charset="0"/>
              </a:rPr>
              <a:t>spin liquid?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2C7784-9716-409D-E9C7-B43074566019}"/>
              </a:ext>
            </a:extLst>
          </p:cNvPr>
          <p:cNvSpPr txBox="1"/>
          <p:nvPr/>
        </p:nvSpPr>
        <p:spPr>
          <a:xfrm>
            <a:off x="5120319" y="5346559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>
                <a:solidFill>
                  <a:srgbClr val="FFC000"/>
                </a:solidFill>
                <a:latin typeface="Cambria" panose="02040503050406030204" pitchFamily="18" charset="0"/>
              </a:rPr>
              <a:t>~1</a:t>
            </a:r>
          </a:p>
        </p:txBody>
      </p:sp>
    </p:spTree>
    <p:extLst>
      <p:ext uri="{BB962C8B-B14F-4D97-AF65-F5344CB8AC3E}">
        <p14:creationId xmlns:p14="http://schemas.microsoft.com/office/powerpoint/2010/main" val="19483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93675"/>
            <a:ext cx="121920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Collaborators</a:t>
            </a:r>
            <a:endParaRPr lang="he-IL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5A69C8-C772-461D-B396-BBBE463E0BC9}"/>
              </a:ext>
            </a:extLst>
          </p:cNvPr>
          <p:cNvSpPr txBox="1"/>
          <p:nvPr/>
        </p:nvSpPr>
        <p:spPr>
          <a:xfrm>
            <a:off x="1661430" y="4131931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b="1" dirty="0">
                <a:solidFill>
                  <a:srgbClr val="FFC000"/>
                </a:solidFill>
              </a:rPr>
              <a:t>Niels Bohr Institute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6827BB-BAB7-40EB-AEF4-E3825AF80956}"/>
              </a:ext>
            </a:extLst>
          </p:cNvPr>
          <p:cNvSpPr txBox="1"/>
          <p:nvPr/>
        </p:nvSpPr>
        <p:spPr>
          <a:xfrm>
            <a:off x="7785825" y="4131931"/>
            <a:ext cx="333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b="1" dirty="0">
                <a:solidFill>
                  <a:srgbClr val="FFC000"/>
                </a:solidFill>
              </a:rPr>
              <a:t>Freie University Berlin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9D511-6575-4E08-A808-575347456323}"/>
              </a:ext>
            </a:extLst>
          </p:cNvPr>
          <p:cNvSpPr txBox="1"/>
          <p:nvPr/>
        </p:nvSpPr>
        <p:spPr>
          <a:xfrm>
            <a:off x="947272" y="1090767"/>
            <a:ext cx="4515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b="1" dirty="0">
                <a:solidFill>
                  <a:srgbClr val="FFC000"/>
                </a:solidFill>
              </a:rPr>
              <a:t>Weizmann Institute</a:t>
            </a:r>
            <a:r>
              <a:rPr lang="en-US" sz="2400" b="1" dirty="0">
                <a:solidFill>
                  <a:srgbClr val="FFC000"/>
                </a:solidFill>
              </a:rPr>
              <a:t> of Science</a:t>
            </a:r>
            <a:endParaRPr lang="en-IL" sz="2400" b="1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4271-71E5-469A-B1BF-5727BFB61486}"/>
              </a:ext>
            </a:extLst>
          </p:cNvPr>
          <p:cNvSpPr txBox="1"/>
          <p:nvPr/>
        </p:nvSpPr>
        <p:spPr>
          <a:xfrm>
            <a:off x="7937668" y="1090767"/>
            <a:ext cx="282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b="1" dirty="0">
                <a:solidFill>
                  <a:srgbClr val="FFC000"/>
                </a:solidFill>
              </a:rPr>
              <a:t>Harvard</a:t>
            </a:r>
            <a:r>
              <a:rPr lang="en-US" sz="2400" b="1" dirty="0">
                <a:solidFill>
                  <a:srgbClr val="FFC000"/>
                </a:solidFill>
              </a:rPr>
              <a:t> University</a:t>
            </a:r>
            <a:endParaRPr lang="en-IL" sz="2400" b="1" dirty="0">
              <a:solidFill>
                <a:srgbClr val="FFC000"/>
              </a:solidFill>
            </a:endParaRPr>
          </a:p>
        </p:txBody>
      </p:sp>
      <p:pic>
        <p:nvPicPr>
          <p:cNvPr id="10" name="Picture 6" descr="Prof. Felix von Oppen">
            <a:extLst>
              <a:ext uri="{FF2B5EF4-FFF2-40B4-BE49-F238E27FC236}">
                <a16:creationId xmlns:a16="http://schemas.microsoft.com/office/drawing/2014/main" id="{90D24839-D44F-46F4-8FBC-04238AD20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0" r="23200"/>
          <a:stretch/>
        </p:blipFill>
        <p:spPr bwMode="auto">
          <a:xfrm>
            <a:off x="8696027" y="4578112"/>
            <a:ext cx="1067859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enter for Quantum Devices (QDev), University of Copenhagen, DNRF">
            <a:extLst>
              <a:ext uri="{FF2B5EF4-FFF2-40B4-BE49-F238E27FC236}">
                <a16:creationId xmlns:a16="http://schemas.microsoft.com/office/drawing/2014/main" id="{8B5B4E92-5E0C-42B8-B765-5E84A3B56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6" t="1575" r="25207" b="3611"/>
          <a:stretch/>
        </p:blipFill>
        <p:spPr bwMode="auto">
          <a:xfrm>
            <a:off x="1734406" y="4616077"/>
            <a:ext cx="1245196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AE00CE-6D46-48CC-B053-FE2AF4C129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t="2129" r="20964" b="10701"/>
          <a:stretch/>
        </p:blipFill>
        <p:spPr>
          <a:xfrm>
            <a:off x="3286175" y="4616077"/>
            <a:ext cx="1237759" cy="14097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80E3EC-55DE-4985-8EEF-6D94CD98B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1868" y="1540860"/>
            <a:ext cx="1216294" cy="14041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5F592D-6794-4F50-A3A0-DB8972B42B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2962" y="1548586"/>
            <a:ext cx="1149060" cy="13801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6D79B0-B59F-4E06-907B-E29F39145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2141" y="1531668"/>
            <a:ext cx="1167180" cy="140257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4FB21F6-543E-4098-AB42-C7A4C440693D}"/>
              </a:ext>
            </a:extLst>
          </p:cNvPr>
          <p:cNvSpPr/>
          <p:nvPr/>
        </p:nvSpPr>
        <p:spPr>
          <a:xfrm>
            <a:off x="827310" y="3063340"/>
            <a:ext cx="7697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FFC000"/>
                </a:solidFill>
              </a:rPr>
              <a:t>Omri</a:t>
            </a:r>
            <a:r>
              <a:rPr lang="en-US" dirty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Lesser</a:t>
            </a:r>
            <a:endParaRPr lang="en-IL" dirty="0">
              <a:solidFill>
                <a:srgbClr val="FFC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E4AC49-88C8-43C9-99F3-3C0F48BF8919}"/>
              </a:ext>
            </a:extLst>
          </p:cNvPr>
          <p:cNvSpPr/>
          <p:nvPr/>
        </p:nvSpPr>
        <p:spPr>
          <a:xfrm>
            <a:off x="3194145" y="3063340"/>
            <a:ext cx="1266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L" dirty="0">
                <a:solidFill>
                  <a:srgbClr val="FFC000"/>
                </a:solidFill>
              </a:rPr>
              <a:t>Samuel D. </a:t>
            </a:r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IL" dirty="0">
                <a:solidFill>
                  <a:srgbClr val="FFC000"/>
                </a:solidFill>
              </a:rPr>
              <a:t>Escribano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36B6AE-C470-4056-9EE5-C676D42FD401}"/>
              </a:ext>
            </a:extLst>
          </p:cNvPr>
          <p:cNvSpPr/>
          <p:nvPr/>
        </p:nvSpPr>
        <p:spPr>
          <a:xfrm>
            <a:off x="4907050" y="3063338"/>
            <a:ext cx="6960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L" dirty="0">
                <a:solidFill>
                  <a:srgbClr val="FFC000"/>
                </a:solidFill>
              </a:rPr>
              <a:t>Ady</a:t>
            </a:r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IL" dirty="0">
                <a:solidFill>
                  <a:srgbClr val="FFC000"/>
                </a:solidFill>
              </a:rPr>
              <a:t>Stern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ECE587-FAB6-45E1-B647-170D95E63A07}"/>
              </a:ext>
            </a:extLst>
          </p:cNvPr>
          <p:cNvSpPr/>
          <p:nvPr/>
        </p:nvSpPr>
        <p:spPr>
          <a:xfrm>
            <a:off x="1867964" y="3076310"/>
            <a:ext cx="1077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Nadav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Drechsler</a:t>
            </a:r>
            <a:endParaRPr lang="en-IL" dirty="0">
              <a:solidFill>
                <a:srgbClr val="FFC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667949-3660-45E9-BE01-9D681ADA11A9}"/>
              </a:ext>
            </a:extLst>
          </p:cNvPr>
          <p:cNvSpPr/>
          <p:nvPr/>
        </p:nvSpPr>
        <p:spPr>
          <a:xfrm>
            <a:off x="3238746" y="6136526"/>
            <a:ext cx="1228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L" dirty="0">
                <a:solidFill>
                  <a:srgbClr val="FFC000"/>
                </a:solidFill>
              </a:rPr>
              <a:t>Charl</a:t>
            </a:r>
            <a:r>
              <a:rPr lang="en-US" dirty="0">
                <a:solidFill>
                  <a:srgbClr val="FFC000"/>
                </a:solidFill>
              </a:rPr>
              <a:t>es M.</a:t>
            </a:r>
          </a:p>
          <a:p>
            <a:pPr algn="ctr"/>
            <a:r>
              <a:rPr lang="en-IL" dirty="0">
                <a:solidFill>
                  <a:srgbClr val="FFC000"/>
                </a:solidFill>
              </a:rPr>
              <a:t>Marcus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D26F2C-B2BA-4DC7-88C3-6A473AE73E43}"/>
              </a:ext>
            </a:extLst>
          </p:cNvPr>
          <p:cNvSpPr/>
          <p:nvPr/>
        </p:nvSpPr>
        <p:spPr>
          <a:xfrm>
            <a:off x="1734406" y="6136526"/>
            <a:ext cx="1095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L" dirty="0">
                <a:solidFill>
                  <a:srgbClr val="FFC000"/>
                </a:solidFill>
              </a:rPr>
              <a:t>Karsten</a:t>
            </a:r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IL" dirty="0">
                <a:solidFill>
                  <a:srgbClr val="FFC000"/>
                </a:solidFill>
              </a:rPr>
              <a:t>Flensberg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C1F10D1-68C5-43F4-8AA9-49DED0454053}"/>
              </a:ext>
            </a:extLst>
          </p:cNvPr>
          <p:cNvSpPr/>
          <p:nvPr/>
        </p:nvSpPr>
        <p:spPr>
          <a:xfrm>
            <a:off x="8602760" y="6100446"/>
            <a:ext cx="1229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L" dirty="0">
                <a:solidFill>
                  <a:srgbClr val="FFC000"/>
                </a:solidFill>
              </a:rPr>
              <a:t>Felix</a:t>
            </a:r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IL" dirty="0">
                <a:solidFill>
                  <a:srgbClr val="FFC000"/>
                </a:solidFill>
              </a:rPr>
              <a:t>von Oppen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147235-66D4-4E09-9F41-F880989B94BB}"/>
              </a:ext>
            </a:extLst>
          </p:cNvPr>
          <p:cNvGrpSpPr/>
          <p:nvPr/>
        </p:nvGrpSpPr>
        <p:grpSpPr>
          <a:xfrm>
            <a:off x="7473533" y="1533787"/>
            <a:ext cx="940800" cy="2175883"/>
            <a:chOff x="7473533" y="1533787"/>
            <a:chExt cx="940800" cy="2175883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0B7529B7-E638-47D4-8DE5-ECE8E0BC13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533" y="1533787"/>
              <a:ext cx="940800" cy="141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46A10F4-7C24-4B1E-AEAD-B2167ACA2DE7}"/>
                </a:ext>
              </a:extLst>
            </p:cNvPr>
            <p:cNvSpPr/>
            <p:nvPr/>
          </p:nvSpPr>
          <p:spPr>
            <a:xfrm>
              <a:off x="7491202" y="3063339"/>
              <a:ext cx="8915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L" dirty="0">
                  <a:solidFill>
                    <a:srgbClr val="FFC000"/>
                  </a:solidFill>
                </a:rPr>
                <a:t>Amir</a:t>
              </a:r>
              <a:endParaRPr lang="en-US" dirty="0">
                <a:solidFill>
                  <a:srgbClr val="FFC000"/>
                </a:solidFill>
              </a:endParaRPr>
            </a:p>
            <a:p>
              <a:pPr algn="ctr"/>
              <a:r>
                <a:rPr lang="en-IL" dirty="0">
                  <a:solidFill>
                    <a:srgbClr val="FFC000"/>
                  </a:solidFill>
                </a:rPr>
                <a:t>Yacoby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5EF840B-71AE-43B8-8F15-D98B62443465}"/>
              </a:ext>
            </a:extLst>
          </p:cNvPr>
          <p:cNvGrpSpPr/>
          <p:nvPr/>
        </p:nvGrpSpPr>
        <p:grpSpPr>
          <a:xfrm>
            <a:off x="10128851" y="1533787"/>
            <a:ext cx="1058727" cy="2185427"/>
            <a:chOff x="10443176" y="1533787"/>
            <a:chExt cx="1058727" cy="2185427"/>
          </a:xfrm>
        </p:grpSpPr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5972CBF1-AD2F-4159-B20D-2B6B68048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3176" y="1533787"/>
              <a:ext cx="1058727" cy="141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3C7E542-B44C-4682-B371-B65470AF7842}"/>
                </a:ext>
              </a:extLst>
            </p:cNvPr>
            <p:cNvSpPr/>
            <p:nvPr/>
          </p:nvSpPr>
          <p:spPr>
            <a:xfrm>
              <a:off x="10514721" y="3072883"/>
              <a:ext cx="9156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L" dirty="0">
                  <a:solidFill>
                    <a:srgbClr val="FFC000"/>
                  </a:solidFill>
                </a:rPr>
                <a:t>Marie</a:t>
              </a:r>
              <a:endParaRPr lang="en-US" dirty="0">
                <a:solidFill>
                  <a:srgbClr val="FFC000"/>
                </a:solidFill>
              </a:endParaRPr>
            </a:p>
            <a:p>
              <a:pPr algn="ctr"/>
              <a:r>
                <a:rPr lang="en-IL" dirty="0">
                  <a:solidFill>
                    <a:srgbClr val="FFC000"/>
                  </a:solidFill>
                </a:rPr>
                <a:t>Wesson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C7B3E1C-27E3-476B-9123-808A1D9B82B2}"/>
              </a:ext>
            </a:extLst>
          </p:cNvPr>
          <p:cNvGrpSpPr/>
          <p:nvPr/>
        </p:nvGrpSpPr>
        <p:grpSpPr>
          <a:xfrm>
            <a:off x="8696027" y="1533787"/>
            <a:ext cx="1158954" cy="2185427"/>
            <a:chOff x="8848427" y="1533787"/>
            <a:chExt cx="1158954" cy="2185427"/>
          </a:xfrm>
        </p:grpSpPr>
        <p:pic>
          <p:nvPicPr>
            <p:cNvPr id="14" name="Picture 16" descr="Andrew Saydjari | Department of Astronomy">
              <a:extLst>
                <a:ext uri="{FF2B5EF4-FFF2-40B4-BE49-F238E27FC236}">
                  <a16:creationId xmlns:a16="http://schemas.microsoft.com/office/drawing/2014/main" id="{DA452FCF-8A78-4D0C-85E7-4127EF893E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6" r="9809"/>
            <a:stretch/>
          </p:blipFill>
          <p:spPr bwMode="auto">
            <a:xfrm>
              <a:off x="8848427" y="1533787"/>
              <a:ext cx="1158954" cy="141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83AEDCF-E2DB-4055-B90A-C09B03CFF565}"/>
                </a:ext>
              </a:extLst>
            </p:cNvPr>
            <p:cNvSpPr/>
            <p:nvPr/>
          </p:nvSpPr>
          <p:spPr>
            <a:xfrm>
              <a:off x="8951651" y="3072883"/>
              <a:ext cx="9525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L" dirty="0">
                  <a:solidFill>
                    <a:srgbClr val="FFC000"/>
                  </a:solidFill>
                </a:rPr>
                <a:t>Andrew</a:t>
              </a:r>
              <a:endParaRPr lang="en-US" dirty="0">
                <a:solidFill>
                  <a:srgbClr val="FFC000"/>
                </a:solidFill>
              </a:endParaRPr>
            </a:p>
            <a:p>
              <a:pPr algn="ctr"/>
              <a:r>
                <a:rPr lang="en-IL" dirty="0">
                  <a:solidFill>
                    <a:srgbClr val="FFC000"/>
                  </a:solidFill>
                </a:rPr>
                <a:t>Saydjari</a:t>
              </a:r>
            </a:p>
          </p:txBody>
        </p:sp>
      </p:grpSp>
      <p:pic>
        <p:nvPicPr>
          <p:cNvPr id="1028" name="Picture 4" descr="Special Seminar by Omri Lesser (Weizman Institute of Science) - Cornel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42" y="1533787"/>
            <a:ext cx="981564" cy="140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6EFEA19-537A-4E0F-B13F-6133A2809470}"/>
              </a:ext>
            </a:extLst>
          </p:cNvPr>
          <p:cNvSpPr/>
          <p:nvPr/>
        </p:nvSpPr>
        <p:spPr>
          <a:xfrm>
            <a:off x="5975213" y="3063338"/>
            <a:ext cx="10075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Daniil</a:t>
            </a:r>
          </a:p>
          <a:p>
            <a:pPr algn="ctr"/>
            <a:r>
              <a:rPr lang="en-US" dirty="0" err="1">
                <a:solidFill>
                  <a:srgbClr val="FFC000"/>
                </a:solidFill>
              </a:rPr>
              <a:t>Skliannyi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074" name="Picture 2" descr="https://media.licdn.com/dms/image/v2/C4D03AQG2_CGQMTPTag/profile-displayphoto-shrink_200_200/profile-displayphoto-shrink_200_200/0/1598706086886?e=2147483647&amp;v=beta&amp;t=Fi_eUE8p2fGOFxsb3VySPFfpcmr_B850fO749NU333Y">
            <a:extLst>
              <a:ext uri="{FF2B5EF4-FFF2-40B4-BE49-F238E27FC236}">
                <a16:creationId xmlns:a16="http://schemas.microsoft.com/office/drawing/2014/main" id="{48A3C928-0E08-40B0-82E5-8067CF6E9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52" y="4506390"/>
            <a:ext cx="1284891" cy="128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DDFFF22-E712-4CEC-8557-C97140CF94E3}"/>
              </a:ext>
            </a:extLst>
          </p:cNvPr>
          <p:cNvSpPr/>
          <p:nvPr/>
        </p:nvSpPr>
        <p:spPr>
          <a:xfrm>
            <a:off x="4595057" y="6100446"/>
            <a:ext cx="11729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Anders E </a:t>
            </a:r>
            <a:r>
              <a:rPr lang="en-US" dirty="0" err="1">
                <a:solidFill>
                  <a:srgbClr val="FFC000"/>
                </a:solidFill>
              </a:rPr>
              <a:t>E</a:t>
            </a:r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rgbClr val="FFC000"/>
                </a:solidFill>
              </a:rPr>
              <a:t> Dahl</a:t>
            </a:r>
          </a:p>
        </p:txBody>
      </p:sp>
      <p:pic>
        <p:nvPicPr>
          <p:cNvPr id="3" name="Picture 2" descr="Picture of Daniil Skliannyi">
            <a:extLst>
              <a:ext uri="{FF2B5EF4-FFF2-40B4-BE49-F238E27FC236}">
                <a16:creationId xmlns:a16="http://schemas.microsoft.com/office/drawing/2014/main" id="{E29596AA-035F-4FD2-B6C3-73E97651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8" y="1574243"/>
            <a:ext cx="1125584" cy="135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0779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7975"/>
            <a:ext cx="80391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Summary</a:t>
            </a:r>
            <a:endParaRPr lang="he-IL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4C00C9-5D6F-4C68-ABD6-A98E1BDFE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3500"/>
            <a:ext cx="6553200" cy="5127625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One-dimensional topological superconductivity can be achieved with only phase biasing and no external Zeeman fields. Materials selections.</a:t>
            </a:r>
          </a:p>
          <a:p>
            <a:r>
              <a:rPr lang="en-US" sz="3200" dirty="0"/>
              <a:t>2D Chiral topological superconductivity can be realized in spin-orbit coupled Josephson junction arrays, with phase control / external flux / exchange bias</a:t>
            </a:r>
          </a:p>
          <a:p>
            <a:r>
              <a:rPr lang="en-US" sz="3200" dirty="0">
                <a:sym typeface="Wingdings" panose="05000000000000000000" pitchFamily="2" charset="2"/>
              </a:rPr>
              <a:t>If experience SC-Insulator transition we get a Chiral Spin Liquid </a:t>
            </a:r>
          </a:p>
          <a:p>
            <a:r>
              <a:rPr lang="en-US" sz="3200" dirty="0"/>
              <a:t>Indication for Topo SC in TI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FEB5F74-CD73-4FB0-AC34-B1968BC98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5891" y="543049"/>
            <a:ext cx="2637599" cy="201872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A41DB1D-8570-4CB6-B7AE-1679D7BB6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599" y="304635"/>
            <a:ext cx="255270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C1D5A6-3E60-4A57-AF1E-D277A4D98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983" y="2855433"/>
            <a:ext cx="3168352" cy="1432577"/>
          </a:xfrm>
          <a:prstGeom prst="rect">
            <a:avLst/>
          </a:prstGeom>
        </p:spPr>
      </p:pic>
      <p:pic>
        <p:nvPicPr>
          <p:cNvPr id="8" name="object 3">
            <a:extLst>
              <a:ext uri="{FF2B5EF4-FFF2-40B4-BE49-F238E27FC236}">
                <a16:creationId xmlns:a16="http://schemas.microsoft.com/office/drawing/2014/main" id="{C0528502-4BA5-4226-9F13-2C8DD0AC378B}"/>
              </a:ext>
            </a:extLst>
          </p:cNvPr>
          <p:cNvPicPr/>
          <p:nvPr/>
        </p:nvPicPr>
        <p:blipFill>
          <a:blip r:embed="rId7" cstate="print"/>
          <a:srcRect t="74710" r="53047"/>
          <a:stretch>
            <a:fillRect/>
          </a:stretch>
        </p:blipFill>
        <p:spPr>
          <a:xfrm>
            <a:off x="8923981" y="5301208"/>
            <a:ext cx="3021417" cy="1467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C8EC7E-BD70-42CC-A169-35109C52717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" r="49561" b="65583"/>
          <a:stretch>
            <a:fillRect/>
          </a:stretch>
        </p:blipFill>
        <p:spPr>
          <a:xfrm>
            <a:off x="7190495" y="4271134"/>
            <a:ext cx="3244194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34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Lettering Thank You Sticker for iOS &amp; Android | GIPHY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4" y="-1168401"/>
            <a:ext cx="9242425" cy="924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211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E86ABF6-8823-94E4-6E75-B51B8940C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AA8E741-843B-FCB0-7622-59B15CE38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2348880"/>
            <a:ext cx="3234795" cy="15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תיבת טקסט 11">
            <a:extLst>
              <a:ext uri="{FF2B5EF4-FFF2-40B4-BE49-F238E27FC236}">
                <a16:creationId xmlns:a16="http://schemas.microsoft.com/office/drawing/2014/main" id="{DE2100B8-A556-E358-CA1D-D39910E038F6}"/>
              </a:ext>
            </a:extLst>
          </p:cNvPr>
          <p:cNvSpPr txBox="1"/>
          <p:nvPr/>
        </p:nvSpPr>
        <p:spPr>
          <a:xfrm>
            <a:off x="191344" y="837048"/>
            <a:ext cx="7896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Phase-induced Majorana zero modes</a:t>
            </a:r>
          </a:p>
          <a:p>
            <a:r>
              <a:rPr lang="en-US" sz="2000" dirty="0">
                <a:solidFill>
                  <a:srgbClr val="FFC000"/>
                </a:solidFill>
              </a:rPr>
              <a:t>O. Lesser., K. </a:t>
            </a:r>
            <a:r>
              <a:rPr lang="en-US" sz="2000" dirty="0" err="1">
                <a:solidFill>
                  <a:srgbClr val="FFC000"/>
                </a:solidFill>
              </a:rPr>
              <a:t>Flensberg</a:t>
            </a:r>
            <a:r>
              <a:rPr lang="en-US" sz="2000" dirty="0">
                <a:solidFill>
                  <a:srgbClr val="FFC000"/>
                </a:solidFill>
              </a:rPr>
              <a:t>, F. von </a:t>
            </a:r>
            <a:r>
              <a:rPr lang="en-US" sz="2000" dirty="0" err="1">
                <a:solidFill>
                  <a:srgbClr val="FFC000"/>
                </a:solidFill>
              </a:rPr>
              <a:t>Oppen</a:t>
            </a:r>
            <a:r>
              <a:rPr lang="en-US" sz="2000" dirty="0">
                <a:solidFill>
                  <a:srgbClr val="FFC000"/>
                </a:solidFill>
              </a:rPr>
              <a:t>, </a:t>
            </a:r>
            <a:r>
              <a:rPr lang="en-US" sz="2000" b="1" dirty="0">
                <a:solidFill>
                  <a:srgbClr val="FFC000"/>
                </a:solidFill>
              </a:rPr>
              <a:t>Y.O</a:t>
            </a:r>
            <a:r>
              <a:rPr lang="en-US" sz="2000" dirty="0">
                <a:solidFill>
                  <a:srgbClr val="FFC000"/>
                </a:solidFill>
              </a:rPr>
              <a:t>., Phys. Rev. B, 2021</a:t>
            </a:r>
          </a:p>
          <a:p>
            <a:r>
              <a:rPr lang="en-US" sz="2000" dirty="0">
                <a:solidFill>
                  <a:srgbClr val="FFC000"/>
                </a:solidFill>
              </a:rPr>
              <a:t>O. Lesser, A. </a:t>
            </a:r>
            <a:r>
              <a:rPr lang="en-US" sz="2000" dirty="0" err="1">
                <a:solidFill>
                  <a:srgbClr val="FFC000"/>
                </a:solidFill>
              </a:rPr>
              <a:t>Saydjari</a:t>
            </a:r>
            <a:r>
              <a:rPr lang="en-US" sz="2000" dirty="0">
                <a:solidFill>
                  <a:srgbClr val="FFC000"/>
                </a:solidFill>
              </a:rPr>
              <a:t>, M. Wesson, A. </a:t>
            </a:r>
            <a:r>
              <a:rPr lang="en-US" sz="2000" dirty="0" err="1">
                <a:solidFill>
                  <a:srgbClr val="FFC000"/>
                </a:solidFill>
              </a:rPr>
              <a:t>Yacoby</a:t>
            </a:r>
            <a:r>
              <a:rPr lang="en-US" sz="2000" dirty="0">
                <a:solidFill>
                  <a:srgbClr val="FFC000"/>
                </a:solidFill>
              </a:rPr>
              <a:t>, </a:t>
            </a:r>
            <a:r>
              <a:rPr lang="en-US" sz="2000" b="1" dirty="0">
                <a:solidFill>
                  <a:srgbClr val="FFC000"/>
                </a:solidFill>
              </a:rPr>
              <a:t>Y.O.</a:t>
            </a:r>
            <a:r>
              <a:rPr lang="en-US" sz="2000" dirty="0">
                <a:solidFill>
                  <a:srgbClr val="FFC000"/>
                </a:solidFill>
              </a:rPr>
              <a:t>, PNAS, 2021</a:t>
            </a:r>
          </a:p>
          <a:p>
            <a:r>
              <a:rPr lang="en-US" sz="2000" dirty="0">
                <a:solidFill>
                  <a:srgbClr val="FFC000"/>
                </a:solidFill>
              </a:rPr>
              <a:t>O. Lesser, </a:t>
            </a:r>
            <a:r>
              <a:rPr lang="en-US" sz="2000" b="1" dirty="0">
                <a:solidFill>
                  <a:srgbClr val="FFC000"/>
                </a:solidFill>
              </a:rPr>
              <a:t>Y.O.</a:t>
            </a:r>
            <a:r>
              <a:rPr lang="en-US" sz="2000" dirty="0">
                <a:solidFill>
                  <a:srgbClr val="FFC000"/>
                </a:solidFill>
              </a:rPr>
              <a:t>, J. Phys. D, 2022</a:t>
            </a:r>
          </a:p>
          <a:p>
            <a:r>
              <a:rPr lang="en-US" sz="2000" dirty="0">
                <a:solidFill>
                  <a:srgbClr val="FFC000"/>
                </a:solidFill>
              </a:rPr>
              <a:t>O. Lesser, </a:t>
            </a:r>
            <a:r>
              <a:rPr lang="en-US" sz="2000" b="1" dirty="0">
                <a:solidFill>
                  <a:srgbClr val="FFC000"/>
                </a:solidFill>
              </a:rPr>
              <a:t>Y.O.</a:t>
            </a:r>
            <a:r>
              <a:rPr lang="en-US" sz="2000" dirty="0">
                <a:solidFill>
                  <a:srgbClr val="FFC000"/>
                </a:solidFill>
              </a:rPr>
              <a:t>, A. Stern, Phys. Rev. B, 2022</a:t>
            </a:r>
          </a:p>
          <a:p>
            <a:r>
              <a:rPr lang="en-US" sz="2000" dirty="0">
                <a:solidFill>
                  <a:srgbClr val="FFC000"/>
                </a:solidFill>
              </a:rPr>
              <a:t>D. </a:t>
            </a:r>
            <a:r>
              <a:rPr lang="en-US" sz="2000" dirty="0" err="1">
                <a:solidFill>
                  <a:srgbClr val="FFC000"/>
                </a:solidFill>
              </a:rPr>
              <a:t>Escribano</a:t>
            </a:r>
            <a:r>
              <a:rPr lang="en-US" sz="2000" dirty="0">
                <a:solidFill>
                  <a:srgbClr val="FFC000"/>
                </a:solidFill>
              </a:rPr>
              <a:t>, A.E. Dahl, K </a:t>
            </a:r>
            <a:r>
              <a:rPr lang="en-US" sz="2000" dirty="0" err="1">
                <a:solidFill>
                  <a:srgbClr val="FFC000"/>
                </a:solidFill>
              </a:rPr>
              <a:t>Flensberg</a:t>
            </a:r>
            <a:r>
              <a:rPr lang="en-US" sz="2000" dirty="0">
                <a:solidFill>
                  <a:srgbClr val="FFC000"/>
                </a:solidFill>
              </a:rPr>
              <a:t>, </a:t>
            </a:r>
            <a:r>
              <a:rPr lang="en-US" sz="2000" b="1" dirty="0">
                <a:solidFill>
                  <a:srgbClr val="FFC000"/>
                </a:solidFill>
              </a:rPr>
              <a:t>Y.O.</a:t>
            </a:r>
          </a:p>
          <a:p>
            <a:r>
              <a:rPr lang="en-US" sz="2000" dirty="0">
                <a:solidFill>
                  <a:srgbClr val="FFC000"/>
                </a:solidFill>
              </a:rPr>
              <a:t>     PRB (2025) (Poor’s man w phases) </a:t>
            </a:r>
          </a:p>
          <a:p>
            <a:r>
              <a:rPr lang="en-US" sz="2000" dirty="0">
                <a:solidFill>
                  <a:srgbClr val="FFC000"/>
                </a:solidFill>
              </a:rPr>
              <a:t>D. </a:t>
            </a:r>
            <a:r>
              <a:rPr lang="en-US" sz="2000" dirty="0" err="1">
                <a:solidFill>
                  <a:srgbClr val="FFC000"/>
                </a:solidFill>
              </a:rPr>
              <a:t>Skliannyi</a:t>
            </a:r>
            <a:r>
              <a:rPr lang="en-US" sz="2000" dirty="0">
                <a:solidFill>
                  <a:srgbClr val="FFC000"/>
                </a:solidFill>
              </a:rPr>
              <a:t>, </a:t>
            </a:r>
            <a:r>
              <a:rPr lang="en-US" sz="2000" b="1" dirty="0">
                <a:solidFill>
                  <a:srgbClr val="FFC000"/>
                </a:solidFill>
              </a:rPr>
              <a:t>Y.O.</a:t>
            </a:r>
            <a:r>
              <a:rPr lang="en-US" sz="2000" dirty="0">
                <a:solidFill>
                  <a:srgbClr val="FFC000"/>
                </a:solidFill>
              </a:rPr>
              <a:t>, A. Stern </a:t>
            </a:r>
          </a:p>
          <a:p>
            <a:r>
              <a:rPr lang="en-US" sz="2000" dirty="0">
                <a:solidFill>
                  <a:srgbClr val="FFC000"/>
                </a:solidFill>
              </a:rPr>
              <a:t>    PRB (2025)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6" name="תיבת טקסט 11">
            <a:extLst>
              <a:ext uri="{FF2B5EF4-FFF2-40B4-BE49-F238E27FC236}">
                <a16:creationId xmlns:a16="http://schemas.microsoft.com/office/drawing/2014/main" id="{543102FC-B59A-CD1E-70D6-EC9544657F77}"/>
              </a:ext>
            </a:extLst>
          </p:cNvPr>
          <p:cNvSpPr txBox="1"/>
          <p:nvPr/>
        </p:nvSpPr>
        <p:spPr>
          <a:xfrm>
            <a:off x="6960096" y="914570"/>
            <a:ext cx="51934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Chiral two-dimensional topological superconductivity</a:t>
            </a:r>
          </a:p>
          <a:p>
            <a:r>
              <a:rPr lang="en-US" sz="2800" dirty="0">
                <a:solidFill>
                  <a:srgbClr val="FFC000"/>
                </a:solidFill>
              </a:rPr>
              <a:t>In Arrays</a:t>
            </a:r>
          </a:p>
          <a:p>
            <a:r>
              <a:rPr lang="en-US" dirty="0" err="1">
                <a:solidFill>
                  <a:srgbClr val="FFC000"/>
                </a:solidFill>
              </a:rPr>
              <a:t>O.Lesser</a:t>
            </a:r>
            <a:r>
              <a:rPr lang="en-US" dirty="0">
                <a:solidFill>
                  <a:srgbClr val="FFC000"/>
                </a:solidFill>
              </a:rPr>
              <a:t>, A. Stern, Y.O, PRB (2024)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55B85-6C26-774D-669E-41BEE8C20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55575"/>
            <a:ext cx="121920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Topological superconductivity</a:t>
            </a:r>
            <a:endParaRPr lang="he-IL" b="1" dirty="0"/>
          </a:p>
        </p:txBody>
      </p:sp>
      <p:pic>
        <p:nvPicPr>
          <p:cNvPr id="17" name="object 3">
            <a:extLst>
              <a:ext uri="{FF2B5EF4-FFF2-40B4-BE49-F238E27FC236}">
                <a16:creationId xmlns:a16="http://schemas.microsoft.com/office/drawing/2014/main" id="{6AA55067-B71A-628C-8055-DEF9D73A1E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9168" y="4653136"/>
            <a:ext cx="3831700" cy="1788729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98D11D37-788C-C2B0-3508-3B6DA99D210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23992" y="3560764"/>
            <a:ext cx="5888234" cy="3150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3E789B-87B9-BE22-6C64-2251DA5AB937}"/>
              </a:ext>
            </a:extLst>
          </p:cNvPr>
          <p:cNvSpPr txBox="1"/>
          <p:nvPr/>
        </p:nvSpPr>
        <p:spPr>
          <a:xfrm>
            <a:off x="6240016" y="2439678"/>
            <a:ext cx="62536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sz="2800" dirty="0">
                <a:solidFill>
                  <a:srgbClr val="FFC000"/>
                </a:solidFill>
              </a:rPr>
              <a:t>Vortex-parity-controlled diode effect in Corbino topological Josephson junctions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B6258-FFA1-989B-1099-6E174E308E8F}"/>
              </a:ext>
            </a:extLst>
          </p:cNvPr>
          <p:cNvSpPr txBox="1"/>
          <p:nvPr/>
        </p:nvSpPr>
        <p:spPr>
          <a:xfrm>
            <a:off x="3093349" y="2973135"/>
            <a:ext cx="6266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C000"/>
                </a:solidFill>
              </a:rPr>
              <a:t>D. </a:t>
            </a:r>
            <a:r>
              <a:rPr lang="en-US" sz="1800" dirty="0" err="1">
                <a:solidFill>
                  <a:srgbClr val="FFC000"/>
                </a:solidFill>
              </a:rPr>
              <a:t>Skliannyi</a:t>
            </a:r>
            <a:r>
              <a:rPr lang="en-US" sz="1800" dirty="0">
                <a:solidFill>
                  <a:srgbClr val="FFC000"/>
                </a:solidFill>
              </a:rPr>
              <a:t>, </a:t>
            </a:r>
            <a:r>
              <a:rPr lang="en-US" sz="1800" b="1" dirty="0">
                <a:solidFill>
                  <a:srgbClr val="FFC000"/>
                </a:solidFill>
              </a:rPr>
              <a:t>Y.O.</a:t>
            </a:r>
            <a:r>
              <a:rPr lang="en-US" sz="1800" dirty="0">
                <a:solidFill>
                  <a:srgbClr val="FFC000"/>
                </a:solidFill>
              </a:rPr>
              <a:t>, A. Stern </a:t>
            </a:r>
          </a:p>
          <a:p>
            <a:r>
              <a:rPr lang="en-US" sz="1800" dirty="0">
                <a:solidFill>
                  <a:srgbClr val="FFC000"/>
                </a:solidFill>
              </a:rPr>
              <a:t>    PRB (2025)</a:t>
            </a:r>
          </a:p>
        </p:txBody>
      </p:sp>
    </p:spTree>
    <p:extLst>
      <p:ext uri="{BB962C8B-B14F-4D97-AF65-F5344CB8AC3E}">
        <p14:creationId xmlns:p14="http://schemas.microsoft.com/office/powerpoint/2010/main" val="3452318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87EDB7F-4073-4CB9-A3DD-0356C7C2B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4" y="1785969"/>
            <a:ext cx="3234795" cy="15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תיבת טקסט 11">
            <a:extLst>
              <a:ext uri="{FF2B5EF4-FFF2-40B4-BE49-F238E27FC236}">
                <a16:creationId xmlns:a16="http://schemas.microsoft.com/office/drawing/2014/main" id="{A7CD0FC6-AFCB-414B-8015-F807995345CB}"/>
              </a:ext>
            </a:extLst>
          </p:cNvPr>
          <p:cNvSpPr txBox="1"/>
          <p:nvPr/>
        </p:nvSpPr>
        <p:spPr>
          <a:xfrm>
            <a:off x="-96688" y="846723"/>
            <a:ext cx="7896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Phase-induced Majorana zero modes</a:t>
            </a:r>
          </a:p>
          <a:p>
            <a:r>
              <a:rPr lang="en-US" sz="2000" dirty="0">
                <a:solidFill>
                  <a:srgbClr val="FFC000"/>
                </a:solidFill>
              </a:rPr>
              <a:t>O. Lesser.,…  et al. (2021-2024 5 publications)!!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D02037-B302-44E9-AB1F-B39BFDEA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55575"/>
            <a:ext cx="12192000" cy="77787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Topological superconductivity</a:t>
            </a:r>
            <a:endParaRPr lang="he-IL" b="1" dirty="0"/>
          </a:p>
        </p:txBody>
      </p:sp>
      <p:pic>
        <p:nvPicPr>
          <p:cNvPr id="17" name="object 3">
            <a:extLst>
              <a:ext uri="{FF2B5EF4-FFF2-40B4-BE49-F238E27FC236}">
                <a16:creationId xmlns:a16="http://schemas.microsoft.com/office/drawing/2014/main" id="{FCF8E2FE-9035-45BE-B0B0-32875783C79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4778" y="4001685"/>
            <a:ext cx="3831700" cy="1788729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682E941C-E21A-2AE7-0996-696ADD18E00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2881" y="3645024"/>
            <a:ext cx="5888234" cy="3150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39EBD5-3BF3-62BD-6B96-768CE979BD51}"/>
              </a:ext>
            </a:extLst>
          </p:cNvPr>
          <p:cNvSpPr txBox="1"/>
          <p:nvPr/>
        </p:nvSpPr>
        <p:spPr>
          <a:xfrm>
            <a:off x="6024509" y="948070"/>
            <a:ext cx="6253604" cy="1274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sz="2800" dirty="0">
                <a:solidFill>
                  <a:srgbClr val="FFC000"/>
                </a:solidFill>
              </a:rPr>
              <a:t>Vortex-parity-controlled diode effect in Corbino topological Josephson junctions</a:t>
            </a: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sz="2000" dirty="0">
                <a:solidFill>
                  <a:srgbClr val="FFC000"/>
                </a:solidFill>
              </a:rPr>
              <a:t>Park,… Kim (2026) </a:t>
            </a:r>
            <a:r>
              <a:rPr lang="en-US" sz="2000" dirty="0">
                <a:solidFill>
                  <a:srgbClr val="FFC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arXiv:2601.14384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FC46E-BD7F-F52C-439F-E3D86F2E9A12}"/>
              </a:ext>
            </a:extLst>
          </p:cNvPr>
          <p:cNvSpPr txBox="1"/>
          <p:nvPr/>
        </p:nvSpPr>
        <p:spPr>
          <a:xfrm>
            <a:off x="184778" y="3369242"/>
            <a:ext cx="4320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D. Escribano, A.E. Dahl, K Flensberg, </a:t>
            </a:r>
            <a:r>
              <a:rPr lang="en-US" b="1" dirty="0">
                <a:solidFill>
                  <a:srgbClr val="FFC000"/>
                </a:solidFill>
              </a:rPr>
              <a:t>Y.O.</a:t>
            </a:r>
          </a:p>
          <a:p>
            <a:r>
              <a:rPr lang="en-US" dirty="0">
                <a:solidFill>
                  <a:srgbClr val="FFC000"/>
                </a:solidFill>
              </a:rPr>
              <a:t>     PRB (2025) (Poor’s man w phases)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06AD9-9A65-3DD9-BAF4-933B76F3F3E1}"/>
              </a:ext>
            </a:extLst>
          </p:cNvPr>
          <p:cNvSpPr txBox="1"/>
          <p:nvPr/>
        </p:nvSpPr>
        <p:spPr>
          <a:xfrm>
            <a:off x="206024" y="5805034"/>
            <a:ext cx="6266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C000"/>
                </a:solidFill>
              </a:rPr>
              <a:t>D. </a:t>
            </a:r>
            <a:r>
              <a:rPr lang="en-US" sz="1800" dirty="0" err="1">
                <a:solidFill>
                  <a:srgbClr val="FFC000"/>
                </a:solidFill>
              </a:rPr>
              <a:t>Skliannyi</a:t>
            </a:r>
            <a:r>
              <a:rPr lang="en-US" sz="1800" dirty="0">
                <a:solidFill>
                  <a:srgbClr val="FFC000"/>
                </a:solidFill>
              </a:rPr>
              <a:t>, </a:t>
            </a:r>
            <a:r>
              <a:rPr lang="en-US" sz="1800" b="1" dirty="0">
                <a:solidFill>
                  <a:srgbClr val="FFC000"/>
                </a:solidFill>
              </a:rPr>
              <a:t>Y.O.</a:t>
            </a:r>
            <a:r>
              <a:rPr lang="en-US" sz="1800" dirty="0">
                <a:solidFill>
                  <a:srgbClr val="FFC000"/>
                </a:solidFill>
              </a:rPr>
              <a:t>, A. Stern </a:t>
            </a:r>
          </a:p>
          <a:p>
            <a:r>
              <a:rPr lang="en-US" sz="1800" dirty="0">
                <a:solidFill>
                  <a:srgbClr val="FFC000"/>
                </a:solidFill>
              </a:rPr>
              <a:t>    PRB (2025)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F1F82B-3DCE-2A13-FBDC-E6A25D1F42EB}"/>
              </a:ext>
            </a:extLst>
          </p:cNvPr>
          <p:cNvSpPr txBox="1"/>
          <p:nvPr/>
        </p:nvSpPr>
        <p:spPr>
          <a:xfrm>
            <a:off x="6013359" y="2212060"/>
            <a:ext cx="6264754" cy="1564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lang="en-US" sz="2800" dirty="0">
                <a:solidFill>
                  <a:srgbClr val="FFC000"/>
                </a:solidFill>
              </a:rPr>
              <a:t>Theory of reentrant superconductivity in Corbino Josephson junctions</a:t>
            </a:r>
          </a:p>
          <a:p>
            <a:pPr marL="635" algn="ctr">
              <a:spcBef>
                <a:spcPts val="95"/>
              </a:spcBef>
            </a:pPr>
            <a:r>
              <a:rPr lang="en-US" sz="2000" dirty="0">
                <a:solidFill>
                  <a:srgbClr val="FFC000"/>
                </a:solidFill>
              </a:rPr>
              <a:t>Lesser,…,YO (2026)</a:t>
            </a:r>
            <a:r>
              <a:rPr lang="en-US" sz="1200" dirty="0">
                <a:latin typeface="Times New Roman"/>
                <a:cs typeface="Times New Roman"/>
              </a:rPr>
              <a:t>,</a:t>
            </a:r>
            <a:r>
              <a:rPr lang="en-US" u="sng" dirty="0"/>
              <a:t> </a:t>
            </a:r>
            <a:r>
              <a:rPr lang="en-US" sz="2000" dirty="0">
                <a:solidFill>
                  <a:srgbClr val="FFC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arXiv:2601.14364</a:t>
            </a:r>
            <a:endParaRPr lang="en-US" sz="2000" dirty="0">
              <a:solidFill>
                <a:srgbClr val="FFC000"/>
              </a:solidFill>
            </a:endParaRPr>
          </a:p>
          <a:p>
            <a:pPr marL="635" algn="ctr">
              <a:lnSpc>
                <a:spcPct val="100000"/>
              </a:lnSpc>
              <a:spcBef>
                <a:spcPts val="95"/>
              </a:spcBef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50888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MU Sans Serif"/>
        <a:ea typeface=""/>
        <a:cs typeface="CMU Sans Serif"/>
      </a:majorFont>
      <a:minorFont>
        <a:latin typeface="CMU Sans Serif"/>
        <a:ea typeface=""/>
        <a:cs typeface="CMU Sans Serif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57582</TotalTime>
  <Words>2067</Words>
  <Application>Microsoft Office PowerPoint</Application>
  <PresentationFormat>Widescreen</PresentationFormat>
  <Paragraphs>379</Paragraphs>
  <Slides>71</Slides>
  <Notes>37</Notes>
  <HiddenSlides>18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7" baseType="lpstr">
      <vt:lpstr>Arial</vt:lpstr>
      <vt:lpstr>Bookman Old Style</vt:lpstr>
      <vt:lpstr>Calibri</vt:lpstr>
      <vt:lpstr>Calibri Light</vt:lpstr>
      <vt:lpstr>Cambria</vt:lpstr>
      <vt:lpstr>Cambria Math</vt:lpstr>
      <vt:lpstr>CMU Sans Serif</vt:lpstr>
      <vt:lpstr>CMU Sans Serif Medium</vt:lpstr>
      <vt:lpstr>Courier New</vt:lpstr>
      <vt:lpstr>Lucida Grande</vt:lpstr>
      <vt:lpstr>Open Sans</vt:lpstr>
      <vt:lpstr>Teko</vt:lpstr>
      <vt:lpstr>Times New Roman</vt:lpstr>
      <vt:lpstr>Wingdings</vt:lpstr>
      <vt:lpstr>Office Theme</vt:lpstr>
      <vt:lpstr>עיצוב מותאם אישית</vt:lpstr>
      <vt:lpstr>Topological Superconductivity with a tiny magnetic field</vt:lpstr>
      <vt:lpstr>A Trailer</vt:lpstr>
      <vt:lpstr>PowerPoint Presentation</vt:lpstr>
      <vt:lpstr>PowerPoint Presentation</vt:lpstr>
      <vt:lpstr>PowerPoint Presentation</vt:lpstr>
      <vt:lpstr>PowerPoint Presentation</vt:lpstr>
      <vt:lpstr>Collaborators</vt:lpstr>
      <vt:lpstr>Topological superconductivity</vt:lpstr>
      <vt:lpstr>Topological superconductivity</vt:lpstr>
      <vt:lpstr>Majorana Zero Mode – Mile stones  Relevant for the discussion today</vt:lpstr>
      <vt:lpstr>PowerPoint Presentation</vt:lpstr>
      <vt:lpstr>Negative effects of magnetic fields</vt:lpstr>
      <vt:lpstr>Replacing B with SC phase control</vt:lpstr>
      <vt:lpstr>Basic building block</vt:lpstr>
      <vt:lpstr>Cylinder model</vt:lpstr>
      <vt:lpstr>Phase bias as a time-reversal-symmetry breaker</vt:lpstr>
      <vt:lpstr>Can phase bias replace Zeeman altogether?</vt:lpstr>
      <vt:lpstr>SNSNS junction</vt:lpstr>
      <vt:lpstr>SNSNS junction</vt:lpstr>
      <vt:lpstr>SNSNS junction: 1D description</vt:lpstr>
      <vt:lpstr>SNSNS junction: gap closings</vt:lpstr>
      <vt:lpstr>Topological phase diagram</vt:lpstr>
      <vt:lpstr>PowerPoint Presentation</vt:lpstr>
      <vt:lpstr>PowerPoint Presentation</vt:lpstr>
      <vt:lpstr>PowerPoint Presentation</vt:lpstr>
      <vt:lpstr>General considerations for unequal Fermi velocities</vt:lpstr>
      <vt:lpstr>Material platforms with a velocity imbalance</vt:lpstr>
      <vt:lpstr>Periodic potentials make  the Fermi velocities unequal</vt:lpstr>
      <vt:lpstr>Experimental signature: periodic phase diagram</vt:lpstr>
      <vt:lpstr>PowerPoint Presentation</vt:lpstr>
      <vt:lpstr>Gapfull and gapless 1D Topological Superconductivity in Spin-Orbit Coupled Bilayer Graphene</vt:lpstr>
      <vt:lpstr>Subgap spectrum of four phase-controlled islands</vt:lpstr>
      <vt:lpstr>Phase-controlled Josephson junction arrays</vt:lpstr>
      <vt:lpstr>Phase-controlled JJ array: phase diagram</vt:lpstr>
      <vt:lpstr>Fu and Kane 2009</vt:lpstr>
      <vt:lpstr>Corbino Geometry</vt:lpstr>
      <vt:lpstr>Fraunhofer Pattern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Extending to two dimensions </vt:lpstr>
      <vt:lpstr>PowerPoint Presentation</vt:lpstr>
      <vt:lpstr>With Zeeman </vt:lpstr>
      <vt:lpstr>PowerPoint Presentation</vt:lpstr>
      <vt:lpstr>Zeeman JJ arrays: from 1D to 2D</vt:lpstr>
      <vt:lpstr>Exchange-biased JJ arrays: from 1D to 2D</vt:lpstr>
      <vt:lpstr>Josephson junction arrays</vt:lpstr>
      <vt:lpstr>Phase-controlled Josephson junction arrays</vt:lpstr>
      <vt:lpstr>Subgap spectrum of four phase-controlled islands</vt:lpstr>
      <vt:lpstr>Phase-controlled Josephson junction arrays</vt:lpstr>
      <vt:lpstr>Phase-controlled JJ array: phase diagram</vt:lpstr>
      <vt:lpstr>Controlling the phase with flux</vt:lpstr>
      <vt:lpstr>Controlling the phase with flux</vt:lpstr>
      <vt:lpstr>Controlling the phase with flux</vt:lpstr>
      <vt:lpstr>Controlling the phase with flux</vt:lpstr>
      <vt:lpstr>Flux-biased JJ array: phase diagram</vt:lpstr>
      <vt:lpstr>Exchange-biased super-semi heterostructures</vt:lpstr>
      <vt:lpstr>More Lattices</vt:lpstr>
      <vt:lpstr>PowerPoint Presentation</vt:lpstr>
      <vt:lpstr>PowerPoint Presentation</vt:lpstr>
      <vt:lpstr>PowerPoint Presentation</vt:lpstr>
      <vt:lpstr>How to detect</vt:lpstr>
      <vt:lpstr>Outlook: charging effects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Omri Lesser</dc:creator>
  <cp:lastModifiedBy>Prof Yuval Oreg</cp:lastModifiedBy>
  <cp:revision>488</cp:revision>
  <dcterms:created xsi:type="dcterms:W3CDTF">2022-05-11T08:41:51Z</dcterms:created>
  <dcterms:modified xsi:type="dcterms:W3CDTF">2026-07-15T09:50:31Z</dcterms:modified>
</cp:coreProperties>
</file>