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99" r:id="rId3"/>
    <p:sldId id="422" r:id="rId4"/>
    <p:sldId id="1024" r:id="rId5"/>
    <p:sldId id="418" r:id="rId6"/>
    <p:sldId id="343" r:id="rId7"/>
    <p:sldId id="412" r:id="rId8"/>
    <p:sldId id="414" r:id="rId9"/>
    <p:sldId id="397" r:id="rId10"/>
    <p:sldId id="257" r:id="rId11"/>
    <p:sldId id="1025" r:id="rId12"/>
    <p:sldId id="408" r:id="rId13"/>
    <p:sldId id="425" r:id="rId14"/>
    <p:sldId id="344" r:id="rId15"/>
    <p:sldId id="345" r:id="rId16"/>
    <p:sldId id="434" r:id="rId17"/>
    <p:sldId id="1029" r:id="rId18"/>
    <p:sldId id="417" r:id="rId19"/>
    <p:sldId id="362" r:id="rId20"/>
    <p:sldId id="1030" r:id="rId21"/>
    <p:sldId id="1028" r:id="rId22"/>
    <p:sldId id="372" r:id="rId23"/>
    <p:sldId id="1026" r:id="rId24"/>
    <p:sldId id="1027" r:id="rId25"/>
    <p:sldId id="1031" r:id="rId26"/>
    <p:sldId id="1033" r:id="rId27"/>
    <p:sldId id="431" r:id="rId28"/>
    <p:sldId id="1034" r:id="rId29"/>
    <p:sldId id="1035" r:id="rId30"/>
    <p:sldId id="416" r:id="rId31"/>
    <p:sldId id="1036" r:id="rId32"/>
    <p:sldId id="398" r:id="rId33"/>
    <p:sldId id="475" r:id="rId34"/>
    <p:sldId id="402" r:id="rId35"/>
    <p:sldId id="1037" r:id="rId36"/>
    <p:sldId id="469" r:id="rId3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89140C-B3B0-4346-B9AD-E7A1D0ABB6AC}">
          <p14:sldIdLst>
            <p14:sldId id="256"/>
            <p14:sldId id="299"/>
            <p14:sldId id="422"/>
            <p14:sldId id="1024"/>
            <p14:sldId id="418"/>
            <p14:sldId id="343"/>
            <p14:sldId id="412"/>
            <p14:sldId id="414"/>
            <p14:sldId id="397"/>
            <p14:sldId id="257"/>
            <p14:sldId id="1025"/>
            <p14:sldId id="408"/>
            <p14:sldId id="425"/>
            <p14:sldId id="344"/>
            <p14:sldId id="345"/>
            <p14:sldId id="434"/>
            <p14:sldId id="1029"/>
            <p14:sldId id="417"/>
            <p14:sldId id="362"/>
            <p14:sldId id="1030"/>
            <p14:sldId id="1028"/>
            <p14:sldId id="372"/>
            <p14:sldId id="1026"/>
            <p14:sldId id="1027"/>
            <p14:sldId id="1031"/>
            <p14:sldId id="1033"/>
            <p14:sldId id="431"/>
            <p14:sldId id="1034"/>
            <p14:sldId id="1035"/>
            <p14:sldId id="416"/>
            <p14:sldId id="1036"/>
            <p14:sldId id="398"/>
            <p14:sldId id="475"/>
            <p14:sldId id="402"/>
            <p14:sldId id="1037"/>
            <p14:sldId id="4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33D"/>
    <a:srgbClr val="FFFFFF"/>
    <a:srgbClr val="0000FF"/>
    <a:srgbClr val="F2F2F2"/>
    <a:srgbClr val="FF8C00"/>
    <a:srgbClr val="E4CEEE"/>
    <a:srgbClr val="A3BF57"/>
    <a:srgbClr val="EFCC8E"/>
    <a:srgbClr val="F5A88F"/>
    <a:srgbClr val="88A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5" autoAdjust="0"/>
    <p:restoredTop sz="92214" autoAdjust="0"/>
  </p:normalViewPr>
  <p:slideViewPr>
    <p:cSldViewPr snapToGrid="0">
      <p:cViewPr varScale="1">
        <p:scale>
          <a:sx n="72" d="100"/>
          <a:sy n="72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0B43-6158-421B-9C35-56DB98AC3A26}" type="datetimeFigureOut">
              <a:rPr lang="en-SE" smtClean="0"/>
              <a:t>07/17/2026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AB831-4521-4476-99A9-734A28DD41E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78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AB831-4521-4476-99A9-734A28DD41E3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AB831-4521-4476-99A9-734A28DD41E3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2400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AB831-4521-4476-99A9-734A28DD41E3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0197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AB831-4521-4476-99A9-734A28DD41E3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888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CDD1-B947-9146-553A-78C20FB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4FDE4-7AD8-287B-FEB8-704C7B047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C3BF0-6624-6DD7-F02C-2A3B163E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6F9-7880-44B9-859D-F552257B3177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B8B0-1EEE-536F-E653-0F4A1424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47E90-9EED-6521-5FFF-F42C2BE2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9365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7DDF-EF63-9D6B-D381-227E1012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A29B6-A789-DC41-8306-7BAB383A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3498-AEBF-77B7-10D4-4155570C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C9DC-EBFA-4C37-8EF2-C8D21C91EF7D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35A4F-EFC8-C88C-C5A0-B13C3226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0FFB-4BF7-AB7B-B968-E5384DB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838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BA5F7-A1DE-1FC5-5F4B-F9FD6149B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2A0AE-D61F-B06B-76A7-B74E422F8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71C48-B7E7-F007-97F7-424527C0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BD60-E682-47D7-98F7-2E5D90B15E79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C5050-7587-DA41-7533-41E9AEE0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0B82-FDEF-8AAF-1048-08601FC0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202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776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D47E-F31C-A4DE-C0EB-DE0682E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0CE8-3CBC-44AB-53FA-2FB2FE1F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CF10-E619-FB0A-F7F4-2491AA72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5DFC-CE3E-4505-8B93-C928C7BDC558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85094-B042-0589-3FE5-78FA0F26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399B-1B74-4547-CF40-5F2B6DCD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5837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37A6-EF60-5099-3AA5-B7E32585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0F7E3-8A13-2B46-6B31-2898274DE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CC3D-08A3-FB97-3010-220297AE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0E0-7716-42A7-B18A-A88FB31ACD94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FD7A7-0761-7C6F-7A1D-135B7FC1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5999-D668-0C99-8056-E5693D0B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6059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1F32-608D-EC89-5145-A2BD0D25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EF5A-128D-92C6-936C-804424B31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4C712-ED44-2A7F-0187-4711500F6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DD7ED-1F61-BC3F-F85F-8DD665D3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D55D-8D34-4990-A5E0-B0FAE80A9798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F3122-A403-A55C-FCDC-238EA2FA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3023B-59D2-46B6-B17E-150A27D3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744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CF0C-FA90-FF48-CAE7-D1F3E32F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53044-F1BD-1D47-76F3-39D6BF469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46371-7BBB-E421-8027-F64168FC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96C01-1C7E-3ABE-0411-3EDCAAEF5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20278-D982-7962-4D9B-58E4E3793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7D77F-00CA-B3A0-17D9-2FFBDC4F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D797-FE36-4A8A-8534-98C26F82C460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5CE29-D7EC-F844-611C-14923A90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47AB6-6EF1-94B8-39A7-AB1F8C27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434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AA55-8511-CC46-5A6A-58E22F70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BE880-2156-E761-78BE-71ED1F42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EBC5-7817-4040-BFA1-6B03AB5148F0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76943-3FA3-3BA7-797D-A4D7B08C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D4E0-E87D-8414-FE81-F7C30F6C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757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A19EF-5F68-B2B7-AE3C-E6242A82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CF88-1413-4ED4-9D1D-4F0A0AE11F9A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F8AC2-169A-86A8-0AD0-5DBB690D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C67D3-9E41-4DF4-9894-42343201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72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3D81-269F-16C1-81F2-B8165CE5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17EF-F9E1-2CAE-AD50-0DBBE465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7717A-02FE-8A8D-E884-810774BD5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3C70F-845B-ADAC-84FF-87B19F86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F2A-01C4-40DE-80D6-0DAD2C38C1E7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27BF-9E7E-6DA3-ADCE-3758E788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65FE-24AB-2813-3F94-8B21256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316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149B-900F-61F1-CB9D-16FE3476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75FD8-AB29-F563-07E3-3F5B42E4C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54451-4826-B155-1C21-A706A8816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A6F12-4B71-B26A-6FF6-F63B85E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3F92-56E6-4F57-A094-4FE22E0E15BD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A0038-9F3B-789D-C5CA-8BE28862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570E8-CD20-C1CB-C5B0-ECBBA08E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844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FBF70-6808-3535-3E78-0F16154A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A7870-3FC8-0703-5F1E-E86647A9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88A37-2141-74C1-776E-07EA480F3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8F7D15-6242-4ED5-9119-1255A9FAA6A2}" type="datetime8">
              <a:rPr lang="en-SE" smtClean="0"/>
              <a:t>07/17/2026 00:47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ACDC-7E91-C5A0-D345-CAE30E96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8001-DA15-5422-F871-9D1660DCD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C0226-9E5A-4515-BFB9-D0F790BB7C4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5518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emf"/><Relationship Id="rId5" Type="http://schemas.openxmlformats.org/officeDocument/2006/relationships/image" Target="../media/image42.png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3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emf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emf"/><Relationship Id="rId5" Type="http://schemas.openxmlformats.org/officeDocument/2006/relationships/image" Target="../media/image72.png"/><Relationship Id="rId10" Type="http://schemas.openxmlformats.org/officeDocument/2006/relationships/image" Target="../media/image77.emf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47A7-81AF-CE68-D78B-5ABE0F174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052" y="572752"/>
            <a:ext cx="8366760" cy="1922202"/>
          </a:xfrm>
        </p:spPr>
        <p:txBody>
          <a:bodyPr>
            <a:noAutofit/>
          </a:bodyPr>
          <a:lstStyle/>
          <a:p>
            <a:pPr algn="l"/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Upper critical field and pairing symmetry in 2D Ising superconducting materials</a:t>
            </a:r>
            <a:endParaRPr lang="en-SE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8C87F-72D4-C4B6-07D2-9E7323CC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2637686"/>
            <a:ext cx="9890760" cy="126796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Lena Engström</a:t>
            </a:r>
          </a:p>
          <a:p>
            <a:pPr algn="l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LPS Orsay, Université Paris-Saclay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F41569-5CC2-A32B-6691-50A13279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l="15271" r="33197" b="1402"/>
          <a:stretch/>
        </p:blipFill>
        <p:spPr>
          <a:xfrm rot="1647595">
            <a:off x="6198837" y="1210710"/>
            <a:ext cx="6416269" cy="8948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68F3D-839A-E455-EBB7-8F3D84971DCE}"/>
              </a:ext>
            </a:extLst>
          </p:cNvPr>
          <p:cNvSpPr txBox="1"/>
          <p:nvPr/>
        </p:nvSpPr>
        <p:spPr>
          <a:xfrm>
            <a:off x="10020858" y="88900"/>
            <a:ext cx="20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TIDES, 16 July 2026</a:t>
            </a:r>
            <a:endParaRPr lang="en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DFCAA-FC4C-1CCC-8F5F-F28F110663FF}"/>
              </a:ext>
            </a:extLst>
          </p:cNvPr>
          <p:cNvSpPr/>
          <p:nvPr/>
        </p:nvSpPr>
        <p:spPr>
          <a:xfrm>
            <a:off x="10388600" y="5724711"/>
            <a:ext cx="1028700" cy="104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736BF-1DDC-FEDC-BA3F-DDABC935AF0D}"/>
              </a:ext>
            </a:extLst>
          </p:cNvPr>
          <p:cNvSpPr txBox="1"/>
          <p:nvPr/>
        </p:nvSpPr>
        <p:spPr>
          <a:xfrm>
            <a:off x="777240" y="4095392"/>
            <a:ext cx="51201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L. Engström, L. Zullo, T. Cren, A. Mesaros, and P. Simon,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Upper critical field and pairing symmetry of Ising superconductors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2025,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Review Letters 135, 236004</a:t>
            </a:r>
          </a:p>
          <a:p>
            <a:pPr lvl="0">
              <a:defRPr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L. Engström, A. Mesaros, and P. Simon,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Upper critical field in few-layer Ising superconductors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2026,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arXiv: 2602.14210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4B999-FBE8-0566-14AB-408E13B5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304" y="5861785"/>
            <a:ext cx="1560379" cy="8120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ABEE491-71F7-C395-9E7C-22002F406499}"/>
              </a:ext>
            </a:extLst>
          </p:cNvPr>
          <p:cNvGrpSpPr>
            <a:grpSpLocks noChangeAspect="1"/>
          </p:cNvGrpSpPr>
          <p:nvPr/>
        </p:nvGrpSpPr>
        <p:grpSpPr>
          <a:xfrm>
            <a:off x="4796765" y="5765955"/>
            <a:ext cx="952021" cy="937775"/>
            <a:chOff x="3838085" y="4748227"/>
            <a:chExt cx="1473653" cy="144909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3A681F6-8B64-167D-BB37-FB81EB90FBE4}"/>
                </a:ext>
              </a:extLst>
            </p:cNvPr>
            <p:cNvSpPr/>
            <p:nvPr/>
          </p:nvSpPr>
          <p:spPr>
            <a:xfrm>
              <a:off x="3983038" y="5133975"/>
              <a:ext cx="1208087" cy="5191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5" name="Picture 14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BF7BC01D-0011-0DB5-CC2B-E001396A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085" y="4748227"/>
              <a:ext cx="1473653" cy="1449092"/>
            </a:xfrm>
            <a:prstGeom prst="rect">
              <a:avLst/>
            </a:prstGeom>
          </p:spPr>
        </p:pic>
      </p:grpSp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9A2B8F14-4A12-872E-6AF6-A5C8CCDF10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20" y="5623223"/>
            <a:ext cx="2404127" cy="10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853842-5974-7573-C134-EB774252F6B1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7F987D-0895-9BE4-DE74-0457EE1261D7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2" name="Content Placeholder 4">
                <a:extLst>
                  <a:ext uri="{FF2B5EF4-FFF2-40B4-BE49-F238E27FC236}">
                    <a16:creationId xmlns:a16="http://schemas.microsoft.com/office/drawing/2014/main" id="{7C0CE835-6036-BA89-D3DD-38E1BD199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194100-6BC6-D6A4-FEDE-18CCFAD67452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199522-220F-BF20-FA14-97927A8FF83F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5CD407-3775-E84A-CEF5-BD79C255E697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9" name="Content Placeholder 4">
                <a:extLst>
                  <a:ext uri="{FF2B5EF4-FFF2-40B4-BE49-F238E27FC236}">
                    <a16:creationId xmlns:a16="http://schemas.microsoft.com/office/drawing/2014/main" id="{1E257075-CDD7-4775-F619-0A179BF21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95363E-F6E7-CD5B-0EFC-268BB688941C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068E68-B788-163B-4E09-028516555D90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9A31A-1621-C1C8-8BB7-E21C2B936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03" y="1589449"/>
            <a:ext cx="5969272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5695C0-648D-EAE1-A6CC-A11519167703}"/>
              </a:ext>
            </a:extLst>
          </p:cNvPr>
          <p:cNvSpPr/>
          <p:nvPr/>
        </p:nvSpPr>
        <p:spPr>
          <a:xfrm>
            <a:off x="691896" y="1915759"/>
            <a:ext cx="387096" cy="48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A9912-9C0C-0110-3A4D-EE1CC439CE71}"/>
              </a:ext>
            </a:extLst>
          </p:cNvPr>
          <p:cNvSpPr txBox="1"/>
          <p:nvPr/>
        </p:nvSpPr>
        <p:spPr>
          <a:xfrm>
            <a:off x="7280288" y="2986372"/>
            <a:ext cx="305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spin-orbit coupling</a:t>
            </a:r>
            <a:endParaRPr lang="en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58B46-7BB0-C0EC-EBAB-528B8B57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35" y="3765118"/>
            <a:ext cx="3449448" cy="526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5BD0E1-8003-1071-C409-E635B4994F05}"/>
              </a:ext>
            </a:extLst>
          </p:cNvPr>
          <p:cNvSpPr txBox="1"/>
          <p:nvPr/>
        </p:nvSpPr>
        <p:spPr>
          <a:xfrm>
            <a:off x="5396874" y="5622314"/>
            <a:ext cx="305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Spin-polarized bands</a:t>
            </a:r>
            <a:endParaRPr lang="en-S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B997070-8C6D-EFD3-9E37-6050E95E95B6}"/>
              </a:ext>
            </a:extLst>
          </p:cNvPr>
          <p:cNvSpPr/>
          <p:nvPr/>
        </p:nvSpPr>
        <p:spPr>
          <a:xfrm>
            <a:off x="6096000" y="4679120"/>
            <a:ext cx="295175" cy="412644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3B2B583-95B1-14F3-2B27-6E590F714406}"/>
              </a:ext>
            </a:extLst>
          </p:cNvPr>
          <p:cNvSpPr/>
          <p:nvPr/>
        </p:nvSpPr>
        <p:spPr>
          <a:xfrm flipV="1">
            <a:off x="5730334" y="5057092"/>
            <a:ext cx="295175" cy="4126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CF4F5-8DF6-EA94-243A-27CA02823C19}"/>
              </a:ext>
            </a:extLst>
          </p:cNvPr>
          <p:cNvSpPr txBox="1"/>
          <p:nvPr/>
        </p:nvSpPr>
        <p:spPr>
          <a:xfrm>
            <a:off x="7073191" y="1715704"/>
            <a:ext cx="454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Out-of-plane (z) spin-polarization</a:t>
            </a:r>
            <a:endParaRPr lang="en-SE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5DD0BE-507D-D8A2-2250-836DAD17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509" y="2410957"/>
            <a:ext cx="2158995" cy="480178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CCF44C80-24C7-2F13-DCFA-0F8B9B9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96" y="279406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Ising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spin-orbit coupling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64CC2-C997-AED9-1362-E361D17C5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775" y="3505960"/>
            <a:ext cx="304800" cy="2328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D5D11E-3314-A9F5-D49E-E8749FB9284E}"/>
              </a:ext>
            </a:extLst>
          </p:cNvPr>
          <p:cNvSpPr txBox="1"/>
          <p:nvPr/>
        </p:nvSpPr>
        <p:spPr>
          <a:xfrm>
            <a:off x="4920496" y="1379739"/>
            <a:ext cx="2001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FC5C7-4018-0C3E-D6FF-06DA6371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1359-C7D5-0D4D-01DF-883434F5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2655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FDF4A0A-95D5-E7CE-5576-F4986919CA6F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99E4DF-BD41-B900-7C61-652F80B7BA80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8B671D37-6F89-21FE-4675-1BD610162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2716EB-0730-A27C-6DEC-488C6CBF51D5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1B45EF-F00A-C2C3-2FD6-3074CCC55584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645EBA-5354-920D-42FB-313C495A72DC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30AABFC7-3873-7EDA-53C6-E5E3B5EBA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3C643F-45C4-DBF6-C96F-4AB3C9B29235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0E89D4-2ADF-2579-DF90-232AFCDF601B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9A31A-1621-C1C8-8BB7-E21C2B936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03" y="1589449"/>
            <a:ext cx="5969272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5695C0-648D-EAE1-A6CC-A11519167703}"/>
              </a:ext>
            </a:extLst>
          </p:cNvPr>
          <p:cNvSpPr/>
          <p:nvPr/>
        </p:nvSpPr>
        <p:spPr>
          <a:xfrm>
            <a:off x="691896" y="1915759"/>
            <a:ext cx="387096" cy="48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BD0E1-8003-1071-C409-E635B4994F05}"/>
              </a:ext>
            </a:extLst>
          </p:cNvPr>
          <p:cNvSpPr txBox="1"/>
          <p:nvPr/>
        </p:nvSpPr>
        <p:spPr>
          <a:xfrm>
            <a:off x="4791845" y="5940787"/>
            <a:ext cx="305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Spin-polarized bands</a:t>
            </a:r>
            <a:endParaRPr lang="en-S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B997070-8C6D-EFD3-9E37-6050E95E95B6}"/>
              </a:ext>
            </a:extLst>
          </p:cNvPr>
          <p:cNvSpPr/>
          <p:nvPr/>
        </p:nvSpPr>
        <p:spPr>
          <a:xfrm>
            <a:off x="6096000" y="4679120"/>
            <a:ext cx="295175" cy="412644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3B2B583-95B1-14F3-2B27-6E590F714406}"/>
              </a:ext>
            </a:extLst>
          </p:cNvPr>
          <p:cNvSpPr/>
          <p:nvPr/>
        </p:nvSpPr>
        <p:spPr>
          <a:xfrm flipV="1">
            <a:off x="5730334" y="5057092"/>
            <a:ext cx="295175" cy="4126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2D412-804E-9D97-D6CB-DFD739EE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030" y="1568273"/>
            <a:ext cx="4691970" cy="4284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486C1D-667F-5146-4CB4-6A52A52B3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87" y="3313166"/>
            <a:ext cx="304826" cy="231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23948-9BEB-A00F-9AD9-9777B1FF6944}"/>
              </a:ext>
            </a:extLst>
          </p:cNvPr>
          <p:cNvSpPr txBox="1"/>
          <p:nvPr/>
        </p:nvSpPr>
        <p:spPr>
          <a:xfrm>
            <a:off x="4920496" y="1379739"/>
            <a:ext cx="2001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2CFCA-37F7-37DA-3018-F9CE565FD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775" y="3505960"/>
            <a:ext cx="304800" cy="232833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371EEA70-5DB9-F95A-490D-0E772C12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96" y="279406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Ising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spin-orbit coupling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FA31E-C50B-28F1-ECB3-72623CA0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F24002-B34A-0BD8-DD08-7E71D605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755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40202-263C-0CD6-EF88-5388A385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EA068-8484-A3B5-B5D7-C4F7D4D5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261" y="843360"/>
            <a:ext cx="3712932" cy="55464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DF3B9B-4E54-C831-D3A8-BCF827ED7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0" y="843360"/>
            <a:ext cx="3712932" cy="5493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339092D-67CD-349A-6647-333C77A95A83}"/>
              </a:ext>
            </a:extLst>
          </p:cNvPr>
          <p:cNvGrpSpPr/>
          <p:nvPr/>
        </p:nvGrpSpPr>
        <p:grpSpPr>
          <a:xfrm>
            <a:off x="8006996" y="843360"/>
            <a:ext cx="3712932" cy="1559856"/>
            <a:chOff x="6810304" y="1194627"/>
            <a:chExt cx="4775144" cy="1964527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357D482-3251-3C92-A850-C53419C3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9855" t="27477" b="48392"/>
            <a:stretch/>
          </p:blipFill>
          <p:spPr>
            <a:xfrm>
              <a:off x="6810304" y="1247953"/>
              <a:ext cx="3712931" cy="1911201"/>
            </a:xfrm>
            <a:prstGeom prst="rect">
              <a:avLst/>
            </a:prstGeom>
          </p:spPr>
        </p:pic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654F9D3A-BFD1-728F-F1AE-7EFA22C93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6009" b="72648"/>
            <a:stretch/>
          </p:blipFill>
          <p:spPr>
            <a:xfrm>
              <a:off x="10477515" y="1194627"/>
              <a:ext cx="1107933" cy="1854846"/>
            </a:xfrm>
            <a:prstGeom prst="rect">
              <a:avLst/>
            </a:prstGeom>
          </p:spPr>
        </p:pic>
      </p:grp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BA9CD86-313F-95FC-60A4-0B8083A8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43" t="59287"/>
          <a:stretch/>
        </p:blipFill>
        <p:spPr>
          <a:xfrm>
            <a:off x="8161059" y="2861969"/>
            <a:ext cx="3558869" cy="3152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EB0EFB-7764-72BC-0BBC-BFDDA14DF2D0}"/>
              </a:ext>
            </a:extLst>
          </p:cNvPr>
          <p:cNvSpPr txBox="1"/>
          <p:nvPr/>
        </p:nvSpPr>
        <p:spPr>
          <a:xfrm>
            <a:off x="8161059" y="6199112"/>
            <a:ext cx="372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de la Barrera </a:t>
            </a:r>
            <a:r>
              <a:rPr lang="en-GB" sz="14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., 2018 (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Nature Comm.)</a:t>
            </a:r>
          </a:p>
          <a:p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Xi </a:t>
            </a:r>
            <a:r>
              <a:rPr lang="en-GB" sz="14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., 2016 (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Nature Physics)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Lu </a:t>
            </a: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., 2015 (Science), Lu </a:t>
            </a: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., 2018 (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pnas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29D33AB-A8F0-24B4-06AC-F2693C02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779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Experimental data (mono-layer)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F5B2D-D428-B634-C9E1-AED0CC95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014A-E0CD-D38F-BFF1-187EC215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1130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46851-BD6F-4FD7-0DED-567FBF07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BE3BB4-FFC8-E516-7952-ED6CC7AE9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261" y="843360"/>
            <a:ext cx="3712932" cy="55464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D429F-F949-60A0-9052-2EE2BE1A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0" y="843360"/>
            <a:ext cx="3712932" cy="5493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C5B99CF-E5DB-F900-E8E7-FF5BB0EEEE79}"/>
              </a:ext>
            </a:extLst>
          </p:cNvPr>
          <p:cNvGrpSpPr/>
          <p:nvPr/>
        </p:nvGrpSpPr>
        <p:grpSpPr>
          <a:xfrm>
            <a:off x="8026689" y="698644"/>
            <a:ext cx="3712932" cy="1559856"/>
            <a:chOff x="6810304" y="1194627"/>
            <a:chExt cx="4775144" cy="1964527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5FD29E84-F7C1-6A18-C955-7F23F71B6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9855" t="27477" b="48392"/>
            <a:stretch/>
          </p:blipFill>
          <p:spPr>
            <a:xfrm>
              <a:off x="6810304" y="1247953"/>
              <a:ext cx="3712931" cy="1911201"/>
            </a:xfrm>
            <a:prstGeom prst="rect">
              <a:avLst/>
            </a:prstGeom>
          </p:spPr>
        </p:pic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8BDE525F-0912-581E-9E7B-09C215868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6009" b="72648"/>
            <a:stretch/>
          </p:blipFill>
          <p:spPr>
            <a:xfrm>
              <a:off x="10477515" y="1194627"/>
              <a:ext cx="1107933" cy="1854846"/>
            </a:xfrm>
            <a:prstGeom prst="rect">
              <a:avLst/>
            </a:prstGeom>
          </p:spPr>
        </p:pic>
      </p:grp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0EAC23A-1BA5-BE67-29AB-2DD118F5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43" t="59287"/>
          <a:stretch/>
        </p:blipFill>
        <p:spPr>
          <a:xfrm>
            <a:off x="8161059" y="2861969"/>
            <a:ext cx="3558869" cy="3152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779366-8B5B-192B-4DF3-CAF475242E93}"/>
              </a:ext>
            </a:extLst>
          </p:cNvPr>
          <p:cNvSpPr txBox="1"/>
          <p:nvPr/>
        </p:nvSpPr>
        <p:spPr>
          <a:xfrm>
            <a:off x="1521313" y="4842211"/>
            <a:ext cx="564954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The compounds have the same symmetries and </a:t>
            </a:r>
            <a:r>
              <a:rPr lang="en-US" sz="2200" b="1" dirty="0"/>
              <a:t>vary by doping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main difference: pocket at </a:t>
            </a:r>
            <a:r>
              <a:rPr lang="az-Cyrl-AZ" sz="2400" dirty="0"/>
              <a:t>Г</a:t>
            </a:r>
            <a:r>
              <a:rPr lang="en-US" sz="2200" dirty="0"/>
              <a:t> or not</a:t>
            </a:r>
            <a:endParaRPr lang="en-SE" sz="2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DE3A47-A889-A77F-FFBF-39100E90FA03}"/>
              </a:ext>
            </a:extLst>
          </p:cNvPr>
          <p:cNvGrpSpPr>
            <a:grpSpLocks noChangeAspect="1"/>
          </p:cNvGrpSpPr>
          <p:nvPr/>
        </p:nvGrpSpPr>
        <p:grpSpPr>
          <a:xfrm>
            <a:off x="1089251" y="1171011"/>
            <a:ext cx="1871685" cy="1595240"/>
            <a:chOff x="6930023" y="1290621"/>
            <a:chExt cx="5261977" cy="4351338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E5950A3C-6D74-48BA-37E9-5AF9AA49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4472"/>
            <a:stretch/>
          </p:blipFill>
          <p:spPr>
            <a:xfrm>
              <a:off x="7086598" y="1290621"/>
              <a:ext cx="5105402" cy="435133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5BAB72-D02D-0B0C-835B-AC59C7C4D42F}"/>
                </a:ext>
              </a:extLst>
            </p:cNvPr>
            <p:cNvSpPr/>
            <p:nvPr/>
          </p:nvSpPr>
          <p:spPr>
            <a:xfrm>
              <a:off x="6930023" y="4945340"/>
              <a:ext cx="394803" cy="696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6CF5D5-6254-117E-D64A-B454BCACF927}"/>
                </a:ext>
              </a:extLst>
            </p:cNvPr>
            <p:cNvSpPr/>
            <p:nvPr/>
          </p:nvSpPr>
          <p:spPr>
            <a:xfrm>
              <a:off x="8296978" y="2502567"/>
              <a:ext cx="2136808" cy="1973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2A858FC-CF37-6039-E4C9-7BE572A9A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472"/>
          <a:stretch/>
        </p:blipFill>
        <p:spPr>
          <a:xfrm>
            <a:off x="5022568" y="1171011"/>
            <a:ext cx="1828767" cy="1558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031C4-4F98-A199-7ABE-265D232610BF}"/>
              </a:ext>
            </a:extLst>
          </p:cNvPr>
          <p:cNvSpPr txBox="1"/>
          <p:nvPr/>
        </p:nvSpPr>
        <p:spPr>
          <a:xfrm>
            <a:off x="7934386" y="6159356"/>
            <a:ext cx="37276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de la Barrera </a:t>
            </a:r>
            <a:r>
              <a:rPr lang="en-GB" sz="14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., 2018 (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Nature Comm.)</a:t>
            </a:r>
          </a:p>
          <a:p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Xi </a:t>
            </a:r>
            <a:r>
              <a:rPr lang="en-GB" sz="14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., 2016 (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Nature Physics)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Lu </a:t>
            </a: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., 2015 (Science), Lu </a:t>
            </a: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., 2018 (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pnas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D757F71-A13C-C08B-1F32-58929565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779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Experimental data (mono-layer)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99F97-3FE7-FDDA-495F-2CA3019C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A2A7F21-2FE9-DE40-D81D-2466845E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715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C6D6A540-0052-8D59-EC79-9CA64AE8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92" t="29486" r="28878" b="27885"/>
          <a:stretch/>
        </p:blipFill>
        <p:spPr>
          <a:xfrm>
            <a:off x="1714499" y="2720796"/>
            <a:ext cx="3581401" cy="3349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CF2746-831E-C97D-A241-E89C17888E62}"/>
              </a:ext>
            </a:extLst>
          </p:cNvPr>
          <p:cNvSpPr txBox="1"/>
          <p:nvPr/>
        </p:nvSpPr>
        <p:spPr>
          <a:xfrm>
            <a:off x="838200" y="1685916"/>
            <a:ext cx="56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All points at the normal state FS are spin-split (by symmetry) </a:t>
            </a:r>
            <a:r>
              <a:rPr lang="sv-SE" sz="2000" b="1" dirty="0"/>
              <a:t>except</a:t>
            </a:r>
            <a:r>
              <a:rPr lang="sv-SE" sz="2000" dirty="0"/>
              <a:t> the 6 nodal points: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8D36E8-E8B5-0CCB-0F02-C96F69DBB820}"/>
              </a:ext>
            </a:extLst>
          </p:cNvPr>
          <p:cNvSpPr/>
          <p:nvPr/>
        </p:nvSpPr>
        <p:spPr>
          <a:xfrm>
            <a:off x="6257875" y="4608292"/>
            <a:ext cx="722526" cy="3651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6FAF8-9CA2-CEAA-6888-E85EAA73079E}"/>
              </a:ext>
            </a:extLst>
          </p:cNvPr>
          <p:cNvSpPr txBox="1"/>
          <p:nvPr/>
        </p:nvSpPr>
        <p:spPr>
          <a:xfrm>
            <a:off x="7257693" y="4443272"/>
            <a:ext cx="472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At these point the system is </a:t>
            </a:r>
            <a:r>
              <a:rPr lang="sv-SE" sz="2000" b="1" dirty="0"/>
              <a:t>a conventional singlet superconductor</a:t>
            </a:r>
            <a:endParaRPr lang="en-GB" sz="2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C0BD80-3661-4F23-D981-B63044FAE2D0}"/>
              </a:ext>
            </a:extLst>
          </p:cNvPr>
          <p:cNvSpPr/>
          <p:nvPr/>
        </p:nvSpPr>
        <p:spPr>
          <a:xfrm>
            <a:off x="3342968" y="2871019"/>
            <a:ext cx="314632" cy="307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DB42B3-60C8-C55F-F47F-281AF6166FA5}"/>
              </a:ext>
            </a:extLst>
          </p:cNvPr>
          <p:cNvSpPr/>
          <p:nvPr/>
        </p:nvSpPr>
        <p:spPr>
          <a:xfrm>
            <a:off x="2078181" y="3532884"/>
            <a:ext cx="314632" cy="307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45152E-5D8D-CCBC-87EB-8AC01BC97111}"/>
              </a:ext>
            </a:extLst>
          </p:cNvPr>
          <p:cNvSpPr/>
          <p:nvPr/>
        </p:nvSpPr>
        <p:spPr>
          <a:xfrm>
            <a:off x="2078181" y="4973417"/>
            <a:ext cx="314632" cy="307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4453D3-7966-F850-4598-37946EDC4AF9}"/>
              </a:ext>
            </a:extLst>
          </p:cNvPr>
          <p:cNvSpPr/>
          <p:nvPr/>
        </p:nvSpPr>
        <p:spPr>
          <a:xfrm>
            <a:off x="3342968" y="5630258"/>
            <a:ext cx="314632" cy="307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E9EA85-2B1C-4346-423A-8E89C6867607}"/>
              </a:ext>
            </a:extLst>
          </p:cNvPr>
          <p:cNvSpPr/>
          <p:nvPr/>
        </p:nvSpPr>
        <p:spPr>
          <a:xfrm>
            <a:off x="4517923" y="4973417"/>
            <a:ext cx="314632" cy="307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EB3649-E3DE-F626-AA2A-1D18FC60AB73}"/>
              </a:ext>
            </a:extLst>
          </p:cNvPr>
          <p:cNvSpPr/>
          <p:nvPr/>
        </p:nvSpPr>
        <p:spPr>
          <a:xfrm>
            <a:off x="4517923" y="3532884"/>
            <a:ext cx="314632" cy="3075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5F666B6-CF0E-33AD-176F-D469E942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72"/>
          <a:stretch/>
        </p:blipFill>
        <p:spPr>
          <a:xfrm>
            <a:off x="7456946" y="968572"/>
            <a:ext cx="3856041" cy="32865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0DEC3-BB1B-49C1-4143-A84B0F29FECF}"/>
              </a:ext>
            </a:extLst>
          </p:cNvPr>
          <p:cNvCxnSpPr>
            <a:cxnSpLocks/>
          </p:cNvCxnSpPr>
          <p:nvPr/>
        </p:nvCxnSpPr>
        <p:spPr>
          <a:xfrm>
            <a:off x="9259982" y="1094701"/>
            <a:ext cx="0" cy="315718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5FC7CD-EBDE-59A1-46D6-05D3782D103B}"/>
              </a:ext>
            </a:extLst>
          </p:cNvPr>
          <p:cNvCxnSpPr>
            <a:cxnSpLocks/>
          </p:cNvCxnSpPr>
          <p:nvPr/>
        </p:nvCxnSpPr>
        <p:spPr>
          <a:xfrm flipV="1">
            <a:off x="7705368" y="1586818"/>
            <a:ext cx="3109228" cy="21087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BC7A83-C109-FEF3-552F-611F5BFA5EA1}"/>
              </a:ext>
            </a:extLst>
          </p:cNvPr>
          <p:cNvCxnSpPr>
            <a:cxnSpLocks/>
          </p:cNvCxnSpPr>
          <p:nvPr/>
        </p:nvCxnSpPr>
        <p:spPr>
          <a:xfrm>
            <a:off x="7705368" y="1586818"/>
            <a:ext cx="3109228" cy="21087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5C46D21-FB42-51A8-3844-23B6A8F50949}"/>
              </a:ext>
            </a:extLst>
          </p:cNvPr>
          <p:cNvSpPr/>
          <p:nvPr/>
        </p:nvSpPr>
        <p:spPr>
          <a:xfrm>
            <a:off x="7257693" y="3530796"/>
            <a:ext cx="371475" cy="78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DBC43-2880-5A3D-90E4-1ABE5C9D6CD4}"/>
              </a:ext>
            </a:extLst>
          </p:cNvPr>
          <p:cNvSpPr txBox="1"/>
          <p:nvPr/>
        </p:nvSpPr>
        <p:spPr>
          <a:xfrm>
            <a:off x="7257692" y="5253821"/>
            <a:ext cx="472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The </a:t>
            </a:r>
            <a:r>
              <a:rPr lang="sv-SE" sz="2000" b="1" dirty="0"/>
              <a:t>susceptibility difference </a:t>
            </a:r>
            <a:r>
              <a:rPr lang="sv-SE" sz="2000" dirty="0"/>
              <a:t>can be </a:t>
            </a:r>
            <a:r>
              <a:rPr lang="sv-SE" sz="2000" b="1" dirty="0"/>
              <a:t>signficantly larger</a:t>
            </a:r>
            <a:endParaRPr lang="en-GB" sz="2000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FCE4C9-CB89-9866-A909-B2DF405F63F1}"/>
              </a:ext>
            </a:extLst>
          </p:cNvPr>
          <p:cNvSpPr/>
          <p:nvPr/>
        </p:nvSpPr>
        <p:spPr>
          <a:xfrm>
            <a:off x="6257875" y="5349666"/>
            <a:ext cx="722526" cy="3651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0300279-7AA0-A4C3-3B6E-528DAF90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3" y="143614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Band structure in monolayer NbSe2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0BC42-E521-D8CE-6E3D-5E05CFCC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78100-3034-546F-3A78-FA12C65E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469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F26563E-998F-30A6-0A6C-6841F572C25F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4FFCD8-A216-5EEB-3FFE-7448A244F418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641A6B1C-050D-5BFB-C3F0-0F1D09CBD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E0715D-6D25-6C67-3590-D22B931E42F8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943E4C-85E6-A5A8-7B84-90276A62AD88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B2AFC8-B49C-B77E-95C3-5429E34EF10C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014AFD18-6DF0-A7B3-48D9-5BCE8C827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BB27F2-DC4B-F11E-45C0-B3584375CE64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4BF936-23D4-6E86-9AF5-F01CEC3146A2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EE5673-B293-B4F9-5AB3-34492402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6" y="1245683"/>
            <a:ext cx="10515600" cy="909673"/>
          </a:xfrm>
        </p:spPr>
        <p:txBody>
          <a:bodyPr>
            <a:normAutofit/>
          </a:bodyPr>
          <a:lstStyle/>
          <a:p>
            <a:r>
              <a:rPr lang="sv-SE" sz="3600" dirty="0"/>
              <a:t>Assuming uniform spin-singlet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746C4-F45F-E741-1945-D1BB78BE3EF6}"/>
              </a:ext>
            </a:extLst>
          </p:cNvPr>
          <p:cNvSpPr txBox="1"/>
          <p:nvPr/>
        </p:nvSpPr>
        <p:spPr>
          <a:xfrm>
            <a:off x="1170039" y="2239301"/>
            <a:ext cx="101837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/>
              <a:t>Compare models:</a:t>
            </a:r>
          </a:p>
          <a:p>
            <a:endParaRPr lang="sv-SE" sz="3000" dirty="0"/>
          </a:p>
          <a:p>
            <a:r>
              <a:rPr lang="sv-SE" sz="3000" dirty="0"/>
              <a:t>1. </a:t>
            </a:r>
            <a:r>
              <a:rPr lang="sv-SE" sz="3000" b="1" dirty="0"/>
              <a:t>Only K-pockets</a:t>
            </a:r>
            <a:r>
              <a:rPr lang="sv-SE" sz="3000" dirty="0"/>
              <a:t>: bands are split by a constant SOC</a:t>
            </a:r>
          </a:p>
          <a:p>
            <a:endParaRPr lang="sv-SE" sz="3000" dirty="0"/>
          </a:p>
          <a:p>
            <a:r>
              <a:rPr lang="sv-SE" sz="3000" dirty="0"/>
              <a:t>2. </a:t>
            </a:r>
            <a:r>
              <a:rPr lang="sv-SE" sz="3000" b="1" dirty="0"/>
              <a:t>3 pockets</a:t>
            </a:r>
            <a:r>
              <a:rPr lang="sv-SE" sz="3000" dirty="0"/>
              <a:t>: one </a:t>
            </a:r>
            <a:r>
              <a:rPr lang="az-Cyrl-AZ" sz="3000" dirty="0"/>
              <a:t>Г</a:t>
            </a:r>
            <a:r>
              <a:rPr lang="sv-SE" sz="3000" dirty="0"/>
              <a:t>-pocket with nodes and  K-pockets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2AD01AB-FC90-B89E-320F-AB7BC3F04013}"/>
              </a:ext>
            </a:extLst>
          </p:cNvPr>
          <p:cNvSpPr/>
          <p:nvPr/>
        </p:nvSpPr>
        <p:spPr>
          <a:xfrm>
            <a:off x="7216262" y="4998207"/>
            <a:ext cx="727588" cy="3654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A7771-576F-C2A2-39EA-8BBEB8071E09}"/>
              </a:ext>
            </a:extLst>
          </p:cNvPr>
          <p:cNvSpPr txBox="1"/>
          <p:nvPr/>
        </p:nvSpPr>
        <p:spPr>
          <a:xfrm>
            <a:off x="8052004" y="4830598"/>
            <a:ext cx="392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Both numerical integration and an effective model for the </a:t>
            </a:r>
            <a:r>
              <a:rPr lang="sv-SE" sz="2000" dirty="0">
                <a:latin typeface="Symbol" panose="05050102010706020507" pitchFamily="18" charset="2"/>
              </a:rPr>
              <a:t>G-</a:t>
            </a:r>
            <a:r>
              <a:rPr lang="sv-SE" sz="2000" dirty="0"/>
              <a:t>pocket</a:t>
            </a:r>
            <a:endParaRPr lang="en-GB" sz="20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E001C82-A6BD-9B40-5D8A-FF7CAFDA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7" y="176671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Strategies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7A2813-5791-3CEB-F4C8-F3C83284E888}"/>
              </a:ext>
            </a:extLst>
          </p:cNvPr>
          <p:cNvSpPr txBox="1">
            <a:spLocks/>
          </p:cNvSpPr>
          <p:nvPr/>
        </p:nvSpPr>
        <p:spPr>
          <a:xfrm>
            <a:off x="329316" y="5376058"/>
            <a:ext cx="7048169" cy="909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Also compare to spin-triplet pairing</a:t>
            </a:r>
            <a:endParaRPr lang="en-GB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771B4-BE7E-68B3-D721-1742DECC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47829-D73E-7689-9A83-659AEFF4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6814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5B28AC-765A-C0D0-56C1-3CBF9E1549B0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1B7A38-9900-DE7B-96E5-6FF284914141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9" name="Content Placeholder 4">
                <a:extLst>
                  <a:ext uri="{FF2B5EF4-FFF2-40B4-BE49-F238E27FC236}">
                    <a16:creationId xmlns:a16="http://schemas.microsoft.com/office/drawing/2014/main" id="{6B034FE8-3CD4-D912-9CF2-D6671BEAF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14505B-7DC3-F121-47FF-C8F24E456C00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BCD863-FBF6-AF07-D004-4237E15EFF55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17D03B-084F-97A9-2659-464613F4DB18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5" name="Content Placeholder 4">
                <a:extLst>
                  <a:ext uri="{FF2B5EF4-FFF2-40B4-BE49-F238E27FC236}">
                    <a16:creationId xmlns:a16="http://schemas.microsoft.com/office/drawing/2014/main" id="{12B75BEB-67BE-873C-1729-828BFE885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6779C2-1355-B2A1-9878-7A2276BD8AEB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1BDB84-3FC7-ADF2-5924-8BD0C0807811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C11D81-C910-E5D7-9895-23DCCFBD0EB5}"/>
              </a:ext>
            </a:extLst>
          </p:cNvPr>
          <p:cNvGrpSpPr/>
          <p:nvPr/>
        </p:nvGrpSpPr>
        <p:grpSpPr>
          <a:xfrm>
            <a:off x="662954" y="1239586"/>
            <a:ext cx="3759413" cy="405409"/>
            <a:chOff x="-595285" y="3733594"/>
            <a:chExt cx="11898495" cy="12188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BA6175-C85D-0154-B3EF-D08D48F1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95285" y="3761643"/>
              <a:ext cx="8935697" cy="11907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112363-B5C9-3D48-6814-BD3DA1658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1995" y="3733594"/>
              <a:ext cx="2791215" cy="107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803DFD-236C-43DC-564C-D2F7FB1E8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850" y="870289"/>
            <a:ext cx="2650641" cy="1153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849D3D-48D8-8D5C-3D9F-A98C91881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557" y="2951830"/>
            <a:ext cx="3200566" cy="4412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18C192-FB9D-5091-EB6B-4343F2906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404" y="3506008"/>
            <a:ext cx="1305437" cy="351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8461B3-BAB3-229E-3A7B-75140EBF7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404" y="4154680"/>
            <a:ext cx="1954319" cy="37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6CD63C-AECF-7F7D-7986-CFA251CB33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129" y="1185291"/>
            <a:ext cx="2802426" cy="731928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5765B8C1-CE45-9F51-B1A2-CAA2FBE5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54" y="267621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Effective model description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0ED8C70-07D0-B9D4-50BA-F3081124E149}"/>
              </a:ext>
            </a:extLst>
          </p:cNvPr>
          <p:cNvSpPr/>
          <p:nvPr/>
        </p:nvSpPr>
        <p:spPr>
          <a:xfrm>
            <a:off x="1001864" y="2524952"/>
            <a:ext cx="230588" cy="213359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0A663-096E-9AAA-D519-5F6DCC665F20}"/>
              </a:ext>
            </a:extLst>
          </p:cNvPr>
          <p:cNvSpPr txBox="1"/>
          <p:nvPr/>
        </p:nvSpPr>
        <p:spPr>
          <a:xfrm>
            <a:off x="254320" y="1891022"/>
            <a:ext cx="2067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A969EF-AED6-9832-DD7C-DE87978D62AA}"/>
              </a:ext>
            </a:extLst>
          </p:cNvPr>
          <p:cNvSpPr txBox="1"/>
          <p:nvPr/>
        </p:nvSpPr>
        <p:spPr>
          <a:xfrm>
            <a:off x="1482919" y="2418309"/>
            <a:ext cx="2711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Parabolic bands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D1160E-6B20-4D14-B0C5-F42EA379A800}"/>
              </a:ext>
            </a:extLst>
          </p:cNvPr>
          <p:cNvSpPr txBox="1"/>
          <p:nvPr/>
        </p:nvSpPr>
        <p:spPr>
          <a:xfrm>
            <a:off x="1482919" y="3702161"/>
            <a:ext cx="2192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  per pocket :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4EEBC173-A88E-29E9-09D6-D1429772173B}"/>
              </a:ext>
            </a:extLst>
          </p:cNvPr>
          <p:cNvSpPr/>
          <p:nvPr/>
        </p:nvSpPr>
        <p:spPr>
          <a:xfrm>
            <a:off x="3614569" y="3429000"/>
            <a:ext cx="389614" cy="11828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EAC9A-5F21-3AA9-5456-0B35E02F3716}"/>
              </a:ext>
            </a:extLst>
          </p:cNvPr>
          <p:cNvSpPr txBox="1"/>
          <p:nvPr/>
        </p:nvSpPr>
        <p:spPr>
          <a:xfrm>
            <a:off x="1514557" y="4929907"/>
            <a:ext cx="609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spin singlet and spin triplet pairing</a:t>
            </a:r>
            <a:endParaRPr lang="en-US" sz="20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A0DEE3-A200-7E27-9E01-9101E3487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1" y="2366202"/>
            <a:ext cx="3729139" cy="7336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141B8F6-76A0-D8BC-FDAA-DE1EE6BEA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4740" y="3203355"/>
            <a:ext cx="3792220" cy="7787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8DA666D-4150-F566-28FF-0F23D5C67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977" y="4160823"/>
            <a:ext cx="4671514" cy="1615073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15071E6-F9EA-C5C1-BE7B-554C3F172D84}"/>
              </a:ext>
            </a:extLst>
          </p:cNvPr>
          <p:cNvSpPr/>
          <p:nvPr/>
        </p:nvSpPr>
        <p:spPr>
          <a:xfrm>
            <a:off x="1001864" y="3064304"/>
            <a:ext cx="230588" cy="213359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DF0BAE5-ECFA-1868-E70F-525D7D44FF95}"/>
              </a:ext>
            </a:extLst>
          </p:cNvPr>
          <p:cNvSpPr/>
          <p:nvPr/>
        </p:nvSpPr>
        <p:spPr>
          <a:xfrm>
            <a:off x="1001864" y="3805363"/>
            <a:ext cx="230588" cy="213359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0923580-B530-F79D-9A36-82452D3284A4}"/>
              </a:ext>
            </a:extLst>
          </p:cNvPr>
          <p:cNvSpPr/>
          <p:nvPr/>
        </p:nvSpPr>
        <p:spPr>
          <a:xfrm>
            <a:off x="1006649" y="5023282"/>
            <a:ext cx="230588" cy="213359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FBF65-0B21-F221-2248-A468CA22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6C777-EB31-8841-CE42-80BD53EE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7976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446DC-1EEE-2AE2-845D-FD2DCC5F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7B46-8454-5F50-A129-DB1F82F8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52279"/>
            <a:ext cx="10134600" cy="848790"/>
          </a:xfrm>
        </p:spPr>
        <p:txBody>
          <a:bodyPr/>
          <a:lstStyle/>
          <a:p>
            <a:r>
              <a:rPr lang="az-Cyrl-AZ" sz="4400" dirty="0"/>
              <a:t>Г</a:t>
            </a:r>
            <a:r>
              <a:rPr lang="en-US" dirty="0"/>
              <a:t>-pocket					K-pockets</a:t>
            </a: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EFAE6-EE5B-9908-4733-F9C35EB2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30" y="2487502"/>
            <a:ext cx="5219922" cy="394776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6DC9E-8CE1-8491-83DC-87356341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583" y="1468988"/>
            <a:ext cx="4141446" cy="305287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39388-B6B1-DFC8-F3F7-06871848B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26" y="4521865"/>
            <a:ext cx="2826343" cy="781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AB5E3-AE57-6CDC-864D-BD50DBD9C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457" y="1701069"/>
            <a:ext cx="2761413" cy="9856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881DDF-86E7-8B4B-A6AC-8AC9093E8A53}"/>
              </a:ext>
            </a:extLst>
          </p:cNvPr>
          <p:cNvSpPr/>
          <p:nvPr/>
        </p:nvSpPr>
        <p:spPr>
          <a:xfrm>
            <a:off x="7963872" y="1701069"/>
            <a:ext cx="3008928" cy="1002058"/>
          </a:xfrm>
          <a:prstGeom prst="rect">
            <a:avLst/>
          </a:prstGeom>
          <a:noFill/>
          <a:ln>
            <a:solidFill>
              <a:srgbClr val="FF8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C69ED0-1F43-3891-6D28-8BCAE110B64C}"/>
              </a:ext>
            </a:extLst>
          </p:cNvPr>
          <p:cNvSpPr/>
          <p:nvPr/>
        </p:nvSpPr>
        <p:spPr>
          <a:xfrm>
            <a:off x="906098" y="4521865"/>
            <a:ext cx="2835166" cy="867147"/>
          </a:xfrm>
          <a:prstGeom prst="rect">
            <a:avLst/>
          </a:prstGeom>
          <a:noFill/>
          <a:ln>
            <a:solidFill>
              <a:srgbClr val="FF8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7DF31BB-7095-1868-39D4-9574BB67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4" y="182472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Contribution from the different bands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BC8A2-B1E9-5343-F48D-8DF6F73D82D7}"/>
              </a:ext>
            </a:extLst>
          </p:cNvPr>
          <p:cNvSpPr txBox="1"/>
          <p:nvPr/>
        </p:nvSpPr>
        <p:spPr>
          <a:xfrm>
            <a:off x="6776534" y="6527987"/>
            <a:ext cx="5623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 Physical Review Letters 135, 236004 (2025)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F9E5-3FFF-2184-17DE-A972431D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9EA4B-8938-E0A2-DBD0-4CD0B767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014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44162B5-14A8-C2CE-EA25-5FEC7ADBC9DF}"/>
              </a:ext>
            </a:extLst>
          </p:cNvPr>
          <p:cNvGrpSpPr/>
          <p:nvPr/>
        </p:nvGrpSpPr>
        <p:grpSpPr>
          <a:xfrm>
            <a:off x="545653" y="-1031839"/>
            <a:ext cx="12372527" cy="9806770"/>
            <a:chOff x="581858" y="-1029869"/>
            <a:chExt cx="12372527" cy="980677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46C136-2CA6-336C-5D3C-DC12D3D840F7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9" name="Content Placeholder 4">
                <a:extLst>
                  <a:ext uri="{FF2B5EF4-FFF2-40B4-BE49-F238E27FC236}">
                    <a16:creationId xmlns:a16="http://schemas.microsoft.com/office/drawing/2014/main" id="{5CEC4643-51D2-45C8-3392-94D00CCD0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168930-ECDE-CF12-0F6C-FCEFEB6004EF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4F0ECD-55E1-84F2-1E1F-4F66F33EAFD3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4B6FB8-5912-F4A1-EB37-A242D68C20D9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2CCB7445-EBF2-6EBC-05EE-BC67B0C49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227FED-40D0-1D8B-8753-4DDA775AEAE0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AE862C-5A80-CBCB-274B-6691538B53B1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2782327-F8A6-0AD2-DAEB-70DAF4FF1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5067" y="3422810"/>
            <a:ext cx="4301590" cy="313567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8BC2E1-656D-8C59-468E-42EBD2DD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01" y="5332919"/>
            <a:ext cx="3592398" cy="935809"/>
          </a:xfrm>
          <a:prstGeom prst="rect">
            <a:avLst/>
          </a:prstGeom>
          <a:ln w="3175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C1AC79-327F-818C-0DDD-981CCBA0748F}"/>
              </a:ext>
            </a:extLst>
          </p:cNvPr>
          <p:cNvSpPr txBox="1"/>
          <p:nvPr/>
        </p:nvSpPr>
        <p:spPr>
          <a:xfrm>
            <a:off x="997688" y="1690688"/>
            <a:ext cx="52107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Temperature dependence at H=0 is equal for all pockets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There is only one H</a:t>
            </a:r>
            <a:r>
              <a:rPr lang="en-US" sz="2000" baseline="-25000" dirty="0"/>
              <a:t>c</a:t>
            </a:r>
            <a:r>
              <a:rPr lang="en-US" sz="2000" dirty="0"/>
              <a:t> of the system</a:t>
            </a:r>
          </a:p>
          <a:p>
            <a:endParaRPr lang="en-US" sz="2000" dirty="0"/>
          </a:p>
          <a:p>
            <a:r>
              <a:rPr lang="en-US" sz="2000" dirty="0"/>
              <a:t> solving self-consistently the gap equations</a:t>
            </a:r>
          </a:p>
          <a:p>
            <a:endParaRPr lang="en-US" sz="2000" dirty="0"/>
          </a:p>
          <a:p>
            <a:r>
              <a:rPr lang="en-US" sz="2000" dirty="0"/>
              <a:t>inter-pocket               intra-pocket interactions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H</a:t>
            </a:r>
            <a:r>
              <a:rPr lang="en-US" sz="2000" baseline="-25000" dirty="0"/>
              <a:t>c</a:t>
            </a:r>
            <a:r>
              <a:rPr lang="en-US" sz="2000" dirty="0"/>
              <a:t> of the multi-pocket system is:</a:t>
            </a:r>
            <a:endParaRPr lang="en-SE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47E82-721F-0DCD-F20E-DA71B052657E}"/>
              </a:ext>
            </a:extLst>
          </p:cNvPr>
          <p:cNvSpPr/>
          <p:nvPr/>
        </p:nvSpPr>
        <p:spPr>
          <a:xfrm>
            <a:off x="7294652" y="1253447"/>
            <a:ext cx="858748" cy="76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668236F-53EF-B6FD-012F-7FB298BA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48" y="299519"/>
            <a:ext cx="12192000" cy="57950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Multi-pocket system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06021-8114-C9CE-A57E-7018980CD5E7}"/>
              </a:ext>
            </a:extLst>
          </p:cNvPr>
          <p:cNvGrpSpPr/>
          <p:nvPr/>
        </p:nvGrpSpPr>
        <p:grpSpPr>
          <a:xfrm>
            <a:off x="323633" y="3856897"/>
            <a:ext cx="2645780" cy="357549"/>
            <a:chOff x="880201" y="3414351"/>
            <a:chExt cx="2645780" cy="357549"/>
          </a:xfrm>
          <a:solidFill>
            <a:schemeClr val="bg1">
              <a:lumMod val="65000"/>
            </a:schemeClr>
          </a:solidFill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86E6B269-F7FF-764A-F665-A6D059280864}"/>
                </a:ext>
              </a:extLst>
            </p:cNvPr>
            <p:cNvSpPr/>
            <p:nvPr/>
          </p:nvSpPr>
          <p:spPr>
            <a:xfrm>
              <a:off x="880201" y="3414351"/>
              <a:ext cx="639346" cy="313716"/>
            </a:xfrm>
            <a:prstGeom prst="rightArrow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D10924-1DBF-FCE4-CC19-6B215FD57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8781" y="3429000"/>
              <a:ext cx="457200" cy="3429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6F95038-7867-CC72-A17F-D2DD3EE9FFC8}"/>
              </a:ext>
            </a:extLst>
          </p:cNvPr>
          <p:cNvSpPr/>
          <p:nvPr/>
        </p:nvSpPr>
        <p:spPr>
          <a:xfrm>
            <a:off x="2099733" y="5199341"/>
            <a:ext cx="3860800" cy="11675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D540DE1-E2F2-EBC6-316B-63ADA949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5CCA1A-03B7-E535-DFD5-FE8F1254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18</a:t>
            </a:fld>
            <a:endParaRPr lang="en-S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C20498-8574-654A-FF15-54BEC0F55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946" y="603682"/>
            <a:ext cx="3495888" cy="2613016"/>
          </a:xfrm>
          <a:prstGeom prst="rect">
            <a:avLst/>
          </a:prstGeom>
        </p:spPr>
      </p:pic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75A6FA6D-DC63-F80C-5536-1801A8D80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856" y="565066"/>
            <a:ext cx="2751592" cy="26444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90B0EE-F566-7610-6EAC-4B275B3E6F1C}"/>
              </a:ext>
            </a:extLst>
          </p:cNvPr>
          <p:cNvSpPr txBox="1"/>
          <p:nvPr/>
        </p:nvSpPr>
        <p:spPr>
          <a:xfrm>
            <a:off x="6896330" y="292337"/>
            <a:ext cx="10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gap:</a:t>
            </a:r>
            <a:endParaRPr lang="en-S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6B74D0-E414-1F9E-441A-A5C7F2F4E203}"/>
              </a:ext>
            </a:extLst>
          </p:cNvPr>
          <p:cNvSpPr txBox="1"/>
          <p:nvPr/>
        </p:nvSpPr>
        <p:spPr>
          <a:xfrm>
            <a:off x="9824404" y="340400"/>
            <a:ext cx="11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gaps: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2166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8BEB083-AF8E-8AC8-1BFD-B13A8F9C8486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D356AD-BB5D-BE04-9DC1-8B3D4F44E5BF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A7511C98-A063-A78E-D2E5-BE8FF6521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EBF8FA-5E93-E12B-C890-E6D5B19A6A5B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1E287B-063C-1389-177F-0D14DE4A56B5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300F01-8C9B-B282-4CEF-383883774D9E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7090651C-E2FB-3AAE-C3D7-E74C38B4B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CBD2C-C49D-B9FB-922F-DA74A1456A27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1D1673-0139-1200-097E-2640F5E6F3CE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C04D4-AD92-B33A-CA33-42C6E4FC8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2458" y="821300"/>
            <a:ext cx="5065661" cy="60367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7CF6B6-17BF-ABBD-692E-26FAF87DAC89}"/>
              </a:ext>
            </a:extLst>
          </p:cNvPr>
          <p:cNvSpPr/>
          <p:nvPr/>
        </p:nvSpPr>
        <p:spPr>
          <a:xfrm>
            <a:off x="-44379" y="573767"/>
            <a:ext cx="488879" cy="68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31132E-D508-51AA-D4C0-3CE0A4593255}"/>
              </a:ext>
            </a:extLst>
          </p:cNvPr>
          <p:cNvGrpSpPr/>
          <p:nvPr/>
        </p:nvGrpSpPr>
        <p:grpSpPr>
          <a:xfrm>
            <a:off x="6011824" y="1010029"/>
            <a:ext cx="5513285" cy="2319443"/>
            <a:chOff x="5972067" y="501145"/>
            <a:chExt cx="5513285" cy="2319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296D7C-83A5-D2C9-7B11-390EAA60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1053" y="1526083"/>
              <a:ext cx="2810577" cy="424688"/>
            </a:xfrm>
            <a:prstGeom prst="rect">
              <a:avLst/>
            </a:prstGeom>
          </p:spPr>
        </p:pic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238206AB-6DC6-4F41-6F98-F7597192F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6009" t="13790" b="78568"/>
            <a:stretch/>
          </p:blipFill>
          <p:spPr>
            <a:xfrm>
              <a:off x="7377356" y="501145"/>
              <a:ext cx="2007472" cy="93700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EA1C5-1C4F-297C-AA60-C8BE878BA9AE}"/>
                </a:ext>
              </a:extLst>
            </p:cNvPr>
            <p:cNvSpPr txBox="1"/>
            <p:nvPr/>
          </p:nvSpPr>
          <p:spPr>
            <a:xfrm>
              <a:off x="5972067" y="821300"/>
              <a:ext cx="2810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NbSe</a:t>
              </a:r>
              <a:r>
                <a:rPr lang="en-US" baseline="-25000" dirty="0"/>
                <a:t>2</a:t>
              </a:r>
              <a:r>
                <a:rPr lang="en-US" dirty="0"/>
                <a:t>:</a:t>
              </a:r>
              <a:endParaRPr lang="en-SE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F638C3-AA93-3FB9-A3F6-61DB6456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1053" y="2109110"/>
              <a:ext cx="5214299" cy="711478"/>
            </a:xfrm>
            <a:prstGeom prst="rect">
              <a:avLst/>
            </a:prstGeom>
          </p:spPr>
        </p:pic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FD2E3233-DCAA-E120-609F-2CBD63BAA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25743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Application to NbSe2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DB026-5A54-26DF-E959-DB929FBE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34C61-CF0E-CDA3-5F68-1FC2218C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19</a:t>
            </a:fld>
            <a:endParaRPr lang="en-S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7B3C7D-7C7F-0AF2-DE38-6E55527851AB}"/>
              </a:ext>
            </a:extLst>
          </p:cNvPr>
          <p:cNvSpPr/>
          <p:nvPr/>
        </p:nvSpPr>
        <p:spPr>
          <a:xfrm>
            <a:off x="5434532" y="2771246"/>
            <a:ext cx="734962" cy="525455"/>
          </a:xfrm>
          <a:prstGeom prst="rightArrow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3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095369"/>
            <a:ext cx="1075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Upper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critical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magnetic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field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1764429" y="2639118"/>
            <a:ext cx="2569838" cy="1066608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261937" y="2975104"/>
            <a:ext cx="394635" cy="3946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3346228" y="2975104"/>
            <a:ext cx="394635" cy="3946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937235" y="1599128"/>
            <a:ext cx="413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BCS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superconductor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2459254" y="2485114"/>
            <a:ext cx="0" cy="1220612"/>
          </a:xfrm>
          <a:prstGeom prst="straightConnector1">
            <a:avLst/>
          </a:prstGeom>
          <a:ln w="762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5119338" y="2568149"/>
            <a:ext cx="0" cy="11618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5640404" y="2954956"/>
                <a:ext cx="67159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04" y="2954956"/>
                <a:ext cx="671594" cy="4140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/>
          <p:cNvGrpSpPr/>
          <p:nvPr/>
        </p:nvGrpSpPr>
        <p:grpSpPr>
          <a:xfrm>
            <a:off x="3175686" y="2109737"/>
            <a:ext cx="766119" cy="1749993"/>
            <a:chOff x="3175686" y="2109737"/>
            <a:chExt cx="766119" cy="1749993"/>
          </a:xfrm>
        </p:grpSpPr>
        <p:cxnSp>
          <p:nvCxnSpPr>
            <p:cNvPr id="46" name="Connecteur droit avec flèche 45"/>
            <p:cNvCxnSpPr/>
            <p:nvPr/>
          </p:nvCxnSpPr>
          <p:spPr>
            <a:xfrm>
              <a:off x="3543545" y="2639118"/>
              <a:ext cx="0" cy="122061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175686" y="2109737"/>
              <a:ext cx="7661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Éclair 56"/>
          <p:cNvSpPr/>
          <p:nvPr/>
        </p:nvSpPr>
        <p:spPr>
          <a:xfrm rot="3151905">
            <a:off x="2256637" y="2533608"/>
            <a:ext cx="1501176" cy="1329007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2739 w 21600"/>
              <a:gd name="connsiteY0" fmla="*/ 0 h 20064"/>
              <a:gd name="connsiteX1" fmla="*/ 12860 w 21600"/>
              <a:gd name="connsiteY1" fmla="*/ 4544 h 20064"/>
              <a:gd name="connsiteX2" fmla="*/ 11050 w 21600"/>
              <a:gd name="connsiteY2" fmla="*/ 5261 h 20064"/>
              <a:gd name="connsiteX3" fmla="*/ 16577 w 21600"/>
              <a:gd name="connsiteY3" fmla="*/ 10471 h 20064"/>
              <a:gd name="connsiteX4" fmla="*/ 14767 w 21600"/>
              <a:gd name="connsiteY4" fmla="*/ 11341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2860 w 21600"/>
              <a:gd name="connsiteY1" fmla="*/ 4544 h 20064"/>
              <a:gd name="connsiteX2" fmla="*/ 9105 w 21600"/>
              <a:gd name="connsiteY2" fmla="*/ 5773 h 20064"/>
              <a:gd name="connsiteX3" fmla="*/ 16577 w 21600"/>
              <a:gd name="connsiteY3" fmla="*/ 10471 h 20064"/>
              <a:gd name="connsiteX4" fmla="*/ 14767 w 21600"/>
              <a:gd name="connsiteY4" fmla="*/ 11341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9482 w 21600"/>
              <a:gd name="connsiteY1" fmla="*/ 4749 h 20064"/>
              <a:gd name="connsiteX2" fmla="*/ 9105 w 21600"/>
              <a:gd name="connsiteY2" fmla="*/ 5773 h 20064"/>
              <a:gd name="connsiteX3" fmla="*/ 16577 w 21600"/>
              <a:gd name="connsiteY3" fmla="*/ 10471 h 20064"/>
              <a:gd name="connsiteX4" fmla="*/ 14767 w 21600"/>
              <a:gd name="connsiteY4" fmla="*/ 11341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9482 w 21600"/>
              <a:gd name="connsiteY1" fmla="*/ 4749 h 20064"/>
              <a:gd name="connsiteX2" fmla="*/ 9105 w 21600"/>
              <a:gd name="connsiteY2" fmla="*/ 5773 h 20064"/>
              <a:gd name="connsiteX3" fmla="*/ 16577 w 21600"/>
              <a:gd name="connsiteY3" fmla="*/ 10471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9482 w 21600"/>
              <a:gd name="connsiteY1" fmla="*/ 4749 h 20064"/>
              <a:gd name="connsiteX2" fmla="*/ 9105 w 21600"/>
              <a:gd name="connsiteY2" fmla="*/ 5773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1529 w 21600"/>
              <a:gd name="connsiteY1" fmla="*/ 5670 h 20064"/>
              <a:gd name="connsiteX2" fmla="*/ 9105 w 21600"/>
              <a:gd name="connsiteY2" fmla="*/ 5773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1529 w 21600"/>
              <a:gd name="connsiteY1" fmla="*/ 5670 h 20064"/>
              <a:gd name="connsiteX2" fmla="*/ 9207 w 21600"/>
              <a:gd name="connsiteY2" fmla="*/ 8025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1529 w 21600"/>
              <a:gd name="connsiteY1" fmla="*/ 5670 h 20064"/>
              <a:gd name="connsiteX2" fmla="*/ 8286 w 21600"/>
              <a:gd name="connsiteY2" fmla="*/ 7923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169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1529 w 21600"/>
              <a:gd name="connsiteY1" fmla="*/ 5670 h 20064"/>
              <a:gd name="connsiteX2" fmla="*/ 8286 w 21600"/>
              <a:gd name="connsiteY2" fmla="*/ 7923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636 w 21600"/>
              <a:gd name="connsiteY8" fmla="*/ 8783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1529 w 21600"/>
              <a:gd name="connsiteY1" fmla="*/ 5670 h 20064"/>
              <a:gd name="connsiteX2" fmla="*/ 8286 w 21600"/>
              <a:gd name="connsiteY2" fmla="*/ 7923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476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2739 w 21600"/>
              <a:gd name="connsiteY0" fmla="*/ 0 h 20064"/>
              <a:gd name="connsiteX1" fmla="*/ 10198 w 21600"/>
              <a:gd name="connsiteY1" fmla="*/ 6694 h 20064"/>
              <a:gd name="connsiteX2" fmla="*/ 8286 w 21600"/>
              <a:gd name="connsiteY2" fmla="*/ 7923 h 20064"/>
              <a:gd name="connsiteX3" fmla="*/ 15349 w 21600"/>
              <a:gd name="connsiteY3" fmla="*/ 11290 h 20064"/>
              <a:gd name="connsiteX4" fmla="*/ 13846 w 21600"/>
              <a:gd name="connsiteY4" fmla="*/ 12160 h 20064"/>
              <a:gd name="connsiteX5" fmla="*/ 21600 w 21600"/>
              <a:gd name="connsiteY5" fmla="*/ 20064 h 20064"/>
              <a:gd name="connsiteX6" fmla="*/ 10012 w 21600"/>
              <a:gd name="connsiteY6" fmla="*/ 13379 h 20064"/>
              <a:gd name="connsiteX7" fmla="*/ 12222 w 21600"/>
              <a:gd name="connsiteY7" fmla="*/ 12451 h 20064"/>
              <a:gd name="connsiteX8" fmla="*/ 5022 w 21600"/>
              <a:gd name="connsiteY8" fmla="*/ 8476 h 20064"/>
              <a:gd name="connsiteX9" fmla="*/ 7602 w 21600"/>
              <a:gd name="connsiteY9" fmla="*/ 6846 h 20064"/>
              <a:gd name="connsiteX10" fmla="*/ 0 w 21600"/>
              <a:gd name="connsiteY10" fmla="*/ 2354 h 20064"/>
              <a:gd name="connsiteX11" fmla="*/ 2739 w 21600"/>
              <a:gd name="connsiteY11" fmla="*/ 0 h 20064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034 h 18938"/>
              <a:gd name="connsiteX5" fmla="*/ 21600 w 21600"/>
              <a:gd name="connsiteY5" fmla="*/ 18938 h 18938"/>
              <a:gd name="connsiteX6" fmla="*/ 10012 w 21600"/>
              <a:gd name="connsiteY6" fmla="*/ 12253 h 18938"/>
              <a:gd name="connsiteX7" fmla="*/ 12222 w 21600"/>
              <a:gd name="connsiteY7" fmla="*/ 11325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034 h 18938"/>
              <a:gd name="connsiteX5" fmla="*/ 21600 w 21600"/>
              <a:gd name="connsiteY5" fmla="*/ 18938 h 18938"/>
              <a:gd name="connsiteX6" fmla="*/ 10012 w 21600"/>
              <a:gd name="connsiteY6" fmla="*/ 12253 h 18938"/>
              <a:gd name="connsiteX7" fmla="*/ 13041 w 21600"/>
              <a:gd name="connsiteY7" fmla="*/ 10916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034 h 18938"/>
              <a:gd name="connsiteX5" fmla="*/ 21600 w 21600"/>
              <a:gd name="connsiteY5" fmla="*/ 18938 h 18938"/>
              <a:gd name="connsiteX6" fmla="*/ 10012 w 21600"/>
              <a:gd name="connsiteY6" fmla="*/ 12253 h 18938"/>
              <a:gd name="connsiteX7" fmla="*/ 11403 w 21600"/>
              <a:gd name="connsiteY7" fmla="*/ 9892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034 h 18938"/>
              <a:gd name="connsiteX5" fmla="*/ 21600 w 21600"/>
              <a:gd name="connsiteY5" fmla="*/ 18938 h 18938"/>
              <a:gd name="connsiteX6" fmla="*/ 8886 w 21600"/>
              <a:gd name="connsiteY6" fmla="*/ 11229 h 18938"/>
              <a:gd name="connsiteX7" fmla="*/ 11403 w 21600"/>
              <a:gd name="connsiteY7" fmla="*/ 9892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034 h 18938"/>
              <a:gd name="connsiteX5" fmla="*/ 21600 w 21600"/>
              <a:gd name="connsiteY5" fmla="*/ 18938 h 18938"/>
              <a:gd name="connsiteX6" fmla="*/ 8886 w 21600"/>
              <a:gd name="connsiteY6" fmla="*/ 11229 h 18938"/>
              <a:gd name="connsiteX7" fmla="*/ 12529 w 21600"/>
              <a:gd name="connsiteY7" fmla="*/ 10609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034 h 18938"/>
              <a:gd name="connsiteX5" fmla="*/ 21600 w 21600"/>
              <a:gd name="connsiteY5" fmla="*/ 18938 h 18938"/>
              <a:gd name="connsiteX6" fmla="*/ 10012 w 21600"/>
              <a:gd name="connsiteY6" fmla="*/ 11638 h 18938"/>
              <a:gd name="connsiteX7" fmla="*/ 12529 w 21600"/>
              <a:gd name="connsiteY7" fmla="*/ 10609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546 h 18938"/>
              <a:gd name="connsiteX5" fmla="*/ 21600 w 21600"/>
              <a:gd name="connsiteY5" fmla="*/ 18938 h 18938"/>
              <a:gd name="connsiteX6" fmla="*/ 10012 w 21600"/>
              <a:gd name="connsiteY6" fmla="*/ 11638 h 18938"/>
              <a:gd name="connsiteX7" fmla="*/ 12529 w 21600"/>
              <a:gd name="connsiteY7" fmla="*/ 10609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  <a:gd name="connsiteX0" fmla="*/ 1203 w 21600"/>
              <a:gd name="connsiteY0" fmla="*/ 0 h 18938"/>
              <a:gd name="connsiteX1" fmla="*/ 10198 w 21600"/>
              <a:gd name="connsiteY1" fmla="*/ 5568 h 18938"/>
              <a:gd name="connsiteX2" fmla="*/ 8286 w 21600"/>
              <a:gd name="connsiteY2" fmla="*/ 6797 h 18938"/>
              <a:gd name="connsiteX3" fmla="*/ 15349 w 21600"/>
              <a:gd name="connsiteY3" fmla="*/ 10164 h 18938"/>
              <a:gd name="connsiteX4" fmla="*/ 13846 w 21600"/>
              <a:gd name="connsiteY4" fmla="*/ 11546 h 18938"/>
              <a:gd name="connsiteX5" fmla="*/ 21600 w 21600"/>
              <a:gd name="connsiteY5" fmla="*/ 18938 h 18938"/>
              <a:gd name="connsiteX6" fmla="*/ 10626 w 21600"/>
              <a:gd name="connsiteY6" fmla="*/ 11945 h 18938"/>
              <a:gd name="connsiteX7" fmla="*/ 12529 w 21600"/>
              <a:gd name="connsiteY7" fmla="*/ 10609 h 18938"/>
              <a:gd name="connsiteX8" fmla="*/ 5022 w 21600"/>
              <a:gd name="connsiteY8" fmla="*/ 7350 h 18938"/>
              <a:gd name="connsiteX9" fmla="*/ 7602 w 21600"/>
              <a:gd name="connsiteY9" fmla="*/ 5720 h 18938"/>
              <a:gd name="connsiteX10" fmla="*/ 0 w 21600"/>
              <a:gd name="connsiteY10" fmla="*/ 1228 h 18938"/>
              <a:gd name="connsiteX11" fmla="*/ 1203 w 21600"/>
              <a:gd name="connsiteY11" fmla="*/ 0 h 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18938">
                <a:moveTo>
                  <a:pt x="1203" y="0"/>
                </a:moveTo>
                <a:lnTo>
                  <a:pt x="10198" y="5568"/>
                </a:lnTo>
                <a:lnTo>
                  <a:pt x="8286" y="6797"/>
                </a:lnTo>
                <a:lnTo>
                  <a:pt x="15349" y="10164"/>
                </a:lnTo>
                <a:lnTo>
                  <a:pt x="13846" y="11546"/>
                </a:lnTo>
                <a:lnTo>
                  <a:pt x="21600" y="18938"/>
                </a:lnTo>
                <a:lnTo>
                  <a:pt x="10626" y="11945"/>
                </a:lnTo>
                <a:lnTo>
                  <a:pt x="12529" y="10609"/>
                </a:lnTo>
                <a:lnTo>
                  <a:pt x="5022" y="7350"/>
                </a:lnTo>
                <a:lnTo>
                  <a:pt x="7602" y="5720"/>
                </a:lnTo>
                <a:lnTo>
                  <a:pt x="0" y="1228"/>
                </a:lnTo>
                <a:lnTo>
                  <a:pt x="120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ZoneTexte 57"/>
          <p:cNvSpPr txBox="1"/>
          <p:nvPr/>
        </p:nvSpPr>
        <p:spPr>
          <a:xfrm>
            <a:off x="-401074" y="4485049"/>
            <a:ext cx="749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Cooper pair </a:t>
            </a:r>
            <a:r>
              <a:rPr lang="fr-FR" sz="2400" b="1" dirty="0" err="1">
                <a:solidFill>
                  <a:schemeClr val="tx1"/>
                </a:solidFill>
              </a:rPr>
              <a:t>breaking</a:t>
            </a:r>
            <a:endParaRPr lang="en-US" sz="2400" dirty="0"/>
          </a:p>
          <a:p>
            <a:pPr algn="ctr"/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7529569" y="2023454"/>
                <a:ext cx="4274504" cy="30755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fr-FR" sz="2400" b="1" dirty="0"/>
                  <a:t>Pauli </a:t>
                </a:r>
                <a:r>
                  <a:rPr lang="fr-FR" sz="2400" b="1" dirty="0" err="1"/>
                  <a:t>paramagnetic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limit</a:t>
                </a:r>
                <a:r>
                  <a:rPr lang="fr-FR" sz="2400" b="1" dirty="0"/>
                  <a:t> :</a:t>
                </a:r>
              </a:p>
              <a:p>
                <a:pPr algn="ctr"/>
                <a:endParaRPr lang="fr-FR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/>
                <a:endParaRPr lang="fr-FR" sz="2400" dirty="0"/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fr-FR" sz="2400" dirty="0" err="1"/>
                  <a:t>Superconductivity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cannot</a:t>
                </a:r>
                <a:r>
                  <a:rPr lang="fr-FR" sz="2400" dirty="0"/>
                  <a:t> survive </a:t>
                </a:r>
                <a:r>
                  <a:rPr lang="fr-FR" sz="2400" dirty="0" err="1"/>
                  <a:t>above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this</a:t>
                </a:r>
                <a:r>
                  <a:rPr lang="fr-FR" sz="2400" dirty="0"/>
                  <a:t> value in BCS </a:t>
                </a:r>
                <a:r>
                  <a:rPr lang="fr-FR" sz="2400" dirty="0" err="1"/>
                  <a:t>superconductors</a:t>
                </a:r>
                <a:endParaRPr lang="en-US" sz="2400" dirty="0"/>
              </a:p>
              <a:p>
                <a:pPr algn="ctr"/>
                <a:endParaRPr lang="en-US" sz="2400" b="1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569" y="2023454"/>
                <a:ext cx="4274504" cy="3075522"/>
              </a:xfrm>
              <a:prstGeom prst="rect">
                <a:avLst/>
              </a:prstGeom>
              <a:blipFill>
                <a:blip r:embed="rId3"/>
                <a:stretch>
                  <a:fillRect t="-13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255B3EB0-4C4A-F54F-CF1E-384287E2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92" y="231673"/>
            <a:ext cx="12192000" cy="57950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Upper</a:t>
            </a:r>
            <a:r>
              <a:rPr lang="en-US" altLang="en-US" sz="290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critical field of a superconductor</a:t>
            </a:r>
            <a:endParaRPr lang="en-GB" altLang="en-US" sz="290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F93F6-6EE9-EB7E-C501-259CE0A8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Lena Engström, LPS Orsay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2DCD-A8A5-C79D-CC0B-B21B2295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</a:t>
            </a:fld>
            <a:endParaRPr lang="en-S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44174A-0377-286E-6AD4-FA049BDEEADF}"/>
              </a:ext>
            </a:extLst>
          </p:cNvPr>
          <p:cNvGrpSpPr/>
          <p:nvPr/>
        </p:nvGrpSpPr>
        <p:grpSpPr>
          <a:xfrm>
            <a:off x="387927" y="1091261"/>
            <a:ext cx="6129792" cy="5004108"/>
            <a:chOff x="5873780" y="757510"/>
            <a:chExt cx="6129792" cy="50041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C0B54D-D5B2-2E43-5D00-4A09FF10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3780" y="757510"/>
              <a:ext cx="6091091" cy="47269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D4A9BD-5FEA-FDE0-1A1A-D0AE1BD2838F}"/>
                </a:ext>
              </a:extLst>
            </p:cNvPr>
            <p:cNvSpPr txBox="1"/>
            <p:nvPr/>
          </p:nvSpPr>
          <p:spPr>
            <a:xfrm>
              <a:off x="8709657" y="5453841"/>
              <a:ext cx="3293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i="0" u="none" strike="noStrike" baseline="0" dirty="0">
                  <a:solidFill>
                    <a:schemeClr val="bg2">
                      <a:lumMod val="50000"/>
                    </a:schemeClr>
                  </a:solidFill>
                </a:rPr>
                <a:t>de la Barrera </a:t>
              </a:r>
              <a:r>
                <a:rPr lang="en-GB" sz="1400" b="0" i="1" u="none" strike="noStrike" baseline="0" dirty="0">
                  <a:solidFill>
                    <a:schemeClr val="bg2">
                      <a:lumMod val="50000"/>
                    </a:schemeClr>
                  </a:solidFill>
                </a:rPr>
                <a:t>et al</a:t>
              </a:r>
              <a:r>
                <a:rPr lang="en-GB" sz="1400" b="0" i="0" u="none" strike="noStrike" baseline="0" dirty="0">
                  <a:solidFill>
                    <a:schemeClr val="bg2">
                      <a:lumMod val="50000"/>
                    </a:schemeClr>
                  </a:solidFill>
                </a:rPr>
                <a:t>., 2018, 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ffectLst/>
                </a:rPr>
                <a:t>Nature Comm.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990512-A8CF-D5D9-A399-9752E8584DD3}"/>
                </a:ext>
              </a:extLst>
            </p:cNvPr>
            <p:cNvCxnSpPr/>
            <p:nvPr/>
          </p:nvCxnSpPr>
          <p:spPr>
            <a:xfrm>
              <a:off x="6658252" y="4429957"/>
              <a:ext cx="2379216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A95949-F7DC-8C3C-4CDF-7A02C9F242EC}"/>
                </a:ext>
              </a:extLst>
            </p:cNvPr>
            <p:cNvCxnSpPr/>
            <p:nvPr/>
          </p:nvCxnSpPr>
          <p:spPr>
            <a:xfrm>
              <a:off x="9527224" y="4422559"/>
              <a:ext cx="2379216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94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 animBg="1"/>
      <p:bldP spid="58" grpId="0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3BDE60B-3F65-5D26-B381-AEDF7D7DE5DB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5615C2-9308-B6AD-53F3-21037AB2F538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6" name="Content Placeholder 4">
                <a:extLst>
                  <a:ext uri="{FF2B5EF4-FFF2-40B4-BE49-F238E27FC236}">
                    <a16:creationId xmlns:a16="http://schemas.microsoft.com/office/drawing/2014/main" id="{A3D12E97-E65F-6CB1-65DD-2F6A3FEBE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2DC046-DCEE-24D6-538C-F80CB62BD324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3250DA-2C24-7091-A699-959FD6FF7A15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84309A-C2AB-55A1-F805-F2E46777647A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23" name="Content Placeholder 4">
                <a:extLst>
                  <a:ext uri="{FF2B5EF4-FFF2-40B4-BE49-F238E27FC236}">
                    <a16:creationId xmlns:a16="http://schemas.microsoft.com/office/drawing/2014/main" id="{4C6747F8-B23B-8323-9E31-6BF11A5B6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8BA65CF-8496-07D1-280B-AE2A79E3D16E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4CA6EDD-F112-33E1-0965-F7F8437DF289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C04D4-AD92-B33A-CA33-42C6E4FC8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2458" y="821300"/>
            <a:ext cx="5065661" cy="6036700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31132E-D508-51AA-D4C0-3CE0A4593255}"/>
              </a:ext>
            </a:extLst>
          </p:cNvPr>
          <p:cNvGrpSpPr/>
          <p:nvPr/>
        </p:nvGrpSpPr>
        <p:grpSpPr>
          <a:xfrm>
            <a:off x="5434532" y="1010029"/>
            <a:ext cx="6090577" cy="2319443"/>
            <a:chOff x="5394775" y="501145"/>
            <a:chExt cx="6090577" cy="2319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296D7C-83A5-D2C9-7B11-390EAA60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1053" y="1526083"/>
              <a:ext cx="2810577" cy="424688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C4E81F0-61AF-70B9-0FA5-87BA92E05C2B}"/>
                </a:ext>
              </a:extLst>
            </p:cNvPr>
            <p:cNvSpPr/>
            <p:nvPr/>
          </p:nvSpPr>
          <p:spPr>
            <a:xfrm>
              <a:off x="5394775" y="2262362"/>
              <a:ext cx="734962" cy="525455"/>
            </a:xfrm>
            <a:prstGeom prst="rightArrow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238206AB-6DC6-4F41-6F98-F7597192F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6009" t="13790" b="78568"/>
            <a:stretch/>
          </p:blipFill>
          <p:spPr>
            <a:xfrm>
              <a:off x="7377356" y="501145"/>
              <a:ext cx="2007472" cy="93700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EA1C5-1C4F-297C-AA60-C8BE878BA9AE}"/>
                </a:ext>
              </a:extLst>
            </p:cNvPr>
            <p:cNvSpPr txBox="1"/>
            <p:nvPr/>
          </p:nvSpPr>
          <p:spPr>
            <a:xfrm>
              <a:off x="5972067" y="821300"/>
              <a:ext cx="2810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NbSe</a:t>
              </a:r>
              <a:r>
                <a:rPr lang="en-US" baseline="-25000" dirty="0"/>
                <a:t>2</a:t>
              </a:r>
              <a:r>
                <a:rPr lang="en-US" dirty="0"/>
                <a:t>:</a:t>
              </a:r>
              <a:endParaRPr lang="en-SE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F638C3-AA93-3FB9-A3F6-61DB6456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1053" y="2109110"/>
              <a:ext cx="5214299" cy="71147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5DB50A-1FA5-069A-1100-3D632FDF758D}"/>
              </a:ext>
            </a:extLst>
          </p:cNvPr>
          <p:cNvGrpSpPr/>
          <p:nvPr/>
        </p:nvGrpSpPr>
        <p:grpSpPr>
          <a:xfrm>
            <a:off x="6511001" y="3329472"/>
            <a:ext cx="4183503" cy="3007718"/>
            <a:chOff x="6731000" y="3175000"/>
            <a:chExt cx="4622800" cy="3153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49F5C9-D62C-2BB8-8345-252C1279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1000" y="3818726"/>
              <a:ext cx="2145872" cy="80336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3B5C65-431B-6F9F-4C15-995ECA9048CC}"/>
                </a:ext>
              </a:extLst>
            </p:cNvPr>
            <p:cNvGrpSpPr/>
            <p:nvPr/>
          </p:nvGrpSpPr>
          <p:grpSpPr>
            <a:xfrm>
              <a:off x="6781800" y="5398501"/>
              <a:ext cx="2743200" cy="930299"/>
              <a:chOff x="6911109" y="4228107"/>
              <a:chExt cx="4017502" cy="132556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05A5BBF-9082-DEEF-6294-DC93FFE6F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1109" y="4442303"/>
                <a:ext cx="3435580" cy="11106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21FC02E-DE1B-1F6B-7AE1-C9A3EA0E4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6101" y="4228107"/>
                <a:ext cx="1492510" cy="132556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2985DF-03AA-E16E-A759-4008E5B2338E}"/>
                </a:ext>
              </a:extLst>
            </p:cNvPr>
            <p:cNvSpPr txBox="1"/>
            <p:nvPr/>
          </p:nvSpPr>
          <p:spPr>
            <a:xfrm>
              <a:off x="6731000" y="3175000"/>
              <a:ext cx="35409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008000"/>
                  </a:solidFill>
                </a:rPr>
                <a:t>Only K-pockets:</a:t>
              </a:r>
              <a:endParaRPr lang="en-SE" sz="2600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CFE2E4-1026-F7F4-C6A8-1A90A7647DB9}"/>
                </a:ext>
              </a:extLst>
            </p:cNvPr>
            <p:cNvSpPr txBox="1"/>
            <p:nvPr/>
          </p:nvSpPr>
          <p:spPr>
            <a:xfrm>
              <a:off x="6731000" y="4694138"/>
              <a:ext cx="462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0000FF"/>
                  </a:solidFill>
                </a:rPr>
                <a:t>Including the </a:t>
              </a:r>
              <a:r>
                <a:rPr lang="az-Cyrl-AZ" sz="2800" dirty="0">
                  <a:solidFill>
                    <a:srgbClr val="0000FF"/>
                  </a:solidFill>
                </a:rPr>
                <a:t>Г</a:t>
              </a:r>
              <a:r>
                <a:rPr lang="en-US" sz="2600" dirty="0">
                  <a:solidFill>
                    <a:srgbClr val="0000FF"/>
                  </a:solidFill>
                </a:rPr>
                <a:t>-pocket:</a:t>
              </a:r>
              <a:endParaRPr lang="en-SE" sz="2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206040-2791-FF9B-885B-40E37F2365F9}"/>
              </a:ext>
            </a:extLst>
          </p:cNvPr>
          <p:cNvSpPr txBox="1"/>
          <p:nvPr/>
        </p:nvSpPr>
        <p:spPr>
          <a:xfrm>
            <a:off x="6738690" y="6550223"/>
            <a:ext cx="5371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 Physical Review Letters 135, 236004 (2025)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278A96C-A5A6-4890-A424-94FB3D5DE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25743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Application to NbSe2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EB901EA-08A9-BDCC-250A-3C0FE5EB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3CBC2D-BAC3-8B86-31C2-4F59AA11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922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FD8BC-56A1-C5FC-7547-B286A76124CC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AB5A22-7821-C585-E8CC-634B5F5AF080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1" name="Content Placeholder 4">
                <a:extLst>
                  <a:ext uri="{FF2B5EF4-FFF2-40B4-BE49-F238E27FC236}">
                    <a16:creationId xmlns:a16="http://schemas.microsoft.com/office/drawing/2014/main" id="{64EABB90-8084-4B2D-B43C-0217BE593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3F86C41-A3D2-EF89-E287-3F0DB4620EA2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C5B1D0-E0EB-83FF-7513-EC22D84CBDA2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F36326-4D2F-1D99-7284-E3821C8A35BB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8" name="Content Placeholder 4">
                <a:extLst>
                  <a:ext uri="{FF2B5EF4-FFF2-40B4-BE49-F238E27FC236}">
                    <a16:creationId xmlns:a16="http://schemas.microsoft.com/office/drawing/2014/main" id="{16F11AA6-A505-2875-F67B-709BCE080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078255-D194-8112-1AF4-804D86B5565B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FF7015-17C6-B287-B632-4F3CE9040FF6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6FFB0BE-DF08-4533-24A7-9790428C1FE9}"/>
              </a:ext>
            </a:extLst>
          </p:cNvPr>
          <p:cNvSpPr/>
          <p:nvPr/>
        </p:nvSpPr>
        <p:spPr>
          <a:xfrm>
            <a:off x="1782559" y="2055471"/>
            <a:ext cx="3566377" cy="352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698D50-193B-55FE-BE6B-BC7F4D4B7FB3}"/>
              </a:ext>
            </a:extLst>
          </p:cNvPr>
          <p:cNvSpPr/>
          <p:nvPr/>
        </p:nvSpPr>
        <p:spPr>
          <a:xfrm>
            <a:off x="7747228" y="1926582"/>
            <a:ext cx="3566377" cy="352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9" name="Picture 8" descr="A group of orange circles&#10;&#10;AI-generated content may be incorrect.">
            <a:extLst>
              <a:ext uri="{FF2B5EF4-FFF2-40B4-BE49-F238E27FC236}">
                <a16:creationId xmlns:a16="http://schemas.microsoft.com/office/drawing/2014/main" id="{9C43EDF0-3C6C-6F93-B97D-D4BF85BBCD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37" y="2055471"/>
            <a:ext cx="3772426" cy="3543795"/>
          </a:xfrm>
          <a:prstGeom prst="rect">
            <a:avLst/>
          </a:prstGeom>
        </p:spPr>
      </p:pic>
      <p:pic>
        <p:nvPicPr>
          <p:cNvPr id="10" name="Picture 9" descr="A group of grey circles&#10;&#10;AI-generated content may be incorrect.">
            <a:extLst>
              <a:ext uri="{FF2B5EF4-FFF2-40B4-BE49-F238E27FC236}">
                <a16:creationId xmlns:a16="http://schemas.microsoft.com/office/drawing/2014/main" id="{D92D6AB9-CB8F-B2D5-2EB3-6EDC6B738E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243"/>
          <a:stretch>
            <a:fillRect/>
          </a:stretch>
        </p:blipFill>
        <p:spPr>
          <a:xfrm>
            <a:off x="7541179" y="3037186"/>
            <a:ext cx="3772426" cy="23441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C11D81-C910-E5D7-9895-23DCCFBD0EB5}"/>
              </a:ext>
            </a:extLst>
          </p:cNvPr>
          <p:cNvGrpSpPr/>
          <p:nvPr/>
        </p:nvGrpSpPr>
        <p:grpSpPr>
          <a:xfrm>
            <a:off x="662954" y="1239586"/>
            <a:ext cx="3759413" cy="405409"/>
            <a:chOff x="-595285" y="3733594"/>
            <a:chExt cx="11898495" cy="12188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BA6175-C85D-0154-B3EF-D08D48F1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95285" y="3761643"/>
              <a:ext cx="8935697" cy="11907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112363-B5C9-3D48-6814-BD3DA1658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1995" y="3733594"/>
              <a:ext cx="2791215" cy="107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803DFD-236C-43DC-564C-D2F7FB1E8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6265" y="870289"/>
            <a:ext cx="2650641" cy="1153332"/>
          </a:xfrm>
          <a:prstGeom prst="rect">
            <a:avLst/>
          </a:prstGeom>
        </p:spPr>
      </p:pic>
      <p:pic>
        <p:nvPicPr>
          <p:cNvPr id="11" name="Picture 10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D3F22B91-016C-ECF3-65CB-61F944ED619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2367" y="5382745"/>
            <a:ext cx="1517864" cy="521653"/>
          </a:xfrm>
          <a:prstGeom prst="rect">
            <a:avLst/>
          </a:prstGeom>
        </p:spPr>
      </p:pic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94654F7-1230-17E5-0DC0-C917702B78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7846" y="5360466"/>
            <a:ext cx="1517865" cy="5439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6CD63C-AECF-7F7D-7986-CFA251CB33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7079" y="1139504"/>
            <a:ext cx="2802426" cy="731928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5765B8C1-CE45-9F51-B1A2-CAA2FBE5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45" y="192346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Singlet vs triplet 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80A09-7B53-2D50-01ED-80CF39B0DF5E}"/>
              </a:ext>
            </a:extLst>
          </p:cNvPr>
          <p:cNvSpPr txBox="1"/>
          <p:nvPr/>
        </p:nvSpPr>
        <p:spPr>
          <a:xfrm>
            <a:off x="6776534" y="6572377"/>
            <a:ext cx="5623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 Physical Review Letters 135, 236004 (2025)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07A377-A5A7-7B61-3A4A-AE74CCC50629}"/>
              </a:ext>
            </a:extLst>
          </p:cNvPr>
          <p:cNvSpPr txBox="1"/>
          <p:nvPr/>
        </p:nvSpPr>
        <p:spPr>
          <a:xfrm>
            <a:off x="991692" y="6178188"/>
            <a:ext cx="5623795" cy="64633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upper critical field is lowest for the least exceptional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scenario (no band splitting, singlet pairing).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F3592C5-4EDE-382C-BAA2-8E63D2850E82}"/>
              </a:ext>
            </a:extLst>
          </p:cNvPr>
          <p:cNvSpPr/>
          <p:nvPr/>
        </p:nvSpPr>
        <p:spPr>
          <a:xfrm>
            <a:off x="159797" y="6178188"/>
            <a:ext cx="670847" cy="5565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F04AB-AFEB-96BA-6ED3-4511843E02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2871" y="1897252"/>
            <a:ext cx="1873336" cy="66869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693369-38F7-E2A8-DABE-3DA6C519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8028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FEFC-8AF9-BC52-0373-2A52AA845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For a singlet</a:t>
            </a:r>
            <a:r>
              <a:rPr lang="en-US" dirty="0"/>
              <a:t>: </a:t>
            </a:r>
          </a:p>
          <a:p>
            <a:r>
              <a:rPr lang="en-US" dirty="0"/>
              <a:t>Sqrt scaling with SOC</a:t>
            </a:r>
          </a:p>
          <a:p>
            <a:r>
              <a:rPr lang="az-Cyrl-AZ" sz="2800" dirty="0"/>
              <a:t>Г</a:t>
            </a:r>
            <a:r>
              <a:rPr lang="en-US" dirty="0"/>
              <a:t>-pocket limits H</a:t>
            </a:r>
            <a:r>
              <a:rPr lang="en-US" baseline="-25000" dirty="0"/>
              <a:t>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For a triplet</a:t>
            </a:r>
            <a:r>
              <a:rPr lang="en-US" dirty="0"/>
              <a:t>: </a:t>
            </a:r>
          </a:p>
          <a:p>
            <a:r>
              <a:rPr lang="en-US" dirty="0"/>
              <a:t>Nodal SOC points don’t affect H</a:t>
            </a:r>
            <a:r>
              <a:rPr lang="en-US" baseline="-25000" dirty="0"/>
              <a:t>c</a:t>
            </a:r>
          </a:p>
          <a:p>
            <a:r>
              <a:rPr lang="en-US" dirty="0"/>
              <a:t>Cannot generate sqrt scaling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Singlet at </a:t>
            </a:r>
            <a:r>
              <a:rPr lang="az-Cyrl-AZ" sz="2800" dirty="0"/>
              <a:t>Г</a:t>
            </a:r>
            <a:r>
              <a:rPr lang="en-US" dirty="0"/>
              <a:t>-pocket explains the data of 1H-NbSe</a:t>
            </a:r>
            <a:r>
              <a:rPr lang="en-US" baseline="-25000" dirty="0"/>
              <a:t>2</a:t>
            </a:r>
            <a:r>
              <a:rPr lang="en-US" dirty="0"/>
              <a:t> &amp; 1H-TaS</a:t>
            </a:r>
            <a:r>
              <a:rPr lang="en-US" baseline="-25000" dirty="0"/>
              <a:t>2</a:t>
            </a:r>
            <a:endParaRPr lang="en-SE" baseline="-2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1716E0-0CC4-B6A1-D7B0-A4E53244C2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l="15271" r="33197" b="1402"/>
          <a:stretch/>
        </p:blipFill>
        <p:spPr>
          <a:xfrm rot="17520985">
            <a:off x="9721409" y="-785810"/>
            <a:ext cx="2282202" cy="318304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12CAD24-9691-1F3C-5FEE-1693DF05158E}"/>
              </a:ext>
            </a:extLst>
          </p:cNvPr>
          <p:cNvSpPr/>
          <p:nvPr/>
        </p:nvSpPr>
        <p:spPr>
          <a:xfrm>
            <a:off x="467183" y="5439789"/>
            <a:ext cx="626534" cy="3810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BF2DD-3977-21DB-6869-F6AADFD864AB}"/>
              </a:ext>
            </a:extLst>
          </p:cNvPr>
          <p:cNvSpPr txBox="1"/>
          <p:nvPr/>
        </p:nvSpPr>
        <p:spPr>
          <a:xfrm>
            <a:off x="8038769" y="4001294"/>
            <a:ext cx="427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Only consistent with some predicted orders</a:t>
            </a:r>
            <a:r>
              <a:rPr lang="en-US" sz="1600" dirty="0"/>
              <a:t>:</a:t>
            </a:r>
          </a:p>
          <a:p>
            <a:r>
              <a:rPr lang="en-US" sz="1600" dirty="0"/>
              <a:t>Wickramaratne </a:t>
            </a:r>
            <a:r>
              <a:rPr lang="en-US" sz="1600" i="1" dirty="0"/>
              <a:t>et al</a:t>
            </a:r>
            <a:r>
              <a:rPr lang="en-US" sz="1600" dirty="0"/>
              <a:t>.,  PRX 10, 041003 (2020)</a:t>
            </a:r>
          </a:p>
          <a:p>
            <a:r>
              <a:rPr lang="en-US" sz="1600" dirty="0" err="1"/>
              <a:t>Möckli</a:t>
            </a:r>
            <a:r>
              <a:rPr lang="en-US" sz="1600" dirty="0"/>
              <a:t> &amp; </a:t>
            </a:r>
            <a:r>
              <a:rPr lang="en-US" sz="1600" dirty="0" err="1"/>
              <a:t>Khodas</a:t>
            </a:r>
            <a:r>
              <a:rPr lang="en-US" sz="1600" dirty="0"/>
              <a:t>, PRB 101, 014510 (2020)</a:t>
            </a:r>
          </a:p>
          <a:p>
            <a:r>
              <a:rPr lang="en-US" sz="1600" dirty="0"/>
              <a:t>Siegl </a:t>
            </a:r>
            <a:r>
              <a:rPr lang="en-US" sz="1600" i="1" dirty="0"/>
              <a:t>et al</a:t>
            </a:r>
            <a:r>
              <a:rPr lang="en-US" sz="1600" dirty="0"/>
              <a:t>., arXiv:2412.00273</a:t>
            </a:r>
          </a:p>
          <a:p>
            <a:r>
              <a:rPr lang="en-US" sz="1600" dirty="0"/>
              <a:t>Shaffer </a:t>
            </a:r>
            <a:r>
              <a:rPr lang="en-US" sz="1600" i="1" dirty="0"/>
              <a:t>et al</a:t>
            </a:r>
            <a:r>
              <a:rPr lang="en-US" sz="1600" dirty="0"/>
              <a:t>., PRB 101, 224503 (2020)</a:t>
            </a:r>
            <a:endParaRPr lang="en-SE" sz="16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3EC6692-DDBA-D304-4B16-93A8749F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83" y="168947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Pairing symmetry in monolayers </a:t>
            </a:r>
            <a:endParaRPr lang="en-GB" altLang="en-US" sz="40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B73C6B-48C9-5D24-9A56-D7765A08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9FFC-27C9-7444-5EE1-CFD4D7F0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699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DFF713B-EA00-6207-373E-63C13CAC3A93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615845-D1CF-0235-8753-1B9F1F3AE95C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3" name="Content Placeholder 4">
                <a:extLst>
                  <a:ext uri="{FF2B5EF4-FFF2-40B4-BE49-F238E27FC236}">
                    <a16:creationId xmlns:a16="http://schemas.microsoft.com/office/drawing/2014/main" id="{2753B748-00F1-3A88-172E-9E7DDB8C1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5E7E89-9E66-02CE-9073-16D051A04A14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5FDE101-D43C-F70D-D365-4CDB6336CA17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CDF890B-B582-19DC-3836-FFEAD172EC2B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ECB39728-7920-5153-8AF2-F5A47C1AF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49C5E9-BFC9-5F3B-58F7-5F6E668D4377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F8C638-6B07-79DB-2FB8-F6638751ED71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E1D6F-4DC1-EE8F-A212-FD3DBE1E6732}"/>
              </a:ext>
            </a:extLst>
          </p:cNvPr>
          <p:cNvGrpSpPr/>
          <p:nvPr/>
        </p:nvGrpSpPr>
        <p:grpSpPr>
          <a:xfrm>
            <a:off x="7009901" y="704155"/>
            <a:ext cx="1336919" cy="1139457"/>
            <a:chOff x="6930023" y="1290621"/>
            <a:chExt cx="5261977" cy="4351338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F271DC6F-C5F9-8616-BDC7-137AA99D9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472"/>
            <a:stretch/>
          </p:blipFill>
          <p:spPr>
            <a:xfrm>
              <a:off x="7086598" y="1290621"/>
              <a:ext cx="5105402" cy="435133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62B55A-148D-D360-C77E-491A57C520E3}"/>
                </a:ext>
              </a:extLst>
            </p:cNvPr>
            <p:cNvSpPr/>
            <p:nvPr/>
          </p:nvSpPr>
          <p:spPr>
            <a:xfrm>
              <a:off x="6930023" y="4945340"/>
              <a:ext cx="394803" cy="696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881370-3F03-2981-8F13-44220D4B5D6C}"/>
                </a:ext>
              </a:extLst>
            </p:cNvPr>
            <p:cNvSpPr/>
            <p:nvPr/>
          </p:nvSpPr>
          <p:spPr>
            <a:xfrm>
              <a:off x="8296978" y="2502567"/>
              <a:ext cx="2136808" cy="1973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C32FAF0-C928-FD4C-8546-E24013F8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72"/>
          <a:stretch/>
        </p:blipFill>
        <p:spPr>
          <a:xfrm>
            <a:off x="7009901" y="1915290"/>
            <a:ext cx="1336919" cy="1139457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20F4583-81EF-1DDC-8C7A-1C258265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014" b="47048"/>
          <a:stretch/>
        </p:blipFill>
        <p:spPr>
          <a:xfrm>
            <a:off x="4329908" y="697651"/>
            <a:ext cx="2670048" cy="3105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34D052-AAE5-BE1D-D1C9-4D64EB2B8487}"/>
              </a:ext>
            </a:extLst>
          </p:cNvPr>
          <p:cNvSpPr/>
          <p:nvPr/>
        </p:nvSpPr>
        <p:spPr>
          <a:xfrm>
            <a:off x="5231152" y="5901634"/>
            <a:ext cx="54875" cy="38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E817F-1EDD-3A98-3151-89CD9EC0091F}"/>
              </a:ext>
            </a:extLst>
          </p:cNvPr>
          <p:cNvSpPr txBox="1"/>
          <p:nvPr/>
        </p:nvSpPr>
        <p:spPr>
          <a:xfrm>
            <a:off x="8744373" y="747416"/>
            <a:ext cx="303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Model parameters from </a:t>
            </a:r>
            <a:r>
              <a:rPr lang="en-US" sz="1200" b="1" dirty="0"/>
              <a:t>ARPES</a:t>
            </a:r>
            <a:r>
              <a:rPr lang="en-US" sz="1200" dirty="0"/>
              <a:t> and </a:t>
            </a:r>
            <a:r>
              <a:rPr lang="en-US" sz="1200" b="1" dirty="0"/>
              <a:t>STM</a:t>
            </a:r>
            <a:r>
              <a:rPr lang="en-US" sz="1200" dirty="0"/>
              <a:t>:</a:t>
            </a:r>
          </a:p>
          <a:p>
            <a:r>
              <a:rPr lang="en-US" sz="1200" dirty="0"/>
              <a:t>Nakata </a:t>
            </a:r>
            <a:r>
              <a:rPr lang="en-US" sz="1200" i="1" dirty="0"/>
              <a:t>et al</a:t>
            </a:r>
            <a:r>
              <a:rPr lang="en-US" sz="1200" dirty="0"/>
              <a:t>. </a:t>
            </a:r>
            <a:r>
              <a:rPr lang="en-US" sz="1200" dirty="0" err="1"/>
              <a:t>npj</a:t>
            </a:r>
            <a:r>
              <a:rPr lang="en-US" sz="1200" dirty="0"/>
              <a:t> 2D Mater Appl 2, 12 (2018)</a:t>
            </a:r>
            <a:endParaRPr lang="en-SE" sz="1200" dirty="0"/>
          </a:p>
          <a:p>
            <a:r>
              <a:rPr lang="en-US" sz="1200" dirty="0"/>
              <a:t>Kuzmanović et al., PRB.106.184514 (2022)</a:t>
            </a:r>
            <a:endParaRPr lang="en-SE" sz="1200" dirty="0"/>
          </a:p>
        </p:txBody>
      </p:sp>
      <p:pic>
        <p:nvPicPr>
          <p:cNvPr id="17" name="Content Placeholder 17">
            <a:extLst>
              <a:ext uri="{FF2B5EF4-FFF2-40B4-BE49-F238E27FC236}">
                <a16:creationId xmlns:a16="http://schemas.microsoft.com/office/drawing/2014/main" id="{E52CB913-4B20-853F-CFE9-2F4560CC4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219" y="371392"/>
            <a:ext cx="4204744" cy="6115216"/>
          </a:xfr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F1D5FC2-B4C5-5FCE-5497-97889825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43" t="59287"/>
          <a:stretch/>
        </p:blipFill>
        <p:spPr>
          <a:xfrm>
            <a:off x="8184944" y="2790407"/>
            <a:ext cx="3558869" cy="3152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E160A-00ED-E883-6994-0E6F83C0AC3F}"/>
              </a:ext>
            </a:extLst>
          </p:cNvPr>
          <p:cNvSpPr txBox="1"/>
          <p:nvPr/>
        </p:nvSpPr>
        <p:spPr>
          <a:xfrm>
            <a:off x="7958271" y="6087794"/>
            <a:ext cx="32145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de la Barrera </a:t>
            </a:r>
            <a:r>
              <a:rPr lang="en-GB" sz="12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2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., 2018 (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effectLst/>
              </a:rPr>
              <a:t>Nature Comm.)</a:t>
            </a:r>
          </a:p>
          <a:p>
            <a:r>
              <a:rPr lang="en-GB" sz="12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Xi </a:t>
            </a:r>
            <a:r>
              <a:rPr lang="en-GB" sz="12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2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., 2016 (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effectLst/>
              </a:rPr>
              <a:t>Nature Physics)</a:t>
            </a: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Lu </a:t>
            </a:r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., 2015 (Science), Lu </a:t>
            </a:r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., 2018 (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pnas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3BB1AD-2FF6-E658-64E4-4264B4074425}"/>
              </a:ext>
            </a:extLst>
          </p:cNvPr>
          <p:cNvSpPr txBox="1"/>
          <p:nvPr/>
        </p:nvSpPr>
        <p:spPr>
          <a:xfrm>
            <a:off x="912297" y="6465209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 Physical Review Letters 135, 236004 (2025)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EF96AB4-9317-CCBF-F631-7859DFF9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748"/>
            <a:ext cx="12192000" cy="52224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Comparison with data</a:t>
            </a:r>
            <a:endParaRPr lang="en-GB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F7A5166-D1B8-873A-12A2-28A12BB4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83465B-637D-0C10-1502-4BF8BCCA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46720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65AC3-F4B2-9A45-00C4-3D0FA861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5082025-77E6-E8DA-8241-56F22A532126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F64D5D-A7B5-88C0-943B-84EE4C559555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7" name="Content Placeholder 4">
                <a:extLst>
                  <a:ext uri="{FF2B5EF4-FFF2-40B4-BE49-F238E27FC236}">
                    <a16:creationId xmlns:a16="http://schemas.microsoft.com/office/drawing/2014/main" id="{5FCB928C-FAB2-1288-D582-EA233B261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FB411D-79C1-04E2-C37E-A2436A47D596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F320B2-1775-0E6E-2A11-4D59B7B18EC4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075228D-EB18-2F1B-F1DA-A621FE478C31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24" name="Content Placeholder 4">
                <a:extLst>
                  <a:ext uri="{FF2B5EF4-FFF2-40B4-BE49-F238E27FC236}">
                    <a16:creationId xmlns:a16="http://schemas.microsoft.com/office/drawing/2014/main" id="{B1B0907F-43E6-8941-120E-CDAC24D2C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6F9B0BD-3DDB-52BE-2F94-4B58B9DA4CA9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2EBF03-6826-C674-410F-41D00EE4A532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BC07D-F927-5932-7B88-79E09139471A}"/>
              </a:ext>
            </a:extLst>
          </p:cNvPr>
          <p:cNvGrpSpPr/>
          <p:nvPr/>
        </p:nvGrpSpPr>
        <p:grpSpPr>
          <a:xfrm>
            <a:off x="6953531" y="652905"/>
            <a:ext cx="1336919" cy="1139457"/>
            <a:chOff x="6930023" y="1290621"/>
            <a:chExt cx="5261977" cy="4351338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DF8D8912-C865-A752-0194-81CC153B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472"/>
            <a:stretch/>
          </p:blipFill>
          <p:spPr>
            <a:xfrm>
              <a:off x="7086598" y="1290621"/>
              <a:ext cx="5105402" cy="435133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D1B91F-E085-1D06-D8B2-D9838F0D7771}"/>
                </a:ext>
              </a:extLst>
            </p:cNvPr>
            <p:cNvSpPr/>
            <p:nvPr/>
          </p:nvSpPr>
          <p:spPr>
            <a:xfrm>
              <a:off x="6930023" y="4945340"/>
              <a:ext cx="394803" cy="696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1D3559-4CB7-5EC4-E83F-2673B6E2E65C}"/>
                </a:ext>
              </a:extLst>
            </p:cNvPr>
            <p:cNvSpPr/>
            <p:nvPr/>
          </p:nvSpPr>
          <p:spPr>
            <a:xfrm>
              <a:off x="8296978" y="2502567"/>
              <a:ext cx="2136808" cy="1973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7B7FA55-6705-1467-5ACE-9CFCA0ED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72"/>
          <a:stretch/>
        </p:blipFill>
        <p:spPr>
          <a:xfrm>
            <a:off x="7025797" y="1788273"/>
            <a:ext cx="1336919" cy="1139457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0AD89B6-ADD1-F776-1074-6F8E50A7C4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014" b="47048"/>
          <a:stretch/>
        </p:blipFill>
        <p:spPr>
          <a:xfrm>
            <a:off x="4315968" y="805199"/>
            <a:ext cx="2670048" cy="3105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DB6E41-AB7A-AAB9-2FC0-3602C6985DD6}"/>
              </a:ext>
            </a:extLst>
          </p:cNvPr>
          <p:cNvSpPr/>
          <p:nvPr/>
        </p:nvSpPr>
        <p:spPr>
          <a:xfrm>
            <a:off x="5207267" y="5973196"/>
            <a:ext cx="54875" cy="38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9732485-27AB-566A-8C4D-3E9B6ACA53A4}"/>
              </a:ext>
            </a:extLst>
          </p:cNvPr>
          <p:cNvSpPr/>
          <p:nvPr/>
        </p:nvSpPr>
        <p:spPr>
          <a:xfrm>
            <a:off x="6268973" y="3788872"/>
            <a:ext cx="734962" cy="52545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743B0-D5C7-EFC0-AB52-7CF1D98DB368}"/>
              </a:ext>
            </a:extLst>
          </p:cNvPr>
          <p:cNvSpPr txBox="1"/>
          <p:nvPr/>
        </p:nvSpPr>
        <p:spPr>
          <a:xfrm>
            <a:off x="7182577" y="3597295"/>
            <a:ext cx="426747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Using values from experiment of SOC and order parameter we closely predict the curves (w/o incl. disorder)</a:t>
            </a:r>
            <a:endParaRPr lang="en-SE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6C457-CECE-DA7D-7D49-7367F3E71AD4}"/>
              </a:ext>
            </a:extLst>
          </p:cNvPr>
          <p:cNvSpPr txBox="1"/>
          <p:nvPr/>
        </p:nvSpPr>
        <p:spPr>
          <a:xfrm>
            <a:off x="8720488" y="818978"/>
            <a:ext cx="303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Model parameters from </a:t>
            </a:r>
            <a:r>
              <a:rPr lang="en-US" sz="1200" b="1" dirty="0"/>
              <a:t>ARPES</a:t>
            </a:r>
            <a:r>
              <a:rPr lang="en-US" sz="1200" dirty="0"/>
              <a:t> and </a:t>
            </a:r>
            <a:r>
              <a:rPr lang="en-US" sz="1200" b="1" dirty="0"/>
              <a:t>STM</a:t>
            </a:r>
            <a:r>
              <a:rPr lang="en-US" sz="1200" dirty="0"/>
              <a:t>:</a:t>
            </a:r>
          </a:p>
          <a:p>
            <a:r>
              <a:rPr lang="en-US" sz="1200" dirty="0"/>
              <a:t>Nakata </a:t>
            </a:r>
            <a:r>
              <a:rPr lang="en-US" sz="1200" i="1" dirty="0"/>
              <a:t>et al</a:t>
            </a:r>
            <a:r>
              <a:rPr lang="en-US" sz="1200" dirty="0"/>
              <a:t>. </a:t>
            </a:r>
            <a:r>
              <a:rPr lang="en-US" sz="1200" dirty="0" err="1"/>
              <a:t>npj</a:t>
            </a:r>
            <a:r>
              <a:rPr lang="en-US" sz="1200" dirty="0"/>
              <a:t> 2D Mater Appl 2, 12 (2018)</a:t>
            </a:r>
            <a:endParaRPr lang="en-SE" sz="1200" dirty="0"/>
          </a:p>
          <a:p>
            <a:r>
              <a:rPr lang="en-US" sz="1200" dirty="0"/>
              <a:t>Kuzmanović et al., PRB.106.184514 (2022)</a:t>
            </a:r>
            <a:endParaRPr lang="en-SE" sz="12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F4ACF92-5AE7-E3A1-241C-D934C83FE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433" y="372211"/>
            <a:ext cx="4204744" cy="6115216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543EDC1-BDA4-0B86-0588-C57928CB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531" y="4946634"/>
            <a:ext cx="4892400" cy="114361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B3792F-B0C0-EDDA-F295-199DA50217AC}"/>
              </a:ext>
            </a:extLst>
          </p:cNvPr>
          <p:cNvSpPr/>
          <p:nvPr/>
        </p:nvSpPr>
        <p:spPr>
          <a:xfrm>
            <a:off x="4382241" y="5284070"/>
            <a:ext cx="734962" cy="52545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F0ECD-04A6-3B7C-029A-2F7E04D27D5C}"/>
              </a:ext>
            </a:extLst>
          </p:cNvPr>
          <p:cNvSpPr txBox="1"/>
          <p:nvPr/>
        </p:nvSpPr>
        <p:spPr>
          <a:xfrm>
            <a:off x="5419023" y="4946634"/>
            <a:ext cx="1566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Unique</a:t>
            </a:r>
            <a:r>
              <a:rPr lang="en-US" dirty="0"/>
              <a:t> scaling with SOC for a spin-singlet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9205EA-02ED-3E92-7570-8B09FA55AAFF}"/>
              </a:ext>
            </a:extLst>
          </p:cNvPr>
          <p:cNvSpPr/>
          <p:nvPr/>
        </p:nvSpPr>
        <p:spPr>
          <a:xfrm>
            <a:off x="5262142" y="4812632"/>
            <a:ext cx="6673184" cy="1429907"/>
          </a:xfrm>
          <a:prstGeom prst="rect">
            <a:avLst/>
          </a:prstGeom>
          <a:noFill/>
          <a:ln w="28575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1B6978-DF75-C8B8-42D3-AD9FA17C44FD}"/>
              </a:ext>
            </a:extLst>
          </p:cNvPr>
          <p:cNvSpPr txBox="1"/>
          <p:nvPr/>
        </p:nvSpPr>
        <p:spPr>
          <a:xfrm>
            <a:off x="912297" y="6465209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 Physical Review Letters 135, 236004 (2025)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9493D2CE-768E-CD43-5724-79A7E856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748"/>
            <a:ext cx="12192000" cy="52224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Comparison with data</a:t>
            </a:r>
            <a:endParaRPr lang="en-GB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78812-6DB6-E88D-82F8-E1071B92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E9C2AEA-7AE6-4743-3790-22833456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6305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0B33A1-5CC5-1FA1-FE29-3799357BADB3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0F147A-FE03-109F-3038-4CBC6A123AA0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BA25DEDB-68A0-EE94-8B7C-BB51880DB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056059-AC31-4DB5-A472-029C476A6B29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9C238C-B163-80D3-C852-AFDA647418B2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627093-FA3E-F974-9348-26A35DA9534C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0" name="Content Placeholder 4">
                <a:extLst>
                  <a:ext uri="{FF2B5EF4-FFF2-40B4-BE49-F238E27FC236}">
                    <a16:creationId xmlns:a16="http://schemas.microsoft.com/office/drawing/2014/main" id="{47E710C1-0038-8FA7-77F2-4F0DCB202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1DD1DD-CCA5-1866-E9CC-AF146697F21D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BE09DF-DD9D-D014-410B-B39250C7E1EE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34D052-AAE5-BE1D-D1C9-4D64EB2B8487}"/>
              </a:ext>
            </a:extLst>
          </p:cNvPr>
          <p:cNvSpPr/>
          <p:nvPr/>
        </p:nvSpPr>
        <p:spPr>
          <a:xfrm>
            <a:off x="5231152" y="5901634"/>
            <a:ext cx="54875" cy="38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EF96AB4-9317-CCBF-F631-7859DFF9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481"/>
            <a:ext cx="12192000" cy="52224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Scaling of Hc2 for NbSe2 with doping</a:t>
            </a:r>
            <a:endParaRPr lang="en-GB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471A29-645C-528D-477A-C172FAEE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1134"/>
            <a:ext cx="7916964" cy="43233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2F0A5D-C190-AFBA-CA83-251E3F9C9CB2}"/>
              </a:ext>
            </a:extLst>
          </p:cNvPr>
          <p:cNvSpPr txBox="1"/>
          <p:nvPr/>
        </p:nvSpPr>
        <p:spPr>
          <a:xfrm>
            <a:off x="6094396" y="6538912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 Physical Review Letters 135, 236004 (2025)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90A7B-FED7-3254-D37F-D52BE51C2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779" y="1631134"/>
            <a:ext cx="4180866" cy="38181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C25C49-1D98-F8FF-AED6-87DF8A3E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0F41-FABA-44B5-F311-E32E8D1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40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0540-8BD3-FD5C-53F8-FDF6109E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760A-E80B-BC41-C5E2-5D41551A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07" y="29905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Multi-layer TMDs</a:t>
            </a:r>
            <a:endParaRPr lang="en-GB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2A39142-CC6E-3CA5-E322-629BB489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l="15271" r="33197" b="1402"/>
          <a:stretch/>
        </p:blipFill>
        <p:spPr>
          <a:xfrm rot="17520985">
            <a:off x="9477872" y="-796588"/>
            <a:ext cx="2282202" cy="31830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56430-3D86-88D6-936E-94417BAC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10FB3-7678-5DCA-E830-234FBBD8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704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DDE28C-465E-518A-E750-1CBB377E02D7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E845BC-6314-2772-DB5E-9CF17C3AEB70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9" name="Content Placeholder 4">
                <a:extLst>
                  <a:ext uri="{FF2B5EF4-FFF2-40B4-BE49-F238E27FC236}">
                    <a16:creationId xmlns:a16="http://schemas.microsoft.com/office/drawing/2014/main" id="{15F72B5B-A436-F721-8017-4799C17E5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21C5CB-A43F-09ED-E034-772F382E134C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E592A3D-6CC0-D9DF-D61D-85805EC4F11B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4A23DB-D450-EB58-D1E8-D2D46A9DB8C6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1" name="Content Placeholder 4">
                <a:extLst>
                  <a:ext uri="{FF2B5EF4-FFF2-40B4-BE49-F238E27FC236}">
                    <a16:creationId xmlns:a16="http://schemas.microsoft.com/office/drawing/2014/main" id="{34215FFF-1A41-97C6-52AA-B242EE769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7C73AA-D69A-5FCD-FA4A-F23BC396F99B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67A568-868D-743D-2EBC-C74FB8FAA1A6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6CBCC33-E3EA-E83D-289E-7CF295F6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0"/>
          <a:stretch>
            <a:fillRect/>
          </a:stretch>
        </p:blipFill>
        <p:spPr>
          <a:xfrm>
            <a:off x="759182" y="760110"/>
            <a:ext cx="4096907" cy="53377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CC4224-E052-6C1D-78ED-99C9A672F3A0}"/>
              </a:ext>
            </a:extLst>
          </p:cNvPr>
          <p:cNvSpPr/>
          <p:nvPr/>
        </p:nvSpPr>
        <p:spPr>
          <a:xfrm>
            <a:off x="4038600" y="3178744"/>
            <a:ext cx="1269986" cy="52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40471-C605-690B-9D7B-1E6A3A2D52BA}"/>
              </a:ext>
            </a:extLst>
          </p:cNvPr>
          <p:cNvSpPr/>
          <p:nvPr/>
        </p:nvSpPr>
        <p:spPr>
          <a:xfrm>
            <a:off x="71153" y="1823526"/>
            <a:ext cx="1269986" cy="52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5B02EE-FD3F-51DD-C524-4C977697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8560" r="3447"/>
          <a:stretch>
            <a:fillRect/>
          </a:stretch>
        </p:blipFill>
        <p:spPr>
          <a:xfrm>
            <a:off x="305301" y="1915428"/>
            <a:ext cx="801690" cy="430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26EDFE-E0E4-839F-980A-49B92F4D7D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125"/>
          <a:stretch>
            <a:fillRect/>
          </a:stretch>
        </p:blipFill>
        <p:spPr>
          <a:xfrm>
            <a:off x="371557" y="4494998"/>
            <a:ext cx="708473" cy="396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209434-B1A4-AAD2-15CE-C7F170B05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254" y="2084938"/>
            <a:ext cx="3115110" cy="28674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C2AA6F-9C69-FC2D-4757-2F0BD7B6C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965" y="2130889"/>
            <a:ext cx="3167505" cy="274358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1418576-0FB2-622A-C415-98ED8613D68D}"/>
              </a:ext>
            </a:extLst>
          </p:cNvPr>
          <p:cNvSpPr/>
          <p:nvPr/>
        </p:nvSpPr>
        <p:spPr>
          <a:xfrm>
            <a:off x="5091764" y="3178744"/>
            <a:ext cx="760396" cy="36512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54E380-7960-28A2-7B44-889F5C160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1323" y="2309030"/>
            <a:ext cx="2315756" cy="7977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1658C4-25EF-9F74-1245-ED14DD3A9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038" y="4952363"/>
            <a:ext cx="3404324" cy="118311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A88E8A-DE92-8998-5B6C-92F8DEE5F2AB}"/>
              </a:ext>
            </a:extLst>
          </p:cNvPr>
          <p:cNvSpPr txBox="1"/>
          <p:nvPr/>
        </p:nvSpPr>
        <p:spPr>
          <a:xfrm>
            <a:off x="5094036" y="5392564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an intralayer spin-singlet: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7E2A5E-156A-24AF-DC05-DA39E3F38CB0}"/>
              </a:ext>
            </a:extLst>
          </p:cNvPr>
          <p:cNvSpPr/>
          <p:nvPr/>
        </p:nvSpPr>
        <p:spPr>
          <a:xfrm>
            <a:off x="10356783" y="2309030"/>
            <a:ext cx="500514" cy="347543"/>
          </a:xfrm>
          <a:prstGeom prst="rect">
            <a:avLst/>
          </a:prstGeom>
          <a:solidFill>
            <a:schemeClr val="tx2">
              <a:lumMod val="50000"/>
              <a:lumOff val="5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0F6D3-9DA5-2E62-E20D-0D2CA220D153}"/>
              </a:ext>
            </a:extLst>
          </p:cNvPr>
          <p:cNvSpPr/>
          <p:nvPr/>
        </p:nvSpPr>
        <p:spPr>
          <a:xfrm>
            <a:off x="10148944" y="2745637"/>
            <a:ext cx="500514" cy="347543"/>
          </a:xfrm>
          <a:prstGeom prst="rect">
            <a:avLst/>
          </a:prstGeom>
          <a:solidFill>
            <a:schemeClr val="tx2">
              <a:lumMod val="50000"/>
              <a:lumOff val="5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2EDF710-FEF4-B99D-22A7-9BC106BA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4" y="122383"/>
            <a:ext cx="12192000" cy="52224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Bilayer NbSe2 with inversion symmetry breaking</a:t>
            </a:r>
            <a:endParaRPr lang="en-GB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79D917-91C4-863B-AB2F-ECE1A2A2503A}"/>
              </a:ext>
            </a:extLst>
          </p:cNvPr>
          <p:cNvGrpSpPr/>
          <p:nvPr/>
        </p:nvGrpSpPr>
        <p:grpSpPr>
          <a:xfrm>
            <a:off x="9543186" y="722520"/>
            <a:ext cx="2695444" cy="657286"/>
            <a:chOff x="9345553" y="1070258"/>
            <a:chExt cx="2695444" cy="65728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A203C9-1EFA-E3EB-A9BD-17289CFCD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84364" y="1144969"/>
              <a:ext cx="760508" cy="2351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A12115-158F-CD1B-8485-780FD86A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45553" y="1421418"/>
              <a:ext cx="783052" cy="29644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BEAE75-C4EF-0157-982B-584220DD471E}"/>
                </a:ext>
              </a:extLst>
            </p:cNvPr>
            <p:cNvSpPr txBox="1"/>
            <p:nvPr/>
          </p:nvSpPr>
          <p:spPr>
            <a:xfrm>
              <a:off x="10095796" y="1070258"/>
              <a:ext cx="19123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spin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CED86-4294-E682-CB69-BA264077A464}"/>
                </a:ext>
              </a:extLst>
            </p:cNvPr>
            <p:cNvSpPr txBox="1"/>
            <p:nvPr/>
          </p:nvSpPr>
          <p:spPr>
            <a:xfrm>
              <a:off x="10128605" y="1388990"/>
              <a:ext cx="19123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layer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608D8E7-2CEF-C142-0149-416C21B5D1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3714" y="778215"/>
            <a:ext cx="3840696" cy="5382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83EB95D-43AB-D54E-0D76-822ED5EBDA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8768" y="1347778"/>
            <a:ext cx="3989192" cy="6355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8BD624-52C4-FACA-BF0C-09BFAAA49B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8586" y="1464366"/>
            <a:ext cx="396178" cy="3344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EF5462E-3437-3A10-E4C1-DE497929CF24}"/>
              </a:ext>
            </a:extLst>
          </p:cNvPr>
          <p:cNvSpPr txBox="1"/>
          <p:nvPr/>
        </p:nvSpPr>
        <p:spPr>
          <a:xfrm>
            <a:off x="5157878" y="1710949"/>
            <a:ext cx="161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Around nodes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E9FDC7-3C91-5C43-AECA-A7973930D692}"/>
              </a:ext>
            </a:extLst>
          </p:cNvPr>
          <p:cNvSpPr txBox="1"/>
          <p:nvPr/>
        </p:nvSpPr>
        <p:spPr>
          <a:xfrm>
            <a:off x="7805089" y="6520773"/>
            <a:ext cx="4400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A. Mesaros, P. Simon, arXiv:2602.14210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4BCA4-4240-BF12-3AD3-47EBE2CD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ABA7-63B0-4158-0428-B8E3F6BA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58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0540-8BD3-FD5C-53F8-FDF6109E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189997-AE3A-97A4-B8E8-B63B703E71AA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D15404-A181-1EAD-24F4-6F7E4DE4964F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DB9CB30D-868F-52C8-6778-2D2F46310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E63651-FEA1-C71A-029B-E2C0B611B8A8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16430A-61CA-A22B-5F1B-8D1C02FF1160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0147FF9-3EAB-2C11-122B-9D2176675599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8" name="Content Placeholder 4">
                <a:extLst>
                  <a:ext uri="{FF2B5EF4-FFF2-40B4-BE49-F238E27FC236}">
                    <a16:creationId xmlns:a16="http://schemas.microsoft.com/office/drawing/2014/main" id="{415A183F-C4B8-B94F-A95C-0AB9C06C6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352013-0AFD-6392-99E5-6207309FB5D5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140F11-DA6D-73D8-FA4F-B151EDDBECB7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F27A19C5-AE01-77E4-0D64-4E21B1F6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67" y="225707"/>
            <a:ext cx="12192000" cy="52224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Comparison to data of bilayer TMDs</a:t>
            </a:r>
            <a:endParaRPr lang="en-GB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20C2A-B375-861A-2EB1-EE160E17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409" y="833982"/>
            <a:ext cx="6844352" cy="5433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D9EB71-9E47-26BC-D063-07CC51E8026C}"/>
              </a:ext>
            </a:extLst>
          </p:cNvPr>
          <p:cNvSpPr txBox="1"/>
          <p:nvPr/>
        </p:nvSpPr>
        <p:spPr>
          <a:xfrm>
            <a:off x="7791268" y="6550223"/>
            <a:ext cx="4400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A. Mesaros, P. Simon, arXiv:2602.14210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9D44B4-2DC8-D14F-3407-7A914792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9AEDAB-D993-5EA4-33A4-1B40DA40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. </a:t>
            </a:r>
            <a:fld id="{709C0226-9E5A-4515-BFB9-D0F790BB7C43}" type="slidenum">
              <a:rPr lang="en-SE" smtClean="0"/>
              <a:t>28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72469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0540-8BD3-FD5C-53F8-FDF6109E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BE17EB-72A4-01F5-01BD-6D049B70C040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D152F6-8303-35DB-352A-5F6C501D795B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24DDCC44-68FA-0355-7A9E-D54B04E73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56D017-6DD0-9367-384C-9795C080FF05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23018A-A67C-2AF0-C741-4EDC9001B90E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3C3DEE-A010-971B-BCE4-605B5745D182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0" name="Content Placeholder 4">
                <a:extLst>
                  <a:ext uri="{FF2B5EF4-FFF2-40B4-BE49-F238E27FC236}">
                    <a16:creationId xmlns:a16="http://schemas.microsoft.com/office/drawing/2014/main" id="{2FCEB84C-0FD8-4288-E2FA-C63674BD9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AAB546-F043-73D7-89A3-A42C5B6532A2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E0AE05-9B6F-791A-7B9E-CE34AD78865E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4F0BC8-23F8-08BF-E8CB-01E7A34E1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177300"/>
            <a:ext cx="8261824" cy="477398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931B175-BE69-595A-8A67-9A11715E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215"/>
            <a:ext cx="12192000" cy="52224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Scaling of Hc2 with interlayer potential</a:t>
            </a:r>
            <a:endParaRPr lang="en-GB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1A411-AE14-A525-8586-756809EF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03B8-F795-BA1E-9686-BCDFA752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29</a:t>
            </a:fld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0DDD7-7DCD-C318-8D38-6C7C6B3194E5}"/>
              </a:ext>
            </a:extLst>
          </p:cNvPr>
          <p:cNvSpPr txBox="1"/>
          <p:nvPr/>
        </p:nvSpPr>
        <p:spPr>
          <a:xfrm>
            <a:off x="7791268" y="6550223"/>
            <a:ext cx="4400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A. Mesaros, P. Simon, arXiv:2602.14210</a:t>
            </a:r>
          </a:p>
        </p:txBody>
      </p:sp>
    </p:spTree>
    <p:extLst>
      <p:ext uri="{BB962C8B-B14F-4D97-AF65-F5344CB8AC3E}">
        <p14:creationId xmlns:p14="http://schemas.microsoft.com/office/powerpoint/2010/main" val="424159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1A787-6839-C214-67C4-5D47B0C90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A307989-3ABD-49A0-B9EB-3BD67DEBFCAB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C17DB-50EC-0CE8-BBF7-E2FB5EA40DBD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8" name="Content Placeholder 4">
                <a:extLst>
                  <a:ext uri="{FF2B5EF4-FFF2-40B4-BE49-F238E27FC236}">
                    <a16:creationId xmlns:a16="http://schemas.microsoft.com/office/drawing/2014/main" id="{AD4CDC54-A6BE-F1F3-94E1-7B84BA3D0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CCFEB-45B9-08C0-962A-F4BD71022715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14A32A-1723-9ED3-F218-AB51F60870D0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8097EB-BB32-EB57-967F-864144484931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A42AAC62-BD87-F109-7C8D-09218B0D0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5D6E25-F116-58BC-1A26-B10F9E0EAFE9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381EC-DC31-53D7-35C0-5B39EBC7C8B9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C65DC4-3D1A-6E94-F3F7-1D535ED5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4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Upper critical field</a:t>
            </a:r>
            <a:endParaRPr lang="en-S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E9BFC-C08D-AEE2-6103-DA69B9C7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3</a:t>
            </a:fld>
            <a:endParaRPr lang="en-S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09716-8A51-56AD-3063-0360FE601DEF}"/>
              </a:ext>
            </a:extLst>
          </p:cNvPr>
          <p:cNvSpPr/>
          <p:nvPr/>
        </p:nvSpPr>
        <p:spPr>
          <a:xfrm>
            <a:off x="6631806" y="2477944"/>
            <a:ext cx="5062889" cy="14484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342DA-F21E-30B1-3DB8-649FA778AD5D}"/>
              </a:ext>
            </a:extLst>
          </p:cNvPr>
          <p:cNvSpPr txBox="1"/>
          <p:nvPr/>
        </p:nvSpPr>
        <p:spPr>
          <a:xfrm>
            <a:off x="6756935" y="2660823"/>
            <a:ext cx="367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Condensation energy:</a:t>
            </a:r>
            <a:endParaRPr lang="en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D6D2D-06B9-0408-B397-24AF967861B1}"/>
              </a:ext>
            </a:extLst>
          </p:cNvPr>
          <p:cNvSpPr txBox="1"/>
          <p:nvPr/>
        </p:nvSpPr>
        <p:spPr>
          <a:xfrm>
            <a:off x="6772175" y="3336045"/>
            <a:ext cx="367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Susceptibility difference:</a:t>
            </a:r>
            <a:endParaRPr lang="en-S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056312-FC71-945C-47EC-00FD0025E0E1}"/>
              </a:ext>
            </a:extLst>
          </p:cNvPr>
          <p:cNvSpPr txBox="1"/>
          <p:nvPr/>
        </p:nvSpPr>
        <p:spPr>
          <a:xfrm>
            <a:off x="9317905" y="5444942"/>
            <a:ext cx="237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Clogston</a:t>
            </a:r>
            <a:r>
              <a:rPr lang="en-US" sz="1200" dirty="0"/>
              <a:t>, 1962</a:t>
            </a:r>
          </a:p>
          <a:p>
            <a:r>
              <a:rPr lang="en-US" sz="1200" dirty="0"/>
              <a:t>Chandrasekhar, 1962</a:t>
            </a:r>
          </a:p>
          <a:p>
            <a:r>
              <a:rPr lang="en-US" sz="1200" dirty="0" err="1"/>
              <a:t>Frigeri</a:t>
            </a:r>
            <a:r>
              <a:rPr lang="en-US" sz="1200" dirty="0"/>
              <a:t>, </a:t>
            </a:r>
            <a:r>
              <a:rPr lang="en-US" sz="1200" dirty="0" err="1"/>
              <a:t>Agterberg</a:t>
            </a:r>
            <a:r>
              <a:rPr lang="en-US" sz="1200" dirty="0"/>
              <a:t> &amp; Sigrist, 2004</a:t>
            </a:r>
          </a:p>
          <a:p>
            <a:r>
              <a:rPr lang="en-US" sz="1200" dirty="0"/>
              <a:t>Sigrist, Avella &amp; Mancini, 2009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E5391-6938-8A65-7D06-D67EF271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CDAF82A-0525-6AAE-5DD0-DBE2079E13F1}"/>
              </a:ext>
            </a:extLst>
          </p:cNvPr>
          <p:cNvSpPr/>
          <p:nvPr/>
        </p:nvSpPr>
        <p:spPr>
          <a:xfrm>
            <a:off x="1244818" y="5399953"/>
            <a:ext cx="884722" cy="53693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F5E98-59BB-362D-E8E0-AF574585202F}"/>
              </a:ext>
            </a:extLst>
          </p:cNvPr>
          <p:cNvSpPr txBox="1"/>
          <p:nvPr/>
        </p:nvSpPr>
        <p:spPr>
          <a:xfrm>
            <a:off x="627636" y="1318905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critical field H</a:t>
            </a:r>
            <a:r>
              <a:rPr lang="en-SE" baseline="-25000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S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437959-4F4A-776E-F405-36D5181D5BAE}"/>
              </a:ext>
            </a:extLst>
          </p:cNvPr>
          <p:cNvSpPr/>
          <p:nvPr/>
        </p:nvSpPr>
        <p:spPr>
          <a:xfrm>
            <a:off x="2278375" y="5101719"/>
            <a:ext cx="2967393" cy="1174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94D9DF-90E4-AB23-8894-02E55D53C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75" y="5150947"/>
            <a:ext cx="2844988" cy="1081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6F9A8C-AB86-0C10-3194-806BD73374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717"/>
          <a:stretch>
            <a:fillRect/>
          </a:stretch>
        </p:blipFill>
        <p:spPr>
          <a:xfrm>
            <a:off x="9388955" y="3327543"/>
            <a:ext cx="948844" cy="413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00CFC8-7791-66B2-D6AE-76ED465499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920" t="8198" b="48408"/>
          <a:stretch>
            <a:fillRect/>
          </a:stretch>
        </p:blipFill>
        <p:spPr>
          <a:xfrm>
            <a:off x="9163250" y="2594807"/>
            <a:ext cx="941122" cy="469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52EAF-FD23-3122-EEA3-DE8C5CF7C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817" y="1266025"/>
            <a:ext cx="4415427" cy="453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9CAC0C-BAE1-926D-6563-0385872AC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07" y="3252249"/>
            <a:ext cx="5201389" cy="467064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22726B24-90A3-40A5-6B14-D51530215485}"/>
              </a:ext>
            </a:extLst>
          </p:cNvPr>
          <p:cNvSpPr/>
          <p:nvPr/>
        </p:nvSpPr>
        <p:spPr>
          <a:xfrm rot="16200000">
            <a:off x="3789714" y="3014227"/>
            <a:ext cx="409007" cy="1974204"/>
          </a:xfrm>
          <a:prstGeom prst="leftBrac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FB670-F67B-2814-3514-AED6FD9CB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036" y="4211797"/>
            <a:ext cx="920096" cy="5049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907A7D-2371-838C-266D-CDDD53F4128A}"/>
              </a:ext>
            </a:extLst>
          </p:cNvPr>
          <p:cNvSpPr txBox="1"/>
          <p:nvPr/>
        </p:nvSpPr>
        <p:spPr>
          <a:xfrm>
            <a:off x="9075970" y="1177068"/>
            <a:ext cx="3254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 </a:t>
            </a:r>
            <a:r>
              <a:rPr lang="en-US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thermodynamic potential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C2DBF5-E622-EC67-931C-7B20913137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4231" b="-2959"/>
          <a:stretch>
            <a:fillRect/>
          </a:stretch>
        </p:blipFill>
        <p:spPr>
          <a:xfrm>
            <a:off x="838201" y="2589972"/>
            <a:ext cx="3787066" cy="467064"/>
          </a:xfrm>
          <a:prstGeom prst="rect">
            <a:avLst/>
          </a:prstGeom>
        </p:spPr>
      </p:pic>
      <p:pic>
        <p:nvPicPr>
          <p:cNvPr id="25" name="Content Placeholder 5">
            <a:extLst>
              <a:ext uri="{FF2B5EF4-FFF2-40B4-BE49-F238E27FC236}">
                <a16:creationId xmlns:a16="http://schemas.microsoft.com/office/drawing/2014/main" id="{B533D369-B819-7FE5-7756-210FA17904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1910" t="17032" b="50713"/>
          <a:stretch>
            <a:fillRect/>
          </a:stretch>
        </p:blipFill>
        <p:spPr>
          <a:xfrm>
            <a:off x="4625267" y="2691709"/>
            <a:ext cx="416216" cy="3840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B24104B-4234-BEDB-0C45-E3F1042A2CAB}"/>
              </a:ext>
            </a:extLst>
          </p:cNvPr>
          <p:cNvSpPr txBox="1"/>
          <p:nvPr/>
        </p:nvSpPr>
        <p:spPr>
          <a:xfrm>
            <a:off x="659907" y="1993439"/>
            <a:ext cx="477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 T=T</a:t>
            </a:r>
            <a:r>
              <a:rPr lang="en-US" sz="2000" baseline="-1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 </a:t>
            </a:r>
            <a:r>
              <a:rPr lang="en-US" sz="2000" dirty="0"/>
              <a:t>H</a:t>
            </a:r>
            <a:r>
              <a:rPr lang="en-SE" sz="2000" baseline="-25000" dirty="0"/>
              <a:t>c</a:t>
            </a:r>
            <a:r>
              <a:rPr lang="en-US" sz="2000" baseline="-25000" dirty="0"/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small enough to expand </a:t>
            </a:r>
            <a:r>
              <a:rPr lang="en-US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 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15" grpId="0"/>
      <p:bldP spid="11" grpId="0" animBg="1"/>
      <p:bldP spid="27" grpId="0" animBg="1"/>
      <p:bldP spid="6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4125D-538B-7BEA-F3E4-40BD1066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6846EE-846A-24BC-F12D-00AC60EF5A85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8C66B2-8A57-1BD2-7697-0AC450AE4083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3" name="Content Placeholder 4">
                <a:extLst>
                  <a:ext uri="{FF2B5EF4-FFF2-40B4-BE49-F238E27FC236}">
                    <a16:creationId xmlns:a16="http://schemas.microsoft.com/office/drawing/2014/main" id="{CE51F97F-DDA8-8F9C-495E-127B67083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DC4CF6A-69E9-B054-D885-61CEAAFB4B1E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ED175C-D365-6643-0321-88185E1BBCCA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C1DF3E-3FC1-61B5-443A-824A4B0B16F6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1" name="Content Placeholder 4">
                <a:extLst>
                  <a:ext uri="{FF2B5EF4-FFF2-40B4-BE49-F238E27FC236}">
                    <a16:creationId xmlns:a16="http://schemas.microsoft.com/office/drawing/2014/main" id="{1EB7B1C1-B71D-DD4E-5C97-5F3607516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106618-ED97-E63D-7F22-DF0BEECCC627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184016-12F3-F8A0-832B-C3145D505963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87004E-72A3-1AC6-D517-E7961F18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51" y="1159194"/>
            <a:ext cx="10515600" cy="5112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 SOC nodes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signature difference between singlet and triplet pairing is large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az-Cyrl-AZ" sz="2800" b="1" dirty="0"/>
              <a:t>Г</a:t>
            </a:r>
            <a:r>
              <a:rPr lang="en-US" b="1" dirty="0"/>
              <a:t>-pocket</a:t>
            </a:r>
            <a:r>
              <a:rPr lang="en-US" dirty="0"/>
              <a:t>:</a:t>
            </a:r>
          </a:p>
          <a:p>
            <a:r>
              <a:rPr lang="en-US" dirty="0"/>
              <a:t>Explains monolayer data  </a:t>
            </a:r>
          </a:p>
          <a:p>
            <a:r>
              <a:rPr lang="en-US" dirty="0"/>
              <a:t>Necessary to describe multilayer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Scaling of H</a:t>
            </a:r>
            <a:r>
              <a:rPr lang="en-US" b="1" baseline="-25000" dirty="0"/>
              <a:t>c2 </a:t>
            </a:r>
            <a:r>
              <a:rPr lang="en-US" b="1" dirty="0"/>
              <a:t>as a way</a:t>
            </a:r>
          </a:p>
          <a:p>
            <a:pPr marL="0" indent="0">
              <a:buNone/>
            </a:pPr>
            <a:r>
              <a:rPr lang="en-US" dirty="0"/>
              <a:t>to narrow down possible pairing symmetry, incl. misfits, Moiré, TMD heterostructures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0EFDA9-538E-9A28-53E8-BF65B984596C}"/>
              </a:ext>
            </a:extLst>
          </p:cNvPr>
          <p:cNvSpPr txBox="1"/>
          <p:nvPr/>
        </p:nvSpPr>
        <p:spPr>
          <a:xfrm>
            <a:off x="757451" y="75294"/>
            <a:ext cx="10668805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en-GB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50750-8EBB-1B73-1E4C-3BE63B29F7EA}"/>
              </a:ext>
            </a:extLst>
          </p:cNvPr>
          <p:cNvSpPr txBox="1"/>
          <p:nvPr/>
        </p:nvSpPr>
        <p:spPr>
          <a:xfrm>
            <a:off x="5731499" y="3274225"/>
            <a:ext cx="6310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 Physical Review Letters 135, 236004 (2025)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ACBB7A4-BDBD-C665-2B07-583EAF6C5738}"/>
              </a:ext>
            </a:extLst>
          </p:cNvPr>
          <p:cNvSpPr/>
          <p:nvPr/>
        </p:nvSpPr>
        <p:spPr>
          <a:xfrm>
            <a:off x="4989744" y="3330733"/>
            <a:ext cx="588551" cy="2631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5BC3A0E-4339-313D-A1A2-6F5F07F1F93B}"/>
              </a:ext>
            </a:extLst>
          </p:cNvPr>
          <p:cNvSpPr/>
          <p:nvPr/>
        </p:nvSpPr>
        <p:spPr>
          <a:xfrm>
            <a:off x="4973148" y="4223803"/>
            <a:ext cx="588551" cy="2631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2AF1A-8542-57F5-ED23-EFC8A783F2D5}"/>
              </a:ext>
            </a:extLst>
          </p:cNvPr>
          <p:cNvSpPr txBox="1"/>
          <p:nvPr/>
        </p:nvSpPr>
        <p:spPr>
          <a:xfrm>
            <a:off x="5796828" y="4243458"/>
            <a:ext cx="6097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A. Mesaros, P. Simon, arXiv:2602.14210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045C4A8-C65F-1489-24FF-E3E8EAB5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481"/>
            <a:ext cx="12192000" cy="57950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endParaRPr lang="en-GB" alt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87406-6A5A-A70E-A91F-B3775E46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C1549-AE77-913A-C29D-E2EA596C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1535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63" y="-89666"/>
            <a:ext cx="12308326" cy="81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People"/>
          <p:cNvSpPr txBox="1"/>
          <p:nvPr/>
        </p:nvSpPr>
        <p:spPr>
          <a:xfrm>
            <a:off x="495017" y="1182"/>
            <a:ext cx="11201966" cy="619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 lnSpcReduction="10000"/>
          </a:bodyPr>
          <a:lstStyle>
            <a:lvl1pPr defTabSz="734694">
              <a:spcBef>
                <a:spcPts val="0"/>
              </a:spcBef>
              <a:defRPr sz="7565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sz="3783" dirty="0"/>
              <a:t>People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2F6DC7-1325-EF98-D3FB-0C2B3509ADDE}"/>
              </a:ext>
            </a:extLst>
          </p:cNvPr>
          <p:cNvGrpSpPr/>
          <p:nvPr/>
        </p:nvGrpSpPr>
        <p:grpSpPr>
          <a:xfrm>
            <a:off x="993913" y="1191488"/>
            <a:ext cx="4110824" cy="3078362"/>
            <a:chOff x="677809" y="945853"/>
            <a:chExt cx="4298936" cy="3153254"/>
          </a:xfrm>
        </p:grpSpPr>
        <p:pic>
          <p:nvPicPr>
            <p:cNvPr id="173" name="LPS-3-cmjn.pdf" descr="LPS-3-cmjn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639" y="3303077"/>
              <a:ext cx="1535404" cy="7960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7" name="5f1b22a7cd9ef.png" descr="5f1b22a7cd9ef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809" y="945853"/>
              <a:ext cx="1834264" cy="235722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8" name="Lena Engström"/>
            <p:cNvSpPr txBox="1"/>
            <p:nvPr/>
          </p:nvSpPr>
          <p:spPr>
            <a:xfrm>
              <a:off x="722997" y="2982734"/>
              <a:ext cx="1743887" cy="25904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4500"/>
                </a:spcBef>
                <a:defRPr sz="3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sz="1500" dirty="0"/>
                <a:t>Lena Engström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54FD81-F62D-1CAB-BA25-9F12B1D5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8863" y="957715"/>
              <a:ext cx="1887882" cy="230887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2985A-AC9C-77BE-969D-00F08C82AC6B}"/>
              </a:ext>
            </a:extLst>
          </p:cNvPr>
          <p:cNvGrpSpPr/>
          <p:nvPr/>
        </p:nvGrpSpPr>
        <p:grpSpPr>
          <a:xfrm>
            <a:off x="6383001" y="1191487"/>
            <a:ext cx="4669312" cy="3483880"/>
            <a:chOff x="7117472" y="1237164"/>
            <a:chExt cx="4638263" cy="3758235"/>
          </a:xfrm>
        </p:grpSpPr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15180" y="3878230"/>
              <a:ext cx="1198962" cy="111716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17135" y="1237164"/>
              <a:ext cx="1838600" cy="244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00B9B4-B198-A5ED-0D9F-A724EE1B9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7472" y="1249083"/>
              <a:ext cx="2226229" cy="2430622"/>
            </a:xfrm>
            <a:prstGeom prst="rect">
              <a:avLst/>
            </a:prstGeom>
          </p:spPr>
        </p:pic>
      </p:grpSp>
      <p:sp>
        <p:nvSpPr>
          <p:cNvPr id="19" name="Lena Engström">
            <a:extLst>
              <a:ext uri="{FF2B5EF4-FFF2-40B4-BE49-F238E27FC236}">
                <a16:creationId xmlns:a16="http://schemas.microsoft.com/office/drawing/2014/main" id="{EC054AA4-D935-6A5A-5A63-D79330821B6A}"/>
              </a:ext>
            </a:extLst>
          </p:cNvPr>
          <p:cNvSpPr txBox="1"/>
          <p:nvPr/>
        </p:nvSpPr>
        <p:spPr>
          <a:xfrm>
            <a:off x="2867185" y="2685260"/>
            <a:ext cx="1372334" cy="2590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lnSpc>
                <a:spcPct val="90000"/>
              </a:lnSpc>
              <a:spcBef>
                <a:spcPts val="4500"/>
              </a:spcBef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1500" dirty="0"/>
              <a:t>Andrej </a:t>
            </a:r>
            <a:r>
              <a:rPr lang="en-US" sz="1500" dirty="0" err="1"/>
              <a:t>Mesaros</a:t>
            </a:r>
            <a:endParaRPr sz="1500" dirty="0"/>
          </a:p>
        </p:txBody>
      </p:sp>
      <p:sp>
        <p:nvSpPr>
          <p:cNvPr id="20" name="Lena Engström">
            <a:extLst>
              <a:ext uri="{FF2B5EF4-FFF2-40B4-BE49-F238E27FC236}">
                <a16:creationId xmlns:a16="http://schemas.microsoft.com/office/drawing/2014/main" id="{87E9790D-E24C-368F-BE17-66A6D855A930}"/>
              </a:ext>
            </a:extLst>
          </p:cNvPr>
          <p:cNvSpPr txBox="1"/>
          <p:nvPr/>
        </p:nvSpPr>
        <p:spPr>
          <a:xfrm>
            <a:off x="6583691" y="2782311"/>
            <a:ext cx="1372334" cy="2590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lnSpc>
                <a:spcPct val="90000"/>
              </a:lnSpc>
              <a:spcBef>
                <a:spcPts val="4500"/>
              </a:spcBef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1500" dirty="0"/>
              <a:t>Ludovika </a:t>
            </a:r>
            <a:r>
              <a:rPr lang="en-US" sz="1500" dirty="0" err="1"/>
              <a:t>Zullo</a:t>
            </a:r>
            <a:endParaRPr sz="1500" dirty="0"/>
          </a:p>
        </p:txBody>
      </p:sp>
      <p:sp>
        <p:nvSpPr>
          <p:cNvPr id="21" name="Lena Engström">
            <a:extLst>
              <a:ext uri="{FF2B5EF4-FFF2-40B4-BE49-F238E27FC236}">
                <a16:creationId xmlns:a16="http://schemas.microsoft.com/office/drawing/2014/main" id="{73B3509B-CB4B-CF82-40EC-3FAE97D07C10}"/>
              </a:ext>
            </a:extLst>
          </p:cNvPr>
          <p:cNvSpPr txBox="1"/>
          <p:nvPr/>
        </p:nvSpPr>
        <p:spPr>
          <a:xfrm>
            <a:off x="9041969" y="2716420"/>
            <a:ext cx="1372334" cy="2590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lnSpc>
                <a:spcPct val="90000"/>
              </a:lnSpc>
              <a:spcBef>
                <a:spcPts val="4500"/>
              </a:spcBef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1500" dirty="0"/>
              <a:t>Tristan </a:t>
            </a:r>
            <a:r>
              <a:rPr lang="en-US" sz="1500" dirty="0" err="1"/>
              <a:t>Cren</a:t>
            </a:r>
            <a:endParaRPr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9EDCF-5A38-9A94-B642-396642EC72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SE" smtClean="0"/>
              <a:t>31</a:t>
            </a:fld>
            <a:endParaRPr lang="en-SE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954C-E7E7-3EFF-E8B6-9E30E65F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4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Pairing symmetry</a:t>
            </a:r>
            <a:endParaRPr lang="en-S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C3E9-34A7-8D07-C43B-B840FFAA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409" y="3665315"/>
            <a:ext cx="3611525" cy="20735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Theoretical predictions</a:t>
            </a:r>
            <a:r>
              <a:rPr lang="en-US" dirty="0"/>
              <a:t>:</a:t>
            </a:r>
          </a:p>
          <a:p>
            <a:r>
              <a:rPr lang="en-US" dirty="0"/>
              <a:t>Mixed parity</a:t>
            </a:r>
          </a:p>
          <a:p>
            <a:r>
              <a:rPr lang="en-US" dirty="0"/>
              <a:t>Induced triplet under field</a:t>
            </a:r>
          </a:p>
          <a:p>
            <a:r>
              <a:rPr lang="en-US" dirty="0"/>
              <a:t>Nematicity</a:t>
            </a:r>
          </a:p>
          <a:p>
            <a:r>
              <a:rPr lang="en-US" dirty="0"/>
              <a:t>Topological nodal superconductor under field</a:t>
            </a: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966C9-5437-FECC-D4D1-06AF669C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0077-1208-F16E-B2D9-F5CCEEBC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32</a:t>
            </a:fld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9499F-86DE-9ACA-A3AD-812D26EB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864" y="222201"/>
            <a:ext cx="4283313" cy="320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DF336F-FA84-8545-C913-89A0E3766B8C}"/>
              </a:ext>
            </a:extLst>
          </p:cNvPr>
          <p:cNvSpPr txBox="1"/>
          <p:nvPr/>
        </p:nvSpPr>
        <p:spPr>
          <a:xfrm>
            <a:off x="10289913" y="3429000"/>
            <a:ext cx="190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Hsu </a:t>
            </a:r>
            <a:r>
              <a:rPr lang="en-US" sz="1400" i="1" dirty="0"/>
              <a:t>et al</a:t>
            </a:r>
            <a:r>
              <a:rPr lang="en-US" sz="1400" dirty="0"/>
              <a:t>., Nat. Com. s8 (14985) (2017)</a:t>
            </a:r>
            <a:endParaRPr lang="en-SE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3E85D1-C50B-8AA2-7707-689C6C88AB1C}"/>
              </a:ext>
            </a:extLst>
          </p:cNvPr>
          <p:cNvGrpSpPr/>
          <p:nvPr/>
        </p:nvGrpSpPr>
        <p:grpSpPr>
          <a:xfrm>
            <a:off x="0" y="3798332"/>
            <a:ext cx="3716576" cy="3059668"/>
            <a:chOff x="0" y="3798332"/>
            <a:chExt cx="3716576" cy="3059668"/>
          </a:xfrm>
        </p:grpSpPr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DA778454-A710-4BAB-5A47-52A9D344C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32"/>
            <a:stretch/>
          </p:blipFill>
          <p:spPr>
            <a:xfrm>
              <a:off x="87229" y="3798332"/>
              <a:ext cx="3629347" cy="30596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39981C-E9F8-1F29-8861-E38506021551}"/>
                </a:ext>
              </a:extLst>
            </p:cNvPr>
            <p:cNvSpPr/>
            <p:nvPr/>
          </p:nvSpPr>
          <p:spPr>
            <a:xfrm>
              <a:off x="0" y="6195317"/>
              <a:ext cx="452063" cy="662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F7C056E-A721-46CE-D9C7-24AFDC8C7198}"/>
              </a:ext>
            </a:extLst>
          </p:cNvPr>
          <p:cNvSpPr/>
          <p:nvPr/>
        </p:nvSpPr>
        <p:spPr>
          <a:xfrm flipV="1">
            <a:off x="2171994" y="4319028"/>
            <a:ext cx="261325" cy="4126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969CDD9-BFAB-CBA1-F9F6-F0E18863D60C}"/>
              </a:ext>
            </a:extLst>
          </p:cNvPr>
          <p:cNvSpPr/>
          <p:nvPr/>
        </p:nvSpPr>
        <p:spPr>
          <a:xfrm rot="10800000" flipV="1">
            <a:off x="1145834" y="5943706"/>
            <a:ext cx="261325" cy="4126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C8E2C-732A-E487-812C-91E9C9FA2D9D}"/>
              </a:ext>
            </a:extLst>
          </p:cNvPr>
          <p:cNvSpPr txBox="1"/>
          <p:nvPr/>
        </p:nvSpPr>
        <p:spPr>
          <a:xfrm>
            <a:off x="1930161" y="44042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endParaRPr lang="en-SE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85A5E-43BA-C3B8-553D-3A72EDBB35A5}"/>
              </a:ext>
            </a:extLst>
          </p:cNvPr>
          <p:cNvSpPr txBox="1"/>
          <p:nvPr/>
        </p:nvSpPr>
        <p:spPr>
          <a:xfrm>
            <a:off x="1298673" y="594370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-k</a:t>
            </a:r>
            <a:endParaRPr lang="en-SE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6C708E-0D8A-1086-8D44-888913D2A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15" y="1756707"/>
            <a:ext cx="3629347" cy="624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F9967B-7C8C-009C-6D03-D8996B903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15" y="2415410"/>
            <a:ext cx="3898916" cy="5831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A6C9BE-A59B-C4DE-F752-5CD667D58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968" y="3607885"/>
            <a:ext cx="1998774" cy="3651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AA07F4-C203-F4CC-84C8-9D538F049D2A}"/>
              </a:ext>
            </a:extLst>
          </p:cNvPr>
          <p:cNvSpPr txBox="1"/>
          <p:nvPr/>
        </p:nvSpPr>
        <p:spPr>
          <a:xfrm>
            <a:off x="909607" y="3168861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Phonon and/or spin fluctuations (Das </a:t>
            </a:r>
            <a:r>
              <a:rPr lang="en-US" i="1" dirty="0"/>
              <a:t>et al</a:t>
            </a:r>
            <a:r>
              <a:rPr lang="en-US" dirty="0"/>
              <a:t>., 2023)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6D32C4E-1EF1-66DC-EDD4-44BD6A8A28C0}"/>
              </a:ext>
            </a:extLst>
          </p:cNvPr>
          <p:cNvSpPr/>
          <p:nvPr/>
        </p:nvSpPr>
        <p:spPr>
          <a:xfrm>
            <a:off x="6364222" y="3194048"/>
            <a:ext cx="404261" cy="20828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BC0D73-6531-0CEA-7166-69BF4BCD6EFB}"/>
              </a:ext>
            </a:extLst>
          </p:cNvPr>
          <p:cNvSpPr txBox="1"/>
          <p:nvPr/>
        </p:nvSpPr>
        <p:spPr>
          <a:xfrm>
            <a:off x="7811767" y="5617686"/>
            <a:ext cx="3650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Wickramaratne </a:t>
            </a:r>
            <a:r>
              <a:rPr lang="en-US" sz="1400" i="1" dirty="0"/>
              <a:t>et al</a:t>
            </a:r>
            <a:r>
              <a:rPr lang="en-US" sz="1400" dirty="0"/>
              <a:t>.,  PRX 10, 041003 (2020)</a:t>
            </a:r>
          </a:p>
          <a:p>
            <a:r>
              <a:rPr lang="en-US" sz="1400" dirty="0" err="1"/>
              <a:t>Möckli</a:t>
            </a:r>
            <a:r>
              <a:rPr lang="en-US" sz="1400" dirty="0"/>
              <a:t> &amp; </a:t>
            </a:r>
            <a:r>
              <a:rPr lang="en-US" sz="1400" dirty="0" err="1"/>
              <a:t>Khodas</a:t>
            </a:r>
            <a:r>
              <a:rPr lang="en-US" sz="1400" dirty="0"/>
              <a:t>, PRB 101, 014510 (2020)</a:t>
            </a:r>
          </a:p>
          <a:p>
            <a:r>
              <a:rPr lang="en-US" sz="1400" dirty="0"/>
              <a:t>Siegl </a:t>
            </a:r>
            <a:r>
              <a:rPr lang="en-US" sz="1400" i="1" dirty="0"/>
              <a:t>et al</a:t>
            </a:r>
            <a:r>
              <a:rPr lang="en-US" sz="1400" dirty="0"/>
              <a:t>., arXiv:2412.00273</a:t>
            </a:r>
          </a:p>
          <a:p>
            <a:r>
              <a:rPr lang="en-US" sz="1400" dirty="0"/>
              <a:t>Shaffer </a:t>
            </a:r>
            <a:r>
              <a:rPr lang="en-US" sz="1400" i="1" dirty="0"/>
              <a:t>et al</a:t>
            </a:r>
            <a:r>
              <a:rPr lang="en-US" sz="1400" dirty="0"/>
              <a:t>., PRB 101, 224503 (2020)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265808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0BDCAC-609E-06ED-DC4C-B3400353E965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BCFAAF-EE38-4CF6-0138-52CA06A18C65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D664CC97-627B-3DAB-C1DD-E8D2A2C66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D6A75C-9C2D-138D-D095-7C2D0CEAA607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E54FC2-9241-17F0-F891-588CC6428675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CB07F4-9290-A809-370D-2FD54D44F654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0" name="Content Placeholder 4">
                <a:extLst>
                  <a:ext uri="{FF2B5EF4-FFF2-40B4-BE49-F238E27FC236}">
                    <a16:creationId xmlns:a16="http://schemas.microsoft.com/office/drawing/2014/main" id="{8794261D-2B15-B266-0E1F-AB0C88BAB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129B7E-1102-24D3-61F0-D9BB78E5B5D5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99BB10-F25B-6FE4-1667-8850FCB88045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6C44C2-2329-9F33-91F7-FCDCF4F1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8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Mixed parity</a:t>
            </a:r>
            <a:endParaRPr lang="en-S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029FF-DDC3-9516-5202-015929984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518" y="1490905"/>
            <a:ext cx="5601482" cy="3581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4493A-6DEA-E5B4-94D9-DEDBE705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F6EF-413F-4A1C-8CE5-92F032833A32}" type="slidenum">
              <a:rPr lang="en-GB" smtClean="0"/>
              <a:t>33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A2764-B2D2-7E0E-BBA0-721E773EB0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791"/>
          <a:stretch>
            <a:fillRect/>
          </a:stretch>
        </p:blipFill>
        <p:spPr>
          <a:xfrm>
            <a:off x="838200" y="5218771"/>
            <a:ext cx="2476846" cy="353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B37A5F-634B-B899-74EF-4B4302C49D8C}"/>
              </a:ext>
            </a:extLst>
          </p:cNvPr>
          <p:cNvSpPr txBox="1"/>
          <p:nvPr/>
        </p:nvSpPr>
        <p:spPr>
          <a:xfrm>
            <a:off x="3445727" y="521067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  <a:endParaRPr lang="en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ED4650-F810-9E2B-732F-988F45E58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39" y="5218771"/>
            <a:ext cx="1838582" cy="371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971711-4182-A076-207D-638404088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089" y="2753842"/>
            <a:ext cx="3012291" cy="3651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C4E83D-C0C2-D5DB-511B-8351AC924CFD}"/>
              </a:ext>
            </a:extLst>
          </p:cNvPr>
          <p:cNvSpPr txBox="1"/>
          <p:nvPr/>
        </p:nvSpPr>
        <p:spPr>
          <a:xfrm>
            <a:off x="6594088" y="1709632"/>
            <a:ext cx="5293111" cy="95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with a large triplet component the mixed state response is dominated by that of the singlet component </a:t>
            </a:r>
            <a:endParaRPr lang="en-S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5E438-C7CF-917A-DA70-93A792FAAD1E}"/>
              </a:ext>
            </a:extLst>
          </p:cNvPr>
          <p:cNvSpPr txBox="1"/>
          <p:nvPr/>
        </p:nvSpPr>
        <p:spPr>
          <a:xfrm>
            <a:off x="7791268" y="6550223"/>
            <a:ext cx="4400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A. Mesaros, P. Simon, arXiv:2602.14210</a:t>
            </a:r>
          </a:p>
        </p:txBody>
      </p:sp>
    </p:spTree>
    <p:extLst>
      <p:ext uri="{BB962C8B-B14F-4D97-AF65-F5344CB8AC3E}">
        <p14:creationId xmlns:p14="http://schemas.microsoft.com/office/powerpoint/2010/main" val="95626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E65100-55BD-FC10-91A3-DA187DF6884C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E00B37-3EDB-67DF-41B0-B9EEDE689F36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2" name="Content Placeholder 4">
                <a:extLst>
                  <a:ext uri="{FF2B5EF4-FFF2-40B4-BE49-F238E27FC236}">
                    <a16:creationId xmlns:a16="http://schemas.microsoft.com/office/drawing/2014/main" id="{0A1CED27-97E3-C0F7-CF7E-0A2F780DD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5431-6495-6EEF-98C2-D290FBFB34FA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BA149-9477-E406-4648-4C5F6E83B224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0616C3-3AAF-C867-6175-ACC1EDBA8877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9" name="Content Placeholder 4">
                <a:extLst>
                  <a:ext uri="{FF2B5EF4-FFF2-40B4-BE49-F238E27FC236}">
                    <a16:creationId xmlns:a16="http://schemas.microsoft.com/office/drawing/2014/main" id="{918825EF-F068-73B9-D528-B6793656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44550DF-0ECB-631F-4129-984513E1774D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1CB5C1B-D3CA-D24B-3B02-7AAE8A678F9B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77C2B6-2070-0D6C-AD55-C63D0D5B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14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Beyond uniform singlet</a:t>
            </a:r>
            <a:endParaRPr lang="en-S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02E719-8EA6-0415-BC91-7E96FD6A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1791" y="440418"/>
            <a:ext cx="4889801" cy="238873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D09B2-EA86-A7E8-F90C-ACE1CE2B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91CA2-84FD-3C53-516D-9521F6E3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34</a:t>
            </a:fld>
            <a:endParaRPr lang="en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08D34-1F32-FDA5-105F-5B770C62C692}"/>
              </a:ext>
            </a:extLst>
          </p:cNvPr>
          <p:cNvSpPr txBox="1"/>
          <p:nvPr/>
        </p:nvSpPr>
        <p:spPr>
          <a:xfrm>
            <a:off x="1116530" y="1913662"/>
            <a:ext cx="4312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Mixed parity, e.g. s+ f or </a:t>
            </a:r>
            <a:r>
              <a:rPr lang="en-US" sz="2000" dirty="0" err="1"/>
              <a:t>p+ip</a:t>
            </a:r>
            <a:r>
              <a:rPr lang="en-US" sz="2000" dirty="0"/>
              <a:t> + </a:t>
            </a:r>
            <a:r>
              <a:rPr lang="en-US" sz="2000" dirty="0" err="1"/>
              <a:t>d+id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Nodal singlet</a:t>
            </a:r>
          </a:p>
          <a:p>
            <a:endParaRPr lang="en-US" sz="2000" dirty="0"/>
          </a:p>
          <a:p>
            <a:r>
              <a:rPr lang="en-US" sz="2000" dirty="0"/>
              <a:t>Topological nodal singlet</a:t>
            </a:r>
          </a:p>
          <a:p>
            <a:endParaRPr lang="en-US" sz="2000" dirty="0"/>
          </a:p>
          <a:p>
            <a:r>
              <a:rPr lang="en-US" sz="2000" dirty="0"/>
              <a:t>Purely triplet</a:t>
            </a:r>
          </a:p>
          <a:p>
            <a:endParaRPr lang="en-US" sz="2000" dirty="0"/>
          </a:p>
          <a:p>
            <a:r>
              <a:rPr lang="en-US" sz="2000" dirty="0"/>
              <a:t>Purely nematic</a:t>
            </a:r>
            <a:endParaRPr lang="en-SE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0016D4-2749-D6DC-4843-D1DD60989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668" y="3494028"/>
            <a:ext cx="3892617" cy="29670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941457-8221-EA12-8CE2-306B5C66EAC7}"/>
              </a:ext>
            </a:extLst>
          </p:cNvPr>
          <p:cNvSpPr txBox="1"/>
          <p:nvPr/>
        </p:nvSpPr>
        <p:spPr>
          <a:xfrm>
            <a:off x="6959065" y="2994640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NbSe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sz="1400" dirty="0"/>
              <a:t>Cho </a:t>
            </a:r>
            <a:r>
              <a:rPr lang="en-US" sz="1400" i="1" dirty="0"/>
              <a:t>et al</a:t>
            </a:r>
            <a:r>
              <a:rPr lang="en-US" sz="1400" dirty="0"/>
              <a:t>., PRL 129.087002 (2022)</a:t>
            </a:r>
            <a:endParaRPr lang="en-SE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984705-70D0-9D0A-6341-8BC4BA49890A}"/>
              </a:ext>
            </a:extLst>
          </p:cNvPr>
          <p:cNvCxnSpPr>
            <a:cxnSpLocks/>
          </p:cNvCxnSpPr>
          <p:nvPr/>
        </p:nvCxnSpPr>
        <p:spPr>
          <a:xfrm>
            <a:off x="991402" y="3961401"/>
            <a:ext cx="18961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FF745F-90AB-5DA2-3502-2B70130EF27E}"/>
              </a:ext>
            </a:extLst>
          </p:cNvPr>
          <p:cNvCxnSpPr/>
          <p:nvPr/>
        </p:nvCxnSpPr>
        <p:spPr>
          <a:xfrm>
            <a:off x="1116531" y="4567687"/>
            <a:ext cx="18961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4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E08B7-1252-0DB8-6F42-53498038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40" y="1011544"/>
            <a:ext cx="6512529" cy="55273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B7516-F613-913C-5C67-367515E4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B383D-4DCA-BAEB-6CB1-A3D58BA1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35</a:t>
            </a:fld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7B3B0D-3B21-3841-FE47-184816E5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14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Few-layers: up to N=5</a:t>
            </a:r>
            <a:endParaRPr lang="en-S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C7A5A-990D-49B7-92C1-CE85273D694A}"/>
              </a:ext>
            </a:extLst>
          </p:cNvPr>
          <p:cNvSpPr txBox="1"/>
          <p:nvPr/>
        </p:nvSpPr>
        <p:spPr>
          <a:xfrm>
            <a:off x="7791268" y="6550223"/>
            <a:ext cx="4400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Engström, A. Mesaros, P. Simon, arXiv:2602.14210</a:t>
            </a:r>
          </a:p>
        </p:txBody>
      </p:sp>
    </p:spTree>
    <p:extLst>
      <p:ext uri="{BB962C8B-B14F-4D97-AF65-F5344CB8AC3E}">
        <p14:creationId xmlns:p14="http://schemas.microsoft.com/office/powerpoint/2010/main" val="179837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84DC-7691-4C33-530F-D35CDE1B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Susceptibility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76C21-19A7-64DA-0323-8ED34679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2152-89DC-4190-9840-15900FA554F6}" type="slidenum">
              <a:rPr lang="en-GB" smtClean="0"/>
              <a:t>36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BA140A-68C7-63AA-DDBC-35B0D1D5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11" y="2646840"/>
            <a:ext cx="5547841" cy="1676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48F49-E831-065E-21E3-02642EDAD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21"/>
          <a:stretch/>
        </p:blipFill>
        <p:spPr>
          <a:xfrm>
            <a:off x="88488" y="2510836"/>
            <a:ext cx="6262436" cy="7009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988215-9CA3-DEC8-1C87-9F8C782F5854}"/>
              </a:ext>
            </a:extLst>
          </p:cNvPr>
          <p:cNvCxnSpPr/>
          <p:nvPr/>
        </p:nvCxnSpPr>
        <p:spPr>
          <a:xfrm>
            <a:off x="216310" y="3421624"/>
            <a:ext cx="29595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60EFD5-2694-697F-3B49-FC80565AF97E}"/>
              </a:ext>
            </a:extLst>
          </p:cNvPr>
          <p:cNvCxnSpPr/>
          <p:nvPr/>
        </p:nvCxnSpPr>
        <p:spPr>
          <a:xfrm>
            <a:off x="3475703" y="3426540"/>
            <a:ext cx="29595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C04517-D731-FD81-D657-F0FC6709BC69}"/>
              </a:ext>
            </a:extLst>
          </p:cNvPr>
          <p:cNvSpPr txBox="1"/>
          <p:nvPr/>
        </p:nvSpPr>
        <p:spPr>
          <a:xfrm>
            <a:off x="497305" y="3559276"/>
            <a:ext cx="21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Pauli: from FS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8CDACB-8D05-BEDD-F4DD-42CC3495194D}"/>
              </a:ext>
            </a:extLst>
          </p:cNvPr>
          <p:cNvSpPr txBox="1"/>
          <p:nvPr/>
        </p:nvSpPr>
        <p:spPr>
          <a:xfrm>
            <a:off x="3475703" y="3559276"/>
            <a:ext cx="267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Van Vleck: from band splitting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67E0DB-9E4D-389D-8043-C06E70E4F104}"/>
              </a:ext>
            </a:extLst>
          </p:cNvPr>
          <p:cNvGrpSpPr/>
          <p:nvPr/>
        </p:nvGrpSpPr>
        <p:grpSpPr>
          <a:xfrm>
            <a:off x="842761" y="3999039"/>
            <a:ext cx="2288457" cy="752090"/>
            <a:chOff x="8296668" y="5070222"/>
            <a:chExt cx="2288457" cy="752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141771-3CA2-EBD7-7F51-3043DB647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r="89849"/>
            <a:stretch/>
          </p:blipFill>
          <p:spPr>
            <a:xfrm>
              <a:off x="8296668" y="5070223"/>
              <a:ext cx="847332" cy="7520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34F7E1-66BE-4E24-0A08-86B379BF8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223" r="58686"/>
            <a:stretch/>
          </p:blipFill>
          <p:spPr>
            <a:xfrm>
              <a:off x="8908024" y="5070222"/>
              <a:ext cx="1677101" cy="752089"/>
            </a:xfrm>
            <a:prstGeom prst="rect">
              <a:avLst/>
            </a:prstGeom>
          </p:spPr>
        </p:pic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F7398B4-9501-92C3-B896-0B31981351DA}"/>
              </a:ext>
            </a:extLst>
          </p:cNvPr>
          <p:cNvSpPr/>
          <p:nvPr/>
        </p:nvSpPr>
        <p:spPr>
          <a:xfrm>
            <a:off x="323004" y="4323385"/>
            <a:ext cx="174301" cy="1985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55216-8B9A-BB12-0084-1EDB543B985F}"/>
              </a:ext>
            </a:extLst>
          </p:cNvPr>
          <p:cNvSpPr/>
          <p:nvPr/>
        </p:nvSpPr>
        <p:spPr>
          <a:xfrm>
            <a:off x="108154" y="1455172"/>
            <a:ext cx="6327057" cy="36612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F0DBEB-95BB-69BF-C3D9-0106E23D208E}"/>
              </a:ext>
            </a:extLst>
          </p:cNvPr>
          <p:cNvSpPr/>
          <p:nvPr/>
        </p:nvSpPr>
        <p:spPr>
          <a:xfrm>
            <a:off x="6557760" y="1459624"/>
            <a:ext cx="5538377" cy="36612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F4D37-9C23-C950-CB63-7A7FCE497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477" y="1718359"/>
            <a:ext cx="2458035" cy="455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751763-0764-9D7E-F190-211666200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967" y="1769525"/>
            <a:ext cx="2634556" cy="483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A94A9E-BD84-20F2-90F3-08B4870A26C0}"/>
              </a:ext>
            </a:extLst>
          </p:cNvPr>
          <p:cNvSpPr txBox="1"/>
          <p:nvPr/>
        </p:nvSpPr>
        <p:spPr>
          <a:xfrm>
            <a:off x="1149320" y="5141576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singlet order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9DDCB-CAFF-2839-90B1-1EEE1F3EC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728" y="5400426"/>
            <a:ext cx="6249272" cy="771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EB16A-1342-E473-F8B2-A3E6B4004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8" y="5576663"/>
            <a:ext cx="5334744" cy="41915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5EE8DE2-ECD4-F38D-8479-B3220B537994}"/>
              </a:ext>
            </a:extLst>
          </p:cNvPr>
          <p:cNvSpPr/>
          <p:nvPr/>
        </p:nvSpPr>
        <p:spPr>
          <a:xfrm>
            <a:off x="5517222" y="5678252"/>
            <a:ext cx="425506" cy="28339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534F84E-31FB-1FB8-BA5B-0AC17665BC2F}"/>
              </a:ext>
            </a:extLst>
          </p:cNvPr>
          <p:cNvSpPr/>
          <p:nvPr/>
        </p:nvSpPr>
        <p:spPr>
          <a:xfrm>
            <a:off x="284552" y="6356350"/>
            <a:ext cx="425506" cy="28339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1D608A-9CE0-4926-8FDD-DD4500BB7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690" y="6141631"/>
            <a:ext cx="2619712" cy="6672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5AA009-EE64-A717-6366-840A3D61EF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3710" y="6071637"/>
            <a:ext cx="5086784" cy="7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511BEB-5343-E7E0-4E54-513C95C9534D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6AFB37-9897-0BBD-2167-C0008B083BFD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1" name="Content Placeholder 4">
                <a:extLst>
                  <a:ext uri="{FF2B5EF4-FFF2-40B4-BE49-F238E27FC236}">
                    <a16:creationId xmlns:a16="http://schemas.microsoft.com/office/drawing/2014/main" id="{5F703B4E-51D4-F734-3644-38C5FEF3A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885AB5-8D17-C518-8B3D-AE6FC65FFB2A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836693-149F-062E-5A6F-82FD75603252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E84A76-7564-FF46-210C-DFDBC0DBB983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F79CBFEF-D186-62EE-8EEA-AC89B654F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3B34C2-D723-A635-4A5E-1AD08CDDE0BA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B70088-5825-A36A-3174-7EFA18079C1B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14339" name="Text Box 6">
            <a:extLst>
              <a:ext uri="{FF2B5EF4-FFF2-40B4-BE49-F238E27FC236}">
                <a16:creationId xmlns:a16="http://schemas.microsoft.com/office/drawing/2014/main" id="{0B259261-6062-C626-39ED-AB88028A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04" y="202641"/>
            <a:ext cx="12192000" cy="57950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Upper</a:t>
            </a:r>
            <a:r>
              <a:rPr lang="en-US" altLang="en-US" sz="290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critical field of a s-wave superconductor</a:t>
            </a:r>
            <a:endParaRPr lang="en-GB" altLang="en-US" sz="290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oneTexte 27">
            <a:extLst>
              <a:ext uri="{FF2B5EF4-FFF2-40B4-BE49-F238E27FC236}">
                <a16:creationId xmlns:a16="http://schemas.microsoft.com/office/drawing/2014/main" id="{D16CE0F8-24FE-7630-CA3E-8A3DD05ECCDC}"/>
              </a:ext>
            </a:extLst>
          </p:cNvPr>
          <p:cNvSpPr txBox="1"/>
          <p:nvPr/>
        </p:nvSpPr>
        <p:spPr>
          <a:xfrm>
            <a:off x="1154349" y="741006"/>
            <a:ext cx="1075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Paramagnetic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limit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Clogstone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Chandrasekar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7D349-9316-A877-0C4C-CDCAF656494F}"/>
              </a:ext>
            </a:extLst>
          </p:cNvPr>
          <p:cNvGrpSpPr/>
          <p:nvPr/>
        </p:nvGrpSpPr>
        <p:grpSpPr>
          <a:xfrm>
            <a:off x="567301" y="5316483"/>
            <a:ext cx="4909748" cy="1183529"/>
            <a:chOff x="567301" y="5316483"/>
            <a:chExt cx="4909748" cy="1183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37175AE-349C-A80E-8824-A99A0F7DD09D}"/>
                    </a:ext>
                  </a:extLst>
                </p:cNvPr>
                <p:cNvSpPr txBox="1"/>
                <p:nvPr/>
              </p:nvSpPr>
              <p:spPr>
                <a:xfrm>
                  <a:off x="2460707" y="5316483"/>
                  <a:ext cx="3016342" cy="11835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fr-FR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fr-FR" sz="24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4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24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  <m:sSup>
                                  <m:sSupPr>
                                    <m:ctrlPr>
                                      <a:rPr lang="fr-FR" sz="24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𝛿𝜒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37175AE-349C-A80E-8824-A99A0F7DD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707" y="5316483"/>
                  <a:ext cx="3016342" cy="11835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359439-589C-2163-257E-BC666FFE0C4B}"/>
                </a:ext>
              </a:extLst>
            </p:cNvPr>
            <p:cNvSpPr txBox="1"/>
            <p:nvPr/>
          </p:nvSpPr>
          <p:spPr>
            <a:xfrm>
              <a:off x="567301" y="5708192"/>
              <a:ext cx="1960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More generally:</a:t>
              </a:r>
              <a:endParaRPr lang="en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A2A22-6448-7D81-80E4-E285C78DEC09}"/>
              </a:ext>
            </a:extLst>
          </p:cNvPr>
          <p:cNvGrpSpPr/>
          <p:nvPr/>
        </p:nvGrpSpPr>
        <p:grpSpPr>
          <a:xfrm>
            <a:off x="345628" y="1785563"/>
            <a:ext cx="11199665" cy="717868"/>
            <a:chOff x="345628" y="1785563"/>
            <a:chExt cx="11199665" cy="7178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D18DDB-CEAD-0B72-04BE-01A9B2949261}"/>
                </a:ext>
              </a:extLst>
            </p:cNvPr>
            <p:cNvSpPr txBox="1"/>
            <p:nvPr/>
          </p:nvSpPr>
          <p:spPr>
            <a:xfrm>
              <a:off x="345628" y="1864326"/>
              <a:ext cx="2626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Condensation energy:</a:t>
              </a:r>
              <a:endParaRPr lang="en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C5B372-DC7A-DEF0-4BE5-BBEEDE94BCCA}"/>
                </a:ext>
              </a:extLst>
            </p:cNvPr>
            <p:cNvSpPr txBox="1"/>
            <p:nvPr/>
          </p:nvSpPr>
          <p:spPr>
            <a:xfrm>
              <a:off x="8480896" y="1785563"/>
              <a:ext cx="3064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ymbol" panose="05050102010706020507" pitchFamily="18" charset="2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= superconducting gap</a:t>
              </a:r>
              <a:endParaRPr lang="en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7326AE-212B-313A-5791-06E31482A616}"/>
                </a:ext>
              </a:extLst>
            </p:cNvPr>
            <p:cNvSpPr txBox="1"/>
            <p:nvPr/>
          </p:nvSpPr>
          <p:spPr>
            <a:xfrm>
              <a:off x="8480896" y="2103321"/>
              <a:ext cx="3064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ymbol" panose="05050102010706020507" pitchFamily="18" charset="2"/>
                  <a:ea typeface="Calibri" panose="020F0502020204030204" pitchFamily="34" charset="0"/>
                  <a:cs typeface="Calibri" panose="020F0502020204030204" pitchFamily="34" charset="0"/>
                </a:rPr>
                <a:t>N(E)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= density of states</a:t>
              </a:r>
              <a:endParaRPr lang="en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5A75C0-068E-A725-9CD1-B3DB15C16087}"/>
              </a:ext>
            </a:extLst>
          </p:cNvPr>
          <p:cNvGrpSpPr/>
          <p:nvPr/>
        </p:nvGrpSpPr>
        <p:grpSpPr>
          <a:xfrm>
            <a:off x="1338181" y="3624242"/>
            <a:ext cx="10390446" cy="1796191"/>
            <a:chOff x="1403843" y="3612616"/>
            <a:chExt cx="10390446" cy="179619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C0FAFEE-3828-5923-EFC1-461DF15C4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1485"/>
            <a:stretch>
              <a:fillRect/>
            </a:stretch>
          </p:blipFill>
          <p:spPr>
            <a:xfrm>
              <a:off x="5311523" y="3612616"/>
              <a:ext cx="2686383" cy="1257300"/>
            </a:xfrm>
            <a:prstGeom prst="rect">
              <a:avLst/>
            </a:prstGeom>
          </p:spPr>
        </p:pic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89842191-0491-311C-247B-E68A278F52E2}"/>
                </a:ext>
              </a:extLst>
            </p:cNvPr>
            <p:cNvSpPr/>
            <p:nvPr/>
          </p:nvSpPr>
          <p:spPr>
            <a:xfrm>
              <a:off x="1403843" y="3963713"/>
              <a:ext cx="835628" cy="483347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64AD7A-A1AF-315D-D35B-E4029C5F847B}"/>
                </a:ext>
              </a:extLst>
            </p:cNvPr>
            <p:cNvSpPr txBox="1"/>
            <p:nvPr/>
          </p:nvSpPr>
          <p:spPr>
            <a:xfrm>
              <a:off x="9107906" y="4762476"/>
              <a:ext cx="26863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</a:rPr>
                <a:t>Clogston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</a:rPr>
                <a:t>, 1962</a:t>
              </a:r>
            </a:p>
            <a:p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</a:rPr>
                <a:t>Chandrasekhar, 1962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D21D23-BFED-0B19-9310-DCB773BCA7E5}"/>
                </a:ext>
              </a:extLst>
            </p:cNvPr>
            <p:cNvSpPr txBox="1"/>
            <p:nvPr/>
          </p:nvSpPr>
          <p:spPr>
            <a:xfrm>
              <a:off x="8797597" y="4005331"/>
              <a:ext cx="1567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Pauli limit</a:t>
              </a:r>
              <a:endParaRPr lang="en-SE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BEBC73-C976-0309-F9A7-40B46D570EA3}"/>
              </a:ext>
            </a:extLst>
          </p:cNvPr>
          <p:cNvGrpSpPr/>
          <p:nvPr/>
        </p:nvGrpSpPr>
        <p:grpSpPr>
          <a:xfrm>
            <a:off x="162478" y="2506428"/>
            <a:ext cx="11745124" cy="727331"/>
            <a:chOff x="201565" y="2777845"/>
            <a:chExt cx="11745124" cy="727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F390BA-FC0A-EB4F-C26C-F2448B022214}"/>
                </a:ext>
              </a:extLst>
            </p:cNvPr>
            <p:cNvSpPr txBox="1"/>
            <p:nvPr/>
          </p:nvSpPr>
          <p:spPr>
            <a:xfrm>
              <a:off x="8783530" y="2797290"/>
              <a:ext cx="3163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Pauli susceptibility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the normal state</a:t>
              </a:r>
              <a:endParaRPr lang="en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56DF64-1D05-ED1A-580D-741AF4495940}"/>
                </a:ext>
              </a:extLst>
            </p:cNvPr>
            <p:cNvSpPr txBox="1"/>
            <p:nvPr/>
          </p:nvSpPr>
          <p:spPr>
            <a:xfrm>
              <a:off x="201565" y="2777845"/>
              <a:ext cx="289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Susceptibility difference:</a:t>
              </a:r>
              <a:endParaRPr lang="en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1826D-8437-030E-D873-03B01EC82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443" y="3678715"/>
            <a:ext cx="3059698" cy="118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067D44-8737-B8AC-AD39-847D77812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804" y="1599229"/>
            <a:ext cx="3303626" cy="8344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5A0A05-5FFE-94EC-700E-7B7BFE298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0972" y="2461559"/>
            <a:ext cx="5615436" cy="52841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BA79BC-19D5-3ACD-2D1E-99083408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0400AD-72D8-4D2D-F39F-F45EECD9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11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37A624-8F09-7394-FEFB-35229B143F7A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9CF5F9-A5A3-D618-4488-E32D8D573B7E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2" name="Content Placeholder 4">
                <a:extLst>
                  <a:ext uri="{FF2B5EF4-FFF2-40B4-BE49-F238E27FC236}">
                    <a16:creationId xmlns:a16="http://schemas.microsoft.com/office/drawing/2014/main" id="{8BF0B5E2-0F3D-61F2-8877-C6E230CDF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6CD575-D1B4-18E3-0A9C-65DF30724E47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41A90F8-6B10-31F3-D192-804473C638F7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CC75C-C5FA-D608-61FE-84B4FB9D003C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5" name="Content Placeholder 4">
                <a:extLst>
                  <a:ext uri="{FF2B5EF4-FFF2-40B4-BE49-F238E27FC236}">
                    <a16:creationId xmlns:a16="http://schemas.microsoft.com/office/drawing/2014/main" id="{C81A0607-2164-767E-4A96-740183B15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81D5A8-EFFF-8F0A-2F65-DD947DC1311F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AD9DD2-EDD9-636B-D490-59862A680DA7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51C06A-021B-BC84-A9D9-2F7D5B754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388" y="1228797"/>
            <a:ext cx="5474824" cy="3241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962A5-C800-3B78-16DB-6539E7154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778" y="1244557"/>
            <a:ext cx="5291919" cy="31301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648E08A-0DC2-3C7B-1B1B-DFB300815D2E}"/>
              </a:ext>
            </a:extLst>
          </p:cNvPr>
          <p:cNvGrpSpPr/>
          <p:nvPr/>
        </p:nvGrpSpPr>
        <p:grpSpPr>
          <a:xfrm>
            <a:off x="6744712" y="5006241"/>
            <a:ext cx="3555123" cy="979595"/>
            <a:chOff x="6825570" y="4639838"/>
            <a:chExt cx="3555123" cy="9795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510075-3E3B-CAE0-6435-2330530D5E40}"/>
                </a:ext>
              </a:extLst>
            </p:cNvPr>
            <p:cNvSpPr txBox="1"/>
            <p:nvPr/>
          </p:nvSpPr>
          <p:spPr>
            <a:xfrm>
              <a:off x="6825570" y="4696103"/>
              <a:ext cx="20501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Singlet:</a:t>
              </a:r>
            </a:p>
            <a:p>
              <a:endParaRPr lang="en-US" dirty="0"/>
            </a:p>
            <a:p>
              <a:r>
                <a:rPr lang="en-US" dirty="0"/>
                <a:t>Triplet: </a:t>
              </a:r>
              <a:endParaRPr lang="en-SE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D439A6-361C-1A3F-47DD-1AED0D8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7118" y="5157768"/>
              <a:ext cx="2573575" cy="4461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DF89B4-1EE5-92FC-C757-3F6EAC32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7118" y="4639838"/>
              <a:ext cx="2573575" cy="44613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32CC9B-B885-2314-774D-0A8E171E7D54}"/>
              </a:ext>
            </a:extLst>
          </p:cNvPr>
          <p:cNvSpPr txBox="1"/>
          <p:nvPr/>
        </p:nvSpPr>
        <p:spPr>
          <a:xfrm>
            <a:off x="8875751" y="6169580"/>
            <a:ext cx="2750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Möckli</a:t>
            </a:r>
            <a:r>
              <a:rPr lang="en-US" dirty="0">
                <a:solidFill>
                  <a:srgbClr val="7030A0"/>
                </a:solidFill>
              </a:rPr>
              <a:t> &amp; </a:t>
            </a:r>
            <a:r>
              <a:rPr lang="en-US" dirty="0" err="1">
                <a:solidFill>
                  <a:srgbClr val="7030A0"/>
                </a:solidFill>
              </a:rPr>
              <a:t>Khodas</a:t>
            </a:r>
            <a:r>
              <a:rPr lang="en-US" dirty="0">
                <a:solidFill>
                  <a:srgbClr val="7030A0"/>
                </a:solidFill>
              </a:rPr>
              <a:t>, 2020</a:t>
            </a:r>
          </a:p>
          <a:p>
            <a:r>
              <a:rPr lang="en-US" dirty="0">
                <a:solidFill>
                  <a:srgbClr val="7030A0"/>
                </a:solidFill>
              </a:rPr>
              <a:t>Ilić, Meyer &amp; </a:t>
            </a:r>
            <a:r>
              <a:rPr lang="en-US" dirty="0" err="1">
                <a:solidFill>
                  <a:srgbClr val="7030A0"/>
                </a:solidFill>
              </a:rPr>
              <a:t>Houzet</a:t>
            </a:r>
            <a:r>
              <a:rPr lang="en-US" dirty="0">
                <a:solidFill>
                  <a:srgbClr val="7030A0"/>
                </a:solidFill>
              </a:rPr>
              <a:t>, 2023</a:t>
            </a:r>
          </a:p>
          <a:p>
            <a:endParaRPr lang="en-SE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EAAD154-5C6C-2123-AB6A-0DE9282F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12" y="201145"/>
            <a:ext cx="12192000" cy="57950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Effect of the spin-orbit coupling</a:t>
            </a:r>
            <a:endParaRPr lang="en-GB" altLang="en-US" sz="290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E1E2D-405D-8520-6BE7-FEB83C7D44F2}"/>
              </a:ext>
            </a:extLst>
          </p:cNvPr>
          <p:cNvSpPr txBox="1"/>
          <p:nvPr/>
        </p:nvSpPr>
        <p:spPr>
          <a:xfrm>
            <a:off x="1489152" y="5062506"/>
            <a:ext cx="205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Singlet:</a:t>
            </a:r>
          </a:p>
          <a:p>
            <a:endParaRPr lang="en-US" dirty="0"/>
          </a:p>
          <a:p>
            <a:r>
              <a:rPr lang="en-US" dirty="0"/>
              <a:t>Triplet: </a:t>
            </a:r>
            <a:endParaRPr lang="en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CA9DBC-7B4A-70B8-7164-E347EBE43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0700" y="4944365"/>
            <a:ext cx="2583284" cy="478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9C2AE5-87DA-E494-8C32-B24A625D5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700" y="5524171"/>
            <a:ext cx="2573575" cy="4461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915A19-BBCF-66EC-6E15-B88216309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780651"/>
            <a:ext cx="2125823" cy="8079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441FF-9457-8250-69E9-3899264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3CD1-B6AE-CE89-69EF-99D337E5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304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AE1F559-D28E-DDC0-C089-4E0F3763C4E1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01D0BD-E47F-7A02-B063-ADEFFEC7C117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34" name="Content Placeholder 4">
                <a:extLst>
                  <a:ext uri="{FF2B5EF4-FFF2-40B4-BE49-F238E27FC236}">
                    <a16:creationId xmlns:a16="http://schemas.microsoft.com/office/drawing/2014/main" id="{38DB32D5-0A4F-A94A-9634-D4E77825F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AAA82BB-C740-DE04-EA81-D74E7696E7E8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C2AD568-9100-DAAA-1759-40913CF6AF56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1AC89E-2AC2-F4AB-0CF9-935BAAB94C4B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5615DB39-781B-32E3-3748-37FC90886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ABCFB4B-BB24-2690-A3EE-12A81460F4D8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DABD25-EE65-DE50-4983-4B11C071DD01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2C0BE140-5720-0E37-8E66-0D438758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01" y="225366"/>
            <a:ext cx="12192000" cy="579506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Expansion in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 of the susceptibility</a:t>
            </a:r>
            <a:endParaRPr lang="en-GB" altLang="en-US" sz="290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8C4653-3459-E1C9-2A82-46E7B0F009CE}"/>
              </a:ext>
            </a:extLst>
          </p:cNvPr>
          <p:cNvGrpSpPr/>
          <p:nvPr/>
        </p:nvGrpSpPr>
        <p:grpSpPr>
          <a:xfrm>
            <a:off x="937313" y="1388524"/>
            <a:ext cx="8650280" cy="1137561"/>
            <a:chOff x="937313" y="1388524"/>
            <a:chExt cx="8650280" cy="11375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9D1F93-5700-8001-E55A-9EB9EB097227}"/>
                </a:ext>
              </a:extLst>
            </p:cNvPr>
            <p:cNvSpPr txBox="1"/>
            <p:nvPr/>
          </p:nvSpPr>
          <p:spPr>
            <a:xfrm>
              <a:off x="937313" y="1388524"/>
              <a:ext cx="7125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Regular </a:t>
              </a:r>
              <a:r>
                <a:rPr lang="sv-SE" b="1" dirty="0"/>
                <a:t>singlet</a:t>
              </a:r>
              <a:r>
                <a:rPr lang="sv-SE" dirty="0"/>
                <a:t> superconductor (spin-degenerate normal state)</a:t>
              </a:r>
              <a:endParaRPr lang="en-GB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A6B1C6-38D5-DC52-C94A-25DB8FECA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3033"/>
            <a:stretch/>
          </p:blipFill>
          <p:spPr>
            <a:xfrm>
              <a:off x="7440619" y="1499563"/>
              <a:ext cx="2146974" cy="9996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5A0319-6657-786B-FC1C-6FC18AA56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237" y="1962042"/>
              <a:ext cx="5421330" cy="468415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148DF5-CB10-0253-9D10-DD73E1524236}"/>
                </a:ext>
              </a:extLst>
            </p:cNvPr>
            <p:cNvGrpSpPr/>
            <p:nvPr/>
          </p:nvGrpSpPr>
          <p:grpSpPr>
            <a:xfrm>
              <a:off x="2188467" y="1865849"/>
              <a:ext cx="2138518" cy="660236"/>
              <a:chOff x="2384321" y="2234903"/>
              <a:chExt cx="2138518" cy="66023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28A3614-2EBE-3D1E-656A-949145A3714C}"/>
                  </a:ext>
                </a:extLst>
              </p:cNvPr>
              <p:cNvCxnSpPr/>
              <p:nvPr/>
            </p:nvCxnSpPr>
            <p:spPr>
              <a:xfrm flipV="1">
                <a:off x="3588774" y="2330245"/>
                <a:ext cx="934065" cy="4326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295FAE-3A61-5B1A-8F14-8A905A18408D}"/>
                  </a:ext>
                </a:extLst>
              </p:cNvPr>
              <p:cNvSpPr/>
              <p:nvPr/>
            </p:nvSpPr>
            <p:spPr>
              <a:xfrm>
                <a:off x="2384321" y="2234903"/>
                <a:ext cx="934065" cy="660236"/>
              </a:xfrm>
              <a:prstGeom prst="rect">
                <a:avLst/>
              </a:prstGeom>
              <a:solidFill>
                <a:srgbClr val="A6CAEC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CD39019-3911-E928-5B07-DB910A91F3F7}"/>
                </a:ext>
              </a:extLst>
            </p:cNvPr>
            <p:cNvSpPr/>
            <p:nvPr/>
          </p:nvSpPr>
          <p:spPr>
            <a:xfrm>
              <a:off x="6945142" y="1972432"/>
              <a:ext cx="835628" cy="4213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10ACA5-5054-BD87-306B-7C230E53DDCB}"/>
              </a:ext>
            </a:extLst>
          </p:cNvPr>
          <p:cNvGrpSpPr/>
          <p:nvPr/>
        </p:nvGrpSpPr>
        <p:grpSpPr>
          <a:xfrm>
            <a:off x="937313" y="2670355"/>
            <a:ext cx="8650280" cy="1128196"/>
            <a:chOff x="937313" y="2670355"/>
            <a:chExt cx="8650280" cy="112819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402E8D0-026E-6B96-BE21-A7EB8B08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7277" y="3248832"/>
              <a:ext cx="1570316" cy="52154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DD509-AFA7-AA24-6021-6C612893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237" y="3204414"/>
              <a:ext cx="5421330" cy="46841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9F57B3-3AD4-796C-BBC1-2AB30940018F}"/>
                </a:ext>
              </a:extLst>
            </p:cNvPr>
            <p:cNvGrpSpPr/>
            <p:nvPr/>
          </p:nvGrpSpPr>
          <p:grpSpPr>
            <a:xfrm>
              <a:off x="2306456" y="3138315"/>
              <a:ext cx="3089349" cy="660236"/>
              <a:chOff x="2364658" y="3672926"/>
              <a:chExt cx="3089349" cy="66023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4B20480-238F-52A4-56B0-8D6F26C1CBE9}"/>
                  </a:ext>
                </a:extLst>
              </p:cNvPr>
              <p:cNvCxnSpPr/>
              <p:nvPr/>
            </p:nvCxnSpPr>
            <p:spPr>
              <a:xfrm flipV="1">
                <a:off x="2364658" y="3760838"/>
                <a:ext cx="934065" cy="4326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2A93BA4-3D12-20FA-32F1-4DCB556102F9}"/>
                  </a:ext>
                </a:extLst>
              </p:cNvPr>
              <p:cNvCxnSpPr/>
              <p:nvPr/>
            </p:nvCxnSpPr>
            <p:spPr>
              <a:xfrm flipV="1">
                <a:off x="3477179" y="3760838"/>
                <a:ext cx="934065" cy="4326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D4FF818-349D-9E4C-40C5-9ABF76B145BA}"/>
                  </a:ext>
                </a:extLst>
              </p:cNvPr>
              <p:cNvSpPr/>
              <p:nvPr/>
            </p:nvSpPr>
            <p:spPr>
              <a:xfrm>
                <a:off x="4519942" y="3672926"/>
                <a:ext cx="934065" cy="660236"/>
              </a:xfrm>
              <a:prstGeom prst="rect">
                <a:avLst/>
              </a:prstGeom>
              <a:solidFill>
                <a:srgbClr val="A6CAEC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0EDB84-1615-2122-875C-2006443541AF}"/>
                </a:ext>
              </a:extLst>
            </p:cNvPr>
            <p:cNvSpPr txBox="1"/>
            <p:nvPr/>
          </p:nvSpPr>
          <p:spPr>
            <a:xfrm>
              <a:off x="937313" y="2670355"/>
              <a:ext cx="6176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Triplet</a:t>
              </a:r>
              <a:r>
                <a:rPr lang="sv-SE" dirty="0"/>
                <a:t> superconductor, (spin-degenerate normal state)</a:t>
              </a:r>
              <a:endParaRPr lang="en-GB" dirty="0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8F88D50-2F0E-DE1E-8928-9700CCEEFB57}"/>
                </a:ext>
              </a:extLst>
            </p:cNvPr>
            <p:cNvSpPr/>
            <p:nvPr/>
          </p:nvSpPr>
          <p:spPr>
            <a:xfrm>
              <a:off x="6892158" y="3298918"/>
              <a:ext cx="835628" cy="4213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6D5B06-3B44-0327-4495-B8CE4BD89506}"/>
              </a:ext>
            </a:extLst>
          </p:cNvPr>
          <p:cNvGrpSpPr/>
          <p:nvPr/>
        </p:nvGrpSpPr>
        <p:grpSpPr>
          <a:xfrm>
            <a:off x="956976" y="4057782"/>
            <a:ext cx="8600490" cy="1137987"/>
            <a:chOff x="956976" y="4057782"/>
            <a:chExt cx="8600490" cy="113798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EE18B3C-5161-9D28-6FFB-11F3DD44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7150" y="4648428"/>
              <a:ext cx="1570316" cy="5215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234C39-90A8-0635-39A7-E3227C568CB6}"/>
                </a:ext>
              </a:extLst>
            </p:cNvPr>
            <p:cNvSpPr txBox="1"/>
            <p:nvPr/>
          </p:nvSpPr>
          <p:spPr>
            <a:xfrm>
              <a:off x="956976" y="4057782"/>
              <a:ext cx="6176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Singlet</a:t>
              </a:r>
              <a:r>
                <a:rPr lang="sv-SE" dirty="0"/>
                <a:t> superconductor on </a:t>
              </a:r>
              <a:r>
                <a:rPr lang="sv-SE" b="1" dirty="0"/>
                <a:t>spin-split normal state</a:t>
              </a:r>
              <a:endParaRPr lang="en-GB" b="1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5C9D99-2320-3EFF-AA4A-E8A8FB9AE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237" y="4601632"/>
              <a:ext cx="5421330" cy="46841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14BA76-EA08-6D6E-3389-90465003BAD6}"/>
                </a:ext>
              </a:extLst>
            </p:cNvPr>
            <p:cNvGrpSpPr/>
            <p:nvPr/>
          </p:nvGrpSpPr>
          <p:grpSpPr>
            <a:xfrm>
              <a:off x="2306456" y="4535533"/>
              <a:ext cx="3089349" cy="660236"/>
              <a:chOff x="2364658" y="3672926"/>
              <a:chExt cx="3089349" cy="66023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58281CD-EDAC-22DA-82E6-11B07B34FBD7}"/>
                  </a:ext>
                </a:extLst>
              </p:cNvPr>
              <p:cNvCxnSpPr/>
              <p:nvPr/>
            </p:nvCxnSpPr>
            <p:spPr>
              <a:xfrm flipV="1">
                <a:off x="2364658" y="3760838"/>
                <a:ext cx="934065" cy="4326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82D9797-1916-F649-8E7B-379A3BD85CE5}"/>
                  </a:ext>
                </a:extLst>
              </p:cNvPr>
              <p:cNvCxnSpPr/>
              <p:nvPr/>
            </p:nvCxnSpPr>
            <p:spPr>
              <a:xfrm flipV="1">
                <a:off x="3477179" y="3760838"/>
                <a:ext cx="934065" cy="4326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BF94F7-984C-6F44-BF5D-BA2F699ECE3B}"/>
                  </a:ext>
                </a:extLst>
              </p:cNvPr>
              <p:cNvSpPr/>
              <p:nvPr/>
            </p:nvSpPr>
            <p:spPr>
              <a:xfrm>
                <a:off x="4519942" y="3672926"/>
                <a:ext cx="934065" cy="660236"/>
              </a:xfrm>
              <a:prstGeom prst="rect">
                <a:avLst/>
              </a:prstGeom>
              <a:solidFill>
                <a:srgbClr val="A6CAEC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E350D50D-1FDD-4F04-432C-32639B1A031A}"/>
                </a:ext>
              </a:extLst>
            </p:cNvPr>
            <p:cNvSpPr/>
            <p:nvPr/>
          </p:nvSpPr>
          <p:spPr>
            <a:xfrm>
              <a:off x="6876388" y="4733688"/>
              <a:ext cx="835628" cy="4213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640E0C2-5C10-572D-F6F3-B4A22A31FA10}"/>
              </a:ext>
            </a:extLst>
          </p:cNvPr>
          <p:cNvSpPr txBox="1"/>
          <p:nvPr/>
        </p:nvSpPr>
        <p:spPr>
          <a:xfrm>
            <a:off x="8488555" y="5757776"/>
            <a:ext cx="209269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be calculated analytically for parabolic bands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8BAEE-37E5-0600-1C63-B3EFCDEBF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717" y="2600382"/>
            <a:ext cx="1981919" cy="416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FD0695-22D3-A604-9DBA-C85BD5358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126" y="831533"/>
            <a:ext cx="2429493" cy="9233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739E4E-0BE4-E395-51BD-6B0EF7AF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5A7C8-C5FF-C0ED-6B91-B324664C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82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E47649-4F67-C029-D6E1-9A0001819C39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6A1128-3FAE-76FD-01C8-FEDB274B4887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4FC18CA9-C9AF-401A-EF34-CDAEC1F29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4ABA2A7-74F3-533E-4296-EF05D754664F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0128C4-BB96-1F76-20B1-5283E7FE53CC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439A06-DA18-BC47-70C1-2EC96776D101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13" name="Content Placeholder 4">
                <a:extLst>
                  <a:ext uri="{FF2B5EF4-FFF2-40B4-BE49-F238E27FC236}">
                    <a16:creationId xmlns:a16="http://schemas.microsoft.com/office/drawing/2014/main" id="{F774BBD3-8BEF-A96A-30EF-229F3F5D8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0623F9-FE59-B7D9-8277-2BC2F3A9F2D1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26E887-5EA9-A2AC-0F70-9CF7EEB5FC1B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6C2B-C87A-3078-F599-8CBED49B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4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p</a:t>
            </a:r>
            <a:r>
              <a:rPr lang="en-US" dirty="0"/>
              <a:t> [T] = 1.86 T</a:t>
            </a:r>
            <a:r>
              <a:rPr lang="en-US" baseline="-25000" dirty="0"/>
              <a:t>c</a:t>
            </a:r>
            <a:r>
              <a:rPr lang="en-US" dirty="0"/>
              <a:t> [K], is proportional to ∆</a:t>
            </a:r>
            <a:r>
              <a:rPr lang="en-US" baseline="-25000" dirty="0"/>
              <a:t>0</a:t>
            </a:r>
            <a:r>
              <a:rPr lang="en-US" dirty="0"/>
              <a:t>=1.76 T</a:t>
            </a:r>
            <a:r>
              <a:rPr lang="en-US" baseline="-25000" dirty="0"/>
              <a:t>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Cases where H</a:t>
            </a:r>
            <a:r>
              <a:rPr lang="en-US" baseline="-25000" dirty="0"/>
              <a:t>c</a:t>
            </a:r>
            <a:r>
              <a:rPr lang="en-US" dirty="0"/>
              <a:t> &gt; H</a:t>
            </a:r>
            <a:r>
              <a:rPr lang="en-US" baseline="-25000" dirty="0"/>
              <a:t>p</a:t>
            </a:r>
            <a:r>
              <a:rPr lang="en-US" dirty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Triplet pairing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Strong coupling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Spin-orbit coupling (SOC)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c</a:t>
            </a:r>
            <a:r>
              <a:rPr lang="en-US" dirty="0"/>
              <a:t> affected by e.g. disorder, but carries information about the pairing symmetry in few-layer compounds</a:t>
            </a:r>
          </a:p>
          <a:p>
            <a:endParaRPr lang="en-US" dirty="0"/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53FB2C-E4D6-CDA1-8AF9-05157867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2" y="1257173"/>
            <a:ext cx="3884794" cy="3792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D3C2A-4D85-A10F-1E7C-0C791D17345B}"/>
              </a:ext>
            </a:extLst>
          </p:cNvPr>
          <p:cNvSpPr txBox="1"/>
          <p:nvPr/>
        </p:nvSpPr>
        <p:spPr>
          <a:xfrm>
            <a:off x="8881728" y="5113317"/>
            <a:ext cx="290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Cao, Y., Park, J.M., Watanabe, K. </a:t>
            </a:r>
            <a:r>
              <a:rPr lang="en-US" sz="1400" i="1" dirty="0">
                <a:solidFill>
                  <a:srgbClr val="7030A0"/>
                </a:solidFill>
              </a:rPr>
              <a:t>et al</a:t>
            </a:r>
            <a:r>
              <a:rPr lang="en-US" sz="1400" dirty="0">
                <a:solidFill>
                  <a:srgbClr val="7030A0"/>
                </a:solidFill>
              </a:rPr>
              <a:t>. Nature 595, 526–531 (2021)</a:t>
            </a:r>
            <a:endParaRPr lang="en-SE" sz="14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562A7-3557-144B-0A14-D6A8B3D2AEF8}"/>
              </a:ext>
            </a:extLst>
          </p:cNvPr>
          <p:cNvSpPr txBox="1"/>
          <p:nvPr/>
        </p:nvSpPr>
        <p:spPr>
          <a:xfrm>
            <a:off x="10829682" y="1072507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</a:t>
            </a:r>
            <a:r>
              <a:rPr lang="en-US" dirty="0" err="1"/>
              <a:t>tTLG</a:t>
            </a:r>
            <a:endParaRPr lang="en-SE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1EEFF1-AB80-E3CF-A6BA-249E1BA91375}"/>
              </a:ext>
            </a:extLst>
          </p:cNvPr>
          <p:cNvSpPr/>
          <p:nvPr/>
        </p:nvSpPr>
        <p:spPr>
          <a:xfrm>
            <a:off x="891809" y="4650316"/>
            <a:ext cx="739191" cy="3004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9B318D5-A355-9BCB-0AE3-6057E3EB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33" y="209694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</a:rPr>
              <a:t>Hc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 &gt; Hp : indicator of pairing symmetry 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915023-41F4-E0E0-5C33-5F435A45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36C3-584F-DAB6-ADD0-45A08840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3607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C0540-8BD3-FD5C-53F8-FDF6109E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760A-E80B-BC41-C5E2-5D41551A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07" y="29905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Ising superconductors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8822-F5D0-E4DF-4A63-F92DF5FF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FCE1-B16F-4F16-8034-A27634459A7F}" type="slidenum">
              <a:rPr lang="en-GB" smtClean="0"/>
              <a:t>8</a:t>
            </a:fld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2A39142-CC6E-3CA5-E322-629BB489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l="15271" r="33197" b="1402"/>
          <a:stretch/>
        </p:blipFill>
        <p:spPr>
          <a:xfrm rot="17520985">
            <a:off x="9698006" y="-830454"/>
            <a:ext cx="2282202" cy="31830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4FE94-40DD-2D9D-05C3-A287F0A6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413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CA84F5-2DFC-531E-C9FD-37E7F1129429}"/>
              </a:ext>
            </a:extLst>
          </p:cNvPr>
          <p:cNvGrpSpPr/>
          <p:nvPr/>
        </p:nvGrpSpPr>
        <p:grpSpPr>
          <a:xfrm>
            <a:off x="581858" y="-1029869"/>
            <a:ext cx="12372527" cy="9806770"/>
            <a:chOff x="581858" y="-1029869"/>
            <a:chExt cx="12372527" cy="980677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861260-49DB-4373-ABD9-9D6E1538425F}"/>
                </a:ext>
              </a:extLst>
            </p:cNvPr>
            <p:cNvGrpSpPr/>
            <p:nvPr/>
          </p:nvGrpSpPr>
          <p:grpSpPr>
            <a:xfrm>
              <a:off x="8331124" y="-1029869"/>
              <a:ext cx="4623261" cy="7386219"/>
              <a:chOff x="8108674" y="-1650546"/>
              <a:chExt cx="4623261" cy="7386219"/>
            </a:xfrm>
          </p:grpSpPr>
          <p:pic>
            <p:nvPicPr>
              <p:cNvPr id="29" name="Content Placeholder 4">
                <a:extLst>
                  <a:ext uri="{FF2B5EF4-FFF2-40B4-BE49-F238E27FC236}">
                    <a16:creationId xmlns:a16="http://schemas.microsoft.com/office/drawing/2014/main" id="{A2E5673F-BFA7-DEB5-5DDB-C02F0E248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1163F9-41BD-37C0-1D11-75E7051984EB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2F96E3-D535-6402-C961-E3B773C2B1C6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CBBAE4D-0571-7644-2FD7-12CC2D4FD73D}"/>
                </a:ext>
              </a:extLst>
            </p:cNvPr>
            <p:cNvGrpSpPr/>
            <p:nvPr/>
          </p:nvGrpSpPr>
          <p:grpSpPr>
            <a:xfrm rot="9721808">
              <a:off x="581858" y="1390682"/>
              <a:ext cx="4623261" cy="7386219"/>
              <a:chOff x="8108674" y="-1650546"/>
              <a:chExt cx="4623261" cy="7386219"/>
            </a:xfrm>
          </p:grpSpPr>
          <p:pic>
            <p:nvPicPr>
              <p:cNvPr id="24" name="Content Placeholder 4">
                <a:extLst>
                  <a:ext uri="{FF2B5EF4-FFF2-40B4-BE49-F238E27FC236}">
                    <a16:creationId xmlns:a16="http://schemas.microsoft.com/office/drawing/2014/main" id="{DAE3B7AF-0897-1633-785A-3B2944BF0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E"/>
                  </a:clrFrom>
                  <a:clrTo>
                    <a:srgbClr val="FFFEFE">
                      <a:alpha val="0"/>
                    </a:srgbClr>
                  </a:clrTo>
                </a:clrChange>
                <a:grayscl/>
                <a:alphaModFix amt="5000"/>
              </a:blip>
              <a:srcRect l="15271" r="33197" b="1402"/>
              <a:stretch/>
            </p:blipFill>
            <p:spPr>
              <a:xfrm rot="19719317">
                <a:off x="8108674" y="-1650546"/>
                <a:ext cx="4623261" cy="6448175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AAD1CD-9E7D-C4AA-6EEE-4A999DE09E73}"/>
                  </a:ext>
                </a:extLst>
              </p:cNvPr>
              <p:cNvSpPr/>
              <p:nvPr/>
            </p:nvSpPr>
            <p:spPr>
              <a:xfrm>
                <a:off x="11203806" y="558265"/>
                <a:ext cx="616017" cy="770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CC0694E-DEA2-5AB1-9AC0-6749734B1143}"/>
                  </a:ext>
                </a:extLst>
              </p:cNvPr>
              <p:cNvSpPr/>
              <p:nvPr/>
            </p:nvSpPr>
            <p:spPr>
              <a:xfrm>
                <a:off x="9483561" y="4684639"/>
                <a:ext cx="1113854" cy="1051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/>
              </a:p>
            </p:txBody>
          </p:sp>
        </p:grp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34DA0E-BAFA-6120-07D2-09D676BA2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956" r="48054" b="29571"/>
          <a:stretch/>
        </p:blipFill>
        <p:spPr>
          <a:xfrm>
            <a:off x="1079251" y="4055803"/>
            <a:ext cx="2490624" cy="188241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1D4FC-E21C-5F5E-3E98-D00416DB5EE4}"/>
              </a:ext>
            </a:extLst>
          </p:cNvPr>
          <p:cNvSpPr txBox="1"/>
          <p:nvPr/>
        </p:nvSpPr>
        <p:spPr>
          <a:xfrm>
            <a:off x="1079251" y="6005214"/>
            <a:ext cx="229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Haim </a:t>
            </a:r>
            <a:r>
              <a:rPr lang="en-US" sz="1400" i="1" dirty="0">
                <a:solidFill>
                  <a:srgbClr val="7030A0"/>
                </a:solidFill>
              </a:rPr>
              <a:t>et al</a:t>
            </a:r>
            <a:r>
              <a:rPr lang="en-US" sz="1400" dirty="0">
                <a:solidFill>
                  <a:srgbClr val="7030A0"/>
                </a:solidFill>
              </a:rPr>
              <a:t>. 2022, PRB.105.024515</a:t>
            </a:r>
            <a:endParaRPr lang="en-SE" sz="14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AA78F-F8E4-AB9C-173E-AF23ADBC6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200" y="1690688"/>
            <a:ext cx="4435323" cy="1882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4D818-EACF-9908-1A24-D729C39571CC}"/>
              </a:ext>
            </a:extLst>
          </p:cNvPr>
          <p:cNvSpPr txBox="1"/>
          <p:nvPr/>
        </p:nvSpPr>
        <p:spPr>
          <a:xfrm>
            <a:off x="9722318" y="1901450"/>
            <a:ext cx="220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Zheng </a:t>
            </a:r>
            <a:r>
              <a:rPr lang="en-US" sz="1400" i="1" dirty="0">
                <a:solidFill>
                  <a:srgbClr val="7030A0"/>
                </a:solidFill>
              </a:rPr>
              <a:t>et al</a:t>
            </a:r>
            <a:r>
              <a:rPr lang="en-US" sz="1400" dirty="0">
                <a:solidFill>
                  <a:srgbClr val="7030A0"/>
                </a:solidFill>
              </a:rPr>
              <a:t>., </a:t>
            </a:r>
            <a:r>
              <a:rPr lang="fr-FR" sz="1400" dirty="0">
                <a:solidFill>
                  <a:srgbClr val="7030A0"/>
                </a:solidFill>
              </a:rPr>
              <a:t>Front. Phys. 18, 53603 (2023)</a:t>
            </a:r>
            <a:endParaRPr lang="en-SE" sz="1400" dirty="0">
              <a:solidFill>
                <a:srgbClr val="7030A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74AB16-7017-F3BE-A4D1-AC454D6440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42593" b="-19807"/>
          <a:stretch/>
        </p:blipFill>
        <p:spPr>
          <a:xfrm>
            <a:off x="1081100" y="2428793"/>
            <a:ext cx="3288769" cy="486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4B24DD-337E-63C1-DB42-106CDB1872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141"/>
          <a:stretch/>
        </p:blipFill>
        <p:spPr>
          <a:xfrm>
            <a:off x="1079251" y="2915119"/>
            <a:ext cx="1576034" cy="415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EF488-D2CB-834F-B2FC-C3CF7EA05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142" y="1726516"/>
            <a:ext cx="1284602" cy="374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B6A3A0-E5D6-B8DB-433F-F72F430D0AB6}"/>
              </a:ext>
            </a:extLst>
          </p:cNvPr>
          <p:cNvSpPr txBox="1"/>
          <p:nvPr/>
        </p:nvSpPr>
        <p:spPr>
          <a:xfrm>
            <a:off x="917470" y="1729110"/>
            <a:ext cx="305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Series of compounds</a:t>
            </a:r>
            <a:endParaRPr lang="en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76323-375C-AD5A-2BE2-9C1F8A4C34D4}"/>
              </a:ext>
            </a:extLst>
          </p:cNvPr>
          <p:cNvSpPr txBox="1"/>
          <p:nvPr/>
        </p:nvSpPr>
        <p:spPr>
          <a:xfrm>
            <a:off x="4972200" y="3579731"/>
            <a:ext cx="249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Inversion symmetry breaking</a:t>
            </a:r>
          </a:p>
          <a:p>
            <a:r>
              <a:rPr lang="en-US" dirty="0"/>
              <a:t>	</a:t>
            </a:r>
            <a:r>
              <a:rPr lang="en-US" b="1" dirty="0"/>
              <a:t>Ising SOC</a:t>
            </a:r>
            <a:endParaRPr lang="en-SE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3E34D94-F811-BFC1-E519-9BDB3F75DA1E}"/>
              </a:ext>
            </a:extLst>
          </p:cNvPr>
          <p:cNvSpPr/>
          <p:nvPr/>
        </p:nvSpPr>
        <p:spPr>
          <a:xfrm>
            <a:off x="5150885" y="4241035"/>
            <a:ext cx="462012" cy="18288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0EF16-5ADF-0424-F8CA-A09695717716}"/>
              </a:ext>
            </a:extLst>
          </p:cNvPr>
          <p:cNvSpPr txBox="1"/>
          <p:nvPr/>
        </p:nvSpPr>
        <p:spPr>
          <a:xfrm>
            <a:off x="8153400" y="3579731"/>
            <a:ext cx="156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Inversion symmetry</a:t>
            </a:r>
            <a:endParaRPr lang="en-SE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B33D76-CA53-CEB5-2280-D50ADAA213D4}"/>
              </a:ext>
            </a:extLst>
          </p:cNvPr>
          <p:cNvSpPr/>
          <p:nvPr/>
        </p:nvSpPr>
        <p:spPr>
          <a:xfrm>
            <a:off x="1079251" y="3891137"/>
            <a:ext cx="653297" cy="45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BB3784-1303-E8EB-FA1D-D2443FC46C91}"/>
              </a:ext>
            </a:extLst>
          </p:cNvPr>
          <p:cNvSpPr/>
          <p:nvPr/>
        </p:nvSpPr>
        <p:spPr>
          <a:xfrm>
            <a:off x="3478785" y="3988807"/>
            <a:ext cx="653297" cy="45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68780-E1CC-4DD7-1AF5-778A709723B2}"/>
              </a:ext>
            </a:extLst>
          </p:cNvPr>
          <p:cNvSpPr txBox="1"/>
          <p:nvPr/>
        </p:nvSpPr>
        <p:spPr>
          <a:xfrm>
            <a:off x="8187891" y="4362438"/>
            <a:ext cx="33002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Stacked quasi-2D layers</a:t>
            </a:r>
            <a:r>
              <a:rPr lang="en-US" dirty="0"/>
              <a:t>:</a:t>
            </a:r>
          </a:p>
          <a:p>
            <a:r>
              <a:rPr lang="en-US" dirty="0"/>
              <a:t>Semimetals, insulators, CDW, </a:t>
            </a:r>
            <a:r>
              <a:rPr lang="en-US" b="1" dirty="0"/>
              <a:t>superconductivity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2FA799-F083-DC71-F7DC-C47CE17DA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404" y="4769485"/>
            <a:ext cx="1724697" cy="3412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79A63C-AC25-498B-A0DA-67D177463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157" y="5193716"/>
            <a:ext cx="1654944" cy="301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A56D1-314F-9019-0219-4CDC5D5A6281}"/>
              </a:ext>
            </a:extLst>
          </p:cNvPr>
          <p:cNvSpPr txBox="1"/>
          <p:nvPr/>
        </p:nvSpPr>
        <p:spPr>
          <a:xfrm>
            <a:off x="8187891" y="5448001"/>
            <a:ext cx="33002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Unconventional order</a:t>
            </a:r>
            <a:r>
              <a:rPr lang="en-US" dirty="0"/>
              <a:t>:</a:t>
            </a:r>
          </a:p>
          <a:p>
            <a:r>
              <a:rPr lang="en-US" dirty="0"/>
              <a:t>Predicted to be mixed-parity, triplet, and/or topological</a:t>
            </a:r>
            <a:endParaRPr lang="en-US" b="1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57BA4B7-C753-CE4B-4D9B-25E9FB80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33" y="186195"/>
            <a:ext cx="12192000" cy="636764"/>
          </a:xfrm>
          <a:prstGeom prst="rect">
            <a:avLst/>
          </a:prstGeom>
          <a:noFill/>
          <a:ln>
            <a:noFill/>
          </a:ln>
        </p:spPr>
        <p:txBody>
          <a:bodyPr wrap="square" lIns="61228" tIns="31839" rIns="61228" bIns="31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Transition Metal Dichalcogenides (TMDs)</a:t>
            </a:r>
            <a:endParaRPr lang="en-GB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004FA-1857-B403-5C36-346FE48BC6D0}"/>
              </a:ext>
            </a:extLst>
          </p:cNvPr>
          <p:cNvSpPr txBox="1"/>
          <p:nvPr/>
        </p:nvSpPr>
        <p:spPr>
          <a:xfrm>
            <a:off x="2571987" y="2892169"/>
            <a:ext cx="685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BF4780-502D-DC35-F2CE-949395ED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Lena Engström, LPS Orsay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0D7A-31BD-4FD0-B338-5A99E07E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226-9E5A-4515-BFB9-D0F790BB7C43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5467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1674</Words>
  <Application>Microsoft Office PowerPoint</Application>
  <PresentationFormat>Widescreen</PresentationFormat>
  <Paragraphs>308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Upper critical field and pairing symmetry in 2D Ising superconducting materials</vt:lpstr>
      <vt:lpstr>PowerPoint Presentation</vt:lpstr>
      <vt:lpstr>Upper critical field</vt:lpstr>
      <vt:lpstr>PowerPoint Presentation</vt:lpstr>
      <vt:lpstr>PowerPoint Presentation</vt:lpstr>
      <vt:lpstr>PowerPoint Presentation</vt:lpstr>
      <vt:lpstr>PowerPoint Presentation</vt:lpstr>
      <vt:lpstr>Ising superconductors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Assuming uniform spin-singlet</vt:lpstr>
      <vt:lpstr>PowerPoint Presentation</vt:lpstr>
      <vt:lpstr>Г-pocket     K-pockets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Multi-layer TMDs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Pairing symmetry</vt:lpstr>
      <vt:lpstr>Mixed parity</vt:lpstr>
      <vt:lpstr>Beyond uniform singlet</vt:lpstr>
      <vt:lpstr>Few-layers: up to N=5</vt:lpstr>
      <vt:lpstr>Susceptibility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Engström</dc:creator>
  <cp:lastModifiedBy>Lena Engström</cp:lastModifiedBy>
  <cp:revision>457</cp:revision>
  <dcterms:created xsi:type="dcterms:W3CDTF">2024-12-20T09:52:36Z</dcterms:created>
  <dcterms:modified xsi:type="dcterms:W3CDTF">2026-07-17T07:48:06Z</dcterms:modified>
</cp:coreProperties>
</file>