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2" r:id="rId1"/>
  </p:sldMasterIdLst>
  <p:notesMasterIdLst>
    <p:notesMasterId r:id="rId54"/>
  </p:notesMasterIdLst>
  <p:handoutMasterIdLst>
    <p:handoutMasterId r:id="rId55"/>
  </p:handoutMasterIdLst>
  <p:sldIdLst>
    <p:sldId id="571" r:id="rId2"/>
    <p:sldId id="994" r:id="rId3"/>
    <p:sldId id="977" r:id="rId4"/>
    <p:sldId id="303" r:id="rId5"/>
    <p:sldId id="990" r:id="rId6"/>
    <p:sldId id="936" r:id="rId7"/>
    <p:sldId id="895" r:id="rId8"/>
    <p:sldId id="995" r:id="rId9"/>
    <p:sldId id="941" r:id="rId10"/>
    <p:sldId id="968" r:id="rId11"/>
    <p:sldId id="973" r:id="rId12"/>
    <p:sldId id="974" r:id="rId13"/>
    <p:sldId id="913" r:id="rId14"/>
    <p:sldId id="473" r:id="rId15"/>
    <p:sldId id="902" r:id="rId16"/>
    <p:sldId id="993" r:id="rId17"/>
    <p:sldId id="975" r:id="rId18"/>
    <p:sldId id="769" r:id="rId19"/>
    <p:sldId id="976" r:id="rId20"/>
    <p:sldId id="937" r:id="rId21"/>
    <p:sldId id="939" r:id="rId22"/>
    <p:sldId id="940" r:id="rId23"/>
    <p:sldId id="978" r:id="rId24"/>
    <p:sldId id="260" r:id="rId25"/>
    <p:sldId id="262" r:id="rId26"/>
    <p:sldId id="263" r:id="rId27"/>
    <p:sldId id="304" r:id="rId28"/>
    <p:sldId id="954" r:id="rId29"/>
    <p:sldId id="943" r:id="rId30"/>
    <p:sldId id="938" r:id="rId31"/>
    <p:sldId id="944" r:id="rId32"/>
    <p:sldId id="945" r:id="rId33"/>
    <p:sldId id="946" r:id="rId34"/>
    <p:sldId id="952" r:id="rId35"/>
    <p:sldId id="947" r:id="rId36"/>
    <p:sldId id="950" r:id="rId37"/>
    <p:sldId id="979" r:id="rId38"/>
    <p:sldId id="986" r:id="rId39"/>
    <p:sldId id="984" r:id="rId40"/>
    <p:sldId id="987" r:id="rId41"/>
    <p:sldId id="319" r:id="rId42"/>
    <p:sldId id="357" r:id="rId43"/>
    <p:sldId id="988" r:id="rId44"/>
    <p:sldId id="364" r:id="rId45"/>
    <p:sldId id="991" r:id="rId46"/>
    <p:sldId id="257" r:id="rId47"/>
    <p:sldId id="989" r:id="rId48"/>
    <p:sldId id="959" r:id="rId49"/>
    <p:sldId id="960" r:id="rId50"/>
    <p:sldId id="961" r:id="rId51"/>
    <p:sldId id="962" r:id="rId52"/>
    <p:sldId id="996" r:id="rId53"/>
  </p:sldIdLst>
  <p:sldSz cx="1398905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4C3DA"/>
    <a:srgbClr val="C68EE7"/>
    <a:srgbClr val="C3C3C3"/>
    <a:srgbClr val="E0E0E0"/>
    <a:srgbClr val="5CB5DA"/>
    <a:srgbClr val="F6A8B1"/>
    <a:srgbClr val="FCC6D9"/>
    <a:srgbClr val="FFFFFF"/>
    <a:srgbClr val="EF9D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53"/>
    <p:restoredTop sz="71980" autoAdjust="0"/>
  </p:normalViewPr>
  <p:slideViewPr>
    <p:cSldViewPr snapToGrid="0" snapToObjects="1">
      <p:cViewPr>
        <p:scale>
          <a:sx n="77" d="100"/>
          <a:sy n="77" d="100"/>
        </p:scale>
        <p:origin x="496" y="328"/>
      </p:cViewPr>
      <p:guideLst>
        <p:guide orient="horz" pos="2160"/>
        <p:guide pos="4406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EBC6D-7970-B948-AE12-B6113CE03E18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B48C2-C2E3-0244-9CD2-678186FC3A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6182C-41BF-4742-BE65-57A76452860B}" type="datetimeFigureOut">
              <a:rPr lang="en-US" smtClean="0"/>
              <a:pPr/>
              <a:t>7/14/26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68263" y="685800"/>
            <a:ext cx="6994526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CCFCD-4C4F-FD4E-8A50-5C73692AD6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41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8263" y="685800"/>
            <a:ext cx="6994526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story I will present to you is embodied in these 2 graphs, recently published in two papers. Both represent a different effect where thickness tunes the fundamental properties of exfoliated superconductors.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93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84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26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457200" rtl="1" eaLnBrk="1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57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94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investigate this possibility by employing </a:t>
            </a:r>
            <a:r>
              <a:rPr lang="en-US" dirty="0" err="1"/>
              <a:t>Gor'kov's</a:t>
            </a:r>
            <a:r>
              <a:rPr lang="en-US" dirty="0"/>
              <a:t> theory to compute \</a:t>
            </a:r>
            <a:r>
              <a:rPr lang="en-US" dirty="0" err="1"/>
              <a:t>Hc</a:t>
            </a:r>
            <a:r>
              <a:rPr lang="en-US" dirty="0"/>
              <a:t> close to  $T_C$, starting from a tight-binding model including SOC and the 3$\times$3 CDW for both \</a:t>
            </a:r>
            <a:r>
              <a:rPr lang="en-US" dirty="0" err="1"/>
              <a:t>tas</a:t>
            </a:r>
            <a:r>
              <a:rPr lang="en-US" dirty="0"/>
              <a:t> and \</a:t>
            </a:r>
            <a:r>
              <a:rPr lang="en-US" dirty="0" err="1"/>
              <a:t>nbse</a:t>
            </a:r>
            <a:r>
              <a:rPr lang="en-US" dirty="0"/>
              <a:t> parameters. </a:t>
            </a:r>
          </a:p>
          <a:p>
            <a:r>
              <a:rPr lang="en-US" dirty="0"/>
              <a:t>In this calculation, we assume the attractive phonon-mediated interaction is of equal strength on all three transition metal $d$-orbitals. </a:t>
            </a:r>
          </a:p>
          <a:p>
            <a:r>
              <a:rPr lang="en-US" dirty="0"/>
              <a:t>We use the strength of the CDW order parameter, denoted by $b$, as the tuning parameter of $T_C$ and $\Delta$.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8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L" dirty="0"/>
              <a:t>VF = 3.2e4 m/s in this fit</a:t>
            </a:r>
          </a:p>
          <a:p>
            <a:r>
              <a:rPr lang="en-IL" dirty="0"/>
              <a:t>ARPES: 0.6 to 0.8 in Kiss paper</a:t>
            </a:r>
          </a:p>
          <a:p>
            <a:r>
              <a:rPr lang="en-IL" dirty="0"/>
              <a:t>Greater in TaS2 (Sanders?) paper</a:t>
            </a:r>
          </a:p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109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4572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01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457200" rtl="0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42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4572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26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642EFD-7B24-41A5-9665-E5A7651B689E}" type="slidenum">
              <a:rPr lang="LID4096" smtClean="0"/>
              <a:t>43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03131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07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59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work I will present here was carried out using a technique that we developed in our group over the last 10 year… It’s a scanning SQUID technique, but not any type… We call it the scanning SQUID-on-tip. -&gt; Here is an SEM picture of the device. It’s a SQUID loop that reside at the end of a sharp pulled pipette -&gt; You can observe here two lead leads separated by a gap. -&gt; There two leads meet at the end of the pipette to form the SQUID loop. -&gt; We can make them in different size, here is our smallest ever made with 46 nm diameter. -&gt; the idea is to mount this into a scanning probe microscope to perform scanning SQUID microscopy -&gt; Let me go through the main features of our device. -&gt; it has suitable for scanning probe because -&gt; we can make them small -&gt; and because we can bring the SQUID loop in close proximity to the sample. -&gt; as a result -&gt; we can achieve outstanding spin </a:t>
            </a:r>
            <a:r>
              <a:rPr lang="en-US" baseline="0" dirty="0" err="1"/>
              <a:t>sensitivty</a:t>
            </a:r>
            <a:r>
              <a:rPr lang="en-US" baseline="0" dirty="0"/>
              <a:t> with 0.38 Bohr </a:t>
            </a:r>
            <a:r>
              <a:rPr lang="en-US" baseline="0" dirty="0" err="1"/>
              <a:t>magneton</a:t>
            </a:r>
            <a:r>
              <a:rPr lang="en-US" baseline="0" dirty="0"/>
              <a:t>, and -&gt; flux </a:t>
            </a:r>
            <a:r>
              <a:rPr lang="en-US" baseline="0" dirty="0" err="1"/>
              <a:t>sensitivty</a:t>
            </a:r>
            <a:r>
              <a:rPr lang="en-US" baseline="0" dirty="0"/>
              <a:t> of 50 </a:t>
            </a:r>
            <a:r>
              <a:rPr lang="en-US" baseline="0" dirty="0" err="1"/>
              <a:t>nano</a:t>
            </a:r>
            <a:r>
              <a:rPr lang="en-US" baseline="0" dirty="0"/>
              <a:t> phi0. In addition, this technique offers also higher spatial resolution and can work up to 2 T which is a few order of magnitude above other techniques.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145A3-BA4E-40BE-8B5F-4D03714C4A47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710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IL" dirty="0"/>
              <a:t>urface: Rashba or strain due to lattice mismatch.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69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L" dirty="0"/>
              <a:t>If you measure Tc, you are sensitive to conditions near 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12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53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7F1F7-8BFA-B0E1-25BA-107AD5B67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D798F7-F437-320D-7FCF-7B40BCE0A5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828FFD-E0D5-7688-6F64-08BE82927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3ECAE-82CF-CDE0-4C5E-315C04C91A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76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08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flaky solution </a:t>
            </a:r>
            <a:r>
              <a:rPr lang="en-US" dirty="0">
                <a:sym typeface="Wingdings"/>
              </a:rPr>
              <a:t></a:t>
            </a:r>
          </a:p>
          <a:p>
            <a:r>
              <a:rPr lang="en-US" dirty="0">
                <a:sym typeface="Wingdings"/>
              </a:rPr>
              <a:t>20-50</a:t>
            </a:r>
            <a:r>
              <a:rPr lang="en-US" baseline="0" dirty="0">
                <a:sym typeface="Wingdings"/>
              </a:rPr>
              <a:t> nm flakes are just think enough to get “bulk” behavior, and thin enough to suspend Hc1 to significant field.</a:t>
            </a:r>
          </a:p>
          <a:p>
            <a:r>
              <a:rPr lang="en-US" baseline="0" dirty="0">
                <a:sym typeface="Wingdings"/>
              </a:rPr>
              <a:t>Is there a calculation for an ’ideal’ flake?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236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Efren: effect of DOS on screening of the Coulomb repulsion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77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CCFCD-4C4F-FD4E-8A50-5C73692AD6E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51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9179" y="2130427"/>
            <a:ext cx="11890693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8358" y="3886200"/>
            <a:ext cx="979233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174A-D02C-C347-B36E-20B05836C772}" type="datetime1">
              <a:rPr lang="en-US" smtClean="0"/>
              <a:pPr/>
              <a:t>7/14/26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04A-DDD4-4BE5-9F0F-C50D317D16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F2FDD-092A-1C4C-9CC8-EF5116FE2CFC}" type="datetime1">
              <a:rPr lang="en-US" smtClean="0"/>
              <a:pPr/>
              <a:t>7/14/26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7B3E-5082-AB48-A7EE-4FAD29F82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2061" y="274640"/>
            <a:ext cx="314753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9452" y="274640"/>
            <a:ext cx="920945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84576-1DB4-9C40-820A-363FB3465350}" type="datetime1">
              <a:rPr lang="en-US" smtClean="0"/>
              <a:pPr/>
              <a:t>7/14/26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7B3E-5082-AB48-A7EE-4FAD29F82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Hadar Steinberg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40" y="6032246"/>
            <a:ext cx="2051032" cy="6948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5038" y="4406902"/>
            <a:ext cx="1189069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5038" y="2906713"/>
            <a:ext cx="1189069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E1B2C-3776-D04F-B5B8-681F6D5C9CAC}" type="datetime1">
              <a:rPr lang="en-US" smtClean="0"/>
              <a:pPr/>
              <a:t>7/14/26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453" y="1600202"/>
            <a:ext cx="617849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1100" y="1600202"/>
            <a:ext cx="617849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E822-FA5A-0A48-9E14-B05DFE5B605A}" type="datetime1">
              <a:rPr lang="en-US" smtClean="0"/>
              <a:pPr/>
              <a:t>7/14/26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7B3E-5082-AB48-A7EE-4FAD29F82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452" y="1535114"/>
            <a:ext cx="618092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452" y="2174875"/>
            <a:ext cx="618092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106247" y="1535114"/>
            <a:ext cx="618335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06247" y="2174875"/>
            <a:ext cx="61833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1AB7-4039-994D-A622-AA5FD235E79D}" type="datetime1">
              <a:rPr lang="en-US" smtClean="0"/>
              <a:pPr/>
              <a:t>7/14/26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7B3E-5082-AB48-A7EE-4FAD29F82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FB82-2CEA-A84F-8F03-B086AA924A97}" type="datetime1">
              <a:rPr lang="en-US" smtClean="0"/>
              <a:pPr/>
              <a:t>7/14/26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7B3E-5082-AB48-A7EE-4FAD29F82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CA1A1-BA3C-264F-A09F-5B796EF31998}" type="datetime1">
              <a:rPr lang="en-US" smtClean="0"/>
              <a:pPr/>
              <a:t>7/14/26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7B3E-5082-AB48-A7EE-4FAD29F82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456" y="273050"/>
            <a:ext cx="4602301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9330" y="273053"/>
            <a:ext cx="78202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456" y="1435103"/>
            <a:ext cx="460230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62191-AA0B-A842-B8D5-A4FBBF3B7BF7}" type="datetime1">
              <a:rPr lang="en-US" smtClean="0"/>
              <a:pPr/>
              <a:t>7/14/26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7B3E-5082-AB48-A7EE-4FAD29F82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952" y="4800601"/>
            <a:ext cx="839343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41952" y="612775"/>
            <a:ext cx="839343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1952" y="5367339"/>
            <a:ext cx="839343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8D16-A794-AC44-A541-8AB03F26975E}" type="datetime1">
              <a:rPr lang="en-US" smtClean="0"/>
              <a:pPr/>
              <a:t>7/14/26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7B3E-5082-AB48-A7EE-4FAD29F82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9453" y="274639"/>
            <a:ext cx="1259014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453" y="1600202"/>
            <a:ext cx="1259014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9452" y="6356352"/>
            <a:ext cx="3264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A0DFB-0BCC-7641-B6C8-7333D4C6B86C}" type="datetime1">
              <a:rPr lang="en-US" smtClean="0"/>
              <a:pPr/>
              <a:t>7/14/26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9592" y="6356352"/>
            <a:ext cx="4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5486" y="6356352"/>
            <a:ext cx="32641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37B3E-5082-AB48-A7EE-4FAD29F82E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49.jpg"/><Relationship Id="rId7" Type="http://schemas.openxmlformats.org/officeDocument/2006/relationships/image" Target="../media/image5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11" Type="http://schemas.openxmlformats.org/officeDocument/2006/relationships/image" Target="../media/image70.png"/><Relationship Id="rId5" Type="http://schemas.openxmlformats.org/officeDocument/2006/relationships/image" Target="../media/image51.jpg"/><Relationship Id="rId10" Type="http://schemas.openxmlformats.org/officeDocument/2006/relationships/image" Target="../media/image52.emf"/><Relationship Id="rId4" Type="http://schemas.openxmlformats.org/officeDocument/2006/relationships/image" Target="../media/image50.jpg"/><Relationship Id="rId9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64.emf"/></Relationships>
</file>

<file path=ppt/slides/_rels/slide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1.jpg"/><Relationship Id="rId3" Type="http://schemas.openxmlformats.org/officeDocument/2006/relationships/image" Target="../media/image270.png"/><Relationship Id="rId17" Type="http://schemas.openxmlformats.org/officeDocument/2006/relationships/image" Target="../media/image10.jpg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9.png"/><Relationship Id="rId4" Type="http://schemas.openxmlformats.org/officeDocument/2006/relationships/image" Target="../media/image8.t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9.jpg"/><Relationship Id="rId4" Type="http://schemas.openxmlformats.org/officeDocument/2006/relationships/image" Target="NUL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2.jpg"/><Relationship Id="rId7" Type="http://schemas.openxmlformats.org/officeDocument/2006/relationships/image" Target="NUL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4" Type="http://schemas.openxmlformats.org/officeDocument/2006/relationships/image" Target="NUL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2560" y="231362"/>
            <a:ext cx="10155117" cy="1470025"/>
          </a:xfrm>
        </p:spPr>
        <p:txBody>
          <a:bodyPr>
            <a:normAutofit/>
          </a:bodyPr>
          <a:lstStyle/>
          <a:p>
            <a:r>
              <a:rPr lang="en-US" sz="3600" dirty="0"/>
              <a:t>Thickness tunes everything: </a:t>
            </a:r>
            <a:br>
              <a:rPr lang="en-US" sz="3600" dirty="0"/>
            </a:br>
            <a:r>
              <a:rPr lang="en-US" sz="3600" dirty="0"/>
              <a:t>Superconductivity in the H-TMD family</a:t>
            </a:r>
            <a:endParaRPr lang="en-US" sz="3600" baseline="-25000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10594830" y="6356352"/>
            <a:ext cx="3264112" cy="365125"/>
          </a:xfrm>
        </p:spPr>
        <p:txBody>
          <a:bodyPr/>
          <a:lstStyle/>
          <a:p>
            <a:fld id="{4F59604A-DDD4-4BE5-9F0F-C50D317D165F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56" y="5860288"/>
            <a:ext cx="2539132" cy="861189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4295731" y="5048840"/>
            <a:ext cx="5981583" cy="1227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Hadar Steinberg</a:t>
            </a:r>
          </a:p>
          <a:p>
            <a:r>
              <a:rPr lang="en-US" sz="2000" dirty="0">
                <a:solidFill>
                  <a:schemeClr val="tx1"/>
                </a:solidFill>
              </a:rPr>
              <a:t>Racah institute of Physics, Hebrew University, Jerusalem</a:t>
            </a:r>
          </a:p>
          <a:p>
            <a:r>
              <a:rPr lang="en-US" sz="2000" dirty="0">
                <a:solidFill>
                  <a:schemeClr val="tx1"/>
                </a:solidFill>
              </a:rPr>
              <a:t>TIDES, Paris, 16.7.2026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AB1976-2113-7290-9A97-901D127CE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189" y="1691734"/>
            <a:ext cx="3912433" cy="3305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7AD399-069F-C0D6-9AAF-17CF2A238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8372" y="1682081"/>
            <a:ext cx="4453148" cy="330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03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9F6CC-8390-DBFD-C9F4-75E6950E9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The Many Roles of Thickness: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7A44D-E624-35BF-FAF3-1C32F28F6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453" y="1600202"/>
            <a:ext cx="6832723" cy="4525963"/>
          </a:xfrm>
        </p:spPr>
        <p:txBody>
          <a:bodyPr/>
          <a:lstStyle/>
          <a:p>
            <a:pPr marL="0" indent="0">
              <a:buNone/>
            </a:pPr>
            <a:r>
              <a:rPr lang="en-IL" dirty="0"/>
              <a:t>1. Increase the Ising stability vs. In-plane magnetic field at the thin limit.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40CF0-C302-AF00-2ED6-D6CF08371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E4A41D-7E56-D90A-195C-11A2F9D22541}"/>
              </a:ext>
            </a:extLst>
          </p:cNvPr>
          <p:cNvSpPr/>
          <p:nvPr/>
        </p:nvSpPr>
        <p:spPr>
          <a:xfrm>
            <a:off x="9422970" y="1417639"/>
            <a:ext cx="3564610" cy="43356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FB65B2-6B19-B746-2ED9-BE7FB3CCD4E7}"/>
              </a:ext>
            </a:extLst>
          </p:cNvPr>
          <p:cNvSpPr txBox="1"/>
          <p:nvPr/>
        </p:nvSpPr>
        <p:spPr>
          <a:xfrm>
            <a:off x="9145314" y="55328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EC36DE-AB20-2AD2-FD5D-0E7C78AF0178}"/>
              </a:ext>
            </a:extLst>
          </p:cNvPr>
          <p:cNvSpPr txBox="1"/>
          <p:nvPr/>
        </p:nvSpPr>
        <p:spPr>
          <a:xfrm>
            <a:off x="9028296" y="339758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70B516-844D-7067-B0E3-B23CF8D6102F}"/>
              </a:ext>
            </a:extLst>
          </p:cNvPr>
          <p:cNvSpPr txBox="1"/>
          <p:nvPr/>
        </p:nvSpPr>
        <p:spPr>
          <a:xfrm>
            <a:off x="8912879" y="1262262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&gt;20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E7E75-BF75-B63A-915D-592F79B81C14}"/>
              </a:ext>
            </a:extLst>
          </p:cNvPr>
          <p:cNvSpPr txBox="1"/>
          <p:nvPr/>
        </p:nvSpPr>
        <p:spPr>
          <a:xfrm>
            <a:off x="9145314" y="4465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F2058B-0B80-CA51-73AA-B922E70EA2A5}"/>
              </a:ext>
            </a:extLst>
          </p:cNvPr>
          <p:cNvSpPr txBox="1"/>
          <p:nvPr/>
        </p:nvSpPr>
        <p:spPr>
          <a:xfrm>
            <a:off x="9028296" y="232992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C2B405-9F9E-DA14-481A-9B65C9D973B1}"/>
              </a:ext>
            </a:extLst>
          </p:cNvPr>
          <p:cNvSpPr/>
          <p:nvPr/>
        </p:nvSpPr>
        <p:spPr>
          <a:xfrm>
            <a:off x="9442853" y="4306743"/>
            <a:ext cx="534121" cy="1440449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IL" dirty="0">
                <a:solidFill>
                  <a:schemeClr val="tx1"/>
                </a:solidFill>
              </a:rPr>
              <a:t>Ising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43F9B0-302F-D0F6-871A-10FB7F6B7737}"/>
              </a:ext>
            </a:extLst>
          </p:cNvPr>
          <p:cNvSpPr txBox="1"/>
          <p:nvPr/>
        </p:nvSpPr>
        <p:spPr>
          <a:xfrm rot="16200000">
            <a:off x="7809859" y="3376548"/>
            <a:ext cx="2023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000" dirty="0"/>
              <a:t>Number of Layers</a:t>
            </a:r>
          </a:p>
        </p:txBody>
      </p:sp>
    </p:spTree>
    <p:extLst>
      <p:ext uri="{BB962C8B-B14F-4D97-AF65-F5344CB8AC3E}">
        <p14:creationId xmlns:p14="http://schemas.microsoft.com/office/powerpoint/2010/main" val="266961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FBB4F-481A-C095-EF81-7D4B914E8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8DB17-1D72-5A00-A56B-651C1B612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Orbital FFLO in TMD SC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3B354-30CF-30F5-3FA4-B8B7870CE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2FF6D-5709-41C8-8241-7B479BDB8268}"/>
              </a:ext>
            </a:extLst>
          </p:cNvPr>
          <p:cNvSpPr txBox="1"/>
          <p:nvPr/>
        </p:nvSpPr>
        <p:spPr>
          <a:xfrm>
            <a:off x="5934973" y="5733535"/>
            <a:ext cx="2753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P. Wan et al., Nature (2023)</a:t>
            </a:r>
          </a:p>
          <a:p>
            <a:r>
              <a:rPr lang="en-IL" dirty="0"/>
              <a:t>Morpurgo / Zhang Groups</a:t>
            </a:r>
          </a:p>
          <a:p>
            <a:r>
              <a:rPr lang="en-IL" dirty="0"/>
              <a:t>Lortz Group, Smet Group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712900-CE19-9BD9-9963-F044D4918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025" y="1295400"/>
            <a:ext cx="6985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90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540DE-81E3-DA02-D355-6020967A8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43EE-7213-5CD9-1681-AD3434182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53" y="274639"/>
            <a:ext cx="8723517" cy="1143000"/>
          </a:xfrm>
        </p:spPr>
        <p:txBody>
          <a:bodyPr/>
          <a:lstStyle/>
          <a:p>
            <a:r>
              <a:rPr lang="en-IL" dirty="0"/>
              <a:t>The Many Roles of Thickness: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78AE5-3659-0648-EAC2-EEEC118C9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453" y="1600202"/>
            <a:ext cx="7798869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IL" dirty="0"/>
              <a:t>Increase the Ising stability vs. In-plane magnetic field at the thin limit.</a:t>
            </a:r>
          </a:p>
          <a:p>
            <a:pPr marL="514350" indent="-514350">
              <a:buAutoNum type="arabicPeriod"/>
            </a:pPr>
            <a:r>
              <a:rPr lang="en-IL" dirty="0"/>
              <a:t>Onset of orbital FFLO at finite thickness.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7A419-E246-192D-1A24-F513BDE1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C7243F-B496-C988-3A8F-8DDA3B660454}"/>
              </a:ext>
            </a:extLst>
          </p:cNvPr>
          <p:cNvSpPr/>
          <p:nvPr/>
        </p:nvSpPr>
        <p:spPr>
          <a:xfrm>
            <a:off x="9422970" y="1417639"/>
            <a:ext cx="3564610" cy="43356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4931D2-FCF0-C103-6124-EDF5E064B206}"/>
              </a:ext>
            </a:extLst>
          </p:cNvPr>
          <p:cNvSpPr txBox="1"/>
          <p:nvPr/>
        </p:nvSpPr>
        <p:spPr>
          <a:xfrm>
            <a:off x="9145314" y="55328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E9BF7E-B7C3-B485-D676-3DE333D36A2D}"/>
              </a:ext>
            </a:extLst>
          </p:cNvPr>
          <p:cNvSpPr txBox="1"/>
          <p:nvPr/>
        </p:nvSpPr>
        <p:spPr>
          <a:xfrm>
            <a:off x="9028296" y="339758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934E2C-50B7-B950-B491-8D7277E80A62}"/>
              </a:ext>
            </a:extLst>
          </p:cNvPr>
          <p:cNvSpPr txBox="1"/>
          <p:nvPr/>
        </p:nvSpPr>
        <p:spPr>
          <a:xfrm>
            <a:off x="8912879" y="1262262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&gt;20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1F11BE-CCF6-8444-87CE-C2C6A880EA59}"/>
              </a:ext>
            </a:extLst>
          </p:cNvPr>
          <p:cNvSpPr txBox="1"/>
          <p:nvPr/>
        </p:nvSpPr>
        <p:spPr>
          <a:xfrm>
            <a:off x="9145314" y="4465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06D8C3-EC28-9BA2-19C5-8AF688428647}"/>
              </a:ext>
            </a:extLst>
          </p:cNvPr>
          <p:cNvSpPr txBox="1"/>
          <p:nvPr/>
        </p:nvSpPr>
        <p:spPr>
          <a:xfrm>
            <a:off x="9028296" y="232992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9D73D0-A106-C8F3-F0B3-6C4CCDB49830}"/>
              </a:ext>
            </a:extLst>
          </p:cNvPr>
          <p:cNvSpPr/>
          <p:nvPr/>
        </p:nvSpPr>
        <p:spPr>
          <a:xfrm>
            <a:off x="9442853" y="4306743"/>
            <a:ext cx="534121" cy="1440449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IL" dirty="0">
                <a:solidFill>
                  <a:schemeClr val="tx1"/>
                </a:solidFill>
              </a:rPr>
              <a:t>Ising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58B41-90BD-11EB-6527-A121524051A2}"/>
              </a:ext>
            </a:extLst>
          </p:cNvPr>
          <p:cNvSpPr/>
          <p:nvPr/>
        </p:nvSpPr>
        <p:spPr>
          <a:xfrm>
            <a:off x="10001551" y="465513"/>
            <a:ext cx="534121" cy="2784227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IL" dirty="0">
                <a:solidFill>
                  <a:schemeClr val="tx1"/>
                </a:solidFill>
              </a:rPr>
              <a:t>Orbital FFLO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43CF90-5D16-0461-D96D-DB644A34C550}"/>
              </a:ext>
            </a:extLst>
          </p:cNvPr>
          <p:cNvSpPr txBox="1"/>
          <p:nvPr/>
        </p:nvSpPr>
        <p:spPr>
          <a:xfrm rot="16200000">
            <a:off x="7809859" y="3376548"/>
            <a:ext cx="2023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000" dirty="0"/>
              <a:t>Number of Layers</a:t>
            </a:r>
          </a:p>
        </p:txBody>
      </p:sp>
    </p:spTree>
    <p:extLst>
      <p:ext uri="{BB962C8B-B14F-4D97-AF65-F5344CB8AC3E}">
        <p14:creationId xmlns:p14="http://schemas.microsoft.com/office/powerpoint/2010/main" val="3923093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ube 34"/>
          <p:cNvSpPr/>
          <p:nvPr/>
        </p:nvSpPr>
        <p:spPr>
          <a:xfrm>
            <a:off x="730795" y="3744648"/>
            <a:ext cx="4047217" cy="1344239"/>
          </a:xfrm>
          <a:prstGeom prst="cube">
            <a:avLst>
              <a:gd name="adj" fmla="val 5242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/>
          <p:cNvSpPr/>
          <p:nvPr/>
        </p:nvSpPr>
        <p:spPr>
          <a:xfrm>
            <a:off x="736590" y="1695218"/>
            <a:ext cx="4047217" cy="1344239"/>
          </a:xfrm>
          <a:prstGeom prst="cube">
            <a:avLst>
              <a:gd name="adj" fmla="val 5242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NbSe</a:t>
            </a:r>
            <a:r>
              <a:rPr lang="en-US" baseline="-25000" dirty="0"/>
              <a:t>2</a:t>
            </a:r>
            <a:r>
              <a:rPr lang="en-US" dirty="0"/>
              <a:t>: Two-Bands in In-plane magnetic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943325" y="2474188"/>
            <a:ext cx="2975957" cy="4987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riangle 9"/>
          <p:cNvSpPr/>
          <p:nvPr/>
        </p:nvSpPr>
        <p:spPr>
          <a:xfrm rot="5400000">
            <a:off x="2256738" y="2324560"/>
            <a:ext cx="149629" cy="315884"/>
          </a:xfrm>
          <a:prstGeom prst="triangl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riangle 10"/>
          <p:cNvSpPr/>
          <p:nvPr/>
        </p:nvSpPr>
        <p:spPr>
          <a:xfrm rot="16200000" flipH="1">
            <a:off x="2276138" y="2809466"/>
            <a:ext cx="149629" cy="315884"/>
          </a:xfrm>
          <a:prstGeom prst="triangl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iangle 11"/>
          <p:cNvSpPr/>
          <p:nvPr/>
        </p:nvSpPr>
        <p:spPr>
          <a:xfrm rot="10800000">
            <a:off x="3855549" y="2560085"/>
            <a:ext cx="149629" cy="315884"/>
          </a:xfrm>
          <a:prstGeom prst="triangl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iangle 12"/>
          <p:cNvSpPr/>
          <p:nvPr/>
        </p:nvSpPr>
        <p:spPr>
          <a:xfrm rot="10800000" flipV="1">
            <a:off x="865738" y="2529606"/>
            <a:ext cx="149629" cy="315884"/>
          </a:xfrm>
          <a:prstGeom prst="triangl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66109" y="1211959"/>
            <a:ext cx="2955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 &lt; H</a:t>
            </a:r>
            <a:r>
              <a:rPr lang="en-US" sz="2000" baseline="-25000" dirty="0"/>
              <a:t>C1</a:t>
            </a:r>
            <a:r>
              <a:rPr lang="en-US" sz="2000" dirty="0"/>
              <a:t>: Meissner Current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681550" y="3236731"/>
            <a:ext cx="3188951" cy="384537"/>
            <a:chOff x="641163" y="4229372"/>
            <a:chExt cx="3000298" cy="570194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641163" y="4229372"/>
              <a:ext cx="392884" cy="5701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1075732" y="4229372"/>
              <a:ext cx="392884" cy="5701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510301" y="4229372"/>
              <a:ext cx="392884" cy="5701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1944870" y="4229372"/>
              <a:ext cx="392884" cy="5701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379439" y="4229372"/>
              <a:ext cx="392884" cy="5701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814008" y="4229372"/>
              <a:ext cx="392884" cy="5701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3248577" y="4229372"/>
              <a:ext cx="392884" cy="57019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1464060" y="1833779"/>
            <a:ext cx="2476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d &lt; 𝜆, H is uniform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304" y="254623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547936" y="2433290"/>
            <a:ext cx="13012" cy="60616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56188" y="4016759"/>
            <a:ext cx="3092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 H</a:t>
            </a:r>
            <a:r>
              <a:rPr lang="en-US" sz="2000" baseline="-25000" dirty="0"/>
              <a:t>C1</a:t>
            </a:r>
            <a:r>
              <a:rPr lang="en-US" sz="2000" dirty="0"/>
              <a:t> &lt; H Vortex Penetration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018486" y="4632379"/>
            <a:ext cx="378634" cy="315297"/>
            <a:chOff x="4971595" y="3511325"/>
            <a:chExt cx="378634" cy="315297"/>
          </a:xfrm>
        </p:grpSpPr>
        <p:sp>
          <p:nvSpPr>
            <p:cNvPr id="55" name="Oval 54"/>
            <p:cNvSpPr/>
            <p:nvPr/>
          </p:nvSpPr>
          <p:spPr>
            <a:xfrm>
              <a:off x="5012958" y="3511325"/>
              <a:ext cx="337271" cy="31529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riangle 55"/>
            <p:cNvSpPr/>
            <p:nvPr/>
          </p:nvSpPr>
          <p:spPr>
            <a:xfrm rot="10800000" flipV="1">
              <a:off x="4971595" y="3573293"/>
              <a:ext cx="106243" cy="136187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612210" y="4632379"/>
            <a:ext cx="378634" cy="315297"/>
            <a:chOff x="4971595" y="3511325"/>
            <a:chExt cx="378634" cy="315297"/>
          </a:xfrm>
        </p:grpSpPr>
        <p:sp>
          <p:nvSpPr>
            <p:cNvPr id="59" name="Oval 58"/>
            <p:cNvSpPr/>
            <p:nvPr/>
          </p:nvSpPr>
          <p:spPr>
            <a:xfrm>
              <a:off x="5012958" y="3511325"/>
              <a:ext cx="337271" cy="31529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iangle 59"/>
            <p:cNvSpPr/>
            <p:nvPr/>
          </p:nvSpPr>
          <p:spPr>
            <a:xfrm rot="10800000" flipV="1">
              <a:off x="4971595" y="3573293"/>
              <a:ext cx="106243" cy="136187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205934" y="4632379"/>
            <a:ext cx="378634" cy="315297"/>
            <a:chOff x="4971595" y="3511325"/>
            <a:chExt cx="378634" cy="315297"/>
          </a:xfrm>
        </p:grpSpPr>
        <p:sp>
          <p:nvSpPr>
            <p:cNvPr id="62" name="Oval 61"/>
            <p:cNvSpPr/>
            <p:nvPr/>
          </p:nvSpPr>
          <p:spPr>
            <a:xfrm>
              <a:off x="5012958" y="3511325"/>
              <a:ext cx="337271" cy="31529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riangle 62"/>
            <p:cNvSpPr/>
            <p:nvPr/>
          </p:nvSpPr>
          <p:spPr>
            <a:xfrm rot="10800000" flipV="1">
              <a:off x="4971595" y="3573293"/>
              <a:ext cx="106243" cy="136187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799658" y="4632379"/>
            <a:ext cx="378634" cy="315297"/>
            <a:chOff x="4971595" y="3511325"/>
            <a:chExt cx="378634" cy="315297"/>
          </a:xfrm>
        </p:grpSpPr>
        <p:sp>
          <p:nvSpPr>
            <p:cNvPr id="65" name="Oval 64"/>
            <p:cNvSpPr/>
            <p:nvPr/>
          </p:nvSpPr>
          <p:spPr>
            <a:xfrm>
              <a:off x="5012958" y="3511325"/>
              <a:ext cx="337271" cy="31529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riangle 65"/>
            <p:cNvSpPr/>
            <p:nvPr/>
          </p:nvSpPr>
          <p:spPr>
            <a:xfrm rot="10800000" flipV="1">
              <a:off x="4971595" y="3573293"/>
              <a:ext cx="106243" cy="136187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393383" y="4632379"/>
            <a:ext cx="378634" cy="315297"/>
            <a:chOff x="4971595" y="3511325"/>
            <a:chExt cx="378634" cy="315297"/>
          </a:xfrm>
        </p:grpSpPr>
        <p:sp>
          <p:nvSpPr>
            <p:cNvPr id="68" name="Oval 67"/>
            <p:cNvSpPr/>
            <p:nvPr/>
          </p:nvSpPr>
          <p:spPr>
            <a:xfrm>
              <a:off x="5012958" y="3511325"/>
              <a:ext cx="337271" cy="31529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riangle 68"/>
            <p:cNvSpPr/>
            <p:nvPr/>
          </p:nvSpPr>
          <p:spPr>
            <a:xfrm rot="10800000" flipV="1">
              <a:off x="4971595" y="3573293"/>
              <a:ext cx="106243" cy="136187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228484" y="5519907"/>
            <a:ext cx="6039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Effective method to study tunneling at the presence of current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D61295E-8F8E-4D17-86FB-438BFBBD0B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r="8085"/>
          <a:stretch/>
        </p:blipFill>
        <p:spPr>
          <a:xfrm>
            <a:off x="4855599" y="1207091"/>
            <a:ext cx="8842424" cy="43128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CF0A26-984D-C6C9-3609-0007F46E0334}"/>
              </a:ext>
            </a:extLst>
          </p:cNvPr>
          <p:cNvSpPr txBox="1"/>
          <p:nvPr/>
        </p:nvSpPr>
        <p:spPr>
          <a:xfrm>
            <a:off x="5119539" y="6077052"/>
            <a:ext cx="3686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T. </a:t>
            </a:r>
            <a:r>
              <a:rPr lang="en-US" sz="1600" b="1" dirty="0" err="1"/>
              <a:t>Dvir</a:t>
            </a:r>
            <a:r>
              <a:rPr lang="en-US" sz="1600" b="1" dirty="0"/>
              <a:t> et al., Nature Comm. 9, 598 (2018)</a:t>
            </a:r>
          </a:p>
        </p:txBody>
      </p:sp>
    </p:spTree>
    <p:extLst>
      <p:ext uri="{BB962C8B-B14F-4D97-AF65-F5344CB8AC3E}">
        <p14:creationId xmlns:p14="http://schemas.microsoft.com/office/powerpoint/2010/main" val="9687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725" y="274638"/>
            <a:ext cx="8413211" cy="1143000"/>
          </a:xfrm>
        </p:spPr>
        <p:txBody>
          <a:bodyPr>
            <a:normAutofit/>
          </a:bodyPr>
          <a:lstStyle/>
          <a:p>
            <a:r>
              <a:rPr lang="en-US" dirty="0"/>
              <a:t>Bulk: </a:t>
            </a:r>
            <a:r>
              <a:rPr lang="en-US" dirty="0" err="1"/>
              <a:t>Depairing</a:t>
            </a:r>
            <a:r>
              <a:rPr lang="en-US" dirty="0"/>
              <a:t> at In-plane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48072" y="6333638"/>
            <a:ext cx="2133600" cy="365125"/>
          </a:xfrm>
        </p:spPr>
        <p:txBody>
          <a:bodyPr/>
          <a:lstStyle/>
          <a:p>
            <a:fld id="{E9514965-F767-A441-B90F-0E9E5FB498D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539" y="1647575"/>
            <a:ext cx="4800600" cy="4483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34291" y="1439405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Model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44633" y="1439408"/>
            <a:ext cx="785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Data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080720" y="1514361"/>
            <a:ext cx="2381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Orbital </a:t>
            </a:r>
            <a:r>
              <a:rPr lang="en-US" sz="2400" b="1" dirty="0" err="1"/>
              <a:t>Depairing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846114" y="1417638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</a:t>
            </a:r>
            <a:r>
              <a:rPr lang="en-US" sz="2400" b="1" baseline="-25000" dirty="0"/>
              <a:t>c1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004578" y="2360770"/>
            <a:ext cx="2543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Large gap: Ballistic </a:t>
            </a:r>
          </a:p>
          <a:p>
            <a:r>
              <a:rPr lang="en-US" sz="2400" dirty="0"/>
              <a:t>(</a:t>
            </a:r>
            <a:r>
              <a:rPr lang="en-US" sz="2400" dirty="0" err="1"/>
              <a:t>Fulde</a:t>
            </a:r>
            <a:r>
              <a:rPr lang="en-US" sz="2400" dirty="0"/>
              <a:t>, 1965)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049016" y="3319001"/>
            <a:ext cx="2616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Small gap: Diffusive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7533" y="3845608"/>
            <a:ext cx="3076760" cy="58545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6953888" y="2436442"/>
            <a:ext cx="1136279" cy="20349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0168512" y="5060499"/>
            <a:ext cx="2910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Large Diffusion </a:t>
            </a:r>
            <a:r>
              <a:rPr lang="en-US" sz="2400" dirty="0" err="1"/>
              <a:t>Const</a:t>
            </a:r>
            <a:r>
              <a:rPr lang="en-US" sz="2400" dirty="0"/>
              <a:t>:</a:t>
            </a:r>
          </a:p>
          <a:p>
            <a:r>
              <a:rPr lang="en-US" sz="2400" dirty="0"/>
              <a:t>Large V</a:t>
            </a:r>
            <a:r>
              <a:rPr lang="en-US" sz="2400" baseline="-25000" dirty="0"/>
              <a:t>F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0411282" y="4310851"/>
            <a:ext cx="2299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dirty="0" err="1"/>
              <a:t>Tinkham</a:t>
            </a:r>
            <a:r>
              <a:rPr lang="en-US" sz="2400" dirty="0"/>
              <a:t> Ch. 10)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C85592-6EDE-B74D-B6AC-7AA44DF9CC25}"/>
              </a:ext>
            </a:extLst>
          </p:cNvPr>
          <p:cNvSpPr txBox="1"/>
          <p:nvPr/>
        </p:nvSpPr>
        <p:spPr>
          <a:xfrm>
            <a:off x="7522024" y="6090001"/>
            <a:ext cx="3860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Dvir</a:t>
            </a:r>
            <a:r>
              <a:rPr lang="en-US" dirty="0"/>
              <a:t> et al., Nature Comm. 9, 598 (2018)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1757E6-F5FE-A196-B3EE-F3303C9B21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16" r="28117"/>
          <a:stretch/>
        </p:blipFill>
        <p:spPr>
          <a:xfrm>
            <a:off x="1341320" y="1924148"/>
            <a:ext cx="3414713" cy="3835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510B0C-A2AE-2F7F-C13F-FC78E88216AC}"/>
              </a:ext>
            </a:extLst>
          </p:cNvPr>
          <p:cNvSpPr txBox="1"/>
          <p:nvPr/>
        </p:nvSpPr>
        <p:spPr>
          <a:xfrm>
            <a:off x="1462095" y="5720669"/>
            <a:ext cx="333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Kiss et al. Nat. Phys. </a:t>
            </a:r>
            <a:r>
              <a:rPr lang="en-US" b="1" dirty="0"/>
              <a:t>3</a:t>
            </a:r>
            <a:r>
              <a:rPr lang="en-US" dirty="0"/>
              <a:t>, 720 (2007)</a:t>
            </a:r>
          </a:p>
        </p:txBody>
      </p:sp>
    </p:spTree>
    <p:extLst>
      <p:ext uri="{BB962C8B-B14F-4D97-AF65-F5344CB8AC3E}">
        <p14:creationId xmlns:p14="http://schemas.microsoft.com/office/powerpoint/2010/main" val="275680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41BB74-F9A8-D74D-B522-B444FA6404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338" y="2497219"/>
            <a:ext cx="9144000" cy="205866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F33B90B-4D61-084A-9498-02835BE9B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286" y="-244375"/>
            <a:ext cx="10515600" cy="1325563"/>
          </a:xfrm>
        </p:spPr>
        <p:txBody>
          <a:bodyPr/>
          <a:lstStyle/>
          <a:p>
            <a:r>
              <a:rPr lang="en-US" dirty="0"/>
              <a:t>From thick to thin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320D37-7D93-924F-93DA-33CA92287C7E}"/>
              </a:ext>
            </a:extLst>
          </p:cNvPr>
          <p:cNvSpPr txBox="1"/>
          <p:nvPr/>
        </p:nvSpPr>
        <p:spPr>
          <a:xfrm>
            <a:off x="2490736" y="2133520"/>
            <a:ext cx="867753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50 nm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40016B-0022-E743-B22D-447F14CAF777}"/>
              </a:ext>
            </a:extLst>
          </p:cNvPr>
          <p:cNvSpPr txBox="1"/>
          <p:nvPr/>
        </p:nvSpPr>
        <p:spPr>
          <a:xfrm>
            <a:off x="3681515" y="2148909"/>
            <a:ext cx="863287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25 nm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1010F2-FC96-3D43-BF25-870A29E3CB0C}"/>
              </a:ext>
            </a:extLst>
          </p:cNvPr>
          <p:cNvSpPr txBox="1"/>
          <p:nvPr/>
        </p:nvSpPr>
        <p:spPr>
          <a:xfrm>
            <a:off x="5660744" y="2148909"/>
            <a:ext cx="1024841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20 nm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8FD496-FCCC-B747-80A7-E1C05DB92B75}"/>
              </a:ext>
            </a:extLst>
          </p:cNvPr>
          <p:cNvSpPr txBox="1"/>
          <p:nvPr/>
        </p:nvSpPr>
        <p:spPr>
          <a:xfrm>
            <a:off x="7825803" y="2127886"/>
            <a:ext cx="1024841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 nm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AF00D6-28DB-2A42-8F0A-E6C235DC657E}"/>
              </a:ext>
            </a:extLst>
          </p:cNvPr>
          <p:cNvSpPr txBox="1"/>
          <p:nvPr/>
        </p:nvSpPr>
        <p:spPr>
          <a:xfrm>
            <a:off x="9676518" y="2148909"/>
            <a:ext cx="1748610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5 nm:  8-10 layers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AE074A-292F-574F-A48D-11D4CC0BD44D}"/>
              </a:ext>
            </a:extLst>
          </p:cNvPr>
          <p:cNvCxnSpPr>
            <a:cxnSpLocks/>
          </p:cNvCxnSpPr>
          <p:nvPr/>
        </p:nvCxnSpPr>
        <p:spPr>
          <a:xfrm>
            <a:off x="4465578" y="687070"/>
            <a:ext cx="0" cy="253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0854E17-FAB0-C349-861C-CB44930A7E85}"/>
              </a:ext>
            </a:extLst>
          </p:cNvPr>
          <p:cNvCxnSpPr>
            <a:cxnSpLocks/>
          </p:cNvCxnSpPr>
          <p:nvPr/>
        </p:nvCxnSpPr>
        <p:spPr>
          <a:xfrm flipV="1">
            <a:off x="4465578" y="1219362"/>
            <a:ext cx="0" cy="1970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CCB23C4-C11A-1A4D-AEC7-A1FFCAC51DF8}"/>
              </a:ext>
            </a:extLst>
          </p:cNvPr>
          <p:cNvSpPr txBox="1"/>
          <p:nvPr/>
        </p:nvSpPr>
        <p:spPr>
          <a:xfrm>
            <a:off x="4307281" y="89088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4B812B-94C6-6E47-BA9F-B91C2D3AE260}"/>
              </a:ext>
            </a:extLst>
          </p:cNvPr>
          <p:cNvSpPr txBox="1"/>
          <p:nvPr/>
        </p:nvSpPr>
        <p:spPr>
          <a:xfrm>
            <a:off x="2505159" y="4495006"/>
            <a:ext cx="805374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Thickness effects: </a:t>
            </a:r>
          </a:p>
          <a:p>
            <a:r>
              <a:rPr lang="en-US" sz="2800" dirty="0"/>
              <a:t>1. Gap decreases in size and becomes immune to field</a:t>
            </a:r>
          </a:p>
          <a:p>
            <a:r>
              <a:rPr lang="en-US" sz="2800" dirty="0"/>
              <a:t>2. Two (three!) gap structure lost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EDAA9E-F609-C74E-BBCC-072A64DA3A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0736" y="163654"/>
            <a:ext cx="1867677" cy="18350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5CC55C-801D-6F78-CC9A-40A4FB96788D}"/>
              </a:ext>
            </a:extLst>
          </p:cNvPr>
          <p:cNvSpPr txBox="1"/>
          <p:nvPr/>
        </p:nvSpPr>
        <p:spPr>
          <a:xfrm>
            <a:off x="9070381" y="632224"/>
            <a:ext cx="4709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T. </a:t>
            </a:r>
            <a:r>
              <a:rPr lang="en-US" sz="1600" b="1" dirty="0" err="1"/>
              <a:t>Dvir</a:t>
            </a:r>
            <a:r>
              <a:rPr lang="en-US" sz="1600" b="1" dirty="0"/>
              <a:t> et al., Nature Comm. 9, 598 (2018)</a:t>
            </a:r>
          </a:p>
          <a:p>
            <a:pPr algn="ctr"/>
            <a:r>
              <a:rPr lang="en-US" sz="1600" b="1" dirty="0"/>
              <a:t>M. </a:t>
            </a:r>
            <a:r>
              <a:rPr lang="en-US" sz="1600" b="1" dirty="0" err="1"/>
              <a:t>Kuzmanović</a:t>
            </a:r>
            <a:r>
              <a:rPr lang="en-US" sz="1600" b="1" dirty="0"/>
              <a:t>, T. </a:t>
            </a:r>
            <a:r>
              <a:rPr lang="en-US" sz="1600" b="1" dirty="0" err="1"/>
              <a:t>Dvir</a:t>
            </a:r>
            <a:r>
              <a:rPr lang="en-US" sz="1600" b="1" dirty="0"/>
              <a:t> et al., PRB 106, 184514 (2022)</a:t>
            </a:r>
          </a:p>
          <a:p>
            <a:pPr algn="ctr"/>
            <a:endParaRPr lang="he-IL" sz="1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5FBEE-726D-160F-613D-C26B32F307A5}"/>
              </a:ext>
            </a:extLst>
          </p:cNvPr>
          <p:cNvSpPr txBox="1"/>
          <p:nvPr/>
        </p:nvSpPr>
        <p:spPr>
          <a:xfrm>
            <a:off x="6087464" y="961835"/>
            <a:ext cx="2074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Two gap -&gt; One Gap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5825289-6764-75D2-C1BD-60B23E452D86}"/>
              </a:ext>
            </a:extLst>
          </p:cNvPr>
          <p:cNvCxnSpPr>
            <a:cxnSpLocks/>
          </p:cNvCxnSpPr>
          <p:nvPr/>
        </p:nvCxnSpPr>
        <p:spPr>
          <a:xfrm flipV="1">
            <a:off x="6173164" y="869213"/>
            <a:ext cx="1988842" cy="5723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EAD0F1-A23B-A3ED-966D-09CB8E545194}"/>
              </a:ext>
            </a:extLst>
          </p:cNvPr>
          <p:cNvCxnSpPr>
            <a:cxnSpLocks/>
          </p:cNvCxnSpPr>
          <p:nvPr/>
        </p:nvCxnSpPr>
        <p:spPr>
          <a:xfrm>
            <a:off x="6173164" y="869213"/>
            <a:ext cx="1988842" cy="5723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80A43B8-1AFF-2F8A-5697-B71C8E9BC57B}"/>
              </a:ext>
            </a:extLst>
          </p:cNvPr>
          <p:cNvSpPr txBox="1"/>
          <p:nvPr/>
        </p:nvSpPr>
        <p:spPr>
          <a:xfrm>
            <a:off x="6221576" y="1551463"/>
            <a:ext cx="170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3 gaps -&gt; 2 Gaps</a:t>
            </a:r>
          </a:p>
        </p:txBody>
      </p:sp>
    </p:spTree>
    <p:extLst>
      <p:ext uri="{BB962C8B-B14F-4D97-AF65-F5344CB8AC3E}">
        <p14:creationId xmlns:p14="http://schemas.microsoft.com/office/powerpoint/2010/main" val="177690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9B78-6D99-CC6D-F727-A9773072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Fitting Multiple Gaps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C852F-02BE-ECF6-EB9C-51AE3E22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1C38B8-C929-6713-CCED-00FCE0E8A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7" t="39854" r="-234" b="1758"/>
          <a:stretch>
            <a:fillRect/>
          </a:stretch>
        </p:blipFill>
        <p:spPr>
          <a:xfrm>
            <a:off x="7572513" y="1158028"/>
            <a:ext cx="3743186" cy="3403834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" name="Picture 7" descr="dIdV.png">
            <a:extLst>
              <a:ext uri="{FF2B5EF4-FFF2-40B4-BE49-F238E27FC236}">
                <a16:creationId xmlns:a16="http://schemas.microsoft.com/office/drawing/2014/main" id="{29BCAF16-8600-60C7-B106-012307C77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136" y="1569990"/>
            <a:ext cx="4919472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E28C0F-DF4A-59EE-92DF-3FBB7680B23D}"/>
              </a:ext>
            </a:extLst>
          </p:cNvPr>
          <p:cNvSpPr txBox="1"/>
          <p:nvPr/>
        </p:nvSpPr>
        <p:spPr>
          <a:xfrm>
            <a:off x="4115138" y="1320009"/>
            <a:ext cx="1778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NbSe</a:t>
            </a:r>
            <a:r>
              <a:rPr lang="en-US" baseline="-25000" dirty="0"/>
              <a:t>2</a:t>
            </a:r>
            <a:r>
              <a:rPr lang="en-US" dirty="0"/>
              <a:t>, 30 Layers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8AA880-7ACF-BB6C-B488-306A140E0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800" y="4786783"/>
            <a:ext cx="4045262" cy="11041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C12E6F-28A7-E4DA-3853-652322B992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608" y="4932616"/>
            <a:ext cx="3646486" cy="8206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D17D4B-6245-3E6F-838A-E764036878A9}"/>
              </a:ext>
            </a:extLst>
          </p:cNvPr>
          <p:cNvSpPr txBox="1"/>
          <p:nvPr/>
        </p:nvSpPr>
        <p:spPr>
          <a:xfrm>
            <a:off x="5332380" y="5902822"/>
            <a:ext cx="372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McMillan, Phys. Rev. </a:t>
            </a:r>
            <a:r>
              <a:rPr lang="en-US" b="1" dirty="0"/>
              <a:t>175</a:t>
            </a:r>
            <a:r>
              <a:rPr lang="en-US" dirty="0"/>
              <a:t>, 537  (1968)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67166E-72CD-93B7-A135-1FFC76C65A79}"/>
              </a:ext>
            </a:extLst>
          </p:cNvPr>
          <p:cNvSpPr txBox="1"/>
          <p:nvPr/>
        </p:nvSpPr>
        <p:spPr>
          <a:xfrm>
            <a:off x="7572513" y="4438237"/>
            <a:ext cx="4350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S. Simon et al., PRL, </a:t>
            </a:r>
            <a:r>
              <a:rPr lang="en-IL" i="1" dirty="0"/>
              <a:t>Acceped for Publication.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5236DC-7D88-4062-65B8-E4540534A5B7}"/>
              </a:ext>
            </a:extLst>
          </p:cNvPr>
          <p:cNvSpPr txBox="1"/>
          <p:nvPr/>
        </p:nvSpPr>
        <p:spPr>
          <a:xfrm>
            <a:off x="2974056" y="4438237"/>
            <a:ext cx="4060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T. </a:t>
            </a:r>
            <a:r>
              <a:rPr lang="en-US" dirty="0" err="1"/>
              <a:t>Dvir</a:t>
            </a:r>
            <a:r>
              <a:rPr lang="en-US" dirty="0"/>
              <a:t> et al., Nature Comm. 9, 598 (2018)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A526D0-0518-2AB0-F621-8B0B0278756B}"/>
              </a:ext>
            </a:extLst>
          </p:cNvPr>
          <p:cNvSpPr/>
          <p:nvPr/>
        </p:nvSpPr>
        <p:spPr>
          <a:xfrm>
            <a:off x="634095" y="1813044"/>
            <a:ext cx="150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Δ</a:t>
            </a:r>
            <a:r>
              <a:rPr lang="en-US" baseline="-25000" dirty="0"/>
              <a:t>1</a:t>
            </a:r>
            <a:r>
              <a:rPr lang="en-US" dirty="0"/>
              <a:t> = 1.26 </a:t>
            </a:r>
            <a:r>
              <a:rPr lang="en-US" dirty="0" err="1"/>
              <a:t>meV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F2F1BF-85B9-312A-E63A-28D7C0C229F1}"/>
              </a:ext>
            </a:extLst>
          </p:cNvPr>
          <p:cNvSpPr/>
          <p:nvPr/>
        </p:nvSpPr>
        <p:spPr>
          <a:xfrm>
            <a:off x="631308" y="2182376"/>
            <a:ext cx="150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Δ</a:t>
            </a:r>
            <a:r>
              <a:rPr lang="en-US" baseline="-25000" dirty="0"/>
              <a:t>2</a:t>
            </a:r>
            <a:r>
              <a:rPr lang="en-US" dirty="0"/>
              <a:t> = 0.29 </a:t>
            </a:r>
            <a:r>
              <a:rPr lang="en-US" dirty="0" err="1"/>
              <a:t>meV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FBA73A-10E2-C6F9-CC8E-034DB70D14A7}"/>
              </a:ext>
            </a:extLst>
          </p:cNvPr>
          <p:cNvSpPr/>
          <p:nvPr/>
        </p:nvSpPr>
        <p:spPr>
          <a:xfrm>
            <a:off x="11318486" y="1651350"/>
            <a:ext cx="150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Δ</a:t>
            </a:r>
            <a:r>
              <a:rPr lang="en-US" baseline="-25000" dirty="0"/>
              <a:t>1</a:t>
            </a:r>
            <a:r>
              <a:rPr lang="en-US" dirty="0"/>
              <a:t> = 1.05 </a:t>
            </a:r>
            <a:r>
              <a:rPr lang="en-US" dirty="0" err="1"/>
              <a:t>meV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0F4E59-9264-8BB6-5F32-70E5B572DCFC}"/>
              </a:ext>
            </a:extLst>
          </p:cNvPr>
          <p:cNvSpPr/>
          <p:nvPr/>
        </p:nvSpPr>
        <p:spPr>
          <a:xfrm>
            <a:off x="11315699" y="2020682"/>
            <a:ext cx="150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Δ</a:t>
            </a:r>
            <a:r>
              <a:rPr lang="en-US" baseline="-25000" dirty="0"/>
              <a:t>2</a:t>
            </a:r>
            <a:r>
              <a:rPr lang="en-US" dirty="0"/>
              <a:t> = 0.30 </a:t>
            </a:r>
            <a:r>
              <a:rPr lang="en-US" dirty="0" err="1"/>
              <a:t>meV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8F3720-3885-5FF8-57F0-581BC9EFE6A0}"/>
              </a:ext>
            </a:extLst>
          </p:cNvPr>
          <p:cNvSpPr txBox="1"/>
          <p:nvPr/>
        </p:nvSpPr>
        <p:spPr>
          <a:xfrm>
            <a:off x="593290" y="2551708"/>
            <a:ext cx="153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Γ</a:t>
            </a:r>
            <a:r>
              <a:rPr lang="en-US" baseline="-25000" dirty="0"/>
              <a:t>12 </a:t>
            </a:r>
            <a:r>
              <a:rPr lang="en-US" dirty="0"/>
              <a:t>= 0.27 </a:t>
            </a:r>
            <a:r>
              <a:rPr lang="en-US" dirty="0" err="1"/>
              <a:t>meV</a:t>
            </a:r>
            <a:endParaRPr lang="en-US" dirty="0"/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B8F97C-21B6-149F-EC9F-180F5FE22F19}"/>
              </a:ext>
            </a:extLst>
          </p:cNvPr>
          <p:cNvSpPr txBox="1"/>
          <p:nvPr/>
        </p:nvSpPr>
        <p:spPr>
          <a:xfrm>
            <a:off x="11315699" y="2439001"/>
            <a:ext cx="1534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Γ</a:t>
            </a:r>
            <a:r>
              <a:rPr lang="en-US" baseline="-25000" dirty="0"/>
              <a:t>12 </a:t>
            </a:r>
            <a:r>
              <a:rPr lang="en-US" dirty="0"/>
              <a:t>= 1.35 </a:t>
            </a:r>
            <a:r>
              <a:rPr lang="en-US" dirty="0" err="1"/>
              <a:t>meV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51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D0F54-152D-0D37-E7C6-85C1BB85F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218E1-BA9A-08C3-FEA4-BAEF69C07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54" y="274639"/>
            <a:ext cx="7922294" cy="1143000"/>
          </a:xfrm>
        </p:spPr>
        <p:txBody>
          <a:bodyPr/>
          <a:lstStyle/>
          <a:p>
            <a:r>
              <a:rPr lang="en-IL" dirty="0"/>
              <a:t>The Many Roles of Thickness: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9A53D-15E6-2B4E-E8E2-D3119BE85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454" y="1600202"/>
            <a:ext cx="7380517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IL" dirty="0"/>
              <a:t>Increase the Ising stability vs. In-plane magnetic field at the thin limit.</a:t>
            </a:r>
          </a:p>
          <a:p>
            <a:pPr marL="514350" indent="-514350">
              <a:buAutoNum type="arabicPeriod"/>
            </a:pPr>
            <a:r>
              <a:rPr lang="en-IL" dirty="0"/>
              <a:t>Onset of orbital FFLO at finite thickness.</a:t>
            </a:r>
          </a:p>
          <a:p>
            <a:pPr marL="514350" indent="-514350">
              <a:buFont typeface="Arial"/>
              <a:buAutoNum type="arabicPeriod"/>
            </a:pPr>
            <a:r>
              <a:rPr lang="en-IL" dirty="0"/>
              <a:t>3-band specturm turns to 2-band at the 10-20 nm range. </a:t>
            </a:r>
          </a:p>
          <a:p>
            <a:pPr marL="514350" indent="-514350">
              <a:buAutoNum type="arabicPeriod"/>
            </a:pP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777DC-0ED1-9CFC-908B-7BEE14CF2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90C97B-EA5E-527B-1EB0-A74E6251CA21}"/>
              </a:ext>
            </a:extLst>
          </p:cNvPr>
          <p:cNvSpPr/>
          <p:nvPr/>
        </p:nvSpPr>
        <p:spPr>
          <a:xfrm>
            <a:off x="9422970" y="1417639"/>
            <a:ext cx="3564610" cy="43356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42CA7-6340-AAB0-BA10-7CD190C06DB3}"/>
              </a:ext>
            </a:extLst>
          </p:cNvPr>
          <p:cNvSpPr txBox="1"/>
          <p:nvPr/>
        </p:nvSpPr>
        <p:spPr>
          <a:xfrm>
            <a:off x="9145314" y="55328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9BA88D-CEA2-F2A2-0FFC-4107517C1CA8}"/>
              </a:ext>
            </a:extLst>
          </p:cNvPr>
          <p:cNvSpPr txBox="1"/>
          <p:nvPr/>
        </p:nvSpPr>
        <p:spPr>
          <a:xfrm>
            <a:off x="9028296" y="339758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964995-7CA5-CE68-1650-1366072FE325}"/>
              </a:ext>
            </a:extLst>
          </p:cNvPr>
          <p:cNvSpPr txBox="1"/>
          <p:nvPr/>
        </p:nvSpPr>
        <p:spPr>
          <a:xfrm>
            <a:off x="8912879" y="1262262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&gt;20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81740A-62E0-7CE8-BD76-D30749945D99}"/>
              </a:ext>
            </a:extLst>
          </p:cNvPr>
          <p:cNvSpPr txBox="1"/>
          <p:nvPr/>
        </p:nvSpPr>
        <p:spPr>
          <a:xfrm>
            <a:off x="9145314" y="4465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79CF8B-6349-FC12-0A68-69FA1128412A}"/>
              </a:ext>
            </a:extLst>
          </p:cNvPr>
          <p:cNvSpPr txBox="1"/>
          <p:nvPr/>
        </p:nvSpPr>
        <p:spPr>
          <a:xfrm>
            <a:off x="9028296" y="232992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04F65F-8798-A595-781A-338C6D60E487}"/>
              </a:ext>
            </a:extLst>
          </p:cNvPr>
          <p:cNvSpPr/>
          <p:nvPr/>
        </p:nvSpPr>
        <p:spPr>
          <a:xfrm>
            <a:off x="9442853" y="4306743"/>
            <a:ext cx="534121" cy="1440449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IL" dirty="0">
                <a:solidFill>
                  <a:schemeClr val="tx1"/>
                </a:solidFill>
              </a:rPr>
              <a:t>Ising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CC9180-D9DF-48DF-F2D3-9C47CE9D862F}"/>
              </a:ext>
            </a:extLst>
          </p:cNvPr>
          <p:cNvSpPr/>
          <p:nvPr/>
        </p:nvSpPr>
        <p:spPr>
          <a:xfrm>
            <a:off x="10001551" y="465513"/>
            <a:ext cx="534121" cy="2784227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IL" dirty="0">
                <a:solidFill>
                  <a:schemeClr val="tx1"/>
                </a:solidFill>
              </a:rPr>
              <a:t>Orbital FFLO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DC95DB-9496-36ED-5FEC-D7E553EE3703}"/>
              </a:ext>
            </a:extLst>
          </p:cNvPr>
          <p:cNvSpPr txBox="1"/>
          <p:nvPr/>
        </p:nvSpPr>
        <p:spPr>
          <a:xfrm rot="16200000">
            <a:off x="7809859" y="3376548"/>
            <a:ext cx="2023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000" dirty="0"/>
              <a:t>Number of Layers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531BD8-E630-55C8-AAF7-E11AFF4C8A0F}"/>
              </a:ext>
            </a:extLst>
          </p:cNvPr>
          <p:cNvSpPr/>
          <p:nvPr/>
        </p:nvSpPr>
        <p:spPr>
          <a:xfrm>
            <a:off x="10683168" y="465513"/>
            <a:ext cx="534121" cy="5281679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IL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DE322-62BB-B95C-1559-AE03021D6AEA}"/>
              </a:ext>
            </a:extLst>
          </p:cNvPr>
          <p:cNvSpPr txBox="1"/>
          <p:nvPr/>
        </p:nvSpPr>
        <p:spPr>
          <a:xfrm rot="5400000">
            <a:off x="10449346" y="1658028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000" dirty="0"/>
              <a:t>3 Bands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6BCCFA-D8C5-BD9B-1117-022104427159}"/>
              </a:ext>
            </a:extLst>
          </p:cNvPr>
          <p:cNvSpPr txBox="1"/>
          <p:nvPr/>
        </p:nvSpPr>
        <p:spPr>
          <a:xfrm rot="5400000">
            <a:off x="10432582" y="4832499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000" dirty="0"/>
              <a:t>2 Bands</a:t>
            </a:r>
          </a:p>
        </p:txBody>
      </p:sp>
    </p:spTree>
    <p:extLst>
      <p:ext uri="{BB962C8B-B14F-4D97-AF65-F5344CB8AC3E}">
        <p14:creationId xmlns:p14="http://schemas.microsoft.com/office/powerpoint/2010/main" val="2361919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545CD-07E8-E34E-87C6-C51A44E13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Thin NbSe</a:t>
            </a:r>
            <a:r>
              <a:rPr lang="en-IL" baseline="-25000" dirty="0"/>
              <a:t>2</a:t>
            </a:r>
            <a:r>
              <a:rPr lang="en-IL" dirty="0"/>
              <a:t> Tunneling at Ultra-High Fields</a:t>
            </a:r>
            <a:endParaRPr lang="en-IL" baseline="-25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60436-D650-124D-9C73-81B331AF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91434F-1B83-6D46-8945-8C985A9CC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117" y="1716964"/>
            <a:ext cx="5466101" cy="40645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E3AB67-FD91-084C-9BEC-7D693A0BAEAC}"/>
              </a:ext>
            </a:extLst>
          </p:cNvPr>
          <p:cNvSpPr txBox="1"/>
          <p:nvPr/>
        </p:nvSpPr>
        <p:spPr>
          <a:xfrm>
            <a:off x="5576730" y="4848052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&lt; 50 mK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222155-C036-EC4E-BF88-B453422BC2DE}"/>
              </a:ext>
            </a:extLst>
          </p:cNvPr>
          <p:cNvSpPr txBox="1"/>
          <p:nvPr/>
        </p:nvSpPr>
        <p:spPr>
          <a:xfrm>
            <a:off x="5757036" y="3614797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1.2 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4C4390-72F0-CD0E-88E9-237B49C26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312" y="1629673"/>
            <a:ext cx="5741740" cy="4094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007FBC-2392-2611-299C-D6B68D082A0C}"/>
              </a:ext>
            </a:extLst>
          </p:cNvPr>
          <p:cNvSpPr txBox="1"/>
          <p:nvPr/>
        </p:nvSpPr>
        <p:spPr>
          <a:xfrm>
            <a:off x="11233924" y="480803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&lt; 50 mK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810043-3E6F-C2BF-0C30-3D1C5C9983F7}"/>
              </a:ext>
            </a:extLst>
          </p:cNvPr>
          <p:cNvSpPr txBox="1"/>
          <p:nvPr/>
        </p:nvSpPr>
        <p:spPr>
          <a:xfrm>
            <a:off x="11414230" y="364103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1.2 K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B8D622-5307-F6D3-DD9A-0B7BDC036BA3}"/>
              </a:ext>
            </a:extLst>
          </p:cNvPr>
          <p:cNvSpPr/>
          <p:nvPr/>
        </p:nvSpPr>
        <p:spPr>
          <a:xfrm>
            <a:off x="10100017" y="1921568"/>
            <a:ext cx="1484244" cy="781879"/>
          </a:xfrm>
          <a:prstGeom prst="ellipse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I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673DE-0FEC-D21E-E868-93A3AABC3920}"/>
              </a:ext>
            </a:extLst>
          </p:cNvPr>
          <p:cNvSpPr txBox="1"/>
          <p:nvPr/>
        </p:nvSpPr>
        <p:spPr>
          <a:xfrm>
            <a:off x="8362122" y="5812945"/>
            <a:ext cx="38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Fit: </a:t>
            </a:r>
            <a:r>
              <a:rPr lang="en-US" dirty="0" err="1"/>
              <a:t>Abrikosov-Gor’kov</a:t>
            </a:r>
            <a:r>
              <a:rPr lang="en-US" dirty="0"/>
              <a:t> theory</a:t>
            </a:r>
          </a:p>
          <a:p>
            <a:r>
              <a:rPr lang="en-US" dirty="0"/>
              <a:t>Extract Delta</a:t>
            </a:r>
            <a:endParaRPr lang="en-I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E35C59-14F3-DBE0-8798-38347CC22018}"/>
              </a:ext>
            </a:extLst>
          </p:cNvPr>
          <p:cNvSpPr txBox="1"/>
          <p:nvPr/>
        </p:nvSpPr>
        <p:spPr>
          <a:xfrm>
            <a:off x="3180523" y="1260341"/>
            <a:ext cx="157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 Layers</a:t>
            </a:r>
            <a:endParaRPr lang="en-IL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EE7DD9-2E0B-192A-7C76-62D1A1149760}"/>
              </a:ext>
            </a:extLst>
          </p:cNvPr>
          <p:cNvSpPr txBox="1"/>
          <p:nvPr/>
        </p:nvSpPr>
        <p:spPr>
          <a:xfrm>
            <a:off x="9231519" y="1241847"/>
            <a:ext cx="1343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Layers</a:t>
            </a:r>
            <a:endParaRPr lang="en-IL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FFEE5B-2B64-C7B8-0F7C-FBFA056C59D1}"/>
              </a:ext>
            </a:extLst>
          </p:cNvPr>
          <p:cNvSpPr txBox="1"/>
          <p:nvPr/>
        </p:nvSpPr>
        <p:spPr>
          <a:xfrm>
            <a:off x="2667431" y="5956750"/>
            <a:ext cx="3497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M. </a:t>
            </a:r>
            <a:r>
              <a:rPr lang="en-US" sz="1600" b="1" dirty="0" err="1"/>
              <a:t>Kuzmanović</a:t>
            </a:r>
            <a:r>
              <a:rPr lang="en-US" sz="1600" b="1" dirty="0"/>
              <a:t>, T. </a:t>
            </a:r>
            <a:r>
              <a:rPr lang="en-US" sz="1600" b="1" dirty="0" err="1"/>
              <a:t>Dvir</a:t>
            </a:r>
            <a:r>
              <a:rPr lang="en-US" sz="1600" b="1" dirty="0"/>
              <a:t> et al., PRB 2022</a:t>
            </a:r>
          </a:p>
          <a:p>
            <a:pPr algn="ctr"/>
            <a:endParaRPr lang="he-IL" sz="1600" b="1" dirty="0"/>
          </a:p>
        </p:txBody>
      </p:sp>
    </p:spTree>
    <p:extLst>
      <p:ext uri="{BB962C8B-B14F-4D97-AF65-F5344CB8AC3E}">
        <p14:creationId xmlns:p14="http://schemas.microsoft.com/office/powerpoint/2010/main" val="2148110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B9B9C-18C7-A357-AD56-E00A70863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62D-00CC-C149-C578-CE1AA3A0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54" y="274639"/>
            <a:ext cx="9558452" cy="1143000"/>
          </a:xfrm>
        </p:spPr>
        <p:txBody>
          <a:bodyPr/>
          <a:lstStyle/>
          <a:p>
            <a:r>
              <a:rPr lang="en-IL" dirty="0"/>
              <a:t>The Many Roles of Thickness: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EB600-ECCF-4FEC-4AF8-0C4731218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454" y="1600202"/>
            <a:ext cx="7796154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IL" dirty="0"/>
              <a:t>Increase the Ising stability vs. In-plane magnetic field.</a:t>
            </a:r>
          </a:p>
          <a:p>
            <a:pPr marL="514350" indent="-514350">
              <a:buAutoNum type="arabicPeriod"/>
            </a:pPr>
            <a:r>
              <a:rPr lang="en-IL" dirty="0"/>
              <a:t>Onset of orbital FFLO at finite thickness.</a:t>
            </a:r>
          </a:p>
          <a:p>
            <a:pPr marL="514350" indent="-514350">
              <a:buFont typeface="Arial"/>
              <a:buAutoNum type="arabicPeriod"/>
            </a:pPr>
            <a:r>
              <a:rPr lang="en-IL" dirty="0"/>
              <a:t>Two-band specturm disappears at the 10-20 nm range. </a:t>
            </a:r>
          </a:p>
          <a:p>
            <a:pPr marL="514350" indent="-514350">
              <a:buFont typeface="Arial"/>
              <a:buAutoNum type="arabicPeriod"/>
            </a:pPr>
            <a:r>
              <a:rPr lang="en-IL" dirty="0"/>
              <a:t>Putative onset of a triplet component at high in-plane field.</a:t>
            </a:r>
          </a:p>
          <a:p>
            <a:pPr marL="0" indent="0">
              <a:buNone/>
            </a:pPr>
            <a:endParaRPr lang="en-IL" dirty="0"/>
          </a:p>
          <a:p>
            <a:pPr marL="514350" indent="-514350">
              <a:buAutoNum type="arabicPeriod"/>
            </a:pP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4BFE5-F8AB-9FC4-2C34-EDAACD410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E1804A-3C69-B1D7-2127-65516F253654}"/>
              </a:ext>
            </a:extLst>
          </p:cNvPr>
          <p:cNvSpPr/>
          <p:nvPr/>
        </p:nvSpPr>
        <p:spPr>
          <a:xfrm>
            <a:off x="9422970" y="1417639"/>
            <a:ext cx="3564610" cy="43356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38596E-3245-F780-2C31-F33DEF16BE4D}"/>
              </a:ext>
            </a:extLst>
          </p:cNvPr>
          <p:cNvSpPr txBox="1"/>
          <p:nvPr/>
        </p:nvSpPr>
        <p:spPr>
          <a:xfrm>
            <a:off x="9145314" y="55328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C80030-77F2-8669-094C-7E3023A7108D}"/>
              </a:ext>
            </a:extLst>
          </p:cNvPr>
          <p:cNvSpPr txBox="1"/>
          <p:nvPr/>
        </p:nvSpPr>
        <p:spPr>
          <a:xfrm>
            <a:off x="9028296" y="339758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F73A70-FE00-63CE-5064-14ACAB782510}"/>
              </a:ext>
            </a:extLst>
          </p:cNvPr>
          <p:cNvSpPr txBox="1"/>
          <p:nvPr/>
        </p:nvSpPr>
        <p:spPr>
          <a:xfrm>
            <a:off x="8912879" y="1262262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&gt;20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B9F584-A88B-54BA-4099-6BE20C62BC27}"/>
              </a:ext>
            </a:extLst>
          </p:cNvPr>
          <p:cNvSpPr txBox="1"/>
          <p:nvPr/>
        </p:nvSpPr>
        <p:spPr>
          <a:xfrm>
            <a:off x="9145314" y="4465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79FB95-C193-CA2E-A436-7B85E3954E68}"/>
              </a:ext>
            </a:extLst>
          </p:cNvPr>
          <p:cNvSpPr txBox="1"/>
          <p:nvPr/>
        </p:nvSpPr>
        <p:spPr>
          <a:xfrm>
            <a:off x="9028296" y="232992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26C641-01D8-3450-E052-2468F01553BB}"/>
              </a:ext>
            </a:extLst>
          </p:cNvPr>
          <p:cNvSpPr/>
          <p:nvPr/>
        </p:nvSpPr>
        <p:spPr>
          <a:xfrm>
            <a:off x="9442853" y="3922289"/>
            <a:ext cx="534121" cy="1824903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IL" dirty="0">
                <a:solidFill>
                  <a:schemeClr val="tx1"/>
                </a:solidFill>
              </a:rPr>
              <a:t>Ising + Triplet?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605416-619F-6EF1-5D9B-CC230F462639}"/>
              </a:ext>
            </a:extLst>
          </p:cNvPr>
          <p:cNvSpPr/>
          <p:nvPr/>
        </p:nvSpPr>
        <p:spPr>
          <a:xfrm>
            <a:off x="10001551" y="465513"/>
            <a:ext cx="534121" cy="2784227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IL" dirty="0">
                <a:solidFill>
                  <a:schemeClr val="tx1"/>
                </a:solidFill>
              </a:rPr>
              <a:t>Orbital FFLO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BB33C-B147-49D6-24EA-3942855A3297}"/>
              </a:ext>
            </a:extLst>
          </p:cNvPr>
          <p:cNvSpPr txBox="1"/>
          <p:nvPr/>
        </p:nvSpPr>
        <p:spPr>
          <a:xfrm rot="16200000">
            <a:off x="7809859" y="3376548"/>
            <a:ext cx="2023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000" dirty="0"/>
              <a:t>Number of Layers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FDB39A-D367-1B27-E5BA-A7B2C77B343C}"/>
              </a:ext>
            </a:extLst>
          </p:cNvPr>
          <p:cNvSpPr/>
          <p:nvPr/>
        </p:nvSpPr>
        <p:spPr>
          <a:xfrm>
            <a:off x="10683168" y="465513"/>
            <a:ext cx="534121" cy="5281679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IL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2CFB3C-71FD-BC19-77AC-7F513084F133}"/>
              </a:ext>
            </a:extLst>
          </p:cNvPr>
          <p:cNvSpPr txBox="1"/>
          <p:nvPr/>
        </p:nvSpPr>
        <p:spPr>
          <a:xfrm rot="5400000">
            <a:off x="10449346" y="1658028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000" dirty="0"/>
              <a:t>3 Bands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DB0A73-5CF3-87CD-8666-E39C43875BF3}"/>
              </a:ext>
            </a:extLst>
          </p:cNvPr>
          <p:cNvSpPr txBox="1"/>
          <p:nvPr/>
        </p:nvSpPr>
        <p:spPr>
          <a:xfrm rot="5400000">
            <a:off x="10432582" y="4832499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000" dirty="0"/>
              <a:t>2 Bands</a:t>
            </a:r>
          </a:p>
        </p:txBody>
      </p:sp>
    </p:spTree>
    <p:extLst>
      <p:ext uri="{BB962C8B-B14F-4D97-AF65-F5344CB8AC3E}">
        <p14:creationId xmlns:p14="http://schemas.microsoft.com/office/powerpoint/2010/main" val="1774668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B7291-6345-D749-8389-A9E9E2128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526" y="274638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Steinberg Lab: 2D Superconducting Devices</a:t>
            </a: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6CF78-E937-D749-A1D2-6D98622C4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99E91-A076-6CC0-0A3C-E89423A5F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1"/>
          <a:stretch/>
        </p:blipFill>
        <p:spPr>
          <a:xfrm>
            <a:off x="9182719" y="1417638"/>
            <a:ext cx="3910632" cy="2028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4A15F3-54E5-F40B-22B2-5EBFB6C71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064" y="1310425"/>
            <a:ext cx="3385284" cy="21247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F8D0DD-B7A8-CC92-87E4-57B374336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143" y="1219360"/>
            <a:ext cx="2173487" cy="2124722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3AB2EC-163F-D123-C1BD-CDBC8FD49545}"/>
              </a:ext>
            </a:extLst>
          </p:cNvPr>
          <p:cNvSpPr txBox="1"/>
          <p:nvPr/>
        </p:nvSpPr>
        <p:spPr>
          <a:xfrm>
            <a:off x="776378" y="3513918"/>
            <a:ext cx="46405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NbSe</a:t>
            </a:r>
            <a:r>
              <a:rPr lang="en-US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Dvir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al., Nat. Comm. 9, 598 (2018)</a:t>
            </a:r>
            <a:endParaRPr lang="he-I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Dvir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al., Nano Lett. 12, </a:t>
            </a:r>
            <a:r>
              <a:rPr lang="is-IS" sz="1400" dirty="0">
                <a:latin typeface="Arial" panose="020B0604020202020204" pitchFamily="34" charset="0"/>
                <a:cs typeface="Arial" panose="020B0604020202020204" pitchFamily="34" charset="0"/>
              </a:rPr>
              <a:t>7845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(2018)</a:t>
            </a:r>
          </a:p>
          <a:p>
            <a:r>
              <a:rPr lang="en-IL" sz="1400" dirty="0">
                <a:latin typeface="Arial" panose="020B0604020202020204" pitchFamily="34" charset="0"/>
                <a:cs typeface="Arial" panose="020B0604020202020204" pitchFamily="34" charset="0"/>
              </a:rPr>
              <a:t>Alpern et al., Nano Lett., 19, 5167 (2019)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M. Kuzmanovic et. al., </a:t>
            </a:r>
            <a:r>
              <a:rPr lang="en-IL" sz="1400" dirty="0">
                <a:latin typeface="Arial" panose="020B0604020202020204" pitchFamily="34" charset="0"/>
                <a:cs typeface="Arial" panose="020B0604020202020204" pitchFamily="34" charset="0"/>
              </a:rPr>
              <a:t>PRB 106, 184514 (2022). </a:t>
            </a:r>
          </a:p>
          <a:p>
            <a:r>
              <a:rPr lang="en-IL" sz="1400" b="1" dirty="0">
                <a:latin typeface="Arial" panose="020B0604020202020204" pitchFamily="34" charset="0"/>
                <a:cs typeface="Arial" panose="020B0604020202020204" pitchFamily="34" charset="0"/>
              </a:rPr>
              <a:t>FeTe</a:t>
            </a:r>
            <a:r>
              <a:rPr lang="en-IL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0.55</a:t>
            </a:r>
            <a:r>
              <a:rPr lang="en-IL" sz="1400" b="1" dirty="0"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en-IL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0.45</a:t>
            </a:r>
            <a:r>
              <a:rPr lang="en-IL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IL" sz="1400" dirty="0">
                <a:latin typeface="Arial" panose="020B0604020202020204" pitchFamily="34" charset="0"/>
                <a:cs typeface="Arial" panose="020B0604020202020204" pitchFamily="34" charset="0"/>
              </a:rPr>
              <a:t>Zalic et al., PRB 100, 064517 (2019).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TaS</a:t>
            </a:r>
            <a:r>
              <a:rPr lang="en-US" sz="1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S. Simon et al.,</a:t>
            </a:r>
            <a:r>
              <a:rPr lang="he-IL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Nature Comm., 15, 10439 (2024).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9953A9-C6F0-59B0-9B00-9AEFDE0786F7}"/>
              </a:ext>
            </a:extLst>
          </p:cNvPr>
          <p:cNvSpPr txBox="1"/>
          <p:nvPr/>
        </p:nvSpPr>
        <p:spPr>
          <a:xfrm>
            <a:off x="5272088" y="3524704"/>
            <a:ext cx="391063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Dvir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al., PRL 123, 217003 (2019)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Keren et al., Nat. Comm. 11, 3048 (2020)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Devidas et al., Nano Lett. 21, 16, 6931 (2021)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M. Quincke et al., </a:t>
            </a:r>
            <a:r>
              <a:rPr lang="en-IL" sz="1400" dirty="0">
                <a:latin typeface="Arial" panose="020B0604020202020204" pitchFamily="34" charset="0"/>
                <a:cs typeface="Arial" panose="020B0604020202020204" pitchFamily="34" charset="0"/>
              </a:rPr>
              <a:t>ACS Applied Nano Materials, 5, 8, 11429 (2022). </a:t>
            </a:r>
          </a:p>
          <a:p>
            <a:r>
              <a:rPr lang="en-IL" sz="1400" dirty="0">
                <a:latin typeface="Arial" panose="020B0604020202020204" pitchFamily="34" charset="0"/>
                <a:cs typeface="Arial" panose="020B0604020202020204" pitchFamily="34" charset="0"/>
              </a:rPr>
              <a:t>Devidas et al., PRB 107, 094502 (2023)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91F4A3-6389-4572-EBD9-FDB8FD268B10}"/>
              </a:ext>
            </a:extLst>
          </p:cNvPr>
          <p:cNvSpPr txBox="1"/>
          <p:nvPr/>
        </p:nvSpPr>
        <p:spPr>
          <a:xfrm>
            <a:off x="9371965" y="3541956"/>
            <a:ext cx="37213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Fyhn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al., PRB 102, 024510 (2020)</a:t>
            </a:r>
            <a:endParaRPr lang="he-I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Dvir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al., PRB 103, 115401 (2021)</a:t>
            </a: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Zalic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et al, Nano Letters 23, 6102 (2023)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Grynszpan et al., </a:t>
            </a:r>
            <a:r>
              <a:rPr lang="en-IL" sz="1400" dirty="0">
                <a:latin typeface="Arial" panose="020B0604020202020204" pitchFamily="34" charset="0"/>
                <a:cs typeface="Arial" panose="020B0604020202020204" pitchFamily="34" charset="0"/>
              </a:rPr>
              <a:t>2D Materials, 12, 041004 (2025).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62380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15200-DB55-44DC-BB63-154D41D9F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245" y="274639"/>
            <a:ext cx="9485072" cy="1143000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baseline="-25000" dirty="0"/>
              <a:t>C</a:t>
            </a:r>
            <a:r>
              <a:rPr lang="en-US" dirty="0"/>
              <a:t> and H</a:t>
            </a:r>
            <a:r>
              <a:rPr lang="en-US" baseline="-25000" dirty="0"/>
              <a:t>C2</a:t>
            </a:r>
            <a:r>
              <a:rPr lang="en-US" dirty="0"/>
              <a:t>: Story Gets Complicated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D696B-EE02-2789-10B0-FB1A13FD9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9797F0C-B7DF-4C15-2B0D-F05119DFD0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t="2542" r="55797" b="16293"/>
          <a:stretch/>
        </p:blipFill>
        <p:spPr>
          <a:xfrm>
            <a:off x="699452" y="4633589"/>
            <a:ext cx="1671144" cy="12203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0D136FE-BA95-F3D5-A661-2B846D7C28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t="2542" r="55797" b="16293"/>
          <a:stretch/>
        </p:blipFill>
        <p:spPr>
          <a:xfrm>
            <a:off x="699452" y="3429000"/>
            <a:ext cx="1671144" cy="12203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19A544D-7CC7-825C-FB8D-F8ED57BD9D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t="2542" r="55797" b="16293"/>
          <a:stretch/>
        </p:blipFill>
        <p:spPr>
          <a:xfrm>
            <a:off x="757257" y="2215058"/>
            <a:ext cx="1671144" cy="122035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2713500-309F-60DD-7BA5-CCEAC3E8B0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6" t="2542" r="55797" b="16293"/>
          <a:stretch/>
        </p:blipFill>
        <p:spPr>
          <a:xfrm>
            <a:off x="757257" y="1010469"/>
            <a:ext cx="1671144" cy="12203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9BAB2E-F790-2232-0798-94C4AEB54278}"/>
              </a:ext>
            </a:extLst>
          </p:cNvPr>
          <p:cNvSpPr txBox="1"/>
          <p:nvPr/>
        </p:nvSpPr>
        <p:spPr>
          <a:xfrm>
            <a:off x="7623424" y="5125982"/>
            <a:ext cx="4034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57200" eaLnBrk="1" latinLnBrk="0" hangingPunct="1"/>
            <a:r>
              <a:rPr lang="en-US" dirty="0"/>
              <a:t>KF </a:t>
            </a:r>
            <a:r>
              <a:rPr lang="en-US" dirty="0" err="1"/>
              <a:t>Mak</a:t>
            </a:r>
            <a:r>
              <a:rPr lang="en-US" dirty="0"/>
              <a:t> Group, Nat. Phys. 12, 139 (2016)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E1425F-962B-B440-1ADA-3E6844847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479" y="1819648"/>
            <a:ext cx="8760450" cy="3317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57A964-A5BE-A4B0-F30C-EB255459BD21}"/>
              </a:ext>
            </a:extLst>
          </p:cNvPr>
          <p:cNvSpPr txBox="1"/>
          <p:nvPr/>
        </p:nvSpPr>
        <p:spPr>
          <a:xfrm>
            <a:off x="7623424" y="5557200"/>
            <a:ext cx="6297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57200" eaLnBrk="1" latinLnBrk="0" hangingPunct="1"/>
            <a:r>
              <a:rPr lang="en-US" dirty="0">
                <a:solidFill>
                  <a:srgbClr val="0070C0"/>
                </a:solidFill>
              </a:rPr>
              <a:t>Theory (YBCO): “interlayer coupling enhances superconductivity”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4DB589-DD97-088A-C6CB-12AFD598B8A1}"/>
              </a:ext>
            </a:extLst>
          </p:cNvPr>
          <p:cNvSpPr txBox="1"/>
          <p:nvPr/>
        </p:nvSpPr>
        <p:spPr>
          <a:xfrm>
            <a:off x="7641353" y="5970489"/>
            <a:ext cx="3543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57200" eaLnBrk="1" latinLnBrk="0" hangingPunct="1"/>
            <a:r>
              <a:rPr lang="en-US" dirty="0">
                <a:solidFill>
                  <a:srgbClr val="0070C0"/>
                </a:solidFill>
              </a:rPr>
              <a:t>Schneider et al., EPL 14, 261 (1991).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330B58-4756-5244-55C6-35DF3786652C}"/>
              </a:ext>
            </a:extLst>
          </p:cNvPr>
          <p:cNvSpPr txBox="1"/>
          <p:nvPr/>
        </p:nvSpPr>
        <p:spPr>
          <a:xfrm>
            <a:off x="6809015" y="1191246"/>
            <a:ext cx="1321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NbSe</a:t>
            </a:r>
            <a:r>
              <a:rPr lang="en-US" sz="36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5644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9A343-7F78-E1AC-B231-C8BCC91A7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457200" eaLnBrk="1" latinLnBrk="0" hangingPunct="1">
              <a:spcBef>
                <a:spcPct val="0"/>
              </a:spcBef>
              <a:buNone/>
            </a:pPr>
            <a:r>
              <a:rPr lang="en-US" dirty="0"/>
              <a:t>This was NbSe</a:t>
            </a:r>
            <a:r>
              <a:rPr lang="en-US" baseline="-25000" dirty="0"/>
              <a:t>2.</a:t>
            </a:r>
            <a:r>
              <a:rPr lang="en-US" dirty="0"/>
              <a:t> Now let’s look at TaS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FE5A5-97D3-D77D-81FD-5B80336FF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3ABB90-B7E4-E2DC-2F30-E2A30CEE0B72}"/>
              </a:ext>
            </a:extLst>
          </p:cNvPr>
          <p:cNvSpPr txBox="1"/>
          <p:nvPr/>
        </p:nvSpPr>
        <p:spPr>
          <a:xfrm>
            <a:off x="4896835" y="5440361"/>
            <a:ext cx="4299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57200" eaLnBrk="1" latinLnBrk="0" hangingPunct="1"/>
            <a:r>
              <a:rPr lang="en-US" dirty="0"/>
              <a:t>Y. Yang et al., PRB 98, 035203 (2018)</a:t>
            </a:r>
          </a:p>
          <a:p>
            <a:pPr marL="0" defTabSz="457200" eaLnBrk="1" latinLnBrk="0" hangingPunct="1"/>
            <a:r>
              <a:rPr lang="en-US" dirty="0"/>
              <a:t>Previous work by E. Navarro-</a:t>
            </a:r>
            <a:r>
              <a:rPr lang="en-US" dirty="0" err="1"/>
              <a:t>Moratalla</a:t>
            </a:r>
            <a:r>
              <a:rPr lang="en-US" dirty="0"/>
              <a:t> et al.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70D1BB-4230-C3E5-6573-A4420215F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325" y="1537487"/>
            <a:ext cx="7772400" cy="378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70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9A343-7F78-E1AC-B231-C8BCC91A7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54" y="274639"/>
            <a:ext cx="9071564" cy="1143000"/>
          </a:xfrm>
        </p:spPr>
        <p:txBody>
          <a:bodyPr/>
          <a:lstStyle/>
          <a:p>
            <a:pPr algn="ctr" defTabSz="457200" rtl="1" eaLnBrk="1" latinLnBrk="0" hangingPunct="1">
              <a:spcBef>
                <a:spcPct val="0"/>
              </a:spcBef>
              <a:buNone/>
            </a:pPr>
            <a:r>
              <a:rPr lang="en-US" dirty="0"/>
              <a:t>Opposite Response to Thickness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FE5A5-97D3-D77D-81FD-5B80336FF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F930DB91-B898-2A4F-64D0-FB6B2567F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018" y="444456"/>
            <a:ext cx="2702313" cy="5687267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6CA94B-1AA1-6D49-010F-36B3E7BB0B66}"/>
              </a:ext>
            </a:extLst>
          </p:cNvPr>
          <p:cNvSpPr/>
          <p:nvPr/>
        </p:nvSpPr>
        <p:spPr>
          <a:xfrm>
            <a:off x="8025569" y="6044212"/>
            <a:ext cx="4619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dirty="0"/>
              <a:t>De la Barrera et al., Nat. Comm. 9, 1427 (2018)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23B080-F1B4-7950-51DA-7EB4C0270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042" y="1430469"/>
            <a:ext cx="3773748" cy="3715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362CD4-4C0A-452C-13C8-F8677CEC56F4}"/>
              </a:ext>
            </a:extLst>
          </p:cNvPr>
          <p:cNvSpPr txBox="1"/>
          <p:nvPr/>
        </p:nvSpPr>
        <p:spPr>
          <a:xfrm>
            <a:off x="6103150" y="5084718"/>
            <a:ext cx="3578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57200" eaLnBrk="1" latinLnBrk="0" hangingPunct="1"/>
            <a:r>
              <a:rPr lang="en-US" dirty="0"/>
              <a:t>Y. Yang et al., PRB 98, 035203 (2018)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30289-185E-8A24-341D-41187E086CC8}"/>
              </a:ext>
            </a:extLst>
          </p:cNvPr>
          <p:cNvSpPr txBox="1"/>
          <p:nvPr/>
        </p:nvSpPr>
        <p:spPr>
          <a:xfrm>
            <a:off x="1138242" y="1590402"/>
            <a:ext cx="4308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is the origin of the different thickness response?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042F9D-E742-CF1D-E734-1EF704801E19}"/>
              </a:ext>
            </a:extLst>
          </p:cNvPr>
          <p:cNvSpPr txBox="1"/>
          <p:nvPr/>
        </p:nvSpPr>
        <p:spPr>
          <a:xfrm>
            <a:off x="1138241" y="2298288"/>
            <a:ext cx="4308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role of CDW could be important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B4CA2D-1061-E2B3-B666-4229488E1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30" y="3087950"/>
            <a:ext cx="5231920" cy="24893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FF4C64-1AD2-AEE7-E2ED-1D2CE0279293}"/>
              </a:ext>
            </a:extLst>
          </p:cNvPr>
          <p:cNvSpPr txBox="1"/>
          <p:nvPr/>
        </p:nvSpPr>
        <p:spPr>
          <a:xfrm>
            <a:off x="1332705" y="5644102"/>
            <a:ext cx="4308969" cy="400110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Any relation between the mechanisms?</a:t>
            </a:r>
          </a:p>
        </p:txBody>
      </p:sp>
    </p:spTree>
    <p:extLst>
      <p:ext uri="{BB962C8B-B14F-4D97-AF65-F5344CB8AC3E}">
        <p14:creationId xmlns:p14="http://schemas.microsoft.com/office/powerpoint/2010/main" val="141405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88367-3F85-D7C7-9338-4847EF832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49AD2-DCFA-F35D-84CE-763A24C0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The Many Roles of Thickness: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7E1DD-7BAC-4A1D-845B-F7A47F53E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IL" dirty="0"/>
              <a:t>Increase the Ising stability vs. In-plane magnetic field at the thin limit.</a:t>
            </a:r>
          </a:p>
          <a:p>
            <a:pPr marL="514350" indent="-514350">
              <a:buAutoNum type="arabicPeriod"/>
            </a:pPr>
            <a:r>
              <a:rPr lang="en-IL" dirty="0"/>
              <a:t>Onset of orbital FFLO at finite thickness.</a:t>
            </a:r>
          </a:p>
          <a:p>
            <a:pPr marL="514350" indent="-514350">
              <a:buFont typeface="Arial"/>
              <a:buAutoNum type="arabicPeriod"/>
            </a:pPr>
            <a:r>
              <a:rPr lang="en-IL" dirty="0"/>
              <a:t>Two-band specturm disappears at the 10-20 nm range. </a:t>
            </a:r>
          </a:p>
          <a:p>
            <a:pPr marL="514350" indent="-514350">
              <a:buFont typeface="Arial"/>
              <a:buAutoNum type="arabicPeriod"/>
            </a:pPr>
            <a:r>
              <a:rPr lang="en-IL" dirty="0"/>
              <a:t>Putative onset of a triplet component at high in-plane field.</a:t>
            </a:r>
          </a:p>
          <a:p>
            <a:pPr marL="514350" indent="-514350">
              <a:buFont typeface="Arial"/>
              <a:buAutoNum type="arabicPeriod"/>
            </a:pPr>
            <a:r>
              <a:rPr lang="en-IL" dirty="0"/>
              <a:t>Change T</a:t>
            </a:r>
            <a:r>
              <a:rPr lang="en-IL" baseline="-25000" dirty="0"/>
              <a:t>c</a:t>
            </a:r>
            <a:r>
              <a:rPr lang="en-IL" dirty="0"/>
              <a:t> – Reduce for NbSe</a:t>
            </a:r>
            <a:r>
              <a:rPr lang="en-IL" baseline="-25000" dirty="0"/>
              <a:t>2</a:t>
            </a:r>
            <a:r>
              <a:rPr lang="en-IL" dirty="0"/>
              <a:t>, Increase for TaS</a:t>
            </a:r>
            <a:r>
              <a:rPr lang="en-IL" baseline="-25000" dirty="0"/>
              <a:t>2</a:t>
            </a:r>
            <a:r>
              <a:rPr lang="en-IL" dirty="0"/>
              <a:t>.</a:t>
            </a:r>
          </a:p>
          <a:p>
            <a:pPr marL="0" indent="0">
              <a:buNone/>
            </a:pPr>
            <a:endParaRPr lang="en-IL" dirty="0"/>
          </a:p>
          <a:p>
            <a:pPr marL="0" indent="0">
              <a:buNone/>
            </a:pPr>
            <a:endParaRPr lang="en-IL" dirty="0"/>
          </a:p>
          <a:p>
            <a:pPr marL="514350" indent="-514350">
              <a:buAutoNum type="arabicPeriod"/>
            </a:pP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095D6-71DE-0D95-288D-0C1EB5FFC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583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C1BD-F5D4-4BD6-8086-02AB785E5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54" y="274639"/>
            <a:ext cx="7634650" cy="1143000"/>
          </a:xfrm>
        </p:spPr>
        <p:txBody>
          <a:bodyPr/>
          <a:lstStyle/>
          <a:p>
            <a:pPr algn="ctr" rtl="0"/>
            <a:r>
              <a:rPr lang="en-GB" dirty="0" err="1"/>
              <a:t>Tunneling</a:t>
            </a:r>
            <a:r>
              <a:rPr lang="en-GB" dirty="0"/>
              <a:t> Spectra of TaS</a:t>
            </a:r>
            <a:r>
              <a:rPr lang="en-GB" baseline="-25000" dirty="0"/>
              <a:t>2</a:t>
            </a:r>
            <a:endParaRPr lang="he-I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997DCD-9EA7-FA69-3898-B82110A172E6}"/>
              </a:ext>
            </a:extLst>
          </p:cNvPr>
          <p:cNvSpPr txBox="1"/>
          <p:nvPr/>
        </p:nvSpPr>
        <p:spPr>
          <a:xfrm>
            <a:off x="2684385" y="1464555"/>
            <a:ext cx="4650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T = 25 mK, Low temperature filters</a:t>
            </a:r>
          </a:p>
          <a:p>
            <a:r>
              <a:rPr lang="en-IL" dirty="0"/>
              <a:t>Hard gap</a:t>
            </a:r>
          </a:p>
          <a:p>
            <a:r>
              <a:rPr lang="en-IL" dirty="0"/>
              <a:t>QP peaks weaker at thicker samples (hanlding?)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F59843-DCD0-2270-2B85-A774009DA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791" y="489263"/>
            <a:ext cx="3740043" cy="58794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E605EA4-8629-8FEA-D54D-D420A3C560C0}"/>
              </a:ext>
            </a:extLst>
          </p:cNvPr>
          <p:cNvGrpSpPr/>
          <p:nvPr/>
        </p:nvGrpSpPr>
        <p:grpSpPr>
          <a:xfrm>
            <a:off x="2807687" y="2529429"/>
            <a:ext cx="5264065" cy="3496086"/>
            <a:chOff x="1115341" y="2818786"/>
            <a:chExt cx="6230326" cy="418729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DE8479-E49F-6E96-85EE-9CF9643EA11A}"/>
                </a:ext>
              </a:extLst>
            </p:cNvPr>
            <p:cNvGrpSpPr/>
            <p:nvPr/>
          </p:nvGrpSpPr>
          <p:grpSpPr>
            <a:xfrm>
              <a:off x="1115341" y="3330575"/>
              <a:ext cx="4146712" cy="3131820"/>
              <a:chOff x="1135257" y="2555240"/>
              <a:chExt cx="4146712" cy="3131820"/>
            </a:xfrm>
          </p:grpSpPr>
          <p:pic>
            <p:nvPicPr>
              <p:cNvPr id="28" name="Picture 27" descr="A screenshot of a computer&#10;&#10;Description automatically generated with medium confidence">
                <a:extLst>
                  <a:ext uri="{FF2B5EF4-FFF2-40B4-BE49-F238E27FC236}">
                    <a16:creationId xmlns:a16="http://schemas.microsoft.com/office/drawing/2014/main" id="{EDBD77CE-F559-95D9-7798-C4E2DC441B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67" b="17469"/>
              <a:stretch/>
            </p:blipFill>
            <p:spPr>
              <a:xfrm>
                <a:off x="1135257" y="2555240"/>
                <a:ext cx="4146712" cy="3131820"/>
              </a:xfrm>
              <a:prstGeom prst="rect">
                <a:avLst/>
              </a:prstGeom>
            </p:spPr>
          </p:pic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4D02477B-C366-D21A-BE34-84AB14B7F6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06037" y="5572397"/>
                <a:ext cx="914400" cy="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A18156DD-98E3-BD00-0AB1-253BB0DBF5A5}"/>
                      </a:ext>
                    </a:extLst>
                  </p:cNvPr>
                  <p:cNvSpPr txBox="1"/>
                  <p:nvPr/>
                </p:nvSpPr>
                <p:spPr>
                  <a:xfrm>
                    <a:off x="4399104" y="5124868"/>
                    <a:ext cx="528268" cy="44235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𝑛𝑚</m:t>
                          </m:r>
                        </m:oMath>
                      </m:oMathPara>
                    </a14:m>
                    <a:endParaRPr lang="he-IL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6FB4EAA8-CDAA-4DB5-9765-717C9966F8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99104" y="5124868"/>
                    <a:ext cx="528268" cy="442353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r="-36986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BBB03F2-9F95-F480-018B-A051C991F329}"/>
                </a:ext>
              </a:extLst>
            </p:cNvPr>
            <p:cNvCxnSpPr/>
            <p:nvPr/>
          </p:nvCxnSpPr>
          <p:spPr>
            <a:xfrm>
              <a:off x="5303520" y="3604924"/>
              <a:ext cx="609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77EDF22-735D-1AF4-9920-27CB0077DF96}"/>
                </a:ext>
              </a:extLst>
            </p:cNvPr>
            <p:cNvCxnSpPr/>
            <p:nvPr/>
          </p:nvCxnSpPr>
          <p:spPr>
            <a:xfrm>
              <a:off x="5303520" y="3917950"/>
              <a:ext cx="609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2A1BCAF-E02C-59CC-5B24-D1506416F3E9}"/>
                </a:ext>
              </a:extLst>
            </p:cNvPr>
            <p:cNvCxnSpPr/>
            <p:nvPr/>
          </p:nvCxnSpPr>
          <p:spPr>
            <a:xfrm>
              <a:off x="5303520" y="4229706"/>
              <a:ext cx="609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0ABB8D1-43EB-6238-DB1D-02D676885D4F}"/>
                </a:ext>
              </a:extLst>
            </p:cNvPr>
            <p:cNvCxnSpPr>
              <a:cxnSpLocks/>
            </p:cNvCxnSpPr>
            <p:nvPr/>
          </p:nvCxnSpPr>
          <p:spPr>
            <a:xfrm>
              <a:off x="5918923" y="3604895"/>
              <a:ext cx="0" cy="6217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871AFBE-8E77-F7A1-315A-12097BECDAE3}"/>
                </a:ext>
              </a:extLst>
            </p:cNvPr>
            <p:cNvCxnSpPr/>
            <p:nvPr/>
          </p:nvCxnSpPr>
          <p:spPr>
            <a:xfrm>
              <a:off x="5303520" y="4676804"/>
              <a:ext cx="609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C50CF9A-10D9-A3B8-8FC6-F18339889400}"/>
                </a:ext>
              </a:extLst>
            </p:cNvPr>
            <p:cNvCxnSpPr/>
            <p:nvPr/>
          </p:nvCxnSpPr>
          <p:spPr>
            <a:xfrm>
              <a:off x="5303520" y="4989830"/>
              <a:ext cx="609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8B958E5-004F-66FD-3FEC-01DF8B3F1ABD}"/>
                </a:ext>
              </a:extLst>
            </p:cNvPr>
            <p:cNvCxnSpPr/>
            <p:nvPr/>
          </p:nvCxnSpPr>
          <p:spPr>
            <a:xfrm>
              <a:off x="5303520" y="5286375"/>
              <a:ext cx="609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6B218EC-C89B-5209-5D18-6FE85085EE12}"/>
                </a:ext>
              </a:extLst>
            </p:cNvPr>
            <p:cNvCxnSpPr>
              <a:cxnSpLocks/>
            </p:cNvCxnSpPr>
            <p:nvPr/>
          </p:nvCxnSpPr>
          <p:spPr>
            <a:xfrm>
              <a:off x="5917059" y="4676775"/>
              <a:ext cx="0" cy="11978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BBC3154-C694-ED0C-154E-F956463BC273}"/>
                </a:ext>
              </a:extLst>
            </p:cNvPr>
            <p:cNvCxnSpPr/>
            <p:nvPr/>
          </p:nvCxnSpPr>
          <p:spPr>
            <a:xfrm>
              <a:off x="5303520" y="5555615"/>
              <a:ext cx="609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0E381F7-5D22-B932-C5B0-D576A9FC25D1}"/>
                </a:ext>
              </a:extLst>
            </p:cNvPr>
            <p:cNvCxnSpPr/>
            <p:nvPr/>
          </p:nvCxnSpPr>
          <p:spPr>
            <a:xfrm>
              <a:off x="5303520" y="5874907"/>
              <a:ext cx="609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A0EEB4-CDD7-123B-3B23-AD411920FD1F}"/>
                </a:ext>
              </a:extLst>
            </p:cNvPr>
            <p:cNvSpPr txBox="1"/>
            <p:nvPr/>
          </p:nvSpPr>
          <p:spPr>
            <a:xfrm>
              <a:off x="5262053" y="2818786"/>
              <a:ext cx="1286318" cy="7741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 err="1"/>
                <a:t>Trilayer</a:t>
              </a:r>
              <a:r>
                <a:rPr lang="en-US" dirty="0"/>
                <a:t> MoS</a:t>
              </a:r>
              <a:r>
                <a:rPr lang="en-US" baseline="-25000" dirty="0"/>
                <a:t>2</a:t>
              </a:r>
              <a:endParaRPr lang="he-IL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6BBB643-887D-9D08-9F9F-B5D319637EE8}"/>
                </a:ext>
              </a:extLst>
            </p:cNvPr>
            <p:cNvSpPr txBox="1"/>
            <p:nvPr/>
          </p:nvSpPr>
          <p:spPr>
            <a:xfrm>
              <a:off x="5303520" y="5900203"/>
              <a:ext cx="2042147" cy="11058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cs typeface="Helvetica" panose="020B0604020202020204" pitchFamily="34" charset="0"/>
                </a:rPr>
                <a:t>4-layer TaS</a:t>
              </a:r>
              <a:r>
                <a:rPr lang="en-US" baseline="-25000" dirty="0">
                  <a:cs typeface="Helvetica" panose="020B0604020202020204" pitchFamily="34" charset="0"/>
                </a:rPr>
                <a:t>2</a:t>
              </a:r>
              <a:r>
                <a:rPr lang="en-US" dirty="0">
                  <a:cs typeface="Helvetica" panose="020B0604020202020204" pitchFamily="34" charset="0"/>
                </a:rPr>
                <a:t> </a:t>
              </a:r>
            </a:p>
            <a:p>
              <a:r>
                <a:rPr lang="en-US" dirty="0">
                  <a:cs typeface="Helvetica" panose="020B0604020202020204" pitchFamily="34" charset="0"/>
                </a:rPr>
                <a:t>(plus partial layer)</a:t>
              </a:r>
              <a:endParaRPr lang="he-IL" dirty="0">
                <a:cs typeface="Helvetica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666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1AD1B-962C-48A1-8D89-A436359B7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544" y="328181"/>
            <a:ext cx="11369963" cy="1325563"/>
          </a:xfrm>
        </p:spPr>
        <p:txBody>
          <a:bodyPr>
            <a:normAutofit/>
          </a:bodyPr>
          <a:lstStyle/>
          <a:p>
            <a:pPr algn="ctr" rtl="0"/>
            <a:r>
              <a:rPr lang="en-GB" dirty="0"/>
              <a:t>Temperature Dependence of the Spectrum</a:t>
            </a:r>
            <a:endParaRPr lang="he-I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0AD96-295F-9F81-E0C0-F9D3AF8C4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884" y="1861275"/>
            <a:ext cx="11187282" cy="31354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5AD834-2A54-94EC-25CF-69C2B722CFE3}"/>
              </a:ext>
            </a:extLst>
          </p:cNvPr>
          <p:cNvSpPr txBox="1"/>
          <p:nvPr/>
        </p:nvSpPr>
        <p:spPr>
          <a:xfrm>
            <a:off x="2965939" y="5204255"/>
            <a:ext cx="8415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When Tc is evaluated using the 95% criterion: Gives good agreement with transport data</a:t>
            </a:r>
          </a:p>
        </p:txBody>
      </p:sp>
    </p:spTree>
    <p:extLst>
      <p:ext uri="{BB962C8B-B14F-4D97-AF65-F5344CB8AC3E}">
        <p14:creationId xmlns:p14="http://schemas.microsoft.com/office/powerpoint/2010/main" val="397324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B8A2F-5569-4F79-B547-37E775703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/>
              <a:t>Dependence of T</a:t>
            </a:r>
            <a:r>
              <a:rPr lang="en-US" baseline="-25000" dirty="0"/>
              <a:t>c</a:t>
            </a:r>
            <a:r>
              <a:rPr lang="en-US" dirty="0"/>
              <a:t> on Thickness</a:t>
            </a:r>
            <a:endParaRPr lang="he-I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48DAFC-B46E-81C3-C6E4-B6FAFFF94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30" r="7098"/>
          <a:stretch/>
        </p:blipFill>
        <p:spPr>
          <a:xfrm>
            <a:off x="699452" y="1375072"/>
            <a:ext cx="12741951" cy="41078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1E6434-CB27-D90A-86FC-7972A180F0F7}"/>
              </a:ext>
            </a:extLst>
          </p:cNvPr>
          <p:cNvSpPr txBox="1"/>
          <p:nvPr/>
        </p:nvSpPr>
        <p:spPr>
          <a:xfrm>
            <a:off x="3001108" y="5732584"/>
            <a:ext cx="8415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When Tc is evaluated using the 95% criterion: Gives good agreement with transport data</a:t>
            </a:r>
          </a:p>
        </p:txBody>
      </p:sp>
    </p:spTree>
    <p:extLst>
      <p:ext uri="{BB962C8B-B14F-4D97-AF65-F5344CB8AC3E}">
        <p14:creationId xmlns:p14="http://schemas.microsoft.com/office/powerpoint/2010/main" val="2949232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2CB42-AD60-4593-ACAB-CF7858856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977" y="160256"/>
            <a:ext cx="3921550" cy="2790334"/>
          </a:xfrm>
        </p:spPr>
        <p:txBody>
          <a:bodyPr>
            <a:normAutofit/>
          </a:bodyPr>
          <a:lstStyle/>
          <a:p>
            <a:pPr algn="ctr" rtl="0"/>
            <a:r>
              <a:rPr lang="en-GB" dirty="0"/>
              <a:t>Response to In-Plane Magnetic Field</a:t>
            </a:r>
            <a:endParaRPr lang="he-I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ED9905-962D-47EA-BAAC-A1F6F4EEB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" r="2787"/>
          <a:stretch/>
        </p:blipFill>
        <p:spPr>
          <a:xfrm>
            <a:off x="5210631" y="310804"/>
            <a:ext cx="7655442" cy="6236392"/>
          </a:xfrm>
          <a:prstGeom prst="rect">
            <a:avLst/>
          </a:prstGeom>
          <a:effectLst>
            <a:softEdge rad="38100"/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9737032-ADCE-4CBD-A174-3F8E33192033}"/>
              </a:ext>
            </a:extLst>
          </p:cNvPr>
          <p:cNvGrpSpPr/>
          <p:nvPr/>
        </p:nvGrpSpPr>
        <p:grpSpPr>
          <a:xfrm>
            <a:off x="1343762" y="4354022"/>
            <a:ext cx="2654557" cy="1845443"/>
            <a:chOff x="445236" y="4701753"/>
            <a:chExt cx="2654557" cy="18454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EB0E728-D683-433F-B519-952166D0B37F}"/>
                    </a:ext>
                  </a:extLst>
                </p:cNvPr>
                <p:cNvSpPr txBox="1"/>
                <p:nvPr/>
              </p:nvSpPr>
              <p:spPr>
                <a:xfrm>
                  <a:off x="2185227" y="5045219"/>
                  <a:ext cx="739306" cy="59522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∥</m:t>
                            </m:r>
                          </m:sub>
                        </m:sSub>
                      </m:oMath>
                    </m:oMathPara>
                  </a14:m>
                  <a:endParaRPr lang="he-IL" sz="32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EB0E728-D683-433F-B519-952166D0B3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5227" y="5045219"/>
                  <a:ext cx="739306" cy="5952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Picture 9" descr="A picture containing businesscard&#10;&#10;Description automatically generated">
              <a:extLst>
                <a:ext uri="{FF2B5EF4-FFF2-40B4-BE49-F238E27FC236}">
                  <a16:creationId xmlns:a16="http://schemas.microsoft.com/office/drawing/2014/main" id="{DA7B2116-9992-4420-9E5A-A6A4B32F6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36" y="4701753"/>
              <a:ext cx="2654557" cy="1845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3301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2CB42-AD60-4593-ACAB-CF7858856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23" y="184557"/>
            <a:ext cx="3921550" cy="2790334"/>
          </a:xfrm>
        </p:spPr>
        <p:txBody>
          <a:bodyPr>
            <a:normAutofit/>
          </a:bodyPr>
          <a:lstStyle/>
          <a:p>
            <a:pPr algn="ctr" rtl="0"/>
            <a:r>
              <a:rPr lang="en-GB" dirty="0"/>
              <a:t>Response to Out-of-Plane Magnetic Field</a:t>
            </a:r>
            <a:endParaRPr lang="he-IL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884BED5-156F-4883-B549-445FB4826C4A}"/>
              </a:ext>
            </a:extLst>
          </p:cNvPr>
          <p:cNvGrpSpPr/>
          <p:nvPr/>
        </p:nvGrpSpPr>
        <p:grpSpPr>
          <a:xfrm>
            <a:off x="1224454" y="3883109"/>
            <a:ext cx="1859298" cy="1765086"/>
            <a:chOff x="325929" y="4552810"/>
            <a:chExt cx="1859298" cy="17650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6C13A03-F6DE-4F0B-9DEA-D2C7D5225724}"/>
                    </a:ext>
                  </a:extLst>
                </p:cNvPr>
                <p:cNvSpPr txBox="1"/>
                <p:nvPr/>
              </p:nvSpPr>
              <p:spPr>
                <a:xfrm>
                  <a:off x="1460261" y="4552810"/>
                  <a:ext cx="609475" cy="584775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lang="he-IL" sz="32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6C13A03-F6DE-4F0B-9DEA-D2C7D52257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0261" y="4552810"/>
                  <a:ext cx="609475" cy="5847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13" descr="Shape, icon&#10;&#10;Description automatically generated">
              <a:extLst>
                <a:ext uri="{FF2B5EF4-FFF2-40B4-BE49-F238E27FC236}">
                  <a16:creationId xmlns:a16="http://schemas.microsoft.com/office/drawing/2014/main" id="{82FB155D-631A-4760-B4BC-B4C419311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929" y="4552810"/>
              <a:ext cx="1859298" cy="176508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25CE1A1-5312-F35D-7A41-14DFE3F2E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084" y="107479"/>
            <a:ext cx="9418927" cy="661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42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DAFEA-B1E5-8EF6-3255-554022630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baseline="-25000" dirty="0"/>
              <a:t>C2</a:t>
            </a:r>
            <a:r>
              <a:rPr lang="en-US" dirty="0"/>
              <a:t> vs. ∆: Clean vs. Dirty limits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6236B-BA4A-C7DE-2432-FD8B29EC9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29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3D47E5-D831-6C50-B438-FA5873C61377}"/>
                  </a:ext>
                </a:extLst>
              </p:cNvPr>
              <p:cNvSpPr txBox="1"/>
              <p:nvPr/>
            </p:nvSpPr>
            <p:spPr>
              <a:xfrm>
                <a:off x="7329276" y="1840844"/>
                <a:ext cx="1092863" cy="486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3D47E5-D831-6C50-B438-FA5873C61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9276" y="1840844"/>
                <a:ext cx="1092863" cy="486993"/>
              </a:xfrm>
              <a:prstGeom prst="rect">
                <a:avLst/>
              </a:prstGeom>
              <a:blipFill>
                <a:blip r:embed="rId2"/>
                <a:stretch>
                  <a:fillRect l="-6818" t="-2500" r="-2273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B5A908F-B714-8B46-1493-B2771A9F55CE}"/>
              </a:ext>
            </a:extLst>
          </p:cNvPr>
          <p:cNvSpPr txBox="1"/>
          <p:nvPr/>
        </p:nvSpPr>
        <p:spPr>
          <a:xfrm>
            <a:off x="5168319" y="1932793"/>
            <a:ext cx="182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Landau Ginzburg: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C7DAB7-39BD-C81F-3318-19302BEB4CF0}"/>
              </a:ext>
            </a:extLst>
          </p:cNvPr>
          <p:cNvSpPr txBox="1"/>
          <p:nvPr/>
        </p:nvSpPr>
        <p:spPr>
          <a:xfrm>
            <a:off x="5168319" y="2798425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clean limit: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FFF7BF-3004-223A-B7A6-2756C8A36ACA}"/>
                  </a:ext>
                </a:extLst>
              </p:cNvPr>
              <p:cNvSpPr txBox="1"/>
              <p:nvPr/>
            </p:nvSpPr>
            <p:spPr>
              <a:xfrm>
                <a:off x="7135344" y="2829202"/>
                <a:ext cx="14807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=0.74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𝐵𝐶𝑆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FFF7BF-3004-223A-B7A6-2756C8A36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344" y="2829202"/>
                <a:ext cx="1480726" cy="307777"/>
              </a:xfrm>
              <a:prstGeom prst="rect">
                <a:avLst/>
              </a:prstGeom>
              <a:blipFill>
                <a:blip r:embed="rId3"/>
                <a:stretch>
                  <a:fillRect l="-5085" r="-847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73B3EF-2226-9956-1B43-4F4C3D8C4D99}"/>
                  </a:ext>
                </a:extLst>
              </p:cNvPr>
              <p:cNvSpPr txBox="1"/>
              <p:nvPr/>
            </p:nvSpPr>
            <p:spPr>
              <a:xfrm>
                <a:off x="7135344" y="3602801"/>
                <a:ext cx="1344214" cy="584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𝐵𝐶𝑆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73B3EF-2226-9956-1B43-4F4C3D8C4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344" y="3602801"/>
                <a:ext cx="1344214" cy="584327"/>
              </a:xfrm>
              <a:prstGeom prst="rect">
                <a:avLst/>
              </a:prstGeom>
              <a:blipFill>
                <a:blip r:embed="rId4"/>
                <a:stretch>
                  <a:fillRect l="-5607" t="-2128" r="-935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599002D-14EA-7EB7-E397-1CA0FF64BC58}"/>
              </a:ext>
            </a:extLst>
          </p:cNvPr>
          <p:cNvSpPr txBox="1"/>
          <p:nvPr/>
        </p:nvSpPr>
        <p:spPr>
          <a:xfrm>
            <a:off x="5331631" y="3762427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BAE285B-1B08-539E-F3BF-2AB5F165DEA0}"/>
                  </a:ext>
                </a:extLst>
              </p:cNvPr>
              <p:cNvSpPr txBox="1"/>
              <p:nvPr/>
            </p:nvSpPr>
            <p:spPr>
              <a:xfrm>
                <a:off x="6308933" y="4542305"/>
                <a:ext cx="3295005" cy="654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he-IL" sz="2000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he-IL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(0.74)</m:t>
                              </m:r>
                            </m:e>
                            <m:sup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he-IL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he-IL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0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</m:t>
                      </m:r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BAE285B-1B08-539E-F3BF-2AB5F165D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8933" y="4542305"/>
                <a:ext cx="3295005" cy="654731"/>
              </a:xfrm>
              <a:prstGeom prst="rect">
                <a:avLst/>
              </a:prstGeom>
              <a:blipFill>
                <a:blip r:embed="rId5"/>
                <a:stretch>
                  <a:fillRect l="-1154" t="-3774" r="-385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8439B7B-4494-850F-7A7B-FDA58D537A87}"/>
              </a:ext>
            </a:extLst>
          </p:cNvPr>
          <p:cNvSpPr txBox="1"/>
          <p:nvPr/>
        </p:nvSpPr>
        <p:spPr>
          <a:xfrm>
            <a:off x="5374801" y="4685843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A61D2A-05F8-687C-99E3-16F21F14AE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880"/>
          <a:stretch/>
        </p:blipFill>
        <p:spPr>
          <a:xfrm>
            <a:off x="239678" y="1561883"/>
            <a:ext cx="4699168" cy="41079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F790C2-676D-B966-FE00-A50EFA865FF7}"/>
              </a:ext>
            </a:extLst>
          </p:cNvPr>
          <p:cNvSpPr txBox="1"/>
          <p:nvPr/>
        </p:nvSpPr>
        <p:spPr>
          <a:xfrm>
            <a:off x="9046802" y="2825018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dirty limit: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EDC9E5-0E63-D045-38FB-376FBE7A3F67}"/>
                  </a:ext>
                </a:extLst>
              </p:cNvPr>
              <p:cNvSpPr txBox="1"/>
              <p:nvPr/>
            </p:nvSpPr>
            <p:spPr>
              <a:xfrm>
                <a:off x="11013827" y="2855795"/>
                <a:ext cx="2592505" cy="372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ℏ/</m:t>
                        </m:r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</m:rad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𝑐𝑙𝑒𝑎𝑛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ra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EDC9E5-0E63-D045-38FB-376FBE7A3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3827" y="2855795"/>
                <a:ext cx="2592505" cy="372731"/>
              </a:xfrm>
              <a:prstGeom prst="rect">
                <a:avLst/>
              </a:prstGeom>
              <a:blipFill>
                <a:blip r:embed="rId7"/>
                <a:stretch>
                  <a:fillRect l="-4878" t="-6452" r="-2439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A526FC-AC9E-139F-FE52-A3AEE37B566E}"/>
                  </a:ext>
                </a:extLst>
              </p:cNvPr>
              <p:cNvSpPr txBox="1"/>
              <p:nvPr/>
            </p:nvSpPr>
            <p:spPr>
              <a:xfrm>
                <a:off x="11013827" y="4668305"/>
                <a:ext cx="90935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~ ∆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A526FC-AC9E-139F-FE52-A3AEE37B5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3827" y="4668305"/>
                <a:ext cx="909352" cy="307777"/>
              </a:xfrm>
              <a:prstGeom prst="rect">
                <a:avLst/>
              </a:prstGeom>
              <a:blipFill>
                <a:blip r:embed="rId8"/>
                <a:stretch>
                  <a:fillRect l="-5556" t="-8000" r="-555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82BDD27-0DA8-ED17-5433-A21147F750D4}"/>
              </a:ext>
            </a:extLst>
          </p:cNvPr>
          <p:cNvSpPr txBox="1"/>
          <p:nvPr/>
        </p:nvSpPr>
        <p:spPr>
          <a:xfrm>
            <a:off x="3553261" y="5815667"/>
            <a:ext cx="686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have a problem: TaS</a:t>
            </a:r>
            <a:r>
              <a:rPr lang="en-US" baseline="-25000" dirty="0"/>
              <a:t>2</a:t>
            </a:r>
            <a:r>
              <a:rPr lang="en-US" dirty="0"/>
              <a:t> is not supposed to be a clean superconductor</a:t>
            </a:r>
          </a:p>
        </p:txBody>
      </p:sp>
    </p:spTree>
    <p:extLst>
      <p:ext uri="{BB962C8B-B14F-4D97-AF65-F5344CB8AC3E}">
        <p14:creationId xmlns:p14="http://schemas.microsoft.com/office/powerpoint/2010/main" val="2178862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E8987-6A00-9AC2-D727-43CAB6383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VdW Systems: A Laboratory for Thickness Control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3FC79-7BB2-E07C-8C43-7A8BF13A8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6D3853-8284-3221-9320-868BC5DFCED9}"/>
              </a:ext>
            </a:extLst>
          </p:cNvPr>
          <p:cNvSpPr txBox="1"/>
          <p:nvPr/>
        </p:nvSpPr>
        <p:spPr>
          <a:xfrm>
            <a:off x="4848045" y="5830891"/>
            <a:ext cx="403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4L, 20L TaS</a:t>
            </a:r>
            <a:r>
              <a:rPr lang="en-IL" baseline="-25000" dirty="0"/>
              <a:t>2</a:t>
            </a:r>
            <a:r>
              <a:rPr lang="en-IL" dirty="0"/>
              <a:t>. Shahar Simon, M. Sc. Thesis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2C0BCF-C3A4-724E-B94B-7BDAB982F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57" y="1417639"/>
            <a:ext cx="7772400" cy="414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46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ADF2BDD-95C6-1D2E-9284-FABBE701B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705" y="1316622"/>
            <a:ext cx="5231092" cy="47348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151049-C4E3-3314-65E1-4EF8A06D6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baseline="-25000" dirty="0"/>
              <a:t>c2</a:t>
            </a:r>
            <a:r>
              <a:rPr lang="en-US" dirty="0"/>
              <a:t> vs. Tc</a:t>
            </a:r>
            <a:r>
              <a:rPr lang="en-US" baseline="30000" dirty="0"/>
              <a:t>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75AC9-A950-EED5-3274-6FA555C89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2B0599-24AB-7172-E8CE-03CC7D095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705" y="1316622"/>
            <a:ext cx="5231092" cy="47348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8088F3-28A5-857F-BCDA-6D8D3C56D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705" y="1316621"/>
            <a:ext cx="5231092" cy="473488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CDBADB-BC22-3FD3-7C26-1CCE89989DFC}"/>
              </a:ext>
            </a:extLst>
          </p:cNvPr>
          <p:cNvCxnSpPr>
            <a:cxnSpLocks/>
          </p:cNvCxnSpPr>
          <p:nvPr/>
        </p:nvCxnSpPr>
        <p:spPr>
          <a:xfrm flipV="1">
            <a:off x="5441935" y="2112582"/>
            <a:ext cx="2961086" cy="19391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ED5F11-8688-BF5C-063F-EEB0CC676104}"/>
              </a:ext>
            </a:extLst>
          </p:cNvPr>
          <p:cNvCxnSpPr>
            <a:cxnSpLocks/>
          </p:cNvCxnSpPr>
          <p:nvPr/>
        </p:nvCxnSpPr>
        <p:spPr>
          <a:xfrm flipV="1">
            <a:off x="5487844" y="2295891"/>
            <a:ext cx="2961086" cy="19391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3E6ED1-3215-3065-779F-EEC4B35DC7B8}"/>
              </a:ext>
            </a:extLst>
          </p:cNvPr>
          <p:cNvCxnSpPr>
            <a:cxnSpLocks/>
          </p:cNvCxnSpPr>
          <p:nvPr/>
        </p:nvCxnSpPr>
        <p:spPr>
          <a:xfrm flipV="1">
            <a:off x="5389615" y="1834376"/>
            <a:ext cx="3209819" cy="31892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6D52B3-8628-45CD-51B7-4771D5EFE3F2}"/>
              </a:ext>
            </a:extLst>
          </p:cNvPr>
          <p:cNvGrpSpPr/>
          <p:nvPr/>
        </p:nvGrpSpPr>
        <p:grpSpPr>
          <a:xfrm>
            <a:off x="5633953" y="1879154"/>
            <a:ext cx="2408191" cy="3234162"/>
            <a:chOff x="5633953" y="1879154"/>
            <a:chExt cx="2408191" cy="323416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F566D5-54EB-544C-1ABB-BBECEF93F1A0}"/>
                </a:ext>
              </a:extLst>
            </p:cNvPr>
            <p:cNvSpPr txBox="1"/>
            <p:nvPr/>
          </p:nvSpPr>
          <p:spPr>
            <a:xfrm>
              <a:off x="6337992" y="3015135"/>
              <a:ext cx="704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TaS</a:t>
              </a:r>
              <a:r>
                <a:rPr lang="en-US" sz="2400" baseline="-25000" dirty="0">
                  <a:solidFill>
                    <a:srgbClr val="0070C0"/>
                  </a:solidFill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04BBF3-0DA0-7339-7FB4-2707F879884A}"/>
                </a:ext>
              </a:extLst>
            </p:cNvPr>
            <p:cNvSpPr txBox="1"/>
            <p:nvPr/>
          </p:nvSpPr>
          <p:spPr>
            <a:xfrm>
              <a:off x="7097655" y="1879154"/>
              <a:ext cx="9444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NbSe</a:t>
              </a:r>
              <a:r>
                <a:rPr lang="en-US" sz="2400" baseline="-250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F0220E-E3B3-163A-69A5-97B3EBD4AE54}"/>
                </a:ext>
              </a:extLst>
            </p:cNvPr>
            <p:cNvSpPr txBox="1"/>
            <p:nvPr/>
          </p:nvSpPr>
          <p:spPr>
            <a:xfrm>
              <a:off x="5633953" y="4651651"/>
              <a:ext cx="14654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Bulk TaSe</a:t>
              </a:r>
              <a:r>
                <a:rPr lang="en-US" sz="2400" baseline="-25000" dirty="0">
                  <a:solidFill>
                    <a:srgbClr val="00B050"/>
                  </a:solidFill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AA5E999-DF6E-0B06-34A9-043DF513D4C0}"/>
              </a:ext>
            </a:extLst>
          </p:cNvPr>
          <p:cNvGrpSpPr/>
          <p:nvPr/>
        </p:nvGrpSpPr>
        <p:grpSpPr>
          <a:xfrm>
            <a:off x="5710896" y="1863573"/>
            <a:ext cx="2318256" cy="1844059"/>
            <a:chOff x="2774085" y="1834226"/>
            <a:chExt cx="2318256" cy="184405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80BCA4-02D1-BF07-CBFC-7584ADBD12FA}"/>
                </a:ext>
              </a:extLst>
            </p:cNvPr>
            <p:cNvSpPr txBox="1"/>
            <p:nvPr/>
          </p:nvSpPr>
          <p:spPr>
            <a:xfrm>
              <a:off x="2774085" y="3216620"/>
              <a:ext cx="704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TaS</a:t>
              </a:r>
              <a:r>
                <a:rPr lang="en-US" sz="2400" baseline="-25000" dirty="0">
                  <a:solidFill>
                    <a:srgbClr val="0070C0"/>
                  </a:solidFill>
                </a:rPr>
                <a:t>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01E7EB-F089-592B-D55D-638D9A00A48A}"/>
                </a:ext>
              </a:extLst>
            </p:cNvPr>
            <p:cNvSpPr txBox="1"/>
            <p:nvPr/>
          </p:nvSpPr>
          <p:spPr>
            <a:xfrm>
              <a:off x="4147852" y="1834226"/>
              <a:ext cx="9444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NbSe</a:t>
              </a:r>
              <a:r>
                <a:rPr lang="en-US" sz="2400" baseline="-25000" dirty="0">
                  <a:solidFill>
                    <a:srgbClr val="C00000"/>
                  </a:solidFill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9F6159A-63FE-6BBD-AC78-70FAD9C2F272}"/>
                  </a:ext>
                </a:extLst>
              </p:cNvPr>
              <p:cNvSpPr txBox="1"/>
              <p:nvPr/>
            </p:nvSpPr>
            <p:spPr>
              <a:xfrm>
                <a:off x="11885157" y="1586958"/>
                <a:ext cx="1092863" cy="486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9F6159A-63FE-6BBD-AC78-70FAD9C2F2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5157" y="1586958"/>
                <a:ext cx="1092863" cy="486993"/>
              </a:xfrm>
              <a:prstGeom prst="rect">
                <a:avLst/>
              </a:prstGeom>
              <a:blipFill>
                <a:blip r:embed="rId6"/>
                <a:stretch>
                  <a:fillRect l="-8140" t="-2500" r="-3488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199E24E6-DE14-32B7-29B1-1FAAF3E8C4EA}"/>
              </a:ext>
            </a:extLst>
          </p:cNvPr>
          <p:cNvSpPr txBox="1"/>
          <p:nvPr/>
        </p:nvSpPr>
        <p:spPr>
          <a:xfrm>
            <a:off x="9724200" y="1678907"/>
            <a:ext cx="182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Landau Ginzburg: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D8F886-C3F3-A763-EA09-A051A2CD9D5E}"/>
              </a:ext>
            </a:extLst>
          </p:cNvPr>
          <p:cNvSpPr txBox="1"/>
          <p:nvPr/>
        </p:nvSpPr>
        <p:spPr>
          <a:xfrm>
            <a:off x="9724200" y="2544539"/>
            <a:ext cx="1818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clean limit: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AAB4F9C-5C96-5DE3-FBCB-DF46F91A4667}"/>
                  </a:ext>
                </a:extLst>
              </p:cNvPr>
              <p:cNvSpPr txBox="1"/>
              <p:nvPr/>
            </p:nvSpPr>
            <p:spPr>
              <a:xfrm>
                <a:off x="11691225" y="2575316"/>
                <a:ext cx="14807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=0.74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𝐵𝐶𝑆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AAB4F9C-5C96-5DE3-FBCB-DF46F91A4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1225" y="2575316"/>
                <a:ext cx="1480726" cy="307777"/>
              </a:xfrm>
              <a:prstGeom prst="rect">
                <a:avLst/>
              </a:prstGeom>
              <a:blipFill>
                <a:blip r:embed="rId7"/>
                <a:stretch>
                  <a:fillRect l="-5932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E517F50-09DF-A265-1EE8-7979E6E9D3A8}"/>
                  </a:ext>
                </a:extLst>
              </p:cNvPr>
              <p:cNvSpPr txBox="1"/>
              <p:nvPr/>
            </p:nvSpPr>
            <p:spPr>
              <a:xfrm>
                <a:off x="11691225" y="3348915"/>
                <a:ext cx="1344214" cy="584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𝐵𝐶𝑆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E517F50-09DF-A265-1EE8-7979E6E9D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1225" y="3348915"/>
                <a:ext cx="1344214" cy="584327"/>
              </a:xfrm>
              <a:prstGeom prst="rect">
                <a:avLst/>
              </a:prstGeom>
              <a:blipFill>
                <a:blip r:embed="rId8"/>
                <a:stretch>
                  <a:fillRect l="-6542" r="-935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4BC49F5A-0FBE-22BB-F964-B302723B3AC1}"/>
              </a:ext>
            </a:extLst>
          </p:cNvPr>
          <p:cNvSpPr txBox="1"/>
          <p:nvPr/>
        </p:nvSpPr>
        <p:spPr>
          <a:xfrm>
            <a:off x="9887512" y="3508541"/>
            <a:ext cx="88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54558B-6683-4277-053C-B588A62BB2DE}"/>
              </a:ext>
            </a:extLst>
          </p:cNvPr>
          <p:cNvSpPr txBox="1"/>
          <p:nvPr/>
        </p:nvSpPr>
        <p:spPr>
          <a:xfrm>
            <a:off x="9930682" y="4431957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B2C04E-5683-98D0-DB56-A0AAA3967C33}"/>
              </a:ext>
            </a:extLst>
          </p:cNvPr>
          <p:cNvSpPr/>
          <p:nvPr/>
        </p:nvSpPr>
        <p:spPr>
          <a:xfrm>
            <a:off x="1006063" y="1237348"/>
            <a:ext cx="26763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dirty="0">
                <a:solidFill>
                  <a:srgbClr val="C00000"/>
                </a:solidFill>
              </a:rPr>
              <a:t>NbSe</a:t>
            </a:r>
            <a:r>
              <a:rPr lang="en-US" baseline="-25000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rgbClr val="C00000"/>
                </a:solidFill>
              </a:rPr>
              <a:t>: Xi, X. </a:t>
            </a:r>
            <a:r>
              <a:rPr lang="en-US" i="1" dirty="0">
                <a:solidFill>
                  <a:srgbClr val="C00000"/>
                </a:solidFill>
              </a:rPr>
              <a:t>et al</a:t>
            </a:r>
            <a:r>
              <a:rPr lang="en-US" dirty="0">
                <a:solidFill>
                  <a:srgbClr val="C00000"/>
                </a:solidFill>
              </a:rPr>
              <a:t>. </a:t>
            </a:r>
            <a:r>
              <a:rPr lang="en-US" i="1" dirty="0">
                <a:solidFill>
                  <a:srgbClr val="C00000"/>
                </a:solidFill>
              </a:rPr>
              <a:t>Nat. Phys.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b="1" dirty="0">
                <a:solidFill>
                  <a:srgbClr val="C00000"/>
                </a:solidFill>
              </a:rPr>
              <a:t>12,</a:t>
            </a:r>
            <a:r>
              <a:rPr lang="en-US" dirty="0">
                <a:solidFill>
                  <a:srgbClr val="C00000"/>
                </a:solidFill>
              </a:rPr>
              <a:t> 139 (2016) </a:t>
            </a:r>
          </a:p>
          <a:p>
            <a:pPr marL="406400" indent="-406400"/>
            <a:r>
              <a:rPr lang="en-US" dirty="0">
                <a:solidFill>
                  <a:srgbClr val="C00000"/>
                </a:solidFill>
              </a:rPr>
              <a:t>Transport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944B89-0FD5-1C57-3F88-5D0E0A74C63B}"/>
              </a:ext>
            </a:extLst>
          </p:cNvPr>
          <p:cNvSpPr/>
          <p:nvPr/>
        </p:nvSpPr>
        <p:spPr>
          <a:xfrm>
            <a:off x="986156" y="803211"/>
            <a:ext cx="2676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dirty="0">
                <a:solidFill>
                  <a:srgbClr val="0070C0"/>
                </a:solidFill>
              </a:rPr>
              <a:t>TaS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: Our data (Tunneling)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C04A20-814F-AE0F-2181-CFA3D1145141}"/>
              </a:ext>
            </a:extLst>
          </p:cNvPr>
          <p:cNvSpPr/>
          <p:nvPr/>
        </p:nvSpPr>
        <p:spPr>
          <a:xfrm>
            <a:off x="1009168" y="2099981"/>
            <a:ext cx="29398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dirty="0">
                <a:solidFill>
                  <a:srgbClr val="00B050"/>
                </a:solidFill>
              </a:rPr>
              <a:t>TaSe</a:t>
            </a:r>
            <a:r>
              <a:rPr lang="en-US" baseline="-25000" dirty="0">
                <a:solidFill>
                  <a:srgbClr val="00B050"/>
                </a:solidFill>
              </a:rPr>
              <a:t>2</a:t>
            </a:r>
            <a:r>
              <a:rPr lang="en-US" dirty="0">
                <a:solidFill>
                  <a:srgbClr val="00B050"/>
                </a:solidFill>
              </a:rPr>
              <a:t>: Yokota et al., </a:t>
            </a:r>
            <a:r>
              <a:rPr lang="en-US" dirty="0" err="1">
                <a:solidFill>
                  <a:srgbClr val="00B050"/>
                </a:solidFill>
              </a:rPr>
              <a:t>Physica</a:t>
            </a:r>
            <a:r>
              <a:rPr lang="en-US" dirty="0">
                <a:solidFill>
                  <a:srgbClr val="00B050"/>
                </a:solidFill>
              </a:rPr>
              <a:t> B 284, 551 (2000) (Self-inductance)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78A4FC-801B-CDFB-E33E-09CB146DA0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82" r="50492"/>
          <a:stretch/>
        </p:blipFill>
        <p:spPr>
          <a:xfrm>
            <a:off x="864109" y="2316241"/>
            <a:ext cx="3186399" cy="2496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F660D8-0DAC-8BEF-D13A-B2E753F8E5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370" y="2985733"/>
            <a:ext cx="3078520" cy="29150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276400-A6DE-CD17-F420-FF2B15D26BC5}"/>
              </a:ext>
            </a:extLst>
          </p:cNvPr>
          <p:cNvSpPr txBox="1"/>
          <p:nvPr/>
        </p:nvSpPr>
        <p:spPr>
          <a:xfrm rot="18882853">
            <a:off x="5932533" y="3531715"/>
            <a:ext cx="3316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Slope = 1 over 4 decades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51BFD0-5107-1F2D-AB45-3D2A469C3969}"/>
              </a:ext>
            </a:extLst>
          </p:cNvPr>
          <p:cNvSpPr txBox="1"/>
          <p:nvPr/>
        </p:nvSpPr>
        <p:spPr>
          <a:xfrm>
            <a:off x="10328594" y="5294074"/>
            <a:ext cx="3049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Shared property + Tunable parameter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627576F-2B9C-DA38-21EC-20C83C896087}"/>
                  </a:ext>
                </a:extLst>
              </p:cNvPr>
              <p:cNvSpPr txBox="1"/>
              <p:nvPr/>
            </p:nvSpPr>
            <p:spPr>
              <a:xfrm>
                <a:off x="10456212" y="4299294"/>
                <a:ext cx="3295005" cy="654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he-IL" sz="2000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he-IL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(0.74)</m:t>
                              </m:r>
                            </m:e>
                            <m:sup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he-IL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he-IL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0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</m:t>
                      </m:r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627576F-2B9C-DA38-21EC-20C83C8960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6212" y="4299294"/>
                <a:ext cx="3295005" cy="654731"/>
              </a:xfrm>
              <a:prstGeom prst="rect">
                <a:avLst/>
              </a:prstGeom>
              <a:blipFill>
                <a:blip r:embed="rId11"/>
                <a:stretch>
                  <a:fillRect l="-1538" t="-3774" r="-385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2DE847F8-6899-7535-2547-21B883753FED}"/>
              </a:ext>
            </a:extLst>
          </p:cNvPr>
          <p:cNvGrpSpPr/>
          <p:nvPr/>
        </p:nvGrpSpPr>
        <p:grpSpPr>
          <a:xfrm>
            <a:off x="8337550" y="1919677"/>
            <a:ext cx="594967" cy="523220"/>
            <a:chOff x="8337550" y="1919677"/>
            <a:chExt cx="594967" cy="52322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2B424F3-FB75-B9DF-C167-280F7243F2EE}"/>
                </a:ext>
              </a:extLst>
            </p:cNvPr>
            <p:cNvSpPr/>
            <p:nvPr/>
          </p:nvSpPr>
          <p:spPr>
            <a:xfrm>
              <a:off x="8337550" y="2077126"/>
              <a:ext cx="85980" cy="86727"/>
            </a:xfrm>
            <a:prstGeom prst="rect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32D280C-162B-5911-B545-227884AAB0FB}"/>
                </a:ext>
              </a:extLst>
            </p:cNvPr>
            <p:cNvSpPr txBox="1"/>
            <p:nvPr/>
          </p:nvSpPr>
          <p:spPr>
            <a:xfrm>
              <a:off x="8391984" y="1919677"/>
              <a:ext cx="5405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7030A0"/>
                  </a:solidFill>
                </a:rPr>
                <a:t>Bulk </a:t>
              </a:r>
            </a:p>
            <a:p>
              <a:r>
                <a:rPr lang="en-US" sz="1400" dirty="0">
                  <a:solidFill>
                    <a:srgbClr val="7030A0"/>
                  </a:solidFill>
                </a:rPr>
                <a:t>NbS</a:t>
              </a:r>
              <a:r>
                <a:rPr lang="en-US" sz="1400" baseline="-25000" dirty="0">
                  <a:solidFill>
                    <a:srgbClr val="7030A0"/>
                  </a:solidFill>
                </a:rPr>
                <a:t>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2B0D996-3901-E916-56FC-19B152AD7A24}"/>
              </a:ext>
            </a:extLst>
          </p:cNvPr>
          <p:cNvGrpSpPr/>
          <p:nvPr/>
        </p:nvGrpSpPr>
        <p:grpSpPr>
          <a:xfrm>
            <a:off x="6605974" y="2913871"/>
            <a:ext cx="798340" cy="987854"/>
            <a:chOff x="6605974" y="2913871"/>
            <a:chExt cx="798340" cy="987854"/>
          </a:xfrm>
        </p:grpSpPr>
        <p:sp>
          <p:nvSpPr>
            <p:cNvPr id="36" name="Diamond 35">
              <a:extLst>
                <a:ext uri="{FF2B5EF4-FFF2-40B4-BE49-F238E27FC236}">
                  <a16:creationId xmlns:a16="http://schemas.microsoft.com/office/drawing/2014/main" id="{1CC960D8-612F-8900-5E8A-E66BB2F0B0C9}"/>
                </a:ext>
              </a:extLst>
            </p:cNvPr>
            <p:cNvSpPr/>
            <p:nvPr/>
          </p:nvSpPr>
          <p:spPr>
            <a:xfrm>
              <a:off x="7292316" y="2913871"/>
              <a:ext cx="111998" cy="138147"/>
            </a:xfrm>
            <a:prstGeom prst="diamond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sp>
          <p:nvSpPr>
            <p:cNvPr id="37" name="Diamond 36">
              <a:extLst>
                <a:ext uri="{FF2B5EF4-FFF2-40B4-BE49-F238E27FC236}">
                  <a16:creationId xmlns:a16="http://schemas.microsoft.com/office/drawing/2014/main" id="{3FB00212-DD01-3289-72DA-239561C907DD}"/>
                </a:ext>
              </a:extLst>
            </p:cNvPr>
            <p:cNvSpPr/>
            <p:nvPr/>
          </p:nvSpPr>
          <p:spPr>
            <a:xfrm>
              <a:off x="6605974" y="3763578"/>
              <a:ext cx="111998" cy="138147"/>
            </a:xfrm>
            <a:prstGeom prst="diamond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7B45F7E-6538-70D5-78A6-6A4680CA3EBC}"/>
              </a:ext>
            </a:extLst>
          </p:cNvPr>
          <p:cNvSpPr txBox="1"/>
          <p:nvPr/>
        </p:nvSpPr>
        <p:spPr>
          <a:xfrm>
            <a:off x="6456389" y="3805983"/>
            <a:ext cx="117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16L TaSe</a:t>
            </a:r>
            <a:r>
              <a:rPr lang="en-US" sz="2000" baseline="-25000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1B275D-D84E-F180-ADAD-7876CC7857A4}"/>
              </a:ext>
            </a:extLst>
          </p:cNvPr>
          <p:cNvSpPr txBox="1"/>
          <p:nvPr/>
        </p:nvSpPr>
        <p:spPr>
          <a:xfrm>
            <a:off x="7450825" y="2790928"/>
            <a:ext cx="1041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5L TaSe</a:t>
            </a:r>
            <a:r>
              <a:rPr lang="en-US" sz="2000" baseline="-25000" dirty="0">
                <a:solidFill>
                  <a:srgbClr val="00B05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6305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4" grpId="0"/>
      <p:bldP spid="31" grpId="0"/>
      <p:bldP spid="29" grpId="0"/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88F26-629D-25CA-3AF4-B578A489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Questions: Shared vs. Tunable?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281B2-8381-3536-801E-8E5D163B8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580" y="1914839"/>
            <a:ext cx="6095794" cy="368776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Is there any other system which can be tuned like this?</a:t>
            </a:r>
          </a:p>
          <a:p>
            <a:r>
              <a:rPr lang="en-US" dirty="0"/>
              <a:t>What is the shared property</a:t>
            </a:r>
          </a:p>
          <a:p>
            <a:r>
              <a:rPr lang="en-US" dirty="0"/>
              <a:t>What is the tunable parameter?</a:t>
            </a:r>
          </a:p>
          <a:p>
            <a:r>
              <a:rPr lang="en-US" dirty="0"/>
              <a:t>Why is the system clean?</a:t>
            </a:r>
          </a:p>
          <a:p>
            <a:r>
              <a:rPr lang="en-US" dirty="0"/>
              <a:t>How does the slope depend on </a:t>
            </a:r>
            <a:r>
              <a:rPr lang="en-US" dirty="0" err="1"/>
              <a:t>v</a:t>
            </a:r>
            <a:r>
              <a:rPr lang="en-US" baseline="-25000" dirty="0" err="1"/>
              <a:t>F</a:t>
            </a:r>
            <a:r>
              <a:rPr lang="en-US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FD504-C7AE-EA20-7E93-66C9C6AE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6384FC-E51C-3E11-7472-079A20814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9940" y="1391280"/>
            <a:ext cx="5231092" cy="47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BC8F9-9A0F-E563-17F6-905E6B753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any other system like this?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340FE8-FDBA-6C87-C226-1FD340154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4B9D654-4025-AABC-1192-CFFC60BA2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1429"/>
          <a:stretch/>
        </p:blipFill>
        <p:spPr>
          <a:xfrm>
            <a:off x="3206615" y="1166018"/>
            <a:ext cx="6818871" cy="5555459"/>
          </a:xfr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767BB9-F697-74AF-24D2-DF1298BA26A3}"/>
              </a:ext>
            </a:extLst>
          </p:cNvPr>
          <p:cNvCxnSpPr/>
          <p:nvPr/>
        </p:nvCxnSpPr>
        <p:spPr>
          <a:xfrm flipH="1">
            <a:off x="6917635" y="2091193"/>
            <a:ext cx="2472856" cy="8428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30E294-C09B-E5FF-1304-8A489673F740}"/>
                  </a:ext>
                </a:extLst>
              </p:cNvPr>
              <p:cNvSpPr txBox="1"/>
              <p:nvPr/>
            </p:nvSpPr>
            <p:spPr>
              <a:xfrm rot="20678104">
                <a:off x="7786424" y="2170518"/>
                <a:ext cx="4755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~∆</m:t>
                      </m:r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30E294-C09B-E5FF-1304-8A489673F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678104">
                <a:off x="7786424" y="2170518"/>
                <a:ext cx="475515" cy="276999"/>
              </a:xfrm>
              <a:prstGeom prst="rect">
                <a:avLst/>
              </a:prstGeom>
              <a:blipFill>
                <a:blip r:embed="rId4"/>
                <a:stretch>
                  <a:fillRect l="-13953" r="-11628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029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C1371-9709-A145-B9EC-7A6ECB280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Property: Band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CA234-64F1-0A03-29EB-D09B0D34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9ADF0-C673-CFB3-8491-279BAF5EE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952" y="4622009"/>
            <a:ext cx="6616700" cy="107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0F5800-6DFD-AA14-1DCB-F65B9ACE2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840" y="1156491"/>
            <a:ext cx="11121370" cy="3465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6E847F-8DB4-D83F-6DAE-4378CD2D4B9C}"/>
              </a:ext>
            </a:extLst>
          </p:cNvPr>
          <p:cNvSpPr txBox="1"/>
          <p:nvPr/>
        </p:nvSpPr>
        <p:spPr>
          <a:xfrm>
            <a:off x="8863498" y="4747402"/>
            <a:ext cx="45835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NbSe</a:t>
            </a:r>
            <a:r>
              <a:rPr lang="en-US" sz="2800" baseline="-25000" dirty="0"/>
              <a:t>2</a:t>
            </a:r>
            <a:r>
              <a:rPr lang="en-US" sz="2800" dirty="0"/>
              <a:t>, TaS</a:t>
            </a:r>
            <a:r>
              <a:rPr lang="en-US" sz="2800" baseline="-25000" dirty="0"/>
              <a:t>2</a:t>
            </a:r>
            <a:r>
              <a:rPr lang="en-US" sz="2800" dirty="0"/>
              <a:t> are doped versions of the intrinsic TMDs</a:t>
            </a:r>
          </a:p>
        </p:txBody>
      </p:sp>
    </p:spTree>
    <p:extLst>
      <p:ext uri="{BB962C8B-B14F-4D97-AF65-F5344CB8AC3E}">
        <p14:creationId xmlns:p14="http://schemas.microsoft.com/office/powerpoint/2010/main" val="2932658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526F-27FA-00D9-2801-4505AC2F8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Tunable Property: CDW?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BFF1B-7CD4-697C-0AA4-6FC7925AF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existence of a universal progression through different TMDs suggests that the same mechanism suppresses superconductivity in all of them.</a:t>
            </a:r>
          </a:p>
          <a:p>
            <a:r>
              <a:rPr lang="en-US" dirty="0"/>
              <a:t>This observation disagrees with model of thickness-dependent coupling</a:t>
            </a:r>
          </a:p>
          <a:p>
            <a:r>
              <a:rPr lang="en-US" dirty="0"/>
              <a:t>Xi 2016 (NbSe</a:t>
            </a:r>
            <a:r>
              <a:rPr lang="en-US" baseline="-25000" dirty="0"/>
              <a:t>2</a:t>
            </a:r>
            <a:r>
              <a:rPr lang="en-US" dirty="0"/>
              <a:t>): CDW not likely to be important.</a:t>
            </a:r>
          </a:p>
          <a:p>
            <a:r>
              <a:rPr lang="en-US" dirty="0"/>
              <a:t>Yang 2018 (TaS</a:t>
            </a:r>
            <a:r>
              <a:rPr lang="en-US" baseline="-25000" dirty="0"/>
              <a:t>2</a:t>
            </a:r>
            <a:r>
              <a:rPr lang="en-US" dirty="0"/>
              <a:t>): CDW IS important.</a:t>
            </a:r>
          </a:p>
          <a:p>
            <a:r>
              <a:rPr lang="en-US" dirty="0"/>
              <a:t>What are we going to 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4C46E-F866-FA01-85B0-8F1636E8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569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DCE71-BE92-B78F-34EB-B2AE6B1A9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Theory: Vary CDW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7470A-BA92-D86C-DBB3-ACD3B6EC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E8CD9-7E79-7B85-2147-805A813ABDD7}"/>
              </a:ext>
            </a:extLst>
          </p:cNvPr>
          <p:cNvSpPr txBox="1"/>
          <p:nvPr/>
        </p:nvSpPr>
        <p:spPr>
          <a:xfrm>
            <a:off x="4054092" y="1272838"/>
            <a:ext cx="618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Jonathan </a:t>
            </a:r>
            <a:r>
              <a:rPr lang="en-US" sz="1800" dirty="0" err="1">
                <a:latin typeface="Arial"/>
                <a:cs typeface="Arial"/>
              </a:rPr>
              <a:t>Ruhman</a:t>
            </a:r>
            <a:r>
              <a:rPr lang="en-US" sz="1800" dirty="0">
                <a:latin typeface="Arial"/>
                <a:cs typeface="Arial"/>
              </a:rPr>
              <a:t>, </a:t>
            </a:r>
            <a:r>
              <a:rPr lang="en-US" sz="1800" b="1" dirty="0" err="1">
                <a:latin typeface="Arial"/>
                <a:cs typeface="Arial"/>
              </a:rPr>
              <a:t>Hennadii</a:t>
            </a:r>
            <a:r>
              <a:rPr lang="en-US" sz="1800" b="1" dirty="0">
                <a:latin typeface="Arial"/>
                <a:cs typeface="Arial"/>
              </a:rPr>
              <a:t> </a:t>
            </a:r>
            <a:r>
              <a:rPr lang="en-US" sz="1800" b="1" dirty="0" err="1">
                <a:latin typeface="Arial"/>
                <a:cs typeface="Arial"/>
              </a:rPr>
              <a:t>Yerzhakov</a:t>
            </a:r>
            <a:r>
              <a:rPr lang="en-US" sz="1800" dirty="0">
                <a:latin typeface="Arial"/>
                <a:cs typeface="Arial"/>
              </a:rPr>
              <a:t>, Maxim Khodas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421313-2CA7-3659-1469-4F668711DBF7}"/>
              </a:ext>
            </a:extLst>
          </p:cNvPr>
          <p:cNvSpPr txBox="1"/>
          <p:nvPr/>
        </p:nvSpPr>
        <p:spPr>
          <a:xfrm>
            <a:off x="1542856" y="1905506"/>
            <a:ext cx="1174674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Tight-binding -&gt; TMD Band-structure</a:t>
            </a:r>
          </a:p>
          <a:p>
            <a:r>
              <a:rPr lang="en-US" sz="3200" dirty="0"/>
              <a:t>CDW is momentum-dependent: J. van </a:t>
            </a:r>
            <a:r>
              <a:rPr lang="en-US" sz="3200" dirty="0" err="1"/>
              <a:t>Wezel</a:t>
            </a:r>
            <a:r>
              <a:rPr lang="en-US" sz="3200" dirty="0"/>
              <a:t>, PRB 2016</a:t>
            </a:r>
          </a:p>
          <a:p>
            <a:r>
              <a:rPr lang="en-US" sz="3200" dirty="0"/>
              <a:t>(Because smooth CDW would </a:t>
            </a:r>
            <a:r>
              <a:rPr lang="en-US" sz="3200" i="1" dirty="0"/>
              <a:t>increase</a:t>
            </a:r>
            <a:r>
              <a:rPr lang="en-US" sz="3200" dirty="0"/>
              <a:t> T</a:t>
            </a:r>
            <a:r>
              <a:rPr lang="en-US" sz="3200" baseline="-25000" dirty="0"/>
              <a:t>C</a:t>
            </a:r>
            <a:r>
              <a:rPr lang="en-US" sz="3200" dirty="0"/>
              <a:t> ).</a:t>
            </a:r>
          </a:p>
          <a:p>
            <a:pPr marL="342900" indent="-342900">
              <a:buFont typeface="Wingdings" pitchFamily="2" charset="2"/>
              <a:buChar char="è"/>
            </a:pPr>
            <a:r>
              <a:rPr lang="en-US" sz="3200" dirty="0"/>
              <a:t>Band-structure including CDW modification, </a:t>
            </a:r>
            <a:r>
              <a:rPr lang="en-US" sz="3200" u="sng" dirty="0"/>
              <a:t>DOS depends on CDW</a:t>
            </a:r>
          </a:p>
          <a:p>
            <a:pPr marL="342900" indent="-342900">
              <a:buFont typeface="Wingdings" pitchFamily="2" charset="2"/>
              <a:buChar char="è"/>
            </a:pPr>
            <a:r>
              <a:rPr lang="en-US" sz="3200" dirty="0"/>
              <a:t>Self-consistent determination of Tc (BCS)</a:t>
            </a:r>
          </a:p>
          <a:p>
            <a:pPr marL="342900" indent="-342900">
              <a:buFont typeface="Wingdings" pitchFamily="2" charset="2"/>
              <a:buChar char="è"/>
            </a:pPr>
            <a:r>
              <a:rPr lang="en-US" sz="3200" dirty="0"/>
              <a:t>H</a:t>
            </a:r>
            <a:r>
              <a:rPr lang="en-US" sz="3200" baseline="-25000" dirty="0"/>
              <a:t>C2</a:t>
            </a:r>
            <a:r>
              <a:rPr lang="en-US" sz="3200" dirty="0"/>
              <a:t> is calculated based on Ginzburg-Landau theory</a:t>
            </a:r>
          </a:p>
        </p:txBody>
      </p:sp>
    </p:spTree>
    <p:extLst>
      <p:ext uri="{BB962C8B-B14F-4D97-AF65-F5344CB8AC3E}">
        <p14:creationId xmlns:p14="http://schemas.microsoft.com/office/powerpoint/2010/main" val="429185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0A67069-6DE7-9D32-B52D-0BBD273AEF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1607"/>
          <a:stretch/>
        </p:blipFill>
        <p:spPr>
          <a:xfrm>
            <a:off x="5254816" y="268466"/>
            <a:ext cx="7846330" cy="64161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F9674-04A2-5F93-024F-D23F1860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36</a:t>
            </a:fld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78E854-C8F3-5EAA-EE4B-C180BE9B01C1}"/>
              </a:ext>
            </a:extLst>
          </p:cNvPr>
          <p:cNvCxnSpPr>
            <a:cxnSpLocks/>
          </p:cNvCxnSpPr>
          <p:nvPr/>
        </p:nvCxnSpPr>
        <p:spPr>
          <a:xfrm>
            <a:off x="11328608" y="2016407"/>
            <a:ext cx="0" cy="17649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6B701D1-C916-5CF2-E33A-272BF60D3CD4}"/>
              </a:ext>
            </a:extLst>
          </p:cNvPr>
          <p:cNvSpPr txBox="1"/>
          <p:nvPr/>
        </p:nvSpPr>
        <p:spPr>
          <a:xfrm>
            <a:off x="10865130" y="2734081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v</a:t>
            </a:r>
            <a:r>
              <a:rPr lang="en-US" sz="3200" baseline="-25000" dirty="0" err="1"/>
              <a:t>F</a:t>
            </a:r>
            <a:endParaRPr lang="en-US" sz="3200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74912-32E6-2BBD-BCB7-90BF2F17CA5A}"/>
              </a:ext>
            </a:extLst>
          </p:cNvPr>
          <p:cNvSpPr txBox="1"/>
          <p:nvPr/>
        </p:nvSpPr>
        <p:spPr>
          <a:xfrm>
            <a:off x="189186" y="1338826"/>
            <a:ext cx="5517932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Excellent agreement with the H</a:t>
            </a:r>
            <a:r>
              <a:rPr lang="en-US" sz="3200" baseline="-25000" dirty="0"/>
              <a:t>C2</a:t>
            </a:r>
            <a:r>
              <a:rPr lang="en-US" sz="3200" dirty="0"/>
              <a:t> vs T</a:t>
            </a:r>
            <a:r>
              <a:rPr lang="en-US" sz="3200" baseline="-25000" dirty="0"/>
              <a:t>C</a:t>
            </a:r>
            <a:r>
              <a:rPr lang="en-US" sz="3200" baseline="30000" dirty="0"/>
              <a:t>2</a:t>
            </a:r>
            <a:r>
              <a:rPr lang="en-US" sz="3200" dirty="0"/>
              <a:t> dependence</a:t>
            </a:r>
          </a:p>
          <a:p>
            <a:endParaRPr lang="en-US" sz="3200" dirty="0"/>
          </a:p>
          <a:p>
            <a:r>
              <a:rPr lang="en-US" sz="3200" dirty="0"/>
              <a:t>We </a:t>
            </a:r>
            <a:r>
              <a:rPr lang="en-US" sz="3200" dirty="0" err="1"/>
              <a:t>exctract</a:t>
            </a:r>
            <a:r>
              <a:rPr lang="en-US" sz="3200" dirty="0"/>
              <a:t> </a:t>
            </a:r>
            <a:r>
              <a:rPr lang="en-US" sz="3200" dirty="0" err="1"/>
              <a:t>v</a:t>
            </a:r>
            <a:r>
              <a:rPr lang="en-US" sz="3200" baseline="-25000" dirty="0" err="1"/>
              <a:t>F</a:t>
            </a:r>
            <a:r>
              <a:rPr lang="en-US" sz="3200" dirty="0"/>
              <a:t> = 3.2x10</a:t>
            </a:r>
            <a:r>
              <a:rPr lang="en-US" sz="3200" baseline="30000" dirty="0"/>
              <a:t>4</a:t>
            </a:r>
            <a:r>
              <a:rPr lang="en-US" sz="3200" dirty="0"/>
              <a:t> m/s – Too Low!!</a:t>
            </a:r>
          </a:p>
          <a:p>
            <a:endParaRPr lang="en-US" sz="3200" baseline="-25000" dirty="0"/>
          </a:p>
          <a:p>
            <a:r>
              <a:rPr lang="en-US" sz="3200" dirty="0"/>
              <a:t>How does theory “miss” H</a:t>
            </a:r>
            <a:r>
              <a:rPr lang="en-US" sz="3200" baseline="-25000" dirty="0"/>
              <a:t>C2</a:t>
            </a:r>
            <a:r>
              <a:rPr lang="en-US" sz="3200" dirty="0"/>
              <a:t>??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55D85D-69D0-A7CF-38F8-204669928FDA}"/>
              </a:ext>
            </a:extLst>
          </p:cNvPr>
          <p:cNvSpPr txBox="1"/>
          <p:nvPr/>
        </p:nvSpPr>
        <p:spPr>
          <a:xfrm rot="19456249">
            <a:off x="8626234" y="2225551"/>
            <a:ext cx="1859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Experiment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EDE3E4-01D2-05BF-1FA2-C81F6C7238E2}"/>
              </a:ext>
            </a:extLst>
          </p:cNvPr>
          <p:cNvSpPr txBox="1"/>
          <p:nvPr/>
        </p:nvSpPr>
        <p:spPr>
          <a:xfrm rot="19456249">
            <a:off x="10726456" y="4060630"/>
            <a:ext cx="1204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65832FA-2D34-B382-C3BA-161E08539493}"/>
                  </a:ext>
                </a:extLst>
              </p:cNvPr>
              <p:cNvSpPr txBox="1"/>
              <p:nvPr/>
            </p:nvSpPr>
            <p:spPr>
              <a:xfrm>
                <a:off x="628798" y="4886241"/>
                <a:ext cx="4626018" cy="9167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he-IL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(0.74)</m:t>
                              </m:r>
                            </m:e>
                            <m:sup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he-IL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he-IL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8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</m:t>
                      </m:r>
                      <m:sSubSup>
                        <m:sSubSup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65832FA-2D34-B382-C3BA-161E08539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798" y="4886241"/>
                <a:ext cx="4626018" cy="916726"/>
              </a:xfrm>
              <a:prstGeom prst="rect">
                <a:avLst/>
              </a:prstGeom>
              <a:blipFill>
                <a:blip r:embed="rId4"/>
                <a:stretch>
                  <a:fillRect l="-1096" t="-2740" b="-16438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807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C45A7-ACF5-023B-0A06-32832ECCB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9B5C-D29C-03FF-69E0-9DF5E4E09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53" y="274639"/>
            <a:ext cx="7762903" cy="1143000"/>
          </a:xfrm>
        </p:spPr>
        <p:txBody>
          <a:bodyPr/>
          <a:lstStyle/>
          <a:p>
            <a:r>
              <a:rPr lang="en-IL" dirty="0"/>
              <a:t>The Many Roles of Thickness: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CB0A5-3105-DABE-B90A-0D4A97EA6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454" y="1600202"/>
            <a:ext cx="7966254" cy="4525963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IL" dirty="0"/>
              <a:t>Increase the Ising stability vs. In-plane magnetic field at the thin limit.</a:t>
            </a:r>
          </a:p>
          <a:p>
            <a:pPr marL="514350" indent="-514350">
              <a:buAutoNum type="arabicPeriod"/>
            </a:pPr>
            <a:r>
              <a:rPr lang="en-IL" dirty="0"/>
              <a:t>Onset of orbital FFLO at finite thickness.</a:t>
            </a:r>
          </a:p>
          <a:p>
            <a:pPr marL="514350" indent="-514350">
              <a:buFont typeface="Arial"/>
              <a:buAutoNum type="arabicPeriod"/>
            </a:pPr>
            <a:r>
              <a:rPr lang="en-IL" dirty="0"/>
              <a:t>Two-band specturm disappears at the 10-20 nm range. </a:t>
            </a:r>
          </a:p>
          <a:p>
            <a:pPr marL="514350" indent="-514350">
              <a:buFont typeface="Arial"/>
              <a:buAutoNum type="arabicPeriod"/>
            </a:pPr>
            <a:r>
              <a:rPr lang="en-IL" dirty="0"/>
              <a:t>Putative onset of a triplet component at high in-plane field.</a:t>
            </a:r>
          </a:p>
          <a:p>
            <a:pPr marL="514350" indent="-514350">
              <a:buAutoNum type="arabicPeriod"/>
            </a:pPr>
            <a:r>
              <a:rPr lang="en-IL" dirty="0"/>
              <a:t>Change T</a:t>
            </a:r>
            <a:r>
              <a:rPr lang="en-IL" baseline="-25000" dirty="0"/>
              <a:t>c</a:t>
            </a:r>
            <a:r>
              <a:rPr lang="en-IL" dirty="0"/>
              <a:t> and H</a:t>
            </a:r>
            <a:r>
              <a:rPr lang="en-IL" baseline="-25000" dirty="0"/>
              <a:t>C2</a:t>
            </a:r>
            <a:r>
              <a:rPr lang="en-IL" dirty="0"/>
              <a:t> along a universal ratio, likely through tuning CDW</a:t>
            </a:r>
          </a:p>
          <a:p>
            <a:pPr marL="0" indent="0">
              <a:buNone/>
            </a:pPr>
            <a:endParaRPr lang="en-IL" dirty="0"/>
          </a:p>
          <a:p>
            <a:pPr marL="514350" indent="-514350">
              <a:buAutoNum type="arabicPeriod"/>
            </a:pP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5A7C2-FD46-56FC-61A8-D4C5C4CBB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015E84-8CA9-7660-B9D2-86346F0DEFBB}"/>
              </a:ext>
            </a:extLst>
          </p:cNvPr>
          <p:cNvSpPr/>
          <p:nvPr/>
        </p:nvSpPr>
        <p:spPr>
          <a:xfrm>
            <a:off x="10021482" y="1417639"/>
            <a:ext cx="3564610" cy="43356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E0B47C-6361-49EC-5C3E-0E152280C309}"/>
              </a:ext>
            </a:extLst>
          </p:cNvPr>
          <p:cNvSpPr txBox="1"/>
          <p:nvPr/>
        </p:nvSpPr>
        <p:spPr>
          <a:xfrm>
            <a:off x="9743826" y="55328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E2AA6-7D30-97BD-56EA-EBB79E29DB09}"/>
              </a:ext>
            </a:extLst>
          </p:cNvPr>
          <p:cNvSpPr txBox="1"/>
          <p:nvPr/>
        </p:nvSpPr>
        <p:spPr>
          <a:xfrm>
            <a:off x="9626808" y="339758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3DAA2C-3C48-692E-CDE3-B23C783AE8AE}"/>
              </a:ext>
            </a:extLst>
          </p:cNvPr>
          <p:cNvSpPr txBox="1"/>
          <p:nvPr/>
        </p:nvSpPr>
        <p:spPr>
          <a:xfrm>
            <a:off x="9511391" y="1262262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&gt;20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34111-478A-396D-3721-93232381CAA3}"/>
              </a:ext>
            </a:extLst>
          </p:cNvPr>
          <p:cNvSpPr txBox="1"/>
          <p:nvPr/>
        </p:nvSpPr>
        <p:spPr>
          <a:xfrm>
            <a:off x="9743826" y="4465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D07100-25BE-578D-BF2A-CB09044ACCE4}"/>
              </a:ext>
            </a:extLst>
          </p:cNvPr>
          <p:cNvSpPr txBox="1"/>
          <p:nvPr/>
        </p:nvSpPr>
        <p:spPr>
          <a:xfrm>
            <a:off x="9626808" y="232992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3EFA9C-A54B-B436-CFCD-8F3EF02E3DFF}"/>
              </a:ext>
            </a:extLst>
          </p:cNvPr>
          <p:cNvSpPr/>
          <p:nvPr/>
        </p:nvSpPr>
        <p:spPr>
          <a:xfrm>
            <a:off x="10041365" y="3922289"/>
            <a:ext cx="534121" cy="1824903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IL" dirty="0">
                <a:solidFill>
                  <a:schemeClr val="tx1"/>
                </a:solidFill>
              </a:rPr>
              <a:t>Ising + Triplet?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0C66C6-5CD0-F640-8438-7702ADF65966}"/>
              </a:ext>
            </a:extLst>
          </p:cNvPr>
          <p:cNvSpPr/>
          <p:nvPr/>
        </p:nvSpPr>
        <p:spPr>
          <a:xfrm>
            <a:off x="10600063" y="465513"/>
            <a:ext cx="534121" cy="2784227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IL" dirty="0">
                <a:solidFill>
                  <a:schemeClr val="tx1"/>
                </a:solidFill>
              </a:rPr>
              <a:t>Orbital FFLO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9D5FEB-9B64-0540-DBB2-9B875C5B0AD0}"/>
              </a:ext>
            </a:extLst>
          </p:cNvPr>
          <p:cNvSpPr txBox="1"/>
          <p:nvPr/>
        </p:nvSpPr>
        <p:spPr>
          <a:xfrm rot="16200000">
            <a:off x="8408371" y="3376548"/>
            <a:ext cx="2023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000" dirty="0"/>
              <a:t>Number of Layers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44A967-D5EB-C093-F07C-8FFAA277F11F}"/>
              </a:ext>
            </a:extLst>
          </p:cNvPr>
          <p:cNvSpPr/>
          <p:nvPr/>
        </p:nvSpPr>
        <p:spPr>
          <a:xfrm>
            <a:off x="11281680" y="465513"/>
            <a:ext cx="534121" cy="5281679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IL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43953E-EBA2-EF34-D08D-F860B62F79FF}"/>
              </a:ext>
            </a:extLst>
          </p:cNvPr>
          <p:cNvSpPr txBox="1"/>
          <p:nvPr/>
        </p:nvSpPr>
        <p:spPr>
          <a:xfrm rot="5400000">
            <a:off x="11047858" y="1658028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000" dirty="0"/>
              <a:t>3 Bands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A06127-88FB-2679-0C24-851EC889CA55}"/>
              </a:ext>
            </a:extLst>
          </p:cNvPr>
          <p:cNvSpPr txBox="1"/>
          <p:nvPr/>
        </p:nvSpPr>
        <p:spPr>
          <a:xfrm rot="5400000">
            <a:off x="11031094" y="4832499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000" dirty="0"/>
              <a:t>2 Bands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93BB3A-F0B4-DA25-4F78-D1651998B9EC}"/>
              </a:ext>
            </a:extLst>
          </p:cNvPr>
          <p:cNvSpPr/>
          <p:nvPr/>
        </p:nvSpPr>
        <p:spPr>
          <a:xfrm>
            <a:off x="11931260" y="1417639"/>
            <a:ext cx="534121" cy="431292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IL" dirty="0">
                <a:solidFill>
                  <a:schemeClr val="tx1"/>
                </a:solidFill>
              </a:rPr>
              <a:t>Reduced Tc (Nb)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4AFF3C-03ED-6A21-EFA6-E0F32FF0DB51}"/>
              </a:ext>
            </a:extLst>
          </p:cNvPr>
          <p:cNvSpPr/>
          <p:nvPr/>
        </p:nvSpPr>
        <p:spPr>
          <a:xfrm>
            <a:off x="12580840" y="1434264"/>
            <a:ext cx="534121" cy="431292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IL" dirty="0">
                <a:solidFill>
                  <a:schemeClr val="tx1"/>
                </a:solidFill>
              </a:rPr>
              <a:t>Increased Tc (Ta)</a:t>
            </a:r>
          </a:p>
        </p:txBody>
      </p:sp>
    </p:spTree>
    <p:extLst>
      <p:ext uri="{BB962C8B-B14F-4D97-AF65-F5344CB8AC3E}">
        <p14:creationId xmlns:p14="http://schemas.microsoft.com/office/powerpoint/2010/main" val="6668906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2E20E-ADB4-2926-926B-75A89B5E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Tunneling, Vortices, and Thickness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70443-3042-791A-1E7D-64DC5D488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" name="Picture 2" descr="hBN_barrier Low Res.jpeg">
            <a:extLst>
              <a:ext uri="{FF2B5EF4-FFF2-40B4-BE49-F238E27FC236}">
                <a16:creationId xmlns:a16="http://schemas.microsoft.com/office/drawing/2014/main" id="{F96CD7F7-90F9-A813-A126-07E7C80689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9376" y="2274317"/>
            <a:ext cx="2358907" cy="12910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5" descr="MagneticField.png">
            <a:extLst>
              <a:ext uri="{FF2B5EF4-FFF2-40B4-BE49-F238E27FC236}">
                <a16:creationId xmlns:a16="http://schemas.microsoft.com/office/drawing/2014/main" id="{7D05502C-CC13-2647-1877-39E8932855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13539" flipV="1">
            <a:off x="6478056" y="3234900"/>
            <a:ext cx="821237" cy="76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1F4F66-3083-CA60-DCC7-E7B03A889466}"/>
              </a:ext>
            </a:extLst>
          </p:cNvPr>
          <p:cNvSpPr/>
          <p:nvPr/>
        </p:nvSpPr>
        <p:spPr>
          <a:xfrm>
            <a:off x="2317334" y="2554823"/>
            <a:ext cx="3432517" cy="12520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A28A6-FD37-E078-5F6B-0FBD6C953882}"/>
              </a:ext>
            </a:extLst>
          </p:cNvPr>
          <p:cNvSpPr/>
          <p:nvPr/>
        </p:nvSpPr>
        <p:spPr>
          <a:xfrm>
            <a:off x="3817691" y="3180835"/>
            <a:ext cx="431802" cy="136808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IL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4AE4D8-C27B-A001-AE7C-BE731E0A0A7E}"/>
              </a:ext>
            </a:extLst>
          </p:cNvPr>
          <p:cNvSpPr>
            <a:spLocks noChangeAspect="1"/>
          </p:cNvSpPr>
          <p:nvPr/>
        </p:nvSpPr>
        <p:spPr>
          <a:xfrm>
            <a:off x="3988623" y="3309157"/>
            <a:ext cx="107951" cy="108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I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6952EB-583B-56FA-2ACC-7530A691E1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36"/>
          <a:stretch/>
        </p:blipFill>
        <p:spPr>
          <a:xfrm>
            <a:off x="8799416" y="1966567"/>
            <a:ext cx="3031808" cy="29248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431A79-3C91-2C94-8FF8-6659D59B701F}"/>
              </a:ext>
            </a:extLst>
          </p:cNvPr>
          <p:cNvSpPr/>
          <p:nvPr/>
        </p:nvSpPr>
        <p:spPr>
          <a:xfrm>
            <a:off x="8983730" y="4751354"/>
            <a:ext cx="270574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 err="1"/>
              <a:t>Guillamon</a:t>
            </a:r>
            <a:r>
              <a:rPr lang="en-US" sz="1350" dirty="0"/>
              <a:t> I, 2009, PhD Thesis, UAM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D9625-9C47-69C8-C05F-27A99A9F8419}"/>
              </a:ext>
            </a:extLst>
          </p:cNvPr>
          <p:cNvSpPr txBox="1"/>
          <p:nvPr/>
        </p:nvSpPr>
        <p:spPr>
          <a:xfrm>
            <a:off x="10108096" y="1616899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STM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A2AA7C-6125-972F-DDB7-A16085AB11EC}"/>
              </a:ext>
            </a:extLst>
          </p:cNvPr>
          <p:cNvSpPr txBox="1"/>
          <p:nvPr/>
        </p:nvSpPr>
        <p:spPr>
          <a:xfrm>
            <a:off x="4890514" y="1713590"/>
            <a:ext cx="1657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Tunnel Junction</a:t>
            </a:r>
          </a:p>
        </p:txBody>
      </p:sp>
    </p:spTree>
    <p:extLst>
      <p:ext uri="{BB962C8B-B14F-4D97-AF65-F5344CB8AC3E}">
        <p14:creationId xmlns:p14="http://schemas.microsoft.com/office/powerpoint/2010/main" val="508052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F27BB-38E4-FB42-6A49-13CA01669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Tunneling and Vortices: Through CdGM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524FE-131D-5C82-BFC8-F4B713487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52947-3470-5A27-FC6D-41D7283D40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744"/>
          <a:stretch>
            <a:fillRect/>
          </a:stretch>
        </p:blipFill>
        <p:spPr>
          <a:xfrm>
            <a:off x="9119616" y="1417639"/>
            <a:ext cx="4169981" cy="4305901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46A256-B2EB-9433-A91B-77E03D6601F2}"/>
              </a:ext>
            </a:extLst>
          </p:cNvPr>
          <p:cNvSpPr txBox="1"/>
          <p:nvPr/>
        </p:nvSpPr>
        <p:spPr>
          <a:xfrm>
            <a:off x="2033752" y="5830815"/>
            <a:ext cx="11019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Dvir, Tom, et al. "Tunneling into the Vortex State of NbSe</a:t>
            </a:r>
            <a:r>
              <a:rPr lang="en-US" sz="1600" baseline="-25000" dirty="0"/>
              <a:t>2</a:t>
            </a:r>
            <a:r>
              <a:rPr lang="en-US" sz="1600" dirty="0"/>
              <a:t> with van der Waals Junctions." </a:t>
            </a:r>
            <a:r>
              <a:rPr lang="en-US" sz="1600" i="1" dirty="0"/>
              <a:t>Nano Letters </a:t>
            </a:r>
            <a:r>
              <a:rPr lang="en-US" sz="1600" dirty="0"/>
              <a:t>18.12 (2018): 7845-7850.</a:t>
            </a:r>
            <a:endParaRPr lang="en-IL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636DED-C0AF-FD81-BDB5-0A13CF95A14F}"/>
              </a:ext>
            </a:extLst>
          </p:cNvPr>
          <p:cNvSpPr/>
          <p:nvPr/>
        </p:nvSpPr>
        <p:spPr>
          <a:xfrm>
            <a:off x="1341126" y="1792361"/>
            <a:ext cx="2170169" cy="12520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I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715106-D16D-FC21-18E9-535B329C864A}"/>
              </a:ext>
            </a:extLst>
          </p:cNvPr>
          <p:cNvSpPr/>
          <p:nvPr/>
        </p:nvSpPr>
        <p:spPr>
          <a:xfrm>
            <a:off x="2284956" y="2724987"/>
            <a:ext cx="431802" cy="136808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en-IL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D3183D3-1E6B-42D4-312A-FA53B0A10D57}"/>
              </a:ext>
            </a:extLst>
          </p:cNvPr>
          <p:cNvSpPr>
            <a:spLocks noChangeAspect="1"/>
          </p:cNvSpPr>
          <p:nvPr/>
        </p:nvSpPr>
        <p:spPr>
          <a:xfrm>
            <a:off x="2455888" y="2788747"/>
            <a:ext cx="107951" cy="108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IL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589C2FA-1278-83FB-896C-171773AB5F55}"/>
              </a:ext>
            </a:extLst>
          </p:cNvPr>
          <p:cNvSpPr>
            <a:spLocks noChangeAspect="1"/>
          </p:cNvSpPr>
          <p:nvPr/>
        </p:nvSpPr>
        <p:spPr>
          <a:xfrm>
            <a:off x="2838928" y="2833372"/>
            <a:ext cx="107951" cy="108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I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5EECB2-7BAE-B491-C405-CE4713D50F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761" t="10706" r="7197" b="48927"/>
          <a:stretch/>
        </p:blipFill>
        <p:spPr>
          <a:xfrm>
            <a:off x="4869435" y="1570882"/>
            <a:ext cx="4335326" cy="388521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63ACEED-5A6C-1FEA-730B-57F86CBFE951}"/>
              </a:ext>
            </a:extLst>
          </p:cNvPr>
          <p:cNvSpPr>
            <a:spLocks noChangeAspect="1"/>
          </p:cNvSpPr>
          <p:nvPr/>
        </p:nvSpPr>
        <p:spPr>
          <a:xfrm>
            <a:off x="2891853" y="2344352"/>
            <a:ext cx="107951" cy="1080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en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8A1FC7-0B7F-D43C-A450-EC33E8D9852D}"/>
                  </a:ext>
                </a:extLst>
              </p:cNvPr>
              <p:cNvSpPr txBox="1"/>
              <p:nvPr/>
            </p:nvSpPr>
            <p:spPr>
              <a:xfrm>
                <a:off x="974469" y="4237943"/>
                <a:ext cx="2962837" cy="1088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=2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8A1FC7-0B7F-D43C-A450-EC33E8D98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469" y="4237943"/>
                <a:ext cx="2962837" cy="1088375"/>
              </a:xfrm>
              <a:prstGeom prst="rect">
                <a:avLst/>
              </a:prstGeom>
              <a:blipFill>
                <a:blip r:embed="rId5"/>
                <a:stretch>
                  <a:fillRect b="-8046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81432E-4944-E7E6-C1AD-2EC0E4F3ED12}"/>
              </a:ext>
            </a:extLst>
          </p:cNvPr>
          <p:cNvCxnSpPr/>
          <p:nvPr/>
        </p:nvCxnSpPr>
        <p:spPr>
          <a:xfrm>
            <a:off x="1194816" y="1792361"/>
            <a:ext cx="0" cy="12520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787155-4BC2-1B46-B3BC-23F63D73BB57}"/>
                  </a:ext>
                </a:extLst>
              </p:cNvPr>
              <p:cNvSpPr txBox="1"/>
              <p:nvPr/>
            </p:nvSpPr>
            <p:spPr>
              <a:xfrm>
                <a:off x="699453" y="2124637"/>
                <a:ext cx="4277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4787155-4BC2-1B46-B3BC-23F63D73B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453" y="2124637"/>
                <a:ext cx="427793" cy="584775"/>
              </a:xfrm>
              <a:prstGeom prst="rect">
                <a:avLst/>
              </a:prstGeom>
              <a:blipFill>
                <a:blip r:embed="rId6"/>
                <a:stretch>
                  <a:fillRect l="-8824" r="-5882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>
            <a:extLst>
              <a:ext uri="{FF2B5EF4-FFF2-40B4-BE49-F238E27FC236}">
                <a16:creationId xmlns:a16="http://schemas.microsoft.com/office/drawing/2014/main" id="{E306F74A-5DF7-7452-EC50-D3B120F098BF}"/>
              </a:ext>
            </a:extLst>
          </p:cNvPr>
          <p:cNvSpPr>
            <a:spLocks noChangeAspect="1"/>
          </p:cNvSpPr>
          <p:nvPr/>
        </p:nvSpPr>
        <p:spPr>
          <a:xfrm>
            <a:off x="2495828" y="1948352"/>
            <a:ext cx="900000" cy="900000"/>
          </a:xfrm>
          <a:prstGeom prst="ellipse">
            <a:avLst/>
          </a:prstGeom>
          <a:noFill/>
          <a:ln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0586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1" grpId="0" animBg="1"/>
      <p:bldP spid="13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D16B3-3529-46C9-BF88-EA37119BD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573" y="365126"/>
            <a:ext cx="1163790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Tunnel Junction Fabrication and Architecture</a:t>
            </a:r>
            <a:endParaRPr lang="he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CF8ADC-6952-49F9-808A-85377F86EDC4}"/>
              </a:ext>
            </a:extLst>
          </p:cNvPr>
          <p:cNvSpPr txBox="1"/>
          <p:nvPr/>
        </p:nvSpPr>
        <p:spPr>
          <a:xfrm>
            <a:off x="6934451" y="2251341"/>
            <a:ext cx="21661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Superconductor</a:t>
            </a:r>
            <a:r>
              <a:rPr lang="en-US" dirty="0"/>
              <a:t>  on substrate</a:t>
            </a:r>
            <a:endParaRPr lang="he-I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E91CD-A7A8-4C73-92FF-844910695A35}"/>
              </a:ext>
            </a:extLst>
          </p:cNvPr>
          <p:cNvSpPr txBox="1"/>
          <p:nvPr/>
        </p:nvSpPr>
        <p:spPr>
          <a:xfrm>
            <a:off x="6934451" y="3221167"/>
            <a:ext cx="230494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Semiconductor</a:t>
            </a:r>
            <a:r>
              <a:rPr lang="en-US" dirty="0"/>
              <a:t> on superconductor</a:t>
            </a:r>
            <a:endParaRPr lang="he-I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B98692-8319-48F7-8C54-133B84620610}"/>
              </a:ext>
            </a:extLst>
          </p:cNvPr>
          <p:cNvSpPr txBox="1"/>
          <p:nvPr/>
        </p:nvSpPr>
        <p:spPr>
          <a:xfrm>
            <a:off x="6934451" y="4185160"/>
            <a:ext cx="21661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Contacted tunnel junction</a:t>
            </a:r>
            <a:endParaRPr lang="he-IL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3E18021-4FBF-4A53-B5B8-4308ABAE0D11}"/>
              </a:ext>
            </a:extLst>
          </p:cNvPr>
          <p:cNvSpPr/>
          <p:nvPr/>
        </p:nvSpPr>
        <p:spPr>
          <a:xfrm>
            <a:off x="2645224" y="2913849"/>
            <a:ext cx="1192530" cy="1649730"/>
          </a:xfrm>
          <a:custGeom>
            <a:avLst/>
            <a:gdLst>
              <a:gd name="connsiteX0" fmla="*/ 1192530 w 1192530"/>
              <a:gd name="connsiteY0" fmla="*/ 19050 h 1649730"/>
              <a:gd name="connsiteX1" fmla="*/ 1024890 w 1192530"/>
              <a:gd name="connsiteY1" fmla="*/ 369570 h 1649730"/>
              <a:gd name="connsiteX2" fmla="*/ 1009650 w 1192530"/>
              <a:gd name="connsiteY2" fmla="*/ 415290 h 1649730"/>
              <a:gd name="connsiteX3" fmla="*/ 1024890 w 1192530"/>
              <a:gd name="connsiteY3" fmla="*/ 468630 h 1649730"/>
              <a:gd name="connsiteX4" fmla="*/ 941070 w 1192530"/>
              <a:gd name="connsiteY4" fmla="*/ 689610 h 1649730"/>
              <a:gd name="connsiteX5" fmla="*/ 834390 w 1192530"/>
              <a:gd name="connsiteY5" fmla="*/ 902970 h 1649730"/>
              <a:gd name="connsiteX6" fmla="*/ 792480 w 1192530"/>
              <a:gd name="connsiteY6" fmla="*/ 1002030 h 1649730"/>
              <a:gd name="connsiteX7" fmla="*/ 750570 w 1192530"/>
              <a:gd name="connsiteY7" fmla="*/ 1112520 h 1649730"/>
              <a:gd name="connsiteX8" fmla="*/ 716280 w 1192530"/>
              <a:gd name="connsiteY8" fmla="*/ 1196340 h 1649730"/>
              <a:gd name="connsiteX9" fmla="*/ 674370 w 1192530"/>
              <a:gd name="connsiteY9" fmla="*/ 1280160 h 1649730"/>
              <a:gd name="connsiteX10" fmla="*/ 659130 w 1192530"/>
              <a:gd name="connsiteY10" fmla="*/ 1329690 h 1649730"/>
              <a:gd name="connsiteX11" fmla="*/ 632460 w 1192530"/>
              <a:gd name="connsiteY11" fmla="*/ 1360170 h 1649730"/>
              <a:gd name="connsiteX12" fmla="*/ 449580 w 1192530"/>
              <a:gd name="connsiteY12" fmla="*/ 1489710 h 1649730"/>
              <a:gd name="connsiteX13" fmla="*/ 419100 w 1192530"/>
              <a:gd name="connsiteY13" fmla="*/ 1524000 h 1649730"/>
              <a:gd name="connsiteX14" fmla="*/ 377190 w 1192530"/>
              <a:gd name="connsiteY14" fmla="*/ 1649730 h 1649730"/>
              <a:gd name="connsiteX15" fmla="*/ 331470 w 1192530"/>
              <a:gd name="connsiteY15" fmla="*/ 1596390 h 1649730"/>
              <a:gd name="connsiteX16" fmla="*/ 255270 w 1192530"/>
              <a:gd name="connsiteY16" fmla="*/ 1630680 h 1649730"/>
              <a:gd name="connsiteX17" fmla="*/ 201930 w 1192530"/>
              <a:gd name="connsiteY17" fmla="*/ 1550670 h 1649730"/>
              <a:gd name="connsiteX18" fmla="*/ 118110 w 1192530"/>
              <a:gd name="connsiteY18" fmla="*/ 1432560 h 1649730"/>
              <a:gd name="connsiteX19" fmla="*/ 0 w 1192530"/>
              <a:gd name="connsiteY19" fmla="*/ 1287780 h 1649730"/>
              <a:gd name="connsiteX20" fmla="*/ 68580 w 1192530"/>
              <a:gd name="connsiteY20" fmla="*/ 1150620 h 1649730"/>
              <a:gd name="connsiteX21" fmla="*/ 236220 w 1192530"/>
              <a:gd name="connsiteY21" fmla="*/ 922020 h 1649730"/>
              <a:gd name="connsiteX22" fmla="*/ 426720 w 1192530"/>
              <a:gd name="connsiteY22" fmla="*/ 647700 h 1649730"/>
              <a:gd name="connsiteX23" fmla="*/ 598170 w 1192530"/>
              <a:gd name="connsiteY23" fmla="*/ 441960 h 1649730"/>
              <a:gd name="connsiteX24" fmla="*/ 773430 w 1192530"/>
              <a:gd name="connsiteY24" fmla="*/ 228600 h 1649730"/>
              <a:gd name="connsiteX25" fmla="*/ 899160 w 1192530"/>
              <a:gd name="connsiteY25" fmla="*/ 87630 h 1649730"/>
              <a:gd name="connsiteX26" fmla="*/ 1009650 w 1192530"/>
              <a:gd name="connsiteY26" fmla="*/ 19050 h 1649730"/>
              <a:gd name="connsiteX27" fmla="*/ 1085850 w 1192530"/>
              <a:gd name="connsiteY27" fmla="*/ 0 h 1649730"/>
              <a:gd name="connsiteX28" fmla="*/ 1192530 w 1192530"/>
              <a:gd name="connsiteY28" fmla="*/ 19050 h 164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192530" h="1649730">
                <a:moveTo>
                  <a:pt x="1192530" y="19050"/>
                </a:moveTo>
                <a:lnTo>
                  <a:pt x="1024890" y="369570"/>
                </a:lnTo>
                <a:lnTo>
                  <a:pt x="1009650" y="415290"/>
                </a:lnTo>
                <a:lnTo>
                  <a:pt x="1024890" y="468630"/>
                </a:lnTo>
                <a:lnTo>
                  <a:pt x="941070" y="689610"/>
                </a:lnTo>
                <a:lnTo>
                  <a:pt x="834390" y="902970"/>
                </a:lnTo>
                <a:lnTo>
                  <a:pt x="792480" y="1002030"/>
                </a:lnTo>
                <a:lnTo>
                  <a:pt x="750570" y="1112520"/>
                </a:lnTo>
                <a:lnTo>
                  <a:pt x="716280" y="1196340"/>
                </a:lnTo>
                <a:lnTo>
                  <a:pt x="674370" y="1280160"/>
                </a:lnTo>
                <a:lnTo>
                  <a:pt x="659130" y="1329690"/>
                </a:lnTo>
                <a:lnTo>
                  <a:pt x="632460" y="1360170"/>
                </a:lnTo>
                <a:lnTo>
                  <a:pt x="449580" y="1489710"/>
                </a:lnTo>
                <a:lnTo>
                  <a:pt x="419100" y="1524000"/>
                </a:lnTo>
                <a:lnTo>
                  <a:pt x="377190" y="1649730"/>
                </a:lnTo>
                <a:lnTo>
                  <a:pt x="331470" y="1596390"/>
                </a:lnTo>
                <a:lnTo>
                  <a:pt x="255270" y="1630680"/>
                </a:lnTo>
                <a:lnTo>
                  <a:pt x="201930" y="1550670"/>
                </a:lnTo>
                <a:lnTo>
                  <a:pt x="118110" y="1432560"/>
                </a:lnTo>
                <a:lnTo>
                  <a:pt x="0" y="1287780"/>
                </a:lnTo>
                <a:lnTo>
                  <a:pt x="68580" y="1150620"/>
                </a:lnTo>
                <a:lnTo>
                  <a:pt x="236220" y="922020"/>
                </a:lnTo>
                <a:lnTo>
                  <a:pt x="426720" y="647700"/>
                </a:lnTo>
                <a:lnTo>
                  <a:pt x="598170" y="441960"/>
                </a:lnTo>
                <a:lnTo>
                  <a:pt x="773430" y="228600"/>
                </a:lnTo>
                <a:lnTo>
                  <a:pt x="899160" y="87630"/>
                </a:lnTo>
                <a:lnTo>
                  <a:pt x="1009650" y="19050"/>
                </a:lnTo>
                <a:lnTo>
                  <a:pt x="1085850" y="0"/>
                </a:lnTo>
                <a:lnTo>
                  <a:pt x="1192530" y="19050"/>
                </a:lnTo>
                <a:close/>
              </a:path>
            </a:pathLst>
          </a:cu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8CA03A-EC1E-4398-A2E9-37BB1DFEF3AC}"/>
              </a:ext>
            </a:extLst>
          </p:cNvPr>
          <p:cNvGrpSpPr/>
          <p:nvPr/>
        </p:nvGrpSpPr>
        <p:grpSpPr>
          <a:xfrm>
            <a:off x="1927611" y="5866858"/>
            <a:ext cx="3267075" cy="369332"/>
            <a:chOff x="4276725" y="6191249"/>
            <a:chExt cx="3267075" cy="369332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6E53408-870E-4748-AB35-98AC43727512}"/>
                </a:ext>
              </a:extLst>
            </p:cNvPr>
            <p:cNvCxnSpPr>
              <a:cxnSpLocks/>
            </p:cNvCxnSpPr>
            <p:nvPr/>
          </p:nvCxnSpPr>
          <p:spPr>
            <a:xfrm>
              <a:off x="4276725" y="6191250"/>
              <a:ext cx="32670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B41DB7E-5B53-4E07-B520-D63821B435C6}"/>
                    </a:ext>
                  </a:extLst>
                </p:cNvPr>
                <p:cNvSpPr txBox="1"/>
                <p:nvPr/>
              </p:nvSpPr>
              <p:spPr>
                <a:xfrm>
                  <a:off x="5305425" y="6191249"/>
                  <a:ext cx="1009650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he-IL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B41DB7E-5B53-4E07-B520-D63821B435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5425" y="6191249"/>
                  <a:ext cx="1009650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60614D9-F500-4DE4-A58F-70A565159A71}"/>
              </a:ext>
            </a:extLst>
          </p:cNvPr>
          <p:cNvGrpSpPr/>
          <p:nvPr/>
        </p:nvGrpSpPr>
        <p:grpSpPr>
          <a:xfrm>
            <a:off x="9064796" y="1824035"/>
            <a:ext cx="5264065" cy="3496086"/>
            <a:chOff x="1115341" y="2818786"/>
            <a:chExt cx="6230326" cy="418729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961130A-DB88-4CE2-BFAB-01D438CE0083}"/>
                </a:ext>
              </a:extLst>
            </p:cNvPr>
            <p:cNvGrpSpPr/>
            <p:nvPr/>
          </p:nvGrpSpPr>
          <p:grpSpPr>
            <a:xfrm>
              <a:off x="1115341" y="3330575"/>
              <a:ext cx="4146712" cy="3131820"/>
              <a:chOff x="1135257" y="2555240"/>
              <a:chExt cx="4146712" cy="3131820"/>
            </a:xfrm>
          </p:grpSpPr>
          <p:pic>
            <p:nvPicPr>
              <p:cNvPr id="53" name="Picture 52" descr="A screenshot of a computer&#10;&#10;Description automatically generated with medium confidence">
                <a:extLst>
                  <a:ext uri="{FF2B5EF4-FFF2-40B4-BE49-F238E27FC236}">
                    <a16:creationId xmlns:a16="http://schemas.microsoft.com/office/drawing/2014/main" id="{23E01BEE-4455-472F-9D76-9789EBB725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67" b="17469"/>
              <a:stretch/>
            </p:blipFill>
            <p:spPr>
              <a:xfrm>
                <a:off x="1135257" y="2555240"/>
                <a:ext cx="4146712" cy="3131820"/>
              </a:xfrm>
              <a:prstGeom prst="rect">
                <a:avLst/>
              </a:prstGeom>
            </p:spPr>
          </p:pic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7DE7F129-58C5-474F-A7D1-0694DFEDBA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06037" y="5572397"/>
                <a:ext cx="914400" cy="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6FB4EAA8-CDAA-4DB5-9765-717C9966F80B}"/>
                      </a:ext>
                    </a:extLst>
                  </p:cNvPr>
                  <p:cNvSpPr txBox="1"/>
                  <p:nvPr/>
                </p:nvSpPr>
                <p:spPr>
                  <a:xfrm>
                    <a:off x="4399104" y="5124868"/>
                    <a:ext cx="528268" cy="44235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𝑛𝑚</m:t>
                          </m:r>
                        </m:oMath>
                      </m:oMathPara>
                    </a14:m>
                    <a:endParaRPr lang="he-IL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6FB4EAA8-CDAA-4DB5-9765-717C9966F8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99104" y="5124868"/>
                    <a:ext cx="528268" cy="442353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r="-36986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C595D72-23D4-4974-83B0-4CD22DA573C9}"/>
                </a:ext>
              </a:extLst>
            </p:cNvPr>
            <p:cNvCxnSpPr/>
            <p:nvPr/>
          </p:nvCxnSpPr>
          <p:spPr>
            <a:xfrm>
              <a:off x="5303520" y="3604924"/>
              <a:ext cx="609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7D03E7E-5EC6-4B1D-AB1F-DD393D9F5282}"/>
                </a:ext>
              </a:extLst>
            </p:cNvPr>
            <p:cNvCxnSpPr/>
            <p:nvPr/>
          </p:nvCxnSpPr>
          <p:spPr>
            <a:xfrm>
              <a:off x="5303520" y="3917950"/>
              <a:ext cx="609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FA2A3F5-C3C1-4E60-98ED-C38F29411750}"/>
                </a:ext>
              </a:extLst>
            </p:cNvPr>
            <p:cNvCxnSpPr/>
            <p:nvPr/>
          </p:nvCxnSpPr>
          <p:spPr>
            <a:xfrm>
              <a:off x="5303520" y="4229706"/>
              <a:ext cx="609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F7E02C4-46B5-428D-AC9A-7E40BE6440F2}"/>
                </a:ext>
              </a:extLst>
            </p:cNvPr>
            <p:cNvCxnSpPr>
              <a:cxnSpLocks/>
            </p:cNvCxnSpPr>
            <p:nvPr/>
          </p:nvCxnSpPr>
          <p:spPr>
            <a:xfrm>
              <a:off x="5918923" y="3604895"/>
              <a:ext cx="0" cy="62179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6414CDB-ED9A-4D16-B9A0-590E2640BB29}"/>
                </a:ext>
              </a:extLst>
            </p:cNvPr>
            <p:cNvCxnSpPr/>
            <p:nvPr/>
          </p:nvCxnSpPr>
          <p:spPr>
            <a:xfrm>
              <a:off x="5303520" y="4676804"/>
              <a:ext cx="609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3579AFA-CAF7-4E46-A4D1-5AAF8D0242B8}"/>
                </a:ext>
              </a:extLst>
            </p:cNvPr>
            <p:cNvCxnSpPr/>
            <p:nvPr/>
          </p:nvCxnSpPr>
          <p:spPr>
            <a:xfrm>
              <a:off x="5303520" y="4989830"/>
              <a:ext cx="609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A6D64BC-0193-47CC-9C44-578CBCFF11F3}"/>
                </a:ext>
              </a:extLst>
            </p:cNvPr>
            <p:cNvCxnSpPr/>
            <p:nvPr/>
          </p:nvCxnSpPr>
          <p:spPr>
            <a:xfrm>
              <a:off x="5303520" y="5286375"/>
              <a:ext cx="609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D990FC5-1974-4C35-898F-61C1723AB307}"/>
                </a:ext>
              </a:extLst>
            </p:cNvPr>
            <p:cNvCxnSpPr>
              <a:cxnSpLocks/>
            </p:cNvCxnSpPr>
            <p:nvPr/>
          </p:nvCxnSpPr>
          <p:spPr>
            <a:xfrm>
              <a:off x="5917059" y="4676775"/>
              <a:ext cx="0" cy="11978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3565040-FF5D-4467-A69D-E8FD46487011}"/>
                </a:ext>
              </a:extLst>
            </p:cNvPr>
            <p:cNvCxnSpPr/>
            <p:nvPr/>
          </p:nvCxnSpPr>
          <p:spPr>
            <a:xfrm>
              <a:off x="5303520" y="5555615"/>
              <a:ext cx="609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8800800-E021-401A-A5C2-E7246578E426}"/>
                </a:ext>
              </a:extLst>
            </p:cNvPr>
            <p:cNvCxnSpPr/>
            <p:nvPr/>
          </p:nvCxnSpPr>
          <p:spPr>
            <a:xfrm>
              <a:off x="5303520" y="5874907"/>
              <a:ext cx="609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5B3144D-9FA6-4003-8AFC-247C81FCD790}"/>
                </a:ext>
              </a:extLst>
            </p:cNvPr>
            <p:cNvSpPr txBox="1"/>
            <p:nvPr/>
          </p:nvSpPr>
          <p:spPr>
            <a:xfrm>
              <a:off x="5262053" y="2818786"/>
              <a:ext cx="1286318" cy="77411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 err="1"/>
                <a:t>Trilayer</a:t>
              </a:r>
              <a:r>
                <a:rPr lang="en-US" dirty="0"/>
                <a:t> MoS</a:t>
              </a:r>
              <a:r>
                <a:rPr lang="en-US" baseline="-25000" dirty="0"/>
                <a:t>2</a:t>
              </a:r>
              <a:endParaRPr lang="he-IL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F6C39D4-F898-4754-BBCC-EE61290BEF5A}"/>
                </a:ext>
              </a:extLst>
            </p:cNvPr>
            <p:cNvSpPr txBox="1"/>
            <p:nvPr/>
          </p:nvSpPr>
          <p:spPr>
            <a:xfrm>
              <a:off x="5303520" y="5900203"/>
              <a:ext cx="2042147" cy="11058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dirty="0">
                  <a:cs typeface="Helvetica" panose="020B0604020202020204" pitchFamily="34" charset="0"/>
                </a:rPr>
                <a:t>4-layer TaS</a:t>
              </a:r>
              <a:r>
                <a:rPr lang="en-US" baseline="-25000" dirty="0">
                  <a:cs typeface="Helvetica" panose="020B0604020202020204" pitchFamily="34" charset="0"/>
                </a:rPr>
                <a:t>2</a:t>
              </a:r>
              <a:r>
                <a:rPr lang="en-US" dirty="0">
                  <a:cs typeface="Helvetica" panose="020B0604020202020204" pitchFamily="34" charset="0"/>
                </a:rPr>
                <a:t> </a:t>
              </a:r>
            </a:p>
            <a:p>
              <a:r>
                <a:rPr lang="en-US" dirty="0">
                  <a:cs typeface="Helvetica" panose="020B0604020202020204" pitchFamily="34" charset="0"/>
                </a:rPr>
                <a:t>(plus partial layer)</a:t>
              </a:r>
              <a:endParaRPr lang="he-IL" dirty="0">
                <a:cs typeface="Helvetica" panose="020B0604020202020204" pitchFamily="34" charset="0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FD639874-494A-4852-9451-A454A30A5B49}"/>
              </a:ext>
            </a:extLst>
          </p:cNvPr>
          <p:cNvSpPr txBox="1"/>
          <p:nvPr/>
        </p:nvSpPr>
        <p:spPr>
          <a:xfrm>
            <a:off x="9064796" y="4953539"/>
            <a:ext cx="336711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Image: Atzmon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Vakahi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, Sergei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Remennik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, HUJI center for nanoscience and nanotechnology</a:t>
            </a:r>
          </a:p>
          <a:p>
            <a:pPr algn="l"/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0D0DF6A-BE95-16F4-208A-2B610F0C4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6"/>
          <a:stretch>
            <a:fillRect/>
          </a:stretch>
        </p:blipFill>
        <p:spPr>
          <a:xfrm>
            <a:off x="613944" y="1712408"/>
            <a:ext cx="5719675" cy="3733677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02B549-40D1-4870-6636-8795BD364A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7305" y="1702509"/>
            <a:ext cx="5719675" cy="37450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E833BC-3D60-2B99-E579-CE11072AEE2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2707" y="1666319"/>
            <a:ext cx="5731025" cy="374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7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31" grpId="0" animBg="1"/>
      <p:bldP spid="6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6DD6D4-CEDC-1D85-F64E-F4D56CCBD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1083" y="1209799"/>
            <a:ext cx="4958514" cy="4525963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95AADB-6EFA-C204-13E0-DE41B0BE8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53" y="274639"/>
            <a:ext cx="8347011" cy="1143000"/>
          </a:xfrm>
        </p:spPr>
        <p:txBody>
          <a:bodyPr/>
          <a:lstStyle/>
          <a:p>
            <a:r>
              <a:rPr lang="en-IL" dirty="0"/>
              <a:t>Tunnel Junction as Current Sensor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F98ED-502C-30D1-8983-3AA7FCDE6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40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D26815-BA03-2DCF-3674-B9457945FB50}"/>
              </a:ext>
            </a:extLst>
          </p:cNvPr>
          <p:cNvGrpSpPr/>
          <p:nvPr/>
        </p:nvGrpSpPr>
        <p:grpSpPr>
          <a:xfrm>
            <a:off x="4332807" y="3404389"/>
            <a:ext cx="3432517" cy="1839828"/>
            <a:chOff x="4332807" y="3404389"/>
            <a:chExt cx="3432517" cy="183982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0929CD-6755-79D6-C7C7-053B756E8C35}"/>
                </a:ext>
              </a:extLst>
            </p:cNvPr>
            <p:cNvSpPr/>
            <p:nvPr/>
          </p:nvSpPr>
          <p:spPr>
            <a:xfrm>
              <a:off x="4332807" y="3404389"/>
              <a:ext cx="3432517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457200" rtl="0" eaLnBrk="1" latinLnBrk="0" hangingPunct="1"/>
              <a:endParaRPr lang="en-IL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F55999-76DE-776A-2550-601D527066AD}"/>
                </a:ext>
              </a:extLst>
            </p:cNvPr>
            <p:cNvSpPr/>
            <p:nvPr/>
          </p:nvSpPr>
          <p:spPr>
            <a:xfrm>
              <a:off x="5833164" y="4316483"/>
              <a:ext cx="431802" cy="927734"/>
            </a:xfrm>
            <a:prstGeom prst="rect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457200" rtl="0" eaLnBrk="1" latinLnBrk="0" hangingPunct="1"/>
              <a:endParaRPr lang="en-IL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D41F5F7-ACC9-F427-59B7-55CE37746CC5}"/>
                </a:ext>
              </a:extLst>
            </p:cNvPr>
            <p:cNvCxnSpPr>
              <a:cxnSpLocks/>
            </p:cNvCxnSpPr>
            <p:nvPr/>
          </p:nvCxnSpPr>
          <p:spPr>
            <a:xfrm>
              <a:off x="4763833" y="4423587"/>
              <a:ext cx="256032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39752C7-AA2D-CC90-DC09-5A93D7B37ABC}"/>
              </a:ext>
            </a:extLst>
          </p:cNvPr>
          <p:cNvSpPr txBox="1"/>
          <p:nvPr/>
        </p:nvSpPr>
        <p:spPr>
          <a:xfrm>
            <a:off x="8332190" y="1417639"/>
            <a:ext cx="2934906" cy="523220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IL" sz="2800" dirty="0"/>
              <a:t>Precision: Few µeV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384AE30-E731-13A8-9FFC-3B82964E7993}"/>
              </a:ext>
            </a:extLst>
          </p:cNvPr>
          <p:cNvSpPr txBox="1">
            <a:spLocks/>
          </p:cNvSpPr>
          <p:nvPr/>
        </p:nvSpPr>
        <p:spPr>
          <a:xfrm>
            <a:off x="2980093" y="5440361"/>
            <a:ext cx="5569012" cy="590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/>
              <a:t>Shahar Simon, Maya Klang, Submitted</a:t>
            </a:r>
            <a:endParaRPr lang="en-IL" sz="2400" dirty="0"/>
          </a:p>
        </p:txBody>
      </p:sp>
      <p:pic>
        <p:nvPicPr>
          <p:cNvPr id="13" name="Picture 12" descr="A person with long hair smiling&#10;&#10;AI-generated content may be incorrect.">
            <a:extLst>
              <a:ext uri="{FF2B5EF4-FFF2-40B4-BE49-F238E27FC236}">
                <a16:creationId xmlns:a16="http://schemas.microsoft.com/office/drawing/2014/main" id="{8EB1C13E-EC1D-6DEB-A2E2-0933B8891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74" y="4439121"/>
            <a:ext cx="1178959" cy="1368083"/>
          </a:xfrm>
          <a:prstGeom prst="rect">
            <a:avLst/>
          </a:prstGeom>
        </p:spPr>
      </p:pic>
      <p:pic>
        <p:nvPicPr>
          <p:cNvPr id="14" name="Picture 1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090956A0-D1CD-6489-1ED1-50D403370C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26" y="4436519"/>
            <a:ext cx="1283167" cy="1368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9">
                <a:extLst>
                  <a:ext uri="{FF2B5EF4-FFF2-40B4-BE49-F238E27FC236}">
                    <a16:creationId xmlns:a16="http://schemas.microsoft.com/office/drawing/2014/main" id="{8D94D9A0-E815-CC37-B33C-E1D54D4ACA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5812" y="1320669"/>
                <a:ext cx="8238860" cy="31158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Clean limit Doppler shift:</a:t>
                </a:r>
              </a:p>
              <a:p>
                <a:pPr marL="457200" lvl="1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1" smtClean="0">
                              <a:latin typeface="Cambria Math" panose="02040503050406030204" pitchFamily="18" charset="0"/>
                            </a:rPr>
                            <m:t>𝐤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b="1" smtClean="0">
                                      <a:latin typeface="Cambria Math" panose="02040503050406030204" pitchFamily="18" charset="0"/>
                                    </a:rPr>
                                    <m:t>𝐤</m:t>
                                  </m:r>
                                </m:sub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b="1" smtClean="0">
                              <a:latin typeface="Cambria Math" panose="02040503050406030204" pitchFamily="18" charset="0"/>
                            </a:rPr>
                            <m:t>𝐅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smtClean="0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  <a:p>
                <a:pPr marL="457200" lvl="1" indent="0"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15" name="Content Placeholder 9">
                <a:extLst>
                  <a:ext uri="{FF2B5EF4-FFF2-40B4-BE49-F238E27FC236}">
                    <a16:creationId xmlns:a16="http://schemas.microsoft.com/office/drawing/2014/main" id="{8D94D9A0-E815-CC37-B33C-E1D54D4AC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12" y="1320669"/>
                <a:ext cx="8238860" cy="3115850"/>
              </a:xfrm>
              <a:prstGeom prst="rect">
                <a:avLst/>
              </a:prstGeom>
              <a:blipFill>
                <a:blip r:embed="rId6"/>
                <a:stretch>
                  <a:fillRect l="-1846" t="-2846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72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654AD-DCDC-A0B1-D24C-B326C4E70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94FA6-309A-7F95-B296-A5FB4E486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Tunneling and Vortices: Through Meissner</a:t>
            </a:r>
            <a:endParaRPr lang="he-I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2FD96-AC54-29CE-C249-A7FE2142E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3229" y="5651502"/>
            <a:ext cx="5569012" cy="5908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Shahar Simon, Maya Klang, Submitted</a:t>
            </a:r>
            <a:endParaRPr lang="en-IL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0D1DE-0B03-2D5E-BE88-C376689D6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r="7944"/>
          <a:stretch/>
        </p:blipFill>
        <p:spPr>
          <a:xfrm>
            <a:off x="1989906" y="1459523"/>
            <a:ext cx="10255045" cy="3938954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856F4D-39F0-AEA1-9814-00E329B09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" t="-39" r="50040" b="39"/>
          <a:stretch>
            <a:fillRect/>
          </a:stretch>
        </p:blipFill>
        <p:spPr>
          <a:xfrm>
            <a:off x="1989326" y="1458000"/>
            <a:ext cx="5123187" cy="3938954"/>
          </a:xfrm>
          <a:prstGeom prst="rect">
            <a:avLst/>
          </a:prstGeom>
          <a:effectLst>
            <a:softEdge rad="254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F1CC94-93ED-526E-F712-D334463C4D89}"/>
                  </a:ext>
                </a:extLst>
              </p:cNvPr>
              <p:cNvSpPr txBox="1"/>
              <p:nvPr/>
            </p:nvSpPr>
            <p:spPr>
              <a:xfrm>
                <a:off x="8819946" y="2613392"/>
                <a:ext cx="2340077" cy="163121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0" i="1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he-IL" sz="10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F1CC94-93ED-526E-F712-D334463C4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9946" y="2613392"/>
                <a:ext cx="2340077" cy="1631216"/>
              </a:xfrm>
              <a:prstGeom prst="rect">
                <a:avLst/>
              </a:prstGeom>
              <a:blipFill>
                <a:blip r:embed="rId3"/>
                <a:stretch>
                  <a:fillRect t="-20000" r="-9189" b="-42308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D7C3FF7C-1740-69BB-23E5-A23B8CEEED48}"/>
              </a:ext>
            </a:extLst>
          </p:cNvPr>
          <p:cNvSpPr txBox="1">
            <a:spLocks/>
          </p:cNvSpPr>
          <p:nvPr/>
        </p:nvSpPr>
        <p:spPr>
          <a:xfrm>
            <a:off x="6293805" y="1204975"/>
            <a:ext cx="2728275" cy="590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/>
              <a:t>NbSe</a:t>
            </a:r>
            <a:r>
              <a:rPr lang="en-US" sz="2400" baseline="-25000" dirty="0"/>
              <a:t>2</a:t>
            </a:r>
            <a:r>
              <a:rPr lang="en-US" sz="2400" dirty="0"/>
              <a:t>, 15 Layers</a:t>
            </a:r>
            <a:endParaRPr lang="en-IL" sz="2400" dirty="0"/>
          </a:p>
        </p:txBody>
      </p:sp>
    </p:spTree>
    <p:extLst>
      <p:ext uri="{BB962C8B-B14F-4D97-AF65-F5344CB8AC3E}">
        <p14:creationId xmlns:p14="http://schemas.microsoft.com/office/powerpoint/2010/main" val="220053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C6D11-4DA0-9882-EE66-1E23DCFAA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024">
            <a:extLst>
              <a:ext uri="{FF2B5EF4-FFF2-40B4-BE49-F238E27FC236}">
                <a16:creationId xmlns:a16="http://schemas.microsoft.com/office/drawing/2014/main" id="{A9995D37-1FEB-B091-BEAE-033A7FF57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9625" y="3998928"/>
            <a:ext cx="4851000" cy="2546775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B4B22B-EFF4-3C2B-23B0-8C1E40E51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Visually: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C9485F-CB81-3AFA-D727-A8D9F54D93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36726" y="1825625"/>
                <a:ext cx="4010025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Two regimes in increasing field: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&lt;3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𝑚𝑇</m:t>
                    </m:r>
                  </m:oMath>
                </a14:m>
                <a:r>
                  <a:rPr lang="en-US" sz="2000" dirty="0"/>
                  <a:t>: </a:t>
                </a:r>
                <a:r>
                  <a:rPr lang="en-US" sz="2000" dirty="0" err="1"/>
                  <a:t>Meissner+vortices</a:t>
                </a:r>
                <a:r>
                  <a:rPr lang="en-US" sz="2000" dirty="0"/>
                  <a:t> increasing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&gt;3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𝑚𝑇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000" dirty="0"/>
                  <a:t> Meissner saturated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C9485F-CB81-3AFA-D727-A8D9F54D93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36726" y="1825625"/>
                <a:ext cx="4010025" cy="4351338"/>
              </a:xfrm>
              <a:blipFill>
                <a:blip r:embed="rId3"/>
                <a:stretch>
                  <a:fillRect l="-1577" t="-58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7A6E1440-8BCE-22DF-72D5-41DF17D83111}"/>
              </a:ext>
            </a:extLst>
          </p:cNvPr>
          <p:cNvGrpSpPr/>
          <p:nvPr/>
        </p:nvGrpSpPr>
        <p:grpSpPr>
          <a:xfrm>
            <a:off x="5239704" y="5171179"/>
            <a:ext cx="691067" cy="523220"/>
            <a:chOff x="4341178" y="5171179"/>
            <a:chExt cx="691067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25EE5AD-429F-26B2-9514-738078C4D8B0}"/>
                    </a:ext>
                  </a:extLst>
                </p:cNvPr>
                <p:cNvSpPr txBox="1"/>
                <p:nvPr/>
              </p:nvSpPr>
              <p:spPr>
                <a:xfrm>
                  <a:off x="4540739" y="5171179"/>
                  <a:ext cx="49150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LID4096" sz="280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31917CE4-AE64-4350-FF41-01A78E6F02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0739" y="5171179"/>
                  <a:ext cx="491506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40CA1E5-C9BC-5B33-33CC-5952378C9AD8}"/>
                </a:ext>
              </a:extLst>
            </p:cNvPr>
            <p:cNvGrpSpPr/>
            <p:nvPr/>
          </p:nvGrpSpPr>
          <p:grpSpPr>
            <a:xfrm>
              <a:off x="4341178" y="5324789"/>
              <a:ext cx="216000" cy="216000"/>
              <a:chOff x="5189292" y="6102166"/>
              <a:chExt cx="216000" cy="216000"/>
            </a:xfrm>
          </p:grpSpPr>
          <p:sp>
            <p:nvSpPr>
              <p:cNvPr id="57" name="Flowchart: Connector 56">
                <a:extLst>
                  <a:ext uri="{FF2B5EF4-FFF2-40B4-BE49-F238E27FC236}">
                    <a16:creationId xmlns:a16="http://schemas.microsoft.com/office/drawing/2014/main" id="{F71AB5A9-23F4-1CDA-4AAA-846C20DA71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89292" y="6102166"/>
                <a:ext cx="216000" cy="216000"/>
              </a:xfrm>
              <a:prstGeom prst="flowChartConnector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8" name="Flowchart: Connector 57">
                <a:extLst>
                  <a:ext uri="{FF2B5EF4-FFF2-40B4-BE49-F238E27FC236}">
                    <a16:creationId xmlns:a16="http://schemas.microsoft.com/office/drawing/2014/main" id="{BF0E8C35-CBBB-B2B6-5E93-4047CEA444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74433" y="6187307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01BDBECF-C765-9289-69B5-ECA6CC704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r="1772"/>
          <a:stretch/>
        </p:blipFill>
        <p:spPr>
          <a:xfrm>
            <a:off x="7479625" y="1299939"/>
            <a:ext cx="4851000" cy="264033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0F9351-5865-E790-2482-33BB86E7E0E1}"/>
              </a:ext>
            </a:extLst>
          </p:cNvPr>
          <p:cNvSpPr/>
          <p:nvPr/>
        </p:nvSpPr>
        <p:spPr>
          <a:xfrm>
            <a:off x="8053756" y="1501229"/>
            <a:ext cx="1658363" cy="2111127"/>
          </a:xfrm>
          <a:prstGeom prst="rect">
            <a:avLst/>
          </a:prstGeom>
          <a:solidFill>
            <a:srgbClr val="156082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FDFB9E-6C90-9D30-2938-054F8AD5422B}"/>
              </a:ext>
            </a:extLst>
          </p:cNvPr>
          <p:cNvSpPr/>
          <p:nvPr/>
        </p:nvSpPr>
        <p:spPr>
          <a:xfrm>
            <a:off x="9712119" y="1501228"/>
            <a:ext cx="2218312" cy="2111127"/>
          </a:xfrm>
          <a:prstGeom prst="rect">
            <a:avLst/>
          </a:prstGeom>
          <a:solidFill>
            <a:srgbClr val="156082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E1652DCF-31F0-CEDA-0BBC-2507E5207902}"/>
              </a:ext>
            </a:extLst>
          </p:cNvPr>
          <p:cNvSpPr/>
          <p:nvPr/>
        </p:nvSpPr>
        <p:spPr>
          <a:xfrm>
            <a:off x="8105072" y="5299022"/>
            <a:ext cx="3769429" cy="949378"/>
          </a:xfrm>
          <a:prstGeom prst="rect">
            <a:avLst/>
          </a:prstGeom>
          <a:solidFill>
            <a:srgbClr val="156082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97B76D22-8983-0788-2C17-922D7388CAF4}"/>
              </a:ext>
            </a:extLst>
          </p:cNvPr>
          <p:cNvSpPr/>
          <p:nvPr/>
        </p:nvSpPr>
        <p:spPr>
          <a:xfrm>
            <a:off x="8105071" y="4187826"/>
            <a:ext cx="3769428" cy="1114569"/>
          </a:xfrm>
          <a:prstGeom prst="rect">
            <a:avLst/>
          </a:prstGeom>
          <a:solidFill>
            <a:srgbClr val="156082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048" name="Freeform: Shape 1047">
            <a:extLst>
              <a:ext uri="{FF2B5EF4-FFF2-40B4-BE49-F238E27FC236}">
                <a16:creationId xmlns:a16="http://schemas.microsoft.com/office/drawing/2014/main" id="{AD80BE08-8F81-45C7-EF1D-C65B42972B22}"/>
              </a:ext>
            </a:extLst>
          </p:cNvPr>
          <p:cNvSpPr>
            <a:spLocks noChangeAspect="1"/>
          </p:cNvSpPr>
          <p:nvPr/>
        </p:nvSpPr>
        <p:spPr>
          <a:xfrm>
            <a:off x="1851207" y="4542361"/>
            <a:ext cx="3063616" cy="1780856"/>
          </a:xfrm>
          <a:custGeom>
            <a:avLst/>
            <a:gdLst>
              <a:gd name="connsiteX0" fmla="*/ 0 w 4276725"/>
              <a:gd name="connsiteY0" fmla="*/ 1347787 h 2486025"/>
              <a:gd name="connsiteX1" fmla="*/ 138112 w 4276725"/>
              <a:gd name="connsiteY1" fmla="*/ 923925 h 2486025"/>
              <a:gd name="connsiteX2" fmla="*/ 804862 w 4276725"/>
              <a:gd name="connsiteY2" fmla="*/ 423862 h 2486025"/>
              <a:gd name="connsiteX3" fmla="*/ 1123950 w 4276725"/>
              <a:gd name="connsiteY3" fmla="*/ 204787 h 2486025"/>
              <a:gd name="connsiteX4" fmla="*/ 1738312 w 4276725"/>
              <a:gd name="connsiteY4" fmla="*/ 0 h 2486025"/>
              <a:gd name="connsiteX5" fmla="*/ 1971675 w 4276725"/>
              <a:gd name="connsiteY5" fmla="*/ 38100 h 2486025"/>
              <a:gd name="connsiteX6" fmla="*/ 2038350 w 4276725"/>
              <a:gd name="connsiteY6" fmla="*/ 28575 h 2486025"/>
              <a:gd name="connsiteX7" fmla="*/ 2081212 w 4276725"/>
              <a:gd name="connsiteY7" fmla="*/ 66675 h 2486025"/>
              <a:gd name="connsiteX8" fmla="*/ 2109787 w 4276725"/>
              <a:gd name="connsiteY8" fmla="*/ 176212 h 2486025"/>
              <a:gd name="connsiteX9" fmla="*/ 2181225 w 4276725"/>
              <a:gd name="connsiteY9" fmla="*/ 309562 h 2486025"/>
              <a:gd name="connsiteX10" fmla="*/ 2271712 w 4276725"/>
              <a:gd name="connsiteY10" fmla="*/ 404812 h 2486025"/>
              <a:gd name="connsiteX11" fmla="*/ 2576512 w 4276725"/>
              <a:gd name="connsiteY11" fmla="*/ 800100 h 2486025"/>
              <a:gd name="connsiteX12" fmla="*/ 2686050 w 4276725"/>
              <a:gd name="connsiteY12" fmla="*/ 909637 h 2486025"/>
              <a:gd name="connsiteX13" fmla="*/ 2976562 w 4276725"/>
              <a:gd name="connsiteY13" fmla="*/ 1257300 h 2486025"/>
              <a:gd name="connsiteX14" fmla="*/ 3024187 w 4276725"/>
              <a:gd name="connsiteY14" fmla="*/ 1314450 h 2486025"/>
              <a:gd name="connsiteX15" fmla="*/ 3038475 w 4276725"/>
              <a:gd name="connsiteY15" fmla="*/ 1343025 h 2486025"/>
              <a:gd name="connsiteX16" fmla="*/ 3095625 w 4276725"/>
              <a:gd name="connsiteY16" fmla="*/ 1390650 h 2486025"/>
              <a:gd name="connsiteX17" fmla="*/ 3157537 w 4276725"/>
              <a:gd name="connsiteY17" fmla="*/ 1466850 h 2486025"/>
              <a:gd name="connsiteX18" fmla="*/ 3333750 w 4276725"/>
              <a:gd name="connsiteY18" fmla="*/ 1604962 h 2486025"/>
              <a:gd name="connsiteX19" fmla="*/ 3481387 w 4276725"/>
              <a:gd name="connsiteY19" fmla="*/ 1757362 h 2486025"/>
              <a:gd name="connsiteX20" fmla="*/ 3629025 w 4276725"/>
              <a:gd name="connsiteY20" fmla="*/ 1885950 h 2486025"/>
              <a:gd name="connsiteX21" fmla="*/ 3700462 w 4276725"/>
              <a:gd name="connsiteY21" fmla="*/ 1952625 h 2486025"/>
              <a:gd name="connsiteX22" fmla="*/ 3881437 w 4276725"/>
              <a:gd name="connsiteY22" fmla="*/ 2085975 h 2486025"/>
              <a:gd name="connsiteX23" fmla="*/ 4057650 w 4276725"/>
              <a:gd name="connsiteY23" fmla="*/ 2205037 h 2486025"/>
              <a:gd name="connsiteX24" fmla="*/ 4171950 w 4276725"/>
              <a:gd name="connsiteY24" fmla="*/ 2266950 h 2486025"/>
              <a:gd name="connsiteX25" fmla="*/ 4210050 w 4276725"/>
              <a:gd name="connsiteY25" fmla="*/ 2300287 h 2486025"/>
              <a:gd name="connsiteX26" fmla="*/ 4276725 w 4276725"/>
              <a:gd name="connsiteY26" fmla="*/ 2333625 h 2486025"/>
              <a:gd name="connsiteX27" fmla="*/ 4276725 w 4276725"/>
              <a:gd name="connsiteY27" fmla="*/ 2386012 h 2486025"/>
              <a:gd name="connsiteX28" fmla="*/ 4124325 w 4276725"/>
              <a:gd name="connsiteY28" fmla="*/ 2457450 h 2486025"/>
              <a:gd name="connsiteX29" fmla="*/ 3595687 w 4276725"/>
              <a:gd name="connsiteY29" fmla="*/ 2486025 h 2486025"/>
              <a:gd name="connsiteX30" fmla="*/ 3438525 w 4276725"/>
              <a:gd name="connsiteY30" fmla="*/ 2481262 h 2486025"/>
              <a:gd name="connsiteX31" fmla="*/ 3176587 w 4276725"/>
              <a:gd name="connsiteY31" fmla="*/ 2424112 h 2486025"/>
              <a:gd name="connsiteX32" fmla="*/ 2828925 w 4276725"/>
              <a:gd name="connsiteY32" fmla="*/ 2286000 h 2486025"/>
              <a:gd name="connsiteX33" fmla="*/ 2519362 w 4276725"/>
              <a:gd name="connsiteY33" fmla="*/ 2133600 h 2486025"/>
              <a:gd name="connsiteX34" fmla="*/ 2214562 w 4276725"/>
              <a:gd name="connsiteY34" fmla="*/ 1947862 h 2486025"/>
              <a:gd name="connsiteX35" fmla="*/ 2157412 w 4276725"/>
              <a:gd name="connsiteY35" fmla="*/ 1919287 h 2486025"/>
              <a:gd name="connsiteX36" fmla="*/ 2028825 w 4276725"/>
              <a:gd name="connsiteY36" fmla="*/ 1819275 h 2486025"/>
              <a:gd name="connsiteX37" fmla="*/ 1928812 w 4276725"/>
              <a:gd name="connsiteY37" fmla="*/ 1762125 h 2486025"/>
              <a:gd name="connsiteX38" fmla="*/ 1652587 w 4276725"/>
              <a:gd name="connsiteY38" fmla="*/ 1585912 h 2486025"/>
              <a:gd name="connsiteX39" fmla="*/ 1504950 w 4276725"/>
              <a:gd name="connsiteY39" fmla="*/ 1519237 h 2486025"/>
              <a:gd name="connsiteX40" fmla="*/ 1166812 w 4276725"/>
              <a:gd name="connsiteY40" fmla="*/ 1433512 h 2486025"/>
              <a:gd name="connsiteX41" fmla="*/ 1038225 w 4276725"/>
              <a:gd name="connsiteY41" fmla="*/ 1409700 h 2486025"/>
              <a:gd name="connsiteX42" fmla="*/ 695325 w 4276725"/>
              <a:gd name="connsiteY42" fmla="*/ 1400175 h 2486025"/>
              <a:gd name="connsiteX43" fmla="*/ 395287 w 4276725"/>
              <a:gd name="connsiteY43" fmla="*/ 1414462 h 2486025"/>
              <a:gd name="connsiteX44" fmla="*/ 328612 w 4276725"/>
              <a:gd name="connsiteY44" fmla="*/ 1419225 h 2486025"/>
              <a:gd name="connsiteX45" fmla="*/ 214312 w 4276725"/>
              <a:gd name="connsiteY45" fmla="*/ 1395412 h 2486025"/>
              <a:gd name="connsiteX46" fmla="*/ 152400 w 4276725"/>
              <a:gd name="connsiteY46" fmla="*/ 1385887 h 2486025"/>
              <a:gd name="connsiteX47" fmla="*/ 0 w 4276725"/>
              <a:gd name="connsiteY47" fmla="*/ 1347787 h 248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276725" h="2486025">
                <a:moveTo>
                  <a:pt x="0" y="1347787"/>
                </a:moveTo>
                <a:lnTo>
                  <a:pt x="138112" y="923925"/>
                </a:lnTo>
                <a:lnTo>
                  <a:pt x="804862" y="423862"/>
                </a:lnTo>
                <a:lnTo>
                  <a:pt x="1123950" y="204787"/>
                </a:lnTo>
                <a:lnTo>
                  <a:pt x="1738312" y="0"/>
                </a:lnTo>
                <a:lnTo>
                  <a:pt x="1971675" y="38100"/>
                </a:lnTo>
                <a:lnTo>
                  <a:pt x="2038350" y="28575"/>
                </a:lnTo>
                <a:lnTo>
                  <a:pt x="2081212" y="66675"/>
                </a:lnTo>
                <a:lnTo>
                  <a:pt x="2109787" y="176212"/>
                </a:lnTo>
                <a:lnTo>
                  <a:pt x="2181225" y="309562"/>
                </a:lnTo>
                <a:lnTo>
                  <a:pt x="2271712" y="404812"/>
                </a:lnTo>
                <a:lnTo>
                  <a:pt x="2576512" y="800100"/>
                </a:lnTo>
                <a:lnTo>
                  <a:pt x="2686050" y="909637"/>
                </a:lnTo>
                <a:lnTo>
                  <a:pt x="2976562" y="1257300"/>
                </a:lnTo>
                <a:lnTo>
                  <a:pt x="3024187" y="1314450"/>
                </a:lnTo>
                <a:lnTo>
                  <a:pt x="3038475" y="1343025"/>
                </a:lnTo>
                <a:lnTo>
                  <a:pt x="3095625" y="1390650"/>
                </a:lnTo>
                <a:lnTo>
                  <a:pt x="3157537" y="1466850"/>
                </a:lnTo>
                <a:lnTo>
                  <a:pt x="3333750" y="1604962"/>
                </a:lnTo>
                <a:lnTo>
                  <a:pt x="3481387" y="1757362"/>
                </a:lnTo>
                <a:lnTo>
                  <a:pt x="3629025" y="1885950"/>
                </a:lnTo>
                <a:lnTo>
                  <a:pt x="3700462" y="1952625"/>
                </a:lnTo>
                <a:lnTo>
                  <a:pt x="3881437" y="2085975"/>
                </a:lnTo>
                <a:lnTo>
                  <a:pt x="4057650" y="2205037"/>
                </a:lnTo>
                <a:lnTo>
                  <a:pt x="4171950" y="2266950"/>
                </a:lnTo>
                <a:lnTo>
                  <a:pt x="4210050" y="2300287"/>
                </a:lnTo>
                <a:lnTo>
                  <a:pt x="4276725" y="2333625"/>
                </a:lnTo>
                <a:lnTo>
                  <a:pt x="4276725" y="2386012"/>
                </a:lnTo>
                <a:lnTo>
                  <a:pt x="4124325" y="2457450"/>
                </a:lnTo>
                <a:lnTo>
                  <a:pt x="3595687" y="2486025"/>
                </a:lnTo>
                <a:lnTo>
                  <a:pt x="3438525" y="2481262"/>
                </a:lnTo>
                <a:lnTo>
                  <a:pt x="3176587" y="2424112"/>
                </a:lnTo>
                <a:lnTo>
                  <a:pt x="2828925" y="2286000"/>
                </a:lnTo>
                <a:lnTo>
                  <a:pt x="2519362" y="2133600"/>
                </a:lnTo>
                <a:lnTo>
                  <a:pt x="2214562" y="1947862"/>
                </a:lnTo>
                <a:lnTo>
                  <a:pt x="2157412" y="1919287"/>
                </a:lnTo>
                <a:lnTo>
                  <a:pt x="2028825" y="1819275"/>
                </a:lnTo>
                <a:lnTo>
                  <a:pt x="1928812" y="1762125"/>
                </a:lnTo>
                <a:lnTo>
                  <a:pt x="1652587" y="1585912"/>
                </a:lnTo>
                <a:lnTo>
                  <a:pt x="1504950" y="1519237"/>
                </a:lnTo>
                <a:lnTo>
                  <a:pt x="1166812" y="1433512"/>
                </a:lnTo>
                <a:lnTo>
                  <a:pt x="1038225" y="1409700"/>
                </a:lnTo>
                <a:lnTo>
                  <a:pt x="695325" y="1400175"/>
                </a:lnTo>
                <a:lnTo>
                  <a:pt x="395287" y="1414462"/>
                </a:lnTo>
                <a:lnTo>
                  <a:pt x="328612" y="1419225"/>
                </a:lnTo>
                <a:lnTo>
                  <a:pt x="214312" y="1395412"/>
                </a:lnTo>
                <a:lnTo>
                  <a:pt x="152400" y="1385887"/>
                </a:lnTo>
                <a:lnTo>
                  <a:pt x="0" y="1347787"/>
                </a:lnTo>
                <a:close/>
              </a:path>
            </a:pathLst>
          </a:custGeom>
          <a:solidFill>
            <a:srgbClr val="95B6C5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IL" kern="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050" name="Freeform: Shape 1049">
            <a:extLst>
              <a:ext uri="{FF2B5EF4-FFF2-40B4-BE49-F238E27FC236}">
                <a16:creationId xmlns:a16="http://schemas.microsoft.com/office/drawing/2014/main" id="{535E1E2B-52DB-2727-9029-F67CCE909C6A}"/>
              </a:ext>
            </a:extLst>
          </p:cNvPr>
          <p:cNvSpPr/>
          <p:nvPr/>
        </p:nvSpPr>
        <p:spPr>
          <a:xfrm>
            <a:off x="3148849" y="4821209"/>
            <a:ext cx="1646417" cy="1432310"/>
          </a:xfrm>
          <a:custGeom>
            <a:avLst/>
            <a:gdLst>
              <a:gd name="connsiteX0" fmla="*/ 142875 w 1062038"/>
              <a:gd name="connsiteY0" fmla="*/ 0 h 923925"/>
              <a:gd name="connsiteX1" fmla="*/ 495300 w 1062038"/>
              <a:gd name="connsiteY1" fmla="*/ 414338 h 923925"/>
              <a:gd name="connsiteX2" fmla="*/ 595313 w 1062038"/>
              <a:gd name="connsiteY2" fmla="*/ 519113 h 923925"/>
              <a:gd name="connsiteX3" fmla="*/ 900113 w 1062038"/>
              <a:gd name="connsiteY3" fmla="*/ 809625 h 923925"/>
              <a:gd name="connsiteX4" fmla="*/ 1042988 w 1062038"/>
              <a:gd name="connsiteY4" fmla="*/ 890588 h 923925"/>
              <a:gd name="connsiteX5" fmla="*/ 1062038 w 1062038"/>
              <a:gd name="connsiteY5" fmla="*/ 914400 h 923925"/>
              <a:gd name="connsiteX6" fmla="*/ 981075 w 1062038"/>
              <a:gd name="connsiteY6" fmla="*/ 923925 h 923925"/>
              <a:gd name="connsiteX7" fmla="*/ 690563 w 1062038"/>
              <a:gd name="connsiteY7" fmla="*/ 919163 h 923925"/>
              <a:gd name="connsiteX8" fmla="*/ 457200 w 1062038"/>
              <a:gd name="connsiteY8" fmla="*/ 809625 h 923925"/>
              <a:gd name="connsiteX9" fmla="*/ 152400 w 1062038"/>
              <a:gd name="connsiteY9" fmla="*/ 638175 h 923925"/>
              <a:gd name="connsiteX10" fmla="*/ 0 w 1062038"/>
              <a:gd name="connsiteY10" fmla="*/ 519113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2038" h="923925">
                <a:moveTo>
                  <a:pt x="142875" y="0"/>
                </a:moveTo>
                <a:lnTo>
                  <a:pt x="495300" y="414338"/>
                </a:lnTo>
                <a:lnTo>
                  <a:pt x="595313" y="519113"/>
                </a:lnTo>
                <a:lnTo>
                  <a:pt x="900113" y="809625"/>
                </a:lnTo>
                <a:lnTo>
                  <a:pt x="1042988" y="890588"/>
                </a:lnTo>
                <a:lnTo>
                  <a:pt x="1062038" y="914400"/>
                </a:lnTo>
                <a:lnTo>
                  <a:pt x="981075" y="923925"/>
                </a:lnTo>
                <a:lnTo>
                  <a:pt x="690563" y="919163"/>
                </a:lnTo>
                <a:lnTo>
                  <a:pt x="457200" y="809625"/>
                </a:lnTo>
                <a:lnTo>
                  <a:pt x="152400" y="638175"/>
                </a:lnTo>
                <a:lnTo>
                  <a:pt x="0" y="519113"/>
                </a:lnTo>
              </a:path>
            </a:pathLst>
          </a:custGeom>
          <a:noFill/>
          <a:ln w="28575" cap="flat" cmpd="sng" algn="ctr">
            <a:solidFill>
              <a:srgbClr val="0E2841">
                <a:lumMod val="90000"/>
                <a:lumOff val="10000"/>
              </a:srgbClr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IL" kern="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051" name="Freeform: Shape 1050">
            <a:extLst>
              <a:ext uri="{FF2B5EF4-FFF2-40B4-BE49-F238E27FC236}">
                <a16:creationId xmlns:a16="http://schemas.microsoft.com/office/drawing/2014/main" id="{5FCAF64D-DB8F-D9C2-E034-520A2B70890F}"/>
              </a:ext>
            </a:extLst>
          </p:cNvPr>
          <p:cNvSpPr/>
          <p:nvPr/>
        </p:nvSpPr>
        <p:spPr>
          <a:xfrm>
            <a:off x="1960180" y="4636635"/>
            <a:ext cx="1365860" cy="959795"/>
          </a:xfrm>
          <a:custGeom>
            <a:avLst/>
            <a:gdLst>
              <a:gd name="connsiteX0" fmla="*/ 738187 w 881062"/>
              <a:gd name="connsiteY0" fmla="*/ 619125 h 619125"/>
              <a:gd name="connsiteX1" fmla="*/ 590550 w 881062"/>
              <a:gd name="connsiteY1" fmla="*/ 561975 h 619125"/>
              <a:gd name="connsiteX2" fmla="*/ 371475 w 881062"/>
              <a:gd name="connsiteY2" fmla="*/ 533400 h 619125"/>
              <a:gd name="connsiteX3" fmla="*/ 71437 w 881062"/>
              <a:gd name="connsiteY3" fmla="*/ 542925 h 619125"/>
              <a:gd name="connsiteX4" fmla="*/ 0 w 881062"/>
              <a:gd name="connsiteY4" fmla="*/ 509587 h 619125"/>
              <a:gd name="connsiteX5" fmla="*/ 57150 w 881062"/>
              <a:gd name="connsiteY5" fmla="*/ 404812 h 619125"/>
              <a:gd name="connsiteX6" fmla="*/ 481012 w 881062"/>
              <a:gd name="connsiteY6" fmla="*/ 80962 h 619125"/>
              <a:gd name="connsiteX7" fmla="*/ 733425 w 881062"/>
              <a:gd name="connsiteY7" fmla="*/ 0 h 619125"/>
              <a:gd name="connsiteX8" fmla="*/ 847725 w 881062"/>
              <a:gd name="connsiteY8" fmla="*/ 23812 h 619125"/>
              <a:gd name="connsiteX9" fmla="*/ 881062 w 881062"/>
              <a:gd name="connsiteY9" fmla="*/ 857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1062" h="619125">
                <a:moveTo>
                  <a:pt x="738187" y="619125"/>
                </a:moveTo>
                <a:lnTo>
                  <a:pt x="590550" y="561975"/>
                </a:lnTo>
                <a:lnTo>
                  <a:pt x="371475" y="533400"/>
                </a:lnTo>
                <a:lnTo>
                  <a:pt x="71437" y="542925"/>
                </a:lnTo>
                <a:lnTo>
                  <a:pt x="0" y="509587"/>
                </a:lnTo>
                <a:lnTo>
                  <a:pt x="57150" y="404812"/>
                </a:lnTo>
                <a:lnTo>
                  <a:pt x="481012" y="80962"/>
                </a:lnTo>
                <a:lnTo>
                  <a:pt x="733425" y="0"/>
                </a:lnTo>
                <a:lnTo>
                  <a:pt x="847725" y="23812"/>
                </a:lnTo>
                <a:lnTo>
                  <a:pt x="881062" y="85725"/>
                </a:lnTo>
              </a:path>
            </a:pathLst>
          </a:custGeom>
          <a:noFill/>
          <a:ln w="28575" cap="flat" cmpd="sng" algn="ctr">
            <a:solidFill>
              <a:srgbClr val="0E2841">
                <a:lumMod val="90000"/>
                <a:lumOff val="10000"/>
              </a:srgbClr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IL" kern="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3E70C9BC-90B1-3E40-9897-2F6931DDA14E}"/>
              </a:ext>
            </a:extLst>
          </p:cNvPr>
          <p:cNvSpPr/>
          <p:nvPr/>
        </p:nvSpPr>
        <p:spPr>
          <a:xfrm rot="16921771">
            <a:off x="2350930" y="5655026"/>
            <a:ext cx="669705" cy="159305"/>
          </a:xfrm>
          <a:prstGeom prst="rect">
            <a:avLst/>
          </a:prstGeom>
          <a:solidFill>
            <a:srgbClr val="FFC000"/>
          </a:solidFill>
          <a:ln w="19050" cap="rnd" cmpd="sng" algn="ctr">
            <a:solidFill>
              <a:srgbClr val="B0151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LID4096" kern="0" dirty="0">
              <a:solidFill>
                <a:prstClr val="white"/>
              </a:solidFill>
            </a:endParaRPr>
          </a:p>
        </p:txBody>
      </p: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7C27D6E1-3A4D-705E-6673-1713FF596844}"/>
              </a:ext>
            </a:extLst>
          </p:cNvPr>
          <p:cNvGrpSpPr/>
          <p:nvPr/>
        </p:nvGrpSpPr>
        <p:grpSpPr>
          <a:xfrm>
            <a:off x="2900148" y="4910241"/>
            <a:ext cx="291600" cy="291600"/>
            <a:chOff x="3039057" y="5499468"/>
            <a:chExt cx="291600" cy="291600"/>
          </a:xfrm>
        </p:grpSpPr>
        <p:sp>
          <p:nvSpPr>
            <p:cNvPr id="1055" name="Oval 1054">
              <a:extLst>
                <a:ext uri="{FF2B5EF4-FFF2-40B4-BE49-F238E27FC236}">
                  <a16:creationId xmlns:a16="http://schemas.microsoft.com/office/drawing/2014/main" id="{75B64372-ED78-9F90-D5A0-0B7C5DF358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6573" y="5575165"/>
              <a:ext cx="144777" cy="144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056" name="Picture 6" descr="Circular arrow counterclockwise rotating symbol - Free arrows icons">
              <a:extLst>
                <a:ext uri="{FF2B5EF4-FFF2-40B4-BE49-F238E27FC236}">
                  <a16:creationId xmlns:a16="http://schemas.microsoft.com/office/drawing/2014/main" id="{47867265-5ACA-8ADF-3DA9-94D5258B68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057" y="5499468"/>
              <a:ext cx="291600" cy="29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C6B7D4F4-9D65-FEFE-6A98-9B399236151F}"/>
              </a:ext>
            </a:extLst>
          </p:cNvPr>
          <p:cNvGrpSpPr/>
          <p:nvPr/>
        </p:nvGrpSpPr>
        <p:grpSpPr>
          <a:xfrm>
            <a:off x="3361028" y="5390579"/>
            <a:ext cx="291600" cy="291600"/>
            <a:chOff x="3040986" y="5500381"/>
            <a:chExt cx="291600" cy="291600"/>
          </a:xfrm>
        </p:grpSpPr>
        <p:sp>
          <p:nvSpPr>
            <p:cNvPr id="1058" name="Oval 1057">
              <a:extLst>
                <a:ext uri="{FF2B5EF4-FFF2-40B4-BE49-F238E27FC236}">
                  <a16:creationId xmlns:a16="http://schemas.microsoft.com/office/drawing/2014/main" id="{0A22CC91-1CB6-6FAC-D534-529125BE09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6573" y="5575165"/>
              <a:ext cx="144777" cy="144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059" name="Picture 6" descr="Circular arrow counterclockwise rotating symbol - Free arrows icons">
              <a:extLst>
                <a:ext uri="{FF2B5EF4-FFF2-40B4-BE49-F238E27FC236}">
                  <a16:creationId xmlns:a16="http://schemas.microsoft.com/office/drawing/2014/main" id="{C4506C7F-7CB9-386E-36EA-475B9469C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0986" y="5500381"/>
              <a:ext cx="291600" cy="29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7A6FBA-6246-05DA-3E85-38BF1C81717C}"/>
              </a:ext>
            </a:extLst>
          </p:cNvPr>
          <p:cNvGrpSpPr/>
          <p:nvPr/>
        </p:nvGrpSpPr>
        <p:grpSpPr>
          <a:xfrm>
            <a:off x="2420301" y="5018195"/>
            <a:ext cx="291600" cy="291600"/>
            <a:chOff x="3036401" y="5498717"/>
            <a:chExt cx="291600" cy="2916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7D08A10-D834-9CE7-08DB-2AA5385806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6573" y="5575165"/>
              <a:ext cx="144777" cy="144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7" name="Picture 6" descr="Circular arrow counterclockwise rotating symbol - Free arrows icons">
              <a:extLst>
                <a:ext uri="{FF2B5EF4-FFF2-40B4-BE49-F238E27FC236}">
                  <a16:creationId xmlns:a16="http://schemas.microsoft.com/office/drawing/2014/main" id="{FB797969-5D3D-58B0-7F82-7E5BEE5F31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6401" y="5498717"/>
              <a:ext cx="291600" cy="29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7C2F5B9-8E70-667E-A44C-641C7DA042F6}"/>
              </a:ext>
            </a:extLst>
          </p:cNvPr>
          <p:cNvGrpSpPr/>
          <p:nvPr/>
        </p:nvGrpSpPr>
        <p:grpSpPr>
          <a:xfrm>
            <a:off x="3744609" y="5680110"/>
            <a:ext cx="291600" cy="291600"/>
            <a:chOff x="3039360" y="5498075"/>
            <a:chExt cx="291600" cy="29160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B54BBDA-7BAB-542A-FF09-D34AD0FA5D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16573" y="5575165"/>
              <a:ext cx="144777" cy="1440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0" name="Picture 6" descr="Circular arrow counterclockwise rotating symbol - Free arrows icons">
              <a:extLst>
                <a:ext uri="{FF2B5EF4-FFF2-40B4-BE49-F238E27FC236}">
                  <a16:creationId xmlns:a16="http://schemas.microsoft.com/office/drawing/2014/main" id="{2A36F2E2-08D1-EB63-C132-83232558E2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360" y="5498075"/>
              <a:ext cx="291600" cy="29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179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4" grpId="0" animBg="1"/>
      <p:bldP spid="1031" grpId="0" animBg="1"/>
      <p:bldP spid="1031" grpId="1" animBg="1"/>
      <p:bldP spid="1032" grpId="0" animBg="1"/>
      <p:bldP spid="1050" grpId="0" animBg="1"/>
      <p:bldP spid="105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17B0E-03E1-D045-E69C-0D2FA59A6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5DBDA6E-A557-268D-7C9D-0483CCC54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9325" y="1299600"/>
            <a:ext cx="5029200" cy="264033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AD85B5-D2A0-5FA8-030E-CB5D87080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Vortex Entry / Exit Affect Spectra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FDF140-0382-C69E-E917-4C60AD3A37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45093" y="1314751"/>
                <a:ext cx="4846397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Two regimes in decreasing field: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&gt;5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𝑚𝑇</m:t>
                    </m:r>
                  </m:oMath>
                </a14:m>
                <a:r>
                  <a:rPr lang="en-US" sz="2000" dirty="0"/>
                  <a:t>: </a:t>
                </a:r>
                <a:r>
                  <a:rPr lang="en-US" dirty="0"/>
                  <a:t>Meissner decreasing to full cancellation</a:t>
                </a:r>
                <a:endParaRPr lang="en-US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 &lt; 5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𝑚𝑇</m:t>
                    </m:r>
                  </m:oMath>
                </a14:m>
                <a:r>
                  <a:rPr lang="en-US" sz="2000" dirty="0"/>
                  <a:t>: Vortices exit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FFDF140-0382-C69E-E917-4C60AD3A37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45093" y="1314751"/>
                <a:ext cx="4846397" cy="4351338"/>
              </a:xfrm>
              <a:blipFill>
                <a:blip r:embed="rId4"/>
                <a:stretch>
                  <a:fillRect l="-3133" t="-1749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F31E9C80-A860-D536-6ADD-5278982EEF75}"/>
              </a:ext>
            </a:extLst>
          </p:cNvPr>
          <p:cNvSpPr/>
          <p:nvPr/>
        </p:nvSpPr>
        <p:spPr>
          <a:xfrm>
            <a:off x="10813777" y="1462088"/>
            <a:ext cx="1214712" cy="2090020"/>
          </a:xfrm>
          <a:prstGeom prst="rect">
            <a:avLst/>
          </a:prstGeom>
          <a:solidFill>
            <a:srgbClr val="156082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BA8B1E1-62A9-7418-BDA3-4785E081230B}"/>
              </a:ext>
            </a:extLst>
          </p:cNvPr>
          <p:cNvSpPr/>
          <p:nvPr/>
        </p:nvSpPr>
        <p:spPr>
          <a:xfrm>
            <a:off x="8142289" y="1462088"/>
            <a:ext cx="2671489" cy="2090019"/>
          </a:xfrm>
          <a:prstGeom prst="rect">
            <a:avLst/>
          </a:prstGeom>
          <a:solidFill>
            <a:srgbClr val="156082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ED6A655-1DCC-4F49-4D4D-FF5414894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9325" y="3999601"/>
            <a:ext cx="4890600" cy="2567565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74761A5-C462-D954-F634-E8C2C35842C5}"/>
              </a:ext>
            </a:extLst>
          </p:cNvPr>
          <p:cNvSpPr/>
          <p:nvPr/>
        </p:nvSpPr>
        <p:spPr>
          <a:xfrm>
            <a:off x="8105775" y="4200525"/>
            <a:ext cx="3805239" cy="586287"/>
          </a:xfrm>
          <a:prstGeom prst="rect">
            <a:avLst/>
          </a:prstGeom>
          <a:solidFill>
            <a:srgbClr val="156082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8C16D92-9C01-5770-1539-92ECF28241C7}"/>
              </a:ext>
            </a:extLst>
          </p:cNvPr>
          <p:cNvSpPr/>
          <p:nvPr/>
        </p:nvSpPr>
        <p:spPr>
          <a:xfrm>
            <a:off x="8107256" y="4786811"/>
            <a:ext cx="3805239" cy="1480639"/>
          </a:xfrm>
          <a:prstGeom prst="rect">
            <a:avLst/>
          </a:prstGeom>
          <a:solidFill>
            <a:srgbClr val="156082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AC1A5F-D774-4719-BBE0-2BA4776C5BB1}"/>
              </a:ext>
            </a:extLst>
          </p:cNvPr>
          <p:cNvGrpSpPr/>
          <p:nvPr/>
        </p:nvGrpSpPr>
        <p:grpSpPr>
          <a:xfrm>
            <a:off x="5239704" y="5171179"/>
            <a:ext cx="691067" cy="523220"/>
            <a:chOff x="4341178" y="5171179"/>
            <a:chExt cx="691067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FE2C7FA-7C34-D6FA-8F99-A7F6D8F9E059}"/>
                    </a:ext>
                  </a:extLst>
                </p:cNvPr>
                <p:cNvSpPr txBox="1"/>
                <p:nvPr/>
              </p:nvSpPr>
              <p:spPr>
                <a:xfrm>
                  <a:off x="4540739" y="5171179"/>
                  <a:ext cx="491506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LID4096" sz="28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FE2C7FA-7C34-D6FA-8F99-A7F6D8F9E0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0739" y="5171179"/>
                  <a:ext cx="491506" cy="52322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171EB1C-EACD-F532-A68A-B4FEF474F56C}"/>
                </a:ext>
              </a:extLst>
            </p:cNvPr>
            <p:cNvGrpSpPr/>
            <p:nvPr/>
          </p:nvGrpSpPr>
          <p:grpSpPr>
            <a:xfrm>
              <a:off x="4341178" y="5324789"/>
              <a:ext cx="216000" cy="216000"/>
              <a:chOff x="5189292" y="6102166"/>
              <a:chExt cx="216000" cy="216000"/>
            </a:xfrm>
          </p:grpSpPr>
          <p:sp>
            <p:nvSpPr>
              <p:cNvPr id="13" name="Flowchart: Connector 12">
                <a:extLst>
                  <a:ext uri="{FF2B5EF4-FFF2-40B4-BE49-F238E27FC236}">
                    <a16:creationId xmlns:a16="http://schemas.microsoft.com/office/drawing/2014/main" id="{117D8C4F-A55C-3629-1498-53825C7B46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89292" y="6102166"/>
                <a:ext cx="216000" cy="216000"/>
              </a:xfrm>
              <a:prstGeom prst="flowChartConnector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4" name="Flowchart: Connector 13">
                <a:extLst>
                  <a:ext uri="{FF2B5EF4-FFF2-40B4-BE49-F238E27FC236}">
                    <a16:creationId xmlns:a16="http://schemas.microsoft.com/office/drawing/2014/main" id="{13FD09C9-3FE7-4D65-E7D8-28BB311277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74433" y="6187307"/>
                <a:ext cx="45719" cy="45719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134068A-C7FD-86BB-556A-BDA9109E94F4}"/>
              </a:ext>
            </a:extLst>
          </p:cNvPr>
          <p:cNvSpPr>
            <a:spLocks noChangeAspect="1"/>
          </p:cNvSpPr>
          <p:nvPr/>
        </p:nvSpPr>
        <p:spPr>
          <a:xfrm>
            <a:off x="1852526" y="4543201"/>
            <a:ext cx="3063617" cy="1780855"/>
          </a:xfrm>
          <a:custGeom>
            <a:avLst/>
            <a:gdLst>
              <a:gd name="connsiteX0" fmla="*/ 0 w 4276725"/>
              <a:gd name="connsiteY0" fmla="*/ 1347787 h 2486025"/>
              <a:gd name="connsiteX1" fmla="*/ 138112 w 4276725"/>
              <a:gd name="connsiteY1" fmla="*/ 923925 h 2486025"/>
              <a:gd name="connsiteX2" fmla="*/ 804862 w 4276725"/>
              <a:gd name="connsiteY2" fmla="*/ 423862 h 2486025"/>
              <a:gd name="connsiteX3" fmla="*/ 1123950 w 4276725"/>
              <a:gd name="connsiteY3" fmla="*/ 204787 h 2486025"/>
              <a:gd name="connsiteX4" fmla="*/ 1738312 w 4276725"/>
              <a:gd name="connsiteY4" fmla="*/ 0 h 2486025"/>
              <a:gd name="connsiteX5" fmla="*/ 1971675 w 4276725"/>
              <a:gd name="connsiteY5" fmla="*/ 38100 h 2486025"/>
              <a:gd name="connsiteX6" fmla="*/ 2038350 w 4276725"/>
              <a:gd name="connsiteY6" fmla="*/ 28575 h 2486025"/>
              <a:gd name="connsiteX7" fmla="*/ 2081212 w 4276725"/>
              <a:gd name="connsiteY7" fmla="*/ 66675 h 2486025"/>
              <a:gd name="connsiteX8" fmla="*/ 2109787 w 4276725"/>
              <a:gd name="connsiteY8" fmla="*/ 176212 h 2486025"/>
              <a:gd name="connsiteX9" fmla="*/ 2181225 w 4276725"/>
              <a:gd name="connsiteY9" fmla="*/ 309562 h 2486025"/>
              <a:gd name="connsiteX10" fmla="*/ 2271712 w 4276725"/>
              <a:gd name="connsiteY10" fmla="*/ 404812 h 2486025"/>
              <a:gd name="connsiteX11" fmla="*/ 2576512 w 4276725"/>
              <a:gd name="connsiteY11" fmla="*/ 800100 h 2486025"/>
              <a:gd name="connsiteX12" fmla="*/ 2686050 w 4276725"/>
              <a:gd name="connsiteY12" fmla="*/ 909637 h 2486025"/>
              <a:gd name="connsiteX13" fmla="*/ 2976562 w 4276725"/>
              <a:gd name="connsiteY13" fmla="*/ 1257300 h 2486025"/>
              <a:gd name="connsiteX14" fmla="*/ 3024187 w 4276725"/>
              <a:gd name="connsiteY14" fmla="*/ 1314450 h 2486025"/>
              <a:gd name="connsiteX15" fmla="*/ 3038475 w 4276725"/>
              <a:gd name="connsiteY15" fmla="*/ 1343025 h 2486025"/>
              <a:gd name="connsiteX16" fmla="*/ 3095625 w 4276725"/>
              <a:gd name="connsiteY16" fmla="*/ 1390650 h 2486025"/>
              <a:gd name="connsiteX17" fmla="*/ 3157537 w 4276725"/>
              <a:gd name="connsiteY17" fmla="*/ 1466850 h 2486025"/>
              <a:gd name="connsiteX18" fmla="*/ 3333750 w 4276725"/>
              <a:gd name="connsiteY18" fmla="*/ 1604962 h 2486025"/>
              <a:gd name="connsiteX19" fmla="*/ 3481387 w 4276725"/>
              <a:gd name="connsiteY19" fmla="*/ 1757362 h 2486025"/>
              <a:gd name="connsiteX20" fmla="*/ 3629025 w 4276725"/>
              <a:gd name="connsiteY20" fmla="*/ 1885950 h 2486025"/>
              <a:gd name="connsiteX21" fmla="*/ 3700462 w 4276725"/>
              <a:gd name="connsiteY21" fmla="*/ 1952625 h 2486025"/>
              <a:gd name="connsiteX22" fmla="*/ 3881437 w 4276725"/>
              <a:gd name="connsiteY22" fmla="*/ 2085975 h 2486025"/>
              <a:gd name="connsiteX23" fmla="*/ 4057650 w 4276725"/>
              <a:gd name="connsiteY23" fmla="*/ 2205037 h 2486025"/>
              <a:gd name="connsiteX24" fmla="*/ 4171950 w 4276725"/>
              <a:gd name="connsiteY24" fmla="*/ 2266950 h 2486025"/>
              <a:gd name="connsiteX25" fmla="*/ 4210050 w 4276725"/>
              <a:gd name="connsiteY25" fmla="*/ 2300287 h 2486025"/>
              <a:gd name="connsiteX26" fmla="*/ 4276725 w 4276725"/>
              <a:gd name="connsiteY26" fmla="*/ 2333625 h 2486025"/>
              <a:gd name="connsiteX27" fmla="*/ 4276725 w 4276725"/>
              <a:gd name="connsiteY27" fmla="*/ 2386012 h 2486025"/>
              <a:gd name="connsiteX28" fmla="*/ 4124325 w 4276725"/>
              <a:gd name="connsiteY28" fmla="*/ 2457450 h 2486025"/>
              <a:gd name="connsiteX29" fmla="*/ 3595687 w 4276725"/>
              <a:gd name="connsiteY29" fmla="*/ 2486025 h 2486025"/>
              <a:gd name="connsiteX30" fmla="*/ 3438525 w 4276725"/>
              <a:gd name="connsiteY30" fmla="*/ 2481262 h 2486025"/>
              <a:gd name="connsiteX31" fmla="*/ 3176587 w 4276725"/>
              <a:gd name="connsiteY31" fmla="*/ 2424112 h 2486025"/>
              <a:gd name="connsiteX32" fmla="*/ 2828925 w 4276725"/>
              <a:gd name="connsiteY32" fmla="*/ 2286000 h 2486025"/>
              <a:gd name="connsiteX33" fmla="*/ 2519362 w 4276725"/>
              <a:gd name="connsiteY33" fmla="*/ 2133600 h 2486025"/>
              <a:gd name="connsiteX34" fmla="*/ 2214562 w 4276725"/>
              <a:gd name="connsiteY34" fmla="*/ 1947862 h 2486025"/>
              <a:gd name="connsiteX35" fmla="*/ 2157412 w 4276725"/>
              <a:gd name="connsiteY35" fmla="*/ 1919287 h 2486025"/>
              <a:gd name="connsiteX36" fmla="*/ 2028825 w 4276725"/>
              <a:gd name="connsiteY36" fmla="*/ 1819275 h 2486025"/>
              <a:gd name="connsiteX37" fmla="*/ 1928812 w 4276725"/>
              <a:gd name="connsiteY37" fmla="*/ 1762125 h 2486025"/>
              <a:gd name="connsiteX38" fmla="*/ 1652587 w 4276725"/>
              <a:gd name="connsiteY38" fmla="*/ 1585912 h 2486025"/>
              <a:gd name="connsiteX39" fmla="*/ 1504950 w 4276725"/>
              <a:gd name="connsiteY39" fmla="*/ 1519237 h 2486025"/>
              <a:gd name="connsiteX40" fmla="*/ 1166812 w 4276725"/>
              <a:gd name="connsiteY40" fmla="*/ 1433512 h 2486025"/>
              <a:gd name="connsiteX41" fmla="*/ 1038225 w 4276725"/>
              <a:gd name="connsiteY41" fmla="*/ 1409700 h 2486025"/>
              <a:gd name="connsiteX42" fmla="*/ 695325 w 4276725"/>
              <a:gd name="connsiteY42" fmla="*/ 1400175 h 2486025"/>
              <a:gd name="connsiteX43" fmla="*/ 395287 w 4276725"/>
              <a:gd name="connsiteY43" fmla="*/ 1414462 h 2486025"/>
              <a:gd name="connsiteX44" fmla="*/ 328612 w 4276725"/>
              <a:gd name="connsiteY44" fmla="*/ 1419225 h 2486025"/>
              <a:gd name="connsiteX45" fmla="*/ 214312 w 4276725"/>
              <a:gd name="connsiteY45" fmla="*/ 1395412 h 2486025"/>
              <a:gd name="connsiteX46" fmla="*/ 152400 w 4276725"/>
              <a:gd name="connsiteY46" fmla="*/ 1385887 h 2486025"/>
              <a:gd name="connsiteX47" fmla="*/ 0 w 4276725"/>
              <a:gd name="connsiteY47" fmla="*/ 1347787 h 248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276725" h="2486025">
                <a:moveTo>
                  <a:pt x="0" y="1347787"/>
                </a:moveTo>
                <a:lnTo>
                  <a:pt x="138112" y="923925"/>
                </a:lnTo>
                <a:lnTo>
                  <a:pt x="804862" y="423862"/>
                </a:lnTo>
                <a:lnTo>
                  <a:pt x="1123950" y="204787"/>
                </a:lnTo>
                <a:lnTo>
                  <a:pt x="1738312" y="0"/>
                </a:lnTo>
                <a:lnTo>
                  <a:pt x="1971675" y="38100"/>
                </a:lnTo>
                <a:lnTo>
                  <a:pt x="2038350" y="28575"/>
                </a:lnTo>
                <a:lnTo>
                  <a:pt x="2081212" y="66675"/>
                </a:lnTo>
                <a:lnTo>
                  <a:pt x="2109787" y="176212"/>
                </a:lnTo>
                <a:lnTo>
                  <a:pt x="2181225" y="309562"/>
                </a:lnTo>
                <a:lnTo>
                  <a:pt x="2271712" y="404812"/>
                </a:lnTo>
                <a:lnTo>
                  <a:pt x="2576512" y="800100"/>
                </a:lnTo>
                <a:lnTo>
                  <a:pt x="2686050" y="909637"/>
                </a:lnTo>
                <a:lnTo>
                  <a:pt x="2976562" y="1257300"/>
                </a:lnTo>
                <a:lnTo>
                  <a:pt x="3024187" y="1314450"/>
                </a:lnTo>
                <a:lnTo>
                  <a:pt x="3038475" y="1343025"/>
                </a:lnTo>
                <a:lnTo>
                  <a:pt x="3095625" y="1390650"/>
                </a:lnTo>
                <a:lnTo>
                  <a:pt x="3157537" y="1466850"/>
                </a:lnTo>
                <a:lnTo>
                  <a:pt x="3333750" y="1604962"/>
                </a:lnTo>
                <a:lnTo>
                  <a:pt x="3481387" y="1757362"/>
                </a:lnTo>
                <a:lnTo>
                  <a:pt x="3629025" y="1885950"/>
                </a:lnTo>
                <a:lnTo>
                  <a:pt x="3700462" y="1952625"/>
                </a:lnTo>
                <a:lnTo>
                  <a:pt x="3881437" y="2085975"/>
                </a:lnTo>
                <a:lnTo>
                  <a:pt x="4057650" y="2205037"/>
                </a:lnTo>
                <a:lnTo>
                  <a:pt x="4171950" y="2266950"/>
                </a:lnTo>
                <a:lnTo>
                  <a:pt x="4210050" y="2300287"/>
                </a:lnTo>
                <a:lnTo>
                  <a:pt x="4276725" y="2333625"/>
                </a:lnTo>
                <a:lnTo>
                  <a:pt x="4276725" y="2386012"/>
                </a:lnTo>
                <a:lnTo>
                  <a:pt x="4124325" y="2457450"/>
                </a:lnTo>
                <a:lnTo>
                  <a:pt x="3595687" y="2486025"/>
                </a:lnTo>
                <a:lnTo>
                  <a:pt x="3438525" y="2481262"/>
                </a:lnTo>
                <a:lnTo>
                  <a:pt x="3176587" y="2424112"/>
                </a:lnTo>
                <a:lnTo>
                  <a:pt x="2828925" y="2286000"/>
                </a:lnTo>
                <a:lnTo>
                  <a:pt x="2519362" y="2133600"/>
                </a:lnTo>
                <a:lnTo>
                  <a:pt x="2214562" y="1947862"/>
                </a:lnTo>
                <a:lnTo>
                  <a:pt x="2157412" y="1919287"/>
                </a:lnTo>
                <a:lnTo>
                  <a:pt x="2028825" y="1819275"/>
                </a:lnTo>
                <a:lnTo>
                  <a:pt x="1928812" y="1762125"/>
                </a:lnTo>
                <a:lnTo>
                  <a:pt x="1652587" y="1585912"/>
                </a:lnTo>
                <a:lnTo>
                  <a:pt x="1504950" y="1519237"/>
                </a:lnTo>
                <a:lnTo>
                  <a:pt x="1166812" y="1433512"/>
                </a:lnTo>
                <a:lnTo>
                  <a:pt x="1038225" y="1409700"/>
                </a:lnTo>
                <a:lnTo>
                  <a:pt x="695325" y="1400175"/>
                </a:lnTo>
                <a:lnTo>
                  <a:pt x="395287" y="1414462"/>
                </a:lnTo>
                <a:lnTo>
                  <a:pt x="328612" y="1419225"/>
                </a:lnTo>
                <a:lnTo>
                  <a:pt x="214312" y="1395412"/>
                </a:lnTo>
                <a:lnTo>
                  <a:pt x="152400" y="1385887"/>
                </a:lnTo>
                <a:lnTo>
                  <a:pt x="0" y="1347787"/>
                </a:lnTo>
                <a:close/>
              </a:path>
            </a:pathLst>
          </a:custGeom>
          <a:solidFill>
            <a:srgbClr val="95B6C5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IL" kern="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CE6B47B-C0F0-C964-184F-97B97A7772CB}"/>
              </a:ext>
            </a:extLst>
          </p:cNvPr>
          <p:cNvSpPr/>
          <p:nvPr/>
        </p:nvSpPr>
        <p:spPr>
          <a:xfrm>
            <a:off x="3150166" y="4822049"/>
            <a:ext cx="1646418" cy="1432309"/>
          </a:xfrm>
          <a:custGeom>
            <a:avLst/>
            <a:gdLst>
              <a:gd name="connsiteX0" fmla="*/ 142875 w 1062038"/>
              <a:gd name="connsiteY0" fmla="*/ 0 h 923925"/>
              <a:gd name="connsiteX1" fmla="*/ 495300 w 1062038"/>
              <a:gd name="connsiteY1" fmla="*/ 414338 h 923925"/>
              <a:gd name="connsiteX2" fmla="*/ 595313 w 1062038"/>
              <a:gd name="connsiteY2" fmla="*/ 519113 h 923925"/>
              <a:gd name="connsiteX3" fmla="*/ 900113 w 1062038"/>
              <a:gd name="connsiteY3" fmla="*/ 809625 h 923925"/>
              <a:gd name="connsiteX4" fmla="*/ 1042988 w 1062038"/>
              <a:gd name="connsiteY4" fmla="*/ 890588 h 923925"/>
              <a:gd name="connsiteX5" fmla="*/ 1062038 w 1062038"/>
              <a:gd name="connsiteY5" fmla="*/ 914400 h 923925"/>
              <a:gd name="connsiteX6" fmla="*/ 981075 w 1062038"/>
              <a:gd name="connsiteY6" fmla="*/ 923925 h 923925"/>
              <a:gd name="connsiteX7" fmla="*/ 690563 w 1062038"/>
              <a:gd name="connsiteY7" fmla="*/ 919163 h 923925"/>
              <a:gd name="connsiteX8" fmla="*/ 457200 w 1062038"/>
              <a:gd name="connsiteY8" fmla="*/ 809625 h 923925"/>
              <a:gd name="connsiteX9" fmla="*/ 152400 w 1062038"/>
              <a:gd name="connsiteY9" fmla="*/ 638175 h 923925"/>
              <a:gd name="connsiteX10" fmla="*/ 0 w 1062038"/>
              <a:gd name="connsiteY10" fmla="*/ 519113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2038" h="923925">
                <a:moveTo>
                  <a:pt x="142875" y="0"/>
                </a:moveTo>
                <a:lnTo>
                  <a:pt x="495300" y="414338"/>
                </a:lnTo>
                <a:lnTo>
                  <a:pt x="595313" y="519113"/>
                </a:lnTo>
                <a:lnTo>
                  <a:pt x="900113" y="809625"/>
                </a:lnTo>
                <a:lnTo>
                  <a:pt x="1042988" y="890588"/>
                </a:lnTo>
                <a:lnTo>
                  <a:pt x="1062038" y="914400"/>
                </a:lnTo>
                <a:lnTo>
                  <a:pt x="981075" y="923925"/>
                </a:lnTo>
                <a:lnTo>
                  <a:pt x="690563" y="919163"/>
                </a:lnTo>
                <a:lnTo>
                  <a:pt x="457200" y="809625"/>
                </a:lnTo>
                <a:lnTo>
                  <a:pt x="152400" y="638175"/>
                </a:lnTo>
                <a:lnTo>
                  <a:pt x="0" y="519113"/>
                </a:lnTo>
              </a:path>
            </a:pathLst>
          </a:custGeom>
          <a:noFill/>
          <a:ln w="28575" cap="flat" cmpd="sng" algn="ctr">
            <a:solidFill>
              <a:srgbClr val="0E2841">
                <a:lumMod val="90000"/>
                <a:lumOff val="10000"/>
              </a:srgbClr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IL" kern="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54FFF03-26D5-F67A-5F2B-5AA94DC65E8E}"/>
              </a:ext>
            </a:extLst>
          </p:cNvPr>
          <p:cNvSpPr/>
          <p:nvPr/>
        </p:nvSpPr>
        <p:spPr>
          <a:xfrm>
            <a:off x="1961499" y="4637474"/>
            <a:ext cx="1365861" cy="959795"/>
          </a:xfrm>
          <a:custGeom>
            <a:avLst/>
            <a:gdLst>
              <a:gd name="connsiteX0" fmla="*/ 738187 w 881062"/>
              <a:gd name="connsiteY0" fmla="*/ 619125 h 619125"/>
              <a:gd name="connsiteX1" fmla="*/ 590550 w 881062"/>
              <a:gd name="connsiteY1" fmla="*/ 561975 h 619125"/>
              <a:gd name="connsiteX2" fmla="*/ 371475 w 881062"/>
              <a:gd name="connsiteY2" fmla="*/ 533400 h 619125"/>
              <a:gd name="connsiteX3" fmla="*/ 71437 w 881062"/>
              <a:gd name="connsiteY3" fmla="*/ 542925 h 619125"/>
              <a:gd name="connsiteX4" fmla="*/ 0 w 881062"/>
              <a:gd name="connsiteY4" fmla="*/ 509587 h 619125"/>
              <a:gd name="connsiteX5" fmla="*/ 57150 w 881062"/>
              <a:gd name="connsiteY5" fmla="*/ 404812 h 619125"/>
              <a:gd name="connsiteX6" fmla="*/ 481012 w 881062"/>
              <a:gd name="connsiteY6" fmla="*/ 80962 h 619125"/>
              <a:gd name="connsiteX7" fmla="*/ 733425 w 881062"/>
              <a:gd name="connsiteY7" fmla="*/ 0 h 619125"/>
              <a:gd name="connsiteX8" fmla="*/ 847725 w 881062"/>
              <a:gd name="connsiteY8" fmla="*/ 23812 h 619125"/>
              <a:gd name="connsiteX9" fmla="*/ 881062 w 881062"/>
              <a:gd name="connsiteY9" fmla="*/ 857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1062" h="619125">
                <a:moveTo>
                  <a:pt x="738187" y="619125"/>
                </a:moveTo>
                <a:lnTo>
                  <a:pt x="590550" y="561975"/>
                </a:lnTo>
                <a:lnTo>
                  <a:pt x="371475" y="533400"/>
                </a:lnTo>
                <a:lnTo>
                  <a:pt x="71437" y="542925"/>
                </a:lnTo>
                <a:lnTo>
                  <a:pt x="0" y="509587"/>
                </a:lnTo>
                <a:lnTo>
                  <a:pt x="57150" y="404812"/>
                </a:lnTo>
                <a:lnTo>
                  <a:pt x="481012" y="80962"/>
                </a:lnTo>
                <a:lnTo>
                  <a:pt x="733425" y="0"/>
                </a:lnTo>
                <a:lnTo>
                  <a:pt x="847725" y="23812"/>
                </a:lnTo>
                <a:lnTo>
                  <a:pt x="881062" y="85725"/>
                </a:lnTo>
              </a:path>
            </a:pathLst>
          </a:custGeom>
          <a:noFill/>
          <a:ln w="28575" cap="flat" cmpd="sng" algn="ctr">
            <a:solidFill>
              <a:srgbClr val="0E2841">
                <a:lumMod val="90000"/>
                <a:lumOff val="10000"/>
              </a:srgbClr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IL" kern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2A27DB7-9831-A878-01D8-634C5480A927}"/>
              </a:ext>
            </a:extLst>
          </p:cNvPr>
          <p:cNvSpPr>
            <a:spLocks noChangeAspect="1"/>
          </p:cNvSpPr>
          <p:nvPr/>
        </p:nvSpPr>
        <p:spPr>
          <a:xfrm>
            <a:off x="2979520" y="4984376"/>
            <a:ext cx="144777" cy="14400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8" name="Picture 6" descr="Circular arrow counterclockwise rotating symbol - Free arrows icons">
            <a:extLst>
              <a:ext uri="{FF2B5EF4-FFF2-40B4-BE49-F238E27FC236}">
                <a16:creationId xmlns:a16="http://schemas.microsoft.com/office/drawing/2014/main" id="{AFC6D6B7-A1DA-EDAE-F52B-BBB7ABB8C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92" y="4910576"/>
            <a:ext cx="291600" cy="2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C1DEF8CE-FC83-9D0C-136F-4BE9D674265F}"/>
              </a:ext>
            </a:extLst>
          </p:cNvPr>
          <p:cNvSpPr>
            <a:spLocks noChangeAspect="1"/>
          </p:cNvSpPr>
          <p:nvPr/>
        </p:nvSpPr>
        <p:spPr>
          <a:xfrm>
            <a:off x="3436720" y="5466776"/>
            <a:ext cx="144777" cy="14400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2" name="Picture 6" descr="Circular arrow counterclockwise rotating symbol - Free arrows icons">
            <a:extLst>
              <a:ext uri="{FF2B5EF4-FFF2-40B4-BE49-F238E27FC236}">
                <a16:creationId xmlns:a16="http://schemas.microsoft.com/office/drawing/2014/main" id="{061B0479-A644-5B66-7B83-BBA09F9B5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241" y="5395910"/>
            <a:ext cx="291600" cy="2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B269350F-F59D-B40C-07D7-74421737B60F}"/>
              </a:ext>
            </a:extLst>
          </p:cNvPr>
          <p:cNvSpPr>
            <a:spLocks noChangeAspect="1"/>
          </p:cNvSpPr>
          <p:nvPr/>
        </p:nvSpPr>
        <p:spPr>
          <a:xfrm>
            <a:off x="2499775" y="5094290"/>
            <a:ext cx="144777" cy="14400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6" name="Picture 6" descr="Circular arrow counterclockwise rotating symbol - Free arrows icons">
            <a:extLst>
              <a:ext uri="{FF2B5EF4-FFF2-40B4-BE49-F238E27FC236}">
                <a16:creationId xmlns:a16="http://schemas.microsoft.com/office/drawing/2014/main" id="{D7A627D4-FE23-D6FF-3B14-F1E539E7D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67" y="5022424"/>
            <a:ext cx="291600" cy="2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F66B1072-84F7-B5CF-631B-4575103E1C56}"/>
              </a:ext>
            </a:extLst>
          </p:cNvPr>
          <p:cNvSpPr>
            <a:spLocks noChangeAspect="1"/>
          </p:cNvSpPr>
          <p:nvPr/>
        </p:nvSpPr>
        <p:spPr>
          <a:xfrm>
            <a:off x="3823515" y="5758376"/>
            <a:ext cx="144777" cy="14400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9" name="Picture 6" descr="Circular arrow counterclockwise rotating symbol - Free arrows icons">
            <a:extLst>
              <a:ext uri="{FF2B5EF4-FFF2-40B4-BE49-F238E27FC236}">
                <a16:creationId xmlns:a16="http://schemas.microsoft.com/office/drawing/2014/main" id="{1E362159-7221-3B6B-D018-3AC931256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02" y="5684576"/>
            <a:ext cx="291600" cy="2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46FDFA4-1055-40CE-4D07-1E2CBBC15FB0}"/>
              </a:ext>
            </a:extLst>
          </p:cNvPr>
          <p:cNvSpPr/>
          <p:nvPr/>
        </p:nvSpPr>
        <p:spPr>
          <a:xfrm>
            <a:off x="3148472" y="4822049"/>
            <a:ext cx="1646418" cy="1432309"/>
          </a:xfrm>
          <a:custGeom>
            <a:avLst/>
            <a:gdLst>
              <a:gd name="connsiteX0" fmla="*/ 142875 w 1062038"/>
              <a:gd name="connsiteY0" fmla="*/ 0 h 923925"/>
              <a:gd name="connsiteX1" fmla="*/ 495300 w 1062038"/>
              <a:gd name="connsiteY1" fmla="*/ 414338 h 923925"/>
              <a:gd name="connsiteX2" fmla="*/ 595313 w 1062038"/>
              <a:gd name="connsiteY2" fmla="*/ 519113 h 923925"/>
              <a:gd name="connsiteX3" fmla="*/ 900113 w 1062038"/>
              <a:gd name="connsiteY3" fmla="*/ 809625 h 923925"/>
              <a:gd name="connsiteX4" fmla="*/ 1042988 w 1062038"/>
              <a:gd name="connsiteY4" fmla="*/ 890588 h 923925"/>
              <a:gd name="connsiteX5" fmla="*/ 1062038 w 1062038"/>
              <a:gd name="connsiteY5" fmla="*/ 914400 h 923925"/>
              <a:gd name="connsiteX6" fmla="*/ 981075 w 1062038"/>
              <a:gd name="connsiteY6" fmla="*/ 923925 h 923925"/>
              <a:gd name="connsiteX7" fmla="*/ 690563 w 1062038"/>
              <a:gd name="connsiteY7" fmla="*/ 919163 h 923925"/>
              <a:gd name="connsiteX8" fmla="*/ 457200 w 1062038"/>
              <a:gd name="connsiteY8" fmla="*/ 809625 h 923925"/>
              <a:gd name="connsiteX9" fmla="*/ 152400 w 1062038"/>
              <a:gd name="connsiteY9" fmla="*/ 638175 h 923925"/>
              <a:gd name="connsiteX10" fmla="*/ 0 w 1062038"/>
              <a:gd name="connsiteY10" fmla="*/ 519113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62038" h="923925">
                <a:moveTo>
                  <a:pt x="142875" y="0"/>
                </a:moveTo>
                <a:lnTo>
                  <a:pt x="495300" y="414338"/>
                </a:lnTo>
                <a:lnTo>
                  <a:pt x="595313" y="519113"/>
                </a:lnTo>
                <a:lnTo>
                  <a:pt x="900113" y="809625"/>
                </a:lnTo>
                <a:lnTo>
                  <a:pt x="1042988" y="890588"/>
                </a:lnTo>
                <a:lnTo>
                  <a:pt x="1062038" y="914400"/>
                </a:lnTo>
                <a:lnTo>
                  <a:pt x="981075" y="923925"/>
                </a:lnTo>
                <a:lnTo>
                  <a:pt x="690563" y="919163"/>
                </a:lnTo>
                <a:lnTo>
                  <a:pt x="457200" y="809625"/>
                </a:lnTo>
                <a:lnTo>
                  <a:pt x="152400" y="638175"/>
                </a:lnTo>
                <a:lnTo>
                  <a:pt x="0" y="519113"/>
                </a:lnTo>
              </a:path>
            </a:pathLst>
          </a:custGeom>
          <a:noFill/>
          <a:ln w="12700" cap="flat" cmpd="sng" algn="ctr">
            <a:solidFill>
              <a:srgbClr val="0E2841">
                <a:lumMod val="90000"/>
                <a:lumOff val="10000"/>
              </a:srgbClr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IL" kern="0" dirty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F866AF0-3C9D-3C79-A517-B3E352A7D4C5}"/>
              </a:ext>
            </a:extLst>
          </p:cNvPr>
          <p:cNvSpPr/>
          <p:nvPr/>
        </p:nvSpPr>
        <p:spPr>
          <a:xfrm>
            <a:off x="1959805" y="4637474"/>
            <a:ext cx="1365861" cy="959795"/>
          </a:xfrm>
          <a:custGeom>
            <a:avLst/>
            <a:gdLst>
              <a:gd name="connsiteX0" fmla="*/ 738187 w 881062"/>
              <a:gd name="connsiteY0" fmla="*/ 619125 h 619125"/>
              <a:gd name="connsiteX1" fmla="*/ 590550 w 881062"/>
              <a:gd name="connsiteY1" fmla="*/ 561975 h 619125"/>
              <a:gd name="connsiteX2" fmla="*/ 371475 w 881062"/>
              <a:gd name="connsiteY2" fmla="*/ 533400 h 619125"/>
              <a:gd name="connsiteX3" fmla="*/ 71437 w 881062"/>
              <a:gd name="connsiteY3" fmla="*/ 542925 h 619125"/>
              <a:gd name="connsiteX4" fmla="*/ 0 w 881062"/>
              <a:gd name="connsiteY4" fmla="*/ 509587 h 619125"/>
              <a:gd name="connsiteX5" fmla="*/ 57150 w 881062"/>
              <a:gd name="connsiteY5" fmla="*/ 404812 h 619125"/>
              <a:gd name="connsiteX6" fmla="*/ 481012 w 881062"/>
              <a:gd name="connsiteY6" fmla="*/ 80962 h 619125"/>
              <a:gd name="connsiteX7" fmla="*/ 733425 w 881062"/>
              <a:gd name="connsiteY7" fmla="*/ 0 h 619125"/>
              <a:gd name="connsiteX8" fmla="*/ 847725 w 881062"/>
              <a:gd name="connsiteY8" fmla="*/ 23812 h 619125"/>
              <a:gd name="connsiteX9" fmla="*/ 881062 w 881062"/>
              <a:gd name="connsiteY9" fmla="*/ 85725 h 61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1062" h="619125">
                <a:moveTo>
                  <a:pt x="738187" y="619125"/>
                </a:moveTo>
                <a:lnTo>
                  <a:pt x="590550" y="561975"/>
                </a:lnTo>
                <a:lnTo>
                  <a:pt x="371475" y="533400"/>
                </a:lnTo>
                <a:lnTo>
                  <a:pt x="71437" y="542925"/>
                </a:lnTo>
                <a:lnTo>
                  <a:pt x="0" y="509587"/>
                </a:lnTo>
                <a:lnTo>
                  <a:pt x="57150" y="404812"/>
                </a:lnTo>
                <a:lnTo>
                  <a:pt x="481012" y="80962"/>
                </a:lnTo>
                <a:lnTo>
                  <a:pt x="733425" y="0"/>
                </a:lnTo>
                <a:lnTo>
                  <a:pt x="847725" y="23812"/>
                </a:lnTo>
                <a:lnTo>
                  <a:pt x="881062" y="85725"/>
                </a:lnTo>
              </a:path>
            </a:pathLst>
          </a:custGeom>
          <a:noFill/>
          <a:ln w="12700" cap="flat" cmpd="sng" algn="ctr">
            <a:solidFill>
              <a:srgbClr val="0E2841">
                <a:lumMod val="90000"/>
                <a:lumOff val="10000"/>
              </a:srgbClr>
            </a:solidFill>
            <a:prstDash val="solid"/>
            <a:miter lim="800000"/>
            <a:tailEnd type="triangle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IL" kern="0">
              <a:solidFill>
                <a:prstClr val="white"/>
              </a:solidFill>
              <a:latin typeface="Aptos" panose="021100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9A7796A-0059-742F-1164-7B73DE8D48F9}"/>
                  </a:ext>
                </a:extLst>
              </p:cNvPr>
              <p:cNvSpPr txBox="1"/>
              <p:nvPr/>
            </p:nvSpPr>
            <p:spPr>
              <a:xfrm>
                <a:off x="8094663" y="2552701"/>
                <a:ext cx="3052762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5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500" dirty="0">
                    <a:solidFill>
                      <a:sysClr val="windowText" lastClr="000000"/>
                    </a:solidFill>
                  </a:rPr>
                  <a:t>Full cancellation regime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9A7796A-0059-742F-1164-7B73DE8D4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663" y="2552701"/>
                <a:ext cx="3052762" cy="323165"/>
              </a:xfrm>
              <a:prstGeom prst="rect">
                <a:avLst/>
              </a:prstGeom>
              <a:blipFill>
                <a:blip r:embed="rId9"/>
                <a:stretch>
                  <a:fillRect t="-7692" b="-19231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79674C32-EAA3-52CD-99F2-F928F8D4D50C}"/>
              </a:ext>
            </a:extLst>
          </p:cNvPr>
          <p:cNvSpPr/>
          <p:nvPr/>
        </p:nvSpPr>
        <p:spPr>
          <a:xfrm rot="16921771">
            <a:off x="2352244" y="5655867"/>
            <a:ext cx="669705" cy="159305"/>
          </a:xfrm>
          <a:prstGeom prst="rect">
            <a:avLst/>
          </a:prstGeom>
          <a:solidFill>
            <a:srgbClr val="FFC000"/>
          </a:solidFill>
          <a:ln w="19050" cap="rnd" cmpd="sng" algn="ctr">
            <a:solidFill>
              <a:srgbClr val="B0151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LID4096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0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4" grpId="0" animBg="1"/>
      <p:bldP spid="35" grpId="0" animBg="1"/>
      <p:bldP spid="35" grpId="1" animBg="1"/>
      <p:bldP spid="36" grpId="0" animBg="1"/>
      <p:bldP spid="19" grpId="0" animBg="1"/>
      <p:bldP spid="20" grpId="0" animBg="1"/>
      <p:bldP spid="41" grpId="0" animBg="1"/>
      <p:bldP spid="48" grpId="0" animBg="1"/>
      <p:bldP spid="52" grpId="0" animBg="1"/>
      <p:bldP spid="53" grpId="0" animBg="1"/>
      <p:bldP spid="5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D7227-79A1-746B-D229-991250E86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53" y="274639"/>
            <a:ext cx="894441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Numerical solution to London equations fits:</a:t>
            </a:r>
            <a:endParaRPr lang="en-I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991C3-A13E-4608-B07D-C2B79B758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5300"/>
          <a:stretch>
            <a:fillRect/>
          </a:stretch>
        </p:blipFill>
        <p:spPr>
          <a:xfrm>
            <a:off x="1807863" y="1919924"/>
            <a:ext cx="10373324" cy="4245207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5CCEFC-44A7-744D-56FE-EEFE3C8B1B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18" t="1573" r="1418" b="1573"/>
          <a:stretch>
            <a:fillRect/>
          </a:stretch>
        </p:blipFill>
        <p:spPr>
          <a:xfrm>
            <a:off x="10444164" y="194855"/>
            <a:ext cx="2305050" cy="1725069"/>
          </a:xfrm>
          <a:prstGeom prst="rect">
            <a:avLst/>
          </a:prstGeom>
          <a:effectLst>
            <a:softEdge rad="381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9B242E-737D-AAB4-A8F4-97A725E4BF48}"/>
                  </a:ext>
                </a:extLst>
              </p:cNvPr>
              <p:cNvSpPr txBox="1"/>
              <p:nvPr/>
            </p:nvSpPr>
            <p:spPr>
              <a:xfrm>
                <a:off x="10363075" y="1534595"/>
                <a:ext cx="7272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100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000" i="1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IL" sz="1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9B242E-737D-AAB4-A8F4-97A725E4B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075" y="1534595"/>
                <a:ext cx="727200" cy="246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A032655-2E1D-E0D7-F121-E63834830EB6}"/>
              </a:ext>
            </a:extLst>
          </p:cNvPr>
          <p:cNvSpPr txBox="1"/>
          <p:nvPr/>
        </p:nvSpPr>
        <p:spPr>
          <a:xfrm>
            <a:off x="1666347" y="6016814"/>
            <a:ext cx="11318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Bishop-Van Horn, Logan, and Kathryn A. Moler. "</a:t>
            </a:r>
            <a:r>
              <a:rPr lang="en-US" dirty="0" err="1"/>
              <a:t>SuperScreen</a:t>
            </a:r>
            <a:r>
              <a:rPr lang="en-US" dirty="0"/>
              <a:t>: An open-source package for simulating the magnetic response of two-dimensional superconducting devices." Computer Physics Communications 280 (2022): 108464.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700061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DF857-1F2C-7F5D-39CA-0B5BF2128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So far…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B771E0-D039-B3E7-00E7-7E812292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37B3E-5082-AB48-A7EE-4FAD29F82E63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49525-ED4F-7EA1-4F27-20FD66AFB568}"/>
              </a:ext>
            </a:extLst>
          </p:cNvPr>
          <p:cNvSpPr txBox="1"/>
          <p:nvPr/>
        </p:nvSpPr>
        <p:spPr>
          <a:xfrm>
            <a:off x="1002156" y="1922240"/>
            <a:ext cx="119847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L" sz="2400" dirty="0"/>
              <a:t>At the 10-15 layer range, vortices can be detected at a distance of few µm away, by their signature on the screening current</a:t>
            </a:r>
          </a:p>
          <a:p>
            <a:pPr algn="ctr"/>
            <a:endParaRPr lang="en-IL" sz="2400" dirty="0"/>
          </a:p>
          <a:p>
            <a:pPr algn="ctr"/>
            <a:r>
              <a:rPr lang="en-IL" sz="2400" dirty="0"/>
              <a:t>BUT</a:t>
            </a:r>
          </a:p>
          <a:p>
            <a:pPr algn="ctr"/>
            <a:endParaRPr lang="en-IL" sz="2400" dirty="0"/>
          </a:p>
          <a:p>
            <a:pPr algn="ctr"/>
            <a:r>
              <a:rPr lang="en-IL" sz="2400" dirty="0"/>
              <a:t>What is actually the structure of the vortex at the ultrathin limit in TMD superconductors?</a:t>
            </a:r>
          </a:p>
        </p:txBody>
      </p:sp>
    </p:spTree>
    <p:extLst>
      <p:ext uri="{BB962C8B-B14F-4D97-AF65-F5344CB8AC3E}">
        <p14:creationId xmlns:p14="http://schemas.microsoft.com/office/powerpoint/2010/main" val="20555906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7" y="1680135"/>
            <a:ext cx="2277568" cy="251460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422525" y="25980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latin typeface="Arial" charset="0"/>
                <a:cs typeface="Arial"/>
              </a:rPr>
              <a:t>Scanning SQUID-on-tip microscopy: </a:t>
            </a:r>
            <a:r>
              <a:rPr lang="en-US" sz="2800" dirty="0" err="1">
                <a:latin typeface="Arial" charset="0"/>
                <a:cs typeface="Arial"/>
              </a:rPr>
              <a:t>Anahory</a:t>
            </a:r>
            <a:r>
              <a:rPr lang="en-US" sz="2800" dirty="0">
                <a:latin typeface="Arial" charset="0"/>
                <a:cs typeface="Arial"/>
              </a:rPr>
              <a:t> Group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17447" y="2089155"/>
            <a:ext cx="282129" cy="276999"/>
          </a:xfrm>
          <a:prstGeom prst="rect">
            <a:avLst/>
          </a:prstGeom>
          <a:noFill/>
          <a:effectLst>
            <a:outerShdw blurRad="38100" dist="25400" dir="2700000" algn="tl" rotWithShape="0">
              <a:prstClr val="black">
                <a:alpha val="87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defTabSz="914400">
              <a:defRPr/>
            </a:pPr>
            <a:r>
              <a:rPr lang="en-US" kern="0" dirty="0">
                <a:solidFill>
                  <a:srgbClr val="FFFFFF"/>
                </a:solidFill>
                <a:latin typeface="Arial" charset="0"/>
                <a:cs typeface="Arial"/>
              </a:rPr>
              <a:t>Pb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64787" y="2098960"/>
            <a:ext cx="282129" cy="276999"/>
          </a:xfrm>
          <a:prstGeom prst="rect">
            <a:avLst/>
          </a:prstGeom>
          <a:noFill/>
          <a:effectLst>
            <a:outerShdw blurRad="38100" dist="25400" dir="2700000" algn="tl" rotWithShape="0">
              <a:prstClr val="black">
                <a:alpha val="87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defTabSz="914400">
              <a:defRPr/>
            </a:pPr>
            <a:r>
              <a:rPr lang="en-US" kern="0" dirty="0">
                <a:solidFill>
                  <a:srgbClr val="FFFFFF"/>
                </a:solidFill>
                <a:latin typeface="Arial" charset="0"/>
                <a:cs typeface="Arial"/>
              </a:rPr>
              <a:t>Pb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54085" y="1951810"/>
            <a:ext cx="384721" cy="276999"/>
          </a:xfrm>
          <a:prstGeom prst="rect">
            <a:avLst/>
          </a:prstGeom>
          <a:noFill/>
          <a:effectLst>
            <a:outerShdw blurRad="38100" dist="25400" dir="2700000" algn="tl" rotWithShape="0">
              <a:prstClr val="black">
                <a:alpha val="87000"/>
              </a:prst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defTabSz="914400">
              <a:defRPr/>
            </a:pPr>
            <a:r>
              <a:rPr lang="en-US" kern="0" dirty="0">
                <a:solidFill>
                  <a:srgbClr val="FFFFFF"/>
                </a:solidFill>
                <a:latin typeface="Arial" charset="0"/>
                <a:cs typeface="Arial"/>
              </a:rPr>
              <a:t>gap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866580" y="1856048"/>
            <a:ext cx="763313" cy="1933010"/>
            <a:chOff x="6500485" y="1533838"/>
            <a:chExt cx="950923" cy="2380063"/>
          </a:xfrm>
        </p:grpSpPr>
        <p:cxnSp>
          <p:nvCxnSpPr>
            <p:cNvPr id="56" name="Straight Connector 55"/>
            <p:cNvCxnSpPr/>
            <p:nvPr/>
          </p:nvCxnSpPr>
          <p:spPr>
            <a:xfrm flipH="1" flipV="1">
              <a:off x="6500485" y="1533838"/>
              <a:ext cx="159044" cy="2346961"/>
            </a:xfrm>
            <a:prstGeom prst="line">
              <a:avLst/>
            </a:prstGeom>
            <a:ln w="25400">
              <a:solidFill>
                <a:srgbClr val="DBD6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6891451" y="1533839"/>
              <a:ext cx="559957" cy="2380062"/>
            </a:xfrm>
            <a:prstGeom prst="line">
              <a:avLst/>
            </a:prstGeom>
            <a:ln w="25400">
              <a:solidFill>
                <a:srgbClr val="DBD6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611283" y="2471211"/>
            <a:ext cx="1140827" cy="1683492"/>
            <a:chOff x="6269003" y="2723870"/>
            <a:chExt cx="1140827" cy="1683492"/>
          </a:xfrm>
        </p:grpSpPr>
        <p:sp>
          <p:nvSpPr>
            <p:cNvPr id="59" name="Oval 58"/>
            <p:cNvSpPr/>
            <p:nvPr/>
          </p:nvSpPr>
          <p:spPr>
            <a:xfrm>
              <a:off x="6408204" y="4027366"/>
              <a:ext cx="623583" cy="308018"/>
            </a:xfrm>
            <a:prstGeom prst="ellipse">
              <a:avLst/>
            </a:prstGeom>
            <a:noFill/>
            <a:ln w="38100">
              <a:solidFill>
                <a:srgbClr val="DBD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he-IL">
                <a:solidFill>
                  <a:srgbClr val="FFFFFF"/>
                </a:solidFill>
                <a:latin typeface="Times New Roman"/>
                <a:cs typeface="Arial"/>
              </a:endParaRPr>
            </a:p>
          </p:txBody>
        </p:sp>
        <p:cxnSp>
          <p:nvCxnSpPr>
            <p:cNvPr id="60" name="Straight Connector 59"/>
            <p:cNvCxnSpPr>
              <a:stCxn id="59" idx="1"/>
            </p:cNvCxnSpPr>
            <p:nvPr/>
          </p:nvCxnSpPr>
          <p:spPr>
            <a:xfrm flipH="1" flipV="1">
              <a:off x="6269003" y="2723870"/>
              <a:ext cx="230523" cy="1348604"/>
            </a:xfrm>
            <a:prstGeom prst="line">
              <a:avLst/>
            </a:prstGeom>
            <a:ln w="38100">
              <a:solidFill>
                <a:srgbClr val="DBD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59" idx="7"/>
            </p:cNvCxnSpPr>
            <p:nvPr/>
          </p:nvCxnSpPr>
          <p:spPr>
            <a:xfrm flipV="1">
              <a:off x="6940465" y="2723870"/>
              <a:ext cx="469365" cy="1348604"/>
            </a:xfrm>
            <a:prstGeom prst="line">
              <a:avLst/>
            </a:prstGeom>
            <a:ln w="38100">
              <a:solidFill>
                <a:srgbClr val="DBD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oup 37"/>
            <p:cNvGrpSpPr>
              <a:grpSpLocks/>
            </p:cNvGrpSpPr>
            <p:nvPr/>
          </p:nvGrpSpPr>
          <p:grpSpPr bwMode="auto">
            <a:xfrm>
              <a:off x="6670065" y="3952835"/>
              <a:ext cx="144463" cy="146050"/>
              <a:chOff x="3288" y="3395"/>
              <a:chExt cx="91" cy="92"/>
            </a:xfrm>
          </p:grpSpPr>
          <p:sp>
            <p:nvSpPr>
              <p:cNvPr id="66" name="Line 38"/>
              <p:cNvSpPr>
                <a:spLocks noChangeShapeType="1"/>
              </p:cNvSpPr>
              <p:nvPr/>
            </p:nvSpPr>
            <p:spPr bwMode="auto">
              <a:xfrm>
                <a:off x="3288" y="3395"/>
                <a:ext cx="90" cy="90"/>
              </a:xfrm>
              <a:prstGeom prst="line">
                <a:avLst/>
              </a:prstGeom>
              <a:noFill/>
              <a:ln w="19050">
                <a:solidFill>
                  <a:srgbClr val="DBD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/>
                </a:endParaRPr>
              </a:p>
            </p:txBody>
          </p:sp>
          <p:sp>
            <p:nvSpPr>
              <p:cNvPr id="67" name="Line 39"/>
              <p:cNvSpPr>
                <a:spLocks noChangeShapeType="1"/>
              </p:cNvSpPr>
              <p:nvPr/>
            </p:nvSpPr>
            <p:spPr bwMode="auto">
              <a:xfrm flipH="1">
                <a:off x="3289" y="3397"/>
                <a:ext cx="90" cy="90"/>
              </a:xfrm>
              <a:prstGeom prst="line">
                <a:avLst/>
              </a:prstGeom>
              <a:noFill/>
              <a:ln w="19050">
                <a:solidFill>
                  <a:srgbClr val="DBD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/>
                </a:endParaRPr>
              </a:p>
            </p:txBody>
          </p:sp>
        </p:grpSp>
        <p:grpSp>
          <p:nvGrpSpPr>
            <p:cNvPr id="63" name="Group 37"/>
            <p:cNvGrpSpPr>
              <a:grpSpLocks/>
            </p:cNvGrpSpPr>
            <p:nvPr/>
          </p:nvGrpSpPr>
          <p:grpSpPr bwMode="auto">
            <a:xfrm>
              <a:off x="6648736" y="4261312"/>
              <a:ext cx="144463" cy="146050"/>
              <a:chOff x="3288" y="3395"/>
              <a:chExt cx="91" cy="92"/>
            </a:xfrm>
          </p:grpSpPr>
          <p:sp>
            <p:nvSpPr>
              <p:cNvPr id="64" name="Line 38"/>
              <p:cNvSpPr>
                <a:spLocks noChangeShapeType="1"/>
              </p:cNvSpPr>
              <p:nvPr/>
            </p:nvSpPr>
            <p:spPr bwMode="auto">
              <a:xfrm>
                <a:off x="3288" y="3395"/>
                <a:ext cx="90" cy="90"/>
              </a:xfrm>
              <a:prstGeom prst="line">
                <a:avLst/>
              </a:prstGeom>
              <a:noFill/>
              <a:ln w="19050">
                <a:solidFill>
                  <a:srgbClr val="DBD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/>
                </a:endParaRPr>
              </a:p>
            </p:txBody>
          </p:sp>
          <p:sp>
            <p:nvSpPr>
              <p:cNvPr id="65" name="Line 39"/>
              <p:cNvSpPr>
                <a:spLocks noChangeShapeType="1"/>
              </p:cNvSpPr>
              <p:nvPr/>
            </p:nvSpPr>
            <p:spPr bwMode="auto">
              <a:xfrm flipH="1">
                <a:off x="3289" y="3397"/>
                <a:ext cx="90" cy="90"/>
              </a:xfrm>
              <a:prstGeom prst="line">
                <a:avLst/>
              </a:prstGeom>
              <a:noFill/>
              <a:ln w="19050">
                <a:solidFill>
                  <a:srgbClr val="DBD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  <a:cs typeface="Arial"/>
                </a:endParaRP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027" y="1680135"/>
            <a:ext cx="4612142" cy="270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616078" y="5019339"/>
            <a:ext cx="6371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latin typeface="Arial" pitchFamily="34" charset="0"/>
                <a:cs typeface="Arial"/>
              </a:rPr>
              <a:t>D. </a:t>
            </a:r>
            <a:r>
              <a:rPr lang="en-US" sz="1400" dirty="0" err="1">
                <a:latin typeface="Arial" pitchFamily="34" charset="0"/>
                <a:cs typeface="Arial"/>
              </a:rPr>
              <a:t>Harlbertal</a:t>
            </a:r>
            <a:r>
              <a:rPr lang="en-US" sz="1400" dirty="0">
                <a:latin typeface="Arial" pitchFamily="34" charset="0"/>
                <a:cs typeface="Arial"/>
              </a:rPr>
              <a:t> </a:t>
            </a:r>
            <a:r>
              <a:rPr lang="en-US" sz="1400" i="1" dirty="0">
                <a:latin typeface="Arial" pitchFamily="34" charset="0"/>
                <a:cs typeface="Arial"/>
              </a:rPr>
              <a:t>et al. </a:t>
            </a:r>
            <a:r>
              <a:rPr lang="en-US" sz="1400" dirty="0">
                <a:latin typeface="Arial" pitchFamily="34" charset="0"/>
                <a:cs typeface="Arial"/>
              </a:rPr>
              <a:t>Nature (2016)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latin typeface="Arial" pitchFamily="34" charset="0"/>
                <a:cs typeface="Arial"/>
              </a:rPr>
              <a:t>Y. Anahory, J. Reiner, </a:t>
            </a:r>
            <a:r>
              <a:rPr lang="en-US" sz="1400" i="1" dirty="0">
                <a:latin typeface="Arial" pitchFamily="34" charset="0"/>
                <a:cs typeface="Arial"/>
              </a:rPr>
              <a:t>et al. </a:t>
            </a:r>
            <a:r>
              <a:rPr lang="en-US" sz="1400" dirty="0">
                <a:latin typeface="Arial" pitchFamily="34" charset="0"/>
                <a:cs typeface="Arial"/>
              </a:rPr>
              <a:t>Nano Lett.</a:t>
            </a:r>
            <a:r>
              <a:rPr lang="en-US" sz="1400" i="1" dirty="0">
                <a:latin typeface="Arial" pitchFamily="34" charset="0"/>
                <a:cs typeface="Arial"/>
              </a:rPr>
              <a:t> </a:t>
            </a:r>
            <a:r>
              <a:rPr lang="en-US" sz="1400" dirty="0">
                <a:latin typeface="Arial" pitchFamily="34" charset="0"/>
                <a:cs typeface="Arial"/>
              </a:rPr>
              <a:t>(2014)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717967" y="4986574"/>
            <a:ext cx="48965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latin typeface="Arial" pitchFamily="34" charset="0"/>
                <a:cs typeface="Arial"/>
              </a:rPr>
              <a:t>D. </a:t>
            </a:r>
            <a:r>
              <a:rPr lang="en-US" sz="1400" dirty="0" err="1">
                <a:latin typeface="Arial" pitchFamily="34" charset="0"/>
                <a:cs typeface="Arial"/>
              </a:rPr>
              <a:t>Vasyukov</a:t>
            </a:r>
            <a:r>
              <a:rPr lang="en-US" sz="1400" dirty="0">
                <a:latin typeface="Arial" pitchFamily="34" charset="0"/>
                <a:cs typeface="Arial"/>
              </a:rPr>
              <a:t>, Y. Anahory </a:t>
            </a:r>
            <a:r>
              <a:rPr lang="en-GB" sz="1400" i="1" dirty="0">
                <a:latin typeface="Arial" pitchFamily="34" charset="0"/>
                <a:cs typeface="Arial"/>
              </a:rPr>
              <a:t>et al. </a:t>
            </a:r>
            <a:r>
              <a:rPr lang="en-US" sz="1400" dirty="0">
                <a:latin typeface="Arial" pitchFamily="34" charset="0"/>
                <a:cs typeface="Arial"/>
              </a:rPr>
              <a:t>Nature Nano. (2013)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latin typeface="Arial" pitchFamily="34" charset="0"/>
                <a:cs typeface="Arial"/>
              </a:rPr>
              <a:t>A. Uri </a:t>
            </a:r>
            <a:r>
              <a:rPr lang="en-US" sz="1400" i="1" dirty="0">
                <a:latin typeface="Arial" pitchFamily="34" charset="0"/>
                <a:cs typeface="Arial"/>
              </a:rPr>
              <a:t>et al. </a:t>
            </a:r>
            <a:r>
              <a:rPr lang="en-US" sz="1400" dirty="0">
                <a:latin typeface="Arial" pitchFamily="34" charset="0"/>
                <a:cs typeface="Arial"/>
              </a:rPr>
              <a:t>Nano Lett. (2016)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2869" y="4986574"/>
            <a:ext cx="63717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latin typeface="Arial" pitchFamily="34" charset="0"/>
                <a:cs typeface="Arial"/>
              </a:rPr>
              <a:t>G. </a:t>
            </a:r>
            <a:r>
              <a:rPr lang="en-US" sz="1400" dirty="0" err="1">
                <a:latin typeface="Arial" pitchFamily="34" charset="0"/>
                <a:cs typeface="Arial"/>
              </a:rPr>
              <a:t>Romagnoli</a:t>
            </a:r>
            <a:r>
              <a:rPr lang="en-US" sz="1400" dirty="0">
                <a:latin typeface="Arial" pitchFamily="34" charset="0"/>
                <a:cs typeface="Arial"/>
              </a:rPr>
              <a:t> </a:t>
            </a:r>
            <a:r>
              <a:rPr lang="en-US" sz="1400" i="1" dirty="0">
                <a:latin typeface="Arial" pitchFamily="34" charset="0"/>
                <a:cs typeface="Arial"/>
              </a:rPr>
              <a:t>et al. </a:t>
            </a:r>
            <a:r>
              <a:rPr lang="en-US" sz="1400" dirty="0">
                <a:latin typeface="Arial" pitchFamily="34" charset="0"/>
                <a:cs typeface="Arial"/>
              </a:rPr>
              <a:t>APL (2023)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latin typeface="Arial" pitchFamily="34" charset="0"/>
                <a:cs typeface="Arial"/>
              </a:rPr>
              <a:t>Y. Anahory </a:t>
            </a:r>
            <a:r>
              <a:rPr lang="en-US" sz="1400" i="1" dirty="0">
                <a:latin typeface="Arial" pitchFamily="34" charset="0"/>
                <a:cs typeface="Arial"/>
              </a:rPr>
              <a:t>et al. </a:t>
            </a:r>
            <a:r>
              <a:rPr lang="en-US" sz="1400" dirty="0">
                <a:latin typeface="Arial" pitchFamily="34" charset="0"/>
                <a:cs typeface="Arial"/>
              </a:rPr>
              <a:t>Nanoscale (2020)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latin typeface="Arial" pitchFamily="34" charset="0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89486E-9FB7-AD38-813A-1DE210ACCB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t="29630" r="9479"/>
          <a:stretch/>
        </p:blipFill>
        <p:spPr>
          <a:xfrm>
            <a:off x="8005780" y="1957131"/>
            <a:ext cx="5608731" cy="223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6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D8CCB-B402-6670-88F4-EC72723AC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Vortices at the Ultrathin Regime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45F84-FB69-97B7-5465-5587CD7E1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D5536F-F838-A5CC-6100-D474498F6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286" y="1641346"/>
            <a:ext cx="8259174" cy="400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13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815835F-2AFA-12D2-D865-C1B7F32E1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453" y="274639"/>
            <a:ext cx="12590145" cy="1143000"/>
          </a:xfrm>
        </p:spPr>
        <p:txBody>
          <a:bodyPr/>
          <a:lstStyle/>
          <a:p>
            <a:r>
              <a:rPr lang="en-IL" dirty="0"/>
              <a:t>Encapsulated NbSe</a:t>
            </a:r>
            <a:r>
              <a:rPr lang="en-IL" baseline="-25000" dirty="0"/>
              <a:t>2</a:t>
            </a:r>
            <a:endParaRPr lang="en-IL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3A4379-3524-5603-3CEB-36830A1E0767}"/>
              </a:ext>
            </a:extLst>
          </p:cNvPr>
          <p:cNvGrpSpPr/>
          <p:nvPr/>
        </p:nvGrpSpPr>
        <p:grpSpPr>
          <a:xfrm>
            <a:off x="9907794" y="1920648"/>
            <a:ext cx="3101315" cy="2978943"/>
            <a:chOff x="4489704" y="1763370"/>
            <a:chExt cx="1645920" cy="16442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A80441-8A0E-2615-C19A-0DE50FD7D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704" y="1773936"/>
              <a:ext cx="1645920" cy="163372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8BF597-FF9F-F90B-E90A-D23DB2FB517B}"/>
                </a:ext>
              </a:extLst>
            </p:cNvPr>
            <p:cNvSpPr txBox="1"/>
            <p:nvPr/>
          </p:nvSpPr>
          <p:spPr>
            <a:xfrm>
              <a:off x="4597111" y="2446936"/>
              <a:ext cx="836920" cy="2548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NbSe</a:t>
              </a:r>
              <a:r>
                <a:rPr lang="en-US" sz="2400" kern="1200" baseline="-25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83DBF7-370D-0933-3BD8-A637A79D49EE}"/>
                </a:ext>
              </a:extLst>
            </p:cNvPr>
            <p:cNvSpPr txBox="1"/>
            <p:nvPr/>
          </p:nvSpPr>
          <p:spPr>
            <a:xfrm>
              <a:off x="5692935" y="2458629"/>
              <a:ext cx="305097" cy="2548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7A542AE-7C5E-05C5-C9EF-ADB7848338B6}"/>
                </a:ext>
              </a:extLst>
            </p:cNvPr>
            <p:cNvCxnSpPr/>
            <p:nvPr/>
          </p:nvCxnSpPr>
          <p:spPr>
            <a:xfrm>
              <a:off x="5888079" y="2408334"/>
              <a:ext cx="0" cy="35185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4">
              <a:extLst>
                <a:ext uri="{FF2B5EF4-FFF2-40B4-BE49-F238E27FC236}">
                  <a16:creationId xmlns:a16="http://schemas.microsoft.com/office/drawing/2014/main" id="{1D30D095-B58A-CF9C-2E88-A1585DFEA601}"/>
                </a:ext>
              </a:extLst>
            </p:cNvPr>
            <p:cNvSpPr txBox="1"/>
            <p:nvPr/>
          </p:nvSpPr>
          <p:spPr>
            <a:xfrm>
              <a:off x="5100058" y="1763370"/>
              <a:ext cx="668647" cy="2548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kern="1200" dirty="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hBN</a:t>
              </a:r>
              <a:endPara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TextBox 125">
              <a:extLst>
                <a:ext uri="{FF2B5EF4-FFF2-40B4-BE49-F238E27FC236}">
                  <a16:creationId xmlns:a16="http://schemas.microsoft.com/office/drawing/2014/main" id="{0CABD1DE-7181-1D54-F0A7-C3B8971D19CF}"/>
                </a:ext>
              </a:extLst>
            </p:cNvPr>
            <p:cNvSpPr txBox="1"/>
            <p:nvPr/>
          </p:nvSpPr>
          <p:spPr>
            <a:xfrm>
              <a:off x="5099708" y="2741135"/>
              <a:ext cx="668647" cy="2548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2400" kern="1200" dirty="0" err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hBN</a:t>
              </a:r>
              <a:endPara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FC291A-14F4-45BB-8FF4-6776D0D2D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027" y="1612900"/>
            <a:ext cx="3505200" cy="3632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14E004-6E22-F3A5-D1F0-6E98BAE70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325" y="1612900"/>
            <a:ext cx="3556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007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F3EE4-C106-99C3-EF77-E374DA0ED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Size of Vortex: Pearl Length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F0471-0402-0B27-1241-AB629CB44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6616B-D17F-AD0E-A7CC-D78EC55C4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915" y="1088639"/>
            <a:ext cx="6299200" cy="4965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AF4778-9F25-B350-7337-5EC89D152389}"/>
                  </a:ext>
                </a:extLst>
              </p:cNvPr>
              <p:cNvSpPr txBox="1"/>
              <p:nvPr/>
            </p:nvSpPr>
            <p:spPr>
              <a:xfrm>
                <a:off x="9634390" y="3530083"/>
                <a:ext cx="1830017" cy="652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AF4778-9F25-B350-7337-5EC89D152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390" y="3530083"/>
                <a:ext cx="1830017" cy="652551"/>
              </a:xfrm>
              <a:prstGeom prst="rect">
                <a:avLst/>
              </a:prstGeom>
              <a:blipFill>
                <a:blip r:embed="rId3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2428A48-67F9-B087-2482-C7A128B3823F}"/>
              </a:ext>
            </a:extLst>
          </p:cNvPr>
          <p:cNvSpPr txBox="1"/>
          <p:nvPr/>
        </p:nvSpPr>
        <p:spPr>
          <a:xfrm>
            <a:off x="3450566" y="6054339"/>
            <a:ext cx="7456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We can measure the Pearl length even when it is greater than the sample size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F45D2-861C-C036-842A-D05B0BB40768}"/>
              </a:ext>
            </a:extLst>
          </p:cNvPr>
          <p:cNvSpPr txBox="1"/>
          <p:nvPr/>
        </p:nvSpPr>
        <p:spPr>
          <a:xfrm>
            <a:off x="8464740" y="1748845"/>
            <a:ext cx="43643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Bulk Superconductors:</a:t>
            </a:r>
          </a:p>
          <a:p>
            <a:r>
              <a:rPr lang="en-IL" dirty="0"/>
              <a:t>Screening current suppressed </a:t>
            </a:r>
            <a:r>
              <a:rPr lang="en-IL" b="1" i="1" dirty="0"/>
              <a:t>exponentially</a:t>
            </a:r>
            <a:r>
              <a:rPr lang="en-IL" dirty="0"/>
              <a:t>.</a:t>
            </a:r>
          </a:p>
          <a:p>
            <a:r>
              <a:rPr lang="en-IL" dirty="0"/>
              <a:t>Length scale: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DBCDAC-C083-AE81-A6E8-5BDB85B68051}"/>
                  </a:ext>
                </a:extLst>
              </p:cNvPr>
              <p:cNvSpPr txBox="1"/>
              <p:nvPr/>
            </p:nvSpPr>
            <p:spPr>
              <a:xfrm>
                <a:off x="9077206" y="2308425"/>
                <a:ext cx="1830017" cy="373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DBCDAC-C083-AE81-A6E8-5BDB85B680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7206" y="2308425"/>
                <a:ext cx="1830017" cy="3731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11416CB-16AB-37F0-548D-1D971B97D89F}"/>
              </a:ext>
            </a:extLst>
          </p:cNvPr>
          <p:cNvSpPr txBox="1"/>
          <p:nvPr/>
        </p:nvSpPr>
        <p:spPr>
          <a:xfrm>
            <a:off x="8498608" y="2778557"/>
            <a:ext cx="5434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Thin Superconductors (d &lt;&lt;   ):</a:t>
            </a:r>
          </a:p>
          <a:p>
            <a:r>
              <a:rPr lang="en-IL" dirty="0"/>
              <a:t>Screening less effective. It is govered by the Pearl length</a:t>
            </a:r>
            <a:endParaRPr lang="en-IL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9A4BDBD-6657-1567-0A1C-9F7DC6822426}"/>
                  </a:ext>
                </a:extLst>
              </p:cNvPr>
              <p:cNvSpPr txBox="1"/>
              <p:nvPr/>
            </p:nvSpPr>
            <p:spPr>
              <a:xfrm>
                <a:off x="10313341" y="2778557"/>
                <a:ext cx="1830017" cy="373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9A4BDBD-6657-1567-0A1C-9F7DC6822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3341" y="2778557"/>
                <a:ext cx="1830017" cy="3731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C554BA9-6C22-B2A7-95AD-3BDD2942A020}"/>
              </a:ext>
            </a:extLst>
          </p:cNvPr>
          <p:cNvSpPr txBox="1"/>
          <p:nvPr/>
        </p:nvSpPr>
        <p:spPr>
          <a:xfrm>
            <a:off x="8498608" y="4139475"/>
            <a:ext cx="5472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It is suppressed </a:t>
            </a:r>
            <a:r>
              <a:rPr lang="en-IL" b="1" i="1" dirty="0"/>
              <a:t>polynomically</a:t>
            </a:r>
            <a:r>
              <a:rPr lang="en-IL" dirty="0"/>
              <a:t>, as        near the core, and </a:t>
            </a:r>
            <a:endParaRPr lang="en-IL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BDC3668-DB16-6C3C-9531-0F339E9EF8D2}"/>
                  </a:ext>
                </a:extLst>
              </p:cNvPr>
              <p:cNvSpPr txBox="1"/>
              <p:nvPr/>
            </p:nvSpPr>
            <p:spPr>
              <a:xfrm>
                <a:off x="10994166" y="4010206"/>
                <a:ext cx="1830017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BDC3668-DB16-6C3C-9531-0F339E9EF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4166" y="4010206"/>
                <a:ext cx="1830017" cy="6347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470517-322D-2E7C-617F-104BF663DA7E}"/>
                  </a:ext>
                </a:extLst>
              </p:cNvPr>
              <p:cNvSpPr txBox="1"/>
              <p:nvPr/>
            </p:nvSpPr>
            <p:spPr>
              <a:xfrm>
                <a:off x="8529385" y="4693813"/>
                <a:ext cx="33053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 as        far from </a:t>
                </a:r>
                <a:r>
                  <a:rPr lang="en-IL" dirty="0"/>
                  <a:t>the core (r &gt;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IL" dirty="0"/>
                  <a:t>).</a:t>
                </a:r>
                <a:endParaRPr lang="en-IL" b="1" i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470517-322D-2E7C-617F-104BF663D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9385" y="4693813"/>
                <a:ext cx="3305392" cy="369332"/>
              </a:xfrm>
              <a:prstGeom prst="rect">
                <a:avLst/>
              </a:prstGeom>
              <a:blipFill>
                <a:blip r:embed="rId7"/>
                <a:stretch>
                  <a:fillRect l="-1533" t="-6667" r="-766" b="-2666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8C5048-5229-0D68-524D-BA2D9B5EF672}"/>
                  </a:ext>
                </a:extLst>
              </p:cNvPr>
              <p:cNvSpPr txBox="1"/>
              <p:nvPr/>
            </p:nvSpPr>
            <p:spPr>
              <a:xfrm>
                <a:off x="8305532" y="4587202"/>
                <a:ext cx="1854238" cy="610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Λ</m:t>
                          </m:r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8C5048-5229-0D68-524D-BA2D9B5EF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532" y="4587202"/>
                <a:ext cx="1854238" cy="6109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AD3E27D-D72E-9281-7D24-30AAF421F569}"/>
              </a:ext>
            </a:extLst>
          </p:cNvPr>
          <p:cNvSpPr txBox="1"/>
          <p:nvPr/>
        </p:nvSpPr>
        <p:spPr>
          <a:xfrm>
            <a:off x="8498608" y="5324403"/>
            <a:ext cx="5259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We measure at the 1/r regime. Other vortices + edge: </a:t>
            </a:r>
          </a:p>
          <a:p>
            <a:r>
              <a:rPr lang="en-IL" b="1" i="1" dirty="0"/>
              <a:t>Constant Backgroud -&gt; eliminated by gradient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FBBCCA-116D-C1E7-1170-80A0AC16F94E}"/>
              </a:ext>
            </a:extLst>
          </p:cNvPr>
          <p:cNvSpPr txBox="1"/>
          <p:nvPr/>
        </p:nvSpPr>
        <p:spPr>
          <a:xfrm>
            <a:off x="172861" y="3134380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800" dirty="0"/>
              <a:t>T = 4.2 K</a:t>
            </a:r>
          </a:p>
        </p:txBody>
      </p:sp>
    </p:spTree>
    <p:extLst>
      <p:ext uri="{BB962C8B-B14F-4D97-AF65-F5344CB8AC3E}">
        <p14:creationId xmlns:p14="http://schemas.microsoft.com/office/powerpoint/2010/main" val="353967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ontent Placeholder 4">
            <a:extLst>
              <a:ext uri="{FF2B5EF4-FFF2-40B4-BE49-F238E27FC236}">
                <a16:creationId xmlns:a16="http://schemas.microsoft.com/office/drawing/2014/main" id="{D777B856-8421-6E32-318A-339915825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8012" y="3742114"/>
            <a:ext cx="2350521" cy="2145476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54DAF9-24B7-659E-5791-7061D90B9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457200" rtl="0" eaLnBrk="1" latinLnBrk="0" hangingPunct="1">
              <a:spcBef>
                <a:spcPct val="0"/>
              </a:spcBef>
              <a:buNone/>
            </a:pPr>
            <a:r>
              <a:rPr lang="en-US" dirty="0" err="1"/>
              <a:t>VdW</a:t>
            </a:r>
            <a:r>
              <a:rPr lang="en-US" dirty="0"/>
              <a:t> Tunneling at </a:t>
            </a:r>
            <a:r>
              <a:rPr lang="en-US" dirty="0" err="1"/>
              <a:t>mK</a:t>
            </a:r>
            <a:r>
              <a:rPr lang="en-US" dirty="0"/>
              <a:t> Temperatures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CCB10-7AAE-307D-6861-333CC257C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453" y="1600202"/>
            <a:ext cx="4786947" cy="4525963"/>
          </a:xfrm>
        </p:spPr>
        <p:txBody>
          <a:bodyPr/>
          <a:lstStyle/>
          <a:p>
            <a:r>
              <a:rPr lang="en-US" dirty="0"/>
              <a:t>Effective</a:t>
            </a:r>
            <a:r>
              <a:rPr lang="en-IL" dirty="0"/>
              <a:t> filtering</a:t>
            </a:r>
          </a:p>
          <a:p>
            <a:r>
              <a:rPr lang="en-IL" dirty="0"/>
              <a:t>High in-plane field</a:t>
            </a:r>
          </a:p>
          <a:p>
            <a:r>
              <a:rPr lang="en-IL" dirty="0"/>
              <a:t>Transport + Tunneling</a:t>
            </a:r>
          </a:p>
          <a:p>
            <a:r>
              <a:rPr lang="en-IL" dirty="0"/>
              <a:t>Very fine energy precision (few µeV)</a:t>
            </a:r>
          </a:p>
          <a:p>
            <a:r>
              <a:rPr lang="en-IL" dirty="0"/>
              <a:t>Sensitivity to depairing processes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C78B8-1906-45D7-8D19-4711344F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22159-74E6-D22F-9542-1A6A4226B8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58" t="50001" r="40951" b="-1"/>
          <a:stretch>
            <a:fillRect/>
          </a:stretch>
        </p:blipFill>
        <p:spPr>
          <a:xfrm>
            <a:off x="10025486" y="1600202"/>
            <a:ext cx="3124835" cy="1558048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35FBBD3-1BC2-857D-95B2-F2729DC157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7996" r="645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0" r="29661"/>
          <a:stretch/>
        </p:blipFill>
        <p:spPr>
          <a:xfrm rot="5400000">
            <a:off x="5724377" y="1222228"/>
            <a:ext cx="2142744" cy="2731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512F0-4A0A-17A7-4A9F-32B60805498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667"/>
          <a:stretch>
            <a:fillRect/>
          </a:stretch>
        </p:blipFill>
        <p:spPr>
          <a:xfrm>
            <a:off x="5582668" y="4023835"/>
            <a:ext cx="1883226" cy="181708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A88F72A-B4ED-A0BB-AFF0-720A3F6591FF}"/>
              </a:ext>
            </a:extLst>
          </p:cNvPr>
          <p:cNvGrpSpPr/>
          <p:nvPr/>
        </p:nvGrpSpPr>
        <p:grpSpPr>
          <a:xfrm>
            <a:off x="7943845" y="2960460"/>
            <a:ext cx="1581196" cy="1063375"/>
            <a:chOff x="8161276" y="4219071"/>
            <a:chExt cx="1581196" cy="106337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9689B9-2AF2-1A10-2A95-173B812EC154}"/>
                </a:ext>
              </a:extLst>
            </p:cNvPr>
            <p:cNvSpPr/>
            <p:nvPr/>
          </p:nvSpPr>
          <p:spPr>
            <a:xfrm>
              <a:off x="8367958" y="4805023"/>
              <a:ext cx="1110343" cy="24819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C3D1A7A-836B-E24A-1A4A-3E3B14D83314}"/>
                </a:ext>
              </a:extLst>
            </p:cNvPr>
            <p:cNvGrpSpPr/>
            <p:nvPr/>
          </p:nvGrpSpPr>
          <p:grpSpPr>
            <a:xfrm>
              <a:off x="8801209" y="4289686"/>
              <a:ext cx="243840" cy="587828"/>
              <a:chOff x="6546988" y="3006345"/>
              <a:chExt cx="243840" cy="587828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863EF6B-F4B7-B54B-2BD5-2F5F1E73EFF2}"/>
                  </a:ext>
                </a:extLst>
              </p:cNvPr>
              <p:cNvSpPr/>
              <p:nvPr/>
            </p:nvSpPr>
            <p:spPr>
              <a:xfrm>
                <a:off x="6546988" y="3006345"/>
                <a:ext cx="91440" cy="58782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05BCC9A-2192-79CA-93C7-C3C44EA8F74E}"/>
                  </a:ext>
                </a:extLst>
              </p:cNvPr>
              <p:cNvSpPr/>
              <p:nvPr/>
            </p:nvSpPr>
            <p:spPr>
              <a:xfrm>
                <a:off x="6699388" y="3006345"/>
                <a:ext cx="91440" cy="58782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B769E5-AC66-9642-368A-76D19618C97C}"/>
                </a:ext>
              </a:extLst>
            </p:cNvPr>
            <p:cNvSpPr txBox="1"/>
            <p:nvPr/>
          </p:nvSpPr>
          <p:spPr>
            <a:xfrm>
              <a:off x="9009579" y="4219071"/>
              <a:ext cx="7328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Tunneling </a:t>
              </a:r>
            </a:p>
            <a:p>
              <a:r>
                <a:rPr lang="en-US" sz="1000" dirty="0"/>
                <a:t>electrodes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2D57F1B-CF42-1C67-C26F-1C1A795A1200}"/>
                </a:ext>
              </a:extLst>
            </p:cNvPr>
            <p:cNvCxnSpPr/>
            <p:nvPr/>
          </p:nvCxnSpPr>
          <p:spPr>
            <a:xfrm>
              <a:off x="9478301" y="4928234"/>
              <a:ext cx="200276" cy="1772"/>
            </a:xfrm>
            <a:prstGeom prst="straightConnector1">
              <a:avLst/>
            </a:prstGeom>
            <a:ln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039B935-179B-00D2-2017-F2CC77B1E9C7}"/>
                </a:ext>
              </a:extLst>
            </p:cNvPr>
            <p:cNvCxnSpPr/>
            <p:nvPr/>
          </p:nvCxnSpPr>
          <p:spPr>
            <a:xfrm flipH="1" flipV="1">
              <a:off x="8173743" y="4921386"/>
              <a:ext cx="869" cy="27630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496F8E8-2FD6-913B-809F-81830A306556}"/>
                </a:ext>
              </a:extLst>
            </p:cNvPr>
            <p:cNvSpPr/>
            <p:nvPr/>
          </p:nvSpPr>
          <p:spPr>
            <a:xfrm>
              <a:off x="8770740" y="5121808"/>
              <a:ext cx="179173" cy="160638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5080284-E71C-9041-AA2E-5ABD13A3B636}"/>
                </a:ext>
              </a:extLst>
            </p:cNvPr>
            <p:cNvSpPr/>
            <p:nvPr/>
          </p:nvSpPr>
          <p:spPr>
            <a:xfrm>
              <a:off x="8896345" y="5121808"/>
              <a:ext cx="179173" cy="160638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BDCE257-5DA0-2C76-7048-1ACD8EAECB4B}"/>
                </a:ext>
              </a:extLst>
            </p:cNvPr>
            <p:cNvCxnSpPr/>
            <p:nvPr/>
          </p:nvCxnSpPr>
          <p:spPr>
            <a:xfrm>
              <a:off x="8161276" y="5202127"/>
              <a:ext cx="609464" cy="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F7B6306-0D16-A959-FD90-30C959088D4D}"/>
                </a:ext>
              </a:extLst>
            </p:cNvPr>
            <p:cNvCxnSpPr/>
            <p:nvPr/>
          </p:nvCxnSpPr>
          <p:spPr>
            <a:xfrm flipH="1">
              <a:off x="8163505" y="4928234"/>
              <a:ext cx="200276" cy="1772"/>
            </a:xfrm>
            <a:prstGeom prst="straightConnector1">
              <a:avLst/>
            </a:prstGeom>
            <a:ln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178731F-9125-5D87-F3BE-BFECCE93CF7D}"/>
                </a:ext>
              </a:extLst>
            </p:cNvPr>
            <p:cNvCxnSpPr/>
            <p:nvPr/>
          </p:nvCxnSpPr>
          <p:spPr>
            <a:xfrm flipH="1" flipV="1">
              <a:off x="9668649" y="4921386"/>
              <a:ext cx="869" cy="27630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F558D52-DF9F-917B-9624-5703865C0D0F}"/>
                </a:ext>
              </a:extLst>
            </p:cNvPr>
            <p:cNvCxnSpPr/>
            <p:nvPr/>
          </p:nvCxnSpPr>
          <p:spPr>
            <a:xfrm>
              <a:off x="9074290" y="5196586"/>
              <a:ext cx="609464" cy="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B233837A-D2E6-7239-AF96-FCF7FAAE8F4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81" r="72961"/>
          <a:stretch>
            <a:fillRect/>
          </a:stretch>
        </p:blipFill>
        <p:spPr>
          <a:xfrm>
            <a:off x="11382700" y="4023834"/>
            <a:ext cx="1392905" cy="181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1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E1D35-7A4A-7BFF-91B6-941A0D5F0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Pearl Length vs. Thickness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16719-6EC3-DAA3-0AF7-4638682B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397D7-BA7B-29DC-26EC-F18F97796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942" y="1270682"/>
            <a:ext cx="5686252" cy="46993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342FCF-0247-37AD-9E04-1018EBF39C77}"/>
                  </a:ext>
                </a:extLst>
              </p:cNvPr>
              <p:cNvSpPr txBox="1"/>
              <p:nvPr/>
            </p:nvSpPr>
            <p:spPr>
              <a:xfrm>
                <a:off x="9355050" y="1626386"/>
                <a:ext cx="1844692" cy="1088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=2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342FCF-0247-37AD-9E04-1018EBF39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050" y="1626386"/>
                <a:ext cx="1844692" cy="1088375"/>
              </a:xfrm>
              <a:prstGeom prst="rect">
                <a:avLst/>
              </a:prstGeom>
              <a:blipFill>
                <a:blip r:embed="rId4"/>
                <a:stretch>
                  <a:fillRect b="-814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9B8B9A47-9BF7-EA67-3582-A2EBA65999EC}"/>
              </a:ext>
            </a:extLst>
          </p:cNvPr>
          <p:cNvSpPr/>
          <p:nvPr/>
        </p:nvSpPr>
        <p:spPr>
          <a:xfrm>
            <a:off x="2490388" y="2170574"/>
            <a:ext cx="1925717" cy="1301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8B72CA-C1D5-01AB-9FD5-147E9F59EEDA}"/>
              </a:ext>
            </a:extLst>
          </p:cNvPr>
          <p:cNvSpPr txBox="1"/>
          <p:nvPr/>
        </p:nvSpPr>
        <p:spPr>
          <a:xfrm>
            <a:off x="7963172" y="2923508"/>
            <a:ext cx="4628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3200" dirty="0"/>
              <a:t>Transition appears at N =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0F8E1F-CF36-BB8C-DAAB-4734CBEFDEE6}"/>
              </a:ext>
            </a:extLst>
          </p:cNvPr>
          <p:cNvSpPr txBox="1"/>
          <p:nvPr/>
        </p:nvSpPr>
        <p:spPr>
          <a:xfrm>
            <a:off x="7963172" y="3508283"/>
            <a:ext cx="5326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3200" dirty="0"/>
              <a:t>Se band? No. It would give another 1/d term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D113D8-7610-BBD9-E57D-F47EB4400CAD}"/>
              </a:ext>
            </a:extLst>
          </p:cNvPr>
          <p:cNvSpPr txBox="1"/>
          <p:nvPr/>
        </p:nvSpPr>
        <p:spPr>
          <a:xfrm>
            <a:off x="7963172" y="4537214"/>
            <a:ext cx="5326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3200" dirty="0"/>
              <a:t>N &lt; 6: Superfluid density </a:t>
            </a:r>
            <a:r>
              <a:rPr lang="en-IL" sz="3200" b="1" dirty="0"/>
              <a:t>independent</a:t>
            </a:r>
            <a:r>
              <a:rPr lang="en-IL" sz="3200" dirty="0"/>
              <a:t> of thickness</a:t>
            </a:r>
          </a:p>
          <a:p>
            <a:r>
              <a:rPr lang="en-IL" sz="3200" dirty="0"/>
              <a:t>-&gt; Surface??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C76232-3888-124D-6142-479C9984E363}"/>
              </a:ext>
            </a:extLst>
          </p:cNvPr>
          <p:cNvSpPr txBox="1"/>
          <p:nvPr/>
        </p:nvSpPr>
        <p:spPr>
          <a:xfrm>
            <a:off x="172861" y="3134380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800" dirty="0"/>
              <a:t>T = 4.2 K</a:t>
            </a:r>
          </a:p>
        </p:txBody>
      </p:sp>
    </p:spTree>
    <p:extLst>
      <p:ext uri="{BB962C8B-B14F-4D97-AF65-F5344CB8AC3E}">
        <p14:creationId xmlns:p14="http://schemas.microsoft.com/office/powerpoint/2010/main" val="140728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B59F5-E489-5EF9-A5AA-880D8A5C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Model: Onset of Surface-Bound Order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5C5EC-FA7E-8AC7-7F59-0BC705E79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EF39EC-9A66-EE91-E196-6BDE1625CC82}"/>
              </a:ext>
            </a:extLst>
          </p:cNvPr>
          <p:cNvSpPr txBox="1"/>
          <p:nvPr/>
        </p:nvSpPr>
        <p:spPr>
          <a:xfrm>
            <a:off x="2747709" y="1518397"/>
            <a:ext cx="39578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Order competition: Surface contribution negligible at the thick limit</a:t>
            </a:r>
          </a:p>
          <a:p>
            <a:r>
              <a:rPr lang="en-US" sz="2400" dirty="0"/>
              <a:t>Takes over at 6 L and below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2F0252-D56B-1158-6808-C822DAE50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874" y="1417639"/>
            <a:ext cx="3862025" cy="2631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DCA36A-2941-A62C-03E1-65EF84B0FF21}"/>
              </a:ext>
            </a:extLst>
          </p:cNvPr>
          <p:cNvSpPr txBox="1"/>
          <p:nvPr/>
        </p:nvSpPr>
        <p:spPr>
          <a:xfrm>
            <a:off x="2747709" y="3678764"/>
            <a:ext cx="50185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Where has it been until now?</a:t>
            </a:r>
          </a:p>
          <a:p>
            <a:r>
              <a:rPr lang="en-US" sz="2400" dirty="0"/>
              <a:t>Not seen in transport, tunneling…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6255EE-46E8-BFA3-6A45-CB4F5E1F55B8}"/>
              </a:ext>
            </a:extLst>
          </p:cNvPr>
          <p:cNvSpPr txBox="1"/>
          <p:nvPr/>
        </p:nvSpPr>
        <p:spPr>
          <a:xfrm>
            <a:off x="2747709" y="4825471"/>
            <a:ext cx="27425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Pristine sample?</a:t>
            </a:r>
          </a:p>
        </p:txBody>
      </p:sp>
    </p:spTree>
    <p:extLst>
      <p:ext uri="{BB962C8B-B14F-4D97-AF65-F5344CB8AC3E}">
        <p14:creationId xmlns:p14="http://schemas.microsoft.com/office/powerpoint/2010/main" val="185571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3505C-0D03-7479-56D0-4B8A4E518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A00A-B07B-D8FE-34DD-0E3674638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The Many Roles of Thickness: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1D222-7B83-2640-2A93-5DBA52C93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453" y="1467202"/>
            <a:ext cx="8162316" cy="4525963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en-IL" dirty="0"/>
              <a:t>Increase the Ising stability vs. In-plane magnetic field at the thin limit.</a:t>
            </a:r>
          </a:p>
          <a:p>
            <a:pPr marL="514350" indent="-514350">
              <a:buAutoNum type="arabicPeriod"/>
            </a:pPr>
            <a:r>
              <a:rPr lang="en-IL" dirty="0"/>
              <a:t>Onset of orbital FFLO at finite thickness.</a:t>
            </a:r>
          </a:p>
          <a:p>
            <a:pPr marL="514350" indent="-514350">
              <a:buFont typeface="Arial"/>
              <a:buAutoNum type="arabicPeriod"/>
            </a:pPr>
            <a:r>
              <a:rPr lang="en-IL" dirty="0">
                <a:solidFill>
                  <a:srgbClr val="0070C0"/>
                </a:solidFill>
              </a:rPr>
              <a:t>3-band specturm turn to 2-band at the 10-20 nm range. </a:t>
            </a:r>
          </a:p>
          <a:p>
            <a:pPr marL="514350" indent="-514350">
              <a:buFont typeface="Arial"/>
              <a:buAutoNum type="arabicPeriod"/>
            </a:pPr>
            <a:r>
              <a:rPr lang="en-IL" dirty="0">
                <a:solidFill>
                  <a:srgbClr val="0070C0"/>
                </a:solidFill>
              </a:rPr>
              <a:t>Putative onset of a triplet component at high in-plane field.</a:t>
            </a:r>
          </a:p>
          <a:p>
            <a:pPr marL="514350" indent="-514350">
              <a:buAutoNum type="arabicPeriod"/>
            </a:pPr>
            <a:r>
              <a:rPr lang="en-IL" dirty="0">
                <a:solidFill>
                  <a:srgbClr val="0070C0"/>
                </a:solidFill>
              </a:rPr>
              <a:t>Change T</a:t>
            </a:r>
            <a:r>
              <a:rPr lang="en-IL" baseline="-25000" dirty="0">
                <a:solidFill>
                  <a:srgbClr val="0070C0"/>
                </a:solidFill>
              </a:rPr>
              <a:t>c</a:t>
            </a:r>
            <a:r>
              <a:rPr lang="en-IL" dirty="0">
                <a:solidFill>
                  <a:srgbClr val="0070C0"/>
                </a:solidFill>
              </a:rPr>
              <a:t> and HC</a:t>
            </a:r>
            <a:r>
              <a:rPr lang="en-IL" baseline="-25000" dirty="0">
                <a:solidFill>
                  <a:srgbClr val="0070C0"/>
                </a:solidFill>
              </a:rPr>
              <a:t>2</a:t>
            </a:r>
            <a:r>
              <a:rPr lang="en-IL" dirty="0">
                <a:solidFill>
                  <a:srgbClr val="0070C0"/>
                </a:solidFill>
              </a:rPr>
              <a:t> along a universal ratio, likely through tuning CDW</a:t>
            </a:r>
          </a:p>
          <a:p>
            <a:pPr marL="514350" indent="-514350">
              <a:buAutoNum type="arabicPeriod"/>
            </a:pPr>
            <a:r>
              <a:rPr lang="en-IL" dirty="0">
                <a:solidFill>
                  <a:srgbClr val="0070C0"/>
                </a:solidFill>
              </a:rPr>
              <a:t>NbSe</a:t>
            </a:r>
            <a:r>
              <a:rPr lang="en-IL" baseline="-25000" dirty="0">
                <a:solidFill>
                  <a:srgbClr val="0070C0"/>
                </a:solidFill>
              </a:rPr>
              <a:t>2</a:t>
            </a:r>
            <a:r>
              <a:rPr lang="en-IL" dirty="0">
                <a:solidFill>
                  <a:srgbClr val="0070C0"/>
                </a:solidFill>
              </a:rPr>
              <a:t>: Transition from bulk to surface-dominated Pearl Length at 6 L.</a:t>
            </a:r>
          </a:p>
          <a:p>
            <a:pPr marL="0" indent="0">
              <a:buNone/>
            </a:pPr>
            <a:endParaRPr lang="en-IL" dirty="0"/>
          </a:p>
          <a:p>
            <a:pPr marL="514350" indent="-514350">
              <a:buAutoNum type="arabicPeriod"/>
            </a:pPr>
            <a:endParaRPr lang="en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4452A-98AB-85DE-E154-1D912709B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0DF23C-1752-3623-990A-B8CA8FFC6A45}"/>
              </a:ext>
            </a:extLst>
          </p:cNvPr>
          <p:cNvSpPr txBox="1"/>
          <p:nvPr/>
        </p:nvSpPr>
        <p:spPr>
          <a:xfrm>
            <a:off x="4281646" y="5954139"/>
            <a:ext cx="5185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3200" dirty="0">
                <a:solidFill>
                  <a:srgbClr val="FF0000"/>
                </a:solidFill>
              </a:rPr>
              <a:t>Are these all different effects?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6542C3-8F27-B56A-246D-2E1D1723A07E}"/>
              </a:ext>
            </a:extLst>
          </p:cNvPr>
          <p:cNvSpPr/>
          <p:nvPr/>
        </p:nvSpPr>
        <p:spPr>
          <a:xfrm>
            <a:off x="10021481" y="1417639"/>
            <a:ext cx="3777645" cy="43356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910EC-144C-E806-83E9-F7B8831791A7}"/>
              </a:ext>
            </a:extLst>
          </p:cNvPr>
          <p:cNvSpPr txBox="1"/>
          <p:nvPr/>
        </p:nvSpPr>
        <p:spPr>
          <a:xfrm>
            <a:off x="9743826" y="55328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8257BD-7321-A7D0-0561-F63DD18D40BC}"/>
              </a:ext>
            </a:extLst>
          </p:cNvPr>
          <p:cNvSpPr txBox="1"/>
          <p:nvPr/>
        </p:nvSpPr>
        <p:spPr>
          <a:xfrm>
            <a:off x="9626808" y="339758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6F966D-DF0B-D27C-40AD-1C4CED5CE1AC}"/>
              </a:ext>
            </a:extLst>
          </p:cNvPr>
          <p:cNvSpPr txBox="1"/>
          <p:nvPr/>
        </p:nvSpPr>
        <p:spPr>
          <a:xfrm>
            <a:off x="9511391" y="1262262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&gt;20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251A9D-836A-E884-4588-62C0DF338F27}"/>
              </a:ext>
            </a:extLst>
          </p:cNvPr>
          <p:cNvSpPr txBox="1"/>
          <p:nvPr/>
        </p:nvSpPr>
        <p:spPr>
          <a:xfrm>
            <a:off x="9743826" y="446523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F7D93D-0354-9311-6208-975EA7A2D559}"/>
              </a:ext>
            </a:extLst>
          </p:cNvPr>
          <p:cNvSpPr txBox="1"/>
          <p:nvPr/>
        </p:nvSpPr>
        <p:spPr>
          <a:xfrm>
            <a:off x="9626808" y="232992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15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5B87B9-8FFB-8B95-EA07-D75935D0E72F}"/>
              </a:ext>
            </a:extLst>
          </p:cNvPr>
          <p:cNvSpPr/>
          <p:nvPr/>
        </p:nvSpPr>
        <p:spPr>
          <a:xfrm>
            <a:off x="10041365" y="3922289"/>
            <a:ext cx="534121" cy="1824903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IL" dirty="0">
                <a:solidFill>
                  <a:schemeClr val="tx1"/>
                </a:solidFill>
              </a:rPr>
              <a:t>Ising + Triplet?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9438FF-0C6E-E127-1211-B8DB2EC4A747}"/>
              </a:ext>
            </a:extLst>
          </p:cNvPr>
          <p:cNvSpPr/>
          <p:nvPr/>
        </p:nvSpPr>
        <p:spPr>
          <a:xfrm>
            <a:off x="10600063" y="465513"/>
            <a:ext cx="534121" cy="2784227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IL" dirty="0">
                <a:solidFill>
                  <a:schemeClr val="tx1"/>
                </a:solidFill>
              </a:rPr>
              <a:t>Orbital FFLO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B753B0-7CA5-AC72-934D-E8C91D1F39EE}"/>
              </a:ext>
            </a:extLst>
          </p:cNvPr>
          <p:cNvSpPr txBox="1"/>
          <p:nvPr/>
        </p:nvSpPr>
        <p:spPr>
          <a:xfrm rot="16200000">
            <a:off x="8408371" y="3376548"/>
            <a:ext cx="2023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000" dirty="0"/>
              <a:t>Number of Layers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8AAD2F-086D-A533-CF5F-E20F3D4609C5}"/>
              </a:ext>
            </a:extLst>
          </p:cNvPr>
          <p:cNvSpPr/>
          <p:nvPr/>
        </p:nvSpPr>
        <p:spPr>
          <a:xfrm>
            <a:off x="11281680" y="465513"/>
            <a:ext cx="534121" cy="5281679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IL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B85BDF-81C8-C842-3B8B-533FEAC09A51}"/>
              </a:ext>
            </a:extLst>
          </p:cNvPr>
          <p:cNvSpPr txBox="1"/>
          <p:nvPr/>
        </p:nvSpPr>
        <p:spPr>
          <a:xfrm rot="5400000">
            <a:off x="11047858" y="1658028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000" dirty="0"/>
              <a:t>3 Bands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C2A376-66A5-0141-519F-ABB6F226B63C}"/>
              </a:ext>
            </a:extLst>
          </p:cNvPr>
          <p:cNvSpPr txBox="1"/>
          <p:nvPr/>
        </p:nvSpPr>
        <p:spPr>
          <a:xfrm rot="5400000">
            <a:off x="11031094" y="4832499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sz="2000" dirty="0"/>
              <a:t>2 Bands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23DF63-469C-5B84-0C9B-8C6DB8917FB7}"/>
              </a:ext>
            </a:extLst>
          </p:cNvPr>
          <p:cNvSpPr/>
          <p:nvPr/>
        </p:nvSpPr>
        <p:spPr>
          <a:xfrm>
            <a:off x="11931260" y="1417639"/>
            <a:ext cx="534121" cy="431292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IL" dirty="0">
                <a:solidFill>
                  <a:schemeClr val="tx1"/>
                </a:solidFill>
              </a:rPr>
              <a:t>Reduced Tc (Nb)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A62CA4-367A-5C9F-1646-B4D844C283D9}"/>
              </a:ext>
            </a:extLst>
          </p:cNvPr>
          <p:cNvSpPr/>
          <p:nvPr/>
        </p:nvSpPr>
        <p:spPr>
          <a:xfrm>
            <a:off x="12580840" y="1434264"/>
            <a:ext cx="534121" cy="4312928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IL" dirty="0">
                <a:solidFill>
                  <a:schemeClr val="tx1"/>
                </a:solidFill>
              </a:rPr>
              <a:t>Increased Tc (Ta)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390F6D-12E0-0D0C-31CB-59AA423B08AC}"/>
              </a:ext>
            </a:extLst>
          </p:cNvPr>
          <p:cNvSpPr/>
          <p:nvPr/>
        </p:nvSpPr>
        <p:spPr>
          <a:xfrm>
            <a:off x="13216760" y="4465239"/>
            <a:ext cx="534121" cy="1281953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IL" dirty="0">
                <a:solidFill>
                  <a:schemeClr val="bg1"/>
                </a:solidFill>
              </a:rPr>
              <a:t>Surface-Dominated</a:t>
            </a:r>
          </a:p>
        </p:txBody>
      </p:sp>
    </p:spTree>
    <p:extLst>
      <p:ext uri="{BB962C8B-B14F-4D97-AF65-F5344CB8AC3E}">
        <p14:creationId xmlns:p14="http://schemas.microsoft.com/office/powerpoint/2010/main" val="232439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93CDA-01F4-BB48-B340-BF7BC30DF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457200" rtl="1" eaLnBrk="1" latinLnBrk="0" hangingPunct="1">
              <a:spcBef>
                <a:spcPct val="0"/>
              </a:spcBef>
              <a:buNone/>
            </a:pPr>
            <a:r>
              <a:rPr lang="en-US" dirty="0"/>
              <a:t>Tunneling Project: The People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D731D-D054-94A3-1D32-04A9924F1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B60686-E49E-9878-F65D-619F6638C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24" y="3732315"/>
            <a:ext cx="8915402" cy="19286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6C9E00-BCC8-66EE-60F3-8DC0645CD018}"/>
              </a:ext>
            </a:extLst>
          </p:cNvPr>
          <p:cNvSpPr txBox="1">
            <a:spLocks/>
          </p:cNvSpPr>
          <p:nvPr/>
        </p:nvSpPr>
        <p:spPr>
          <a:xfrm>
            <a:off x="5883187" y="1574921"/>
            <a:ext cx="2463282" cy="18399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US" sz="2000" b="1" dirty="0">
                <a:latin typeface="Arial"/>
                <a:cs typeface="Arial"/>
              </a:rPr>
              <a:t>Theory</a:t>
            </a:r>
          </a:p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US" sz="2000" dirty="0">
                <a:latin typeface="Arial"/>
                <a:cs typeface="Arial"/>
              </a:rPr>
              <a:t>Jonathan </a:t>
            </a:r>
            <a:r>
              <a:rPr lang="en-US" sz="2000" dirty="0" err="1">
                <a:latin typeface="Arial"/>
                <a:cs typeface="Arial"/>
              </a:rPr>
              <a:t>Ruhman</a:t>
            </a:r>
            <a:endParaRPr lang="en-US" sz="2000" dirty="0">
              <a:latin typeface="Arial"/>
              <a:cs typeface="Arial"/>
            </a:endParaRPr>
          </a:p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US" sz="2000" dirty="0" err="1">
                <a:latin typeface="Arial"/>
                <a:cs typeface="Arial"/>
              </a:rPr>
              <a:t>Hennadii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err="1">
                <a:latin typeface="Arial"/>
                <a:cs typeface="Arial"/>
              </a:rPr>
              <a:t>Yerzhakov</a:t>
            </a:r>
            <a:endParaRPr lang="en-US" sz="2000" dirty="0">
              <a:latin typeface="Arial"/>
              <a:cs typeface="Arial"/>
            </a:endParaRPr>
          </a:p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US" sz="2000" dirty="0">
                <a:latin typeface="Arial"/>
                <a:cs typeface="Arial"/>
              </a:rPr>
              <a:t>Maxim Khodas</a:t>
            </a:r>
            <a:endParaRPr lang="he-IL" sz="2000" dirty="0">
              <a:latin typeface="Arial"/>
              <a:cs typeface="Arial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9845A0-8D91-0302-03B4-6967D9E4CB99}"/>
              </a:ext>
            </a:extLst>
          </p:cNvPr>
          <p:cNvSpPr txBox="1">
            <a:spLocks/>
          </p:cNvSpPr>
          <p:nvPr/>
        </p:nvSpPr>
        <p:spPr>
          <a:xfrm>
            <a:off x="1828799" y="1574921"/>
            <a:ext cx="4122120" cy="18399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US" sz="2000" b="1" dirty="0">
                <a:latin typeface="Arial"/>
                <a:cs typeface="Arial"/>
              </a:rPr>
              <a:t>Experiment: Tunneling</a:t>
            </a:r>
          </a:p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US" sz="2000" dirty="0">
                <a:latin typeface="Arial"/>
                <a:cs typeface="Arial"/>
              </a:rPr>
              <a:t>Shahar Simon</a:t>
            </a:r>
          </a:p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US" sz="2000" dirty="0">
                <a:latin typeface="Arial"/>
                <a:cs typeface="Arial"/>
              </a:rPr>
              <a:t>Tom Dvir</a:t>
            </a:r>
          </a:p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US" sz="2000" i="1" dirty="0" err="1">
                <a:latin typeface="Arial"/>
                <a:cs typeface="Arial"/>
              </a:rPr>
              <a:t>Saclay</a:t>
            </a:r>
            <a:r>
              <a:rPr lang="en-US" sz="2000" dirty="0">
                <a:latin typeface="Arial"/>
                <a:cs typeface="Arial"/>
              </a:rPr>
              <a:t>: Charis and friends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4DA2302-CB07-764E-E6BD-C7E890F088FE}"/>
              </a:ext>
            </a:extLst>
          </p:cNvPr>
          <p:cNvSpPr txBox="1">
            <a:spLocks/>
          </p:cNvSpPr>
          <p:nvPr/>
        </p:nvSpPr>
        <p:spPr>
          <a:xfrm>
            <a:off x="8346469" y="1574921"/>
            <a:ext cx="2463282" cy="18399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US" sz="2000" b="1" dirty="0">
                <a:latin typeface="Arial"/>
                <a:cs typeface="Arial"/>
              </a:rPr>
              <a:t>Discussions</a:t>
            </a:r>
          </a:p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US" sz="2000" dirty="0">
                <a:latin typeface="Arial"/>
                <a:cs typeface="Arial"/>
              </a:rPr>
              <a:t>Oded </a:t>
            </a:r>
            <a:r>
              <a:rPr lang="en-US" sz="2000" dirty="0" err="1">
                <a:latin typeface="Arial"/>
                <a:cs typeface="Arial"/>
              </a:rPr>
              <a:t>Millo</a:t>
            </a:r>
            <a:endParaRPr lang="en-US" sz="2000" dirty="0">
              <a:latin typeface="Arial"/>
              <a:cs typeface="Arial"/>
            </a:endParaRPr>
          </a:p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US" sz="2000" dirty="0">
                <a:latin typeface="Arial"/>
                <a:cs typeface="Arial"/>
              </a:rPr>
              <a:t>Amit Kanigel</a:t>
            </a:r>
          </a:p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US" sz="2000" b="1" dirty="0">
                <a:latin typeface="Arial"/>
                <a:cs typeface="Arial"/>
              </a:rPr>
              <a:t>Materials</a:t>
            </a:r>
          </a:p>
          <a:p>
            <a:pPr marL="342900" lvl="0" indent="-342900" defTabSz="914400">
              <a:spcBef>
                <a:spcPct val="20000"/>
              </a:spcBef>
              <a:defRPr/>
            </a:pPr>
            <a:r>
              <a:rPr lang="en-US" sz="2000" dirty="0" err="1">
                <a:latin typeface="Arial"/>
                <a:cs typeface="Arial"/>
              </a:rPr>
              <a:t>Sajilesh</a:t>
            </a:r>
            <a:r>
              <a:rPr lang="en-US" sz="2000" dirty="0">
                <a:latin typeface="Arial"/>
                <a:cs typeface="Arial"/>
              </a:rPr>
              <a:t> K. P.</a:t>
            </a:r>
          </a:p>
        </p:txBody>
      </p:sp>
      <p:pic>
        <p:nvPicPr>
          <p:cNvPr id="10" name="Picture 9" descr="logo_erc.png">
            <a:extLst>
              <a:ext uri="{FF2B5EF4-FFF2-40B4-BE49-F238E27FC236}">
                <a16:creationId xmlns:a16="http://schemas.microsoft.com/office/drawing/2014/main" id="{288B8660-19F1-1B45-97D1-75C70A3340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762" r="20915"/>
          <a:stretch>
            <a:fillRect/>
          </a:stretch>
        </p:blipFill>
        <p:spPr>
          <a:xfrm>
            <a:off x="12195957" y="1133217"/>
            <a:ext cx="1253066" cy="979783"/>
          </a:xfrm>
          <a:prstGeom prst="rect">
            <a:avLst/>
          </a:prstGeom>
        </p:spPr>
      </p:pic>
      <p:pic>
        <p:nvPicPr>
          <p:cNvPr id="11" name="Picture 10" descr="israel_science_foundation.jpg">
            <a:extLst>
              <a:ext uri="{FF2B5EF4-FFF2-40B4-BE49-F238E27FC236}">
                <a16:creationId xmlns:a16="http://schemas.microsoft.com/office/drawing/2014/main" id="{04924197-9A4F-3148-A68A-0F7B3EDC2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6072" y="2453750"/>
            <a:ext cx="944392" cy="9443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BAF728-BDB5-CC6B-99AD-3E5650063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71735" y="3611345"/>
            <a:ext cx="1253066" cy="96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27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B7291-6345-D749-8389-A9E9E2128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L" dirty="0"/>
              <a:t>TMD: Inversion Symmetry Broken Layers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6CF78-E937-D749-A1D2-6D98622C4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3818A-D5C3-644C-8136-E86935129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52" y="1613935"/>
            <a:ext cx="9003677" cy="24741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C8ECAB-A4C4-5F47-A480-6F7A4AFA42A2}"/>
              </a:ext>
            </a:extLst>
          </p:cNvPr>
          <p:cNvSpPr txBox="1"/>
          <p:nvPr/>
        </p:nvSpPr>
        <p:spPr>
          <a:xfrm>
            <a:off x="5025172" y="1206846"/>
            <a:ext cx="3865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TMD = Transition Metal Dichalcogenide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155CC-9464-8F4E-84EA-1E6AC3F6E5B1}"/>
              </a:ext>
            </a:extLst>
          </p:cNvPr>
          <p:cNvSpPr txBox="1"/>
          <p:nvPr/>
        </p:nvSpPr>
        <p:spPr>
          <a:xfrm>
            <a:off x="835780" y="4100028"/>
            <a:ext cx="514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dirty="0"/>
              <a:t>D. </a:t>
            </a:r>
            <a:r>
              <a:rPr lang="en-US" dirty="0" err="1"/>
              <a:t>Möckli</a:t>
            </a:r>
            <a:r>
              <a:rPr lang="en-IL" dirty="0"/>
              <a:t>, M. Khodas, PRB 98, 144518 (2018)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67C88FC-8E22-2F43-A00F-39B97199B58D}"/>
              </a:ext>
            </a:extLst>
          </p:cNvPr>
          <p:cNvCxnSpPr/>
          <p:nvPr/>
        </p:nvCxnSpPr>
        <p:spPr>
          <a:xfrm flipV="1">
            <a:off x="10437029" y="2438482"/>
            <a:ext cx="1351722" cy="5963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3C562C6-D448-4646-AB48-3B912D288479}"/>
              </a:ext>
            </a:extLst>
          </p:cNvPr>
          <p:cNvSpPr txBox="1"/>
          <p:nvPr/>
        </p:nvSpPr>
        <p:spPr>
          <a:xfrm>
            <a:off x="11788751" y="2206988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A277745-3CC9-C348-8F34-F51A6F9C8056}"/>
              </a:ext>
            </a:extLst>
          </p:cNvPr>
          <p:cNvCxnSpPr>
            <a:cxnSpLocks/>
          </p:cNvCxnSpPr>
          <p:nvPr/>
        </p:nvCxnSpPr>
        <p:spPr>
          <a:xfrm>
            <a:off x="10445001" y="3027306"/>
            <a:ext cx="1343753" cy="5775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031C89-0AE0-7F41-9B75-46DC784AF439}"/>
              </a:ext>
            </a:extLst>
          </p:cNvPr>
          <p:cNvSpPr txBox="1"/>
          <p:nvPr/>
        </p:nvSpPr>
        <p:spPr>
          <a:xfrm>
            <a:off x="11657542" y="3122989"/>
            <a:ext cx="1566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𝛆 (crystal field)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54692C-9230-8146-880A-7BB09AB8276C}"/>
              </a:ext>
            </a:extLst>
          </p:cNvPr>
          <p:cNvCxnSpPr>
            <a:cxnSpLocks/>
          </p:cNvCxnSpPr>
          <p:nvPr/>
        </p:nvCxnSpPr>
        <p:spPr>
          <a:xfrm flipV="1">
            <a:off x="10437029" y="1802901"/>
            <a:ext cx="0" cy="12244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AA188C1-A48D-8643-90EF-97D585806C04}"/>
              </a:ext>
            </a:extLst>
          </p:cNvPr>
          <p:cNvSpPr txBox="1"/>
          <p:nvPr/>
        </p:nvSpPr>
        <p:spPr>
          <a:xfrm>
            <a:off x="10020301" y="173629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B</a:t>
            </a:r>
            <a:r>
              <a:rPr lang="en-IL" baseline="-25000" dirty="0"/>
              <a:t>SO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240C9F-815E-B54D-92AB-FE41E7545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348" y="3897399"/>
            <a:ext cx="2129293" cy="49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61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39437-1845-8897-1A98-1F943996F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EF993-5143-5479-3CF8-06980CC78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245" y="274639"/>
            <a:ext cx="9485072" cy="1143000"/>
          </a:xfrm>
        </p:spPr>
        <p:txBody>
          <a:bodyPr/>
          <a:lstStyle/>
          <a:p>
            <a:r>
              <a:rPr lang="en-US" dirty="0"/>
              <a:t>Tc vs Number of Layers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528C0-1662-26A1-E024-70D210FF6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16EF75-F2D8-AAA8-9B97-E32AABA0446D}"/>
              </a:ext>
            </a:extLst>
          </p:cNvPr>
          <p:cNvSpPr txBox="1"/>
          <p:nvPr/>
        </p:nvSpPr>
        <p:spPr>
          <a:xfrm>
            <a:off x="5108245" y="5142513"/>
            <a:ext cx="4034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57200" eaLnBrk="1" latinLnBrk="0" hangingPunct="1"/>
            <a:r>
              <a:rPr lang="en-US" dirty="0"/>
              <a:t>KF </a:t>
            </a:r>
            <a:r>
              <a:rPr lang="en-US" dirty="0" err="1"/>
              <a:t>Mak</a:t>
            </a:r>
            <a:r>
              <a:rPr lang="en-US" dirty="0"/>
              <a:t> Group, Nat. Phys. 12, 139 (2016)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70677E-CC36-A265-0060-1DAACF13A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300" y="1836179"/>
            <a:ext cx="8760450" cy="33176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25A22A-644E-E7A4-E005-7C42C5EAB010}"/>
              </a:ext>
            </a:extLst>
          </p:cNvPr>
          <p:cNvSpPr txBox="1"/>
          <p:nvPr/>
        </p:nvSpPr>
        <p:spPr>
          <a:xfrm>
            <a:off x="5108245" y="5573731"/>
            <a:ext cx="6297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57200" eaLnBrk="1" latinLnBrk="0" hangingPunct="1"/>
            <a:r>
              <a:rPr lang="en-US" dirty="0">
                <a:solidFill>
                  <a:srgbClr val="0070C0"/>
                </a:solidFill>
              </a:rPr>
              <a:t>Theory (YBCO): “interlayer coupling enhances superconductivity”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415B6-D7D5-D295-588E-63FBCA56C50F}"/>
              </a:ext>
            </a:extLst>
          </p:cNvPr>
          <p:cNvSpPr txBox="1"/>
          <p:nvPr/>
        </p:nvSpPr>
        <p:spPr>
          <a:xfrm>
            <a:off x="5126174" y="5987020"/>
            <a:ext cx="3543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57200" eaLnBrk="1" latinLnBrk="0" hangingPunct="1"/>
            <a:r>
              <a:rPr lang="en-US" dirty="0">
                <a:solidFill>
                  <a:srgbClr val="0070C0"/>
                </a:solidFill>
              </a:rPr>
              <a:t>Schneider et al., EPL 14, 261 (1991).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D276B0-8158-D841-94FD-46D726E2F00D}"/>
              </a:ext>
            </a:extLst>
          </p:cNvPr>
          <p:cNvSpPr txBox="1"/>
          <p:nvPr/>
        </p:nvSpPr>
        <p:spPr>
          <a:xfrm>
            <a:off x="6809015" y="1191246"/>
            <a:ext cx="1321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NbSe</a:t>
            </a:r>
            <a:r>
              <a:rPr lang="en-US" sz="36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16037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142" y="250108"/>
            <a:ext cx="8431295" cy="1143000"/>
          </a:xfrm>
        </p:spPr>
        <p:txBody>
          <a:bodyPr>
            <a:normAutofit/>
          </a:bodyPr>
          <a:lstStyle/>
          <a:p>
            <a:r>
              <a:rPr lang="en-US" dirty="0"/>
              <a:t>TMDs: Ising Superconductivity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14965-F767-A441-B90F-0E9E5FB498D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11660" y="4861007"/>
            <a:ext cx="4619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dirty="0"/>
              <a:t>Xi, X. </a:t>
            </a:r>
            <a:r>
              <a:rPr lang="en-US" i="1" dirty="0"/>
              <a:t>et al</a:t>
            </a:r>
            <a:r>
              <a:rPr lang="en-US" dirty="0"/>
              <a:t>. </a:t>
            </a:r>
            <a:r>
              <a:rPr lang="en-US" i="1" dirty="0"/>
              <a:t>Nat. Phys.</a:t>
            </a:r>
            <a:r>
              <a:rPr lang="en-US" dirty="0"/>
              <a:t> </a:t>
            </a:r>
            <a:r>
              <a:rPr lang="en-US" b="1" dirty="0"/>
              <a:t>12,</a:t>
            </a:r>
            <a:r>
              <a:rPr lang="en-US" dirty="0"/>
              <a:t> 139 (2016)</a:t>
            </a:r>
          </a:p>
          <a:p>
            <a:pPr marL="406400" indent="-406400"/>
            <a:r>
              <a:rPr lang="en-US" dirty="0"/>
              <a:t>Lu et al., Science 350, 1353 (2015)</a:t>
            </a:r>
          </a:p>
          <a:p>
            <a:pPr marL="406400" indent="-406400"/>
            <a:r>
              <a:rPr lang="en-US" dirty="0"/>
              <a:t>Saito et al., Nature Phys. 12, 144 (2016)</a:t>
            </a:r>
          </a:p>
          <a:p>
            <a:pPr marL="406400" indent="-406400"/>
            <a:r>
              <a:rPr lang="en-US" dirty="0"/>
              <a:t>De la Barrera et al., Nat. Comm. 9, 1427 (2018)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103" y="1526987"/>
            <a:ext cx="4303349" cy="33977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790" y="1613750"/>
            <a:ext cx="3896268" cy="2979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915487-78A0-8F4E-9F7A-D8B2770125F2}"/>
              </a:ext>
            </a:extLst>
          </p:cNvPr>
          <p:cNvSpPr txBox="1"/>
          <p:nvPr/>
        </p:nvSpPr>
        <p:spPr>
          <a:xfrm>
            <a:off x="6658029" y="1244418"/>
            <a:ext cx="3865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L" dirty="0"/>
              <a:t>TMD = Transition Metal Dichalcogenide</a:t>
            </a:r>
          </a:p>
        </p:txBody>
      </p:sp>
    </p:spTree>
    <p:extLst>
      <p:ext uri="{BB962C8B-B14F-4D97-AF65-F5344CB8AC3E}">
        <p14:creationId xmlns:p14="http://schemas.microsoft.com/office/powerpoint/2010/main" val="11834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114085</TotalTime>
  <Words>2952</Words>
  <Application>Microsoft Macintosh PowerPoint</Application>
  <PresentationFormat>Custom</PresentationFormat>
  <Paragraphs>488</Paragraphs>
  <Slides>52</Slides>
  <Notes>23</Notes>
  <HiddenSlides>3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Aptos</vt:lpstr>
      <vt:lpstr>Arial</vt:lpstr>
      <vt:lpstr>Calibri</vt:lpstr>
      <vt:lpstr>Cambria Math</vt:lpstr>
      <vt:lpstr>Helvetica</vt:lpstr>
      <vt:lpstr>Times New Roman</vt:lpstr>
      <vt:lpstr>Wingdings</vt:lpstr>
      <vt:lpstr>Office Theme</vt:lpstr>
      <vt:lpstr>Thickness tunes everything:  Superconductivity in the H-TMD family</vt:lpstr>
      <vt:lpstr>Steinberg Lab: 2D Superconducting Devices</vt:lpstr>
      <vt:lpstr>VdW Systems: A Laboratory for Thickness Control</vt:lpstr>
      <vt:lpstr>Tunnel Junction Fabrication and Architecture</vt:lpstr>
      <vt:lpstr>VdW Tunneling at mK Temperatures</vt:lpstr>
      <vt:lpstr>Tunneling Project: The People</vt:lpstr>
      <vt:lpstr>TMD: Inversion Symmetry Broken Layers</vt:lpstr>
      <vt:lpstr>Tc vs Number of Layers</vt:lpstr>
      <vt:lpstr>TMDs: Ising Superconductivity</vt:lpstr>
      <vt:lpstr>The Many Roles of Thickness:</vt:lpstr>
      <vt:lpstr>Orbital FFLO in TMD SC</vt:lpstr>
      <vt:lpstr>The Many Roles of Thickness:</vt:lpstr>
      <vt:lpstr>NbSe2: Two-Bands in In-plane magnetic field</vt:lpstr>
      <vt:lpstr>Bulk: Depairing at In-plane field</vt:lpstr>
      <vt:lpstr>From thick to thin…</vt:lpstr>
      <vt:lpstr>Fitting Multiple Gaps</vt:lpstr>
      <vt:lpstr>The Many Roles of Thickness:</vt:lpstr>
      <vt:lpstr>Thin NbSe2 Tunneling at Ultra-High Fields</vt:lpstr>
      <vt:lpstr>The Many Roles of Thickness:</vt:lpstr>
      <vt:lpstr>TC and HC2: Story Gets Complicated</vt:lpstr>
      <vt:lpstr>This was NbSe2. Now let’s look at TaS2</vt:lpstr>
      <vt:lpstr>Opposite Response to Thickness</vt:lpstr>
      <vt:lpstr>The Many Roles of Thickness:</vt:lpstr>
      <vt:lpstr>Tunneling Spectra of TaS2</vt:lpstr>
      <vt:lpstr>Temperature Dependence of the Spectrum</vt:lpstr>
      <vt:lpstr>Dependence of Tc on Thickness</vt:lpstr>
      <vt:lpstr>Response to In-Plane Magnetic Field</vt:lpstr>
      <vt:lpstr>Response to Out-of-Plane Magnetic Field</vt:lpstr>
      <vt:lpstr>HC2 vs. ∆: Clean vs. Dirty limits</vt:lpstr>
      <vt:lpstr>Hc2 vs. Tc2</vt:lpstr>
      <vt:lpstr>Questions: Shared vs. Tunable?</vt:lpstr>
      <vt:lpstr>Is there any other system like this?</vt:lpstr>
      <vt:lpstr>Shared Property: Band Structure</vt:lpstr>
      <vt:lpstr>Tunable Property: CDW?</vt:lpstr>
      <vt:lpstr>Theory: Vary CDW</vt:lpstr>
      <vt:lpstr>PowerPoint Presentation</vt:lpstr>
      <vt:lpstr>The Many Roles of Thickness:</vt:lpstr>
      <vt:lpstr>Tunneling, Vortices, and Thickness</vt:lpstr>
      <vt:lpstr>Tunneling and Vortices: Through CdGM</vt:lpstr>
      <vt:lpstr>Tunnel Junction as Current Sensor</vt:lpstr>
      <vt:lpstr>Tunneling and Vortices: Through Meissner</vt:lpstr>
      <vt:lpstr>Visually:</vt:lpstr>
      <vt:lpstr>Vortex Entry / Exit Affect Spectra</vt:lpstr>
      <vt:lpstr>Numerical solution to London equations fits:</vt:lpstr>
      <vt:lpstr>So far…</vt:lpstr>
      <vt:lpstr>PowerPoint Presentation</vt:lpstr>
      <vt:lpstr>Vortices at the Ultrathin Regime</vt:lpstr>
      <vt:lpstr>Encapsulated NbSe2</vt:lpstr>
      <vt:lpstr>Size of Vortex: Pearl Length</vt:lpstr>
      <vt:lpstr>Pearl Length vs. Thickness</vt:lpstr>
      <vt:lpstr>Model: Onset of Surface-Bound Order</vt:lpstr>
      <vt:lpstr>The Many Roles of Thickness:</vt:lpstr>
    </vt:vector>
  </TitlesOfParts>
  <Company>MIT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Momentum Conservation</dc:title>
  <dc:creator>Hadar  Steinberg</dc:creator>
  <cp:lastModifiedBy>Hadar Steinberg</cp:lastModifiedBy>
  <cp:revision>3628</cp:revision>
  <cp:lastPrinted>2022-06-20T06:59:46Z</cp:lastPrinted>
  <dcterms:created xsi:type="dcterms:W3CDTF">2016-11-21T05:33:42Z</dcterms:created>
  <dcterms:modified xsi:type="dcterms:W3CDTF">2026-07-14T13:59:31Z</dcterms:modified>
</cp:coreProperties>
</file>